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7" r:id="rId10"/>
    <p:sldId id="268" r:id="rId11"/>
    <p:sldId id="270" r:id="rId12"/>
    <p:sldId id="271" r:id="rId13"/>
    <p:sldId id="273" r:id="rId14"/>
    <p:sldId id="274" r:id="rId15"/>
    <p:sldId id="272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78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906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638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11/11/2024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832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11/11/2024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337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11/11/2024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442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11/11/2024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820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11/11/2024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3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11/11/2024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306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30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60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22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7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9F2144-48B7-4730-955E-365ECED3A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65FF50-D2F9-4A4F-86ED-F101E172B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6B8E6FF-FE4E-6D0A-A997-0AFEB0E2C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13189"/>
            <a:ext cx="6912428" cy="858411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La professione di avvocato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D7F3CED-C762-73A7-CC6E-BDBE35740C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1884789"/>
            <a:ext cx="6912429" cy="3309689"/>
          </a:xfrm>
        </p:spPr>
        <p:txBody>
          <a:bodyPr anchor="t">
            <a:normAutofit fontScale="850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La professione di avvocato rientra nella previsione degli artt. 2229-2238 del Codice civile sulle </a:t>
            </a:r>
            <a:r>
              <a:rPr lang="it-IT" sz="2200" b="1" dirty="0">
                <a:solidFill>
                  <a:schemeClr val="tx2"/>
                </a:solidFill>
              </a:rPr>
              <a:t>professioni intellettuali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In particolare l’art. 2229 c.c. fa riferimento a quelle professioni per l’esercizio delle quali è necessaria l’iscrizione all’albo di riferimento.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Sul punto la giurisprudenza di legittimità è ferma nello statuire che «la sola abilitazione, senza iscrizione all’albo professionale, non è sufficiente per l’esercizio della professione di avvocato che sarà pertanto da ritenersi </a:t>
            </a:r>
            <a:r>
              <a:rPr lang="it-IT" sz="2200" b="1" i="1" dirty="0">
                <a:solidFill>
                  <a:schemeClr val="tx2"/>
                </a:solidFill>
              </a:rPr>
              <a:t>abusivo</a:t>
            </a:r>
            <a:r>
              <a:rPr lang="it-IT" sz="2200" dirty="0">
                <a:solidFill>
                  <a:schemeClr val="tx2"/>
                </a:solidFill>
              </a:rPr>
              <a:t>» (Consiglio di Stato, 1680/2016; Cassazione penale, 27440/2011).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F17694-6D39-E328-9A11-EE09A356B8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D834C7-8223-43DA-AA30-E15A1BC7B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2DE6C5-8EB8-4E41-B0FF-93563AA4C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944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FB91C2-1D92-6913-8AE1-EE892F16C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2827E-553E-CDB8-D174-14E607824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DD88C6E-EE93-A9C3-18D5-1657FFEA2D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BD4B22E-459D-0448-7ED9-C38B6FC28A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13189"/>
            <a:ext cx="5797883" cy="858411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I compiti dell’avvocato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DE89B18-0B58-485E-0720-72C6A8AFAF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1884789"/>
            <a:ext cx="6912429" cy="3309689"/>
          </a:xfrm>
        </p:spPr>
        <p:txBody>
          <a:bodyPr anchor="t">
            <a:normAutofit fontScale="92500"/>
          </a:bodyPr>
          <a:lstStyle/>
          <a:p>
            <a:pPr algn="l"/>
            <a:r>
              <a:rPr lang="it-IT" sz="2200" dirty="0">
                <a:solidFill>
                  <a:schemeClr val="tx2"/>
                </a:solidFill>
              </a:rPr>
              <a:t>In base alla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., agli avvocati compete in via esclusiva:</a:t>
            </a:r>
          </a:p>
          <a:p>
            <a:pPr algn="just"/>
            <a:r>
              <a:rPr lang="it-IT" sz="2200" i="1" dirty="0">
                <a:solidFill>
                  <a:schemeClr val="tx2"/>
                </a:solidFill>
              </a:rPr>
              <a:t>L’</a:t>
            </a:r>
            <a:r>
              <a:rPr lang="it-IT" sz="2200" b="1" i="1" u="sng" dirty="0">
                <a:solidFill>
                  <a:schemeClr val="tx2"/>
                </a:solidFill>
              </a:rPr>
              <a:t>assistenza</a:t>
            </a:r>
            <a:r>
              <a:rPr lang="it-IT" sz="2200" i="1" dirty="0">
                <a:solidFill>
                  <a:schemeClr val="tx2"/>
                </a:solidFill>
              </a:rPr>
              <a:t>, la </a:t>
            </a:r>
            <a:r>
              <a:rPr lang="it-IT" sz="2200" b="1" i="1" u="sng" dirty="0">
                <a:solidFill>
                  <a:schemeClr val="tx2"/>
                </a:solidFill>
              </a:rPr>
              <a:t>rappresentanza</a:t>
            </a:r>
            <a:r>
              <a:rPr lang="it-IT" sz="2200" i="1" dirty="0">
                <a:solidFill>
                  <a:schemeClr val="tx2"/>
                </a:solidFill>
              </a:rPr>
              <a:t> e la difesa nei giudizi davanti a tutti gli organi giurisdizionali e nelle procedure arbitrali rituali</a:t>
            </a:r>
            <a:r>
              <a:rPr lang="it-IT" sz="2200" dirty="0">
                <a:solidFill>
                  <a:schemeClr val="tx2"/>
                </a:solidFill>
              </a:rPr>
              <a:t> (art. 2, co. 5,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.);</a:t>
            </a:r>
          </a:p>
          <a:p>
            <a:pPr algn="just"/>
            <a:r>
              <a:rPr lang="it-IT" sz="2200" i="1" dirty="0">
                <a:solidFill>
                  <a:schemeClr val="tx2"/>
                </a:solidFill>
              </a:rPr>
              <a:t>L’attività di consulenza legale e di assistenza legale stragiudiziale, ove connessa all’attività giurisdizionale, se svolta in modo continuativo, sistematico e organizzato </a:t>
            </a:r>
            <a:r>
              <a:rPr lang="it-IT" sz="2200" dirty="0">
                <a:solidFill>
                  <a:schemeClr val="tx2"/>
                </a:solidFill>
              </a:rPr>
              <a:t>(art. 2, co 6,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.).</a:t>
            </a:r>
            <a:endParaRPr lang="it-IT" sz="2200" i="1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3AEC8-1816-5AC3-01D3-7097C24E96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37C7E90-BFCA-5BD6-A779-F72187709B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AECA86-261C-CCF7-682A-7552A8859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0721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3ACA87-01F3-DD4E-E85A-940E76C56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0A3154C-3F32-E6B4-E294-894416F340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7E0500-2447-1004-4A37-5A4E4C230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02440A0-B099-E7C5-B9BD-983309B4F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577" y="513189"/>
            <a:ext cx="7167671" cy="858411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i="1" dirty="0">
                <a:solidFill>
                  <a:schemeClr val="tx2"/>
                </a:solidFill>
              </a:rPr>
              <a:t>Rappresentanza</a:t>
            </a:r>
            <a:r>
              <a:rPr lang="it-IT" dirty="0">
                <a:solidFill>
                  <a:schemeClr val="tx2"/>
                </a:solidFill>
              </a:rPr>
              <a:t> e </a:t>
            </a:r>
            <a:r>
              <a:rPr lang="it-IT" i="1" dirty="0">
                <a:solidFill>
                  <a:schemeClr val="tx2"/>
                </a:solidFill>
              </a:rPr>
              <a:t>assistenza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DECA621-8EA0-36C0-CAB1-CD890F7D95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7" y="1774155"/>
            <a:ext cx="6912429" cy="3309689"/>
          </a:xfrm>
        </p:spPr>
        <p:txBody>
          <a:bodyPr anchor="t">
            <a:normAutofit fontScale="925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La </a:t>
            </a:r>
            <a:r>
              <a:rPr lang="it-IT" sz="2200" b="1" dirty="0">
                <a:solidFill>
                  <a:schemeClr val="tx2"/>
                </a:solidFill>
              </a:rPr>
              <a:t>rappresentanza  </a:t>
            </a:r>
            <a:r>
              <a:rPr lang="it-IT" sz="2200" dirty="0">
                <a:solidFill>
                  <a:schemeClr val="tx2"/>
                </a:solidFill>
              </a:rPr>
              <a:t>consiste nel compimento e nella ricezione, da parte del difensore degli atti del processo in nome e per conto della parte (art. 82 c.p.c.) che, all’uopo, conferisce al primo apposita </a:t>
            </a:r>
            <a:r>
              <a:rPr lang="it-IT" sz="2200" b="1" dirty="0">
                <a:solidFill>
                  <a:schemeClr val="tx2"/>
                </a:solidFill>
              </a:rPr>
              <a:t>procura alle liti</a:t>
            </a:r>
            <a:r>
              <a:rPr lang="it-IT" sz="2200" dirty="0">
                <a:solidFill>
                  <a:schemeClr val="tx2"/>
                </a:solidFill>
              </a:rPr>
              <a:t> (i poteri rappresentativi per legge).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L’</a:t>
            </a:r>
            <a:r>
              <a:rPr lang="it-IT" sz="2200" b="1" dirty="0">
                <a:solidFill>
                  <a:schemeClr val="tx2"/>
                </a:solidFill>
              </a:rPr>
              <a:t>assistenza </a:t>
            </a:r>
            <a:r>
              <a:rPr lang="it-IT" sz="2200" dirty="0">
                <a:solidFill>
                  <a:schemeClr val="tx2"/>
                </a:solidFill>
              </a:rPr>
              <a:t>consiste nell’opera consultiva o nella difesa a favore della parte ed integra sostanzialmente l’attività in cui si estrinseca la difesa professionale (che può estrinsecarsi anche in attività extra processuali).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215806-01B4-C9D3-0CCC-48D8E02AC3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329E140-C4FE-4AE8-3182-3D73979AF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EC8136-41BE-1A1E-697A-B223444F7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324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BDF82C-4B9D-C172-89CA-C54CEF8C3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656A91-68F4-0C51-7493-806C0A826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56F8BA-D853-5EDC-9DD0-668AD4CD1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A8D41B3-80B2-18D6-AE7B-E99D6FC6D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184" y="406310"/>
            <a:ext cx="6705600" cy="858411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Il mandato professionale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0985174-C6BA-662C-D9F2-324A01BF1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184" y="1671031"/>
            <a:ext cx="6912429" cy="3309689"/>
          </a:xfrm>
        </p:spPr>
        <p:txBody>
          <a:bodyPr anchor="t">
            <a:normAutofit fontScale="850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Il mandato viene conferito dal cliente all’avvocato e determina l’instaurarsi del rapporto tra i due. Secondo quanto stabilito dall’art. 14, co. 1,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., il mandato professionale si perfeziona con l’accettazione, con la quale </a:t>
            </a:r>
            <a:r>
              <a:rPr lang="it-IT" sz="2200" b="1" dirty="0">
                <a:solidFill>
                  <a:schemeClr val="tx2"/>
                </a:solidFill>
              </a:rPr>
              <a:t>l’avvocato assume la responsabilità personale illimitata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L’incarico ha sempre natura professionale e ciò deriva dall’art. 2232 c.c., secondo cui </a:t>
            </a:r>
            <a:r>
              <a:rPr lang="it-IT" sz="2200" i="1" dirty="0">
                <a:solidFill>
                  <a:schemeClr val="tx2"/>
                </a:solidFill>
              </a:rPr>
              <a:t>il prestatore d’opera deve eseguire personalmente l’incarico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Anche quando il professionista che ha ricevuto il mandato si fa sostituire con delega scritta, rimane personalmente responsabile verso il cliente.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A115C-3AAF-B99E-F3E7-4887090D3A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87DCF1B-88FB-780E-2F55-64D3F0901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A4AA12-E132-4D14-14DF-B2A13E852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1605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73E775-00DE-D15A-A72D-919954F76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3BA6E5-EDD1-172A-8DDC-D277FF427D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616E6-3331-1441-A954-BA5E607C9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D8FABC8-BAE6-985D-0920-971007902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741" y="578505"/>
            <a:ext cx="7543800" cy="858411"/>
          </a:xfrm>
        </p:spPr>
        <p:txBody>
          <a:bodyPr anchor="b">
            <a:normAutofit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La procura alle liti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43B9624-4DE7-E808-554F-249F0586BA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769" y="1774155"/>
            <a:ext cx="6912429" cy="3309689"/>
          </a:xfrm>
        </p:spPr>
        <p:txBody>
          <a:bodyPr anchor="t">
            <a:normAutofit fontScale="92500" lnSpcReduction="1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La procura alle liti (che può essere generale o speciale) è l’atto con il quale </a:t>
            </a:r>
            <a:r>
              <a:rPr lang="it-IT" sz="2200" b="1" dirty="0">
                <a:solidFill>
                  <a:schemeClr val="tx2"/>
                </a:solidFill>
              </a:rPr>
              <a:t>la parte partecipa al giudizio con il ministero di un difensore</a:t>
            </a:r>
            <a:r>
              <a:rPr lang="it-IT" sz="2200" dirty="0">
                <a:solidFill>
                  <a:schemeClr val="tx2"/>
                </a:solidFill>
              </a:rPr>
              <a:t>. Può essere apposta in calce o a margine dell’atto introduttivo (ricorso, citazione, comparsa, ecc.) e la sottoscrizione del cliente </a:t>
            </a:r>
            <a:r>
              <a:rPr lang="it-IT" sz="2200" b="1" dirty="0">
                <a:solidFill>
                  <a:schemeClr val="tx2"/>
                </a:solidFill>
              </a:rPr>
              <a:t>deve essere certificata dal difensore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La procura può essere contestata solo </a:t>
            </a:r>
            <a:r>
              <a:rPr lang="it-IT" sz="2200" b="1" dirty="0">
                <a:solidFill>
                  <a:schemeClr val="tx2"/>
                </a:solidFill>
              </a:rPr>
              <a:t>mediante la proposizione di querela di falso</a:t>
            </a:r>
            <a:r>
              <a:rPr lang="it-IT" sz="2200" dirty="0">
                <a:solidFill>
                  <a:schemeClr val="tx2"/>
                </a:solidFill>
              </a:rPr>
              <a:t>, perché concerne un’attestazione resa dal difensore nell’espletamento di una funzione sostanzialmente </a:t>
            </a:r>
            <a:r>
              <a:rPr lang="it-IT" sz="2200" b="1" dirty="0">
                <a:solidFill>
                  <a:schemeClr val="tx2"/>
                </a:solidFill>
              </a:rPr>
              <a:t>pubblicistica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FC2FD6-9FD0-2E6E-F546-BB34D67216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D675FE0-389D-FC26-3238-9F9E6E8D7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C6B7A9-FB4E-D414-0773-29029C44A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7468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0F3FC8-0F7A-4761-B916-BAF9A8445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EDE947-1AFC-7A0B-1589-BA559E551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37DB38B-0B02-0403-DBD6-422A31C57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552B133-A3FA-33CE-C9FC-5E8A6239AB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5171" y="513189"/>
            <a:ext cx="7195457" cy="858411"/>
          </a:xfrm>
        </p:spPr>
        <p:txBody>
          <a:bodyPr anchor="b">
            <a:normAutofit/>
          </a:bodyPr>
          <a:lstStyle/>
          <a:p>
            <a:pPr algn="l"/>
            <a:r>
              <a:rPr lang="it-IT" sz="3200" dirty="0">
                <a:solidFill>
                  <a:schemeClr val="tx2"/>
                </a:solidFill>
              </a:rPr>
              <a:t>Rinuncia e revoca del mandato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CED4C2A-58B7-8B14-BE8D-417F2D67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1884789"/>
            <a:ext cx="6912429" cy="3309689"/>
          </a:xfrm>
        </p:spPr>
        <p:txBody>
          <a:bodyPr anchor="t">
            <a:normAutofit fontScale="92500" lnSpcReduction="1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A livello processuale, la procura alle liti può essere sempre revocata e il difensore può sempre rinunciarvi ma </a:t>
            </a:r>
            <a:r>
              <a:rPr lang="it-IT" sz="2200" b="1" dirty="0">
                <a:solidFill>
                  <a:schemeClr val="tx2"/>
                </a:solidFill>
              </a:rPr>
              <a:t>revoca e rinuncia NON hanno effetti nei confronti dell’altra parte finché non sia avvenuta la sostituzione del difensore</a:t>
            </a:r>
            <a:r>
              <a:rPr lang="it-IT" sz="2200" dirty="0">
                <a:solidFill>
                  <a:schemeClr val="tx2"/>
                </a:solidFill>
              </a:rPr>
              <a:t>. 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L’art. 32 del Codice deontologico forense prescrive che </a:t>
            </a:r>
            <a:r>
              <a:rPr lang="it-IT" sz="2200" b="1" dirty="0">
                <a:solidFill>
                  <a:schemeClr val="tx2"/>
                </a:solidFill>
              </a:rPr>
              <a:t>in caso di rinuncia al mandato l’avvocato deve dare alla parte assistita un congruo preavviso.</a:t>
            </a:r>
          </a:p>
          <a:p>
            <a:pPr algn="r"/>
            <a:r>
              <a:rPr lang="it-IT" sz="2200" i="1" dirty="0">
                <a:solidFill>
                  <a:schemeClr val="tx2"/>
                </a:solidFill>
              </a:rPr>
              <a:t>Segue…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04F0B3-B15E-E052-AD87-9E2E8F3B30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06A7F8F-9B01-73ED-0D1E-F9E8201ED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7B4467-A6B8-0705-1A3F-6C4F91865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741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0A0F2B-9D32-7457-74C2-85ADB6925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4DCDD9-E464-AE7A-807E-9EEEE47280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B26D61-B97B-B787-473D-245B018DE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68CAA7B-8840-EA75-19A4-6D302BD169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4189" y="1192061"/>
            <a:ext cx="7537785" cy="3309689"/>
          </a:xfrm>
        </p:spPr>
        <p:txBody>
          <a:bodyPr anchor="t">
            <a:noAutofit/>
          </a:bodyPr>
          <a:lstStyle/>
          <a:p>
            <a:pPr algn="just"/>
            <a:r>
              <a:rPr lang="it-IT" sz="1600" b="0" i="0" dirty="0">
                <a:solidFill>
                  <a:srgbClr val="212529"/>
                </a:solidFill>
                <a:effectLst/>
                <a:latin typeface="+mj-lt"/>
              </a:rPr>
              <a:t>L’orientamento giurisprudenziale consolidato prescrive che i doveri di informazione e di comunicazione dell’avvocato nei confronti della persona già assistita </a:t>
            </a:r>
            <a:r>
              <a:rPr lang="it-IT" sz="1600" b="1" i="0" dirty="0">
                <a:solidFill>
                  <a:srgbClr val="212529"/>
                </a:solidFill>
                <a:effectLst/>
                <a:latin typeface="+mj-lt"/>
              </a:rPr>
              <a:t>persistono sia nell’ipotesi di rinuncia che di revoca del mandato</a:t>
            </a:r>
            <a:r>
              <a:rPr lang="it-IT" sz="1600" i="0" dirty="0">
                <a:solidFill>
                  <a:srgbClr val="212529"/>
                </a:solidFill>
                <a:effectLst/>
                <a:latin typeface="+mj-lt"/>
              </a:rPr>
              <a:t>, ancorché il Codice deontologico forense disponga tali obblighi solo per la fattispecie della rinuncia.</a:t>
            </a:r>
          </a:p>
          <a:p>
            <a:pPr algn="just"/>
            <a:r>
              <a:rPr lang="it-IT" sz="1600" b="0" dirty="0">
                <a:solidFill>
                  <a:srgbClr val="212529"/>
                </a:solidFill>
                <a:latin typeface="+mj-lt"/>
              </a:rPr>
              <a:t>La </a:t>
            </a:r>
            <a:r>
              <a:rPr lang="it-IT" sz="1600" b="0" i="1" dirty="0">
                <a:solidFill>
                  <a:srgbClr val="212529"/>
                </a:solidFill>
                <a:latin typeface="+mj-lt"/>
              </a:rPr>
              <a:t>ratio </a:t>
            </a:r>
            <a:r>
              <a:rPr lang="it-IT" sz="1600" b="0" dirty="0">
                <a:solidFill>
                  <a:srgbClr val="212529"/>
                </a:solidFill>
                <a:latin typeface="+mj-lt"/>
              </a:rPr>
              <a:t>di tale orientamento è che in entrambi istituti si rende necessario garantire una soluzione di continuità nell’assistenza tecnica.</a:t>
            </a:r>
          </a:p>
          <a:p>
            <a:pPr algn="just"/>
            <a:r>
              <a:rPr lang="it-IT" sz="1600" i="0" dirty="0">
                <a:solidFill>
                  <a:srgbClr val="212529"/>
                </a:solidFill>
                <a:effectLst/>
                <a:latin typeface="+mj-lt"/>
              </a:rPr>
              <a:t>Infine, al cliente spetta il c.d. diritto di </a:t>
            </a:r>
            <a:r>
              <a:rPr lang="it-IT" sz="1600" b="1" i="0" dirty="0">
                <a:solidFill>
                  <a:srgbClr val="212529"/>
                </a:solidFill>
                <a:effectLst/>
                <a:latin typeface="+mj-lt"/>
              </a:rPr>
              <a:t>recesso </a:t>
            </a:r>
            <a:r>
              <a:rPr lang="it-IT" sz="1600" b="1" i="1" dirty="0">
                <a:solidFill>
                  <a:srgbClr val="212529"/>
                </a:solidFill>
                <a:effectLst/>
                <a:latin typeface="+mj-lt"/>
              </a:rPr>
              <a:t>ad </a:t>
            </a:r>
            <a:r>
              <a:rPr lang="it-IT" sz="1600" b="1" i="1" dirty="0" err="1">
                <a:solidFill>
                  <a:srgbClr val="212529"/>
                </a:solidFill>
                <a:effectLst/>
                <a:latin typeface="+mj-lt"/>
              </a:rPr>
              <a:t>nutum</a:t>
            </a:r>
            <a:r>
              <a:rPr lang="it-IT" sz="1600" dirty="0">
                <a:solidFill>
                  <a:srgbClr val="212529"/>
                </a:solidFill>
                <a:effectLst/>
                <a:latin typeface="+mj-lt"/>
              </a:rPr>
              <a:t> </a:t>
            </a:r>
            <a:r>
              <a:rPr lang="it-IT" sz="1600" dirty="0">
                <a:solidFill>
                  <a:srgbClr val="212529"/>
                </a:solidFill>
                <a:latin typeface="+mj-lt"/>
              </a:rPr>
              <a:t>in conseguenza dell’applicazione dell’art. 2237 c.c. (contratto d’opera professionale e carattere fiduciario del rapporto tra cliente e professionista).</a:t>
            </a:r>
          </a:p>
          <a:p>
            <a:pPr algn="just"/>
            <a:r>
              <a:rPr lang="it-IT" sz="1600" b="0" i="0" dirty="0">
                <a:solidFill>
                  <a:srgbClr val="212529"/>
                </a:solidFill>
                <a:effectLst/>
                <a:latin typeface="+mj-lt"/>
              </a:rPr>
              <a:t>Conseguenza del recesso esercitato dal cliente è l’obbligo di pagamento del compenso per l’opera svolta.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59CD46-80E3-4B92-D0F5-C8DEDCE197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77D01B-19C0-878E-5101-818E4EB91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0611B8-AEA8-E67F-791A-8CAD76F594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5080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833908-9C02-15A4-4D88-3F8FDEB08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4227E82-12C5-79DC-9701-018D1D7F31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8C9F9C-A377-C91B-4617-14228B0C7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BB8DB24-48B3-83D1-6909-8E17247322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897" y="1329621"/>
            <a:ext cx="7266174" cy="3309689"/>
          </a:xfrm>
        </p:spPr>
        <p:txBody>
          <a:bodyPr anchor="t">
            <a:noAutofit/>
          </a:bodyPr>
          <a:lstStyle/>
          <a:p>
            <a:pPr algn="just"/>
            <a:r>
              <a:rPr lang="it-IT" sz="1700" b="0" i="0" dirty="0">
                <a:solidFill>
                  <a:srgbClr val="212529"/>
                </a:solidFill>
                <a:effectLst/>
                <a:latin typeface="+mj-lt"/>
              </a:rPr>
              <a:t>Definito l’avvocato un </a:t>
            </a:r>
            <a:r>
              <a:rPr lang="it-IT" sz="1700" b="0" i="1" dirty="0">
                <a:solidFill>
                  <a:srgbClr val="212529"/>
                </a:solidFill>
                <a:effectLst/>
                <a:latin typeface="+mj-lt"/>
              </a:rPr>
              <a:t>libero professionista che, in libertà, autonomia e indipendenza </a:t>
            </a:r>
            <a:r>
              <a:rPr lang="it-IT" sz="1700" b="0" dirty="0">
                <a:solidFill>
                  <a:srgbClr val="212529"/>
                </a:solidFill>
                <a:effectLst/>
                <a:latin typeface="+mj-lt"/>
              </a:rPr>
              <a:t>svolge le attività intellettuali di consulenza legale, assistenza, rappresentanza e difesa, la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dimensione economica 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dell’attività intellettuale comporta l’applicazione di doveri e obblighi caratteristici delle attività economiche imprenditoriali.</a:t>
            </a:r>
          </a:p>
          <a:p>
            <a:pPr algn="just"/>
            <a:r>
              <a:rPr lang="it-IT" sz="1700" b="0" i="0" dirty="0">
                <a:solidFill>
                  <a:srgbClr val="212529"/>
                </a:solidFill>
                <a:latin typeface="+mj-lt"/>
              </a:rPr>
              <a:t>La </a:t>
            </a:r>
            <a:r>
              <a:rPr lang="it-IT" sz="1700" b="0" i="0" dirty="0" err="1">
                <a:solidFill>
                  <a:srgbClr val="212529"/>
                </a:solidFill>
                <a:latin typeface="+mj-lt"/>
              </a:rPr>
              <a:t>l.r.f</a:t>
            </a:r>
            <a:r>
              <a:rPr lang="it-IT" sz="1700" b="0" i="0" dirty="0">
                <a:solidFill>
                  <a:srgbClr val="212529"/>
                </a:solidFill>
                <a:latin typeface="+mj-lt"/>
              </a:rPr>
              <a:t>.</a:t>
            </a:r>
            <a:r>
              <a:rPr lang="it-IT" sz="1700" dirty="0">
                <a:solidFill>
                  <a:srgbClr val="212529"/>
                </a:solidFill>
                <a:latin typeface="+mj-lt"/>
              </a:rPr>
              <a:t>, oltre a menzionare (art. 3, co. 2) i requisiti di indipendenza, lealtà, probità, dignità, decoro, diligenza e competenza, parla anche di obbligo di rispetto dei </a:t>
            </a:r>
            <a:r>
              <a:rPr lang="it-IT" sz="1700" b="1" dirty="0">
                <a:solidFill>
                  <a:srgbClr val="212529"/>
                </a:solidFill>
                <a:latin typeface="+mj-lt"/>
              </a:rPr>
              <a:t>principi di corretta e leale concorrenza</a:t>
            </a:r>
            <a:r>
              <a:rPr lang="it-IT" sz="1700" dirty="0">
                <a:solidFill>
                  <a:srgbClr val="212529"/>
                </a:solidFill>
                <a:latin typeface="+mj-lt"/>
              </a:rPr>
              <a:t>.</a:t>
            </a:r>
          </a:p>
          <a:p>
            <a:pPr algn="just"/>
            <a:r>
              <a:rPr lang="it-IT" sz="1700" b="0" i="0" dirty="0">
                <a:solidFill>
                  <a:srgbClr val="212529"/>
                </a:solidFill>
                <a:effectLst/>
                <a:latin typeface="+mj-lt"/>
              </a:rPr>
              <a:t>L’art. 10, poi, rubricato «</a:t>
            </a:r>
            <a:r>
              <a:rPr lang="it-IT" sz="1700" b="0" i="1" dirty="0">
                <a:solidFill>
                  <a:srgbClr val="212529"/>
                </a:solidFill>
                <a:effectLst/>
                <a:latin typeface="+mj-lt"/>
              </a:rPr>
              <a:t>Informazioni sull’esercizio della professione</a:t>
            </a:r>
            <a:r>
              <a:rPr lang="it-IT" sz="1700" b="0" dirty="0">
                <a:solidFill>
                  <a:srgbClr val="212529"/>
                </a:solidFill>
                <a:effectLst/>
                <a:latin typeface="+mj-lt"/>
              </a:rPr>
              <a:t>», estende all’attività forense alcune regole della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pubblicità commerciale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. L’avvocato, infatti, oltre a diffondere informazioni sulla propria attività può svolgere una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vera e propria pubblicità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, sia pure di carattere informativo che deve però essere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trasparente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,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veritiera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, </a:t>
            </a:r>
            <a:r>
              <a:rPr lang="it-IT" sz="1700" b="1" dirty="0">
                <a:solidFill>
                  <a:srgbClr val="212529"/>
                </a:solidFill>
                <a:effectLst/>
                <a:latin typeface="+mj-lt"/>
              </a:rPr>
              <a:t>corretta</a:t>
            </a:r>
            <a:r>
              <a:rPr lang="it-IT" sz="1700" dirty="0">
                <a:solidFill>
                  <a:srgbClr val="212529"/>
                </a:solidFill>
                <a:effectLst/>
                <a:latin typeface="+mj-lt"/>
              </a:rPr>
              <a:t>.</a:t>
            </a:r>
            <a:endParaRPr lang="it-IT" sz="1700" b="0" i="0" dirty="0">
              <a:solidFill>
                <a:srgbClr val="212529"/>
              </a:solidFill>
              <a:effectLst/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28D275-6357-B2A3-71B2-458278D3C5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82A245D-36F0-717B-3A08-E8350785A2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756CB6-8951-3074-7CFD-26BBDEAF00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0B640CF-C055-3A4C-813E-0B4B65C6FF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353" y="623462"/>
            <a:ext cx="7195457" cy="555170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sz="3200" dirty="0">
                <a:solidFill>
                  <a:schemeClr val="tx2"/>
                </a:solidFill>
              </a:rPr>
              <a:t>Obblighi informativi generali</a:t>
            </a:r>
          </a:p>
        </p:txBody>
      </p:sp>
    </p:spTree>
    <p:extLst>
      <p:ext uri="{BB962C8B-B14F-4D97-AF65-F5344CB8AC3E}">
        <p14:creationId xmlns:p14="http://schemas.microsoft.com/office/powerpoint/2010/main" val="2526617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6E7452-28F6-40BF-4C65-5A6B59EB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56B4900-EB21-7227-26DA-0BFF4A0915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B5482B-04E7-7814-5F13-01BC2DEE1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DD91A4B-3DCC-7949-84C9-5CD7EE32B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3013" y="273703"/>
            <a:ext cx="7162800" cy="858411"/>
          </a:xfrm>
        </p:spPr>
        <p:txBody>
          <a:bodyPr anchor="b">
            <a:noAutofit/>
          </a:bodyPr>
          <a:lstStyle/>
          <a:p>
            <a:pPr algn="l"/>
            <a:r>
              <a:rPr lang="it-IT" sz="3200" dirty="0">
                <a:solidFill>
                  <a:schemeClr val="tx2"/>
                </a:solidFill>
              </a:rPr>
              <a:t>L’obbligo del segreto professionale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466352F-E020-7E14-1275-63246F2F0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867" y="1405817"/>
            <a:ext cx="7279004" cy="3710469"/>
          </a:xfrm>
        </p:spPr>
        <p:txBody>
          <a:bodyPr anchor="t">
            <a:noAutofit/>
          </a:bodyPr>
          <a:lstStyle/>
          <a:p>
            <a:pPr algn="just"/>
            <a:r>
              <a:rPr lang="it-IT" sz="1600" dirty="0">
                <a:solidFill>
                  <a:schemeClr val="tx2"/>
                </a:solidFill>
              </a:rPr>
              <a:t>L’art. 6, </a:t>
            </a:r>
            <a:r>
              <a:rPr lang="it-IT" sz="1600" dirty="0" err="1">
                <a:solidFill>
                  <a:schemeClr val="tx2"/>
                </a:solidFill>
              </a:rPr>
              <a:t>l.r.f</a:t>
            </a:r>
            <a:r>
              <a:rPr lang="it-IT" sz="1600" dirty="0">
                <a:solidFill>
                  <a:schemeClr val="tx2"/>
                </a:solidFill>
              </a:rPr>
              <a:t>. stabilisce che l’avvocato è tenuto verso terzi alla rigorosa </a:t>
            </a:r>
            <a:r>
              <a:rPr lang="it-IT" sz="1600" b="1" dirty="0">
                <a:solidFill>
                  <a:schemeClr val="tx2"/>
                </a:solidFill>
              </a:rPr>
              <a:t>osservanza del segreto professionale</a:t>
            </a:r>
            <a:r>
              <a:rPr lang="it-IT" sz="1600" dirty="0">
                <a:solidFill>
                  <a:schemeClr val="tx2"/>
                </a:solidFill>
              </a:rPr>
              <a:t> ossia al massimo riserbo su fatti e circostanze apprese nell’attività di rappresentanza e assistenza in giudizio. La violazione di tale obbligo costituisce un </a:t>
            </a:r>
            <a:r>
              <a:rPr lang="it-IT" sz="1600" b="1" dirty="0">
                <a:solidFill>
                  <a:schemeClr val="tx2"/>
                </a:solidFill>
              </a:rPr>
              <a:t>illecito disciplinare</a:t>
            </a:r>
            <a:r>
              <a:rPr lang="it-IT" sz="16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1600" dirty="0">
                <a:solidFill>
                  <a:schemeClr val="tx2"/>
                </a:solidFill>
              </a:rPr>
              <a:t>L’obbligo si applica anche nei confronti dei dipendenti, collaboratori (anche occasionali) e tirocinanti dell’avvocato, in relazione ai fatti appresi nello svolgimento della loro attività.</a:t>
            </a:r>
          </a:p>
          <a:p>
            <a:pPr algn="just"/>
            <a:r>
              <a:rPr lang="it-IT" sz="1600" dirty="0">
                <a:solidFill>
                  <a:schemeClr val="tx2"/>
                </a:solidFill>
              </a:rPr>
              <a:t>A tale articolo si affianca il codice deontologico che, all’art. 13, prevede che l’avvocato è tenuto alla </a:t>
            </a:r>
            <a:r>
              <a:rPr lang="it-IT" sz="1600" b="1" dirty="0">
                <a:solidFill>
                  <a:schemeClr val="tx2"/>
                </a:solidFill>
              </a:rPr>
              <a:t>rigorosa osservanza del segreto professionale e al massimo riserbo </a:t>
            </a:r>
            <a:r>
              <a:rPr lang="it-IT" sz="1600" dirty="0">
                <a:solidFill>
                  <a:schemeClr val="tx2"/>
                </a:solidFill>
              </a:rPr>
              <a:t>su fatti e circostanze in qualsiasi modo apprese nell’attività di rappresentanza, consulenza legale e assistenza in giudizio.</a:t>
            </a:r>
          </a:p>
          <a:p>
            <a:pPr algn="just"/>
            <a:r>
              <a:rPr lang="it-IT" sz="1600" dirty="0">
                <a:solidFill>
                  <a:schemeClr val="tx2"/>
                </a:solidFill>
              </a:rPr>
              <a:t>La sanzione prevista per la violazione del segreto professionale è la </a:t>
            </a:r>
            <a:r>
              <a:rPr lang="it-IT" sz="1600" b="1" dirty="0">
                <a:solidFill>
                  <a:schemeClr val="tx2"/>
                </a:solidFill>
              </a:rPr>
              <a:t>sospensione da uno a tre anni dall’esercizio dell’attività professionale</a:t>
            </a:r>
            <a:r>
              <a:rPr lang="it-IT" sz="16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87C075-DA9A-55E7-6F5B-4B52FAE290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56FA7F-6232-E868-2280-4FFCB3C84C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43A3447-B485-03BA-E365-012A563156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448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C90B4B-0CD8-C4D6-30F3-2801437C0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6863B2-8B94-A9A9-87DD-C02DAC44D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09A230-D510-CC14-22D6-03258A7F6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0C398ED-C5BD-E627-5A4E-13B564025C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13189"/>
            <a:ext cx="6368143" cy="858411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I requisiti per l’iscrizione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E23CA07-25FF-B043-4B9A-7A0D3112D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867" y="1671030"/>
            <a:ext cx="6912429" cy="3309689"/>
          </a:xfrm>
        </p:spPr>
        <p:txBody>
          <a:bodyPr anchor="t">
            <a:normAutofit fontScale="700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Oltre al possesso del diploma di laurea in giurisprudenza, sono requisiti per l’iscrizione: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Essere cittadino italiano o di Stato appartenente all’UE;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Aver superato l’esame di abilitazione;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Avere il domicilio professionale nel circondario del tribunale ove ha sede il consiglio dell’ordine;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Godere del pieno esercizio dei diritti civili;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Non trovarsi in una condizione di incompatibilità;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Non essere sottoposto ad esecuzione di pene detentive, misure cautelari o interdittive;</a:t>
            </a:r>
          </a:p>
          <a:p>
            <a:pPr marL="342900" indent="-342900" algn="just">
              <a:buFontTx/>
              <a:buChar char="-"/>
            </a:pPr>
            <a:r>
              <a:rPr lang="it-IT" sz="2200" dirty="0">
                <a:solidFill>
                  <a:schemeClr val="tx2"/>
                </a:solidFill>
              </a:rPr>
              <a:t>Essere di </a:t>
            </a:r>
            <a:r>
              <a:rPr lang="it-IT" sz="2200" b="1" dirty="0">
                <a:solidFill>
                  <a:schemeClr val="tx2"/>
                </a:solidFill>
              </a:rPr>
              <a:t>condotta irreprensibile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E52DCE-693A-14DA-6949-9CFA9AC238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F697DF4-83AA-B77F-E214-EB869EB7CC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6EF37E-5A71-F93C-E217-8723AA056C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337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12AD4-18C1-EBD9-BBD0-95B0F8748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E026E6-D99E-5430-F091-91F69E023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9A028BA-6AAA-3B9A-37B8-121FACA388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51E1DC0-5B56-F63D-E1C1-D637C4879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767" y="502303"/>
            <a:ext cx="6988629" cy="695125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La condotta dell’avvocato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239E331-2D73-43DF-B415-BAFF163606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767" y="1536447"/>
            <a:ext cx="6912429" cy="3309689"/>
          </a:xfrm>
        </p:spPr>
        <p:txBody>
          <a:bodyPr anchor="t">
            <a:normAutofit fontScale="925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L’art. 3, co. 2,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 prescrive i seguenti requisiti come contraddistintivi della condotta dell’avvocato: </a:t>
            </a:r>
            <a:r>
              <a:rPr lang="it-IT" sz="2200" b="1" dirty="0">
                <a:solidFill>
                  <a:schemeClr val="tx2"/>
                </a:solidFill>
              </a:rPr>
              <a:t>indipendenza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lealtà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probità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dignità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decoro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diligenza</a:t>
            </a:r>
            <a:r>
              <a:rPr lang="it-IT" sz="2200" dirty="0">
                <a:solidFill>
                  <a:schemeClr val="tx2"/>
                </a:solidFill>
              </a:rPr>
              <a:t>, </a:t>
            </a:r>
            <a:r>
              <a:rPr lang="it-IT" sz="2200" b="1" dirty="0">
                <a:solidFill>
                  <a:schemeClr val="tx2"/>
                </a:solidFill>
              </a:rPr>
              <a:t>competenza</a:t>
            </a:r>
            <a:r>
              <a:rPr lang="it-IT" sz="2200" dirty="0">
                <a:solidFill>
                  <a:schemeClr val="tx2"/>
                </a:solidFill>
              </a:rPr>
              <a:t>, «</a:t>
            </a:r>
            <a:r>
              <a:rPr lang="it-IT" sz="2200" i="1" dirty="0">
                <a:solidFill>
                  <a:schemeClr val="tx2"/>
                </a:solidFill>
              </a:rPr>
              <a:t>tenendo conto del rilievo sociale della difesa e rispettando i principi della corretta e leale concorrenza</a:t>
            </a:r>
            <a:r>
              <a:rPr lang="it-IT" sz="2200" dirty="0">
                <a:solidFill>
                  <a:schemeClr val="tx2"/>
                </a:solidFill>
              </a:rPr>
              <a:t>».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A tal fine l’avvocato che esercita la professione è tenuto ad uniformarsi ai principi contenuti nel Codice deontologico emanato dal CNF e, in caso di loro violazione, potrà essere sottoposto a </a:t>
            </a:r>
            <a:r>
              <a:rPr lang="it-IT" sz="2200" b="1" dirty="0">
                <a:solidFill>
                  <a:schemeClr val="tx2"/>
                </a:solidFill>
              </a:rPr>
              <a:t>giudizio disciplinare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C04632-903E-40CD-BF01-CEC4533A07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65252A5-AEC1-BD02-0862-C84637C16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DE15C1-431F-7007-E575-341211B1B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8237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2A3EDC-DA1D-1AFF-4054-FB1826D5D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58CC29-A9CD-1925-CC7C-1DC11DA70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54E505-5DEE-D1A0-5B9F-296BB856F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626C0BE-47BF-D2AB-D175-EF9CAC2641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767" y="567619"/>
            <a:ext cx="6988629" cy="695125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Le norme deontologiche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C0485DD-65E1-9FAC-D1BD-8EA1FBF0F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769" y="1671030"/>
            <a:ext cx="6912429" cy="3309689"/>
          </a:xfrm>
        </p:spPr>
        <p:txBody>
          <a:bodyPr anchor="t">
            <a:normAutofit fontScale="850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Le norme deontologiche, come le norme ordinamentali, sono </a:t>
            </a:r>
            <a:r>
              <a:rPr lang="it-IT" sz="2200" b="1" dirty="0">
                <a:solidFill>
                  <a:schemeClr val="tx2"/>
                </a:solidFill>
              </a:rPr>
              <a:t>norme giuridiche</a:t>
            </a:r>
            <a:r>
              <a:rPr lang="it-IT" sz="2200" dirty="0">
                <a:solidFill>
                  <a:schemeClr val="tx2"/>
                </a:solidFill>
              </a:rPr>
              <a:t>; la loro violazione comporta l’applicazione di </a:t>
            </a:r>
            <a:r>
              <a:rPr lang="it-IT" sz="2200" b="1" dirty="0">
                <a:solidFill>
                  <a:schemeClr val="tx2"/>
                </a:solidFill>
              </a:rPr>
              <a:t>sanzioni giuridiche</a:t>
            </a:r>
            <a:r>
              <a:rPr lang="it-IT" sz="2200" dirty="0">
                <a:solidFill>
                  <a:schemeClr val="tx2"/>
                </a:solidFill>
              </a:rPr>
              <a:t> e non morali, a seguito di un procedimento che si conclude con il controllo finale delle Sezioni Unite della Corte di Cassazione.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Nell’ordinamento previgente, vi era una certa difficoltà a riconoscere la natura giuridica delle norme deontologiche, perché mancava una specifica fonte normativa. Le regole deontologiche erano infatti previste solo da due articoli (12 e 38) che attribuivano al CNF la </a:t>
            </a:r>
            <a:r>
              <a:rPr lang="it-IT" sz="2200" b="1" dirty="0">
                <a:solidFill>
                  <a:schemeClr val="tx2"/>
                </a:solidFill>
              </a:rPr>
              <a:t>potestà sanzionatoria </a:t>
            </a:r>
            <a:r>
              <a:rPr lang="it-IT" sz="2200" dirty="0">
                <a:solidFill>
                  <a:schemeClr val="tx2"/>
                </a:solidFill>
              </a:rPr>
              <a:t>ma non quella </a:t>
            </a:r>
            <a:r>
              <a:rPr lang="it-IT" sz="2200" b="1" dirty="0">
                <a:solidFill>
                  <a:schemeClr val="tx2"/>
                </a:solidFill>
              </a:rPr>
              <a:t>regolamentare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CD0CC3-6036-4DFB-045B-7F09309829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1EBE0F9-B000-BA91-8C4B-B6D394709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16D955-9942-830E-4C74-267FE011C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1720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18D815-8970-BDC2-ACC8-25C612268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5BD32DB-0284-4D9A-DDC7-2361C637C8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A32F82-3A81-4346-45AC-CE6106177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7F112E9-F2A9-5B92-2034-DD7BA1BE30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769" y="1192061"/>
            <a:ext cx="6912429" cy="3309689"/>
          </a:xfrm>
        </p:spPr>
        <p:txBody>
          <a:bodyPr anchor="t">
            <a:normAutofit fontScale="925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Con la vecchia normativa si arrivava a concepire una potestà regolamentare solo con uno sforzo interpretativo: si affermava, infatti, che se l’art. 38 della </a:t>
            </a:r>
            <a:r>
              <a:rPr lang="it-IT" sz="2200" dirty="0" err="1">
                <a:solidFill>
                  <a:schemeClr val="tx2"/>
                </a:solidFill>
              </a:rPr>
              <a:t>l.p.f</a:t>
            </a:r>
            <a:r>
              <a:rPr lang="it-IT" sz="2200" dirty="0">
                <a:solidFill>
                  <a:schemeClr val="tx2"/>
                </a:solidFill>
              </a:rPr>
              <a:t>. consentiva al CNF di sanzionare in sede giurisdizionale i comportamenti che costituivano violazione delle norme deontologiche, era evidente che la stessa disposizione implicitamente affidava al CNF anche il potere-dovere di identificare tali regole, la cui violazione determinava il potere sanzionatorio in capo al CNF.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18020D-50CA-9282-F171-F8BDF65B73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5ADC533-4897-9331-8E9A-5C79B7FD5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FE33BB-D26E-8A93-958B-E4D5EFFFE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2026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3DF6B-0611-34F7-E348-FF57F99E8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40FF2E-FA27-5164-6A4E-D20459E36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4FEB3D-D433-DBE8-A76C-1339F8E2B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9CAAA47-5504-FD9E-5937-10B1FF704F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767" y="502303"/>
            <a:ext cx="6988629" cy="695125"/>
          </a:xfrm>
        </p:spPr>
        <p:txBody>
          <a:bodyPr anchor="b">
            <a:normAutofit/>
          </a:bodyPr>
          <a:lstStyle/>
          <a:p>
            <a:pPr algn="l"/>
            <a:r>
              <a:rPr lang="it-IT" sz="3200" dirty="0">
                <a:solidFill>
                  <a:schemeClr val="tx2"/>
                </a:solidFill>
              </a:rPr>
              <a:t>Il Codice deontologico del 1997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AAD5BFC-C2B6-834A-CA3B-0D798EED8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767" y="1536447"/>
            <a:ext cx="6912429" cy="3612496"/>
          </a:xfrm>
        </p:spPr>
        <p:txBody>
          <a:bodyPr anchor="t">
            <a:normAutofit fontScale="77500" lnSpcReduction="20000"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La vecchia legge professionale risale agli anni 1933-1934; il primo Codice deontologico forense ha visto la luce solo nel 1997. Fino all’approvazione di quest’ultimo, fonte della deontologia era essenzialmente la </a:t>
            </a:r>
            <a:r>
              <a:rPr lang="it-IT" sz="2200" b="1" dirty="0">
                <a:solidFill>
                  <a:schemeClr val="tx2"/>
                </a:solidFill>
              </a:rPr>
              <a:t>giurisprudenza disciplinare</a:t>
            </a:r>
            <a:r>
              <a:rPr lang="it-IT" sz="2200" dirty="0">
                <a:solidFill>
                  <a:schemeClr val="tx2"/>
                </a:solidFill>
              </a:rPr>
              <a:t>, chiamata al difficile compito di estrapolare le regole di condotta non solo dalla normativa professionale ma anche da tutte le fonti dell’ordinamento ad essa riconducibile.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Nella seduta del 17 aprile 1997 il Consiglio nazionale forense finalmente approva il Codice deontologico forense, originariamente composto di </a:t>
            </a:r>
            <a:r>
              <a:rPr lang="it-IT" sz="2200" b="1" dirty="0">
                <a:solidFill>
                  <a:schemeClr val="tx2"/>
                </a:solidFill>
              </a:rPr>
              <a:t>60 articoli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Questi erano divisi in </a:t>
            </a:r>
            <a:r>
              <a:rPr lang="it-IT" sz="2200" b="1" dirty="0">
                <a:solidFill>
                  <a:schemeClr val="tx2"/>
                </a:solidFill>
              </a:rPr>
              <a:t>regole deontologiche </a:t>
            </a:r>
            <a:r>
              <a:rPr lang="it-IT" sz="2200" dirty="0">
                <a:solidFill>
                  <a:schemeClr val="tx2"/>
                </a:solidFill>
              </a:rPr>
              <a:t>(principi generali) e</a:t>
            </a:r>
            <a:r>
              <a:rPr lang="it-IT" sz="2200" b="1" dirty="0">
                <a:solidFill>
                  <a:schemeClr val="tx2"/>
                </a:solidFill>
              </a:rPr>
              <a:t> canoni complementari </a:t>
            </a:r>
            <a:r>
              <a:rPr lang="it-IT" sz="2200" dirty="0">
                <a:solidFill>
                  <a:schemeClr val="tx2"/>
                </a:solidFill>
              </a:rPr>
              <a:t>(specificavano i comportamenti più ricorrenti oggetto delle regole deontologiche).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307386-F272-B4AF-2BE4-977007E9F3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C03F895-CD9E-5433-2A36-5B2B9C0C9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6A5D37-4D65-6485-B38B-12753709DA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1455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F2FDC7-EEA7-0FB7-AE7C-E1603FCB3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3F12B81-8869-4B08-68AA-05DAB18A7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41AE6E-5C59-D0BB-67BD-6D6552B20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02E545D-CF06-DE8E-C4AC-9EF4390EB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693" y="610376"/>
            <a:ext cx="7660576" cy="695125"/>
          </a:xfrm>
        </p:spPr>
        <p:txBody>
          <a:bodyPr anchor="b">
            <a:normAutofit fontScale="90000"/>
          </a:bodyPr>
          <a:lstStyle/>
          <a:p>
            <a:pPr algn="l"/>
            <a:r>
              <a:rPr lang="it-IT" dirty="0">
                <a:solidFill>
                  <a:schemeClr val="tx2"/>
                </a:solidFill>
              </a:rPr>
              <a:t>Il nuovo Codice deontologico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7EC6991-9CF0-3CDB-D820-03E10C4098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769" y="1671030"/>
            <a:ext cx="6912429" cy="3309689"/>
          </a:xfrm>
        </p:spPr>
        <p:txBody>
          <a:bodyPr anchor="t">
            <a:normAutofit/>
          </a:bodyPr>
          <a:lstStyle/>
          <a:p>
            <a:pPr algn="just"/>
            <a:r>
              <a:rPr lang="it-IT" sz="2200" dirty="0">
                <a:solidFill>
                  <a:schemeClr val="tx2"/>
                </a:solidFill>
              </a:rPr>
              <a:t>La </a:t>
            </a:r>
            <a:r>
              <a:rPr lang="it-IT" sz="2200" dirty="0" err="1">
                <a:solidFill>
                  <a:schemeClr val="tx2"/>
                </a:solidFill>
              </a:rPr>
              <a:t>l.r.f</a:t>
            </a:r>
            <a:r>
              <a:rPr lang="it-IT" sz="2200" dirty="0">
                <a:solidFill>
                  <a:schemeClr val="tx2"/>
                </a:solidFill>
              </a:rPr>
              <a:t>. ha attribuito al CNF la competenza per l’emanazione del nuovo Codice deontologico forense, che è stato pubblicato nella Gazzetta Ufficiale n. 241 del 16 ottobre 2014 ed è entrato in vigore il </a:t>
            </a:r>
            <a:r>
              <a:rPr lang="it-IT" sz="2200" b="1" dirty="0">
                <a:solidFill>
                  <a:schemeClr val="tx2"/>
                </a:solidFill>
              </a:rPr>
              <a:t>15 dicembre 2014</a:t>
            </a:r>
            <a:r>
              <a:rPr lang="it-IT" sz="2200" dirty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it-IT" sz="2200" dirty="0">
                <a:solidFill>
                  <a:schemeClr val="tx2"/>
                </a:solidFill>
              </a:rPr>
              <a:t>Il nuovo Codice si compone di 73 articoli, suddivisi in 7 titoli.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567FFB-5C33-4209-F85F-16A308E590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14" r="3624" b="-1"/>
          <a:stretch/>
        </p:blipFill>
        <p:spPr>
          <a:xfrm>
            <a:off x="8008919" y="957941"/>
            <a:ext cx="4183081" cy="473586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0B4DF36-F06D-F8C9-F8DE-E19197D8F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9F9785A-E839-8F3B-C008-39C450C27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7906291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AnalogousFromRegularSeedRightStep">
      <a:dk1>
        <a:srgbClr val="000000"/>
      </a:dk1>
      <a:lt1>
        <a:srgbClr val="FFFFFF"/>
      </a:lt1>
      <a:dk2>
        <a:srgbClr val="412436"/>
      </a:dk2>
      <a:lt2>
        <a:srgbClr val="E2E8E4"/>
      </a:lt2>
      <a:accent1>
        <a:srgbClr val="C34D97"/>
      </a:accent1>
      <a:accent2>
        <a:srgbClr val="B13B53"/>
      </a:accent2>
      <a:accent3>
        <a:srgbClr val="C3654D"/>
      </a:accent3>
      <a:accent4>
        <a:srgbClr val="B1853B"/>
      </a:accent4>
      <a:accent5>
        <a:srgbClr val="A4A842"/>
      </a:accent5>
      <a:accent6>
        <a:srgbClr val="7BB13B"/>
      </a:accent6>
      <a:hlink>
        <a:srgbClr val="319356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1499</Words>
  <Application>Microsoft Office PowerPoint</Application>
  <PresentationFormat>Widescreen</PresentationFormat>
  <Paragraphs>58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Arial</vt:lpstr>
      <vt:lpstr>Avenir Next LT Pro</vt:lpstr>
      <vt:lpstr>AvenirNext LT Pro Medium</vt:lpstr>
      <vt:lpstr>BlockprintVTI</vt:lpstr>
      <vt:lpstr>La professione di avvocato</vt:lpstr>
      <vt:lpstr>I compiti dell’avvocato</vt:lpstr>
      <vt:lpstr>Rappresentanza e assistenza</vt:lpstr>
      <vt:lpstr>Il mandato professionale</vt:lpstr>
      <vt:lpstr>La procura alle liti</vt:lpstr>
      <vt:lpstr>Rinuncia e revoca del mandato</vt:lpstr>
      <vt:lpstr>Presentazione standard di PowerPoint</vt:lpstr>
      <vt:lpstr>Obblighi informativi generali</vt:lpstr>
      <vt:lpstr>L’obbligo del segreto professionale</vt:lpstr>
      <vt:lpstr>I requisiti per l’iscrizione</vt:lpstr>
      <vt:lpstr>La condotta dell’avvocato</vt:lpstr>
      <vt:lpstr>Le norme deontologiche</vt:lpstr>
      <vt:lpstr>Presentazione standard di PowerPoint</vt:lpstr>
      <vt:lpstr>Il Codice deontologico del 1997</vt:lpstr>
      <vt:lpstr>Il nuovo Codice deontologico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FRANCESCA SCAMARDELLA</dc:creator>
  <cp:lastModifiedBy>FRANCESCA SCAMARDELLA</cp:lastModifiedBy>
  <cp:revision>6</cp:revision>
  <dcterms:created xsi:type="dcterms:W3CDTF">2024-11-09T16:07:49Z</dcterms:created>
  <dcterms:modified xsi:type="dcterms:W3CDTF">2024-11-11T20:49:37Z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2024-11-09T16:33:06Z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3816319b-b227-468d-a499-d64a18ae6e9f</vt:lpwstr>
  </property>
  <property fmtid="{D5CDD505-2E9C-101B-9397-08002B2CF9AE}" pid="8" name="MSIP_Label_2ad0b24d-6422-44b0-b3de-abb3a9e8c81a_ContentBits">
    <vt:lpwstr>0</vt:lpwstr>
  </property>
</Properties>
</file>