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58" r:id="rId4"/>
    <p:sldId id="263" r:id="rId5"/>
    <p:sldId id="264" r:id="rId6"/>
    <p:sldId id="259" r:id="rId7"/>
    <p:sldId id="260" r:id="rId8"/>
    <p:sldId id="261" r:id="rId9"/>
    <p:sldId id="266" r:id="rId10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7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052D5-766F-47EF-9889-3ED3DC2628CA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345D3-CAC9-4F78-8BD4-A61F01E032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2245F-8038-4D52-9E71-67DC1E9528D6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671B2-4DDF-46EF-A779-8DEFCD3D8B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DC232-3DB6-4D60-A0DE-792DE787E182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6429C-62A0-470D-9483-51B001D3B6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35EBD-9B3A-4907-951D-97E27E864AE6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7389B-39CF-40BC-803C-BBA1F4E836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36694-5F92-49B1-B16E-044B5998FAA9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96530-65AC-4063-9751-8330A9D44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67E09-DAEA-4E5C-B41C-E9821A99692A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08707-F6ED-4D6A-92E4-C9BC38E828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15C38-EF42-4AE9-87B9-B94DBEA63729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0C03F-75B5-425B-94FE-D796B2F865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EB060-D5DE-415B-A7FB-9FA58C9D0126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39DCB-2629-40B0-B71D-77FED90501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FDC6E-E0FB-4E34-B29C-39B34155252D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CE972-FBE1-4727-B6BF-75ABD23DAD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36EF6-D6CA-451F-9094-B3A52E51973F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2608F-4C9A-482A-B86A-815F39818A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D2B6F-4827-42A7-BE08-FE0C9D1A0D80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F4330-1B8B-4142-B2C4-0F4BF69241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  <a:endParaRPr lang="en-US" smtClean="0"/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smtClean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D860DF-5B8C-42B9-ABF7-D3169ED7F894}" type="datetimeFigureOut">
              <a:rPr lang="it-IT"/>
              <a:pPr>
                <a:defRPr/>
              </a:pPr>
              <a:t>14/02/2011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9951D86-70E8-4B3D-A521-F601763C3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lubzetetique.free.fr/media/binomiale100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olo 1"/>
          <p:cNvSpPr>
            <a:spLocks noGrp="1"/>
          </p:cNvSpPr>
          <p:nvPr>
            <p:ph type="ctrTitle"/>
          </p:nvPr>
        </p:nvSpPr>
        <p:spPr>
          <a:xfrm>
            <a:off x="642938" y="928688"/>
            <a:ext cx="7772400" cy="1470025"/>
          </a:xfrm>
          <a:solidFill>
            <a:srgbClr val="FF0000"/>
          </a:solidFill>
        </p:spPr>
        <p:txBody>
          <a:bodyPr/>
          <a:lstStyle/>
          <a:p>
            <a:r>
              <a:rPr lang="en-US" smtClean="0"/>
              <a:t>Statistica di Base per le Scienze Pediatriche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285875" y="3000375"/>
            <a:ext cx="6400800" cy="1752600"/>
          </a:xfrm>
          <a:solidFill>
            <a:srgbClr val="FFFF00"/>
          </a:solidFill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err="1">
                <a:solidFill>
                  <a:schemeClr val="tx1"/>
                </a:solidFill>
              </a:rPr>
              <a:t>l</a:t>
            </a:r>
            <a:r>
              <a:rPr lang="en-US" dirty="0" err="1" smtClean="0">
                <a:solidFill>
                  <a:schemeClr val="tx1"/>
                </a:solidFill>
              </a:rPr>
              <a:t>uigi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greco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dirty="0" smtClean="0">
                <a:solidFill>
                  <a:schemeClr val="tx1"/>
                </a:solidFill>
              </a:rPr>
              <a:t>D.C.H, M.D., </a:t>
            </a:r>
            <a:r>
              <a:rPr lang="en-US" sz="2200" dirty="0" err="1" smtClean="0">
                <a:solidFill>
                  <a:schemeClr val="tx1"/>
                </a:solidFill>
              </a:rPr>
              <a:t>M.Sc.M.C.H</a:t>
            </a:r>
            <a:r>
              <a:rPr lang="en-US" sz="2200" dirty="0" smtClean="0">
                <a:solidFill>
                  <a:schemeClr val="tx1"/>
                </a:solidFill>
              </a:rPr>
              <a:t>., Ph.D.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err="1" smtClean="0">
                <a:solidFill>
                  <a:schemeClr val="tx1"/>
                </a:solidFill>
              </a:rPr>
              <a:t>Dipartimento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Pediatria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UniFEDERICOII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511175"/>
          </a:xfrm>
          <a:solidFill>
            <a:srgbClr val="FF0000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100" dirty="0" smtClean="0"/>
              <a:t>Ma è molto </a:t>
            </a:r>
            <a:r>
              <a:rPr lang="en-US" sz="3100" dirty="0" err="1" smtClean="0"/>
              <a:t>importante</a:t>
            </a:r>
            <a:r>
              <a:rPr lang="en-US" sz="3100" dirty="0" smtClean="0"/>
              <a:t> </a:t>
            </a:r>
            <a:r>
              <a:rPr lang="en-US" sz="3100" dirty="0" err="1" smtClean="0"/>
              <a:t>controllare</a:t>
            </a:r>
            <a:r>
              <a:rPr lang="en-US" sz="3100" dirty="0" smtClean="0"/>
              <a:t> la </a:t>
            </a:r>
            <a:r>
              <a:rPr lang="en-US" sz="3100" dirty="0" err="1" smtClean="0"/>
              <a:t>distribuzione</a:t>
            </a:r>
            <a:r>
              <a:rPr lang="en-US" sz="3100" dirty="0" smtClean="0"/>
              <a:t> 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14338" name="Picture 1" descr="Curva_a_campana"/>
          <p:cNvPicPr>
            <a:picLocks noChangeAspect="1" noChangeArrowheads="1"/>
          </p:cNvPicPr>
          <p:nvPr/>
        </p:nvPicPr>
        <p:blipFill>
          <a:blip r:embed="rId2"/>
          <a:srcRect r="-732" b="25237"/>
          <a:stretch>
            <a:fillRect/>
          </a:stretch>
        </p:blipFill>
        <p:spPr bwMode="auto">
          <a:xfrm>
            <a:off x="785813" y="754063"/>
            <a:ext cx="7786687" cy="43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olo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it-IT" sz="3200" smtClean="0"/>
              <a:t>ERRORE STANDARD DELLA MEDIA</a:t>
            </a:r>
            <a:endParaRPr lang="en-US" sz="3200" smtClean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Più valori medi, di una stessa popolazione, si distribuiscono intorno ad un valore medio assoluto (e ignoto) con una distribuzione di tipo normale, è allora possibile avere  una stima di quanto tendono a discostarsi dal valore medio assoluto.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4500" dirty="0" smtClean="0"/>
              <a:t>ERRORE STANDARD DELLA MEDIA =  </a:t>
            </a:r>
            <a:r>
              <a:rPr lang="it-IT" sz="4500" dirty="0"/>
              <a:t>DEVIAZIONE STANDARD / √ 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Nella pratica clinica (specie in chimica clinica) è spesso usato il </a:t>
            </a:r>
            <a:r>
              <a:rPr lang="it-IT" i="1" dirty="0"/>
              <a:t>coefficiente di variazione, </a:t>
            </a:r>
            <a:r>
              <a:rPr lang="it-IT" dirty="0"/>
              <a:t>che esprime il rapporto percentuale tra DS e media: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 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4500" dirty="0"/>
              <a:t>COEFFICIENTE </a:t>
            </a:r>
            <a:r>
              <a:rPr lang="it-IT" sz="4500" dirty="0" err="1"/>
              <a:t>DI</a:t>
            </a:r>
            <a:r>
              <a:rPr lang="it-IT" sz="4500" dirty="0"/>
              <a:t> VARIAZIONE = (Deviazione Standard/media) x 100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Una delle caratteristiche fondamentali della distribuzione normale è che il 95% di tutta la popolazione è inclusa in un intervallo ottenuto sommando al valore medio 1.96 volte le DS e sottraendo al valore medio 1.96 volte la DS (circa 2 volte), cioè il 95% dei valori ricade tra </a:t>
            </a:r>
            <a:r>
              <a:rPr lang="it-IT" dirty="0" err="1"/>
              <a:t>x±</a:t>
            </a:r>
            <a:r>
              <a:rPr lang="it-IT" dirty="0"/>
              <a:t> 1.96 DS. </a:t>
            </a:r>
            <a:r>
              <a:rPr lang="it-IT" dirty="0" smtClean="0"/>
              <a:t>L'intera </a:t>
            </a:r>
            <a:r>
              <a:rPr lang="it-IT" dirty="0"/>
              <a:t>popolazione può dunque essere descritta mediante la media e l'intervallo che contiene i valori della media meno o più 1.96 volte la DS.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I </a:t>
            </a:r>
            <a:r>
              <a:rPr lang="it-IT" i="1" dirty="0"/>
              <a:t>limiti di confidenza </a:t>
            </a:r>
            <a:r>
              <a:rPr lang="it-IT" dirty="0"/>
              <a:t>della media (quei limiti che comprenderanno il 95% dei possibili valori medi di quella popolazione) saranno ottenuti dal valore medio più o meno 1.96 volte l'ESM.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 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4500" dirty="0"/>
              <a:t>LIMITI </a:t>
            </a:r>
            <a:r>
              <a:rPr lang="it-IT" sz="4500" dirty="0" err="1"/>
              <a:t>DI</a:t>
            </a:r>
            <a:r>
              <a:rPr lang="it-IT" sz="4500" dirty="0"/>
              <a:t> CONFIDENZA (al 95%)= m ± 1,96 ESM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511175"/>
          </a:xfrm>
          <a:solidFill>
            <a:srgbClr val="FF0000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100" dirty="0" smtClean="0"/>
              <a:t>Ma è molto </a:t>
            </a:r>
            <a:r>
              <a:rPr lang="en-US" sz="3100" dirty="0" err="1" smtClean="0"/>
              <a:t>importante</a:t>
            </a:r>
            <a:r>
              <a:rPr lang="en-US" sz="3100" dirty="0" smtClean="0"/>
              <a:t> </a:t>
            </a:r>
            <a:r>
              <a:rPr lang="en-US" sz="3100" dirty="0" err="1" smtClean="0"/>
              <a:t>controllare</a:t>
            </a:r>
            <a:r>
              <a:rPr lang="en-US" sz="3100" dirty="0" smtClean="0"/>
              <a:t> la </a:t>
            </a:r>
            <a:r>
              <a:rPr lang="en-US" sz="3100" dirty="0" err="1" smtClean="0"/>
              <a:t>distribuzione</a:t>
            </a:r>
            <a:r>
              <a:rPr lang="en-US" sz="3100" dirty="0" smtClean="0"/>
              <a:t> 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16386" name="Picture 1" descr="Curva_a_campa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754063"/>
            <a:ext cx="7729537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1" descr="Curva_a_campana"/>
          <p:cNvPicPr>
            <a:picLocks noChangeAspect="1" noChangeArrowheads="1"/>
          </p:cNvPicPr>
          <p:nvPr/>
        </p:nvPicPr>
        <p:blipFill>
          <a:blip r:embed="rId2"/>
          <a:srcRect l="22180" t="-4411"/>
          <a:stretch>
            <a:fillRect/>
          </a:stretch>
        </p:blipFill>
        <p:spPr bwMode="auto">
          <a:xfrm>
            <a:off x="4786313" y="500063"/>
            <a:ext cx="1371600" cy="602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umetto 2 5"/>
          <p:cNvSpPr/>
          <p:nvPr/>
        </p:nvSpPr>
        <p:spPr>
          <a:xfrm>
            <a:off x="6643688" y="714375"/>
            <a:ext cx="2071687" cy="642938"/>
          </a:xfrm>
          <a:prstGeom prst="wedgeRoundRectCallout">
            <a:avLst>
              <a:gd name="adj1" fmla="val -101637"/>
              <a:gd name="adj2" fmla="val 26495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chemeClr val="tx1"/>
                </a:solidFill>
              </a:rPr>
              <a:t>Errore</a:t>
            </a:r>
            <a:r>
              <a:rPr lang="en-US" dirty="0">
                <a:solidFill>
                  <a:schemeClr val="tx1"/>
                </a:solidFill>
              </a:rPr>
              <a:t> Standard </a:t>
            </a:r>
            <a:r>
              <a:rPr lang="en-US" dirty="0" err="1">
                <a:solidFill>
                  <a:schemeClr val="tx1"/>
                </a:solidFill>
              </a:rPr>
              <a:t>della</a:t>
            </a:r>
            <a:r>
              <a:rPr lang="en-US" dirty="0">
                <a:solidFill>
                  <a:schemeClr val="tx1"/>
                </a:solidFill>
              </a:rPr>
              <a:t> Media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9" name="Rectangle 1"/>
          <p:cNvSpPr>
            <a:spLocks noChangeArrowheads="1"/>
          </p:cNvSpPr>
          <p:nvPr/>
        </p:nvSpPr>
        <p:spPr bwMode="auto">
          <a:xfrm>
            <a:off x="2428875" y="5786438"/>
            <a:ext cx="5500688" cy="584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it-IT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DS= VARIABILITA TRA INDIVIDUI</a:t>
            </a:r>
            <a:endParaRPr lang="it-IT" sz="160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it-IT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ESM= PRECISIONE DELLA MEDIA DI UN CAMPIONE </a:t>
            </a:r>
            <a:endParaRPr lang="it-IT" sz="16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511175"/>
          </a:xfrm>
          <a:solidFill>
            <a:srgbClr val="FF0000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100" dirty="0" smtClean="0"/>
              <a:t>Ma è molto </a:t>
            </a:r>
            <a:r>
              <a:rPr lang="en-US" sz="3100" dirty="0" err="1" smtClean="0"/>
              <a:t>importante</a:t>
            </a:r>
            <a:r>
              <a:rPr lang="en-US" sz="3100" dirty="0" smtClean="0"/>
              <a:t> </a:t>
            </a:r>
            <a:r>
              <a:rPr lang="en-US" sz="3100" dirty="0" err="1" smtClean="0"/>
              <a:t>controllare</a:t>
            </a:r>
            <a:r>
              <a:rPr lang="en-US" sz="3100" dirty="0" smtClean="0"/>
              <a:t> la </a:t>
            </a:r>
            <a:r>
              <a:rPr lang="en-US" sz="3100" dirty="0" err="1" smtClean="0"/>
              <a:t>distribuzione</a:t>
            </a:r>
            <a:r>
              <a:rPr lang="en-US" sz="3100" dirty="0" smtClean="0"/>
              <a:t> 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17410" name="Picture 1" descr="Curva_a_campana"/>
          <p:cNvPicPr>
            <a:picLocks noChangeAspect="1" noChangeArrowheads="1"/>
          </p:cNvPicPr>
          <p:nvPr/>
        </p:nvPicPr>
        <p:blipFill>
          <a:blip r:embed="rId2"/>
          <a:srcRect r="191" b="23999"/>
          <a:stretch>
            <a:fillRect/>
          </a:stretch>
        </p:blipFill>
        <p:spPr bwMode="auto">
          <a:xfrm>
            <a:off x="785813" y="754063"/>
            <a:ext cx="771525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2571750" y="5214938"/>
            <a:ext cx="5357813" cy="83026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ctr"/>
            <a:r>
              <a:rPr lang="it-IT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Z-Score = </a:t>
            </a:r>
            <a:r>
              <a:rPr lang="it-IT" sz="2400" u="sng">
                <a:latin typeface="Courier New" pitchFamily="49" charset="0"/>
                <a:ea typeface="Calibri" pitchFamily="34" charset="0"/>
                <a:cs typeface="Courier New" pitchFamily="49" charset="0"/>
              </a:rPr>
              <a:t>m-x</a:t>
            </a:r>
            <a:r>
              <a:rPr lang="it-IT" sz="2400">
                <a:latin typeface="Courier New" pitchFamily="49" charset="0"/>
                <a:ea typeface="Calibri" pitchFamily="34" charset="0"/>
                <a:cs typeface="Courier New" pitchFamily="49" charset="0"/>
              </a:rPr>
              <a:t> </a:t>
            </a:r>
            <a:endParaRPr lang="it-IT" sz="2400"/>
          </a:p>
          <a:p>
            <a:pPr indent="449263" algn="ctr" eaLnBrk="0" hangingPunct="0"/>
            <a:r>
              <a:rPr lang="it-IT" sz="2400">
                <a:latin typeface="Courier New" pitchFamily="49" charset="0"/>
              </a:rPr>
              <a:t>        DS</a:t>
            </a:r>
            <a:endParaRPr lang="it-IT" sz="2400"/>
          </a:p>
        </p:txBody>
      </p:sp>
      <p:sp>
        <p:nvSpPr>
          <p:cNvPr id="17412" name="CasellaDiTesto 4"/>
          <p:cNvSpPr txBox="1">
            <a:spLocks noChangeArrowheads="1"/>
          </p:cNvSpPr>
          <p:nvPr/>
        </p:nvSpPr>
        <p:spPr bwMode="auto">
          <a:xfrm>
            <a:off x="928688" y="6000750"/>
            <a:ext cx="7500937" cy="36988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Altezza 124  , m per l’età e sesso = 132, DS 4,5  Z-Alt = (132-124)/4,5 = - 1,77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olo 1"/>
          <p:cNvSpPr>
            <a:spLocks noGrp="1"/>
          </p:cNvSpPr>
          <p:nvPr>
            <p:ph type="title"/>
          </p:nvPr>
        </p:nvSpPr>
        <p:spPr>
          <a:xfrm>
            <a:off x="1428750" y="274638"/>
            <a:ext cx="6357938" cy="654050"/>
          </a:xfrm>
          <a:solidFill>
            <a:srgbClr val="FF0000"/>
          </a:solidFill>
        </p:spPr>
        <p:txBody>
          <a:bodyPr/>
          <a:lstStyle/>
          <a:p>
            <a:r>
              <a:rPr lang="it-IT" sz="3200" smtClean="0"/>
              <a:t>La formulazione delle ipotesi </a:t>
            </a:r>
            <a:endParaRPr lang="en-US" sz="3200" smtClean="0"/>
          </a:p>
        </p:txBody>
      </p:sp>
      <p:sp>
        <p:nvSpPr>
          <p:cNvPr id="18434" name="Segnaposto contenuto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054600"/>
          </a:xfrm>
          <a:solidFill>
            <a:srgbClr val="FFFF00"/>
          </a:solidFill>
        </p:spPr>
        <p:txBody>
          <a:bodyPr/>
          <a:lstStyle/>
          <a:p>
            <a:r>
              <a:rPr lang="it-IT" sz="1600" smtClean="0"/>
              <a:t>Un pediatra  vuole valutare se 23 bambini con parassitosi  (gruppo A) hanno una Emoglobina diversa da 25 bambini dello stesso sesso ed età senza parassitosi (gruppo B).</a:t>
            </a:r>
          </a:p>
          <a:p>
            <a:r>
              <a:rPr lang="it-IT" sz="1600" smtClean="0"/>
              <a:t>i metodi statistici non diranno mai che “la popolazione A è </a:t>
            </a:r>
            <a:r>
              <a:rPr lang="it-IT" sz="1600" i="1" smtClean="0"/>
              <a:t>certamente </a:t>
            </a:r>
            <a:r>
              <a:rPr lang="it-IT" sz="1600" smtClean="0"/>
              <a:t>diversa da B" bensì suggeriranno </a:t>
            </a:r>
            <a:r>
              <a:rPr lang="it-IT" sz="1600" i="1" smtClean="0"/>
              <a:t>"quanto è improbabile"</a:t>
            </a:r>
            <a:r>
              <a:rPr lang="it-IT" sz="1600" smtClean="0"/>
              <a:t> che la popolazione A sia identica a quella B. </a:t>
            </a:r>
          </a:p>
          <a:p>
            <a:endParaRPr lang="it-IT" sz="1600" smtClean="0"/>
          </a:p>
          <a:p>
            <a:r>
              <a:rPr lang="it-IT" sz="1600" smtClean="0"/>
              <a:t>Tutta l'operazione consiste nel </a:t>
            </a:r>
            <a:r>
              <a:rPr lang="it-IT" sz="1600" i="1" smtClean="0"/>
              <a:t>rifiutare l'ipotesi nulla </a:t>
            </a:r>
            <a:r>
              <a:rPr lang="it-IT" sz="1600" smtClean="0"/>
              <a:t>(detta anche Hypotesis Zero: H0) che sostiene che </a:t>
            </a:r>
            <a:r>
              <a:rPr lang="it-IT" sz="1600" i="1" smtClean="0"/>
              <a:t>"non vi è alcuna differenza tra le due popolazioni"</a:t>
            </a:r>
            <a:r>
              <a:rPr lang="it-IT" sz="1600" smtClean="0"/>
              <a:t>:</a:t>
            </a:r>
          </a:p>
          <a:p>
            <a:endParaRPr lang="it-IT" sz="1600" smtClean="0"/>
          </a:p>
          <a:p>
            <a:pPr algn="ctr"/>
            <a:r>
              <a:rPr lang="it-IT" sz="2000" smtClean="0"/>
              <a:t>IPOTESI NULLA H0: A=B</a:t>
            </a:r>
          </a:p>
          <a:p>
            <a:endParaRPr lang="it-IT" sz="1600" smtClean="0"/>
          </a:p>
          <a:p>
            <a:r>
              <a:rPr lang="it-IT" sz="1600" smtClean="0"/>
              <a:t>se l'ipotesi nulla ha meno del 5% di probabilità di essere vera, possiamo rifiutarla. Si dice allora che l'abbiamo rifiutata con una probabilità (</a:t>
            </a:r>
            <a:r>
              <a:rPr lang="it-IT" sz="1600" i="1" smtClean="0"/>
              <a:t>il famoso "p") </a:t>
            </a:r>
            <a:r>
              <a:rPr lang="it-IT" sz="1600" smtClean="0"/>
              <a:t>inferiore al 5% (= 0.05).</a:t>
            </a:r>
          </a:p>
          <a:p>
            <a:r>
              <a:rPr lang="it-IT" sz="1600" i="1" smtClean="0"/>
              <a:t>L'errore alfa o errore di primo tipo </a:t>
            </a:r>
            <a:r>
              <a:rPr lang="it-IT" sz="1600" smtClean="0"/>
              <a:t>è l'area dei possibili risultati che ci inducono a respingere l'ipotesi  nulla, anche quando essa possa essere vera</a:t>
            </a:r>
          </a:p>
          <a:p>
            <a:r>
              <a:rPr lang="it-IT" sz="1600" i="1" smtClean="0"/>
              <a:t>L'errore beta o errore di secondo tipo </a:t>
            </a:r>
            <a:r>
              <a:rPr lang="it-IT" sz="1600" smtClean="0"/>
              <a:t>è l'inverso: è l'errore di non respingere l'ipotesi nulla H0 quando infatti essa sia falsa, cioè l'incapacità a documentare la reale differenza che esiste tra A e B per problemi legati al metodo utilizzato</a:t>
            </a:r>
            <a:endParaRPr lang="en-US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  <a:solidFill>
            <a:srgbClr val="FF0000"/>
          </a:solidFill>
        </p:spPr>
        <p:txBody>
          <a:bodyPr/>
          <a:lstStyle/>
          <a:p>
            <a:r>
              <a:rPr lang="it-IT" sz="3600" smtClean="0"/>
              <a:t>La differenza tra due medie</a:t>
            </a:r>
            <a:endParaRPr lang="en-US" sz="3600" smtClean="0"/>
          </a:p>
        </p:txBody>
      </p:sp>
      <p:sp>
        <p:nvSpPr>
          <p:cNvPr id="19458" name="Segnaposto contenuto 2"/>
          <p:cNvSpPr>
            <a:spLocks noGrp="1"/>
          </p:cNvSpPr>
          <p:nvPr>
            <p:ph idx="1"/>
          </p:nvPr>
        </p:nvSpPr>
        <p:spPr>
          <a:xfrm>
            <a:off x="428625" y="2214563"/>
            <a:ext cx="8258175" cy="3911600"/>
          </a:xfrm>
          <a:solidFill>
            <a:srgbClr val="FFFF00"/>
          </a:solidFill>
        </p:spPr>
        <p:txBody>
          <a:bodyPr/>
          <a:lstStyle/>
          <a:p>
            <a:pPr algn="ctr">
              <a:buFont typeface="Arial" charset="0"/>
              <a:buNone/>
            </a:pPr>
            <a:r>
              <a:rPr lang="it-IT" sz="1800" smtClean="0"/>
              <a:t>Per dati non appaiati, due medie diverse A e B</a:t>
            </a:r>
          </a:p>
          <a:p>
            <a:pPr algn="ctr">
              <a:buFont typeface="Arial" charset="0"/>
              <a:buNone/>
            </a:pPr>
            <a:r>
              <a:rPr lang="it-IT" sz="1800" smtClean="0"/>
              <a:t>t =  </a:t>
            </a:r>
            <a:r>
              <a:rPr lang="it-IT" sz="1800" u="sng" smtClean="0"/>
              <a:t>(mA-mB)</a:t>
            </a:r>
            <a:endParaRPr lang="it-IT" sz="1800" smtClean="0"/>
          </a:p>
          <a:p>
            <a:pPr algn="ctr">
              <a:buFont typeface="Arial" charset="0"/>
              <a:buNone/>
            </a:pPr>
            <a:r>
              <a:rPr lang="it-IT" sz="1800" smtClean="0"/>
              <a:t>     S</a:t>
            </a:r>
          </a:p>
          <a:p>
            <a:pPr algn="ctr">
              <a:buFont typeface="Arial" charset="0"/>
              <a:buNone/>
            </a:pPr>
            <a:endParaRPr lang="it-IT" sz="1800" smtClean="0"/>
          </a:p>
          <a:p>
            <a:pPr algn="ctr">
              <a:buFont typeface="Arial" charset="0"/>
              <a:buNone/>
            </a:pPr>
            <a:r>
              <a:rPr lang="it-IT" sz="1800" smtClean="0"/>
              <a:t>S= √(</a:t>
            </a:r>
            <a:r>
              <a:rPr lang="it-IT" sz="1800" u="sng" smtClean="0"/>
              <a:t> Devianza A+Devianza B)</a:t>
            </a:r>
            <a:endParaRPr lang="it-IT" sz="1800" smtClean="0"/>
          </a:p>
          <a:p>
            <a:pPr algn="ctr">
              <a:buFont typeface="Arial" charset="0"/>
              <a:buNone/>
            </a:pPr>
            <a:r>
              <a:rPr lang="it-IT" sz="1800" smtClean="0"/>
              <a:t>nA+nB-2</a:t>
            </a:r>
          </a:p>
          <a:p>
            <a:pPr algn="ctr">
              <a:buFont typeface="Arial" charset="0"/>
              <a:buNone/>
            </a:pPr>
            <a:endParaRPr lang="it-IT" sz="1800" smtClean="0"/>
          </a:p>
          <a:p>
            <a:pPr algn="ctr">
              <a:buFont typeface="Arial" charset="0"/>
              <a:buNone/>
            </a:pPr>
            <a:r>
              <a:rPr lang="it-IT" sz="1800" smtClean="0"/>
              <a:t>Per dati Appaiati abbiamo solo la Media delle Differenze ‘d’</a:t>
            </a:r>
          </a:p>
          <a:p>
            <a:pPr algn="ctr">
              <a:buFont typeface="Arial" charset="0"/>
              <a:buNone/>
            </a:pPr>
            <a:endParaRPr lang="it-IT" sz="1800" smtClean="0"/>
          </a:p>
          <a:p>
            <a:pPr algn="ctr">
              <a:buFont typeface="Arial" charset="0"/>
              <a:buNone/>
            </a:pPr>
            <a:r>
              <a:rPr lang="fr-FR" sz="1800" smtClean="0"/>
              <a:t>                                         t=d ∙ √ </a:t>
            </a:r>
            <a:r>
              <a:rPr lang="fr-FR" sz="1800" u="sng" smtClean="0"/>
              <a:t>DS diff.</a:t>
            </a:r>
            <a:r>
              <a:rPr lang="fr-FR" sz="1800" u="sng" baseline="30000" smtClean="0"/>
              <a:t>2</a:t>
            </a:r>
            <a:r>
              <a:rPr lang="fr-FR" sz="1800" u="sng" smtClean="0"/>
              <a:t> </a:t>
            </a:r>
            <a:r>
              <a:rPr lang="fr-FR" sz="1800" smtClean="0"/>
              <a:t>           			</a:t>
            </a:r>
            <a:endParaRPr lang="it-IT" sz="1800" smtClean="0"/>
          </a:p>
          <a:p>
            <a:pPr algn="ctr">
              <a:buFont typeface="Arial" charset="0"/>
              <a:buNone/>
            </a:pPr>
            <a:r>
              <a:rPr lang="fr-FR" sz="1800" smtClean="0"/>
              <a:t>    </a:t>
            </a:r>
            <a:r>
              <a:rPr lang="it-IT" sz="1800" smtClean="0"/>
              <a:t>n</a:t>
            </a:r>
          </a:p>
          <a:p>
            <a:endParaRPr lang="en-US" smtClean="0"/>
          </a:p>
        </p:txBody>
      </p:sp>
      <p:pic>
        <p:nvPicPr>
          <p:cNvPr id="19459" name="Picture 2" descr="See full size imag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214438"/>
            <a:ext cx="130492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See full size imag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1898"/>
          <a:stretch>
            <a:fillRect/>
          </a:stretch>
        </p:blipFill>
        <p:spPr bwMode="auto">
          <a:xfrm>
            <a:off x="1143000" y="1214438"/>
            <a:ext cx="10191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olo 1"/>
          <p:cNvSpPr>
            <a:spLocks noGrp="1"/>
          </p:cNvSpPr>
          <p:nvPr>
            <p:ph type="title"/>
          </p:nvPr>
        </p:nvSpPr>
        <p:spPr>
          <a:solidFill>
            <a:srgbClr val="FF3300"/>
          </a:solidFill>
        </p:spPr>
        <p:txBody>
          <a:bodyPr/>
          <a:lstStyle/>
          <a:p>
            <a:r>
              <a:rPr lang="it-IT" sz="3600" b="1" smtClean="0"/>
              <a:t>Variabili non continue</a:t>
            </a:r>
            <a:r>
              <a:rPr lang="it-IT" smtClean="0"/>
              <a:t> binomiali</a:t>
            </a:r>
            <a:endParaRPr lang="en-US" smtClean="0"/>
          </a:p>
        </p:txBody>
      </p:sp>
      <p:sp>
        <p:nvSpPr>
          <p:cNvPr id="20482" name="Segnaposto contenuto 2"/>
          <p:cNvSpPr>
            <a:spLocks noGrp="1"/>
          </p:cNvSpPr>
          <p:nvPr>
            <p:ph idx="1"/>
          </p:nvPr>
        </p:nvSpPr>
        <p:spPr>
          <a:solidFill>
            <a:srgbClr val="FFFF66"/>
          </a:solidFill>
        </p:spPr>
        <p:txBody>
          <a:bodyPr/>
          <a:lstStyle/>
          <a:p>
            <a:r>
              <a:rPr lang="it-IT" sz="2400" smtClean="0"/>
              <a:t>SESSO : 46% (che diremo "p") sono maschi, le femmine saranno 100-46 = 54% (che diremo q = l-p). </a:t>
            </a:r>
          </a:p>
          <a:p>
            <a:r>
              <a:rPr lang="it-IT" sz="2400" smtClean="0"/>
              <a:t>la percentuale della seconda classe è deducibile facilmente dalla prima: q = 100 – p</a:t>
            </a:r>
          </a:p>
          <a:p>
            <a:r>
              <a:rPr lang="it-IT" sz="2400" smtClean="0"/>
              <a:t>varianza = np (l-p) = npq         DS =   √npq</a:t>
            </a:r>
          </a:p>
          <a:p>
            <a:r>
              <a:rPr lang="it-IT" sz="2400" smtClean="0"/>
              <a:t>E.S.Perc.  =   √</a:t>
            </a:r>
            <a:r>
              <a:rPr lang="it-IT" sz="2400" u="sng" smtClean="0"/>
              <a:t> p (100-p)  </a:t>
            </a:r>
            <a:r>
              <a:rPr lang="it-IT" sz="2400" smtClean="0"/>
              <a:t>   o   √ </a:t>
            </a:r>
            <a:r>
              <a:rPr lang="it-IT" sz="2400" u="sng" smtClean="0"/>
              <a:t>p ∙ q</a:t>
            </a:r>
            <a:r>
              <a:rPr lang="it-IT" sz="2400" smtClean="0"/>
              <a:t> </a:t>
            </a:r>
          </a:p>
          <a:p>
            <a:r>
              <a:rPr lang="it-IT" sz="2400" smtClean="0"/>
              <a:t>	                       n                         n</a:t>
            </a:r>
          </a:p>
          <a:p>
            <a:r>
              <a:rPr lang="it-IT" smtClean="0"/>
              <a:t>Limiti di Confidenza (al 95%) = p  ±  1,96 ∙ E.S. perc. 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  <a:solidFill>
            <a:srgbClr val="FF3300"/>
          </a:solidFill>
        </p:spPr>
        <p:txBody>
          <a:bodyPr/>
          <a:lstStyle/>
          <a:p>
            <a:r>
              <a:rPr lang="it-IT" sz="4000" smtClean="0"/>
              <a:t>Limiti di una Percentuale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it-IT" sz="2000" smtClean="0"/>
              <a:t>Di 180 bimbi allattati al seno 110 sono maschietti e 70 femminucce: diremo allora che il 61% (p) sono di sesso maschile e il 39% (100-p) sono di sesso femminile. Sono le femmine svantaggiate ?</a:t>
            </a:r>
          </a:p>
          <a:p>
            <a:pPr>
              <a:lnSpc>
                <a:spcPct val="80000"/>
              </a:lnSpc>
            </a:pPr>
            <a:r>
              <a:rPr lang="it-IT" sz="2000" smtClean="0"/>
              <a:t>Calcoliamo i limiti di confidenza entro i quali ricadono il 95% delle percentuali di maschi di quella popolazione in studio, essi saranno:  </a:t>
            </a:r>
          </a:p>
          <a:p>
            <a:pPr>
              <a:lnSpc>
                <a:spcPct val="80000"/>
              </a:lnSpc>
            </a:pPr>
            <a:endParaRPr lang="it-IT" sz="2000" smtClean="0"/>
          </a:p>
          <a:p>
            <a:pPr>
              <a:lnSpc>
                <a:spcPct val="80000"/>
              </a:lnSpc>
            </a:pPr>
            <a:r>
              <a:rPr lang="it-IT" sz="2000" smtClean="0"/>
              <a:t>L.C.(95%)=  p (61%) -1,96 ∙ E.S. e p (61%) +1,96 ∙ E.S. </a:t>
            </a:r>
          </a:p>
          <a:p>
            <a:pPr>
              <a:lnSpc>
                <a:spcPct val="80000"/>
              </a:lnSpc>
            </a:pPr>
            <a:r>
              <a:rPr lang="it-IT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it-IT" sz="2000" smtClean="0"/>
              <a:t>ove E.S.= √ </a:t>
            </a:r>
            <a:r>
              <a:rPr lang="it-IT" sz="2000" u="sng" smtClean="0"/>
              <a:t> p∙q</a:t>
            </a:r>
            <a:r>
              <a:rPr lang="it-IT" sz="2000" smtClean="0"/>
              <a:t> = √. </a:t>
            </a:r>
            <a:r>
              <a:rPr lang="it-IT" sz="2000" u="sng" smtClean="0"/>
              <a:t>61 ∙ 39  </a:t>
            </a:r>
            <a:r>
              <a:rPr lang="it-IT" sz="2000" smtClean="0"/>
              <a:t>       = </a:t>
            </a:r>
            <a:r>
              <a:rPr lang="it-IT" sz="2000" u="sng" smtClean="0"/>
              <a:t>3,63</a:t>
            </a:r>
            <a:endParaRPr lang="it-IT" sz="2000" smtClean="0"/>
          </a:p>
          <a:p>
            <a:pPr>
              <a:lnSpc>
                <a:spcPct val="80000"/>
              </a:lnSpc>
            </a:pPr>
            <a:r>
              <a:rPr lang="it-IT" sz="2000" smtClean="0"/>
              <a:t>                      n 	             180</a:t>
            </a:r>
          </a:p>
          <a:p>
            <a:pPr>
              <a:lnSpc>
                <a:spcPct val="80000"/>
              </a:lnSpc>
            </a:pPr>
            <a:endParaRPr lang="it-IT" sz="2000" smtClean="0"/>
          </a:p>
          <a:p>
            <a:pPr>
              <a:lnSpc>
                <a:spcPct val="80000"/>
              </a:lnSpc>
            </a:pPr>
            <a:r>
              <a:rPr lang="it-IT" sz="2000" smtClean="0"/>
              <a:t>Avremo allora che i L.C. della percentuale dei maschi saranno compresi tra il 31,88% e il 68,11 %. </a:t>
            </a:r>
          </a:p>
          <a:p>
            <a:pPr>
              <a:lnSpc>
                <a:spcPct val="80000"/>
              </a:lnSpc>
            </a:pPr>
            <a:endParaRPr lang="it-IT" sz="2000" smtClean="0"/>
          </a:p>
          <a:p>
            <a:pPr>
              <a:lnSpc>
                <a:spcPct val="80000"/>
              </a:lnSpc>
            </a:pPr>
            <a:r>
              <a:rPr lang="it-IT" sz="2000" smtClean="0"/>
              <a:t>Possiamo allora riscontrare che la percentuale delle femmine (39%) non appare significativamente diversa da quella dei maschi, dal momento che ricade entro i limiti di confidenza della percentuale dei maschi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666</Words>
  <Application>Microsoft Office PowerPoint</Application>
  <PresentationFormat>On-screen Show (4:3)</PresentationFormat>
  <Paragraphs>72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4" baseType="lpstr">
      <vt:lpstr>Calibri</vt:lpstr>
      <vt:lpstr>Arial</vt:lpstr>
      <vt:lpstr>Times New Roman</vt:lpstr>
      <vt:lpstr>Courier New</vt:lpstr>
      <vt:lpstr>Tema di Office</vt:lpstr>
      <vt:lpstr>Statistica di Base per le Scienze Pediatriche</vt:lpstr>
      <vt:lpstr>Ma è molto importante controllare la distribuzione !</vt:lpstr>
      <vt:lpstr>ERRORE STANDARD DELLA MEDIA</vt:lpstr>
      <vt:lpstr>Ma è molto importante controllare la distribuzione !</vt:lpstr>
      <vt:lpstr>Ma è molto importante controllare la distribuzione !</vt:lpstr>
      <vt:lpstr>La formulazione delle ipotesi </vt:lpstr>
      <vt:lpstr>La differenza tra due medie</vt:lpstr>
      <vt:lpstr>Variabili non continue binomiali</vt:lpstr>
      <vt:lpstr>Limiti di una Percentuale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Statistica di Base per le Scienze Pediatriche</dc:title>
  <dc:creator>.</dc:creator>
  <cp:lastModifiedBy>Prof. Greco</cp:lastModifiedBy>
  <cp:revision>14</cp:revision>
  <dcterms:created xsi:type="dcterms:W3CDTF">2011-02-12T19:55:07Z</dcterms:created>
  <dcterms:modified xsi:type="dcterms:W3CDTF">2011-02-14T10:28:26Z</dcterms:modified>
</cp:coreProperties>
</file>