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diagrams/layout3.xml" ContentType="application/vnd.openxmlformats-officedocument.drawingml.diagramLayout+xml"/>
  <Override PartName="/ppt/notesSlides/notesSlide21.xml" ContentType="application/vnd.openxmlformats-officedocument.presentationml.notesSlide+xml"/>
  <Override PartName="/ppt/diagrams/layout1.xml" ContentType="application/vnd.openxmlformats-officedocument.drawingml.diagramLayout+xml"/>
  <Override PartName="/ppt/notesSlides/notesSlide7.xml" ContentType="application/vnd.openxmlformats-officedocument.presentationml.notesSlide+xml"/>
  <Override PartName="/ppt/notesSlides/notesSlide10.xml" ContentType="application/vnd.openxmlformats-officedocument.presentationml.notesSlide+xml"/>
  <Override PartName="/ppt/diagrams/data2.xml" ContentType="application/vnd.openxmlformats-officedocument.drawingml.diagramData+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diagrams/colors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diagrams/quickStyle1.xml" ContentType="application/vnd.openxmlformats-officedocument.drawingml.diagramStyle+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diagrams/layout2.xml" ContentType="application/vnd.openxmlformats-officedocument.drawingml.diagramLayout+xml"/>
  <Override PartName="/ppt/notesSlides/notesSlide20.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slides/slide8.xml" ContentType="application/vnd.openxmlformats-officedocument.presentationml.slide+xml"/>
  <Override PartName="/ppt/diagrams/data1.xml" ContentType="application/vnd.openxmlformats-officedocument.drawingml.diagramData+xml"/>
  <Override PartName="/ppt/notesSlides/notesSlide4.xml" ContentType="application/vnd.openxmlformats-officedocument.presentationml.notesSlide+xml"/>
  <Override PartName="/ppt/diagrams/colors3.xml" ContentType="application/vnd.openxmlformats-officedocument.drawingml.diagramColors+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94" d="100"/>
          <a:sy n="94" d="100"/>
        </p:scale>
        <p:origin x="-102" y="-18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83B9FA1-B241-4B60-B4F3-C0B79220F638}" type="doc">
      <dgm:prSet loTypeId="urn:microsoft.com/office/officeart/2005/8/layout/chevron2" loCatId="list" qsTypeId="urn:microsoft.com/office/officeart/2005/8/quickstyle/3d1" qsCatId="3D" csTypeId="urn:microsoft.com/office/officeart/2005/8/colors/colorful3" csCatId="colorful" phldr="1"/>
      <dgm:spPr/>
      <dgm:t>
        <a:bodyPr/>
        <a:lstStyle/>
        <a:p>
          <a:endParaRPr lang="it-IT"/>
        </a:p>
      </dgm:t>
    </dgm:pt>
    <dgm:pt modelId="{DC61A90B-5FC5-464F-AE61-3204C9188BCC}">
      <dgm:prSet phldrT="[Testo]"/>
      <dgm:spPr/>
      <dgm:t>
        <a:bodyPr/>
        <a:lstStyle/>
        <a:p>
          <a:r>
            <a:rPr lang="it-IT" dirty="0" smtClean="0"/>
            <a:t> </a:t>
          </a:r>
          <a:endParaRPr lang="it-IT" dirty="0"/>
        </a:p>
      </dgm:t>
    </dgm:pt>
    <dgm:pt modelId="{DA684303-8435-4835-A575-450A6FBCC47C}" type="parTrans" cxnId="{BFA9EB49-D9CC-421A-8176-6EB3D0A76C4C}">
      <dgm:prSet/>
      <dgm:spPr/>
      <dgm:t>
        <a:bodyPr/>
        <a:lstStyle/>
        <a:p>
          <a:endParaRPr lang="it-IT"/>
        </a:p>
      </dgm:t>
    </dgm:pt>
    <dgm:pt modelId="{2D410960-DE0A-4252-9A64-A56AFFE5D58F}" type="sibTrans" cxnId="{BFA9EB49-D9CC-421A-8176-6EB3D0A76C4C}">
      <dgm:prSet/>
      <dgm:spPr/>
      <dgm:t>
        <a:bodyPr/>
        <a:lstStyle/>
        <a:p>
          <a:endParaRPr lang="it-IT"/>
        </a:p>
      </dgm:t>
    </dgm:pt>
    <dgm:pt modelId="{3F355FBF-D87A-41A4-95A3-F570BE88D978}">
      <dgm:prSet phldrT="[Testo]"/>
      <dgm:spPr/>
      <dgm:t>
        <a:bodyPr/>
        <a:lstStyle/>
        <a:p>
          <a:r>
            <a:rPr lang="it-IT" dirty="0" smtClean="0"/>
            <a:t>PROTEINE		</a:t>
          </a:r>
          <a:endParaRPr lang="it-IT" dirty="0"/>
        </a:p>
      </dgm:t>
    </dgm:pt>
    <dgm:pt modelId="{79A1E531-7A61-48C5-ADCF-94AA93212124}" type="parTrans" cxnId="{CB4CD394-B166-4AED-BD65-F4D3F881D557}">
      <dgm:prSet/>
      <dgm:spPr/>
      <dgm:t>
        <a:bodyPr/>
        <a:lstStyle/>
        <a:p>
          <a:endParaRPr lang="it-IT"/>
        </a:p>
      </dgm:t>
    </dgm:pt>
    <dgm:pt modelId="{BE7E1B8C-B531-4D4F-A515-0D3D9BD06F41}" type="sibTrans" cxnId="{CB4CD394-B166-4AED-BD65-F4D3F881D557}">
      <dgm:prSet/>
      <dgm:spPr/>
      <dgm:t>
        <a:bodyPr/>
        <a:lstStyle/>
        <a:p>
          <a:endParaRPr lang="it-IT"/>
        </a:p>
      </dgm:t>
    </dgm:pt>
    <dgm:pt modelId="{F4AA8D6B-8D07-457F-A03B-E207226803AB}">
      <dgm:prSet phldrT="[Testo]"/>
      <dgm:spPr/>
      <dgm:t>
        <a:bodyPr/>
        <a:lstStyle/>
        <a:p>
          <a:r>
            <a:rPr lang="it-IT" dirty="0" smtClean="0"/>
            <a:t> </a:t>
          </a:r>
          <a:endParaRPr lang="it-IT" dirty="0"/>
        </a:p>
      </dgm:t>
    </dgm:pt>
    <dgm:pt modelId="{C4B3AA8D-8D8C-4D5D-8A2B-67C5A5070CFD}" type="parTrans" cxnId="{F13AE741-E496-41FB-8DE9-6413402C8EDF}">
      <dgm:prSet/>
      <dgm:spPr/>
      <dgm:t>
        <a:bodyPr/>
        <a:lstStyle/>
        <a:p>
          <a:endParaRPr lang="it-IT"/>
        </a:p>
      </dgm:t>
    </dgm:pt>
    <dgm:pt modelId="{A1BEFD17-D867-401B-AC41-89110D70F8E6}" type="sibTrans" cxnId="{F13AE741-E496-41FB-8DE9-6413402C8EDF}">
      <dgm:prSet/>
      <dgm:spPr/>
      <dgm:t>
        <a:bodyPr/>
        <a:lstStyle/>
        <a:p>
          <a:endParaRPr lang="it-IT"/>
        </a:p>
      </dgm:t>
    </dgm:pt>
    <dgm:pt modelId="{6D1C4456-66B5-4FAF-9E37-63D1D8952364}">
      <dgm:prSet phldrT="[Testo]"/>
      <dgm:spPr/>
      <dgm:t>
        <a:bodyPr/>
        <a:lstStyle/>
        <a:p>
          <a:r>
            <a:rPr lang="it-IT" dirty="0" smtClean="0"/>
            <a:t>ACIDI NUCLEICI</a:t>
          </a:r>
          <a:endParaRPr lang="it-IT" dirty="0"/>
        </a:p>
      </dgm:t>
    </dgm:pt>
    <dgm:pt modelId="{1FAE6039-72C2-4F21-AFE0-215FD92C8416}" type="parTrans" cxnId="{56B7F3F2-7AE4-4BFC-A2B1-0D0CBB125B24}">
      <dgm:prSet/>
      <dgm:spPr/>
      <dgm:t>
        <a:bodyPr/>
        <a:lstStyle/>
        <a:p>
          <a:endParaRPr lang="it-IT"/>
        </a:p>
      </dgm:t>
    </dgm:pt>
    <dgm:pt modelId="{A4DCC9A6-9615-47E9-819D-4165FBEE343B}" type="sibTrans" cxnId="{56B7F3F2-7AE4-4BFC-A2B1-0D0CBB125B24}">
      <dgm:prSet/>
      <dgm:spPr/>
      <dgm:t>
        <a:bodyPr/>
        <a:lstStyle/>
        <a:p>
          <a:endParaRPr lang="it-IT"/>
        </a:p>
      </dgm:t>
    </dgm:pt>
    <dgm:pt modelId="{41EA40FE-3763-48CA-A4E6-2A5DDC712788}">
      <dgm:prSet phldrT="[Testo]"/>
      <dgm:spPr/>
      <dgm:t>
        <a:bodyPr/>
        <a:lstStyle/>
        <a:p>
          <a:r>
            <a:rPr lang="it-IT" dirty="0" smtClean="0"/>
            <a:t> </a:t>
          </a:r>
          <a:endParaRPr lang="it-IT" dirty="0"/>
        </a:p>
      </dgm:t>
    </dgm:pt>
    <dgm:pt modelId="{9C9384D1-2D0C-4D8D-A0F2-ACF69333A832}" type="parTrans" cxnId="{10CE6481-3608-46E8-B604-44841F552D1C}">
      <dgm:prSet/>
      <dgm:spPr/>
      <dgm:t>
        <a:bodyPr/>
        <a:lstStyle/>
        <a:p>
          <a:endParaRPr lang="it-IT"/>
        </a:p>
      </dgm:t>
    </dgm:pt>
    <dgm:pt modelId="{328261BB-142B-4AAE-A7F8-E2B2DFF8A57C}" type="sibTrans" cxnId="{10CE6481-3608-46E8-B604-44841F552D1C}">
      <dgm:prSet/>
      <dgm:spPr/>
      <dgm:t>
        <a:bodyPr/>
        <a:lstStyle/>
        <a:p>
          <a:endParaRPr lang="it-IT"/>
        </a:p>
      </dgm:t>
    </dgm:pt>
    <dgm:pt modelId="{39AEC01D-8B4C-4A5C-BF67-0B8ACDD97317}">
      <dgm:prSet phldrT="[Testo]"/>
      <dgm:spPr/>
      <dgm:t>
        <a:bodyPr/>
        <a:lstStyle/>
        <a:p>
          <a:r>
            <a:rPr lang="it-IT" dirty="0" smtClean="0"/>
            <a:t> </a:t>
          </a:r>
          <a:endParaRPr lang="it-IT" dirty="0"/>
        </a:p>
      </dgm:t>
    </dgm:pt>
    <dgm:pt modelId="{D6026579-90C9-485E-A6C9-9FE301C0E517}" type="parTrans" cxnId="{2402E48B-D415-4F51-BF01-9EBC1DAAF65E}">
      <dgm:prSet/>
      <dgm:spPr/>
      <dgm:t>
        <a:bodyPr/>
        <a:lstStyle/>
        <a:p>
          <a:endParaRPr lang="it-IT"/>
        </a:p>
      </dgm:t>
    </dgm:pt>
    <dgm:pt modelId="{4474B8C5-9A50-45EB-8BE8-8EBEBDE916B5}" type="sibTrans" cxnId="{2402E48B-D415-4F51-BF01-9EBC1DAAF65E}">
      <dgm:prSet/>
      <dgm:spPr/>
      <dgm:t>
        <a:bodyPr/>
        <a:lstStyle/>
        <a:p>
          <a:endParaRPr lang="it-IT"/>
        </a:p>
      </dgm:t>
    </dgm:pt>
    <dgm:pt modelId="{8234F9D0-CB7E-4936-B233-F5977FDE092F}">
      <dgm:prSet/>
      <dgm:spPr/>
      <dgm:t>
        <a:bodyPr/>
        <a:lstStyle/>
        <a:p>
          <a:r>
            <a:rPr lang="it-IT" dirty="0" smtClean="0"/>
            <a:t>LIPIDI</a:t>
          </a:r>
          <a:endParaRPr lang="it-IT" dirty="0"/>
        </a:p>
      </dgm:t>
    </dgm:pt>
    <dgm:pt modelId="{0C795CCE-F036-426D-A922-22A31549C147}" type="parTrans" cxnId="{3377659B-1298-4A74-B223-A08C1137E5E2}">
      <dgm:prSet/>
      <dgm:spPr/>
      <dgm:t>
        <a:bodyPr/>
        <a:lstStyle/>
        <a:p>
          <a:endParaRPr lang="it-IT"/>
        </a:p>
      </dgm:t>
    </dgm:pt>
    <dgm:pt modelId="{D67B9E47-56EB-40C3-9C1D-2CBD2FBB6514}" type="sibTrans" cxnId="{3377659B-1298-4A74-B223-A08C1137E5E2}">
      <dgm:prSet/>
      <dgm:spPr/>
      <dgm:t>
        <a:bodyPr/>
        <a:lstStyle/>
        <a:p>
          <a:endParaRPr lang="it-IT"/>
        </a:p>
      </dgm:t>
    </dgm:pt>
    <dgm:pt modelId="{EC67C3D0-831C-4B77-A76B-504A12CC14EA}">
      <dgm:prSet/>
      <dgm:spPr/>
      <dgm:t>
        <a:bodyPr/>
        <a:lstStyle/>
        <a:p>
          <a:r>
            <a:rPr lang="it-IT" dirty="0" smtClean="0"/>
            <a:t>POLISACCARIDI</a:t>
          </a:r>
          <a:endParaRPr lang="it-IT" dirty="0"/>
        </a:p>
      </dgm:t>
    </dgm:pt>
    <dgm:pt modelId="{FBC6EFB7-022B-4F13-BB4D-D3C892FF507E}" type="parTrans" cxnId="{209D43B9-4308-488B-B50E-8B4FA6979B07}">
      <dgm:prSet/>
      <dgm:spPr/>
      <dgm:t>
        <a:bodyPr/>
        <a:lstStyle/>
        <a:p>
          <a:endParaRPr lang="it-IT"/>
        </a:p>
      </dgm:t>
    </dgm:pt>
    <dgm:pt modelId="{AEBCF20F-A2FD-4F8E-8E4C-0F49764CBC0A}" type="sibTrans" cxnId="{209D43B9-4308-488B-B50E-8B4FA6979B07}">
      <dgm:prSet/>
      <dgm:spPr/>
      <dgm:t>
        <a:bodyPr/>
        <a:lstStyle/>
        <a:p>
          <a:endParaRPr lang="it-IT"/>
        </a:p>
      </dgm:t>
    </dgm:pt>
    <dgm:pt modelId="{C10A81EC-8834-4394-8027-8DDB1F1DA2CD}" type="pres">
      <dgm:prSet presAssocID="{383B9FA1-B241-4B60-B4F3-C0B79220F638}" presName="linearFlow" presStyleCnt="0">
        <dgm:presLayoutVars>
          <dgm:dir/>
          <dgm:animLvl val="lvl"/>
          <dgm:resizeHandles val="exact"/>
        </dgm:presLayoutVars>
      </dgm:prSet>
      <dgm:spPr/>
      <dgm:t>
        <a:bodyPr/>
        <a:lstStyle/>
        <a:p>
          <a:endParaRPr lang="it-IT"/>
        </a:p>
      </dgm:t>
    </dgm:pt>
    <dgm:pt modelId="{51C5AE11-9367-4072-876F-A769262066F0}" type="pres">
      <dgm:prSet presAssocID="{DC61A90B-5FC5-464F-AE61-3204C9188BCC}" presName="composite" presStyleCnt="0"/>
      <dgm:spPr/>
    </dgm:pt>
    <dgm:pt modelId="{ECA40BA3-0790-44FF-838B-1E48DD201FDC}" type="pres">
      <dgm:prSet presAssocID="{DC61A90B-5FC5-464F-AE61-3204C9188BCC}" presName="parentText" presStyleLbl="alignNode1" presStyleIdx="0" presStyleCnt="4">
        <dgm:presLayoutVars>
          <dgm:chMax val="1"/>
          <dgm:bulletEnabled val="1"/>
        </dgm:presLayoutVars>
      </dgm:prSet>
      <dgm:spPr/>
      <dgm:t>
        <a:bodyPr/>
        <a:lstStyle/>
        <a:p>
          <a:endParaRPr lang="it-IT"/>
        </a:p>
      </dgm:t>
    </dgm:pt>
    <dgm:pt modelId="{71EEFACF-A591-4D41-9B4C-F0B030DE94F0}" type="pres">
      <dgm:prSet presAssocID="{DC61A90B-5FC5-464F-AE61-3204C9188BCC}" presName="descendantText" presStyleLbl="alignAcc1" presStyleIdx="0" presStyleCnt="4">
        <dgm:presLayoutVars>
          <dgm:bulletEnabled val="1"/>
        </dgm:presLayoutVars>
      </dgm:prSet>
      <dgm:spPr/>
      <dgm:t>
        <a:bodyPr/>
        <a:lstStyle/>
        <a:p>
          <a:endParaRPr lang="it-IT"/>
        </a:p>
      </dgm:t>
    </dgm:pt>
    <dgm:pt modelId="{CD0EDF3A-87E2-4D6C-B45A-F6D72BCB311E}" type="pres">
      <dgm:prSet presAssocID="{2D410960-DE0A-4252-9A64-A56AFFE5D58F}" presName="sp" presStyleCnt="0"/>
      <dgm:spPr/>
    </dgm:pt>
    <dgm:pt modelId="{BF12EAD3-181F-4DEA-89CB-43E40BB7FE2B}" type="pres">
      <dgm:prSet presAssocID="{F4AA8D6B-8D07-457F-A03B-E207226803AB}" presName="composite" presStyleCnt="0"/>
      <dgm:spPr/>
    </dgm:pt>
    <dgm:pt modelId="{7C02BD95-2425-4112-A83E-CE7A1E35A869}" type="pres">
      <dgm:prSet presAssocID="{F4AA8D6B-8D07-457F-A03B-E207226803AB}" presName="parentText" presStyleLbl="alignNode1" presStyleIdx="1" presStyleCnt="4">
        <dgm:presLayoutVars>
          <dgm:chMax val="1"/>
          <dgm:bulletEnabled val="1"/>
        </dgm:presLayoutVars>
      </dgm:prSet>
      <dgm:spPr/>
      <dgm:t>
        <a:bodyPr/>
        <a:lstStyle/>
        <a:p>
          <a:endParaRPr lang="it-IT"/>
        </a:p>
      </dgm:t>
    </dgm:pt>
    <dgm:pt modelId="{CB79BBB1-1170-453B-BAF1-6B37BB5F8BE3}" type="pres">
      <dgm:prSet presAssocID="{F4AA8D6B-8D07-457F-A03B-E207226803AB}" presName="descendantText" presStyleLbl="alignAcc1" presStyleIdx="1" presStyleCnt="4">
        <dgm:presLayoutVars>
          <dgm:bulletEnabled val="1"/>
        </dgm:presLayoutVars>
      </dgm:prSet>
      <dgm:spPr/>
      <dgm:t>
        <a:bodyPr/>
        <a:lstStyle/>
        <a:p>
          <a:endParaRPr lang="it-IT"/>
        </a:p>
      </dgm:t>
    </dgm:pt>
    <dgm:pt modelId="{24334222-F6B7-44AE-9EDC-A51F6B57BA77}" type="pres">
      <dgm:prSet presAssocID="{A1BEFD17-D867-401B-AC41-89110D70F8E6}" presName="sp" presStyleCnt="0"/>
      <dgm:spPr/>
    </dgm:pt>
    <dgm:pt modelId="{9B67C2B0-07C4-4E77-B5E8-07C50F88395A}" type="pres">
      <dgm:prSet presAssocID="{41EA40FE-3763-48CA-A4E6-2A5DDC712788}" presName="composite" presStyleCnt="0"/>
      <dgm:spPr/>
    </dgm:pt>
    <dgm:pt modelId="{FEF322A2-F612-48D9-8AB9-09A087C8789E}" type="pres">
      <dgm:prSet presAssocID="{41EA40FE-3763-48CA-A4E6-2A5DDC712788}" presName="parentText" presStyleLbl="alignNode1" presStyleIdx="2" presStyleCnt="4">
        <dgm:presLayoutVars>
          <dgm:chMax val="1"/>
          <dgm:bulletEnabled val="1"/>
        </dgm:presLayoutVars>
      </dgm:prSet>
      <dgm:spPr/>
      <dgm:t>
        <a:bodyPr/>
        <a:lstStyle/>
        <a:p>
          <a:endParaRPr lang="it-IT"/>
        </a:p>
      </dgm:t>
    </dgm:pt>
    <dgm:pt modelId="{952A4E65-6A51-4E03-BA0A-1A2171F8C7E7}" type="pres">
      <dgm:prSet presAssocID="{41EA40FE-3763-48CA-A4E6-2A5DDC712788}" presName="descendantText" presStyleLbl="alignAcc1" presStyleIdx="2" presStyleCnt="4">
        <dgm:presLayoutVars>
          <dgm:bulletEnabled val="1"/>
        </dgm:presLayoutVars>
      </dgm:prSet>
      <dgm:spPr/>
      <dgm:t>
        <a:bodyPr/>
        <a:lstStyle/>
        <a:p>
          <a:endParaRPr lang="it-IT"/>
        </a:p>
      </dgm:t>
    </dgm:pt>
    <dgm:pt modelId="{7DF3830A-13AF-4D1C-B6AD-33869E1CEB96}" type="pres">
      <dgm:prSet presAssocID="{328261BB-142B-4AAE-A7F8-E2B2DFF8A57C}" presName="sp" presStyleCnt="0"/>
      <dgm:spPr/>
    </dgm:pt>
    <dgm:pt modelId="{ECCE86A3-71CA-4E5D-91A2-C80778B50A8C}" type="pres">
      <dgm:prSet presAssocID="{39AEC01D-8B4C-4A5C-BF67-0B8ACDD97317}" presName="composite" presStyleCnt="0"/>
      <dgm:spPr/>
    </dgm:pt>
    <dgm:pt modelId="{8F923BE5-0E2D-4828-8C7D-4F0BD8331DCE}" type="pres">
      <dgm:prSet presAssocID="{39AEC01D-8B4C-4A5C-BF67-0B8ACDD97317}" presName="parentText" presStyleLbl="alignNode1" presStyleIdx="3" presStyleCnt="4">
        <dgm:presLayoutVars>
          <dgm:chMax val="1"/>
          <dgm:bulletEnabled val="1"/>
        </dgm:presLayoutVars>
      </dgm:prSet>
      <dgm:spPr/>
      <dgm:t>
        <a:bodyPr/>
        <a:lstStyle/>
        <a:p>
          <a:endParaRPr lang="it-IT"/>
        </a:p>
      </dgm:t>
    </dgm:pt>
    <dgm:pt modelId="{9EBE7BC5-522B-47C5-958E-E20B50BD62B0}" type="pres">
      <dgm:prSet presAssocID="{39AEC01D-8B4C-4A5C-BF67-0B8ACDD97317}" presName="descendantText" presStyleLbl="alignAcc1" presStyleIdx="3" presStyleCnt="4" custScaleY="100000">
        <dgm:presLayoutVars>
          <dgm:bulletEnabled val="1"/>
        </dgm:presLayoutVars>
      </dgm:prSet>
      <dgm:spPr/>
      <dgm:t>
        <a:bodyPr/>
        <a:lstStyle/>
        <a:p>
          <a:endParaRPr lang="it-IT"/>
        </a:p>
      </dgm:t>
    </dgm:pt>
  </dgm:ptLst>
  <dgm:cxnLst>
    <dgm:cxn modelId="{56B7F3F2-7AE4-4BFC-A2B1-0D0CBB125B24}" srcId="{F4AA8D6B-8D07-457F-A03B-E207226803AB}" destId="{6D1C4456-66B5-4FAF-9E37-63D1D8952364}" srcOrd="0" destOrd="0" parTransId="{1FAE6039-72C2-4F21-AFE0-215FD92C8416}" sibTransId="{A4DCC9A6-9615-47E9-819D-4165FBEE343B}"/>
    <dgm:cxn modelId="{10CE6481-3608-46E8-B604-44841F552D1C}" srcId="{383B9FA1-B241-4B60-B4F3-C0B79220F638}" destId="{41EA40FE-3763-48CA-A4E6-2A5DDC712788}" srcOrd="2" destOrd="0" parTransId="{9C9384D1-2D0C-4D8D-A0F2-ACF69333A832}" sibTransId="{328261BB-142B-4AAE-A7F8-E2B2DFF8A57C}"/>
    <dgm:cxn modelId="{7C6CC22E-7CA1-41E6-BDFD-7CCAFC7C4922}" type="presOf" srcId="{EC67C3D0-831C-4B77-A76B-504A12CC14EA}" destId="{9EBE7BC5-522B-47C5-958E-E20B50BD62B0}" srcOrd="0" destOrd="0" presId="urn:microsoft.com/office/officeart/2005/8/layout/chevron2"/>
    <dgm:cxn modelId="{209D43B9-4308-488B-B50E-8B4FA6979B07}" srcId="{39AEC01D-8B4C-4A5C-BF67-0B8ACDD97317}" destId="{EC67C3D0-831C-4B77-A76B-504A12CC14EA}" srcOrd="0" destOrd="0" parTransId="{FBC6EFB7-022B-4F13-BB4D-D3C892FF507E}" sibTransId="{AEBCF20F-A2FD-4F8E-8E4C-0F49764CBC0A}"/>
    <dgm:cxn modelId="{231828B3-9CEB-4D27-8AC1-37FC2D873B42}" type="presOf" srcId="{3F355FBF-D87A-41A4-95A3-F570BE88D978}" destId="{71EEFACF-A591-4D41-9B4C-F0B030DE94F0}" srcOrd="0" destOrd="0" presId="urn:microsoft.com/office/officeart/2005/8/layout/chevron2"/>
    <dgm:cxn modelId="{9AF648E9-B86D-47D0-ADF0-008968016BCA}" type="presOf" srcId="{8234F9D0-CB7E-4936-B233-F5977FDE092F}" destId="{952A4E65-6A51-4E03-BA0A-1A2171F8C7E7}" srcOrd="0" destOrd="0" presId="urn:microsoft.com/office/officeart/2005/8/layout/chevron2"/>
    <dgm:cxn modelId="{74C4F067-EEA3-45E2-B683-3E0D071E7120}" type="presOf" srcId="{41EA40FE-3763-48CA-A4E6-2A5DDC712788}" destId="{FEF322A2-F612-48D9-8AB9-09A087C8789E}" srcOrd="0" destOrd="0" presId="urn:microsoft.com/office/officeart/2005/8/layout/chevron2"/>
    <dgm:cxn modelId="{F13AE741-E496-41FB-8DE9-6413402C8EDF}" srcId="{383B9FA1-B241-4B60-B4F3-C0B79220F638}" destId="{F4AA8D6B-8D07-457F-A03B-E207226803AB}" srcOrd="1" destOrd="0" parTransId="{C4B3AA8D-8D8C-4D5D-8A2B-67C5A5070CFD}" sibTransId="{A1BEFD17-D867-401B-AC41-89110D70F8E6}"/>
    <dgm:cxn modelId="{3377659B-1298-4A74-B223-A08C1137E5E2}" srcId="{41EA40FE-3763-48CA-A4E6-2A5DDC712788}" destId="{8234F9D0-CB7E-4936-B233-F5977FDE092F}" srcOrd="0" destOrd="0" parTransId="{0C795CCE-F036-426D-A922-22A31549C147}" sibTransId="{D67B9E47-56EB-40C3-9C1D-2CBD2FBB6514}"/>
    <dgm:cxn modelId="{6C8BDF29-D02E-43C5-A66F-88863A0E3772}" type="presOf" srcId="{383B9FA1-B241-4B60-B4F3-C0B79220F638}" destId="{C10A81EC-8834-4394-8027-8DDB1F1DA2CD}" srcOrd="0" destOrd="0" presId="urn:microsoft.com/office/officeart/2005/8/layout/chevron2"/>
    <dgm:cxn modelId="{CB4CD394-B166-4AED-BD65-F4D3F881D557}" srcId="{DC61A90B-5FC5-464F-AE61-3204C9188BCC}" destId="{3F355FBF-D87A-41A4-95A3-F570BE88D978}" srcOrd="0" destOrd="0" parTransId="{79A1E531-7A61-48C5-ADCF-94AA93212124}" sibTransId="{BE7E1B8C-B531-4D4F-A515-0D3D9BD06F41}"/>
    <dgm:cxn modelId="{63157A58-9B44-4B60-8D61-95F07ECA744C}" type="presOf" srcId="{DC61A90B-5FC5-464F-AE61-3204C9188BCC}" destId="{ECA40BA3-0790-44FF-838B-1E48DD201FDC}" srcOrd="0" destOrd="0" presId="urn:microsoft.com/office/officeart/2005/8/layout/chevron2"/>
    <dgm:cxn modelId="{BFA9EB49-D9CC-421A-8176-6EB3D0A76C4C}" srcId="{383B9FA1-B241-4B60-B4F3-C0B79220F638}" destId="{DC61A90B-5FC5-464F-AE61-3204C9188BCC}" srcOrd="0" destOrd="0" parTransId="{DA684303-8435-4835-A575-450A6FBCC47C}" sibTransId="{2D410960-DE0A-4252-9A64-A56AFFE5D58F}"/>
    <dgm:cxn modelId="{ED05B24A-6308-4246-93E4-33ECE78BB187}" type="presOf" srcId="{F4AA8D6B-8D07-457F-A03B-E207226803AB}" destId="{7C02BD95-2425-4112-A83E-CE7A1E35A869}" srcOrd="0" destOrd="0" presId="urn:microsoft.com/office/officeart/2005/8/layout/chevron2"/>
    <dgm:cxn modelId="{A26D4791-BF31-4A6D-8424-573A9E8EE4E9}" type="presOf" srcId="{6D1C4456-66B5-4FAF-9E37-63D1D8952364}" destId="{CB79BBB1-1170-453B-BAF1-6B37BB5F8BE3}" srcOrd="0" destOrd="0" presId="urn:microsoft.com/office/officeart/2005/8/layout/chevron2"/>
    <dgm:cxn modelId="{2402E48B-D415-4F51-BF01-9EBC1DAAF65E}" srcId="{383B9FA1-B241-4B60-B4F3-C0B79220F638}" destId="{39AEC01D-8B4C-4A5C-BF67-0B8ACDD97317}" srcOrd="3" destOrd="0" parTransId="{D6026579-90C9-485E-A6C9-9FE301C0E517}" sibTransId="{4474B8C5-9A50-45EB-8BE8-8EBEBDE916B5}"/>
    <dgm:cxn modelId="{6F26E676-6F97-42BD-95B9-5AA4A6B1809E}" type="presOf" srcId="{39AEC01D-8B4C-4A5C-BF67-0B8ACDD97317}" destId="{8F923BE5-0E2D-4828-8C7D-4F0BD8331DCE}" srcOrd="0" destOrd="0" presId="urn:microsoft.com/office/officeart/2005/8/layout/chevron2"/>
    <dgm:cxn modelId="{2928ADE2-3A23-48D8-9FE6-ED4B48B6EA99}" type="presParOf" srcId="{C10A81EC-8834-4394-8027-8DDB1F1DA2CD}" destId="{51C5AE11-9367-4072-876F-A769262066F0}" srcOrd="0" destOrd="0" presId="urn:microsoft.com/office/officeart/2005/8/layout/chevron2"/>
    <dgm:cxn modelId="{0C5866E1-A769-4FDF-95E3-1C719F40DB3D}" type="presParOf" srcId="{51C5AE11-9367-4072-876F-A769262066F0}" destId="{ECA40BA3-0790-44FF-838B-1E48DD201FDC}" srcOrd="0" destOrd="0" presId="urn:microsoft.com/office/officeart/2005/8/layout/chevron2"/>
    <dgm:cxn modelId="{84A893C4-D0EA-4AAF-BA8D-A6B36DDF09BE}" type="presParOf" srcId="{51C5AE11-9367-4072-876F-A769262066F0}" destId="{71EEFACF-A591-4D41-9B4C-F0B030DE94F0}" srcOrd="1" destOrd="0" presId="urn:microsoft.com/office/officeart/2005/8/layout/chevron2"/>
    <dgm:cxn modelId="{680BEDD9-0B84-4C7C-95E6-56F6C8FA5BD2}" type="presParOf" srcId="{C10A81EC-8834-4394-8027-8DDB1F1DA2CD}" destId="{CD0EDF3A-87E2-4D6C-B45A-F6D72BCB311E}" srcOrd="1" destOrd="0" presId="urn:microsoft.com/office/officeart/2005/8/layout/chevron2"/>
    <dgm:cxn modelId="{E14C176E-FEC5-46C4-A5BB-52C6FFAC5936}" type="presParOf" srcId="{C10A81EC-8834-4394-8027-8DDB1F1DA2CD}" destId="{BF12EAD3-181F-4DEA-89CB-43E40BB7FE2B}" srcOrd="2" destOrd="0" presId="urn:microsoft.com/office/officeart/2005/8/layout/chevron2"/>
    <dgm:cxn modelId="{1F60DCFC-9C3C-4925-A9CA-957B5A3BE50A}" type="presParOf" srcId="{BF12EAD3-181F-4DEA-89CB-43E40BB7FE2B}" destId="{7C02BD95-2425-4112-A83E-CE7A1E35A869}" srcOrd="0" destOrd="0" presId="urn:microsoft.com/office/officeart/2005/8/layout/chevron2"/>
    <dgm:cxn modelId="{6A726428-E846-4EA0-89BD-86488C33EDC1}" type="presParOf" srcId="{BF12EAD3-181F-4DEA-89CB-43E40BB7FE2B}" destId="{CB79BBB1-1170-453B-BAF1-6B37BB5F8BE3}" srcOrd="1" destOrd="0" presId="urn:microsoft.com/office/officeart/2005/8/layout/chevron2"/>
    <dgm:cxn modelId="{535C23ED-C0FD-4897-A7E3-0C367EB89802}" type="presParOf" srcId="{C10A81EC-8834-4394-8027-8DDB1F1DA2CD}" destId="{24334222-F6B7-44AE-9EDC-A51F6B57BA77}" srcOrd="3" destOrd="0" presId="urn:microsoft.com/office/officeart/2005/8/layout/chevron2"/>
    <dgm:cxn modelId="{A394A5CE-C78B-4643-AE8B-BBF14501DE2D}" type="presParOf" srcId="{C10A81EC-8834-4394-8027-8DDB1F1DA2CD}" destId="{9B67C2B0-07C4-4E77-B5E8-07C50F88395A}" srcOrd="4" destOrd="0" presId="urn:microsoft.com/office/officeart/2005/8/layout/chevron2"/>
    <dgm:cxn modelId="{6CF0AF37-529D-4A32-96FC-E48016AC9999}" type="presParOf" srcId="{9B67C2B0-07C4-4E77-B5E8-07C50F88395A}" destId="{FEF322A2-F612-48D9-8AB9-09A087C8789E}" srcOrd="0" destOrd="0" presId="urn:microsoft.com/office/officeart/2005/8/layout/chevron2"/>
    <dgm:cxn modelId="{DF7C9F92-3739-4B17-990E-59474D72053B}" type="presParOf" srcId="{9B67C2B0-07C4-4E77-B5E8-07C50F88395A}" destId="{952A4E65-6A51-4E03-BA0A-1A2171F8C7E7}" srcOrd="1" destOrd="0" presId="urn:microsoft.com/office/officeart/2005/8/layout/chevron2"/>
    <dgm:cxn modelId="{1C04A652-BD31-4C6A-BD56-65AB803A94A9}" type="presParOf" srcId="{C10A81EC-8834-4394-8027-8DDB1F1DA2CD}" destId="{7DF3830A-13AF-4D1C-B6AD-33869E1CEB96}" srcOrd="5" destOrd="0" presId="urn:microsoft.com/office/officeart/2005/8/layout/chevron2"/>
    <dgm:cxn modelId="{4E87FBCB-AF58-4A79-BE0D-AFA1206F4069}" type="presParOf" srcId="{C10A81EC-8834-4394-8027-8DDB1F1DA2CD}" destId="{ECCE86A3-71CA-4E5D-91A2-C80778B50A8C}" srcOrd="6" destOrd="0" presId="urn:microsoft.com/office/officeart/2005/8/layout/chevron2"/>
    <dgm:cxn modelId="{CA74B0F6-4022-4649-B7C6-EA039A0C1641}" type="presParOf" srcId="{ECCE86A3-71CA-4E5D-91A2-C80778B50A8C}" destId="{8F923BE5-0E2D-4828-8C7D-4F0BD8331DCE}" srcOrd="0" destOrd="0" presId="urn:microsoft.com/office/officeart/2005/8/layout/chevron2"/>
    <dgm:cxn modelId="{4C0F218B-33B1-4ACD-AA00-2BFCDB95FA93}" type="presParOf" srcId="{ECCE86A3-71CA-4E5D-91A2-C80778B50A8C}" destId="{9EBE7BC5-522B-47C5-958E-E20B50BD62B0}" srcOrd="1" destOrd="0" presId="urn:microsoft.com/office/officeart/2005/8/layout/chevron2"/>
  </dgm:cxnLst>
  <dgm:bg/>
  <dgm:whole/>
</dgm:dataModel>
</file>

<file path=ppt/diagrams/data2.xml><?xml version="1.0" encoding="utf-8"?>
<dgm:dataModel xmlns:dgm="http://schemas.openxmlformats.org/drawingml/2006/diagram" xmlns:a="http://schemas.openxmlformats.org/drawingml/2006/main">
  <dgm:ptLst>
    <dgm:pt modelId="{59F918E4-D8DB-4869-8545-532F70E427BC}" type="doc">
      <dgm:prSet loTypeId="urn:microsoft.com/office/officeart/2005/8/layout/vList2" loCatId="list" qsTypeId="urn:microsoft.com/office/officeart/2005/8/quickstyle/3d4" qsCatId="3D" csTypeId="urn:microsoft.com/office/officeart/2005/8/colors/accent3_1" csCatId="accent3" phldr="1"/>
      <dgm:spPr/>
      <dgm:t>
        <a:bodyPr/>
        <a:lstStyle/>
        <a:p>
          <a:endParaRPr lang="it-IT"/>
        </a:p>
      </dgm:t>
    </dgm:pt>
    <dgm:pt modelId="{9512FA51-5F4C-4FC8-87BD-1130E63F8B36}">
      <dgm:prSet phldrT="[Testo]"/>
      <dgm:spPr/>
      <dgm:t>
        <a:bodyPr/>
        <a:lstStyle/>
        <a:p>
          <a:r>
            <a:rPr lang="it-IT" dirty="0" smtClean="0"/>
            <a:t>FAGOCITOSI</a:t>
          </a:r>
          <a:endParaRPr lang="it-IT" dirty="0"/>
        </a:p>
      </dgm:t>
    </dgm:pt>
    <dgm:pt modelId="{54053839-F2E7-4C33-A1EE-98AC9D915F04}" type="parTrans" cxnId="{CB27A390-8E5B-45F8-94B1-A60116C8ABF1}">
      <dgm:prSet/>
      <dgm:spPr/>
      <dgm:t>
        <a:bodyPr/>
        <a:lstStyle/>
        <a:p>
          <a:endParaRPr lang="it-IT"/>
        </a:p>
      </dgm:t>
    </dgm:pt>
    <dgm:pt modelId="{3B525989-A369-4E55-ABD1-11B5CD6C52E8}" type="sibTrans" cxnId="{CB27A390-8E5B-45F8-94B1-A60116C8ABF1}">
      <dgm:prSet/>
      <dgm:spPr/>
      <dgm:t>
        <a:bodyPr/>
        <a:lstStyle/>
        <a:p>
          <a:endParaRPr lang="it-IT"/>
        </a:p>
      </dgm:t>
    </dgm:pt>
    <dgm:pt modelId="{64CE2E48-B446-427C-9BA7-9F64403D3B73}">
      <dgm:prSet phldrT="[Testo]"/>
      <dgm:spPr/>
      <dgm:t>
        <a:bodyPr/>
        <a:lstStyle/>
        <a:p>
          <a:r>
            <a:rPr lang="it-IT" dirty="0" smtClean="0"/>
            <a:t>AUTOFAGIA</a:t>
          </a:r>
          <a:endParaRPr lang="it-IT" dirty="0"/>
        </a:p>
      </dgm:t>
    </dgm:pt>
    <dgm:pt modelId="{B5263341-B67E-4A2A-9F67-37AA97CFFFAE}" type="parTrans" cxnId="{15A33B71-8FB8-4CC1-BDF7-DD686B1F83D1}">
      <dgm:prSet/>
      <dgm:spPr/>
      <dgm:t>
        <a:bodyPr/>
        <a:lstStyle/>
        <a:p>
          <a:endParaRPr lang="it-IT"/>
        </a:p>
      </dgm:t>
    </dgm:pt>
    <dgm:pt modelId="{DBC0BFF5-1A02-4F00-B93A-0336F413609E}" type="sibTrans" cxnId="{15A33B71-8FB8-4CC1-BDF7-DD686B1F83D1}">
      <dgm:prSet/>
      <dgm:spPr/>
      <dgm:t>
        <a:bodyPr/>
        <a:lstStyle/>
        <a:p>
          <a:endParaRPr lang="it-IT"/>
        </a:p>
      </dgm:t>
    </dgm:pt>
    <dgm:pt modelId="{13A1CD66-7C22-42AA-A7F8-E5BF2B10B3D1}" type="pres">
      <dgm:prSet presAssocID="{59F918E4-D8DB-4869-8545-532F70E427BC}" presName="linear" presStyleCnt="0">
        <dgm:presLayoutVars>
          <dgm:animLvl val="lvl"/>
          <dgm:resizeHandles val="exact"/>
        </dgm:presLayoutVars>
      </dgm:prSet>
      <dgm:spPr/>
      <dgm:t>
        <a:bodyPr/>
        <a:lstStyle/>
        <a:p>
          <a:endParaRPr lang="it-IT"/>
        </a:p>
      </dgm:t>
    </dgm:pt>
    <dgm:pt modelId="{C52A4F03-662F-4CD6-A2F1-29B82F099243}" type="pres">
      <dgm:prSet presAssocID="{9512FA51-5F4C-4FC8-87BD-1130E63F8B36}" presName="parentText" presStyleLbl="node1" presStyleIdx="0" presStyleCnt="2">
        <dgm:presLayoutVars>
          <dgm:chMax val="0"/>
          <dgm:bulletEnabled val="1"/>
        </dgm:presLayoutVars>
      </dgm:prSet>
      <dgm:spPr/>
      <dgm:t>
        <a:bodyPr/>
        <a:lstStyle/>
        <a:p>
          <a:endParaRPr lang="it-IT"/>
        </a:p>
      </dgm:t>
    </dgm:pt>
    <dgm:pt modelId="{ECA5B643-7FEE-4A94-B9B7-135DE5CBC8B4}" type="pres">
      <dgm:prSet presAssocID="{3B525989-A369-4E55-ABD1-11B5CD6C52E8}" presName="spacer" presStyleCnt="0"/>
      <dgm:spPr/>
    </dgm:pt>
    <dgm:pt modelId="{B132D098-8D16-4FFD-9495-83E399285C3B}" type="pres">
      <dgm:prSet presAssocID="{64CE2E48-B446-427C-9BA7-9F64403D3B73}" presName="parentText" presStyleLbl="node1" presStyleIdx="1" presStyleCnt="2">
        <dgm:presLayoutVars>
          <dgm:chMax val="0"/>
          <dgm:bulletEnabled val="1"/>
        </dgm:presLayoutVars>
      </dgm:prSet>
      <dgm:spPr/>
      <dgm:t>
        <a:bodyPr/>
        <a:lstStyle/>
        <a:p>
          <a:endParaRPr lang="it-IT"/>
        </a:p>
      </dgm:t>
    </dgm:pt>
  </dgm:ptLst>
  <dgm:cxnLst>
    <dgm:cxn modelId="{F988265C-F871-41CE-A309-76BC5DB2E4F2}" type="presOf" srcId="{9512FA51-5F4C-4FC8-87BD-1130E63F8B36}" destId="{C52A4F03-662F-4CD6-A2F1-29B82F099243}" srcOrd="0" destOrd="0" presId="urn:microsoft.com/office/officeart/2005/8/layout/vList2"/>
    <dgm:cxn modelId="{15A33B71-8FB8-4CC1-BDF7-DD686B1F83D1}" srcId="{59F918E4-D8DB-4869-8545-532F70E427BC}" destId="{64CE2E48-B446-427C-9BA7-9F64403D3B73}" srcOrd="1" destOrd="0" parTransId="{B5263341-B67E-4A2A-9F67-37AA97CFFFAE}" sibTransId="{DBC0BFF5-1A02-4F00-B93A-0336F413609E}"/>
    <dgm:cxn modelId="{04D3CC47-31FF-42FC-88B2-0F7D9291C15E}" type="presOf" srcId="{59F918E4-D8DB-4869-8545-532F70E427BC}" destId="{13A1CD66-7C22-42AA-A7F8-E5BF2B10B3D1}" srcOrd="0" destOrd="0" presId="urn:microsoft.com/office/officeart/2005/8/layout/vList2"/>
    <dgm:cxn modelId="{CB27A390-8E5B-45F8-94B1-A60116C8ABF1}" srcId="{59F918E4-D8DB-4869-8545-532F70E427BC}" destId="{9512FA51-5F4C-4FC8-87BD-1130E63F8B36}" srcOrd="0" destOrd="0" parTransId="{54053839-F2E7-4C33-A1EE-98AC9D915F04}" sibTransId="{3B525989-A369-4E55-ABD1-11B5CD6C52E8}"/>
    <dgm:cxn modelId="{CDBB3EDE-9D21-4358-8E55-DA9A6E46D77C}" type="presOf" srcId="{64CE2E48-B446-427C-9BA7-9F64403D3B73}" destId="{B132D098-8D16-4FFD-9495-83E399285C3B}" srcOrd="0" destOrd="0" presId="urn:microsoft.com/office/officeart/2005/8/layout/vList2"/>
    <dgm:cxn modelId="{2D112B57-5CC8-43D5-865A-09B149BC37D1}" type="presParOf" srcId="{13A1CD66-7C22-42AA-A7F8-E5BF2B10B3D1}" destId="{C52A4F03-662F-4CD6-A2F1-29B82F099243}" srcOrd="0" destOrd="0" presId="urn:microsoft.com/office/officeart/2005/8/layout/vList2"/>
    <dgm:cxn modelId="{C5D7FF30-F257-4AE4-8A5F-833E19A75DD8}" type="presParOf" srcId="{13A1CD66-7C22-42AA-A7F8-E5BF2B10B3D1}" destId="{ECA5B643-7FEE-4A94-B9B7-135DE5CBC8B4}" srcOrd="1" destOrd="0" presId="urn:microsoft.com/office/officeart/2005/8/layout/vList2"/>
    <dgm:cxn modelId="{8B528E66-1604-4FB4-B95E-7A6686126196}" type="presParOf" srcId="{13A1CD66-7C22-42AA-A7F8-E5BF2B10B3D1}" destId="{B132D098-8D16-4FFD-9495-83E399285C3B}" srcOrd="2" destOrd="0" presId="urn:microsoft.com/office/officeart/2005/8/layout/vList2"/>
  </dgm:cxnLst>
  <dgm:bg/>
  <dgm:whole/>
</dgm:dataModel>
</file>

<file path=ppt/diagrams/data3.xml><?xml version="1.0" encoding="utf-8"?>
<dgm:dataModel xmlns:dgm="http://schemas.openxmlformats.org/drawingml/2006/diagram" xmlns:a="http://schemas.openxmlformats.org/drawingml/2006/main">
  <dgm:ptLst>
    <dgm:pt modelId="{C67556A2-20D4-4FBC-BE79-244F34F50724}" type="doc">
      <dgm:prSet loTypeId="urn:microsoft.com/office/officeart/2005/8/layout/chevron2" loCatId="list" qsTypeId="urn:microsoft.com/office/officeart/2005/8/quickstyle/3d1" qsCatId="3D" csTypeId="urn:microsoft.com/office/officeart/2005/8/colors/colorful2" csCatId="colorful" phldr="1"/>
      <dgm:spPr/>
      <dgm:t>
        <a:bodyPr/>
        <a:lstStyle/>
        <a:p>
          <a:endParaRPr lang="it-IT"/>
        </a:p>
      </dgm:t>
    </dgm:pt>
    <dgm:pt modelId="{8C2FD72D-86E1-4B8C-B44C-7627F6F17185}">
      <dgm:prSet phldrT="[Testo]"/>
      <dgm:spPr/>
      <dgm:t>
        <a:bodyPr/>
        <a:lstStyle/>
        <a:p>
          <a:r>
            <a:rPr lang="it-IT" dirty="0" smtClean="0"/>
            <a:t>A</a:t>
          </a:r>
          <a:endParaRPr lang="it-IT" dirty="0"/>
        </a:p>
      </dgm:t>
    </dgm:pt>
    <dgm:pt modelId="{31EE658B-5CD6-4382-B1C0-DBBD45AF3EBD}" type="parTrans" cxnId="{797ED5F2-BC06-4515-A894-0B372F5C6E55}">
      <dgm:prSet/>
      <dgm:spPr/>
      <dgm:t>
        <a:bodyPr/>
        <a:lstStyle/>
        <a:p>
          <a:endParaRPr lang="it-IT"/>
        </a:p>
      </dgm:t>
    </dgm:pt>
    <dgm:pt modelId="{B6B42750-5DBA-44AF-A9B0-FD7D45019CC6}" type="sibTrans" cxnId="{797ED5F2-BC06-4515-A894-0B372F5C6E55}">
      <dgm:prSet/>
      <dgm:spPr/>
      <dgm:t>
        <a:bodyPr/>
        <a:lstStyle/>
        <a:p>
          <a:endParaRPr lang="it-IT"/>
        </a:p>
      </dgm:t>
    </dgm:pt>
    <dgm:pt modelId="{C9FAFA8D-5D83-4CA0-A94A-B8AEC8BD07DE}">
      <dgm:prSet phldrT="[Testo]"/>
      <dgm:spPr/>
      <dgm:t>
        <a:bodyPr/>
        <a:lstStyle/>
        <a:p>
          <a:r>
            <a:rPr lang="it-IT" dirty="0" smtClean="0"/>
            <a:t>Inibizione degli enzimi digestivi </a:t>
          </a:r>
          <a:r>
            <a:rPr lang="it-IT" dirty="0" err="1" smtClean="0"/>
            <a:t>lisosomiali</a:t>
          </a:r>
          <a:endParaRPr lang="it-IT" dirty="0"/>
        </a:p>
      </dgm:t>
    </dgm:pt>
    <dgm:pt modelId="{8F7A878F-F8B1-4B43-AEDC-8A316A628DDB}" type="parTrans" cxnId="{1ABD998E-116C-4BFA-83D2-9B4B790828F9}">
      <dgm:prSet/>
      <dgm:spPr/>
      <dgm:t>
        <a:bodyPr/>
        <a:lstStyle/>
        <a:p>
          <a:endParaRPr lang="it-IT"/>
        </a:p>
      </dgm:t>
    </dgm:pt>
    <dgm:pt modelId="{D76C449C-32E0-4947-9128-E20E2DCD1A9C}" type="sibTrans" cxnId="{1ABD998E-116C-4BFA-83D2-9B4B790828F9}">
      <dgm:prSet/>
      <dgm:spPr/>
      <dgm:t>
        <a:bodyPr/>
        <a:lstStyle/>
        <a:p>
          <a:endParaRPr lang="it-IT"/>
        </a:p>
      </dgm:t>
    </dgm:pt>
    <dgm:pt modelId="{176B0849-EC4C-4855-8F8B-F88A4FDFC8DA}">
      <dgm:prSet phldrT="[Testo]"/>
      <dgm:spPr/>
      <dgm:t>
        <a:bodyPr/>
        <a:lstStyle/>
        <a:p>
          <a:r>
            <a:rPr lang="it-IT" dirty="0" smtClean="0"/>
            <a:t>B</a:t>
          </a:r>
          <a:endParaRPr lang="it-IT" dirty="0"/>
        </a:p>
      </dgm:t>
    </dgm:pt>
    <dgm:pt modelId="{DC141D33-C751-420A-8334-0E6603162684}" type="parTrans" cxnId="{598BAAA6-A5D2-4C1E-99A2-9433D0D204DD}">
      <dgm:prSet/>
      <dgm:spPr/>
      <dgm:t>
        <a:bodyPr/>
        <a:lstStyle/>
        <a:p>
          <a:endParaRPr lang="it-IT"/>
        </a:p>
      </dgm:t>
    </dgm:pt>
    <dgm:pt modelId="{0251AF93-8842-459E-8A92-34F4CBF54CAF}" type="sibTrans" cxnId="{598BAAA6-A5D2-4C1E-99A2-9433D0D204DD}">
      <dgm:prSet/>
      <dgm:spPr/>
      <dgm:t>
        <a:bodyPr/>
        <a:lstStyle/>
        <a:p>
          <a:endParaRPr lang="it-IT"/>
        </a:p>
      </dgm:t>
    </dgm:pt>
    <dgm:pt modelId="{CED51321-A575-468B-8070-4CFE7B81A864}">
      <dgm:prSet phldrT="[Testo]"/>
      <dgm:spPr/>
      <dgm:t>
        <a:bodyPr/>
        <a:lstStyle/>
        <a:p>
          <a:r>
            <a:rPr lang="it-IT" dirty="0" smtClean="0"/>
            <a:t>Incongruità di substrati inerti o poco digeribili</a:t>
          </a:r>
          <a:endParaRPr lang="it-IT" dirty="0"/>
        </a:p>
      </dgm:t>
    </dgm:pt>
    <dgm:pt modelId="{9F98467C-8AA7-45F7-A168-7320A90D1A58}" type="parTrans" cxnId="{A1C8C91D-BBCF-4B33-A404-B672682AF97B}">
      <dgm:prSet/>
      <dgm:spPr/>
      <dgm:t>
        <a:bodyPr/>
        <a:lstStyle/>
        <a:p>
          <a:endParaRPr lang="it-IT"/>
        </a:p>
      </dgm:t>
    </dgm:pt>
    <dgm:pt modelId="{6597B743-6DD0-4E07-B59C-C4CF564A77BE}" type="sibTrans" cxnId="{A1C8C91D-BBCF-4B33-A404-B672682AF97B}">
      <dgm:prSet/>
      <dgm:spPr/>
      <dgm:t>
        <a:bodyPr/>
        <a:lstStyle/>
        <a:p>
          <a:endParaRPr lang="it-IT"/>
        </a:p>
      </dgm:t>
    </dgm:pt>
    <dgm:pt modelId="{989E4D48-2C95-41BF-A641-D00B6A36D79F}">
      <dgm:prSet phldrT="[Testo]"/>
      <dgm:spPr/>
      <dgm:t>
        <a:bodyPr/>
        <a:lstStyle/>
        <a:p>
          <a:r>
            <a:rPr lang="it-IT" dirty="0" smtClean="0"/>
            <a:t>C</a:t>
          </a:r>
          <a:endParaRPr lang="it-IT" dirty="0"/>
        </a:p>
      </dgm:t>
    </dgm:pt>
    <dgm:pt modelId="{AD09ACB9-78B3-4C7C-8240-34FE5681DB48}" type="parTrans" cxnId="{BEA76DDB-2EF9-49AC-9D96-C82EF9945C28}">
      <dgm:prSet/>
      <dgm:spPr/>
      <dgm:t>
        <a:bodyPr/>
        <a:lstStyle/>
        <a:p>
          <a:endParaRPr lang="it-IT"/>
        </a:p>
      </dgm:t>
    </dgm:pt>
    <dgm:pt modelId="{20253247-5B58-4E54-B839-1AF330F38B6D}" type="sibTrans" cxnId="{BEA76DDB-2EF9-49AC-9D96-C82EF9945C28}">
      <dgm:prSet/>
      <dgm:spPr/>
      <dgm:t>
        <a:bodyPr/>
        <a:lstStyle/>
        <a:p>
          <a:endParaRPr lang="it-IT"/>
        </a:p>
      </dgm:t>
    </dgm:pt>
    <dgm:pt modelId="{6CF51100-F556-4D12-A056-C9F013F7BE5B}">
      <dgm:prSet phldrT="[Testo]"/>
      <dgm:spPr/>
      <dgm:t>
        <a:bodyPr/>
        <a:lstStyle/>
        <a:p>
          <a:r>
            <a:rPr lang="it-IT" dirty="0" smtClean="0"/>
            <a:t>Eccesso di materiale rispetto alle capacità digestive della cellula</a:t>
          </a:r>
          <a:endParaRPr lang="it-IT" dirty="0"/>
        </a:p>
      </dgm:t>
    </dgm:pt>
    <dgm:pt modelId="{0B99D63A-223B-4088-BA15-92D3115DE4CF}" type="parTrans" cxnId="{1BF6160D-A207-4CF9-AFED-16C56A62BB90}">
      <dgm:prSet/>
      <dgm:spPr/>
      <dgm:t>
        <a:bodyPr/>
        <a:lstStyle/>
        <a:p>
          <a:endParaRPr lang="it-IT"/>
        </a:p>
      </dgm:t>
    </dgm:pt>
    <dgm:pt modelId="{4AEFBD2A-A39F-4376-AD35-C8550510216D}" type="sibTrans" cxnId="{1BF6160D-A207-4CF9-AFED-16C56A62BB90}">
      <dgm:prSet/>
      <dgm:spPr/>
      <dgm:t>
        <a:bodyPr/>
        <a:lstStyle/>
        <a:p>
          <a:endParaRPr lang="it-IT"/>
        </a:p>
      </dgm:t>
    </dgm:pt>
    <dgm:pt modelId="{22AF21BF-9123-466F-916C-32C07AA8BA54}" type="pres">
      <dgm:prSet presAssocID="{C67556A2-20D4-4FBC-BE79-244F34F50724}" presName="linearFlow" presStyleCnt="0">
        <dgm:presLayoutVars>
          <dgm:dir/>
          <dgm:animLvl val="lvl"/>
          <dgm:resizeHandles val="exact"/>
        </dgm:presLayoutVars>
      </dgm:prSet>
      <dgm:spPr/>
      <dgm:t>
        <a:bodyPr/>
        <a:lstStyle/>
        <a:p>
          <a:endParaRPr lang="it-IT"/>
        </a:p>
      </dgm:t>
    </dgm:pt>
    <dgm:pt modelId="{76664481-22D4-47E3-8580-2AE74907A7A4}" type="pres">
      <dgm:prSet presAssocID="{8C2FD72D-86E1-4B8C-B44C-7627F6F17185}" presName="composite" presStyleCnt="0"/>
      <dgm:spPr/>
      <dgm:t>
        <a:bodyPr/>
        <a:lstStyle/>
        <a:p>
          <a:endParaRPr lang="it-IT"/>
        </a:p>
      </dgm:t>
    </dgm:pt>
    <dgm:pt modelId="{DBEFD259-713D-4E90-926E-7A95CA4F9DC0}" type="pres">
      <dgm:prSet presAssocID="{8C2FD72D-86E1-4B8C-B44C-7627F6F17185}" presName="parentText" presStyleLbl="alignNode1" presStyleIdx="0" presStyleCnt="3">
        <dgm:presLayoutVars>
          <dgm:chMax val="1"/>
          <dgm:bulletEnabled val="1"/>
        </dgm:presLayoutVars>
      </dgm:prSet>
      <dgm:spPr/>
      <dgm:t>
        <a:bodyPr/>
        <a:lstStyle/>
        <a:p>
          <a:endParaRPr lang="it-IT"/>
        </a:p>
      </dgm:t>
    </dgm:pt>
    <dgm:pt modelId="{B33EBFB2-3C5E-4EE5-AA3C-7AAE7353D82A}" type="pres">
      <dgm:prSet presAssocID="{8C2FD72D-86E1-4B8C-B44C-7627F6F17185}" presName="descendantText" presStyleLbl="alignAcc1" presStyleIdx="0" presStyleCnt="3">
        <dgm:presLayoutVars>
          <dgm:bulletEnabled val="1"/>
        </dgm:presLayoutVars>
      </dgm:prSet>
      <dgm:spPr/>
      <dgm:t>
        <a:bodyPr/>
        <a:lstStyle/>
        <a:p>
          <a:endParaRPr lang="it-IT"/>
        </a:p>
      </dgm:t>
    </dgm:pt>
    <dgm:pt modelId="{F63A04F3-1291-4AA8-A91A-D89E32858B1B}" type="pres">
      <dgm:prSet presAssocID="{B6B42750-5DBA-44AF-A9B0-FD7D45019CC6}" presName="sp" presStyleCnt="0"/>
      <dgm:spPr/>
      <dgm:t>
        <a:bodyPr/>
        <a:lstStyle/>
        <a:p>
          <a:endParaRPr lang="it-IT"/>
        </a:p>
      </dgm:t>
    </dgm:pt>
    <dgm:pt modelId="{2CCB0BF9-4EB7-4DF3-A2CD-434F080EE92F}" type="pres">
      <dgm:prSet presAssocID="{176B0849-EC4C-4855-8F8B-F88A4FDFC8DA}" presName="composite" presStyleCnt="0"/>
      <dgm:spPr/>
      <dgm:t>
        <a:bodyPr/>
        <a:lstStyle/>
        <a:p>
          <a:endParaRPr lang="it-IT"/>
        </a:p>
      </dgm:t>
    </dgm:pt>
    <dgm:pt modelId="{28684208-5493-45CF-B6A6-15C1077FA763}" type="pres">
      <dgm:prSet presAssocID="{176B0849-EC4C-4855-8F8B-F88A4FDFC8DA}" presName="parentText" presStyleLbl="alignNode1" presStyleIdx="1" presStyleCnt="3">
        <dgm:presLayoutVars>
          <dgm:chMax val="1"/>
          <dgm:bulletEnabled val="1"/>
        </dgm:presLayoutVars>
      </dgm:prSet>
      <dgm:spPr/>
      <dgm:t>
        <a:bodyPr/>
        <a:lstStyle/>
        <a:p>
          <a:endParaRPr lang="it-IT"/>
        </a:p>
      </dgm:t>
    </dgm:pt>
    <dgm:pt modelId="{8CDF18DD-53A8-493E-81AB-544B25B3ED28}" type="pres">
      <dgm:prSet presAssocID="{176B0849-EC4C-4855-8F8B-F88A4FDFC8DA}" presName="descendantText" presStyleLbl="alignAcc1" presStyleIdx="1" presStyleCnt="3">
        <dgm:presLayoutVars>
          <dgm:bulletEnabled val="1"/>
        </dgm:presLayoutVars>
      </dgm:prSet>
      <dgm:spPr/>
      <dgm:t>
        <a:bodyPr/>
        <a:lstStyle/>
        <a:p>
          <a:endParaRPr lang="it-IT"/>
        </a:p>
      </dgm:t>
    </dgm:pt>
    <dgm:pt modelId="{75B0FAF0-9A40-495B-8DC6-5508DE12B1B8}" type="pres">
      <dgm:prSet presAssocID="{0251AF93-8842-459E-8A92-34F4CBF54CAF}" presName="sp" presStyleCnt="0"/>
      <dgm:spPr/>
      <dgm:t>
        <a:bodyPr/>
        <a:lstStyle/>
        <a:p>
          <a:endParaRPr lang="it-IT"/>
        </a:p>
      </dgm:t>
    </dgm:pt>
    <dgm:pt modelId="{72DBB408-6085-46FA-9C96-E6DA8D2C4144}" type="pres">
      <dgm:prSet presAssocID="{989E4D48-2C95-41BF-A641-D00B6A36D79F}" presName="composite" presStyleCnt="0"/>
      <dgm:spPr/>
      <dgm:t>
        <a:bodyPr/>
        <a:lstStyle/>
        <a:p>
          <a:endParaRPr lang="it-IT"/>
        </a:p>
      </dgm:t>
    </dgm:pt>
    <dgm:pt modelId="{E13DA373-C142-4A40-87B5-6149746BE120}" type="pres">
      <dgm:prSet presAssocID="{989E4D48-2C95-41BF-A641-D00B6A36D79F}" presName="parentText" presStyleLbl="alignNode1" presStyleIdx="2" presStyleCnt="3">
        <dgm:presLayoutVars>
          <dgm:chMax val="1"/>
          <dgm:bulletEnabled val="1"/>
        </dgm:presLayoutVars>
      </dgm:prSet>
      <dgm:spPr/>
      <dgm:t>
        <a:bodyPr/>
        <a:lstStyle/>
        <a:p>
          <a:endParaRPr lang="it-IT"/>
        </a:p>
      </dgm:t>
    </dgm:pt>
    <dgm:pt modelId="{B53EBC05-509D-465F-B0E2-B0A9C64C1BC8}" type="pres">
      <dgm:prSet presAssocID="{989E4D48-2C95-41BF-A641-D00B6A36D79F}" presName="descendantText" presStyleLbl="alignAcc1" presStyleIdx="2" presStyleCnt="3">
        <dgm:presLayoutVars>
          <dgm:bulletEnabled val="1"/>
        </dgm:presLayoutVars>
      </dgm:prSet>
      <dgm:spPr/>
      <dgm:t>
        <a:bodyPr/>
        <a:lstStyle/>
        <a:p>
          <a:endParaRPr lang="it-IT"/>
        </a:p>
      </dgm:t>
    </dgm:pt>
  </dgm:ptLst>
  <dgm:cxnLst>
    <dgm:cxn modelId="{64625E00-B362-4802-8EFA-EA33B2544044}" type="presOf" srcId="{8C2FD72D-86E1-4B8C-B44C-7627F6F17185}" destId="{DBEFD259-713D-4E90-926E-7A95CA4F9DC0}" srcOrd="0" destOrd="0" presId="urn:microsoft.com/office/officeart/2005/8/layout/chevron2"/>
    <dgm:cxn modelId="{BEA76DDB-2EF9-49AC-9D96-C82EF9945C28}" srcId="{C67556A2-20D4-4FBC-BE79-244F34F50724}" destId="{989E4D48-2C95-41BF-A641-D00B6A36D79F}" srcOrd="2" destOrd="0" parTransId="{AD09ACB9-78B3-4C7C-8240-34FE5681DB48}" sibTransId="{20253247-5B58-4E54-B839-1AF330F38B6D}"/>
    <dgm:cxn modelId="{598BAAA6-A5D2-4C1E-99A2-9433D0D204DD}" srcId="{C67556A2-20D4-4FBC-BE79-244F34F50724}" destId="{176B0849-EC4C-4855-8F8B-F88A4FDFC8DA}" srcOrd="1" destOrd="0" parTransId="{DC141D33-C751-420A-8334-0E6603162684}" sibTransId="{0251AF93-8842-459E-8A92-34F4CBF54CAF}"/>
    <dgm:cxn modelId="{682A20DE-FC29-4F84-8289-89A2B08C4F7E}" type="presOf" srcId="{C9FAFA8D-5D83-4CA0-A94A-B8AEC8BD07DE}" destId="{B33EBFB2-3C5E-4EE5-AA3C-7AAE7353D82A}" srcOrd="0" destOrd="0" presId="urn:microsoft.com/office/officeart/2005/8/layout/chevron2"/>
    <dgm:cxn modelId="{1BF6160D-A207-4CF9-AFED-16C56A62BB90}" srcId="{989E4D48-2C95-41BF-A641-D00B6A36D79F}" destId="{6CF51100-F556-4D12-A056-C9F013F7BE5B}" srcOrd="0" destOrd="0" parTransId="{0B99D63A-223B-4088-BA15-92D3115DE4CF}" sibTransId="{4AEFBD2A-A39F-4376-AD35-C8550510216D}"/>
    <dgm:cxn modelId="{544BE219-BE52-421C-9798-4BDD03C720EB}" type="presOf" srcId="{176B0849-EC4C-4855-8F8B-F88A4FDFC8DA}" destId="{28684208-5493-45CF-B6A6-15C1077FA763}" srcOrd="0" destOrd="0" presId="urn:microsoft.com/office/officeart/2005/8/layout/chevron2"/>
    <dgm:cxn modelId="{1ABD998E-116C-4BFA-83D2-9B4B790828F9}" srcId="{8C2FD72D-86E1-4B8C-B44C-7627F6F17185}" destId="{C9FAFA8D-5D83-4CA0-A94A-B8AEC8BD07DE}" srcOrd="0" destOrd="0" parTransId="{8F7A878F-F8B1-4B43-AEDC-8A316A628DDB}" sibTransId="{D76C449C-32E0-4947-9128-E20E2DCD1A9C}"/>
    <dgm:cxn modelId="{797ED5F2-BC06-4515-A894-0B372F5C6E55}" srcId="{C67556A2-20D4-4FBC-BE79-244F34F50724}" destId="{8C2FD72D-86E1-4B8C-B44C-7627F6F17185}" srcOrd="0" destOrd="0" parTransId="{31EE658B-5CD6-4382-B1C0-DBBD45AF3EBD}" sibTransId="{B6B42750-5DBA-44AF-A9B0-FD7D45019CC6}"/>
    <dgm:cxn modelId="{D2FC353C-D419-44AC-9472-6F9D3BCAFDFD}" type="presOf" srcId="{6CF51100-F556-4D12-A056-C9F013F7BE5B}" destId="{B53EBC05-509D-465F-B0E2-B0A9C64C1BC8}" srcOrd="0" destOrd="0" presId="urn:microsoft.com/office/officeart/2005/8/layout/chevron2"/>
    <dgm:cxn modelId="{9A2A47D3-8C5D-4A82-9C5C-2D509650EBC5}" type="presOf" srcId="{989E4D48-2C95-41BF-A641-D00B6A36D79F}" destId="{E13DA373-C142-4A40-87B5-6149746BE120}" srcOrd="0" destOrd="0" presId="urn:microsoft.com/office/officeart/2005/8/layout/chevron2"/>
    <dgm:cxn modelId="{D7708C8E-308B-4A35-9334-371DA04D0C29}" type="presOf" srcId="{CED51321-A575-468B-8070-4CFE7B81A864}" destId="{8CDF18DD-53A8-493E-81AB-544B25B3ED28}" srcOrd="0" destOrd="0" presId="urn:microsoft.com/office/officeart/2005/8/layout/chevron2"/>
    <dgm:cxn modelId="{3222FCB4-F12E-474C-A449-D6DDF69DC53B}" type="presOf" srcId="{C67556A2-20D4-4FBC-BE79-244F34F50724}" destId="{22AF21BF-9123-466F-916C-32C07AA8BA54}" srcOrd="0" destOrd="0" presId="urn:microsoft.com/office/officeart/2005/8/layout/chevron2"/>
    <dgm:cxn modelId="{A1C8C91D-BBCF-4B33-A404-B672682AF97B}" srcId="{176B0849-EC4C-4855-8F8B-F88A4FDFC8DA}" destId="{CED51321-A575-468B-8070-4CFE7B81A864}" srcOrd="0" destOrd="0" parTransId="{9F98467C-8AA7-45F7-A168-7320A90D1A58}" sibTransId="{6597B743-6DD0-4E07-B59C-C4CF564A77BE}"/>
    <dgm:cxn modelId="{5F25AD16-BADA-44C1-A415-17CA26E9CD71}" type="presParOf" srcId="{22AF21BF-9123-466F-916C-32C07AA8BA54}" destId="{76664481-22D4-47E3-8580-2AE74907A7A4}" srcOrd="0" destOrd="0" presId="urn:microsoft.com/office/officeart/2005/8/layout/chevron2"/>
    <dgm:cxn modelId="{95343B71-5E18-42E6-925B-82D038CA1963}" type="presParOf" srcId="{76664481-22D4-47E3-8580-2AE74907A7A4}" destId="{DBEFD259-713D-4E90-926E-7A95CA4F9DC0}" srcOrd="0" destOrd="0" presId="urn:microsoft.com/office/officeart/2005/8/layout/chevron2"/>
    <dgm:cxn modelId="{6D0D5E2C-9E4E-46AC-A5F6-F270E442E88E}" type="presParOf" srcId="{76664481-22D4-47E3-8580-2AE74907A7A4}" destId="{B33EBFB2-3C5E-4EE5-AA3C-7AAE7353D82A}" srcOrd="1" destOrd="0" presId="urn:microsoft.com/office/officeart/2005/8/layout/chevron2"/>
    <dgm:cxn modelId="{CDEEE54A-C9A9-4B93-B858-118027F01C51}" type="presParOf" srcId="{22AF21BF-9123-466F-916C-32C07AA8BA54}" destId="{F63A04F3-1291-4AA8-A91A-D89E32858B1B}" srcOrd="1" destOrd="0" presId="urn:microsoft.com/office/officeart/2005/8/layout/chevron2"/>
    <dgm:cxn modelId="{5158517F-E40A-4278-B3B1-366DDC545CE8}" type="presParOf" srcId="{22AF21BF-9123-466F-916C-32C07AA8BA54}" destId="{2CCB0BF9-4EB7-4DF3-A2CD-434F080EE92F}" srcOrd="2" destOrd="0" presId="urn:microsoft.com/office/officeart/2005/8/layout/chevron2"/>
    <dgm:cxn modelId="{67452958-DAE2-4D26-9489-CB4EA9504602}" type="presParOf" srcId="{2CCB0BF9-4EB7-4DF3-A2CD-434F080EE92F}" destId="{28684208-5493-45CF-B6A6-15C1077FA763}" srcOrd="0" destOrd="0" presId="urn:microsoft.com/office/officeart/2005/8/layout/chevron2"/>
    <dgm:cxn modelId="{4D8EC8ED-52C6-4A97-A0D4-CEBF49850B48}" type="presParOf" srcId="{2CCB0BF9-4EB7-4DF3-A2CD-434F080EE92F}" destId="{8CDF18DD-53A8-493E-81AB-544B25B3ED28}" srcOrd="1" destOrd="0" presId="urn:microsoft.com/office/officeart/2005/8/layout/chevron2"/>
    <dgm:cxn modelId="{D9C494B8-3F04-4EC4-AB20-01DC1264270C}" type="presParOf" srcId="{22AF21BF-9123-466F-916C-32C07AA8BA54}" destId="{75B0FAF0-9A40-495B-8DC6-5508DE12B1B8}" srcOrd="3" destOrd="0" presId="urn:microsoft.com/office/officeart/2005/8/layout/chevron2"/>
    <dgm:cxn modelId="{4928D441-A9E0-4602-862F-2B33476EF0E0}" type="presParOf" srcId="{22AF21BF-9123-466F-916C-32C07AA8BA54}" destId="{72DBB408-6085-46FA-9C96-E6DA8D2C4144}" srcOrd="4" destOrd="0" presId="urn:microsoft.com/office/officeart/2005/8/layout/chevron2"/>
    <dgm:cxn modelId="{BA6645AB-920B-417A-931D-D059C6CBC634}" type="presParOf" srcId="{72DBB408-6085-46FA-9C96-E6DA8D2C4144}" destId="{E13DA373-C142-4A40-87B5-6149746BE120}" srcOrd="0" destOrd="0" presId="urn:microsoft.com/office/officeart/2005/8/layout/chevron2"/>
    <dgm:cxn modelId="{EBB13798-20BD-4758-956C-831D286DAF49}" type="presParOf" srcId="{72DBB408-6085-46FA-9C96-E6DA8D2C4144}" destId="{B53EBC05-509D-465F-B0E2-B0A9C64C1BC8}" srcOrd="1" destOrd="0" presId="urn:microsoft.com/office/officeart/2005/8/layout/chevron2"/>
  </dgm:cxnLst>
  <dgm:bg/>
  <dgm:whole/>
</dgm:dataModel>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553D8DC-B251-48E3-8D59-8D771F8410BA}" type="datetimeFigureOut">
              <a:rPr lang="it-IT" smtClean="0"/>
              <a:t>14/04/2011</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66A70EC-1781-4B27-83C1-59DA597E2277}" type="slidenum">
              <a:rPr lang="it-IT" smtClean="0"/>
              <a:t>‹N›</a:t>
            </a:fld>
            <a:endParaRPr lang="it-IT"/>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Segnaposto immagine diapositiva 1"/>
          <p:cNvSpPr>
            <a:spLocks noGrp="1" noRot="1" noChangeAspect="1" noTextEdit="1"/>
          </p:cNvSpPr>
          <p:nvPr>
            <p:ph type="sldImg"/>
          </p:nvPr>
        </p:nvSpPr>
        <p:spPr>
          <a:xfrm>
            <a:off x="1296988" y="800100"/>
            <a:ext cx="4264025" cy="3198813"/>
          </a:xfrm>
          <a:ln/>
        </p:spPr>
      </p:sp>
      <p:sp>
        <p:nvSpPr>
          <p:cNvPr id="110595" name="Segnaposto note 2"/>
          <p:cNvSpPr>
            <a:spLocks noGrp="1"/>
          </p:cNvSpPr>
          <p:nvPr>
            <p:ph type="body" idx="1"/>
          </p:nvPr>
        </p:nvSpPr>
        <p:spPr>
          <a:noFill/>
          <a:ln w="9525"/>
        </p:spPr>
        <p:txBody>
          <a:bodyPr/>
          <a:lstStyle/>
          <a:p>
            <a:pPr eaLnBrk="1" hangingPunct="1">
              <a:spcBef>
                <a:spcPct val="0"/>
              </a:spcBef>
            </a:pPr>
            <a:endParaRPr lang="it-IT" smtClean="0"/>
          </a:p>
        </p:txBody>
      </p:sp>
      <p:sp>
        <p:nvSpPr>
          <p:cNvPr id="110596" name="Segnaposto numero diapositiva 3"/>
          <p:cNvSpPr>
            <a:spLocks noGrp="1"/>
          </p:cNvSpPr>
          <p:nvPr>
            <p:ph type="sldNum" sz="quarter" idx="4294967295"/>
          </p:nvPr>
        </p:nvSpPr>
        <p:spPr bwMode="auto">
          <a:xfrm>
            <a:off x="3884613" y="8684719"/>
            <a:ext cx="2971800" cy="457795"/>
          </a:xfrm>
          <a:prstGeom prst="rect">
            <a:avLst/>
          </a:prstGeom>
          <a:noFill/>
          <a:ln>
            <a:miter lim="800000"/>
            <a:headEnd/>
            <a:tailEnd/>
          </a:ln>
        </p:spPr>
        <p:txBody>
          <a:bodyPr/>
          <a:lstStyle/>
          <a:p>
            <a:fld id="{42966DA8-5F96-426B-B2BC-9EB114189328}" type="slidenum">
              <a:rPr lang="it-IT"/>
              <a:pPr/>
              <a:t>1</a:t>
            </a:fld>
            <a:endParaRPr lang="it-IT"/>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Segnaposto immagine diapositiva 1"/>
          <p:cNvSpPr>
            <a:spLocks noGrp="1" noRot="1" noChangeAspect="1" noTextEdit="1"/>
          </p:cNvSpPr>
          <p:nvPr>
            <p:ph type="sldImg"/>
          </p:nvPr>
        </p:nvSpPr>
        <p:spPr>
          <a:xfrm>
            <a:off x="1296988" y="800100"/>
            <a:ext cx="4264025" cy="3198813"/>
          </a:xfrm>
          <a:ln/>
        </p:spPr>
      </p:sp>
      <p:sp>
        <p:nvSpPr>
          <p:cNvPr id="111619" name="Segnaposto note 2"/>
          <p:cNvSpPr>
            <a:spLocks noGrp="1"/>
          </p:cNvSpPr>
          <p:nvPr>
            <p:ph type="body" idx="1"/>
          </p:nvPr>
        </p:nvSpPr>
        <p:spPr>
          <a:noFill/>
          <a:ln w="9525"/>
        </p:spPr>
        <p:txBody>
          <a:bodyPr/>
          <a:lstStyle/>
          <a:p>
            <a:pPr eaLnBrk="1" hangingPunct="1">
              <a:spcBef>
                <a:spcPct val="0"/>
              </a:spcBef>
            </a:pPr>
            <a:endParaRPr lang="it-IT" smtClean="0"/>
          </a:p>
        </p:txBody>
      </p:sp>
      <p:sp>
        <p:nvSpPr>
          <p:cNvPr id="111620" name="Segnaposto numero diapositiva 3"/>
          <p:cNvSpPr>
            <a:spLocks noGrp="1"/>
          </p:cNvSpPr>
          <p:nvPr>
            <p:ph type="sldNum" sz="quarter" idx="4294967295"/>
          </p:nvPr>
        </p:nvSpPr>
        <p:spPr bwMode="auto">
          <a:xfrm>
            <a:off x="3884613" y="8684719"/>
            <a:ext cx="2971800" cy="457795"/>
          </a:xfrm>
          <a:prstGeom prst="rect">
            <a:avLst/>
          </a:prstGeom>
          <a:noFill/>
          <a:ln>
            <a:miter lim="800000"/>
            <a:headEnd/>
            <a:tailEnd/>
          </a:ln>
        </p:spPr>
        <p:txBody>
          <a:bodyPr/>
          <a:lstStyle/>
          <a:p>
            <a:fld id="{85D0CE3F-E54F-40BE-A2D4-2BC9A4340C78}" type="slidenum">
              <a:rPr lang="it-IT"/>
              <a:pPr/>
              <a:t>2</a:t>
            </a:fld>
            <a:endParaRPr lang="it-IT"/>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egnaposto immagine diapositiva 1"/>
          <p:cNvSpPr>
            <a:spLocks noGrp="1" noRot="1" noChangeAspect="1" noTextEdit="1"/>
          </p:cNvSpPr>
          <p:nvPr>
            <p:ph type="sldImg"/>
          </p:nvPr>
        </p:nvSpPr>
        <p:spPr>
          <a:xfrm>
            <a:off x="1296988" y="800100"/>
            <a:ext cx="4264025" cy="3198813"/>
          </a:xfrm>
          <a:ln/>
        </p:spPr>
      </p:sp>
      <p:sp>
        <p:nvSpPr>
          <p:cNvPr id="112643" name="Segnaposto note 2"/>
          <p:cNvSpPr>
            <a:spLocks noGrp="1"/>
          </p:cNvSpPr>
          <p:nvPr>
            <p:ph type="body" idx="1"/>
          </p:nvPr>
        </p:nvSpPr>
        <p:spPr>
          <a:noFill/>
          <a:ln w="9525"/>
        </p:spPr>
        <p:txBody>
          <a:bodyPr/>
          <a:lstStyle/>
          <a:p>
            <a:pPr eaLnBrk="1" hangingPunct="1">
              <a:spcBef>
                <a:spcPct val="0"/>
              </a:spcBef>
            </a:pPr>
            <a:endParaRPr lang="it-IT" smtClean="0"/>
          </a:p>
        </p:txBody>
      </p:sp>
      <p:sp>
        <p:nvSpPr>
          <p:cNvPr id="112644" name="Segnaposto numero diapositiva 3"/>
          <p:cNvSpPr>
            <a:spLocks noGrp="1"/>
          </p:cNvSpPr>
          <p:nvPr>
            <p:ph type="sldNum" sz="quarter" idx="4294967295"/>
          </p:nvPr>
        </p:nvSpPr>
        <p:spPr bwMode="auto">
          <a:xfrm>
            <a:off x="3884613" y="8684719"/>
            <a:ext cx="2971800" cy="457795"/>
          </a:xfrm>
          <a:prstGeom prst="rect">
            <a:avLst/>
          </a:prstGeom>
          <a:noFill/>
          <a:ln>
            <a:miter lim="800000"/>
            <a:headEnd/>
            <a:tailEnd/>
          </a:ln>
        </p:spPr>
        <p:txBody>
          <a:bodyPr/>
          <a:lstStyle/>
          <a:p>
            <a:fld id="{29BD1548-EC14-4E4B-8EB4-6ED553DBD3BB}" type="slidenum">
              <a:rPr lang="it-IT"/>
              <a:pPr/>
              <a:t>3</a:t>
            </a:fld>
            <a:endParaRPr lang="it-IT"/>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7"/>
          <p:cNvSpPr>
            <a:spLocks noGrp="1" noChangeArrowheads="1"/>
          </p:cNvSpPr>
          <p:nvPr>
            <p:ph type="sldNum" sz="quarter" idx="4294967295"/>
          </p:nvPr>
        </p:nvSpPr>
        <p:spPr bwMode="auto">
          <a:xfrm>
            <a:off x="3884613" y="8684719"/>
            <a:ext cx="2971800" cy="457795"/>
          </a:xfrm>
          <a:prstGeom prst="rect">
            <a:avLst/>
          </a:prstGeom>
          <a:noFill/>
          <a:ln>
            <a:miter lim="800000"/>
            <a:headEnd/>
            <a:tailEnd/>
          </a:ln>
        </p:spPr>
        <p:txBody>
          <a:bodyPr/>
          <a:lstStyle/>
          <a:p>
            <a:fld id="{8DDA5822-2F96-4010-8BBA-B97691B8736A}" type="slidenum">
              <a:rPr lang="en-US"/>
              <a:pPr/>
              <a:t>4</a:t>
            </a:fld>
            <a:endParaRPr lang="en-US"/>
          </a:p>
        </p:txBody>
      </p:sp>
      <p:sp>
        <p:nvSpPr>
          <p:cNvPr id="113667" name="Rectangle 1026"/>
          <p:cNvSpPr>
            <a:spLocks noChangeArrowheads="1" noTextEdit="1"/>
          </p:cNvSpPr>
          <p:nvPr>
            <p:ph type="sldImg"/>
          </p:nvPr>
        </p:nvSpPr>
        <p:spPr>
          <a:xfrm>
            <a:off x="1296988" y="800100"/>
            <a:ext cx="4264025" cy="3198813"/>
          </a:xfrm>
          <a:ln/>
        </p:spPr>
      </p:sp>
      <p:sp>
        <p:nvSpPr>
          <p:cNvPr id="113668" name="Rectangle 1027"/>
          <p:cNvSpPr>
            <a:spLocks noGrp="1" noChangeArrowheads="1"/>
          </p:cNvSpPr>
          <p:nvPr>
            <p:ph type="body" idx="1"/>
          </p:nvPr>
        </p:nvSpPr>
        <p:spPr>
          <a:noFill/>
          <a:ln w="9525"/>
        </p:spPr>
        <p:txBody>
          <a:bodyPr/>
          <a:lstStyle/>
          <a:p>
            <a:endParaRPr lang="it-IT"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egnaposto immagine diapositiva 1"/>
          <p:cNvSpPr>
            <a:spLocks noGrp="1" noRot="1" noChangeAspect="1" noTextEdit="1"/>
          </p:cNvSpPr>
          <p:nvPr>
            <p:ph type="sldImg"/>
          </p:nvPr>
        </p:nvSpPr>
        <p:spPr>
          <a:xfrm>
            <a:off x="1296988" y="800100"/>
            <a:ext cx="4264025" cy="3198813"/>
          </a:xfrm>
          <a:ln/>
        </p:spPr>
      </p:sp>
      <p:sp>
        <p:nvSpPr>
          <p:cNvPr id="114691" name="Segnaposto note 2"/>
          <p:cNvSpPr>
            <a:spLocks noGrp="1"/>
          </p:cNvSpPr>
          <p:nvPr>
            <p:ph type="body" idx="1"/>
          </p:nvPr>
        </p:nvSpPr>
        <p:spPr>
          <a:noFill/>
          <a:ln w="9525"/>
        </p:spPr>
        <p:txBody>
          <a:bodyPr/>
          <a:lstStyle/>
          <a:p>
            <a:pPr eaLnBrk="1" hangingPunct="1">
              <a:spcBef>
                <a:spcPct val="0"/>
              </a:spcBef>
            </a:pPr>
            <a:endParaRPr lang="it-IT" smtClean="0"/>
          </a:p>
        </p:txBody>
      </p:sp>
      <p:sp>
        <p:nvSpPr>
          <p:cNvPr id="114692" name="Segnaposto numero diapositiva 3"/>
          <p:cNvSpPr>
            <a:spLocks noGrp="1"/>
          </p:cNvSpPr>
          <p:nvPr>
            <p:ph type="sldNum" sz="quarter" idx="4294967295"/>
          </p:nvPr>
        </p:nvSpPr>
        <p:spPr bwMode="auto">
          <a:xfrm>
            <a:off x="3884613" y="8684719"/>
            <a:ext cx="2971800" cy="457795"/>
          </a:xfrm>
          <a:prstGeom prst="rect">
            <a:avLst/>
          </a:prstGeom>
          <a:noFill/>
          <a:ln>
            <a:miter lim="800000"/>
            <a:headEnd/>
            <a:tailEnd/>
          </a:ln>
        </p:spPr>
        <p:txBody>
          <a:bodyPr/>
          <a:lstStyle/>
          <a:p>
            <a:fld id="{A072A2D1-473D-4EB5-921E-19D7A77D092C}" type="slidenum">
              <a:rPr lang="it-IT"/>
              <a:pPr/>
              <a:t>5</a:t>
            </a:fld>
            <a:endParaRPr lang="it-IT"/>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egnaposto immagine diapositiva 1"/>
          <p:cNvSpPr>
            <a:spLocks noGrp="1" noRot="1" noChangeAspect="1" noTextEdit="1"/>
          </p:cNvSpPr>
          <p:nvPr>
            <p:ph type="sldImg"/>
          </p:nvPr>
        </p:nvSpPr>
        <p:spPr>
          <a:xfrm>
            <a:off x="1296988" y="800100"/>
            <a:ext cx="4264025" cy="3198813"/>
          </a:xfrm>
          <a:ln/>
        </p:spPr>
      </p:sp>
      <p:sp>
        <p:nvSpPr>
          <p:cNvPr id="115715" name="Segnaposto note 2"/>
          <p:cNvSpPr>
            <a:spLocks noGrp="1"/>
          </p:cNvSpPr>
          <p:nvPr>
            <p:ph type="body" idx="1"/>
          </p:nvPr>
        </p:nvSpPr>
        <p:spPr>
          <a:noFill/>
          <a:ln w="9525"/>
        </p:spPr>
        <p:txBody>
          <a:bodyPr/>
          <a:lstStyle/>
          <a:p>
            <a:pPr eaLnBrk="1" hangingPunct="1">
              <a:spcBef>
                <a:spcPct val="0"/>
              </a:spcBef>
            </a:pPr>
            <a:endParaRPr lang="it-IT" smtClean="0"/>
          </a:p>
        </p:txBody>
      </p:sp>
      <p:sp>
        <p:nvSpPr>
          <p:cNvPr id="115716" name="Segnaposto numero diapositiva 3"/>
          <p:cNvSpPr>
            <a:spLocks noGrp="1"/>
          </p:cNvSpPr>
          <p:nvPr>
            <p:ph type="sldNum" sz="quarter" idx="4294967295"/>
          </p:nvPr>
        </p:nvSpPr>
        <p:spPr bwMode="auto">
          <a:xfrm>
            <a:off x="3884613" y="8684719"/>
            <a:ext cx="2971800" cy="457795"/>
          </a:xfrm>
          <a:prstGeom prst="rect">
            <a:avLst/>
          </a:prstGeom>
          <a:noFill/>
          <a:ln>
            <a:miter lim="800000"/>
            <a:headEnd/>
            <a:tailEnd/>
          </a:ln>
        </p:spPr>
        <p:txBody>
          <a:bodyPr/>
          <a:lstStyle/>
          <a:p>
            <a:fld id="{034052F0-50FC-4289-A3DC-904918EB837C}" type="slidenum">
              <a:rPr lang="it-IT"/>
              <a:pPr/>
              <a:t>6</a:t>
            </a:fld>
            <a:endParaRPr lang="it-IT"/>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Segnaposto immagine diapositiva 1"/>
          <p:cNvSpPr>
            <a:spLocks noGrp="1" noRot="1" noChangeAspect="1" noTextEdit="1"/>
          </p:cNvSpPr>
          <p:nvPr>
            <p:ph type="sldImg"/>
          </p:nvPr>
        </p:nvSpPr>
        <p:spPr>
          <a:xfrm>
            <a:off x="1296988" y="800100"/>
            <a:ext cx="4264025" cy="3198813"/>
          </a:xfrm>
          <a:ln/>
        </p:spPr>
      </p:sp>
      <p:sp>
        <p:nvSpPr>
          <p:cNvPr id="116739" name="Segnaposto note 2"/>
          <p:cNvSpPr>
            <a:spLocks noGrp="1"/>
          </p:cNvSpPr>
          <p:nvPr>
            <p:ph type="body" idx="1"/>
          </p:nvPr>
        </p:nvSpPr>
        <p:spPr>
          <a:noFill/>
          <a:ln w="9525"/>
        </p:spPr>
        <p:txBody>
          <a:bodyPr/>
          <a:lstStyle/>
          <a:p>
            <a:pPr eaLnBrk="1" hangingPunct="1">
              <a:spcBef>
                <a:spcPct val="0"/>
              </a:spcBef>
            </a:pPr>
            <a:endParaRPr lang="it-IT" smtClean="0"/>
          </a:p>
        </p:txBody>
      </p:sp>
      <p:sp>
        <p:nvSpPr>
          <p:cNvPr id="116740" name="Segnaposto numero diapositiva 3"/>
          <p:cNvSpPr>
            <a:spLocks noGrp="1"/>
          </p:cNvSpPr>
          <p:nvPr>
            <p:ph type="sldNum" sz="quarter" idx="4294967295"/>
          </p:nvPr>
        </p:nvSpPr>
        <p:spPr bwMode="auto">
          <a:xfrm>
            <a:off x="3884613" y="8684719"/>
            <a:ext cx="2971800" cy="457795"/>
          </a:xfrm>
          <a:prstGeom prst="rect">
            <a:avLst/>
          </a:prstGeom>
          <a:noFill/>
          <a:ln>
            <a:miter lim="800000"/>
            <a:headEnd/>
            <a:tailEnd/>
          </a:ln>
        </p:spPr>
        <p:txBody>
          <a:bodyPr/>
          <a:lstStyle/>
          <a:p>
            <a:fld id="{C7676B17-0E0B-4C88-9A39-33FDB00D1A03}" type="slidenum">
              <a:rPr lang="it-IT"/>
              <a:pPr/>
              <a:t>8</a:t>
            </a:fld>
            <a:endParaRPr lang="it-IT"/>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Segnaposto immagine diapositiva 1"/>
          <p:cNvSpPr>
            <a:spLocks noGrp="1" noRot="1" noChangeAspect="1" noTextEdit="1"/>
          </p:cNvSpPr>
          <p:nvPr>
            <p:ph type="sldImg"/>
          </p:nvPr>
        </p:nvSpPr>
        <p:spPr>
          <a:xfrm>
            <a:off x="1296988" y="800100"/>
            <a:ext cx="4264025" cy="3198813"/>
          </a:xfrm>
          <a:ln/>
        </p:spPr>
      </p:sp>
      <p:sp>
        <p:nvSpPr>
          <p:cNvPr id="117763" name="Segnaposto note 2"/>
          <p:cNvSpPr>
            <a:spLocks noGrp="1"/>
          </p:cNvSpPr>
          <p:nvPr>
            <p:ph type="body" idx="1"/>
          </p:nvPr>
        </p:nvSpPr>
        <p:spPr>
          <a:noFill/>
          <a:ln w="9525"/>
        </p:spPr>
        <p:txBody>
          <a:bodyPr/>
          <a:lstStyle/>
          <a:p>
            <a:pPr eaLnBrk="1" hangingPunct="1">
              <a:spcBef>
                <a:spcPct val="0"/>
              </a:spcBef>
            </a:pPr>
            <a:endParaRPr lang="it-IT" smtClean="0"/>
          </a:p>
        </p:txBody>
      </p:sp>
      <p:sp>
        <p:nvSpPr>
          <p:cNvPr id="117764" name="Segnaposto numero diapositiva 3"/>
          <p:cNvSpPr>
            <a:spLocks noGrp="1"/>
          </p:cNvSpPr>
          <p:nvPr>
            <p:ph type="sldNum" sz="quarter" idx="4294967295"/>
          </p:nvPr>
        </p:nvSpPr>
        <p:spPr bwMode="auto">
          <a:xfrm>
            <a:off x="3884613" y="8684719"/>
            <a:ext cx="2971800" cy="457795"/>
          </a:xfrm>
          <a:prstGeom prst="rect">
            <a:avLst/>
          </a:prstGeom>
          <a:noFill/>
          <a:ln>
            <a:miter lim="800000"/>
            <a:headEnd/>
            <a:tailEnd/>
          </a:ln>
        </p:spPr>
        <p:txBody>
          <a:bodyPr/>
          <a:lstStyle/>
          <a:p>
            <a:fld id="{1B463BBB-E044-4662-A6A1-96DA8B416229}" type="slidenum">
              <a:rPr lang="it-IT"/>
              <a:pPr/>
              <a:t>11</a:t>
            </a:fld>
            <a:endParaRPr lang="it-IT"/>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Segnaposto immagine diapositiva 1"/>
          <p:cNvSpPr>
            <a:spLocks noGrp="1" noRot="1" noChangeAspect="1" noTextEdit="1"/>
          </p:cNvSpPr>
          <p:nvPr>
            <p:ph type="sldImg"/>
          </p:nvPr>
        </p:nvSpPr>
        <p:spPr>
          <a:xfrm>
            <a:off x="1296988" y="800100"/>
            <a:ext cx="4264025" cy="3198813"/>
          </a:xfrm>
          <a:ln/>
        </p:spPr>
      </p:sp>
      <p:sp>
        <p:nvSpPr>
          <p:cNvPr id="118787" name="Segnaposto note 2"/>
          <p:cNvSpPr>
            <a:spLocks noGrp="1"/>
          </p:cNvSpPr>
          <p:nvPr>
            <p:ph type="body" idx="1"/>
          </p:nvPr>
        </p:nvSpPr>
        <p:spPr>
          <a:noFill/>
          <a:ln w="9525"/>
        </p:spPr>
        <p:txBody>
          <a:bodyPr/>
          <a:lstStyle/>
          <a:p>
            <a:pPr eaLnBrk="1" hangingPunct="1">
              <a:spcBef>
                <a:spcPct val="0"/>
              </a:spcBef>
            </a:pPr>
            <a:endParaRPr lang="it-IT" smtClean="0"/>
          </a:p>
        </p:txBody>
      </p:sp>
      <p:sp>
        <p:nvSpPr>
          <p:cNvPr id="118788" name="Segnaposto numero diapositiva 3"/>
          <p:cNvSpPr>
            <a:spLocks noGrp="1"/>
          </p:cNvSpPr>
          <p:nvPr>
            <p:ph type="sldNum" sz="quarter" idx="4294967295"/>
          </p:nvPr>
        </p:nvSpPr>
        <p:spPr bwMode="auto">
          <a:xfrm>
            <a:off x="3884613" y="8684719"/>
            <a:ext cx="2971800" cy="457795"/>
          </a:xfrm>
          <a:prstGeom prst="rect">
            <a:avLst/>
          </a:prstGeom>
          <a:noFill/>
          <a:ln>
            <a:miter lim="800000"/>
            <a:headEnd/>
            <a:tailEnd/>
          </a:ln>
        </p:spPr>
        <p:txBody>
          <a:bodyPr/>
          <a:lstStyle/>
          <a:p>
            <a:fld id="{8C3FD04D-ABC1-4311-9796-73D70C5AA6E1}" type="slidenum">
              <a:rPr lang="it-IT"/>
              <a:pPr/>
              <a:t>16</a:t>
            </a:fld>
            <a:endParaRPr lang="it-IT"/>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Segnaposto immagine diapositiva 1"/>
          <p:cNvSpPr>
            <a:spLocks noGrp="1" noRot="1" noChangeAspect="1" noTextEdit="1"/>
          </p:cNvSpPr>
          <p:nvPr>
            <p:ph type="sldImg"/>
          </p:nvPr>
        </p:nvSpPr>
        <p:spPr>
          <a:xfrm>
            <a:off x="1296988" y="800100"/>
            <a:ext cx="4264025" cy="3198813"/>
          </a:xfrm>
          <a:ln/>
        </p:spPr>
      </p:sp>
      <p:sp>
        <p:nvSpPr>
          <p:cNvPr id="119811" name="Segnaposto note 2"/>
          <p:cNvSpPr>
            <a:spLocks noGrp="1"/>
          </p:cNvSpPr>
          <p:nvPr>
            <p:ph type="body" idx="1"/>
          </p:nvPr>
        </p:nvSpPr>
        <p:spPr>
          <a:noFill/>
          <a:ln w="9525"/>
        </p:spPr>
        <p:txBody>
          <a:bodyPr/>
          <a:lstStyle/>
          <a:p>
            <a:pPr eaLnBrk="1" hangingPunct="1">
              <a:spcBef>
                <a:spcPct val="0"/>
              </a:spcBef>
            </a:pPr>
            <a:endParaRPr lang="it-IT" smtClean="0"/>
          </a:p>
        </p:txBody>
      </p:sp>
      <p:sp>
        <p:nvSpPr>
          <p:cNvPr id="119812" name="Segnaposto numero diapositiva 3"/>
          <p:cNvSpPr>
            <a:spLocks noGrp="1"/>
          </p:cNvSpPr>
          <p:nvPr>
            <p:ph type="sldNum" sz="quarter" idx="4294967295"/>
          </p:nvPr>
        </p:nvSpPr>
        <p:spPr bwMode="auto">
          <a:xfrm>
            <a:off x="3884613" y="8684719"/>
            <a:ext cx="2971800" cy="457795"/>
          </a:xfrm>
          <a:prstGeom prst="rect">
            <a:avLst/>
          </a:prstGeom>
          <a:noFill/>
          <a:ln>
            <a:miter lim="800000"/>
            <a:headEnd/>
            <a:tailEnd/>
          </a:ln>
        </p:spPr>
        <p:txBody>
          <a:bodyPr/>
          <a:lstStyle/>
          <a:p>
            <a:fld id="{71CEB73F-2018-47AF-9DF3-0EFBDEFBEC08}" type="slidenum">
              <a:rPr lang="it-IT"/>
              <a:pPr/>
              <a:t>17</a:t>
            </a:fld>
            <a:endParaRPr lang="it-IT"/>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Segnaposto immagine diapositiva 1"/>
          <p:cNvSpPr>
            <a:spLocks noGrp="1" noRot="1" noChangeAspect="1" noTextEdit="1"/>
          </p:cNvSpPr>
          <p:nvPr>
            <p:ph type="sldImg"/>
          </p:nvPr>
        </p:nvSpPr>
        <p:spPr>
          <a:xfrm>
            <a:off x="1296988" y="800100"/>
            <a:ext cx="4264025" cy="3198813"/>
          </a:xfrm>
          <a:ln/>
        </p:spPr>
      </p:sp>
      <p:sp>
        <p:nvSpPr>
          <p:cNvPr id="120835" name="Segnaposto note 2"/>
          <p:cNvSpPr>
            <a:spLocks noGrp="1"/>
          </p:cNvSpPr>
          <p:nvPr>
            <p:ph type="body" idx="1"/>
          </p:nvPr>
        </p:nvSpPr>
        <p:spPr>
          <a:noFill/>
          <a:ln w="9525"/>
        </p:spPr>
        <p:txBody>
          <a:bodyPr/>
          <a:lstStyle/>
          <a:p>
            <a:pPr eaLnBrk="1" hangingPunct="1">
              <a:spcBef>
                <a:spcPct val="0"/>
              </a:spcBef>
            </a:pPr>
            <a:endParaRPr lang="it-IT" smtClean="0"/>
          </a:p>
        </p:txBody>
      </p:sp>
      <p:sp>
        <p:nvSpPr>
          <p:cNvPr id="120836" name="Segnaposto numero diapositiva 3"/>
          <p:cNvSpPr>
            <a:spLocks noGrp="1"/>
          </p:cNvSpPr>
          <p:nvPr>
            <p:ph type="sldNum" sz="quarter" idx="4294967295"/>
          </p:nvPr>
        </p:nvSpPr>
        <p:spPr bwMode="auto">
          <a:xfrm>
            <a:off x="3884613" y="8684719"/>
            <a:ext cx="2971800" cy="457795"/>
          </a:xfrm>
          <a:prstGeom prst="rect">
            <a:avLst/>
          </a:prstGeom>
          <a:noFill/>
          <a:ln>
            <a:miter lim="800000"/>
            <a:headEnd/>
            <a:tailEnd/>
          </a:ln>
        </p:spPr>
        <p:txBody>
          <a:bodyPr/>
          <a:lstStyle/>
          <a:p>
            <a:fld id="{91923AAD-7C13-44FE-A5BB-6D0A18E6B4B8}" type="slidenum">
              <a:rPr lang="it-IT"/>
              <a:pPr/>
              <a:t>18</a:t>
            </a:fld>
            <a:endParaRPr lang="it-IT"/>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Segnaposto immagine diapositiva 1"/>
          <p:cNvSpPr>
            <a:spLocks noGrp="1" noRot="1" noChangeAspect="1" noTextEdit="1"/>
          </p:cNvSpPr>
          <p:nvPr>
            <p:ph type="sldImg"/>
          </p:nvPr>
        </p:nvSpPr>
        <p:spPr>
          <a:xfrm>
            <a:off x="1296988" y="800100"/>
            <a:ext cx="4264025" cy="3198813"/>
          </a:xfrm>
          <a:ln/>
        </p:spPr>
      </p:sp>
      <p:sp>
        <p:nvSpPr>
          <p:cNvPr id="121859" name="Segnaposto note 2"/>
          <p:cNvSpPr>
            <a:spLocks noGrp="1"/>
          </p:cNvSpPr>
          <p:nvPr>
            <p:ph type="body" idx="1"/>
          </p:nvPr>
        </p:nvSpPr>
        <p:spPr>
          <a:noFill/>
          <a:ln w="9525"/>
        </p:spPr>
        <p:txBody>
          <a:bodyPr/>
          <a:lstStyle/>
          <a:p>
            <a:pPr eaLnBrk="1" hangingPunct="1">
              <a:spcBef>
                <a:spcPct val="0"/>
              </a:spcBef>
            </a:pPr>
            <a:endParaRPr lang="it-IT" smtClean="0"/>
          </a:p>
        </p:txBody>
      </p:sp>
      <p:sp>
        <p:nvSpPr>
          <p:cNvPr id="121860" name="Segnaposto numero diapositiva 3"/>
          <p:cNvSpPr>
            <a:spLocks noGrp="1"/>
          </p:cNvSpPr>
          <p:nvPr>
            <p:ph type="sldNum" sz="quarter" idx="4294967295"/>
          </p:nvPr>
        </p:nvSpPr>
        <p:spPr bwMode="auto">
          <a:xfrm>
            <a:off x="3884613" y="8684719"/>
            <a:ext cx="2971800" cy="457795"/>
          </a:xfrm>
          <a:prstGeom prst="rect">
            <a:avLst/>
          </a:prstGeom>
          <a:noFill/>
          <a:ln>
            <a:miter lim="800000"/>
            <a:headEnd/>
            <a:tailEnd/>
          </a:ln>
        </p:spPr>
        <p:txBody>
          <a:bodyPr/>
          <a:lstStyle/>
          <a:p>
            <a:fld id="{4F7F2FE1-EBAD-429A-819B-EB83075B7670}" type="slidenum">
              <a:rPr lang="it-IT"/>
              <a:pPr/>
              <a:t>19</a:t>
            </a:fld>
            <a:endParaRPr lang="it-IT"/>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4294967295"/>
          </p:nvPr>
        </p:nvSpPr>
        <p:spPr bwMode="auto">
          <a:xfrm>
            <a:off x="3884613" y="8684719"/>
            <a:ext cx="2971800" cy="457795"/>
          </a:xfrm>
          <a:prstGeom prst="rect">
            <a:avLst/>
          </a:prstGeom>
          <a:noFill/>
          <a:ln>
            <a:miter lim="800000"/>
            <a:headEnd/>
            <a:tailEnd/>
          </a:ln>
        </p:spPr>
        <p:txBody>
          <a:bodyPr/>
          <a:lstStyle/>
          <a:p>
            <a:fld id="{529BC89E-E91D-46EC-B00C-FE57CD0E6D48}" type="slidenum">
              <a:rPr lang="en-US"/>
              <a:pPr/>
              <a:t>20</a:t>
            </a:fld>
            <a:endParaRPr lang="en-US"/>
          </a:p>
        </p:txBody>
      </p:sp>
      <p:sp>
        <p:nvSpPr>
          <p:cNvPr id="122883" name="Rectangle 2"/>
          <p:cNvSpPr>
            <a:spLocks noChangeArrowheads="1" noTextEdit="1"/>
          </p:cNvSpPr>
          <p:nvPr>
            <p:ph type="sldImg"/>
          </p:nvPr>
        </p:nvSpPr>
        <p:spPr>
          <a:xfrm>
            <a:off x="1296988" y="800100"/>
            <a:ext cx="4265612" cy="3198813"/>
          </a:xfrm>
          <a:solidFill>
            <a:srgbClr val="FFFFFF"/>
          </a:solidFill>
          <a:ln/>
        </p:spPr>
      </p:sp>
      <p:sp>
        <p:nvSpPr>
          <p:cNvPr id="122884" name="Rectangle 3"/>
          <p:cNvSpPr>
            <a:spLocks noChangeArrowheads="1"/>
          </p:cNvSpPr>
          <p:nvPr>
            <p:ph type="body" idx="1"/>
          </p:nvPr>
        </p:nvSpPr>
        <p:spPr>
          <a:xfrm>
            <a:off x="914400" y="4346076"/>
            <a:ext cx="5029200" cy="3854095"/>
          </a:xfrm>
          <a:solidFill>
            <a:srgbClr val="FFFFFF"/>
          </a:solidFill>
          <a:ln>
            <a:solidFill>
              <a:srgbClr val="000000"/>
            </a:solidFill>
          </a:ln>
        </p:spPr>
        <p:txBody>
          <a:bodyPr/>
          <a:lstStyle/>
          <a:p>
            <a:endParaRPr lang="it-IT"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Segnaposto immagine diapositiva 1"/>
          <p:cNvSpPr>
            <a:spLocks noGrp="1" noRot="1" noChangeAspect="1" noTextEdit="1"/>
          </p:cNvSpPr>
          <p:nvPr>
            <p:ph type="sldImg"/>
          </p:nvPr>
        </p:nvSpPr>
        <p:spPr>
          <a:xfrm>
            <a:off x="1296988" y="800100"/>
            <a:ext cx="4264025" cy="3198813"/>
          </a:xfrm>
          <a:ln/>
        </p:spPr>
      </p:sp>
      <p:sp>
        <p:nvSpPr>
          <p:cNvPr id="123907" name="Segnaposto note 2"/>
          <p:cNvSpPr>
            <a:spLocks noGrp="1"/>
          </p:cNvSpPr>
          <p:nvPr>
            <p:ph type="body" idx="1"/>
          </p:nvPr>
        </p:nvSpPr>
        <p:spPr>
          <a:noFill/>
          <a:ln w="9525"/>
        </p:spPr>
        <p:txBody>
          <a:bodyPr/>
          <a:lstStyle/>
          <a:p>
            <a:pPr eaLnBrk="1" hangingPunct="1">
              <a:spcBef>
                <a:spcPct val="0"/>
              </a:spcBef>
            </a:pPr>
            <a:endParaRPr lang="it-IT" smtClean="0"/>
          </a:p>
        </p:txBody>
      </p:sp>
      <p:sp>
        <p:nvSpPr>
          <p:cNvPr id="123908" name="Segnaposto numero diapositiva 3"/>
          <p:cNvSpPr>
            <a:spLocks noGrp="1"/>
          </p:cNvSpPr>
          <p:nvPr>
            <p:ph type="sldNum" sz="quarter" idx="4294967295"/>
          </p:nvPr>
        </p:nvSpPr>
        <p:spPr bwMode="auto">
          <a:xfrm>
            <a:off x="3884613" y="8684719"/>
            <a:ext cx="2971800" cy="457795"/>
          </a:xfrm>
          <a:prstGeom prst="rect">
            <a:avLst/>
          </a:prstGeom>
          <a:noFill/>
          <a:ln>
            <a:miter lim="800000"/>
            <a:headEnd/>
            <a:tailEnd/>
          </a:ln>
        </p:spPr>
        <p:txBody>
          <a:bodyPr/>
          <a:lstStyle/>
          <a:p>
            <a:fld id="{F30ADEB2-A09A-4B3E-BB75-0A615C79B24E}" type="slidenum">
              <a:rPr lang="it-IT"/>
              <a:pPr/>
              <a:t>21</a:t>
            </a:fld>
            <a:endParaRPr lang="it-IT"/>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Segnaposto immagine diapositiva 1"/>
          <p:cNvSpPr>
            <a:spLocks noGrp="1" noRot="1" noChangeAspect="1" noTextEdit="1"/>
          </p:cNvSpPr>
          <p:nvPr>
            <p:ph type="sldImg"/>
          </p:nvPr>
        </p:nvSpPr>
        <p:spPr>
          <a:xfrm>
            <a:off x="1296988" y="800100"/>
            <a:ext cx="4264025" cy="3198813"/>
          </a:xfrm>
          <a:ln/>
        </p:spPr>
      </p:sp>
      <p:sp>
        <p:nvSpPr>
          <p:cNvPr id="124931" name="Segnaposto note 2"/>
          <p:cNvSpPr>
            <a:spLocks noGrp="1"/>
          </p:cNvSpPr>
          <p:nvPr>
            <p:ph type="body" idx="1"/>
          </p:nvPr>
        </p:nvSpPr>
        <p:spPr>
          <a:noFill/>
          <a:ln w="9525"/>
        </p:spPr>
        <p:txBody>
          <a:bodyPr/>
          <a:lstStyle/>
          <a:p>
            <a:pPr eaLnBrk="1" hangingPunct="1">
              <a:spcBef>
                <a:spcPct val="0"/>
              </a:spcBef>
            </a:pPr>
            <a:endParaRPr lang="it-IT" smtClean="0"/>
          </a:p>
        </p:txBody>
      </p:sp>
      <p:sp>
        <p:nvSpPr>
          <p:cNvPr id="124932" name="Segnaposto numero diapositiva 3"/>
          <p:cNvSpPr>
            <a:spLocks noGrp="1"/>
          </p:cNvSpPr>
          <p:nvPr>
            <p:ph type="sldNum" sz="quarter" idx="4294967295"/>
          </p:nvPr>
        </p:nvSpPr>
        <p:spPr bwMode="auto">
          <a:xfrm>
            <a:off x="3884613" y="8684719"/>
            <a:ext cx="2971800" cy="457795"/>
          </a:xfrm>
          <a:prstGeom prst="rect">
            <a:avLst/>
          </a:prstGeom>
          <a:noFill/>
          <a:ln>
            <a:miter lim="800000"/>
            <a:headEnd/>
            <a:tailEnd/>
          </a:ln>
        </p:spPr>
        <p:txBody>
          <a:bodyPr/>
          <a:lstStyle/>
          <a:p>
            <a:fld id="{9F0356D8-6228-4B76-AA04-B7F71EEF3DD0}" type="slidenum">
              <a:rPr lang="it-IT"/>
              <a:pPr/>
              <a:t>22</a:t>
            </a:fld>
            <a:endParaRPr lang="it-IT"/>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Segnaposto immagine diapositiva 1"/>
          <p:cNvSpPr>
            <a:spLocks noGrp="1" noRot="1" noChangeAspect="1" noTextEdit="1"/>
          </p:cNvSpPr>
          <p:nvPr>
            <p:ph type="sldImg"/>
          </p:nvPr>
        </p:nvSpPr>
        <p:spPr>
          <a:xfrm>
            <a:off x="1296988" y="800100"/>
            <a:ext cx="4264025" cy="3198813"/>
          </a:xfrm>
          <a:ln/>
        </p:spPr>
      </p:sp>
      <p:sp>
        <p:nvSpPr>
          <p:cNvPr id="125955" name="Segnaposto note 2"/>
          <p:cNvSpPr>
            <a:spLocks noGrp="1"/>
          </p:cNvSpPr>
          <p:nvPr>
            <p:ph type="body" idx="1"/>
          </p:nvPr>
        </p:nvSpPr>
        <p:spPr>
          <a:noFill/>
          <a:ln w="9525"/>
        </p:spPr>
        <p:txBody>
          <a:bodyPr/>
          <a:lstStyle/>
          <a:p>
            <a:pPr eaLnBrk="1" hangingPunct="1">
              <a:spcBef>
                <a:spcPct val="0"/>
              </a:spcBef>
            </a:pPr>
            <a:endParaRPr lang="it-IT" smtClean="0"/>
          </a:p>
        </p:txBody>
      </p:sp>
      <p:sp>
        <p:nvSpPr>
          <p:cNvPr id="125956" name="Segnaposto numero diapositiva 3"/>
          <p:cNvSpPr>
            <a:spLocks noGrp="1"/>
          </p:cNvSpPr>
          <p:nvPr>
            <p:ph type="sldNum" sz="quarter" idx="4294967295"/>
          </p:nvPr>
        </p:nvSpPr>
        <p:spPr bwMode="auto">
          <a:xfrm>
            <a:off x="3884613" y="8684719"/>
            <a:ext cx="2971800" cy="457795"/>
          </a:xfrm>
          <a:prstGeom prst="rect">
            <a:avLst/>
          </a:prstGeom>
          <a:noFill/>
          <a:ln>
            <a:miter lim="800000"/>
            <a:headEnd/>
            <a:tailEnd/>
          </a:ln>
        </p:spPr>
        <p:txBody>
          <a:bodyPr/>
          <a:lstStyle/>
          <a:p>
            <a:fld id="{7BBB8E00-9D22-4FA6-AD65-C0A7831A7473}" type="slidenum">
              <a:rPr lang="it-IT"/>
              <a:pPr/>
              <a:t>24</a:t>
            </a:fld>
            <a:endParaRPr lang="it-IT"/>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Segnaposto immagine diapositiva 1"/>
          <p:cNvSpPr>
            <a:spLocks noGrp="1" noRot="1" noChangeAspect="1" noTextEdit="1"/>
          </p:cNvSpPr>
          <p:nvPr>
            <p:ph type="sldImg"/>
          </p:nvPr>
        </p:nvSpPr>
        <p:spPr>
          <a:xfrm>
            <a:off x="1296988" y="800100"/>
            <a:ext cx="4264025" cy="3198813"/>
          </a:xfrm>
          <a:ln/>
        </p:spPr>
      </p:sp>
      <p:sp>
        <p:nvSpPr>
          <p:cNvPr id="126979" name="Segnaposto note 2"/>
          <p:cNvSpPr>
            <a:spLocks noGrp="1"/>
          </p:cNvSpPr>
          <p:nvPr>
            <p:ph type="body" idx="1"/>
          </p:nvPr>
        </p:nvSpPr>
        <p:spPr>
          <a:noFill/>
          <a:ln w="9525"/>
        </p:spPr>
        <p:txBody>
          <a:bodyPr/>
          <a:lstStyle/>
          <a:p>
            <a:pPr eaLnBrk="1" hangingPunct="1">
              <a:spcBef>
                <a:spcPct val="0"/>
              </a:spcBef>
            </a:pPr>
            <a:endParaRPr lang="it-IT" smtClean="0"/>
          </a:p>
        </p:txBody>
      </p:sp>
      <p:sp>
        <p:nvSpPr>
          <p:cNvPr id="126980" name="Segnaposto numero diapositiva 3"/>
          <p:cNvSpPr>
            <a:spLocks noGrp="1"/>
          </p:cNvSpPr>
          <p:nvPr>
            <p:ph type="sldNum" sz="quarter" idx="4294967295"/>
          </p:nvPr>
        </p:nvSpPr>
        <p:spPr bwMode="auto">
          <a:xfrm>
            <a:off x="3884613" y="8684719"/>
            <a:ext cx="2971800" cy="457795"/>
          </a:xfrm>
          <a:prstGeom prst="rect">
            <a:avLst/>
          </a:prstGeom>
          <a:noFill/>
          <a:ln>
            <a:miter lim="800000"/>
            <a:headEnd/>
            <a:tailEnd/>
          </a:ln>
        </p:spPr>
        <p:txBody>
          <a:bodyPr/>
          <a:lstStyle/>
          <a:p>
            <a:fld id="{B8990A6F-E004-4E40-92E9-DA9C217CE655}" type="slidenum">
              <a:rPr lang="it-IT"/>
              <a:pPr/>
              <a:t>25</a:t>
            </a:fld>
            <a:endParaRPr lang="it-IT"/>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Segnaposto immagine diapositiva 1"/>
          <p:cNvSpPr>
            <a:spLocks noGrp="1" noRot="1" noChangeAspect="1" noTextEdit="1"/>
          </p:cNvSpPr>
          <p:nvPr>
            <p:ph type="sldImg"/>
          </p:nvPr>
        </p:nvSpPr>
        <p:spPr>
          <a:xfrm>
            <a:off x="1296988" y="800100"/>
            <a:ext cx="4264025" cy="3198813"/>
          </a:xfrm>
          <a:ln/>
        </p:spPr>
      </p:sp>
      <p:sp>
        <p:nvSpPr>
          <p:cNvPr id="128003" name="Segnaposto note 2"/>
          <p:cNvSpPr>
            <a:spLocks noGrp="1"/>
          </p:cNvSpPr>
          <p:nvPr>
            <p:ph type="body" idx="1"/>
          </p:nvPr>
        </p:nvSpPr>
        <p:spPr>
          <a:noFill/>
          <a:ln w="9525"/>
        </p:spPr>
        <p:txBody>
          <a:bodyPr/>
          <a:lstStyle/>
          <a:p>
            <a:pPr eaLnBrk="1" hangingPunct="1">
              <a:spcBef>
                <a:spcPct val="0"/>
              </a:spcBef>
            </a:pPr>
            <a:endParaRPr lang="it-IT" smtClean="0"/>
          </a:p>
        </p:txBody>
      </p:sp>
      <p:sp>
        <p:nvSpPr>
          <p:cNvPr id="128004" name="Segnaposto numero diapositiva 3"/>
          <p:cNvSpPr>
            <a:spLocks noGrp="1"/>
          </p:cNvSpPr>
          <p:nvPr>
            <p:ph type="sldNum" sz="quarter" idx="4294967295"/>
          </p:nvPr>
        </p:nvSpPr>
        <p:spPr bwMode="auto">
          <a:xfrm>
            <a:off x="3884613" y="8684719"/>
            <a:ext cx="2971800" cy="457795"/>
          </a:xfrm>
          <a:prstGeom prst="rect">
            <a:avLst/>
          </a:prstGeom>
          <a:noFill/>
          <a:ln>
            <a:miter lim="800000"/>
            <a:headEnd/>
            <a:tailEnd/>
          </a:ln>
        </p:spPr>
        <p:txBody>
          <a:bodyPr/>
          <a:lstStyle/>
          <a:p>
            <a:fld id="{31A54721-300C-462D-B570-4420BB647E10}" type="slidenum">
              <a:rPr lang="it-IT"/>
              <a:pPr/>
              <a:t>26</a:t>
            </a:fld>
            <a:endParaRPr lang="it-IT"/>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Segnaposto immagine diapositiva 1"/>
          <p:cNvSpPr>
            <a:spLocks noGrp="1" noRot="1" noChangeAspect="1" noTextEdit="1"/>
          </p:cNvSpPr>
          <p:nvPr>
            <p:ph type="sldImg"/>
          </p:nvPr>
        </p:nvSpPr>
        <p:spPr>
          <a:xfrm>
            <a:off x="1296988" y="800100"/>
            <a:ext cx="4264025" cy="3198813"/>
          </a:xfrm>
          <a:ln/>
        </p:spPr>
      </p:sp>
      <p:sp>
        <p:nvSpPr>
          <p:cNvPr id="129027" name="Segnaposto note 2"/>
          <p:cNvSpPr>
            <a:spLocks noGrp="1"/>
          </p:cNvSpPr>
          <p:nvPr>
            <p:ph type="body" idx="1"/>
          </p:nvPr>
        </p:nvSpPr>
        <p:spPr>
          <a:noFill/>
          <a:ln w="9525"/>
        </p:spPr>
        <p:txBody>
          <a:bodyPr/>
          <a:lstStyle/>
          <a:p>
            <a:pPr eaLnBrk="1" hangingPunct="1">
              <a:spcBef>
                <a:spcPct val="0"/>
              </a:spcBef>
            </a:pPr>
            <a:endParaRPr lang="it-IT" smtClean="0"/>
          </a:p>
        </p:txBody>
      </p:sp>
      <p:sp>
        <p:nvSpPr>
          <p:cNvPr id="129028" name="Segnaposto numero diapositiva 3"/>
          <p:cNvSpPr>
            <a:spLocks noGrp="1"/>
          </p:cNvSpPr>
          <p:nvPr>
            <p:ph type="sldNum" sz="quarter" idx="4294967295"/>
          </p:nvPr>
        </p:nvSpPr>
        <p:spPr bwMode="auto">
          <a:xfrm>
            <a:off x="3884613" y="8684719"/>
            <a:ext cx="2971800" cy="457795"/>
          </a:xfrm>
          <a:prstGeom prst="rect">
            <a:avLst/>
          </a:prstGeom>
          <a:noFill/>
          <a:ln>
            <a:miter lim="800000"/>
            <a:headEnd/>
            <a:tailEnd/>
          </a:ln>
        </p:spPr>
        <p:txBody>
          <a:bodyPr/>
          <a:lstStyle/>
          <a:p>
            <a:fld id="{B4B006B9-A6EE-47DE-82BD-5CF8A05A9C06}" type="slidenum">
              <a:rPr lang="it-IT"/>
              <a:pPr/>
              <a:t>27</a:t>
            </a:fld>
            <a:endParaRPr lang="it-IT"/>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Segnaposto immagine diapositiva 1"/>
          <p:cNvSpPr>
            <a:spLocks noGrp="1" noRot="1" noChangeAspect="1" noTextEdit="1"/>
          </p:cNvSpPr>
          <p:nvPr>
            <p:ph type="sldImg"/>
          </p:nvPr>
        </p:nvSpPr>
        <p:spPr>
          <a:xfrm>
            <a:off x="1296988" y="800100"/>
            <a:ext cx="4264025" cy="3198813"/>
          </a:xfrm>
          <a:ln/>
        </p:spPr>
      </p:sp>
      <p:sp>
        <p:nvSpPr>
          <p:cNvPr id="130051" name="Segnaposto note 2"/>
          <p:cNvSpPr>
            <a:spLocks noGrp="1"/>
          </p:cNvSpPr>
          <p:nvPr>
            <p:ph type="body" idx="1"/>
          </p:nvPr>
        </p:nvSpPr>
        <p:spPr>
          <a:noFill/>
          <a:ln w="9525"/>
        </p:spPr>
        <p:txBody>
          <a:bodyPr/>
          <a:lstStyle/>
          <a:p>
            <a:pPr eaLnBrk="1" hangingPunct="1">
              <a:spcBef>
                <a:spcPct val="0"/>
              </a:spcBef>
            </a:pPr>
            <a:endParaRPr lang="it-IT" smtClean="0"/>
          </a:p>
        </p:txBody>
      </p:sp>
      <p:sp>
        <p:nvSpPr>
          <p:cNvPr id="130052" name="Segnaposto numero diapositiva 3"/>
          <p:cNvSpPr>
            <a:spLocks noGrp="1"/>
          </p:cNvSpPr>
          <p:nvPr>
            <p:ph type="sldNum" sz="quarter" idx="4294967295"/>
          </p:nvPr>
        </p:nvSpPr>
        <p:spPr bwMode="auto">
          <a:xfrm>
            <a:off x="3884613" y="8684719"/>
            <a:ext cx="2971800" cy="457795"/>
          </a:xfrm>
          <a:prstGeom prst="rect">
            <a:avLst/>
          </a:prstGeom>
          <a:noFill/>
          <a:ln>
            <a:miter lim="800000"/>
            <a:headEnd/>
            <a:tailEnd/>
          </a:ln>
        </p:spPr>
        <p:txBody>
          <a:bodyPr/>
          <a:lstStyle/>
          <a:p>
            <a:fld id="{E3EE4A56-15B4-4E5C-8793-8FB10B672115}" type="slidenum">
              <a:rPr lang="it-IT"/>
              <a:pPr/>
              <a:t>28</a:t>
            </a:fld>
            <a:endParaRPr lang="it-IT"/>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Segnaposto immagine diapositiva 1"/>
          <p:cNvSpPr>
            <a:spLocks noGrp="1" noRot="1" noChangeAspect="1" noTextEdit="1"/>
          </p:cNvSpPr>
          <p:nvPr>
            <p:ph type="sldImg"/>
          </p:nvPr>
        </p:nvSpPr>
        <p:spPr>
          <a:xfrm>
            <a:off x="1296988" y="800100"/>
            <a:ext cx="4264025" cy="3198813"/>
          </a:xfrm>
          <a:ln/>
        </p:spPr>
      </p:sp>
      <p:sp>
        <p:nvSpPr>
          <p:cNvPr id="131075" name="Segnaposto note 2"/>
          <p:cNvSpPr>
            <a:spLocks noGrp="1"/>
          </p:cNvSpPr>
          <p:nvPr>
            <p:ph type="body" idx="1"/>
          </p:nvPr>
        </p:nvSpPr>
        <p:spPr>
          <a:noFill/>
          <a:ln w="9525"/>
        </p:spPr>
        <p:txBody>
          <a:bodyPr/>
          <a:lstStyle/>
          <a:p>
            <a:pPr eaLnBrk="1" hangingPunct="1">
              <a:spcBef>
                <a:spcPct val="0"/>
              </a:spcBef>
            </a:pPr>
            <a:endParaRPr lang="it-IT" smtClean="0"/>
          </a:p>
        </p:txBody>
      </p:sp>
      <p:sp>
        <p:nvSpPr>
          <p:cNvPr id="131076" name="Segnaposto numero diapositiva 3"/>
          <p:cNvSpPr>
            <a:spLocks noGrp="1"/>
          </p:cNvSpPr>
          <p:nvPr>
            <p:ph type="sldNum" sz="quarter" idx="4294967295"/>
          </p:nvPr>
        </p:nvSpPr>
        <p:spPr bwMode="auto">
          <a:xfrm>
            <a:off x="3884613" y="8684719"/>
            <a:ext cx="2971800" cy="457795"/>
          </a:xfrm>
          <a:prstGeom prst="rect">
            <a:avLst/>
          </a:prstGeom>
          <a:noFill/>
          <a:ln>
            <a:miter lim="800000"/>
            <a:headEnd/>
            <a:tailEnd/>
          </a:ln>
        </p:spPr>
        <p:txBody>
          <a:bodyPr/>
          <a:lstStyle/>
          <a:p>
            <a:fld id="{605E2EE7-1C23-4C90-B906-F3F75A2F5E7D}" type="slidenum">
              <a:rPr lang="it-IT"/>
              <a:pPr/>
              <a:t>29</a:t>
            </a:fld>
            <a:endParaRPr lang="it-IT"/>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Segnaposto immagine diapositiva 1"/>
          <p:cNvSpPr>
            <a:spLocks noGrp="1" noRot="1" noChangeAspect="1" noTextEdit="1"/>
          </p:cNvSpPr>
          <p:nvPr>
            <p:ph type="sldImg"/>
          </p:nvPr>
        </p:nvSpPr>
        <p:spPr>
          <a:xfrm>
            <a:off x="1296988" y="800100"/>
            <a:ext cx="4264025" cy="3198813"/>
          </a:xfrm>
          <a:ln/>
        </p:spPr>
      </p:sp>
      <p:sp>
        <p:nvSpPr>
          <p:cNvPr id="132099" name="Segnaposto note 2"/>
          <p:cNvSpPr>
            <a:spLocks noGrp="1"/>
          </p:cNvSpPr>
          <p:nvPr>
            <p:ph type="body" idx="1"/>
          </p:nvPr>
        </p:nvSpPr>
        <p:spPr>
          <a:noFill/>
          <a:ln w="9525"/>
        </p:spPr>
        <p:txBody>
          <a:bodyPr/>
          <a:lstStyle/>
          <a:p>
            <a:pPr eaLnBrk="1" hangingPunct="1">
              <a:spcBef>
                <a:spcPct val="0"/>
              </a:spcBef>
            </a:pPr>
            <a:endParaRPr lang="it-IT" smtClean="0"/>
          </a:p>
        </p:txBody>
      </p:sp>
      <p:sp>
        <p:nvSpPr>
          <p:cNvPr id="132100" name="Segnaposto numero diapositiva 3"/>
          <p:cNvSpPr>
            <a:spLocks noGrp="1"/>
          </p:cNvSpPr>
          <p:nvPr>
            <p:ph type="sldNum" sz="quarter" idx="4294967295"/>
          </p:nvPr>
        </p:nvSpPr>
        <p:spPr bwMode="auto">
          <a:xfrm>
            <a:off x="3884613" y="8684719"/>
            <a:ext cx="2971800" cy="457795"/>
          </a:xfrm>
          <a:prstGeom prst="rect">
            <a:avLst/>
          </a:prstGeom>
          <a:noFill/>
          <a:ln>
            <a:miter lim="800000"/>
            <a:headEnd/>
            <a:tailEnd/>
          </a:ln>
        </p:spPr>
        <p:txBody>
          <a:bodyPr/>
          <a:lstStyle/>
          <a:p>
            <a:fld id="{24A1E861-C714-48E5-ABEB-C90B56FD80C3}" type="slidenum">
              <a:rPr lang="it-IT"/>
              <a:pPr/>
              <a:t>30</a:t>
            </a:fld>
            <a:endParaRPr lang="it-IT"/>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Segnaposto immagine diapositiva 1"/>
          <p:cNvSpPr>
            <a:spLocks noGrp="1" noRot="1" noChangeAspect="1" noTextEdit="1"/>
          </p:cNvSpPr>
          <p:nvPr>
            <p:ph type="sldImg"/>
          </p:nvPr>
        </p:nvSpPr>
        <p:spPr>
          <a:xfrm>
            <a:off x="1296988" y="800100"/>
            <a:ext cx="4264025" cy="3198813"/>
          </a:xfrm>
          <a:ln/>
        </p:spPr>
      </p:sp>
      <p:sp>
        <p:nvSpPr>
          <p:cNvPr id="133123" name="Segnaposto note 2"/>
          <p:cNvSpPr>
            <a:spLocks noGrp="1"/>
          </p:cNvSpPr>
          <p:nvPr>
            <p:ph type="body" idx="1"/>
          </p:nvPr>
        </p:nvSpPr>
        <p:spPr>
          <a:noFill/>
          <a:ln w="9525"/>
        </p:spPr>
        <p:txBody>
          <a:bodyPr/>
          <a:lstStyle/>
          <a:p>
            <a:pPr eaLnBrk="1" hangingPunct="1">
              <a:spcBef>
                <a:spcPct val="0"/>
              </a:spcBef>
            </a:pPr>
            <a:endParaRPr lang="it-IT" smtClean="0"/>
          </a:p>
        </p:txBody>
      </p:sp>
      <p:sp>
        <p:nvSpPr>
          <p:cNvPr id="133124" name="Segnaposto numero diapositiva 3"/>
          <p:cNvSpPr>
            <a:spLocks noGrp="1"/>
          </p:cNvSpPr>
          <p:nvPr>
            <p:ph type="sldNum" sz="quarter" idx="4294967295"/>
          </p:nvPr>
        </p:nvSpPr>
        <p:spPr bwMode="auto">
          <a:xfrm>
            <a:off x="3884613" y="8684719"/>
            <a:ext cx="2971800" cy="457795"/>
          </a:xfrm>
          <a:prstGeom prst="rect">
            <a:avLst/>
          </a:prstGeom>
          <a:noFill/>
          <a:ln>
            <a:miter lim="800000"/>
            <a:headEnd/>
            <a:tailEnd/>
          </a:ln>
        </p:spPr>
        <p:txBody>
          <a:bodyPr/>
          <a:lstStyle/>
          <a:p>
            <a:fld id="{3F51FCC4-0D5B-4D9A-A8A2-74641F8D9C60}" type="slidenum">
              <a:rPr lang="it-IT"/>
              <a:pPr/>
              <a:t>31</a:t>
            </a:fld>
            <a:endParaRPr lang="it-IT"/>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Segnaposto immagine diapositiva 1"/>
          <p:cNvSpPr>
            <a:spLocks noGrp="1" noRot="1" noChangeAspect="1" noTextEdit="1"/>
          </p:cNvSpPr>
          <p:nvPr>
            <p:ph type="sldImg"/>
          </p:nvPr>
        </p:nvSpPr>
        <p:spPr>
          <a:xfrm>
            <a:off x="1296988" y="800100"/>
            <a:ext cx="4264025" cy="3198813"/>
          </a:xfrm>
          <a:ln/>
        </p:spPr>
      </p:sp>
      <p:sp>
        <p:nvSpPr>
          <p:cNvPr id="134147" name="Segnaposto note 2"/>
          <p:cNvSpPr>
            <a:spLocks noGrp="1"/>
          </p:cNvSpPr>
          <p:nvPr>
            <p:ph type="body" idx="1"/>
          </p:nvPr>
        </p:nvSpPr>
        <p:spPr>
          <a:noFill/>
          <a:ln w="9525"/>
        </p:spPr>
        <p:txBody>
          <a:bodyPr/>
          <a:lstStyle/>
          <a:p>
            <a:pPr eaLnBrk="1" hangingPunct="1">
              <a:spcBef>
                <a:spcPct val="0"/>
              </a:spcBef>
            </a:pPr>
            <a:endParaRPr lang="it-IT" smtClean="0"/>
          </a:p>
        </p:txBody>
      </p:sp>
      <p:sp>
        <p:nvSpPr>
          <p:cNvPr id="134148" name="Segnaposto numero diapositiva 3"/>
          <p:cNvSpPr>
            <a:spLocks noGrp="1"/>
          </p:cNvSpPr>
          <p:nvPr>
            <p:ph type="sldNum" sz="quarter" idx="4294967295"/>
          </p:nvPr>
        </p:nvSpPr>
        <p:spPr bwMode="auto">
          <a:xfrm>
            <a:off x="3884613" y="8684719"/>
            <a:ext cx="2971800" cy="457795"/>
          </a:xfrm>
          <a:prstGeom prst="rect">
            <a:avLst/>
          </a:prstGeom>
          <a:noFill/>
          <a:ln>
            <a:miter lim="800000"/>
            <a:headEnd/>
            <a:tailEnd/>
          </a:ln>
        </p:spPr>
        <p:txBody>
          <a:bodyPr/>
          <a:lstStyle/>
          <a:p>
            <a:fld id="{143779A8-8EBF-4A75-8BD9-A3E6E48C24F9}" type="slidenum">
              <a:rPr lang="it-IT"/>
              <a:pPr/>
              <a:t>32</a:t>
            </a:fld>
            <a:endParaRPr lang="it-IT"/>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F162F3BA-DD60-4A97-B768-558C1AEB13DE}" type="datetimeFigureOut">
              <a:rPr lang="it-IT" smtClean="0"/>
              <a:t>14/04/2011</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C87083F5-6BF3-4834-A0ED-CF9037B4362D}" type="slidenum">
              <a:rPr lang="it-IT" smtClean="0"/>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F162F3BA-DD60-4A97-B768-558C1AEB13DE}" type="datetimeFigureOut">
              <a:rPr lang="it-IT" smtClean="0"/>
              <a:t>14/04/2011</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C87083F5-6BF3-4834-A0ED-CF9037B4362D}" type="slidenum">
              <a:rPr lang="it-IT" smtClean="0"/>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F162F3BA-DD60-4A97-B768-558C1AEB13DE}" type="datetimeFigureOut">
              <a:rPr lang="it-IT" smtClean="0"/>
              <a:t>14/04/2011</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C87083F5-6BF3-4834-A0ED-CF9037B4362D}" type="slidenum">
              <a:rPr lang="it-IT" smtClean="0"/>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F162F3BA-DD60-4A97-B768-558C1AEB13DE}" type="datetimeFigureOut">
              <a:rPr lang="it-IT" smtClean="0"/>
              <a:t>14/04/2011</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C87083F5-6BF3-4834-A0ED-CF9037B4362D}" type="slidenum">
              <a:rPr lang="it-IT" smtClean="0"/>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F162F3BA-DD60-4A97-B768-558C1AEB13DE}" type="datetimeFigureOut">
              <a:rPr lang="it-IT" smtClean="0"/>
              <a:t>14/04/2011</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C87083F5-6BF3-4834-A0ED-CF9037B4362D}" type="slidenum">
              <a:rPr lang="it-IT" smtClean="0"/>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F162F3BA-DD60-4A97-B768-558C1AEB13DE}" type="datetimeFigureOut">
              <a:rPr lang="it-IT" smtClean="0"/>
              <a:t>14/04/2011</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C87083F5-6BF3-4834-A0ED-CF9037B4362D}" type="slidenum">
              <a:rPr lang="it-IT" smtClean="0"/>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F162F3BA-DD60-4A97-B768-558C1AEB13DE}" type="datetimeFigureOut">
              <a:rPr lang="it-IT" smtClean="0"/>
              <a:t>14/04/2011</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C87083F5-6BF3-4834-A0ED-CF9037B4362D}" type="slidenum">
              <a:rPr lang="it-IT" smtClean="0"/>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F162F3BA-DD60-4A97-B768-558C1AEB13DE}" type="datetimeFigureOut">
              <a:rPr lang="it-IT" smtClean="0"/>
              <a:t>14/04/2011</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C87083F5-6BF3-4834-A0ED-CF9037B4362D}" type="slidenum">
              <a:rPr lang="it-IT" smtClean="0"/>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F162F3BA-DD60-4A97-B768-558C1AEB13DE}" type="datetimeFigureOut">
              <a:rPr lang="it-IT" smtClean="0"/>
              <a:t>14/04/2011</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C87083F5-6BF3-4834-A0ED-CF9037B4362D}" type="slidenum">
              <a:rPr lang="it-IT" smtClean="0"/>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F162F3BA-DD60-4A97-B768-558C1AEB13DE}" type="datetimeFigureOut">
              <a:rPr lang="it-IT" smtClean="0"/>
              <a:t>14/04/2011</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C87083F5-6BF3-4834-A0ED-CF9037B4362D}" type="slidenum">
              <a:rPr lang="it-IT" smtClean="0"/>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F162F3BA-DD60-4A97-B768-558C1AEB13DE}" type="datetimeFigureOut">
              <a:rPr lang="it-IT" smtClean="0"/>
              <a:t>14/04/2011</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C87083F5-6BF3-4834-A0ED-CF9037B4362D}" type="slidenum">
              <a:rPr lang="it-IT" smtClean="0"/>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162F3BA-DD60-4A97-B768-558C1AEB13DE}" type="datetimeFigureOut">
              <a:rPr lang="it-IT" smtClean="0"/>
              <a:t>14/04/2011</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7083F5-6BF3-4834-A0ED-CF9037B4362D}" type="slidenum">
              <a:rPr lang="it-IT" smtClean="0"/>
              <a:t>‹N›</a:t>
            </a:fld>
            <a:endParaRPr lang="it-IT"/>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2.xml"/><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3.xml"/><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olo 1"/>
          <p:cNvSpPr>
            <a:spLocks noGrp="1"/>
          </p:cNvSpPr>
          <p:nvPr>
            <p:ph type="ctrTitle"/>
          </p:nvPr>
        </p:nvSpPr>
        <p:spPr>
          <a:xfrm>
            <a:off x="533400" y="1371600"/>
            <a:ext cx="6110288" cy="1828800"/>
          </a:xfrm>
        </p:spPr>
        <p:txBody>
          <a:bodyPr/>
          <a:lstStyle/>
          <a:p>
            <a:pPr eaLnBrk="1" hangingPunct="1"/>
            <a:r>
              <a:rPr lang="it-IT" sz="6000" smtClean="0">
                <a:latin typeface="Andalus" pitchFamily="2" charset="-78"/>
                <a:cs typeface="Andalus" pitchFamily="2" charset="-78"/>
              </a:rPr>
              <a:t>           </a:t>
            </a:r>
          </a:p>
        </p:txBody>
      </p:sp>
      <p:sp>
        <p:nvSpPr>
          <p:cNvPr id="4" name="Rettangolo 3"/>
          <p:cNvSpPr/>
          <p:nvPr/>
        </p:nvSpPr>
        <p:spPr>
          <a:xfrm>
            <a:off x="0" y="1714488"/>
            <a:ext cx="9144929" cy="1862048"/>
          </a:xfrm>
          <a:prstGeom prst="rect">
            <a:avLst/>
          </a:prstGeom>
          <a:noFill/>
        </p:spPr>
        <p:txBody>
          <a:bodyPr>
            <a:spAutoFit/>
          </a:bodyPr>
          <a:lstStyle/>
          <a:p>
            <a:pPr algn="ctr" fontAlgn="auto">
              <a:spcBef>
                <a:spcPts val="0"/>
              </a:spcBef>
              <a:spcAft>
                <a:spcPts val="0"/>
              </a:spcAft>
              <a:defRPr/>
            </a:pPr>
            <a:r>
              <a:rPr lang="it-IT" sz="11500" b="1" dirty="0">
                <a:ln w="17780" cmpd="sng">
                  <a:solidFill>
                    <a:schemeClr val="accent2">
                      <a:lumMod val="60000"/>
                      <a:lumOff val="40000"/>
                    </a:schemeClr>
                  </a:solidFill>
                  <a:prstDash val="solid"/>
                  <a:miter lim="800000"/>
                </a:ln>
                <a:solidFill>
                  <a:schemeClr val="accent6">
                    <a:lumMod val="40000"/>
                    <a:lumOff val="60000"/>
                  </a:schemeClr>
                </a:solidFill>
                <a:effectLst>
                  <a:outerShdw blurRad="50800" algn="tl" rotWithShape="0">
                    <a:srgbClr val="000000"/>
                  </a:outerShdw>
                  <a:reflection blurRad="6350" stA="50000" endA="300" endPos="50000" dist="60007" dir="5400000" sy="-100000" algn="bl" rotWithShape="0"/>
                </a:effectLst>
                <a:latin typeface="Andalus" pitchFamily="2" charset="-78"/>
                <a:cs typeface="Andalus" pitchFamily="2" charset="-78"/>
              </a:rPr>
              <a:t>I  LISOSOMI</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CasellaDiTesto 1"/>
          <p:cNvSpPr txBox="1">
            <a:spLocks noChangeArrowheads="1"/>
          </p:cNvSpPr>
          <p:nvPr/>
        </p:nvSpPr>
        <p:spPr bwMode="auto">
          <a:xfrm>
            <a:off x="1071563" y="571500"/>
            <a:ext cx="6929437" cy="1570038"/>
          </a:xfrm>
          <a:prstGeom prst="rect">
            <a:avLst/>
          </a:prstGeom>
          <a:noFill/>
          <a:ln w="9525">
            <a:noFill/>
            <a:miter lim="800000"/>
            <a:headEnd/>
            <a:tailEnd/>
          </a:ln>
        </p:spPr>
        <p:txBody>
          <a:bodyPr>
            <a:spAutoFit/>
          </a:bodyPr>
          <a:lstStyle/>
          <a:p>
            <a:pPr algn="just"/>
            <a:r>
              <a:rPr lang="it-IT">
                <a:latin typeface="Calibri" pitchFamily="34" charset="0"/>
              </a:rPr>
              <a:t>I Lisosomi sono organuli citoplasmatici, delimitati da membrana, che contengono una serie di enzimi in grado di degradare tutti i tipi di polimeri biologici:</a:t>
            </a:r>
          </a:p>
          <a:p>
            <a:pPr algn="just"/>
            <a:endParaRPr lang="it-IT">
              <a:latin typeface="Calibri" pitchFamily="34" charset="0"/>
            </a:endParaRPr>
          </a:p>
        </p:txBody>
      </p:sp>
      <p:graphicFrame>
        <p:nvGraphicFramePr>
          <p:cNvPr id="5" name="Diagramma 4"/>
          <p:cNvGraphicFramePr/>
          <p:nvPr/>
        </p:nvGraphicFramePr>
        <p:xfrm>
          <a:off x="5135363" y="2284418"/>
          <a:ext cx="3116815" cy="17231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0420" name="Picture 4" descr="lysme1"/>
          <p:cNvPicPr>
            <a:picLocks noChangeAspect="1" noChangeArrowheads="1"/>
          </p:cNvPicPr>
          <p:nvPr/>
        </p:nvPicPr>
        <p:blipFill>
          <a:blip r:embed="rId7"/>
          <a:srcRect/>
          <a:stretch>
            <a:fillRect/>
          </a:stretch>
        </p:blipFill>
        <p:spPr bwMode="auto">
          <a:xfrm>
            <a:off x="874713" y="1908175"/>
            <a:ext cx="2647950" cy="25082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Immagine 1" descr="Copia di lis 4 copy.jpg"/>
          <p:cNvPicPr>
            <a:picLocks noChangeAspect="1"/>
          </p:cNvPicPr>
          <p:nvPr/>
        </p:nvPicPr>
        <p:blipFill>
          <a:blip r:embed="rId3"/>
          <a:srcRect/>
          <a:stretch>
            <a:fillRect/>
          </a:stretch>
        </p:blipFill>
        <p:spPr bwMode="auto">
          <a:xfrm>
            <a:off x="2014538" y="1055688"/>
            <a:ext cx="5108575" cy="3357562"/>
          </a:xfrm>
          <a:prstGeom prst="rect">
            <a:avLst/>
          </a:prstGeom>
          <a:noFill/>
          <a:ln w="9525">
            <a:noFill/>
            <a:miter lim="800000"/>
            <a:headEnd/>
            <a:tailEnd/>
          </a:ln>
        </p:spPr>
      </p:pic>
      <p:sp>
        <p:nvSpPr>
          <p:cNvPr id="61443" name="CasellaDiTesto 2"/>
          <p:cNvSpPr txBox="1">
            <a:spLocks noChangeArrowheads="1"/>
          </p:cNvSpPr>
          <p:nvPr/>
        </p:nvSpPr>
        <p:spPr bwMode="auto">
          <a:xfrm>
            <a:off x="585788" y="4841875"/>
            <a:ext cx="8001000" cy="1016000"/>
          </a:xfrm>
          <a:prstGeom prst="rect">
            <a:avLst/>
          </a:prstGeom>
          <a:noFill/>
          <a:ln w="9525">
            <a:noFill/>
            <a:miter lim="800000"/>
            <a:headEnd/>
            <a:tailEnd/>
          </a:ln>
        </p:spPr>
        <p:txBody>
          <a:bodyPr>
            <a:spAutoFit/>
          </a:bodyPr>
          <a:lstStyle/>
          <a:p>
            <a:r>
              <a:rPr lang="it-IT" sz="2000">
                <a:latin typeface="Calibri" pitchFamily="34" charset="0"/>
              </a:rPr>
              <a:t>Nella loro forma più semplice appaiono come vacuoli sferici, ma possono presentare forme e dimensioni diverse, in relazione ai materiali che sono stati trasportati al loro interno per essere degradati.</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4" descr="lysosome_pathways"/>
          <p:cNvPicPr>
            <a:picLocks noChangeAspect="1" noChangeArrowheads="1"/>
          </p:cNvPicPr>
          <p:nvPr/>
        </p:nvPicPr>
        <p:blipFill>
          <a:blip r:embed="rId3"/>
          <a:srcRect/>
          <a:stretch>
            <a:fillRect/>
          </a:stretch>
        </p:blipFill>
        <p:spPr bwMode="auto">
          <a:xfrm>
            <a:off x="3228975" y="2141538"/>
            <a:ext cx="5638800" cy="3935412"/>
          </a:xfrm>
          <a:prstGeom prst="rect">
            <a:avLst/>
          </a:prstGeom>
          <a:noFill/>
          <a:ln w="9525">
            <a:noFill/>
            <a:miter lim="800000"/>
            <a:headEnd/>
            <a:tailEnd/>
          </a:ln>
        </p:spPr>
      </p:pic>
      <p:sp>
        <p:nvSpPr>
          <p:cNvPr id="62467" name="CasellaDiTesto 2"/>
          <p:cNvSpPr txBox="1">
            <a:spLocks noChangeArrowheads="1"/>
          </p:cNvSpPr>
          <p:nvPr/>
        </p:nvSpPr>
        <p:spPr bwMode="auto">
          <a:xfrm>
            <a:off x="0" y="1439863"/>
            <a:ext cx="3646488" cy="2676525"/>
          </a:xfrm>
          <a:prstGeom prst="rect">
            <a:avLst/>
          </a:prstGeom>
          <a:noFill/>
          <a:ln w="9525">
            <a:noFill/>
            <a:miter lim="800000"/>
            <a:headEnd/>
            <a:tailEnd/>
          </a:ln>
        </p:spPr>
        <p:txBody>
          <a:bodyPr>
            <a:spAutoFit/>
          </a:bodyPr>
          <a:lstStyle/>
          <a:p>
            <a:pPr algn="just"/>
            <a:r>
              <a:rPr lang="it-IT">
                <a:latin typeface="Calibri" pitchFamily="34" charset="0"/>
              </a:rPr>
              <a:t>Svolgono la funzione di “sistema digestivo” della cellula, degradando sia materiale trasportato dall’esterno della cellula, che componenti cellulari non più utili.</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ttangolo 2"/>
          <p:cNvSpPr>
            <a:spLocks noChangeArrowheads="1"/>
          </p:cNvSpPr>
          <p:nvPr/>
        </p:nvSpPr>
        <p:spPr bwMode="auto">
          <a:xfrm>
            <a:off x="357188" y="428625"/>
            <a:ext cx="8429625" cy="2308225"/>
          </a:xfrm>
          <a:prstGeom prst="rect">
            <a:avLst/>
          </a:prstGeom>
          <a:noFill/>
          <a:ln w="9525">
            <a:noFill/>
            <a:miter lim="800000"/>
            <a:headEnd/>
            <a:tailEnd/>
          </a:ln>
        </p:spPr>
        <p:txBody>
          <a:bodyPr>
            <a:spAutoFit/>
          </a:bodyPr>
          <a:lstStyle/>
          <a:p>
            <a:pPr algn="just"/>
            <a:r>
              <a:rPr lang="it-IT">
                <a:latin typeface="Calibri" pitchFamily="34" charset="0"/>
              </a:rPr>
              <a:t>Tutti gli enzimi dei lisosomi sono idrolasi acide, attive al pH acido dei lisosomi (circa 5.0) ,ma non al pH neutro del citoplasma (7,2).</a:t>
            </a:r>
          </a:p>
          <a:p>
            <a:pPr algn="just"/>
            <a:r>
              <a:rPr lang="it-IT">
                <a:latin typeface="Calibri" pitchFamily="34" charset="0"/>
              </a:rPr>
              <a:t>Questo meccanismo protegge la cellula dalla eventuale rottura della membrana del lisosoma.</a:t>
            </a:r>
          </a:p>
          <a:p>
            <a:pPr algn="just"/>
            <a:r>
              <a:rPr lang="it-IT">
                <a:latin typeface="Calibri" pitchFamily="34" charset="0"/>
              </a:rPr>
              <a:t>Infatti le idrolasi rilasciate sarebbero inattive al pH neutro del citosol</a:t>
            </a:r>
          </a:p>
        </p:txBody>
      </p:sp>
      <p:sp>
        <p:nvSpPr>
          <p:cNvPr id="4" name="CasellaDiTesto 3"/>
          <p:cNvSpPr txBox="1"/>
          <p:nvPr/>
        </p:nvSpPr>
        <p:spPr>
          <a:xfrm>
            <a:off x="428625" y="3357563"/>
            <a:ext cx="5000625" cy="461962"/>
          </a:xfrm>
          <a:prstGeom prst="rect">
            <a:avLst/>
          </a:prstGeom>
          <a:noFill/>
        </p:spPr>
        <p:txBody>
          <a:bodyPr>
            <a:spAutoFit/>
          </a:bodyPr>
          <a:lstStyle/>
          <a:p>
            <a:pPr fontAlgn="auto">
              <a:spcBef>
                <a:spcPts val="0"/>
              </a:spcBef>
              <a:spcAft>
                <a:spcPts val="0"/>
              </a:spcAft>
              <a:defRPr/>
            </a:pPr>
            <a:r>
              <a:rPr lang="it-IT" dirty="0">
                <a:solidFill>
                  <a:srgbClr val="C00000"/>
                </a:solidFill>
                <a:effectLst>
                  <a:outerShdw blurRad="38100" dist="38100" dir="2700000" algn="tl">
                    <a:srgbClr val="000000">
                      <a:alpha val="43137"/>
                    </a:srgbClr>
                  </a:outerShdw>
                </a:effectLst>
                <a:latin typeface="+mn-lt"/>
              </a:rPr>
              <a:t>   IDROLASI ACIDE:</a:t>
            </a:r>
          </a:p>
        </p:txBody>
      </p:sp>
      <p:sp>
        <p:nvSpPr>
          <p:cNvPr id="63492" name="CasellaDiTesto 4"/>
          <p:cNvSpPr txBox="1">
            <a:spLocks noChangeArrowheads="1"/>
          </p:cNvSpPr>
          <p:nvPr/>
        </p:nvSpPr>
        <p:spPr bwMode="auto">
          <a:xfrm>
            <a:off x="714375" y="3857625"/>
            <a:ext cx="7715250" cy="2032000"/>
          </a:xfrm>
          <a:prstGeom prst="rect">
            <a:avLst/>
          </a:prstGeom>
          <a:noFill/>
          <a:ln w="9525">
            <a:noFill/>
            <a:miter lim="800000"/>
            <a:headEnd/>
            <a:tailEnd/>
          </a:ln>
        </p:spPr>
        <p:txBody>
          <a:bodyPr>
            <a:spAutoFit/>
          </a:bodyPr>
          <a:lstStyle/>
          <a:p>
            <a:r>
              <a:rPr lang="it-IT">
                <a:latin typeface="Calibri" pitchFamily="34" charset="0"/>
              </a:rPr>
              <a:t>Nucleasi</a:t>
            </a:r>
          </a:p>
          <a:p>
            <a:r>
              <a:rPr lang="it-IT">
                <a:latin typeface="Calibri" pitchFamily="34" charset="0"/>
              </a:rPr>
              <a:t>Proteasi</a:t>
            </a:r>
          </a:p>
          <a:p>
            <a:r>
              <a:rPr lang="it-IT">
                <a:latin typeface="Calibri" pitchFamily="34" charset="0"/>
              </a:rPr>
              <a:t>Glicosidasi</a:t>
            </a:r>
          </a:p>
          <a:p>
            <a:r>
              <a:rPr lang="it-IT">
                <a:latin typeface="Calibri" pitchFamily="34" charset="0"/>
              </a:rPr>
              <a:t>Lipasi</a:t>
            </a:r>
          </a:p>
          <a:p>
            <a:r>
              <a:rPr lang="it-IT">
                <a:latin typeface="Calibri" pitchFamily="34" charset="0"/>
              </a:rPr>
              <a:t>Fosfatasi</a:t>
            </a:r>
          </a:p>
          <a:p>
            <a:r>
              <a:rPr lang="it-IT">
                <a:latin typeface="Calibri" pitchFamily="34" charset="0"/>
              </a:rPr>
              <a:t>Solfolipasi</a:t>
            </a:r>
          </a:p>
          <a:p>
            <a:r>
              <a:rPr lang="it-IT">
                <a:latin typeface="Calibri" pitchFamily="34" charset="0"/>
              </a:rPr>
              <a:t>Fosfolipasi</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e 2"/>
          <p:cNvSpPr/>
          <p:nvPr/>
        </p:nvSpPr>
        <p:spPr>
          <a:xfrm>
            <a:off x="5715000" y="428625"/>
            <a:ext cx="2857500" cy="2714625"/>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4" name="Ovale 3"/>
          <p:cNvSpPr/>
          <p:nvPr/>
        </p:nvSpPr>
        <p:spPr>
          <a:xfrm>
            <a:off x="5857875" y="571500"/>
            <a:ext cx="2571750" cy="2428875"/>
          </a:xfrm>
          <a:prstGeom prst="ellipse">
            <a:avLst/>
          </a:prstGeom>
          <a:solidFill>
            <a:srgbClr val="FFF1C5"/>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5" name="Freccia in su 4"/>
          <p:cNvSpPr/>
          <p:nvPr/>
        </p:nvSpPr>
        <p:spPr>
          <a:xfrm>
            <a:off x="7072313" y="2643188"/>
            <a:ext cx="214312" cy="2000250"/>
          </a:xfrm>
          <a:prstGeom prst="upArrow">
            <a:avLst/>
          </a:prstGeom>
          <a:solidFill>
            <a:schemeClr val="tx1">
              <a:lumMod val="1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6" name="Freccia circolare in giù 5"/>
          <p:cNvSpPr/>
          <p:nvPr/>
        </p:nvSpPr>
        <p:spPr>
          <a:xfrm>
            <a:off x="6572250" y="3571875"/>
            <a:ext cx="1357313" cy="357188"/>
          </a:xfrm>
          <a:prstGeom prst="curvedDownArrow">
            <a:avLst/>
          </a:prstGeom>
          <a:solidFill>
            <a:schemeClr val="tx1">
              <a:lumMod val="1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solidFill>
                <a:schemeClr val="tx1"/>
              </a:solidFill>
            </a:endParaRPr>
          </a:p>
        </p:txBody>
      </p:sp>
      <p:sp>
        <p:nvSpPr>
          <p:cNvPr id="8" name="Ovale 7"/>
          <p:cNvSpPr/>
          <p:nvPr/>
        </p:nvSpPr>
        <p:spPr>
          <a:xfrm>
            <a:off x="7643813" y="4000500"/>
            <a:ext cx="642937" cy="357188"/>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9" name="Ovale 8"/>
          <p:cNvSpPr/>
          <p:nvPr/>
        </p:nvSpPr>
        <p:spPr>
          <a:xfrm>
            <a:off x="6026150" y="4000500"/>
            <a:ext cx="142875" cy="142875"/>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10" name="Ovale 9"/>
          <p:cNvSpPr/>
          <p:nvPr/>
        </p:nvSpPr>
        <p:spPr>
          <a:xfrm>
            <a:off x="5883275" y="4000500"/>
            <a:ext cx="142875" cy="142875"/>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11" name="Ovale 10"/>
          <p:cNvSpPr/>
          <p:nvPr/>
        </p:nvSpPr>
        <p:spPr>
          <a:xfrm>
            <a:off x="5740400" y="4000500"/>
            <a:ext cx="142875" cy="142875"/>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12" name="Ovale 11"/>
          <p:cNvSpPr/>
          <p:nvPr/>
        </p:nvSpPr>
        <p:spPr>
          <a:xfrm flipH="1" flipV="1">
            <a:off x="7500938" y="4000500"/>
            <a:ext cx="142875" cy="142875"/>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13" name="Ovale 12"/>
          <p:cNvSpPr/>
          <p:nvPr/>
        </p:nvSpPr>
        <p:spPr>
          <a:xfrm>
            <a:off x="7358063" y="4000500"/>
            <a:ext cx="142875" cy="142875"/>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15" name="Rettangolo 14"/>
          <p:cNvSpPr/>
          <p:nvPr/>
        </p:nvSpPr>
        <p:spPr>
          <a:xfrm>
            <a:off x="6929438" y="2857500"/>
            <a:ext cx="71437" cy="428625"/>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16" name="Rettangolo 15"/>
          <p:cNvSpPr/>
          <p:nvPr/>
        </p:nvSpPr>
        <p:spPr>
          <a:xfrm>
            <a:off x="7358063" y="2857500"/>
            <a:ext cx="71437" cy="428625"/>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17" name="Ovale 16"/>
          <p:cNvSpPr/>
          <p:nvPr/>
        </p:nvSpPr>
        <p:spPr>
          <a:xfrm>
            <a:off x="6240463" y="4000500"/>
            <a:ext cx="642937" cy="357188"/>
          </a:xfrm>
          <a:prstGeom prst="ellipse">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sz="1600" dirty="0"/>
          </a:p>
        </p:txBody>
      </p:sp>
      <p:sp>
        <p:nvSpPr>
          <p:cNvPr id="64527" name="CasellaDiTesto 17"/>
          <p:cNvSpPr txBox="1">
            <a:spLocks noChangeArrowheads="1"/>
          </p:cNvSpPr>
          <p:nvPr/>
        </p:nvSpPr>
        <p:spPr bwMode="auto">
          <a:xfrm>
            <a:off x="6286500" y="4000500"/>
            <a:ext cx="785813" cy="369888"/>
          </a:xfrm>
          <a:prstGeom prst="rect">
            <a:avLst/>
          </a:prstGeom>
          <a:noFill/>
          <a:ln w="9525">
            <a:noFill/>
            <a:miter lim="800000"/>
            <a:headEnd/>
            <a:tailEnd/>
          </a:ln>
        </p:spPr>
        <p:txBody>
          <a:bodyPr>
            <a:spAutoFit/>
          </a:bodyPr>
          <a:lstStyle/>
          <a:p>
            <a:r>
              <a:rPr lang="it-IT" b="1">
                <a:solidFill>
                  <a:srgbClr val="FFFF00"/>
                </a:solidFill>
                <a:latin typeface="Calibri" pitchFamily="34" charset="0"/>
              </a:rPr>
              <a:t>ATP</a:t>
            </a:r>
          </a:p>
        </p:txBody>
      </p:sp>
      <p:sp>
        <p:nvSpPr>
          <p:cNvPr id="64528" name="CasellaDiTesto 19"/>
          <p:cNvSpPr txBox="1">
            <a:spLocks noChangeArrowheads="1"/>
          </p:cNvSpPr>
          <p:nvPr/>
        </p:nvSpPr>
        <p:spPr bwMode="auto">
          <a:xfrm>
            <a:off x="7643813" y="4000500"/>
            <a:ext cx="714375" cy="369888"/>
          </a:xfrm>
          <a:prstGeom prst="rect">
            <a:avLst/>
          </a:prstGeom>
          <a:noFill/>
          <a:ln w="9525">
            <a:noFill/>
            <a:miter lim="800000"/>
            <a:headEnd/>
            <a:tailEnd/>
          </a:ln>
        </p:spPr>
        <p:txBody>
          <a:bodyPr>
            <a:spAutoFit/>
          </a:bodyPr>
          <a:lstStyle/>
          <a:p>
            <a:r>
              <a:rPr lang="it-IT" b="1">
                <a:latin typeface="Calibri" pitchFamily="34" charset="0"/>
              </a:rPr>
              <a:t>ADP</a:t>
            </a:r>
          </a:p>
        </p:txBody>
      </p:sp>
      <p:sp>
        <p:nvSpPr>
          <p:cNvPr id="21" name="Ovale 20"/>
          <p:cNvSpPr/>
          <p:nvPr/>
        </p:nvSpPr>
        <p:spPr>
          <a:xfrm>
            <a:off x="6929438" y="4786313"/>
            <a:ext cx="500062" cy="500062"/>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sz="1050" b="1" dirty="0">
              <a:solidFill>
                <a:srgbClr val="FF0000"/>
              </a:solidFill>
            </a:endParaRPr>
          </a:p>
        </p:txBody>
      </p:sp>
      <p:sp>
        <p:nvSpPr>
          <p:cNvPr id="25" name="CasellaDiTesto 24"/>
          <p:cNvSpPr txBox="1"/>
          <p:nvPr/>
        </p:nvSpPr>
        <p:spPr>
          <a:xfrm>
            <a:off x="6858000" y="5572125"/>
            <a:ext cx="1071563" cy="400050"/>
          </a:xfrm>
          <a:prstGeom prst="rect">
            <a:avLst/>
          </a:prstGeom>
          <a:noFill/>
        </p:spPr>
        <p:txBody>
          <a:bodyPr>
            <a:spAutoFit/>
          </a:bodyPr>
          <a:lstStyle/>
          <a:p>
            <a:pPr fontAlgn="auto">
              <a:spcBef>
                <a:spcPts val="0"/>
              </a:spcBef>
              <a:spcAft>
                <a:spcPts val="0"/>
              </a:spcAft>
              <a:defRPr/>
            </a:pPr>
            <a:r>
              <a:rPr lang="it-IT" sz="2000" b="1" dirty="0">
                <a:solidFill>
                  <a:schemeClr val="tx1">
                    <a:lumMod val="10000"/>
                  </a:schemeClr>
                </a:solidFill>
                <a:latin typeface="+mn-lt"/>
              </a:rPr>
              <a:t>pH 7</a:t>
            </a:r>
          </a:p>
        </p:txBody>
      </p:sp>
      <p:sp>
        <p:nvSpPr>
          <p:cNvPr id="26" name="CasellaDiTesto 25"/>
          <p:cNvSpPr txBox="1"/>
          <p:nvPr/>
        </p:nvSpPr>
        <p:spPr>
          <a:xfrm>
            <a:off x="6715125" y="1643063"/>
            <a:ext cx="785813" cy="400050"/>
          </a:xfrm>
          <a:prstGeom prst="rect">
            <a:avLst/>
          </a:prstGeom>
          <a:noFill/>
        </p:spPr>
        <p:txBody>
          <a:bodyPr>
            <a:spAutoFit/>
          </a:bodyPr>
          <a:lstStyle/>
          <a:p>
            <a:pPr fontAlgn="auto">
              <a:spcBef>
                <a:spcPts val="0"/>
              </a:spcBef>
              <a:spcAft>
                <a:spcPts val="0"/>
              </a:spcAft>
              <a:defRPr/>
            </a:pPr>
            <a:r>
              <a:rPr lang="it-IT" sz="2000" b="1" dirty="0">
                <a:solidFill>
                  <a:schemeClr val="tx1">
                    <a:lumMod val="10000"/>
                  </a:schemeClr>
                </a:solidFill>
                <a:latin typeface="+mn-lt"/>
              </a:rPr>
              <a:t>pH 5</a:t>
            </a:r>
          </a:p>
        </p:txBody>
      </p:sp>
      <p:sp>
        <p:nvSpPr>
          <p:cNvPr id="27" name="Ovale 26"/>
          <p:cNvSpPr/>
          <p:nvPr/>
        </p:nvSpPr>
        <p:spPr>
          <a:xfrm>
            <a:off x="6858000" y="2071688"/>
            <a:ext cx="642938" cy="500062"/>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t-IT" sz="2000" b="1" dirty="0" err="1">
                <a:solidFill>
                  <a:srgbClr val="FF0000"/>
                </a:solidFill>
              </a:rPr>
              <a:t>H</a:t>
            </a:r>
            <a:r>
              <a:rPr lang="it-IT" sz="2000" b="1" baseline="30000" dirty="0" err="1">
                <a:solidFill>
                  <a:srgbClr val="FF0000"/>
                </a:solidFill>
              </a:rPr>
              <a:t>+</a:t>
            </a:r>
            <a:endParaRPr lang="it-IT" sz="2000" b="1" baseline="30000" dirty="0">
              <a:solidFill>
                <a:srgbClr val="FF0000"/>
              </a:solidFill>
            </a:endParaRPr>
          </a:p>
        </p:txBody>
      </p:sp>
      <p:cxnSp>
        <p:nvCxnSpPr>
          <p:cNvPr id="29" name="Connettore 1 28"/>
          <p:cNvCxnSpPr/>
          <p:nvPr/>
        </p:nvCxnSpPr>
        <p:spPr>
          <a:xfrm>
            <a:off x="5286375" y="1143000"/>
            <a:ext cx="500063" cy="214313"/>
          </a:xfrm>
          <a:prstGeom prst="line">
            <a:avLst/>
          </a:prstGeom>
        </p:spPr>
        <p:style>
          <a:lnRef idx="1">
            <a:schemeClr val="accent1"/>
          </a:lnRef>
          <a:fillRef idx="0">
            <a:schemeClr val="accent1"/>
          </a:fillRef>
          <a:effectRef idx="0">
            <a:schemeClr val="accent1"/>
          </a:effectRef>
          <a:fontRef idx="minor">
            <a:schemeClr val="tx1"/>
          </a:fontRef>
        </p:style>
      </p:cxnSp>
      <p:sp>
        <p:nvSpPr>
          <p:cNvPr id="64534" name="CasellaDiTesto 30"/>
          <p:cNvSpPr txBox="1">
            <a:spLocks noChangeArrowheads="1"/>
          </p:cNvSpPr>
          <p:nvPr/>
        </p:nvSpPr>
        <p:spPr bwMode="auto">
          <a:xfrm>
            <a:off x="4500563" y="785813"/>
            <a:ext cx="1285875" cy="338137"/>
          </a:xfrm>
          <a:prstGeom prst="rect">
            <a:avLst/>
          </a:prstGeom>
          <a:noFill/>
          <a:ln w="9525">
            <a:noFill/>
            <a:miter lim="800000"/>
            <a:headEnd/>
            <a:tailEnd/>
          </a:ln>
        </p:spPr>
        <p:txBody>
          <a:bodyPr>
            <a:spAutoFit/>
          </a:bodyPr>
          <a:lstStyle/>
          <a:p>
            <a:r>
              <a:rPr lang="it-IT" sz="1600" b="1">
                <a:solidFill>
                  <a:schemeClr val="tx2"/>
                </a:solidFill>
                <a:latin typeface="Calibri" pitchFamily="34" charset="0"/>
              </a:rPr>
              <a:t>LISOSOMA</a:t>
            </a:r>
          </a:p>
        </p:txBody>
      </p:sp>
      <p:sp>
        <p:nvSpPr>
          <p:cNvPr id="64535" name="CasellaDiTesto 31"/>
          <p:cNvSpPr txBox="1">
            <a:spLocks noChangeArrowheads="1"/>
          </p:cNvSpPr>
          <p:nvPr/>
        </p:nvSpPr>
        <p:spPr bwMode="auto">
          <a:xfrm>
            <a:off x="5643563" y="3286125"/>
            <a:ext cx="1000125" cy="338138"/>
          </a:xfrm>
          <a:prstGeom prst="rect">
            <a:avLst/>
          </a:prstGeom>
          <a:noFill/>
          <a:ln w="9525">
            <a:noFill/>
            <a:miter lim="800000"/>
            <a:headEnd/>
            <a:tailEnd/>
          </a:ln>
        </p:spPr>
        <p:txBody>
          <a:bodyPr>
            <a:spAutoFit/>
          </a:bodyPr>
          <a:lstStyle/>
          <a:p>
            <a:r>
              <a:rPr lang="it-IT" sz="1600" b="1">
                <a:solidFill>
                  <a:schemeClr val="tx2"/>
                </a:solidFill>
                <a:latin typeface="Calibri" pitchFamily="34" charset="0"/>
              </a:rPr>
              <a:t>CITOSOL</a:t>
            </a:r>
          </a:p>
        </p:txBody>
      </p:sp>
      <p:sp>
        <p:nvSpPr>
          <p:cNvPr id="33" name="Ovale 32"/>
          <p:cNvSpPr/>
          <p:nvPr/>
        </p:nvSpPr>
        <p:spPr>
          <a:xfrm>
            <a:off x="6500813" y="928688"/>
            <a:ext cx="142875" cy="142875"/>
          </a:xfrm>
          <a:prstGeom prst="ellipse">
            <a:avLst/>
          </a:prstGeom>
          <a:solidFill>
            <a:srgbClr val="FFC000"/>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34" name="Ovale 33"/>
          <p:cNvSpPr/>
          <p:nvPr/>
        </p:nvSpPr>
        <p:spPr>
          <a:xfrm>
            <a:off x="6215063" y="1357313"/>
            <a:ext cx="142875" cy="142875"/>
          </a:xfrm>
          <a:prstGeom prst="ellipse">
            <a:avLst/>
          </a:prstGeom>
          <a:solidFill>
            <a:srgbClr val="FFC000"/>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35" name="Ovale 34"/>
          <p:cNvSpPr/>
          <p:nvPr/>
        </p:nvSpPr>
        <p:spPr>
          <a:xfrm>
            <a:off x="7072313" y="1143000"/>
            <a:ext cx="142875" cy="142875"/>
          </a:xfrm>
          <a:prstGeom prst="ellipse">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36" name="Ovale 35"/>
          <p:cNvSpPr/>
          <p:nvPr/>
        </p:nvSpPr>
        <p:spPr>
          <a:xfrm>
            <a:off x="6715125" y="1428750"/>
            <a:ext cx="142875" cy="142875"/>
          </a:xfrm>
          <a:prstGeom prst="ellipse">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37" name="Ovale 36"/>
          <p:cNvSpPr/>
          <p:nvPr/>
        </p:nvSpPr>
        <p:spPr>
          <a:xfrm>
            <a:off x="7500938" y="857250"/>
            <a:ext cx="142875" cy="142875"/>
          </a:xfrm>
          <a:prstGeom prst="ellipse">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38" name="Ovale 37"/>
          <p:cNvSpPr/>
          <p:nvPr/>
        </p:nvSpPr>
        <p:spPr>
          <a:xfrm>
            <a:off x="7572375" y="1357313"/>
            <a:ext cx="142875" cy="142875"/>
          </a:xfrm>
          <a:prstGeom prst="ellipse">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39" name="Ovale 38"/>
          <p:cNvSpPr/>
          <p:nvPr/>
        </p:nvSpPr>
        <p:spPr>
          <a:xfrm>
            <a:off x="7858125" y="1714500"/>
            <a:ext cx="142875" cy="142875"/>
          </a:xfrm>
          <a:prstGeom prst="ellipse">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40" name="Ovale 39"/>
          <p:cNvSpPr/>
          <p:nvPr/>
        </p:nvSpPr>
        <p:spPr>
          <a:xfrm>
            <a:off x="6357938" y="1928813"/>
            <a:ext cx="142875" cy="142875"/>
          </a:xfrm>
          <a:prstGeom prst="ellipse">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41" name="Ovale 40"/>
          <p:cNvSpPr/>
          <p:nvPr/>
        </p:nvSpPr>
        <p:spPr>
          <a:xfrm>
            <a:off x="7500938" y="1857375"/>
            <a:ext cx="142875" cy="142875"/>
          </a:xfrm>
          <a:prstGeom prst="ellipse">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64545" name="CasellaDiTesto 41"/>
          <p:cNvSpPr txBox="1">
            <a:spLocks noChangeArrowheads="1"/>
          </p:cNvSpPr>
          <p:nvPr/>
        </p:nvSpPr>
        <p:spPr bwMode="auto">
          <a:xfrm>
            <a:off x="142875" y="666750"/>
            <a:ext cx="4214813" cy="5262563"/>
          </a:xfrm>
          <a:prstGeom prst="rect">
            <a:avLst/>
          </a:prstGeom>
          <a:noFill/>
          <a:ln w="9525">
            <a:noFill/>
            <a:miter lim="800000"/>
            <a:headEnd/>
            <a:tailEnd/>
          </a:ln>
        </p:spPr>
        <p:txBody>
          <a:bodyPr>
            <a:spAutoFit/>
          </a:bodyPr>
          <a:lstStyle/>
          <a:p>
            <a:r>
              <a:rPr lang="it-IT">
                <a:latin typeface="Calibri" pitchFamily="34" charset="0"/>
              </a:rPr>
              <a:t>Per mantenere acido il ph al loro interno i lisosomi devono attivamente concentrare ioni H</a:t>
            </a:r>
            <a:r>
              <a:rPr lang="it-IT" b="1" baseline="30000">
                <a:latin typeface="Calibri" pitchFamily="34" charset="0"/>
              </a:rPr>
              <a:t>+</a:t>
            </a:r>
            <a:r>
              <a:rPr lang="it-IT">
                <a:latin typeface="Calibri" pitchFamily="34" charset="0"/>
              </a:rPr>
              <a:t>. Ciò è assicurato dalla presenza nella membrana di una pompa protonica, che trasporta attivamente protoni dal citosol  nei lisosomi. L’attività di questa pompa richiede consumo di energia che è fornita da idrolisi di ATP per mantenere nei lisosomi una concentrazione di H</a:t>
            </a:r>
            <a:r>
              <a:rPr lang="it-IT" b="1" baseline="30000">
                <a:latin typeface="Calibri" pitchFamily="34" charset="0"/>
              </a:rPr>
              <a:t>+</a:t>
            </a:r>
            <a:r>
              <a:rPr lang="it-IT">
                <a:latin typeface="Calibri" pitchFamily="34" charset="0"/>
              </a:rPr>
              <a:t> circa 100 volte più alta rispetto al citosol</a:t>
            </a:r>
          </a:p>
        </p:txBody>
      </p:sp>
      <p:sp>
        <p:nvSpPr>
          <p:cNvPr id="64546" name="Rettangolo 42"/>
          <p:cNvSpPr>
            <a:spLocks noChangeArrowheads="1"/>
          </p:cNvSpPr>
          <p:nvPr/>
        </p:nvSpPr>
        <p:spPr bwMode="auto">
          <a:xfrm>
            <a:off x="6929438" y="4857750"/>
            <a:ext cx="571500" cy="400050"/>
          </a:xfrm>
          <a:prstGeom prst="rect">
            <a:avLst/>
          </a:prstGeom>
          <a:noFill/>
          <a:ln w="9525">
            <a:noFill/>
            <a:miter lim="800000"/>
            <a:headEnd/>
            <a:tailEnd/>
          </a:ln>
        </p:spPr>
        <p:txBody>
          <a:bodyPr>
            <a:spAutoFit/>
          </a:bodyPr>
          <a:lstStyle/>
          <a:p>
            <a:pPr algn="ctr"/>
            <a:r>
              <a:rPr lang="it-IT" sz="2000" b="1">
                <a:solidFill>
                  <a:srgbClr val="FF0000"/>
                </a:solidFill>
                <a:latin typeface="Calibri" pitchFamily="34" charset="0"/>
              </a:rPr>
              <a:t>H</a:t>
            </a:r>
            <a:r>
              <a:rPr lang="it-IT" sz="2000" b="1" baseline="30000">
                <a:solidFill>
                  <a:srgbClr val="FF0000"/>
                </a:solidFill>
                <a:latin typeface="Calibri" pitchFamily="34" charset="0"/>
              </a:rPr>
              <a:t>+</a:t>
            </a:r>
          </a:p>
        </p:txBody>
      </p:sp>
      <p:sp>
        <p:nvSpPr>
          <p:cNvPr id="44" name="CasellaDiTesto 43"/>
          <p:cNvSpPr txBox="1"/>
          <p:nvPr/>
        </p:nvSpPr>
        <p:spPr>
          <a:xfrm>
            <a:off x="6429375" y="1143000"/>
            <a:ext cx="1643063" cy="338138"/>
          </a:xfrm>
          <a:prstGeom prst="rect">
            <a:avLst/>
          </a:prstGeom>
          <a:noFill/>
        </p:spPr>
        <p:txBody>
          <a:bodyPr>
            <a:spAutoFit/>
          </a:bodyPr>
          <a:lstStyle/>
          <a:p>
            <a:pPr fontAlgn="auto">
              <a:spcBef>
                <a:spcPts val="0"/>
              </a:spcBef>
              <a:spcAft>
                <a:spcPts val="0"/>
              </a:spcAft>
              <a:defRPr/>
            </a:pPr>
            <a:r>
              <a:rPr lang="it-IT" sz="1600" dirty="0">
                <a:solidFill>
                  <a:schemeClr val="bg2">
                    <a:lumMod val="10000"/>
                  </a:schemeClr>
                </a:solidFill>
                <a:latin typeface="+mn-lt"/>
              </a:rPr>
              <a:t>Idrolasi  acide</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p:cNvPicPr>
            <a:picLocks noChangeArrowheads="1"/>
          </p:cNvPicPr>
          <p:nvPr/>
        </p:nvPicPr>
        <p:blipFill>
          <a:blip r:embed="rId2"/>
          <a:srcRect/>
          <a:stretch>
            <a:fillRect/>
          </a:stretch>
        </p:blipFill>
        <p:spPr bwMode="auto">
          <a:xfrm>
            <a:off x="-6350" y="0"/>
            <a:ext cx="9131300" cy="6781800"/>
          </a:xfrm>
          <a:prstGeom prst="rect">
            <a:avLst/>
          </a:prstGeom>
          <a:noFill/>
          <a:ln w="12700">
            <a:noFill/>
            <a:miter lim="800000"/>
            <a:headEnd/>
            <a:tailEnd/>
          </a:ln>
        </p:spPr>
      </p:pic>
      <p:sp>
        <p:nvSpPr>
          <p:cNvPr id="65539" name="Rectangle 3"/>
          <p:cNvSpPr>
            <a:spLocks noChangeArrowheads="1"/>
          </p:cNvSpPr>
          <p:nvPr/>
        </p:nvSpPr>
        <p:spPr bwMode="auto">
          <a:xfrm>
            <a:off x="225425" y="984250"/>
            <a:ext cx="2205038" cy="2066925"/>
          </a:xfrm>
          <a:prstGeom prst="rect">
            <a:avLst/>
          </a:prstGeom>
          <a:noFill/>
          <a:ln w="12700">
            <a:noFill/>
            <a:miter lim="800000"/>
            <a:headEnd/>
            <a:tailEnd/>
          </a:ln>
        </p:spPr>
        <p:txBody>
          <a:bodyPr wrap="none" lIns="90487" tIns="44450" rIns="90487" bIns="44450">
            <a:spAutoFit/>
          </a:bodyPr>
          <a:lstStyle/>
          <a:p>
            <a:r>
              <a:rPr lang="it-IT" sz="1600" b="1">
                <a:latin typeface="Comic Sans MS" pitchFamily="66" charset="0"/>
              </a:rPr>
              <a:t>pH IN DIFFERENTI</a:t>
            </a:r>
          </a:p>
          <a:p>
            <a:r>
              <a:rPr lang="it-IT" sz="1600" b="1">
                <a:latin typeface="Comic Sans MS" pitchFamily="66" charset="0"/>
              </a:rPr>
              <a:t>COMPARTIMENTI</a:t>
            </a:r>
          </a:p>
          <a:p>
            <a:r>
              <a:rPr lang="it-IT" sz="1600" b="1">
                <a:latin typeface="Comic Sans MS" pitchFamily="66" charset="0"/>
              </a:rPr>
              <a:t>INTRACELLULARI</a:t>
            </a:r>
          </a:p>
          <a:p>
            <a:r>
              <a:rPr lang="it-IT" sz="1600" b="1">
                <a:latin typeface="Comic Sans MS" pitchFamily="66" charset="0"/>
              </a:rPr>
              <a:t>MISURATO CON</a:t>
            </a:r>
          </a:p>
          <a:p>
            <a:r>
              <a:rPr lang="it-IT" sz="1600" b="1">
                <a:latin typeface="Comic Sans MS" pitchFamily="66" charset="0"/>
              </a:rPr>
              <a:t>L’USO DI SONDE </a:t>
            </a:r>
          </a:p>
          <a:p>
            <a:r>
              <a:rPr lang="it-IT" sz="1600" b="1">
                <a:latin typeface="Comic Sans MS" pitchFamily="66" charset="0"/>
              </a:rPr>
              <a:t>FLUORESCENTI</a:t>
            </a:r>
          </a:p>
          <a:p>
            <a:r>
              <a:rPr lang="it-IT" sz="1600" b="1">
                <a:latin typeface="Comic Sans MS" pitchFamily="66" charset="0"/>
              </a:rPr>
              <a:t>SENSIBILI AL pH</a:t>
            </a:r>
          </a:p>
        </p:txBody>
      </p:sp>
      <p:sp>
        <p:nvSpPr>
          <p:cNvPr id="65540" name="Rectangle 4"/>
          <p:cNvSpPr>
            <a:spLocks noChangeArrowheads="1"/>
          </p:cNvSpPr>
          <p:nvPr/>
        </p:nvSpPr>
        <p:spPr bwMode="auto">
          <a:xfrm>
            <a:off x="6837363" y="1114425"/>
            <a:ext cx="1441450" cy="727075"/>
          </a:xfrm>
          <a:prstGeom prst="rect">
            <a:avLst/>
          </a:prstGeom>
          <a:noFill/>
          <a:ln w="12700">
            <a:noFill/>
            <a:miter lim="800000"/>
            <a:headEnd/>
            <a:tailEnd/>
          </a:ln>
        </p:spPr>
        <p:txBody>
          <a:bodyPr wrap="none" lIns="90487" tIns="44450" rIns="90487" bIns="44450">
            <a:spAutoFit/>
          </a:bodyPr>
          <a:lstStyle/>
          <a:p>
            <a:r>
              <a:rPr lang="it-IT" sz="1800" b="1">
                <a:latin typeface="Comic Sans MS" pitchFamily="66" charset="0"/>
              </a:rPr>
              <a:t>LISOSOMI</a:t>
            </a:r>
          </a:p>
          <a:p>
            <a:r>
              <a:rPr lang="it-IT" sz="1800" b="1">
                <a:latin typeface="Comic Sans MS" pitchFamily="66" charset="0"/>
              </a:rPr>
              <a:t>pH5-rosso</a:t>
            </a:r>
          </a:p>
        </p:txBody>
      </p:sp>
      <p:sp>
        <p:nvSpPr>
          <p:cNvPr id="65541" name="Rectangle 5"/>
          <p:cNvSpPr>
            <a:spLocks noChangeArrowheads="1"/>
          </p:cNvSpPr>
          <p:nvPr/>
        </p:nvSpPr>
        <p:spPr bwMode="auto">
          <a:xfrm>
            <a:off x="6837363" y="2257425"/>
            <a:ext cx="1525587" cy="1046163"/>
          </a:xfrm>
          <a:prstGeom prst="rect">
            <a:avLst/>
          </a:prstGeom>
          <a:noFill/>
          <a:ln w="12700">
            <a:noFill/>
            <a:miter lim="800000"/>
            <a:headEnd/>
            <a:tailEnd/>
          </a:ln>
        </p:spPr>
        <p:txBody>
          <a:bodyPr wrap="none" lIns="90487" tIns="44450" rIns="90487" bIns="44450">
            <a:spAutoFit/>
          </a:bodyPr>
          <a:lstStyle/>
          <a:p>
            <a:r>
              <a:rPr lang="it-IT" sz="1800" b="1">
                <a:latin typeface="Comic Sans MS" pitchFamily="66" charset="0"/>
              </a:rPr>
              <a:t>ENDOSOMI</a:t>
            </a:r>
          </a:p>
          <a:p>
            <a:r>
              <a:rPr lang="it-IT" sz="1800" b="1">
                <a:latin typeface="Comic Sans MS" pitchFamily="66" charset="0"/>
              </a:rPr>
              <a:t>pH5.5-6.5</a:t>
            </a:r>
          </a:p>
          <a:p>
            <a:r>
              <a:rPr lang="it-IT" sz="1800" b="1">
                <a:latin typeface="Comic Sans MS" pitchFamily="66" charset="0"/>
              </a:rPr>
              <a:t>blu-verdi</a:t>
            </a:r>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CasellaDiTesto 1"/>
          <p:cNvSpPr txBox="1">
            <a:spLocks noChangeArrowheads="1"/>
          </p:cNvSpPr>
          <p:nvPr/>
        </p:nvSpPr>
        <p:spPr bwMode="auto">
          <a:xfrm>
            <a:off x="357188" y="214313"/>
            <a:ext cx="8501062" cy="923925"/>
          </a:xfrm>
          <a:prstGeom prst="rect">
            <a:avLst/>
          </a:prstGeom>
          <a:noFill/>
          <a:ln w="9525">
            <a:noFill/>
            <a:miter lim="800000"/>
            <a:headEnd/>
            <a:tailEnd/>
          </a:ln>
        </p:spPr>
        <p:txBody>
          <a:bodyPr>
            <a:spAutoFit/>
          </a:bodyPr>
          <a:lstStyle/>
          <a:p>
            <a:r>
              <a:rPr lang="it-IT" sz="1800">
                <a:latin typeface="Calibri" pitchFamily="34" charset="0"/>
              </a:rPr>
              <a:t>Le idrolasi lisosomiali e le proteine di membrana dei lisosomi sono sintetizzate nel RE ruvido e attraverso l’apparato del Golgi vengono trasportate agli </a:t>
            </a:r>
            <a:r>
              <a:rPr lang="it-IT" sz="1800">
                <a:solidFill>
                  <a:srgbClr val="C00000"/>
                </a:solidFill>
                <a:latin typeface="Calibri" pitchFamily="34" charset="0"/>
              </a:rPr>
              <a:t>endosomi tardivi </a:t>
            </a:r>
            <a:r>
              <a:rPr lang="it-IT" sz="1800">
                <a:latin typeface="Calibri" pitchFamily="34" charset="0"/>
              </a:rPr>
              <a:t>(precursori dei lisosomi) da vescicole che gemmano dal porzione trans del Golgi.</a:t>
            </a:r>
          </a:p>
        </p:txBody>
      </p:sp>
      <p:sp>
        <p:nvSpPr>
          <p:cNvPr id="66563" name="CasellaDiTesto 3"/>
          <p:cNvSpPr txBox="1">
            <a:spLocks noChangeArrowheads="1"/>
          </p:cNvSpPr>
          <p:nvPr/>
        </p:nvSpPr>
        <p:spPr bwMode="auto">
          <a:xfrm>
            <a:off x="357188" y="1500188"/>
            <a:ext cx="8215312" cy="923925"/>
          </a:xfrm>
          <a:prstGeom prst="rect">
            <a:avLst/>
          </a:prstGeom>
          <a:noFill/>
          <a:ln w="9525">
            <a:noFill/>
            <a:miter lim="800000"/>
            <a:headEnd/>
            <a:tailEnd/>
          </a:ln>
        </p:spPr>
        <p:txBody>
          <a:bodyPr>
            <a:spAutoFit/>
          </a:bodyPr>
          <a:lstStyle/>
          <a:p>
            <a:r>
              <a:rPr lang="it-IT" sz="1800">
                <a:latin typeface="Calibri" pitchFamily="34" charset="0"/>
              </a:rPr>
              <a:t>Esse portano un marcatore sotto forma di mannosio 6-fosfato (M6P) che, riconosciuto da recettori di M6P transmembrana presenti nel </a:t>
            </a:r>
            <a:r>
              <a:rPr lang="it-IT" sz="1800" i="1">
                <a:latin typeface="Calibri" pitchFamily="34" charset="0"/>
              </a:rPr>
              <a:t>trans</a:t>
            </a:r>
            <a:r>
              <a:rPr lang="it-IT" sz="1800">
                <a:latin typeface="Calibri" pitchFamily="34" charset="0"/>
              </a:rPr>
              <a:t> Golgi, vengono impacchettate in vescicole rivestite di </a:t>
            </a:r>
            <a:r>
              <a:rPr lang="it-IT" sz="1800">
                <a:solidFill>
                  <a:srgbClr val="C00000"/>
                </a:solidFill>
                <a:latin typeface="Calibri" pitchFamily="34" charset="0"/>
              </a:rPr>
              <a:t>clatrina</a:t>
            </a:r>
            <a:r>
              <a:rPr lang="it-IT" sz="1800">
                <a:latin typeface="Calibri" pitchFamily="34" charset="0"/>
              </a:rPr>
              <a:t>, successivamente liberate nell’endosoma tardivo.</a:t>
            </a:r>
          </a:p>
        </p:txBody>
      </p:sp>
      <p:pic>
        <p:nvPicPr>
          <p:cNvPr id="66564" name="Picture 2"/>
          <p:cNvPicPr>
            <a:picLocks noChangeArrowheads="1"/>
          </p:cNvPicPr>
          <p:nvPr/>
        </p:nvPicPr>
        <p:blipFill>
          <a:blip r:embed="rId3"/>
          <a:srcRect/>
          <a:stretch>
            <a:fillRect/>
          </a:stretch>
        </p:blipFill>
        <p:spPr bwMode="auto">
          <a:xfrm>
            <a:off x="1038225" y="2471738"/>
            <a:ext cx="6299200" cy="4121150"/>
          </a:xfrm>
          <a:prstGeom prst="rect">
            <a:avLst/>
          </a:prstGeom>
          <a:noFill/>
          <a:ln w="12700">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po 30"/>
          <p:cNvGrpSpPr>
            <a:grpSpLocks/>
          </p:cNvGrpSpPr>
          <p:nvPr/>
        </p:nvGrpSpPr>
        <p:grpSpPr bwMode="auto">
          <a:xfrm>
            <a:off x="4984750" y="1550988"/>
            <a:ext cx="4159250" cy="5307012"/>
            <a:chOff x="4718756" y="1160814"/>
            <a:chExt cx="4304994" cy="5307719"/>
          </a:xfrm>
        </p:grpSpPr>
        <p:sp>
          <p:nvSpPr>
            <p:cNvPr id="67589" name="Rectangle 2"/>
            <p:cNvSpPr>
              <a:spLocks noChangeArrowheads="1"/>
            </p:cNvSpPr>
            <p:nvPr/>
          </p:nvSpPr>
          <p:spPr bwMode="auto">
            <a:xfrm>
              <a:off x="6912205" y="1326580"/>
              <a:ext cx="1740860" cy="397545"/>
            </a:xfrm>
            <a:prstGeom prst="rect">
              <a:avLst/>
            </a:prstGeom>
            <a:noFill/>
            <a:ln w="12700">
              <a:noFill/>
              <a:miter lim="800000"/>
              <a:headEnd/>
              <a:tailEnd/>
            </a:ln>
          </p:spPr>
          <p:txBody>
            <a:bodyPr wrap="none" lIns="90487" tIns="44450" rIns="90487" bIns="44450">
              <a:spAutoFit/>
            </a:bodyPr>
            <a:lstStyle/>
            <a:p>
              <a:r>
                <a:rPr lang="it-IT" sz="2000" b="1">
                  <a:latin typeface="Comic Sans MS" pitchFamily="66" charset="0"/>
                </a:rPr>
                <a:t>MANNOSIO</a:t>
              </a:r>
            </a:p>
          </p:txBody>
        </p:sp>
        <p:sp>
          <p:nvSpPr>
            <p:cNvPr id="67590" name="Line 3"/>
            <p:cNvSpPr>
              <a:spLocks noChangeShapeType="1"/>
            </p:cNvSpPr>
            <p:nvPr/>
          </p:nvSpPr>
          <p:spPr bwMode="auto">
            <a:xfrm>
              <a:off x="6956341" y="1699702"/>
              <a:ext cx="0" cy="1776067"/>
            </a:xfrm>
            <a:prstGeom prst="line">
              <a:avLst/>
            </a:prstGeom>
            <a:noFill/>
            <a:ln w="38100">
              <a:solidFill>
                <a:schemeClr val="tx1"/>
              </a:solidFill>
              <a:round/>
              <a:headEnd/>
              <a:tailEnd type="triangle" w="med" len="med"/>
            </a:ln>
          </p:spPr>
          <p:txBody>
            <a:bodyPr wrap="none" anchor="ctr"/>
            <a:lstStyle/>
            <a:p>
              <a:endParaRPr lang="it-IT"/>
            </a:p>
          </p:txBody>
        </p:sp>
        <p:sp>
          <p:nvSpPr>
            <p:cNvPr id="67591" name="Line 4"/>
            <p:cNvSpPr>
              <a:spLocks noChangeShapeType="1"/>
            </p:cNvSpPr>
            <p:nvPr/>
          </p:nvSpPr>
          <p:spPr bwMode="auto">
            <a:xfrm>
              <a:off x="6937591" y="3976450"/>
              <a:ext cx="5769" cy="1848800"/>
            </a:xfrm>
            <a:prstGeom prst="line">
              <a:avLst/>
            </a:prstGeom>
            <a:noFill/>
            <a:ln w="38100">
              <a:solidFill>
                <a:schemeClr val="tx1"/>
              </a:solidFill>
              <a:round/>
              <a:headEnd/>
              <a:tailEnd type="triangle" w="med" len="med"/>
            </a:ln>
          </p:spPr>
          <p:txBody>
            <a:bodyPr wrap="none" anchor="ctr"/>
            <a:lstStyle/>
            <a:p>
              <a:endParaRPr lang="it-IT"/>
            </a:p>
          </p:txBody>
        </p:sp>
        <p:sp>
          <p:nvSpPr>
            <p:cNvPr id="67592" name="Rectangle 5"/>
            <p:cNvSpPr>
              <a:spLocks noChangeArrowheads="1"/>
            </p:cNvSpPr>
            <p:nvPr/>
          </p:nvSpPr>
          <p:spPr bwMode="auto">
            <a:xfrm>
              <a:off x="4732272" y="2350926"/>
              <a:ext cx="2083903" cy="397545"/>
            </a:xfrm>
            <a:prstGeom prst="rect">
              <a:avLst/>
            </a:prstGeom>
            <a:solidFill>
              <a:schemeClr val="accent1"/>
            </a:solidFill>
            <a:ln w="12700">
              <a:noFill/>
              <a:miter lim="800000"/>
              <a:headEnd/>
              <a:tailEnd/>
            </a:ln>
          </p:spPr>
          <p:txBody>
            <a:bodyPr wrap="none" lIns="90487" tIns="44450" rIns="90487" bIns="44450">
              <a:spAutoFit/>
            </a:bodyPr>
            <a:lstStyle/>
            <a:p>
              <a:r>
                <a:rPr lang="it-IT" sz="2000" b="1">
                  <a:latin typeface="Comic Sans MS" pitchFamily="66" charset="0"/>
                </a:rPr>
                <a:t>fosfotrasferasi</a:t>
              </a:r>
            </a:p>
          </p:txBody>
        </p:sp>
        <p:sp>
          <p:nvSpPr>
            <p:cNvPr id="67593" name="Rectangle 6"/>
            <p:cNvSpPr>
              <a:spLocks noChangeArrowheads="1"/>
            </p:cNvSpPr>
            <p:nvPr/>
          </p:nvSpPr>
          <p:spPr bwMode="auto">
            <a:xfrm>
              <a:off x="7507310" y="1748755"/>
              <a:ext cx="1516440" cy="366767"/>
            </a:xfrm>
            <a:prstGeom prst="rect">
              <a:avLst/>
            </a:prstGeom>
            <a:noFill/>
            <a:ln w="12700">
              <a:noFill/>
              <a:miter lim="800000"/>
              <a:headEnd/>
              <a:tailEnd/>
            </a:ln>
          </p:spPr>
          <p:txBody>
            <a:bodyPr wrap="none" lIns="90487" tIns="44450" rIns="90487" bIns="44450">
              <a:spAutoFit/>
            </a:bodyPr>
            <a:lstStyle/>
            <a:p>
              <a:r>
                <a:rPr lang="it-IT" sz="1800" b="1"/>
                <a:t>UDP-GlcNAc</a:t>
              </a:r>
            </a:p>
          </p:txBody>
        </p:sp>
        <p:sp>
          <p:nvSpPr>
            <p:cNvPr id="67594" name="Rectangle 7"/>
            <p:cNvSpPr>
              <a:spLocks noChangeArrowheads="1"/>
            </p:cNvSpPr>
            <p:nvPr/>
          </p:nvSpPr>
          <p:spPr bwMode="auto">
            <a:xfrm>
              <a:off x="7572215" y="2963246"/>
              <a:ext cx="690875" cy="419490"/>
            </a:xfrm>
            <a:prstGeom prst="rect">
              <a:avLst/>
            </a:prstGeom>
            <a:noFill/>
            <a:ln w="12700">
              <a:noFill/>
              <a:miter lim="800000"/>
              <a:headEnd/>
              <a:tailEnd/>
            </a:ln>
          </p:spPr>
          <p:txBody>
            <a:bodyPr wrap="none" lIns="90487" tIns="44450" rIns="90487" bIns="44450">
              <a:spAutoFit/>
            </a:bodyPr>
            <a:lstStyle/>
            <a:p>
              <a:r>
                <a:rPr lang="it-IT" sz="2000" b="1"/>
                <a:t>UMP</a:t>
              </a:r>
            </a:p>
          </p:txBody>
        </p:sp>
        <p:grpSp>
          <p:nvGrpSpPr>
            <p:cNvPr id="3" name="Group 10"/>
            <p:cNvGrpSpPr>
              <a:grpSpLocks/>
            </p:cNvGrpSpPr>
            <p:nvPr/>
          </p:nvGrpSpPr>
          <p:grpSpPr bwMode="auto">
            <a:xfrm>
              <a:off x="6953456" y="1931436"/>
              <a:ext cx="574046" cy="1228023"/>
              <a:chOff x="3105" y="1161"/>
              <a:chExt cx="398" cy="726"/>
            </a:xfrm>
          </p:grpSpPr>
          <p:sp>
            <p:nvSpPr>
              <p:cNvPr id="67613" name="Arc 8"/>
              <p:cNvSpPr>
                <a:spLocks/>
              </p:cNvSpPr>
              <p:nvPr/>
            </p:nvSpPr>
            <p:spPr bwMode="auto">
              <a:xfrm rot="5400000">
                <a:off x="3115" y="1510"/>
                <a:ext cx="367" cy="387"/>
              </a:xfrm>
              <a:custGeom>
                <a:avLst/>
                <a:gdLst>
                  <a:gd name="T0" fmla="*/ 6 w 21600"/>
                  <a:gd name="T1" fmla="*/ 0 h 21600"/>
                  <a:gd name="T2" fmla="*/ 0 w 21600"/>
                  <a:gd name="T3" fmla="*/ 7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0"/>
                    </a:moveTo>
                    <a:cubicBezTo>
                      <a:pt x="21600" y="11929"/>
                      <a:pt x="11929" y="21599"/>
                      <a:pt x="0" y="21600"/>
                    </a:cubicBezTo>
                  </a:path>
                  <a:path w="21600" h="21600" stroke="0" extrusionOk="0">
                    <a:moveTo>
                      <a:pt x="21600" y="0"/>
                    </a:moveTo>
                    <a:cubicBezTo>
                      <a:pt x="21600" y="11929"/>
                      <a:pt x="11929" y="21599"/>
                      <a:pt x="0" y="21600"/>
                    </a:cubicBezTo>
                    <a:lnTo>
                      <a:pt x="0" y="0"/>
                    </a:lnTo>
                    <a:close/>
                  </a:path>
                </a:pathLst>
              </a:custGeom>
              <a:noFill/>
              <a:ln w="38100" cap="rnd">
                <a:solidFill>
                  <a:schemeClr val="tx1"/>
                </a:solidFill>
                <a:round/>
                <a:headEnd type="triangle" w="med" len="med"/>
                <a:tailEnd/>
              </a:ln>
            </p:spPr>
            <p:txBody>
              <a:bodyPr wrap="none" anchor="ctr"/>
              <a:lstStyle/>
              <a:p>
                <a:endParaRPr lang="it-IT"/>
              </a:p>
            </p:txBody>
          </p:sp>
          <p:sp>
            <p:nvSpPr>
              <p:cNvPr id="67614" name="Arc 9"/>
              <p:cNvSpPr>
                <a:spLocks/>
              </p:cNvSpPr>
              <p:nvPr/>
            </p:nvSpPr>
            <p:spPr bwMode="auto">
              <a:xfrm rot="5400000">
                <a:off x="3126" y="1151"/>
                <a:ext cx="367" cy="387"/>
              </a:xfrm>
              <a:custGeom>
                <a:avLst/>
                <a:gdLst>
                  <a:gd name="T0" fmla="*/ 6 w 21600"/>
                  <a:gd name="T1" fmla="*/ 7 h 21600"/>
                  <a:gd name="T2" fmla="*/ 0 w 21600"/>
                  <a:gd name="T3" fmla="*/ 0 h 21600"/>
                  <a:gd name="T4" fmla="*/ 6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21600"/>
                    </a:moveTo>
                    <a:cubicBezTo>
                      <a:pt x="9670" y="21600"/>
                      <a:pt x="0" y="11929"/>
                      <a:pt x="0" y="0"/>
                    </a:cubicBezTo>
                  </a:path>
                  <a:path w="21600" h="21600" stroke="0" extrusionOk="0">
                    <a:moveTo>
                      <a:pt x="21600" y="21600"/>
                    </a:moveTo>
                    <a:cubicBezTo>
                      <a:pt x="9670" y="21600"/>
                      <a:pt x="0" y="11929"/>
                      <a:pt x="0" y="0"/>
                    </a:cubicBezTo>
                    <a:lnTo>
                      <a:pt x="21600" y="0"/>
                    </a:lnTo>
                    <a:close/>
                  </a:path>
                </a:pathLst>
              </a:custGeom>
              <a:noFill/>
              <a:ln w="38100" cap="rnd">
                <a:solidFill>
                  <a:schemeClr val="tx1"/>
                </a:solidFill>
                <a:round/>
                <a:headEnd/>
                <a:tailEnd/>
              </a:ln>
            </p:spPr>
            <p:txBody>
              <a:bodyPr wrap="none" anchor="ctr"/>
              <a:lstStyle/>
              <a:p>
                <a:endParaRPr lang="it-IT"/>
              </a:p>
            </p:txBody>
          </p:sp>
        </p:grpSp>
        <p:sp>
          <p:nvSpPr>
            <p:cNvPr id="67596" name="Rectangle 11"/>
            <p:cNvSpPr>
              <a:spLocks noChangeArrowheads="1"/>
            </p:cNvSpPr>
            <p:nvPr/>
          </p:nvSpPr>
          <p:spPr bwMode="auto">
            <a:xfrm>
              <a:off x="6646511" y="3455471"/>
              <a:ext cx="2205731" cy="397545"/>
            </a:xfrm>
            <a:prstGeom prst="rect">
              <a:avLst/>
            </a:prstGeom>
            <a:noFill/>
            <a:ln w="12700">
              <a:noFill/>
              <a:miter lim="800000"/>
              <a:headEnd/>
              <a:tailEnd/>
            </a:ln>
          </p:spPr>
          <p:txBody>
            <a:bodyPr wrap="none" lIns="90487" tIns="44450" rIns="90487" bIns="44450">
              <a:spAutoFit/>
            </a:bodyPr>
            <a:lstStyle/>
            <a:p>
              <a:r>
                <a:rPr lang="it-IT" sz="2000" b="1"/>
                <a:t>MAN-6-P-GlcNAc</a:t>
              </a:r>
            </a:p>
          </p:txBody>
        </p:sp>
        <p:sp>
          <p:nvSpPr>
            <p:cNvPr id="67597" name="Rectangle 12"/>
            <p:cNvSpPr>
              <a:spLocks noChangeArrowheads="1"/>
            </p:cNvSpPr>
            <p:nvPr/>
          </p:nvSpPr>
          <p:spPr bwMode="auto">
            <a:xfrm>
              <a:off x="7002628" y="5903096"/>
              <a:ext cx="1251945" cy="397545"/>
            </a:xfrm>
            <a:prstGeom prst="rect">
              <a:avLst/>
            </a:prstGeom>
            <a:noFill/>
            <a:ln w="12700">
              <a:noFill/>
              <a:miter lim="800000"/>
              <a:headEnd/>
              <a:tailEnd/>
            </a:ln>
          </p:spPr>
          <p:txBody>
            <a:bodyPr wrap="none" lIns="90487" tIns="44450" rIns="90487" bIns="44450">
              <a:spAutoFit/>
            </a:bodyPr>
            <a:lstStyle/>
            <a:p>
              <a:r>
                <a:rPr lang="it-IT" sz="2000" b="1"/>
                <a:t>MAN-6-P</a:t>
              </a:r>
            </a:p>
          </p:txBody>
        </p:sp>
        <p:sp>
          <p:nvSpPr>
            <p:cNvPr id="67598" name="Rectangle 13"/>
            <p:cNvSpPr>
              <a:spLocks noChangeArrowheads="1"/>
            </p:cNvSpPr>
            <p:nvPr/>
          </p:nvSpPr>
          <p:spPr bwMode="auto">
            <a:xfrm>
              <a:off x="4722176" y="4465291"/>
              <a:ext cx="2069476" cy="397545"/>
            </a:xfrm>
            <a:prstGeom prst="rect">
              <a:avLst/>
            </a:prstGeom>
            <a:solidFill>
              <a:schemeClr val="accent1"/>
            </a:solidFill>
            <a:ln w="12700">
              <a:noFill/>
              <a:miter lim="800000"/>
              <a:headEnd/>
              <a:tailEnd/>
            </a:ln>
          </p:spPr>
          <p:txBody>
            <a:bodyPr wrap="none" lIns="90487" tIns="44450" rIns="90487" bIns="44450">
              <a:spAutoFit/>
            </a:bodyPr>
            <a:lstStyle/>
            <a:p>
              <a:r>
                <a:rPr lang="it-IT" sz="2000" b="1">
                  <a:latin typeface="Comic Sans MS" pitchFamily="66" charset="0"/>
                </a:rPr>
                <a:t>fosfoglicosidasi</a:t>
              </a:r>
            </a:p>
          </p:txBody>
        </p:sp>
        <p:sp>
          <p:nvSpPr>
            <p:cNvPr id="67599" name="Arc 14"/>
            <p:cNvSpPr>
              <a:spLocks/>
            </p:cNvSpPr>
            <p:nvPr/>
          </p:nvSpPr>
          <p:spPr bwMode="auto">
            <a:xfrm rot="5400000">
              <a:off x="6917831" y="4393409"/>
              <a:ext cx="620777" cy="558180"/>
            </a:xfrm>
            <a:custGeom>
              <a:avLst/>
              <a:gdLst>
                <a:gd name="T0" fmla="*/ 16744110 w 21600"/>
                <a:gd name="T1" fmla="*/ 0 h 21600"/>
                <a:gd name="T2" fmla="*/ 0 w 21600"/>
                <a:gd name="T3" fmla="*/ 15876165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0"/>
                  </a:moveTo>
                  <a:cubicBezTo>
                    <a:pt x="21600" y="11929"/>
                    <a:pt x="11929" y="21599"/>
                    <a:pt x="0" y="21600"/>
                  </a:cubicBezTo>
                </a:path>
                <a:path w="21600" h="21600" stroke="0" extrusionOk="0">
                  <a:moveTo>
                    <a:pt x="21600" y="0"/>
                  </a:moveTo>
                  <a:cubicBezTo>
                    <a:pt x="21600" y="11929"/>
                    <a:pt x="11929" y="21599"/>
                    <a:pt x="0" y="21600"/>
                  </a:cubicBezTo>
                  <a:lnTo>
                    <a:pt x="0" y="0"/>
                  </a:lnTo>
                  <a:close/>
                </a:path>
              </a:pathLst>
            </a:custGeom>
            <a:noFill/>
            <a:ln w="38100" cap="rnd">
              <a:solidFill>
                <a:schemeClr val="tx1"/>
              </a:solidFill>
              <a:round/>
              <a:headEnd type="triangle" w="med" len="med"/>
              <a:tailEnd/>
            </a:ln>
          </p:spPr>
          <p:txBody>
            <a:bodyPr wrap="none" anchor="ctr"/>
            <a:lstStyle/>
            <a:p>
              <a:endParaRPr lang="it-IT"/>
            </a:p>
          </p:txBody>
        </p:sp>
        <p:sp>
          <p:nvSpPr>
            <p:cNvPr id="67600" name="Rectangle 15"/>
            <p:cNvSpPr>
              <a:spLocks noChangeArrowheads="1"/>
            </p:cNvSpPr>
            <p:nvPr/>
          </p:nvSpPr>
          <p:spPr bwMode="auto">
            <a:xfrm>
              <a:off x="7531830" y="4746078"/>
              <a:ext cx="946167" cy="419490"/>
            </a:xfrm>
            <a:prstGeom prst="rect">
              <a:avLst/>
            </a:prstGeom>
            <a:noFill/>
            <a:ln w="12700">
              <a:noFill/>
              <a:miter lim="800000"/>
              <a:headEnd/>
              <a:tailEnd/>
            </a:ln>
          </p:spPr>
          <p:txBody>
            <a:bodyPr wrap="none" lIns="90487" tIns="44450" rIns="90487" bIns="44450">
              <a:spAutoFit/>
            </a:bodyPr>
            <a:lstStyle/>
            <a:p>
              <a:r>
                <a:rPr lang="it-IT" sz="2000" b="1"/>
                <a:t>GlcNAc</a:t>
              </a:r>
            </a:p>
          </p:txBody>
        </p:sp>
        <p:grpSp>
          <p:nvGrpSpPr>
            <p:cNvPr id="4" name="Group 19"/>
            <p:cNvGrpSpPr>
              <a:grpSpLocks/>
            </p:cNvGrpSpPr>
            <p:nvPr/>
          </p:nvGrpSpPr>
          <p:grpSpPr bwMode="auto">
            <a:xfrm>
              <a:off x="4876800" y="1160814"/>
              <a:ext cx="1998133" cy="667986"/>
              <a:chOff x="1156" y="674"/>
              <a:chExt cx="1474" cy="516"/>
            </a:xfrm>
          </p:grpSpPr>
          <p:sp>
            <p:nvSpPr>
              <p:cNvPr id="67610" name="Line 16"/>
              <p:cNvSpPr>
                <a:spLocks noChangeShapeType="1"/>
              </p:cNvSpPr>
              <p:nvPr/>
            </p:nvSpPr>
            <p:spPr bwMode="auto">
              <a:xfrm>
                <a:off x="2460" y="938"/>
                <a:ext cx="170" cy="0"/>
              </a:xfrm>
              <a:prstGeom prst="line">
                <a:avLst/>
              </a:prstGeom>
              <a:noFill/>
              <a:ln w="12700">
                <a:solidFill>
                  <a:schemeClr val="tx1"/>
                </a:solidFill>
                <a:round/>
                <a:headEnd/>
                <a:tailEnd/>
              </a:ln>
            </p:spPr>
            <p:txBody>
              <a:bodyPr wrap="none" anchor="ctr"/>
              <a:lstStyle/>
              <a:p>
                <a:endParaRPr lang="it-IT"/>
              </a:p>
            </p:txBody>
          </p:sp>
          <p:sp>
            <p:nvSpPr>
              <p:cNvPr id="67611" name="Oval 17"/>
              <p:cNvSpPr>
                <a:spLocks noChangeArrowheads="1"/>
              </p:cNvSpPr>
              <p:nvPr/>
            </p:nvSpPr>
            <p:spPr bwMode="auto">
              <a:xfrm>
                <a:off x="1156" y="674"/>
                <a:ext cx="1394" cy="516"/>
              </a:xfrm>
              <a:prstGeom prst="ellipse">
                <a:avLst/>
              </a:prstGeom>
              <a:solidFill>
                <a:srgbClr val="F35B1B"/>
              </a:solidFill>
              <a:ln w="12700">
                <a:solidFill>
                  <a:schemeClr val="tx1"/>
                </a:solidFill>
                <a:round/>
                <a:headEnd/>
                <a:tailEnd/>
              </a:ln>
            </p:spPr>
            <p:txBody>
              <a:bodyPr wrap="none" anchor="ctr"/>
              <a:lstStyle/>
              <a:p>
                <a:endParaRPr lang="it-IT" sz="2000"/>
              </a:p>
            </p:txBody>
          </p:sp>
          <p:sp>
            <p:nvSpPr>
              <p:cNvPr id="67612" name="Rectangle 18"/>
              <p:cNvSpPr>
                <a:spLocks noChangeArrowheads="1"/>
              </p:cNvSpPr>
              <p:nvPr/>
            </p:nvSpPr>
            <p:spPr bwMode="auto">
              <a:xfrm>
                <a:off x="1318" y="785"/>
                <a:ext cx="988" cy="217"/>
              </a:xfrm>
              <a:prstGeom prst="rect">
                <a:avLst/>
              </a:prstGeom>
              <a:noFill/>
              <a:ln w="12700">
                <a:noFill/>
                <a:miter lim="800000"/>
                <a:headEnd/>
                <a:tailEnd/>
              </a:ln>
            </p:spPr>
            <p:txBody>
              <a:bodyPr wrap="none" lIns="90487" tIns="44450" rIns="90487" bIns="44450">
                <a:spAutoFit/>
              </a:bodyPr>
              <a:lstStyle/>
              <a:p>
                <a:r>
                  <a:rPr lang="it-IT" sz="1800" b="1">
                    <a:latin typeface="Comic Sans MS" pitchFamily="66" charset="0"/>
                  </a:rPr>
                  <a:t>PROTEINA</a:t>
                </a:r>
              </a:p>
            </p:txBody>
          </p:sp>
        </p:grpSp>
        <p:grpSp>
          <p:nvGrpSpPr>
            <p:cNvPr id="5" name="Group 23"/>
            <p:cNvGrpSpPr>
              <a:grpSpLocks/>
            </p:cNvGrpSpPr>
            <p:nvPr/>
          </p:nvGrpSpPr>
          <p:grpSpPr bwMode="auto">
            <a:xfrm>
              <a:off x="4718756" y="3321916"/>
              <a:ext cx="2054577" cy="674351"/>
              <a:chOff x="906" y="1943"/>
              <a:chExt cx="1474" cy="516"/>
            </a:xfrm>
          </p:grpSpPr>
          <p:sp>
            <p:nvSpPr>
              <p:cNvPr id="67607" name="Line 20"/>
              <p:cNvSpPr>
                <a:spLocks noChangeShapeType="1"/>
              </p:cNvSpPr>
              <p:nvPr/>
            </p:nvSpPr>
            <p:spPr bwMode="auto">
              <a:xfrm>
                <a:off x="2210" y="2207"/>
                <a:ext cx="170" cy="0"/>
              </a:xfrm>
              <a:prstGeom prst="line">
                <a:avLst/>
              </a:prstGeom>
              <a:noFill/>
              <a:ln w="12700">
                <a:solidFill>
                  <a:schemeClr val="tx1"/>
                </a:solidFill>
                <a:round/>
                <a:headEnd/>
                <a:tailEnd/>
              </a:ln>
            </p:spPr>
            <p:txBody>
              <a:bodyPr wrap="none" anchor="ctr"/>
              <a:lstStyle/>
              <a:p>
                <a:endParaRPr lang="it-IT"/>
              </a:p>
            </p:txBody>
          </p:sp>
          <p:sp>
            <p:nvSpPr>
              <p:cNvPr id="67608" name="Oval 21"/>
              <p:cNvSpPr>
                <a:spLocks noChangeArrowheads="1"/>
              </p:cNvSpPr>
              <p:nvPr/>
            </p:nvSpPr>
            <p:spPr bwMode="auto">
              <a:xfrm>
                <a:off x="906" y="1943"/>
                <a:ext cx="1394" cy="516"/>
              </a:xfrm>
              <a:prstGeom prst="ellipse">
                <a:avLst/>
              </a:prstGeom>
              <a:solidFill>
                <a:srgbClr val="F35B1B"/>
              </a:solidFill>
              <a:ln w="12700">
                <a:solidFill>
                  <a:schemeClr val="tx1"/>
                </a:solidFill>
                <a:round/>
                <a:headEnd/>
                <a:tailEnd/>
              </a:ln>
            </p:spPr>
            <p:txBody>
              <a:bodyPr wrap="none" anchor="ctr"/>
              <a:lstStyle/>
              <a:p>
                <a:endParaRPr lang="it-IT" sz="2000"/>
              </a:p>
            </p:txBody>
          </p:sp>
          <p:sp>
            <p:nvSpPr>
              <p:cNvPr id="67609" name="Rectangle 22"/>
              <p:cNvSpPr>
                <a:spLocks noChangeArrowheads="1"/>
              </p:cNvSpPr>
              <p:nvPr/>
            </p:nvSpPr>
            <p:spPr bwMode="auto">
              <a:xfrm>
                <a:off x="1068" y="2054"/>
                <a:ext cx="1083" cy="235"/>
              </a:xfrm>
              <a:prstGeom prst="rect">
                <a:avLst/>
              </a:prstGeom>
              <a:noFill/>
              <a:ln w="12700">
                <a:noFill/>
                <a:miter lim="800000"/>
                <a:headEnd/>
                <a:tailEnd/>
              </a:ln>
            </p:spPr>
            <p:txBody>
              <a:bodyPr wrap="none" lIns="90487" tIns="44450" rIns="90487" bIns="44450">
                <a:spAutoFit/>
              </a:bodyPr>
              <a:lstStyle/>
              <a:p>
                <a:r>
                  <a:rPr lang="it-IT" sz="2000" b="1">
                    <a:latin typeface="Comic Sans MS" pitchFamily="66" charset="0"/>
                  </a:rPr>
                  <a:t>PROTEINA</a:t>
                </a:r>
              </a:p>
            </p:txBody>
          </p:sp>
        </p:grpSp>
        <p:grpSp>
          <p:nvGrpSpPr>
            <p:cNvPr id="6" name="Group 27"/>
            <p:cNvGrpSpPr>
              <a:grpSpLocks/>
            </p:cNvGrpSpPr>
            <p:nvPr/>
          </p:nvGrpSpPr>
          <p:grpSpPr bwMode="auto">
            <a:xfrm>
              <a:off x="4977601" y="5787634"/>
              <a:ext cx="1976356" cy="680899"/>
              <a:chOff x="1242" y="3354"/>
              <a:chExt cx="1474" cy="516"/>
            </a:xfrm>
          </p:grpSpPr>
          <p:sp>
            <p:nvSpPr>
              <p:cNvPr id="67604" name="Line 24"/>
              <p:cNvSpPr>
                <a:spLocks noChangeShapeType="1"/>
              </p:cNvSpPr>
              <p:nvPr/>
            </p:nvSpPr>
            <p:spPr bwMode="auto">
              <a:xfrm>
                <a:off x="2546" y="3618"/>
                <a:ext cx="170" cy="0"/>
              </a:xfrm>
              <a:prstGeom prst="line">
                <a:avLst/>
              </a:prstGeom>
              <a:noFill/>
              <a:ln w="12700">
                <a:solidFill>
                  <a:schemeClr val="tx1"/>
                </a:solidFill>
                <a:round/>
                <a:headEnd/>
                <a:tailEnd/>
              </a:ln>
            </p:spPr>
            <p:txBody>
              <a:bodyPr wrap="none" anchor="ctr"/>
              <a:lstStyle/>
              <a:p>
                <a:endParaRPr lang="it-IT"/>
              </a:p>
            </p:txBody>
          </p:sp>
          <p:sp>
            <p:nvSpPr>
              <p:cNvPr id="67605" name="Oval 25"/>
              <p:cNvSpPr>
                <a:spLocks noChangeArrowheads="1"/>
              </p:cNvSpPr>
              <p:nvPr/>
            </p:nvSpPr>
            <p:spPr bwMode="auto">
              <a:xfrm>
                <a:off x="1242" y="3354"/>
                <a:ext cx="1394" cy="516"/>
              </a:xfrm>
              <a:prstGeom prst="ellipse">
                <a:avLst/>
              </a:prstGeom>
              <a:solidFill>
                <a:srgbClr val="F35B1B"/>
              </a:solidFill>
              <a:ln w="12700">
                <a:solidFill>
                  <a:schemeClr val="tx1"/>
                </a:solidFill>
                <a:round/>
                <a:headEnd/>
                <a:tailEnd/>
              </a:ln>
            </p:spPr>
            <p:txBody>
              <a:bodyPr wrap="none" anchor="ctr"/>
              <a:lstStyle/>
              <a:p>
                <a:endParaRPr lang="it-IT" sz="2000"/>
              </a:p>
            </p:txBody>
          </p:sp>
          <p:sp>
            <p:nvSpPr>
              <p:cNvPr id="67606" name="Rectangle 26"/>
              <p:cNvSpPr>
                <a:spLocks noChangeArrowheads="1"/>
              </p:cNvSpPr>
              <p:nvPr/>
            </p:nvSpPr>
            <p:spPr bwMode="auto">
              <a:xfrm>
                <a:off x="1404" y="3465"/>
                <a:ext cx="1083" cy="235"/>
              </a:xfrm>
              <a:prstGeom prst="rect">
                <a:avLst/>
              </a:prstGeom>
              <a:noFill/>
              <a:ln w="12700">
                <a:noFill/>
                <a:miter lim="800000"/>
                <a:headEnd/>
                <a:tailEnd/>
              </a:ln>
            </p:spPr>
            <p:txBody>
              <a:bodyPr wrap="none" lIns="90487" tIns="44450" rIns="90487" bIns="44450">
                <a:spAutoFit/>
              </a:bodyPr>
              <a:lstStyle/>
              <a:p>
                <a:r>
                  <a:rPr lang="it-IT" sz="2000" b="1">
                    <a:latin typeface="Comic Sans MS" pitchFamily="66" charset="0"/>
                  </a:rPr>
                  <a:t>PROTEINA</a:t>
                </a:r>
              </a:p>
            </p:txBody>
          </p:sp>
        </p:grpSp>
      </p:grpSp>
      <p:sp>
        <p:nvSpPr>
          <p:cNvPr id="67587" name="Rectangle 28"/>
          <p:cNvSpPr>
            <a:spLocks noChangeArrowheads="1"/>
          </p:cNvSpPr>
          <p:nvPr/>
        </p:nvSpPr>
        <p:spPr bwMode="auto">
          <a:xfrm>
            <a:off x="742950" y="185738"/>
            <a:ext cx="7893050" cy="442912"/>
          </a:xfrm>
          <a:prstGeom prst="rect">
            <a:avLst/>
          </a:prstGeom>
          <a:noFill/>
          <a:ln w="12700">
            <a:noFill/>
            <a:miter lim="800000"/>
            <a:headEnd/>
            <a:tailEnd/>
          </a:ln>
        </p:spPr>
        <p:txBody>
          <a:bodyPr wrap="none" lIns="90487" tIns="44450" rIns="90487" bIns="44450">
            <a:spAutoFit/>
          </a:bodyPr>
          <a:lstStyle/>
          <a:p>
            <a:r>
              <a:rPr lang="it-IT" sz="2000" b="1">
                <a:latin typeface="Comic Sans MS" pitchFamily="66" charset="0"/>
              </a:rPr>
              <a:t>FORMAZIONE DEL SEGNALE DI INDIRIZZO AI LISOSOMI</a:t>
            </a:r>
          </a:p>
        </p:txBody>
      </p:sp>
      <p:pic>
        <p:nvPicPr>
          <p:cNvPr id="67588" name="Picture 29" descr="Figure 9.25. Targeting of lysosomal proteins by phosphorylation of mannose residues."/>
          <p:cNvPicPr>
            <a:picLocks noChangeAspect="1" noChangeArrowheads="1"/>
          </p:cNvPicPr>
          <p:nvPr/>
        </p:nvPicPr>
        <p:blipFill>
          <a:blip r:embed="rId2"/>
          <a:srcRect/>
          <a:stretch>
            <a:fillRect/>
          </a:stretch>
        </p:blipFill>
        <p:spPr bwMode="auto">
          <a:xfrm>
            <a:off x="0" y="2303463"/>
            <a:ext cx="4832350" cy="2266950"/>
          </a:xfrm>
          <a:prstGeom prst="rect">
            <a:avLst/>
          </a:prstGeom>
          <a:noFill/>
          <a:ln w="9525">
            <a:noFill/>
            <a:miter lim="800000"/>
            <a:headEnd/>
            <a:tailEnd/>
          </a:ln>
        </p:spPr>
      </p:pic>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p:cNvPicPr>
            <a:picLocks noChangeArrowheads="1"/>
          </p:cNvPicPr>
          <p:nvPr/>
        </p:nvPicPr>
        <p:blipFill>
          <a:blip r:embed="rId2"/>
          <a:srcRect/>
          <a:stretch>
            <a:fillRect/>
          </a:stretch>
        </p:blipFill>
        <p:spPr bwMode="auto">
          <a:xfrm>
            <a:off x="0" y="331788"/>
            <a:ext cx="9131300" cy="6526212"/>
          </a:xfrm>
          <a:prstGeom prst="rect">
            <a:avLst/>
          </a:prstGeom>
          <a:noFill/>
          <a:ln w="12700">
            <a:noFill/>
            <a:miter lim="800000"/>
            <a:headEnd/>
            <a:tailEnd/>
          </a:ln>
        </p:spPr>
      </p:pic>
      <p:sp>
        <p:nvSpPr>
          <p:cNvPr id="68611" name="Rectangle 3"/>
          <p:cNvSpPr>
            <a:spLocks noChangeArrowheads="1"/>
          </p:cNvSpPr>
          <p:nvPr/>
        </p:nvSpPr>
        <p:spPr bwMode="auto">
          <a:xfrm>
            <a:off x="119063" y="2598738"/>
            <a:ext cx="1285875" cy="782637"/>
          </a:xfrm>
          <a:prstGeom prst="rect">
            <a:avLst/>
          </a:prstGeom>
          <a:solidFill>
            <a:schemeClr val="bg1"/>
          </a:solidFill>
          <a:ln w="12700">
            <a:noFill/>
            <a:miter lim="800000"/>
            <a:headEnd/>
            <a:tailEnd/>
          </a:ln>
        </p:spPr>
        <p:txBody>
          <a:bodyPr wrap="none" anchor="ctr"/>
          <a:lstStyle/>
          <a:p>
            <a:endParaRPr lang="it-IT"/>
          </a:p>
        </p:txBody>
      </p:sp>
      <p:sp>
        <p:nvSpPr>
          <p:cNvPr id="68612" name="Rectangle 4"/>
          <p:cNvSpPr>
            <a:spLocks noChangeArrowheads="1"/>
          </p:cNvSpPr>
          <p:nvPr/>
        </p:nvSpPr>
        <p:spPr bwMode="auto">
          <a:xfrm>
            <a:off x="1263650" y="1985963"/>
            <a:ext cx="1693863" cy="361950"/>
          </a:xfrm>
          <a:prstGeom prst="rect">
            <a:avLst/>
          </a:prstGeom>
          <a:solidFill>
            <a:schemeClr val="bg1"/>
          </a:solidFill>
          <a:ln w="12700">
            <a:noFill/>
            <a:miter lim="800000"/>
            <a:headEnd/>
            <a:tailEnd/>
          </a:ln>
        </p:spPr>
        <p:txBody>
          <a:bodyPr wrap="none" anchor="ctr"/>
          <a:lstStyle/>
          <a:p>
            <a:endParaRPr lang="it-IT"/>
          </a:p>
        </p:txBody>
      </p:sp>
      <p:sp>
        <p:nvSpPr>
          <p:cNvPr id="68613" name="Rectangle 5"/>
          <p:cNvSpPr>
            <a:spLocks noChangeArrowheads="1"/>
          </p:cNvSpPr>
          <p:nvPr/>
        </p:nvSpPr>
        <p:spPr bwMode="auto">
          <a:xfrm>
            <a:off x="1262063" y="1793875"/>
            <a:ext cx="1876425" cy="546100"/>
          </a:xfrm>
          <a:prstGeom prst="rect">
            <a:avLst/>
          </a:prstGeom>
          <a:solidFill>
            <a:srgbClr val="A93709"/>
          </a:solidFill>
          <a:ln w="12700">
            <a:noFill/>
            <a:miter lim="800000"/>
            <a:headEnd/>
            <a:tailEnd/>
          </a:ln>
        </p:spPr>
        <p:txBody>
          <a:bodyPr wrap="none" lIns="90487" tIns="44450" rIns="90487" bIns="44450">
            <a:spAutoFit/>
          </a:bodyPr>
          <a:lstStyle/>
          <a:p>
            <a:pPr algn="ctr">
              <a:lnSpc>
                <a:spcPts val="1800"/>
              </a:lnSpc>
            </a:pPr>
            <a:r>
              <a:rPr lang="it-IT" sz="1800" b="1">
                <a:solidFill>
                  <a:schemeClr val="bg1"/>
                </a:solidFill>
                <a:latin typeface="Comic Sans MS" pitchFamily="66" charset="0"/>
              </a:rPr>
              <a:t>ENZIMA</a:t>
            </a:r>
          </a:p>
          <a:p>
            <a:pPr algn="ctr">
              <a:lnSpc>
                <a:spcPts val="1800"/>
              </a:lnSpc>
            </a:pPr>
            <a:r>
              <a:rPr lang="it-IT" sz="1800" b="1">
                <a:solidFill>
                  <a:schemeClr val="bg1"/>
                </a:solidFill>
                <a:latin typeface="Comic Sans MS" pitchFamily="66" charset="0"/>
              </a:rPr>
              <a:t>LISOSOMIALE</a:t>
            </a:r>
          </a:p>
        </p:txBody>
      </p:sp>
      <p:sp>
        <p:nvSpPr>
          <p:cNvPr id="68614" name="AutoShape 6"/>
          <p:cNvSpPr>
            <a:spLocks noChangeArrowheads="1"/>
          </p:cNvSpPr>
          <p:nvPr/>
        </p:nvSpPr>
        <p:spPr bwMode="auto">
          <a:xfrm rot="5400000" flipV="1">
            <a:off x="1854200" y="3060700"/>
            <a:ext cx="749300" cy="1111250"/>
          </a:xfrm>
          <a:custGeom>
            <a:avLst/>
            <a:gdLst>
              <a:gd name="T0" fmla="*/ 22743961 w 21600"/>
              <a:gd name="T1" fmla="*/ 28585108 h 21600"/>
              <a:gd name="T2" fmla="*/ 12996539 w 21600"/>
              <a:gd name="T3" fmla="*/ 57170216 h 21600"/>
              <a:gd name="T4" fmla="*/ 3249152 w 21600"/>
              <a:gd name="T5" fmla="*/ 28585108 h 21600"/>
              <a:gd name="T6" fmla="*/ 12996539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399" y="21600"/>
                </a:lnTo>
                <a:lnTo>
                  <a:pt x="16201" y="21600"/>
                </a:lnTo>
                <a:lnTo>
                  <a:pt x="21600" y="0"/>
                </a:lnTo>
                <a:close/>
              </a:path>
            </a:pathLst>
          </a:custGeom>
          <a:solidFill>
            <a:schemeClr val="bg1"/>
          </a:solidFill>
          <a:ln w="12700">
            <a:noFill/>
            <a:miter lim="800000"/>
            <a:headEnd/>
            <a:tailEnd/>
          </a:ln>
        </p:spPr>
        <p:txBody>
          <a:bodyPr wrap="none" anchor="ctr"/>
          <a:lstStyle/>
          <a:p>
            <a:endParaRPr lang="it-IT"/>
          </a:p>
        </p:txBody>
      </p:sp>
      <p:sp>
        <p:nvSpPr>
          <p:cNvPr id="68615" name="AutoShape 7"/>
          <p:cNvSpPr>
            <a:spLocks noChangeArrowheads="1"/>
          </p:cNvSpPr>
          <p:nvPr/>
        </p:nvSpPr>
        <p:spPr bwMode="auto">
          <a:xfrm rot="10800000" flipH="1" flipV="1">
            <a:off x="3086100" y="2840038"/>
            <a:ext cx="2587625" cy="438150"/>
          </a:xfrm>
          <a:custGeom>
            <a:avLst/>
            <a:gdLst>
              <a:gd name="T0" fmla="*/ 271242062 w 21600"/>
              <a:gd name="T1" fmla="*/ 4443875 h 21600"/>
              <a:gd name="T2" fmla="*/ 154995507 w 21600"/>
              <a:gd name="T3" fmla="*/ 8887750 h 21600"/>
              <a:gd name="T4" fmla="*/ 38748847 w 21600"/>
              <a:gd name="T5" fmla="*/ 4443875 h 21600"/>
              <a:gd name="T6" fmla="*/ 154995507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399" y="21600"/>
                </a:lnTo>
                <a:lnTo>
                  <a:pt x="16201" y="21600"/>
                </a:lnTo>
                <a:lnTo>
                  <a:pt x="21600" y="0"/>
                </a:lnTo>
                <a:close/>
              </a:path>
            </a:pathLst>
          </a:custGeom>
          <a:solidFill>
            <a:schemeClr val="bg1"/>
          </a:solidFill>
          <a:ln w="12700">
            <a:noFill/>
            <a:miter lim="800000"/>
            <a:headEnd/>
            <a:tailEnd/>
          </a:ln>
        </p:spPr>
        <p:txBody>
          <a:bodyPr wrap="none" anchor="ctr"/>
          <a:lstStyle/>
          <a:p>
            <a:endParaRPr lang="it-IT"/>
          </a:p>
        </p:txBody>
      </p:sp>
      <p:sp>
        <p:nvSpPr>
          <p:cNvPr id="68616" name="Rectangle 8"/>
          <p:cNvSpPr>
            <a:spLocks noChangeArrowheads="1"/>
          </p:cNvSpPr>
          <p:nvPr/>
        </p:nvSpPr>
        <p:spPr bwMode="auto">
          <a:xfrm>
            <a:off x="2847975" y="5232400"/>
            <a:ext cx="2163763" cy="422275"/>
          </a:xfrm>
          <a:prstGeom prst="rect">
            <a:avLst/>
          </a:prstGeom>
          <a:solidFill>
            <a:schemeClr val="bg1"/>
          </a:solidFill>
          <a:ln w="12700">
            <a:noFill/>
            <a:miter lim="800000"/>
            <a:headEnd/>
            <a:tailEnd/>
          </a:ln>
        </p:spPr>
        <p:txBody>
          <a:bodyPr wrap="none" anchor="ctr"/>
          <a:lstStyle/>
          <a:p>
            <a:endParaRPr lang="it-IT"/>
          </a:p>
        </p:txBody>
      </p:sp>
      <p:sp>
        <p:nvSpPr>
          <p:cNvPr id="68617" name="Rectangle 9"/>
          <p:cNvSpPr>
            <a:spLocks noChangeArrowheads="1"/>
          </p:cNvSpPr>
          <p:nvPr/>
        </p:nvSpPr>
        <p:spPr bwMode="auto">
          <a:xfrm>
            <a:off x="2751138" y="5200650"/>
            <a:ext cx="2403475" cy="371475"/>
          </a:xfrm>
          <a:prstGeom prst="rect">
            <a:avLst/>
          </a:prstGeom>
          <a:noFill/>
          <a:ln w="12700">
            <a:noFill/>
            <a:miter lim="800000"/>
            <a:headEnd/>
            <a:tailEnd/>
          </a:ln>
        </p:spPr>
        <p:txBody>
          <a:bodyPr wrap="none" lIns="90487" tIns="44450" rIns="90487" bIns="44450">
            <a:spAutoFit/>
          </a:bodyPr>
          <a:lstStyle/>
          <a:p>
            <a:r>
              <a:rPr lang="it-IT" sz="1600" b="1">
                <a:latin typeface="Comic Sans MS" pitchFamily="66" charset="0"/>
              </a:rPr>
              <a:t>FOSFOTRANSFERASI</a:t>
            </a:r>
          </a:p>
        </p:txBody>
      </p:sp>
      <p:sp>
        <p:nvSpPr>
          <p:cNvPr id="68618" name="Rectangle 10"/>
          <p:cNvSpPr>
            <a:spLocks noChangeArrowheads="1"/>
          </p:cNvSpPr>
          <p:nvPr/>
        </p:nvSpPr>
        <p:spPr bwMode="auto">
          <a:xfrm>
            <a:off x="1466850" y="4370388"/>
            <a:ext cx="1270000" cy="454025"/>
          </a:xfrm>
          <a:prstGeom prst="rect">
            <a:avLst/>
          </a:prstGeom>
          <a:solidFill>
            <a:schemeClr val="bg1"/>
          </a:solidFill>
          <a:ln w="12700">
            <a:noFill/>
            <a:miter lim="800000"/>
            <a:headEnd/>
            <a:tailEnd/>
          </a:ln>
        </p:spPr>
        <p:txBody>
          <a:bodyPr wrap="none" anchor="ctr"/>
          <a:lstStyle/>
          <a:p>
            <a:endParaRPr lang="it-IT"/>
          </a:p>
        </p:txBody>
      </p:sp>
      <p:sp>
        <p:nvSpPr>
          <p:cNvPr id="68619" name="Rectangle 11"/>
          <p:cNvSpPr>
            <a:spLocks noChangeArrowheads="1"/>
          </p:cNvSpPr>
          <p:nvPr/>
        </p:nvSpPr>
        <p:spPr bwMode="auto">
          <a:xfrm>
            <a:off x="7346950" y="3303588"/>
            <a:ext cx="752475" cy="234950"/>
          </a:xfrm>
          <a:prstGeom prst="rect">
            <a:avLst/>
          </a:prstGeom>
          <a:solidFill>
            <a:schemeClr val="bg1"/>
          </a:solidFill>
          <a:ln w="12700">
            <a:noFill/>
            <a:miter lim="800000"/>
            <a:headEnd/>
            <a:tailEnd/>
          </a:ln>
        </p:spPr>
        <p:txBody>
          <a:bodyPr wrap="none" anchor="ctr"/>
          <a:lstStyle/>
          <a:p>
            <a:endParaRPr lang="it-IT"/>
          </a:p>
        </p:txBody>
      </p:sp>
      <p:sp>
        <p:nvSpPr>
          <p:cNvPr id="68620" name="Rectangle 12"/>
          <p:cNvSpPr>
            <a:spLocks noChangeArrowheads="1"/>
          </p:cNvSpPr>
          <p:nvPr/>
        </p:nvSpPr>
        <p:spPr bwMode="auto">
          <a:xfrm>
            <a:off x="6672263" y="1531938"/>
            <a:ext cx="2336800" cy="579437"/>
          </a:xfrm>
          <a:prstGeom prst="rect">
            <a:avLst/>
          </a:prstGeom>
          <a:solidFill>
            <a:schemeClr val="bg1"/>
          </a:solidFill>
          <a:ln w="12700">
            <a:noFill/>
            <a:miter lim="800000"/>
            <a:headEnd/>
            <a:tailEnd/>
          </a:ln>
        </p:spPr>
        <p:txBody>
          <a:bodyPr wrap="none" anchor="ctr"/>
          <a:lstStyle/>
          <a:p>
            <a:endParaRPr lang="it-IT"/>
          </a:p>
        </p:txBody>
      </p:sp>
      <p:sp>
        <p:nvSpPr>
          <p:cNvPr id="68621" name="Rectangle 13"/>
          <p:cNvSpPr>
            <a:spLocks noChangeArrowheads="1"/>
          </p:cNvSpPr>
          <p:nvPr/>
        </p:nvSpPr>
        <p:spPr bwMode="auto">
          <a:xfrm>
            <a:off x="4838700" y="3492500"/>
            <a:ext cx="1223963" cy="720725"/>
          </a:xfrm>
          <a:prstGeom prst="rect">
            <a:avLst/>
          </a:prstGeom>
          <a:solidFill>
            <a:schemeClr val="bg1"/>
          </a:solidFill>
          <a:ln w="12700">
            <a:noFill/>
            <a:miter lim="800000"/>
            <a:headEnd/>
            <a:tailEnd/>
          </a:ln>
        </p:spPr>
        <p:txBody>
          <a:bodyPr wrap="none" anchor="ctr"/>
          <a:lstStyle/>
          <a:p>
            <a:endParaRPr lang="it-IT"/>
          </a:p>
        </p:txBody>
      </p:sp>
      <p:sp>
        <p:nvSpPr>
          <p:cNvPr id="68622" name="Rectangle 14"/>
          <p:cNvSpPr>
            <a:spLocks noChangeArrowheads="1"/>
          </p:cNvSpPr>
          <p:nvPr/>
        </p:nvSpPr>
        <p:spPr bwMode="auto">
          <a:xfrm>
            <a:off x="228600" y="4621213"/>
            <a:ext cx="1144588" cy="312737"/>
          </a:xfrm>
          <a:prstGeom prst="rect">
            <a:avLst/>
          </a:prstGeom>
          <a:solidFill>
            <a:schemeClr val="bg1"/>
          </a:solidFill>
          <a:ln w="12700">
            <a:noFill/>
            <a:miter lim="800000"/>
            <a:headEnd/>
            <a:tailEnd/>
          </a:ln>
        </p:spPr>
        <p:txBody>
          <a:bodyPr wrap="none" anchor="ctr"/>
          <a:lstStyle/>
          <a:p>
            <a:endParaRPr lang="it-IT"/>
          </a:p>
        </p:txBody>
      </p:sp>
      <p:sp>
        <p:nvSpPr>
          <p:cNvPr id="68623" name="Rectangle 15"/>
          <p:cNvSpPr>
            <a:spLocks noChangeArrowheads="1"/>
          </p:cNvSpPr>
          <p:nvPr/>
        </p:nvSpPr>
        <p:spPr bwMode="auto">
          <a:xfrm>
            <a:off x="131763" y="4598988"/>
            <a:ext cx="1581150" cy="407987"/>
          </a:xfrm>
          <a:prstGeom prst="rect">
            <a:avLst/>
          </a:prstGeom>
          <a:solidFill>
            <a:srgbClr val="FAFD00"/>
          </a:solidFill>
          <a:ln w="12700">
            <a:noFill/>
            <a:miter lim="800000"/>
            <a:headEnd/>
            <a:tailEnd/>
          </a:ln>
        </p:spPr>
        <p:txBody>
          <a:bodyPr wrap="none" lIns="90487" tIns="44450" rIns="90487" bIns="44450">
            <a:spAutoFit/>
          </a:bodyPr>
          <a:lstStyle/>
          <a:p>
            <a:r>
              <a:rPr lang="it-IT" sz="1800" b="1">
                <a:latin typeface="Comic Sans MS" pitchFamily="66" charset="0"/>
              </a:rPr>
              <a:t>UDP-GlcNAc</a:t>
            </a:r>
          </a:p>
        </p:txBody>
      </p:sp>
      <p:sp>
        <p:nvSpPr>
          <p:cNvPr id="68624" name="Rectangle 16"/>
          <p:cNvSpPr>
            <a:spLocks noChangeArrowheads="1"/>
          </p:cNvSpPr>
          <p:nvPr/>
        </p:nvSpPr>
        <p:spPr bwMode="auto">
          <a:xfrm>
            <a:off x="5121275" y="4683125"/>
            <a:ext cx="657225" cy="517525"/>
          </a:xfrm>
          <a:prstGeom prst="rect">
            <a:avLst/>
          </a:prstGeom>
          <a:solidFill>
            <a:schemeClr val="bg1"/>
          </a:solidFill>
          <a:ln w="12700">
            <a:noFill/>
            <a:miter lim="800000"/>
            <a:headEnd/>
            <a:tailEnd/>
          </a:ln>
        </p:spPr>
        <p:txBody>
          <a:bodyPr wrap="none" anchor="ctr"/>
          <a:lstStyle/>
          <a:p>
            <a:endParaRPr lang="it-IT"/>
          </a:p>
        </p:txBody>
      </p:sp>
      <p:sp>
        <p:nvSpPr>
          <p:cNvPr id="68625" name="Rectangle 17"/>
          <p:cNvSpPr>
            <a:spLocks noChangeArrowheads="1"/>
          </p:cNvSpPr>
          <p:nvPr/>
        </p:nvSpPr>
        <p:spPr bwMode="auto">
          <a:xfrm>
            <a:off x="5056188" y="4702175"/>
            <a:ext cx="727075" cy="442913"/>
          </a:xfrm>
          <a:prstGeom prst="rect">
            <a:avLst/>
          </a:prstGeom>
          <a:noFill/>
          <a:ln w="12700">
            <a:noFill/>
            <a:miter lim="800000"/>
            <a:headEnd/>
            <a:tailEnd/>
          </a:ln>
        </p:spPr>
        <p:txBody>
          <a:bodyPr wrap="none" lIns="90487" tIns="44450" rIns="90487" bIns="44450">
            <a:spAutoFit/>
          </a:bodyPr>
          <a:lstStyle/>
          <a:p>
            <a:r>
              <a:rPr lang="it-IT" sz="2000" b="1">
                <a:latin typeface="Comic Sans MS" pitchFamily="66" charset="0"/>
              </a:rPr>
              <a:t>UMP</a:t>
            </a:r>
          </a:p>
        </p:txBody>
      </p:sp>
      <p:sp>
        <p:nvSpPr>
          <p:cNvPr id="68626" name="Rectangle 18"/>
          <p:cNvSpPr>
            <a:spLocks noChangeArrowheads="1"/>
          </p:cNvSpPr>
          <p:nvPr/>
        </p:nvSpPr>
        <p:spPr bwMode="auto">
          <a:xfrm>
            <a:off x="5999163" y="5310188"/>
            <a:ext cx="2398712" cy="392112"/>
          </a:xfrm>
          <a:prstGeom prst="rect">
            <a:avLst/>
          </a:prstGeom>
          <a:solidFill>
            <a:schemeClr val="bg1"/>
          </a:solidFill>
          <a:ln w="12700">
            <a:noFill/>
            <a:miter lim="800000"/>
            <a:headEnd/>
            <a:tailEnd/>
          </a:ln>
        </p:spPr>
        <p:txBody>
          <a:bodyPr wrap="none" anchor="ctr"/>
          <a:lstStyle/>
          <a:p>
            <a:endParaRPr lang="it-IT"/>
          </a:p>
        </p:txBody>
      </p:sp>
      <p:sp>
        <p:nvSpPr>
          <p:cNvPr id="68627" name="Rectangle 19"/>
          <p:cNvSpPr>
            <a:spLocks noChangeArrowheads="1"/>
          </p:cNvSpPr>
          <p:nvPr/>
        </p:nvSpPr>
        <p:spPr bwMode="auto">
          <a:xfrm>
            <a:off x="5749925" y="5337175"/>
            <a:ext cx="1195388" cy="469900"/>
          </a:xfrm>
          <a:prstGeom prst="rect">
            <a:avLst/>
          </a:prstGeom>
          <a:noFill/>
          <a:ln w="12700">
            <a:noFill/>
            <a:miter lim="800000"/>
            <a:headEnd/>
            <a:tailEnd/>
          </a:ln>
        </p:spPr>
        <p:txBody>
          <a:bodyPr wrap="none" lIns="90487" tIns="44450" rIns="90487" bIns="44450">
            <a:spAutoFit/>
          </a:bodyPr>
          <a:lstStyle/>
          <a:p>
            <a:pPr algn="ctr">
              <a:lnSpc>
                <a:spcPts val="1500"/>
              </a:lnSpc>
            </a:pPr>
            <a:r>
              <a:rPr lang="it-IT" sz="1800" b="1">
                <a:latin typeface="Comic Sans MS" pitchFamily="66" charset="0"/>
              </a:rPr>
              <a:t>sito</a:t>
            </a:r>
          </a:p>
          <a:p>
            <a:pPr algn="ctr">
              <a:lnSpc>
                <a:spcPts val="1500"/>
              </a:lnSpc>
            </a:pPr>
            <a:r>
              <a:rPr lang="it-IT" sz="1800" b="1">
                <a:latin typeface="Comic Sans MS" pitchFamily="66" charset="0"/>
              </a:rPr>
              <a:t>catalitico</a:t>
            </a:r>
          </a:p>
        </p:txBody>
      </p:sp>
      <p:sp>
        <p:nvSpPr>
          <p:cNvPr id="68628" name="Rectangle 20"/>
          <p:cNvSpPr>
            <a:spLocks noChangeArrowheads="1"/>
          </p:cNvSpPr>
          <p:nvPr/>
        </p:nvSpPr>
        <p:spPr bwMode="auto">
          <a:xfrm>
            <a:off x="6942138" y="5346700"/>
            <a:ext cx="1778000" cy="469900"/>
          </a:xfrm>
          <a:prstGeom prst="rect">
            <a:avLst/>
          </a:prstGeom>
          <a:noFill/>
          <a:ln w="12700">
            <a:noFill/>
            <a:miter lim="800000"/>
            <a:headEnd/>
            <a:tailEnd/>
          </a:ln>
        </p:spPr>
        <p:txBody>
          <a:bodyPr wrap="none" lIns="90487" tIns="44450" rIns="90487" bIns="44450">
            <a:spAutoFit/>
          </a:bodyPr>
          <a:lstStyle/>
          <a:p>
            <a:pPr algn="ctr">
              <a:lnSpc>
                <a:spcPts val="1500"/>
              </a:lnSpc>
            </a:pPr>
            <a:r>
              <a:rPr lang="it-IT" sz="1800" b="1">
                <a:latin typeface="Comic Sans MS" pitchFamily="66" charset="0"/>
              </a:rPr>
              <a:t>sito di</a:t>
            </a:r>
          </a:p>
          <a:p>
            <a:pPr algn="ctr">
              <a:lnSpc>
                <a:spcPts val="1500"/>
              </a:lnSpc>
            </a:pPr>
            <a:r>
              <a:rPr lang="it-IT" sz="1800" b="1">
                <a:latin typeface="Comic Sans MS" pitchFamily="66" charset="0"/>
              </a:rPr>
              <a:t>riconoscimento</a:t>
            </a:r>
          </a:p>
        </p:txBody>
      </p:sp>
      <p:sp>
        <p:nvSpPr>
          <p:cNvPr id="68629" name="Line 21"/>
          <p:cNvSpPr>
            <a:spLocks noChangeShapeType="1"/>
          </p:cNvSpPr>
          <p:nvPr/>
        </p:nvSpPr>
        <p:spPr bwMode="auto">
          <a:xfrm>
            <a:off x="34925" y="325438"/>
            <a:ext cx="9070975" cy="0"/>
          </a:xfrm>
          <a:prstGeom prst="line">
            <a:avLst/>
          </a:prstGeom>
          <a:noFill/>
          <a:ln w="50800">
            <a:solidFill>
              <a:schemeClr val="bg1"/>
            </a:solidFill>
            <a:round/>
            <a:headEnd/>
            <a:tailEnd/>
          </a:ln>
        </p:spPr>
        <p:txBody>
          <a:bodyPr wrap="none" anchor="ctr"/>
          <a:lstStyle/>
          <a:p>
            <a:endParaRPr lang="it-IT"/>
          </a:p>
        </p:txBody>
      </p:sp>
      <p:sp>
        <p:nvSpPr>
          <p:cNvPr id="68630" name="Rectangle 22"/>
          <p:cNvSpPr>
            <a:spLocks noChangeArrowheads="1"/>
          </p:cNvSpPr>
          <p:nvPr/>
        </p:nvSpPr>
        <p:spPr bwMode="auto">
          <a:xfrm>
            <a:off x="354013" y="266700"/>
            <a:ext cx="8516937" cy="584200"/>
          </a:xfrm>
          <a:prstGeom prst="rect">
            <a:avLst/>
          </a:prstGeom>
          <a:solidFill>
            <a:srgbClr val="FAFD00"/>
          </a:solidFill>
          <a:ln w="12700">
            <a:noFill/>
            <a:miter lim="800000"/>
            <a:headEnd/>
            <a:tailEnd/>
          </a:ln>
        </p:spPr>
        <p:txBody>
          <a:bodyPr wrap="none" lIns="90487" tIns="44450" rIns="90487" bIns="44450">
            <a:spAutoFit/>
          </a:bodyPr>
          <a:lstStyle/>
          <a:p>
            <a:r>
              <a:rPr lang="it-IT" sz="2800" b="1">
                <a:latin typeface="Comic Sans MS" pitchFamily="66" charset="0"/>
              </a:rPr>
              <a:t>FOSFORILAZIONE DI ENZIMI LISOSOMIALI</a:t>
            </a:r>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Immagine 1" descr="Copia di vescicole copy.jpg"/>
          <p:cNvPicPr>
            <a:picLocks noChangeAspect="1"/>
          </p:cNvPicPr>
          <p:nvPr/>
        </p:nvPicPr>
        <p:blipFill>
          <a:blip r:embed="rId3"/>
          <a:srcRect/>
          <a:stretch>
            <a:fillRect/>
          </a:stretch>
        </p:blipFill>
        <p:spPr bwMode="auto">
          <a:xfrm>
            <a:off x="777875" y="187325"/>
            <a:ext cx="8162925" cy="5784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4" descr="http://www.utm.utoronto.ca/~w3bio315/picts/lectures/lecture16/Lysosome-EnzymeTargeting2.jpg"/>
          <p:cNvPicPr>
            <a:picLocks noChangeAspect="1" noChangeArrowheads="1"/>
          </p:cNvPicPr>
          <p:nvPr/>
        </p:nvPicPr>
        <p:blipFill>
          <a:blip r:embed="rId2"/>
          <a:srcRect/>
          <a:stretch>
            <a:fillRect/>
          </a:stretch>
        </p:blipFill>
        <p:spPr bwMode="auto">
          <a:xfrm>
            <a:off x="590550" y="450850"/>
            <a:ext cx="7981950" cy="5645150"/>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http://www.cytochemistry.net/cell-biology/lys4.jpg"/>
          <p:cNvPicPr>
            <a:picLocks noChangeAspect="1" noChangeArrowheads="1"/>
          </p:cNvPicPr>
          <p:nvPr/>
        </p:nvPicPr>
        <p:blipFill>
          <a:blip r:embed="rId2"/>
          <a:srcRect/>
          <a:stretch>
            <a:fillRect/>
          </a:stretch>
        </p:blipFill>
        <p:spPr bwMode="auto">
          <a:xfrm>
            <a:off x="733425" y="1462088"/>
            <a:ext cx="6905625" cy="3505200"/>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descr="http://www.zoology.ubc.ca/~berger/b200sample/unit_9_secretion/images9/slide6.gif"/>
          <p:cNvPicPr>
            <a:picLocks noChangeAspect="1" noChangeArrowheads="1"/>
          </p:cNvPicPr>
          <p:nvPr/>
        </p:nvPicPr>
        <p:blipFill>
          <a:blip r:embed="rId2"/>
          <a:srcRect/>
          <a:stretch>
            <a:fillRect/>
          </a:stretch>
        </p:blipFill>
        <p:spPr bwMode="auto">
          <a:xfrm>
            <a:off x="1793875" y="-23813"/>
            <a:ext cx="5159375" cy="6757988"/>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Immagine 2" descr="ch17f40.jpg"/>
          <p:cNvPicPr>
            <a:picLocks noChangeAspect="1"/>
          </p:cNvPicPr>
          <p:nvPr/>
        </p:nvPicPr>
        <p:blipFill>
          <a:blip r:embed="rId2"/>
          <a:srcRect/>
          <a:stretch>
            <a:fillRect/>
          </a:stretch>
        </p:blipFill>
        <p:spPr bwMode="auto">
          <a:xfrm>
            <a:off x="654050" y="703263"/>
            <a:ext cx="8229600" cy="6154737"/>
          </a:xfrm>
          <a:prstGeom prst="rect">
            <a:avLst/>
          </a:prstGeom>
          <a:noFill/>
          <a:ln w="9525">
            <a:noFill/>
            <a:miter lim="800000"/>
            <a:headEnd/>
            <a:tailEnd/>
          </a:ln>
        </p:spPr>
      </p:pic>
      <p:sp>
        <p:nvSpPr>
          <p:cNvPr id="73731" name="Rettangolo 3"/>
          <p:cNvSpPr>
            <a:spLocks noChangeArrowheads="1"/>
          </p:cNvSpPr>
          <p:nvPr/>
        </p:nvSpPr>
        <p:spPr bwMode="auto">
          <a:xfrm>
            <a:off x="552450" y="0"/>
            <a:ext cx="8377238" cy="708025"/>
          </a:xfrm>
          <a:prstGeom prst="rect">
            <a:avLst/>
          </a:prstGeom>
          <a:noFill/>
          <a:ln w="9525">
            <a:noFill/>
            <a:miter lim="800000"/>
            <a:headEnd/>
            <a:tailEnd/>
          </a:ln>
        </p:spPr>
        <p:txBody>
          <a:bodyPr>
            <a:spAutoFit/>
          </a:bodyPr>
          <a:lstStyle/>
          <a:p>
            <a:r>
              <a:rPr lang="en-US" sz="2000" b="1"/>
              <a:t>Recycling of cell surface receptors and mannose- 6 - phosphate receptors by endosomes.</a:t>
            </a:r>
            <a:endParaRPr lang="it-IT" sz="200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Immagine 1" descr="lis.jpg"/>
          <p:cNvPicPr>
            <a:picLocks noChangeAspect="1"/>
          </p:cNvPicPr>
          <p:nvPr/>
        </p:nvPicPr>
        <p:blipFill>
          <a:blip r:embed="rId3"/>
          <a:srcRect/>
          <a:stretch>
            <a:fillRect/>
          </a:stretch>
        </p:blipFill>
        <p:spPr bwMode="auto">
          <a:xfrm>
            <a:off x="2000250" y="374650"/>
            <a:ext cx="4705350" cy="5588000"/>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ttangolo 2"/>
          <p:cNvSpPr>
            <a:spLocks noChangeArrowheads="1"/>
          </p:cNvSpPr>
          <p:nvPr/>
        </p:nvSpPr>
        <p:spPr bwMode="auto">
          <a:xfrm>
            <a:off x="642938" y="1071563"/>
            <a:ext cx="7715250" cy="1323975"/>
          </a:xfrm>
          <a:prstGeom prst="rect">
            <a:avLst/>
          </a:prstGeom>
          <a:noFill/>
          <a:ln w="9525">
            <a:noFill/>
            <a:miter lim="800000"/>
            <a:headEnd/>
            <a:tailEnd/>
          </a:ln>
        </p:spPr>
        <p:txBody>
          <a:bodyPr>
            <a:spAutoFit/>
          </a:bodyPr>
          <a:lstStyle/>
          <a:p>
            <a:pPr algn="just"/>
            <a:r>
              <a:rPr lang="it-IT" sz="2000">
                <a:latin typeface="Calibri" pitchFamily="34" charset="0"/>
              </a:rPr>
              <a:t>I lisosomi si formano in seguito alla fusione di vescicole di trasporto gemmate dal reticolo </a:t>
            </a:r>
            <a:r>
              <a:rPr lang="it-IT" sz="2000" i="1">
                <a:latin typeface="Calibri" pitchFamily="34" charset="0"/>
              </a:rPr>
              <a:t>trans</a:t>
            </a:r>
            <a:r>
              <a:rPr lang="it-IT" sz="2000">
                <a:latin typeface="Calibri" pitchFamily="34" charset="0"/>
              </a:rPr>
              <a:t> Golgi con endosomi, che contengono  a loro volta molecole trasportate all’interno della membrana plasmatica per endocitosi.</a:t>
            </a:r>
          </a:p>
        </p:txBody>
      </p:sp>
      <p:sp>
        <p:nvSpPr>
          <p:cNvPr id="4" name="Rettangolo 3"/>
          <p:cNvSpPr/>
          <p:nvPr/>
        </p:nvSpPr>
        <p:spPr>
          <a:xfrm>
            <a:off x="571500" y="2714625"/>
            <a:ext cx="7643813" cy="1016000"/>
          </a:xfrm>
          <a:prstGeom prst="rect">
            <a:avLst/>
          </a:prstGeom>
        </p:spPr>
        <p:style>
          <a:lnRef idx="1">
            <a:schemeClr val="accent3"/>
          </a:lnRef>
          <a:fillRef idx="3">
            <a:schemeClr val="accent3"/>
          </a:fillRef>
          <a:effectRef idx="2">
            <a:schemeClr val="accent3"/>
          </a:effectRef>
          <a:fontRef idx="minor">
            <a:schemeClr val="lt1"/>
          </a:fontRef>
        </p:style>
        <p:txBody>
          <a:bodyPr>
            <a:spAutoFit/>
          </a:bodyPr>
          <a:lstStyle/>
          <a:p>
            <a:pPr algn="just" fontAlgn="auto">
              <a:spcBef>
                <a:spcPts val="0"/>
              </a:spcBef>
              <a:spcAft>
                <a:spcPts val="0"/>
              </a:spcAft>
              <a:defRPr/>
            </a:pPr>
            <a:r>
              <a:rPr lang="it-IT" sz="2000" dirty="0">
                <a:solidFill>
                  <a:schemeClr val="tx1"/>
                </a:solidFill>
              </a:rPr>
              <a:t>Materiale extracellulare  è trasportato all’interno della cellula in vescicole di endocitosi, rivestite di </a:t>
            </a:r>
            <a:r>
              <a:rPr lang="it-IT" sz="2000" b="1" dirty="0" err="1">
                <a:solidFill>
                  <a:schemeClr val="tx1"/>
                </a:solidFill>
              </a:rPr>
              <a:t>clatrina</a:t>
            </a:r>
            <a:r>
              <a:rPr lang="it-IT" sz="2000" dirty="0">
                <a:solidFill>
                  <a:schemeClr val="tx1"/>
                </a:solidFill>
              </a:rPr>
              <a:t>, che gemmano  dalla membrana plasmatica e si fondono con gli </a:t>
            </a:r>
            <a:r>
              <a:rPr lang="it-IT" sz="2000" b="1" dirty="0" err="1">
                <a:solidFill>
                  <a:schemeClr val="tx1"/>
                </a:solidFill>
              </a:rPr>
              <a:t>endosomi</a:t>
            </a:r>
            <a:r>
              <a:rPr lang="it-IT" sz="2000" b="1" dirty="0">
                <a:solidFill>
                  <a:schemeClr val="tx1"/>
                </a:solidFill>
              </a:rPr>
              <a:t> precoci.</a:t>
            </a:r>
          </a:p>
        </p:txBody>
      </p:sp>
      <p:sp>
        <p:nvSpPr>
          <p:cNvPr id="5" name="Rettangolo 4"/>
          <p:cNvSpPr/>
          <p:nvPr/>
        </p:nvSpPr>
        <p:spPr>
          <a:xfrm>
            <a:off x="571500" y="4143375"/>
            <a:ext cx="7715250" cy="1323975"/>
          </a:xfrm>
          <a:prstGeom prst="rect">
            <a:avLst/>
          </a:prstGeom>
        </p:spPr>
        <p:style>
          <a:lnRef idx="1">
            <a:schemeClr val="accent3"/>
          </a:lnRef>
          <a:fillRef idx="3">
            <a:schemeClr val="accent3"/>
          </a:fillRef>
          <a:effectRef idx="2">
            <a:schemeClr val="accent3"/>
          </a:effectRef>
          <a:fontRef idx="minor">
            <a:schemeClr val="lt1"/>
          </a:fontRef>
        </p:style>
        <p:txBody>
          <a:bodyPr>
            <a:spAutoFit/>
          </a:bodyPr>
          <a:lstStyle/>
          <a:p>
            <a:pPr algn="just" fontAlgn="auto">
              <a:spcBef>
                <a:spcPts val="0"/>
              </a:spcBef>
              <a:spcAft>
                <a:spcPts val="0"/>
              </a:spcAft>
              <a:defRPr/>
            </a:pPr>
            <a:r>
              <a:rPr lang="it-IT" sz="2000" dirty="0">
                <a:solidFill>
                  <a:schemeClr val="tx1"/>
                </a:solidFill>
              </a:rPr>
              <a:t>Al livello degli </a:t>
            </a:r>
            <a:r>
              <a:rPr lang="it-IT" sz="2000" dirty="0" err="1">
                <a:solidFill>
                  <a:schemeClr val="tx1"/>
                </a:solidFill>
              </a:rPr>
              <a:t>endosomi</a:t>
            </a:r>
            <a:r>
              <a:rPr lang="it-IT" sz="2000" dirty="0">
                <a:solidFill>
                  <a:schemeClr val="tx1"/>
                </a:solidFill>
              </a:rPr>
              <a:t> precoci, i componenti  di membrana che hanno preso parte al processo , vengono riciclati e fanno ritorno alla membrana plasmatica, mentre gli </a:t>
            </a:r>
            <a:r>
              <a:rPr lang="it-IT" sz="2000" dirty="0" err="1">
                <a:solidFill>
                  <a:schemeClr val="tx1"/>
                </a:solidFill>
              </a:rPr>
              <a:t>endosomi</a:t>
            </a:r>
            <a:r>
              <a:rPr lang="it-IT" sz="2000" dirty="0">
                <a:solidFill>
                  <a:schemeClr val="tx1"/>
                </a:solidFill>
              </a:rPr>
              <a:t> precoci si trasformano gradualmente in </a:t>
            </a:r>
            <a:r>
              <a:rPr lang="it-IT" sz="2000" b="1" dirty="0" err="1">
                <a:solidFill>
                  <a:schemeClr val="tx1"/>
                </a:solidFill>
              </a:rPr>
              <a:t>endosomi</a:t>
            </a:r>
            <a:r>
              <a:rPr lang="it-IT" sz="2000" b="1" dirty="0">
                <a:solidFill>
                  <a:schemeClr val="tx1"/>
                </a:solidFill>
              </a:rPr>
              <a:t> tardivi.</a:t>
            </a:r>
          </a:p>
        </p:txBody>
      </p:sp>
      <p:sp>
        <p:nvSpPr>
          <p:cNvPr id="6" name="CasellaDiTesto 5"/>
          <p:cNvSpPr txBox="1"/>
          <p:nvPr/>
        </p:nvSpPr>
        <p:spPr>
          <a:xfrm>
            <a:off x="857224" y="357166"/>
            <a:ext cx="7429552" cy="523220"/>
          </a:xfrm>
          <a:prstGeom prst="rect">
            <a:avLst/>
          </a:prstGeom>
          <a:noFill/>
        </p:spPr>
        <p:txBody>
          <a:bodyPr>
            <a:spAutoFit/>
          </a:bodyPr>
          <a:lstStyle/>
          <a:p>
            <a:pPr algn="ctr" fontAlgn="auto">
              <a:spcBef>
                <a:spcPts val="0"/>
              </a:spcBef>
              <a:spcAft>
                <a:spcPts val="0"/>
              </a:spcAft>
              <a:defRPr/>
            </a:pPr>
            <a:r>
              <a:rPr lang="it-IT" sz="2800" b="1" dirty="0">
                <a:ln>
                  <a:solidFill>
                    <a:schemeClr val="accent2">
                      <a:lumMod val="75000"/>
                    </a:schemeClr>
                  </a:solidFill>
                </a:ln>
                <a:solidFill>
                  <a:schemeClr val="accent6">
                    <a:lumMod val="60000"/>
                    <a:lumOff val="40000"/>
                  </a:schemeClr>
                </a:solidFill>
                <a:effectLst>
                  <a:reflection blurRad="6350" stA="55000" endA="300" endPos="45500" dir="5400000" sy="-100000" algn="bl" rotWithShape="0"/>
                </a:effectLst>
                <a:latin typeface="+mn-lt"/>
              </a:rPr>
              <a:t>ENDOCITOSI E FORMAZIONE DEI LISOSOMI</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ttangolo 1"/>
          <p:cNvSpPr>
            <a:spLocks noChangeArrowheads="1"/>
          </p:cNvSpPr>
          <p:nvPr/>
        </p:nvSpPr>
        <p:spPr bwMode="auto">
          <a:xfrm>
            <a:off x="214313" y="214313"/>
            <a:ext cx="8715375" cy="2246312"/>
          </a:xfrm>
          <a:prstGeom prst="rect">
            <a:avLst/>
          </a:prstGeom>
          <a:noFill/>
          <a:ln w="9525">
            <a:noFill/>
            <a:miter lim="800000"/>
            <a:headEnd/>
            <a:tailEnd/>
          </a:ln>
        </p:spPr>
        <p:txBody>
          <a:bodyPr>
            <a:spAutoFit/>
          </a:bodyPr>
          <a:lstStyle/>
          <a:p>
            <a:r>
              <a:rPr lang="it-IT" sz="2000">
                <a:latin typeface="Calibri" pitchFamily="34" charset="0"/>
              </a:rPr>
              <a:t>Agli endosomi tardivi gradualmente giungono le idrolasi lisosomiali provenienti dal </a:t>
            </a:r>
            <a:r>
              <a:rPr lang="it-IT" sz="2000" i="1">
                <a:latin typeface="Calibri" pitchFamily="34" charset="0"/>
              </a:rPr>
              <a:t>trans</a:t>
            </a:r>
            <a:r>
              <a:rPr lang="it-IT" sz="2000">
                <a:latin typeface="Calibri" pitchFamily="34" charset="0"/>
              </a:rPr>
              <a:t> Golgi, le quali si dissociano dai recettori per l’M6P a causa del pH acido (circa 6) degli endosomi. </a:t>
            </a:r>
          </a:p>
          <a:p>
            <a:endParaRPr lang="it-IT" sz="2000">
              <a:latin typeface="Calibri" pitchFamily="34" charset="0"/>
            </a:endParaRPr>
          </a:p>
          <a:p>
            <a:r>
              <a:rPr lang="it-IT" sz="2000">
                <a:latin typeface="Calibri" pitchFamily="34" charset="0"/>
              </a:rPr>
              <a:t>-La perdita del gruppo fosfato  del mannosio determina l’attivazione delle idrolasi le quali cominciano a degradare  il materiale endocitato porrato dagli endosomi precoci. I recettori per l’M6P, tornano mediante vescicole al </a:t>
            </a:r>
            <a:r>
              <a:rPr lang="it-IT" sz="2000" i="1">
                <a:latin typeface="Calibri" pitchFamily="34" charset="0"/>
              </a:rPr>
              <a:t>trans</a:t>
            </a:r>
            <a:r>
              <a:rPr lang="it-IT" sz="2000">
                <a:latin typeface="Calibri" pitchFamily="34" charset="0"/>
              </a:rPr>
              <a:t> Golgi</a:t>
            </a:r>
          </a:p>
        </p:txBody>
      </p:sp>
      <p:pic>
        <p:nvPicPr>
          <p:cNvPr id="76803" name="Picture 3" descr="f1337_ISBN88-08-07891-4"/>
          <p:cNvPicPr>
            <a:picLocks noChangeAspect="1" noChangeArrowheads="1"/>
          </p:cNvPicPr>
          <p:nvPr/>
        </p:nvPicPr>
        <p:blipFill>
          <a:blip r:embed="rId3"/>
          <a:srcRect/>
          <a:stretch>
            <a:fillRect/>
          </a:stretch>
        </p:blipFill>
        <p:spPr bwMode="auto">
          <a:xfrm>
            <a:off x="357188" y="2857500"/>
            <a:ext cx="8054975" cy="3848100"/>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Immagine 1" descr="lis 23.jpg"/>
          <p:cNvPicPr>
            <a:picLocks noChangeAspect="1"/>
          </p:cNvPicPr>
          <p:nvPr/>
        </p:nvPicPr>
        <p:blipFill>
          <a:blip r:embed="rId3"/>
          <a:srcRect/>
          <a:stretch>
            <a:fillRect/>
          </a:stretch>
        </p:blipFill>
        <p:spPr bwMode="auto">
          <a:xfrm>
            <a:off x="2643188" y="0"/>
            <a:ext cx="3500437" cy="7023100"/>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p:cNvPicPr>
            <a:picLocks noChangeArrowheads="1"/>
          </p:cNvPicPr>
          <p:nvPr/>
        </p:nvPicPr>
        <p:blipFill>
          <a:blip r:embed="rId3"/>
          <a:srcRect/>
          <a:stretch>
            <a:fillRect/>
          </a:stretch>
        </p:blipFill>
        <p:spPr bwMode="auto">
          <a:xfrm>
            <a:off x="12700" y="12700"/>
            <a:ext cx="9131300" cy="6845300"/>
          </a:xfrm>
          <a:prstGeom prst="rect">
            <a:avLst/>
          </a:prstGeom>
          <a:noFill/>
          <a:ln w="12700">
            <a:noFill/>
            <a:miter lim="800000"/>
            <a:headEnd/>
            <a:tailEnd/>
          </a:ln>
        </p:spPr>
      </p:pic>
      <p:sp>
        <p:nvSpPr>
          <p:cNvPr id="78851" name="Rectangle 3"/>
          <p:cNvSpPr>
            <a:spLocks noChangeArrowheads="1"/>
          </p:cNvSpPr>
          <p:nvPr/>
        </p:nvSpPr>
        <p:spPr bwMode="auto">
          <a:xfrm>
            <a:off x="2205038" y="1249363"/>
            <a:ext cx="908050" cy="250825"/>
          </a:xfrm>
          <a:prstGeom prst="rect">
            <a:avLst/>
          </a:prstGeom>
          <a:solidFill>
            <a:schemeClr val="bg1"/>
          </a:solidFill>
          <a:ln w="12700">
            <a:noFill/>
            <a:miter lim="800000"/>
            <a:headEnd/>
            <a:tailEnd/>
          </a:ln>
        </p:spPr>
        <p:txBody>
          <a:bodyPr wrap="none" anchor="ctr"/>
          <a:lstStyle/>
          <a:p>
            <a:endParaRPr lang="it-IT"/>
          </a:p>
        </p:txBody>
      </p:sp>
      <p:sp>
        <p:nvSpPr>
          <p:cNvPr id="78852" name="Rectangle 4"/>
          <p:cNvSpPr>
            <a:spLocks noChangeArrowheads="1"/>
          </p:cNvSpPr>
          <p:nvPr/>
        </p:nvSpPr>
        <p:spPr bwMode="auto">
          <a:xfrm>
            <a:off x="1998663" y="1143000"/>
            <a:ext cx="1363662" cy="454025"/>
          </a:xfrm>
          <a:prstGeom prst="rect">
            <a:avLst/>
          </a:prstGeom>
          <a:noFill/>
          <a:ln w="12700">
            <a:noFill/>
            <a:miter lim="800000"/>
            <a:headEnd/>
            <a:tailEnd/>
          </a:ln>
        </p:spPr>
        <p:txBody>
          <a:bodyPr wrap="none" lIns="90487" tIns="44450" rIns="90487" bIns="44450">
            <a:spAutoFit/>
          </a:bodyPr>
          <a:lstStyle/>
          <a:p>
            <a:r>
              <a:rPr lang="it-IT">
                <a:latin typeface="Comic Sans MS" pitchFamily="66" charset="0"/>
              </a:rPr>
              <a:t>batterio</a:t>
            </a:r>
          </a:p>
        </p:txBody>
      </p:sp>
      <p:sp>
        <p:nvSpPr>
          <p:cNvPr id="78853" name="Rectangle 5"/>
          <p:cNvSpPr>
            <a:spLocks noChangeArrowheads="1"/>
          </p:cNvSpPr>
          <p:nvPr/>
        </p:nvSpPr>
        <p:spPr bwMode="auto">
          <a:xfrm>
            <a:off x="3317875" y="1673225"/>
            <a:ext cx="1238250" cy="344488"/>
          </a:xfrm>
          <a:prstGeom prst="rect">
            <a:avLst/>
          </a:prstGeom>
          <a:solidFill>
            <a:schemeClr val="bg1"/>
          </a:solidFill>
          <a:ln w="12700">
            <a:noFill/>
            <a:miter lim="800000"/>
            <a:headEnd/>
            <a:tailEnd/>
          </a:ln>
        </p:spPr>
        <p:txBody>
          <a:bodyPr wrap="none" anchor="ctr"/>
          <a:lstStyle/>
          <a:p>
            <a:endParaRPr lang="it-IT"/>
          </a:p>
        </p:txBody>
      </p:sp>
      <p:sp>
        <p:nvSpPr>
          <p:cNvPr id="78854" name="Rectangle 6"/>
          <p:cNvSpPr>
            <a:spLocks noChangeArrowheads="1"/>
          </p:cNvSpPr>
          <p:nvPr/>
        </p:nvSpPr>
        <p:spPr bwMode="auto">
          <a:xfrm>
            <a:off x="3282950" y="1698625"/>
            <a:ext cx="1716088" cy="363538"/>
          </a:xfrm>
          <a:prstGeom prst="rect">
            <a:avLst/>
          </a:prstGeom>
          <a:solidFill>
            <a:schemeClr val="accent2"/>
          </a:solidFill>
          <a:ln w="12700">
            <a:noFill/>
            <a:miter lim="800000"/>
            <a:headEnd/>
            <a:tailEnd/>
          </a:ln>
        </p:spPr>
        <p:txBody>
          <a:bodyPr wrap="none" lIns="90487" tIns="44450" rIns="90487" bIns="44450">
            <a:spAutoFit/>
          </a:bodyPr>
          <a:lstStyle/>
          <a:p>
            <a:r>
              <a:rPr lang="it-IT" sz="1800" b="1">
                <a:latin typeface="Comic Sans MS" pitchFamily="66" charset="0"/>
              </a:rPr>
              <a:t>FAGOCITOSI</a:t>
            </a:r>
          </a:p>
        </p:txBody>
      </p:sp>
      <p:sp>
        <p:nvSpPr>
          <p:cNvPr id="78855" name="Rectangle 7"/>
          <p:cNvSpPr>
            <a:spLocks noChangeArrowheads="1"/>
          </p:cNvSpPr>
          <p:nvPr/>
        </p:nvSpPr>
        <p:spPr bwMode="auto">
          <a:xfrm>
            <a:off x="6327775" y="1296988"/>
            <a:ext cx="1066800" cy="344487"/>
          </a:xfrm>
          <a:prstGeom prst="rect">
            <a:avLst/>
          </a:prstGeom>
          <a:solidFill>
            <a:schemeClr val="bg1"/>
          </a:solidFill>
          <a:ln w="12700">
            <a:noFill/>
            <a:miter lim="800000"/>
            <a:headEnd/>
            <a:tailEnd/>
          </a:ln>
        </p:spPr>
        <p:txBody>
          <a:bodyPr wrap="none" anchor="ctr"/>
          <a:lstStyle/>
          <a:p>
            <a:endParaRPr lang="it-IT"/>
          </a:p>
        </p:txBody>
      </p:sp>
      <p:sp>
        <p:nvSpPr>
          <p:cNvPr id="78856" name="Rectangle 8"/>
          <p:cNvSpPr>
            <a:spLocks noChangeArrowheads="1"/>
          </p:cNvSpPr>
          <p:nvPr/>
        </p:nvSpPr>
        <p:spPr bwMode="auto">
          <a:xfrm>
            <a:off x="6226175" y="1169988"/>
            <a:ext cx="1516063" cy="454025"/>
          </a:xfrm>
          <a:prstGeom prst="rect">
            <a:avLst/>
          </a:prstGeom>
          <a:noFill/>
          <a:ln w="12700">
            <a:noFill/>
            <a:miter lim="800000"/>
            <a:headEnd/>
            <a:tailEnd/>
          </a:ln>
        </p:spPr>
        <p:txBody>
          <a:bodyPr wrap="none" lIns="90487" tIns="44450" rIns="90487" bIns="44450">
            <a:spAutoFit/>
          </a:bodyPr>
          <a:lstStyle/>
          <a:p>
            <a:r>
              <a:rPr lang="it-IT">
                <a:latin typeface="Comic Sans MS" pitchFamily="66" charset="0"/>
              </a:rPr>
              <a:t>fagosoma</a:t>
            </a:r>
          </a:p>
        </p:txBody>
      </p:sp>
      <p:sp>
        <p:nvSpPr>
          <p:cNvPr id="78857" name="AutoShape 9"/>
          <p:cNvSpPr>
            <a:spLocks noChangeArrowheads="1"/>
          </p:cNvSpPr>
          <p:nvPr/>
        </p:nvSpPr>
        <p:spPr bwMode="auto">
          <a:xfrm>
            <a:off x="7127875" y="1703388"/>
            <a:ext cx="1192213" cy="1066800"/>
          </a:xfrm>
          <a:prstGeom prst="octagon">
            <a:avLst>
              <a:gd name="adj" fmla="val 29282"/>
            </a:avLst>
          </a:prstGeom>
          <a:solidFill>
            <a:schemeClr val="bg1"/>
          </a:solidFill>
          <a:ln w="12700">
            <a:noFill/>
            <a:miter lim="800000"/>
            <a:headEnd/>
            <a:tailEnd/>
          </a:ln>
        </p:spPr>
        <p:txBody>
          <a:bodyPr wrap="none" anchor="ctr"/>
          <a:lstStyle/>
          <a:p>
            <a:endParaRPr lang="it-IT"/>
          </a:p>
        </p:txBody>
      </p:sp>
      <p:sp>
        <p:nvSpPr>
          <p:cNvPr id="78858" name="Rectangle 10"/>
          <p:cNvSpPr>
            <a:spLocks noChangeArrowheads="1"/>
          </p:cNvSpPr>
          <p:nvPr/>
        </p:nvSpPr>
        <p:spPr bwMode="auto">
          <a:xfrm>
            <a:off x="7064375" y="3757613"/>
            <a:ext cx="1114425" cy="330200"/>
          </a:xfrm>
          <a:prstGeom prst="rect">
            <a:avLst/>
          </a:prstGeom>
          <a:solidFill>
            <a:schemeClr val="bg1"/>
          </a:solidFill>
          <a:ln w="12700">
            <a:noFill/>
            <a:miter lim="800000"/>
            <a:headEnd/>
            <a:tailEnd/>
          </a:ln>
        </p:spPr>
        <p:txBody>
          <a:bodyPr wrap="none" anchor="ctr"/>
          <a:lstStyle/>
          <a:p>
            <a:endParaRPr lang="it-IT"/>
          </a:p>
        </p:txBody>
      </p:sp>
      <p:sp>
        <p:nvSpPr>
          <p:cNvPr id="78859" name="Rectangle 11"/>
          <p:cNvSpPr>
            <a:spLocks noChangeArrowheads="1"/>
          </p:cNvSpPr>
          <p:nvPr/>
        </p:nvSpPr>
        <p:spPr bwMode="auto">
          <a:xfrm>
            <a:off x="6937375" y="3767138"/>
            <a:ext cx="1439863" cy="363537"/>
          </a:xfrm>
          <a:prstGeom prst="rect">
            <a:avLst/>
          </a:prstGeom>
          <a:solidFill>
            <a:srgbClr val="F35B1B"/>
          </a:solidFill>
          <a:ln w="12700">
            <a:noFill/>
            <a:miter lim="800000"/>
            <a:headEnd/>
            <a:tailEnd/>
          </a:ln>
        </p:spPr>
        <p:txBody>
          <a:bodyPr wrap="none" lIns="90487" tIns="44450" rIns="90487" bIns="44450">
            <a:spAutoFit/>
          </a:bodyPr>
          <a:lstStyle/>
          <a:p>
            <a:r>
              <a:rPr lang="it-IT" sz="1800" b="1">
                <a:latin typeface="Comic Sans MS" pitchFamily="66" charset="0"/>
              </a:rPr>
              <a:t>LISOSOMI</a:t>
            </a:r>
          </a:p>
        </p:txBody>
      </p:sp>
      <p:sp>
        <p:nvSpPr>
          <p:cNvPr id="78860" name="Rectangle 12"/>
          <p:cNvSpPr>
            <a:spLocks noChangeArrowheads="1"/>
          </p:cNvSpPr>
          <p:nvPr/>
        </p:nvSpPr>
        <p:spPr bwMode="auto">
          <a:xfrm>
            <a:off x="6188075" y="5389563"/>
            <a:ext cx="1520825" cy="266700"/>
          </a:xfrm>
          <a:prstGeom prst="rect">
            <a:avLst/>
          </a:prstGeom>
          <a:solidFill>
            <a:schemeClr val="bg1"/>
          </a:solidFill>
          <a:ln w="12700">
            <a:noFill/>
            <a:miter lim="800000"/>
            <a:headEnd/>
            <a:tailEnd/>
          </a:ln>
        </p:spPr>
        <p:txBody>
          <a:bodyPr wrap="none" anchor="ctr"/>
          <a:lstStyle/>
          <a:p>
            <a:endParaRPr lang="it-IT"/>
          </a:p>
        </p:txBody>
      </p:sp>
      <p:sp>
        <p:nvSpPr>
          <p:cNvPr id="78861" name="Rectangle 13"/>
          <p:cNvSpPr>
            <a:spLocks noChangeArrowheads="1"/>
          </p:cNvSpPr>
          <p:nvPr/>
        </p:nvSpPr>
        <p:spPr bwMode="auto">
          <a:xfrm>
            <a:off x="6143625" y="5194300"/>
            <a:ext cx="2133600" cy="454025"/>
          </a:xfrm>
          <a:prstGeom prst="rect">
            <a:avLst/>
          </a:prstGeom>
          <a:noFill/>
          <a:ln w="12700">
            <a:noFill/>
            <a:miter lim="800000"/>
            <a:headEnd/>
            <a:tailEnd/>
          </a:ln>
        </p:spPr>
        <p:txBody>
          <a:bodyPr wrap="none" lIns="90487" tIns="44450" rIns="90487" bIns="44450">
            <a:spAutoFit/>
          </a:bodyPr>
          <a:lstStyle/>
          <a:p>
            <a:r>
              <a:rPr lang="it-IT">
                <a:latin typeface="Comic Sans MS" pitchFamily="66" charset="0"/>
              </a:rPr>
              <a:t>autofagosoma</a:t>
            </a:r>
          </a:p>
        </p:txBody>
      </p:sp>
      <p:sp>
        <p:nvSpPr>
          <p:cNvPr id="78862" name="Rectangle 14"/>
          <p:cNvSpPr>
            <a:spLocks noChangeArrowheads="1"/>
          </p:cNvSpPr>
          <p:nvPr/>
        </p:nvSpPr>
        <p:spPr bwMode="auto">
          <a:xfrm>
            <a:off x="3568700" y="5907088"/>
            <a:ext cx="1270000" cy="282575"/>
          </a:xfrm>
          <a:prstGeom prst="rect">
            <a:avLst/>
          </a:prstGeom>
          <a:solidFill>
            <a:schemeClr val="bg1"/>
          </a:solidFill>
          <a:ln w="12700">
            <a:noFill/>
            <a:miter lim="800000"/>
            <a:headEnd/>
            <a:tailEnd/>
          </a:ln>
        </p:spPr>
        <p:txBody>
          <a:bodyPr wrap="none" anchor="ctr"/>
          <a:lstStyle/>
          <a:p>
            <a:endParaRPr lang="it-IT"/>
          </a:p>
        </p:txBody>
      </p:sp>
      <p:sp>
        <p:nvSpPr>
          <p:cNvPr id="78863" name="Rectangle 15"/>
          <p:cNvSpPr>
            <a:spLocks noChangeArrowheads="1"/>
          </p:cNvSpPr>
          <p:nvPr/>
        </p:nvSpPr>
        <p:spPr bwMode="auto">
          <a:xfrm>
            <a:off x="3544888" y="5865813"/>
            <a:ext cx="1611312" cy="363537"/>
          </a:xfrm>
          <a:prstGeom prst="rect">
            <a:avLst/>
          </a:prstGeom>
          <a:solidFill>
            <a:srgbClr val="00B7A5"/>
          </a:solidFill>
          <a:ln w="12700">
            <a:noFill/>
            <a:miter lim="800000"/>
            <a:headEnd/>
            <a:tailEnd/>
          </a:ln>
        </p:spPr>
        <p:txBody>
          <a:bodyPr wrap="none" lIns="90487" tIns="44450" rIns="90487" bIns="44450">
            <a:spAutoFit/>
          </a:bodyPr>
          <a:lstStyle/>
          <a:p>
            <a:r>
              <a:rPr lang="it-IT" sz="1800" b="1">
                <a:latin typeface="Comic Sans MS" pitchFamily="66" charset="0"/>
              </a:rPr>
              <a:t>AUTOFAGIA</a:t>
            </a:r>
          </a:p>
        </p:txBody>
      </p:sp>
      <p:sp>
        <p:nvSpPr>
          <p:cNvPr id="78864" name="Rectangle 16"/>
          <p:cNvSpPr>
            <a:spLocks noChangeArrowheads="1"/>
          </p:cNvSpPr>
          <p:nvPr/>
        </p:nvSpPr>
        <p:spPr bwMode="auto">
          <a:xfrm>
            <a:off x="3552825" y="4730750"/>
            <a:ext cx="1363663" cy="234950"/>
          </a:xfrm>
          <a:prstGeom prst="rect">
            <a:avLst/>
          </a:prstGeom>
          <a:solidFill>
            <a:schemeClr val="bg1"/>
          </a:solidFill>
          <a:ln w="12700">
            <a:noFill/>
            <a:miter lim="800000"/>
            <a:headEnd/>
            <a:tailEnd/>
          </a:ln>
        </p:spPr>
        <p:txBody>
          <a:bodyPr wrap="none" anchor="ctr"/>
          <a:lstStyle/>
          <a:p>
            <a:endParaRPr lang="it-IT"/>
          </a:p>
        </p:txBody>
      </p:sp>
      <p:sp>
        <p:nvSpPr>
          <p:cNvPr id="78865" name="Rectangle 17"/>
          <p:cNvSpPr>
            <a:spLocks noChangeArrowheads="1"/>
          </p:cNvSpPr>
          <p:nvPr/>
        </p:nvSpPr>
        <p:spPr bwMode="auto">
          <a:xfrm>
            <a:off x="3341688" y="4587875"/>
            <a:ext cx="1854200" cy="454025"/>
          </a:xfrm>
          <a:prstGeom prst="rect">
            <a:avLst/>
          </a:prstGeom>
          <a:noFill/>
          <a:ln w="12700">
            <a:noFill/>
            <a:miter lim="800000"/>
            <a:headEnd/>
            <a:tailEnd/>
          </a:ln>
        </p:spPr>
        <p:txBody>
          <a:bodyPr wrap="none" lIns="90487" tIns="44450" rIns="90487" bIns="44450">
            <a:spAutoFit/>
          </a:bodyPr>
          <a:lstStyle/>
          <a:p>
            <a:r>
              <a:rPr lang="it-IT">
                <a:latin typeface="Comic Sans MS" pitchFamily="66" charset="0"/>
              </a:rPr>
              <a:t>mitocondrio</a:t>
            </a:r>
          </a:p>
        </p:txBody>
      </p:sp>
      <p:sp>
        <p:nvSpPr>
          <p:cNvPr id="78866" name="Rectangle 18"/>
          <p:cNvSpPr>
            <a:spLocks noChangeArrowheads="1"/>
          </p:cNvSpPr>
          <p:nvPr/>
        </p:nvSpPr>
        <p:spPr bwMode="auto">
          <a:xfrm>
            <a:off x="3505200" y="3727450"/>
            <a:ext cx="1192213" cy="531813"/>
          </a:xfrm>
          <a:prstGeom prst="rect">
            <a:avLst/>
          </a:prstGeom>
          <a:solidFill>
            <a:schemeClr val="bg1"/>
          </a:solidFill>
          <a:ln w="12700">
            <a:noFill/>
            <a:miter lim="800000"/>
            <a:headEnd/>
            <a:tailEnd/>
          </a:ln>
        </p:spPr>
        <p:txBody>
          <a:bodyPr wrap="none" anchor="ctr"/>
          <a:lstStyle/>
          <a:p>
            <a:endParaRPr lang="it-IT"/>
          </a:p>
        </p:txBody>
      </p:sp>
      <p:sp>
        <p:nvSpPr>
          <p:cNvPr id="78867" name="Rectangle 19"/>
          <p:cNvSpPr>
            <a:spLocks noChangeArrowheads="1"/>
          </p:cNvSpPr>
          <p:nvPr/>
        </p:nvSpPr>
        <p:spPr bwMode="auto">
          <a:xfrm>
            <a:off x="3387725" y="3689350"/>
            <a:ext cx="1639888" cy="596900"/>
          </a:xfrm>
          <a:prstGeom prst="rect">
            <a:avLst/>
          </a:prstGeom>
          <a:noFill/>
          <a:ln w="12700">
            <a:noFill/>
            <a:miter lim="800000"/>
            <a:headEnd/>
            <a:tailEnd/>
          </a:ln>
        </p:spPr>
        <p:txBody>
          <a:bodyPr wrap="none" lIns="90487" tIns="44450" rIns="90487" bIns="44450">
            <a:spAutoFit/>
          </a:bodyPr>
          <a:lstStyle/>
          <a:p>
            <a:pPr algn="ctr">
              <a:lnSpc>
                <a:spcPts val="2000"/>
              </a:lnSpc>
            </a:pPr>
            <a:r>
              <a:rPr lang="it-IT">
                <a:latin typeface="Comic Sans MS" pitchFamily="66" charset="0"/>
              </a:rPr>
              <a:t>endosoma </a:t>
            </a:r>
          </a:p>
          <a:p>
            <a:pPr algn="ctr">
              <a:lnSpc>
                <a:spcPts val="2000"/>
              </a:lnSpc>
            </a:pPr>
            <a:r>
              <a:rPr lang="it-IT">
                <a:latin typeface="Comic Sans MS" pitchFamily="66" charset="0"/>
              </a:rPr>
              <a:t>tardivo</a:t>
            </a:r>
          </a:p>
        </p:txBody>
      </p:sp>
      <p:sp>
        <p:nvSpPr>
          <p:cNvPr id="78868" name="Rectangle 20"/>
          <p:cNvSpPr>
            <a:spLocks noChangeArrowheads="1"/>
          </p:cNvSpPr>
          <p:nvPr/>
        </p:nvSpPr>
        <p:spPr bwMode="auto">
          <a:xfrm>
            <a:off x="1671638" y="2738438"/>
            <a:ext cx="1598612" cy="266700"/>
          </a:xfrm>
          <a:prstGeom prst="rect">
            <a:avLst/>
          </a:prstGeom>
          <a:solidFill>
            <a:schemeClr val="bg1"/>
          </a:solidFill>
          <a:ln w="12700">
            <a:noFill/>
            <a:miter lim="800000"/>
            <a:headEnd/>
            <a:tailEnd/>
          </a:ln>
        </p:spPr>
        <p:txBody>
          <a:bodyPr wrap="none" anchor="ctr"/>
          <a:lstStyle/>
          <a:p>
            <a:endParaRPr lang="it-IT"/>
          </a:p>
        </p:txBody>
      </p:sp>
      <p:sp>
        <p:nvSpPr>
          <p:cNvPr id="78869" name="Rectangle 21"/>
          <p:cNvSpPr>
            <a:spLocks noChangeArrowheads="1"/>
          </p:cNvSpPr>
          <p:nvPr/>
        </p:nvSpPr>
        <p:spPr bwMode="auto">
          <a:xfrm>
            <a:off x="1658938" y="2430463"/>
            <a:ext cx="1639887" cy="596900"/>
          </a:xfrm>
          <a:prstGeom prst="rect">
            <a:avLst/>
          </a:prstGeom>
          <a:noFill/>
          <a:ln w="12700">
            <a:noFill/>
            <a:miter lim="800000"/>
            <a:headEnd/>
            <a:tailEnd/>
          </a:ln>
        </p:spPr>
        <p:txBody>
          <a:bodyPr wrap="none" lIns="90487" tIns="44450" rIns="90487" bIns="44450">
            <a:spAutoFit/>
          </a:bodyPr>
          <a:lstStyle/>
          <a:p>
            <a:pPr algn="ctr">
              <a:lnSpc>
                <a:spcPts val="2000"/>
              </a:lnSpc>
            </a:pPr>
            <a:r>
              <a:rPr lang="it-IT">
                <a:latin typeface="Comic Sans MS" pitchFamily="66" charset="0"/>
              </a:rPr>
              <a:t>endosoma </a:t>
            </a:r>
          </a:p>
          <a:p>
            <a:pPr algn="ctr">
              <a:lnSpc>
                <a:spcPts val="2000"/>
              </a:lnSpc>
            </a:pPr>
            <a:r>
              <a:rPr lang="it-IT">
                <a:latin typeface="Comic Sans MS" pitchFamily="66" charset="0"/>
              </a:rPr>
              <a:t>precoce</a:t>
            </a:r>
          </a:p>
        </p:txBody>
      </p:sp>
      <p:sp>
        <p:nvSpPr>
          <p:cNvPr id="78870" name="Rectangle 22"/>
          <p:cNvSpPr>
            <a:spLocks noChangeArrowheads="1"/>
          </p:cNvSpPr>
          <p:nvPr/>
        </p:nvSpPr>
        <p:spPr bwMode="auto">
          <a:xfrm>
            <a:off x="762000" y="3492500"/>
            <a:ext cx="1285875" cy="376238"/>
          </a:xfrm>
          <a:prstGeom prst="rect">
            <a:avLst/>
          </a:prstGeom>
          <a:solidFill>
            <a:schemeClr val="bg1"/>
          </a:solidFill>
          <a:ln w="12700">
            <a:noFill/>
            <a:miter lim="800000"/>
            <a:headEnd/>
            <a:tailEnd/>
          </a:ln>
        </p:spPr>
        <p:txBody>
          <a:bodyPr wrap="none" anchor="ctr"/>
          <a:lstStyle/>
          <a:p>
            <a:endParaRPr lang="it-IT"/>
          </a:p>
        </p:txBody>
      </p:sp>
      <p:sp>
        <p:nvSpPr>
          <p:cNvPr id="78871" name="Rectangle 23"/>
          <p:cNvSpPr>
            <a:spLocks noChangeArrowheads="1"/>
          </p:cNvSpPr>
          <p:nvPr/>
        </p:nvSpPr>
        <p:spPr bwMode="auto">
          <a:xfrm>
            <a:off x="439738" y="3552825"/>
            <a:ext cx="1922462" cy="393700"/>
          </a:xfrm>
          <a:prstGeom prst="rect">
            <a:avLst/>
          </a:prstGeom>
          <a:solidFill>
            <a:srgbClr val="D49FFF"/>
          </a:solidFill>
          <a:ln w="12700">
            <a:noFill/>
            <a:miter lim="800000"/>
            <a:headEnd/>
            <a:tailEnd/>
          </a:ln>
        </p:spPr>
        <p:txBody>
          <a:bodyPr wrap="none" lIns="90487" tIns="44450" rIns="90487" bIns="44450">
            <a:spAutoFit/>
          </a:bodyPr>
          <a:lstStyle/>
          <a:p>
            <a:r>
              <a:rPr lang="it-IT" sz="2000" b="1">
                <a:latin typeface="Comic Sans MS" pitchFamily="66" charset="0"/>
              </a:rPr>
              <a:t>ENDOCITOSI</a:t>
            </a:r>
          </a:p>
        </p:txBody>
      </p:sp>
      <p:sp>
        <p:nvSpPr>
          <p:cNvPr id="78872" name="Oval 24"/>
          <p:cNvSpPr>
            <a:spLocks noChangeArrowheads="1"/>
          </p:cNvSpPr>
          <p:nvPr/>
        </p:nvSpPr>
        <p:spPr bwMode="auto">
          <a:xfrm>
            <a:off x="1076325" y="4637088"/>
            <a:ext cx="1206500" cy="547687"/>
          </a:xfrm>
          <a:prstGeom prst="ellipse">
            <a:avLst/>
          </a:prstGeom>
          <a:solidFill>
            <a:schemeClr val="bg1"/>
          </a:solidFill>
          <a:ln w="12700">
            <a:noFill/>
            <a:round/>
            <a:headEnd/>
            <a:tailEnd/>
          </a:ln>
        </p:spPr>
        <p:txBody>
          <a:bodyPr wrap="none" anchor="ctr"/>
          <a:lstStyle/>
          <a:p>
            <a:endParaRPr lang="it-IT"/>
          </a:p>
        </p:txBody>
      </p:sp>
      <p:sp>
        <p:nvSpPr>
          <p:cNvPr id="78873" name="Rectangle 25"/>
          <p:cNvSpPr>
            <a:spLocks noChangeArrowheads="1"/>
          </p:cNvSpPr>
          <p:nvPr/>
        </p:nvSpPr>
        <p:spPr bwMode="auto">
          <a:xfrm>
            <a:off x="598488" y="4494213"/>
            <a:ext cx="2036762" cy="596900"/>
          </a:xfrm>
          <a:prstGeom prst="rect">
            <a:avLst/>
          </a:prstGeom>
          <a:noFill/>
          <a:ln w="12700">
            <a:noFill/>
            <a:miter lim="800000"/>
            <a:headEnd/>
            <a:tailEnd/>
          </a:ln>
        </p:spPr>
        <p:txBody>
          <a:bodyPr wrap="none" lIns="90487" tIns="44450" rIns="90487" bIns="44450">
            <a:spAutoFit/>
          </a:bodyPr>
          <a:lstStyle/>
          <a:p>
            <a:pPr algn="ctr">
              <a:lnSpc>
                <a:spcPts val="2000"/>
              </a:lnSpc>
            </a:pPr>
            <a:r>
              <a:rPr lang="it-IT">
                <a:latin typeface="Comic Sans MS" pitchFamily="66" charset="0"/>
              </a:rPr>
              <a:t>reticolo</a:t>
            </a:r>
          </a:p>
          <a:p>
            <a:pPr algn="ctr">
              <a:lnSpc>
                <a:spcPts val="2000"/>
              </a:lnSpc>
            </a:pPr>
            <a:r>
              <a:rPr lang="it-IT">
                <a:latin typeface="Comic Sans MS" pitchFamily="66" charset="0"/>
              </a:rPr>
              <a:t>endoplasmico</a:t>
            </a:r>
          </a:p>
        </p:txBody>
      </p:sp>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ttangolo 1"/>
          <p:cNvSpPr>
            <a:spLocks noChangeArrowheads="1"/>
          </p:cNvSpPr>
          <p:nvPr/>
        </p:nvSpPr>
        <p:spPr bwMode="auto">
          <a:xfrm>
            <a:off x="214313" y="214313"/>
            <a:ext cx="8715375" cy="708025"/>
          </a:xfrm>
          <a:prstGeom prst="rect">
            <a:avLst/>
          </a:prstGeom>
          <a:noFill/>
          <a:ln w="9525">
            <a:noFill/>
            <a:miter lim="800000"/>
            <a:headEnd/>
            <a:tailEnd/>
          </a:ln>
        </p:spPr>
        <p:txBody>
          <a:bodyPr>
            <a:spAutoFit/>
          </a:bodyPr>
          <a:lstStyle/>
          <a:p>
            <a:r>
              <a:rPr lang="it-IT" sz="2000">
                <a:latin typeface="Calibri" pitchFamily="34" charset="0"/>
              </a:rPr>
              <a:t>Oltre alla digestione derivante dalla endocitosi, i lisosomi degradano anche materiale proveniente da altre due vie:</a:t>
            </a:r>
          </a:p>
        </p:txBody>
      </p:sp>
      <p:sp>
        <p:nvSpPr>
          <p:cNvPr id="79875" name="Rettangolo 4"/>
          <p:cNvSpPr>
            <a:spLocks noChangeArrowheads="1"/>
          </p:cNvSpPr>
          <p:nvPr/>
        </p:nvSpPr>
        <p:spPr bwMode="auto">
          <a:xfrm>
            <a:off x="642938" y="2514600"/>
            <a:ext cx="7500937" cy="2308225"/>
          </a:xfrm>
          <a:prstGeom prst="rect">
            <a:avLst/>
          </a:prstGeom>
          <a:noFill/>
          <a:ln w="9525">
            <a:noFill/>
            <a:miter lim="800000"/>
            <a:headEnd/>
            <a:tailEnd/>
          </a:ln>
        </p:spPr>
        <p:txBody>
          <a:bodyPr>
            <a:spAutoFit/>
          </a:bodyPr>
          <a:lstStyle/>
          <a:p>
            <a:endParaRPr lang="it-IT" sz="1800">
              <a:latin typeface="Calibri" pitchFamily="34" charset="0"/>
            </a:endParaRPr>
          </a:p>
          <a:p>
            <a:r>
              <a:rPr lang="it-IT" sz="1800">
                <a:latin typeface="Calibri" pitchFamily="34" charset="0"/>
              </a:rPr>
              <a:t>Cellule specializzate nella degradazione di particelle di grandi dimensioni e di microrganismi (es. macrofagi), fagocitano al loro interno queste particelle formando un </a:t>
            </a:r>
            <a:r>
              <a:rPr lang="it-IT" sz="1800" u="sng">
                <a:solidFill>
                  <a:srgbClr val="FFC000"/>
                </a:solidFill>
                <a:latin typeface="Calibri" pitchFamily="34" charset="0"/>
              </a:rPr>
              <a:t>FAGOSOMA</a:t>
            </a:r>
            <a:r>
              <a:rPr lang="it-IT" sz="1800">
                <a:latin typeface="Calibri" pitchFamily="34" charset="0"/>
              </a:rPr>
              <a:t>, il quale si fonde con un lisosoma assicurando la digestione del contenuto. I lisosomi derivati da questo processo prendono il nome di</a:t>
            </a:r>
            <a:r>
              <a:rPr lang="it-IT" sz="1800">
                <a:solidFill>
                  <a:srgbClr val="FFC000"/>
                </a:solidFill>
                <a:latin typeface="Calibri" pitchFamily="34" charset="0"/>
              </a:rPr>
              <a:t> FAGOLISOSOMI </a:t>
            </a:r>
            <a:r>
              <a:rPr lang="it-IT" sz="1800">
                <a:latin typeface="Calibri" pitchFamily="34" charset="0"/>
              </a:rPr>
              <a:t>e possono essere di varie forme e dimensioni, in base al tipo di materiale fagocitato. Le sostanze indigeribili permangono nei lisosomi quali</a:t>
            </a:r>
            <a:r>
              <a:rPr lang="it-IT" sz="1800" i="1">
                <a:latin typeface="Calibri" pitchFamily="34" charset="0"/>
              </a:rPr>
              <a:t> corpi residui</a:t>
            </a:r>
            <a:r>
              <a:rPr lang="it-IT" sz="1800">
                <a:latin typeface="Calibri" pitchFamily="34" charset="0"/>
              </a:rPr>
              <a:t>.</a:t>
            </a:r>
          </a:p>
        </p:txBody>
      </p:sp>
      <p:sp>
        <p:nvSpPr>
          <p:cNvPr id="79876" name="Rettangolo 6"/>
          <p:cNvSpPr>
            <a:spLocks noChangeArrowheads="1"/>
          </p:cNvSpPr>
          <p:nvPr/>
        </p:nvSpPr>
        <p:spPr bwMode="auto">
          <a:xfrm>
            <a:off x="714375" y="5229225"/>
            <a:ext cx="7500938" cy="1200150"/>
          </a:xfrm>
          <a:prstGeom prst="rect">
            <a:avLst/>
          </a:prstGeom>
          <a:noFill/>
          <a:ln w="9525">
            <a:noFill/>
            <a:miter lim="800000"/>
            <a:headEnd/>
            <a:tailEnd/>
          </a:ln>
        </p:spPr>
        <p:txBody>
          <a:bodyPr>
            <a:spAutoFit/>
          </a:bodyPr>
          <a:lstStyle/>
          <a:p>
            <a:endParaRPr lang="it-IT" sz="1800">
              <a:latin typeface="Calibri" pitchFamily="34" charset="0"/>
            </a:endParaRPr>
          </a:p>
          <a:p>
            <a:r>
              <a:rPr lang="it-IT" sz="1800">
                <a:latin typeface="Calibri" pitchFamily="34" charset="0"/>
              </a:rPr>
              <a:t>Rappresenta la via degradativa degli organuli  cellulari. Essi vengono inglobati in membrane derivanti dal RE e la vescicola così formata ( </a:t>
            </a:r>
            <a:r>
              <a:rPr lang="it-IT" sz="1800">
                <a:solidFill>
                  <a:srgbClr val="FFC000"/>
                </a:solidFill>
                <a:latin typeface="Calibri" pitchFamily="34" charset="0"/>
              </a:rPr>
              <a:t>AUTOFAGOSOMA</a:t>
            </a:r>
            <a:r>
              <a:rPr lang="it-IT" sz="1800">
                <a:latin typeface="Calibri" pitchFamily="34" charset="0"/>
              </a:rPr>
              <a:t>), si fonde con un lisosoma , degradando il proprio contenuto</a:t>
            </a:r>
          </a:p>
        </p:txBody>
      </p:sp>
      <p:graphicFrame>
        <p:nvGraphicFramePr>
          <p:cNvPr id="8" name="Diagramma 7"/>
          <p:cNvGraphicFramePr/>
          <p:nvPr/>
        </p:nvGraphicFramePr>
        <p:xfrm>
          <a:off x="785786" y="1071546"/>
          <a:ext cx="2143140" cy="10001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Rettangolo 8"/>
          <p:cNvSpPr/>
          <p:nvPr/>
        </p:nvSpPr>
        <p:spPr>
          <a:xfrm>
            <a:off x="3857620" y="2357430"/>
            <a:ext cx="1309654" cy="369332"/>
          </a:xfrm>
          <a:prstGeom prst="rect">
            <a:avLst/>
          </a:prstGeom>
        </p:spPr>
        <p:txBody>
          <a:bodyPr wrap="none">
            <a:spAutoFit/>
          </a:bodyPr>
          <a:lstStyle/>
          <a:p>
            <a:pPr fontAlgn="auto">
              <a:spcBef>
                <a:spcPts val="0"/>
              </a:spcBef>
              <a:spcAft>
                <a:spcPts val="0"/>
              </a:spcAft>
              <a:defRPr/>
            </a:pPr>
            <a:r>
              <a:rPr lang="it-IT" dirty="0">
                <a:ln>
                  <a:solidFill>
                    <a:schemeClr val="accent2">
                      <a:lumMod val="75000"/>
                    </a:schemeClr>
                  </a:solidFill>
                </a:ln>
                <a:solidFill>
                  <a:schemeClr val="accent6">
                    <a:lumMod val="60000"/>
                    <a:lumOff val="40000"/>
                  </a:schemeClr>
                </a:solidFill>
                <a:effectLst>
                  <a:reflection blurRad="6350" stA="55000" endA="300" endPos="45500" dir="5400000" sy="-100000" algn="bl" rotWithShape="0"/>
                </a:effectLst>
                <a:latin typeface="+mn-lt"/>
              </a:rPr>
              <a:t>FAGOCITOSI</a:t>
            </a:r>
            <a:endParaRPr lang="it-IT" dirty="0">
              <a:latin typeface="+mn-lt"/>
            </a:endParaRPr>
          </a:p>
        </p:txBody>
      </p:sp>
      <p:sp>
        <p:nvSpPr>
          <p:cNvPr id="10" name="Rettangolo 9"/>
          <p:cNvSpPr/>
          <p:nvPr/>
        </p:nvSpPr>
        <p:spPr>
          <a:xfrm>
            <a:off x="3857620" y="5072074"/>
            <a:ext cx="1280415" cy="369332"/>
          </a:xfrm>
          <a:prstGeom prst="rect">
            <a:avLst/>
          </a:prstGeom>
        </p:spPr>
        <p:txBody>
          <a:bodyPr wrap="none">
            <a:spAutoFit/>
          </a:bodyPr>
          <a:lstStyle/>
          <a:p>
            <a:pPr algn="ctr" fontAlgn="auto">
              <a:spcBef>
                <a:spcPts val="0"/>
              </a:spcBef>
              <a:spcAft>
                <a:spcPts val="0"/>
              </a:spcAft>
              <a:defRPr/>
            </a:pPr>
            <a:r>
              <a:rPr lang="it-IT" dirty="0">
                <a:ln>
                  <a:solidFill>
                    <a:schemeClr val="accent2">
                      <a:lumMod val="75000"/>
                    </a:schemeClr>
                  </a:solidFill>
                </a:ln>
                <a:solidFill>
                  <a:schemeClr val="accent6">
                    <a:lumMod val="60000"/>
                    <a:lumOff val="40000"/>
                  </a:schemeClr>
                </a:solidFill>
                <a:effectLst>
                  <a:reflection blurRad="6350" stA="55000" endA="300" endPos="45500" dir="5400000" sy="-100000" algn="bl" rotWithShape="0"/>
                </a:effectLst>
                <a:latin typeface="+mn-lt"/>
              </a:rPr>
              <a:t>AUTOFAGIA</a:t>
            </a:r>
            <a:endParaRPr lang="it-IT" dirty="0">
              <a:latin typeface="+mn-lt"/>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descr="C:\Users\ALESSANDRA\Desktop\appunti medicina ale\biologia\immagini\lisosoma 3.jpg"/>
          <p:cNvPicPr>
            <a:picLocks noChangeAspect="1" noChangeArrowheads="1"/>
          </p:cNvPicPr>
          <p:nvPr/>
        </p:nvPicPr>
        <p:blipFill>
          <a:blip r:embed="rId3"/>
          <a:srcRect/>
          <a:stretch>
            <a:fillRect/>
          </a:stretch>
        </p:blipFill>
        <p:spPr bwMode="auto">
          <a:xfrm>
            <a:off x="1185863" y="690563"/>
            <a:ext cx="6772275" cy="54768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WordArt 2"/>
          <p:cNvSpPr>
            <a:spLocks noChangeArrowheads="1" noChangeShapeType="1" noTextEdit="1"/>
          </p:cNvSpPr>
          <p:nvPr/>
        </p:nvSpPr>
        <p:spPr bwMode="auto">
          <a:xfrm>
            <a:off x="381000" y="304800"/>
            <a:ext cx="8382000" cy="635000"/>
          </a:xfrm>
          <a:prstGeom prst="rect">
            <a:avLst/>
          </a:prstGeom>
        </p:spPr>
        <p:txBody>
          <a:bodyPr wrap="none" fromWordArt="1">
            <a:prstTxWarp prst="textPlain">
              <a:avLst>
                <a:gd name="adj" fmla="val 50000"/>
              </a:avLst>
            </a:prstTxWarp>
          </a:bodyPr>
          <a:lstStyle/>
          <a:p>
            <a:pPr algn="ctr"/>
            <a:r>
              <a:rPr lang="it-IT" sz="3600" kern="10">
                <a:ln w="19050">
                  <a:solidFill>
                    <a:srgbClr val="FF00FF"/>
                  </a:solidFill>
                  <a:round/>
                  <a:headEnd/>
                  <a:tailEnd/>
                </a:ln>
                <a:solidFill>
                  <a:srgbClr val="FF00FF"/>
                </a:solidFill>
                <a:effectLst>
                  <a:outerShdw dist="35921" dir="2700000" algn="ctr" rotWithShape="0">
                    <a:srgbClr val="990000"/>
                  </a:outerShdw>
                </a:effectLst>
                <a:latin typeface="Comic Sans MS"/>
              </a:rPr>
              <a:t>MALATTIE LISOSOMIALI DA ACCUMULO</a:t>
            </a:r>
          </a:p>
        </p:txBody>
      </p:sp>
      <p:sp>
        <p:nvSpPr>
          <p:cNvPr id="39939" name="AutoShape 3"/>
          <p:cNvSpPr>
            <a:spLocks noChangeArrowheads="1"/>
          </p:cNvSpPr>
          <p:nvPr/>
        </p:nvSpPr>
        <p:spPr bwMode="auto">
          <a:xfrm>
            <a:off x="4191000" y="1066800"/>
            <a:ext cx="485775" cy="685800"/>
          </a:xfrm>
          <a:prstGeom prst="downArrow">
            <a:avLst>
              <a:gd name="adj1" fmla="val 50000"/>
              <a:gd name="adj2" fmla="val 35294"/>
            </a:avLst>
          </a:prstGeom>
          <a:gradFill rotWithShape="0">
            <a:gsLst>
              <a:gs pos="0">
                <a:srgbClr val="FF00FF"/>
              </a:gs>
              <a:gs pos="100000">
                <a:srgbClr val="0000FF"/>
              </a:gs>
            </a:gsLst>
            <a:lin ang="5400000" scaled="1"/>
          </a:gradFill>
          <a:ln w="9525">
            <a:solidFill>
              <a:schemeClr val="tx1"/>
            </a:solidFill>
            <a:miter lim="800000"/>
            <a:headEnd/>
            <a:tailEnd/>
          </a:ln>
        </p:spPr>
        <p:txBody>
          <a:bodyPr wrap="none" anchor="ctr"/>
          <a:lstStyle/>
          <a:p>
            <a:endParaRPr lang="it-IT"/>
          </a:p>
        </p:txBody>
      </p:sp>
      <p:sp>
        <p:nvSpPr>
          <p:cNvPr id="39940" name="Text Box 4"/>
          <p:cNvSpPr txBox="1">
            <a:spLocks noChangeArrowheads="1"/>
          </p:cNvSpPr>
          <p:nvPr/>
        </p:nvSpPr>
        <p:spPr bwMode="auto">
          <a:xfrm>
            <a:off x="228600" y="1905000"/>
            <a:ext cx="8915400" cy="1015663"/>
          </a:xfrm>
          <a:prstGeom prst="rect">
            <a:avLst/>
          </a:prstGeom>
          <a:noFill/>
          <a:ln w="9525">
            <a:noFill/>
            <a:miter lim="800000"/>
            <a:headEnd/>
            <a:tailEnd/>
          </a:ln>
        </p:spPr>
        <p:txBody>
          <a:bodyPr>
            <a:spAutoFit/>
          </a:bodyPr>
          <a:lstStyle/>
          <a:p>
            <a:r>
              <a:rPr lang="it-IT" sz="2000" dirty="0">
                <a:solidFill>
                  <a:schemeClr val="tx1">
                    <a:lumMod val="95000"/>
                  </a:schemeClr>
                </a:solidFill>
                <a:latin typeface="Comic Sans MS" pitchFamily="66" charset="0"/>
              </a:rPr>
              <a:t>Gravi malattie genetiche causate dal difetto di enzimi che hanno il compito di degradare diverse molecole all’interno della cellula. I composti non degradati si accumulano nei lisosomi e ne alterano la funzione. </a:t>
            </a:r>
          </a:p>
        </p:txBody>
      </p:sp>
      <p:sp>
        <p:nvSpPr>
          <p:cNvPr id="39941" name="WordArt 5"/>
          <p:cNvSpPr>
            <a:spLocks noChangeArrowheads="1" noChangeShapeType="1" noTextEdit="1"/>
          </p:cNvSpPr>
          <p:nvPr/>
        </p:nvSpPr>
        <p:spPr bwMode="auto">
          <a:xfrm>
            <a:off x="3048000" y="3352800"/>
            <a:ext cx="2959100" cy="419100"/>
          </a:xfrm>
          <a:prstGeom prst="rect">
            <a:avLst/>
          </a:prstGeom>
        </p:spPr>
        <p:txBody>
          <a:bodyPr wrap="none" fromWordArt="1">
            <a:prstTxWarp prst="textPlain">
              <a:avLst>
                <a:gd name="adj" fmla="val 50000"/>
              </a:avLst>
            </a:prstTxWarp>
          </a:bodyPr>
          <a:lstStyle/>
          <a:p>
            <a:pPr algn="ctr"/>
            <a:r>
              <a:rPr lang="it-IT" kern="10">
                <a:ln w="19050">
                  <a:solidFill>
                    <a:srgbClr val="FF00FF"/>
                  </a:solidFill>
                  <a:round/>
                  <a:headEnd/>
                  <a:tailEnd/>
                </a:ln>
                <a:solidFill>
                  <a:srgbClr val="FF00FF"/>
                </a:solidFill>
                <a:effectLst>
                  <a:outerShdw dist="35921" dir="2700000" algn="ctr" rotWithShape="0">
                    <a:srgbClr val="990000"/>
                  </a:outerShdw>
                </a:effectLst>
                <a:latin typeface="Comic Sans MS"/>
              </a:rPr>
              <a:t>CLASSIFICAZIONE</a:t>
            </a:r>
          </a:p>
        </p:txBody>
      </p:sp>
      <p:sp>
        <p:nvSpPr>
          <p:cNvPr id="39942" name="Line 6"/>
          <p:cNvSpPr>
            <a:spLocks noChangeShapeType="1"/>
          </p:cNvSpPr>
          <p:nvPr/>
        </p:nvSpPr>
        <p:spPr bwMode="auto">
          <a:xfrm flipH="1">
            <a:off x="2667000" y="4038600"/>
            <a:ext cx="838200" cy="609600"/>
          </a:xfrm>
          <a:prstGeom prst="line">
            <a:avLst/>
          </a:prstGeom>
          <a:noFill/>
          <a:ln w="76200">
            <a:pattFill prst="wdDnDiag">
              <a:fgClr>
                <a:srgbClr val="FF00FF"/>
              </a:fgClr>
              <a:bgClr>
                <a:srgbClr val="0000FF"/>
              </a:bgClr>
            </a:pattFill>
            <a:round/>
            <a:headEnd/>
            <a:tailEnd type="triangle" w="med" len="med"/>
          </a:ln>
        </p:spPr>
        <p:txBody>
          <a:bodyPr wrap="none" anchor="ctr"/>
          <a:lstStyle/>
          <a:p>
            <a:endParaRPr lang="it-IT"/>
          </a:p>
        </p:txBody>
      </p:sp>
      <p:sp>
        <p:nvSpPr>
          <p:cNvPr id="39943" name="Line 7"/>
          <p:cNvSpPr>
            <a:spLocks noChangeShapeType="1"/>
          </p:cNvSpPr>
          <p:nvPr/>
        </p:nvSpPr>
        <p:spPr bwMode="auto">
          <a:xfrm>
            <a:off x="4419600" y="3962400"/>
            <a:ext cx="0" cy="1066800"/>
          </a:xfrm>
          <a:prstGeom prst="line">
            <a:avLst/>
          </a:prstGeom>
          <a:noFill/>
          <a:ln w="76200">
            <a:pattFill prst="wdDnDiag">
              <a:fgClr>
                <a:srgbClr val="FF00FF"/>
              </a:fgClr>
              <a:bgClr>
                <a:srgbClr val="0000FF"/>
              </a:bgClr>
            </a:pattFill>
            <a:round/>
            <a:headEnd/>
            <a:tailEnd type="triangle" w="med" len="med"/>
          </a:ln>
        </p:spPr>
        <p:txBody>
          <a:bodyPr wrap="none" anchor="ctr"/>
          <a:lstStyle/>
          <a:p>
            <a:endParaRPr lang="it-IT"/>
          </a:p>
        </p:txBody>
      </p:sp>
      <p:sp>
        <p:nvSpPr>
          <p:cNvPr id="39944" name="Line 8"/>
          <p:cNvSpPr>
            <a:spLocks noChangeShapeType="1"/>
          </p:cNvSpPr>
          <p:nvPr/>
        </p:nvSpPr>
        <p:spPr bwMode="auto">
          <a:xfrm>
            <a:off x="5638800" y="3962400"/>
            <a:ext cx="609600" cy="685800"/>
          </a:xfrm>
          <a:prstGeom prst="line">
            <a:avLst/>
          </a:prstGeom>
          <a:noFill/>
          <a:ln w="76200">
            <a:pattFill prst="wdUpDiag">
              <a:fgClr>
                <a:srgbClr val="FF00FF"/>
              </a:fgClr>
              <a:bgClr>
                <a:srgbClr val="0000FF"/>
              </a:bgClr>
            </a:pattFill>
            <a:round/>
            <a:headEnd/>
            <a:tailEnd type="triangle" w="med" len="med"/>
          </a:ln>
        </p:spPr>
        <p:txBody>
          <a:bodyPr wrap="none" anchor="ctr"/>
          <a:lstStyle/>
          <a:p>
            <a:endParaRPr lang="it-IT"/>
          </a:p>
        </p:txBody>
      </p:sp>
      <p:sp>
        <p:nvSpPr>
          <p:cNvPr id="39945" name="Text Box 9"/>
          <p:cNvSpPr txBox="1">
            <a:spLocks noChangeArrowheads="1"/>
          </p:cNvSpPr>
          <p:nvPr/>
        </p:nvSpPr>
        <p:spPr bwMode="auto">
          <a:xfrm>
            <a:off x="228600" y="4800600"/>
            <a:ext cx="3067050" cy="641350"/>
          </a:xfrm>
          <a:prstGeom prst="rect">
            <a:avLst/>
          </a:prstGeom>
          <a:noFill/>
          <a:ln w="9525">
            <a:noFill/>
            <a:miter lim="800000"/>
            <a:headEnd/>
            <a:tailEnd/>
          </a:ln>
        </p:spPr>
        <p:txBody>
          <a:bodyPr wrap="none">
            <a:spAutoFit/>
          </a:bodyPr>
          <a:lstStyle/>
          <a:p>
            <a:r>
              <a:rPr lang="it-IT" sz="1800" b="1" dirty="0">
                <a:solidFill>
                  <a:schemeClr val="tx1">
                    <a:lumMod val="95000"/>
                  </a:schemeClr>
                </a:solidFill>
                <a:latin typeface="Times" pitchFamily="64" charset="0"/>
              </a:rPr>
              <a:t>MUCOPOLISACCARIDOSI</a:t>
            </a:r>
          </a:p>
          <a:p>
            <a:endParaRPr lang="it-IT" sz="1800" b="1" dirty="0">
              <a:solidFill>
                <a:srgbClr val="0000FF"/>
              </a:solidFill>
              <a:latin typeface="Times" pitchFamily="64" charset="0"/>
            </a:endParaRPr>
          </a:p>
        </p:txBody>
      </p:sp>
      <p:sp>
        <p:nvSpPr>
          <p:cNvPr id="39946" name="Text Box 10"/>
          <p:cNvSpPr txBox="1">
            <a:spLocks noChangeArrowheads="1"/>
          </p:cNvSpPr>
          <p:nvPr/>
        </p:nvSpPr>
        <p:spPr bwMode="auto">
          <a:xfrm>
            <a:off x="3429000" y="5105400"/>
            <a:ext cx="2089150" cy="366713"/>
          </a:xfrm>
          <a:prstGeom prst="rect">
            <a:avLst/>
          </a:prstGeom>
          <a:noFill/>
          <a:ln w="9525">
            <a:noFill/>
            <a:miter lim="800000"/>
            <a:headEnd/>
            <a:tailEnd/>
          </a:ln>
        </p:spPr>
        <p:txBody>
          <a:bodyPr wrap="none">
            <a:spAutoFit/>
          </a:bodyPr>
          <a:lstStyle/>
          <a:p>
            <a:r>
              <a:rPr lang="it-IT" sz="1800" b="1" dirty="0">
                <a:solidFill>
                  <a:schemeClr val="tx1">
                    <a:lumMod val="95000"/>
                  </a:schemeClr>
                </a:solidFill>
                <a:latin typeface="Times" pitchFamily="64" charset="0"/>
              </a:rPr>
              <a:t>SFINGOLIPIDOSI</a:t>
            </a:r>
          </a:p>
        </p:txBody>
      </p:sp>
      <p:sp>
        <p:nvSpPr>
          <p:cNvPr id="39947" name="Text Box 11"/>
          <p:cNvSpPr txBox="1">
            <a:spLocks noChangeArrowheads="1"/>
          </p:cNvSpPr>
          <p:nvPr/>
        </p:nvSpPr>
        <p:spPr bwMode="auto">
          <a:xfrm>
            <a:off x="5867400" y="4800600"/>
            <a:ext cx="2559050" cy="366713"/>
          </a:xfrm>
          <a:prstGeom prst="rect">
            <a:avLst/>
          </a:prstGeom>
          <a:noFill/>
          <a:ln w="9525">
            <a:noFill/>
            <a:miter lim="800000"/>
            <a:headEnd/>
            <a:tailEnd/>
          </a:ln>
        </p:spPr>
        <p:txBody>
          <a:bodyPr wrap="none">
            <a:spAutoFit/>
          </a:bodyPr>
          <a:lstStyle/>
          <a:p>
            <a:r>
              <a:rPr lang="it-IT" sz="1800" b="1" dirty="0">
                <a:solidFill>
                  <a:schemeClr val="tx1">
                    <a:lumMod val="95000"/>
                  </a:schemeClr>
                </a:solidFill>
                <a:latin typeface="Times" pitchFamily="64" charset="0"/>
              </a:rPr>
              <a:t>OLIGOSACCARIDOSI</a:t>
            </a:r>
          </a:p>
        </p:txBody>
      </p:sp>
      <p:sp>
        <p:nvSpPr>
          <p:cNvPr id="39948" name="Text Box 12"/>
          <p:cNvSpPr txBox="1">
            <a:spLocks noChangeArrowheads="1"/>
          </p:cNvSpPr>
          <p:nvPr/>
        </p:nvSpPr>
        <p:spPr bwMode="auto">
          <a:xfrm>
            <a:off x="0" y="5638800"/>
            <a:ext cx="9144000" cy="984885"/>
          </a:xfrm>
          <a:prstGeom prst="rect">
            <a:avLst/>
          </a:prstGeom>
          <a:noFill/>
          <a:ln w="9525">
            <a:noFill/>
            <a:miter lim="800000"/>
            <a:headEnd/>
            <a:tailEnd/>
          </a:ln>
        </p:spPr>
        <p:txBody>
          <a:bodyPr>
            <a:spAutoFit/>
          </a:bodyPr>
          <a:lstStyle/>
          <a:p>
            <a:r>
              <a:rPr lang="it-IT" sz="2000">
                <a:solidFill>
                  <a:schemeClr val="tx1">
                    <a:lumMod val="95000"/>
                  </a:schemeClr>
                </a:solidFill>
                <a:latin typeface="Comic Sans MS" pitchFamily="66" charset="0"/>
              </a:rPr>
              <a:t>  Hanno un decorso progressivo che porta al deterioramento delle funzioni</a:t>
            </a:r>
          </a:p>
          <a:p>
            <a:r>
              <a:rPr lang="it-IT" sz="2000">
                <a:solidFill>
                  <a:schemeClr val="tx1">
                    <a:lumMod val="95000"/>
                  </a:schemeClr>
                </a:solidFill>
                <a:latin typeface="Comic Sans MS" pitchFamily="66" charset="0"/>
              </a:rPr>
              <a:t>  vitali. Molte di esse sono letali</a:t>
            </a:r>
            <a:r>
              <a:rPr lang="it-IT">
                <a:solidFill>
                  <a:schemeClr val="tx1">
                    <a:lumMod val="95000"/>
                  </a:schemeClr>
                </a:solidFill>
                <a:latin typeface="Comic Sans MS" pitchFamily="66" charset="0"/>
              </a:rPr>
              <a:t>. </a:t>
            </a:r>
            <a:r>
              <a:rPr lang="it-IT" sz="1800" b="1">
                <a:solidFill>
                  <a:schemeClr val="tx1">
                    <a:lumMod val="95000"/>
                  </a:schemeClr>
                </a:solidFill>
                <a:latin typeface="Comic Sans MS" pitchFamily="66" charset="0"/>
              </a:rPr>
              <a:t>Ereditate come m.autosomiche recessive, si</a:t>
            </a:r>
          </a:p>
          <a:p>
            <a:r>
              <a:rPr lang="it-IT" sz="1800" b="1">
                <a:solidFill>
                  <a:schemeClr val="tx1">
                    <a:lumMod val="95000"/>
                  </a:schemeClr>
                </a:solidFill>
                <a:latin typeface="Comic Sans MS" pitchFamily="66" charset="0"/>
              </a:rPr>
              <a:t>  presentano con una frequenza di 1/5000 nati vivi.</a:t>
            </a:r>
          </a:p>
        </p:txBody>
      </p:sp>
      <p:sp>
        <p:nvSpPr>
          <p:cNvPr id="39949" name="Rectangle 13"/>
          <p:cNvSpPr>
            <a:spLocks noChangeArrowheads="1"/>
          </p:cNvSpPr>
          <p:nvPr/>
        </p:nvSpPr>
        <p:spPr bwMode="auto">
          <a:xfrm>
            <a:off x="228600" y="4724400"/>
            <a:ext cx="3048000" cy="457200"/>
          </a:xfrm>
          <a:prstGeom prst="rect">
            <a:avLst/>
          </a:prstGeom>
          <a:noFill/>
          <a:ln w="28575">
            <a:solidFill>
              <a:srgbClr val="FF00FF"/>
            </a:solidFill>
            <a:miter lim="800000"/>
            <a:headEnd/>
            <a:tailEnd/>
          </a:ln>
        </p:spPr>
        <p:txBody>
          <a:bodyPr wrap="none" anchor="ctr"/>
          <a:lstStyle/>
          <a:p>
            <a:endParaRPr lang="it-IT">
              <a:solidFill>
                <a:schemeClr val="tx1">
                  <a:lumMod val="95000"/>
                </a:schemeClr>
              </a:solidFill>
            </a:endParaRPr>
          </a:p>
        </p:txBody>
      </p:sp>
      <p:sp>
        <p:nvSpPr>
          <p:cNvPr id="39950" name="Rectangle 14"/>
          <p:cNvSpPr>
            <a:spLocks noChangeArrowheads="1"/>
          </p:cNvSpPr>
          <p:nvPr/>
        </p:nvSpPr>
        <p:spPr bwMode="auto">
          <a:xfrm>
            <a:off x="3429000" y="5029200"/>
            <a:ext cx="2057400" cy="457200"/>
          </a:xfrm>
          <a:prstGeom prst="rect">
            <a:avLst/>
          </a:prstGeom>
          <a:noFill/>
          <a:ln w="28575">
            <a:solidFill>
              <a:srgbClr val="FF00FF"/>
            </a:solidFill>
            <a:miter lim="800000"/>
            <a:headEnd/>
            <a:tailEnd/>
          </a:ln>
        </p:spPr>
        <p:txBody>
          <a:bodyPr wrap="none" anchor="ctr"/>
          <a:lstStyle/>
          <a:p>
            <a:endParaRPr lang="it-IT">
              <a:solidFill>
                <a:schemeClr val="tx1">
                  <a:lumMod val="95000"/>
                </a:schemeClr>
              </a:solidFill>
            </a:endParaRPr>
          </a:p>
        </p:txBody>
      </p:sp>
      <p:sp>
        <p:nvSpPr>
          <p:cNvPr id="39951" name="Rectangle 15"/>
          <p:cNvSpPr>
            <a:spLocks noChangeArrowheads="1"/>
          </p:cNvSpPr>
          <p:nvPr/>
        </p:nvSpPr>
        <p:spPr bwMode="auto">
          <a:xfrm>
            <a:off x="5867400" y="4724400"/>
            <a:ext cx="2590800" cy="457200"/>
          </a:xfrm>
          <a:prstGeom prst="rect">
            <a:avLst/>
          </a:prstGeom>
          <a:noFill/>
          <a:ln w="28575">
            <a:solidFill>
              <a:srgbClr val="FF00FF"/>
            </a:solidFill>
            <a:miter lim="800000"/>
            <a:headEnd/>
            <a:tailEnd/>
          </a:ln>
        </p:spPr>
        <p:txBody>
          <a:bodyPr wrap="none" anchor="ctr"/>
          <a:lstStyle/>
          <a:p>
            <a:endParaRPr lang="it-IT"/>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9" fill="hold" grpId="0" nodeType="clickEffect">
                                  <p:stCondLst>
                                    <p:cond delay="0"/>
                                  </p:stCondLst>
                                  <p:childTnLst>
                                    <p:set>
                                      <p:cBhvr>
                                        <p:cTn id="6" dur="1" fill="hold">
                                          <p:stCondLst>
                                            <p:cond delay="0"/>
                                          </p:stCondLst>
                                        </p:cTn>
                                        <p:tgtEl>
                                          <p:spTgt spid="39938"/>
                                        </p:tgtEl>
                                        <p:attrNameLst>
                                          <p:attrName>style.visibility</p:attrName>
                                        </p:attrNameLst>
                                      </p:cBhvr>
                                      <p:to>
                                        <p:strVal val="visible"/>
                                      </p:to>
                                    </p:set>
                                    <p:animEffect transition="in" filter="strips(upLeft)">
                                      <p:cBhvr>
                                        <p:cTn id="7" dur="500"/>
                                        <p:tgtEl>
                                          <p:spTgt spid="39938"/>
                                        </p:tgtEl>
                                      </p:cBhvr>
                                    </p:animEffect>
                                  </p:childTnLst>
                                </p:cTn>
                              </p:par>
                            </p:childTnLst>
                          </p:cTn>
                        </p:par>
                      </p:childTnLst>
                    </p:cTn>
                  </p:par>
                  <p:par>
                    <p:cTn id="8" fill="hold">
                      <p:stCondLst>
                        <p:cond delay="indefinite"/>
                      </p:stCondLst>
                      <p:childTnLst>
                        <p:par>
                          <p:cTn id="9" fill="hold">
                            <p:stCondLst>
                              <p:cond delay="0"/>
                            </p:stCondLst>
                            <p:childTnLst>
                              <p:par>
                                <p:cTn id="10" presetID="17" presetClass="entr" presetSubtype="1" fill="hold" grpId="0" nodeType="clickEffect">
                                  <p:stCondLst>
                                    <p:cond delay="0"/>
                                  </p:stCondLst>
                                  <p:childTnLst>
                                    <p:set>
                                      <p:cBhvr>
                                        <p:cTn id="11" dur="1" fill="hold">
                                          <p:stCondLst>
                                            <p:cond delay="0"/>
                                          </p:stCondLst>
                                        </p:cTn>
                                        <p:tgtEl>
                                          <p:spTgt spid="39939"/>
                                        </p:tgtEl>
                                        <p:attrNameLst>
                                          <p:attrName>style.visibility</p:attrName>
                                        </p:attrNameLst>
                                      </p:cBhvr>
                                      <p:to>
                                        <p:strVal val="visible"/>
                                      </p:to>
                                    </p:set>
                                    <p:anim calcmode="lin" valueType="num">
                                      <p:cBhvr>
                                        <p:cTn id="12" dur="500" fill="hold"/>
                                        <p:tgtEl>
                                          <p:spTgt spid="39939"/>
                                        </p:tgtEl>
                                        <p:attrNameLst>
                                          <p:attrName>ppt_x</p:attrName>
                                        </p:attrNameLst>
                                      </p:cBhvr>
                                      <p:tavLst>
                                        <p:tav tm="0">
                                          <p:val>
                                            <p:strVal val="#ppt_x"/>
                                          </p:val>
                                        </p:tav>
                                        <p:tav tm="100000">
                                          <p:val>
                                            <p:strVal val="#ppt_x"/>
                                          </p:val>
                                        </p:tav>
                                      </p:tavLst>
                                    </p:anim>
                                    <p:anim calcmode="lin" valueType="num">
                                      <p:cBhvr>
                                        <p:cTn id="13" dur="500" fill="hold"/>
                                        <p:tgtEl>
                                          <p:spTgt spid="39939"/>
                                        </p:tgtEl>
                                        <p:attrNameLst>
                                          <p:attrName>ppt_y</p:attrName>
                                        </p:attrNameLst>
                                      </p:cBhvr>
                                      <p:tavLst>
                                        <p:tav tm="0">
                                          <p:val>
                                            <p:strVal val="#ppt_y-#ppt_h/2"/>
                                          </p:val>
                                        </p:tav>
                                        <p:tav tm="100000">
                                          <p:val>
                                            <p:strVal val="#ppt_y"/>
                                          </p:val>
                                        </p:tav>
                                      </p:tavLst>
                                    </p:anim>
                                    <p:anim calcmode="lin" valueType="num">
                                      <p:cBhvr>
                                        <p:cTn id="14" dur="500" fill="hold"/>
                                        <p:tgtEl>
                                          <p:spTgt spid="39939"/>
                                        </p:tgtEl>
                                        <p:attrNameLst>
                                          <p:attrName>ppt_w</p:attrName>
                                        </p:attrNameLst>
                                      </p:cBhvr>
                                      <p:tavLst>
                                        <p:tav tm="0">
                                          <p:val>
                                            <p:strVal val="#ppt_w"/>
                                          </p:val>
                                        </p:tav>
                                        <p:tav tm="100000">
                                          <p:val>
                                            <p:strVal val="#ppt_w"/>
                                          </p:val>
                                        </p:tav>
                                      </p:tavLst>
                                    </p:anim>
                                    <p:anim calcmode="lin" valueType="num">
                                      <p:cBhvr>
                                        <p:cTn id="15" dur="500" fill="hold"/>
                                        <p:tgtEl>
                                          <p:spTgt spid="39939"/>
                                        </p:tgtEl>
                                        <p:attrNameLst>
                                          <p:attrName>ppt_h</p:attrName>
                                        </p:attrNameLst>
                                      </p:cBhvr>
                                      <p:tavLst>
                                        <p:tav tm="0">
                                          <p:val>
                                            <p:fltVal val="0"/>
                                          </p:val>
                                        </p:tav>
                                        <p:tav tm="100000">
                                          <p:val>
                                            <p:strVal val="#ppt_h"/>
                                          </p:val>
                                        </p:tav>
                                      </p:tavLst>
                                    </p:anim>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39940"/>
                                        </p:tgtEl>
                                        <p:attrNameLst>
                                          <p:attrName>style.visibility</p:attrName>
                                        </p:attrNameLst>
                                      </p:cBhvr>
                                      <p:to>
                                        <p:strVal val="visible"/>
                                      </p:to>
                                    </p:set>
                                    <p:animEffect transition="in" filter="dissolve">
                                      <p:cBhvr>
                                        <p:cTn id="20" dur="500"/>
                                        <p:tgtEl>
                                          <p:spTgt spid="39940"/>
                                        </p:tgtEl>
                                      </p:cBhvr>
                                    </p:animEffect>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grpId="0" nodeType="clickEffect">
                                  <p:stCondLst>
                                    <p:cond delay="0"/>
                                  </p:stCondLst>
                                  <p:childTnLst>
                                    <p:set>
                                      <p:cBhvr>
                                        <p:cTn id="24" dur="1" fill="hold">
                                          <p:stCondLst>
                                            <p:cond delay="0"/>
                                          </p:stCondLst>
                                        </p:cTn>
                                        <p:tgtEl>
                                          <p:spTgt spid="39941"/>
                                        </p:tgtEl>
                                        <p:attrNameLst>
                                          <p:attrName>style.visibility</p:attrName>
                                        </p:attrNameLst>
                                      </p:cBhvr>
                                      <p:to>
                                        <p:strVal val="visible"/>
                                      </p:to>
                                    </p:set>
                                    <p:animEffect transition="in" filter="dissolve">
                                      <p:cBhvr>
                                        <p:cTn id="25" dur="500"/>
                                        <p:tgtEl>
                                          <p:spTgt spid="39941"/>
                                        </p:tgtEl>
                                      </p:cBhvr>
                                    </p:animEffect>
                                  </p:childTnLst>
                                </p:cTn>
                              </p:par>
                            </p:childTnLst>
                          </p:cTn>
                        </p:par>
                      </p:childTnLst>
                    </p:cTn>
                  </p:par>
                  <p:par>
                    <p:cTn id="26" fill="hold">
                      <p:stCondLst>
                        <p:cond delay="indefinite"/>
                      </p:stCondLst>
                      <p:childTnLst>
                        <p:par>
                          <p:cTn id="27" fill="hold">
                            <p:stCondLst>
                              <p:cond delay="0"/>
                            </p:stCondLst>
                            <p:childTnLst>
                              <p:par>
                                <p:cTn id="28" presetID="17" presetClass="entr" presetSubtype="1" fill="hold" grpId="0" nodeType="clickEffect">
                                  <p:stCondLst>
                                    <p:cond delay="0"/>
                                  </p:stCondLst>
                                  <p:childTnLst>
                                    <p:set>
                                      <p:cBhvr>
                                        <p:cTn id="29" dur="1" fill="hold">
                                          <p:stCondLst>
                                            <p:cond delay="0"/>
                                          </p:stCondLst>
                                        </p:cTn>
                                        <p:tgtEl>
                                          <p:spTgt spid="39942"/>
                                        </p:tgtEl>
                                        <p:attrNameLst>
                                          <p:attrName>style.visibility</p:attrName>
                                        </p:attrNameLst>
                                      </p:cBhvr>
                                      <p:to>
                                        <p:strVal val="visible"/>
                                      </p:to>
                                    </p:set>
                                    <p:anim calcmode="lin" valueType="num">
                                      <p:cBhvr>
                                        <p:cTn id="30" dur="500" fill="hold"/>
                                        <p:tgtEl>
                                          <p:spTgt spid="39942"/>
                                        </p:tgtEl>
                                        <p:attrNameLst>
                                          <p:attrName>ppt_x</p:attrName>
                                        </p:attrNameLst>
                                      </p:cBhvr>
                                      <p:tavLst>
                                        <p:tav tm="0">
                                          <p:val>
                                            <p:strVal val="#ppt_x"/>
                                          </p:val>
                                        </p:tav>
                                        <p:tav tm="100000">
                                          <p:val>
                                            <p:strVal val="#ppt_x"/>
                                          </p:val>
                                        </p:tav>
                                      </p:tavLst>
                                    </p:anim>
                                    <p:anim calcmode="lin" valueType="num">
                                      <p:cBhvr>
                                        <p:cTn id="31" dur="500" fill="hold"/>
                                        <p:tgtEl>
                                          <p:spTgt spid="39942"/>
                                        </p:tgtEl>
                                        <p:attrNameLst>
                                          <p:attrName>ppt_y</p:attrName>
                                        </p:attrNameLst>
                                      </p:cBhvr>
                                      <p:tavLst>
                                        <p:tav tm="0">
                                          <p:val>
                                            <p:strVal val="#ppt_y-#ppt_h/2"/>
                                          </p:val>
                                        </p:tav>
                                        <p:tav tm="100000">
                                          <p:val>
                                            <p:strVal val="#ppt_y"/>
                                          </p:val>
                                        </p:tav>
                                      </p:tavLst>
                                    </p:anim>
                                    <p:anim calcmode="lin" valueType="num">
                                      <p:cBhvr>
                                        <p:cTn id="32" dur="500" fill="hold"/>
                                        <p:tgtEl>
                                          <p:spTgt spid="39942"/>
                                        </p:tgtEl>
                                        <p:attrNameLst>
                                          <p:attrName>ppt_w</p:attrName>
                                        </p:attrNameLst>
                                      </p:cBhvr>
                                      <p:tavLst>
                                        <p:tav tm="0">
                                          <p:val>
                                            <p:strVal val="#ppt_w"/>
                                          </p:val>
                                        </p:tav>
                                        <p:tav tm="100000">
                                          <p:val>
                                            <p:strVal val="#ppt_w"/>
                                          </p:val>
                                        </p:tav>
                                      </p:tavLst>
                                    </p:anim>
                                    <p:anim calcmode="lin" valueType="num">
                                      <p:cBhvr>
                                        <p:cTn id="33" dur="500" fill="hold"/>
                                        <p:tgtEl>
                                          <p:spTgt spid="39942"/>
                                        </p:tgtEl>
                                        <p:attrNameLst>
                                          <p:attrName>ppt_h</p:attrName>
                                        </p:attrNameLst>
                                      </p:cBhvr>
                                      <p:tavLst>
                                        <p:tav tm="0">
                                          <p:val>
                                            <p:fltVal val="0"/>
                                          </p:val>
                                        </p:tav>
                                        <p:tav tm="100000">
                                          <p:val>
                                            <p:strVal val="#ppt_h"/>
                                          </p:val>
                                        </p:tav>
                                      </p:tavLst>
                                    </p:anim>
                                  </p:childTnLst>
                                </p:cTn>
                              </p:par>
                            </p:childTnLst>
                          </p:cTn>
                        </p:par>
                      </p:childTnLst>
                    </p:cTn>
                  </p:par>
                  <p:par>
                    <p:cTn id="34" fill="hold">
                      <p:stCondLst>
                        <p:cond delay="indefinite"/>
                      </p:stCondLst>
                      <p:childTnLst>
                        <p:par>
                          <p:cTn id="35" fill="hold">
                            <p:stCondLst>
                              <p:cond delay="0"/>
                            </p:stCondLst>
                            <p:childTnLst>
                              <p:par>
                                <p:cTn id="36" presetID="9" presetClass="entr" presetSubtype="0" fill="hold" grpId="0" nodeType="clickEffect">
                                  <p:stCondLst>
                                    <p:cond delay="0"/>
                                  </p:stCondLst>
                                  <p:childTnLst>
                                    <p:set>
                                      <p:cBhvr>
                                        <p:cTn id="37" dur="1" fill="hold">
                                          <p:stCondLst>
                                            <p:cond delay="0"/>
                                          </p:stCondLst>
                                        </p:cTn>
                                        <p:tgtEl>
                                          <p:spTgt spid="39945"/>
                                        </p:tgtEl>
                                        <p:attrNameLst>
                                          <p:attrName>style.visibility</p:attrName>
                                        </p:attrNameLst>
                                      </p:cBhvr>
                                      <p:to>
                                        <p:strVal val="visible"/>
                                      </p:to>
                                    </p:set>
                                    <p:animEffect transition="in" filter="dissolve">
                                      <p:cBhvr>
                                        <p:cTn id="38" dur="500"/>
                                        <p:tgtEl>
                                          <p:spTgt spid="39945"/>
                                        </p:tgtEl>
                                      </p:cBhvr>
                                    </p:animEffect>
                                  </p:childTnLst>
                                </p:cTn>
                              </p:par>
                            </p:childTnLst>
                          </p:cTn>
                        </p:par>
                      </p:childTnLst>
                    </p:cTn>
                  </p:par>
                  <p:par>
                    <p:cTn id="39" fill="hold">
                      <p:stCondLst>
                        <p:cond delay="indefinite"/>
                      </p:stCondLst>
                      <p:childTnLst>
                        <p:par>
                          <p:cTn id="40" fill="hold">
                            <p:stCondLst>
                              <p:cond delay="0"/>
                            </p:stCondLst>
                            <p:childTnLst>
                              <p:par>
                                <p:cTn id="41" presetID="23" presetClass="entr" presetSubtype="16" fill="hold" grpId="0" nodeType="clickEffect">
                                  <p:stCondLst>
                                    <p:cond delay="0"/>
                                  </p:stCondLst>
                                  <p:childTnLst>
                                    <p:set>
                                      <p:cBhvr>
                                        <p:cTn id="42" dur="1" fill="hold">
                                          <p:stCondLst>
                                            <p:cond delay="0"/>
                                          </p:stCondLst>
                                        </p:cTn>
                                        <p:tgtEl>
                                          <p:spTgt spid="39949"/>
                                        </p:tgtEl>
                                        <p:attrNameLst>
                                          <p:attrName>style.visibility</p:attrName>
                                        </p:attrNameLst>
                                      </p:cBhvr>
                                      <p:to>
                                        <p:strVal val="visible"/>
                                      </p:to>
                                    </p:set>
                                    <p:anim calcmode="lin" valueType="num">
                                      <p:cBhvr>
                                        <p:cTn id="43" dur="500" fill="hold"/>
                                        <p:tgtEl>
                                          <p:spTgt spid="39949"/>
                                        </p:tgtEl>
                                        <p:attrNameLst>
                                          <p:attrName>ppt_w</p:attrName>
                                        </p:attrNameLst>
                                      </p:cBhvr>
                                      <p:tavLst>
                                        <p:tav tm="0">
                                          <p:val>
                                            <p:fltVal val="0"/>
                                          </p:val>
                                        </p:tav>
                                        <p:tav tm="100000">
                                          <p:val>
                                            <p:strVal val="#ppt_w"/>
                                          </p:val>
                                        </p:tav>
                                      </p:tavLst>
                                    </p:anim>
                                    <p:anim calcmode="lin" valueType="num">
                                      <p:cBhvr>
                                        <p:cTn id="44" dur="500" fill="hold"/>
                                        <p:tgtEl>
                                          <p:spTgt spid="39949"/>
                                        </p:tgtEl>
                                        <p:attrNameLst>
                                          <p:attrName>ppt_h</p:attrName>
                                        </p:attrNameLst>
                                      </p:cBhvr>
                                      <p:tavLst>
                                        <p:tav tm="0">
                                          <p:val>
                                            <p:fltVal val="0"/>
                                          </p:val>
                                        </p:tav>
                                        <p:tav tm="100000">
                                          <p:val>
                                            <p:strVal val="#ppt_h"/>
                                          </p:val>
                                        </p:tav>
                                      </p:tavLst>
                                    </p:anim>
                                  </p:childTnLst>
                                </p:cTn>
                              </p:par>
                            </p:childTnLst>
                          </p:cTn>
                        </p:par>
                      </p:childTnLst>
                    </p:cTn>
                  </p:par>
                  <p:par>
                    <p:cTn id="45" fill="hold">
                      <p:stCondLst>
                        <p:cond delay="indefinite"/>
                      </p:stCondLst>
                      <p:childTnLst>
                        <p:par>
                          <p:cTn id="46" fill="hold">
                            <p:stCondLst>
                              <p:cond delay="0"/>
                            </p:stCondLst>
                            <p:childTnLst>
                              <p:par>
                                <p:cTn id="47" presetID="17" presetClass="entr" presetSubtype="1" fill="hold" grpId="0" nodeType="clickEffect">
                                  <p:stCondLst>
                                    <p:cond delay="0"/>
                                  </p:stCondLst>
                                  <p:childTnLst>
                                    <p:set>
                                      <p:cBhvr>
                                        <p:cTn id="48" dur="1" fill="hold">
                                          <p:stCondLst>
                                            <p:cond delay="0"/>
                                          </p:stCondLst>
                                        </p:cTn>
                                        <p:tgtEl>
                                          <p:spTgt spid="39943"/>
                                        </p:tgtEl>
                                        <p:attrNameLst>
                                          <p:attrName>style.visibility</p:attrName>
                                        </p:attrNameLst>
                                      </p:cBhvr>
                                      <p:to>
                                        <p:strVal val="visible"/>
                                      </p:to>
                                    </p:set>
                                    <p:anim calcmode="lin" valueType="num">
                                      <p:cBhvr>
                                        <p:cTn id="49" dur="500" fill="hold"/>
                                        <p:tgtEl>
                                          <p:spTgt spid="39943"/>
                                        </p:tgtEl>
                                        <p:attrNameLst>
                                          <p:attrName>ppt_x</p:attrName>
                                        </p:attrNameLst>
                                      </p:cBhvr>
                                      <p:tavLst>
                                        <p:tav tm="0">
                                          <p:val>
                                            <p:strVal val="#ppt_x"/>
                                          </p:val>
                                        </p:tav>
                                        <p:tav tm="100000">
                                          <p:val>
                                            <p:strVal val="#ppt_x"/>
                                          </p:val>
                                        </p:tav>
                                      </p:tavLst>
                                    </p:anim>
                                    <p:anim calcmode="lin" valueType="num">
                                      <p:cBhvr>
                                        <p:cTn id="50" dur="500" fill="hold"/>
                                        <p:tgtEl>
                                          <p:spTgt spid="39943"/>
                                        </p:tgtEl>
                                        <p:attrNameLst>
                                          <p:attrName>ppt_y</p:attrName>
                                        </p:attrNameLst>
                                      </p:cBhvr>
                                      <p:tavLst>
                                        <p:tav tm="0">
                                          <p:val>
                                            <p:strVal val="#ppt_y-#ppt_h/2"/>
                                          </p:val>
                                        </p:tav>
                                        <p:tav tm="100000">
                                          <p:val>
                                            <p:strVal val="#ppt_y"/>
                                          </p:val>
                                        </p:tav>
                                      </p:tavLst>
                                    </p:anim>
                                    <p:anim calcmode="lin" valueType="num">
                                      <p:cBhvr>
                                        <p:cTn id="51" dur="500" fill="hold"/>
                                        <p:tgtEl>
                                          <p:spTgt spid="39943"/>
                                        </p:tgtEl>
                                        <p:attrNameLst>
                                          <p:attrName>ppt_w</p:attrName>
                                        </p:attrNameLst>
                                      </p:cBhvr>
                                      <p:tavLst>
                                        <p:tav tm="0">
                                          <p:val>
                                            <p:strVal val="#ppt_w"/>
                                          </p:val>
                                        </p:tav>
                                        <p:tav tm="100000">
                                          <p:val>
                                            <p:strVal val="#ppt_w"/>
                                          </p:val>
                                        </p:tav>
                                      </p:tavLst>
                                    </p:anim>
                                    <p:anim calcmode="lin" valueType="num">
                                      <p:cBhvr>
                                        <p:cTn id="52" dur="500" fill="hold"/>
                                        <p:tgtEl>
                                          <p:spTgt spid="39943"/>
                                        </p:tgtEl>
                                        <p:attrNameLst>
                                          <p:attrName>ppt_h</p:attrName>
                                        </p:attrNameLst>
                                      </p:cBhvr>
                                      <p:tavLst>
                                        <p:tav tm="0">
                                          <p:val>
                                            <p:fltVal val="0"/>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9" presetClass="entr" presetSubtype="0" fill="hold" grpId="0" nodeType="clickEffect">
                                  <p:stCondLst>
                                    <p:cond delay="0"/>
                                  </p:stCondLst>
                                  <p:childTnLst>
                                    <p:set>
                                      <p:cBhvr>
                                        <p:cTn id="56" dur="1" fill="hold">
                                          <p:stCondLst>
                                            <p:cond delay="0"/>
                                          </p:stCondLst>
                                        </p:cTn>
                                        <p:tgtEl>
                                          <p:spTgt spid="39946"/>
                                        </p:tgtEl>
                                        <p:attrNameLst>
                                          <p:attrName>style.visibility</p:attrName>
                                        </p:attrNameLst>
                                      </p:cBhvr>
                                      <p:to>
                                        <p:strVal val="visible"/>
                                      </p:to>
                                    </p:set>
                                    <p:animEffect transition="in" filter="dissolve">
                                      <p:cBhvr>
                                        <p:cTn id="57" dur="500"/>
                                        <p:tgtEl>
                                          <p:spTgt spid="39946"/>
                                        </p:tgtEl>
                                      </p:cBhvr>
                                    </p:animEffect>
                                  </p:childTnLst>
                                </p:cTn>
                              </p:par>
                            </p:childTnLst>
                          </p:cTn>
                        </p:par>
                      </p:childTnLst>
                    </p:cTn>
                  </p:par>
                  <p:par>
                    <p:cTn id="58" fill="hold">
                      <p:stCondLst>
                        <p:cond delay="indefinite"/>
                      </p:stCondLst>
                      <p:childTnLst>
                        <p:par>
                          <p:cTn id="59" fill="hold">
                            <p:stCondLst>
                              <p:cond delay="0"/>
                            </p:stCondLst>
                            <p:childTnLst>
                              <p:par>
                                <p:cTn id="60" presetID="23" presetClass="entr" presetSubtype="16" fill="hold" grpId="0" nodeType="clickEffect">
                                  <p:stCondLst>
                                    <p:cond delay="0"/>
                                  </p:stCondLst>
                                  <p:childTnLst>
                                    <p:set>
                                      <p:cBhvr>
                                        <p:cTn id="61" dur="1" fill="hold">
                                          <p:stCondLst>
                                            <p:cond delay="0"/>
                                          </p:stCondLst>
                                        </p:cTn>
                                        <p:tgtEl>
                                          <p:spTgt spid="39950"/>
                                        </p:tgtEl>
                                        <p:attrNameLst>
                                          <p:attrName>style.visibility</p:attrName>
                                        </p:attrNameLst>
                                      </p:cBhvr>
                                      <p:to>
                                        <p:strVal val="visible"/>
                                      </p:to>
                                    </p:set>
                                    <p:anim calcmode="lin" valueType="num">
                                      <p:cBhvr>
                                        <p:cTn id="62" dur="500" fill="hold"/>
                                        <p:tgtEl>
                                          <p:spTgt spid="39950"/>
                                        </p:tgtEl>
                                        <p:attrNameLst>
                                          <p:attrName>ppt_w</p:attrName>
                                        </p:attrNameLst>
                                      </p:cBhvr>
                                      <p:tavLst>
                                        <p:tav tm="0">
                                          <p:val>
                                            <p:fltVal val="0"/>
                                          </p:val>
                                        </p:tav>
                                        <p:tav tm="100000">
                                          <p:val>
                                            <p:strVal val="#ppt_w"/>
                                          </p:val>
                                        </p:tav>
                                      </p:tavLst>
                                    </p:anim>
                                    <p:anim calcmode="lin" valueType="num">
                                      <p:cBhvr>
                                        <p:cTn id="63" dur="500" fill="hold"/>
                                        <p:tgtEl>
                                          <p:spTgt spid="39950"/>
                                        </p:tgtEl>
                                        <p:attrNameLst>
                                          <p:attrName>ppt_h</p:attrName>
                                        </p:attrNameLst>
                                      </p:cBhvr>
                                      <p:tavLst>
                                        <p:tav tm="0">
                                          <p:val>
                                            <p:fltVal val="0"/>
                                          </p:val>
                                        </p:tav>
                                        <p:tav tm="100000">
                                          <p:val>
                                            <p:strVal val="#ppt_h"/>
                                          </p:val>
                                        </p:tav>
                                      </p:tavLst>
                                    </p:anim>
                                  </p:childTnLst>
                                </p:cTn>
                              </p:par>
                            </p:childTnLst>
                          </p:cTn>
                        </p:par>
                      </p:childTnLst>
                    </p:cTn>
                  </p:par>
                  <p:par>
                    <p:cTn id="64" fill="hold">
                      <p:stCondLst>
                        <p:cond delay="indefinite"/>
                      </p:stCondLst>
                      <p:childTnLst>
                        <p:par>
                          <p:cTn id="65" fill="hold">
                            <p:stCondLst>
                              <p:cond delay="0"/>
                            </p:stCondLst>
                            <p:childTnLst>
                              <p:par>
                                <p:cTn id="66" presetID="17" presetClass="entr" presetSubtype="1" fill="hold" grpId="0" nodeType="clickEffect">
                                  <p:stCondLst>
                                    <p:cond delay="0"/>
                                  </p:stCondLst>
                                  <p:childTnLst>
                                    <p:set>
                                      <p:cBhvr>
                                        <p:cTn id="67" dur="1" fill="hold">
                                          <p:stCondLst>
                                            <p:cond delay="0"/>
                                          </p:stCondLst>
                                        </p:cTn>
                                        <p:tgtEl>
                                          <p:spTgt spid="39944"/>
                                        </p:tgtEl>
                                        <p:attrNameLst>
                                          <p:attrName>style.visibility</p:attrName>
                                        </p:attrNameLst>
                                      </p:cBhvr>
                                      <p:to>
                                        <p:strVal val="visible"/>
                                      </p:to>
                                    </p:set>
                                    <p:anim calcmode="lin" valueType="num">
                                      <p:cBhvr>
                                        <p:cTn id="68" dur="500" fill="hold"/>
                                        <p:tgtEl>
                                          <p:spTgt spid="39944"/>
                                        </p:tgtEl>
                                        <p:attrNameLst>
                                          <p:attrName>ppt_x</p:attrName>
                                        </p:attrNameLst>
                                      </p:cBhvr>
                                      <p:tavLst>
                                        <p:tav tm="0">
                                          <p:val>
                                            <p:strVal val="#ppt_x"/>
                                          </p:val>
                                        </p:tav>
                                        <p:tav tm="100000">
                                          <p:val>
                                            <p:strVal val="#ppt_x"/>
                                          </p:val>
                                        </p:tav>
                                      </p:tavLst>
                                    </p:anim>
                                    <p:anim calcmode="lin" valueType="num">
                                      <p:cBhvr>
                                        <p:cTn id="69" dur="500" fill="hold"/>
                                        <p:tgtEl>
                                          <p:spTgt spid="39944"/>
                                        </p:tgtEl>
                                        <p:attrNameLst>
                                          <p:attrName>ppt_y</p:attrName>
                                        </p:attrNameLst>
                                      </p:cBhvr>
                                      <p:tavLst>
                                        <p:tav tm="0">
                                          <p:val>
                                            <p:strVal val="#ppt_y-#ppt_h/2"/>
                                          </p:val>
                                        </p:tav>
                                        <p:tav tm="100000">
                                          <p:val>
                                            <p:strVal val="#ppt_y"/>
                                          </p:val>
                                        </p:tav>
                                      </p:tavLst>
                                    </p:anim>
                                    <p:anim calcmode="lin" valueType="num">
                                      <p:cBhvr>
                                        <p:cTn id="70" dur="500" fill="hold"/>
                                        <p:tgtEl>
                                          <p:spTgt spid="39944"/>
                                        </p:tgtEl>
                                        <p:attrNameLst>
                                          <p:attrName>ppt_w</p:attrName>
                                        </p:attrNameLst>
                                      </p:cBhvr>
                                      <p:tavLst>
                                        <p:tav tm="0">
                                          <p:val>
                                            <p:strVal val="#ppt_w"/>
                                          </p:val>
                                        </p:tav>
                                        <p:tav tm="100000">
                                          <p:val>
                                            <p:strVal val="#ppt_w"/>
                                          </p:val>
                                        </p:tav>
                                      </p:tavLst>
                                    </p:anim>
                                    <p:anim calcmode="lin" valueType="num">
                                      <p:cBhvr>
                                        <p:cTn id="71" dur="500" fill="hold"/>
                                        <p:tgtEl>
                                          <p:spTgt spid="39944"/>
                                        </p:tgtEl>
                                        <p:attrNameLst>
                                          <p:attrName>ppt_h</p:attrName>
                                        </p:attrNameLst>
                                      </p:cBhvr>
                                      <p:tavLst>
                                        <p:tav tm="0">
                                          <p:val>
                                            <p:fltVal val="0"/>
                                          </p:val>
                                        </p:tav>
                                        <p:tav tm="100000">
                                          <p:val>
                                            <p:strVal val="#ppt_h"/>
                                          </p:val>
                                        </p:tav>
                                      </p:tavLst>
                                    </p:anim>
                                  </p:childTnLst>
                                </p:cTn>
                              </p:par>
                            </p:childTnLst>
                          </p:cTn>
                        </p:par>
                      </p:childTnLst>
                    </p:cTn>
                  </p:par>
                  <p:par>
                    <p:cTn id="72" fill="hold">
                      <p:stCondLst>
                        <p:cond delay="indefinite"/>
                      </p:stCondLst>
                      <p:childTnLst>
                        <p:par>
                          <p:cTn id="73" fill="hold">
                            <p:stCondLst>
                              <p:cond delay="0"/>
                            </p:stCondLst>
                            <p:childTnLst>
                              <p:par>
                                <p:cTn id="74" presetID="9" presetClass="entr" presetSubtype="0" fill="hold" grpId="0" nodeType="clickEffect">
                                  <p:stCondLst>
                                    <p:cond delay="0"/>
                                  </p:stCondLst>
                                  <p:childTnLst>
                                    <p:set>
                                      <p:cBhvr>
                                        <p:cTn id="75" dur="1" fill="hold">
                                          <p:stCondLst>
                                            <p:cond delay="0"/>
                                          </p:stCondLst>
                                        </p:cTn>
                                        <p:tgtEl>
                                          <p:spTgt spid="39947"/>
                                        </p:tgtEl>
                                        <p:attrNameLst>
                                          <p:attrName>style.visibility</p:attrName>
                                        </p:attrNameLst>
                                      </p:cBhvr>
                                      <p:to>
                                        <p:strVal val="visible"/>
                                      </p:to>
                                    </p:set>
                                    <p:animEffect transition="in" filter="dissolve">
                                      <p:cBhvr>
                                        <p:cTn id="76" dur="500"/>
                                        <p:tgtEl>
                                          <p:spTgt spid="39947"/>
                                        </p:tgtEl>
                                      </p:cBhvr>
                                    </p:animEffect>
                                  </p:childTnLst>
                                </p:cTn>
                              </p:par>
                            </p:childTnLst>
                          </p:cTn>
                        </p:par>
                      </p:childTnLst>
                    </p:cTn>
                  </p:par>
                  <p:par>
                    <p:cTn id="77" fill="hold">
                      <p:stCondLst>
                        <p:cond delay="indefinite"/>
                      </p:stCondLst>
                      <p:childTnLst>
                        <p:par>
                          <p:cTn id="78" fill="hold">
                            <p:stCondLst>
                              <p:cond delay="0"/>
                            </p:stCondLst>
                            <p:childTnLst>
                              <p:par>
                                <p:cTn id="79" presetID="23" presetClass="entr" presetSubtype="16" fill="hold" grpId="0" nodeType="clickEffect">
                                  <p:stCondLst>
                                    <p:cond delay="0"/>
                                  </p:stCondLst>
                                  <p:childTnLst>
                                    <p:set>
                                      <p:cBhvr>
                                        <p:cTn id="80" dur="1" fill="hold">
                                          <p:stCondLst>
                                            <p:cond delay="0"/>
                                          </p:stCondLst>
                                        </p:cTn>
                                        <p:tgtEl>
                                          <p:spTgt spid="39951"/>
                                        </p:tgtEl>
                                        <p:attrNameLst>
                                          <p:attrName>style.visibility</p:attrName>
                                        </p:attrNameLst>
                                      </p:cBhvr>
                                      <p:to>
                                        <p:strVal val="visible"/>
                                      </p:to>
                                    </p:set>
                                    <p:anim calcmode="lin" valueType="num">
                                      <p:cBhvr>
                                        <p:cTn id="81" dur="500" fill="hold"/>
                                        <p:tgtEl>
                                          <p:spTgt spid="39951"/>
                                        </p:tgtEl>
                                        <p:attrNameLst>
                                          <p:attrName>ppt_w</p:attrName>
                                        </p:attrNameLst>
                                      </p:cBhvr>
                                      <p:tavLst>
                                        <p:tav tm="0">
                                          <p:val>
                                            <p:fltVal val="0"/>
                                          </p:val>
                                        </p:tav>
                                        <p:tav tm="100000">
                                          <p:val>
                                            <p:strVal val="#ppt_w"/>
                                          </p:val>
                                        </p:tav>
                                      </p:tavLst>
                                    </p:anim>
                                    <p:anim calcmode="lin" valueType="num">
                                      <p:cBhvr>
                                        <p:cTn id="82" dur="500" fill="hold"/>
                                        <p:tgtEl>
                                          <p:spTgt spid="39951"/>
                                        </p:tgtEl>
                                        <p:attrNameLst>
                                          <p:attrName>ppt_h</p:attrName>
                                        </p:attrNameLst>
                                      </p:cBhvr>
                                      <p:tavLst>
                                        <p:tav tm="0">
                                          <p:val>
                                            <p:fltVal val="0"/>
                                          </p:val>
                                        </p:tav>
                                        <p:tav tm="100000">
                                          <p:val>
                                            <p:strVal val="#ppt_h"/>
                                          </p:val>
                                        </p:tav>
                                      </p:tavLst>
                                    </p:anim>
                                  </p:childTnLst>
                                </p:cTn>
                              </p:par>
                            </p:childTnLst>
                          </p:cTn>
                        </p:par>
                      </p:childTnLst>
                    </p:cTn>
                  </p:par>
                  <p:par>
                    <p:cTn id="83" fill="hold">
                      <p:stCondLst>
                        <p:cond delay="indefinite"/>
                      </p:stCondLst>
                      <p:childTnLst>
                        <p:par>
                          <p:cTn id="84" fill="hold">
                            <p:stCondLst>
                              <p:cond delay="0"/>
                            </p:stCondLst>
                            <p:childTnLst>
                              <p:par>
                                <p:cTn id="85" presetID="2" presetClass="entr" presetSubtype="8" fill="hold" grpId="0" nodeType="clickEffect">
                                  <p:stCondLst>
                                    <p:cond delay="0"/>
                                  </p:stCondLst>
                                  <p:childTnLst>
                                    <p:set>
                                      <p:cBhvr>
                                        <p:cTn id="86" dur="1" fill="hold">
                                          <p:stCondLst>
                                            <p:cond delay="0"/>
                                          </p:stCondLst>
                                        </p:cTn>
                                        <p:tgtEl>
                                          <p:spTgt spid="39948"/>
                                        </p:tgtEl>
                                        <p:attrNameLst>
                                          <p:attrName>style.visibility</p:attrName>
                                        </p:attrNameLst>
                                      </p:cBhvr>
                                      <p:to>
                                        <p:strVal val="visible"/>
                                      </p:to>
                                    </p:set>
                                    <p:anim calcmode="lin" valueType="num">
                                      <p:cBhvr additive="base">
                                        <p:cTn id="87" dur="500" fill="hold"/>
                                        <p:tgtEl>
                                          <p:spTgt spid="39948"/>
                                        </p:tgtEl>
                                        <p:attrNameLst>
                                          <p:attrName>ppt_x</p:attrName>
                                        </p:attrNameLst>
                                      </p:cBhvr>
                                      <p:tavLst>
                                        <p:tav tm="0">
                                          <p:val>
                                            <p:strVal val="0-#ppt_w/2"/>
                                          </p:val>
                                        </p:tav>
                                        <p:tav tm="100000">
                                          <p:val>
                                            <p:strVal val="#ppt_x"/>
                                          </p:val>
                                        </p:tav>
                                      </p:tavLst>
                                    </p:anim>
                                    <p:anim calcmode="lin" valueType="num">
                                      <p:cBhvr additive="base">
                                        <p:cTn id="88" dur="500" fill="hold"/>
                                        <p:tgtEl>
                                          <p:spTgt spid="3994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8" grpId="0" animBg="1"/>
      <p:bldP spid="39939" grpId="0" animBg="1"/>
      <p:bldP spid="39940" grpId="0" autoUpdateAnimBg="0"/>
      <p:bldP spid="39941" grpId="0" animBg="1"/>
      <p:bldP spid="39942" grpId="0" animBg="1"/>
      <p:bldP spid="39943" grpId="0" animBg="1"/>
      <p:bldP spid="39944" grpId="0" animBg="1"/>
      <p:bldP spid="39945" grpId="0" autoUpdateAnimBg="0"/>
      <p:bldP spid="39946" grpId="0" autoUpdateAnimBg="0"/>
      <p:bldP spid="39947" grpId="0" autoUpdateAnimBg="0"/>
      <p:bldP spid="39948" grpId="0" autoUpdateAnimBg="0"/>
      <p:bldP spid="39949" grpId="0" animBg="1"/>
      <p:bldP spid="39950" grpId="0" animBg="1"/>
      <p:bldP spid="3995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ma 2"/>
          <p:cNvGraphicFramePr/>
          <p:nvPr/>
        </p:nvGraphicFramePr>
        <p:xfrm>
          <a:off x="1214414" y="3786190"/>
          <a:ext cx="6715172" cy="25003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CasellaDiTesto 3"/>
          <p:cNvSpPr txBox="1"/>
          <p:nvPr/>
        </p:nvSpPr>
        <p:spPr>
          <a:xfrm>
            <a:off x="857224" y="357166"/>
            <a:ext cx="7429552" cy="523220"/>
          </a:xfrm>
          <a:prstGeom prst="rect">
            <a:avLst/>
          </a:prstGeom>
          <a:noFill/>
        </p:spPr>
        <p:txBody>
          <a:bodyPr>
            <a:spAutoFit/>
          </a:bodyPr>
          <a:lstStyle/>
          <a:p>
            <a:pPr fontAlgn="auto">
              <a:spcBef>
                <a:spcPts val="0"/>
              </a:spcBef>
              <a:spcAft>
                <a:spcPts val="0"/>
              </a:spcAft>
              <a:defRPr/>
            </a:pPr>
            <a:r>
              <a:rPr lang="it-IT" dirty="0">
                <a:ln>
                  <a:solidFill>
                    <a:schemeClr val="accent2">
                      <a:lumMod val="75000"/>
                    </a:schemeClr>
                  </a:solidFill>
                </a:ln>
                <a:solidFill>
                  <a:schemeClr val="accent6">
                    <a:lumMod val="60000"/>
                    <a:lumOff val="40000"/>
                  </a:schemeClr>
                </a:solidFill>
                <a:effectLst>
                  <a:reflection blurRad="6350" stA="55000" endA="300" endPos="45500" dir="5400000" sy="-100000" algn="bl" rotWithShape="0"/>
                </a:effectLst>
                <a:latin typeface="+mn-lt"/>
              </a:rPr>
              <a:t>               </a:t>
            </a:r>
            <a:r>
              <a:rPr lang="it-IT" sz="2800" b="1" dirty="0">
                <a:ln>
                  <a:solidFill>
                    <a:schemeClr val="accent2">
                      <a:lumMod val="75000"/>
                    </a:schemeClr>
                  </a:solidFill>
                </a:ln>
                <a:solidFill>
                  <a:schemeClr val="accent6">
                    <a:lumMod val="60000"/>
                    <a:lumOff val="40000"/>
                  </a:schemeClr>
                </a:solidFill>
                <a:effectLst>
                  <a:reflection blurRad="6350" stA="55000" endA="300" endPos="45500" dir="5400000" sy="-100000" algn="bl" rotWithShape="0"/>
                </a:effectLst>
                <a:latin typeface="+mn-lt"/>
              </a:rPr>
              <a:t>INSUFFICENZE LISOSOMIALI ACQUISITE</a:t>
            </a:r>
          </a:p>
        </p:txBody>
      </p:sp>
      <p:sp>
        <p:nvSpPr>
          <p:cNvPr id="82948" name="CasellaDiTesto 4"/>
          <p:cNvSpPr txBox="1">
            <a:spLocks noChangeArrowheads="1"/>
          </p:cNvSpPr>
          <p:nvPr/>
        </p:nvSpPr>
        <p:spPr bwMode="auto">
          <a:xfrm>
            <a:off x="642938" y="1643063"/>
            <a:ext cx="8215312" cy="1200150"/>
          </a:xfrm>
          <a:prstGeom prst="rect">
            <a:avLst/>
          </a:prstGeom>
          <a:noFill/>
          <a:ln w="9525">
            <a:noFill/>
            <a:miter lim="800000"/>
            <a:headEnd/>
            <a:tailEnd/>
          </a:ln>
        </p:spPr>
        <p:txBody>
          <a:bodyPr>
            <a:spAutoFit/>
          </a:bodyPr>
          <a:lstStyle/>
          <a:p>
            <a:r>
              <a:rPr lang="it-IT">
                <a:latin typeface="Calibri" pitchFamily="34" charset="0"/>
              </a:rPr>
              <a:t>Accumulo intracellulare di materiale indigesto si può avere in soggetti normali per insufficienze lisosomiali che possono originare:</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2071670" y="500042"/>
            <a:ext cx="4929222" cy="523220"/>
          </a:xfrm>
          <a:prstGeom prst="rect">
            <a:avLst/>
          </a:prstGeom>
          <a:noFill/>
        </p:spPr>
        <p:txBody>
          <a:bodyPr>
            <a:spAutoFit/>
          </a:bodyPr>
          <a:lstStyle/>
          <a:p>
            <a:pPr fontAlgn="auto">
              <a:spcBef>
                <a:spcPts val="0"/>
              </a:spcBef>
              <a:spcAft>
                <a:spcPts val="0"/>
              </a:spcAft>
              <a:defRPr/>
            </a:pPr>
            <a:r>
              <a:rPr lang="it-IT" sz="28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mn-lt"/>
              </a:rPr>
              <a:t>           </a:t>
            </a:r>
            <a:r>
              <a:rPr lang="it-IT" sz="2800" b="1" dirty="0">
                <a:ln w="18000">
                  <a:solidFill>
                    <a:schemeClr val="accent2"/>
                  </a:solidFill>
                  <a:prstDash val="solid"/>
                  <a:miter lim="800000"/>
                </a:ln>
                <a:solidFill>
                  <a:schemeClr val="accent6">
                    <a:lumMod val="60000"/>
                    <a:lumOff val="40000"/>
                  </a:schemeClr>
                </a:solidFill>
                <a:effectLst>
                  <a:outerShdw blurRad="25500" dist="23000" dir="7020000" algn="tl">
                    <a:srgbClr val="000000">
                      <a:alpha val="50000"/>
                    </a:srgbClr>
                  </a:outerShdw>
                  <a:reflection blurRad="6350" stA="55000" endA="300" endPos="45500" dir="5400000" sy="-100000" algn="bl" rotWithShape="0"/>
                </a:effectLst>
                <a:latin typeface="+mn-lt"/>
              </a:rPr>
              <a:t>INIBIZIONE </a:t>
            </a:r>
            <a:r>
              <a:rPr lang="it-IT" sz="2800" b="1" dirty="0" err="1">
                <a:ln w="18000">
                  <a:solidFill>
                    <a:schemeClr val="accent2"/>
                  </a:solidFill>
                  <a:prstDash val="solid"/>
                  <a:miter lim="800000"/>
                </a:ln>
                <a:solidFill>
                  <a:schemeClr val="accent6">
                    <a:lumMod val="60000"/>
                    <a:lumOff val="40000"/>
                  </a:schemeClr>
                </a:solidFill>
                <a:effectLst>
                  <a:outerShdw blurRad="25500" dist="23000" dir="7020000" algn="tl">
                    <a:srgbClr val="000000">
                      <a:alpha val="50000"/>
                    </a:srgbClr>
                  </a:outerShdw>
                  <a:reflection blurRad="6350" stA="55000" endA="300" endPos="45500" dir="5400000" sy="-100000" algn="bl" rotWithShape="0"/>
                </a:effectLst>
                <a:latin typeface="+mn-lt"/>
              </a:rPr>
              <a:t>DI</a:t>
            </a:r>
            <a:r>
              <a:rPr lang="it-IT" sz="2800" b="1" dirty="0">
                <a:ln w="18000">
                  <a:solidFill>
                    <a:schemeClr val="accent2"/>
                  </a:solidFill>
                  <a:prstDash val="solid"/>
                  <a:miter lim="800000"/>
                </a:ln>
                <a:solidFill>
                  <a:schemeClr val="accent6">
                    <a:lumMod val="60000"/>
                    <a:lumOff val="40000"/>
                  </a:schemeClr>
                </a:solidFill>
                <a:effectLst>
                  <a:outerShdw blurRad="25500" dist="23000" dir="7020000" algn="tl">
                    <a:srgbClr val="000000">
                      <a:alpha val="50000"/>
                    </a:srgbClr>
                  </a:outerShdw>
                  <a:reflection blurRad="6350" stA="55000" endA="300" endPos="45500" dir="5400000" sy="-100000" algn="bl" rotWithShape="0"/>
                </a:effectLst>
                <a:latin typeface="+mn-lt"/>
              </a:rPr>
              <a:t> ENZIMI</a:t>
            </a:r>
          </a:p>
        </p:txBody>
      </p:sp>
      <p:sp>
        <p:nvSpPr>
          <p:cNvPr id="83971" name="CasellaDiTesto 2"/>
          <p:cNvSpPr txBox="1">
            <a:spLocks noChangeArrowheads="1"/>
          </p:cNvSpPr>
          <p:nvPr/>
        </p:nvSpPr>
        <p:spPr bwMode="auto">
          <a:xfrm>
            <a:off x="785813" y="1285875"/>
            <a:ext cx="7643812" cy="3786188"/>
          </a:xfrm>
          <a:prstGeom prst="rect">
            <a:avLst/>
          </a:prstGeom>
          <a:noFill/>
          <a:ln w="9525">
            <a:noFill/>
            <a:miter lim="800000"/>
            <a:headEnd/>
            <a:tailEnd/>
          </a:ln>
        </p:spPr>
        <p:txBody>
          <a:bodyPr>
            <a:spAutoFit/>
          </a:bodyPr>
          <a:lstStyle/>
          <a:p>
            <a:pPr algn="just"/>
            <a:endParaRPr lang="it-IT">
              <a:latin typeface="Calibri" pitchFamily="34" charset="0"/>
            </a:endParaRPr>
          </a:p>
          <a:p>
            <a:pPr algn="just"/>
            <a:r>
              <a:rPr lang="it-IT">
                <a:latin typeface="Calibri" pitchFamily="34" charset="0"/>
              </a:rPr>
              <a:t>Numerosi antibiotici, fra cui la </a:t>
            </a:r>
            <a:r>
              <a:rPr lang="it-IT" i="1" u="sng">
                <a:solidFill>
                  <a:srgbClr val="FFC000"/>
                </a:solidFill>
                <a:latin typeface="Calibri" pitchFamily="34" charset="0"/>
              </a:rPr>
              <a:t>streptomicina</a:t>
            </a:r>
            <a:r>
              <a:rPr lang="it-IT">
                <a:latin typeface="Calibri" pitchFamily="34" charset="0"/>
              </a:rPr>
              <a:t> e la </a:t>
            </a:r>
            <a:r>
              <a:rPr lang="it-IT" i="1" u="sng">
                <a:solidFill>
                  <a:srgbClr val="FFC000"/>
                </a:solidFill>
                <a:latin typeface="Calibri" pitchFamily="34" charset="0"/>
              </a:rPr>
              <a:t>kanamicina</a:t>
            </a:r>
            <a:r>
              <a:rPr lang="it-IT">
                <a:latin typeface="Calibri" pitchFamily="34" charset="0"/>
              </a:rPr>
              <a:t>, inibiscono gli enzimi lisosomiali provocando accumulo di materiale autofagico non digerito, responsabile di fenomeni di organotossicità. Il farmaco più tipicamente lisosomotropo è l’antimalarico </a:t>
            </a:r>
            <a:r>
              <a:rPr lang="it-IT" i="1" u="sng">
                <a:solidFill>
                  <a:srgbClr val="FFC000"/>
                </a:solidFill>
                <a:latin typeface="Calibri" pitchFamily="34" charset="0"/>
              </a:rPr>
              <a:t>clorochina</a:t>
            </a:r>
            <a:r>
              <a:rPr lang="it-IT">
                <a:latin typeface="Calibri" pitchFamily="34" charset="0"/>
              </a:rPr>
              <a:t>, che provoca, che provoca tesaurismosi lipidiche o proteolipidiche in numerosi organi. Questo fatto va tenuto presente poiché oggi la clorochina viene proposta come farmaco attivo contro il virus HIV.</a:t>
            </a:r>
          </a:p>
        </p:txBody>
      </p:sp>
      <p:sp>
        <p:nvSpPr>
          <p:cNvPr id="5" name="Rettangolo 4"/>
          <p:cNvSpPr/>
          <p:nvPr/>
        </p:nvSpPr>
        <p:spPr>
          <a:xfrm>
            <a:off x="509028" y="2967335"/>
            <a:ext cx="1912703" cy="923330"/>
          </a:xfrm>
          <a:prstGeom prst="rect">
            <a:avLst/>
          </a:prstGeom>
          <a:noFill/>
        </p:spPr>
        <p:txBody>
          <a:bodyPr wrap="none">
            <a:spAutoFit/>
          </a:bodyPr>
          <a:lstStyle/>
          <a:p>
            <a:pPr algn="ctr" fontAlgn="auto">
              <a:spcBef>
                <a:spcPts val="0"/>
              </a:spcBef>
              <a:spcAft>
                <a:spcPts val="0"/>
              </a:spcAft>
              <a:defRPr/>
            </a:pPr>
            <a:r>
              <a:rPr lang="it-IT" sz="5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mn-lt"/>
              </a:rPr>
              <a:t>           </a:t>
            </a:r>
          </a:p>
        </p:txBody>
      </p:sp>
      <p:sp>
        <p:nvSpPr>
          <p:cNvPr id="6" name="Rettangolo 5"/>
          <p:cNvSpPr/>
          <p:nvPr/>
        </p:nvSpPr>
        <p:spPr>
          <a:xfrm>
            <a:off x="1068388" y="428604"/>
            <a:ext cx="6718322" cy="923330"/>
          </a:xfrm>
          <a:prstGeom prst="rect">
            <a:avLst/>
          </a:prstGeom>
        </p:spPr>
        <p:txBody>
          <a:bodyPr>
            <a:spAutoFit/>
          </a:bodyPr>
          <a:lstStyle/>
          <a:p>
            <a:pPr fontAlgn="auto">
              <a:spcBef>
                <a:spcPts val="0"/>
              </a:spcBef>
              <a:spcAft>
                <a:spcPts val="0"/>
              </a:spcAft>
              <a:defRPr/>
            </a:pPr>
            <a:r>
              <a:rPr lang="it-IT" sz="5400" b="1" dirty="0">
                <a:ln w="31550" cmpd="sng">
                  <a:gradFill>
                    <a:gsLst>
                      <a:gs pos="70000">
                        <a:srgbClr val="F79646">
                          <a:shade val="50000"/>
                          <a:satMod val="190000"/>
                        </a:srgbClr>
                      </a:gs>
                      <a:gs pos="0">
                        <a:srgbClr val="F79646">
                          <a:tint val="77000"/>
                          <a:satMod val="180000"/>
                        </a:srgbClr>
                      </a:gs>
                    </a:gsLst>
                    <a:lin ang="5400000"/>
                  </a:gradFill>
                  <a:prstDash val="solid"/>
                </a:ln>
                <a:solidFill>
                  <a:srgbClr val="F79646">
                    <a:tint val="15000"/>
                    <a:satMod val="200000"/>
                  </a:srgbClr>
                </a:solidFill>
                <a:effectLst>
                  <a:outerShdw blurRad="50800" dist="40000" dir="5400000" algn="tl" rotWithShape="0">
                    <a:srgbClr val="000000">
                      <a:shade val="5000"/>
                      <a:satMod val="120000"/>
                      <a:alpha val="33000"/>
                    </a:srgbClr>
                  </a:outerShdw>
                </a:effectLst>
                <a:latin typeface="+mn-lt"/>
              </a:rPr>
              <a:t> </a:t>
            </a:r>
            <a:endParaRPr lang="it-IT" dirty="0">
              <a:latin typeface="+mn-lt"/>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1857356" y="500042"/>
            <a:ext cx="5728402" cy="523220"/>
          </a:xfrm>
          <a:prstGeom prst="rect">
            <a:avLst/>
          </a:prstGeom>
          <a:noFill/>
        </p:spPr>
        <p:txBody>
          <a:bodyPr>
            <a:spAutoFit/>
          </a:bodyPr>
          <a:lstStyle/>
          <a:p>
            <a:pPr algn="ctr" fontAlgn="auto">
              <a:spcBef>
                <a:spcPts val="0"/>
              </a:spcBef>
              <a:spcAft>
                <a:spcPts val="0"/>
              </a:spcAft>
              <a:defRPr/>
            </a:pPr>
            <a:r>
              <a:rPr lang="it-IT" sz="2800" b="1" dirty="0">
                <a:ln w="18000">
                  <a:solidFill>
                    <a:schemeClr val="accent2">
                      <a:lumMod val="75000"/>
                    </a:schemeClr>
                  </a:solidFill>
                  <a:prstDash val="solid"/>
                  <a:miter lim="800000"/>
                </a:ln>
                <a:solidFill>
                  <a:schemeClr val="accent6">
                    <a:lumMod val="60000"/>
                    <a:lumOff val="40000"/>
                  </a:schemeClr>
                </a:solidFill>
                <a:effectLst>
                  <a:outerShdw blurRad="25500" dist="23000" dir="7020000" algn="tl">
                    <a:srgbClr val="000000">
                      <a:alpha val="50000"/>
                    </a:srgbClr>
                  </a:outerShdw>
                  <a:reflection blurRad="6350" stA="55000" endA="300" endPos="45500" dir="5400000" sy="-100000" algn="bl" rotWithShape="0"/>
                </a:effectLst>
                <a:latin typeface="+mn-lt"/>
              </a:rPr>
              <a:t>INCONGRUITA’ DEL SUBSTRATO</a:t>
            </a:r>
          </a:p>
        </p:txBody>
      </p:sp>
      <p:sp>
        <p:nvSpPr>
          <p:cNvPr id="84995" name="CasellaDiTesto 2"/>
          <p:cNvSpPr txBox="1">
            <a:spLocks noChangeArrowheads="1"/>
          </p:cNvSpPr>
          <p:nvPr/>
        </p:nvSpPr>
        <p:spPr bwMode="auto">
          <a:xfrm>
            <a:off x="571500" y="1785938"/>
            <a:ext cx="8215313" cy="2678112"/>
          </a:xfrm>
          <a:prstGeom prst="rect">
            <a:avLst/>
          </a:prstGeom>
          <a:noFill/>
          <a:ln w="9525">
            <a:noFill/>
            <a:miter lim="800000"/>
            <a:headEnd/>
            <a:tailEnd/>
          </a:ln>
        </p:spPr>
        <p:txBody>
          <a:bodyPr>
            <a:spAutoFit/>
          </a:bodyPr>
          <a:lstStyle/>
          <a:p>
            <a:pPr algn="just"/>
            <a:r>
              <a:rPr lang="it-IT">
                <a:latin typeface="Calibri" pitchFamily="34" charset="0"/>
              </a:rPr>
              <a:t>Substrati normali, specialmente lipidi, vengono resi difficilmente digeribili per azione di farmaci anfipatici (ne troviamo tra psicofarmaci e anti-anginosi usati in terapia), che si accumulano nei lisosomi sotto forma di complessi farmaco-lipidi; questi complessi si dissociano lentamente solo dopo cessazione del trattamento, rilasciando così il substrato che può finalmente essere digerito</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1"/>
          <p:cNvSpPr>
            <a:spLocks noChangeArrowheads="1"/>
          </p:cNvSpPr>
          <p:nvPr/>
        </p:nvSpPr>
        <p:spPr bwMode="auto">
          <a:xfrm>
            <a:off x="214313" y="285750"/>
            <a:ext cx="8572500" cy="6556375"/>
          </a:xfrm>
          <a:prstGeom prst="rect">
            <a:avLst/>
          </a:prstGeom>
          <a:noFill/>
          <a:ln w="9525">
            <a:noFill/>
            <a:miter lim="800000"/>
            <a:headEnd/>
            <a:tailEnd/>
          </a:ln>
        </p:spPr>
        <p:txBody>
          <a:bodyPr anchor="ctr">
            <a:spAutoFit/>
          </a:bodyPr>
          <a:lstStyle/>
          <a:p>
            <a:pPr algn="just"/>
            <a:endParaRPr lang="it-IT" sz="2000">
              <a:cs typeface="Times New Roman" pitchFamily="18" charset="0"/>
            </a:endParaRPr>
          </a:p>
          <a:p>
            <a:pPr algn="just"/>
            <a:endParaRPr lang="it-IT" sz="2000">
              <a:cs typeface="Times New Roman" pitchFamily="18" charset="0"/>
            </a:endParaRPr>
          </a:p>
          <a:p>
            <a:pPr algn="just"/>
            <a:endParaRPr lang="it-IT" sz="2000">
              <a:cs typeface="Times New Roman" pitchFamily="18" charset="0"/>
            </a:endParaRPr>
          </a:p>
          <a:p>
            <a:pPr algn="just"/>
            <a:endParaRPr lang="it-IT" sz="2000">
              <a:cs typeface="Times New Roman" pitchFamily="18" charset="0"/>
            </a:endParaRPr>
          </a:p>
          <a:p>
            <a:pPr algn="just"/>
            <a:r>
              <a:rPr lang="it-IT" sz="2000">
                <a:latin typeface="Calibri" pitchFamily="34" charset="0"/>
                <a:cs typeface="Times New Roman" pitchFamily="18" charset="0"/>
              </a:rPr>
              <a:t>Le malattie d’accumulo lisosomiale (LSD) sono un gruppo di malattie clinicamente</a:t>
            </a:r>
          </a:p>
          <a:p>
            <a:pPr algn="just"/>
            <a:r>
              <a:rPr lang="it-IT" sz="2000">
                <a:latin typeface="Calibri" pitchFamily="34" charset="0"/>
                <a:cs typeface="Times New Roman" pitchFamily="18" charset="0"/>
              </a:rPr>
              <a:t>eterogeneo. Sono malattie rare di origine genetica, clinicamente eterogenee, con gravi conseguenze patologiche, più spesso nel sistema nervoso.</a:t>
            </a:r>
            <a:r>
              <a:rPr lang="it-IT" sz="2000">
                <a:latin typeface="Calibri" pitchFamily="34" charset="0"/>
              </a:rPr>
              <a:t> La maggior parte delle LSD diagnosticate si presentano nei primi anni di vita o in età pediatrica. Sono importanti l’anamnesi familiare e segni clinici chiave perché il quadro clinico può essere non evidente in fase precoce, specie in varianti lievi.</a:t>
            </a:r>
          </a:p>
          <a:p>
            <a:pPr algn="just"/>
            <a:endParaRPr lang="it-IT" sz="2000">
              <a:latin typeface="Calibri" pitchFamily="34" charset="0"/>
            </a:endParaRPr>
          </a:p>
          <a:p>
            <a:pPr algn="just"/>
            <a:r>
              <a:rPr lang="it-IT" sz="2000">
                <a:latin typeface="Calibri" pitchFamily="34" charset="0"/>
                <a:cs typeface="Times New Roman" pitchFamily="18" charset="0"/>
              </a:rPr>
              <a:t>L’alterazione genetica di uno degli enzimi deputati alla degradazione enzimatica, provoca accumulo di prodotti all’interno dei lisosomi, determinando gravi danni cellulari. </a:t>
            </a:r>
            <a:endParaRPr lang="it-IT" sz="2000">
              <a:latin typeface="Calibri" pitchFamily="34" charset="0"/>
            </a:endParaRPr>
          </a:p>
          <a:p>
            <a:pPr algn="just"/>
            <a:r>
              <a:rPr lang="it-IT" sz="2000">
                <a:latin typeface="Calibri" pitchFamily="34" charset="0"/>
                <a:cs typeface="Times New Roman" pitchFamily="18" charset="0"/>
              </a:rPr>
              <a:t>Poiché esistono numerosi enzimi lisosomiali, ognuno con il compito di degradare una determinata  molecola, esistono anche moltissime e diverse malattie lisosomiali. Attualmente si conoscono 40 tipi diversi di malattie lisosomiali, classificate in base alla deficienza di un determinato enzima.</a:t>
            </a:r>
            <a:endParaRPr lang="it-IT" sz="2000">
              <a:latin typeface="Calibri" pitchFamily="34" charset="0"/>
            </a:endParaRPr>
          </a:p>
          <a:p>
            <a:pPr algn="just"/>
            <a:r>
              <a:rPr lang="it-IT" sz="2000">
                <a:latin typeface="Calibri" pitchFamily="34" charset="0"/>
                <a:cs typeface="Times New Roman" pitchFamily="18" charset="0"/>
              </a:rPr>
              <a:t>In base a questo e quindi anche alle sostanze accumulate, le malattie lisosomiali vengono classificate in vari gruppi.</a:t>
            </a:r>
            <a:endParaRPr lang="it-IT" sz="2000">
              <a:latin typeface="Calibri" pitchFamily="34" charset="0"/>
            </a:endParaRPr>
          </a:p>
        </p:txBody>
      </p:sp>
      <p:sp>
        <p:nvSpPr>
          <p:cNvPr id="3" name="Rettangolo 2"/>
          <p:cNvSpPr/>
          <p:nvPr/>
        </p:nvSpPr>
        <p:spPr>
          <a:xfrm>
            <a:off x="1785918" y="428604"/>
            <a:ext cx="5728402" cy="523220"/>
          </a:xfrm>
          <a:prstGeom prst="rect">
            <a:avLst/>
          </a:prstGeom>
          <a:noFill/>
        </p:spPr>
        <p:txBody>
          <a:bodyPr>
            <a:spAutoFit/>
          </a:bodyPr>
          <a:lstStyle/>
          <a:p>
            <a:pPr algn="ctr" fontAlgn="auto">
              <a:spcBef>
                <a:spcPts val="0"/>
              </a:spcBef>
              <a:spcAft>
                <a:spcPts val="0"/>
              </a:spcAft>
              <a:defRPr/>
            </a:pPr>
            <a:r>
              <a:rPr lang="it-IT" sz="2800" b="1" dirty="0">
                <a:ln w="18000">
                  <a:solidFill>
                    <a:schemeClr val="accent2">
                      <a:lumMod val="75000"/>
                    </a:schemeClr>
                  </a:solidFill>
                  <a:prstDash val="solid"/>
                  <a:miter lim="800000"/>
                </a:ln>
                <a:solidFill>
                  <a:schemeClr val="accent6">
                    <a:lumMod val="60000"/>
                    <a:lumOff val="40000"/>
                  </a:schemeClr>
                </a:solidFill>
                <a:effectLst>
                  <a:outerShdw blurRad="25500" dist="23000" dir="7020000" algn="tl">
                    <a:srgbClr val="000000">
                      <a:alpha val="50000"/>
                    </a:srgbClr>
                  </a:outerShdw>
                  <a:reflection blurRad="6350" stA="55000" endA="300" endPos="45500" dir="5400000" sy="-100000" algn="bl" rotWithShape="0"/>
                </a:effectLst>
                <a:latin typeface="+mn-lt"/>
              </a:rPr>
              <a:t>MALATTIE LISOSOMIALI EREDITARIE</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1"/>
          <p:cNvSpPr>
            <a:spLocks noChangeArrowheads="1"/>
          </p:cNvSpPr>
          <p:nvPr/>
        </p:nvSpPr>
        <p:spPr bwMode="auto">
          <a:xfrm>
            <a:off x="214282" y="357166"/>
            <a:ext cx="8643998" cy="5016758"/>
          </a:xfrm>
          <a:prstGeom prst="rect">
            <a:avLst/>
          </a:prstGeom>
          <a:noFill/>
          <a:ln w="9525">
            <a:noFill/>
            <a:miter lim="800000"/>
            <a:headEnd/>
            <a:tailEnd/>
          </a:ln>
          <a:effectLst/>
        </p:spPr>
        <p:txBody>
          <a:bodyPr anchor="ctr">
            <a:spAutoFit/>
          </a:bodyPr>
          <a:lstStyle/>
          <a:p>
            <a:pPr algn="ctr">
              <a:defRPr/>
            </a:pPr>
            <a:r>
              <a:rPr lang="it-IT" sz="2000" b="1" dirty="0">
                <a:ln w="18000">
                  <a:solidFill>
                    <a:schemeClr val="accent2">
                      <a:lumMod val="75000"/>
                    </a:schemeClr>
                  </a:solidFill>
                  <a:prstDash val="solid"/>
                  <a:miter lim="800000"/>
                </a:ln>
                <a:solidFill>
                  <a:schemeClr val="accent6">
                    <a:lumMod val="60000"/>
                    <a:lumOff val="40000"/>
                  </a:schemeClr>
                </a:solidFill>
                <a:effectLst>
                  <a:outerShdw blurRad="25500" dist="23000" dir="7020000" algn="tl">
                    <a:srgbClr val="000000">
                      <a:alpha val="50000"/>
                    </a:srgbClr>
                  </a:outerShdw>
                  <a:reflection blurRad="6350" stA="55000" endA="300" endPos="45500" dir="5400000" sy="-100000" algn="bl" rotWithShape="0"/>
                </a:effectLst>
                <a:latin typeface="+mn-lt"/>
              </a:rPr>
              <a:t>SFINGOLIPIDOSI</a:t>
            </a:r>
            <a:endParaRPr lang="it-IT" sz="2000" dirty="0"/>
          </a:p>
          <a:p>
            <a:pPr>
              <a:defRPr/>
            </a:pPr>
            <a:endParaRPr lang="it-IT" sz="2000" dirty="0">
              <a:ea typeface="Times New Roman" pitchFamily="18" charset="0"/>
            </a:endParaRPr>
          </a:p>
          <a:p>
            <a:pPr algn="just">
              <a:defRPr/>
            </a:pPr>
            <a:endParaRPr lang="it-IT" sz="2000" dirty="0">
              <a:ea typeface="Times New Roman" pitchFamily="18" charset="0"/>
            </a:endParaRPr>
          </a:p>
          <a:p>
            <a:pPr algn="just">
              <a:defRPr/>
            </a:pPr>
            <a:r>
              <a:rPr lang="it-IT" sz="2000" dirty="0">
                <a:ea typeface="Times New Roman" pitchFamily="18" charset="0"/>
              </a:rPr>
              <a:t>Le </a:t>
            </a:r>
            <a:r>
              <a:rPr lang="it-IT" sz="2000" dirty="0" err="1">
                <a:ea typeface="Times New Roman" pitchFamily="18" charset="0"/>
              </a:rPr>
              <a:t>sfingolipidosi</a:t>
            </a:r>
            <a:r>
              <a:rPr lang="it-IT" sz="2000" dirty="0">
                <a:ea typeface="Times New Roman" pitchFamily="18" charset="0"/>
              </a:rPr>
              <a:t> ( o </a:t>
            </a:r>
            <a:r>
              <a:rPr lang="it-IT" sz="2000" dirty="0" err="1">
                <a:ea typeface="Times New Roman" pitchFamily="18" charset="0"/>
              </a:rPr>
              <a:t>glicolipidosi</a:t>
            </a:r>
            <a:r>
              <a:rPr lang="it-IT" sz="2000" dirty="0">
                <a:ea typeface="Times New Roman" pitchFamily="18" charset="0"/>
              </a:rPr>
              <a:t> ) sono dovute ad un blocco nella degradazione </a:t>
            </a:r>
            <a:r>
              <a:rPr lang="it-IT" sz="2000" dirty="0" err="1">
                <a:ea typeface="Times New Roman" pitchFamily="18" charset="0"/>
              </a:rPr>
              <a:t>lisosomiale</a:t>
            </a:r>
            <a:r>
              <a:rPr lang="it-IT" sz="2000" dirty="0">
                <a:ea typeface="Times New Roman" pitchFamily="18" charset="0"/>
              </a:rPr>
              <a:t> degli </a:t>
            </a:r>
            <a:r>
              <a:rPr lang="it-IT" sz="2000" dirty="0" err="1">
                <a:ea typeface="Times New Roman" pitchFamily="18" charset="0"/>
              </a:rPr>
              <a:t>sfingolipidi</a:t>
            </a:r>
            <a:r>
              <a:rPr lang="it-IT" sz="2000" dirty="0">
                <a:ea typeface="Times New Roman" pitchFamily="18" charset="0"/>
              </a:rPr>
              <a:t>, causato da mutazioni a livello di particolare enzimi degradativi, le </a:t>
            </a:r>
            <a:r>
              <a:rPr lang="it-IT" sz="2000" dirty="0" err="1">
                <a:ea typeface="Times New Roman" pitchFamily="18" charset="0"/>
              </a:rPr>
              <a:t>sfingolipidi</a:t>
            </a:r>
            <a:r>
              <a:rPr lang="it-IT" sz="2000" dirty="0">
                <a:ea typeface="Times New Roman" pitchFamily="18" charset="0"/>
              </a:rPr>
              <a:t> idrolasi o negli attivatori di queste idrolasi. Le </a:t>
            </a:r>
            <a:r>
              <a:rPr lang="it-IT" sz="2000" dirty="0" err="1">
                <a:ea typeface="Times New Roman" pitchFamily="18" charset="0"/>
              </a:rPr>
              <a:t>sfingolipidosi</a:t>
            </a:r>
            <a:r>
              <a:rPr lang="it-IT" sz="2000" dirty="0">
                <a:ea typeface="Times New Roman" pitchFamily="18" charset="0"/>
              </a:rPr>
              <a:t> sono in genere malattie monogeniche, ovvero sono causate da mutazioni in un unico gene che codifica per una singola proteina. Alcune mutazioni possono portare ad una riduzione funzionale totale, altre solo parziale.</a:t>
            </a:r>
            <a:endParaRPr lang="it-IT" sz="2000" dirty="0"/>
          </a:p>
          <a:p>
            <a:pPr algn="just">
              <a:defRPr/>
            </a:pPr>
            <a:r>
              <a:rPr lang="it-IT" sz="2000" dirty="0">
                <a:ea typeface="Times New Roman" pitchFamily="18" charset="0"/>
              </a:rPr>
              <a:t>Le </a:t>
            </a:r>
            <a:r>
              <a:rPr lang="it-IT" sz="2000" dirty="0" err="1">
                <a:ea typeface="Times New Roman" pitchFamily="18" charset="0"/>
              </a:rPr>
              <a:t>sfingolipidosi</a:t>
            </a:r>
            <a:r>
              <a:rPr lang="it-IT" sz="2000" dirty="0">
                <a:ea typeface="Times New Roman" pitchFamily="18" charset="0"/>
              </a:rPr>
              <a:t> possono essere classificate in base al tipo di mutazione e quindi al tipo di danno che si viene a creare.</a:t>
            </a:r>
            <a:endParaRPr lang="it-IT" sz="2000" dirty="0"/>
          </a:p>
          <a:p>
            <a:pPr algn="just">
              <a:defRPr/>
            </a:pPr>
            <a:endParaRPr lang="it-IT" sz="2000" dirty="0">
              <a:ea typeface="Times New Roman" pitchFamily="18" charset="0"/>
            </a:endParaRPr>
          </a:p>
          <a:p>
            <a:pPr algn="just">
              <a:defRPr/>
            </a:pPr>
            <a:r>
              <a:rPr lang="it-IT" sz="2000" dirty="0">
                <a:ea typeface="Times New Roman" pitchFamily="18" charset="0"/>
              </a:rPr>
              <a:t>Tra queste: </a:t>
            </a:r>
            <a:r>
              <a:rPr lang="it-IT" sz="2000" dirty="0" err="1">
                <a:ea typeface="Times New Roman" pitchFamily="18" charset="0"/>
              </a:rPr>
              <a:t>leucodistrofia</a:t>
            </a:r>
            <a:r>
              <a:rPr lang="it-IT" sz="2000" dirty="0">
                <a:ea typeface="Times New Roman" pitchFamily="18" charset="0"/>
              </a:rPr>
              <a:t> metacromatica, malattia di </a:t>
            </a:r>
            <a:r>
              <a:rPr lang="it-IT" sz="2000" dirty="0" err="1">
                <a:ea typeface="Times New Roman" pitchFamily="18" charset="0"/>
              </a:rPr>
              <a:t>Niemann-Pick</a:t>
            </a:r>
            <a:r>
              <a:rPr lang="it-IT" sz="2000" dirty="0">
                <a:ea typeface="Times New Roman" pitchFamily="18" charset="0"/>
              </a:rPr>
              <a:t>, malattia di </a:t>
            </a:r>
            <a:r>
              <a:rPr lang="it-IT" sz="2000" dirty="0" err="1">
                <a:ea typeface="Times New Roman" pitchFamily="18" charset="0"/>
              </a:rPr>
              <a:t>Gaucher</a:t>
            </a:r>
            <a:r>
              <a:rPr lang="it-IT" sz="2000" dirty="0">
                <a:ea typeface="Times New Roman" pitchFamily="18" charset="0"/>
              </a:rPr>
              <a:t>, </a:t>
            </a:r>
            <a:r>
              <a:rPr lang="it-IT" sz="2000" dirty="0" err="1">
                <a:ea typeface="Times New Roman" pitchFamily="18" charset="0"/>
              </a:rPr>
              <a:t>gangliosidosi</a:t>
            </a:r>
            <a:r>
              <a:rPr lang="it-IT" sz="2000" dirty="0">
                <a:ea typeface="Times New Roman" pitchFamily="18" charset="0"/>
              </a:rPr>
              <a:t> GM1, malattia di </a:t>
            </a:r>
            <a:r>
              <a:rPr lang="it-IT" sz="2000" dirty="0" err="1">
                <a:ea typeface="Times New Roman" pitchFamily="18" charset="0"/>
              </a:rPr>
              <a:t>Tay-Sachs</a:t>
            </a:r>
            <a:r>
              <a:rPr lang="it-IT" sz="2000" dirty="0">
                <a:ea typeface="Times New Roman" pitchFamily="18" charset="0"/>
              </a:rPr>
              <a:t> e </a:t>
            </a:r>
            <a:r>
              <a:rPr lang="it-IT" sz="2000" dirty="0" err="1">
                <a:ea typeface="Times New Roman" pitchFamily="18" charset="0"/>
              </a:rPr>
              <a:t>gangliosidosi</a:t>
            </a:r>
            <a:r>
              <a:rPr lang="it-IT" sz="2000" dirty="0">
                <a:ea typeface="Times New Roman" pitchFamily="18" charset="0"/>
              </a:rPr>
              <a:t> GM2, </a:t>
            </a:r>
            <a:r>
              <a:rPr lang="it-IT" sz="2000" dirty="0" err="1">
                <a:ea typeface="Times New Roman" pitchFamily="18" charset="0"/>
              </a:rPr>
              <a:t>galattosialidosi</a:t>
            </a:r>
            <a:r>
              <a:rPr lang="it-IT" sz="2000" dirty="0">
                <a:ea typeface="Times New Roman" pitchFamily="18" charset="0"/>
              </a:rPr>
              <a:t>, malattia di </a:t>
            </a:r>
            <a:r>
              <a:rPr lang="it-IT" sz="2000" dirty="0" err="1">
                <a:ea typeface="Times New Roman" pitchFamily="18" charset="0"/>
              </a:rPr>
              <a:t>Farber</a:t>
            </a:r>
            <a:r>
              <a:rPr lang="it-IT" sz="2000" dirty="0">
                <a:ea typeface="Times New Roman" pitchFamily="18" charset="0"/>
              </a:rPr>
              <a:t>, malattia di </a:t>
            </a:r>
            <a:r>
              <a:rPr lang="it-IT" sz="2000" dirty="0" err="1">
                <a:ea typeface="Times New Roman" pitchFamily="18" charset="0"/>
              </a:rPr>
              <a:t>di</a:t>
            </a:r>
            <a:r>
              <a:rPr lang="it-IT" sz="2000" dirty="0">
                <a:ea typeface="Times New Roman" pitchFamily="18" charset="0"/>
              </a:rPr>
              <a:t> </a:t>
            </a:r>
            <a:r>
              <a:rPr lang="it-IT" sz="2000" dirty="0" err="1">
                <a:ea typeface="Times New Roman" pitchFamily="18" charset="0"/>
              </a:rPr>
              <a:t>Fabry</a:t>
            </a:r>
            <a:r>
              <a:rPr lang="it-IT" sz="2000" dirty="0">
                <a:ea typeface="Times New Roman" pitchFamily="18" charset="0"/>
              </a:rPr>
              <a:t>, </a:t>
            </a:r>
            <a:r>
              <a:rPr lang="it-IT" sz="2000" dirty="0" err="1">
                <a:ea typeface="Times New Roman" pitchFamily="18" charset="0"/>
              </a:rPr>
              <a:t>mucosulfatidosi</a:t>
            </a:r>
            <a:r>
              <a:rPr lang="it-IT" sz="2000" dirty="0">
                <a:ea typeface="Times New Roman" pitchFamily="18" charset="0"/>
              </a:rPr>
              <a:t>, malattia di </a:t>
            </a:r>
            <a:r>
              <a:rPr lang="it-IT" sz="2000" dirty="0" err="1">
                <a:ea typeface="Times New Roman" pitchFamily="18" charset="0"/>
              </a:rPr>
              <a:t>Krabbe</a:t>
            </a:r>
            <a:r>
              <a:rPr lang="it-IT" sz="2000" dirty="0">
                <a:ea typeface="Times New Roman" pitchFamily="18" charset="0"/>
              </a:rPr>
              <a:t>, malattia di </a:t>
            </a:r>
            <a:r>
              <a:rPr lang="it-IT" sz="2000" dirty="0" err="1">
                <a:ea typeface="Times New Roman" pitchFamily="18" charset="0"/>
              </a:rPr>
              <a:t>Sandhoff</a:t>
            </a:r>
            <a:r>
              <a:rPr lang="it-IT" sz="2000" dirty="0">
                <a:ea typeface="Times New Roman" pitchFamily="18" charset="0"/>
              </a:rPr>
              <a:t>.</a:t>
            </a:r>
            <a:endParaRPr lang="it-IT" sz="2000"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Rectangle 1"/>
          <p:cNvSpPr>
            <a:spLocks noChangeArrowheads="1"/>
          </p:cNvSpPr>
          <p:nvPr/>
        </p:nvSpPr>
        <p:spPr bwMode="auto">
          <a:xfrm>
            <a:off x="214282" y="285728"/>
            <a:ext cx="8715436" cy="5940088"/>
          </a:xfrm>
          <a:prstGeom prst="rect">
            <a:avLst/>
          </a:prstGeom>
          <a:noFill/>
          <a:ln w="9525">
            <a:noFill/>
            <a:miter lim="800000"/>
            <a:headEnd/>
            <a:tailEnd/>
          </a:ln>
          <a:effectLst/>
        </p:spPr>
        <p:txBody>
          <a:bodyPr anchor="ctr">
            <a:spAutoFit/>
          </a:bodyPr>
          <a:lstStyle/>
          <a:p>
            <a:pPr algn="ctr" fontAlgn="auto">
              <a:spcBef>
                <a:spcPts val="0"/>
              </a:spcBef>
              <a:spcAft>
                <a:spcPts val="0"/>
              </a:spcAft>
              <a:defRPr/>
            </a:pPr>
            <a:r>
              <a:rPr lang="it-IT" sz="2000" b="1" dirty="0">
                <a:ln w="18000">
                  <a:solidFill>
                    <a:schemeClr val="accent2">
                      <a:lumMod val="75000"/>
                    </a:schemeClr>
                  </a:solidFill>
                  <a:prstDash val="solid"/>
                  <a:miter lim="800000"/>
                </a:ln>
                <a:solidFill>
                  <a:schemeClr val="accent6">
                    <a:lumMod val="60000"/>
                    <a:lumOff val="40000"/>
                  </a:schemeClr>
                </a:solidFill>
                <a:effectLst>
                  <a:outerShdw blurRad="25500" dist="23000" dir="7020000" algn="tl">
                    <a:srgbClr val="000000">
                      <a:alpha val="50000"/>
                    </a:srgbClr>
                  </a:outerShdw>
                  <a:reflection blurRad="6350" stA="55000" endA="300" endPos="45500" dir="5400000" sy="-100000" algn="bl" rotWithShape="0"/>
                </a:effectLst>
                <a:latin typeface="+mn-lt"/>
              </a:rPr>
              <a:t>MUCOPOLISACCARIDASI</a:t>
            </a:r>
          </a:p>
          <a:p>
            <a:pPr>
              <a:defRPr/>
            </a:pPr>
            <a:r>
              <a:rPr lang="it-IT" sz="2000" dirty="0">
                <a:ea typeface="Times New Roman" pitchFamily="18" charset="0"/>
              </a:rPr>
              <a:t>  </a:t>
            </a:r>
          </a:p>
          <a:p>
            <a:pPr>
              <a:defRPr/>
            </a:pPr>
            <a:endParaRPr lang="it-IT" sz="2000" dirty="0">
              <a:ea typeface="Times New Roman" pitchFamily="18" charset="0"/>
            </a:endParaRPr>
          </a:p>
          <a:p>
            <a:pPr>
              <a:defRPr/>
            </a:pPr>
            <a:endParaRPr lang="it-IT" sz="2000" dirty="0">
              <a:ea typeface="Times New Roman" pitchFamily="18" charset="0"/>
            </a:endParaRPr>
          </a:p>
          <a:p>
            <a:pPr algn="just">
              <a:defRPr/>
            </a:pPr>
            <a:r>
              <a:rPr lang="it-IT" sz="2000" dirty="0">
                <a:ea typeface="Times New Roman" pitchFamily="18" charset="0"/>
              </a:rPr>
              <a:t>Le </a:t>
            </a:r>
            <a:r>
              <a:rPr lang="it-IT" sz="2000" dirty="0" err="1">
                <a:ea typeface="Times New Roman" pitchFamily="18" charset="0"/>
              </a:rPr>
              <a:t>mucopolisaccaridosi</a:t>
            </a:r>
            <a:r>
              <a:rPr lang="it-IT" sz="2000" dirty="0">
                <a:ea typeface="Times New Roman" pitchFamily="18" charset="0"/>
              </a:rPr>
              <a:t> ( MPS ) sono patologie caratterizzate da un difetto nella degradazione dei </a:t>
            </a:r>
            <a:r>
              <a:rPr lang="it-IT" sz="2000" dirty="0" err="1">
                <a:ea typeface="Times New Roman" pitchFamily="18" charset="0"/>
              </a:rPr>
              <a:t>mucopolisaccardi</a:t>
            </a:r>
            <a:r>
              <a:rPr lang="it-IT" sz="2000" dirty="0">
                <a:ea typeface="Times New Roman" pitchFamily="18" charset="0"/>
              </a:rPr>
              <a:t>.</a:t>
            </a:r>
            <a:endParaRPr lang="it-IT" sz="2000" dirty="0"/>
          </a:p>
          <a:p>
            <a:pPr algn="just">
              <a:defRPr/>
            </a:pPr>
            <a:r>
              <a:rPr lang="it-IT" sz="2000" dirty="0">
                <a:ea typeface="Times New Roman" pitchFamily="18" charset="0"/>
              </a:rPr>
              <a:t>I mucopolisaccaridi sono molecole di grosse dimensioni, che svolgono importanti funzioni a livello del tessuto connettivo. </a:t>
            </a:r>
            <a:r>
              <a:rPr lang="it-IT" sz="2000" dirty="0" err="1">
                <a:ea typeface="Times New Roman" pitchFamily="18" charset="0"/>
              </a:rPr>
              <a:t>Un</a:t>
            </a:r>
            <a:r>
              <a:rPr lang="it-IT" sz="2000" dirty="0" err="1">
                <a:latin typeface="Calibri"/>
                <a:ea typeface="Times New Roman" pitchFamily="18" charset="0"/>
              </a:rPr>
              <a:t>’</a:t>
            </a:r>
            <a:r>
              <a:rPr lang="it-IT" sz="2000" dirty="0" err="1">
                <a:ea typeface="Times New Roman" pitchFamily="18" charset="0"/>
              </a:rPr>
              <a:t>accumulo</a:t>
            </a:r>
            <a:r>
              <a:rPr lang="it-IT" sz="2000" dirty="0">
                <a:ea typeface="Times New Roman" pitchFamily="18" charset="0"/>
              </a:rPr>
              <a:t> di queste sostanze porta a patologie che si manifestano tardivamente, con conseguenze che possono variare in base alla patologia, ma che portano, nella maggior parte dei casi, a gravi handicap. I pazienti affetti da mucopolisaccaridosi manifestano difetti della crescita, ritardi fisici e mentali, perdita di taluni apprendimenti (parlare, camminare), irrigidimento delle articolazioni, oltre a disturbi uditivi, disturbi alla vista.</a:t>
            </a:r>
            <a:endParaRPr lang="it-IT" sz="2000" dirty="0"/>
          </a:p>
          <a:p>
            <a:pPr algn="just">
              <a:defRPr/>
            </a:pPr>
            <a:r>
              <a:rPr lang="it-IT" sz="2000" dirty="0">
                <a:ea typeface="Times New Roman" pitchFamily="18" charset="0"/>
              </a:rPr>
              <a:t> Spesso questa patologie portano ad esito fatale prima del raggiungimento dell</a:t>
            </a:r>
            <a:r>
              <a:rPr lang="it-IT" sz="2000" dirty="0">
                <a:latin typeface="Calibri"/>
                <a:ea typeface="Times New Roman" pitchFamily="18" charset="0"/>
              </a:rPr>
              <a:t>’</a:t>
            </a:r>
            <a:r>
              <a:rPr lang="it-IT" sz="2000" dirty="0">
                <a:ea typeface="Times New Roman" pitchFamily="18" charset="0"/>
              </a:rPr>
              <a:t>et</a:t>
            </a:r>
            <a:r>
              <a:rPr lang="it-IT" sz="2000" dirty="0">
                <a:latin typeface="Calibri"/>
                <a:ea typeface="Times New Roman" pitchFamily="18" charset="0"/>
              </a:rPr>
              <a:t>à</a:t>
            </a:r>
            <a:r>
              <a:rPr lang="it-IT" sz="2000" dirty="0">
                <a:ea typeface="Times New Roman" pitchFamily="18" charset="0"/>
              </a:rPr>
              <a:t> adulta.</a:t>
            </a:r>
            <a:endParaRPr lang="it-IT" sz="2000" dirty="0"/>
          </a:p>
          <a:p>
            <a:pPr algn="just">
              <a:defRPr/>
            </a:pPr>
            <a:r>
              <a:rPr lang="it-IT" sz="2000" dirty="0">
                <a:ea typeface="Times New Roman" pitchFamily="18" charset="0"/>
              </a:rPr>
              <a:t> Le </a:t>
            </a:r>
            <a:r>
              <a:rPr lang="it-IT" sz="2000" dirty="0" err="1">
                <a:ea typeface="Times New Roman" pitchFamily="18" charset="0"/>
              </a:rPr>
              <a:t>mucopolisaccaridosi</a:t>
            </a:r>
            <a:r>
              <a:rPr lang="it-IT" sz="2000" dirty="0">
                <a:ea typeface="Times New Roman" pitchFamily="18" charset="0"/>
              </a:rPr>
              <a:t> possono essere distinte in: MPS I (sindrome di </a:t>
            </a:r>
            <a:r>
              <a:rPr lang="it-IT" sz="2000" dirty="0" err="1">
                <a:ea typeface="Times New Roman" pitchFamily="18" charset="0"/>
              </a:rPr>
              <a:t>Hurler-Scheie</a:t>
            </a:r>
            <a:r>
              <a:rPr lang="it-IT" sz="2000" dirty="0">
                <a:ea typeface="Times New Roman" pitchFamily="18" charset="0"/>
              </a:rPr>
              <a:t>), MPS II (sindrome di Hunter), MPS III (sindrome di </a:t>
            </a:r>
            <a:r>
              <a:rPr lang="it-IT" sz="2000" dirty="0" err="1">
                <a:ea typeface="Times New Roman" pitchFamily="18" charset="0"/>
              </a:rPr>
              <a:t>Sanfilippo</a:t>
            </a:r>
            <a:r>
              <a:rPr lang="it-IT" sz="2000" dirty="0">
                <a:ea typeface="Times New Roman" pitchFamily="18" charset="0"/>
              </a:rPr>
              <a:t>), MPS IV (sindrome di </a:t>
            </a:r>
            <a:r>
              <a:rPr lang="it-IT" sz="2000" dirty="0" err="1">
                <a:ea typeface="Times New Roman" pitchFamily="18" charset="0"/>
              </a:rPr>
              <a:t>Morquio</a:t>
            </a:r>
            <a:r>
              <a:rPr lang="it-IT" sz="2000" dirty="0">
                <a:ea typeface="Times New Roman" pitchFamily="18" charset="0"/>
              </a:rPr>
              <a:t>), MPS </a:t>
            </a:r>
            <a:r>
              <a:rPr lang="it-IT" sz="2000" dirty="0" err="1">
                <a:ea typeface="Times New Roman" pitchFamily="18" charset="0"/>
              </a:rPr>
              <a:t>VI</a:t>
            </a:r>
            <a:r>
              <a:rPr lang="it-IT" sz="2000" dirty="0">
                <a:ea typeface="Times New Roman" pitchFamily="18" charset="0"/>
              </a:rPr>
              <a:t> (sindrome di </a:t>
            </a:r>
            <a:r>
              <a:rPr lang="it-IT" sz="2000" dirty="0" err="1">
                <a:ea typeface="Times New Roman" pitchFamily="18" charset="0"/>
              </a:rPr>
              <a:t>Maroteaux-Lamy</a:t>
            </a:r>
            <a:r>
              <a:rPr lang="it-IT" sz="2000" dirty="0">
                <a:ea typeface="Times New Roman" pitchFamily="18" charset="0"/>
              </a:rPr>
              <a:t>), MPS VII (sindrome di </a:t>
            </a:r>
            <a:r>
              <a:rPr lang="it-IT" sz="2000" dirty="0" err="1">
                <a:ea typeface="Times New Roman" pitchFamily="18" charset="0"/>
              </a:rPr>
              <a:t>Sly</a:t>
            </a:r>
            <a:r>
              <a:rPr lang="it-IT" sz="2000" dirty="0">
                <a:ea typeface="Times New Roman" pitchFamily="18" charset="0"/>
              </a:rPr>
              <a:t>).</a:t>
            </a:r>
            <a:endParaRPr lang="it-IT" sz="2000"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1"/>
          <p:cNvSpPr>
            <a:spLocks noChangeArrowheads="1"/>
          </p:cNvSpPr>
          <p:nvPr/>
        </p:nvSpPr>
        <p:spPr bwMode="auto">
          <a:xfrm>
            <a:off x="142875" y="142875"/>
            <a:ext cx="8786813" cy="2862263"/>
          </a:xfrm>
          <a:prstGeom prst="rect">
            <a:avLst/>
          </a:prstGeom>
          <a:noFill/>
          <a:ln w="9525">
            <a:noFill/>
            <a:miter lim="800000"/>
            <a:headEnd/>
            <a:tailEnd/>
          </a:ln>
        </p:spPr>
        <p:txBody>
          <a:bodyPr anchor="ctr">
            <a:spAutoFit/>
          </a:bodyPr>
          <a:lstStyle/>
          <a:p>
            <a:pPr algn="ctr"/>
            <a:r>
              <a:rPr lang="it-IT" sz="1800" b="1">
                <a:solidFill>
                  <a:srgbClr val="FFC000"/>
                </a:solidFill>
                <a:cs typeface="Times New Roman" pitchFamily="18" charset="0"/>
              </a:rPr>
              <a:t>OLIGOSACCARIDOSI</a:t>
            </a:r>
            <a:endParaRPr lang="it-IT" sz="1800">
              <a:cs typeface="Times New Roman" pitchFamily="18" charset="0"/>
            </a:endParaRPr>
          </a:p>
          <a:p>
            <a:pPr algn="just"/>
            <a:r>
              <a:rPr lang="it-IT" sz="1800">
                <a:cs typeface="Times New Roman" pitchFamily="18" charset="0"/>
              </a:rPr>
              <a:t>Le oligosaccaridosi sono dovute al difetto nella degradazione degli oligosaccaridi e delle glicoproteine. Tra queste: fucosidosi, sialidosi, mucolipidosi, mannosidosi.</a:t>
            </a:r>
            <a:endParaRPr lang="it-IT" sz="1800"/>
          </a:p>
          <a:p>
            <a:pPr algn="just"/>
            <a:r>
              <a:rPr lang="it-IT" sz="1800">
                <a:cs typeface="Times New Roman" pitchFamily="18" charset="0"/>
              </a:rPr>
              <a:t>  </a:t>
            </a:r>
          </a:p>
          <a:p>
            <a:pPr algn="just"/>
            <a:endParaRPr lang="it-IT" sz="1800">
              <a:cs typeface="Times New Roman" pitchFamily="18" charset="0"/>
            </a:endParaRPr>
          </a:p>
          <a:p>
            <a:pPr algn="ctr"/>
            <a:r>
              <a:rPr lang="it-IT" sz="1800" b="1">
                <a:solidFill>
                  <a:srgbClr val="FFC000"/>
                </a:solidFill>
                <a:cs typeface="Times New Roman" pitchFamily="18" charset="0"/>
              </a:rPr>
              <a:t>MALATTIE DOVUTE A TRASPORTO LISOSOMIALE ALTERATO</a:t>
            </a:r>
          </a:p>
          <a:p>
            <a:pPr algn="just"/>
            <a:r>
              <a:rPr lang="it-IT" sz="1800">
                <a:cs typeface="Times New Roman" pitchFamily="18" charset="0"/>
              </a:rPr>
              <a:t>Le malattie dovute a trasporto lisosomiale alterato, in cui alcune sostanze non vengono trasportate correttamente nei lisosomi per essere degradate, sono: cistinosi, malattia da accumulo di acido sialico (malattia di Salla).</a:t>
            </a:r>
            <a:endParaRPr lang="it-IT" sz="1800"/>
          </a:p>
          <a:p>
            <a:pPr algn="just"/>
            <a:endParaRPr lang="it-IT" sz="1800"/>
          </a:p>
        </p:txBody>
      </p:sp>
      <p:sp>
        <p:nvSpPr>
          <p:cNvPr id="89091" name="Rectangle 2"/>
          <p:cNvSpPr>
            <a:spLocks noChangeArrowheads="1"/>
          </p:cNvSpPr>
          <p:nvPr/>
        </p:nvSpPr>
        <p:spPr bwMode="auto">
          <a:xfrm>
            <a:off x="142875" y="3143250"/>
            <a:ext cx="8786813" cy="3416300"/>
          </a:xfrm>
          <a:prstGeom prst="rect">
            <a:avLst/>
          </a:prstGeom>
          <a:noFill/>
          <a:ln w="9525">
            <a:noFill/>
            <a:miter lim="800000"/>
            <a:headEnd/>
            <a:tailEnd/>
          </a:ln>
        </p:spPr>
        <p:txBody>
          <a:bodyPr anchor="ctr">
            <a:spAutoFit/>
          </a:bodyPr>
          <a:lstStyle/>
          <a:p>
            <a:pPr algn="ctr"/>
            <a:r>
              <a:rPr lang="it-IT" sz="1800" b="1">
                <a:solidFill>
                  <a:srgbClr val="FFC000"/>
                </a:solidFill>
                <a:cs typeface="Times New Roman" pitchFamily="18" charset="0"/>
              </a:rPr>
              <a:t>MALATTIE DOVUTE A MANCATO TRASPORTO DEGLI ENZIMI LISOSOMIALI</a:t>
            </a:r>
          </a:p>
          <a:p>
            <a:pPr algn="just"/>
            <a:r>
              <a:rPr lang="it-IT" sz="1800">
                <a:cs typeface="Times New Roman" pitchFamily="18" charset="0"/>
              </a:rPr>
              <a:t>Le malattie dovute al mancato trasporto degli enzimi lisosomiali, in cui alcuni enzimi non vengono trasportati correttamente nei lisosomi e quindi non riescono ad assolvere la loro funzione: mucolipidosi tipo II; polidistrofia pseudo-Hurler (mucolipidosi tipo III), malattia di Schindler.</a:t>
            </a:r>
            <a:endParaRPr lang="it-IT" sz="1800"/>
          </a:p>
          <a:p>
            <a:r>
              <a:rPr lang="it-IT" sz="1800">
                <a:cs typeface="Times New Roman" pitchFamily="18" charset="0"/>
              </a:rPr>
              <a:t>   </a:t>
            </a:r>
            <a:endParaRPr lang="it-IT" sz="1800" b="1">
              <a:solidFill>
                <a:srgbClr val="FFC000"/>
              </a:solidFill>
              <a:cs typeface="Times New Roman" pitchFamily="18" charset="0"/>
            </a:endParaRPr>
          </a:p>
          <a:p>
            <a:r>
              <a:rPr lang="it-IT" sz="1800" b="1">
                <a:solidFill>
                  <a:srgbClr val="FFC000"/>
                </a:solidFill>
                <a:cs typeface="Times New Roman" pitchFamily="18" charset="0"/>
              </a:rPr>
              <a:t>  </a:t>
            </a:r>
          </a:p>
          <a:p>
            <a:pPr algn="ctr"/>
            <a:r>
              <a:rPr lang="it-IT" sz="1800" b="1">
                <a:solidFill>
                  <a:srgbClr val="FFC000"/>
                </a:solidFill>
                <a:cs typeface="Times New Roman" pitchFamily="18" charset="0"/>
              </a:rPr>
              <a:t>ALTRI TIPI DI MALATTIE LISOSOMIALI  </a:t>
            </a:r>
          </a:p>
          <a:p>
            <a:pPr algn="just"/>
            <a:r>
              <a:rPr lang="it-IT" sz="1800">
                <a:cs typeface="Times New Roman" pitchFamily="18" charset="0"/>
              </a:rPr>
              <a:t>Gli altri tipi di malattie lisosomiali comprendono: la malattia di Pompe (glicogenosi tipo II), ceroidolipofuscinosi (malattia di Wolman; malattia di Hagberg-Santavuori; malattia di Bielschowsky-Jansky; malattia di Spielmeyer-Vogt-Sjogren; malattia di Kufs), picnodisostosi, mucolipidosi tipo IV. (Xagena2008), I-cell disease</a:t>
            </a:r>
            <a:endParaRPr lang="it-IT" sz="180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p:cNvSpPr txBox="1"/>
          <p:nvPr/>
        </p:nvSpPr>
        <p:spPr>
          <a:xfrm>
            <a:off x="2071670" y="500042"/>
            <a:ext cx="4929222" cy="523220"/>
          </a:xfrm>
          <a:prstGeom prst="rect">
            <a:avLst/>
          </a:prstGeom>
          <a:noFill/>
        </p:spPr>
        <p:txBody>
          <a:bodyPr>
            <a:spAutoFit/>
          </a:bodyPr>
          <a:lstStyle/>
          <a:p>
            <a:pPr algn="ctr" fontAlgn="auto">
              <a:spcBef>
                <a:spcPts val="0"/>
              </a:spcBef>
              <a:spcAft>
                <a:spcPts val="0"/>
              </a:spcAft>
              <a:defRPr/>
            </a:pPr>
            <a:r>
              <a:rPr lang="it-IT" sz="2800" b="1" dirty="0">
                <a:ln w="18000">
                  <a:solidFill>
                    <a:schemeClr val="accent2"/>
                  </a:solidFill>
                  <a:prstDash val="solid"/>
                  <a:miter lim="800000"/>
                </a:ln>
                <a:solidFill>
                  <a:schemeClr val="accent6">
                    <a:lumMod val="60000"/>
                    <a:lumOff val="40000"/>
                  </a:schemeClr>
                </a:solidFill>
                <a:effectLst>
                  <a:outerShdw blurRad="25500" dist="23000" dir="7020000" algn="tl">
                    <a:srgbClr val="000000">
                      <a:alpha val="50000"/>
                    </a:srgbClr>
                  </a:outerShdw>
                  <a:reflection blurRad="6350" stA="55000" endA="300" endPos="45500" dir="5400000" sy="-100000" algn="bl" rotWithShape="0"/>
                </a:effectLst>
                <a:latin typeface="+mn-lt"/>
              </a:rPr>
              <a:t>MALATTIA </a:t>
            </a:r>
            <a:r>
              <a:rPr lang="it-IT" sz="2800" b="1" dirty="0" err="1">
                <a:ln w="18000">
                  <a:solidFill>
                    <a:schemeClr val="accent2"/>
                  </a:solidFill>
                  <a:prstDash val="solid"/>
                  <a:miter lim="800000"/>
                </a:ln>
                <a:solidFill>
                  <a:schemeClr val="accent6">
                    <a:lumMod val="60000"/>
                    <a:lumOff val="40000"/>
                  </a:schemeClr>
                </a:solidFill>
                <a:effectLst>
                  <a:outerShdw blurRad="25500" dist="23000" dir="7020000" algn="tl">
                    <a:srgbClr val="000000">
                      <a:alpha val="50000"/>
                    </a:srgbClr>
                  </a:outerShdw>
                  <a:reflection blurRad="6350" stA="55000" endA="300" endPos="45500" dir="5400000" sy="-100000" algn="bl" rotWithShape="0"/>
                </a:effectLst>
                <a:latin typeface="+mn-lt"/>
              </a:rPr>
              <a:t>DI</a:t>
            </a:r>
            <a:r>
              <a:rPr lang="it-IT" sz="2800" b="1" dirty="0">
                <a:ln w="18000">
                  <a:solidFill>
                    <a:schemeClr val="accent2"/>
                  </a:solidFill>
                  <a:prstDash val="solid"/>
                  <a:miter lim="800000"/>
                </a:ln>
                <a:solidFill>
                  <a:schemeClr val="accent6">
                    <a:lumMod val="60000"/>
                    <a:lumOff val="40000"/>
                  </a:schemeClr>
                </a:solidFill>
                <a:effectLst>
                  <a:outerShdw blurRad="25500" dist="23000" dir="7020000" algn="tl">
                    <a:srgbClr val="000000">
                      <a:alpha val="50000"/>
                    </a:srgbClr>
                  </a:outerShdw>
                  <a:reflection blurRad="6350" stA="55000" endA="300" endPos="45500" dir="5400000" sy="-100000" algn="bl" rotWithShape="0"/>
                </a:effectLst>
                <a:latin typeface="+mn-lt"/>
              </a:rPr>
              <a:t> FABRY</a:t>
            </a:r>
          </a:p>
        </p:txBody>
      </p:sp>
      <p:sp>
        <p:nvSpPr>
          <p:cNvPr id="90115" name="CasellaDiTesto 3"/>
          <p:cNvSpPr txBox="1">
            <a:spLocks noChangeArrowheads="1"/>
          </p:cNvSpPr>
          <p:nvPr/>
        </p:nvSpPr>
        <p:spPr bwMode="auto">
          <a:xfrm>
            <a:off x="428625" y="1071563"/>
            <a:ext cx="8215313" cy="3140075"/>
          </a:xfrm>
          <a:prstGeom prst="rect">
            <a:avLst/>
          </a:prstGeom>
          <a:noFill/>
          <a:ln w="9525">
            <a:noFill/>
            <a:miter lim="800000"/>
            <a:headEnd/>
            <a:tailEnd/>
          </a:ln>
        </p:spPr>
        <p:txBody>
          <a:bodyPr>
            <a:spAutoFit/>
          </a:bodyPr>
          <a:lstStyle/>
          <a:p>
            <a:r>
              <a:rPr lang="it-IT">
                <a:latin typeface="Calibri" pitchFamily="34" charset="0"/>
              </a:rPr>
              <a:t>La malattia di Fabry, nota anche come malattia di Anderson-Fabry, è una malattia ereditaria multisistemica del metabolismo degli sfingolipidi. E’ una patologia legata al cromosoma X, causata da mutazioni a carico del gene codificante per l’enzima </a:t>
            </a:r>
            <a:r>
              <a:rPr lang="it-IT" b="1">
                <a:latin typeface="Calibri" pitchFamily="34" charset="0"/>
              </a:rPr>
              <a:t>alfa-galattosidasi A </a:t>
            </a:r>
            <a:r>
              <a:rPr lang="it-IT">
                <a:latin typeface="Calibri" pitchFamily="34" charset="0"/>
              </a:rPr>
              <a:t> che alterano o aboliscono l'attività enzimatica. </a:t>
            </a:r>
          </a:p>
          <a:p>
            <a:endParaRPr lang="it-IT">
              <a:latin typeface="Calibri" pitchFamily="34" charset="0"/>
            </a:endParaRPr>
          </a:p>
          <a:p>
            <a:r>
              <a:rPr lang="it-IT">
                <a:latin typeface="Calibri" pitchFamily="34" charset="0"/>
              </a:rPr>
              <a:t>La malattia di Fabry è trasmessa attraverso il gene codificante per l’enzima alfa-galattosidasi A, localizzato sul cromosoma X. </a:t>
            </a:r>
          </a:p>
          <a:p>
            <a:endParaRPr lang="it-IT">
              <a:latin typeface="Calibri" pitchFamily="34" charset="0"/>
            </a:endParaRPr>
          </a:p>
          <a:p>
            <a:endParaRPr lang="it-IT">
              <a:latin typeface="Calibri" pitchFamily="34" charset="0"/>
            </a:endParaRPr>
          </a:p>
          <a:p>
            <a:endParaRPr lang="it-IT">
              <a:latin typeface="Calibri" pitchFamily="34" charset="0"/>
            </a:endParaRPr>
          </a:p>
          <a:p>
            <a:endParaRPr lang="it-IT">
              <a:latin typeface="Calibri" pitchFamily="34"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2071670" y="500042"/>
            <a:ext cx="4929222" cy="523220"/>
          </a:xfrm>
          <a:prstGeom prst="rect">
            <a:avLst/>
          </a:prstGeom>
          <a:noFill/>
        </p:spPr>
        <p:txBody>
          <a:bodyPr>
            <a:spAutoFit/>
          </a:bodyPr>
          <a:lstStyle/>
          <a:p>
            <a:pPr algn="ctr" fontAlgn="auto">
              <a:spcBef>
                <a:spcPts val="0"/>
              </a:spcBef>
              <a:spcAft>
                <a:spcPts val="0"/>
              </a:spcAft>
              <a:defRPr/>
            </a:pPr>
            <a:r>
              <a:rPr lang="it-IT" sz="2800" b="1" dirty="0">
                <a:ln w="18000">
                  <a:solidFill>
                    <a:schemeClr val="accent2"/>
                  </a:solidFill>
                  <a:prstDash val="solid"/>
                  <a:miter lim="800000"/>
                </a:ln>
                <a:solidFill>
                  <a:schemeClr val="accent6">
                    <a:lumMod val="60000"/>
                    <a:lumOff val="40000"/>
                  </a:schemeClr>
                </a:solidFill>
                <a:effectLst>
                  <a:outerShdw blurRad="25500" dist="23000" dir="7020000" algn="tl">
                    <a:srgbClr val="000000">
                      <a:alpha val="50000"/>
                    </a:srgbClr>
                  </a:outerShdw>
                  <a:reflection blurRad="6350" stA="55000" endA="300" endPos="45500" dir="5400000" sy="-100000" algn="bl" rotWithShape="0"/>
                </a:effectLst>
                <a:latin typeface="+mn-lt"/>
              </a:rPr>
              <a:t>MALATTIA </a:t>
            </a:r>
            <a:r>
              <a:rPr lang="it-IT" sz="2800" b="1" dirty="0" err="1">
                <a:ln w="18000">
                  <a:solidFill>
                    <a:schemeClr val="accent2"/>
                  </a:solidFill>
                  <a:prstDash val="solid"/>
                  <a:miter lim="800000"/>
                </a:ln>
                <a:solidFill>
                  <a:schemeClr val="accent6">
                    <a:lumMod val="60000"/>
                    <a:lumOff val="40000"/>
                  </a:schemeClr>
                </a:solidFill>
                <a:effectLst>
                  <a:outerShdw blurRad="25500" dist="23000" dir="7020000" algn="tl">
                    <a:srgbClr val="000000">
                      <a:alpha val="50000"/>
                    </a:srgbClr>
                  </a:outerShdw>
                  <a:reflection blurRad="6350" stA="55000" endA="300" endPos="45500" dir="5400000" sy="-100000" algn="bl" rotWithShape="0"/>
                </a:effectLst>
                <a:latin typeface="+mn-lt"/>
              </a:rPr>
              <a:t>DI</a:t>
            </a:r>
            <a:r>
              <a:rPr lang="it-IT" sz="2800" b="1" dirty="0">
                <a:ln w="18000">
                  <a:solidFill>
                    <a:schemeClr val="accent2"/>
                  </a:solidFill>
                  <a:prstDash val="solid"/>
                  <a:miter lim="800000"/>
                </a:ln>
                <a:solidFill>
                  <a:schemeClr val="accent6">
                    <a:lumMod val="60000"/>
                    <a:lumOff val="40000"/>
                  </a:schemeClr>
                </a:solidFill>
                <a:effectLst>
                  <a:outerShdw blurRad="25500" dist="23000" dir="7020000" algn="tl">
                    <a:srgbClr val="000000">
                      <a:alpha val="50000"/>
                    </a:srgbClr>
                  </a:outerShdw>
                  <a:reflection blurRad="6350" stA="55000" endA="300" endPos="45500" dir="5400000" sy="-100000" algn="bl" rotWithShape="0"/>
                </a:effectLst>
                <a:latin typeface="+mn-lt"/>
              </a:rPr>
              <a:t> HURLER</a:t>
            </a:r>
          </a:p>
        </p:txBody>
      </p:sp>
      <p:sp>
        <p:nvSpPr>
          <p:cNvPr id="91139" name="Rettangolo 2"/>
          <p:cNvSpPr>
            <a:spLocks noChangeArrowheads="1"/>
          </p:cNvSpPr>
          <p:nvPr/>
        </p:nvSpPr>
        <p:spPr bwMode="auto">
          <a:xfrm>
            <a:off x="571500" y="1500188"/>
            <a:ext cx="8001000" cy="2308225"/>
          </a:xfrm>
          <a:prstGeom prst="rect">
            <a:avLst/>
          </a:prstGeom>
          <a:noFill/>
          <a:ln w="9525">
            <a:noFill/>
            <a:miter lim="800000"/>
            <a:headEnd/>
            <a:tailEnd/>
          </a:ln>
        </p:spPr>
        <p:txBody>
          <a:bodyPr>
            <a:spAutoFit/>
          </a:bodyPr>
          <a:lstStyle/>
          <a:p>
            <a:pPr algn="just"/>
            <a:r>
              <a:rPr lang="it-IT">
                <a:latin typeface="Calibri" pitchFamily="34" charset="0"/>
              </a:rPr>
              <a:t>Patologia da accumulo lisosomiale causata da un deficit di alfa-L-iduronidasi e caratterizzata da un progressivo deterioramento fisico con escrezione di dermatan solfato ed eparan solfato.</a:t>
            </a:r>
          </a:p>
          <a:p>
            <a:pPr algn="just"/>
            <a:r>
              <a:rPr lang="it-IT">
                <a:latin typeface="Calibri" pitchFamily="34" charset="0"/>
              </a:rPr>
              <a:t>La sintomatologia può includere nanismo, epatosplenomegalia, gargoilismo, opacità corneale, complicanze cardiache e respiro rumoroso.</a:t>
            </a:r>
          </a:p>
          <a:p>
            <a:pPr algn="just"/>
            <a:r>
              <a:rPr lang="it-IT">
                <a:latin typeface="Calibri" pitchFamily="34" charset="0"/>
              </a:rPr>
              <a:t>L'incidenza della malattia risulta un caso su 100.000 persone</a:t>
            </a:r>
          </a:p>
          <a:p>
            <a:pPr algn="just"/>
            <a:endParaRPr lang="it-IT">
              <a:latin typeface="Calibri" pitchFamily="34" charset="0"/>
            </a:endParaRPr>
          </a:p>
          <a:p>
            <a:pPr algn="just"/>
            <a:endParaRPr lang="it-IT">
              <a:latin typeface="Calibri" pitchFamily="34" charset="0"/>
            </a:endParaRPr>
          </a:p>
        </p:txBody>
      </p:sp>
    </p:spTree>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1793</Words>
  <Application>Microsoft Office PowerPoint</Application>
  <PresentationFormat>Presentazione su schermo (4:3)</PresentationFormat>
  <Paragraphs>197</Paragraphs>
  <Slides>32</Slides>
  <Notes>24</Notes>
  <HiddenSlides>0</HiddenSlides>
  <MMClips>0</MMClips>
  <ScaleCrop>false</ScaleCrop>
  <HeadingPairs>
    <vt:vector size="4" baseType="variant">
      <vt:variant>
        <vt:lpstr>Tema</vt:lpstr>
      </vt:variant>
      <vt:variant>
        <vt:i4>1</vt:i4>
      </vt:variant>
      <vt:variant>
        <vt:lpstr>Titoli diapositive</vt:lpstr>
      </vt:variant>
      <vt:variant>
        <vt:i4>32</vt:i4>
      </vt:variant>
    </vt:vector>
  </HeadingPairs>
  <TitlesOfParts>
    <vt:vector size="33" baseType="lpstr">
      <vt:lpstr>Tema di Office</vt:lpstr>
      <vt:lpstr>           </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User</dc:creator>
  <cp:lastModifiedBy>User</cp:lastModifiedBy>
  <cp:revision>1</cp:revision>
  <dcterms:created xsi:type="dcterms:W3CDTF">2011-04-14T09:20:12Z</dcterms:created>
  <dcterms:modified xsi:type="dcterms:W3CDTF">2011-04-14T09:22:05Z</dcterms:modified>
</cp:coreProperties>
</file>