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30"/>
  </p:notesMasterIdLst>
  <p:sldIdLst>
    <p:sldId id="267" r:id="rId2"/>
    <p:sldId id="256" r:id="rId3"/>
    <p:sldId id="268" r:id="rId4"/>
    <p:sldId id="270" r:id="rId5"/>
    <p:sldId id="269" r:id="rId6"/>
    <p:sldId id="271" r:id="rId7"/>
    <p:sldId id="272" r:id="rId8"/>
    <p:sldId id="273" r:id="rId9"/>
    <p:sldId id="258" r:id="rId10"/>
    <p:sldId id="274" r:id="rId11"/>
    <p:sldId id="259" r:id="rId12"/>
    <p:sldId id="275" r:id="rId13"/>
    <p:sldId id="276" r:id="rId14"/>
    <p:sldId id="260" r:id="rId15"/>
    <p:sldId id="277" r:id="rId16"/>
    <p:sldId id="278" r:id="rId17"/>
    <p:sldId id="279" r:id="rId18"/>
    <p:sldId id="261" r:id="rId19"/>
    <p:sldId id="280" r:id="rId20"/>
    <p:sldId id="262" r:id="rId21"/>
    <p:sldId id="281" r:id="rId22"/>
    <p:sldId id="263" r:id="rId23"/>
    <p:sldId id="264" r:id="rId24"/>
    <p:sldId id="282" r:id="rId25"/>
    <p:sldId id="265" r:id="rId26"/>
    <p:sldId id="283" r:id="rId27"/>
    <p:sldId id="266" r:id="rId28"/>
    <p:sldId id="284" r:id="rId2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642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C350D8-9365-4061-A960-6F9A9ED5875A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C3724-D0D5-4F31-8DE6-4ABDE07F3683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298575" y="801688"/>
            <a:ext cx="4260850" cy="31956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7002"/>
            <a:ext cx="5029200" cy="384948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lIns="90488" tIns="44450" rIns="90488" bIns="44450"/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298575" y="801688"/>
            <a:ext cx="4260850" cy="31956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7002"/>
            <a:ext cx="5029200" cy="384948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lIns="90488" tIns="44450" rIns="90488" bIns="44450"/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0939" y="801975"/>
            <a:ext cx="4556125" cy="3196019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7002"/>
            <a:ext cx="5029200" cy="384948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lIns="90488" tIns="44450" rIns="90488" bIns="44450"/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092"/>
            <a:ext cx="2971800" cy="45742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56BBBDD9-35DC-4CF4-94EA-222D3597ADF8}" type="slidenum">
              <a:rPr lang="en-US"/>
              <a:pPr/>
              <a:t>21</a:t>
            </a:fld>
            <a:endParaRPr lang="en-US"/>
          </a:p>
        </p:txBody>
      </p:sp>
      <p:sp>
        <p:nvSpPr>
          <p:cNvPr id="105475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85839" y="686134"/>
            <a:ext cx="4886325" cy="342918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6" name="Segnaposto note 2"/>
          <p:cNvSpPr>
            <a:spLocks noGrp="1"/>
          </p:cNvSpPr>
          <p:nvPr>
            <p:ph type="body" idx="1"/>
          </p:nvPr>
        </p:nvSpPr>
        <p:spPr bwMode="auto">
          <a:xfrm>
            <a:off x="914400" y="4344032"/>
            <a:ext cx="5029200" cy="4113834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t-IT" smtClean="0"/>
          </a:p>
        </p:txBody>
      </p:sp>
      <p:sp>
        <p:nvSpPr>
          <p:cNvPr id="105477" name="Segnaposto numero diapositiva 3"/>
          <p:cNvSpPr txBox="1">
            <a:spLocks noGrp="1"/>
          </p:cNvSpPr>
          <p:nvPr/>
        </p:nvSpPr>
        <p:spPr bwMode="auto">
          <a:xfrm>
            <a:off x="3886200" y="8686577"/>
            <a:ext cx="2971800" cy="45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ABCB4A1-4D18-4548-8FE4-A8A93CFC40C1}" type="slidenum">
              <a:rPr lang="it-IT" sz="1200"/>
              <a:pPr algn="r"/>
              <a:t>21</a:t>
            </a:fld>
            <a:endParaRPr lang="it-IT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092"/>
            <a:ext cx="2971800" cy="45742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6B827FE1-2322-4E95-8B1E-432C189E026A}" type="slidenum">
              <a:rPr lang="en-US"/>
              <a:pPr/>
              <a:t>26</a:t>
            </a:fld>
            <a:endParaRPr lang="en-US"/>
          </a:p>
        </p:txBody>
      </p:sp>
      <p:sp>
        <p:nvSpPr>
          <p:cNvPr id="111619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85839" y="686134"/>
            <a:ext cx="4886325" cy="342918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20" name="Segnaposto note 2"/>
          <p:cNvSpPr>
            <a:spLocks noGrp="1"/>
          </p:cNvSpPr>
          <p:nvPr>
            <p:ph type="body" idx="1"/>
          </p:nvPr>
        </p:nvSpPr>
        <p:spPr bwMode="auto">
          <a:xfrm>
            <a:off x="914400" y="4344032"/>
            <a:ext cx="5029200" cy="4113834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t-IT" smtClean="0"/>
          </a:p>
        </p:txBody>
      </p:sp>
      <p:sp>
        <p:nvSpPr>
          <p:cNvPr id="111621" name="Segnaposto numero diapositiva 3"/>
          <p:cNvSpPr txBox="1">
            <a:spLocks noGrp="1"/>
          </p:cNvSpPr>
          <p:nvPr/>
        </p:nvSpPr>
        <p:spPr bwMode="auto">
          <a:xfrm>
            <a:off x="3886200" y="8686577"/>
            <a:ext cx="2971800" cy="45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95E9DC4-E96D-406F-A72F-0730544BDD62}" type="slidenum">
              <a:rPr lang="it-IT" sz="1200"/>
              <a:pPr algn="r"/>
              <a:t>26</a:t>
            </a:fld>
            <a:endParaRPr lang="it-IT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092"/>
            <a:ext cx="2971800" cy="45742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72D1F5E-120A-420F-AFE0-DFDDAFE43821}" type="slidenum">
              <a:rPr lang="it-IT"/>
              <a:pPr/>
              <a:t>28</a:t>
            </a:fld>
            <a:endParaRPr lang="it-IT"/>
          </a:p>
        </p:txBody>
      </p:sp>
      <p:sp>
        <p:nvSpPr>
          <p:cNvPr id="130051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985839" y="686134"/>
            <a:ext cx="4886325" cy="3429186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4032"/>
            <a:ext cx="5486400" cy="411383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A4E5B-2DD7-457D-A4D8-48B4C1BB180B}" type="datetimeFigureOut">
              <a:rPr lang="it-IT" smtClean="0"/>
              <a:t>22/05/2011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4907A-DCF7-4839-9992-E226C68FB55A}" type="slidenum">
              <a:rPr lang="it-IT" smtClean="0"/>
              <a:t>‹N›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91462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1) Le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selettine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realizzano legami di tipo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eterofilico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 Quali sono 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ligandi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riconosciuti da questi  tipi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di molecole di adesione?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    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2) Quale funzione svolgono il dominio extracellulare e quello intracellulare delle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caderine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3) Spiega perché in assenza di calcio le giunzioni aderenti si destabilizzano.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4) In che cosa si differenziano le diverse isoforme di N-CAM?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5) Illustrate la struttura di un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desmosoma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: quali molecole ne fanno parte 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6) Quale è il compito funzionale delle giunzioni comunicanti 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7) In che cosa differiscono gli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emidesmosomi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dai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desmosomi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8) Quali funzioni attribuisci alla matrice extracellulare?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9) Quali sono gli amino acidi caratterizzanti del collagene?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10) Descrivete l’organizzazione generale di un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proteoglicano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91462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1) Le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selettine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realizzano legami di tipo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eterofilico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 Quali sono 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ligandi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riconosciuti da questi  tipi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di molecole di adesione?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    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673100" y="428625"/>
            <a:ext cx="2917825" cy="3992563"/>
            <a:chOff x="424" y="270"/>
            <a:chExt cx="1838" cy="2515"/>
          </a:xfrm>
        </p:grpSpPr>
        <p:sp>
          <p:nvSpPr>
            <p:cNvPr id="73736" name="Rectangle 4"/>
            <p:cNvSpPr>
              <a:spLocks noChangeArrowheads="1"/>
            </p:cNvSpPr>
            <p:nvPr/>
          </p:nvSpPr>
          <p:spPr bwMode="auto">
            <a:xfrm>
              <a:off x="424" y="2036"/>
              <a:ext cx="1838" cy="430"/>
            </a:xfrm>
            <a:prstGeom prst="rect">
              <a:avLst/>
            </a:prstGeom>
            <a:gradFill rotWithShape="0">
              <a:gsLst>
                <a:gs pos="0">
                  <a:srgbClr val="FFFF00"/>
                </a:gs>
                <a:gs pos="50000">
                  <a:srgbClr val="E5E500"/>
                </a:gs>
                <a:gs pos="100000">
                  <a:srgbClr val="FFFF00"/>
                </a:gs>
              </a:gsLst>
              <a:lin ang="5400000" scaled="1"/>
            </a:gra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37" name="Rectangle 5"/>
            <p:cNvSpPr>
              <a:spLocks noChangeArrowheads="1"/>
            </p:cNvSpPr>
            <p:nvPr/>
          </p:nvSpPr>
          <p:spPr bwMode="auto">
            <a:xfrm rot="-720000">
              <a:off x="1124" y="1340"/>
              <a:ext cx="58" cy="137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38" name="Rectangle 6"/>
            <p:cNvSpPr>
              <a:spLocks noChangeArrowheads="1"/>
            </p:cNvSpPr>
            <p:nvPr/>
          </p:nvSpPr>
          <p:spPr bwMode="auto">
            <a:xfrm rot="780000">
              <a:off x="1674" y="1408"/>
              <a:ext cx="59" cy="137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39" name="Oval 7"/>
            <p:cNvSpPr>
              <a:spLocks noChangeArrowheads="1"/>
            </p:cNvSpPr>
            <p:nvPr/>
          </p:nvSpPr>
          <p:spPr bwMode="auto">
            <a:xfrm rot="-1560000">
              <a:off x="790" y="974"/>
              <a:ext cx="440" cy="565"/>
            </a:xfrm>
            <a:prstGeom prst="ellipse">
              <a:avLst/>
            </a:prstGeom>
            <a:solidFill>
              <a:srgbClr val="FF99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0" name="Oval 8"/>
            <p:cNvSpPr>
              <a:spLocks noChangeArrowheads="1"/>
            </p:cNvSpPr>
            <p:nvPr/>
          </p:nvSpPr>
          <p:spPr bwMode="auto">
            <a:xfrm rot="1560000">
              <a:off x="1690" y="1026"/>
              <a:ext cx="440" cy="565"/>
            </a:xfrm>
            <a:prstGeom prst="ellipse">
              <a:avLst/>
            </a:prstGeom>
            <a:solidFill>
              <a:srgbClr val="FF99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 useBgFill="1">
          <p:nvSpPr>
            <p:cNvPr id="73741" name="AutoShape 9"/>
            <p:cNvSpPr>
              <a:spLocks noChangeArrowheads="1"/>
            </p:cNvSpPr>
            <p:nvPr/>
          </p:nvSpPr>
          <p:spPr bwMode="auto">
            <a:xfrm>
              <a:off x="1003" y="1002"/>
              <a:ext cx="250" cy="254"/>
            </a:xfrm>
            <a:prstGeom prst="hexagon">
              <a:avLst>
                <a:gd name="adj" fmla="val 24986"/>
                <a:gd name="vf" fmla="val 115470"/>
              </a:avLst>
            </a:prstGeom>
            <a:ln w="5080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 useBgFill="1">
          <p:nvSpPr>
            <p:cNvPr id="73742" name="AutoShape 10"/>
            <p:cNvSpPr>
              <a:spLocks noChangeArrowheads="1"/>
            </p:cNvSpPr>
            <p:nvPr/>
          </p:nvSpPr>
          <p:spPr bwMode="auto">
            <a:xfrm>
              <a:off x="1669" y="1038"/>
              <a:ext cx="250" cy="254"/>
            </a:xfrm>
            <a:prstGeom prst="hexagon">
              <a:avLst>
                <a:gd name="adj" fmla="val 24986"/>
                <a:gd name="vf" fmla="val 115470"/>
              </a:avLst>
            </a:prstGeom>
            <a:ln w="5080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 useBgFill="1">
          <p:nvSpPr>
            <p:cNvPr id="73743" name="AutoShape 11"/>
            <p:cNvSpPr>
              <a:spLocks noChangeArrowheads="1"/>
            </p:cNvSpPr>
            <p:nvPr/>
          </p:nvSpPr>
          <p:spPr bwMode="auto">
            <a:xfrm>
              <a:off x="1503" y="753"/>
              <a:ext cx="250" cy="254"/>
            </a:xfrm>
            <a:prstGeom prst="hexagon">
              <a:avLst>
                <a:gd name="adj" fmla="val 24986"/>
                <a:gd name="vf" fmla="val 115470"/>
              </a:avLst>
            </a:prstGeom>
            <a:ln w="5080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 useBgFill="1">
          <p:nvSpPr>
            <p:cNvPr id="73744" name="AutoShape 12"/>
            <p:cNvSpPr>
              <a:spLocks noChangeArrowheads="1"/>
            </p:cNvSpPr>
            <p:nvPr/>
          </p:nvSpPr>
          <p:spPr bwMode="auto">
            <a:xfrm>
              <a:off x="1145" y="725"/>
              <a:ext cx="250" cy="255"/>
            </a:xfrm>
            <a:prstGeom prst="hexagon">
              <a:avLst>
                <a:gd name="adj" fmla="val 24986"/>
                <a:gd name="vf" fmla="val 115470"/>
              </a:avLst>
            </a:prstGeom>
            <a:ln w="5080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3745" name="Line 13"/>
            <p:cNvSpPr>
              <a:spLocks noChangeShapeType="1"/>
            </p:cNvSpPr>
            <p:nvPr/>
          </p:nvSpPr>
          <p:spPr bwMode="auto">
            <a:xfrm flipV="1">
              <a:off x="1351" y="540"/>
              <a:ext cx="99" cy="159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73746" name="Line 14"/>
            <p:cNvSpPr>
              <a:spLocks noChangeShapeType="1"/>
            </p:cNvSpPr>
            <p:nvPr/>
          </p:nvSpPr>
          <p:spPr bwMode="auto">
            <a:xfrm>
              <a:off x="1451" y="557"/>
              <a:ext cx="119" cy="195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73747" name="Line 15"/>
            <p:cNvSpPr>
              <a:spLocks noChangeShapeType="1"/>
            </p:cNvSpPr>
            <p:nvPr/>
          </p:nvSpPr>
          <p:spPr bwMode="auto">
            <a:xfrm flipV="1">
              <a:off x="1439" y="270"/>
              <a:ext cx="28" cy="259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5111750" y="490538"/>
            <a:ext cx="2187575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Selectins</a:t>
            </a:r>
            <a:endParaRPr lang="en-GB" sz="36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817563" y="4975225"/>
            <a:ext cx="2622550" cy="1549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Tissue-specificity:</a:t>
            </a:r>
          </a:p>
          <a:p>
            <a:pPr defTabSz="762000">
              <a:defRPr/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	E - epithelial</a:t>
            </a:r>
          </a:p>
          <a:p>
            <a:pPr defTabSz="762000">
              <a:defRPr/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	L - lymphoid</a:t>
            </a:r>
          </a:p>
          <a:p>
            <a:pPr defTabSz="762000">
              <a:defRPr/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	P - placenta</a:t>
            </a:r>
            <a:endParaRPr lang="en-GB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73735" name="Text Box 3"/>
          <p:cNvSpPr txBox="1">
            <a:spLocks noChangeArrowheads="1"/>
          </p:cNvSpPr>
          <p:nvPr/>
        </p:nvSpPr>
        <p:spPr bwMode="auto">
          <a:xfrm>
            <a:off x="4002088" y="1344613"/>
            <a:ext cx="5141912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proteine di superficie che legano carboidrati (LETTINE) che mediano una varietà di interazioni transitorie di adesione nel torrente circolatorio, che dipendono dal calcio</a:t>
            </a:r>
          </a:p>
          <a:p>
            <a:pPr>
              <a:buFontTx/>
              <a:buChar char="•"/>
            </a:pP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3 tipi: L-, P-, </a:t>
            </a:r>
            <a:r>
              <a:rPr lang="it-IT" sz="2000" b="1" dirty="0" err="1">
                <a:solidFill>
                  <a:srgbClr val="FFFFFF"/>
                </a:solidFill>
                <a:latin typeface="Garamond" pitchFamily="18" charset="0"/>
              </a:rPr>
              <a:t>E-selettina</a:t>
            </a: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(linfociti, piastrine, endotelio)</a:t>
            </a:r>
          </a:p>
          <a:p>
            <a:pPr>
              <a:buFontTx/>
              <a:buChar char="•"/>
            </a:pP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proteine </a:t>
            </a:r>
            <a:r>
              <a:rPr lang="it-IT" sz="2000" b="1" dirty="0" err="1">
                <a:solidFill>
                  <a:srgbClr val="FFFFFF"/>
                </a:solidFill>
                <a:latin typeface="Garamond" pitchFamily="18" charset="0"/>
              </a:rPr>
              <a:t>transmembrana</a:t>
            </a: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con dominio di </a:t>
            </a:r>
            <a:r>
              <a:rPr lang="it-IT" sz="2000" b="1" dirty="0" err="1">
                <a:solidFill>
                  <a:srgbClr val="FFFFFF"/>
                </a:solidFill>
                <a:latin typeface="Garamond" pitchFamily="18" charset="0"/>
              </a:rPr>
              <a:t>lettina</a:t>
            </a: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altamente conservato</a:t>
            </a:r>
          </a:p>
          <a:p>
            <a:pPr>
              <a:buFontTx/>
              <a:buChar char="•"/>
            </a:pP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ruolo importante nell’</a:t>
            </a:r>
            <a:r>
              <a:rPr lang="it-IT" sz="2000" b="1" dirty="0" err="1">
                <a:solidFill>
                  <a:srgbClr val="FFFFFF"/>
                </a:solidFill>
                <a:latin typeface="Garamond" pitchFamily="18" charset="0"/>
              </a:rPr>
              <a:t>attaccodei</a:t>
            </a: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globuli bianchi alle cellule endoteliali che rivestono i vasi sanguigni</a:t>
            </a:r>
          </a:p>
          <a:p>
            <a:pPr>
              <a:buFontTx/>
              <a:buChar char="•"/>
            </a:pP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mediano un’</a:t>
            </a:r>
            <a:r>
              <a:rPr lang="it-IT" sz="2000" b="1" dirty="0" err="1">
                <a:solidFill>
                  <a:srgbClr val="FFFFFF"/>
                </a:solidFill>
                <a:latin typeface="Garamond" pitchFamily="18" charset="0"/>
              </a:rPr>
              <a:t>adesone</a:t>
            </a: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 debole (rotolamento)</a:t>
            </a:r>
          </a:p>
          <a:p>
            <a:pPr>
              <a:buFontTx/>
              <a:buChar char="•"/>
            </a:pPr>
            <a:r>
              <a:rPr lang="it-IT" sz="2000" b="1" dirty="0">
                <a:solidFill>
                  <a:srgbClr val="FFFFFF"/>
                </a:solidFill>
                <a:latin typeface="Garamond" pitchFamily="18" charset="0"/>
              </a:rPr>
              <a:t>Espressione: richiamo vs zone di infiammazione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drugdeliverytech.com/Media/PublicationsArticle/0021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571480"/>
            <a:ext cx="5715040" cy="5134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17550" algn="l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lectine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sono  proteine complesse, con domini multipli, ma l’attività di legame allo zucchero può di solito essere attribuita ad un singolo modulo all’interno del polipeptide, conosciuto come "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carbohydrate-recognition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 domain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” (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CRD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).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0" y="1142984"/>
            <a:ext cx="8501090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717550" algn="l"/>
              </a:tabLst>
            </a:pP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 </a:t>
            </a:r>
            <a:r>
              <a:rPr kumimoji="0" lang="it-IT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CRDs</a:t>
            </a: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nelle </a:t>
            </a:r>
            <a:r>
              <a:rPr kumimoji="0" lang="it-IT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lectine</a:t>
            </a: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dei Vertebrati appartengono a diverse famiglie di moduli proteici strutturalmente distinte.</a:t>
            </a: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717550" algn="l"/>
              </a:tabLst>
            </a:pP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 moduli qui descritti possono grossolanamente essere suddivisi in due categorie:</a:t>
            </a:r>
            <a:endParaRPr kumimoji="0" lang="it-IT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717550" algn="l"/>
              </a:tabLst>
            </a:pP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Le </a:t>
            </a:r>
            <a:r>
              <a:rPr kumimoji="0" lang="it-IT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lectine</a:t>
            </a: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che contengono </a:t>
            </a:r>
            <a:r>
              <a:rPr kumimoji="0" lang="it-IT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CRDs</a:t>
            </a: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in tre dei gruppi strutturali sono nella maggior parte localizzate </a:t>
            </a:r>
            <a:r>
              <a:rPr kumimoji="0" lang="it-IT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intracellularrmente</a:t>
            </a: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nei compartimenti </a:t>
            </a:r>
            <a:r>
              <a:rPr kumimoji="0" lang="it-IT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luminali</a:t>
            </a: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Funzionano nel processo di movimentazione, smistamento e indirizzamento delle </a:t>
            </a:r>
            <a:r>
              <a:rPr kumimoji="0" lang="it-IT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glicoproteine</a:t>
            </a:r>
            <a:r>
              <a:rPr kumimoji="0" lang="it-IT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nelle vie di secrezione e in altre vie.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717550" algn="l"/>
              </a:tabLst>
            </a:pPr>
            <a:r>
              <a:rPr lang="it-IT" sz="2000" dirty="0"/>
              <a:t>Le </a:t>
            </a:r>
            <a:r>
              <a:rPr lang="it-IT" sz="2000" dirty="0" err="1"/>
              <a:t>CRDs</a:t>
            </a:r>
            <a:r>
              <a:rPr lang="it-IT" sz="2000" dirty="0"/>
              <a:t> degli altri gruppi si trovano nelle </a:t>
            </a:r>
            <a:r>
              <a:rPr lang="it-IT" sz="2000" dirty="0" err="1"/>
              <a:t>lectine</a:t>
            </a:r>
            <a:r>
              <a:rPr lang="it-IT" sz="2000" dirty="0"/>
              <a:t> che funzionano soprattutto fuori dalla cellula e sono secrete che localizzate sulla membrana </a:t>
            </a:r>
            <a:r>
              <a:rPr lang="it-IT" sz="2000" dirty="0" smtClean="0"/>
              <a:t>plasmatica </a:t>
            </a:r>
            <a:endParaRPr kumimoji="0" lang="it-IT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071536" y="1"/>
          <a:ext cx="6643735" cy="6643709"/>
        </p:xfrm>
        <a:graphic>
          <a:graphicData uri="http://schemas.openxmlformats.org/drawingml/2006/table">
            <a:tbl>
              <a:tblPr/>
              <a:tblGrid>
                <a:gridCol w="2214352"/>
                <a:gridCol w="2214352"/>
                <a:gridCol w="2215031"/>
              </a:tblGrid>
              <a:tr h="255528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Times New Roman"/>
                          <a:ea typeface="Times New Roman"/>
                        </a:rPr>
                        <a:t>Gruppo delle </a:t>
                      </a:r>
                      <a:r>
                        <a:rPr lang="it-IT" sz="1800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Times New Roman"/>
                          <a:ea typeface="Times New Roman"/>
                        </a:rPr>
                        <a:t>Lectine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 err="1">
                          <a:latin typeface="Times New Roman"/>
                          <a:ea typeface="Times New Roman"/>
                        </a:rPr>
                        <a:t>Ligandi</a:t>
                      </a:r>
                      <a:r>
                        <a:rPr lang="it-IT" sz="2000" dirty="0">
                          <a:latin typeface="Times New Roman"/>
                          <a:ea typeface="Times New Roman"/>
                        </a:rPr>
                        <a:t> tipici</a:t>
                      </a:r>
                      <a:endParaRPr lang="it-IT" sz="2000" dirty="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Times New Roman"/>
                          <a:ea typeface="Times New Roman"/>
                        </a:rPr>
                        <a:t>Esempi di funzioni</a:t>
                      </a:r>
                      <a:endParaRPr lang="it-IT" sz="8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6582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800" u="sng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Times New Roman"/>
                          <a:ea typeface="Times New Roman"/>
                        </a:rPr>
                        <a:t>Calnexin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Times New Roman"/>
                          <a:ea typeface="Times New Roman"/>
                        </a:rPr>
                        <a:t>Glc</a:t>
                      </a:r>
                      <a:r>
                        <a:rPr lang="it-IT" sz="2000" baseline="-25000" dirty="0"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it-IT" sz="2000" dirty="0">
                          <a:latin typeface="Times New Roman"/>
                          <a:ea typeface="Times New Roman"/>
                        </a:rPr>
                        <a:t>Man</a:t>
                      </a:r>
                      <a:r>
                        <a:rPr lang="it-IT" sz="2000" baseline="-25000" dirty="0">
                          <a:latin typeface="Times New Roman"/>
                          <a:ea typeface="Times New Roman"/>
                        </a:rPr>
                        <a:t>9</a:t>
                      </a:r>
                      <a:endParaRPr lang="it-IT" sz="2000" dirty="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Times New Roman"/>
                          <a:ea typeface="Times New Roman"/>
                        </a:rPr>
                        <a:t>Smistamento delle proteine nel reticolo endoplasmatico</a:t>
                      </a:r>
                      <a:endParaRPr lang="it-IT" sz="8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2109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fr-FR" sz="1800" u="sng" dirty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Times New Roman"/>
                          <a:ea typeface="Times New Roman"/>
                        </a:rPr>
                        <a:t>M-type </a:t>
                      </a:r>
                      <a:r>
                        <a:rPr lang="fr-FR" sz="1800" u="sng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Times New Roman"/>
                          <a:ea typeface="Times New Roman"/>
                        </a:rPr>
                        <a:t>lectins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Times New Roman"/>
                          <a:ea typeface="Times New Roman"/>
                        </a:rPr>
                        <a:t>Man</a:t>
                      </a:r>
                      <a:r>
                        <a:rPr lang="it-IT" sz="2000" baseline="-25000" dirty="0">
                          <a:latin typeface="Times New Roman"/>
                          <a:ea typeface="Times New Roman"/>
                        </a:rPr>
                        <a:t>8</a:t>
                      </a:r>
                      <a:endParaRPr lang="it-IT" sz="2000" dirty="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Times New Roman"/>
                          <a:ea typeface="Times New Roman"/>
                        </a:rPr>
                        <a:t>Degradazione delle glicoproteine associata al reticolo endoplasmatico</a:t>
                      </a:r>
                      <a:endParaRPr lang="it-IT" sz="8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6582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fr-FR" sz="1800" u="sng" dirty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L-type </a:t>
                      </a:r>
                      <a:r>
                        <a:rPr lang="fr-FR" sz="1800" u="sng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lectins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Times New Roman"/>
                          <a:ea typeface="Times New Roman"/>
                        </a:rPr>
                        <a:t>Diversi</a:t>
                      </a: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Times New Roman"/>
                          <a:ea typeface="Times New Roman"/>
                        </a:rPr>
                        <a:t>Smistamento delle proteine nel reticolo endoplasmatico</a:t>
                      </a:r>
                      <a:endParaRPr lang="it-IT" sz="8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054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fr-FR" sz="1800" u="sng" dirty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P-type </a:t>
                      </a:r>
                      <a:r>
                        <a:rPr lang="fr-FR" sz="1800" u="sng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lectins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Arial"/>
                          <a:ea typeface="Times New Roman"/>
                        </a:rPr>
                        <a:t>Man 6-fosfato</a:t>
                      </a: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Times New Roman"/>
                          <a:ea typeface="Times New Roman"/>
                        </a:rPr>
                        <a:t>Smistamento delle proteine post-Golgi</a:t>
                      </a:r>
                      <a:endParaRPr lang="it-IT" sz="8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2109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fr-FR" sz="1800" u="sng" dirty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C-type </a:t>
                      </a:r>
                      <a:r>
                        <a:rPr lang="fr-FR" sz="1800" u="sng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lectins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2000" b="1" dirty="0">
                          <a:latin typeface="Times New Roman"/>
                        </a:rPr>
                        <a:t>Diversi</a:t>
                      </a: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Times New Roman"/>
                          <a:ea typeface="Times New Roman"/>
                        </a:rPr>
                        <a:t>« Clearance » delle glicoproteine</a:t>
                      </a:r>
                      <a:br>
                        <a:rPr lang="it-IT" sz="1100">
                          <a:latin typeface="Times New Roman"/>
                          <a:ea typeface="Times New Roman"/>
                        </a:rPr>
                      </a:br>
                      <a:r>
                        <a:rPr lang="it-IT" sz="1100">
                          <a:latin typeface="Times New Roman"/>
                          <a:ea typeface="Times New Roman"/>
                        </a:rPr>
                        <a:t>Immunità innata (collectins)</a:t>
                      </a:r>
                      <a:endParaRPr lang="it-IT" sz="8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6582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800" u="sng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Galectins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sym typeface="Symbol"/>
                        </a:rPr>
                        <a:t></a:t>
                      </a:r>
                      <a:r>
                        <a:rPr lang="it-IT" sz="2000" dirty="0" err="1">
                          <a:latin typeface="Arial"/>
                          <a:ea typeface="Times New Roman"/>
                        </a:rPr>
                        <a:t>-Galactosidi</a:t>
                      </a:r>
                      <a:endParaRPr lang="it-IT" sz="2000" dirty="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Times New Roman"/>
                          <a:ea typeface="Times New Roman"/>
                        </a:rPr>
                        <a:t>Cross-linking dei glicani nella matrice extracellulare</a:t>
                      </a:r>
                      <a:endParaRPr lang="it-IT" sz="8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054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800" u="sng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I-type</a:t>
                      </a:r>
                      <a:r>
                        <a:rPr lang="it-IT" sz="1800" u="sng" dirty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it-IT" sz="1800" u="sng" dirty="0" err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lectins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2000">
                          <a:latin typeface="Times New Roman"/>
                          <a:ea typeface="Times New Roman"/>
                        </a:rPr>
                        <a:t>Acido sialico</a:t>
                      </a:r>
                      <a:endParaRPr lang="it-IT" sz="20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Times New Roman"/>
                          <a:ea typeface="Times New Roman"/>
                        </a:rPr>
                        <a:t>Adesione cellulare (Siglecs)</a:t>
                      </a:r>
                      <a:endParaRPr lang="it-IT" sz="80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2109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fr-FR" sz="1800" u="sng" dirty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R-type </a:t>
                      </a:r>
                      <a:r>
                        <a:rPr lang="fr-FR" sz="1800" u="sng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ea typeface="Times New Roman"/>
                        </a:rPr>
                        <a:t>lectins</a:t>
                      </a:r>
                      <a:endParaRPr lang="it-IT" sz="1800" dirty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2000" dirty="0">
                          <a:latin typeface="Times New Roman"/>
                          <a:ea typeface="Times New Roman"/>
                        </a:rPr>
                        <a:t>Diversi</a:t>
                      </a:r>
                      <a:endParaRPr lang="it-IT" sz="2000" dirty="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Times New Roman"/>
                          <a:ea typeface="Times New Roman"/>
                        </a:rPr>
                        <a:t>« </a:t>
                      </a:r>
                      <a:r>
                        <a:rPr lang="it-IT" sz="1100" dirty="0" err="1">
                          <a:latin typeface="Times New Roman"/>
                          <a:ea typeface="Times New Roman"/>
                        </a:rPr>
                        <a:t>Targetting</a:t>
                      </a:r>
                      <a:r>
                        <a:rPr lang="it-IT" sz="1100" dirty="0">
                          <a:latin typeface="Times New Roman"/>
                          <a:ea typeface="Times New Roman"/>
                        </a:rPr>
                        <a:t> » degli enzimi</a:t>
                      </a:r>
                      <a:br>
                        <a:rPr lang="it-IT" sz="1100" dirty="0">
                          <a:latin typeface="Times New Roman"/>
                          <a:ea typeface="Times New Roman"/>
                        </a:rPr>
                      </a:br>
                      <a:r>
                        <a:rPr lang="it-IT" sz="1100" dirty="0">
                          <a:latin typeface="Times New Roman"/>
                          <a:ea typeface="Times New Roman"/>
                        </a:rPr>
                        <a:t>”Turnover” degli ormoni </a:t>
                      </a:r>
                      <a:r>
                        <a:rPr lang="it-IT" sz="1100" dirty="0" err="1">
                          <a:latin typeface="Times New Roman"/>
                          <a:ea typeface="Times New Roman"/>
                        </a:rPr>
                        <a:t>glicoproteici</a:t>
                      </a:r>
                      <a:endParaRPr lang="it-IT" sz="800" dirty="0">
                        <a:latin typeface="Arial"/>
                        <a:ea typeface="Times New Roman"/>
                      </a:endParaRPr>
                    </a:p>
                  </a:txBody>
                  <a:tcPr marL="30393" marR="30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ellsum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357298"/>
            <a:ext cx="7189969" cy="4891095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4572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071538" y="285728"/>
            <a:ext cx="71437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Paragone tra localizzazione intracellulare ed attività di legame agli zuccheri delle diverse classi di </a:t>
            </a:r>
            <a:r>
              <a:rPr kumimoji="0" lang="it-IT" sz="1800" b="1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lectine</a:t>
            </a: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9-30"/>
          <p:cNvPicPr>
            <a:picLocks noChangeAspect="1" noChangeArrowheads="1"/>
          </p:cNvPicPr>
          <p:nvPr/>
        </p:nvPicPr>
        <p:blipFill>
          <a:blip r:embed="rId2">
            <a:lum bright="-6000" contrast="12000"/>
          </a:blip>
          <a:srcRect/>
          <a:stretch>
            <a:fillRect/>
          </a:stretch>
        </p:blipFill>
        <p:spPr bwMode="auto">
          <a:xfrm>
            <a:off x="85725" y="1785938"/>
            <a:ext cx="8796338" cy="485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450850" y="0"/>
            <a:ext cx="86931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rgbClr val="FFFF00"/>
                </a:solidFill>
              </a:rPr>
              <a:t>Selectins and Integrins Mediate Transient Cell-Cell Adhesion in the Bloodstream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    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2) Quale funzione svolgono il dominio extracellulare e quello intracellulare delle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caderine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95338" y="4041775"/>
            <a:ext cx="3654425" cy="477838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50000">
                <a:srgbClr val="E5E500"/>
              </a:gs>
              <a:gs pos="100000">
                <a:srgbClr val="FFFF00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498725" y="319088"/>
            <a:ext cx="190500" cy="3997325"/>
          </a:xfrm>
          <a:prstGeom prst="rect">
            <a:avLst/>
          </a:prstGeom>
          <a:gradFill rotWithShape="0">
            <a:gsLst>
              <a:gs pos="0">
                <a:srgbClr val="00B789"/>
              </a:gs>
              <a:gs pos="50000">
                <a:srgbClr val="00CC99"/>
              </a:gs>
              <a:gs pos="100000">
                <a:srgbClr val="00B789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355850" y="1098550"/>
            <a:ext cx="506413" cy="593725"/>
          </a:xfrm>
          <a:prstGeom prst="rect">
            <a:avLst/>
          </a:prstGeom>
          <a:gradFill rotWithShape="0">
            <a:gsLst>
              <a:gs pos="0">
                <a:srgbClr val="00B789"/>
              </a:gs>
              <a:gs pos="50000">
                <a:srgbClr val="00CC99"/>
              </a:gs>
              <a:gs pos="100000">
                <a:srgbClr val="00B789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2366963" y="414338"/>
            <a:ext cx="506412" cy="593725"/>
          </a:xfrm>
          <a:prstGeom prst="rect">
            <a:avLst/>
          </a:prstGeom>
          <a:gradFill rotWithShape="0">
            <a:gsLst>
              <a:gs pos="0">
                <a:srgbClr val="00B789"/>
              </a:gs>
              <a:gs pos="50000">
                <a:srgbClr val="00CC99"/>
              </a:gs>
              <a:gs pos="100000">
                <a:srgbClr val="00B789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2343150" y="1808163"/>
            <a:ext cx="506413" cy="593725"/>
          </a:xfrm>
          <a:prstGeom prst="rect">
            <a:avLst/>
          </a:prstGeom>
          <a:gradFill rotWithShape="0">
            <a:gsLst>
              <a:gs pos="0">
                <a:srgbClr val="00B789"/>
              </a:gs>
              <a:gs pos="50000">
                <a:srgbClr val="00CC99"/>
              </a:gs>
              <a:gs pos="100000">
                <a:srgbClr val="00B789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2349500" y="2565400"/>
            <a:ext cx="506413" cy="593725"/>
          </a:xfrm>
          <a:prstGeom prst="rect">
            <a:avLst/>
          </a:prstGeom>
          <a:gradFill rotWithShape="0">
            <a:gsLst>
              <a:gs pos="0">
                <a:srgbClr val="00B789"/>
              </a:gs>
              <a:gs pos="50000">
                <a:srgbClr val="00CC99"/>
              </a:gs>
              <a:gs pos="100000">
                <a:srgbClr val="00B789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2357438" y="3322638"/>
            <a:ext cx="506412" cy="593725"/>
          </a:xfrm>
          <a:prstGeom prst="rect">
            <a:avLst/>
          </a:prstGeom>
          <a:gradFill rotWithShape="0">
            <a:gsLst>
              <a:gs pos="0">
                <a:srgbClr val="00B789"/>
              </a:gs>
              <a:gs pos="50000">
                <a:srgbClr val="00CC99"/>
              </a:gs>
              <a:gs pos="100000">
                <a:srgbClr val="00B789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2505075" y="4021138"/>
            <a:ext cx="214313" cy="960437"/>
            <a:chOff x="1578" y="2533"/>
            <a:chExt cx="135" cy="605"/>
          </a:xfrm>
        </p:grpSpPr>
        <p:sp>
          <p:nvSpPr>
            <p:cNvPr id="14388" name="Rectangle 11"/>
            <p:cNvSpPr>
              <a:spLocks noChangeArrowheads="1"/>
            </p:cNvSpPr>
            <p:nvPr/>
          </p:nvSpPr>
          <p:spPr bwMode="auto">
            <a:xfrm rot="-2580000">
              <a:off x="1584" y="2858"/>
              <a:ext cx="115" cy="280"/>
            </a:xfrm>
            <a:prstGeom prst="rect">
              <a:avLst/>
            </a:prstGeom>
            <a:gradFill rotWithShape="0">
              <a:gsLst>
                <a:gs pos="0">
                  <a:srgbClr val="00B789"/>
                </a:gs>
                <a:gs pos="50000">
                  <a:srgbClr val="00CC99"/>
                </a:gs>
                <a:gs pos="100000">
                  <a:srgbClr val="00B789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4389" name="Rectangle 12"/>
            <p:cNvSpPr>
              <a:spLocks noChangeArrowheads="1"/>
            </p:cNvSpPr>
            <p:nvPr/>
          </p:nvSpPr>
          <p:spPr bwMode="auto">
            <a:xfrm rot="-2580000">
              <a:off x="1578" y="2691"/>
              <a:ext cx="115" cy="279"/>
            </a:xfrm>
            <a:prstGeom prst="rect">
              <a:avLst/>
            </a:prstGeom>
            <a:gradFill rotWithShape="0">
              <a:gsLst>
                <a:gs pos="0">
                  <a:srgbClr val="00B789"/>
                </a:gs>
                <a:gs pos="50000">
                  <a:srgbClr val="00CC99"/>
                </a:gs>
                <a:gs pos="100000">
                  <a:srgbClr val="00B789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4390" name="Rectangle 13"/>
            <p:cNvSpPr>
              <a:spLocks noChangeArrowheads="1"/>
            </p:cNvSpPr>
            <p:nvPr/>
          </p:nvSpPr>
          <p:spPr bwMode="auto">
            <a:xfrm rot="-2580000">
              <a:off x="1598" y="2533"/>
              <a:ext cx="115" cy="279"/>
            </a:xfrm>
            <a:prstGeom prst="rect">
              <a:avLst/>
            </a:prstGeom>
            <a:gradFill rotWithShape="0">
              <a:gsLst>
                <a:gs pos="0">
                  <a:srgbClr val="00B789"/>
                </a:gs>
                <a:gs pos="50000">
                  <a:srgbClr val="00CC99"/>
                </a:gs>
                <a:gs pos="100000">
                  <a:srgbClr val="00B789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14348" name="Oval 15"/>
          <p:cNvSpPr>
            <a:spLocks noChangeArrowheads="1"/>
          </p:cNvSpPr>
          <p:nvPr/>
        </p:nvSpPr>
        <p:spPr bwMode="auto">
          <a:xfrm>
            <a:off x="2182813" y="4762500"/>
            <a:ext cx="796925" cy="449263"/>
          </a:xfrm>
          <a:prstGeom prst="ellipse">
            <a:avLst/>
          </a:prstGeom>
          <a:gradFill rotWithShape="0">
            <a:gsLst>
              <a:gs pos="0">
                <a:srgbClr val="FF9900"/>
              </a:gs>
              <a:gs pos="100000">
                <a:srgbClr val="E589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49" name="AutoShape 16"/>
          <p:cNvSpPr>
            <a:spLocks noChangeArrowheads="1"/>
          </p:cNvSpPr>
          <p:nvPr/>
        </p:nvSpPr>
        <p:spPr bwMode="auto">
          <a:xfrm>
            <a:off x="1979613" y="5310188"/>
            <a:ext cx="1143000" cy="449262"/>
          </a:xfrm>
          <a:prstGeom prst="triangle">
            <a:avLst>
              <a:gd name="adj" fmla="val 49986"/>
            </a:avLst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50" name="Oval 17"/>
          <p:cNvSpPr>
            <a:spLocks noChangeArrowheads="1"/>
          </p:cNvSpPr>
          <p:nvPr/>
        </p:nvSpPr>
        <p:spPr bwMode="auto">
          <a:xfrm>
            <a:off x="2479675" y="5029200"/>
            <a:ext cx="796925" cy="449263"/>
          </a:xfrm>
          <a:prstGeom prst="ellipse">
            <a:avLst/>
          </a:prstGeom>
          <a:gradFill rotWithShape="0">
            <a:gsLst>
              <a:gs pos="0">
                <a:srgbClr val="FF9900"/>
              </a:gs>
              <a:gs pos="100000">
                <a:srgbClr val="E589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4351" name="Oval 18"/>
          <p:cNvSpPr>
            <a:spLocks noChangeArrowheads="1"/>
          </p:cNvSpPr>
          <p:nvPr/>
        </p:nvSpPr>
        <p:spPr bwMode="auto">
          <a:xfrm>
            <a:off x="1822450" y="5008563"/>
            <a:ext cx="796925" cy="449262"/>
          </a:xfrm>
          <a:prstGeom prst="ellipse">
            <a:avLst/>
          </a:prstGeom>
          <a:gradFill rotWithShape="0">
            <a:gsLst>
              <a:gs pos="0">
                <a:srgbClr val="FF9900"/>
              </a:gs>
              <a:gs pos="100000">
                <a:srgbClr val="E589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1865313" y="5684838"/>
            <a:ext cx="2598737" cy="812800"/>
            <a:chOff x="1175" y="3581"/>
            <a:chExt cx="1637" cy="512"/>
          </a:xfrm>
        </p:grpSpPr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1175" y="3581"/>
              <a:ext cx="244" cy="291"/>
              <a:chOff x="1175" y="3581"/>
              <a:chExt cx="244" cy="291"/>
            </a:xfrm>
          </p:grpSpPr>
          <p:sp>
            <p:nvSpPr>
              <p:cNvPr id="14386" name="Oval 19"/>
              <p:cNvSpPr>
                <a:spLocks noChangeArrowheads="1"/>
              </p:cNvSpPr>
              <p:nvPr/>
            </p:nvSpPr>
            <p:spPr bwMode="auto">
              <a:xfrm rot="840000">
                <a:off x="1175" y="3581"/>
                <a:ext cx="174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87" name="Oval 20"/>
              <p:cNvSpPr>
                <a:spLocks noChangeArrowheads="1"/>
              </p:cNvSpPr>
              <p:nvPr/>
            </p:nvSpPr>
            <p:spPr bwMode="auto">
              <a:xfrm rot="840000">
                <a:off x="1245" y="3697"/>
                <a:ext cx="174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1522" y="3635"/>
              <a:ext cx="244" cy="291"/>
              <a:chOff x="1522" y="3635"/>
              <a:chExt cx="244" cy="291"/>
            </a:xfrm>
          </p:grpSpPr>
          <p:sp>
            <p:nvSpPr>
              <p:cNvPr id="14384" name="Oval 22"/>
              <p:cNvSpPr>
                <a:spLocks noChangeArrowheads="1"/>
              </p:cNvSpPr>
              <p:nvPr/>
            </p:nvSpPr>
            <p:spPr bwMode="auto">
              <a:xfrm rot="840000">
                <a:off x="1522" y="3635"/>
                <a:ext cx="175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85" name="Oval 23"/>
              <p:cNvSpPr>
                <a:spLocks noChangeArrowheads="1"/>
              </p:cNvSpPr>
              <p:nvPr/>
            </p:nvSpPr>
            <p:spPr bwMode="auto">
              <a:xfrm rot="840000">
                <a:off x="1592" y="3752"/>
                <a:ext cx="174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6" name="Group 27"/>
            <p:cNvGrpSpPr>
              <a:grpSpLocks/>
            </p:cNvGrpSpPr>
            <p:nvPr/>
          </p:nvGrpSpPr>
          <p:grpSpPr bwMode="auto">
            <a:xfrm>
              <a:off x="1368" y="3601"/>
              <a:ext cx="244" cy="291"/>
              <a:chOff x="1368" y="3601"/>
              <a:chExt cx="244" cy="291"/>
            </a:xfrm>
          </p:grpSpPr>
          <p:sp>
            <p:nvSpPr>
              <p:cNvPr id="14382" name="Oval 25"/>
              <p:cNvSpPr>
                <a:spLocks noChangeArrowheads="1"/>
              </p:cNvSpPr>
              <p:nvPr/>
            </p:nvSpPr>
            <p:spPr bwMode="auto">
              <a:xfrm rot="840000">
                <a:off x="1368" y="3601"/>
                <a:ext cx="174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83" name="Oval 26"/>
              <p:cNvSpPr>
                <a:spLocks noChangeArrowheads="1"/>
              </p:cNvSpPr>
              <p:nvPr/>
            </p:nvSpPr>
            <p:spPr bwMode="auto">
              <a:xfrm rot="840000">
                <a:off x="1438" y="3717"/>
                <a:ext cx="174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7" name="Group 30"/>
            <p:cNvGrpSpPr>
              <a:grpSpLocks/>
            </p:cNvGrpSpPr>
            <p:nvPr/>
          </p:nvGrpSpPr>
          <p:grpSpPr bwMode="auto">
            <a:xfrm>
              <a:off x="1715" y="3657"/>
              <a:ext cx="244" cy="291"/>
              <a:chOff x="1715" y="3657"/>
              <a:chExt cx="244" cy="291"/>
            </a:xfrm>
          </p:grpSpPr>
          <p:sp>
            <p:nvSpPr>
              <p:cNvPr id="14380" name="Oval 28"/>
              <p:cNvSpPr>
                <a:spLocks noChangeArrowheads="1"/>
              </p:cNvSpPr>
              <p:nvPr/>
            </p:nvSpPr>
            <p:spPr bwMode="auto">
              <a:xfrm rot="840000">
                <a:off x="1715" y="3657"/>
                <a:ext cx="174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81" name="Oval 29"/>
              <p:cNvSpPr>
                <a:spLocks noChangeArrowheads="1"/>
              </p:cNvSpPr>
              <p:nvPr/>
            </p:nvSpPr>
            <p:spPr bwMode="auto">
              <a:xfrm rot="840000">
                <a:off x="1784" y="3773"/>
                <a:ext cx="175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8" name="Group 33"/>
            <p:cNvGrpSpPr>
              <a:grpSpLocks/>
            </p:cNvGrpSpPr>
            <p:nvPr/>
          </p:nvGrpSpPr>
          <p:grpSpPr bwMode="auto">
            <a:xfrm>
              <a:off x="2066" y="3714"/>
              <a:ext cx="245" cy="291"/>
              <a:chOff x="2066" y="3714"/>
              <a:chExt cx="245" cy="291"/>
            </a:xfrm>
          </p:grpSpPr>
          <p:sp>
            <p:nvSpPr>
              <p:cNvPr id="14378" name="Oval 31"/>
              <p:cNvSpPr>
                <a:spLocks noChangeArrowheads="1"/>
              </p:cNvSpPr>
              <p:nvPr/>
            </p:nvSpPr>
            <p:spPr bwMode="auto">
              <a:xfrm rot="840000">
                <a:off x="2066" y="3714"/>
                <a:ext cx="175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79" name="Oval 32"/>
              <p:cNvSpPr>
                <a:spLocks noChangeArrowheads="1"/>
              </p:cNvSpPr>
              <p:nvPr/>
            </p:nvSpPr>
            <p:spPr bwMode="auto">
              <a:xfrm rot="840000">
                <a:off x="2136" y="3831"/>
                <a:ext cx="175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9" name="Group 36"/>
            <p:cNvGrpSpPr>
              <a:grpSpLocks/>
            </p:cNvGrpSpPr>
            <p:nvPr/>
          </p:nvGrpSpPr>
          <p:grpSpPr bwMode="auto">
            <a:xfrm>
              <a:off x="1892" y="3677"/>
              <a:ext cx="244" cy="291"/>
              <a:chOff x="1892" y="3677"/>
              <a:chExt cx="244" cy="291"/>
            </a:xfrm>
          </p:grpSpPr>
          <p:sp>
            <p:nvSpPr>
              <p:cNvPr id="14376" name="Oval 34"/>
              <p:cNvSpPr>
                <a:spLocks noChangeArrowheads="1"/>
              </p:cNvSpPr>
              <p:nvPr/>
            </p:nvSpPr>
            <p:spPr bwMode="auto">
              <a:xfrm rot="840000">
                <a:off x="1892" y="3677"/>
                <a:ext cx="174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77" name="Oval 35"/>
              <p:cNvSpPr>
                <a:spLocks noChangeArrowheads="1"/>
              </p:cNvSpPr>
              <p:nvPr/>
            </p:nvSpPr>
            <p:spPr bwMode="auto">
              <a:xfrm rot="840000">
                <a:off x="1962" y="3794"/>
                <a:ext cx="174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10" name="Group 39"/>
            <p:cNvGrpSpPr>
              <a:grpSpLocks/>
            </p:cNvGrpSpPr>
            <p:nvPr/>
          </p:nvGrpSpPr>
          <p:grpSpPr bwMode="auto">
            <a:xfrm>
              <a:off x="2568" y="3802"/>
              <a:ext cx="244" cy="291"/>
              <a:chOff x="2568" y="3802"/>
              <a:chExt cx="244" cy="291"/>
            </a:xfrm>
          </p:grpSpPr>
          <p:sp>
            <p:nvSpPr>
              <p:cNvPr id="14374" name="Oval 37"/>
              <p:cNvSpPr>
                <a:spLocks noChangeArrowheads="1"/>
              </p:cNvSpPr>
              <p:nvPr/>
            </p:nvSpPr>
            <p:spPr bwMode="auto">
              <a:xfrm rot="840000">
                <a:off x="2568" y="3802"/>
                <a:ext cx="174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75" name="Oval 38"/>
              <p:cNvSpPr>
                <a:spLocks noChangeArrowheads="1"/>
              </p:cNvSpPr>
              <p:nvPr/>
            </p:nvSpPr>
            <p:spPr bwMode="auto">
              <a:xfrm rot="840000">
                <a:off x="2638" y="3919"/>
                <a:ext cx="174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11" name="Group 42"/>
            <p:cNvGrpSpPr>
              <a:grpSpLocks/>
            </p:cNvGrpSpPr>
            <p:nvPr/>
          </p:nvGrpSpPr>
          <p:grpSpPr bwMode="auto">
            <a:xfrm>
              <a:off x="2396" y="3765"/>
              <a:ext cx="244" cy="291"/>
              <a:chOff x="2396" y="3765"/>
              <a:chExt cx="244" cy="291"/>
            </a:xfrm>
          </p:grpSpPr>
          <p:sp>
            <p:nvSpPr>
              <p:cNvPr id="14372" name="Oval 40"/>
              <p:cNvSpPr>
                <a:spLocks noChangeArrowheads="1"/>
              </p:cNvSpPr>
              <p:nvPr/>
            </p:nvSpPr>
            <p:spPr bwMode="auto">
              <a:xfrm rot="840000">
                <a:off x="2396" y="3765"/>
                <a:ext cx="174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73" name="Oval 41"/>
              <p:cNvSpPr>
                <a:spLocks noChangeArrowheads="1"/>
              </p:cNvSpPr>
              <p:nvPr/>
            </p:nvSpPr>
            <p:spPr bwMode="auto">
              <a:xfrm rot="840000">
                <a:off x="2466" y="3881"/>
                <a:ext cx="174" cy="175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12" name="Group 45"/>
            <p:cNvGrpSpPr>
              <a:grpSpLocks/>
            </p:cNvGrpSpPr>
            <p:nvPr/>
          </p:nvGrpSpPr>
          <p:grpSpPr bwMode="auto">
            <a:xfrm>
              <a:off x="2236" y="3749"/>
              <a:ext cx="244" cy="290"/>
              <a:chOff x="2236" y="3749"/>
              <a:chExt cx="244" cy="290"/>
            </a:xfrm>
          </p:grpSpPr>
          <p:sp>
            <p:nvSpPr>
              <p:cNvPr id="14370" name="Oval 43"/>
              <p:cNvSpPr>
                <a:spLocks noChangeArrowheads="1"/>
              </p:cNvSpPr>
              <p:nvPr/>
            </p:nvSpPr>
            <p:spPr bwMode="auto">
              <a:xfrm rot="840000">
                <a:off x="2236" y="3749"/>
                <a:ext cx="174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371" name="Oval 44"/>
              <p:cNvSpPr>
                <a:spLocks noChangeArrowheads="1"/>
              </p:cNvSpPr>
              <p:nvPr/>
            </p:nvSpPr>
            <p:spPr bwMode="auto">
              <a:xfrm rot="840000">
                <a:off x="2306" y="3865"/>
                <a:ext cx="174" cy="174"/>
              </a:xfrm>
              <a:prstGeom prst="ellipse">
                <a:avLst/>
              </a:prstGeom>
              <a:gradFill rotWithShape="0">
                <a:gsLst>
                  <a:gs pos="0">
                    <a:srgbClr val="FF3300"/>
                  </a:gs>
                  <a:gs pos="100000">
                    <a:srgbClr val="E52E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</p:grpSp>
      </p:grpSp>
      <p:sp>
        <p:nvSpPr>
          <p:cNvPr id="16431" name="Rectangle 47"/>
          <p:cNvSpPr>
            <a:spLocks noChangeArrowheads="1"/>
          </p:cNvSpPr>
          <p:nvPr/>
        </p:nvSpPr>
        <p:spPr bwMode="auto">
          <a:xfrm>
            <a:off x="2835275" y="484188"/>
            <a:ext cx="8032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Ca</a:t>
            </a:r>
            <a:r>
              <a:rPr lang="en-GB" baseline="300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2+</a:t>
            </a:r>
            <a:endParaRPr lang="en-GB" baseline="300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16432" name="Rectangle 48"/>
          <p:cNvSpPr>
            <a:spLocks noChangeArrowheads="1"/>
          </p:cNvSpPr>
          <p:nvPr/>
        </p:nvSpPr>
        <p:spPr bwMode="auto">
          <a:xfrm>
            <a:off x="2900363" y="1214438"/>
            <a:ext cx="8032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Ca</a:t>
            </a:r>
            <a:r>
              <a:rPr lang="en-GB" baseline="300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2+</a:t>
            </a:r>
            <a:endParaRPr lang="en-GB" baseline="300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16433" name="Rectangle 49"/>
          <p:cNvSpPr>
            <a:spLocks noChangeArrowheads="1"/>
          </p:cNvSpPr>
          <p:nvPr/>
        </p:nvSpPr>
        <p:spPr bwMode="auto">
          <a:xfrm>
            <a:off x="2881313" y="1885950"/>
            <a:ext cx="8032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Ca</a:t>
            </a:r>
            <a:r>
              <a:rPr lang="en-GB" baseline="300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2+</a:t>
            </a:r>
            <a:endParaRPr lang="en-GB" baseline="300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16435" name="Rectangle 51"/>
          <p:cNvSpPr>
            <a:spLocks noChangeArrowheads="1"/>
          </p:cNvSpPr>
          <p:nvPr/>
        </p:nvSpPr>
        <p:spPr bwMode="auto">
          <a:xfrm>
            <a:off x="3556000" y="4984750"/>
            <a:ext cx="11652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cate</a:t>
            </a:r>
            <a:r>
              <a:rPr lang="hu-HU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n</a:t>
            </a:r>
            <a:r>
              <a:rPr lang="en-GB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in</a:t>
            </a:r>
            <a:endParaRPr lang="en-GB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16436" name="Rectangle 52"/>
          <p:cNvSpPr>
            <a:spLocks noChangeArrowheads="1"/>
          </p:cNvSpPr>
          <p:nvPr/>
        </p:nvSpPr>
        <p:spPr bwMode="auto">
          <a:xfrm>
            <a:off x="369888" y="5886450"/>
            <a:ext cx="1181100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 defTabSz="762000">
              <a:defRPr/>
            </a:pPr>
            <a:r>
              <a:rPr lang="en-GB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actin or</a:t>
            </a:r>
          </a:p>
          <a:p>
            <a:pPr algn="ctr" defTabSz="762000">
              <a:defRPr/>
            </a:pPr>
            <a:r>
              <a:rPr lang="en-GB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IF</a:t>
            </a:r>
            <a:endParaRPr lang="en-GB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16437" name="Rectangle 53"/>
          <p:cNvSpPr>
            <a:spLocks noChangeArrowheads="1"/>
          </p:cNvSpPr>
          <p:nvPr/>
        </p:nvSpPr>
        <p:spPr bwMode="auto">
          <a:xfrm>
            <a:off x="5203825" y="460375"/>
            <a:ext cx="2208213" cy="644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CaderinE</a:t>
            </a:r>
            <a:endParaRPr lang="en-GB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4684713" y="1389063"/>
            <a:ext cx="4459287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800" b="1">
                <a:solidFill>
                  <a:srgbClr val="FF0000"/>
                </a:solidFill>
              </a:rPr>
              <a:t>CAM Ca++ dipendenti</a:t>
            </a:r>
          </a:p>
          <a:p>
            <a:r>
              <a:rPr lang="it-IT" sz="2800" b="1">
                <a:solidFill>
                  <a:srgbClr val="FF0000"/>
                </a:solidFill>
              </a:rPr>
              <a:t>Adesione omotipica</a:t>
            </a:r>
          </a:p>
          <a:p>
            <a:r>
              <a:rPr lang="it-IT" sz="2800" b="1">
                <a:solidFill>
                  <a:srgbClr val="FF0000"/>
                </a:solidFill>
              </a:rPr>
              <a:t>Più di 30 membri nell’uomo</a:t>
            </a:r>
          </a:p>
          <a:p>
            <a:r>
              <a:rPr lang="it-IT" sz="2800" b="1">
                <a:solidFill>
                  <a:srgbClr val="FF0000"/>
                </a:solidFill>
              </a:rPr>
              <a:t>5 gruppi:	tipo I</a:t>
            </a:r>
          </a:p>
          <a:p>
            <a:r>
              <a:rPr lang="it-IT" sz="2800" b="1">
                <a:solidFill>
                  <a:srgbClr val="FF0000"/>
                </a:solidFill>
              </a:rPr>
              <a:t>		tipo II</a:t>
            </a:r>
          </a:p>
          <a:p>
            <a:r>
              <a:rPr lang="it-IT" sz="2800" b="1">
                <a:solidFill>
                  <a:srgbClr val="FF0000"/>
                </a:solidFill>
              </a:rPr>
              <a:t>		desmosomali</a:t>
            </a:r>
          </a:p>
          <a:p>
            <a:r>
              <a:rPr lang="it-IT" sz="2800" b="1">
                <a:solidFill>
                  <a:srgbClr val="FF0000"/>
                </a:solidFill>
              </a:rPr>
              <a:t>		protocaderine</a:t>
            </a:r>
          </a:p>
          <a:p>
            <a:r>
              <a:rPr lang="it-IT" sz="2800" b="1">
                <a:solidFill>
                  <a:srgbClr val="FF0000"/>
                </a:solidFill>
              </a:rPr>
              <a:t>		altre     </a:t>
            </a:r>
          </a:p>
        </p:txBody>
      </p:sp>
      <p:sp>
        <p:nvSpPr>
          <p:cNvPr id="56" name="Rettangolo 55"/>
          <p:cNvSpPr/>
          <p:nvPr/>
        </p:nvSpPr>
        <p:spPr>
          <a:xfrm>
            <a:off x="5110163" y="4919663"/>
            <a:ext cx="4033837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62000">
              <a:buClr>
                <a:srgbClr val="FF6699"/>
              </a:buClr>
              <a:buSzPct val="70000"/>
              <a:buFont typeface="Wingdings" pitchFamily="2" charset="2"/>
              <a:buChar char="l"/>
              <a:defRPr/>
            </a:pPr>
            <a:r>
              <a:rPr lang="en-GB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I.c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. anchored to </a:t>
            </a:r>
            <a:r>
              <a:rPr lang="en-GB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actin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or </a:t>
            </a:r>
          </a:p>
          <a:p>
            <a:pPr defTabSz="762000">
              <a:defRPr/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  </a:t>
            </a:r>
            <a:r>
              <a:rPr lang="en-GB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intermediet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filament</a:t>
            </a:r>
          </a:p>
          <a:p>
            <a:pPr defTabSz="762000">
              <a:buClr>
                <a:srgbClr val="FF6699"/>
              </a:buClr>
              <a:buSzPct val="140000"/>
              <a:buFont typeface="Wingdings" pitchFamily="2" charset="2"/>
              <a:buChar char="§"/>
              <a:defRPr/>
            </a:pP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GB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Importanti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GB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nello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GB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sviluppo</a:t>
            </a:r>
            <a:r>
              <a:rPr lang="en-GB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GB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dei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</a:t>
            </a:r>
            <a:r>
              <a:rPr lang="en-GB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vertebrati</a:t>
            </a:r>
            <a:endParaRPr lang="it-IT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3) Spiega perché in assenza di calcio le giunzioni aderenti si destabilizzano.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9-9b"/>
          <p:cNvPicPr>
            <a:picLocks noChangeAspect="1" noChangeArrowheads="1"/>
          </p:cNvPicPr>
          <p:nvPr/>
        </p:nvPicPr>
        <p:blipFill>
          <a:blip r:embed="rId2">
            <a:lum bright="-12000" contrast="18000"/>
          </a:blip>
          <a:srcRect/>
          <a:stretch>
            <a:fillRect/>
          </a:stretch>
        </p:blipFill>
        <p:spPr bwMode="auto">
          <a:xfrm>
            <a:off x="838200" y="1522413"/>
            <a:ext cx="7743825" cy="505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143000" y="381000"/>
            <a:ext cx="7342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rgbClr val="FFFF00"/>
                </a:solidFill>
              </a:rPr>
              <a:t>Le caderine mediano un legame tra cellule calcio dipendente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5522913" y="3352800"/>
            <a:ext cx="2209800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Homophilic Adhesion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4159250" y="5410200"/>
            <a:ext cx="1200150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(Catenins)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9-24c"/>
          <p:cNvPicPr>
            <a:picLocks noChangeAspect="1" noChangeArrowheads="1"/>
          </p:cNvPicPr>
          <p:nvPr/>
        </p:nvPicPr>
        <p:blipFill>
          <a:blip r:embed="rId2">
            <a:lum bright="-12000" contrast="18000"/>
          </a:blip>
          <a:srcRect/>
          <a:stretch>
            <a:fillRect/>
          </a:stretch>
        </p:blipFill>
        <p:spPr bwMode="auto">
          <a:xfrm>
            <a:off x="962025" y="690563"/>
            <a:ext cx="6950075" cy="461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4) In che cosa si differenziano le diverse isoforme di N-CAM?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739775" y="5570538"/>
            <a:ext cx="3770313" cy="477837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50000">
                <a:srgbClr val="E5E500"/>
              </a:gs>
              <a:gs pos="100000">
                <a:srgbClr val="FFFF00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831975" y="514350"/>
            <a:ext cx="1360488" cy="3606800"/>
            <a:chOff x="1154" y="324"/>
            <a:chExt cx="857" cy="2272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1513" y="324"/>
              <a:ext cx="498" cy="2272"/>
              <a:chOff x="1513" y="324"/>
              <a:chExt cx="498" cy="2272"/>
            </a:xfrm>
          </p:grpSpPr>
          <p:sp>
            <p:nvSpPr>
              <p:cNvPr id="65557" name="Line 5"/>
              <p:cNvSpPr>
                <a:spLocks noChangeShapeType="1"/>
              </p:cNvSpPr>
              <p:nvPr/>
            </p:nvSpPr>
            <p:spPr bwMode="auto">
              <a:xfrm>
                <a:off x="1541" y="324"/>
                <a:ext cx="0" cy="2272"/>
              </a:xfrm>
              <a:prstGeom prst="line">
                <a:avLst/>
              </a:prstGeom>
              <a:noFill/>
              <a:ln w="127000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65558" name="Arc 6"/>
              <p:cNvSpPr>
                <a:spLocks/>
              </p:cNvSpPr>
              <p:nvPr/>
            </p:nvSpPr>
            <p:spPr bwMode="auto">
              <a:xfrm rot="-5340000">
                <a:off x="1582" y="316"/>
                <a:ext cx="383" cy="474"/>
              </a:xfrm>
              <a:custGeom>
                <a:avLst/>
                <a:gdLst>
                  <a:gd name="T0" fmla="*/ 0 w 43200"/>
                  <a:gd name="T1" fmla="*/ 0 h 35281"/>
                  <a:gd name="T2" fmla="*/ 0 w 43200"/>
                  <a:gd name="T3" fmla="*/ 0 h 35281"/>
                  <a:gd name="T4" fmla="*/ 0 w 43200"/>
                  <a:gd name="T5" fmla="*/ 0 h 35281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35281"/>
                  <a:gd name="T11" fmla="*/ 43200 w 43200"/>
                  <a:gd name="T12" fmla="*/ 35281 h 3528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35281" fill="none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</a:path>
                  <a:path w="43200" h="35281" stroke="0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  <a:lnTo>
                      <a:pt x="21600" y="13681"/>
                    </a:lnTo>
                    <a:close/>
                  </a:path>
                </a:pathLst>
              </a:custGeom>
              <a:noFill/>
              <a:ln w="76200" cap="rnd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65559" name="Arc 7"/>
              <p:cNvSpPr>
                <a:spLocks/>
              </p:cNvSpPr>
              <p:nvPr/>
            </p:nvSpPr>
            <p:spPr bwMode="auto">
              <a:xfrm rot="-5340000">
                <a:off x="1559" y="720"/>
                <a:ext cx="383" cy="474"/>
              </a:xfrm>
              <a:custGeom>
                <a:avLst/>
                <a:gdLst>
                  <a:gd name="T0" fmla="*/ 0 w 43200"/>
                  <a:gd name="T1" fmla="*/ 0 h 35281"/>
                  <a:gd name="T2" fmla="*/ 0 w 43200"/>
                  <a:gd name="T3" fmla="*/ 0 h 35281"/>
                  <a:gd name="T4" fmla="*/ 0 w 43200"/>
                  <a:gd name="T5" fmla="*/ 0 h 35281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35281"/>
                  <a:gd name="T11" fmla="*/ 43200 w 43200"/>
                  <a:gd name="T12" fmla="*/ 35281 h 3528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35281" fill="none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</a:path>
                  <a:path w="43200" h="35281" stroke="0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  <a:lnTo>
                      <a:pt x="21600" y="13681"/>
                    </a:lnTo>
                    <a:close/>
                  </a:path>
                </a:pathLst>
              </a:custGeom>
              <a:noFill/>
              <a:ln w="76200" cap="rnd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65560" name="Arc 8"/>
              <p:cNvSpPr>
                <a:spLocks/>
              </p:cNvSpPr>
              <p:nvPr/>
            </p:nvSpPr>
            <p:spPr bwMode="auto">
              <a:xfrm rot="-5340000">
                <a:off x="1558" y="1194"/>
                <a:ext cx="383" cy="474"/>
              </a:xfrm>
              <a:custGeom>
                <a:avLst/>
                <a:gdLst>
                  <a:gd name="T0" fmla="*/ 0 w 43200"/>
                  <a:gd name="T1" fmla="*/ 0 h 35281"/>
                  <a:gd name="T2" fmla="*/ 0 w 43200"/>
                  <a:gd name="T3" fmla="*/ 0 h 35281"/>
                  <a:gd name="T4" fmla="*/ 0 w 43200"/>
                  <a:gd name="T5" fmla="*/ 0 h 35281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35281"/>
                  <a:gd name="T11" fmla="*/ 43200 w 43200"/>
                  <a:gd name="T12" fmla="*/ 35281 h 3528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35281" fill="none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</a:path>
                  <a:path w="43200" h="35281" stroke="0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  <a:lnTo>
                      <a:pt x="21600" y="13681"/>
                    </a:lnTo>
                    <a:close/>
                  </a:path>
                </a:pathLst>
              </a:custGeom>
              <a:noFill/>
              <a:ln w="76200" cap="rnd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65561" name="Arc 9"/>
              <p:cNvSpPr>
                <a:spLocks/>
              </p:cNvSpPr>
              <p:nvPr/>
            </p:nvSpPr>
            <p:spPr bwMode="auto">
              <a:xfrm rot="-5340000">
                <a:off x="1577" y="1993"/>
                <a:ext cx="383" cy="474"/>
              </a:xfrm>
              <a:custGeom>
                <a:avLst/>
                <a:gdLst>
                  <a:gd name="T0" fmla="*/ 0 w 43200"/>
                  <a:gd name="T1" fmla="*/ 0 h 35281"/>
                  <a:gd name="T2" fmla="*/ 0 w 43200"/>
                  <a:gd name="T3" fmla="*/ 0 h 35281"/>
                  <a:gd name="T4" fmla="*/ 0 w 43200"/>
                  <a:gd name="T5" fmla="*/ 0 h 35281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35281"/>
                  <a:gd name="T11" fmla="*/ 43200 w 43200"/>
                  <a:gd name="T12" fmla="*/ 35281 h 3528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35281" fill="none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</a:path>
                  <a:path w="43200" h="35281" stroke="0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  <a:lnTo>
                      <a:pt x="21600" y="13681"/>
                    </a:lnTo>
                    <a:close/>
                  </a:path>
                </a:pathLst>
              </a:custGeom>
              <a:noFill/>
              <a:ln w="76200" cap="rnd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65562" name="Arc 10"/>
              <p:cNvSpPr>
                <a:spLocks/>
              </p:cNvSpPr>
              <p:nvPr/>
            </p:nvSpPr>
            <p:spPr bwMode="auto">
              <a:xfrm rot="-5340000">
                <a:off x="1559" y="1593"/>
                <a:ext cx="383" cy="474"/>
              </a:xfrm>
              <a:custGeom>
                <a:avLst/>
                <a:gdLst>
                  <a:gd name="T0" fmla="*/ 0 w 43200"/>
                  <a:gd name="T1" fmla="*/ 0 h 35281"/>
                  <a:gd name="T2" fmla="*/ 0 w 43200"/>
                  <a:gd name="T3" fmla="*/ 0 h 35281"/>
                  <a:gd name="T4" fmla="*/ 0 w 43200"/>
                  <a:gd name="T5" fmla="*/ 0 h 35281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35281"/>
                  <a:gd name="T11" fmla="*/ 43200 w 43200"/>
                  <a:gd name="T12" fmla="*/ 35281 h 3528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35281" fill="none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</a:path>
                  <a:path w="43200" h="35281" stroke="0" extrusionOk="0">
                    <a:moveTo>
                      <a:pt x="38423" y="134"/>
                    </a:moveTo>
                    <a:cubicBezTo>
                      <a:pt x="41514" y="3972"/>
                      <a:pt x="43200" y="8752"/>
                      <a:pt x="43200" y="13681"/>
                    </a:cubicBezTo>
                    <a:cubicBezTo>
                      <a:pt x="43200" y="25610"/>
                      <a:pt x="33529" y="35281"/>
                      <a:pt x="21600" y="35281"/>
                    </a:cubicBezTo>
                    <a:cubicBezTo>
                      <a:pt x="9670" y="35281"/>
                      <a:pt x="0" y="25610"/>
                      <a:pt x="0" y="13681"/>
                    </a:cubicBezTo>
                    <a:cubicBezTo>
                      <a:pt x="-1" y="8693"/>
                      <a:pt x="1726" y="3859"/>
                      <a:pt x="4885" y="0"/>
                    </a:cubicBezTo>
                    <a:lnTo>
                      <a:pt x="21600" y="13681"/>
                    </a:lnTo>
                    <a:close/>
                  </a:path>
                </a:pathLst>
              </a:custGeom>
              <a:noFill/>
              <a:ln w="76200" cap="rnd">
                <a:solidFill>
                  <a:srgbClr val="00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</p:grpSp>
        <p:sp useBgFill="1">
          <p:nvSpPr>
            <p:cNvPr id="65552" name="Rectangle 12"/>
            <p:cNvSpPr>
              <a:spLocks noChangeArrowheads="1"/>
            </p:cNvSpPr>
            <p:nvPr/>
          </p:nvSpPr>
          <p:spPr bwMode="auto">
            <a:xfrm>
              <a:off x="1159" y="452"/>
              <a:ext cx="473" cy="200"/>
            </a:xfrm>
            <a:prstGeom prst="rect">
              <a:avLst/>
            </a:prstGeom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 useBgFill="1">
          <p:nvSpPr>
            <p:cNvPr id="65553" name="Rectangle 13"/>
            <p:cNvSpPr>
              <a:spLocks noChangeArrowheads="1"/>
            </p:cNvSpPr>
            <p:nvPr/>
          </p:nvSpPr>
          <p:spPr bwMode="auto">
            <a:xfrm>
              <a:off x="1191" y="876"/>
              <a:ext cx="473" cy="200"/>
            </a:xfrm>
            <a:prstGeom prst="rect">
              <a:avLst/>
            </a:prstGeom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 useBgFill="1">
          <p:nvSpPr>
            <p:cNvPr id="65554" name="Rectangle 14"/>
            <p:cNvSpPr>
              <a:spLocks noChangeArrowheads="1"/>
            </p:cNvSpPr>
            <p:nvPr/>
          </p:nvSpPr>
          <p:spPr bwMode="auto">
            <a:xfrm>
              <a:off x="1209" y="1366"/>
              <a:ext cx="473" cy="200"/>
            </a:xfrm>
            <a:prstGeom prst="rect">
              <a:avLst/>
            </a:prstGeom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 useBgFill="1">
          <p:nvSpPr>
            <p:cNvPr id="65555" name="Rectangle 15"/>
            <p:cNvSpPr>
              <a:spLocks noChangeArrowheads="1"/>
            </p:cNvSpPr>
            <p:nvPr/>
          </p:nvSpPr>
          <p:spPr bwMode="auto">
            <a:xfrm>
              <a:off x="1154" y="1766"/>
              <a:ext cx="473" cy="200"/>
            </a:xfrm>
            <a:prstGeom prst="rect">
              <a:avLst/>
            </a:prstGeom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 useBgFill="1">
          <p:nvSpPr>
            <p:cNvPr id="65556" name="Rectangle 16"/>
            <p:cNvSpPr>
              <a:spLocks noChangeArrowheads="1"/>
            </p:cNvSpPr>
            <p:nvPr/>
          </p:nvSpPr>
          <p:spPr bwMode="auto">
            <a:xfrm>
              <a:off x="1154" y="2147"/>
              <a:ext cx="473" cy="200"/>
            </a:xfrm>
            <a:prstGeom prst="rect">
              <a:avLst/>
            </a:prstGeom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65542" name="Rectangle 18"/>
          <p:cNvSpPr>
            <a:spLocks noChangeArrowheads="1"/>
          </p:cNvSpPr>
          <p:nvPr/>
        </p:nvSpPr>
        <p:spPr bwMode="auto">
          <a:xfrm>
            <a:off x="2179638" y="4127500"/>
            <a:ext cx="536575" cy="536575"/>
          </a:xfrm>
          <a:prstGeom prst="rect">
            <a:avLst/>
          </a:prstGeom>
          <a:gradFill rotWithShape="0">
            <a:gsLst>
              <a:gs pos="0">
                <a:srgbClr val="00B700"/>
              </a:gs>
              <a:gs pos="50000">
                <a:srgbClr val="00CC00"/>
              </a:gs>
              <a:gs pos="100000">
                <a:srgbClr val="00B700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5543" name="Rectangle 19"/>
          <p:cNvSpPr>
            <a:spLocks noChangeArrowheads="1"/>
          </p:cNvSpPr>
          <p:nvPr/>
        </p:nvSpPr>
        <p:spPr bwMode="auto">
          <a:xfrm>
            <a:off x="2187575" y="4914900"/>
            <a:ext cx="536575" cy="536575"/>
          </a:xfrm>
          <a:prstGeom prst="rect">
            <a:avLst/>
          </a:prstGeom>
          <a:gradFill rotWithShape="0">
            <a:gsLst>
              <a:gs pos="0">
                <a:srgbClr val="00B700"/>
              </a:gs>
              <a:gs pos="50000">
                <a:srgbClr val="00CC00"/>
              </a:gs>
              <a:gs pos="100000">
                <a:srgbClr val="00B700"/>
              </a:gs>
            </a:gsLst>
            <a:lin ang="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5544" name="Line 20"/>
          <p:cNvSpPr>
            <a:spLocks noChangeShapeType="1"/>
          </p:cNvSpPr>
          <p:nvPr/>
        </p:nvSpPr>
        <p:spPr bwMode="auto">
          <a:xfrm>
            <a:off x="2435225" y="4092575"/>
            <a:ext cx="0" cy="1644650"/>
          </a:xfrm>
          <a:prstGeom prst="line">
            <a:avLst/>
          </a:prstGeom>
          <a:noFill/>
          <a:ln w="762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65545" name="Freeform 21"/>
          <p:cNvSpPr>
            <a:spLocks/>
          </p:cNvSpPr>
          <p:nvPr/>
        </p:nvSpPr>
        <p:spPr bwMode="auto">
          <a:xfrm>
            <a:off x="2117725" y="5680075"/>
            <a:ext cx="492125" cy="1011238"/>
          </a:xfrm>
          <a:custGeom>
            <a:avLst/>
            <a:gdLst>
              <a:gd name="T0" fmla="*/ 2147483647 w 310"/>
              <a:gd name="T1" fmla="*/ 0 h 637"/>
              <a:gd name="T2" fmla="*/ 2147483647 w 310"/>
              <a:gd name="T3" fmla="*/ 2147483647 h 637"/>
              <a:gd name="T4" fmla="*/ 2147483647 w 310"/>
              <a:gd name="T5" fmla="*/ 2147483647 h 637"/>
              <a:gd name="T6" fmla="*/ 2147483647 w 310"/>
              <a:gd name="T7" fmla="*/ 2147483647 h 637"/>
              <a:gd name="T8" fmla="*/ 2147483647 w 310"/>
              <a:gd name="T9" fmla="*/ 2147483647 h 637"/>
              <a:gd name="T10" fmla="*/ 2147483647 w 310"/>
              <a:gd name="T11" fmla="*/ 2147483647 h 637"/>
              <a:gd name="T12" fmla="*/ 2147483647 w 310"/>
              <a:gd name="T13" fmla="*/ 2147483647 h 637"/>
              <a:gd name="T14" fmla="*/ 2147483647 w 310"/>
              <a:gd name="T15" fmla="*/ 2147483647 h 637"/>
              <a:gd name="T16" fmla="*/ 2147483647 w 310"/>
              <a:gd name="T17" fmla="*/ 2147483647 h 637"/>
              <a:gd name="T18" fmla="*/ 2147483647 w 310"/>
              <a:gd name="T19" fmla="*/ 2147483647 h 637"/>
              <a:gd name="T20" fmla="*/ 2147483647 w 310"/>
              <a:gd name="T21" fmla="*/ 2147483647 h 637"/>
              <a:gd name="T22" fmla="*/ 2147483647 w 310"/>
              <a:gd name="T23" fmla="*/ 2147483647 h 637"/>
              <a:gd name="T24" fmla="*/ 2147483647 w 310"/>
              <a:gd name="T25" fmla="*/ 2147483647 h 637"/>
              <a:gd name="T26" fmla="*/ 2147483647 w 310"/>
              <a:gd name="T27" fmla="*/ 2147483647 h 637"/>
              <a:gd name="T28" fmla="*/ 2147483647 w 310"/>
              <a:gd name="T29" fmla="*/ 2147483647 h 637"/>
              <a:gd name="T30" fmla="*/ 2147483647 w 310"/>
              <a:gd name="T31" fmla="*/ 2147483647 h 637"/>
              <a:gd name="T32" fmla="*/ 2147483647 w 310"/>
              <a:gd name="T33" fmla="*/ 2147483647 h 637"/>
              <a:gd name="T34" fmla="*/ 0 w 310"/>
              <a:gd name="T35" fmla="*/ 2147483647 h 637"/>
              <a:gd name="T36" fmla="*/ 2147483647 w 310"/>
              <a:gd name="T37" fmla="*/ 2147483647 h 637"/>
              <a:gd name="T38" fmla="*/ 2147483647 w 310"/>
              <a:gd name="T39" fmla="*/ 2147483647 h 637"/>
              <a:gd name="T40" fmla="*/ 2147483647 w 310"/>
              <a:gd name="T41" fmla="*/ 2147483647 h 637"/>
              <a:gd name="T42" fmla="*/ 2147483647 w 310"/>
              <a:gd name="T43" fmla="*/ 2147483647 h 637"/>
              <a:gd name="T44" fmla="*/ 2147483647 w 310"/>
              <a:gd name="T45" fmla="*/ 2147483647 h 637"/>
              <a:gd name="T46" fmla="*/ 2147483647 w 310"/>
              <a:gd name="T47" fmla="*/ 2147483647 h 637"/>
              <a:gd name="T48" fmla="*/ 2147483647 w 310"/>
              <a:gd name="T49" fmla="*/ 2147483647 h 637"/>
              <a:gd name="T50" fmla="*/ 2147483647 w 310"/>
              <a:gd name="T51" fmla="*/ 2147483647 h 637"/>
              <a:gd name="T52" fmla="*/ 2147483647 w 310"/>
              <a:gd name="T53" fmla="*/ 2147483647 h 637"/>
              <a:gd name="T54" fmla="*/ 2147483647 w 310"/>
              <a:gd name="T55" fmla="*/ 2147483647 h 637"/>
              <a:gd name="T56" fmla="*/ 2147483647 w 310"/>
              <a:gd name="T57" fmla="*/ 2147483647 h 637"/>
              <a:gd name="T58" fmla="*/ 2147483647 w 310"/>
              <a:gd name="T59" fmla="*/ 2147483647 h 637"/>
              <a:gd name="T60" fmla="*/ 2147483647 w 310"/>
              <a:gd name="T61" fmla="*/ 2147483647 h 637"/>
              <a:gd name="T62" fmla="*/ 2147483647 w 310"/>
              <a:gd name="T63" fmla="*/ 2147483647 h 637"/>
              <a:gd name="T64" fmla="*/ 2147483647 w 310"/>
              <a:gd name="T65" fmla="*/ 2147483647 h 637"/>
              <a:gd name="T66" fmla="*/ 2147483647 w 310"/>
              <a:gd name="T67" fmla="*/ 2147483647 h 63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310"/>
              <a:gd name="T103" fmla="*/ 0 h 637"/>
              <a:gd name="T104" fmla="*/ 310 w 310"/>
              <a:gd name="T105" fmla="*/ 637 h 63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310" h="637">
                <a:moveTo>
                  <a:pt x="212" y="0"/>
                </a:moveTo>
                <a:lnTo>
                  <a:pt x="289" y="46"/>
                </a:lnTo>
                <a:lnTo>
                  <a:pt x="309" y="78"/>
                </a:lnTo>
                <a:lnTo>
                  <a:pt x="250" y="109"/>
                </a:lnTo>
                <a:lnTo>
                  <a:pt x="193" y="124"/>
                </a:lnTo>
                <a:lnTo>
                  <a:pt x="153" y="124"/>
                </a:lnTo>
                <a:lnTo>
                  <a:pt x="174" y="156"/>
                </a:lnTo>
                <a:lnTo>
                  <a:pt x="231" y="202"/>
                </a:lnTo>
                <a:lnTo>
                  <a:pt x="270" y="233"/>
                </a:lnTo>
                <a:lnTo>
                  <a:pt x="309" y="265"/>
                </a:lnTo>
                <a:lnTo>
                  <a:pt x="309" y="311"/>
                </a:lnTo>
                <a:lnTo>
                  <a:pt x="270" y="343"/>
                </a:lnTo>
                <a:lnTo>
                  <a:pt x="231" y="358"/>
                </a:lnTo>
                <a:lnTo>
                  <a:pt x="174" y="374"/>
                </a:lnTo>
                <a:lnTo>
                  <a:pt x="134" y="374"/>
                </a:lnTo>
                <a:lnTo>
                  <a:pt x="77" y="374"/>
                </a:lnTo>
                <a:lnTo>
                  <a:pt x="38" y="374"/>
                </a:lnTo>
                <a:lnTo>
                  <a:pt x="0" y="327"/>
                </a:lnTo>
                <a:lnTo>
                  <a:pt x="57" y="296"/>
                </a:lnTo>
                <a:lnTo>
                  <a:pt x="96" y="296"/>
                </a:lnTo>
                <a:lnTo>
                  <a:pt x="153" y="296"/>
                </a:lnTo>
                <a:lnTo>
                  <a:pt x="193" y="327"/>
                </a:lnTo>
                <a:lnTo>
                  <a:pt x="231" y="358"/>
                </a:lnTo>
                <a:lnTo>
                  <a:pt x="250" y="405"/>
                </a:lnTo>
                <a:lnTo>
                  <a:pt x="250" y="436"/>
                </a:lnTo>
                <a:lnTo>
                  <a:pt x="212" y="483"/>
                </a:lnTo>
                <a:lnTo>
                  <a:pt x="153" y="498"/>
                </a:lnTo>
                <a:lnTo>
                  <a:pt x="96" y="514"/>
                </a:lnTo>
                <a:lnTo>
                  <a:pt x="57" y="514"/>
                </a:lnTo>
                <a:lnTo>
                  <a:pt x="38" y="561"/>
                </a:lnTo>
                <a:lnTo>
                  <a:pt x="38" y="608"/>
                </a:lnTo>
                <a:lnTo>
                  <a:pt x="77" y="636"/>
                </a:lnTo>
                <a:lnTo>
                  <a:pt x="134" y="636"/>
                </a:lnTo>
                <a:lnTo>
                  <a:pt x="212" y="576"/>
                </a:lnTo>
              </a:path>
            </a:pathLst>
          </a:custGeom>
          <a:noFill/>
          <a:ln w="76200" cap="rnd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65546" name="Line 22"/>
          <p:cNvSpPr>
            <a:spLocks noChangeShapeType="1"/>
          </p:cNvSpPr>
          <p:nvPr/>
        </p:nvSpPr>
        <p:spPr bwMode="auto">
          <a:xfrm flipH="1">
            <a:off x="1049338" y="919163"/>
            <a:ext cx="1184275" cy="1125537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65547" name="Line 23"/>
          <p:cNvSpPr>
            <a:spLocks noChangeShapeType="1"/>
          </p:cNvSpPr>
          <p:nvPr/>
        </p:nvSpPr>
        <p:spPr bwMode="auto">
          <a:xfrm flipH="1" flipV="1">
            <a:off x="1163638" y="2879725"/>
            <a:ext cx="1125537" cy="808038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2552" name="Rectangle 24"/>
          <p:cNvSpPr>
            <a:spLocks noChangeArrowheads="1"/>
          </p:cNvSpPr>
          <p:nvPr/>
        </p:nvSpPr>
        <p:spPr bwMode="auto">
          <a:xfrm>
            <a:off x="323850" y="2012950"/>
            <a:ext cx="1335088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Ig-like</a:t>
            </a:r>
          </a:p>
          <a:p>
            <a:pPr defTabSz="762000">
              <a:defRPr/>
            </a:pPr>
            <a:r>
              <a:rPr lang="en-GB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domains</a:t>
            </a:r>
            <a:endParaRPr lang="en-GB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22553" name="Rectangle 25"/>
          <p:cNvSpPr>
            <a:spLocks noChangeArrowheads="1"/>
          </p:cNvSpPr>
          <p:nvPr/>
        </p:nvSpPr>
        <p:spPr bwMode="auto">
          <a:xfrm>
            <a:off x="3386138" y="581025"/>
            <a:ext cx="5591175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defTabSz="762000">
              <a:defRPr/>
            </a:pPr>
            <a:r>
              <a:rPr lang="en-GB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CAM = Cell Adhesion Molecules</a:t>
            </a:r>
            <a:endParaRPr lang="en-GB" sz="28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CE" charset="-18"/>
            </a:endParaRPr>
          </a:p>
        </p:txBody>
      </p:sp>
      <p:sp>
        <p:nvSpPr>
          <p:cNvPr id="65550" name="Text Box 2"/>
          <p:cNvSpPr txBox="1">
            <a:spLocks noChangeArrowheads="1"/>
          </p:cNvSpPr>
          <p:nvPr/>
        </p:nvSpPr>
        <p:spPr bwMode="auto">
          <a:xfrm>
            <a:off x="4716463" y="1323975"/>
            <a:ext cx="406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600" b="1">
                <a:solidFill>
                  <a:srgbClr val="FFFFFF"/>
                </a:solidFill>
                <a:latin typeface="Garamond" pitchFamily="18" charset="0"/>
              </a:rPr>
              <a:t>Super famiglia delle Immunoglobuline:</a:t>
            </a:r>
          </a:p>
          <a:p>
            <a:endParaRPr lang="it-IT" sz="3600">
              <a:solidFill>
                <a:srgbClr val="FFFFFF"/>
              </a:solidFill>
              <a:latin typeface="Garamond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it-IT" sz="2000">
                <a:solidFill>
                  <a:srgbClr val="FFFFFF"/>
                </a:solidFill>
                <a:latin typeface="Garamond" pitchFamily="18" charset="0"/>
              </a:rPr>
              <a:t>Adesione Ca2+ indipendente</a:t>
            </a:r>
          </a:p>
          <a:p>
            <a:pPr>
              <a:buFont typeface="Arial" pitchFamily="34" charset="0"/>
              <a:buChar char="•"/>
            </a:pPr>
            <a:r>
              <a:rPr lang="it-IT" sz="2000">
                <a:solidFill>
                  <a:srgbClr val="FFFFFF"/>
                </a:solidFill>
                <a:latin typeface="Garamond" pitchFamily="18" charset="0"/>
              </a:rPr>
              <a:t>N-CAM</a:t>
            </a:r>
          </a:p>
          <a:p>
            <a:pPr>
              <a:buFont typeface="Arial" pitchFamily="34" charset="0"/>
              <a:buChar char="•"/>
            </a:pPr>
            <a:r>
              <a:rPr lang="it-IT" sz="2000">
                <a:solidFill>
                  <a:srgbClr val="FFFFFF"/>
                </a:solidFill>
                <a:latin typeface="Garamond" pitchFamily="18" charset="0"/>
              </a:rPr>
              <a:t>Derivano da splicing alternativo di un singolo gene</a:t>
            </a:r>
          </a:p>
          <a:p>
            <a:pPr>
              <a:buFont typeface="Arial" pitchFamily="34" charset="0"/>
              <a:buChar char="•"/>
            </a:pPr>
            <a:r>
              <a:rPr lang="it-IT" sz="2000">
                <a:solidFill>
                  <a:srgbClr val="FFFFFF"/>
                </a:solidFill>
                <a:latin typeface="Garamond" pitchFamily="18" charset="0"/>
              </a:rPr>
              <a:t>Segnali intracell (vd. Src e fosforilazione)</a:t>
            </a:r>
          </a:p>
          <a:p>
            <a:pPr>
              <a:buFont typeface="Arial" pitchFamily="34" charset="0"/>
              <a:buChar char="•"/>
            </a:pPr>
            <a:r>
              <a:rPr lang="it-IT" sz="2000">
                <a:solidFill>
                  <a:srgbClr val="FFFFFF"/>
                </a:solidFill>
                <a:latin typeface="Garamond" pitchFamily="18" charset="0"/>
              </a:rPr>
              <a:t>Legano lunghe catene di acido sialico</a:t>
            </a:r>
          </a:p>
          <a:p>
            <a:pPr lvl="1">
              <a:buFont typeface="Arial" pitchFamily="34" charset="0"/>
              <a:buChar char="•"/>
            </a:pPr>
            <a:r>
              <a:rPr lang="it-IT" sz="2000">
                <a:solidFill>
                  <a:srgbClr val="FFFFFF"/>
                </a:solidFill>
                <a:latin typeface="Garamond" pitchFamily="18" charset="0"/>
              </a:rPr>
              <a:t>Forte carica –</a:t>
            </a:r>
          </a:p>
          <a:p>
            <a:pPr lvl="1">
              <a:buFont typeface="Arial" pitchFamily="34" charset="0"/>
              <a:buChar char="•"/>
            </a:pPr>
            <a:r>
              <a:rPr lang="it-IT" sz="2000">
                <a:solidFill>
                  <a:srgbClr val="FFFFFF"/>
                </a:solidFill>
                <a:latin typeface="Garamond" pitchFamily="18" charset="0"/>
              </a:rPr>
              <a:t>Adesione debole</a:t>
            </a:r>
          </a:p>
          <a:p>
            <a:pPr lvl="1">
              <a:buFont typeface="Arial" pitchFamily="34" charset="0"/>
              <a:buChar char="•"/>
            </a:pPr>
            <a:r>
              <a:rPr lang="it-IT" sz="2000">
                <a:solidFill>
                  <a:srgbClr val="FFFFFF"/>
                </a:solidFill>
                <a:latin typeface="Garamond" pitchFamily="18" charset="0"/>
              </a:rPr>
              <a:t>Ruolo nella segregazione cellulare</a:t>
            </a:r>
          </a:p>
          <a:p>
            <a:pPr>
              <a:buFont typeface="Arial" pitchFamily="34" charset="0"/>
              <a:buChar char="•"/>
            </a:pPr>
            <a:endParaRPr lang="it-IT" sz="2000">
              <a:solidFill>
                <a:srgbClr val="FFFFFF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357158" y="142852"/>
            <a:ext cx="850112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Le molecole N-CAM possono essere rese adesive oppure repulsive mediante modificazione con residui di acido sialico, </a:t>
            </a:r>
            <a:r>
              <a:rPr kumimoji="0" lang="it-I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 saccaride complesso (10 atomi di Carbonio) a carica negativa derivato dalla coniugazione di d-mannosio con acido piruvico. </a:t>
            </a: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1751" name="Picture 7" descr="10_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28194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3214678" y="1142984"/>
            <a:ext cx="571497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Le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N-CAMs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 altamente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glicosilate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 hanno circa 30% in peso di acido sialico. Le N-CAM meno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glicosilate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 consistono di circa 10% di acido sialico. La differenza fra le molecole altamente e poco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sialate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 sembra stare nella lunghezza dei polimeri di acido sialico. Le molecole di acido sialico sono legate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covalentemente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 alla proteina N-CAM in tre siti a metà della molecola, nel dominio extracellulare. L’acido sialico può ridurre drasticamente l’adesività di una cellula verso l’altra. Le cellule con relativamente basse quantità di acido sialico nei loro aggregati di N-CAM si aggregano quattro volte più rapidamente delle cellule con elevati livelli di acido sialico. Durante la progressiva crescita dell’embrione, la maggior parte delle proteine N-CAM matura dalle forme ad alto tenore in acido sialico a quelle a basso tenore in acido sialico che possono aiutare a stabilizzare i tessuti maturi. In questo modo, la N-CAM può giocare un ruolo sia nello stimolare due cellule vicine a formare regioni di contatto che per inibire tale contatto. Se le cellule vicine esprimono entrambe la forma N-CAM a basso tenore in acido sialico viene promossa una adesione forte. Viceversa, se le cellule contengono le forme altamente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sialidate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Arial" pitchFamily="34" charset="0"/>
                <a:ea typeface="Times New Roman" pitchFamily="18" charset="0"/>
              </a:rPr>
              <a:t> di N-CAM l’adesione sarà debole o inibita (Figura 2).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2NCAMbind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3295650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428992" y="1000108"/>
            <a:ext cx="550069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FIGURA 2. Meccanismi mediante i quali le N-CAM potrebbero promuovere o invece inibire l’adesione cellulare. (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A) Struttura della molecola N-CAM. (B) L’espressione di molecole N-CAM a basso tenore di acido sialico sulle membrane di cellule adiacenti porta alla formazione di numerosi legami fra le molecole di N-CAM che promuovono la formazione di giunzioni a partire di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subunità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(rappresentate da rettangoli) su membrane di cellule adiacenti. (C) Le forme altamente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sialidate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di N-CAM possono inibire le interazioni cellula-cellula che altrimenti sarebbero promosse da altre molecole adesive (rappresentate in rosso con forma complementare) sulle membrane adiacenti. Quando i residui di acidi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polisialici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sono rimossi, le due cellule possono aderire (Da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Rutishauser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1990).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5) Illustrate la struttura di un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desmosoma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: quali molecole ne fanno parte 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19-11"/>
          <p:cNvPicPr>
            <a:picLocks noChangeAspect="1" noChangeArrowheads="1"/>
          </p:cNvPicPr>
          <p:nvPr/>
        </p:nvPicPr>
        <p:blipFill>
          <a:blip r:embed="rId2">
            <a:lum bright="-12000" contrast="24000"/>
          </a:blip>
          <a:srcRect/>
          <a:stretch>
            <a:fillRect/>
          </a:stretch>
        </p:blipFill>
        <p:spPr bwMode="auto">
          <a:xfrm>
            <a:off x="653143" y="413431"/>
            <a:ext cx="7924800" cy="577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Line 4"/>
          <p:cNvSpPr>
            <a:spLocks noChangeShapeType="1"/>
          </p:cNvSpPr>
          <p:nvPr/>
        </p:nvSpPr>
        <p:spPr bwMode="auto">
          <a:xfrm flipV="1">
            <a:off x="2895600" y="2590800"/>
            <a:ext cx="251460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6) Quale è il compito funzionale delle giunzioni comunicanti 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3124200" y="76200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b="1" u="sng">
                <a:solidFill>
                  <a:srgbClr val="FFFFFF"/>
                </a:solidFill>
                <a:latin typeface="Garamond" pitchFamily="18" charset="0"/>
              </a:rPr>
              <a:t> g. comunicanti:</a:t>
            </a:r>
          </a:p>
        </p:txBody>
      </p:sp>
      <p:sp>
        <p:nvSpPr>
          <p:cNvPr id="54275" name="Text Box 4"/>
          <p:cNvSpPr txBox="1">
            <a:spLocks noChangeArrowheads="1"/>
          </p:cNvSpPr>
          <p:nvPr/>
        </p:nvSpPr>
        <p:spPr bwMode="auto">
          <a:xfrm>
            <a:off x="4800600" y="609600"/>
            <a:ext cx="4114800" cy="585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costituite da proteine che formano canali (CONNESSINE); i canali formati (CONNESSONI) permettono il passaggio di ioni inorganici e altre piccole molecole solubili in acqua di passare da una cellula all’altra. </a:t>
            </a:r>
          </a:p>
          <a:p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Le giunzioni gap di tessuti diversi possono aver diverse proprietà (esistono connessine diverse).</a:t>
            </a:r>
          </a:p>
          <a:p>
            <a:pPr lvl="1">
              <a:buFont typeface="Arial" pitchFamily="34" charset="0"/>
              <a:buChar char="•"/>
            </a:pPr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Sincronizzazione segnali elettrici (contrazione muscolare)</a:t>
            </a:r>
          </a:p>
          <a:p>
            <a:pPr lvl="1">
              <a:buFont typeface="Arial" pitchFamily="34" charset="0"/>
              <a:buChar char="•"/>
            </a:pPr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Liberazione glucosio (segnale da epatociti innervati a epatociti non innervati)</a:t>
            </a:r>
          </a:p>
          <a:p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Possono essere regolate (pH, Ca2+)</a:t>
            </a:r>
          </a:p>
          <a:p>
            <a:pPr lvl="1">
              <a:buFont typeface="Arial" pitchFamily="34" charset="0"/>
              <a:buChar char="•"/>
            </a:pPr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protezione del passaggio di segnali nocivi da una cellula a quelle adiacenti</a:t>
            </a:r>
          </a:p>
          <a:p>
            <a:pPr lvl="1">
              <a:buFont typeface="Arial" pitchFamily="34" charset="0"/>
              <a:buChar char="•"/>
            </a:pPr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Ex: danno alla membrana, passaggio di ioni all’interno, gli ioni non devono diffondere alle cell vicine, chiusura delle giunzioni gap</a:t>
            </a:r>
          </a:p>
        </p:txBody>
      </p:sp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257175" y="0"/>
            <a:ext cx="2968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3600" b="1">
                <a:solidFill>
                  <a:srgbClr val="FFFF00"/>
                </a:solidFill>
              </a:rPr>
              <a:t>Gap junctions</a:t>
            </a:r>
            <a:endParaRPr lang="en-GB" sz="3600">
              <a:solidFill>
                <a:srgbClr val="FFFF00"/>
              </a:solidFill>
            </a:endParaRPr>
          </a:p>
        </p:txBody>
      </p:sp>
      <p:pic>
        <p:nvPicPr>
          <p:cNvPr id="54277" name="Picture 4" descr="http://www.mun.ca/biology/desmid/brian/BIOL2060/BIOL2060-17/17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84250"/>
            <a:ext cx="4687888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7) In che cosa differiscono gli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emidesmosomi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dai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desmosomi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lang="it-IT" sz="1600" dirty="0">
              <a:latin typeface="Arial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Desmosomi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: cellula-cellula                             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emidesmosomi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:</a:t>
            </a:r>
            <a:r>
              <a:rPr kumimoji="0" lang="it-IT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 cellula-matrice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                      </a:t>
            </a:r>
            <a:r>
              <a:rPr kumimoji="0" lang="it-IT" sz="1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caderine</a:t>
            </a:r>
            <a:r>
              <a:rPr kumimoji="0" lang="it-IT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                                                               </a:t>
            </a:r>
            <a:r>
              <a:rPr kumimoji="0" lang="it-IT" sz="1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integrine</a:t>
            </a:r>
            <a:endParaRPr kumimoji="0" lang="it-IT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</a:tabLst>
            </a:pPr>
            <a:r>
              <a:rPr lang="it-IT" sz="1600" dirty="0">
                <a:latin typeface="Arial" pitchFamily="34" charset="0"/>
                <a:cs typeface="Times New Roman" pitchFamily="18" charset="0"/>
              </a:rPr>
              <a:t> </a:t>
            </a:r>
            <a:r>
              <a:rPr lang="it-IT" sz="1600" dirty="0" smtClean="0">
                <a:latin typeface="Arial" pitchFamily="34" charset="0"/>
                <a:cs typeface="Times New Roman" pitchFamily="18" charset="0"/>
              </a:rPr>
              <a:t>                     filamenti intermedi                                              </a:t>
            </a:r>
            <a:r>
              <a:rPr lang="it-IT" sz="1600" dirty="0" smtClean="0">
                <a:latin typeface="Arial" pitchFamily="34" charset="0"/>
                <a:cs typeface="Times New Roman" pitchFamily="18" charset="0"/>
              </a:rPr>
              <a:t> filamenti intermedi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8) Quali funzioni attribuisci alla matrice extracellulare?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76200" y="365125"/>
            <a:ext cx="89154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b="1">
                <a:solidFill>
                  <a:srgbClr val="FFFFFF"/>
                </a:solidFill>
              </a:rPr>
              <a:t>FUNZIONI DELLA MATRICE EXTRACELLULARE</a:t>
            </a:r>
            <a:endParaRPr lang="it-IT">
              <a:solidFill>
                <a:srgbClr val="FFFFFF"/>
              </a:solidFill>
            </a:endParaRPr>
          </a:p>
          <a:p>
            <a:endParaRPr lang="it-IT">
              <a:solidFill>
                <a:srgbClr val="FFFFFF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it-IT" sz="2800">
                <a:solidFill>
                  <a:srgbClr val="FFFFFF"/>
                </a:solidFill>
              </a:rPr>
              <a:t> supporto tridimensionale</a:t>
            </a:r>
          </a:p>
          <a:p>
            <a:pPr>
              <a:buFont typeface="Wingdings" pitchFamily="2" charset="2"/>
              <a:buChar char="Ø"/>
            </a:pPr>
            <a:r>
              <a:rPr lang="it-IT" sz="2800">
                <a:solidFill>
                  <a:srgbClr val="FFFFFF"/>
                </a:solidFill>
              </a:rPr>
              <a:t> barriera che regola gli scambi sangue-cellula</a:t>
            </a:r>
          </a:p>
          <a:p>
            <a:pPr>
              <a:buFont typeface="Wingdings" pitchFamily="2" charset="2"/>
              <a:buChar char="Ø"/>
            </a:pPr>
            <a:r>
              <a:rPr lang="it-IT" sz="2800">
                <a:solidFill>
                  <a:srgbClr val="FFFFFF"/>
                </a:solidFill>
              </a:rPr>
              <a:t> deposito biologico di molecole con capacità di regolare la attività cellulare</a:t>
            </a:r>
          </a:p>
          <a:p>
            <a:pPr>
              <a:buFont typeface="Wingdings" pitchFamily="2" charset="2"/>
              <a:buChar char="Ø"/>
            </a:pPr>
            <a:r>
              <a:rPr lang="it-IT" sz="2800">
                <a:solidFill>
                  <a:srgbClr val="FFFFFF"/>
                </a:solidFill>
              </a:rPr>
              <a:t> complesso molecolare in grado di indurre e mantenere lo stato differenziato</a:t>
            </a:r>
          </a:p>
          <a:p>
            <a:pPr>
              <a:buFont typeface="Wingdings" pitchFamily="2" charset="2"/>
              <a:buChar char="Ø"/>
            </a:pPr>
            <a:r>
              <a:rPr lang="it-IT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regolazione della divisione cellulare, adesione, motilità e migrazione cellulare (distruzione controllata della matrice ad opera di proteasi), differenziamento durante l’embriogenesi</a:t>
            </a:r>
          </a:p>
          <a:p>
            <a:pPr>
              <a:buFont typeface="Wingdings" pitchFamily="2" charset="2"/>
              <a:buChar char="Ø"/>
            </a:pPr>
            <a:endParaRPr lang="it-IT" sz="2800">
              <a:solidFill>
                <a:srgbClr val="FFFFFF"/>
              </a:solidFill>
            </a:endParaRPr>
          </a:p>
          <a:p>
            <a:endParaRPr lang="it-IT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9) Quali sono gli amino acidi caratterizzanti del collagene?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6200" y="185738"/>
            <a:ext cx="90074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Singole molecole di collagene sono strutture lineari costituite da 3 catene polipeptidiche. Le singole catene, </a:t>
            </a:r>
            <a:r>
              <a:rPr lang="it-IT" sz="1800" b="1">
                <a:solidFill>
                  <a:srgbClr val="FFFF00"/>
                </a:solidFill>
                <a:latin typeface="Garamond" pitchFamily="18" charset="0"/>
              </a:rPr>
              <a:t>dette catene </a:t>
            </a:r>
            <a:r>
              <a:rPr lang="it-IT" sz="1800" b="1">
                <a:solidFill>
                  <a:srgbClr val="FFFF00"/>
                </a:solidFill>
                <a:latin typeface="Symbol" pitchFamily="18" charset="2"/>
              </a:rPr>
              <a:t>a</a:t>
            </a:r>
            <a:r>
              <a:rPr lang="it-IT" sz="1800" b="1">
                <a:solidFill>
                  <a:srgbClr val="FFFF00"/>
                </a:solidFill>
                <a:latin typeface="Garamond" pitchFamily="18" charset="0"/>
              </a:rPr>
              <a:t>, </a:t>
            </a:r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si avvolgono a formare un’elica sinistrorsa a passo lungo. I residui di Pro, a spaziatura regolare, sono importanti per la stabilizzazione di questa struttura elicoidale. </a:t>
            </a:r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4848225" y="1217613"/>
            <a:ext cx="404971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3 catene </a:t>
            </a:r>
            <a:r>
              <a:rPr lang="it-IT" sz="1800">
                <a:solidFill>
                  <a:srgbClr val="FFFFFF"/>
                </a:solidFill>
                <a:latin typeface="Symbol" pitchFamily="18" charset="2"/>
              </a:rPr>
              <a:t>a</a:t>
            </a:r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 si associano tra loro a formare una tripla elica destrorsa, relativamente rigida; </a:t>
            </a:r>
          </a:p>
          <a:p>
            <a:pPr eaLnBrk="1" hangingPunct="1"/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tale struttura è possibile grazie all a spaziatura regolare dei residui di Gly (stanno nell’asse centrale). </a:t>
            </a:r>
          </a:p>
          <a:p>
            <a:pPr eaLnBrk="1" hangingPunct="1"/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La tripla elica è responsabile della natura fibrosa .</a:t>
            </a:r>
          </a:p>
          <a:p>
            <a:pPr eaLnBrk="1" hangingPunct="1"/>
            <a:endParaRPr lang="it-IT" sz="1800">
              <a:solidFill>
                <a:srgbClr val="FFFFFF"/>
              </a:solidFill>
              <a:latin typeface="Garamond" pitchFamily="18" charset="0"/>
            </a:endParaRPr>
          </a:p>
          <a:p>
            <a:pPr eaLnBrk="1" hangingPunct="1"/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A seconda del tipo di collagene, la tripla elica può essere continua, o può contenere regioni che danno origine a strutture a conformazione meno ordinata. </a:t>
            </a:r>
          </a:p>
          <a:p>
            <a:pPr eaLnBrk="1" hangingPunct="1"/>
            <a:endParaRPr lang="it-IT" sz="1800">
              <a:solidFill>
                <a:srgbClr val="FFFFFF"/>
              </a:solidFill>
              <a:latin typeface="Garamond" pitchFamily="18" charset="0"/>
            </a:endParaRPr>
          </a:p>
          <a:p>
            <a:pPr eaLnBrk="1" hangingPunct="1"/>
            <a:r>
              <a:rPr lang="it-IT" sz="1800">
                <a:solidFill>
                  <a:srgbClr val="FFFFFF"/>
                </a:solidFill>
                <a:latin typeface="Garamond" pitchFamily="18" charset="0"/>
              </a:rPr>
              <a:t>Questi elementi fungono da regioni cardine e danno maggiore flessibilità.</a:t>
            </a:r>
          </a:p>
        </p:txBody>
      </p:sp>
      <p:pic>
        <p:nvPicPr>
          <p:cNvPr id="17412" name="Picture 4" descr="https://chempolymerproject.wikispaces.com/file/view/collagen_(alpha_chain).jpg/34235269/collagen_(alpha_chain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663" y="1146175"/>
            <a:ext cx="4006850" cy="490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ttangolo 5"/>
          <p:cNvSpPr>
            <a:spLocks noChangeArrowheads="1"/>
          </p:cNvSpPr>
          <p:nvPr/>
        </p:nvSpPr>
        <p:spPr bwMode="auto">
          <a:xfrm>
            <a:off x="268288" y="6027738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solidFill>
                  <a:srgbClr val="FFFF00"/>
                </a:solidFill>
              </a:rPr>
              <a:t>Tripletta Gly-X-Y– X: Pro; Y: Hypro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9380" y="642918"/>
            <a:ext cx="843051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DRAB: ADESIONE CELLULARE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/>
                <a:ea typeface="Times New Roman" pitchFamily="18" charset="0"/>
              </a:rPr>
              <a:t> (stampare su una sola pagina, utilizzare il retro del foglio solo se indicato, restituire lunedì)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Cognome  	Nome </a:t>
            </a:r>
            <a:r>
              <a:rPr lang="it-IT" sz="1600" b="1" i="1" dirty="0">
                <a:latin typeface="Arial" pitchFamily="34" charset="0"/>
                <a:ea typeface="Times"/>
                <a:cs typeface="Times New Roman" pitchFamily="18" charset="0"/>
              </a:rPr>
              <a:t>	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N°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 </a:t>
            </a:r>
            <a:r>
              <a:rPr kumimoji="0" 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matr</a:t>
            </a:r>
            <a:r>
              <a:rPr kumimoji="0" 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.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	                          STAMPATELLO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10) Descrivete l’organizzazione generale di un </a:t>
            </a:r>
            <a:r>
              <a:rPr kumimoji="0" 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"/>
                <a:cs typeface="Times New Roman" pitchFamily="18" charset="0"/>
              </a:rPr>
              <a:t>proteoglicano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9925" y="1222375"/>
            <a:ext cx="7797800" cy="4406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8611" name="Line 4"/>
          <p:cNvSpPr>
            <a:spLocks noChangeShapeType="1"/>
          </p:cNvSpPr>
          <p:nvPr/>
        </p:nvSpPr>
        <p:spPr bwMode="auto">
          <a:xfrm flipV="1">
            <a:off x="6324600" y="3657600"/>
            <a:ext cx="7620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8612" name="Text Box 5"/>
          <p:cNvSpPr txBox="1">
            <a:spLocks noChangeArrowheads="1"/>
          </p:cNvSpPr>
          <p:nvPr/>
        </p:nvSpPr>
        <p:spPr bwMode="auto">
          <a:xfrm>
            <a:off x="5470525" y="4602163"/>
            <a:ext cx="1639888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FF"/>
                </a:solidFill>
                <a:latin typeface="Times" charset="0"/>
              </a:rPr>
              <a:t>Ac.uronico</a:t>
            </a:r>
          </a:p>
        </p:txBody>
      </p:sp>
      <p:sp>
        <p:nvSpPr>
          <p:cNvPr id="68613" name="Line 6"/>
          <p:cNvSpPr>
            <a:spLocks noChangeShapeType="1"/>
          </p:cNvSpPr>
          <p:nvPr/>
        </p:nvSpPr>
        <p:spPr bwMode="auto">
          <a:xfrm flipV="1">
            <a:off x="6553200" y="3733800"/>
            <a:ext cx="1066800" cy="137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8614" name="Text Box 7"/>
          <p:cNvSpPr txBox="1">
            <a:spLocks noChangeArrowheads="1"/>
          </p:cNvSpPr>
          <p:nvPr/>
        </p:nvSpPr>
        <p:spPr bwMode="auto">
          <a:xfrm>
            <a:off x="6308725" y="5059363"/>
            <a:ext cx="2857500" cy="1200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FF"/>
                </a:solidFill>
                <a:latin typeface="Times" charset="0"/>
              </a:rPr>
              <a:t>Acetilglucosamina</a:t>
            </a:r>
          </a:p>
          <a:p>
            <a:r>
              <a:rPr lang="it-IT">
                <a:solidFill>
                  <a:srgbClr val="FFFFFF"/>
                </a:solidFill>
                <a:latin typeface="Times" charset="0"/>
              </a:rPr>
              <a:t>Acetilgalattosamina</a:t>
            </a:r>
          </a:p>
          <a:p>
            <a:r>
              <a:rPr lang="it-IT">
                <a:solidFill>
                  <a:srgbClr val="FFFFFF"/>
                </a:solidFill>
                <a:latin typeface="Times" charset="0"/>
              </a:rPr>
              <a:t>galattosio</a:t>
            </a:r>
          </a:p>
        </p:txBody>
      </p:sp>
      <p:sp>
        <p:nvSpPr>
          <p:cNvPr id="68615" name="Line 8"/>
          <p:cNvSpPr>
            <a:spLocks noChangeShapeType="1"/>
          </p:cNvSpPr>
          <p:nvPr/>
        </p:nvSpPr>
        <p:spPr bwMode="auto">
          <a:xfrm>
            <a:off x="7848600" y="2514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8616" name="Text Box 9"/>
          <p:cNvSpPr txBox="1">
            <a:spLocks noChangeArrowheads="1"/>
          </p:cNvSpPr>
          <p:nvPr/>
        </p:nvSpPr>
        <p:spPr bwMode="auto">
          <a:xfrm>
            <a:off x="7146925" y="2041525"/>
            <a:ext cx="1828800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FF"/>
                </a:solidFill>
                <a:latin typeface="Times" charset="0"/>
              </a:rPr>
              <a:t>solfatazione</a:t>
            </a:r>
          </a:p>
        </p:txBody>
      </p:sp>
      <p:sp>
        <p:nvSpPr>
          <p:cNvPr id="68617" name="Text Box 10"/>
          <p:cNvSpPr txBox="1">
            <a:spLocks noChangeArrowheads="1"/>
          </p:cNvSpPr>
          <p:nvPr/>
        </p:nvSpPr>
        <p:spPr bwMode="auto">
          <a:xfrm>
            <a:off x="2971800" y="381000"/>
            <a:ext cx="2835275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FFFFFF"/>
                </a:solidFill>
              </a:rPr>
              <a:t>PROTEOGLICANI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1419</Words>
  <Application>Microsoft Office PowerPoint</Application>
  <PresentationFormat>Presentazione su schermo (4:3)</PresentationFormat>
  <Paragraphs>210</Paragraphs>
  <Slides>28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28</vt:i4>
      </vt:variant>
    </vt:vector>
  </HeadingPairs>
  <TitlesOfParts>
    <vt:vector size="29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9</cp:revision>
  <dcterms:created xsi:type="dcterms:W3CDTF">2011-05-22T20:13:36Z</dcterms:created>
  <dcterms:modified xsi:type="dcterms:W3CDTF">2011-05-22T21:43:50Z</dcterms:modified>
</cp:coreProperties>
</file>