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5" r:id="rId10"/>
    <p:sldId id="266" r:id="rId11"/>
    <p:sldId id="268" r:id="rId12"/>
    <p:sldId id="267" r:id="rId13"/>
    <p:sldId id="269" r:id="rId14"/>
    <p:sldId id="270" r:id="rId15"/>
    <p:sldId id="271" r:id="rId16"/>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3667" autoAdjust="0"/>
  </p:normalViewPr>
  <p:slideViewPr>
    <p:cSldViewPr>
      <p:cViewPr varScale="1">
        <p:scale>
          <a:sx n="70" d="100"/>
          <a:sy n="70" d="100"/>
        </p:scale>
        <p:origin x="-107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2994AAF2-BEEA-4AC8-9B6B-F61657CA6EE0}" type="datetimeFigureOut">
              <a:rPr lang="it-IT" smtClean="0"/>
              <a:pPr/>
              <a:t>17/01/2011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9752367-38A2-4C81-B49B-131F370BF224}"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2994AAF2-BEEA-4AC8-9B6B-F61657CA6EE0}" type="datetimeFigureOut">
              <a:rPr lang="it-IT" smtClean="0"/>
              <a:pPr/>
              <a:t>17/01/2011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9752367-38A2-4C81-B49B-131F370BF224}"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2994AAF2-BEEA-4AC8-9B6B-F61657CA6EE0}" type="datetimeFigureOut">
              <a:rPr lang="it-IT" smtClean="0"/>
              <a:pPr/>
              <a:t>17/01/2011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9752367-38A2-4C81-B49B-131F370BF224}"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2994AAF2-BEEA-4AC8-9B6B-F61657CA6EE0}" type="datetimeFigureOut">
              <a:rPr lang="it-IT" smtClean="0"/>
              <a:pPr/>
              <a:t>17/01/2011</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A9752367-38A2-4C81-B49B-131F370BF224}"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2994AAF2-BEEA-4AC8-9B6B-F61657CA6EE0}" type="datetimeFigureOut">
              <a:rPr lang="it-IT" smtClean="0"/>
              <a:pPr/>
              <a:t>17/01/2011</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A9752367-38A2-4C81-B49B-131F370BF224}"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2994AAF2-BEEA-4AC8-9B6B-F61657CA6EE0}" type="datetimeFigureOut">
              <a:rPr lang="it-IT" smtClean="0"/>
              <a:pPr/>
              <a:t>17/01/2011</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A9752367-38A2-4C81-B49B-131F370BF224}"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2994AAF2-BEEA-4AC8-9B6B-F61657CA6EE0}" type="datetimeFigureOut">
              <a:rPr lang="it-IT" smtClean="0"/>
              <a:pPr/>
              <a:t>17/01/2011</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A9752367-38A2-4C81-B49B-131F370BF224}"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2994AAF2-BEEA-4AC8-9B6B-F61657CA6EE0}" type="datetimeFigureOut">
              <a:rPr lang="it-IT" smtClean="0"/>
              <a:pPr/>
              <a:t>17/01/2011</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A9752367-38A2-4C81-B49B-131F370BF224}"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2994AAF2-BEEA-4AC8-9B6B-F61657CA6EE0}" type="datetimeFigureOut">
              <a:rPr lang="it-IT" smtClean="0"/>
              <a:pPr/>
              <a:t>17/01/2011</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A9752367-38A2-4C81-B49B-131F370BF224}"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2994AAF2-BEEA-4AC8-9B6B-F61657CA6EE0}" type="datetimeFigureOut">
              <a:rPr lang="it-IT" smtClean="0"/>
              <a:pPr/>
              <a:t>17/01/2011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9752367-38A2-4C81-B49B-131F370BF224}"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2994AAF2-BEEA-4AC8-9B6B-F61657CA6EE0}" type="datetimeFigureOut">
              <a:rPr lang="it-IT" smtClean="0"/>
              <a:pPr/>
              <a:t>17/01/2011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9752367-38A2-4C81-B49B-131F370BF224}"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94AAF2-BEEA-4AC8-9B6B-F61657CA6EE0}" type="datetimeFigureOut">
              <a:rPr lang="it-IT" smtClean="0"/>
              <a:pPr/>
              <a:t>17/01/2011</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752367-38A2-4C81-B49B-131F370BF224}"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it.wikipedia.org/wiki/Presa" TargetMode="External"/><Relationship Id="rId2" Type="http://schemas.openxmlformats.org/officeDocument/2006/relationships/hyperlink" Target="http://it.wikipedia.org/wiki/Giorno"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5.jpeg"/></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p:cNvSpPr txBox="1"/>
          <p:nvPr/>
        </p:nvSpPr>
        <p:spPr>
          <a:xfrm>
            <a:off x="0" y="214290"/>
            <a:ext cx="9144000" cy="584775"/>
          </a:xfrm>
          <a:prstGeom prst="rect">
            <a:avLst/>
          </a:prstGeom>
          <a:solidFill>
            <a:schemeClr val="tx2"/>
          </a:solidFill>
        </p:spPr>
        <p:txBody>
          <a:bodyPr wrap="square" rtlCol="0">
            <a:spAutoFit/>
          </a:bodyPr>
          <a:lstStyle/>
          <a:p>
            <a:pPr algn="ctr"/>
            <a:r>
              <a:rPr lang="it-IT" sz="3200" b="1" dirty="0" smtClean="0">
                <a:solidFill>
                  <a:schemeClr val="bg1"/>
                </a:solidFill>
                <a:latin typeface="Arial" pitchFamily="34" charset="0"/>
                <a:cs typeface="Arial" pitchFamily="34" charset="0"/>
              </a:rPr>
              <a:t>Le malte per murature e intonaci</a:t>
            </a:r>
            <a:r>
              <a:rPr lang="it-IT" dirty="0" smtClean="0">
                <a:latin typeface="Arial" pitchFamily="34" charset="0"/>
                <a:cs typeface="Arial" pitchFamily="34" charset="0"/>
              </a:rPr>
              <a:t>  </a:t>
            </a:r>
            <a:endParaRPr lang="it-IT" dirty="0">
              <a:latin typeface="Arial" pitchFamily="34" charset="0"/>
              <a:cs typeface="Arial" pitchFamily="34" charset="0"/>
            </a:endParaRPr>
          </a:p>
        </p:txBody>
      </p:sp>
      <p:sp>
        <p:nvSpPr>
          <p:cNvPr id="6" name="CasellaDiTesto 5"/>
          <p:cNvSpPr txBox="1"/>
          <p:nvPr/>
        </p:nvSpPr>
        <p:spPr>
          <a:xfrm>
            <a:off x="0" y="1714488"/>
            <a:ext cx="9144000" cy="1569660"/>
          </a:xfrm>
          <a:prstGeom prst="rect">
            <a:avLst/>
          </a:prstGeom>
          <a:noFill/>
        </p:spPr>
        <p:txBody>
          <a:bodyPr wrap="square" rtlCol="0">
            <a:spAutoFit/>
          </a:bodyPr>
          <a:lstStyle/>
          <a:p>
            <a:r>
              <a:rPr lang="it-IT" sz="2400" b="1" dirty="0" smtClean="0">
                <a:latin typeface="Arial" pitchFamily="34" charset="0"/>
                <a:cs typeface="Arial" pitchFamily="34" charset="0"/>
              </a:rPr>
              <a:t>	Materiale lapideo fino </a:t>
            </a:r>
            <a:r>
              <a:rPr lang="it-IT" sz="2400" b="1" dirty="0">
                <a:latin typeface="Arial" pitchFamily="34" charset="0"/>
                <a:cs typeface="Arial" pitchFamily="34" charset="0"/>
              </a:rPr>
              <a:t>	</a:t>
            </a:r>
            <a:r>
              <a:rPr lang="it-IT" sz="2400" b="1" dirty="0" smtClean="0">
                <a:latin typeface="Arial" pitchFamily="34" charset="0"/>
                <a:cs typeface="Arial" pitchFamily="34" charset="0"/>
              </a:rPr>
              <a:t>- sabbia silicea</a:t>
            </a:r>
          </a:p>
          <a:p>
            <a:r>
              <a:rPr lang="it-IT" sz="2400" b="1" dirty="0" smtClean="0">
                <a:latin typeface="Arial" pitchFamily="34" charset="0"/>
                <a:cs typeface="Arial" pitchFamily="34" charset="0"/>
              </a:rPr>
              <a:t>	     </a:t>
            </a:r>
            <a:r>
              <a:rPr lang="it-IT" sz="2400" b="1" dirty="0" smtClean="0">
                <a:solidFill>
                  <a:srgbClr val="FF0000"/>
                </a:solidFill>
                <a:latin typeface="Arial" pitchFamily="34" charset="0"/>
                <a:cs typeface="Arial" pitchFamily="34" charset="0"/>
              </a:rPr>
              <a:t>(inerte e non)</a:t>
            </a:r>
            <a:r>
              <a:rPr lang="it-IT" sz="2400" b="1" dirty="0" smtClean="0">
                <a:latin typeface="Arial" pitchFamily="34" charset="0"/>
                <a:cs typeface="Arial" pitchFamily="34" charset="0"/>
              </a:rPr>
              <a:t>		- sabbia di origine calcarea</a:t>
            </a:r>
          </a:p>
          <a:p>
            <a:r>
              <a:rPr lang="it-IT" sz="2400" b="1" dirty="0">
                <a:latin typeface="Arial" pitchFamily="34" charset="0"/>
                <a:cs typeface="Arial" pitchFamily="34" charset="0"/>
              </a:rPr>
              <a:t>	</a:t>
            </a:r>
            <a:r>
              <a:rPr lang="it-IT" sz="2400" b="1" dirty="0" smtClean="0">
                <a:latin typeface="Arial" pitchFamily="34" charset="0"/>
                <a:cs typeface="Arial" pitchFamily="34" charset="0"/>
              </a:rPr>
              <a:t>				- pozzolana</a:t>
            </a:r>
          </a:p>
          <a:p>
            <a:r>
              <a:rPr lang="it-IT" sz="2400" b="1" dirty="0" smtClean="0">
                <a:latin typeface="Arial" pitchFamily="34" charset="0"/>
                <a:cs typeface="Arial" pitchFamily="34" charset="0"/>
              </a:rPr>
              <a:t>					- lapillo fine</a:t>
            </a:r>
            <a:endParaRPr lang="it-IT" sz="2400" b="1" dirty="0">
              <a:latin typeface="Arial" pitchFamily="34" charset="0"/>
              <a:cs typeface="Arial" pitchFamily="34" charset="0"/>
            </a:endParaRPr>
          </a:p>
        </p:txBody>
      </p:sp>
      <p:cxnSp>
        <p:nvCxnSpPr>
          <p:cNvPr id="8" name="Connettore 1 7"/>
          <p:cNvCxnSpPr>
            <a:stCxn id="6" idx="0"/>
          </p:cNvCxnSpPr>
          <p:nvPr/>
        </p:nvCxnSpPr>
        <p:spPr>
          <a:xfrm rot="16200000" flipH="1">
            <a:off x="3428992" y="2857496"/>
            <a:ext cx="2286016" cy="158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0" name="CasellaDiTesto 9"/>
          <p:cNvSpPr txBox="1"/>
          <p:nvPr/>
        </p:nvSpPr>
        <p:spPr>
          <a:xfrm>
            <a:off x="4985596" y="5000636"/>
            <a:ext cx="4158404" cy="1384995"/>
          </a:xfrm>
          <a:prstGeom prst="rect">
            <a:avLst/>
          </a:prstGeom>
          <a:solidFill>
            <a:schemeClr val="tx1"/>
          </a:solidFill>
        </p:spPr>
        <p:txBody>
          <a:bodyPr wrap="square" rtlCol="0">
            <a:spAutoFit/>
          </a:bodyPr>
          <a:lstStyle/>
          <a:p>
            <a:r>
              <a:rPr lang="it-IT" sz="2800" b="1" dirty="0" smtClean="0">
                <a:solidFill>
                  <a:schemeClr val="bg1"/>
                </a:solidFill>
                <a:latin typeface="Arial" pitchFamily="34" charset="0"/>
                <a:cs typeface="Arial" pitchFamily="34" charset="0"/>
              </a:rPr>
              <a:t>Fina 		0.2 </a:t>
            </a:r>
            <a:r>
              <a:rPr lang="it-IT" sz="2800" b="1" dirty="0" smtClean="0">
                <a:solidFill>
                  <a:schemeClr val="bg1"/>
                </a:solidFill>
                <a:latin typeface="Arial" pitchFamily="34" charset="0"/>
                <a:cs typeface="Arial" pitchFamily="34" charset="0"/>
                <a:sym typeface="Technic"/>
              </a:rPr>
              <a:t> </a:t>
            </a:r>
            <a:r>
              <a:rPr lang="it-IT" sz="2800" b="1" dirty="0" smtClean="0">
                <a:solidFill>
                  <a:schemeClr val="bg1"/>
                </a:solidFill>
                <a:latin typeface="Arial" pitchFamily="34" charset="0"/>
                <a:cs typeface="Arial" pitchFamily="34" charset="0"/>
              </a:rPr>
              <a:t>0.5 mm</a:t>
            </a:r>
          </a:p>
          <a:p>
            <a:r>
              <a:rPr lang="it-IT" sz="2800" b="1" dirty="0" smtClean="0">
                <a:solidFill>
                  <a:schemeClr val="bg1"/>
                </a:solidFill>
                <a:latin typeface="Arial" pitchFamily="34" charset="0"/>
                <a:cs typeface="Arial" pitchFamily="34" charset="0"/>
              </a:rPr>
              <a:t>Media 	0,5 </a:t>
            </a:r>
            <a:r>
              <a:rPr lang="it-IT" sz="2800" b="1" dirty="0" smtClean="0">
                <a:solidFill>
                  <a:schemeClr val="bg1"/>
                </a:solidFill>
                <a:latin typeface="Arial" pitchFamily="34" charset="0"/>
                <a:cs typeface="Arial" pitchFamily="34" charset="0"/>
                <a:sym typeface="Technic"/>
              </a:rPr>
              <a:t> 2.0 mm</a:t>
            </a:r>
          </a:p>
          <a:p>
            <a:r>
              <a:rPr lang="it-IT" sz="2800" b="1" dirty="0" smtClean="0">
                <a:solidFill>
                  <a:schemeClr val="bg1"/>
                </a:solidFill>
                <a:latin typeface="Arial" pitchFamily="34" charset="0"/>
                <a:cs typeface="Arial" pitchFamily="34" charset="0"/>
                <a:sym typeface="Technic"/>
              </a:rPr>
              <a:t>Grossa	2.0  5.0 mm</a:t>
            </a:r>
            <a:endParaRPr lang="it-IT" dirty="0">
              <a:solidFill>
                <a:schemeClr val="bg1"/>
              </a:solidFill>
            </a:endParaRPr>
          </a:p>
        </p:txBody>
      </p:sp>
      <p:cxnSp>
        <p:nvCxnSpPr>
          <p:cNvPr id="17" name="Connettore 2 16"/>
          <p:cNvCxnSpPr>
            <a:endCxn id="19" idx="3"/>
          </p:cNvCxnSpPr>
          <p:nvPr/>
        </p:nvCxnSpPr>
        <p:spPr>
          <a:xfrm rot="10800000">
            <a:off x="3744809" y="4113732"/>
            <a:ext cx="1255789" cy="1101218"/>
          </a:xfrm>
          <a:prstGeom prst="straightConnector1">
            <a:avLst/>
          </a:prstGeom>
          <a:ln w="381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19" name="CasellaDiTesto 18"/>
          <p:cNvSpPr txBox="1"/>
          <p:nvPr/>
        </p:nvSpPr>
        <p:spPr>
          <a:xfrm>
            <a:off x="0" y="3929066"/>
            <a:ext cx="3744808" cy="369332"/>
          </a:xfrm>
          <a:prstGeom prst="rect">
            <a:avLst/>
          </a:prstGeom>
          <a:solidFill>
            <a:srgbClr val="FFC000"/>
          </a:solidFill>
        </p:spPr>
        <p:txBody>
          <a:bodyPr wrap="none" rtlCol="0">
            <a:spAutoFit/>
          </a:bodyPr>
          <a:lstStyle/>
          <a:p>
            <a:r>
              <a:rPr lang="it-IT" b="1" dirty="0" smtClean="0"/>
              <a:t>INTONACI, RIFINITURE, DECORAZIONI</a:t>
            </a:r>
            <a:endParaRPr lang="it-IT" b="1" dirty="0"/>
          </a:p>
        </p:txBody>
      </p:sp>
      <p:cxnSp>
        <p:nvCxnSpPr>
          <p:cNvPr id="20" name="Connettore 2 19"/>
          <p:cNvCxnSpPr>
            <a:endCxn id="24" idx="3"/>
          </p:cNvCxnSpPr>
          <p:nvPr/>
        </p:nvCxnSpPr>
        <p:spPr>
          <a:xfrm rot="10800000">
            <a:off x="3714744" y="4895174"/>
            <a:ext cx="1302248" cy="706618"/>
          </a:xfrm>
          <a:prstGeom prst="straightConnector1">
            <a:avLst/>
          </a:prstGeom>
          <a:ln w="38100">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21" name="Connettore 2 20"/>
          <p:cNvCxnSpPr/>
          <p:nvPr/>
        </p:nvCxnSpPr>
        <p:spPr>
          <a:xfrm rot="10800000">
            <a:off x="3786182" y="6072207"/>
            <a:ext cx="1214414" cy="3"/>
          </a:xfrm>
          <a:prstGeom prst="straightConnector1">
            <a:avLst/>
          </a:prstGeom>
          <a:ln w="381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24" name="CasellaDiTesto 23"/>
          <p:cNvSpPr txBox="1"/>
          <p:nvPr/>
        </p:nvSpPr>
        <p:spPr>
          <a:xfrm>
            <a:off x="0" y="4572008"/>
            <a:ext cx="3714744" cy="646331"/>
          </a:xfrm>
          <a:prstGeom prst="rect">
            <a:avLst/>
          </a:prstGeom>
          <a:solidFill>
            <a:srgbClr val="FFC000"/>
          </a:solidFill>
        </p:spPr>
        <p:txBody>
          <a:bodyPr wrap="square" rtlCol="0">
            <a:spAutoFit/>
          </a:bodyPr>
          <a:lstStyle/>
          <a:p>
            <a:r>
              <a:rPr lang="it-IT" b="1" dirty="0" smtClean="0"/>
              <a:t>MALTE PER MURATURE ORDINARIE, </a:t>
            </a:r>
          </a:p>
          <a:p>
            <a:r>
              <a:rPr lang="it-IT" b="1" dirty="0" smtClean="0"/>
              <a:t>SOTTOFONDI</a:t>
            </a:r>
            <a:endParaRPr lang="it-IT" b="1" dirty="0"/>
          </a:p>
        </p:txBody>
      </p:sp>
      <p:sp>
        <p:nvSpPr>
          <p:cNvPr id="28" name="CasellaDiTesto 27"/>
          <p:cNvSpPr txBox="1"/>
          <p:nvPr/>
        </p:nvSpPr>
        <p:spPr>
          <a:xfrm>
            <a:off x="0" y="5500702"/>
            <a:ext cx="3714744" cy="1200329"/>
          </a:xfrm>
          <a:prstGeom prst="rect">
            <a:avLst/>
          </a:prstGeom>
          <a:solidFill>
            <a:srgbClr val="FFC000"/>
          </a:solidFill>
        </p:spPr>
        <p:txBody>
          <a:bodyPr wrap="square" rtlCol="0">
            <a:spAutoFit/>
          </a:bodyPr>
          <a:lstStyle/>
          <a:p>
            <a:r>
              <a:rPr lang="it-IT" b="1" dirty="0" smtClean="0"/>
              <a:t>CONGLOM. CEMENTIZI, </a:t>
            </a:r>
          </a:p>
          <a:p>
            <a:r>
              <a:rPr lang="it-IT" b="1" dirty="0" smtClean="0"/>
              <a:t>GROSSE MURATURE,</a:t>
            </a:r>
          </a:p>
          <a:p>
            <a:r>
              <a:rPr lang="it-IT" b="1" dirty="0" smtClean="0"/>
              <a:t> RIEMPIMENTI, SOTTOFONDI, </a:t>
            </a:r>
          </a:p>
          <a:p>
            <a:r>
              <a:rPr lang="it-IT" b="1" dirty="0" smtClean="0"/>
              <a:t>MASSETTI</a:t>
            </a:r>
            <a:endParaRPr lang="it-IT"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0" y="2143116"/>
            <a:ext cx="9144000" cy="2554545"/>
          </a:xfrm>
          <a:prstGeom prst="rect">
            <a:avLst/>
          </a:prstGeom>
          <a:noFill/>
        </p:spPr>
        <p:txBody>
          <a:bodyPr wrap="square" rtlCol="0">
            <a:spAutoFit/>
          </a:bodyPr>
          <a:lstStyle/>
          <a:p>
            <a:pPr algn="ctr"/>
            <a:r>
              <a:rPr lang="it-IT" sz="3200" b="1" dirty="0" smtClean="0">
                <a:solidFill>
                  <a:srgbClr val="002060"/>
                </a:solidFill>
                <a:latin typeface="Arial" pitchFamily="34" charset="0"/>
                <a:cs typeface="Arial" pitchFamily="34" charset="0"/>
              </a:rPr>
              <a:t>NON DEVONO CONTENERE </a:t>
            </a:r>
          </a:p>
          <a:p>
            <a:pPr algn="ctr"/>
            <a:r>
              <a:rPr lang="it-IT" sz="2400" b="1" dirty="0" smtClean="0">
                <a:solidFill>
                  <a:srgbClr val="C00000"/>
                </a:solidFill>
                <a:latin typeface="Arial" pitchFamily="34" charset="0"/>
                <a:cs typeface="Arial" pitchFamily="34" charset="0"/>
              </a:rPr>
              <a:t>CLORURI, SOLFURI, MATERIALE ORGANICO, ARGILLE LIMI</a:t>
            </a:r>
          </a:p>
          <a:p>
            <a:pPr algn="ctr"/>
            <a:endParaRPr lang="it-IT" sz="2400" b="1" dirty="0" smtClean="0">
              <a:solidFill>
                <a:srgbClr val="002060"/>
              </a:solidFill>
              <a:latin typeface="Arial" pitchFamily="34" charset="0"/>
              <a:cs typeface="Arial" pitchFamily="34" charset="0"/>
            </a:endParaRPr>
          </a:p>
          <a:p>
            <a:pPr algn="ctr"/>
            <a:r>
              <a:rPr lang="it-IT" sz="2400" b="1" dirty="0" smtClean="0">
                <a:solidFill>
                  <a:srgbClr val="002060"/>
                </a:solidFill>
                <a:latin typeface="Arial" pitchFamily="34" charset="0"/>
                <a:cs typeface="Arial" pitchFamily="34" charset="0"/>
              </a:rPr>
              <a:t> </a:t>
            </a:r>
          </a:p>
          <a:p>
            <a:pPr algn="ctr"/>
            <a:r>
              <a:rPr lang="it-IT" sz="3200" b="1" dirty="0" smtClean="0">
                <a:solidFill>
                  <a:srgbClr val="002060"/>
                </a:solidFill>
                <a:latin typeface="Arial" pitchFamily="34" charset="0"/>
                <a:cs typeface="Arial" pitchFamily="34" charset="0"/>
              </a:rPr>
              <a:t>NON DEVONO PROVENIRE DALLA </a:t>
            </a:r>
          </a:p>
          <a:p>
            <a:pPr algn="ctr"/>
            <a:r>
              <a:rPr lang="it-IT" sz="2400" b="1" dirty="0" smtClean="0">
                <a:solidFill>
                  <a:srgbClr val="C00000"/>
                </a:solidFill>
                <a:latin typeface="Arial" pitchFamily="34" charset="0"/>
                <a:cs typeface="Arial" pitchFamily="34" charset="0"/>
              </a:rPr>
              <a:t>FRANTUMAZIONE </a:t>
            </a:r>
            <a:r>
              <a:rPr lang="it-IT" sz="2400" b="1" dirty="0" err="1" smtClean="0">
                <a:solidFill>
                  <a:srgbClr val="C00000"/>
                </a:solidFill>
                <a:latin typeface="Arial" pitchFamily="34" charset="0"/>
                <a:cs typeface="Arial" pitchFamily="34" charset="0"/>
              </a:rPr>
              <a:t>DI</a:t>
            </a:r>
            <a:r>
              <a:rPr lang="it-IT" sz="2400" b="1" dirty="0" smtClean="0">
                <a:solidFill>
                  <a:srgbClr val="C00000"/>
                </a:solidFill>
                <a:latin typeface="Arial" pitchFamily="34" charset="0"/>
                <a:cs typeface="Arial" pitchFamily="34" charset="0"/>
              </a:rPr>
              <a:t> ROCCE GESSOSE</a:t>
            </a:r>
            <a:endParaRPr lang="it-IT" sz="2400" b="1" dirty="0">
              <a:solidFill>
                <a:srgbClr val="C00000"/>
              </a:solidFill>
              <a:latin typeface="Arial" pitchFamily="34" charset="0"/>
              <a:cs typeface="Arial" pitchFamily="34" charset="0"/>
            </a:endParaRPr>
          </a:p>
        </p:txBody>
      </p:sp>
      <p:sp>
        <p:nvSpPr>
          <p:cNvPr id="3" name="CasellaDiTesto 2"/>
          <p:cNvSpPr txBox="1"/>
          <p:nvPr/>
        </p:nvSpPr>
        <p:spPr>
          <a:xfrm>
            <a:off x="0" y="214290"/>
            <a:ext cx="9144000" cy="584775"/>
          </a:xfrm>
          <a:prstGeom prst="rect">
            <a:avLst/>
          </a:prstGeom>
          <a:solidFill>
            <a:schemeClr val="tx2"/>
          </a:solidFill>
        </p:spPr>
        <p:txBody>
          <a:bodyPr wrap="square" rtlCol="0">
            <a:spAutoFit/>
          </a:bodyPr>
          <a:lstStyle/>
          <a:p>
            <a:pPr algn="ctr"/>
            <a:r>
              <a:rPr lang="it-IT" sz="3200" b="1" dirty="0" smtClean="0">
                <a:solidFill>
                  <a:schemeClr val="bg1"/>
                </a:solidFill>
                <a:latin typeface="Arial" pitchFamily="34" charset="0"/>
                <a:cs typeface="Arial" pitchFamily="34" charset="0"/>
              </a:rPr>
              <a:t>Le malte per le murature e per gli intonaci</a:t>
            </a:r>
            <a:r>
              <a:rPr lang="it-IT" dirty="0" smtClean="0">
                <a:latin typeface="Arial" pitchFamily="34" charset="0"/>
                <a:cs typeface="Arial" pitchFamily="34" charset="0"/>
              </a:rPr>
              <a:t>  </a:t>
            </a:r>
            <a:endParaRPr lang="it-IT" dirty="0">
              <a:latin typeface="Arial" pitchFamily="34" charset="0"/>
              <a:cs typeface="Arial"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0" y="214290"/>
            <a:ext cx="9144000" cy="584775"/>
          </a:xfrm>
          <a:prstGeom prst="rect">
            <a:avLst/>
          </a:prstGeom>
          <a:solidFill>
            <a:schemeClr val="tx2"/>
          </a:solidFill>
        </p:spPr>
        <p:txBody>
          <a:bodyPr wrap="square" rtlCol="0">
            <a:spAutoFit/>
          </a:bodyPr>
          <a:lstStyle/>
          <a:p>
            <a:pPr algn="ctr"/>
            <a:r>
              <a:rPr lang="it-IT" sz="3200" b="1" dirty="0" smtClean="0">
                <a:solidFill>
                  <a:schemeClr val="bg1"/>
                </a:solidFill>
                <a:latin typeface="Arial" pitchFamily="34" charset="0"/>
                <a:cs typeface="Arial" pitchFamily="34" charset="0"/>
              </a:rPr>
              <a:t>Le malte per le murature e per gli intonaci</a:t>
            </a:r>
            <a:r>
              <a:rPr lang="it-IT" dirty="0" smtClean="0">
                <a:latin typeface="Arial" pitchFamily="34" charset="0"/>
                <a:cs typeface="Arial" pitchFamily="34" charset="0"/>
              </a:rPr>
              <a:t>  </a:t>
            </a:r>
            <a:endParaRPr lang="it-IT" dirty="0">
              <a:latin typeface="Arial" pitchFamily="34" charset="0"/>
              <a:cs typeface="Arial" pitchFamily="34" charset="0"/>
            </a:endParaRPr>
          </a:p>
        </p:txBody>
      </p:sp>
      <p:sp>
        <p:nvSpPr>
          <p:cNvPr id="3" name="CasellaDiTesto 2"/>
          <p:cNvSpPr txBox="1"/>
          <p:nvPr/>
        </p:nvSpPr>
        <p:spPr>
          <a:xfrm>
            <a:off x="1071538" y="1928802"/>
            <a:ext cx="5572164" cy="830997"/>
          </a:xfrm>
          <a:prstGeom prst="rect">
            <a:avLst/>
          </a:prstGeom>
          <a:noFill/>
        </p:spPr>
        <p:txBody>
          <a:bodyPr wrap="square" rtlCol="0">
            <a:spAutoFit/>
          </a:bodyPr>
          <a:lstStyle/>
          <a:p>
            <a:r>
              <a:rPr lang="it-IT" sz="2400" b="1" dirty="0" smtClean="0">
                <a:latin typeface="Arial" pitchFamily="34" charset="0"/>
                <a:cs typeface="Arial" pitchFamily="34" charset="0"/>
              </a:rPr>
              <a:t>LEGANTI AEREI: </a:t>
            </a:r>
            <a:r>
              <a:rPr lang="it-IT" b="1" dirty="0" smtClean="0"/>
              <a:t>		</a:t>
            </a:r>
            <a:r>
              <a:rPr lang="it-IT" sz="2400" dirty="0" smtClean="0"/>
              <a:t>- </a:t>
            </a:r>
            <a:r>
              <a:rPr lang="it-IT" sz="2400" i="1" dirty="0" smtClean="0"/>
              <a:t>CALCI AEREE</a:t>
            </a:r>
          </a:p>
          <a:p>
            <a:r>
              <a:rPr lang="it-IT" sz="2400" i="1" dirty="0"/>
              <a:t>	</a:t>
            </a:r>
            <a:r>
              <a:rPr lang="it-IT" sz="2400" i="1" dirty="0" smtClean="0"/>
              <a:t>			- GESSO</a:t>
            </a:r>
          </a:p>
        </p:txBody>
      </p:sp>
      <p:sp>
        <p:nvSpPr>
          <p:cNvPr id="4" name="CasellaDiTesto 3"/>
          <p:cNvSpPr txBox="1"/>
          <p:nvPr/>
        </p:nvSpPr>
        <p:spPr>
          <a:xfrm>
            <a:off x="1071538" y="3071810"/>
            <a:ext cx="7286676" cy="1477328"/>
          </a:xfrm>
          <a:prstGeom prst="rect">
            <a:avLst/>
          </a:prstGeom>
          <a:noFill/>
        </p:spPr>
        <p:txBody>
          <a:bodyPr wrap="square" rtlCol="0">
            <a:spAutoFit/>
          </a:bodyPr>
          <a:lstStyle/>
          <a:p>
            <a:r>
              <a:rPr lang="it-IT" b="1" i="1" dirty="0" smtClean="0"/>
              <a:t>	</a:t>
            </a:r>
            <a:endParaRPr lang="it-IT" i="1" dirty="0" smtClean="0"/>
          </a:p>
          <a:p>
            <a:r>
              <a:rPr lang="it-IT" sz="2400" b="1" dirty="0" smtClean="0">
                <a:latin typeface="Arial" pitchFamily="34" charset="0"/>
                <a:cs typeface="Arial" pitchFamily="34" charset="0"/>
              </a:rPr>
              <a:t>LEGANTI IDRAULICI: </a:t>
            </a:r>
            <a:r>
              <a:rPr lang="it-IT" i="1" dirty="0" smtClean="0"/>
              <a:t>	</a:t>
            </a:r>
            <a:r>
              <a:rPr lang="it-IT" sz="2400" i="1" dirty="0" smtClean="0"/>
              <a:t>- CALCI IDRAULICHE 					- AGGLOMERATI CEMENTIZI</a:t>
            </a:r>
          </a:p>
          <a:p>
            <a:r>
              <a:rPr lang="it-IT" sz="2400" i="1" dirty="0" smtClean="0"/>
              <a:t>				- CEMENTI</a:t>
            </a:r>
            <a:endParaRPr lang="it-IT" sz="2400" i="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0" y="214290"/>
            <a:ext cx="9144000" cy="584775"/>
          </a:xfrm>
          <a:prstGeom prst="rect">
            <a:avLst/>
          </a:prstGeom>
          <a:solidFill>
            <a:schemeClr val="tx2"/>
          </a:solidFill>
        </p:spPr>
        <p:txBody>
          <a:bodyPr wrap="square" rtlCol="0">
            <a:spAutoFit/>
          </a:bodyPr>
          <a:lstStyle/>
          <a:p>
            <a:pPr algn="ctr"/>
            <a:r>
              <a:rPr lang="it-IT" sz="3200" b="1" dirty="0" smtClean="0">
                <a:solidFill>
                  <a:schemeClr val="bg1"/>
                </a:solidFill>
                <a:latin typeface="Arial" pitchFamily="34" charset="0"/>
                <a:cs typeface="Arial" pitchFamily="34" charset="0"/>
              </a:rPr>
              <a:t>Le malte per le murature e per gli intonaci</a:t>
            </a:r>
            <a:r>
              <a:rPr lang="it-IT" dirty="0" smtClean="0">
                <a:latin typeface="Arial" pitchFamily="34" charset="0"/>
                <a:cs typeface="Arial" pitchFamily="34" charset="0"/>
              </a:rPr>
              <a:t>  </a:t>
            </a:r>
            <a:endParaRPr lang="it-IT" dirty="0">
              <a:latin typeface="Arial" pitchFamily="34" charset="0"/>
              <a:cs typeface="Arial" pitchFamily="34" charset="0"/>
            </a:endParaRPr>
          </a:p>
        </p:txBody>
      </p:sp>
      <p:sp>
        <p:nvSpPr>
          <p:cNvPr id="3" name="CasellaDiTesto 2"/>
          <p:cNvSpPr txBox="1"/>
          <p:nvPr/>
        </p:nvSpPr>
        <p:spPr>
          <a:xfrm>
            <a:off x="0" y="1142984"/>
            <a:ext cx="2928926" cy="461665"/>
          </a:xfrm>
          <a:prstGeom prst="rect">
            <a:avLst/>
          </a:prstGeom>
          <a:solidFill>
            <a:srgbClr val="FFC000"/>
          </a:solidFill>
        </p:spPr>
        <p:txBody>
          <a:bodyPr wrap="square" rtlCol="0">
            <a:spAutoFit/>
          </a:bodyPr>
          <a:lstStyle/>
          <a:p>
            <a:r>
              <a:rPr lang="it-IT" sz="2400" b="1" dirty="0" smtClean="0">
                <a:latin typeface="Arial" pitchFamily="34" charset="0"/>
                <a:cs typeface="Arial" pitchFamily="34" charset="0"/>
              </a:rPr>
              <a:t>LEGANTI AEREI:</a:t>
            </a:r>
            <a:r>
              <a:rPr lang="it-IT" b="1" dirty="0" smtClean="0"/>
              <a:t>	</a:t>
            </a:r>
            <a:endParaRPr lang="it-IT" sz="2400" i="1" dirty="0" smtClean="0"/>
          </a:p>
        </p:txBody>
      </p:sp>
      <p:sp>
        <p:nvSpPr>
          <p:cNvPr id="4" name="CasellaDiTesto 3"/>
          <p:cNvSpPr txBox="1"/>
          <p:nvPr/>
        </p:nvSpPr>
        <p:spPr>
          <a:xfrm>
            <a:off x="1071538" y="3071810"/>
            <a:ext cx="7286676" cy="369332"/>
          </a:xfrm>
          <a:prstGeom prst="rect">
            <a:avLst/>
          </a:prstGeom>
          <a:noFill/>
        </p:spPr>
        <p:txBody>
          <a:bodyPr wrap="square" rtlCol="0">
            <a:spAutoFit/>
          </a:bodyPr>
          <a:lstStyle/>
          <a:p>
            <a:r>
              <a:rPr lang="it-IT" b="1" i="1" dirty="0" smtClean="0"/>
              <a:t>	</a:t>
            </a:r>
            <a:endParaRPr lang="it-IT" i="1" dirty="0" smtClean="0"/>
          </a:p>
        </p:txBody>
      </p:sp>
      <p:sp>
        <p:nvSpPr>
          <p:cNvPr id="5" name="CasellaDiTesto 4"/>
          <p:cNvSpPr txBox="1"/>
          <p:nvPr/>
        </p:nvSpPr>
        <p:spPr>
          <a:xfrm>
            <a:off x="1428728" y="2285992"/>
            <a:ext cx="3770776" cy="461665"/>
          </a:xfrm>
          <a:prstGeom prst="rect">
            <a:avLst/>
          </a:prstGeom>
          <a:noFill/>
        </p:spPr>
        <p:txBody>
          <a:bodyPr wrap="none" rtlCol="0">
            <a:spAutoFit/>
          </a:bodyPr>
          <a:lstStyle/>
          <a:p>
            <a:r>
              <a:rPr lang="it-IT" sz="2400" b="1" i="1" dirty="0" smtClean="0"/>
              <a:t>CALCE AEREA </a:t>
            </a:r>
            <a:r>
              <a:rPr lang="it-IT" b="1" i="1" dirty="0" smtClean="0"/>
              <a:t>		</a:t>
            </a:r>
            <a:r>
              <a:rPr lang="it-IT" sz="2400" b="1" i="1" dirty="0" smtClean="0"/>
              <a:t>CaCO</a:t>
            </a:r>
            <a:r>
              <a:rPr lang="it-IT" sz="1400" b="1" i="1" dirty="0" smtClean="0"/>
              <a:t>3 </a:t>
            </a:r>
            <a:endParaRPr lang="it-IT" sz="1400" b="1" i="1" dirty="0"/>
          </a:p>
        </p:txBody>
      </p:sp>
      <p:cxnSp>
        <p:nvCxnSpPr>
          <p:cNvPr id="7" name="Connettore 2 6"/>
          <p:cNvCxnSpPr/>
          <p:nvPr/>
        </p:nvCxnSpPr>
        <p:spPr>
          <a:xfrm>
            <a:off x="5143504" y="2500306"/>
            <a:ext cx="500066" cy="158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0" name="Connettore 2 9"/>
          <p:cNvCxnSpPr/>
          <p:nvPr/>
        </p:nvCxnSpPr>
        <p:spPr>
          <a:xfrm rot="10800000">
            <a:off x="5143504" y="2571744"/>
            <a:ext cx="500066" cy="158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3" name="CasellaDiTesto 12"/>
          <p:cNvSpPr txBox="1"/>
          <p:nvPr/>
        </p:nvSpPr>
        <p:spPr>
          <a:xfrm>
            <a:off x="4143372" y="3000372"/>
            <a:ext cx="2728824" cy="830997"/>
          </a:xfrm>
          <a:prstGeom prst="rect">
            <a:avLst/>
          </a:prstGeom>
          <a:noFill/>
        </p:spPr>
        <p:txBody>
          <a:bodyPr wrap="none" rtlCol="0">
            <a:spAutoFit/>
          </a:bodyPr>
          <a:lstStyle/>
          <a:p>
            <a:r>
              <a:rPr lang="it-IT" sz="2400" b="1" i="1" dirty="0" smtClean="0"/>
              <a:t>CO</a:t>
            </a:r>
            <a:r>
              <a:rPr lang="it-IT" sz="1400" b="1" i="1" dirty="0" smtClean="0"/>
              <a:t>2 </a:t>
            </a:r>
            <a:r>
              <a:rPr lang="it-IT" sz="2400" b="1" i="1" dirty="0" smtClean="0"/>
              <a:t>+ H</a:t>
            </a:r>
            <a:r>
              <a:rPr lang="it-IT" sz="1400" b="1" i="1" dirty="0" smtClean="0"/>
              <a:t>2 </a:t>
            </a:r>
            <a:r>
              <a:rPr lang="it-IT" sz="2400" b="1" i="1" dirty="0" smtClean="0"/>
              <a:t>O = Ca(OH)</a:t>
            </a:r>
            <a:r>
              <a:rPr lang="it-IT" sz="1400" b="1" i="1" dirty="0" smtClean="0"/>
              <a:t>2</a:t>
            </a:r>
            <a:endParaRPr lang="it-IT" sz="2400" b="1" i="1" dirty="0" smtClean="0"/>
          </a:p>
          <a:p>
            <a:endParaRPr lang="it-IT" sz="2400" b="1" i="1" dirty="0"/>
          </a:p>
        </p:txBody>
      </p:sp>
      <p:sp>
        <p:nvSpPr>
          <p:cNvPr id="14" name="CasellaDiTesto 13"/>
          <p:cNvSpPr txBox="1"/>
          <p:nvPr/>
        </p:nvSpPr>
        <p:spPr>
          <a:xfrm>
            <a:off x="5786446" y="2285992"/>
            <a:ext cx="638508" cy="461665"/>
          </a:xfrm>
          <a:prstGeom prst="rect">
            <a:avLst/>
          </a:prstGeom>
          <a:noFill/>
        </p:spPr>
        <p:txBody>
          <a:bodyPr wrap="none" rtlCol="0">
            <a:spAutoFit/>
          </a:bodyPr>
          <a:lstStyle/>
          <a:p>
            <a:r>
              <a:rPr lang="it-IT" sz="2400" b="1" i="1" dirty="0" smtClean="0"/>
              <a:t>CO</a:t>
            </a:r>
            <a:r>
              <a:rPr lang="it-IT" sz="1400" b="1" i="1" dirty="0" smtClean="0"/>
              <a:t>2</a:t>
            </a:r>
            <a:endParaRPr lang="it-IT" sz="1400" dirty="0"/>
          </a:p>
        </p:txBody>
      </p:sp>
      <p:sp>
        <p:nvSpPr>
          <p:cNvPr id="16" name="CasellaDiTesto 15"/>
          <p:cNvSpPr txBox="1"/>
          <p:nvPr/>
        </p:nvSpPr>
        <p:spPr>
          <a:xfrm>
            <a:off x="4143372" y="3571876"/>
            <a:ext cx="1452642" cy="830997"/>
          </a:xfrm>
          <a:prstGeom prst="rect">
            <a:avLst/>
          </a:prstGeom>
          <a:noFill/>
        </p:spPr>
        <p:txBody>
          <a:bodyPr wrap="none" rtlCol="0">
            <a:spAutoFit/>
          </a:bodyPr>
          <a:lstStyle/>
          <a:p>
            <a:r>
              <a:rPr lang="it-IT" sz="2400" b="1" i="1" dirty="0" smtClean="0"/>
              <a:t>Ca(OH)</a:t>
            </a:r>
            <a:r>
              <a:rPr lang="it-IT" sz="1400" b="1" i="1" dirty="0" smtClean="0"/>
              <a:t>2 </a:t>
            </a:r>
            <a:r>
              <a:rPr lang="it-IT" sz="2400" b="1" i="1" dirty="0" smtClean="0"/>
              <a:t>+ </a:t>
            </a:r>
          </a:p>
          <a:p>
            <a:endParaRPr lang="it-IT" sz="2400" b="1" i="1" dirty="0"/>
          </a:p>
        </p:txBody>
      </p:sp>
      <p:sp>
        <p:nvSpPr>
          <p:cNvPr id="17" name="CasellaDiTesto 16"/>
          <p:cNvSpPr txBox="1"/>
          <p:nvPr/>
        </p:nvSpPr>
        <p:spPr>
          <a:xfrm>
            <a:off x="5500694" y="3571876"/>
            <a:ext cx="2857520" cy="461665"/>
          </a:xfrm>
          <a:prstGeom prst="rect">
            <a:avLst/>
          </a:prstGeom>
          <a:noFill/>
        </p:spPr>
        <p:txBody>
          <a:bodyPr wrap="square" rtlCol="0">
            <a:spAutoFit/>
          </a:bodyPr>
          <a:lstStyle/>
          <a:p>
            <a:r>
              <a:rPr lang="it-IT" sz="2400" b="1" i="1" dirty="0" smtClean="0"/>
              <a:t> CO</a:t>
            </a:r>
            <a:r>
              <a:rPr lang="it-IT" sz="1400" b="1" i="1" dirty="0" smtClean="0"/>
              <a:t>2  	         </a:t>
            </a:r>
            <a:r>
              <a:rPr lang="it-IT" sz="2400" b="1" i="1" dirty="0" smtClean="0"/>
              <a:t>CaCO</a:t>
            </a:r>
            <a:r>
              <a:rPr lang="it-IT" sz="1400" b="1" i="1" dirty="0" smtClean="0"/>
              <a:t>3 </a:t>
            </a:r>
            <a:endParaRPr lang="it-IT" sz="1400" dirty="0"/>
          </a:p>
        </p:txBody>
      </p:sp>
      <p:sp>
        <p:nvSpPr>
          <p:cNvPr id="18" name="CasellaDiTesto 17"/>
          <p:cNvSpPr txBox="1"/>
          <p:nvPr/>
        </p:nvSpPr>
        <p:spPr>
          <a:xfrm>
            <a:off x="0" y="5143512"/>
            <a:ext cx="3971152" cy="1107996"/>
          </a:xfrm>
          <a:prstGeom prst="rect">
            <a:avLst/>
          </a:prstGeom>
          <a:solidFill>
            <a:schemeClr val="bg1">
              <a:lumMod val="65000"/>
            </a:schemeClr>
          </a:solidFill>
        </p:spPr>
        <p:txBody>
          <a:bodyPr wrap="none" rtlCol="0">
            <a:spAutoFit/>
          </a:bodyPr>
          <a:lstStyle/>
          <a:p>
            <a:r>
              <a:rPr lang="it-IT" sz="2400" b="1" dirty="0" smtClean="0">
                <a:solidFill>
                  <a:srgbClr val="C00000"/>
                </a:solidFill>
              </a:rPr>
              <a:t>Spegnimento per aspersione</a:t>
            </a:r>
          </a:p>
          <a:p>
            <a:endParaRPr lang="it-IT" dirty="0" smtClean="0">
              <a:solidFill>
                <a:srgbClr val="C00000"/>
              </a:solidFill>
            </a:endParaRPr>
          </a:p>
          <a:p>
            <a:r>
              <a:rPr lang="it-IT" sz="2400" b="1" dirty="0" smtClean="0">
                <a:solidFill>
                  <a:srgbClr val="C00000"/>
                </a:solidFill>
              </a:rPr>
              <a:t>Spegnimento in grande acqua</a:t>
            </a:r>
            <a:endParaRPr lang="it-IT" sz="2400" b="1" dirty="0">
              <a:solidFill>
                <a:srgbClr val="C00000"/>
              </a:solidFill>
            </a:endParaRPr>
          </a:p>
        </p:txBody>
      </p:sp>
      <p:cxnSp>
        <p:nvCxnSpPr>
          <p:cNvPr id="19" name="Connettore 2 18"/>
          <p:cNvCxnSpPr/>
          <p:nvPr/>
        </p:nvCxnSpPr>
        <p:spPr>
          <a:xfrm>
            <a:off x="6286512" y="3786190"/>
            <a:ext cx="500066" cy="158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0" name="Freccia a destra 19"/>
          <p:cNvSpPr/>
          <p:nvPr/>
        </p:nvSpPr>
        <p:spPr>
          <a:xfrm>
            <a:off x="4214810" y="5500702"/>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1" name="CasellaDiTesto 20"/>
          <p:cNvSpPr txBox="1"/>
          <p:nvPr/>
        </p:nvSpPr>
        <p:spPr>
          <a:xfrm>
            <a:off x="5429256" y="5143512"/>
            <a:ext cx="3714744" cy="1107996"/>
          </a:xfrm>
          <a:prstGeom prst="rect">
            <a:avLst/>
          </a:prstGeom>
          <a:solidFill>
            <a:schemeClr val="accent3"/>
          </a:solidFill>
        </p:spPr>
        <p:txBody>
          <a:bodyPr wrap="square" rtlCol="0">
            <a:spAutoFit/>
          </a:bodyPr>
          <a:lstStyle/>
          <a:p>
            <a:r>
              <a:rPr lang="it-IT" sz="2400" b="1" dirty="0" smtClean="0">
                <a:solidFill>
                  <a:srgbClr val="C00000"/>
                </a:solidFill>
              </a:rPr>
              <a:t>Calce idrata o fiore di calce</a:t>
            </a:r>
          </a:p>
          <a:p>
            <a:endParaRPr lang="it-IT" dirty="0" smtClean="0">
              <a:solidFill>
                <a:srgbClr val="C00000"/>
              </a:solidFill>
            </a:endParaRPr>
          </a:p>
          <a:p>
            <a:r>
              <a:rPr lang="it-IT" sz="2400" b="1" dirty="0" smtClean="0">
                <a:solidFill>
                  <a:srgbClr val="C00000"/>
                </a:solidFill>
              </a:rPr>
              <a:t>Grassello di calce</a:t>
            </a:r>
            <a:endParaRPr lang="it-IT" sz="2400" b="1" dirty="0">
              <a:solidFill>
                <a:srgbClr val="C000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4879696" y="571480"/>
            <a:ext cx="4264304" cy="584775"/>
          </a:xfrm>
          <a:prstGeom prst="rect">
            <a:avLst/>
          </a:prstGeom>
          <a:solidFill>
            <a:srgbClr val="002060"/>
          </a:solidFill>
        </p:spPr>
        <p:txBody>
          <a:bodyPr wrap="square" rtlCol="0">
            <a:spAutoFit/>
          </a:bodyPr>
          <a:lstStyle/>
          <a:p>
            <a:r>
              <a:rPr lang="it-IT" sz="3200" b="1" dirty="0" smtClean="0">
                <a:solidFill>
                  <a:schemeClr val="bg1"/>
                </a:solidFill>
                <a:latin typeface="Arial" pitchFamily="34" charset="0"/>
                <a:cs typeface="Arial" pitchFamily="34" charset="0"/>
              </a:rPr>
              <a:t>da sapere …</a:t>
            </a:r>
            <a:endParaRPr lang="it-IT" sz="3200" b="1" dirty="0">
              <a:solidFill>
                <a:schemeClr val="bg1"/>
              </a:solidFill>
              <a:latin typeface="Arial" pitchFamily="34" charset="0"/>
              <a:cs typeface="Arial" pitchFamily="34" charset="0"/>
            </a:endParaRPr>
          </a:p>
        </p:txBody>
      </p:sp>
      <p:sp>
        <p:nvSpPr>
          <p:cNvPr id="3" name="CasellaDiTesto 2"/>
          <p:cNvSpPr txBox="1"/>
          <p:nvPr/>
        </p:nvSpPr>
        <p:spPr>
          <a:xfrm>
            <a:off x="1071538" y="1928802"/>
            <a:ext cx="7124899" cy="646331"/>
          </a:xfrm>
          <a:prstGeom prst="rect">
            <a:avLst/>
          </a:prstGeom>
          <a:solidFill>
            <a:schemeClr val="bg1">
              <a:lumMod val="75000"/>
            </a:schemeClr>
          </a:solidFill>
        </p:spPr>
        <p:txBody>
          <a:bodyPr wrap="none" rtlCol="0">
            <a:spAutoFit/>
          </a:bodyPr>
          <a:lstStyle/>
          <a:p>
            <a:r>
              <a:rPr lang="it-IT" b="1" dirty="0" smtClean="0"/>
              <a:t>Il grassello deve stagionare:  		-  15 gg. per le malte da muratura, </a:t>
            </a:r>
          </a:p>
          <a:p>
            <a:r>
              <a:rPr lang="it-IT" b="1" dirty="0"/>
              <a:t>	</a:t>
            </a:r>
            <a:r>
              <a:rPr lang="it-IT" b="1" dirty="0" smtClean="0"/>
              <a:t>			-  90 gg. per le malte da intonaci</a:t>
            </a:r>
            <a:endParaRPr lang="it-IT" b="1" dirty="0"/>
          </a:p>
        </p:txBody>
      </p:sp>
      <p:sp>
        <p:nvSpPr>
          <p:cNvPr id="4" name="CasellaDiTesto 3"/>
          <p:cNvSpPr txBox="1"/>
          <p:nvPr/>
        </p:nvSpPr>
        <p:spPr>
          <a:xfrm>
            <a:off x="1071538" y="3429000"/>
            <a:ext cx="7143800" cy="646331"/>
          </a:xfrm>
          <a:prstGeom prst="rect">
            <a:avLst/>
          </a:prstGeom>
          <a:solidFill>
            <a:schemeClr val="bg1">
              <a:lumMod val="75000"/>
            </a:schemeClr>
          </a:solidFill>
        </p:spPr>
        <p:txBody>
          <a:bodyPr wrap="square" rtlCol="0">
            <a:spAutoFit/>
          </a:bodyPr>
          <a:lstStyle/>
          <a:p>
            <a:r>
              <a:rPr lang="it-IT" b="1" dirty="0" smtClean="0"/>
              <a:t>Calce grassa: 		-  contenuto di </a:t>
            </a:r>
            <a:r>
              <a:rPr lang="it-IT" b="1" dirty="0" err="1" smtClean="0"/>
              <a:t>CaO</a:t>
            </a:r>
            <a:r>
              <a:rPr lang="it-IT" b="1" dirty="0" smtClean="0"/>
              <a:t> e </a:t>
            </a:r>
            <a:r>
              <a:rPr lang="it-IT" b="1" dirty="0" err="1" smtClean="0"/>
              <a:t>MgO</a:t>
            </a:r>
            <a:r>
              <a:rPr lang="it-IT" b="1" dirty="0" smtClean="0"/>
              <a:t> 	</a:t>
            </a:r>
            <a:r>
              <a:rPr lang="it-IT" b="1" dirty="0" smtClean="0">
                <a:solidFill>
                  <a:srgbClr val="FF0000"/>
                </a:solidFill>
              </a:rPr>
              <a:t>&gt; </a:t>
            </a:r>
            <a:r>
              <a:rPr lang="it-IT" b="1" dirty="0" smtClean="0"/>
              <a:t>94% in peso</a:t>
            </a:r>
          </a:p>
          <a:p>
            <a:r>
              <a:rPr lang="it-IT" b="1" dirty="0"/>
              <a:t>	</a:t>
            </a:r>
            <a:r>
              <a:rPr lang="it-IT" b="1" dirty="0" smtClean="0"/>
              <a:t>		-  resa in grassello 		</a:t>
            </a:r>
            <a:r>
              <a:rPr lang="it-IT" b="1" dirty="0" smtClean="0">
                <a:solidFill>
                  <a:srgbClr val="FF0000"/>
                </a:solidFill>
              </a:rPr>
              <a:t>&gt; </a:t>
            </a:r>
            <a:r>
              <a:rPr lang="it-IT" b="1" dirty="0" smtClean="0"/>
              <a:t>2.50 </a:t>
            </a:r>
            <a:r>
              <a:rPr lang="it-IT" b="1" dirty="0" err="1" smtClean="0"/>
              <a:t>mc</a:t>
            </a:r>
            <a:r>
              <a:rPr lang="it-IT" b="1" dirty="0" smtClean="0"/>
              <a:t>/</a:t>
            </a:r>
            <a:r>
              <a:rPr lang="it-IT" b="1" dirty="0" err="1" smtClean="0"/>
              <a:t>tonn</a:t>
            </a:r>
            <a:endParaRPr lang="it-IT" b="1" dirty="0"/>
          </a:p>
        </p:txBody>
      </p:sp>
      <p:sp>
        <p:nvSpPr>
          <p:cNvPr id="5" name="CasellaDiTesto 4"/>
          <p:cNvSpPr txBox="1"/>
          <p:nvPr/>
        </p:nvSpPr>
        <p:spPr>
          <a:xfrm>
            <a:off x="1071538" y="4286256"/>
            <a:ext cx="7143800" cy="646331"/>
          </a:xfrm>
          <a:prstGeom prst="rect">
            <a:avLst/>
          </a:prstGeom>
          <a:solidFill>
            <a:schemeClr val="bg1">
              <a:lumMod val="75000"/>
            </a:schemeClr>
          </a:solidFill>
        </p:spPr>
        <p:txBody>
          <a:bodyPr wrap="square" rtlCol="0">
            <a:spAutoFit/>
          </a:bodyPr>
          <a:lstStyle/>
          <a:p>
            <a:r>
              <a:rPr lang="it-IT" b="1" dirty="0" smtClean="0"/>
              <a:t>Calce magra: 		-  contenuto di </a:t>
            </a:r>
            <a:r>
              <a:rPr lang="it-IT" b="1" dirty="0" err="1" smtClean="0"/>
              <a:t>CaO</a:t>
            </a:r>
            <a:r>
              <a:rPr lang="it-IT" b="1" dirty="0" smtClean="0"/>
              <a:t> e </a:t>
            </a:r>
            <a:r>
              <a:rPr lang="it-IT" b="1" dirty="0" err="1" smtClean="0"/>
              <a:t>MgO</a:t>
            </a:r>
            <a:r>
              <a:rPr lang="it-IT" b="1" dirty="0" smtClean="0"/>
              <a:t> 	</a:t>
            </a:r>
            <a:r>
              <a:rPr lang="it-IT" b="1" dirty="0" smtClean="0">
                <a:solidFill>
                  <a:srgbClr val="FF0000"/>
                </a:solidFill>
              </a:rPr>
              <a:t>&lt; </a:t>
            </a:r>
            <a:r>
              <a:rPr lang="it-IT" b="1" dirty="0" smtClean="0"/>
              <a:t>94% in peso</a:t>
            </a:r>
          </a:p>
          <a:p>
            <a:r>
              <a:rPr lang="it-IT" b="1" dirty="0"/>
              <a:t>	</a:t>
            </a:r>
            <a:r>
              <a:rPr lang="it-IT" b="1" dirty="0" smtClean="0"/>
              <a:t>		-  resa in grassello 	    </a:t>
            </a:r>
            <a:r>
              <a:rPr lang="it-IT" b="1" dirty="0" smtClean="0">
                <a:solidFill>
                  <a:srgbClr val="FF0000"/>
                </a:solidFill>
              </a:rPr>
              <a:t> = </a:t>
            </a:r>
            <a:r>
              <a:rPr lang="it-IT" b="1" dirty="0" smtClean="0"/>
              <a:t>1.50 – 2.50 </a:t>
            </a:r>
            <a:r>
              <a:rPr lang="it-IT" b="1" dirty="0" err="1" smtClean="0"/>
              <a:t>mc</a:t>
            </a:r>
            <a:r>
              <a:rPr lang="it-IT" b="1" dirty="0" smtClean="0"/>
              <a:t>/</a:t>
            </a:r>
            <a:r>
              <a:rPr lang="it-IT" b="1" dirty="0" err="1" smtClean="0"/>
              <a:t>tonn</a:t>
            </a:r>
            <a:endParaRPr lang="it-IT" b="1" dirty="0" smtClean="0"/>
          </a:p>
        </p:txBody>
      </p:sp>
      <p:sp>
        <p:nvSpPr>
          <p:cNvPr id="6" name="CasellaDiTesto 5"/>
          <p:cNvSpPr txBox="1"/>
          <p:nvPr/>
        </p:nvSpPr>
        <p:spPr>
          <a:xfrm>
            <a:off x="0" y="1142984"/>
            <a:ext cx="2928926" cy="461665"/>
          </a:xfrm>
          <a:prstGeom prst="rect">
            <a:avLst/>
          </a:prstGeom>
          <a:solidFill>
            <a:srgbClr val="FFC000"/>
          </a:solidFill>
        </p:spPr>
        <p:txBody>
          <a:bodyPr wrap="square" rtlCol="0">
            <a:spAutoFit/>
          </a:bodyPr>
          <a:lstStyle/>
          <a:p>
            <a:r>
              <a:rPr lang="it-IT" sz="2400" b="1" dirty="0" smtClean="0">
                <a:latin typeface="Arial" pitchFamily="34" charset="0"/>
                <a:cs typeface="Arial" pitchFamily="34" charset="0"/>
              </a:rPr>
              <a:t>LEGANTI AEREI:</a:t>
            </a:r>
            <a:r>
              <a:rPr lang="it-IT" b="1" dirty="0" smtClean="0"/>
              <a:t>	</a:t>
            </a:r>
            <a:endParaRPr lang="it-IT" sz="2400" i="1" dirty="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0" y="428604"/>
            <a:ext cx="2928926" cy="461665"/>
          </a:xfrm>
          <a:prstGeom prst="rect">
            <a:avLst/>
          </a:prstGeom>
          <a:solidFill>
            <a:srgbClr val="FFC000"/>
          </a:solidFill>
        </p:spPr>
        <p:txBody>
          <a:bodyPr wrap="square" rtlCol="0">
            <a:spAutoFit/>
          </a:bodyPr>
          <a:lstStyle/>
          <a:p>
            <a:r>
              <a:rPr lang="it-IT" sz="2400" b="1" dirty="0" smtClean="0">
                <a:latin typeface="Arial" pitchFamily="34" charset="0"/>
                <a:cs typeface="Arial" pitchFamily="34" charset="0"/>
              </a:rPr>
              <a:t>LEGANTI AEREI:</a:t>
            </a:r>
            <a:r>
              <a:rPr lang="it-IT" b="1" dirty="0" smtClean="0"/>
              <a:t>	</a:t>
            </a:r>
            <a:endParaRPr lang="it-IT" sz="2400" i="1" dirty="0" smtClean="0"/>
          </a:p>
        </p:txBody>
      </p:sp>
      <p:sp>
        <p:nvSpPr>
          <p:cNvPr id="3" name="CasellaDiTesto 2"/>
          <p:cNvSpPr txBox="1"/>
          <p:nvPr/>
        </p:nvSpPr>
        <p:spPr>
          <a:xfrm>
            <a:off x="285720" y="2143116"/>
            <a:ext cx="8611332" cy="2308324"/>
          </a:xfrm>
          <a:prstGeom prst="rect">
            <a:avLst/>
          </a:prstGeom>
          <a:noFill/>
        </p:spPr>
        <p:txBody>
          <a:bodyPr wrap="none" rtlCol="0">
            <a:spAutoFit/>
          </a:bodyPr>
          <a:lstStyle/>
          <a:p>
            <a:pPr marL="457200" indent="-457200">
              <a:buAutoNum type="arabicParenR"/>
            </a:pPr>
            <a:r>
              <a:rPr lang="it-IT" sz="2400" b="1" i="1" dirty="0" smtClean="0"/>
              <a:t>Gesso comune </a:t>
            </a:r>
          </a:p>
          <a:p>
            <a:pPr marL="457200" indent="-457200"/>
            <a:r>
              <a:rPr lang="it-IT" sz="2400" b="1" i="1" dirty="0"/>
              <a:t>	</a:t>
            </a:r>
            <a:r>
              <a:rPr lang="it-IT" sz="2400" i="1" dirty="0" smtClean="0"/>
              <a:t>(</a:t>
            </a:r>
            <a:r>
              <a:rPr lang="it-IT" sz="2400" i="1" dirty="0" err="1" smtClean="0"/>
              <a:t>semiidrato</a:t>
            </a:r>
            <a:r>
              <a:rPr lang="it-IT" sz="2400" i="1" dirty="0" smtClean="0"/>
              <a:t>, gesso cotto, </a:t>
            </a:r>
            <a:r>
              <a:rPr lang="it-IT" sz="2400" i="1" dirty="0" smtClean="0">
                <a:solidFill>
                  <a:srgbClr val="FF0000"/>
                </a:solidFill>
              </a:rPr>
              <a:t>da stucco</a:t>
            </a:r>
            <a:r>
              <a:rPr lang="it-IT" sz="2400" i="1" dirty="0" smtClean="0"/>
              <a:t>) </a:t>
            </a:r>
            <a:r>
              <a:rPr lang="it-IT" sz="2400" b="1" dirty="0" smtClean="0"/>
              <a:t>		</a:t>
            </a:r>
            <a:r>
              <a:rPr lang="it-IT" sz="2400" i="1" dirty="0" smtClean="0"/>
              <a:t>(cottura a 130°)</a:t>
            </a:r>
          </a:p>
          <a:p>
            <a:pPr marL="457200" indent="-457200"/>
            <a:endParaRPr lang="it-IT" sz="2400" i="1" dirty="0" smtClean="0"/>
          </a:p>
          <a:p>
            <a:pPr marL="457200" indent="-457200"/>
            <a:r>
              <a:rPr lang="it-IT" sz="2400" b="1" i="1" dirty="0" smtClean="0"/>
              <a:t>2) 	Gesso anidro (gesso morto 	   		</a:t>
            </a:r>
            <a:r>
              <a:rPr lang="it-IT" sz="2400" i="1" dirty="0" smtClean="0"/>
              <a:t>(cottura a 200°)</a:t>
            </a:r>
          </a:p>
          <a:p>
            <a:pPr marL="457200" indent="-457200">
              <a:buAutoNum type="arabicParenR"/>
            </a:pPr>
            <a:endParaRPr lang="it-IT" sz="2400" i="1" dirty="0" smtClean="0"/>
          </a:p>
          <a:p>
            <a:pPr marL="457200" indent="-457200"/>
            <a:r>
              <a:rPr lang="it-IT" sz="2400" b="1" i="1" dirty="0" smtClean="0"/>
              <a:t>3) 	Gesso da pavimenti (o idraulico)			</a:t>
            </a:r>
            <a:r>
              <a:rPr lang="it-IT" sz="2400" i="1" dirty="0" smtClean="0"/>
              <a:t>(cottura a 900°)</a:t>
            </a:r>
            <a:endParaRPr lang="it-IT" sz="2400" i="1" dirty="0"/>
          </a:p>
        </p:txBody>
      </p:sp>
      <p:sp>
        <p:nvSpPr>
          <p:cNvPr id="4" name="CasellaDiTesto 3"/>
          <p:cNvSpPr txBox="1"/>
          <p:nvPr/>
        </p:nvSpPr>
        <p:spPr>
          <a:xfrm>
            <a:off x="1571604" y="1357298"/>
            <a:ext cx="7072362" cy="584775"/>
          </a:xfrm>
          <a:prstGeom prst="rect">
            <a:avLst/>
          </a:prstGeom>
          <a:noFill/>
        </p:spPr>
        <p:txBody>
          <a:bodyPr wrap="square" rtlCol="0">
            <a:spAutoFit/>
          </a:bodyPr>
          <a:lstStyle/>
          <a:p>
            <a:r>
              <a:rPr lang="it-IT" sz="3200" b="1" i="1" dirty="0" smtClean="0"/>
              <a:t>Gesso:  </a:t>
            </a:r>
            <a:r>
              <a:rPr lang="it-IT" sz="3200" b="1" i="1" dirty="0" smtClean="0">
                <a:latin typeface="Arial" pitchFamily="34" charset="0"/>
                <a:cs typeface="Arial" pitchFamily="34" charset="0"/>
              </a:rPr>
              <a:t>CaSO</a:t>
            </a:r>
            <a:r>
              <a:rPr lang="it-IT" sz="1600" b="1" i="1" dirty="0" smtClean="0">
                <a:latin typeface="Arial" pitchFamily="34" charset="0"/>
                <a:cs typeface="Arial" pitchFamily="34" charset="0"/>
              </a:rPr>
              <a:t>4</a:t>
            </a:r>
            <a:r>
              <a:rPr lang="it-IT" sz="3200" b="1" i="1" dirty="0" smtClean="0">
                <a:latin typeface="Arial" pitchFamily="34" charset="0"/>
                <a:cs typeface="Arial" pitchFamily="34" charset="0"/>
              </a:rPr>
              <a:t>· 2H</a:t>
            </a:r>
            <a:r>
              <a:rPr lang="it-IT" b="1" i="1" dirty="0" smtClean="0">
                <a:latin typeface="Arial" pitchFamily="34" charset="0"/>
                <a:cs typeface="Arial" pitchFamily="34" charset="0"/>
              </a:rPr>
              <a:t>2</a:t>
            </a:r>
            <a:r>
              <a:rPr lang="it-IT" sz="3200" b="1" i="1" dirty="0" smtClean="0">
                <a:latin typeface="Arial" pitchFamily="34" charset="0"/>
                <a:cs typeface="Arial" pitchFamily="34" charset="0"/>
              </a:rPr>
              <a:t>O </a:t>
            </a:r>
            <a:r>
              <a:rPr lang="it-IT" sz="2400" b="1" i="1" dirty="0" smtClean="0">
                <a:solidFill>
                  <a:srgbClr val="FF0000"/>
                </a:solidFill>
                <a:latin typeface="Arial" pitchFamily="34" charset="0"/>
                <a:cs typeface="Arial" pitchFamily="34" charset="0"/>
              </a:rPr>
              <a:t>(solfato </a:t>
            </a:r>
            <a:r>
              <a:rPr lang="it-IT" sz="2400" b="1" i="1" dirty="0" err="1" smtClean="0">
                <a:solidFill>
                  <a:srgbClr val="FF0000"/>
                </a:solidFill>
                <a:latin typeface="Arial" pitchFamily="34" charset="0"/>
                <a:cs typeface="Arial" pitchFamily="34" charset="0"/>
              </a:rPr>
              <a:t>biidrato</a:t>
            </a:r>
            <a:r>
              <a:rPr lang="it-IT" sz="2400" b="1" i="1" dirty="0" smtClean="0">
                <a:solidFill>
                  <a:srgbClr val="FF0000"/>
                </a:solidFill>
                <a:latin typeface="Arial" pitchFamily="34" charset="0"/>
                <a:cs typeface="Arial" pitchFamily="34" charset="0"/>
              </a:rPr>
              <a:t>)</a:t>
            </a:r>
            <a:r>
              <a:rPr lang="it-IT" sz="3200" dirty="0" smtClean="0">
                <a:latin typeface="Arial" pitchFamily="34" charset="0"/>
                <a:cs typeface="Arial" pitchFamily="34" charset="0"/>
              </a:rPr>
              <a:t> </a:t>
            </a:r>
            <a:endParaRPr lang="it-IT" sz="3200" dirty="0">
              <a:latin typeface="Arial" pitchFamily="34" charset="0"/>
              <a:cs typeface="Arial" pitchFamily="34" charset="0"/>
            </a:endParaRPr>
          </a:p>
        </p:txBody>
      </p:sp>
      <p:sp>
        <p:nvSpPr>
          <p:cNvPr id="2049" name="Rectangle 1"/>
          <p:cNvSpPr>
            <a:spLocks noChangeArrowheads="1"/>
          </p:cNvSpPr>
          <p:nvPr/>
        </p:nvSpPr>
        <p:spPr bwMode="auto">
          <a:xfrm>
            <a:off x="0" y="4714884"/>
            <a:ext cx="9144000" cy="1815882"/>
          </a:xfrm>
          <a:prstGeom prst="rect">
            <a:avLst/>
          </a:prstGeom>
          <a:solidFill>
            <a:srgbClr val="00206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723900" marR="0" lvl="0" indent="-533400" algn="l" defTabSz="914400" rtl="0" eaLnBrk="0" fontAlgn="base" latinLnBrk="0" hangingPunct="0">
              <a:lnSpc>
                <a:spcPct val="100000"/>
              </a:lnSpc>
              <a:spcBef>
                <a:spcPct val="0"/>
              </a:spcBef>
              <a:spcAft>
                <a:spcPct val="0"/>
              </a:spcAft>
              <a:buClrTx/>
              <a:buSzTx/>
              <a:buFontTx/>
              <a:buNone/>
              <a:tabLst/>
            </a:pPr>
            <a:r>
              <a:rPr kumimoji="0" lang="it-IT" sz="1600" b="1" i="0" u="sng" strike="noStrike" cap="none" normalizeH="0" baseline="0" dirty="0" smtClean="0">
                <a:ln>
                  <a:noFill/>
                </a:ln>
                <a:solidFill>
                  <a:schemeClr val="bg1"/>
                </a:solidFill>
                <a:effectLst/>
                <a:latin typeface="Arial" pitchFamily="34" charset="0"/>
                <a:ea typeface="Calibri" pitchFamily="34" charset="0"/>
                <a:cs typeface="Arial" pitchFamily="34" charset="0"/>
              </a:rPr>
              <a:t>Pregi</a:t>
            </a:r>
            <a:r>
              <a:rPr kumimoji="0" lang="it-IT" sz="1600" b="1" i="0" u="none" strike="noStrike" cap="none" normalizeH="0" baseline="0" dirty="0" smtClean="0">
                <a:ln>
                  <a:noFill/>
                </a:ln>
                <a:solidFill>
                  <a:schemeClr val="bg1"/>
                </a:solidFill>
                <a:effectLst/>
                <a:latin typeface="Arial" pitchFamily="34" charset="0"/>
                <a:ea typeface="Calibri" pitchFamily="34" charset="0"/>
                <a:cs typeface="Arial" pitchFamily="34" charset="0"/>
              </a:rPr>
              <a:t>: </a:t>
            </a:r>
            <a:r>
              <a:rPr kumimoji="0" lang="it-IT" sz="1600" b="0" i="0" u="none" strike="noStrike" cap="none" normalizeH="0" baseline="0" dirty="0" smtClean="0">
                <a:ln>
                  <a:noFill/>
                </a:ln>
                <a:solidFill>
                  <a:schemeClr val="bg1"/>
                </a:solidFill>
                <a:effectLst/>
                <a:latin typeface="Arial" pitchFamily="34" charset="0"/>
                <a:ea typeface="Calibri" pitchFamily="34" charset="0"/>
                <a:cs typeface="Arial" pitchFamily="34" charset="0"/>
              </a:rPr>
              <a:t>	indurisce rapidamente, è leggero e poroso (a causa della struttura aghiforme intrecciata), 	buon isolante termico ed acustico, regola l’umidità dell’ambiente, protegge le strutture in 	caso d’incendio.</a:t>
            </a:r>
          </a:p>
          <a:p>
            <a:pPr marL="723900" marR="0" lvl="0" indent="-533400" algn="l" defTabSz="914400" rtl="0" eaLnBrk="0" fontAlgn="base" latinLnBrk="0" hangingPunct="0">
              <a:lnSpc>
                <a:spcPct val="100000"/>
              </a:lnSpc>
              <a:spcBef>
                <a:spcPct val="0"/>
              </a:spcBef>
              <a:spcAft>
                <a:spcPct val="0"/>
              </a:spcAft>
              <a:buClrTx/>
              <a:buSzTx/>
              <a:buFontTx/>
              <a:buNone/>
              <a:tabLst/>
            </a:pPr>
            <a:endParaRPr kumimoji="0" lang="it-IT" sz="1600" b="0" i="0" u="none" strike="noStrike" cap="none" normalizeH="0" baseline="0" dirty="0" smtClean="0">
              <a:ln>
                <a:noFill/>
              </a:ln>
              <a:solidFill>
                <a:schemeClr val="bg1"/>
              </a:solidFill>
              <a:effectLst/>
              <a:latin typeface="Arial" pitchFamily="34" charset="0"/>
              <a:cs typeface="Arial" pitchFamily="34" charset="0"/>
            </a:endParaRPr>
          </a:p>
          <a:p>
            <a:pPr marL="723900" marR="0" lvl="0" indent="-533400" algn="l" defTabSz="914400" rtl="0" eaLnBrk="0" fontAlgn="base" latinLnBrk="0" hangingPunct="0">
              <a:lnSpc>
                <a:spcPct val="100000"/>
              </a:lnSpc>
              <a:spcBef>
                <a:spcPct val="0"/>
              </a:spcBef>
              <a:spcAft>
                <a:spcPct val="0"/>
              </a:spcAft>
              <a:buClrTx/>
              <a:buSzTx/>
              <a:buFontTx/>
              <a:buNone/>
              <a:tabLst/>
            </a:pPr>
            <a:r>
              <a:rPr kumimoji="0" lang="it-IT" sz="1600" b="1" i="0" u="sng" strike="noStrike" cap="none" normalizeH="0" baseline="0" dirty="0" smtClean="0">
                <a:ln>
                  <a:noFill/>
                </a:ln>
                <a:solidFill>
                  <a:schemeClr val="bg1"/>
                </a:solidFill>
                <a:effectLst/>
                <a:latin typeface="Arial" pitchFamily="34" charset="0"/>
                <a:ea typeface="Calibri" pitchFamily="34" charset="0"/>
                <a:cs typeface="Arial" pitchFamily="34" charset="0"/>
              </a:rPr>
              <a:t>Difetti</a:t>
            </a:r>
            <a:r>
              <a:rPr kumimoji="0" lang="it-IT" sz="1600" b="1" i="0" u="none" strike="noStrike" cap="none" normalizeH="0" baseline="0" dirty="0" smtClean="0">
                <a:ln>
                  <a:noFill/>
                </a:ln>
                <a:solidFill>
                  <a:schemeClr val="bg1"/>
                </a:solidFill>
                <a:effectLst/>
                <a:latin typeface="Arial" pitchFamily="34" charset="0"/>
                <a:ea typeface="Calibri" pitchFamily="34" charset="0"/>
                <a:cs typeface="Arial" pitchFamily="34" charset="0"/>
              </a:rPr>
              <a:t>:</a:t>
            </a:r>
            <a:r>
              <a:rPr kumimoji="0" lang="it-IT" sz="1600" b="0" i="0" u="none" strike="noStrike" cap="none" normalizeH="0" baseline="0" dirty="0" smtClean="0">
                <a:ln>
                  <a:noFill/>
                </a:ln>
                <a:solidFill>
                  <a:schemeClr val="bg1"/>
                </a:solidFill>
                <a:effectLst/>
                <a:latin typeface="Arial" pitchFamily="34" charset="0"/>
                <a:ea typeface="Calibri" pitchFamily="34" charset="0"/>
                <a:cs typeface="Arial" pitchFamily="34" charset="0"/>
              </a:rPr>
              <a:t> 	Indurisce troppo rapidamente, è sensibile all’acqua poiché è moderatamente solubile, a	temperature sopra i 100 °C si danneggia,  il ferro a suo contatto si corrode (a causa 	dell’umidità assorbita). </a:t>
            </a:r>
            <a:endParaRPr kumimoji="0" lang="it-IT"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0" y="0"/>
            <a:ext cx="8501090" cy="44627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1979613" marR="0" lvl="0" indent="-1789113" algn="just" defTabSz="914400" rtl="0" eaLnBrk="1" fontAlgn="base" latinLnBrk="0" hangingPunct="1">
              <a:lnSpc>
                <a:spcPct val="100000"/>
              </a:lnSpc>
              <a:spcBef>
                <a:spcPct val="0"/>
              </a:spcBef>
              <a:spcAft>
                <a:spcPct val="0"/>
              </a:spcAft>
              <a:buClrTx/>
              <a:buSzTx/>
              <a:buFontTx/>
              <a:buNone/>
              <a:tabLst>
                <a:tab pos="269875" algn="l"/>
              </a:tabLst>
            </a:pPr>
            <a:r>
              <a:rPr kumimoji="0" lang="it-IT" sz="2800" b="1" i="0" u="sng" strike="noStrike" cap="none" normalizeH="0" baseline="0" dirty="0" smtClean="0">
                <a:ln>
                  <a:noFill/>
                </a:ln>
                <a:solidFill>
                  <a:srgbClr val="002060"/>
                </a:solidFill>
                <a:effectLst/>
                <a:latin typeface="Arial" pitchFamily="34" charset="0"/>
                <a:ea typeface="Calibri" pitchFamily="34" charset="0"/>
                <a:cs typeface="Arial" pitchFamily="34" charset="0"/>
              </a:rPr>
              <a:t>Gesso da stucco:</a:t>
            </a:r>
            <a:r>
              <a:rPr kumimoji="0" lang="it-IT" sz="2800" b="1" i="0" u="none" strike="noStrike" cap="none" normalizeH="0" baseline="0" dirty="0" smtClean="0">
                <a:ln>
                  <a:noFill/>
                </a:ln>
                <a:solidFill>
                  <a:srgbClr val="002060"/>
                </a:solidFill>
                <a:effectLst/>
                <a:latin typeface="Arial" pitchFamily="34" charset="0"/>
                <a:ea typeface="Calibri" pitchFamily="34" charset="0"/>
                <a:cs typeface="Arial" pitchFamily="34" charset="0"/>
              </a:rPr>
              <a:t> 	</a:t>
            </a:r>
          </a:p>
          <a:p>
            <a:pPr marL="1979613" marR="0" lvl="0" indent="-1789113" algn="just" defTabSz="914400" rtl="0" eaLnBrk="1" fontAlgn="base" latinLnBrk="0" hangingPunct="1">
              <a:lnSpc>
                <a:spcPct val="100000"/>
              </a:lnSpc>
              <a:spcBef>
                <a:spcPct val="0"/>
              </a:spcBef>
              <a:spcAft>
                <a:spcPct val="0"/>
              </a:spcAft>
              <a:buClrTx/>
              <a:buSzTx/>
              <a:buFontTx/>
              <a:buNone/>
              <a:tabLst>
                <a:tab pos="269875" algn="l"/>
              </a:tabLst>
            </a:pPr>
            <a:endParaRPr lang="it-IT" sz="1600" b="1" dirty="0">
              <a:solidFill>
                <a:srgbClr val="002060"/>
              </a:solidFill>
              <a:latin typeface="Arial" pitchFamily="34" charset="0"/>
              <a:ea typeface="Calibri" pitchFamily="34" charset="0"/>
              <a:cs typeface="Arial" pitchFamily="34" charset="0"/>
            </a:endParaRPr>
          </a:p>
          <a:p>
            <a:pPr marL="177800" marR="0" lvl="0" indent="12700" algn="just" defTabSz="914400" rtl="0" eaLnBrk="1" fontAlgn="base" latinLnBrk="0" hangingPunct="1">
              <a:lnSpc>
                <a:spcPct val="100000"/>
              </a:lnSpc>
              <a:spcBef>
                <a:spcPct val="0"/>
              </a:spcBef>
              <a:spcAft>
                <a:spcPct val="0"/>
              </a:spcAft>
              <a:buClrTx/>
              <a:buSzTx/>
              <a:buFontTx/>
              <a:buNone/>
            </a:pPr>
            <a:r>
              <a:rPr kumimoji="0" lang="it-IT" sz="1600" b="0" i="0" u="none" strike="noStrike" cap="none" normalizeH="0" baseline="0" dirty="0" smtClean="0">
                <a:ln>
                  <a:noFill/>
                </a:ln>
                <a:solidFill>
                  <a:schemeClr val="tx1"/>
                </a:solidFill>
                <a:effectLst/>
                <a:latin typeface="Arial" pitchFamily="34" charset="0"/>
                <a:ea typeface="Calibri" pitchFamily="34" charset="0"/>
                <a:cs typeface="Arial" pitchFamily="34" charset="0"/>
              </a:rPr>
              <a:t>detto anche </a:t>
            </a:r>
            <a:r>
              <a:rPr kumimoji="0" lang="it-IT" sz="1600" b="0" i="0" u="none" strike="noStrike" cap="none" normalizeH="0" baseline="0" dirty="0" smtClean="0">
                <a:ln>
                  <a:noFill/>
                </a:ln>
                <a:solidFill>
                  <a:srgbClr val="FF0000"/>
                </a:solidFill>
                <a:effectLst/>
                <a:latin typeface="Arial" pitchFamily="34" charset="0"/>
                <a:ea typeface="Calibri" pitchFamily="34" charset="0"/>
                <a:cs typeface="Arial" pitchFamily="34" charset="0"/>
              </a:rPr>
              <a:t>da modellatori</a:t>
            </a:r>
            <a:r>
              <a:rPr kumimoji="0" lang="it-IT" sz="16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Viene ottenuto cuocendo a 130 °C la pietra da gesso, scegliendo la qualità più pura. </a:t>
            </a:r>
          </a:p>
          <a:p>
            <a:pPr marL="177800" marR="0" lvl="0" indent="12700" algn="just" defTabSz="914400" rtl="0" eaLnBrk="1" fontAlgn="base" latinLnBrk="0" hangingPunct="1">
              <a:lnSpc>
                <a:spcPct val="100000"/>
              </a:lnSpc>
              <a:spcBef>
                <a:spcPct val="0"/>
              </a:spcBef>
              <a:spcAft>
                <a:spcPct val="0"/>
              </a:spcAft>
              <a:buClrTx/>
              <a:buSzTx/>
              <a:buFontTx/>
              <a:buNone/>
            </a:pPr>
            <a:r>
              <a:rPr kumimoji="0" lang="it-IT" sz="1600" b="0" i="0" u="none" strike="noStrike" cap="none" normalizeH="0" baseline="0" dirty="0" smtClean="0">
                <a:ln>
                  <a:noFill/>
                </a:ln>
                <a:solidFill>
                  <a:schemeClr val="tx1"/>
                </a:solidFill>
                <a:effectLst/>
                <a:latin typeface="Arial" pitchFamily="34" charset="0"/>
                <a:ea typeface="Calibri" pitchFamily="34" charset="0"/>
                <a:cs typeface="Arial" pitchFamily="34" charset="0"/>
              </a:rPr>
              <a:t>Il solfato di calcio </a:t>
            </a:r>
            <a:r>
              <a:rPr kumimoji="0" lang="it-IT" sz="16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semiidrato</a:t>
            </a:r>
            <a:r>
              <a:rPr kumimoji="0" lang="it-IT" sz="16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così formato, finemente macinato, viene mescolato con acqua di colla (animale o vegetale). </a:t>
            </a:r>
          </a:p>
          <a:p>
            <a:pPr marL="1979613" marR="0" lvl="0" indent="-1789113" algn="just" defTabSz="914400" rtl="0" eaLnBrk="1" fontAlgn="base" latinLnBrk="0" hangingPunct="1">
              <a:lnSpc>
                <a:spcPct val="100000"/>
              </a:lnSpc>
              <a:spcBef>
                <a:spcPct val="0"/>
              </a:spcBef>
              <a:spcAft>
                <a:spcPct val="0"/>
              </a:spcAft>
              <a:buClrTx/>
              <a:buSzTx/>
              <a:buFontTx/>
              <a:buNone/>
              <a:tabLst>
                <a:tab pos="269875" algn="l"/>
              </a:tabLst>
            </a:pPr>
            <a:r>
              <a:rPr lang="it-IT" sz="1600" dirty="0">
                <a:latin typeface="Arial" pitchFamily="34" charset="0"/>
                <a:ea typeface="Calibri" pitchFamily="34" charset="0"/>
                <a:cs typeface="Arial" pitchFamily="34" charset="0"/>
              </a:rPr>
              <a:t>	</a:t>
            </a:r>
            <a:r>
              <a:rPr lang="it-IT" sz="1600" dirty="0" smtClean="0">
                <a:latin typeface="Arial" pitchFamily="34" charset="0"/>
                <a:ea typeface="Calibri" pitchFamily="34" charset="0"/>
                <a:cs typeface="Arial" pitchFamily="34" charset="0"/>
              </a:rPr>
              <a:t>	</a:t>
            </a:r>
            <a:r>
              <a:rPr kumimoji="0" lang="it-IT" sz="1600" b="1" i="0" u="none" strike="noStrike" cap="none" normalizeH="0" baseline="0" dirty="0" smtClean="0">
                <a:ln>
                  <a:noFill/>
                </a:ln>
                <a:solidFill>
                  <a:schemeClr val="tx1"/>
                </a:solidFill>
                <a:effectLst/>
                <a:latin typeface="Arial" pitchFamily="34" charset="0"/>
                <a:ea typeface="Calibri" pitchFamily="34" charset="0"/>
                <a:cs typeface="Arial" pitchFamily="34" charset="0"/>
              </a:rPr>
              <a:t>Deve essere usato subito. Ha maggiore solubilità del gesso.</a:t>
            </a:r>
          </a:p>
          <a:p>
            <a:pPr marL="1979613" marR="0" lvl="0" indent="-1789113" algn="just" defTabSz="914400" rtl="0" eaLnBrk="1" fontAlgn="base" latinLnBrk="0" hangingPunct="1">
              <a:lnSpc>
                <a:spcPct val="100000"/>
              </a:lnSpc>
              <a:spcBef>
                <a:spcPct val="0"/>
              </a:spcBef>
              <a:spcAft>
                <a:spcPct val="0"/>
              </a:spcAft>
              <a:buClrTx/>
              <a:buSzTx/>
              <a:buFontTx/>
              <a:buNone/>
              <a:tabLst>
                <a:tab pos="269875" algn="l"/>
              </a:tabLst>
            </a:pPr>
            <a:r>
              <a:rPr lang="it-IT" sz="1600" b="1" dirty="0">
                <a:latin typeface="Arial" pitchFamily="34" charset="0"/>
                <a:ea typeface="Calibri" pitchFamily="34" charset="0"/>
                <a:cs typeface="Arial" pitchFamily="34" charset="0"/>
              </a:rPr>
              <a:t>	</a:t>
            </a:r>
            <a:r>
              <a:rPr lang="it-IT" sz="1600" b="1" dirty="0" smtClean="0">
                <a:latin typeface="Arial" pitchFamily="34" charset="0"/>
                <a:ea typeface="Calibri" pitchFamily="34" charset="0"/>
                <a:cs typeface="Arial" pitchFamily="34" charset="0"/>
              </a:rPr>
              <a:t>	</a:t>
            </a:r>
            <a:r>
              <a:rPr kumimoji="0" lang="it-IT" sz="1600" b="1" i="0" u="none" strike="noStrike" cap="none" normalizeH="0" baseline="0" dirty="0" smtClean="0">
                <a:ln>
                  <a:noFill/>
                </a:ln>
                <a:solidFill>
                  <a:schemeClr val="tx1"/>
                </a:solidFill>
                <a:effectLst/>
                <a:latin typeface="Arial" pitchFamily="34" charset="0"/>
                <a:ea typeface="Calibri" pitchFamily="34" charset="0"/>
                <a:cs typeface="Arial" pitchFamily="34" charset="0"/>
              </a:rPr>
              <a:t>Viene usato: </a:t>
            </a:r>
            <a:endParaRPr kumimoji="0" lang="it-IT" sz="1600" b="1" i="0" u="none" strike="noStrike" cap="none" normalizeH="0" baseline="0" dirty="0" smtClean="0">
              <a:ln>
                <a:noFill/>
              </a:ln>
              <a:solidFill>
                <a:schemeClr val="tx1"/>
              </a:solidFill>
              <a:effectLst/>
              <a:latin typeface="Arial" pitchFamily="34" charset="0"/>
              <a:cs typeface="Arial" pitchFamily="34" charset="0"/>
            </a:endParaRPr>
          </a:p>
          <a:p>
            <a:pPr marL="2238375" marR="0" lvl="1" indent="-258763" algn="just" defTabSz="914400" rtl="0" eaLnBrk="0" fontAlgn="base" latinLnBrk="0" hangingPunct="0">
              <a:lnSpc>
                <a:spcPct val="100000"/>
              </a:lnSpc>
              <a:spcBef>
                <a:spcPct val="0"/>
              </a:spcBef>
              <a:spcAft>
                <a:spcPct val="0"/>
              </a:spcAft>
              <a:buClrTx/>
              <a:buSzTx/>
              <a:buFontTx/>
              <a:buChar char="•"/>
            </a:pPr>
            <a:r>
              <a:rPr kumimoji="0" lang="it-IT" sz="1600" b="0" i="0" u="none" strike="noStrike" cap="none" normalizeH="0" baseline="0" dirty="0" smtClean="0">
                <a:ln>
                  <a:noFill/>
                </a:ln>
                <a:solidFill>
                  <a:schemeClr val="tx1"/>
                </a:solidFill>
                <a:effectLst/>
                <a:latin typeface="Arial" pitchFamily="34" charset="0"/>
                <a:cs typeface="Arial" pitchFamily="34" charset="0"/>
              </a:rPr>
              <a:t>a mano per </a:t>
            </a:r>
            <a:r>
              <a:rPr kumimoji="0" lang="it-IT" sz="1600" b="1" i="0" u="none" strike="noStrike" cap="none" normalizeH="0" baseline="0" dirty="0" smtClean="0">
                <a:ln>
                  <a:noFill/>
                </a:ln>
                <a:solidFill>
                  <a:srgbClr val="FF0000"/>
                </a:solidFill>
                <a:effectLst/>
                <a:latin typeface="Arial" pitchFamily="34" charset="0"/>
                <a:cs typeface="Arial" pitchFamily="34" charset="0"/>
              </a:rPr>
              <a:t>intonaci interni</a:t>
            </a:r>
            <a:r>
              <a:rPr kumimoji="0" lang="it-IT" sz="1600" b="0" i="0" u="none" strike="noStrike" cap="none" normalizeH="0" baseline="0" dirty="0" smtClean="0">
                <a:ln>
                  <a:noFill/>
                </a:ln>
                <a:solidFill>
                  <a:schemeClr val="tx1"/>
                </a:solidFill>
                <a:effectLst/>
                <a:latin typeface="Arial" pitchFamily="34" charset="0"/>
                <a:cs typeface="Arial" pitchFamily="34" charset="0"/>
              </a:rPr>
              <a:t>, come strato finale ricoprente un sottofondo a base gesso o base </a:t>
            </a:r>
            <a:r>
              <a:rPr kumimoji="0" lang="it-IT" sz="1600" b="0" i="0" u="none" strike="noStrike" cap="none" normalizeH="0" baseline="0" dirty="0" err="1" smtClean="0">
                <a:ln>
                  <a:noFill/>
                </a:ln>
                <a:solidFill>
                  <a:schemeClr val="tx1"/>
                </a:solidFill>
                <a:effectLst/>
                <a:latin typeface="Arial" pitchFamily="34" charset="0"/>
                <a:cs typeface="Arial" pitchFamily="34" charset="0"/>
              </a:rPr>
              <a:t>calce–cemento</a:t>
            </a:r>
            <a:r>
              <a:rPr kumimoji="0" lang="it-IT" sz="1600" b="0" i="0" u="none" strike="noStrike" cap="none" normalizeH="0" baseline="0" dirty="0" smtClean="0">
                <a:ln>
                  <a:noFill/>
                </a:ln>
                <a:solidFill>
                  <a:schemeClr val="tx1"/>
                </a:solidFill>
                <a:effectLst/>
                <a:latin typeface="Arial" pitchFamily="34" charset="0"/>
                <a:cs typeface="Arial" pitchFamily="34" charset="0"/>
              </a:rPr>
              <a:t>, rivestimento protettivo e decorativo; </a:t>
            </a:r>
          </a:p>
          <a:p>
            <a:pPr marL="2238375" marR="0" lvl="1" indent="-258763" algn="just" defTabSz="914400" rtl="0" eaLnBrk="0" fontAlgn="base" latinLnBrk="0" hangingPunct="0">
              <a:lnSpc>
                <a:spcPct val="100000"/>
              </a:lnSpc>
              <a:spcBef>
                <a:spcPct val="0"/>
              </a:spcBef>
              <a:spcAft>
                <a:spcPct val="0"/>
              </a:spcAft>
              <a:buClrTx/>
              <a:buSzTx/>
              <a:buFontTx/>
              <a:buChar char="•"/>
            </a:pPr>
            <a:r>
              <a:rPr kumimoji="0" lang="it-IT" sz="1600" b="0" i="0" u="none" strike="noStrike" cap="none" normalizeH="0" baseline="0" dirty="0" smtClean="0">
                <a:ln>
                  <a:noFill/>
                </a:ln>
                <a:solidFill>
                  <a:schemeClr val="tx1"/>
                </a:solidFill>
                <a:effectLst/>
                <a:latin typeface="Arial" pitchFamily="34" charset="0"/>
                <a:cs typeface="Arial" pitchFamily="34" charset="0"/>
              </a:rPr>
              <a:t>per fabbricazione </a:t>
            </a:r>
            <a:r>
              <a:rPr kumimoji="0" lang="it-IT" sz="1600" b="1" i="0" u="none" strike="noStrike" cap="none" normalizeH="0" baseline="0" dirty="0" smtClean="0">
                <a:ln>
                  <a:noFill/>
                </a:ln>
                <a:solidFill>
                  <a:srgbClr val="FF0000"/>
                </a:solidFill>
                <a:effectLst/>
                <a:latin typeface="Arial" pitchFamily="34" charset="0"/>
                <a:cs typeface="Arial" pitchFamily="34" charset="0"/>
              </a:rPr>
              <a:t>di manufatti per opere ornamentali</a:t>
            </a:r>
            <a:r>
              <a:rPr kumimoji="0" lang="it-IT" sz="1600" b="0" i="0" u="none" strike="noStrike" cap="none" normalizeH="0" baseline="0" dirty="0" smtClean="0">
                <a:ln>
                  <a:noFill/>
                </a:ln>
                <a:solidFill>
                  <a:schemeClr val="tx1"/>
                </a:solidFill>
                <a:effectLst/>
                <a:latin typeface="Arial" pitchFamily="34" charset="0"/>
                <a:cs typeface="Arial" pitchFamily="34" charset="0"/>
              </a:rPr>
              <a:t>; </a:t>
            </a:r>
          </a:p>
          <a:p>
            <a:pPr marL="2238375" marR="0" lvl="1" indent="-258763" algn="just" defTabSz="914400" rtl="0" eaLnBrk="0" fontAlgn="base" latinLnBrk="0" hangingPunct="0">
              <a:lnSpc>
                <a:spcPct val="100000"/>
              </a:lnSpc>
              <a:spcBef>
                <a:spcPct val="0"/>
              </a:spcBef>
              <a:spcAft>
                <a:spcPct val="0"/>
              </a:spcAft>
              <a:buClrTx/>
              <a:buSzTx/>
              <a:buFontTx/>
              <a:buChar char="•"/>
            </a:pPr>
            <a:r>
              <a:rPr kumimoji="0" lang="it-IT" sz="1600" b="1" i="0" u="none" strike="noStrike" cap="none" normalizeH="0" baseline="0" dirty="0" smtClean="0">
                <a:ln>
                  <a:noFill/>
                </a:ln>
                <a:solidFill>
                  <a:srgbClr val="FF0000"/>
                </a:solidFill>
                <a:effectLst/>
                <a:latin typeface="Arial" pitchFamily="34" charset="0"/>
                <a:cs typeface="Arial" pitchFamily="34" charset="0"/>
              </a:rPr>
              <a:t>decorazioni murarie </a:t>
            </a:r>
            <a:r>
              <a:rPr kumimoji="0" lang="it-IT" sz="1600" b="0" i="0" u="none" strike="noStrike" cap="none" normalizeH="0" baseline="0" dirty="0" smtClean="0">
                <a:ln>
                  <a:noFill/>
                </a:ln>
                <a:solidFill>
                  <a:schemeClr val="tx1"/>
                </a:solidFill>
                <a:effectLst/>
                <a:latin typeface="Arial" pitchFamily="34" charset="0"/>
                <a:cs typeface="Arial" pitchFamily="34" charset="0"/>
              </a:rPr>
              <a:t>(bassorilievi, colonne, cornici, fregi, rosoni, angoli, forme, stampi, modelli ecc.), </a:t>
            </a:r>
          </a:p>
          <a:p>
            <a:pPr marL="2238375" marR="0" lvl="1" indent="-258763" algn="just" defTabSz="914400" rtl="0" eaLnBrk="0" fontAlgn="base" latinLnBrk="0" hangingPunct="0">
              <a:lnSpc>
                <a:spcPct val="100000"/>
              </a:lnSpc>
              <a:spcBef>
                <a:spcPct val="0"/>
              </a:spcBef>
              <a:spcAft>
                <a:spcPct val="0"/>
              </a:spcAft>
              <a:buClrTx/>
              <a:buSzTx/>
              <a:buFontTx/>
              <a:buChar char="•"/>
            </a:pPr>
            <a:r>
              <a:rPr kumimoji="0" lang="it-IT" sz="1600" b="0" i="0" u="none" strike="noStrike" cap="none" normalizeH="0" baseline="0" dirty="0" smtClean="0">
                <a:ln>
                  <a:noFill/>
                </a:ln>
                <a:solidFill>
                  <a:schemeClr val="tx1"/>
                </a:solidFill>
                <a:effectLst/>
                <a:latin typeface="Arial" pitchFamily="34" charset="0"/>
                <a:cs typeface="Arial" pitchFamily="34" charset="0"/>
              </a:rPr>
              <a:t>riempitivo per piccole fughe, per statuette, vasi, gessature chirurgiche. </a:t>
            </a:r>
          </a:p>
          <a:p>
            <a:pPr marL="0" marR="0" lvl="0" indent="0" algn="just" defTabSz="914400" rtl="0" eaLnBrk="0" fontAlgn="base" latinLnBrk="0" hangingPunct="0">
              <a:lnSpc>
                <a:spcPct val="100000"/>
              </a:lnSpc>
              <a:spcBef>
                <a:spcPct val="0"/>
              </a:spcBef>
              <a:spcAft>
                <a:spcPct val="0"/>
              </a:spcAft>
              <a:buClrTx/>
              <a:buSzTx/>
              <a:buFontTx/>
              <a:buNone/>
              <a:tabLst>
                <a:tab pos="269875" algn="l"/>
              </a:tabLst>
            </a:pPr>
            <a:endParaRPr kumimoji="0" lang="it-IT" sz="1600" b="0" i="0" u="none" strike="noStrike" cap="none" normalizeH="0" baseline="0" dirty="0" smtClean="0">
              <a:ln>
                <a:noFill/>
              </a:ln>
              <a:solidFill>
                <a:schemeClr val="tx1"/>
              </a:solidFill>
              <a:effectLst/>
              <a:latin typeface="Arial" pitchFamily="34" charset="0"/>
              <a:ea typeface="Calibri" pitchFamily="34" charset="0"/>
              <a:cs typeface="Arial" pitchFamily="34" charset="0"/>
            </a:endParaRPr>
          </a:p>
        </p:txBody>
      </p:sp>
      <p:sp>
        <p:nvSpPr>
          <p:cNvPr id="4" name="CasellaDiTesto 3"/>
          <p:cNvSpPr txBox="1"/>
          <p:nvPr/>
        </p:nvSpPr>
        <p:spPr>
          <a:xfrm>
            <a:off x="214282" y="4500570"/>
            <a:ext cx="8572560" cy="2062103"/>
          </a:xfrm>
          <a:prstGeom prst="rect">
            <a:avLst/>
          </a:prstGeom>
          <a:solidFill>
            <a:srgbClr val="002060"/>
          </a:solidFill>
        </p:spPr>
        <p:txBody>
          <a:bodyPr wrap="square" rtlCol="0">
            <a:spAutoFit/>
          </a:bodyPr>
          <a:lstStyle/>
          <a:p>
            <a:pPr lvl="0" algn="just"/>
            <a:r>
              <a:rPr kumimoji="0" lang="it-IT" sz="2000" b="1" i="0" u="none" strike="noStrike" cap="none" normalizeH="0" baseline="0" dirty="0" smtClean="0">
                <a:ln>
                  <a:noFill/>
                </a:ln>
                <a:solidFill>
                  <a:schemeClr val="bg1"/>
                </a:solidFill>
                <a:effectLst/>
                <a:latin typeface="Arial" pitchFamily="34" charset="0"/>
                <a:ea typeface="Calibri" pitchFamily="34" charset="0"/>
                <a:cs typeface="Arial" pitchFamily="34" charset="0"/>
              </a:rPr>
              <a:t>La </a:t>
            </a:r>
            <a:r>
              <a:rPr kumimoji="0" lang="it-IT" sz="2000" b="1" i="1" u="none" strike="noStrike" cap="none" normalizeH="0" baseline="0" dirty="0" smtClean="0">
                <a:ln>
                  <a:noFill/>
                </a:ln>
                <a:solidFill>
                  <a:schemeClr val="bg1"/>
                </a:solidFill>
                <a:effectLst/>
                <a:latin typeface="Arial" pitchFamily="34" charset="0"/>
                <a:ea typeface="Calibri" pitchFamily="34" charset="0"/>
                <a:cs typeface="Arial" pitchFamily="34" charset="0"/>
              </a:rPr>
              <a:t>scagliola</a:t>
            </a:r>
            <a:r>
              <a:rPr kumimoji="0" lang="it-IT" sz="2000" b="1" i="0" u="none" strike="noStrike" cap="none" normalizeH="0" baseline="0" dirty="0" smtClean="0">
                <a:ln>
                  <a:noFill/>
                </a:ln>
                <a:solidFill>
                  <a:schemeClr val="bg1"/>
                </a:solidFill>
                <a:effectLst/>
                <a:latin typeface="Arial" pitchFamily="34" charset="0"/>
                <a:ea typeface="Calibri" pitchFamily="34" charset="0"/>
                <a:cs typeface="Arial" pitchFamily="34" charset="0"/>
              </a:rPr>
              <a:t> </a:t>
            </a:r>
            <a:r>
              <a:rPr kumimoji="0" lang="it-IT" b="0" i="0" u="none" strike="noStrike" cap="none" normalizeH="0" baseline="0" dirty="0" smtClean="0">
                <a:ln>
                  <a:noFill/>
                </a:ln>
                <a:solidFill>
                  <a:schemeClr val="bg1"/>
                </a:solidFill>
                <a:effectLst/>
                <a:latin typeface="Arial" pitchFamily="34" charset="0"/>
                <a:ea typeface="Calibri" pitchFamily="34" charset="0"/>
                <a:cs typeface="Arial" pitchFamily="34" charset="0"/>
              </a:rPr>
              <a:t>è uno stucco preparato mescolando gesso da stucco (</a:t>
            </a:r>
            <a:r>
              <a:rPr kumimoji="0" lang="it-IT" b="0" i="0" u="none" strike="noStrike" cap="none" normalizeH="0" baseline="0" dirty="0" err="1" smtClean="0">
                <a:ln>
                  <a:noFill/>
                </a:ln>
                <a:solidFill>
                  <a:schemeClr val="bg1"/>
                </a:solidFill>
                <a:effectLst/>
                <a:latin typeface="Arial" pitchFamily="34" charset="0"/>
                <a:ea typeface="Calibri" pitchFamily="34" charset="0"/>
                <a:cs typeface="Arial" pitchFamily="34" charset="0"/>
              </a:rPr>
              <a:t>semiidrato</a:t>
            </a:r>
            <a:r>
              <a:rPr kumimoji="0" lang="it-IT" b="0" i="0" u="none" strike="noStrike" cap="none" normalizeH="0" baseline="0" dirty="0" smtClean="0">
                <a:ln>
                  <a:noFill/>
                </a:ln>
                <a:solidFill>
                  <a:schemeClr val="bg1"/>
                </a:solidFill>
                <a:effectLst/>
                <a:latin typeface="Arial" pitchFamily="34" charset="0"/>
                <a:ea typeface="Calibri" pitchFamily="34" charset="0"/>
                <a:cs typeface="Arial" pitchFamily="34" charset="0"/>
              </a:rPr>
              <a:t>, “gesso cotto”), acqua, colla (animale o vegetale), anidro e gesso crudo (</a:t>
            </a:r>
            <a:r>
              <a:rPr kumimoji="0" lang="it-IT" b="0" i="0" u="none" strike="noStrike" cap="none" normalizeH="0" baseline="0" dirty="0" err="1" smtClean="0">
                <a:ln>
                  <a:noFill/>
                </a:ln>
                <a:solidFill>
                  <a:schemeClr val="bg1"/>
                </a:solidFill>
                <a:effectLst/>
                <a:latin typeface="Arial" pitchFamily="34" charset="0"/>
                <a:ea typeface="Calibri" pitchFamily="34" charset="0"/>
                <a:cs typeface="Arial" pitchFamily="34" charset="0"/>
              </a:rPr>
              <a:t>biidrato</a:t>
            </a:r>
            <a:r>
              <a:rPr kumimoji="0" lang="it-IT" b="0" i="0" u="none" strike="noStrike" cap="none" normalizeH="0" baseline="0" dirty="0" smtClean="0">
                <a:ln>
                  <a:noFill/>
                </a:ln>
                <a:solidFill>
                  <a:schemeClr val="bg1"/>
                </a:solidFill>
                <a:effectLst/>
                <a:latin typeface="Arial" pitchFamily="34" charset="0"/>
                <a:ea typeface="Calibri" pitchFamily="34" charset="0"/>
                <a:cs typeface="Arial" pitchFamily="34" charset="0"/>
              </a:rPr>
              <a:t>, “selenite”) in polvere. </a:t>
            </a:r>
          </a:p>
          <a:p>
            <a:pPr lvl="0" algn="just"/>
            <a:r>
              <a:rPr kumimoji="0" lang="it-IT" b="0" i="0" u="none" strike="noStrike" cap="none" normalizeH="0" baseline="0" dirty="0" smtClean="0">
                <a:ln>
                  <a:noFill/>
                </a:ln>
                <a:solidFill>
                  <a:schemeClr val="bg1"/>
                </a:solidFill>
                <a:effectLst/>
                <a:latin typeface="Arial" pitchFamily="34" charset="0"/>
                <a:ea typeface="Calibri" pitchFamily="34" charset="0"/>
                <a:cs typeface="Arial" pitchFamily="34" charset="0"/>
              </a:rPr>
              <a:t>Asciugato diventa duro come il marmo.</a:t>
            </a:r>
          </a:p>
          <a:p>
            <a:pPr lvl="0" algn="just"/>
            <a:r>
              <a:rPr kumimoji="0" lang="it-IT" b="0" i="0" u="none" strike="noStrike" cap="none" normalizeH="0" baseline="0" dirty="0" smtClean="0">
                <a:ln>
                  <a:noFill/>
                </a:ln>
                <a:solidFill>
                  <a:schemeClr val="bg1"/>
                </a:solidFill>
                <a:effectLst/>
                <a:latin typeface="Arial" pitchFamily="34" charset="0"/>
                <a:ea typeface="Calibri" pitchFamily="34" charset="0"/>
                <a:cs typeface="Arial" pitchFamily="34" charset="0"/>
              </a:rPr>
              <a:t>L</a:t>
            </a:r>
            <a:r>
              <a:rPr kumimoji="0" lang="it-IT"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a:t>
            </a:r>
            <a:r>
              <a:rPr kumimoji="0" lang="it-IT" b="0" i="0" u="none" strike="noStrike" cap="none" normalizeH="0" baseline="0" dirty="0" smtClean="0">
                <a:ln>
                  <a:noFill/>
                </a:ln>
                <a:solidFill>
                  <a:schemeClr val="bg1"/>
                </a:solidFill>
                <a:effectLst/>
                <a:latin typeface="Arial" pitchFamily="34" charset="0"/>
                <a:ea typeface="Calibri" pitchFamily="34" charset="0"/>
                <a:cs typeface="Arial" pitchFamily="34" charset="0"/>
              </a:rPr>
              <a:t>aggiunta di pigmenti ne imita anche l</a:t>
            </a:r>
            <a:r>
              <a:rPr kumimoji="0" lang="it-IT"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a:t>
            </a:r>
            <a:r>
              <a:rPr kumimoji="0" lang="it-IT" b="0" i="0" u="none" strike="noStrike" cap="none" normalizeH="0" baseline="0" dirty="0" smtClean="0">
                <a:ln>
                  <a:noFill/>
                </a:ln>
                <a:solidFill>
                  <a:schemeClr val="bg1"/>
                </a:solidFill>
                <a:effectLst/>
                <a:latin typeface="Arial" pitchFamily="34" charset="0"/>
                <a:ea typeface="Calibri" pitchFamily="34" charset="0"/>
                <a:cs typeface="Arial" pitchFamily="34" charset="0"/>
              </a:rPr>
              <a:t>aspetto, dopo lucidatura. </a:t>
            </a:r>
          </a:p>
          <a:p>
            <a:pPr lvl="0" algn="just"/>
            <a:r>
              <a:rPr kumimoji="0" lang="it-IT" b="0" i="0" u="none" strike="noStrike" cap="none" normalizeH="0" baseline="0" dirty="0" smtClean="0">
                <a:ln>
                  <a:noFill/>
                </a:ln>
                <a:solidFill>
                  <a:schemeClr val="bg1"/>
                </a:solidFill>
                <a:effectLst/>
                <a:latin typeface="Arial" pitchFamily="34" charset="0"/>
                <a:ea typeface="Calibri" pitchFamily="34" charset="0"/>
                <a:cs typeface="Arial" pitchFamily="34" charset="0"/>
              </a:rPr>
              <a:t>Per ottenere stucchi</a:t>
            </a:r>
            <a:r>
              <a:rPr kumimoji="0" lang="it-IT" b="1" i="0" u="none" strike="noStrike" cap="none" normalizeH="0" baseline="0" dirty="0" smtClean="0">
                <a:ln>
                  <a:noFill/>
                </a:ln>
                <a:solidFill>
                  <a:schemeClr val="bg1"/>
                </a:solidFill>
                <a:effectLst/>
                <a:latin typeface="Arial" pitchFamily="34" charset="0"/>
                <a:ea typeface="Calibri" pitchFamily="34" charset="0"/>
                <a:cs typeface="Arial" pitchFamily="34" charset="0"/>
              </a:rPr>
              <a:t> </a:t>
            </a:r>
            <a:r>
              <a:rPr kumimoji="0" lang="it-IT" b="0" i="0" u="none" strike="noStrike" cap="none" normalizeH="0" baseline="0" dirty="0" smtClean="0">
                <a:ln>
                  <a:noFill/>
                </a:ln>
                <a:solidFill>
                  <a:schemeClr val="bg1"/>
                </a:solidFill>
                <a:effectLst/>
                <a:latin typeface="Arial" pitchFamily="34" charset="0"/>
                <a:ea typeface="Calibri" pitchFamily="34" charset="0"/>
                <a:cs typeface="Arial" pitchFamily="34" charset="0"/>
              </a:rPr>
              <a:t>lucenti e duri</a:t>
            </a:r>
            <a:r>
              <a:rPr kumimoji="0" lang="it-IT" b="1" i="0" u="none" strike="noStrike" cap="none" normalizeH="0" baseline="0" dirty="0" smtClean="0">
                <a:ln>
                  <a:noFill/>
                </a:ln>
                <a:solidFill>
                  <a:schemeClr val="bg1"/>
                </a:solidFill>
                <a:effectLst/>
                <a:latin typeface="Arial" pitchFamily="34" charset="0"/>
                <a:ea typeface="Calibri" pitchFamily="34" charset="0"/>
                <a:cs typeface="Arial" pitchFamily="34" charset="0"/>
              </a:rPr>
              <a:t> </a:t>
            </a:r>
            <a:r>
              <a:rPr kumimoji="0" lang="it-IT" b="0" i="0" u="none" strike="noStrike" cap="none" normalizeH="0" baseline="0" dirty="0" smtClean="0">
                <a:ln>
                  <a:noFill/>
                </a:ln>
                <a:solidFill>
                  <a:schemeClr val="bg1"/>
                </a:solidFill>
                <a:effectLst/>
                <a:latin typeface="Arial" pitchFamily="34" charset="0"/>
                <a:ea typeface="Calibri" pitchFamily="34" charset="0"/>
                <a:cs typeface="Arial" pitchFamily="34" charset="0"/>
              </a:rPr>
              <a:t>si aggiunge del solfato di zinco (ZnSO</a:t>
            </a:r>
            <a:r>
              <a:rPr kumimoji="0" lang="it-IT" b="0" i="0" u="none" strike="noStrike" cap="none" normalizeH="0" baseline="-30000" dirty="0" smtClean="0">
                <a:ln>
                  <a:noFill/>
                </a:ln>
                <a:solidFill>
                  <a:schemeClr val="bg1"/>
                </a:solidFill>
                <a:effectLst/>
                <a:latin typeface="Arial" pitchFamily="34" charset="0"/>
                <a:ea typeface="Calibri" pitchFamily="34" charset="0"/>
                <a:cs typeface="Arial" pitchFamily="34" charset="0"/>
              </a:rPr>
              <a:t>4</a:t>
            </a:r>
            <a:r>
              <a:rPr kumimoji="0" lang="it-IT" b="0" i="0" u="none" strike="noStrike" cap="none" normalizeH="0" baseline="0" dirty="0" smtClean="0">
                <a:ln>
                  <a:noFill/>
                </a:ln>
                <a:solidFill>
                  <a:schemeClr val="bg1"/>
                </a:solidFill>
                <a:effectLst/>
                <a:latin typeface="Arial" pitchFamily="34" charset="0"/>
                <a:ea typeface="Calibri" pitchFamily="34" charset="0"/>
                <a:cs typeface="Arial" pitchFamily="34" charset="0"/>
              </a:rPr>
              <a:t>).</a:t>
            </a:r>
            <a:endParaRPr kumimoji="0" lang="it-IT" b="0" i="0" u="none" strike="noStrike" cap="none" normalizeH="0" baseline="0" dirty="0" smtClean="0">
              <a:ln>
                <a:noFill/>
              </a:ln>
              <a:solidFill>
                <a:schemeClr val="bg1"/>
              </a:solidFill>
              <a:effectLst/>
              <a:latin typeface="Arial" pitchFamily="34" charset="0"/>
              <a:cs typeface="Arial" pitchFamily="34" charset="0"/>
            </a:endParaRPr>
          </a:p>
          <a:p>
            <a:pPr algn="just"/>
            <a:endParaRPr lang="it-IT"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285720" y="142852"/>
            <a:ext cx="8643998" cy="6093976"/>
          </a:xfrm>
          <a:prstGeom prst="rect">
            <a:avLst/>
          </a:prstGeom>
        </p:spPr>
        <p:txBody>
          <a:bodyPr wrap="square">
            <a:spAutoFit/>
          </a:bodyPr>
          <a:lstStyle/>
          <a:p>
            <a:pPr lvl="0" algn="just" eaLnBrk="0" fontAlgn="base" hangingPunct="0">
              <a:spcBef>
                <a:spcPct val="0"/>
              </a:spcBef>
              <a:spcAft>
                <a:spcPct val="0"/>
              </a:spcAft>
              <a:tabLst>
                <a:tab pos="269875" algn="l"/>
              </a:tabLst>
            </a:pPr>
            <a:r>
              <a:rPr kumimoji="0" lang="it-IT" sz="2800" b="1" i="0" u="sng" strike="noStrike" cap="none" normalizeH="0" baseline="0" dirty="0" smtClean="0">
                <a:ln>
                  <a:noFill/>
                </a:ln>
                <a:solidFill>
                  <a:srgbClr val="002060"/>
                </a:solidFill>
                <a:effectLst/>
                <a:latin typeface="Arial" pitchFamily="34" charset="0"/>
                <a:ea typeface="Calibri" pitchFamily="34" charset="0"/>
                <a:cs typeface="Arial" pitchFamily="34" charset="0"/>
              </a:rPr>
              <a:t>Gesso da presa  </a:t>
            </a:r>
          </a:p>
          <a:p>
            <a:pPr lvl="0" algn="just" eaLnBrk="0" fontAlgn="base" hangingPunct="0">
              <a:spcBef>
                <a:spcPct val="0"/>
              </a:spcBef>
              <a:spcAft>
                <a:spcPct val="0"/>
              </a:spcAft>
              <a:tabLst>
                <a:tab pos="269875" algn="l"/>
              </a:tabLst>
            </a:pPr>
            <a:r>
              <a:rPr kumimoji="0" lang="it-IT" b="0" i="0" u="none" strike="noStrike" cap="none" normalizeH="0" baseline="0" dirty="0" smtClean="0">
                <a:ln>
                  <a:noFill/>
                </a:ln>
                <a:solidFill>
                  <a:schemeClr val="tx1"/>
                </a:solidFill>
                <a:effectLst/>
                <a:latin typeface="Arial" pitchFamily="34" charset="0"/>
                <a:ea typeface="Calibri" pitchFamily="34" charset="0"/>
                <a:cs typeface="Arial" pitchFamily="34" charset="0"/>
              </a:rPr>
              <a:t>richiede meno cura nella macinazione e nella selezione del materiale iniziale e soprattutto nella temperatura di cottura che può essere spinta fino a 250</a:t>
            </a:r>
            <a:r>
              <a:rPr kumimoji="0" lang="it-IT" b="1" i="0" u="none" strike="noStrike" cap="none" normalizeH="0" baseline="0" dirty="0" smtClean="0">
                <a:ln>
                  <a:noFill/>
                </a:ln>
                <a:solidFill>
                  <a:schemeClr val="tx1"/>
                </a:solidFill>
                <a:effectLst/>
                <a:latin typeface="Arial" pitchFamily="34" charset="0"/>
                <a:ea typeface="Calibri" pitchFamily="34" charset="0"/>
                <a:cs typeface="Arial" pitchFamily="34" charset="0"/>
              </a:rPr>
              <a:t> °</a:t>
            </a:r>
            <a:r>
              <a:rPr kumimoji="0" lang="it-IT" b="0" i="0" u="none" strike="noStrike" cap="none" normalizeH="0" baseline="0" dirty="0" smtClean="0">
                <a:ln>
                  <a:noFill/>
                </a:ln>
                <a:solidFill>
                  <a:schemeClr val="tx1"/>
                </a:solidFill>
                <a:effectLst/>
                <a:latin typeface="Arial" pitchFamily="34" charset="0"/>
                <a:ea typeface="Calibri" pitchFamily="34" charset="0"/>
                <a:cs typeface="Arial" pitchFamily="34" charset="0"/>
              </a:rPr>
              <a:t>C. </a:t>
            </a:r>
          </a:p>
          <a:p>
            <a:pPr lvl="0" algn="just" eaLnBrk="0" fontAlgn="base" hangingPunct="0">
              <a:spcBef>
                <a:spcPct val="0"/>
              </a:spcBef>
              <a:spcAft>
                <a:spcPct val="0"/>
              </a:spcAft>
              <a:tabLst>
                <a:tab pos="269875" algn="l"/>
              </a:tabLst>
            </a:pPr>
            <a:r>
              <a:rPr kumimoji="0" lang="it-IT" b="0" i="0" u="none" strike="noStrike" cap="none" normalizeH="0" baseline="0" dirty="0" smtClean="0">
                <a:ln>
                  <a:noFill/>
                </a:ln>
                <a:solidFill>
                  <a:schemeClr val="tx1"/>
                </a:solidFill>
                <a:effectLst/>
                <a:latin typeface="Arial" pitchFamily="34" charset="0"/>
                <a:ea typeface="Calibri" pitchFamily="34" charset="0"/>
                <a:cs typeface="Arial" pitchFamily="34" charset="0"/>
              </a:rPr>
              <a:t>La polvere ottenuta non è proprio finissima come quella da modellatori ed ha un colore tendente al giallo. Questo gesso viene usato per lavori di ordinaria manutenzione come impiantare tasselli sui muri, per piccole riparazioni, per tramezzi divisori rivestendo reti metalliche o cartone pressato «cartongesso».</a:t>
            </a:r>
          </a:p>
          <a:p>
            <a:pPr lvl="0" algn="just" eaLnBrk="0" fontAlgn="base" hangingPunct="0">
              <a:spcBef>
                <a:spcPct val="0"/>
              </a:spcBef>
              <a:spcAft>
                <a:spcPct val="0"/>
              </a:spcAft>
              <a:tabLst>
                <a:tab pos="269875" algn="l"/>
              </a:tabLst>
            </a:pPr>
            <a:r>
              <a:rPr kumimoji="0" lang="it-IT" b="0" i="0" u="none" strike="noStrike" cap="none" normalizeH="0" baseline="0" dirty="0" smtClean="0">
                <a:ln>
                  <a:noFill/>
                </a:ln>
                <a:solidFill>
                  <a:schemeClr val="tx1"/>
                </a:solidFill>
                <a:effectLst/>
                <a:latin typeface="Arial" pitchFamily="34" charset="0"/>
                <a:ea typeface="Calibri" pitchFamily="34" charset="0"/>
                <a:cs typeface="Arial" pitchFamily="34" charset="0"/>
              </a:rPr>
              <a:t/>
            </a:r>
            <a:br>
              <a:rPr kumimoji="0" lang="it-IT" b="0" i="0" u="none" strike="noStrike" cap="none" normalizeH="0" baseline="0" dirty="0" smtClean="0">
                <a:ln>
                  <a:noFill/>
                </a:ln>
                <a:solidFill>
                  <a:schemeClr val="tx1"/>
                </a:solidFill>
                <a:effectLst/>
                <a:latin typeface="Arial" pitchFamily="34" charset="0"/>
                <a:ea typeface="Calibri" pitchFamily="34" charset="0"/>
                <a:cs typeface="Arial" pitchFamily="34" charset="0"/>
              </a:rPr>
            </a:br>
            <a:endParaRPr kumimoji="0" lang="it-IT" b="0" i="0" u="none" strike="noStrike" cap="none" normalizeH="0" baseline="0" dirty="0" smtClean="0">
              <a:ln>
                <a:noFill/>
              </a:ln>
              <a:solidFill>
                <a:schemeClr val="tx1"/>
              </a:solidFill>
              <a:effectLst/>
              <a:latin typeface="Arial" pitchFamily="34" charset="0"/>
              <a:cs typeface="Arial" pitchFamily="34" charset="0"/>
            </a:endParaRPr>
          </a:p>
          <a:p>
            <a:pPr lvl="0" algn="just" eaLnBrk="0" fontAlgn="base" hangingPunct="0">
              <a:spcBef>
                <a:spcPct val="0"/>
              </a:spcBef>
              <a:spcAft>
                <a:spcPct val="0"/>
              </a:spcAft>
              <a:tabLst>
                <a:tab pos="269875" algn="l"/>
              </a:tabLst>
            </a:pPr>
            <a:r>
              <a:rPr kumimoji="0" lang="it-IT" sz="2800" b="1" i="0" u="sng" strike="noStrike" cap="none" normalizeH="0" baseline="0" dirty="0" smtClean="0">
                <a:ln>
                  <a:noFill/>
                </a:ln>
                <a:solidFill>
                  <a:srgbClr val="002060"/>
                </a:solidFill>
                <a:effectLst/>
                <a:latin typeface="Arial" pitchFamily="34" charset="0"/>
                <a:ea typeface="Calibri" pitchFamily="34" charset="0"/>
                <a:cs typeface="Arial" pitchFamily="34" charset="0"/>
              </a:rPr>
              <a:t>Gesso morto</a:t>
            </a:r>
            <a:r>
              <a:rPr kumimoji="0" lang="it-IT" sz="2800" b="1" i="0" u="none" strike="noStrike" cap="none" normalizeH="0" baseline="0" dirty="0" smtClean="0">
                <a:ln>
                  <a:noFill/>
                </a:ln>
                <a:solidFill>
                  <a:srgbClr val="002060"/>
                </a:solidFill>
                <a:effectLst/>
                <a:latin typeface="Arial" pitchFamily="34" charset="0"/>
                <a:ea typeface="Calibri" pitchFamily="34" charset="0"/>
                <a:cs typeface="Arial" pitchFamily="34" charset="0"/>
              </a:rPr>
              <a:t>:</a:t>
            </a:r>
          </a:p>
          <a:p>
            <a:pPr lvl="0" algn="just" eaLnBrk="0" fontAlgn="base" hangingPunct="0">
              <a:spcBef>
                <a:spcPct val="0"/>
              </a:spcBef>
              <a:spcAft>
                <a:spcPct val="0"/>
              </a:spcAft>
              <a:tabLst>
                <a:tab pos="269875" algn="l"/>
              </a:tabLst>
            </a:pPr>
            <a:r>
              <a:rPr kumimoji="0" lang="it-IT" b="0" i="0" u="none" strike="noStrike" cap="none" normalizeH="0" baseline="0" dirty="0" smtClean="0">
                <a:ln>
                  <a:noFill/>
                </a:ln>
                <a:solidFill>
                  <a:schemeClr val="tx1"/>
                </a:solidFill>
                <a:effectLst/>
                <a:latin typeface="Arial" pitchFamily="34" charset="0"/>
                <a:ea typeface="Calibri" pitchFamily="34" charset="0"/>
                <a:cs typeface="Arial" pitchFamily="34" charset="0"/>
              </a:rPr>
              <a:t>Non</a:t>
            </a:r>
            <a:r>
              <a:rPr kumimoji="0" lang="it-IT" b="1" i="0" u="none" strike="noStrike" cap="none" normalizeH="0" baseline="0" dirty="0" smtClean="0">
                <a:ln>
                  <a:noFill/>
                </a:ln>
                <a:solidFill>
                  <a:schemeClr val="tx1"/>
                </a:solidFill>
                <a:effectLst/>
                <a:latin typeface="Arial" pitchFamily="34" charset="0"/>
                <a:ea typeface="Calibri" pitchFamily="34" charset="0"/>
                <a:cs typeface="Arial" pitchFamily="34" charset="0"/>
              </a:rPr>
              <a:t> </a:t>
            </a:r>
            <a:r>
              <a:rPr kumimoji="0" lang="it-IT" b="0" i="0" u="none" strike="noStrike" cap="none" normalizeH="0" baseline="0" dirty="0" smtClean="0">
                <a:ln>
                  <a:noFill/>
                </a:ln>
                <a:solidFill>
                  <a:schemeClr val="tx1"/>
                </a:solidFill>
                <a:effectLst/>
                <a:latin typeface="Arial" pitchFamily="34" charset="0"/>
                <a:ea typeface="Calibri" pitchFamily="34" charset="0"/>
                <a:cs typeface="Arial" pitchFamily="34" charset="0"/>
              </a:rPr>
              <a:t>ha praticamente applicazione in edilizia,</a:t>
            </a:r>
            <a:r>
              <a:rPr kumimoji="0" lang="it-IT" b="1" i="0" u="none" strike="noStrike" cap="none" normalizeH="0" baseline="0" dirty="0" smtClean="0">
                <a:ln>
                  <a:noFill/>
                </a:ln>
                <a:solidFill>
                  <a:schemeClr val="tx1"/>
                </a:solidFill>
                <a:effectLst/>
                <a:latin typeface="Arial" pitchFamily="34" charset="0"/>
                <a:ea typeface="Calibri" pitchFamily="34" charset="0"/>
                <a:cs typeface="Arial" pitchFamily="34" charset="0"/>
              </a:rPr>
              <a:t> </a:t>
            </a:r>
            <a:r>
              <a:rPr kumimoji="0" lang="it-IT" b="0" i="0" u="none" strike="noStrike" cap="none" normalizeH="0" baseline="0" dirty="0" smtClean="0">
                <a:ln>
                  <a:noFill/>
                </a:ln>
                <a:solidFill>
                  <a:schemeClr val="tx1"/>
                </a:solidFill>
                <a:effectLst/>
                <a:latin typeface="Arial" pitchFamily="34" charset="0"/>
                <a:ea typeface="Calibri" pitchFamily="34" charset="0"/>
                <a:cs typeface="Arial" pitchFamily="34" charset="0"/>
              </a:rPr>
              <a:t>viene</a:t>
            </a:r>
            <a:r>
              <a:rPr kumimoji="0" lang="it-IT" b="1" i="0" u="none" strike="noStrike" cap="none" normalizeH="0" baseline="0" dirty="0" smtClean="0">
                <a:ln>
                  <a:noFill/>
                </a:ln>
                <a:solidFill>
                  <a:schemeClr val="tx1"/>
                </a:solidFill>
                <a:effectLst/>
                <a:latin typeface="Arial" pitchFamily="34" charset="0"/>
                <a:ea typeface="Calibri" pitchFamily="34" charset="0"/>
                <a:cs typeface="Arial" pitchFamily="34" charset="0"/>
              </a:rPr>
              <a:t> </a:t>
            </a:r>
            <a:r>
              <a:rPr kumimoji="0" lang="it-IT" b="0" i="0" u="none" strike="noStrike" cap="none" normalizeH="0" baseline="0" dirty="0" smtClean="0">
                <a:ln>
                  <a:noFill/>
                </a:ln>
                <a:solidFill>
                  <a:schemeClr val="tx1"/>
                </a:solidFill>
                <a:effectLst/>
                <a:latin typeface="Arial" pitchFamily="34" charset="0"/>
                <a:ea typeface="Calibri" pitchFamily="34" charset="0"/>
                <a:cs typeface="Arial" pitchFamily="34" charset="0"/>
              </a:rPr>
              <a:t>usato</a:t>
            </a:r>
            <a:r>
              <a:rPr kumimoji="0" lang="it-IT" b="1" i="0" u="none" strike="noStrike" cap="none" normalizeH="0" baseline="0" dirty="0" smtClean="0">
                <a:ln>
                  <a:noFill/>
                </a:ln>
                <a:solidFill>
                  <a:schemeClr val="tx1"/>
                </a:solidFill>
                <a:effectLst/>
                <a:latin typeface="Arial" pitchFamily="34" charset="0"/>
                <a:ea typeface="Calibri" pitchFamily="34" charset="0"/>
                <a:cs typeface="Arial" pitchFamily="34" charset="0"/>
              </a:rPr>
              <a:t> </a:t>
            </a:r>
            <a:r>
              <a:rPr kumimoji="0" lang="it-IT" b="0" i="0" u="none" strike="noStrike" cap="none" normalizeH="0" baseline="0" dirty="0" smtClean="0">
                <a:ln>
                  <a:noFill/>
                </a:ln>
                <a:solidFill>
                  <a:schemeClr val="tx1"/>
                </a:solidFill>
                <a:effectLst/>
                <a:latin typeface="Arial" pitchFamily="34" charset="0"/>
                <a:ea typeface="Calibri" pitchFamily="34" charset="0"/>
                <a:cs typeface="Arial" pitchFamily="34" charset="0"/>
              </a:rPr>
              <a:t>in agricoltura per concimare. Favorisce la nitrificazione del terreno e, potendosi trasformare in solfato di potassio solubile, mette in libertà il potassio per le</a:t>
            </a:r>
            <a:r>
              <a:rPr kumimoji="0" lang="it-IT" b="0" i="0" u="none" strike="noStrike" cap="none" normalizeH="0" dirty="0" smtClean="0">
                <a:ln>
                  <a:noFill/>
                </a:ln>
                <a:solidFill>
                  <a:schemeClr val="tx1"/>
                </a:solidFill>
                <a:effectLst/>
                <a:latin typeface="Arial" pitchFamily="34" charset="0"/>
                <a:ea typeface="Calibri" pitchFamily="34" charset="0"/>
                <a:cs typeface="Arial" pitchFamily="34" charset="0"/>
              </a:rPr>
              <a:t> </a:t>
            </a:r>
            <a:r>
              <a:rPr kumimoji="0" lang="it-IT" b="0" i="0" u="none" strike="noStrike" cap="none" normalizeH="0" baseline="0" dirty="0" smtClean="0">
                <a:ln>
                  <a:noFill/>
                </a:ln>
                <a:solidFill>
                  <a:schemeClr val="tx1"/>
                </a:solidFill>
                <a:effectLst/>
                <a:latin typeface="Arial" pitchFamily="34" charset="0"/>
                <a:ea typeface="Calibri" pitchFamily="34" charset="0"/>
                <a:cs typeface="Arial" pitchFamily="34" charset="0"/>
              </a:rPr>
              <a:t>piante.</a:t>
            </a:r>
          </a:p>
          <a:p>
            <a:pPr lvl="0" algn="just" eaLnBrk="0" fontAlgn="base" hangingPunct="0">
              <a:spcBef>
                <a:spcPct val="0"/>
              </a:spcBef>
              <a:spcAft>
                <a:spcPct val="0"/>
              </a:spcAft>
              <a:tabLst>
                <a:tab pos="269875" algn="l"/>
              </a:tabLst>
            </a:pPr>
            <a:r>
              <a:rPr kumimoji="0" lang="it-IT" b="0" i="0" u="none" strike="noStrike" cap="none" normalizeH="0" baseline="0" dirty="0" smtClean="0">
                <a:ln>
                  <a:noFill/>
                </a:ln>
                <a:solidFill>
                  <a:schemeClr val="tx1"/>
                </a:solidFill>
                <a:effectLst/>
                <a:latin typeface="Arial" pitchFamily="34" charset="0"/>
                <a:ea typeface="Calibri" pitchFamily="34" charset="0"/>
                <a:cs typeface="Arial" pitchFamily="34" charset="0"/>
              </a:rPr>
              <a:t/>
            </a:r>
            <a:br>
              <a:rPr kumimoji="0" lang="it-IT" b="0" i="0" u="none" strike="noStrike" cap="none" normalizeH="0" baseline="0" dirty="0" smtClean="0">
                <a:ln>
                  <a:noFill/>
                </a:ln>
                <a:solidFill>
                  <a:schemeClr val="tx1"/>
                </a:solidFill>
                <a:effectLst/>
                <a:latin typeface="Arial" pitchFamily="34" charset="0"/>
                <a:ea typeface="Calibri" pitchFamily="34" charset="0"/>
                <a:cs typeface="Arial" pitchFamily="34" charset="0"/>
              </a:rPr>
            </a:br>
            <a:r>
              <a:rPr kumimoji="0" lang="it-IT" b="0" i="0" u="none" strike="noStrike" cap="none" normalizeH="0" baseline="0" dirty="0" smtClean="0">
                <a:ln>
                  <a:noFill/>
                </a:ln>
                <a:solidFill>
                  <a:schemeClr val="tx1"/>
                </a:solidFill>
                <a:effectLst/>
                <a:latin typeface="Arial" pitchFamily="34" charset="0"/>
                <a:ea typeface="Calibri" pitchFamily="34" charset="0"/>
                <a:cs typeface="Arial" pitchFamily="34" charset="0"/>
              </a:rPr>
              <a:t/>
            </a:r>
            <a:br>
              <a:rPr kumimoji="0" lang="it-IT" b="0" i="0" u="none" strike="noStrike" cap="none" normalizeH="0" baseline="0" dirty="0" smtClean="0">
                <a:ln>
                  <a:noFill/>
                </a:ln>
                <a:solidFill>
                  <a:schemeClr val="tx1"/>
                </a:solidFill>
                <a:effectLst/>
                <a:latin typeface="Arial" pitchFamily="34" charset="0"/>
                <a:ea typeface="Calibri" pitchFamily="34" charset="0"/>
                <a:cs typeface="Arial" pitchFamily="34" charset="0"/>
              </a:rPr>
            </a:br>
            <a:r>
              <a:rPr kumimoji="0" lang="it-IT" sz="2800" b="1" i="0" u="sng" strike="noStrike" cap="none" normalizeH="0" baseline="0" dirty="0" smtClean="0">
                <a:ln>
                  <a:noFill/>
                </a:ln>
                <a:solidFill>
                  <a:srgbClr val="002060"/>
                </a:solidFill>
                <a:effectLst/>
                <a:latin typeface="Arial" pitchFamily="34" charset="0"/>
                <a:ea typeface="Calibri" pitchFamily="34" charset="0"/>
                <a:cs typeface="Arial" pitchFamily="34" charset="0"/>
              </a:rPr>
              <a:t>Gesso idraulico</a:t>
            </a:r>
            <a:endParaRPr lang="it-IT" sz="2800" b="1" u="sng" dirty="0">
              <a:solidFill>
                <a:srgbClr val="002060"/>
              </a:solidFill>
              <a:latin typeface="Arial" pitchFamily="34" charset="0"/>
              <a:ea typeface="Calibri" pitchFamily="34" charset="0"/>
              <a:cs typeface="Arial" pitchFamily="34" charset="0"/>
            </a:endParaRPr>
          </a:p>
          <a:p>
            <a:pPr lvl="0" algn="just" eaLnBrk="0" fontAlgn="base" hangingPunct="0">
              <a:spcBef>
                <a:spcPct val="0"/>
              </a:spcBef>
              <a:spcAft>
                <a:spcPct val="0"/>
              </a:spcAft>
              <a:tabLst>
                <a:tab pos="269875" algn="l"/>
              </a:tabLst>
            </a:pPr>
            <a:r>
              <a:rPr kumimoji="0" lang="it-IT" b="0" i="0" u="none" strike="noStrike" cap="none" normalizeH="0" baseline="0" dirty="0" smtClean="0">
                <a:ln>
                  <a:noFill/>
                </a:ln>
                <a:solidFill>
                  <a:schemeClr val="tx1"/>
                </a:solidFill>
                <a:effectLst/>
                <a:latin typeface="Arial" pitchFamily="34" charset="0"/>
                <a:ea typeface="Calibri" pitchFamily="34" charset="0"/>
                <a:cs typeface="Arial" pitchFamily="34" charset="0"/>
              </a:rPr>
              <a:t>Come è stato già detto si ottiene dalla decomposizione termica del gesso anidro. La miscela comunque contiene ancora del solfato di calcio libero. Una volta veniva utilizzato</a:t>
            </a:r>
            <a:r>
              <a:rPr kumimoji="0" lang="it-IT" b="1" i="0" u="none" strike="noStrike" cap="none" normalizeH="0" baseline="0" dirty="0" smtClean="0">
                <a:ln>
                  <a:noFill/>
                </a:ln>
                <a:solidFill>
                  <a:schemeClr val="tx1"/>
                </a:solidFill>
                <a:effectLst/>
                <a:latin typeface="Arial" pitchFamily="34" charset="0"/>
                <a:ea typeface="Calibri" pitchFamily="34" charset="0"/>
                <a:cs typeface="Arial" pitchFamily="34" charset="0"/>
              </a:rPr>
              <a:t> </a:t>
            </a:r>
            <a:r>
              <a:rPr kumimoji="0" lang="it-IT" b="0" i="0" u="none" strike="noStrike" cap="none" normalizeH="0" baseline="0" dirty="0" smtClean="0">
                <a:ln>
                  <a:noFill/>
                </a:ln>
                <a:solidFill>
                  <a:schemeClr val="tx1"/>
                </a:solidFill>
                <a:effectLst/>
                <a:latin typeface="Arial" pitchFamily="34" charset="0"/>
                <a:ea typeface="Calibri" pitchFamily="34" charset="0"/>
                <a:cs typeface="Arial" pitchFamily="34" charset="0"/>
              </a:rPr>
              <a:t>per pavimenti, mescolato all'allume (</a:t>
            </a:r>
            <a:r>
              <a:rPr kumimoji="0" lang="it-IT"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KAl</a:t>
            </a:r>
            <a:r>
              <a:rPr kumimoji="0" lang="it-IT" b="0" i="0" u="none" strike="noStrike" cap="none" normalizeH="0" baseline="0" dirty="0" smtClean="0">
                <a:ln>
                  <a:noFill/>
                </a:ln>
                <a:solidFill>
                  <a:schemeClr val="tx1"/>
                </a:solidFill>
                <a:effectLst/>
                <a:latin typeface="Arial" pitchFamily="34" charset="0"/>
                <a:ea typeface="Calibri" pitchFamily="34" charset="0"/>
                <a:cs typeface="Arial" pitchFamily="34" charset="0"/>
              </a:rPr>
              <a:t>(SO</a:t>
            </a:r>
            <a:r>
              <a:rPr kumimoji="0" lang="it-IT" b="0" i="0" u="none" strike="noStrike" cap="none" normalizeH="0" baseline="-30000" dirty="0" smtClean="0">
                <a:ln>
                  <a:noFill/>
                </a:ln>
                <a:solidFill>
                  <a:schemeClr val="tx1"/>
                </a:solidFill>
                <a:effectLst/>
                <a:latin typeface="Arial" pitchFamily="34" charset="0"/>
                <a:ea typeface="Calibri" pitchFamily="34" charset="0"/>
                <a:cs typeface="Arial" pitchFamily="34" charset="0"/>
              </a:rPr>
              <a:t>4</a:t>
            </a:r>
            <a:r>
              <a:rPr kumimoji="0" lang="it-IT" b="0" i="0" u="none" strike="noStrike" cap="none" normalizeH="0" baseline="0" dirty="0" smtClean="0">
                <a:ln>
                  <a:noFill/>
                </a:ln>
                <a:solidFill>
                  <a:schemeClr val="tx1"/>
                </a:solidFill>
                <a:effectLst/>
                <a:latin typeface="Arial" pitchFamily="34" charset="0"/>
                <a:ea typeface="Calibri" pitchFamily="34" charset="0"/>
                <a:cs typeface="Arial" pitchFamily="34" charset="0"/>
              </a:rPr>
              <a:t>)</a:t>
            </a:r>
            <a:r>
              <a:rPr kumimoji="0" lang="it-IT" b="0" i="0" u="none" strike="noStrike" cap="none" normalizeH="0" baseline="-30000" dirty="0" smtClean="0">
                <a:ln>
                  <a:noFill/>
                </a:ln>
                <a:solidFill>
                  <a:schemeClr val="tx1"/>
                </a:solidFill>
                <a:effectLst/>
                <a:latin typeface="Arial" pitchFamily="34" charset="0"/>
                <a:ea typeface="Calibri" pitchFamily="34" charset="0"/>
                <a:cs typeface="Arial" pitchFamily="34" charset="0"/>
              </a:rPr>
              <a:t>2</a:t>
            </a:r>
            <a:r>
              <a:rPr kumimoji="0" lang="it-IT" b="0" i="0" u="none" strike="noStrike" cap="none" normalizeH="0" baseline="0" dirty="0" smtClean="0">
                <a:ln>
                  <a:noFill/>
                </a:ln>
                <a:solidFill>
                  <a:schemeClr val="tx1"/>
                </a:solidFill>
                <a:effectLst/>
                <a:latin typeface="Arial" pitchFamily="34" charset="0"/>
                <a:ea typeface="Calibri" pitchFamily="34" charset="0"/>
                <a:cs typeface="Arial" pitchFamily="34" charset="0"/>
              </a:rPr>
              <a:t>·12H</a:t>
            </a:r>
            <a:r>
              <a:rPr kumimoji="0" lang="it-IT" b="0" i="0" u="none" strike="noStrike" cap="none" normalizeH="0" baseline="-30000" dirty="0" smtClean="0">
                <a:ln>
                  <a:noFill/>
                </a:ln>
                <a:solidFill>
                  <a:schemeClr val="tx1"/>
                </a:solidFill>
                <a:effectLst/>
                <a:latin typeface="Arial" pitchFamily="34" charset="0"/>
                <a:ea typeface="Calibri" pitchFamily="34" charset="0"/>
                <a:cs typeface="Arial" pitchFamily="34" charset="0"/>
              </a:rPr>
              <a:t>2</a:t>
            </a:r>
            <a:r>
              <a:rPr kumimoji="0" lang="it-IT" b="0" i="0" u="none" strike="noStrike" cap="none" normalizeH="0" baseline="0" dirty="0" smtClean="0">
                <a:ln>
                  <a:noFill/>
                </a:ln>
                <a:solidFill>
                  <a:schemeClr val="tx1"/>
                </a:solidFill>
                <a:effectLst/>
                <a:latin typeface="Arial" pitchFamily="34" charset="0"/>
                <a:ea typeface="Calibri" pitchFamily="34" charset="0"/>
                <a:cs typeface="Arial" pitchFamily="34" charset="0"/>
              </a:rPr>
              <a:t>O), gesso allumato o marmo artificiale.</a:t>
            </a:r>
            <a:endParaRPr kumimoji="0" lang="it-IT"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srcRect/>
          <a:stretch>
            <a:fillRect/>
          </a:stretch>
        </p:blipFill>
        <p:spPr bwMode="auto">
          <a:xfrm>
            <a:off x="357158" y="142828"/>
            <a:ext cx="8501122" cy="6715172"/>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0" y="714356"/>
            <a:ext cx="9144000" cy="5447645"/>
          </a:xfrm>
          <a:prstGeom prst="rect">
            <a:avLst/>
          </a:prstGeom>
        </p:spPr>
        <p:txBody>
          <a:bodyPr wrap="square">
            <a:spAutoFit/>
          </a:bodyPr>
          <a:lstStyle/>
          <a:p>
            <a:r>
              <a:rPr lang="it-IT" sz="2000" b="1" i="1" dirty="0" smtClean="0"/>
              <a:t>CLASSI </a:t>
            </a:r>
            <a:r>
              <a:rPr lang="it-IT" sz="2000" b="1" i="1" dirty="0" err="1" smtClean="0"/>
              <a:t>DI</a:t>
            </a:r>
            <a:r>
              <a:rPr lang="it-IT" sz="2000" b="1" i="1" dirty="0" smtClean="0"/>
              <a:t> RESISTENZA (A ROTTURA, IN </a:t>
            </a:r>
            <a:r>
              <a:rPr lang="it-IT" sz="2000" b="1" i="1" dirty="0" err="1" smtClean="0"/>
              <a:t>MPa</a:t>
            </a:r>
            <a:r>
              <a:rPr lang="it-IT" sz="2000" b="1" i="1" dirty="0" smtClean="0"/>
              <a:t>) DEL CEMENTO (UNI EN 197/1):</a:t>
            </a:r>
          </a:p>
          <a:p>
            <a:endParaRPr lang="it-IT" dirty="0" smtClean="0"/>
          </a:p>
          <a:p>
            <a:pPr marL="1255713" indent="-1255713" algn="just"/>
            <a:r>
              <a:rPr lang="it-IT" dirty="0" smtClean="0">
                <a:solidFill>
                  <a:srgbClr val="FF0000"/>
                </a:solidFill>
              </a:rPr>
              <a:t>Classe 32,5N: </a:t>
            </a:r>
            <a:r>
              <a:rPr lang="it-IT" dirty="0" smtClean="0"/>
              <a:t>resistenza a compressione iniziale a 7 </a:t>
            </a:r>
            <a:r>
              <a:rPr lang="it-IT" dirty="0" err="1" smtClean="0">
                <a:hlinkClick r:id="rId2" action="ppaction://hlinkfile" tooltip="Giorno"/>
              </a:rPr>
              <a:t>gg</a:t>
            </a:r>
            <a:r>
              <a:rPr lang="it-IT" dirty="0" smtClean="0"/>
              <a:t> ≥ 16; resistenza a compressione standard a 28 giorni ≥ 32,5 ≤ 52,5 </a:t>
            </a:r>
          </a:p>
          <a:p>
            <a:pPr marL="1255713" indent="-1255713" algn="just"/>
            <a:r>
              <a:rPr lang="it-IT" dirty="0" smtClean="0">
                <a:solidFill>
                  <a:srgbClr val="FF0000"/>
                </a:solidFill>
              </a:rPr>
              <a:t>Classe 32,5R: </a:t>
            </a:r>
            <a:r>
              <a:rPr lang="it-IT" dirty="0" smtClean="0"/>
              <a:t>resistenza a compressione iniziale a 2 giorni ≥ 10; resistenza a compressione standard a 28 giorni ≥ 32,5 ≤ 52,5 </a:t>
            </a:r>
          </a:p>
          <a:p>
            <a:pPr marL="1255713" indent="-1255713" algn="just"/>
            <a:r>
              <a:rPr lang="it-IT" dirty="0" smtClean="0">
                <a:solidFill>
                  <a:srgbClr val="FF0000"/>
                </a:solidFill>
              </a:rPr>
              <a:t>Classe 42,5N: </a:t>
            </a:r>
            <a:r>
              <a:rPr lang="it-IT" dirty="0" smtClean="0"/>
              <a:t>resistenza a compressione iniziale a 2 giorni ≥ 10; resistenza a compressione standard a 28 giorni ≥ 42,5 ≤ 62,5 </a:t>
            </a:r>
          </a:p>
          <a:p>
            <a:pPr marL="1255713" indent="-1255713" algn="just"/>
            <a:r>
              <a:rPr lang="it-IT" dirty="0" smtClean="0">
                <a:solidFill>
                  <a:srgbClr val="FF0000"/>
                </a:solidFill>
              </a:rPr>
              <a:t>Classe 42,5R: </a:t>
            </a:r>
            <a:r>
              <a:rPr lang="it-IT" dirty="0" smtClean="0"/>
              <a:t>resistenza a compressione iniziale a 2 giorni ≥ 20; resistenza a compressione standard a 28 giorni ≥ 42,5 ≤ 62,5 </a:t>
            </a:r>
          </a:p>
          <a:p>
            <a:pPr marL="1255713" indent="-1255713" algn="just"/>
            <a:r>
              <a:rPr lang="it-IT" dirty="0" smtClean="0">
                <a:solidFill>
                  <a:srgbClr val="FF0000"/>
                </a:solidFill>
              </a:rPr>
              <a:t>Classe 52,5N: </a:t>
            </a:r>
            <a:r>
              <a:rPr lang="it-IT" dirty="0" smtClean="0"/>
              <a:t>resistenza a compressione iniziale a 2 giorni ≥ 20; resistenza a compressione standard a 28 giorni ≥ 52,5 </a:t>
            </a:r>
          </a:p>
          <a:p>
            <a:pPr marL="1255713" indent="-1255713" algn="just"/>
            <a:r>
              <a:rPr lang="it-IT" dirty="0" smtClean="0">
                <a:solidFill>
                  <a:srgbClr val="FF0000"/>
                </a:solidFill>
              </a:rPr>
              <a:t>Classe 52,5R: </a:t>
            </a:r>
            <a:r>
              <a:rPr lang="it-IT" dirty="0" smtClean="0"/>
              <a:t>resistenza a compressione iniziale a 2 giorni ≥ 30; resistenza a compressione standard a 28 giorni ≥ 52,5. </a:t>
            </a:r>
          </a:p>
          <a:p>
            <a:endParaRPr lang="it-IT" dirty="0" smtClean="0"/>
          </a:p>
          <a:p>
            <a:endParaRPr lang="it-IT" dirty="0" smtClean="0"/>
          </a:p>
          <a:p>
            <a:r>
              <a:rPr lang="it-IT" b="1" dirty="0" smtClean="0"/>
              <a:t>I tempi di inizio </a:t>
            </a:r>
            <a:r>
              <a:rPr lang="it-IT" b="1" dirty="0" smtClean="0">
                <a:hlinkClick r:id="rId3" action="ppaction://hlinkfile" tooltip="Presa"/>
              </a:rPr>
              <a:t>presa</a:t>
            </a:r>
            <a:r>
              <a:rPr lang="it-IT" b="1" dirty="0" smtClean="0"/>
              <a:t> per ogni classe di resistenza normalizzata sono i seguenti:</a:t>
            </a:r>
          </a:p>
          <a:p>
            <a:endParaRPr lang="it-IT" sz="2000" b="1" dirty="0" smtClean="0"/>
          </a:p>
          <a:p>
            <a:r>
              <a:rPr lang="it-IT" sz="2000" dirty="0" smtClean="0">
                <a:solidFill>
                  <a:srgbClr val="FF0000"/>
                </a:solidFill>
              </a:rPr>
              <a:t>Classe 32,5: </a:t>
            </a:r>
            <a:r>
              <a:rPr lang="it-IT" sz="2000" dirty="0" smtClean="0"/>
              <a:t>t ≥ 75 min; 	     </a:t>
            </a:r>
            <a:r>
              <a:rPr lang="it-IT" sz="2000" dirty="0" smtClean="0">
                <a:solidFill>
                  <a:srgbClr val="FF0000"/>
                </a:solidFill>
              </a:rPr>
              <a:t>Classe 42,5: </a:t>
            </a:r>
            <a:r>
              <a:rPr lang="it-IT" sz="2000" dirty="0" smtClean="0"/>
              <a:t>t ≥ 60 min; 		</a:t>
            </a:r>
            <a:r>
              <a:rPr lang="it-IT" sz="2000" dirty="0" smtClean="0">
                <a:solidFill>
                  <a:srgbClr val="FF0000"/>
                </a:solidFill>
              </a:rPr>
              <a:t>Classe 52,5: </a:t>
            </a:r>
            <a:r>
              <a:rPr lang="it-IT" sz="2000" dirty="0" smtClean="0"/>
              <a:t>t ≥ 45 min; </a:t>
            </a:r>
            <a:endParaRPr lang="it-IT" sz="2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571472" y="1571612"/>
            <a:ext cx="7786742" cy="2308324"/>
          </a:xfrm>
          <a:prstGeom prst="rect">
            <a:avLst/>
          </a:prstGeom>
        </p:spPr>
        <p:txBody>
          <a:bodyPr wrap="square">
            <a:spAutoFit/>
          </a:bodyPr>
          <a:lstStyle/>
          <a:p>
            <a:pPr algn="just"/>
            <a:r>
              <a:rPr lang="it-IT" sz="2400" dirty="0" smtClean="0"/>
              <a:t>Gli </a:t>
            </a:r>
            <a:r>
              <a:rPr lang="it-IT" sz="2400" b="1" dirty="0" smtClean="0"/>
              <a:t>agglomerati cementizi</a:t>
            </a:r>
            <a:r>
              <a:rPr lang="it-IT" sz="2400" dirty="0" smtClean="0"/>
              <a:t> sono materiali con caratteristiche fisiche e di </a:t>
            </a:r>
            <a:r>
              <a:rPr lang="it-IT" sz="2400" b="1" dirty="0" smtClean="0"/>
              <a:t>resistenza alla compressione</a:t>
            </a:r>
            <a:r>
              <a:rPr lang="it-IT" sz="2400" dirty="0" smtClean="0"/>
              <a:t> ridotte (scarso contenuto di sostanze inerti) rispetto ai cementi ma con il vantaggio di una </a:t>
            </a:r>
            <a:r>
              <a:rPr lang="it-IT" sz="2400" b="1" dirty="0" smtClean="0"/>
              <a:t>presa rapida e il più facile reperimento.</a:t>
            </a:r>
            <a:r>
              <a:rPr lang="it-IT" sz="2400" dirty="0" smtClean="0"/>
              <a:t> Vengono divisi in: </a:t>
            </a:r>
            <a:r>
              <a:rPr lang="it-IT" sz="2400" i="1" dirty="0" smtClean="0"/>
              <a:t>agglomerati  a lenta presa e agglomerati a presa rapida</a:t>
            </a:r>
            <a:r>
              <a:rPr lang="it-IT" sz="2400" dirty="0" smtClean="0"/>
              <a:t>.</a:t>
            </a:r>
            <a:endParaRPr lang="it-IT" sz="2400" dirty="0"/>
          </a:p>
        </p:txBody>
      </p:sp>
      <p:sp>
        <p:nvSpPr>
          <p:cNvPr id="3" name="CasellaDiTesto 2"/>
          <p:cNvSpPr txBox="1"/>
          <p:nvPr/>
        </p:nvSpPr>
        <p:spPr>
          <a:xfrm>
            <a:off x="0" y="571480"/>
            <a:ext cx="4485267" cy="523220"/>
          </a:xfrm>
          <a:prstGeom prst="rect">
            <a:avLst/>
          </a:prstGeom>
          <a:solidFill>
            <a:srgbClr val="FFC000"/>
          </a:solidFill>
        </p:spPr>
        <p:txBody>
          <a:bodyPr wrap="none" rtlCol="0">
            <a:spAutoFit/>
          </a:bodyPr>
          <a:lstStyle/>
          <a:p>
            <a:r>
              <a:rPr lang="it-IT" sz="2800" b="1" dirty="0" smtClean="0"/>
              <a:t>AGGLOMERATI CEMENTIZI …</a:t>
            </a:r>
            <a:endParaRPr lang="it-IT" sz="2800" b="1"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0" y="714356"/>
            <a:ext cx="3071834" cy="523220"/>
          </a:xfrm>
          <a:prstGeom prst="rect">
            <a:avLst/>
          </a:prstGeom>
          <a:solidFill>
            <a:srgbClr val="FFC000"/>
          </a:solidFill>
        </p:spPr>
        <p:txBody>
          <a:bodyPr wrap="square" rtlCol="0">
            <a:spAutoFit/>
          </a:bodyPr>
          <a:lstStyle/>
          <a:p>
            <a:pPr algn="ctr"/>
            <a:r>
              <a:rPr lang="it-IT" sz="2800" b="1" dirty="0" smtClean="0"/>
              <a:t>L’ACQUA …</a:t>
            </a:r>
            <a:endParaRPr lang="it-IT" sz="2800" b="1" dirty="0"/>
          </a:p>
        </p:txBody>
      </p:sp>
      <p:sp>
        <p:nvSpPr>
          <p:cNvPr id="3" name="CasellaDiTesto 2"/>
          <p:cNvSpPr txBox="1"/>
          <p:nvPr/>
        </p:nvSpPr>
        <p:spPr>
          <a:xfrm>
            <a:off x="1214414" y="2285992"/>
            <a:ext cx="6673622" cy="2831544"/>
          </a:xfrm>
          <a:prstGeom prst="rect">
            <a:avLst/>
          </a:prstGeom>
          <a:noFill/>
        </p:spPr>
        <p:txBody>
          <a:bodyPr wrap="none" rtlCol="0">
            <a:spAutoFit/>
          </a:bodyPr>
          <a:lstStyle/>
          <a:p>
            <a:pPr>
              <a:buFontTx/>
              <a:buChar char="-"/>
            </a:pPr>
            <a:r>
              <a:rPr lang="it-IT" sz="3200" i="1" dirty="0" smtClean="0"/>
              <a:t> </a:t>
            </a:r>
            <a:r>
              <a:rPr lang="it-IT" sz="3200" i="1" dirty="0" smtClean="0">
                <a:latin typeface="Arial" pitchFamily="34" charset="0"/>
                <a:cs typeface="Arial" pitchFamily="34" charset="0"/>
              </a:rPr>
              <a:t>dolce,</a:t>
            </a:r>
          </a:p>
          <a:p>
            <a:pPr>
              <a:buFontTx/>
              <a:buChar char="-"/>
            </a:pPr>
            <a:r>
              <a:rPr lang="it-IT" sz="3200" i="1" dirty="0" smtClean="0">
                <a:latin typeface="Arial" pitchFamily="34" charset="0"/>
                <a:cs typeface="Arial" pitchFamily="34" charset="0"/>
              </a:rPr>
              <a:t> limpida, </a:t>
            </a:r>
          </a:p>
          <a:p>
            <a:pPr>
              <a:buFontTx/>
              <a:buChar char="-"/>
            </a:pPr>
            <a:r>
              <a:rPr lang="it-IT" sz="3200" i="1" dirty="0">
                <a:latin typeface="Arial" pitchFamily="34" charset="0"/>
                <a:cs typeface="Arial" pitchFamily="34" charset="0"/>
              </a:rPr>
              <a:t> </a:t>
            </a:r>
            <a:r>
              <a:rPr lang="it-IT" sz="3200" i="1" dirty="0" smtClean="0">
                <a:latin typeface="Arial" pitchFamily="34" charset="0"/>
                <a:cs typeface="Arial" pitchFamily="34" charset="0"/>
              </a:rPr>
              <a:t>non aggressiva, </a:t>
            </a:r>
          </a:p>
          <a:p>
            <a:pPr>
              <a:buFontTx/>
              <a:buChar char="-"/>
            </a:pPr>
            <a:r>
              <a:rPr lang="it-IT" sz="3200" i="1" dirty="0" smtClean="0">
                <a:latin typeface="Arial" pitchFamily="34" charset="0"/>
                <a:cs typeface="Arial" pitchFamily="34" charset="0"/>
              </a:rPr>
              <a:t> priva di materiali organici e terrosi,</a:t>
            </a:r>
          </a:p>
          <a:p>
            <a:pPr>
              <a:buFontTx/>
              <a:buChar char="-"/>
            </a:pPr>
            <a:r>
              <a:rPr lang="it-IT" sz="3200" i="1" dirty="0">
                <a:latin typeface="Arial" pitchFamily="34" charset="0"/>
                <a:cs typeface="Arial" pitchFamily="34" charset="0"/>
              </a:rPr>
              <a:t> </a:t>
            </a:r>
            <a:r>
              <a:rPr lang="it-IT" sz="3200" i="1" dirty="0" smtClean="0">
                <a:latin typeface="Arial" pitchFamily="34" charset="0"/>
                <a:cs typeface="Arial" pitchFamily="34" charset="0"/>
              </a:rPr>
              <a:t>a basso tenore di solfati e cloruri. </a:t>
            </a:r>
          </a:p>
          <a:p>
            <a:endParaRPr lang="it-IT"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5" name="Picture 3"/>
          <p:cNvPicPr>
            <a:picLocks noChangeAspect="1" noChangeArrowheads="1"/>
          </p:cNvPicPr>
          <p:nvPr/>
        </p:nvPicPr>
        <p:blipFill>
          <a:blip r:embed="rId2"/>
          <a:srcRect r="1294" b="4566"/>
          <a:stretch>
            <a:fillRect/>
          </a:stretch>
        </p:blipFill>
        <p:spPr bwMode="auto">
          <a:xfrm>
            <a:off x="357159" y="313924"/>
            <a:ext cx="8358245" cy="5972596"/>
          </a:xfrm>
          <a:prstGeom prst="rect">
            <a:avLst/>
          </a:prstGeom>
          <a:noFill/>
          <a:ln w="9525">
            <a:noFill/>
            <a:miter lim="800000"/>
            <a:headEnd/>
            <a:tailEnd/>
          </a:ln>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9" name="Picture 3"/>
          <p:cNvPicPr>
            <a:picLocks noChangeAspect="1" noChangeArrowheads="1"/>
          </p:cNvPicPr>
          <p:nvPr/>
        </p:nvPicPr>
        <p:blipFill>
          <a:blip r:embed="rId2"/>
          <a:srcRect t="4839"/>
          <a:stretch>
            <a:fillRect/>
          </a:stretch>
        </p:blipFill>
        <p:spPr bwMode="auto">
          <a:xfrm>
            <a:off x="4714876" y="428604"/>
            <a:ext cx="4429124" cy="2809874"/>
          </a:xfrm>
          <a:prstGeom prst="rect">
            <a:avLst/>
          </a:prstGeom>
          <a:noFill/>
          <a:ln w="9525">
            <a:noFill/>
            <a:miter lim="800000"/>
            <a:headEnd/>
            <a:tailEnd/>
          </a:ln>
          <a:effectLst/>
        </p:spPr>
      </p:pic>
      <p:pic>
        <p:nvPicPr>
          <p:cNvPr id="24580" name="Picture 4"/>
          <p:cNvPicPr>
            <a:picLocks noChangeAspect="1" noChangeArrowheads="1"/>
          </p:cNvPicPr>
          <p:nvPr/>
        </p:nvPicPr>
        <p:blipFill>
          <a:blip r:embed="rId3"/>
          <a:srcRect/>
          <a:stretch>
            <a:fillRect/>
          </a:stretch>
        </p:blipFill>
        <p:spPr bwMode="auto">
          <a:xfrm>
            <a:off x="4810125" y="3500438"/>
            <a:ext cx="4333875" cy="3076575"/>
          </a:xfrm>
          <a:prstGeom prst="rect">
            <a:avLst/>
          </a:prstGeom>
          <a:noFill/>
          <a:ln w="9525">
            <a:noFill/>
            <a:miter lim="800000"/>
            <a:headEnd/>
            <a:tailEnd/>
          </a:ln>
          <a:effectLst/>
        </p:spPr>
      </p:pic>
      <p:pic>
        <p:nvPicPr>
          <p:cNvPr id="24582" name="Picture 6" descr="http://andreapagliantini.simplicissimus.it/files/2008/12/betoniera.jpg"/>
          <p:cNvPicPr>
            <a:picLocks noChangeAspect="1" noChangeArrowheads="1"/>
          </p:cNvPicPr>
          <p:nvPr/>
        </p:nvPicPr>
        <p:blipFill>
          <a:blip r:embed="rId4"/>
          <a:srcRect/>
          <a:stretch>
            <a:fillRect/>
          </a:stretch>
        </p:blipFill>
        <p:spPr bwMode="auto">
          <a:xfrm>
            <a:off x="1000100" y="571480"/>
            <a:ext cx="2800350" cy="2857500"/>
          </a:xfrm>
          <a:prstGeom prst="rect">
            <a:avLst/>
          </a:prstGeom>
          <a:noFill/>
        </p:spPr>
      </p:pic>
      <p:pic>
        <p:nvPicPr>
          <p:cNvPr id="24584" name="Picture 8" descr="http://www.studiobenni.it/molazza.gif"/>
          <p:cNvPicPr>
            <a:picLocks noChangeAspect="1" noChangeArrowheads="1"/>
          </p:cNvPicPr>
          <p:nvPr/>
        </p:nvPicPr>
        <p:blipFill>
          <a:blip r:embed="rId5"/>
          <a:srcRect/>
          <a:stretch>
            <a:fillRect/>
          </a:stretch>
        </p:blipFill>
        <p:spPr bwMode="auto">
          <a:xfrm>
            <a:off x="642910" y="3429000"/>
            <a:ext cx="1905000" cy="1762126"/>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www.hellopro.it/images/produit-2/9/1/0/pompe-per-malte-e-intonaci-b30-3019.jpg"/>
          <p:cNvPicPr>
            <a:picLocks noChangeAspect="1" noChangeArrowheads="1"/>
          </p:cNvPicPr>
          <p:nvPr/>
        </p:nvPicPr>
        <p:blipFill>
          <a:blip r:embed="rId2"/>
          <a:srcRect/>
          <a:stretch>
            <a:fillRect/>
          </a:stretch>
        </p:blipFill>
        <p:spPr bwMode="auto">
          <a:xfrm>
            <a:off x="5524500" y="2733675"/>
            <a:ext cx="3619500" cy="4124325"/>
          </a:xfrm>
          <a:prstGeom prst="rect">
            <a:avLst/>
          </a:prstGeom>
          <a:noFill/>
        </p:spPr>
      </p:pic>
      <p:pic>
        <p:nvPicPr>
          <p:cNvPr id="28678" name="Picture 6" descr="http://www.canduragroup.it/intonaci-intonacatrici/macchine-intonacatrici.jpg"/>
          <p:cNvPicPr>
            <a:picLocks noChangeAspect="1" noChangeArrowheads="1"/>
          </p:cNvPicPr>
          <p:nvPr/>
        </p:nvPicPr>
        <p:blipFill>
          <a:blip r:embed="rId3"/>
          <a:srcRect b="18333"/>
          <a:stretch>
            <a:fillRect/>
          </a:stretch>
        </p:blipFill>
        <p:spPr bwMode="auto">
          <a:xfrm>
            <a:off x="0" y="0"/>
            <a:ext cx="6715140" cy="3929066"/>
          </a:xfrm>
          <a:prstGeom prst="rect">
            <a:avLst/>
          </a:prstGeom>
          <a:noFill/>
        </p:spPr>
      </p:pic>
      <p:pic>
        <p:nvPicPr>
          <p:cNvPr id="28680" name="Picture 8" descr="http://www.macchedil.com/public/images/8553.jpg"/>
          <p:cNvPicPr>
            <a:picLocks noChangeAspect="1" noChangeArrowheads="1"/>
          </p:cNvPicPr>
          <p:nvPr/>
        </p:nvPicPr>
        <p:blipFill>
          <a:blip r:embed="rId4"/>
          <a:srcRect/>
          <a:stretch>
            <a:fillRect/>
          </a:stretch>
        </p:blipFill>
        <p:spPr bwMode="auto">
          <a:xfrm>
            <a:off x="142844" y="3992574"/>
            <a:ext cx="2865426" cy="2865426"/>
          </a:xfrm>
          <a:prstGeom prst="rect">
            <a:avLst/>
          </a:prstGeom>
          <a:noFill/>
        </p:spPr>
      </p:pic>
    </p:spTree>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209</TotalTime>
  <Words>558</Words>
  <Application>Microsoft Office PowerPoint</Application>
  <PresentationFormat>Presentazione su schermo (4:3)</PresentationFormat>
  <Paragraphs>104</Paragraphs>
  <Slides>15</Slides>
  <Notes>0</Notes>
  <HiddenSlides>0</HiddenSlides>
  <MMClips>0</MMClips>
  <ScaleCrop>false</ScaleCrop>
  <HeadingPairs>
    <vt:vector size="4" baseType="variant">
      <vt:variant>
        <vt:lpstr>Tema</vt:lpstr>
      </vt:variant>
      <vt:variant>
        <vt:i4>1</vt:i4>
      </vt:variant>
      <vt:variant>
        <vt:lpstr>Titoli diapositive</vt:lpstr>
      </vt:variant>
      <vt:variant>
        <vt:i4>15</vt:i4>
      </vt:variant>
    </vt:vector>
  </HeadingPairs>
  <TitlesOfParts>
    <vt:vector size="16" baseType="lpstr">
      <vt:lpstr>Tema di Office</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polverin</dc:creator>
  <cp:lastModifiedBy>polverin</cp:lastModifiedBy>
  <cp:revision>23</cp:revision>
  <dcterms:created xsi:type="dcterms:W3CDTF">2011-01-16T18:43:12Z</dcterms:created>
  <dcterms:modified xsi:type="dcterms:W3CDTF">2011-01-17T10:17:29Z</dcterms:modified>
</cp:coreProperties>
</file>