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s/slide14.xml" ContentType="application/vnd.openxmlformats-officedocument.presentationml.slide+xml"/>
  <Override PartName="/ppt/slideMasters/slideMaster2.xml" ContentType="application/vnd.openxmlformats-officedocument.presentationml.slideMaster+xml"/>
  <Default Extension="xml" ContentType="application/xml"/>
  <Override PartName="/ppt/tableStyles.xml" ContentType="application/vnd.openxmlformats-officedocument.presentationml.tableStyles+xml"/>
  <Override PartName="/ppt/notesSlides/notesSlide1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s/slide28.xml" ContentType="application/vnd.openxmlformats-officedocument.presentationml.slide+xml"/>
  <Override PartName="/ppt/slides/slide21.xml" ContentType="application/vnd.openxmlformats-officedocument.presentationml.slide+xml"/>
  <Override PartName="/ppt/slides/slide37.xml" ContentType="application/vnd.openxmlformats-officedocument.presentationml.slide+xml"/>
  <Override PartName="/ppt/slides/slide5.xml" ContentType="application/vnd.openxmlformats-officedocument.presentationml.slide+xml"/>
  <Override PartName="/ppt/notesSlides/notesSlide9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s/slide30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ppt/notesSlides/notesSlide7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s/slide27.xml" ContentType="application/vnd.openxmlformats-officedocument.presentationml.slide+xml"/>
  <Override PartName="/ppt/slides/slide20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19.xml" ContentType="application/vnd.openxmlformats-officedocument.presentationml.slide+xml"/>
  <Override PartName="/ppt/notesSlides/notesSlide8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s/slide12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slides/slide26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35.xml" ContentType="application/vnd.openxmlformats-officedocument.presentationml.slide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34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17.xml" ContentType="application/vnd.openxmlformats-officedocument.presentationml.slide+xml"/>
  <Override PartName="/ppt/slides/slide10.xml" ContentType="application/vnd.openxmlformats-officedocument.presentationml.slide+xml"/>
  <Override PartName="/ppt/notesSlides/notesSlide12.xml" ContentType="application/vnd.openxmlformats-officedocument.presentationml.notesSlide+xml"/>
  <Default Extension="wmf" ContentType="image/x-wmf"/>
  <Override PartName="/docProps/app.xml" ContentType="application/vnd.openxmlformats-officedocument.extended-properties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s/slide24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s/slide33.xml" ContentType="application/vnd.openxmlformats-officedocument.presentationml.slide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16.xml" ContentType="application/vnd.openxmlformats-officedocument.presentationml.slide+xml"/>
  <Default Extension="jpeg" ContentType="image/jpeg"/>
  <Override PartName="/ppt/viewProps.xml" ContentType="application/vnd.openxmlformats-officedocument.presentationml.viewProps+xml"/>
  <Override PartName="/ppt/notesSlides/notesSlide11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8.xml" ContentType="application/vnd.openxmlformats-officedocument.presentationml.slideLayout+xml"/>
  <Override PartName="/ppt/slides/slide40.xml" ContentType="application/vnd.openxmlformats-officedocument.presentationml.slide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s/slide39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5.xml" ContentType="application/vnd.openxmlformats-officedocument.presentationml.slide+xml"/>
  <Override PartName="/ppt/notesSlides/notesSlide2.xml" ContentType="application/vnd.openxmlformats-officedocument.presentationml.notesSlide+xml"/>
  <Override PartName="/ppt/slideLayouts/slideLayout17.xml" ContentType="application/vnd.openxmlformats-officedocument.presentationml.slideLayout+xml"/>
  <Override PartName="/ppt/slides/slide29.xml" ContentType="application/vnd.openxmlformats-officedocument.presentationml.slide+xml"/>
  <Override PartName="/ppt/theme/theme1.xml" ContentType="application/vnd.openxmlformats-officedocument.theme+xml"/>
  <Override PartName="/ppt/slides/slide22.xml" ContentType="application/vnd.openxmlformats-officedocument.presentationml.slide+xml"/>
  <Override PartName="/ppt/slides/slide38.xml" ContentType="application/vnd.openxmlformats-officedocument.presentationml.slide+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31.xml" ContentType="application/vnd.openxmlformats-officedocument.presentationml.slide+xml"/>
  <Default Extension="bin" ContentType="application/vnd.openxmlformats-officedocument.presentationml.printerSettings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  <p:sldMasterId id="2147483672" r:id="rId2"/>
  </p:sldMasterIdLst>
  <p:notesMasterIdLst>
    <p:notesMasterId r:id="rId43"/>
  </p:notesMasterIdLst>
  <p:sldIdLst>
    <p:sldId id="256" r:id="rId3"/>
    <p:sldId id="304" r:id="rId4"/>
    <p:sldId id="308" r:id="rId5"/>
    <p:sldId id="314" r:id="rId6"/>
    <p:sldId id="315" r:id="rId7"/>
    <p:sldId id="316" r:id="rId8"/>
    <p:sldId id="309" r:id="rId9"/>
    <p:sldId id="310" r:id="rId10"/>
    <p:sldId id="311" r:id="rId11"/>
    <p:sldId id="317" r:id="rId12"/>
    <p:sldId id="312" r:id="rId13"/>
    <p:sldId id="313" r:id="rId14"/>
    <p:sldId id="305" r:id="rId15"/>
    <p:sldId id="257" r:id="rId16"/>
    <p:sldId id="306" r:id="rId17"/>
    <p:sldId id="258" r:id="rId18"/>
    <p:sldId id="259" r:id="rId19"/>
    <p:sldId id="281" r:id="rId20"/>
    <p:sldId id="294" r:id="rId21"/>
    <p:sldId id="307" r:id="rId22"/>
    <p:sldId id="295" r:id="rId23"/>
    <p:sldId id="283" r:id="rId24"/>
    <p:sldId id="299" r:id="rId25"/>
    <p:sldId id="284" r:id="rId26"/>
    <p:sldId id="296" r:id="rId27"/>
    <p:sldId id="285" r:id="rId28"/>
    <p:sldId id="286" r:id="rId29"/>
    <p:sldId id="287" r:id="rId30"/>
    <p:sldId id="300" r:id="rId31"/>
    <p:sldId id="301" r:id="rId32"/>
    <p:sldId id="302" r:id="rId33"/>
    <p:sldId id="303" r:id="rId34"/>
    <p:sldId id="288" r:id="rId35"/>
    <p:sldId id="289" r:id="rId36"/>
    <p:sldId id="290" r:id="rId37"/>
    <p:sldId id="291" r:id="rId38"/>
    <p:sldId id="292" r:id="rId39"/>
    <p:sldId id="293" r:id="rId40"/>
    <p:sldId id="297" r:id="rId41"/>
    <p:sldId id="298" r:id="rId42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10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viewProps" Target="viewProps.xml"/><Relationship Id="rId47" Type="http://schemas.openxmlformats.org/officeDocument/2006/relationships/theme" Target="theme/theme1.xml"/><Relationship Id="rId48" Type="http://schemas.openxmlformats.org/officeDocument/2006/relationships/tableStyles" Target="tableStyles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notesMaster" Target="notesMasters/notesMaster1.xml"/><Relationship Id="rId44" Type="http://schemas.openxmlformats.org/officeDocument/2006/relationships/printerSettings" Target="printerSettings/printerSettings1.bin"/><Relationship Id="rId4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32FF45-6C2B-BF43-A6E6-455C162C6C48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69C97A-4DF7-F042-A965-1FB79971CB2E}" type="slidenum">
              <a:rPr lang="it-IT" smtClean="0"/>
              <a:pPr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2A17AC1-E0DC-9943-9020-924B765EE68E}" type="slidenum">
              <a:rPr lang="it-IT"/>
              <a:pPr/>
              <a:t>14</a:t>
            </a:fld>
            <a:endParaRPr lang="it-IT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it-IT" smtClean="0">
                <a:latin typeface="Times New Roman" charset="0"/>
                <a:ea typeface="Times New Roman" charset="0"/>
                <a:cs typeface="Times New Roman" charset="0"/>
              </a:rPr>
              <a:t>L’</a:t>
            </a:r>
            <a:r>
              <a:rPr lang="it-IT" i="1" smtClean="0">
                <a:latin typeface="Times New Roman" charset="0"/>
                <a:ea typeface="Times New Roman" charset="0"/>
                <a:cs typeface="Times New Roman" charset="0"/>
              </a:rPr>
              <a:t>ambiente</a:t>
            </a:r>
            <a:r>
              <a:rPr lang="it-IT" smtClean="0">
                <a:latin typeface="Times New Roman" charset="0"/>
                <a:ea typeface="Times New Roman" charset="0"/>
                <a:cs typeface="Times New Roman" charset="0"/>
              </a:rPr>
              <a:t> in cui l’impresa opera può essere pensato come un insieme di numerosi sotto-sistemi sovra-sistemi interconnessi fra loro.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75966A-EAD9-5842-99D4-98848053E1A4}" type="slidenum">
              <a:rPr lang="it-IT"/>
              <a:pPr/>
              <a:t>15</a:t>
            </a:fld>
            <a:endParaRPr lang="it-IT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0857E1-C016-9949-9A2A-31125969C405}" type="slidenum">
              <a:rPr lang="it-IT"/>
              <a:pPr/>
              <a:t>18</a:t>
            </a:fld>
            <a:endParaRPr lang="it-IT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658FCD-71DD-3B4D-A832-E10413F28183}" type="slidenum">
              <a:rPr lang="it-IT"/>
              <a:pPr/>
              <a:t>22</a:t>
            </a:fld>
            <a:endParaRPr lang="it-IT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D9FE96-8C0C-3546-84C5-B67BB86A720E}" type="slidenum">
              <a:rPr lang="it-IT"/>
              <a:pPr/>
              <a:t>24</a:t>
            </a:fld>
            <a:endParaRPr lang="it-IT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D52BA4-A6F9-5A4F-82D2-DB33159AD337}" type="slidenum">
              <a:rPr lang="it-IT"/>
              <a:pPr/>
              <a:t>25</a:t>
            </a:fld>
            <a:endParaRPr lang="it-IT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A5DAFA-6E02-7E47-A547-1D6FDCF2532A}" type="slidenum">
              <a:rPr lang="it-IT"/>
              <a:pPr/>
              <a:t>26</a:t>
            </a:fld>
            <a:endParaRPr lang="it-IT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DF9E80-0064-FC45-9CA7-75547171B856}" type="slidenum">
              <a:rPr lang="it-IT"/>
              <a:pPr/>
              <a:t>27</a:t>
            </a:fld>
            <a:endParaRPr lang="it-IT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B9C028-C175-0349-A7AF-5E2FBF927FFB}" type="slidenum">
              <a:rPr lang="it-IT"/>
              <a:pPr/>
              <a:t>28</a:t>
            </a:fld>
            <a:endParaRPr lang="it-IT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EF9E69-3CB3-7F4A-8008-64DAFE4F14E5}" type="slidenum">
              <a:rPr lang="it-IT"/>
              <a:pPr/>
              <a:t>33</a:t>
            </a:fld>
            <a:endParaRPr lang="it-IT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CE5825-C55D-CA40-AA93-7C123EF425FE}" type="slidenum">
              <a:rPr lang="it-IT"/>
              <a:pPr/>
              <a:t>34</a:t>
            </a:fld>
            <a:endParaRPr lang="it-IT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3F3DE8-C09C-784A-A764-E83723AC1AE3}" type="slidenum">
              <a:rPr lang="it-IT"/>
              <a:pPr/>
              <a:t>35</a:t>
            </a:fld>
            <a:endParaRPr lang="it-IT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17010E-2EE4-AB48-B231-645915E890CB}" type="slidenum">
              <a:rPr lang="it-IT"/>
              <a:pPr/>
              <a:t>36</a:t>
            </a:fld>
            <a:endParaRPr lang="it-IT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70ECF6-5E08-ED47-BB06-A5CAB53A08B8}" type="slidenum">
              <a:rPr lang="it-IT"/>
              <a:pPr/>
              <a:t>37</a:t>
            </a:fld>
            <a:endParaRPr lang="it-IT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15687B-D228-4C4D-B6FD-5BCC7B85E133}" type="slidenum">
              <a:rPr lang="it-IT"/>
              <a:pPr/>
              <a:t>38</a:t>
            </a:fld>
            <a:endParaRPr lang="it-IT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10" name="Rettangol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ttangolo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ttore 1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ttore 1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ttangolo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9" name="Rettangol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ttore 1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ttore 1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ttangol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ttore 1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tes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4" name="Segnaposto tes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egnaposto contenut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23" name="Segnaposto piè di pagina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ttore 1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egnaposto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10" name="Rettangol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ttangolo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ttore 1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ttore 1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ttangolo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9" name="Rettangol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ttore 1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ttore 1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ttangol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ttore 1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tes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4" name="Segnaposto tes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egnaposto contenut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23" name="Segnaposto piè di pagina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ttore 1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egnaposto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564DD6F-07E6-A147-B702-303F6B07D831}" type="datetimeFigureOut">
              <a:rPr lang="it-IT" smtClean="0"/>
              <a:pPr/>
              <a:t>4-10-2011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6573B61-AD67-6142-B223-605477C18CB7}" type="slidenum">
              <a:rPr lang="it-IT" smtClean="0"/>
              <a:pPr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w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2286000" y="1924377"/>
            <a:ext cx="6172200" cy="1894362"/>
          </a:xfrm>
        </p:spPr>
        <p:txBody>
          <a:bodyPr>
            <a:normAutofit/>
          </a:bodyPr>
          <a:lstStyle/>
          <a:p>
            <a:r>
              <a:rPr lang="it-IT" sz="4400" dirty="0" smtClean="0"/>
              <a:t>EGI </a:t>
            </a:r>
            <a:endParaRPr lang="it-IT" sz="44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286000" y="3818739"/>
            <a:ext cx="6172200" cy="1371600"/>
          </a:xfrm>
        </p:spPr>
        <p:txBody>
          <a:bodyPr>
            <a:normAutofit/>
          </a:bodyPr>
          <a:lstStyle/>
          <a:p>
            <a:r>
              <a:rPr lang="it-IT" sz="3200" dirty="0" smtClean="0"/>
              <a:t>Il contesto socio-economico</a:t>
            </a:r>
          </a:p>
          <a:p>
            <a:r>
              <a:rPr lang="it-IT" sz="3200" dirty="0" smtClean="0"/>
              <a:t>L’impresa come sistema</a:t>
            </a:r>
            <a:endParaRPr lang="it-IT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Impresa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Organizzazione economica che, mediante un complesso differenziato di risorse, svolge processi di acquisizione e di produzione di beni e servizi da scambiare con entità esterne al fine di conseguire un reddito.</a:t>
            </a:r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51658"/>
            <a:ext cx="8229600" cy="211684"/>
          </a:xfrm>
        </p:spPr>
        <p:txBody>
          <a:bodyPr>
            <a:noAutofit/>
          </a:bodyPr>
          <a:lstStyle/>
          <a:p>
            <a:pPr algn="ctr"/>
            <a:r>
              <a:rPr lang="it-IT" sz="4000" dirty="0" smtClean="0"/>
              <a:t>Ambiente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821074"/>
            <a:ext cx="8229600" cy="4708525"/>
          </a:xfrm>
        </p:spPr>
        <p:txBody>
          <a:bodyPr>
            <a:noAutofit/>
          </a:bodyPr>
          <a:lstStyle/>
          <a:p>
            <a:r>
              <a:rPr lang="it-IT" sz="2800" dirty="0" smtClean="0"/>
              <a:t>Contesto nel quale l’impresa svolge le sue funzioni</a:t>
            </a:r>
          </a:p>
          <a:p>
            <a:pPr>
              <a:buNone/>
            </a:pPr>
            <a:endParaRPr lang="it-IT" sz="2800" dirty="0" smtClean="0"/>
          </a:p>
          <a:p>
            <a:r>
              <a:rPr lang="it-IT" sz="2800" dirty="0" smtClean="0"/>
              <a:t>Micro ambiente (scambio di risorse)</a:t>
            </a:r>
          </a:p>
          <a:p>
            <a:pPr>
              <a:buNone/>
            </a:pPr>
            <a:r>
              <a:rPr lang="it-IT" sz="2800" dirty="0" smtClean="0"/>
              <a:t>	- ambiente transazionale</a:t>
            </a:r>
          </a:p>
          <a:p>
            <a:pPr>
              <a:buNone/>
            </a:pPr>
            <a:r>
              <a:rPr lang="it-IT" sz="2800" dirty="0" smtClean="0"/>
              <a:t>	- ambiente competitivo</a:t>
            </a:r>
          </a:p>
          <a:p>
            <a:endParaRPr lang="it-IT" sz="2800" dirty="0" smtClean="0"/>
          </a:p>
          <a:p>
            <a:r>
              <a:rPr lang="it-IT" sz="2800" dirty="0" smtClean="0"/>
              <a:t>Macro ambiente (condizione e vincoli)</a:t>
            </a:r>
          </a:p>
          <a:p>
            <a:pPr>
              <a:buNone/>
            </a:pPr>
            <a:r>
              <a:rPr lang="it-IT" sz="2800" dirty="0" smtClean="0"/>
              <a:t>	- politico-istituzionale</a:t>
            </a:r>
          </a:p>
          <a:p>
            <a:pPr>
              <a:buNone/>
            </a:pPr>
            <a:r>
              <a:rPr lang="it-IT" sz="2800" dirty="0" smtClean="0"/>
              <a:t>	- </a:t>
            </a:r>
            <a:r>
              <a:rPr lang="it-IT" sz="2800" dirty="0" err="1" smtClean="0"/>
              <a:t>culturale-tecnologico</a:t>
            </a:r>
            <a:endParaRPr lang="it-IT" sz="2800" dirty="0" smtClean="0"/>
          </a:p>
          <a:p>
            <a:pPr>
              <a:buNone/>
            </a:pPr>
            <a:r>
              <a:rPr lang="it-IT" sz="2800" dirty="0" smtClean="0"/>
              <a:t>	. </a:t>
            </a:r>
            <a:r>
              <a:rPr lang="it-IT" sz="2800" dirty="0" err="1" smtClean="0"/>
              <a:t>demografico-sociale</a:t>
            </a:r>
            <a:endParaRPr lang="it-IT" sz="2800" dirty="0" smtClean="0"/>
          </a:p>
          <a:p>
            <a:pPr>
              <a:buNone/>
            </a:pPr>
            <a:r>
              <a:rPr lang="it-IT" sz="2800" dirty="0" smtClean="0"/>
              <a:t>	- economico</a:t>
            </a:r>
            <a:endParaRPr lang="it-IT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BD9B6-980B-9A4D-8D78-0EB645E12125}" type="slidenum">
              <a:rPr lang="it-IT"/>
              <a:pPr/>
              <a:t>4</a:t>
            </a:fld>
            <a:endParaRPr lang="it-IT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1266093"/>
            <a:ext cx="5225143" cy="70338"/>
          </a:xfrm>
          <a:prstGeom prst="rect">
            <a:avLst/>
          </a:prstGeom>
          <a:gradFill rotWithShape="0">
            <a:gsLst>
              <a:gs pos="0">
                <a:srgbClr val="5F5F5F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457200" y="0"/>
            <a:ext cx="522514" cy="1547446"/>
          </a:xfrm>
          <a:prstGeom prst="rect">
            <a:avLst/>
          </a:prstGeom>
          <a:solidFill>
            <a:srgbClr val="5F5F5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1884590" y="2001716"/>
            <a:ext cx="3118757" cy="971550"/>
          </a:xfrm>
          <a:prstGeom prst="rect">
            <a:avLst/>
          </a:prstGeom>
          <a:gradFill rotWithShape="0">
            <a:gsLst>
              <a:gs pos="0">
                <a:srgbClr val="FFFF99"/>
              </a:gs>
              <a:gs pos="100000">
                <a:schemeClr val="bg1"/>
              </a:gs>
            </a:gsLst>
            <a:lin ang="18900000" scaled="1"/>
          </a:gra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3701144" y="2454520"/>
            <a:ext cx="1228725" cy="3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b="1">
                <a:latin typeface="Arial" charset="0"/>
              </a:rPr>
              <a:t>I Mercati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1285875" y="1565031"/>
            <a:ext cx="2056039" cy="647700"/>
          </a:xfrm>
          <a:prstGeom prst="rect">
            <a:avLst/>
          </a:prstGeom>
          <a:gradFill rotWithShape="0">
            <a:gsLst>
              <a:gs pos="0">
                <a:srgbClr val="DDDDDD"/>
              </a:gs>
              <a:gs pos="100000">
                <a:schemeClr val="bg1"/>
              </a:gs>
            </a:gsLst>
            <a:lin ang="0" scaled="1"/>
          </a:gradFill>
          <a:ln w="9525">
            <a:solidFill>
              <a:srgbClr val="DDDDDD"/>
            </a:solidFill>
            <a:miter lim="800000"/>
            <a:headEnd/>
            <a:tailEnd/>
          </a:ln>
          <a:effectLst/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3566" name="Text Box 14"/>
          <p:cNvSpPr txBox="1">
            <a:spLocks noChangeArrowheads="1"/>
          </p:cNvSpPr>
          <p:nvPr/>
        </p:nvSpPr>
        <p:spPr bwMode="auto">
          <a:xfrm>
            <a:off x="1579790" y="1800958"/>
            <a:ext cx="1535289" cy="3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b="1">
                <a:solidFill>
                  <a:srgbClr val="990000"/>
                </a:solidFill>
                <a:latin typeface="Arial Black" charset="0"/>
              </a:rPr>
              <a:t>AMBIENTE</a:t>
            </a:r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469572" y="3417277"/>
            <a:ext cx="5480957" cy="3046535"/>
          </a:xfrm>
          <a:prstGeom prst="rect">
            <a:avLst/>
          </a:prstGeom>
          <a:gradFill rotWithShape="0">
            <a:gsLst>
              <a:gs pos="0">
                <a:srgbClr val="CCFFCC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>
            <a:outerShdw blurRad="63500" dist="89803" dir="2700000" algn="ctr" rotWithShape="0">
              <a:schemeClr val="bg2">
                <a:alpha val="74998"/>
              </a:schemeClr>
            </a:outerShdw>
          </a:effectLst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23568" name="Text Box 16"/>
          <p:cNvSpPr txBox="1">
            <a:spLocks noChangeArrowheads="1"/>
          </p:cNvSpPr>
          <p:nvPr/>
        </p:nvSpPr>
        <p:spPr bwMode="auto">
          <a:xfrm>
            <a:off x="1645105" y="3497874"/>
            <a:ext cx="4192360" cy="1210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latin typeface="Arial" charset="0"/>
              </a:rPr>
              <a:t>Nel suo ambiente l’impresa attiva un sistema di scambi con gli altri attori dell’ambiente stesso, generando </a:t>
            </a:r>
            <a:r>
              <a:rPr lang="it-IT" i="1" dirty="0">
                <a:solidFill>
                  <a:srgbClr val="CC3300"/>
                </a:solidFill>
                <a:latin typeface="Arial" charset="0"/>
              </a:rPr>
              <a:t>mercati</a:t>
            </a:r>
            <a:r>
              <a:rPr lang="it-IT" dirty="0">
                <a:latin typeface="Arial" charset="0"/>
              </a:rPr>
              <a:t> distinti.</a:t>
            </a:r>
          </a:p>
        </p:txBody>
      </p:sp>
      <p:sp>
        <p:nvSpPr>
          <p:cNvPr id="23575" name="Text Box 23"/>
          <p:cNvSpPr txBox="1">
            <a:spLocks noChangeArrowheads="1"/>
          </p:cNvSpPr>
          <p:nvPr/>
        </p:nvSpPr>
        <p:spPr bwMode="auto">
          <a:xfrm>
            <a:off x="2679247" y="4658459"/>
            <a:ext cx="4192360" cy="1743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000066"/>
                </a:solidFill>
                <a:latin typeface="Arial" charset="0"/>
              </a:rPr>
              <a:t>In termini economici si ha un </a:t>
            </a:r>
            <a:r>
              <a:rPr lang="it-IT" dirty="0">
                <a:solidFill>
                  <a:srgbClr val="800000"/>
                </a:solidFill>
                <a:latin typeface="Arial" charset="0"/>
              </a:rPr>
              <a:t>mercato</a:t>
            </a:r>
            <a:r>
              <a:rPr lang="it-IT" dirty="0">
                <a:solidFill>
                  <a:srgbClr val="000066"/>
                </a:solidFill>
                <a:latin typeface="Arial" charset="0"/>
              </a:rPr>
              <a:t> quando ci sono almeno due contraenti disposti a scambiare fra di loro i beni posseduti. Un </a:t>
            </a:r>
            <a:r>
              <a:rPr lang="it-IT" dirty="0">
                <a:solidFill>
                  <a:srgbClr val="800000"/>
                </a:solidFill>
                <a:latin typeface="Arial" charset="0"/>
              </a:rPr>
              <a:t>mercato</a:t>
            </a:r>
            <a:r>
              <a:rPr lang="it-IT" dirty="0">
                <a:solidFill>
                  <a:srgbClr val="000066"/>
                </a:solidFill>
                <a:latin typeface="Arial" charset="0"/>
              </a:rPr>
              <a:t> è perciò formato dagli acquirenti e dai venditori di un particolare prodotto.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40D74-6023-6A42-980F-5494A2E64E5E}" type="slidenum">
              <a:rPr lang="it-IT"/>
              <a:pPr/>
              <a:t>5</a:t>
            </a:fld>
            <a:endParaRPr lang="it-IT"/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0" y="1266093"/>
            <a:ext cx="5225143" cy="70338"/>
          </a:xfrm>
          <a:prstGeom prst="rect">
            <a:avLst/>
          </a:prstGeom>
          <a:gradFill rotWithShape="0">
            <a:gsLst>
              <a:gs pos="0">
                <a:srgbClr val="5F5F5F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457200" y="0"/>
            <a:ext cx="522514" cy="1547446"/>
          </a:xfrm>
          <a:prstGeom prst="rect">
            <a:avLst/>
          </a:prstGeom>
          <a:solidFill>
            <a:srgbClr val="5F5F5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1231447" y="2072054"/>
            <a:ext cx="7048500" cy="4277458"/>
          </a:xfrm>
          <a:prstGeom prst="rect">
            <a:avLst/>
          </a:prstGeom>
          <a:gradFill rotWithShape="0">
            <a:gsLst>
              <a:gs pos="0">
                <a:srgbClr val="FFFF99"/>
              </a:gs>
              <a:gs pos="100000">
                <a:schemeClr val="bg1"/>
              </a:gs>
            </a:gsLst>
            <a:lin ang="18900000" scaled="1"/>
          </a:gra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1319893" y="2853105"/>
            <a:ext cx="1119868" cy="91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latin typeface="Arial" charset="0"/>
              </a:rPr>
              <a:t>Mercato del lavoro</a:t>
            </a:r>
          </a:p>
        </p:txBody>
      </p:sp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915761" y="1623645"/>
            <a:ext cx="2034267" cy="647700"/>
            <a:chOff x="945" y="1068"/>
            <a:chExt cx="1495" cy="442"/>
          </a:xfrm>
        </p:grpSpPr>
        <p:sp>
          <p:nvSpPr>
            <p:cNvPr id="22541" name="Rectangle 13"/>
            <p:cNvSpPr>
              <a:spLocks noChangeArrowheads="1"/>
            </p:cNvSpPr>
            <p:nvPr/>
          </p:nvSpPr>
          <p:spPr bwMode="auto">
            <a:xfrm>
              <a:off x="945" y="1068"/>
              <a:ext cx="1495" cy="442"/>
            </a:xfrm>
            <a:prstGeom prst="rect">
              <a:avLst/>
            </a:prstGeom>
            <a:gradFill rotWithShape="0">
              <a:gsLst>
                <a:gs pos="0">
                  <a:srgbClr val="DDDDDD"/>
                </a:gs>
                <a:gs pos="100000">
                  <a:schemeClr val="bg1"/>
                </a:gs>
              </a:gsLst>
              <a:lin ang="0" scaled="1"/>
            </a:gradFill>
            <a:ln w="9525">
              <a:solidFill>
                <a:srgbClr val="DDDDDD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22542" name="Text Box 14"/>
            <p:cNvSpPr txBox="1">
              <a:spLocks noChangeArrowheads="1"/>
            </p:cNvSpPr>
            <p:nvPr/>
          </p:nvSpPr>
          <p:spPr bwMode="auto">
            <a:xfrm>
              <a:off x="1161" y="1229"/>
              <a:ext cx="1144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rgbClr val="990000"/>
                  </a:solidFill>
                  <a:latin typeface="Arial Black" charset="0"/>
                </a:rPr>
                <a:t>AMBIENTE</a:t>
              </a:r>
            </a:p>
          </p:txBody>
        </p:sp>
      </p:grpSp>
      <p:sp>
        <p:nvSpPr>
          <p:cNvPr id="22552" name="Text Box 24"/>
          <p:cNvSpPr txBox="1">
            <a:spLocks noChangeArrowheads="1"/>
          </p:cNvSpPr>
          <p:nvPr/>
        </p:nvSpPr>
        <p:spPr bwMode="auto">
          <a:xfrm>
            <a:off x="1319894" y="5490797"/>
            <a:ext cx="11525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latin typeface="Arial" charset="0"/>
              </a:rPr>
              <a:t>Mercato di sbocco</a:t>
            </a:r>
          </a:p>
        </p:txBody>
      </p:sp>
      <p:sp>
        <p:nvSpPr>
          <p:cNvPr id="22553" name="Text Box 25"/>
          <p:cNvSpPr txBox="1">
            <a:spLocks noChangeArrowheads="1"/>
          </p:cNvSpPr>
          <p:nvPr/>
        </p:nvSpPr>
        <p:spPr bwMode="auto">
          <a:xfrm>
            <a:off x="1319893" y="3732336"/>
            <a:ext cx="1174297" cy="91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latin typeface="Arial" charset="0"/>
              </a:rPr>
              <a:t>Mercato finanziario</a:t>
            </a:r>
          </a:p>
        </p:txBody>
      </p:sp>
      <p:sp>
        <p:nvSpPr>
          <p:cNvPr id="22554" name="Text Box 26"/>
          <p:cNvSpPr txBox="1">
            <a:spLocks noChangeArrowheads="1"/>
          </p:cNvSpPr>
          <p:nvPr/>
        </p:nvSpPr>
        <p:spPr bwMode="auto">
          <a:xfrm>
            <a:off x="1319893" y="4646736"/>
            <a:ext cx="1522640" cy="91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latin typeface="Arial" charset="0"/>
              </a:rPr>
              <a:t>Mercato della produzione</a:t>
            </a:r>
          </a:p>
        </p:txBody>
      </p:sp>
      <p:sp>
        <p:nvSpPr>
          <p:cNvPr id="22559" name="Text Box 31"/>
          <p:cNvSpPr txBox="1">
            <a:spLocks noChangeArrowheads="1"/>
          </p:cNvSpPr>
          <p:nvPr/>
        </p:nvSpPr>
        <p:spPr bwMode="auto">
          <a:xfrm>
            <a:off x="3045279" y="2190751"/>
            <a:ext cx="1359354" cy="635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latin typeface="Arial" charset="0"/>
              </a:rPr>
              <a:t>Acquirente/i</a:t>
            </a:r>
          </a:p>
        </p:txBody>
      </p:sp>
      <p:sp>
        <p:nvSpPr>
          <p:cNvPr id="22560" name="Text Box 32"/>
          <p:cNvSpPr txBox="1">
            <a:spLocks noChangeArrowheads="1"/>
          </p:cNvSpPr>
          <p:nvPr/>
        </p:nvSpPr>
        <p:spPr bwMode="auto">
          <a:xfrm>
            <a:off x="4844143" y="2190751"/>
            <a:ext cx="1217840" cy="635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latin typeface="Arial" charset="0"/>
              </a:rPr>
              <a:t>Venditore/i</a:t>
            </a:r>
          </a:p>
        </p:txBody>
      </p:sp>
      <p:sp>
        <p:nvSpPr>
          <p:cNvPr id="22561" name="Text Box 33"/>
          <p:cNvSpPr txBox="1">
            <a:spLocks noChangeArrowheads="1"/>
          </p:cNvSpPr>
          <p:nvPr/>
        </p:nvSpPr>
        <p:spPr bwMode="auto">
          <a:xfrm>
            <a:off x="6868886" y="2190751"/>
            <a:ext cx="782411" cy="635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latin typeface="Arial" charset="0"/>
              </a:rPr>
              <a:t>Bene/i</a:t>
            </a:r>
          </a:p>
        </p:txBody>
      </p:sp>
      <p:sp>
        <p:nvSpPr>
          <p:cNvPr id="22562" name="Text Box 34"/>
          <p:cNvSpPr txBox="1">
            <a:spLocks noChangeArrowheads="1"/>
          </p:cNvSpPr>
          <p:nvPr/>
        </p:nvSpPr>
        <p:spPr bwMode="auto">
          <a:xfrm>
            <a:off x="3197679" y="3031882"/>
            <a:ext cx="997118" cy="3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Impresa</a:t>
            </a:r>
          </a:p>
        </p:txBody>
      </p:sp>
      <p:sp>
        <p:nvSpPr>
          <p:cNvPr id="22563" name="Text Box 35"/>
          <p:cNvSpPr txBox="1">
            <a:spLocks noChangeArrowheads="1"/>
          </p:cNvSpPr>
          <p:nvPr/>
        </p:nvSpPr>
        <p:spPr bwMode="auto">
          <a:xfrm>
            <a:off x="3230336" y="4804997"/>
            <a:ext cx="997118" cy="3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Impresa</a:t>
            </a:r>
          </a:p>
        </p:txBody>
      </p:sp>
      <p:sp>
        <p:nvSpPr>
          <p:cNvPr id="22564" name="Text Box 36"/>
          <p:cNvSpPr txBox="1">
            <a:spLocks noChangeArrowheads="1"/>
          </p:cNvSpPr>
          <p:nvPr/>
        </p:nvSpPr>
        <p:spPr bwMode="auto">
          <a:xfrm>
            <a:off x="4982936" y="5602166"/>
            <a:ext cx="997118" cy="3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Impresa</a:t>
            </a:r>
          </a:p>
        </p:txBody>
      </p:sp>
      <p:sp>
        <p:nvSpPr>
          <p:cNvPr id="22565" name="Text Box 37"/>
          <p:cNvSpPr txBox="1">
            <a:spLocks noChangeArrowheads="1"/>
          </p:cNvSpPr>
          <p:nvPr/>
        </p:nvSpPr>
        <p:spPr bwMode="auto">
          <a:xfrm>
            <a:off x="4852308" y="3805605"/>
            <a:ext cx="1353911" cy="91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Impresa, banche, etc.</a:t>
            </a:r>
          </a:p>
        </p:txBody>
      </p:sp>
      <p:sp>
        <p:nvSpPr>
          <p:cNvPr id="22566" name="Text Box 38"/>
          <p:cNvSpPr txBox="1">
            <a:spLocks noChangeArrowheads="1"/>
          </p:cNvSpPr>
          <p:nvPr/>
        </p:nvSpPr>
        <p:spPr bwMode="auto">
          <a:xfrm>
            <a:off x="3154136" y="3805605"/>
            <a:ext cx="1079047" cy="91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Impresa, investitori</a:t>
            </a:r>
          </a:p>
        </p:txBody>
      </p:sp>
      <p:sp>
        <p:nvSpPr>
          <p:cNvPr id="22567" name="Text Box 39"/>
          <p:cNvSpPr txBox="1">
            <a:spLocks noChangeArrowheads="1"/>
          </p:cNvSpPr>
          <p:nvPr/>
        </p:nvSpPr>
        <p:spPr bwMode="auto">
          <a:xfrm>
            <a:off x="4895851" y="3031882"/>
            <a:ext cx="1189742" cy="3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Lavoratori</a:t>
            </a:r>
          </a:p>
        </p:txBody>
      </p:sp>
      <p:sp>
        <p:nvSpPr>
          <p:cNvPr id="22568" name="Text Box 40"/>
          <p:cNvSpPr txBox="1">
            <a:spLocks noChangeArrowheads="1"/>
          </p:cNvSpPr>
          <p:nvPr/>
        </p:nvSpPr>
        <p:spPr bwMode="auto">
          <a:xfrm>
            <a:off x="6583136" y="3031882"/>
            <a:ext cx="1446159" cy="3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Forza lavoro</a:t>
            </a:r>
          </a:p>
        </p:txBody>
      </p:sp>
      <p:sp>
        <p:nvSpPr>
          <p:cNvPr id="22569" name="Text Box 41"/>
          <p:cNvSpPr txBox="1">
            <a:spLocks noChangeArrowheads="1"/>
          </p:cNvSpPr>
          <p:nvPr/>
        </p:nvSpPr>
        <p:spPr bwMode="auto">
          <a:xfrm>
            <a:off x="4972050" y="4793274"/>
            <a:ext cx="1009855" cy="3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Fornitori</a:t>
            </a:r>
          </a:p>
        </p:txBody>
      </p:sp>
      <p:sp>
        <p:nvSpPr>
          <p:cNvPr id="22570" name="Text Box 42"/>
          <p:cNvSpPr txBox="1">
            <a:spLocks noChangeArrowheads="1"/>
          </p:cNvSpPr>
          <p:nvPr/>
        </p:nvSpPr>
        <p:spPr bwMode="auto">
          <a:xfrm>
            <a:off x="6387193" y="4696559"/>
            <a:ext cx="1820636" cy="91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Materie prime, semilavorati, etc.</a:t>
            </a:r>
          </a:p>
        </p:txBody>
      </p:sp>
      <p:sp>
        <p:nvSpPr>
          <p:cNvPr id="22571" name="Text Box 43"/>
          <p:cNvSpPr txBox="1">
            <a:spLocks noChangeArrowheads="1"/>
          </p:cNvSpPr>
          <p:nvPr/>
        </p:nvSpPr>
        <p:spPr bwMode="auto">
          <a:xfrm>
            <a:off x="3273879" y="5613889"/>
            <a:ext cx="804720" cy="35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Clienti</a:t>
            </a:r>
          </a:p>
        </p:txBody>
      </p:sp>
      <p:sp>
        <p:nvSpPr>
          <p:cNvPr id="22572" name="Text Box 44"/>
          <p:cNvSpPr txBox="1">
            <a:spLocks noChangeArrowheads="1"/>
          </p:cNvSpPr>
          <p:nvPr/>
        </p:nvSpPr>
        <p:spPr bwMode="auto">
          <a:xfrm>
            <a:off x="6474279" y="5461489"/>
            <a:ext cx="1602921" cy="91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Prodotti/servizi dell’impresa</a:t>
            </a:r>
          </a:p>
        </p:txBody>
      </p:sp>
      <p:sp>
        <p:nvSpPr>
          <p:cNvPr id="22573" name="Text Box 45"/>
          <p:cNvSpPr txBox="1">
            <a:spLocks noChangeArrowheads="1"/>
          </p:cNvSpPr>
          <p:nvPr/>
        </p:nvSpPr>
        <p:spPr bwMode="auto">
          <a:xfrm>
            <a:off x="6702879" y="3805605"/>
            <a:ext cx="1221921" cy="91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800000"/>
                </a:solidFill>
                <a:latin typeface="Arial" charset="0"/>
              </a:rPr>
              <a:t>Capitali, azioni, etc.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8DA18-C138-C54E-9E79-6C516F3C71F9}" type="slidenum">
              <a:rPr lang="it-IT"/>
              <a:pPr/>
              <a:t>6</a:t>
            </a:fld>
            <a:endParaRPr lang="it-IT"/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0" y="1266093"/>
            <a:ext cx="5225143" cy="70338"/>
          </a:xfrm>
          <a:prstGeom prst="rect">
            <a:avLst/>
          </a:prstGeom>
          <a:gradFill rotWithShape="0">
            <a:gsLst>
              <a:gs pos="0">
                <a:srgbClr val="5F5F5F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457200" y="0"/>
            <a:ext cx="522514" cy="1547446"/>
          </a:xfrm>
          <a:prstGeom prst="rect">
            <a:avLst/>
          </a:prstGeom>
          <a:solidFill>
            <a:srgbClr val="5F5F5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1231447" y="2072054"/>
            <a:ext cx="6765471" cy="4277458"/>
          </a:xfrm>
          <a:prstGeom prst="rect">
            <a:avLst/>
          </a:prstGeom>
          <a:gradFill rotWithShape="0">
            <a:gsLst>
              <a:gs pos="0">
                <a:srgbClr val="FFFF99"/>
              </a:gs>
              <a:gs pos="100000">
                <a:schemeClr val="bg1"/>
              </a:gs>
            </a:gsLst>
            <a:lin ang="18900000" scaled="1"/>
          </a:gradFill>
          <a:ln w="9525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lIns="80851" tIns="40426" rIns="80851" bIns="40426" anchor="ctr">
            <a:prstTxWarp prst="textNoShape">
              <a:avLst/>
            </a:prstTxWarp>
          </a:bodyPr>
          <a:lstStyle/>
          <a:p>
            <a:pPr algn="ctr"/>
            <a:endParaRPr lang="en-GB"/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1406979" y="2466243"/>
            <a:ext cx="6399440" cy="2082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latin typeface="Arial" charset="0"/>
              </a:rPr>
              <a:t>Le opportunità e i vincoli per l’impresa dipendono dalle caratteristiche dei sottosistemi: dipendono cioè dalle leggi e dai provvedimenti amministrativi, dal modello di cultura prevalente, dalla composizione e dalla mobilità delle classi sociali, dal tipo di governo dell’economia  e dal grado di benessere della comunità. </a:t>
            </a:r>
            <a:r>
              <a:rPr lang="it-IT" dirty="0">
                <a:solidFill>
                  <a:srgbClr val="CC3300"/>
                </a:solidFill>
                <a:latin typeface="Arial" charset="0"/>
              </a:rPr>
              <a:t>L’ambiente influenza cioè il comportamento dell’impresa.</a:t>
            </a: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915761" y="1623645"/>
            <a:ext cx="4178753" cy="647700"/>
            <a:chOff x="673" y="1108"/>
            <a:chExt cx="3071" cy="442"/>
          </a:xfrm>
        </p:grpSpPr>
        <p:sp>
          <p:nvSpPr>
            <p:cNvPr id="24588" name="Rectangle 12"/>
            <p:cNvSpPr>
              <a:spLocks noChangeArrowheads="1"/>
            </p:cNvSpPr>
            <p:nvPr/>
          </p:nvSpPr>
          <p:spPr bwMode="auto">
            <a:xfrm>
              <a:off x="673" y="1108"/>
              <a:ext cx="3071" cy="442"/>
            </a:xfrm>
            <a:prstGeom prst="rect">
              <a:avLst/>
            </a:prstGeom>
            <a:gradFill rotWithShape="0">
              <a:gsLst>
                <a:gs pos="0">
                  <a:srgbClr val="DDDDDD"/>
                </a:gs>
                <a:gs pos="100000">
                  <a:schemeClr val="bg1"/>
                </a:gs>
              </a:gsLst>
              <a:lin ang="0" scaled="1"/>
            </a:gradFill>
            <a:ln w="9525">
              <a:solidFill>
                <a:srgbClr val="DDDDDD"/>
              </a:solidFill>
              <a:miter lim="800000"/>
              <a:headEnd/>
              <a:tailEnd/>
            </a:ln>
            <a:effectLst/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24589" name="Text Box 13"/>
            <p:cNvSpPr txBox="1">
              <a:spLocks noChangeArrowheads="1"/>
            </p:cNvSpPr>
            <p:nvPr/>
          </p:nvSpPr>
          <p:spPr bwMode="auto">
            <a:xfrm>
              <a:off x="889" y="1269"/>
              <a:ext cx="2547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r>
                <a:rPr lang="it-IT" b="1">
                  <a:solidFill>
                    <a:srgbClr val="990000"/>
                  </a:solidFill>
                  <a:latin typeface="Arial Black" charset="0"/>
                </a:rPr>
                <a:t>OPPORTUNITÀ E VINCOLI</a:t>
              </a:r>
            </a:p>
          </p:txBody>
        </p:sp>
      </p:grpSp>
      <p:sp>
        <p:nvSpPr>
          <p:cNvPr id="24609" name="Text Box 33"/>
          <p:cNvSpPr txBox="1">
            <a:spLocks noChangeArrowheads="1"/>
          </p:cNvSpPr>
          <p:nvPr/>
        </p:nvSpPr>
        <p:spPr bwMode="auto">
          <a:xfrm>
            <a:off x="2364922" y="4681905"/>
            <a:ext cx="5278211" cy="149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0851" tIns="40426" rIns="80851" bIns="40426">
            <a:prstTxWarp prst="textNoShape">
              <a:avLst/>
            </a:prstTxWarp>
            <a:spAutoFit/>
          </a:bodyPr>
          <a:lstStyle/>
          <a:p>
            <a:r>
              <a:rPr lang="it-IT" dirty="0">
                <a:solidFill>
                  <a:srgbClr val="006666"/>
                </a:solidFill>
                <a:latin typeface="Arial" charset="0"/>
              </a:rPr>
              <a:t>Può essere vero il contrario, cioè alcune imprese (soprattutto quelle più grandi) influenzano l’ambiente. In questo caso si ha una forte interrelazione fra l’evoluzione dell’ambiente e la trasformazione dell’organizzazione delle imprese.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Ambiente politico-istituzionale</a:t>
            </a:r>
            <a:br>
              <a:rPr lang="it-IT" dirty="0" smtClean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Forme di governo</a:t>
            </a:r>
          </a:p>
          <a:p>
            <a:r>
              <a:rPr lang="it-IT" dirty="0"/>
              <a:t>O</a:t>
            </a:r>
            <a:r>
              <a:rPr lang="it-IT" dirty="0" smtClean="0"/>
              <a:t>rdinamento legislativo</a:t>
            </a:r>
          </a:p>
          <a:p>
            <a:r>
              <a:rPr lang="it-IT" dirty="0" smtClean="0"/>
              <a:t>Rapporti internazionali</a:t>
            </a:r>
          </a:p>
          <a:p>
            <a:r>
              <a:rPr lang="it-IT" dirty="0" err="1" smtClean="0"/>
              <a:t>………</a:t>
            </a:r>
            <a:r>
              <a:rPr lang="it-IT" dirty="0" smtClean="0"/>
              <a:t>..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Ambiente </a:t>
            </a:r>
            <a:r>
              <a:rPr lang="it-IT" dirty="0" err="1" smtClean="0"/>
              <a:t>culturale-tecnologico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Cultura</a:t>
            </a:r>
          </a:p>
          <a:p>
            <a:r>
              <a:rPr lang="it-IT" dirty="0" smtClean="0"/>
              <a:t>Tecnologia</a:t>
            </a:r>
          </a:p>
          <a:p>
            <a:r>
              <a:rPr lang="it-IT" dirty="0" smtClean="0"/>
              <a:t>ICT</a:t>
            </a:r>
          </a:p>
          <a:p>
            <a:r>
              <a:rPr lang="it-IT" dirty="0" err="1" smtClean="0"/>
              <a:t>………</a:t>
            </a:r>
            <a:r>
              <a:rPr lang="it-IT" dirty="0" smtClean="0"/>
              <a:t>.</a:t>
            </a: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Ambiente </a:t>
            </a:r>
            <a:r>
              <a:rPr lang="it-IT" dirty="0" err="1" smtClean="0"/>
              <a:t>demografico-sociale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Struttura della popolazione</a:t>
            </a:r>
          </a:p>
          <a:p>
            <a:r>
              <a:rPr lang="it-IT" dirty="0" smtClean="0"/>
              <a:t>Strati sociali, età religione, condizione professionale</a:t>
            </a:r>
          </a:p>
          <a:p>
            <a:r>
              <a:rPr lang="it-IT" dirty="0" smtClean="0"/>
              <a:t>Relazione tra individui e gruppi</a:t>
            </a:r>
          </a:p>
          <a:p>
            <a:r>
              <a:rPr lang="it-IT" dirty="0" smtClean="0"/>
              <a:t>Fenomeni sociali</a:t>
            </a:r>
          </a:p>
          <a:p>
            <a:r>
              <a:rPr lang="it-IT" dirty="0" err="1" smtClean="0"/>
              <a:t>………</a:t>
            </a:r>
            <a:r>
              <a:rPr lang="it-IT" dirty="0" smtClean="0"/>
              <a:t>.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Cos’è la struttura sociale?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 smtClean="0"/>
              <a:t>Per </a:t>
            </a:r>
            <a:r>
              <a:rPr lang="it-IT" dirty="0" smtClean="0"/>
              <a:t>struttura sociale si intende l’articolazione di status, ruoli e istituzioni nella quale gli individui vivono dando vita a gruppi e sistemi di relazioni di varia complessità. La struttura sociale è, dunque, il frame entro il quale - e grazie al quale - si svolgono le azioni sociali</a:t>
            </a:r>
            <a:r>
              <a:rPr lang="it-IT" dirty="0" smtClean="0"/>
              <a:t>.</a:t>
            </a:r>
          </a:p>
          <a:p>
            <a:r>
              <a:rPr lang="it-IT" dirty="0" smtClean="0"/>
              <a:t>In </a:t>
            </a:r>
            <a:r>
              <a:rPr lang="it-IT" dirty="0" smtClean="0"/>
              <a:t>ogni società, possiamo osservare una serie di regolarità relazionali (o modelli interattivi), che godono di una certa stabilità nel tempo e si ripresentano frequentemente.L'insieme dei modelli interattivi connessi fra di loro, formano la struttura sociale.Quindi, una struttura sociale, è un insieme di modelli di comportamento stabili, che si rimandano (esplicitamente o implicitamente) l'uno all'altro.Sono componenti strutturali della società ad esempio le norme sociali, le istituzioni, lo status, il ruolo, le organizzazioni, le disuguaglianze sociali, la stratificazione, la famiglia ecc...	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Ambiente economico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Economia di piano</a:t>
            </a:r>
          </a:p>
          <a:p>
            <a:r>
              <a:rPr lang="it-IT" dirty="0" smtClean="0"/>
              <a:t>Economia di mercato</a:t>
            </a:r>
          </a:p>
          <a:p>
            <a:r>
              <a:rPr lang="it-IT" dirty="0" smtClean="0"/>
              <a:t>Condizioni economia</a:t>
            </a:r>
          </a:p>
          <a:p>
            <a:r>
              <a:rPr lang="it-IT" dirty="0" err="1" smtClean="0"/>
              <a:t>………</a:t>
            </a:r>
            <a:r>
              <a:rPr lang="it-IT" dirty="0" smtClean="0"/>
              <a:t>..</a:t>
            </a:r>
            <a:endParaRPr lang="it-IT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59174"/>
            <a:ext cx="8229600" cy="360407"/>
          </a:xfrm>
        </p:spPr>
        <p:txBody>
          <a:bodyPr>
            <a:noAutofit/>
          </a:bodyPr>
          <a:lstStyle/>
          <a:p>
            <a:r>
              <a:rPr lang="it-IT" sz="3200" dirty="0" smtClean="0"/>
              <a:t>Esempio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322520" y="635046"/>
            <a:ext cx="8821480" cy="3040516"/>
          </a:xfrm>
        </p:spPr>
        <p:txBody>
          <a:bodyPr numCol="2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it-IT" sz="2000" dirty="0" smtClean="0">
                <a:solidFill>
                  <a:srgbClr val="000090"/>
                </a:solidFill>
              </a:rPr>
              <a:t>Delle variabili elencate distinguere quelle sulle quali l’azienda non ha alcuna influenza, quelle determinate dall’azienda e quelle di interazione reciproca;</a:t>
            </a:r>
          </a:p>
          <a:p>
            <a:pPr marL="514350" indent="-514350">
              <a:spcBef>
                <a:spcPts val="0"/>
              </a:spcBef>
              <a:buNone/>
            </a:pPr>
            <a:r>
              <a:rPr lang="it-IT" sz="2000" dirty="0" smtClean="0"/>
              <a:t>a. tasso di crescita della popolazione</a:t>
            </a:r>
          </a:p>
          <a:p>
            <a:pPr marL="514350" indent="-514350">
              <a:spcBef>
                <a:spcPts val="0"/>
              </a:spcBef>
              <a:buNone/>
            </a:pPr>
            <a:r>
              <a:rPr lang="it-IT" sz="2000" dirty="0" smtClean="0"/>
              <a:t> b. Prezzo del prodotto</a:t>
            </a:r>
          </a:p>
          <a:p>
            <a:pPr>
              <a:spcBef>
                <a:spcPts val="0"/>
              </a:spcBef>
              <a:buNone/>
            </a:pPr>
            <a:r>
              <a:rPr lang="it-IT" sz="2000" dirty="0"/>
              <a:t>c</a:t>
            </a:r>
            <a:r>
              <a:rPr lang="it-IT" sz="2000" dirty="0" smtClean="0"/>
              <a:t>. Tasso di inflazione</a:t>
            </a:r>
          </a:p>
          <a:p>
            <a:pPr>
              <a:spcBef>
                <a:spcPts val="0"/>
              </a:spcBef>
              <a:buNone/>
            </a:pPr>
            <a:r>
              <a:rPr lang="it-IT" sz="2000" dirty="0" smtClean="0"/>
              <a:t>d. Struttura sociale</a:t>
            </a:r>
          </a:p>
          <a:p>
            <a:pPr>
              <a:spcBef>
                <a:spcPts val="0"/>
              </a:spcBef>
              <a:buNone/>
            </a:pPr>
            <a:r>
              <a:rPr lang="it-IT" sz="2000" dirty="0" smtClean="0"/>
              <a:t>e. Numero di dettaglianti serviti</a:t>
            </a:r>
          </a:p>
          <a:p>
            <a:pPr>
              <a:spcBef>
                <a:spcPts val="0"/>
              </a:spcBef>
              <a:buNone/>
            </a:pPr>
            <a:r>
              <a:rPr lang="it-IT" sz="2000" dirty="0" smtClean="0"/>
              <a:t>f. Durata degli spot pubblicitari</a:t>
            </a:r>
          </a:p>
          <a:p>
            <a:pPr>
              <a:spcBef>
                <a:spcPts val="0"/>
              </a:spcBef>
              <a:buNone/>
            </a:pPr>
            <a:r>
              <a:rPr lang="it-IT" sz="2000" dirty="0" err="1" smtClean="0"/>
              <a:t>g</a:t>
            </a:r>
            <a:r>
              <a:rPr lang="it-IT" sz="2000" dirty="0" smtClean="0"/>
              <a:t>. Normativa </a:t>
            </a:r>
          </a:p>
          <a:p>
            <a:pPr>
              <a:spcBef>
                <a:spcPts val="0"/>
              </a:spcBef>
              <a:buNone/>
            </a:pPr>
            <a:r>
              <a:rPr lang="it-IT" sz="2000" dirty="0" smtClean="0"/>
              <a:t>h. Comportamento d’acquisto dei consumatori</a:t>
            </a:r>
          </a:p>
          <a:p>
            <a:pPr marL="571500" indent="-571500">
              <a:spcBef>
                <a:spcPts val="0"/>
              </a:spcBef>
              <a:buAutoNum type="romanLcPeriod"/>
            </a:pPr>
            <a:r>
              <a:rPr lang="it-IT" sz="2000" dirty="0" smtClean="0"/>
              <a:t>Ampiezza della gamma</a:t>
            </a:r>
          </a:p>
          <a:p>
            <a:pPr marL="571500" indent="-571500">
              <a:spcBef>
                <a:spcPts val="0"/>
              </a:spcBef>
              <a:buNone/>
            </a:pPr>
            <a:r>
              <a:rPr lang="it-IT" sz="2000" dirty="0" smtClean="0"/>
              <a:t>l. Tendenze culturali</a:t>
            </a:r>
          </a:p>
          <a:p>
            <a:pPr marL="571500" indent="-571500">
              <a:spcBef>
                <a:spcPts val="0"/>
              </a:spcBef>
              <a:buNone/>
            </a:pPr>
            <a:r>
              <a:rPr lang="it-IT" sz="2000" dirty="0" smtClean="0"/>
              <a:t>m. Formazione del personale</a:t>
            </a:r>
          </a:p>
          <a:p>
            <a:pPr marL="571500" indent="-571500">
              <a:spcBef>
                <a:spcPts val="0"/>
              </a:spcBef>
              <a:buNone/>
            </a:pPr>
            <a:r>
              <a:rPr lang="it-IT" sz="2000" dirty="0" smtClean="0"/>
              <a:t>n. Funzione d’uso dei prodotti</a:t>
            </a:r>
            <a:endParaRPr lang="it-IT" sz="2000" dirty="0"/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942780" y="3694805"/>
          <a:ext cx="7061226" cy="17715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3742"/>
                <a:gridCol w="2353742"/>
                <a:gridCol w="2353742"/>
              </a:tblGrid>
              <a:tr h="857143">
                <a:tc>
                  <a:txBody>
                    <a:bodyPr/>
                    <a:lstStyle/>
                    <a:p>
                      <a:r>
                        <a:rPr lang="it-IT" dirty="0" smtClean="0"/>
                        <a:t>Non influenzabili dall’azienda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Interazione reciproca azienda-ambiente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Condizionate dall’azienda</a:t>
                      </a:r>
                      <a:endParaRPr lang="it-IT" dirty="0"/>
                    </a:p>
                  </a:txBody>
                  <a:tcPr/>
                </a:tc>
              </a:tr>
              <a:tr h="857143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942780" y="5630825"/>
          <a:ext cx="7061226" cy="9000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3742"/>
                <a:gridCol w="2353742"/>
                <a:gridCol w="2353742"/>
              </a:tblGrid>
              <a:tr h="900027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000090"/>
                          </a:solidFill>
                        </a:rPr>
                        <a:t>a, </a:t>
                      </a:r>
                      <a:r>
                        <a:rPr lang="it-IT" sz="2000" b="1" dirty="0" err="1" smtClean="0">
                          <a:solidFill>
                            <a:srgbClr val="000090"/>
                          </a:solidFill>
                        </a:rPr>
                        <a:t>c</a:t>
                      </a:r>
                      <a:r>
                        <a:rPr lang="it-IT" sz="2000" b="1" dirty="0" smtClean="0">
                          <a:solidFill>
                            <a:srgbClr val="000090"/>
                          </a:solidFill>
                        </a:rPr>
                        <a:t>, </a:t>
                      </a:r>
                      <a:r>
                        <a:rPr lang="it-IT" sz="2000" b="1" dirty="0" err="1" smtClean="0">
                          <a:solidFill>
                            <a:srgbClr val="000090"/>
                          </a:solidFill>
                        </a:rPr>
                        <a:t>d</a:t>
                      </a:r>
                      <a:r>
                        <a:rPr lang="it-IT" sz="2000" b="1" dirty="0" smtClean="0">
                          <a:solidFill>
                            <a:srgbClr val="000090"/>
                          </a:solidFill>
                        </a:rPr>
                        <a:t>,  </a:t>
                      </a:r>
                      <a:r>
                        <a:rPr lang="it-IT" sz="2000" b="1" dirty="0" err="1" smtClean="0">
                          <a:solidFill>
                            <a:srgbClr val="000090"/>
                          </a:solidFill>
                        </a:rPr>
                        <a:t>g</a:t>
                      </a:r>
                      <a:r>
                        <a:rPr lang="it-IT" sz="2000" b="1" dirty="0" smtClean="0">
                          <a:solidFill>
                            <a:srgbClr val="000090"/>
                          </a:solidFill>
                        </a:rPr>
                        <a:t>, </a:t>
                      </a:r>
                      <a:r>
                        <a:rPr lang="it-IT" sz="2000" b="1" dirty="0" err="1" smtClean="0">
                          <a:solidFill>
                            <a:srgbClr val="000090"/>
                          </a:solidFill>
                        </a:rPr>
                        <a:t>l</a:t>
                      </a:r>
                      <a:endParaRPr lang="it-IT" sz="2000" b="1" dirty="0">
                        <a:solidFill>
                          <a:srgbClr val="00009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000" b="1" dirty="0" err="1" smtClean="0">
                          <a:solidFill>
                            <a:srgbClr val="000090"/>
                          </a:solidFill>
                        </a:rPr>
                        <a:t>h</a:t>
                      </a:r>
                      <a:r>
                        <a:rPr lang="it-IT" sz="2000" b="1" dirty="0" smtClean="0">
                          <a:solidFill>
                            <a:srgbClr val="000090"/>
                          </a:solidFill>
                        </a:rPr>
                        <a:t>, </a:t>
                      </a:r>
                      <a:r>
                        <a:rPr lang="it-IT" sz="2000" b="1" dirty="0" err="1" smtClean="0">
                          <a:solidFill>
                            <a:srgbClr val="000090"/>
                          </a:solidFill>
                        </a:rPr>
                        <a:t>n</a:t>
                      </a:r>
                      <a:endParaRPr lang="it-IT" sz="2000" b="1" dirty="0">
                        <a:solidFill>
                          <a:srgbClr val="00009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000" b="1" dirty="0" err="1" smtClean="0">
                          <a:solidFill>
                            <a:srgbClr val="000090"/>
                          </a:solidFill>
                        </a:rPr>
                        <a:t>B</a:t>
                      </a:r>
                      <a:r>
                        <a:rPr lang="it-IT" sz="2000" b="1" dirty="0" smtClean="0">
                          <a:solidFill>
                            <a:srgbClr val="000090"/>
                          </a:solidFill>
                        </a:rPr>
                        <a:t>, e,</a:t>
                      </a:r>
                      <a:r>
                        <a:rPr lang="it-IT" sz="2000" b="1" baseline="0" dirty="0" smtClean="0">
                          <a:solidFill>
                            <a:srgbClr val="000090"/>
                          </a:solidFill>
                        </a:rPr>
                        <a:t> </a:t>
                      </a:r>
                      <a:r>
                        <a:rPr lang="it-IT" sz="2000" b="1" baseline="0" dirty="0" err="1" smtClean="0">
                          <a:solidFill>
                            <a:srgbClr val="000090"/>
                          </a:solidFill>
                        </a:rPr>
                        <a:t>f</a:t>
                      </a:r>
                      <a:r>
                        <a:rPr lang="it-IT" sz="2000" b="1" baseline="0" dirty="0" smtClean="0">
                          <a:solidFill>
                            <a:srgbClr val="000090"/>
                          </a:solidFill>
                        </a:rPr>
                        <a:t>, </a:t>
                      </a:r>
                      <a:r>
                        <a:rPr lang="it-IT" sz="2000" b="1" baseline="0" dirty="0" err="1" smtClean="0">
                          <a:solidFill>
                            <a:srgbClr val="000090"/>
                          </a:solidFill>
                        </a:rPr>
                        <a:t>m</a:t>
                      </a:r>
                      <a:endParaRPr lang="it-IT" sz="2000" b="1" dirty="0">
                        <a:solidFill>
                          <a:srgbClr val="00009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Un sistema si caratterizza per la </a:t>
            </a:r>
            <a:r>
              <a:rPr lang="it-IT" i="1" dirty="0" smtClean="0"/>
              <a:t>molteplicità di parti componenti</a:t>
            </a:r>
            <a:r>
              <a:rPr lang="it-IT" dirty="0" smtClean="0"/>
              <a:t>, per </a:t>
            </a:r>
            <a:r>
              <a:rPr lang="it-IT" i="1" dirty="0" smtClean="0"/>
              <a:t>l’interrelazione delle parti</a:t>
            </a:r>
            <a:r>
              <a:rPr lang="it-IT" dirty="0" smtClean="0"/>
              <a:t> rispetto all’obiettivo da raggiungere, per il </a:t>
            </a:r>
            <a:r>
              <a:rPr lang="it-IT" i="1" dirty="0" smtClean="0"/>
              <a:t>legame funzionale</a:t>
            </a:r>
            <a:r>
              <a:rPr lang="it-IT" dirty="0" smtClean="0"/>
              <a:t> con un ambiente esterno e per il </a:t>
            </a:r>
            <a:r>
              <a:rPr lang="it-IT" i="1" dirty="0" smtClean="0"/>
              <a:t>dinamismo</a:t>
            </a:r>
            <a:r>
              <a:rPr lang="it-IT" dirty="0" smtClean="0"/>
              <a:t> deve contraddistinguere il suo </a:t>
            </a:r>
            <a:r>
              <a:rPr lang="it-IT" dirty="0" err="1" smtClean="0"/>
              <a:t>funzionament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egnaposto piè di pagina 1"/>
          <p:cNvSpPr>
            <a:spLocks noGrp="1"/>
          </p:cNvSpPr>
          <p:nvPr>
            <p:ph type="ftr" sz="quarter" idx="11"/>
          </p:nvPr>
        </p:nvSpPr>
        <p:spPr>
          <a:xfrm>
            <a:off x="431800" y="6229350"/>
            <a:ext cx="1905000" cy="457200"/>
          </a:xfrm>
          <a:noFill/>
        </p:spPr>
        <p:txBody>
          <a:bodyPr/>
          <a:lstStyle/>
          <a:p>
            <a:pPr algn="l"/>
            <a:r>
              <a:rPr lang="it-IT"/>
              <a:t>Corso di EGI – Primo Modulo – Prima Unità Didattica</a:t>
            </a:r>
          </a:p>
        </p:txBody>
      </p:sp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172983" y="222198"/>
            <a:ext cx="8643937" cy="563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endParaRPr lang="it-IT" sz="2400" dirty="0" smtClean="0"/>
          </a:p>
          <a:p>
            <a:pPr algn="ctr"/>
            <a:r>
              <a:rPr lang="it-IT" sz="2400" dirty="0"/>
              <a:t>Impresa come sistema: insieme di elementi </a:t>
            </a:r>
            <a:r>
              <a:rPr lang="it-IT" sz="2400" i="1" dirty="0"/>
              <a:t>interagenti</a:t>
            </a:r>
            <a:r>
              <a:rPr lang="it-IT" sz="2400" dirty="0"/>
              <a:t> che acquisiscono </a:t>
            </a:r>
            <a:r>
              <a:rPr lang="it-IT" sz="2400" i="1" dirty="0"/>
              <a:t>input</a:t>
            </a:r>
            <a:r>
              <a:rPr lang="it-IT" sz="2400" dirty="0"/>
              <a:t> dall’ambiente esterno, li </a:t>
            </a:r>
            <a:r>
              <a:rPr lang="it-IT" sz="2400" i="1" dirty="0"/>
              <a:t>trasformano</a:t>
            </a:r>
            <a:r>
              <a:rPr lang="it-IT" sz="2400" dirty="0"/>
              <a:t> e restituiscono </a:t>
            </a:r>
            <a:r>
              <a:rPr lang="it-IT" sz="2400" i="1" dirty="0"/>
              <a:t>output</a:t>
            </a:r>
            <a:r>
              <a:rPr lang="it-IT" sz="2400" dirty="0"/>
              <a:t> all’ambiente stesso</a:t>
            </a:r>
          </a:p>
          <a:p>
            <a:pPr algn="ctr"/>
            <a:r>
              <a:rPr lang="it-IT" sz="2400" dirty="0"/>
              <a:t> </a:t>
            </a:r>
          </a:p>
          <a:p>
            <a:pPr algn="ctr"/>
            <a:r>
              <a:rPr lang="it-IT" sz="2400" dirty="0"/>
              <a:t>Componenti (</a:t>
            </a:r>
            <a:r>
              <a:rPr lang="it-IT" sz="2400" i="1" dirty="0"/>
              <a:t>macchine</a:t>
            </a:r>
            <a:r>
              <a:rPr lang="it-IT" sz="2400" dirty="0"/>
              <a:t> = conoscenza statiche; </a:t>
            </a:r>
            <a:r>
              <a:rPr lang="it-IT" sz="2400" i="1" dirty="0"/>
              <a:t>uomini</a:t>
            </a:r>
            <a:r>
              <a:rPr lang="it-IT" sz="2400" dirty="0"/>
              <a:t> = conoscenza dinamiche) e </a:t>
            </a:r>
            <a:r>
              <a:rPr lang="it-IT" sz="2400" i="1" dirty="0"/>
              <a:t>relazioni</a:t>
            </a:r>
            <a:r>
              <a:rPr lang="it-IT" sz="2400" dirty="0"/>
              <a:t> fra le parti (fra componenti)</a:t>
            </a:r>
          </a:p>
          <a:p>
            <a:pPr algn="ctr"/>
            <a:endParaRPr lang="it-IT" sz="2400" dirty="0"/>
          </a:p>
          <a:p>
            <a:pPr algn="ctr"/>
            <a:r>
              <a:rPr lang="it-IT" sz="2400" dirty="0"/>
              <a:t>Le funzioni: vitali versus organizzative </a:t>
            </a:r>
          </a:p>
          <a:p>
            <a:pPr algn="ctr"/>
            <a:r>
              <a:rPr lang="it-IT" sz="2400" dirty="0"/>
              <a:t>(“luoghi” di accumulazione ed evoluzione delle conoscenze) </a:t>
            </a:r>
          </a:p>
          <a:p>
            <a:pPr algn="ctr"/>
            <a:endParaRPr lang="it-IT" sz="2400" dirty="0"/>
          </a:p>
          <a:p>
            <a:pPr algn="ctr"/>
            <a:r>
              <a:rPr lang="it-IT" sz="2400" dirty="0"/>
              <a:t>Impresa quale insieme di funzioni connesse fra loro in </a:t>
            </a:r>
            <a:r>
              <a:rPr lang="it-IT" sz="2400" i="1" dirty="0"/>
              <a:t>processi</a:t>
            </a:r>
          </a:p>
          <a:p>
            <a:pPr algn="ctr"/>
            <a:r>
              <a:rPr lang="it-IT" sz="2400" dirty="0"/>
              <a:t>(sequenze di attività specialistiche e loro combinazioni)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381000" y="1143000"/>
            <a:ext cx="8458200" cy="3886200"/>
          </a:xfrm>
          <a:prstGeom prst="rect">
            <a:avLst/>
          </a:prstGeom>
          <a:solidFill>
            <a:srgbClr val="DDDDDD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498475" y="1905000"/>
            <a:ext cx="37465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buFont typeface="Wingdings" charset="2"/>
              <a:buChar char="Ø"/>
            </a:pPr>
            <a:r>
              <a:rPr lang="it-IT" sz="2000" b="1">
                <a:solidFill>
                  <a:srgbClr val="FF3300"/>
                </a:solidFill>
              </a:rPr>
              <a:t> SISTEMA SOCIO-TECNICO</a:t>
            </a:r>
          </a:p>
          <a:p>
            <a:pPr>
              <a:buFont typeface="Wingdings" charset="2"/>
              <a:buChar char="Ø"/>
            </a:pPr>
            <a:endParaRPr lang="it-IT" sz="2000" b="1">
              <a:solidFill>
                <a:srgbClr val="FF3300"/>
              </a:solidFill>
            </a:endParaRPr>
          </a:p>
          <a:p>
            <a:pPr>
              <a:buFont typeface="Wingdings" charset="2"/>
              <a:buChar char="Ø"/>
            </a:pPr>
            <a:r>
              <a:rPr lang="it-IT" sz="2000" b="1">
                <a:solidFill>
                  <a:srgbClr val="FF3300"/>
                </a:solidFill>
              </a:rPr>
              <a:t> SISTEMA AUTOPOIETICO</a:t>
            </a:r>
          </a:p>
          <a:p>
            <a:pPr>
              <a:buFont typeface="Wingdings" charset="2"/>
              <a:buChar char="Ø"/>
            </a:pPr>
            <a:endParaRPr lang="it-IT" sz="2000" b="1">
              <a:solidFill>
                <a:srgbClr val="FF3300"/>
              </a:solidFill>
            </a:endParaRPr>
          </a:p>
          <a:p>
            <a:pPr>
              <a:buFont typeface="Wingdings" charset="2"/>
              <a:buChar char="Ø"/>
            </a:pPr>
            <a:r>
              <a:rPr lang="it-IT" sz="2000" b="1">
                <a:solidFill>
                  <a:srgbClr val="FF3300"/>
                </a:solidFill>
              </a:rPr>
              <a:t> SISTEMA VITALE</a:t>
            </a:r>
          </a:p>
          <a:p>
            <a:pPr>
              <a:buFont typeface="Wingdings" charset="2"/>
              <a:buChar char="Ø"/>
            </a:pPr>
            <a:endParaRPr lang="it-IT" sz="2000" b="1">
              <a:solidFill>
                <a:srgbClr val="FF3300"/>
              </a:solidFill>
            </a:endParaRPr>
          </a:p>
          <a:p>
            <a:pPr>
              <a:buFont typeface="Wingdings" charset="2"/>
              <a:buChar char="Ø"/>
            </a:pPr>
            <a:r>
              <a:rPr lang="it-IT" sz="2000" b="1">
                <a:solidFill>
                  <a:srgbClr val="FF3300"/>
                </a:solidFill>
              </a:rPr>
              <a:t> SISTEMA DI ATTIVITA’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79388" y="333375"/>
            <a:ext cx="8694737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CARATTERISTICHE DEFINITORIE D’IMPRESA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egnaposto piè di pagina 1"/>
          <p:cNvSpPr>
            <a:spLocks noGrp="1"/>
          </p:cNvSpPr>
          <p:nvPr>
            <p:ph type="ftr" sz="quarter" idx="11"/>
          </p:nvPr>
        </p:nvSpPr>
        <p:spPr>
          <a:xfrm>
            <a:off x="431800" y="6229350"/>
            <a:ext cx="1905000" cy="457200"/>
          </a:xfrm>
          <a:noFill/>
        </p:spPr>
        <p:txBody>
          <a:bodyPr/>
          <a:lstStyle/>
          <a:p>
            <a:pPr algn="l"/>
            <a:r>
              <a:rPr lang="it-IT"/>
              <a:t>Corso di EGI – Primo Modulo – Prima Unità Didattica</a:t>
            </a:r>
          </a:p>
        </p:txBody>
      </p:sp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762000" y="838200"/>
            <a:ext cx="7696200" cy="572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30000"/>
              </a:lnSpc>
              <a:spcBef>
                <a:spcPct val="50000"/>
              </a:spcBef>
              <a:buFont typeface="Wingdings" charset="2"/>
              <a:buNone/>
            </a:pPr>
            <a:r>
              <a:rPr lang="it-IT" sz="2400" dirty="0"/>
              <a:t>La Concezione Sistemica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Wingdings" charset="2"/>
              <a:buChar char="ü"/>
            </a:pPr>
            <a:r>
              <a:rPr lang="it-IT" sz="2400" b="1" dirty="0"/>
              <a:t> </a:t>
            </a:r>
            <a:r>
              <a:rPr lang="it-IT" sz="2400" dirty="0"/>
              <a:t>L’impresa dunque è un insieme di individui che interagiscono (è pertanto un sistema sociale) con l’esterno (acquisendo input e offrendo output </a:t>
            </a:r>
            <a:r>
              <a:rPr lang="it-IT" sz="2400" dirty="0" err="1"/>
              <a:t>–</a:t>
            </a:r>
            <a:r>
              <a:rPr lang="it-IT" sz="2400" dirty="0"/>
              <a:t> e quindi con un qualche grado di apertura)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Wingdings" charset="2"/>
              <a:buChar char="ü"/>
            </a:pPr>
            <a:r>
              <a:rPr lang="it-IT" sz="2400" dirty="0"/>
              <a:t> Le macchine e le tecnologie sono parti irrinunciabili del sistema (è pertanto un sistema socio-tecnico), le cui relazioni interne ed esterne assumono senso e significati variabili ed evolutivi in funzione delle finalità delle singole parti e del sistema nella sua interezza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533400" y="914400"/>
            <a:ext cx="7772400" cy="3962400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dirty="0" smtClean="0"/>
              <a:t>La Concezione Sistemica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endParaRPr lang="it-IT" dirty="0" smtClean="0"/>
          </a:p>
          <a:p>
            <a:pPr lvl="1" algn="just" eaLnBrk="1" hangingPunct="1">
              <a:lnSpc>
                <a:spcPct val="90000"/>
              </a:lnSpc>
              <a:buFont typeface="Wingdings" charset="2"/>
              <a:buChar char="Ø"/>
            </a:pPr>
            <a:r>
              <a:rPr lang="it-IT" sz="2400" dirty="0" smtClean="0"/>
              <a:t>L’impresa sistema aperto (adattamento evolutivo)</a:t>
            </a:r>
          </a:p>
          <a:p>
            <a:pPr lvl="1" algn="just" eaLnBrk="1" hangingPunct="1">
              <a:lnSpc>
                <a:spcPct val="90000"/>
              </a:lnSpc>
              <a:buFont typeface="Wingdings" charset="2"/>
              <a:buChar char="Ø"/>
            </a:pPr>
            <a:endParaRPr lang="it-IT" sz="2400" dirty="0" smtClean="0"/>
          </a:p>
          <a:p>
            <a:pPr lvl="1" algn="just" eaLnBrk="1" hangingPunct="1">
              <a:lnSpc>
                <a:spcPct val="90000"/>
              </a:lnSpc>
              <a:buFont typeface="Wingdings" charset="2"/>
              <a:buChar char="Ø"/>
            </a:pPr>
            <a:r>
              <a:rPr lang="it-IT" sz="2400" dirty="0" smtClean="0"/>
              <a:t>L’impresa sistema vivente (chiuso o semichiuso - rappresentazione, attivazione, sperimentazione, evolutiva </a:t>
            </a:r>
            <a:r>
              <a:rPr lang="it-IT" sz="2400" dirty="0" err="1" smtClean="0"/>
              <a:t>–</a:t>
            </a:r>
            <a:r>
              <a:rPr lang="it-IT" sz="2400" dirty="0" smtClean="0"/>
              <a:t> esplorazione di nuove identità e autoproduzione di nuovi possibili ordini autoreferenziali </a:t>
            </a:r>
            <a:r>
              <a:rPr lang="it-IT" sz="2400" dirty="0" err="1" smtClean="0"/>
              <a:t>–</a:t>
            </a:r>
            <a:r>
              <a:rPr lang="it-IT" sz="2400" dirty="0" smtClean="0"/>
              <a:t> </a:t>
            </a:r>
            <a:r>
              <a:rPr lang="it-IT" sz="2400" dirty="0" err="1" smtClean="0"/>
              <a:t>Rullani</a:t>
            </a:r>
            <a:r>
              <a:rPr lang="it-IT" sz="2400" dirty="0" smtClean="0"/>
              <a:t> e Vicari, 2000)</a:t>
            </a:r>
          </a:p>
          <a:p>
            <a:pPr lvl="1" algn="just" eaLnBrk="1" hangingPunct="1">
              <a:lnSpc>
                <a:spcPct val="90000"/>
              </a:lnSpc>
              <a:buFont typeface="Wingdings" charset="2"/>
              <a:buChar char="Ø"/>
            </a:pPr>
            <a:endParaRPr lang="it-IT" sz="2400" dirty="0" smtClean="0"/>
          </a:p>
          <a:p>
            <a:pPr lvl="1" algn="just" eaLnBrk="1" hangingPunct="1">
              <a:lnSpc>
                <a:spcPct val="90000"/>
              </a:lnSpc>
              <a:buFont typeface="Wingdings" charset="2"/>
              <a:buChar char="Ø"/>
            </a:pPr>
            <a:r>
              <a:rPr lang="it-IT" sz="2400" dirty="0" smtClean="0"/>
              <a:t>L’impresa sistema vitale (organo di governo e/o di indirizzo e struttura operativa - consonanza e risonanza fra sistemi </a:t>
            </a:r>
            <a:r>
              <a:rPr lang="it-IT" sz="2400" dirty="0" err="1" smtClean="0"/>
              <a:t>–</a:t>
            </a:r>
            <a:r>
              <a:rPr lang="it-IT" sz="2400" dirty="0" smtClean="0"/>
              <a:t> </a:t>
            </a:r>
            <a:r>
              <a:rPr lang="it-IT" sz="2400" dirty="0" err="1" smtClean="0"/>
              <a:t>Golinelli</a:t>
            </a:r>
            <a:r>
              <a:rPr lang="it-IT" sz="2400" dirty="0" smtClean="0"/>
              <a:t>, 2000)</a:t>
            </a:r>
          </a:p>
          <a:p>
            <a:pPr lvl="1" algn="just" eaLnBrk="1" hangingPunct="1">
              <a:lnSpc>
                <a:spcPct val="90000"/>
              </a:lnSpc>
              <a:buFont typeface="Wingdings" charset="2"/>
              <a:buNone/>
            </a:pPr>
            <a:endParaRPr lang="it-IT" sz="2400" dirty="0" smtClean="0"/>
          </a:p>
          <a:p>
            <a:pPr lvl="1" algn="ctr" eaLnBrk="1" hangingPunct="1">
              <a:lnSpc>
                <a:spcPct val="90000"/>
              </a:lnSpc>
              <a:buFont typeface="Wingdings" charset="2"/>
              <a:buNone/>
            </a:pPr>
            <a:endParaRPr lang="en-GB" sz="2400" dirty="0" smtClean="0"/>
          </a:p>
        </p:txBody>
      </p:sp>
      <p:sp>
        <p:nvSpPr>
          <p:cNvPr id="21506" name="Segnaposto piè di pagina 3"/>
          <p:cNvSpPr>
            <a:spLocks noGrp="1"/>
          </p:cNvSpPr>
          <p:nvPr>
            <p:ph type="ftr" sz="quarter" idx="16"/>
          </p:nvPr>
        </p:nvSpPr>
        <p:spPr>
          <a:xfrm>
            <a:off x="431800" y="6229350"/>
            <a:ext cx="1905000" cy="457200"/>
          </a:xfrm>
          <a:noFill/>
        </p:spPr>
        <p:txBody>
          <a:bodyPr/>
          <a:lstStyle/>
          <a:p>
            <a:pPr algn="l"/>
            <a:r>
              <a:rPr lang="it-IT"/>
              <a:t>Corso di EGI – Primo Modulo – Prima Unità Didattica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381000" y="1295400"/>
            <a:ext cx="8458200" cy="4941888"/>
          </a:xfrm>
          <a:prstGeom prst="rect">
            <a:avLst/>
          </a:prstGeom>
          <a:solidFill>
            <a:srgbClr val="DDDDDD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498475" y="1431925"/>
            <a:ext cx="8035925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lnSpc>
                <a:spcPct val="125000"/>
              </a:lnSpc>
              <a:buFont typeface="Wingdings" charset="2"/>
              <a:buNone/>
            </a:pPr>
            <a:r>
              <a:rPr lang="it-IT" sz="2000">
                <a:solidFill>
                  <a:srgbClr val="FF0000"/>
                </a:solidFill>
              </a:rPr>
              <a:t> L’impresa è un </a:t>
            </a:r>
            <a:r>
              <a:rPr lang="it-IT" sz="2000" u="sng">
                <a:solidFill>
                  <a:srgbClr val="FF0000"/>
                </a:solidFill>
              </a:rPr>
              <a:t>sistema</a:t>
            </a:r>
            <a:r>
              <a:rPr lang="it-IT" sz="2000">
                <a:solidFill>
                  <a:srgbClr val="FF0000"/>
                </a:solidFill>
              </a:rPr>
              <a:t> perché è costituita da un insieme di parti ed organi ciascuno dei quali deputato a svolgere una determinata funzione per il raggiungimento di un comune risultato. </a:t>
            </a:r>
          </a:p>
          <a:p>
            <a:pPr algn="just">
              <a:lnSpc>
                <a:spcPct val="125000"/>
              </a:lnSpc>
              <a:buFont typeface="Wingdings" charset="2"/>
              <a:buNone/>
            </a:pPr>
            <a:r>
              <a:rPr lang="it-IT" sz="2000">
                <a:solidFill>
                  <a:srgbClr val="0000FF"/>
                </a:solidFill>
              </a:rPr>
              <a:t>Le varie parti formano un tutto organico perché, ad una specializzazione delle funzioni, si accompagna un stretta coordinazione delle attività nel suo complesso, secondo un disegno unitario rivolto al fine </a:t>
            </a:r>
            <a:r>
              <a:rPr lang="it-IT" sz="2000" u="sng">
                <a:solidFill>
                  <a:srgbClr val="0000FF"/>
                </a:solidFill>
              </a:rPr>
              <a:t>socio-economico</a:t>
            </a:r>
            <a:r>
              <a:rPr lang="it-IT" sz="2000">
                <a:solidFill>
                  <a:srgbClr val="0000FF"/>
                </a:solidFill>
              </a:rPr>
              <a:t> da conseguire.</a:t>
            </a:r>
          </a:p>
          <a:p>
            <a:pPr algn="just">
              <a:lnSpc>
                <a:spcPct val="125000"/>
              </a:lnSpc>
              <a:buFont typeface="Wingdings" charset="2"/>
              <a:buNone/>
            </a:pPr>
            <a:r>
              <a:rPr lang="it-IT" sz="2000">
                <a:solidFill>
                  <a:srgbClr val="FF0000"/>
                </a:solidFill>
              </a:rPr>
              <a:t>L’impresa è un </a:t>
            </a:r>
            <a:r>
              <a:rPr lang="it-IT" sz="2000" u="sng">
                <a:solidFill>
                  <a:srgbClr val="FF0000"/>
                </a:solidFill>
              </a:rPr>
              <a:t>sistema di tipo aperto</a:t>
            </a:r>
            <a:r>
              <a:rPr lang="it-IT" sz="2000">
                <a:solidFill>
                  <a:srgbClr val="FF0000"/>
                </a:solidFill>
              </a:rPr>
              <a:t> poiché per vivere deve intrattenere continue relazioni di scambio con altri sistemi o entità esterne: queste relazioni sono del tipo </a:t>
            </a:r>
            <a:r>
              <a:rPr lang="it-IT" sz="2000" i="1">
                <a:solidFill>
                  <a:srgbClr val="FF0000"/>
                </a:solidFill>
              </a:rPr>
              <a:t>input</a:t>
            </a:r>
            <a:r>
              <a:rPr lang="it-IT" sz="2000">
                <a:solidFill>
                  <a:srgbClr val="FF0000"/>
                </a:solidFill>
              </a:rPr>
              <a:t> (ingresso) cioè approvvigionamento di risorse necessarie per la sua alimentazione, e del tipo </a:t>
            </a:r>
            <a:r>
              <a:rPr lang="it-IT" sz="2000" i="1">
                <a:solidFill>
                  <a:srgbClr val="FF0000"/>
                </a:solidFill>
              </a:rPr>
              <a:t>output</a:t>
            </a:r>
            <a:r>
              <a:rPr lang="it-IT" sz="2000">
                <a:solidFill>
                  <a:srgbClr val="FF0000"/>
                </a:solidFill>
              </a:rPr>
              <a:t> (uscita) ossia cessione a terzi del prodotto del suo funzionamento.</a:t>
            </a: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609600" y="3048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L’IMPRESA “SISTEMA SOCIALE DI TIPO APERTO”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304800" y="936625"/>
            <a:ext cx="8382000" cy="342900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dirty="0" smtClean="0"/>
              <a:t>L’Impresa Sistema Cognitivo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endParaRPr lang="it-IT" sz="800" dirty="0" smtClean="0"/>
          </a:p>
          <a:p>
            <a:pPr lvl="1" algn="just" eaLnBrk="1" hangingPunct="1">
              <a:lnSpc>
                <a:spcPct val="90000"/>
              </a:lnSpc>
              <a:buFont typeface="Wingdings" charset="2"/>
              <a:buChar char="Ø"/>
            </a:pPr>
            <a:r>
              <a:rPr lang="it-IT" sz="2000" dirty="0" smtClean="0"/>
              <a:t>La metafora biologica corpo e mente: un sistema di conoscenze atto a produrre nuova conoscenza (risorse </a:t>
            </a:r>
            <a:r>
              <a:rPr lang="it-IT" sz="2000" dirty="0" smtClean="0">
                <a:sym typeface="Wingdings" charset="2"/>
              </a:rPr>
              <a:t> </a:t>
            </a:r>
            <a:r>
              <a:rPr lang="it-IT" sz="2000" dirty="0" smtClean="0"/>
              <a:t>risultati </a:t>
            </a:r>
            <a:r>
              <a:rPr lang="it-IT" sz="2000" dirty="0" smtClean="0">
                <a:sym typeface="Wingdings" charset="2"/>
              </a:rPr>
              <a:t> </a:t>
            </a:r>
            <a:r>
              <a:rPr lang="it-IT" sz="2000" dirty="0" smtClean="0"/>
              <a:t>risorse)</a:t>
            </a:r>
          </a:p>
          <a:p>
            <a:pPr lvl="1" algn="just" eaLnBrk="1" hangingPunct="1">
              <a:lnSpc>
                <a:spcPct val="90000"/>
              </a:lnSpc>
              <a:buFont typeface="Wingdings" charset="2"/>
              <a:buNone/>
            </a:pPr>
            <a:endParaRPr lang="it-IT" sz="2000" dirty="0" smtClean="0"/>
          </a:p>
          <a:p>
            <a:pPr lvl="1" algn="just" eaLnBrk="1" hangingPunct="1">
              <a:lnSpc>
                <a:spcPct val="90000"/>
              </a:lnSpc>
              <a:buFont typeface="Wingdings" charset="2"/>
              <a:buChar char="Ø"/>
            </a:pPr>
            <a:r>
              <a:rPr lang="it-IT" sz="2000" dirty="0" smtClean="0"/>
              <a:t>La metafora </a:t>
            </a:r>
            <a:r>
              <a:rPr lang="it-IT" sz="2000" dirty="0" err="1" smtClean="0"/>
              <a:t>connessionista</a:t>
            </a:r>
            <a:r>
              <a:rPr lang="it-IT" sz="2000" dirty="0" smtClean="0"/>
              <a:t> (hardware, software; conoscenze codificate e/o esplicite; conoscenza tacite e/o implicite) </a:t>
            </a:r>
            <a:r>
              <a:rPr lang="it-IT" sz="2000" dirty="0" err="1" smtClean="0"/>
              <a:t>–</a:t>
            </a:r>
            <a:r>
              <a:rPr lang="it-IT" sz="2000" dirty="0" smtClean="0"/>
              <a:t> contesto per l’auto-organizzazione</a:t>
            </a:r>
          </a:p>
          <a:p>
            <a:pPr lvl="1" algn="just" eaLnBrk="1" hangingPunct="1">
              <a:lnSpc>
                <a:spcPct val="90000"/>
              </a:lnSpc>
              <a:buFont typeface="Wingdings" charset="2"/>
              <a:buNone/>
            </a:pPr>
            <a:endParaRPr lang="it-IT" sz="2000" dirty="0" smtClean="0"/>
          </a:p>
          <a:p>
            <a:pPr lvl="1" algn="just" eaLnBrk="1" hangingPunct="1">
              <a:lnSpc>
                <a:spcPct val="90000"/>
              </a:lnSpc>
              <a:buFont typeface="Wingdings" charset="2"/>
              <a:buChar char="Ø"/>
            </a:pPr>
            <a:r>
              <a:rPr lang="it-IT" sz="2000" dirty="0" smtClean="0"/>
              <a:t>La struttura evolve per effetto dell’apprendimento (centralità di esperienza e sperimentazione)</a:t>
            </a:r>
          </a:p>
          <a:p>
            <a:pPr lvl="1" algn="just" eaLnBrk="1" hangingPunct="1">
              <a:lnSpc>
                <a:spcPct val="90000"/>
              </a:lnSpc>
              <a:buFont typeface="Wingdings" charset="2"/>
              <a:buChar char="Ø"/>
            </a:pPr>
            <a:endParaRPr lang="it-IT" sz="2000" dirty="0" smtClean="0"/>
          </a:p>
          <a:p>
            <a:pPr lvl="1" algn="just" eaLnBrk="1" hangingPunct="1">
              <a:lnSpc>
                <a:spcPct val="90000"/>
              </a:lnSpc>
              <a:buFont typeface="Wingdings" charset="2"/>
              <a:buChar char="Ø"/>
            </a:pPr>
            <a:endParaRPr lang="it-IT" sz="2000" dirty="0" smtClean="0">
              <a:latin typeface="Comic Sans MS" charset="0"/>
            </a:endParaRPr>
          </a:p>
          <a:p>
            <a:pPr lvl="1" algn="ctr" eaLnBrk="1" hangingPunct="1">
              <a:lnSpc>
                <a:spcPct val="90000"/>
              </a:lnSpc>
              <a:buFont typeface="Wingdings" charset="2"/>
              <a:buNone/>
            </a:pPr>
            <a:endParaRPr lang="en-GB" sz="2000" dirty="0" smtClean="0">
              <a:latin typeface="Comic Sans MS" charset="0"/>
            </a:endParaRPr>
          </a:p>
        </p:txBody>
      </p:sp>
      <p:sp>
        <p:nvSpPr>
          <p:cNvPr id="22530" name="Segnaposto piè di pagina 3"/>
          <p:cNvSpPr>
            <a:spLocks noGrp="1"/>
          </p:cNvSpPr>
          <p:nvPr>
            <p:ph type="ftr" sz="quarter" idx="16"/>
          </p:nvPr>
        </p:nvSpPr>
        <p:spPr>
          <a:xfrm>
            <a:off x="431800" y="6229350"/>
            <a:ext cx="1905000" cy="457200"/>
          </a:xfrm>
          <a:noFill/>
        </p:spPr>
        <p:txBody>
          <a:bodyPr/>
          <a:lstStyle/>
          <a:p>
            <a:pPr algn="l"/>
            <a:r>
              <a:rPr lang="it-IT"/>
              <a:t>Corso di EGI – Primo Modulo – Prima Unità Didattica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Sistema Cognitivo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Impresa quale sistema di conoscenze atto a produrre nuoca conoscenza</a:t>
            </a:r>
          </a:p>
          <a:p>
            <a:endParaRPr lang="it-IT" dirty="0" smtClean="0"/>
          </a:p>
          <a:p>
            <a:r>
              <a:rPr lang="it-IT" dirty="0" smtClean="0"/>
              <a:t>Accumulo di conoscenza</a:t>
            </a:r>
          </a:p>
          <a:p>
            <a:r>
              <a:rPr lang="it-IT" dirty="0" err="1" smtClean="0"/>
              <a:t>Learning</a:t>
            </a:r>
            <a:r>
              <a:rPr lang="it-IT" dirty="0" smtClean="0"/>
              <a:t> </a:t>
            </a:r>
            <a:r>
              <a:rPr lang="it-IT" dirty="0" err="1" smtClean="0"/>
              <a:t>by</a:t>
            </a:r>
            <a:r>
              <a:rPr lang="it-IT" dirty="0" smtClean="0"/>
              <a:t> </a:t>
            </a:r>
            <a:r>
              <a:rPr lang="it-IT" dirty="0" err="1" smtClean="0"/>
              <a:t>doing</a:t>
            </a:r>
            <a:endParaRPr lang="it-IT" dirty="0" smtClean="0"/>
          </a:p>
          <a:p>
            <a:r>
              <a:rPr lang="it-IT" dirty="0" smtClean="0"/>
              <a:t>Routine</a:t>
            </a:r>
          </a:p>
          <a:p>
            <a:r>
              <a:rPr lang="it-IT" dirty="0" smtClean="0"/>
              <a:t>Sapere individuale e </a:t>
            </a:r>
            <a:r>
              <a:rPr lang="it-IT" dirty="0" err="1" smtClean="0"/>
              <a:t>coniviso</a:t>
            </a:r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egnaposto piè di pagina 1"/>
          <p:cNvSpPr>
            <a:spLocks noGrp="1"/>
          </p:cNvSpPr>
          <p:nvPr>
            <p:ph type="ftr" sz="quarter" idx="11"/>
          </p:nvPr>
        </p:nvSpPr>
        <p:spPr>
          <a:xfrm>
            <a:off x="431800" y="6229350"/>
            <a:ext cx="1905000" cy="457200"/>
          </a:xfrm>
          <a:noFill/>
        </p:spPr>
        <p:txBody>
          <a:bodyPr/>
          <a:lstStyle/>
          <a:p>
            <a:pPr algn="l"/>
            <a:r>
              <a:rPr lang="it-IT"/>
              <a:t>Corso di EGI – Primo Modulo – Prima Unità Didattica</a:t>
            </a: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827088" y="1412875"/>
            <a:ext cx="7772400" cy="5170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2200" dirty="0">
                <a:solidFill>
                  <a:srgbClr val="000000"/>
                </a:solidFill>
              </a:rPr>
              <a:t>Le parti dell’impresa: </a:t>
            </a:r>
          </a:p>
          <a:p>
            <a:pPr algn="ctr"/>
            <a:r>
              <a:rPr lang="it-IT" sz="2200" dirty="0">
                <a:solidFill>
                  <a:srgbClr val="000000"/>
                </a:solidFill>
              </a:rPr>
              <a:t>conoscenze inglobate nelle macchine (che in genere non apprendono - statiche) e uomini (sistemi in apprendimento costante - dinamiche)</a:t>
            </a:r>
          </a:p>
          <a:p>
            <a:pPr algn="ctr"/>
            <a:endParaRPr lang="it-IT" sz="2200" dirty="0">
              <a:solidFill>
                <a:srgbClr val="000000"/>
              </a:solidFill>
            </a:endParaRPr>
          </a:p>
          <a:p>
            <a:pPr algn="ctr"/>
            <a:r>
              <a:rPr lang="it-IT" sz="2200" dirty="0">
                <a:solidFill>
                  <a:srgbClr val="000000"/>
                </a:solidFill>
              </a:rPr>
              <a:t>L’organizzazione delle parti (le relazioni che mettono “a sistema” le parti) avviene secondo due criteri:</a:t>
            </a:r>
          </a:p>
          <a:p>
            <a:pPr algn="ctr"/>
            <a:endParaRPr lang="it-IT" sz="2200" dirty="0">
              <a:solidFill>
                <a:srgbClr val="000000"/>
              </a:solidFill>
            </a:endParaRPr>
          </a:p>
          <a:p>
            <a:pPr algn="ctr"/>
            <a:r>
              <a:rPr lang="it-IT" sz="2200" dirty="0">
                <a:solidFill>
                  <a:srgbClr val="000000"/>
                </a:solidFill>
              </a:rPr>
              <a:t>a) per favorire l’apprendimento </a:t>
            </a:r>
            <a:r>
              <a:rPr lang="it-IT" sz="2200" dirty="0">
                <a:solidFill>
                  <a:srgbClr val="000000"/>
                </a:solidFill>
                <a:sym typeface="Wingdings" charset="2"/>
              </a:rPr>
              <a:t></a:t>
            </a:r>
            <a:r>
              <a:rPr lang="it-IT" sz="2200" dirty="0">
                <a:solidFill>
                  <a:srgbClr val="000000"/>
                </a:solidFill>
              </a:rPr>
              <a:t> specializzazione in funzioni di gestione (combinazioni di conoscenze simili o “contigue” sotto il profilo logico-concettuale)</a:t>
            </a:r>
          </a:p>
          <a:p>
            <a:pPr algn="ctr"/>
            <a:endParaRPr lang="it-IT" sz="2200" dirty="0">
              <a:solidFill>
                <a:srgbClr val="000000"/>
              </a:solidFill>
            </a:endParaRPr>
          </a:p>
          <a:p>
            <a:pPr algn="ctr"/>
            <a:r>
              <a:rPr lang="it-IT" sz="2200" dirty="0">
                <a:solidFill>
                  <a:srgbClr val="000000"/>
                </a:solidFill>
              </a:rPr>
              <a:t>b) per favorire il funzionamento </a:t>
            </a:r>
            <a:r>
              <a:rPr lang="it-IT" sz="2200" dirty="0">
                <a:solidFill>
                  <a:srgbClr val="000000"/>
                </a:solidFill>
                <a:sym typeface="Wingdings" charset="2"/>
              </a:rPr>
              <a:t> </a:t>
            </a:r>
            <a:r>
              <a:rPr lang="it-IT" sz="2200" dirty="0">
                <a:solidFill>
                  <a:srgbClr val="000000"/>
                </a:solidFill>
              </a:rPr>
              <a:t>combinazione in processi che si configurano per contiguità temporale e operativa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381000" y="1295399"/>
            <a:ext cx="8458200" cy="3380837"/>
          </a:xfrm>
          <a:prstGeom prst="rect">
            <a:avLst/>
          </a:prstGeom>
          <a:solidFill>
            <a:srgbClr val="DDDDDD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609600" y="1295400"/>
            <a:ext cx="8035925" cy="3118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just">
              <a:lnSpc>
                <a:spcPct val="200000"/>
              </a:lnSpc>
              <a:buFont typeface="Wingdings" charset="2"/>
              <a:buNone/>
            </a:pPr>
            <a:r>
              <a:rPr lang="it-IT" sz="2000" dirty="0">
                <a:solidFill>
                  <a:srgbClr val="FF0000"/>
                </a:solidFill>
              </a:rPr>
              <a:t> L’impresa è un </a:t>
            </a:r>
            <a:r>
              <a:rPr lang="it-IT" sz="2000" u="sng" dirty="0">
                <a:solidFill>
                  <a:srgbClr val="FF0000"/>
                </a:solidFill>
              </a:rPr>
              <a:t>sistema complesso</a:t>
            </a:r>
            <a:r>
              <a:rPr lang="it-IT" sz="2000" dirty="0">
                <a:solidFill>
                  <a:srgbClr val="FF0000"/>
                </a:solidFill>
              </a:rPr>
              <a:t> all’interno del quale si intrecciano elementi tangibili e intangibili (immobilizzazioni materiali ed immateriali, mezzi tecnici ed intelligenze, risorse finanziarie ed umane) secondo un disegno finalizzato, in ogni caso, alla produzione e diffusione di valore.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609600" y="3048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L’IMPRESA COME SISTEMA COMPLESSO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381000" y="304800"/>
            <a:ext cx="84788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EVOLUZIONE DELLA VISIONE D'IMPRESA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827088" y="1660525"/>
            <a:ext cx="25511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2000" b="1">
                <a:solidFill>
                  <a:srgbClr val="FF3300"/>
                </a:solidFill>
              </a:rPr>
              <a:t>Visione “monadica”</a:t>
            </a:r>
          </a:p>
          <a:p>
            <a:pPr algn="ctr"/>
            <a:r>
              <a:rPr lang="it-IT" sz="2000" b="1">
                <a:solidFill>
                  <a:srgbClr val="FF3300"/>
                </a:solidFill>
              </a:rPr>
              <a:t>gerarchico-funzionale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5002213" y="1600200"/>
            <a:ext cx="28463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2000" b="1">
                <a:solidFill>
                  <a:srgbClr val="FF3300"/>
                </a:solidFill>
              </a:rPr>
              <a:t>Visione </a:t>
            </a:r>
          </a:p>
          <a:p>
            <a:pPr algn="ctr"/>
            <a:r>
              <a:rPr lang="it-IT" sz="2000" b="1">
                <a:solidFill>
                  <a:srgbClr val="FF3300"/>
                </a:solidFill>
              </a:rPr>
              <a:t>“processuale sistemica”</a:t>
            </a: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752600"/>
            <a:ext cx="8583613" cy="348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1676400"/>
            <a:ext cx="7334250" cy="289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457200" y="381000"/>
            <a:ext cx="847883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VISIONE PROCESSUALE DELLE ATTIVITÀ ALL'INTERNO DELL'IMPRESA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395288" y="1268413"/>
            <a:ext cx="8458200" cy="4510087"/>
          </a:xfrm>
          <a:prstGeom prst="rect">
            <a:avLst/>
          </a:prstGeom>
          <a:solidFill>
            <a:srgbClr val="DDDDDD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574675" y="1431925"/>
            <a:ext cx="8035925" cy="420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  <a:buFont typeface="Wingdings" charset="2"/>
              <a:buNone/>
            </a:pPr>
            <a:r>
              <a:rPr lang="it-IT" sz="2000">
                <a:solidFill>
                  <a:srgbClr val="FF0000"/>
                </a:solidFill>
              </a:rPr>
              <a:t> L’impresa è un </a:t>
            </a:r>
            <a:r>
              <a:rPr lang="it-IT" sz="2000" u="sng">
                <a:solidFill>
                  <a:srgbClr val="FF0000"/>
                </a:solidFill>
              </a:rPr>
              <a:t>insieme di “attività”: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it-IT" sz="2000">
                <a:solidFill>
                  <a:srgbClr val="0000FF"/>
                </a:solidFill>
              </a:rPr>
              <a:t> tra loro collegate ed interagenti, complessivamente scaturenti e strettamente connesse, in termini di articolazione logica ed operativa, con le finalità complessive perseguite dall’impresa stessa nel contesto socio-economico circostante;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it-IT" sz="2000">
                <a:solidFill>
                  <a:srgbClr val="0000FF"/>
                </a:solidFill>
              </a:rPr>
              <a:t> ciascuna realizzata da uno o più soggetti, con l’ausilio di specifici mezzi e conoscenze, sulla base di pulsioni e motivazioni non soltanto economiche, ma anche di ricerca di soddisfazione dei propri bisogni personali, di relazione con altri, di stima ed auto-realizzazione.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609600" y="304800"/>
            <a:ext cx="7924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L’IMPRESA COME INSIEME DI ATTIVITA’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81000" y="1143000"/>
            <a:ext cx="8458200" cy="3886200"/>
          </a:xfrm>
          <a:prstGeom prst="rect">
            <a:avLst/>
          </a:prstGeom>
          <a:solidFill>
            <a:srgbClr val="DDDDDD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498475" y="1905000"/>
            <a:ext cx="6513513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buFont typeface="Wingdings" charset="2"/>
              <a:buChar char="Ø"/>
            </a:pPr>
            <a:r>
              <a:rPr lang="it-IT" sz="2000" b="1">
                <a:solidFill>
                  <a:srgbClr val="FF3300"/>
                </a:solidFill>
              </a:rPr>
              <a:t> DEFINIZIONE DI ATTIVITA’</a:t>
            </a:r>
          </a:p>
          <a:p>
            <a:pPr>
              <a:buFont typeface="Wingdings" charset="2"/>
              <a:buChar char="Ø"/>
            </a:pPr>
            <a:endParaRPr lang="it-IT" sz="2000" b="1">
              <a:solidFill>
                <a:srgbClr val="FF3300"/>
              </a:solidFill>
            </a:endParaRPr>
          </a:p>
          <a:p>
            <a:pPr>
              <a:buFont typeface="Wingdings" charset="2"/>
              <a:buChar char="Ø"/>
            </a:pPr>
            <a:r>
              <a:rPr lang="it-IT" sz="2000" b="1">
                <a:solidFill>
                  <a:srgbClr val="FF3300"/>
                </a:solidFill>
              </a:rPr>
              <a:t> DEFINIZIONE DI FILIERA</a:t>
            </a:r>
          </a:p>
          <a:p>
            <a:pPr>
              <a:buFont typeface="Wingdings" charset="2"/>
              <a:buChar char="Ø"/>
            </a:pPr>
            <a:endParaRPr lang="it-IT" sz="2000" b="1">
              <a:solidFill>
                <a:srgbClr val="FF3300"/>
              </a:solidFill>
            </a:endParaRPr>
          </a:p>
          <a:p>
            <a:pPr>
              <a:buFont typeface="Wingdings" charset="2"/>
              <a:buChar char="Ø"/>
            </a:pPr>
            <a:r>
              <a:rPr lang="it-IT" sz="2000" b="1">
                <a:solidFill>
                  <a:srgbClr val="FF3300"/>
                </a:solidFill>
              </a:rPr>
              <a:t> DEFINIZIONE DI SISTEMA DEL VALORE</a:t>
            </a:r>
          </a:p>
          <a:p>
            <a:pPr>
              <a:buFont typeface="Wingdings" charset="2"/>
              <a:buChar char="Ø"/>
            </a:pPr>
            <a:endParaRPr lang="it-IT" sz="2000" b="1">
              <a:solidFill>
                <a:srgbClr val="FF3300"/>
              </a:solidFill>
            </a:endParaRPr>
          </a:p>
          <a:p>
            <a:pPr>
              <a:buFont typeface="Wingdings" charset="2"/>
              <a:buChar char="Ø"/>
            </a:pPr>
            <a:r>
              <a:rPr lang="it-IT" sz="2000" b="1">
                <a:solidFill>
                  <a:srgbClr val="FF3300"/>
                </a:solidFill>
              </a:rPr>
              <a:t> DEFINIZIONE DI COSTELLAZIONE DEL VALORE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3" name="AutoShape 41"/>
          <p:cNvSpPr>
            <a:spLocks/>
          </p:cNvSpPr>
          <p:nvPr/>
        </p:nvSpPr>
        <p:spPr bwMode="auto">
          <a:xfrm rot="-5357884">
            <a:off x="4022725" y="3111501"/>
            <a:ext cx="636587" cy="4570412"/>
          </a:xfrm>
          <a:prstGeom prst="leftBrace">
            <a:avLst>
              <a:gd name="adj1" fmla="val 59830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884238" y="457200"/>
            <a:ext cx="7116762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CATENA DEL VALORE DI PORTER</a:t>
            </a: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1600200" y="1524000"/>
            <a:ext cx="5334000" cy="18288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1600200" y="3352800"/>
            <a:ext cx="5334000" cy="18288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02" name="AutoShape 10"/>
          <p:cNvSpPr>
            <a:spLocks noChangeArrowheads="1"/>
          </p:cNvSpPr>
          <p:nvPr/>
        </p:nvSpPr>
        <p:spPr bwMode="auto">
          <a:xfrm>
            <a:off x="6934200" y="1524000"/>
            <a:ext cx="1905000" cy="1828800"/>
          </a:xfrm>
          <a:prstGeom prst="rtTriangle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it-IT"/>
          </a:p>
        </p:txBody>
      </p:sp>
      <p:sp>
        <p:nvSpPr>
          <p:cNvPr id="8204" name="AutoShape 12"/>
          <p:cNvSpPr>
            <a:spLocks noChangeArrowheads="1"/>
          </p:cNvSpPr>
          <p:nvPr/>
        </p:nvSpPr>
        <p:spPr bwMode="auto">
          <a:xfrm rot="5361159">
            <a:off x="6952457" y="3331369"/>
            <a:ext cx="1830387" cy="1870075"/>
          </a:xfrm>
          <a:prstGeom prst="rtTriangle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05" name="Line 13"/>
          <p:cNvSpPr>
            <a:spLocks noChangeShapeType="1"/>
          </p:cNvSpPr>
          <p:nvPr/>
        </p:nvSpPr>
        <p:spPr bwMode="auto">
          <a:xfrm flipV="1">
            <a:off x="6934200" y="3352800"/>
            <a:ext cx="152400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06" name="Line 14"/>
          <p:cNvSpPr>
            <a:spLocks noChangeShapeType="1"/>
          </p:cNvSpPr>
          <p:nvPr/>
        </p:nvSpPr>
        <p:spPr bwMode="auto">
          <a:xfrm>
            <a:off x="6934200" y="1828800"/>
            <a:ext cx="1447800" cy="1447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07" name="Line 15"/>
          <p:cNvSpPr>
            <a:spLocks noChangeShapeType="1"/>
          </p:cNvSpPr>
          <p:nvPr/>
        </p:nvSpPr>
        <p:spPr bwMode="auto">
          <a:xfrm>
            <a:off x="1600200" y="1981200"/>
            <a:ext cx="533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08" name="Line 16"/>
          <p:cNvSpPr>
            <a:spLocks noChangeShapeType="1"/>
          </p:cNvSpPr>
          <p:nvPr/>
        </p:nvSpPr>
        <p:spPr bwMode="auto">
          <a:xfrm>
            <a:off x="1600200" y="2438400"/>
            <a:ext cx="533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1600200" y="2895600"/>
            <a:ext cx="533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>
            <a:off x="2819400" y="3352800"/>
            <a:ext cx="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>
            <a:off x="4114800" y="3352800"/>
            <a:ext cx="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12" name="Line 20"/>
          <p:cNvSpPr>
            <a:spLocks noChangeShapeType="1"/>
          </p:cNvSpPr>
          <p:nvPr/>
        </p:nvSpPr>
        <p:spPr bwMode="auto">
          <a:xfrm>
            <a:off x="5562600" y="3352800"/>
            <a:ext cx="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13" name="Line 21"/>
          <p:cNvSpPr>
            <a:spLocks noChangeShapeType="1"/>
          </p:cNvSpPr>
          <p:nvPr/>
        </p:nvSpPr>
        <p:spPr bwMode="auto">
          <a:xfrm flipV="1">
            <a:off x="2819400" y="1981200"/>
            <a:ext cx="0" cy="13716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14" name="Line 22"/>
          <p:cNvSpPr>
            <a:spLocks noChangeShapeType="1"/>
          </p:cNvSpPr>
          <p:nvPr/>
        </p:nvSpPr>
        <p:spPr bwMode="auto">
          <a:xfrm flipV="1">
            <a:off x="4114800" y="1981200"/>
            <a:ext cx="0" cy="13716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15" name="Line 23"/>
          <p:cNvSpPr>
            <a:spLocks noChangeShapeType="1"/>
          </p:cNvSpPr>
          <p:nvPr/>
        </p:nvSpPr>
        <p:spPr bwMode="auto">
          <a:xfrm flipV="1">
            <a:off x="5562600" y="1981200"/>
            <a:ext cx="0" cy="13716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1560513" y="3795713"/>
            <a:ext cx="1335087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CC0099"/>
                </a:solidFill>
              </a:rPr>
              <a:t>LOGISTICA</a:t>
            </a:r>
          </a:p>
          <a:p>
            <a:pPr algn="ctr"/>
            <a:r>
              <a:rPr lang="it-IT" sz="1600" b="1">
                <a:solidFill>
                  <a:srgbClr val="CC0099"/>
                </a:solidFill>
              </a:rPr>
              <a:t>IN </a:t>
            </a:r>
          </a:p>
          <a:p>
            <a:pPr algn="ctr"/>
            <a:r>
              <a:rPr lang="it-IT" sz="1600" b="1">
                <a:solidFill>
                  <a:srgbClr val="CC0099"/>
                </a:solidFill>
              </a:rPr>
              <a:t>ENTRATA</a:t>
            </a:r>
          </a:p>
        </p:txBody>
      </p:sp>
      <p:sp>
        <p:nvSpPr>
          <p:cNvPr id="8217" name="Text Box 25"/>
          <p:cNvSpPr txBox="1">
            <a:spLocks noChangeArrowheads="1"/>
          </p:cNvSpPr>
          <p:nvPr/>
        </p:nvSpPr>
        <p:spPr bwMode="auto">
          <a:xfrm>
            <a:off x="2755900" y="3914775"/>
            <a:ext cx="13890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CC0099"/>
                </a:solidFill>
              </a:rPr>
              <a:t>ATTIVITA’</a:t>
            </a:r>
          </a:p>
          <a:p>
            <a:pPr algn="ctr"/>
            <a:r>
              <a:rPr lang="it-IT" sz="1600" b="1">
                <a:solidFill>
                  <a:srgbClr val="CC0099"/>
                </a:solidFill>
              </a:rPr>
              <a:t>OPERATIVE</a:t>
            </a:r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4151313" y="3810000"/>
            <a:ext cx="1335087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CC0099"/>
                </a:solidFill>
              </a:rPr>
              <a:t>LOGISTICA</a:t>
            </a:r>
          </a:p>
          <a:p>
            <a:pPr algn="ctr"/>
            <a:r>
              <a:rPr lang="it-IT" sz="1600" b="1">
                <a:solidFill>
                  <a:srgbClr val="CC0099"/>
                </a:solidFill>
              </a:rPr>
              <a:t>IN </a:t>
            </a:r>
          </a:p>
          <a:p>
            <a:pPr algn="ctr"/>
            <a:r>
              <a:rPr lang="it-IT" sz="1600" b="1">
                <a:solidFill>
                  <a:srgbClr val="CC0099"/>
                </a:solidFill>
              </a:rPr>
              <a:t>USCITA</a:t>
            </a:r>
          </a:p>
        </p:txBody>
      </p:sp>
      <p:sp>
        <p:nvSpPr>
          <p:cNvPr id="8219" name="Text Box 27"/>
          <p:cNvSpPr txBox="1">
            <a:spLocks noChangeArrowheads="1"/>
          </p:cNvSpPr>
          <p:nvPr/>
        </p:nvSpPr>
        <p:spPr bwMode="auto">
          <a:xfrm>
            <a:off x="5527675" y="3810000"/>
            <a:ext cx="148113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CC0099"/>
                </a:solidFill>
              </a:rPr>
              <a:t>MARKETING</a:t>
            </a:r>
          </a:p>
          <a:p>
            <a:pPr algn="ctr"/>
            <a:r>
              <a:rPr lang="it-IT" sz="1600" b="1">
                <a:solidFill>
                  <a:srgbClr val="CC0099"/>
                </a:solidFill>
              </a:rPr>
              <a:t>E VENDITE</a:t>
            </a:r>
          </a:p>
        </p:txBody>
      </p:sp>
      <p:sp>
        <p:nvSpPr>
          <p:cNvPr id="8220" name="Text Box 28"/>
          <p:cNvSpPr txBox="1">
            <a:spLocks noChangeArrowheads="1"/>
          </p:cNvSpPr>
          <p:nvPr/>
        </p:nvSpPr>
        <p:spPr bwMode="auto">
          <a:xfrm>
            <a:off x="6934200" y="3625850"/>
            <a:ext cx="10175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CC0099"/>
                </a:solidFill>
              </a:rPr>
              <a:t>SERVIZI</a:t>
            </a:r>
          </a:p>
        </p:txBody>
      </p:sp>
      <p:sp>
        <p:nvSpPr>
          <p:cNvPr id="8221" name="Text Box 29"/>
          <p:cNvSpPr txBox="1">
            <a:spLocks noChangeArrowheads="1"/>
          </p:cNvSpPr>
          <p:nvPr/>
        </p:nvSpPr>
        <p:spPr bwMode="auto">
          <a:xfrm>
            <a:off x="2362200" y="1538288"/>
            <a:ext cx="3822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800" b="1">
                <a:solidFill>
                  <a:schemeClr val="accent2"/>
                </a:solidFill>
              </a:rPr>
              <a:t>ATTIVITA’ INFRASTRUTTURALI</a:t>
            </a:r>
          </a:p>
        </p:txBody>
      </p:sp>
      <p:sp>
        <p:nvSpPr>
          <p:cNvPr id="8222" name="Text Box 30"/>
          <p:cNvSpPr txBox="1">
            <a:spLocks noChangeArrowheads="1"/>
          </p:cNvSpPr>
          <p:nvPr/>
        </p:nvSpPr>
        <p:spPr bwMode="auto">
          <a:xfrm>
            <a:off x="2514600" y="2071688"/>
            <a:ext cx="3359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800" b="1">
                <a:solidFill>
                  <a:srgbClr val="FF3300"/>
                </a:solidFill>
              </a:rPr>
              <a:t>GESTIONE RISORSE UMANE</a:t>
            </a:r>
          </a:p>
        </p:txBody>
      </p:sp>
      <p:sp>
        <p:nvSpPr>
          <p:cNvPr id="8223" name="Text Box 31"/>
          <p:cNvSpPr txBox="1">
            <a:spLocks noChangeArrowheads="1"/>
          </p:cNvSpPr>
          <p:nvPr/>
        </p:nvSpPr>
        <p:spPr bwMode="auto">
          <a:xfrm>
            <a:off x="2355850" y="2528888"/>
            <a:ext cx="381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800" b="1">
                <a:solidFill>
                  <a:srgbClr val="339933"/>
                </a:solidFill>
              </a:rPr>
              <a:t>SVILUPPO DELLA TECNOLOGIA</a:t>
            </a:r>
          </a:p>
        </p:txBody>
      </p:sp>
      <p:sp>
        <p:nvSpPr>
          <p:cNvPr id="8224" name="Text Box 32"/>
          <p:cNvSpPr txBox="1">
            <a:spLocks noChangeArrowheads="1"/>
          </p:cNvSpPr>
          <p:nvPr/>
        </p:nvSpPr>
        <p:spPr bwMode="auto">
          <a:xfrm>
            <a:off x="2819400" y="2986088"/>
            <a:ext cx="294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800" b="1">
                <a:solidFill>
                  <a:srgbClr val="CC6600"/>
                </a:solidFill>
              </a:rPr>
              <a:t>APPROVVIGIONAMENTI</a:t>
            </a:r>
          </a:p>
        </p:txBody>
      </p:sp>
      <p:sp>
        <p:nvSpPr>
          <p:cNvPr id="8226" name="Text Box 34"/>
          <p:cNvSpPr txBox="1">
            <a:spLocks noChangeArrowheads="1"/>
          </p:cNvSpPr>
          <p:nvPr/>
        </p:nvSpPr>
        <p:spPr bwMode="auto">
          <a:xfrm rot="2702127">
            <a:off x="7042150" y="2209800"/>
            <a:ext cx="11874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 b="1"/>
              <a:t>MARGINE</a:t>
            </a:r>
          </a:p>
        </p:txBody>
      </p:sp>
      <p:sp>
        <p:nvSpPr>
          <p:cNvPr id="8227" name="Text Box 35"/>
          <p:cNvSpPr txBox="1">
            <a:spLocks noChangeArrowheads="1"/>
          </p:cNvSpPr>
          <p:nvPr/>
        </p:nvSpPr>
        <p:spPr bwMode="auto">
          <a:xfrm rot="8102127">
            <a:off x="7346950" y="3854450"/>
            <a:ext cx="11874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 b="1"/>
              <a:t>MARGINE</a:t>
            </a:r>
          </a:p>
        </p:txBody>
      </p:sp>
      <p:sp>
        <p:nvSpPr>
          <p:cNvPr id="8228" name="Text Box 36"/>
          <p:cNvSpPr txBox="1">
            <a:spLocks noChangeArrowheads="1"/>
          </p:cNvSpPr>
          <p:nvPr/>
        </p:nvSpPr>
        <p:spPr bwMode="auto">
          <a:xfrm>
            <a:off x="0" y="1905000"/>
            <a:ext cx="16002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800" b="1" dirty="0"/>
              <a:t>ATTIVITA’ </a:t>
            </a:r>
            <a:r>
              <a:rPr lang="it-IT" sz="1800" b="1" dirty="0" err="1"/>
              <a:t>DI</a:t>
            </a:r>
            <a:r>
              <a:rPr lang="it-IT" sz="1800" b="1" dirty="0"/>
              <a:t> SUPPORTO</a:t>
            </a:r>
          </a:p>
        </p:txBody>
      </p:sp>
      <p:sp>
        <p:nvSpPr>
          <p:cNvPr id="8229" name="Text Box 37"/>
          <p:cNvSpPr txBox="1">
            <a:spLocks noChangeArrowheads="1"/>
          </p:cNvSpPr>
          <p:nvPr/>
        </p:nvSpPr>
        <p:spPr bwMode="auto">
          <a:xfrm>
            <a:off x="2743200" y="5653088"/>
            <a:ext cx="3276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800" b="1"/>
              <a:t>ATTIVITA’ PRIMARIE</a:t>
            </a:r>
          </a:p>
        </p:txBody>
      </p:sp>
      <p:sp>
        <p:nvSpPr>
          <p:cNvPr id="8231" name="AutoShape 39"/>
          <p:cNvSpPr>
            <a:spLocks/>
          </p:cNvSpPr>
          <p:nvPr/>
        </p:nvSpPr>
        <p:spPr bwMode="auto">
          <a:xfrm>
            <a:off x="1371600" y="1676400"/>
            <a:ext cx="228600" cy="1600200"/>
          </a:xfrm>
          <a:prstGeom prst="leftBrace">
            <a:avLst>
              <a:gd name="adj1" fmla="val 58333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990600" y="381000"/>
            <a:ext cx="7086600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COLLEGAMENTI TRA LE ATTIVITÀ D'IMPRESA POSIZIONATE IN DIFFERENTI "STADI" DI PRODUZIONE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273300"/>
            <a:ext cx="8197850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egnaposto piè di pagina 1"/>
          <p:cNvSpPr>
            <a:spLocks noGrp="1"/>
          </p:cNvSpPr>
          <p:nvPr>
            <p:ph type="ftr" sz="quarter" idx="11"/>
          </p:nvPr>
        </p:nvSpPr>
        <p:spPr>
          <a:xfrm>
            <a:off x="431800" y="6229350"/>
            <a:ext cx="1905000" cy="457200"/>
          </a:xfrm>
          <a:noFill/>
        </p:spPr>
        <p:txBody>
          <a:bodyPr/>
          <a:lstStyle/>
          <a:p>
            <a:pPr algn="l"/>
            <a:r>
              <a:rPr lang="it-IT"/>
              <a:t>Corso di EGI – Primo Modulo – Prima Unità Didattica</a:t>
            </a:r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914400" y="838200"/>
            <a:ext cx="7696200" cy="483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buFont typeface="Wingdings" charset="2"/>
              <a:buNone/>
            </a:pPr>
            <a:r>
              <a:rPr lang="it-IT" sz="3600"/>
              <a:t>Cos’è un Processo?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Wingdings" charset="2"/>
              <a:buChar char="ü"/>
            </a:pPr>
            <a:r>
              <a:rPr lang="it-IT" sz="2000" b="1"/>
              <a:t> </a:t>
            </a:r>
            <a:r>
              <a:rPr lang="it-IT" sz="2000"/>
              <a:t>E’ un insieme sequenziale di attività funzionali, organizzate (conoscenze specialistiche combinate grazie a conoscenze manageriali) per produrre un bene o un servizio 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Wingdings" charset="2"/>
              <a:buChar char="ü"/>
            </a:pPr>
            <a:r>
              <a:rPr lang="it-IT" sz="2000"/>
              <a:t>E’ un insieme di attività che ha input e output misurabili in termini di valore aggiunto (prodotto e/o trasferito) per il cliente dell’impresa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Wingdings" charset="2"/>
              <a:buChar char="ü"/>
            </a:pPr>
            <a:r>
              <a:rPr lang="it-IT" sz="2000"/>
              <a:t> Esistono diverse classificazioni dei processi, anche se la loro importanza è funzione dell’influenza che esercitano per l’acquisizione e il mantenimento dei clienti</a:t>
            </a:r>
            <a:endParaRPr lang="en-GB" sz="20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61" name="Rectangle 43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077200" cy="1143000"/>
          </a:xfrm>
        </p:spPr>
        <p:txBody>
          <a:bodyPr/>
          <a:lstStyle/>
          <a:p>
            <a:pPr algn="ctr"/>
            <a:r>
              <a:rPr lang="it-IT" sz="3600" smtClean="0"/>
              <a:t>Esempio di processo aziendale</a:t>
            </a:r>
          </a:p>
        </p:txBody>
      </p:sp>
      <p:sp>
        <p:nvSpPr>
          <p:cNvPr id="26626" name="Segnaposto piè di pagina 2"/>
          <p:cNvSpPr>
            <a:spLocks noGrp="1"/>
          </p:cNvSpPr>
          <p:nvPr>
            <p:ph type="ftr" sz="quarter" idx="12"/>
          </p:nvPr>
        </p:nvSpPr>
        <p:spPr>
          <a:xfrm>
            <a:off x="431800" y="6229350"/>
            <a:ext cx="1905000" cy="457200"/>
          </a:xfrm>
          <a:noFill/>
        </p:spPr>
        <p:txBody>
          <a:bodyPr/>
          <a:lstStyle/>
          <a:p>
            <a:pPr algn="l"/>
            <a:r>
              <a:rPr lang="it-IT"/>
              <a:t>Corso di EGI – Primo Modulo – Prima Unità Didattica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44550" y="1600200"/>
            <a:ext cx="7378700" cy="3810000"/>
            <a:chOff x="144" y="768"/>
            <a:chExt cx="288" cy="2160"/>
          </a:xfrm>
        </p:grpSpPr>
        <p:sp>
          <p:nvSpPr>
            <p:cNvPr id="26669" name="Rectangle 3"/>
            <p:cNvSpPr>
              <a:spLocks noChangeArrowheads="1"/>
            </p:cNvSpPr>
            <p:nvPr/>
          </p:nvSpPr>
          <p:spPr bwMode="auto">
            <a:xfrm>
              <a:off x="144" y="768"/>
              <a:ext cx="288" cy="432"/>
            </a:xfrm>
            <a:prstGeom prst="rect">
              <a:avLst/>
            </a:prstGeom>
            <a:solidFill>
              <a:schemeClr val="folHlink">
                <a:alpha val="50195"/>
              </a:scheme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26670" name="Rectangle 4"/>
            <p:cNvSpPr>
              <a:spLocks noChangeArrowheads="1"/>
            </p:cNvSpPr>
            <p:nvPr/>
          </p:nvSpPr>
          <p:spPr bwMode="auto">
            <a:xfrm>
              <a:off x="144" y="1200"/>
              <a:ext cx="288" cy="432"/>
            </a:xfrm>
            <a:prstGeom prst="rect">
              <a:avLst/>
            </a:prstGeom>
            <a:solidFill>
              <a:schemeClr val="folHlink">
                <a:alpha val="50195"/>
              </a:scheme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26671" name="Rectangle 5"/>
            <p:cNvSpPr>
              <a:spLocks noChangeArrowheads="1"/>
            </p:cNvSpPr>
            <p:nvPr/>
          </p:nvSpPr>
          <p:spPr bwMode="auto">
            <a:xfrm>
              <a:off x="144" y="1632"/>
              <a:ext cx="288" cy="432"/>
            </a:xfrm>
            <a:prstGeom prst="rect">
              <a:avLst/>
            </a:prstGeom>
            <a:solidFill>
              <a:schemeClr val="folHlink">
                <a:alpha val="50195"/>
              </a:scheme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26672" name="Rectangle 6"/>
            <p:cNvSpPr>
              <a:spLocks noChangeArrowheads="1"/>
            </p:cNvSpPr>
            <p:nvPr/>
          </p:nvSpPr>
          <p:spPr bwMode="auto">
            <a:xfrm>
              <a:off x="144" y="2064"/>
              <a:ext cx="288" cy="432"/>
            </a:xfrm>
            <a:prstGeom prst="rect">
              <a:avLst/>
            </a:prstGeom>
            <a:solidFill>
              <a:schemeClr val="folHlink">
                <a:alpha val="50195"/>
              </a:scheme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26673" name="Rectangle 7"/>
            <p:cNvSpPr>
              <a:spLocks noChangeArrowheads="1"/>
            </p:cNvSpPr>
            <p:nvPr/>
          </p:nvSpPr>
          <p:spPr bwMode="auto">
            <a:xfrm>
              <a:off x="144" y="2496"/>
              <a:ext cx="288" cy="432"/>
            </a:xfrm>
            <a:prstGeom prst="rect">
              <a:avLst/>
            </a:prstGeom>
            <a:solidFill>
              <a:schemeClr val="folHlink">
                <a:alpha val="50195"/>
              </a:scheme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  <p:sp>
        <p:nvSpPr>
          <p:cNvPr id="26628" name="AutoShape 8"/>
          <p:cNvSpPr>
            <a:spLocks noChangeArrowheads="1"/>
          </p:cNvSpPr>
          <p:nvPr/>
        </p:nvSpPr>
        <p:spPr bwMode="auto">
          <a:xfrm>
            <a:off x="831850" y="1600200"/>
            <a:ext cx="1447800" cy="762000"/>
          </a:xfrm>
          <a:prstGeom prst="homePlate">
            <a:avLst>
              <a:gd name="adj" fmla="val 47500"/>
            </a:avLst>
          </a:prstGeom>
          <a:solidFill>
            <a:schemeClr val="folHlink"/>
          </a:solidFill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r>
              <a:rPr lang="it-IT" sz="1400" b="1">
                <a:solidFill>
                  <a:srgbClr val="0101FF"/>
                </a:solidFill>
              </a:rPr>
              <a:t>CLIENTI</a:t>
            </a:r>
          </a:p>
        </p:txBody>
      </p:sp>
      <p:sp>
        <p:nvSpPr>
          <p:cNvPr id="26629" name="AutoShape 9"/>
          <p:cNvSpPr>
            <a:spLocks noChangeArrowheads="1"/>
          </p:cNvSpPr>
          <p:nvPr/>
        </p:nvSpPr>
        <p:spPr bwMode="auto">
          <a:xfrm>
            <a:off x="831850" y="2362200"/>
            <a:ext cx="1447800" cy="762000"/>
          </a:xfrm>
          <a:prstGeom prst="homePlate">
            <a:avLst>
              <a:gd name="adj" fmla="val 47500"/>
            </a:avLst>
          </a:prstGeom>
          <a:solidFill>
            <a:srgbClr val="00FF00"/>
          </a:solidFill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r>
              <a:rPr lang="it-IT" sz="1400" b="1">
                <a:solidFill>
                  <a:srgbClr val="0101FF"/>
                </a:solidFill>
              </a:rPr>
              <a:t>VENDITORE</a:t>
            </a:r>
          </a:p>
        </p:txBody>
      </p:sp>
      <p:sp>
        <p:nvSpPr>
          <p:cNvPr id="26630" name="AutoShape 10"/>
          <p:cNvSpPr>
            <a:spLocks noChangeArrowheads="1"/>
          </p:cNvSpPr>
          <p:nvPr/>
        </p:nvSpPr>
        <p:spPr bwMode="auto">
          <a:xfrm>
            <a:off x="831850" y="3124200"/>
            <a:ext cx="1447800" cy="762000"/>
          </a:xfrm>
          <a:prstGeom prst="homePlate">
            <a:avLst>
              <a:gd name="adj" fmla="val 47500"/>
            </a:avLst>
          </a:prstGeom>
          <a:solidFill>
            <a:schemeClr val="folHlink"/>
          </a:solidFill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r>
              <a:rPr lang="it-IT" sz="1400" b="1">
                <a:solidFill>
                  <a:srgbClr val="0101FF"/>
                </a:solidFill>
              </a:rPr>
              <a:t>MARKETING</a:t>
            </a:r>
          </a:p>
        </p:txBody>
      </p:sp>
      <p:sp>
        <p:nvSpPr>
          <p:cNvPr id="26631" name="AutoShape 11"/>
          <p:cNvSpPr>
            <a:spLocks noChangeArrowheads="1"/>
          </p:cNvSpPr>
          <p:nvPr/>
        </p:nvSpPr>
        <p:spPr bwMode="auto">
          <a:xfrm>
            <a:off x="831850" y="3886200"/>
            <a:ext cx="1447800" cy="762000"/>
          </a:xfrm>
          <a:prstGeom prst="homePlate">
            <a:avLst>
              <a:gd name="adj" fmla="val 47500"/>
            </a:avLst>
          </a:prstGeom>
          <a:solidFill>
            <a:srgbClr val="00FF00"/>
          </a:solidFill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r>
              <a:rPr lang="it-IT" sz="1400" b="1">
                <a:solidFill>
                  <a:srgbClr val="0101FF"/>
                </a:solidFill>
              </a:rPr>
              <a:t>PRODUZIONE</a:t>
            </a:r>
          </a:p>
        </p:txBody>
      </p:sp>
      <p:sp>
        <p:nvSpPr>
          <p:cNvPr id="26632" name="AutoShape 12"/>
          <p:cNvSpPr>
            <a:spLocks noChangeArrowheads="1"/>
          </p:cNvSpPr>
          <p:nvPr/>
        </p:nvSpPr>
        <p:spPr bwMode="auto">
          <a:xfrm>
            <a:off x="831850" y="4648200"/>
            <a:ext cx="1447800" cy="762000"/>
          </a:xfrm>
          <a:prstGeom prst="homePlate">
            <a:avLst>
              <a:gd name="adj" fmla="val 47500"/>
            </a:avLst>
          </a:prstGeom>
          <a:solidFill>
            <a:schemeClr val="folHlink"/>
          </a:solidFill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r>
              <a:rPr lang="it-IT" sz="1400" b="1">
                <a:solidFill>
                  <a:srgbClr val="0101FF"/>
                </a:solidFill>
              </a:rPr>
              <a:t>FINANZA</a:t>
            </a:r>
          </a:p>
        </p:txBody>
      </p:sp>
      <p:sp>
        <p:nvSpPr>
          <p:cNvPr id="26633" name="AutoShape 13"/>
          <p:cNvSpPr>
            <a:spLocks noChangeArrowheads="1"/>
          </p:cNvSpPr>
          <p:nvPr/>
        </p:nvSpPr>
        <p:spPr bwMode="auto">
          <a:xfrm>
            <a:off x="4984750" y="4068763"/>
            <a:ext cx="406400" cy="382587"/>
          </a:xfrm>
          <a:prstGeom prst="diamond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34" name="Rectangle 14"/>
          <p:cNvSpPr>
            <a:spLocks noChangeArrowheads="1"/>
          </p:cNvSpPr>
          <p:nvPr/>
        </p:nvSpPr>
        <p:spPr bwMode="auto">
          <a:xfrm>
            <a:off x="2465388" y="1868488"/>
            <a:ext cx="442912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35" name="Rectangle 15"/>
          <p:cNvSpPr>
            <a:spLocks noChangeArrowheads="1"/>
          </p:cNvSpPr>
          <p:nvPr/>
        </p:nvSpPr>
        <p:spPr bwMode="auto">
          <a:xfrm>
            <a:off x="2465388" y="2625725"/>
            <a:ext cx="442912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36" name="Rectangle 16"/>
          <p:cNvSpPr>
            <a:spLocks noChangeArrowheads="1"/>
          </p:cNvSpPr>
          <p:nvPr/>
        </p:nvSpPr>
        <p:spPr bwMode="auto">
          <a:xfrm>
            <a:off x="3159125" y="2625725"/>
            <a:ext cx="446088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37" name="Rectangle 17"/>
          <p:cNvSpPr>
            <a:spLocks noChangeArrowheads="1"/>
          </p:cNvSpPr>
          <p:nvPr/>
        </p:nvSpPr>
        <p:spPr bwMode="auto">
          <a:xfrm>
            <a:off x="3686175" y="3387725"/>
            <a:ext cx="442913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38" name="Rectangle 18"/>
          <p:cNvSpPr>
            <a:spLocks noChangeArrowheads="1"/>
          </p:cNvSpPr>
          <p:nvPr/>
        </p:nvSpPr>
        <p:spPr bwMode="auto">
          <a:xfrm>
            <a:off x="4333875" y="3387725"/>
            <a:ext cx="442913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39" name="Rectangle 19"/>
          <p:cNvSpPr>
            <a:spLocks noChangeArrowheads="1"/>
          </p:cNvSpPr>
          <p:nvPr/>
        </p:nvSpPr>
        <p:spPr bwMode="auto">
          <a:xfrm>
            <a:off x="4333875" y="4133850"/>
            <a:ext cx="442913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40" name="Rectangle 20"/>
          <p:cNvSpPr>
            <a:spLocks noChangeArrowheads="1"/>
          </p:cNvSpPr>
          <p:nvPr/>
        </p:nvSpPr>
        <p:spPr bwMode="auto">
          <a:xfrm>
            <a:off x="5572125" y="4133850"/>
            <a:ext cx="442913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41" name="Rectangle 21"/>
          <p:cNvSpPr>
            <a:spLocks noChangeArrowheads="1"/>
          </p:cNvSpPr>
          <p:nvPr/>
        </p:nvSpPr>
        <p:spPr bwMode="auto">
          <a:xfrm>
            <a:off x="6408738" y="4133850"/>
            <a:ext cx="442912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42" name="Rectangle 22"/>
          <p:cNvSpPr>
            <a:spLocks noChangeArrowheads="1"/>
          </p:cNvSpPr>
          <p:nvPr/>
        </p:nvSpPr>
        <p:spPr bwMode="auto">
          <a:xfrm>
            <a:off x="6977063" y="4873625"/>
            <a:ext cx="442912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43" name="Rectangle 23"/>
          <p:cNvSpPr>
            <a:spLocks noChangeArrowheads="1"/>
          </p:cNvSpPr>
          <p:nvPr/>
        </p:nvSpPr>
        <p:spPr bwMode="auto">
          <a:xfrm>
            <a:off x="7627938" y="4873625"/>
            <a:ext cx="442912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44" name="Rectangle 24"/>
          <p:cNvSpPr>
            <a:spLocks noChangeArrowheads="1"/>
          </p:cNvSpPr>
          <p:nvPr/>
        </p:nvSpPr>
        <p:spPr bwMode="auto">
          <a:xfrm>
            <a:off x="6013450" y="1868488"/>
            <a:ext cx="444500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45" name="Rectangle 25"/>
          <p:cNvSpPr>
            <a:spLocks noChangeArrowheads="1"/>
          </p:cNvSpPr>
          <p:nvPr/>
        </p:nvSpPr>
        <p:spPr bwMode="auto">
          <a:xfrm>
            <a:off x="6013450" y="2625725"/>
            <a:ext cx="444500" cy="266700"/>
          </a:xfrm>
          <a:prstGeom prst="rect">
            <a:avLst/>
          </a:prstGeom>
          <a:solidFill>
            <a:schemeClr val="folHlink"/>
          </a:solidFill>
          <a:ln w="127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46" name="Rectangle 26"/>
          <p:cNvSpPr>
            <a:spLocks noChangeArrowheads="1"/>
          </p:cNvSpPr>
          <p:nvPr/>
        </p:nvSpPr>
        <p:spPr bwMode="auto">
          <a:xfrm>
            <a:off x="773113" y="5691188"/>
            <a:ext cx="722312" cy="557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it-IT" sz="1400"/>
              <a:t>Tempi </a:t>
            </a:r>
          </a:p>
          <a:p>
            <a:pPr marL="342900" indent="-342900">
              <a:spcBef>
                <a:spcPct val="20000"/>
              </a:spcBef>
            </a:pPr>
            <a:r>
              <a:rPr lang="it-IT" sz="1400"/>
              <a:t>Costi</a:t>
            </a:r>
          </a:p>
        </p:txBody>
      </p:sp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2251075" y="5840413"/>
            <a:ext cx="5854700" cy="288925"/>
            <a:chOff x="1707" y="3535"/>
            <a:chExt cx="3777" cy="182"/>
          </a:xfrm>
        </p:grpSpPr>
        <p:sp>
          <p:nvSpPr>
            <p:cNvPr id="26667" name="Line 28"/>
            <p:cNvSpPr>
              <a:spLocks noChangeShapeType="1"/>
            </p:cNvSpPr>
            <p:nvPr/>
          </p:nvSpPr>
          <p:spPr bwMode="auto">
            <a:xfrm>
              <a:off x="1707" y="3535"/>
              <a:ext cx="377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26668" name="Line 29"/>
            <p:cNvSpPr>
              <a:spLocks noChangeShapeType="1"/>
            </p:cNvSpPr>
            <p:nvPr/>
          </p:nvSpPr>
          <p:spPr bwMode="auto">
            <a:xfrm>
              <a:off x="1707" y="3717"/>
              <a:ext cx="3777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  <p:cxnSp>
        <p:nvCxnSpPr>
          <p:cNvPr id="26648" name="AutoShape 30"/>
          <p:cNvCxnSpPr>
            <a:cxnSpLocks noChangeShapeType="1"/>
            <a:stCxn id="26634" idx="2"/>
            <a:endCxn id="26635" idx="0"/>
          </p:cNvCxnSpPr>
          <p:nvPr/>
        </p:nvCxnSpPr>
        <p:spPr bwMode="auto">
          <a:xfrm>
            <a:off x="2687638" y="2135188"/>
            <a:ext cx="0" cy="490537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/>
            <a:tailEnd type="triangle" w="med" len="med"/>
          </a:ln>
        </p:spPr>
      </p:cxnSp>
      <p:cxnSp>
        <p:nvCxnSpPr>
          <p:cNvPr id="26649" name="AutoShape 31"/>
          <p:cNvCxnSpPr>
            <a:cxnSpLocks noChangeShapeType="1"/>
            <a:stCxn id="26635" idx="3"/>
            <a:endCxn id="26636" idx="1"/>
          </p:cNvCxnSpPr>
          <p:nvPr/>
        </p:nvCxnSpPr>
        <p:spPr bwMode="auto">
          <a:xfrm>
            <a:off x="2908300" y="2759075"/>
            <a:ext cx="250825" cy="0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/>
            <a:tailEnd type="triangle" w="med" len="med"/>
          </a:ln>
        </p:spPr>
      </p:cxnSp>
      <p:cxnSp>
        <p:nvCxnSpPr>
          <p:cNvPr id="26650" name="AutoShape 32"/>
          <p:cNvCxnSpPr>
            <a:cxnSpLocks noChangeShapeType="1"/>
            <a:stCxn id="26636" idx="3"/>
            <a:endCxn id="26637" idx="0"/>
          </p:cNvCxnSpPr>
          <p:nvPr/>
        </p:nvCxnSpPr>
        <p:spPr bwMode="auto">
          <a:xfrm>
            <a:off x="3605213" y="2759075"/>
            <a:ext cx="303212" cy="628650"/>
          </a:xfrm>
          <a:prstGeom prst="bentConnector2">
            <a:avLst/>
          </a:prstGeom>
          <a:noFill/>
          <a:ln w="12700">
            <a:solidFill>
              <a:schemeClr val="hlink"/>
            </a:solidFill>
            <a:miter lim="800000"/>
            <a:headEnd/>
            <a:tailEnd type="triangle" w="med" len="med"/>
          </a:ln>
        </p:spPr>
      </p:cxnSp>
      <p:cxnSp>
        <p:nvCxnSpPr>
          <p:cNvPr id="26651" name="AutoShape 33"/>
          <p:cNvCxnSpPr>
            <a:cxnSpLocks noChangeShapeType="1"/>
            <a:stCxn id="26637" idx="3"/>
            <a:endCxn id="26638" idx="1"/>
          </p:cNvCxnSpPr>
          <p:nvPr/>
        </p:nvCxnSpPr>
        <p:spPr bwMode="auto">
          <a:xfrm>
            <a:off x="4129088" y="3521075"/>
            <a:ext cx="204787" cy="0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/>
            <a:tailEnd type="triangle" w="med" len="med"/>
          </a:ln>
        </p:spPr>
      </p:cxnSp>
      <p:cxnSp>
        <p:nvCxnSpPr>
          <p:cNvPr id="26652" name="AutoShape 34"/>
          <p:cNvCxnSpPr>
            <a:cxnSpLocks noChangeShapeType="1"/>
            <a:stCxn id="26638" idx="2"/>
            <a:endCxn id="26639" idx="0"/>
          </p:cNvCxnSpPr>
          <p:nvPr/>
        </p:nvCxnSpPr>
        <p:spPr bwMode="auto">
          <a:xfrm>
            <a:off x="4556125" y="3654425"/>
            <a:ext cx="0" cy="479425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/>
            <a:tailEnd type="triangle" w="med" len="med"/>
          </a:ln>
        </p:spPr>
      </p:cxnSp>
      <p:cxnSp>
        <p:nvCxnSpPr>
          <p:cNvPr id="26653" name="AutoShape 35"/>
          <p:cNvCxnSpPr>
            <a:cxnSpLocks noChangeShapeType="1"/>
            <a:stCxn id="26639" idx="3"/>
            <a:endCxn id="26633" idx="1"/>
          </p:cNvCxnSpPr>
          <p:nvPr/>
        </p:nvCxnSpPr>
        <p:spPr bwMode="auto">
          <a:xfrm flipV="1">
            <a:off x="4776788" y="4260850"/>
            <a:ext cx="207962" cy="6350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/>
            <a:tailEnd type="triangle" w="med" len="med"/>
          </a:ln>
        </p:spPr>
      </p:cxnSp>
      <p:cxnSp>
        <p:nvCxnSpPr>
          <p:cNvPr id="26654" name="AutoShape 36"/>
          <p:cNvCxnSpPr>
            <a:cxnSpLocks noChangeShapeType="1"/>
            <a:stCxn id="26633" idx="3"/>
            <a:endCxn id="26640" idx="1"/>
          </p:cNvCxnSpPr>
          <p:nvPr/>
        </p:nvCxnSpPr>
        <p:spPr bwMode="auto">
          <a:xfrm>
            <a:off x="5391150" y="4260850"/>
            <a:ext cx="180975" cy="6350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/>
            <a:tailEnd type="triangle" w="med" len="med"/>
          </a:ln>
        </p:spPr>
      </p:cxnSp>
      <p:cxnSp>
        <p:nvCxnSpPr>
          <p:cNvPr id="26655" name="AutoShape 37"/>
          <p:cNvCxnSpPr>
            <a:cxnSpLocks noChangeShapeType="1"/>
            <a:stCxn id="26640" idx="3"/>
            <a:endCxn id="26641" idx="1"/>
          </p:cNvCxnSpPr>
          <p:nvPr/>
        </p:nvCxnSpPr>
        <p:spPr bwMode="auto">
          <a:xfrm>
            <a:off x="6015038" y="4267200"/>
            <a:ext cx="393700" cy="0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/>
            <a:tailEnd type="triangle" w="med" len="med"/>
          </a:ln>
        </p:spPr>
      </p:cxnSp>
      <p:cxnSp>
        <p:nvCxnSpPr>
          <p:cNvPr id="26656" name="AutoShape 38"/>
          <p:cNvCxnSpPr>
            <a:cxnSpLocks noChangeShapeType="1"/>
            <a:stCxn id="26644" idx="3"/>
            <a:endCxn id="26641" idx="0"/>
          </p:cNvCxnSpPr>
          <p:nvPr/>
        </p:nvCxnSpPr>
        <p:spPr bwMode="auto">
          <a:xfrm>
            <a:off x="6457950" y="2001838"/>
            <a:ext cx="173038" cy="2132012"/>
          </a:xfrm>
          <a:prstGeom prst="bentConnector2">
            <a:avLst/>
          </a:prstGeom>
          <a:noFill/>
          <a:ln w="12700">
            <a:solidFill>
              <a:schemeClr val="hlink"/>
            </a:solidFill>
            <a:miter lim="800000"/>
            <a:headEnd/>
            <a:tailEnd type="triangle" w="med" len="med"/>
          </a:ln>
        </p:spPr>
      </p:cxnSp>
      <p:cxnSp>
        <p:nvCxnSpPr>
          <p:cNvPr id="26657" name="AutoShape 39"/>
          <p:cNvCxnSpPr>
            <a:cxnSpLocks noChangeShapeType="1"/>
            <a:stCxn id="26640" idx="0"/>
            <a:endCxn id="26644" idx="1"/>
          </p:cNvCxnSpPr>
          <p:nvPr/>
        </p:nvCxnSpPr>
        <p:spPr bwMode="auto">
          <a:xfrm rot="-5400000">
            <a:off x="4837907" y="2958306"/>
            <a:ext cx="2132012" cy="219075"/>
          </a:xfrm>
          <a:prstGeom prst="bentConnector2">
            <a:avLst/>
          </a:prstGeom>
          <a:noFill/>
          <a:ln w="12700">
            <a:solidFill>
              <a:schemeClr val="hlink"/>
            </a:solidFill>
            <a:miter lim="800000"/>
            <a:headEnd/>
            <a:tailEnd type="triangle" w="med" len="med"/>
          </a:ln>
        </p:spPr>
      </p:cxnSp>
      <p:cxnSp>
        <p:nvCxnSpPr>
          <p:cNvPr id="26658" name="AutoShape 40"/>
          <p:cNvCxnSpPr>
            <a:cxnSpLocks noChangeShapeType="1"/>
            <a:stCxn id="26641" idx="3"/>
            <a:endCxn id="26642" idx="0"/>
          </p:cNvCxnSpPr>
          <p:nvPr/>
        </p:nvCxnSpPr>
        <p:spPr bwMode="auto">
          <a:xfrm>
            <a:off x="6851650" y="4267200"/>
            <a:ext cx="347663" cy="606425"/>
          </a:xfrm>
          <a:prstGeom prst="bentConnector2">
            <a:avLst/>
          </a:prstGeom>
          <a:noFill/>
          <a:ln w="12700">
            <a:solidFill>
              <a:schemeClr val="hlink"/>
            </a:solidFill>
            <a:miter lim="800000"/>
            <a:headEnd/>
            <a:tailEnd type="triangle" w="med" len="med"/>
          </a:ln>
        </p:spPr>
      </p:cxnSp>
      <p:cxnSp>
        <p:nvCxnSpPr>
          <p:cNvPr id="26659" name="AutoShape 41"/>
          <p:cNvCxnSpPr>
            <a:cxnSpLocks noChangeShapeType="1"/>
            <a:stCxn id="26642" idx="3"/>
            <a:endCxn id="26643" idx="1"/>
          </p:cNvCxnSpPr>
          <p:nvPr/>
        </p:nvCxnSpPr>
        <p:spPr bwMode="auto">
          <a:xfrm>
            <a:off x="7419975" y="5006975"/>
            <a:ext cx="207963" cy="0"/>
          </a:xfrm>
          <a:prstGeom prst="straightConnector1">
            <a:avLst/>
          </a:prstGeom>
          <a:noFill/>
          <a:ln w="12700">
            <a:solidFill>
              <a:schemeClr val="hlink"/>
            </a:solidFill>
            <a:round/>
            <a:headEnd/>
            <a:tailEnd type="triangle" w="med" len="med"/>
          </a:ln>
        </p:spPr>
      </p:cxnSp>
      <p:cxnSp>
        <p:nvCxnSpPr>
          <p:cNvPr id="26660" name="AutoShape 42"/>
          <p:cNvCxnSpPr>
            <a:cxnSpLocks noChangeShapeType="1"/>
            <a:stCxn id="26633" idx="2"/>
            <a:endCxn id="26642" idx="1"/>
          </p:cNvCxnSpPr>
          <p:nvPr/>
        </p:nvCxnSpPr>
        <p:spPr bwMode="auto">
          <a:xfrm rot="16200000" flipH="1">
            <a:off x="5804694" y="3834606"/>
            <a:ext cx="555625" cy="1789113"/>
          </a:xfrm>
          <a:prstGeom prst="bentConnector2">
            <a:avLst/>
          </a:prstGeom>
          <a:noFill/>
          <a:ln w="12700">
            <a:solidFill>
              <a:schemeClr val="hlink"/>
            </a:solidFill>
            <a:miter lim="800000"/>
            <a:headEnd/>
            <a:tailEnd type="triangle" w="med" len="med"/>
          </a:ln>
        </p:spPr>
      </p:cxnSp>
      <p:sp>
        <p:nvSpPr>
          <p:cNvPr id="26662" name="Line 44"/>
          <p:cNvSpPr>
            <a:spLocks noChangeShapeType="1"/>
          </p:cNvSpPr>
          <p:nvPr/>
        </p:nvSpPr>
        <p:spPr bwMode="auto">
          <a:xfrm flipV="1">
            <a:off x="5794375" y="2747963"/>
            <a:ext cx="206375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63" name="Line 45"/>
          <p:cNvSpPr>
            <a:spLocks noChangeShapeType="1"/>
          </p:cNvSpPr>
          <p:nvPr/>
        </p:nvSpPr>
        <p:spPr bwMode="auto">
          <a:xfrm flipV="1">
            <a:off x="6467475" y="2752725"/>
            <a:ext cx="161925" cy="4763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64" name="Rectangle 46"/>
          <p:cNvSpPr>
            <a:spLocks noChangeArrowheads="1"/>
          </p:cNvSpPr>
          <p:nvPr/>
        </p:nvSpPr>
        <p:spPr bwMode="auto">
          <a:xfrm>
            <a:off x="773113" y="6211888"/>
            <a:ext cx="849312" cy="5572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it-IT" sz="1400"/>
              <a:t>Capacità</a:t>
            </a:r>
          </a:p>
          <a:p>
            <a:pPr marL="342900" indent="-342900">
              <a:spcBef>
                <a:spcPct val="20000"/>
              </a:spcBef>
            </a:pPr>
            <a:endParaRPr lang="it-IT" sz="1400"/>
          </a:p>
        </p:txBody>
      </p:sp>
      <p:sp>
        <p:nvSpPr>
          <p:cNvPr id="26665" name="Line 47"/>
          <p:cNvSpPr>
            <a:spLocks noChangeShapeType="1"/>
          </p:cNvSpPr>
          <p:nvPr/>
        </p:nvSpPr>
        <p:spPr bwMode="auto">
          <a:xfrm>
            <a:off x="2262188" y="6424613"/>
            <a:ext cx="58562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66" name="Rectangle 48"/>
          <p:cNvSpPr>
            <a:spLocks noChangeArrowheads="1"/>
          </p:cNvSpPr>
          <p:nvPr/>
        </p:nvSpPr>
        <p:spPr bwMode="auto">
          <a:xfrm>
            <a:off x="533400" y="6511925"/>
            <a:ext cx="34147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chemeClr val="accent2"/>
                </a:solidFill>
              </a:rPr>
              <a:t>E.Valdani, L’impresa proattiva, 2001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3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7772400" cy="1143000"/>
          </a:xfrm>
        </p:spPr>
        <p:txBody>
          <a:bodyPr/>
          <a:lstStyle/>
          <a:p>
            <a:pPr algn="ctr"/>
            <a:r>
              <a:rPr lang="it-IT" sz="3600" smtClean="0"/>
              <a:t>I processi aziendali</a:t>
            </a:r>
          </a:p>
        </p:txBody>
      </p:sp>
      <p:sp>
        <p:nvSpPr>
          <p:cNvPr id="27650" name="Segnaposto piè di pagina 2"/>
          <p:cNvSpPr>
            <a:spLocks noGrp="1"/>
          </p:cNvSpPr>
          <p:nvPr>
            <p:ph type="ftr" sz="quarter" idx="12"/>
          </p:nvPr>
        </p:nvSpPr>
        <p:spPr>
          <a:xfrm>
            <a:off x="431800" y="6229350"/>
            <a:ext cx="1905000" cy="457200"/>
          </a:xfrm>
          <a:noFill/>
        </p:spPr>
        <p:txBody>
          <a:bodyPr/>
          <a:lstStyle/>
          <a:p>
            <a:pPr algn="l"/>
            <a:r>
              <a:rPr lang="it-IT"/>
              <a:t>Corso di EGI – Primo Modulo – Prima Unità Didattica</a:t>
            </a:r>
          </a:p>
        </p:txBody>
      </p:sp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2109788" y="2286000"/>
            <a:ext cx="1266825" cy="4419600"/>
          </a:xfrm>
          <a:prstGeom prst="rect">
            <a:avLst/>
          </a:prstGeom>
          <a:solidFill>
            <a:srgbClr val="CCECFF"/>
          </a:solidFill>
          <a:ln w="12700">
            <a:solidFill>
              <a:schemeClr val="accent1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149725" y="1143000"/>
            <a:ext cx="422275" cy="762000"/>
            <a:chOff x="2928" y="768"/>
            <a:chExt cx="288" cy="480"/>
          </a:xfrm>
        </p:grpSpPr>
        <p:sp>
          <p:nvSpPr>
            <p:cNvPr id="28127" name="Rectangle 20"/>
            <p:cNvSpPr>
              <a:spLocks noChangeArrowheads="1"/>
            </p:cNvSpPr>
            <p:nvPr/>
          </p:nvSpPr>
          <p:spPr bwMode="auto">
            <a:xfrm>
              <a:off x="2928" y="768"/>
              <a:ext cx="288" cy="480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rgbClr val="FFCC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3" name="Group 21"/>
            <p:cNvGrpSpPr>
              <a:grpSpLocks/>
            </p:cNvGrpSpPr>
            <p:nvPr/>
          </p:nvGrpSpPr>
          <p:grpSpPr bwMode="auto">
            <a:xfrm>
              <a:off x="3006" y="816"/>
              <a:ext cx="133" cy="397"/>
              <a:chOff x="4542" y="1036"/>
              <a:chExt cx="449" cy="1347"/>
            </a:xfrm>
          </p:grpSpPr>
          <p:sp>
            <p:nvSpPr>
              <p:cNvPr id="28129" name="Freeform 22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30" name="Freeform 23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31" name="Freeform 24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32" name="Freeform 25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33" name="Freeform 26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34" name="Freeform 27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35" name="Freeform 28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36" name="Freeform 29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37" name="Freeform 30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38" name="Freeform 31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39" name="Freeform 32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40" name="Freeform 33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sp>
        <p:nvSpPr>
          <p:cNvPr id="27654" name="Text Box 34"/>
          <p:cNvSpPr txBox="1">
            <a:spLocks noChangeArrowheads="1"/>
          </p:cNvSpPr>
          <p:nvPr/>
        </p:nvSpPr>
        <p:spPr bwMode="auto">
          <a:xfrm>
            <a:off x="2384425" y="2332038"/>
            <a:ext cx="838200" cy="1825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0" tIns="0" rIns="0" bIns="0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b="1">
                <a:solidFill>
                  <a:srgbClr val="0000CC"/>
                </a:solidFill>
              </a:rPr>
              <a:t>Funzione A</a:t>
            </a:r>
          </a:p>
        </p:txBody>
      </p:sp>
      <p:sp>
        <p:nvSpPr>
          <p:cNvPr id="27655" name="Rectangle 35"/>
          <p:cNvSpPr>
            <a:spLocks noChangeArrowheads="1"/>
          </p:cNvSpPr>
          <p:nvPr/>
        </p:nvSpPr>
        <p:spPr bwMode="auto">
          <a:xfrm>
            <a:off x="3727450" y="2286000"/>
            <a:ext cx="1266825" cy="4419600"/>
          </a:xfrm>
          <a:prstGeom prst="rect">
            <a:avLst/>
          </a:prstGeom>
          <a:solidFill>
            <a:srgbClr val="CCECFF"/>
          </a:solidFill>
          <a:ln w="12700">
            <a:solidFill>
              <a:schemeClr val="accent1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656" name="Text Box 51"/>
          <p:cNvSpPr txBox="1">
            <a:spLocks noChangeArrowheads="1"/>
          </p:cNvSpPr>
          <p:nvPr/>
        </p:nvSpPr>
        <p:spPr bwMode="auto">
          <a:xfrm>
            <a:off x="4000500" y="2332038"/>
            <a:ext cx="838200" cy="1825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0" tIns="0" rIns="0" bIns="0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b="1">
                <a:solidFill>
                  <a:srgbClr val="0000CC"/>
                </a:solidFill>
              </a:rPr>
              <a:t>Funzione B</a:t>
            </a:r>
          </a:p>
        </p:txBody>
      </p:sp>
      <p:sp>
        <p:nvSpPr>
          <p:cNvPr id="27657" name="Rectangle 52"/>
          <p:cNvSpPr>
            <a:spLocks noChangeArrowheads="1"/>
          </p:cNvSpPr>
          <p:nvPr/>
        </p:nvSpPr>
        <p:spPr bwMode="auto">
          <a:xfrm>
            <a:off x="5345113" y="2286000"/>
            <a:ext cx="1266825" cy="4419600"/>
          </a:xfrm>
          <a:prstGeom prst="rect">
            <a:avLst/>
          </a:prstGeom>
          <a:solidFill>
            <a:srgbClr val="CCECFF"/>
          </a:solidFill>
          <a:ln w="12700">
            <a:solidFill>
              <a:schemeClr val="accent1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658" name="Text Box 68"/>
          <p:cNvSpPr txBox="1">
            <a:spLocks noChangeArrowheads="1"/>
          </p:cNvSpPr>
          <p:nvPr/>
        </p:nvSpPr>
        <p:spPr bwMode="auto">
          <a:xfrm>
            <a:off x="5619750" y="2332038"/>
            <a:ext cx="835025" cy="1825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0" tIns="0" rIns="0" bIns="0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b="1">
                <a:solidFill>
                  <a:srgbClr val="0000CC"/>
                </a:solidFill>
              </a:rPr>
              <a:t>Funzione C</a:t>
            </a:r>
          </a:p>
        </p:txBody>
      </p:sp>
      <p:sp>
        <p:nvSpPr>
          <p:cNvPr id="27659" name="Rectangle 69"/>
          <p:cNvSpPr>
            <a:spLocks noChangeArrowheads="1"/>
          </p:cNvSpPr>
          <p:nvPr/>
        </p:nvSpPr>
        <p:spPr bwMode="auto">
          <a:xfrm>
            <a:off x="844550" y="3581400"/>
            <a:ext cx="5837238" cy="914400"/>
          </a:xfrm>
          <a:prstGeom prst="rect">
            <a:avLst/>
          </a:prstGeom>
          <a:solidFill>
            <a:srgbClr val="FFFF99">
              <a:alpha val="50195"/>
            </a:srgbClr>
          </a:solidFill>
          <a:ln w="12700">
            <a:solidFill>
              <a:srgbClr val="FF9933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660" name="Rectangle 70"/>
          <p:cNvSpPr>
            <a:spLocks noChangeArrowheads="1"/>
          </p:cNvSpPr>
          <p:nvPr/>
        </p:nvSpPr>
        <p:spPr bwMode="auto">
          <a:xfrm>
            <a:off x="844550" y="4648200"/>
            <a:ext cx="5837238" cy="914400"/>
          </a:xfrm>
          <a:prstGeom prst="rect">
            <a:avLst/>
          </a:prstGeom>
          <a:solidFill>
            <a:srgbClr val="FFFF99">
              <a:alpha val="50195"/>
            </a:srgbClr>
          </a:solidFill>
          <a:ln w="12700">
            <a:solidFill>
              <a:srgbClr val="FF9933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661" name="Rectangle 71"/>
          <p:cNvSpPr>
            <a:spLocks noChangeArrowheads="1"/>
          </p:cNvSpPr>
          <p:nvPr/>
        </p:nvSpPr>
        <p:spPr bwMode="auto">
          <a:xfrm>
            <a:off x="844550" y="5715000"/>
            <a:ext cx="5837238" cy="914400"/>
          </a:xfrm>
          <a:prstGeom prst="rect">
            <a:avLst/>
          </a:prstGeom>
          <a:solidFill>
            <a:srgbClr val="FFFF99">
              <a:alpha val="50195"/>
            </a:srgbClr>
          </a:solidFill>
          <a:ln w="12700">
            <a:solidFill>
              <a:srgbClr val="FF9933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cxnSp>
        <p:nvCxnSpPr>
          <p:cNvPr id="27662" name="AutoShape 483"/>
          <p:cNvCxnSpPr>
            <a:cxnSpLocks noChangeShapeType="1"/>
            <a:stCxn id="27651" idx="0"/>
            <a:endCxn id="27657" idx="0"/>
          </p:cNvCxnSpPr>
          <p:nvPr/>
        </p:nvCxnSpPr>
        <p:spPr bwMode="auto">
          <a:xfrm rot="5400000" flipV="1">
            <a:off x="4723606" y="534194"/>
            <a:ext cx="1588" cy="3505200"/>
          </a:xfrm>
          <a:prstGeom prst="bentConnector3">
            <a:avLst>
              <a:gd name="adj1" fmla="val -14400005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</p:cxnSp>
      <p:cxnSp>
        <p:nvCxnSpPr>
          <p:cNvPr id="27663" name="AutoShape 484"/>
          <p:cNvCxnSpPr>
            <a:cxnSpLocks noChangeShapeType="1"/>
            <a:stCxn id="28127" idx="2"/>
            <a:endCxn id="27655" idx="0"/>
          </p:cNvCxnSpPr>
          <p:nvPr/>
        </p:nvCxnSpPr>
        <p:spPr bwMode="auto">
          <a:xfrm>
            <a:off x="4724400" y="1905000"/>
            <a:ext cx="0" cy="38100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</p:cxnSp>
      <p:sp>
        <p:nvSpPr>
          <p:cNvPr id="27664" name="Text Box 485"/>
          <p:cNvSpPr txBox="1">
            <a:spLocks noChangeArrowheads="1"/>
          </p:cNvSpPr>
          <p:nvPr/>
        </p:nvSpPr>
        <p:spPr bwMode="auto">
          <a:xfrm>
            <a:off x="955675" y="3962400"/>
            <a:ext cx="822325" cy="1825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0" tIns="0" rIns="0" bIns="0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b="1">
                <a:solidFill>
                  <a:srgbClr val="CC6600"/>
                </a:solidFill>
              </a:rPr>
              <a:t>Processo 1</a:t>
            </a:r>
            <a:endParaRPr lang="it-IT" sz="1100" b="1">
              <a:solidFill>
                <a:srgbClr val="CC6600"/>
              </a:solidFill>
            </a:endParaRPr>
          </a:p>
        </p:txBody>
      </p:sp>
      <p:sp>
        <p:nvSpPr>
          <p:cNvPr id="27665" name="Text Box 486"/>
          <p:cNvSpPr txBox="1">
            <a:spLocks noChangeArrowheads="1"/>
          </p:cNvSpPr>
          <p:nvPr/>
        </p:nvSpPr>
        <p:spPr bwMode="auto">
          <a:xfrm>
            <a:off x="955675" y="5013325"/>
            <a:ext cx="822325" cy="1825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0" tIns="0" rIns="0" bIns="0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b="1">
                <a:solidFill>
                  <a:srgbClr val="CC6600"/>
                </a:solidFill>
              </a:rPr>
              <a:t>Processo 2</a:t>
            </a:r>
            <a:endParaRPr lang="it-IT" sz="1100" b="1">
              <a:solidFill>
                <a:srgbClr val="CC6600"/>
              </a:solidFill>
            </a:endParaRPr>
          </a:p>
        </p:txBody>
      </p:sp>
      <p:sp>
        <p:nvSpPr>
          <p:cNvPr id="27666" name="Text Box 487"/>
          <p:cNvSpPr txBox="1">
            <a:spLocks noChangeArrowheads="1"/>
          </p:cNvSpPr>
          <p:nvPr/>
        </p:nvSpPr>
        <p:spPr bwMode="auto">
          <a:xfrm>
            <a:off x="955675" y="6065838"/>
            <a:ext cx="822325" cy="1825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lIns="0" tIns="0" rIns="0" bIns="0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b="1">
                <a:solidFill>
                  <a:srgbClr val="CC6600"/>
                </a:solidFill>
              </a:rPr>
              <a:t>Processo 3</a:t>
            </a:r>
            <a:endParaRPr lang="it-IT" sz="1100" b="1">
              <a:solidFill>
                <a:srgbClr val="CC6600"/>
              </a:solidFill>
            </a:endParaRPr>
          </a:p>
        </p:txBody>
      </p:sp>
      <p:sp>
        <p:nvSpPr>
          <p:cNvPr id="27667" name="Oval 488"/>
          <p:cNvSpPr>
            <a:spLocks noChangeArrowheads="1"/>
          </p:cNvSpPr>
          <p:nvPr/>
        </p:nvSpPr>
        <p:spPr bwMode="auto">
          <a:xfrm>
            <a:off x="7696200" y="4724400"/>
            <a:ext cx="1055688" cy="685800"/>
          </a:xfrm>
          <a:prstGeom prst="ellipse">
            <a:avLst/>
          </a:prstGeom>
          <a:solidFill>
            <a:srgbClr val="FFCC66"/>
          </a:solidFill>
          <a:ln w="12700">
            <a:solidFill>
              <a:srgbClr val="FF9933"/>
            </a:solidFill>
            <a:round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1600" b="1"/>
              <a:t>Mercato/</a:t>
            </a:r>
          </a:p>
          <a:p>
            <a:pPr algn="ctr"/>
            <a:r>
              <a:rPr lang="it-IT" sz="1600" b="1"/>
              <a:t>Clienti</a:t>
            </a:r>
          </a:p>
        </p:txBody>
      </p:sp>
      <p:cxnSp>
        <p:nvCxnSpPr>
          <p:cNvPr id="27668" name="AutoShape 489"/>
          <p:cNvCxnSpPr>
            <a:cxnSpLocks noChangeShapeType="1"/>
            <a:stCxn id="27698" idx="3"/>
            <a:endCxn id="27667" idx="1"/>
          </p:cNvCxnSpPr>
          <p:nvPr/>
        </p:nvCxnSpPr>
        <p:spPr bwMode="auto">
          <a:xfrm>
            <a:off x="6470650" y="4038600"/>
            <a:ext cx="1379538" cy="785813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</p:cxnSp>
      <p:cxnSp>
        <p:nvCxnSpPr>
          <p:cNvPr id="27669" name="AutoShape 490"/>
          <p:cNvCxnSpPr>
            <a:cxnSpLocks noChangeShapeType="1"/>
            <a:stCxn id="27784" idx="3"/>
            <a:endCxn id="27667" idx="3"/>
          </p:cNvCxnSpPr>
          <p:nvPr/>
        </p:nvCxnSpPr>
        <p:spPr bwMode="auto">
          <a:xfrm flipV="1">
            <a:off x="6470650" y="5310188"/>
            <a:ext cx="1379538" cy="862012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</p:cxnSp>
      <p:cxnSp>
        <p:nvCxnSpPr>
          <p:cNvPr id="27670" name="AutoShape 491"/>
          <p:cNvCxnSpPr>
            <a:cxnSpLocks noChangeShapeType="1"/>
            <a:stCxn id="27770" idx="3"/>
            <a:endCxn id="27667" idx="2"/>
          </p:cNvCxnSpPr>
          <p:nvPr/>
        </p:nvCxnSpPr>
        <p:spPr bwMode="auto">
          <a:xfrm flipV="1">
            <a:off x="6470650" y="5067300"/>
            <a:ext cx="1225550" cy="3810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</p:cxn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2532063" y="2667000"/>
            <a:ext cx="422275" cy="762000"/>
            <a:chOff x="1392" y="2976"/>
            <a:chExt cx="288" cy="480"/>
          </a:xfrm>
        </p:grpSpPr>
        <p:sp>
          <p:nvSpPr>
            <p:cNvPr id="28113" name="Rectangle 5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5" name="Group 6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8115" name="Freeform 7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16" name="Freeform 8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17" name="Freeform 9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18" name="Freeform 10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19" name="Freeform 11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20" name="Freeform 12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21" name="Freeform 13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22" name="Freeform 14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23" name="Freeform 15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24" name="Freeform 16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25" name="Freeform 17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26" name="Freeform 18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6" name="Group 36"/>
          <p:cNvGrpSpPr>
            <a:grpSpLocks/>
          </p:cNvGrpSpPr>
          <p:nvPr/>
        </p:nvGrpSpPr>
        <p:grpSpPr bwMode="auto">
          <a:xfrm>
            <a:off x="4149725" y="2667000"/>
            <a:ext cx="422275" cy="762000"/>
            <a:chOff x="1392" y="2976"/>
            <a:chExt cx="288" cy="480"/>
          </a:xfrm>
        </p:grpSpPr>
        <p:sp>
          <p:nvSpPr>
            <p:cNvPr id="28099" name="Rectangle 37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7" name="Group 38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8101" name="Freeform 39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02" name="Freeform 40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03" name="Freeform 41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04" name="Freeform 42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05" name="Freeform 43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06" name="Freeform 44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07" name="Freeform 45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08" name="Freeform 46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09" name="Freeform 47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10" name="Freeform 48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11" name="Freeform 49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112" name="Freeform 50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8" name="Group 53"/>
          <p:cNvGrpSpPr>
            <a:grpSpLocks/>
          </p:cNvGrpSpPr>
          <p:nvPr/>
        </p:nvGrpSpPr>
        <p:grpSpPr bwMode="auto">
          <a:xfrm>
            <a:off x="5767388" y="2667000"/>
            <a:ext cx="422275" cy="762000"/>
            <a:chOff x="1392" y="2976"/>
            <a:chExt cx="288" cy="480"/>
          </a:xfrm>
        </p:grpSpPr>
        <p:sp>
          <p:nvSpPr>
            <p:cNvPr id="28085" name="Rectangle 54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9" name="Group 55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8087" name="Freeform 56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88" name="Freeform 57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89" name="Freeform 58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90" name="Freeform 59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91" name="Freeform 60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92" name="Freeform 61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93" name="Freeform 62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94" name="Freeform 63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95" name="Freeform 64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96" name="Freeform 65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97" name="Freeform 66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98" name="Freeform 67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10" name="Group 72"/>
          <p:cNvGrpSpPr>
            <a:grpSpLocks/>
          </p:cNvGrpSpPr>
          <p:nvPr/>
        </p:nvGrpSpPr>
        <p:grpSpPr bwMode="auto">
          <a:xfrm>
            <a:off x="2251075" y="5791200"/>
            <a:ext cx="422275" cy="762000"/>
            <a:chOff x="1392" y="2976"/>
            <a:chExt cx="288" cy="480"/>
          </a:xfrm>
        </p:grpSpPr>
        <p:sp>
          <p:nvSpPr>
            <p:cNvPr id="28071" name="Rectangle 73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11" name="Group 74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8073" name="Freeform 75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74" name="Freeform 76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75" name="Freeform 77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76" name="Freeform 78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77" name="Freeform 79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78" name="Freeform 80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79" name="Freeform 81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80" name="Freeform 82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81" name="Freeform 83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82" name="Freeform 84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83" name="Freeform 85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84" name="Freeform 86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12" name="Group 87"/>
          <p:cNvGrpSpPr>
            <a:grpSpLocks/>
          </p:cNvGrpSpPr>
          <p:nvPr/>
        </p:nvGrpSpPr>
        <p:grpSpPr bwMode="auto">
          <a:xfrm>
            <a:off x="2813050" y="5791200"/>
            <a:ext cx="422275" cy="762000"/>
            <a:chOff x="1824" y="2976"/>
            <a:chExt cx="288" cy="480"/>
          </a:xfrm>
        </p:grpSpPr>
        <p:sp>
          <p:nvSpPr>
            <p:cNvPr id="28042" name="Rectangle 88"/>
            <p:cNvSpPr>
              <a:spLocks noChangeArrowheads="1"/>
            </p:cNvSpPr>
            <p:nvPr/>
          </p:nvSpPr>
          <p:spPr bwMode="auto">
            <a:xfrm>
              <a:off x="1824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13" name="Group 89"/>
            <p:cNvGrpSpPr>
              <a:grpSpLocks/>
            </p:cNvGrpSpPr>
            <p:nvPr/>
          </p:nvGrpSpPr>
          <p:grpSpPr bwMode="auto">
            <a:xfrm>
              <a:off x="1855" y="3008"/>
              <a:ext cx="207" cy="428"/>
              <a:chOff x="3072" y="1257"/>
              <a:chExt cx="704" cy="1461"/>
            </a:xfrm>
          </p:grpSpPr>
          <p:grpSp>
            <p:nvGrpSpPr>
              <p:cNvPr id="14" name="Group 90"/>
              <p:cNvGrpSpPr>
                <a:grpSpLocks/>
              </p:cNvGrpSpPr>
              <p:nvPr/>
            </p:nvGrpSpPr>
            <p:grpSpPr bwMode="auto">
              <a:xfrm>
                <a:off x="3072" y="1296"/>
                <a:ext cx="449" cy="1347"/>
                <a:chOff x="4542" y="1036"/>
                <a:chExt cx="449" cy="1347"/>
              </a:xfrm>
            </p:grpSpPr>
            <p:sp>
              <p:nvSpPr>
                <p:cNvPr id="28059" name="Freeform 91"/>
                <p:cNvSpPr>
                  <a:spLocks/>
                </p:cNvSpPr>
                <p:nvPr/>
              </p:nvSpPr>
              <p:spPr bwMode="auto">
                <a:xfrm>
                  <a:off x="4557" y="2292"/>
                  <a:ext cx="122" cy="91"/>
                </a:xfrm>
                <a:custGeom>
                  <a:avLst/>
                  <a:gdLst>
                    <a:gd name="T0" fmla="*/ 46 w 122"/>
                    <a:gd name="T1" fmla="*/ 15 h 91"/>
                    <a:gd name="T2" fmla="*/ 16 w 122"/>
                    <a:gd name="T3" fmla="*/ 46 h 91"/>
                    <a:gd name="T4" fmla="*/ 0 w 122"/>
                    <a:gd name="T5" fmla="*/ 69 h 91"/>
                    <a:gd name="T6" fmla="*/ 0 w 122"/>
                    <a:gd name="T7" fmla="*/ 84 h 91"/>
                    <a:gd name="T8" fmla="*/ 16 w 122"/>
                    <a:gd name="T9" fmla="*/ 91 h 91"/>
                    <a:gd name="T10" fmla="*/ 54 w 122"/>
                    <a:gd name="T11" fmla="*/ 91 h 91"/>
                    <a:gd name="T12" fmla="*/ 76 w 122"/>
                    <a:gd name="T13" fmla="*/ 84 h 91"/>
                    <a:gd name="T14" fmla="*/ 84 w 122"/>
                    <a:gd name="T15" fmla="*/ 61 h 91"/>
                    <a:gd name="T16" fmla="*/ 122 w 122"/>
                    <a:gd name="T17" fmla="*/ 46 h 91"/>
                    <a:gd name="T18" fmla="*/ 122 w 122"/>
                    <a:gd name="T19" fmla="*/ 23 h 91"/>
                    <a:gd name="T20" fmla="*/ 114 w 122"/>
                    <a:gd name="T21" fmla="*/ 0 h 91"/>
                    <a:gd name="T22" fmla="*/ 84 w 122"/>
                    <a:gd name="T23" fmla="*/ 15 h 91"/>
                    <a:gd name="T24" fmla="*/ 46 w 122"/>
                    <a:gd name="T25" fmla="*/ 15 h 91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22"/>
                    <a:gd name="T40" fmla="*/ 0 h 91"/>
                    <a:gd name="T41" fmla="*/ 122 w 122"/>
                    <a:gd name="T42" fmla="*/ 91 h 91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22" h="91">
                      <a:moveTo>
                        <a:pt x="46" y="15"/>
                      </a:moveTo>
                      <a:lnTo>
                        <a:pt x="16" y="46"/>
                      </a:lnTo>
                      <a:lnTo>
                        <a:pt x="0" y="69"/>
                      </a:lnTo>
                      <a:lnTo>
                        <a:pt x="0" y="84"/>
                      </a:lnTo>
                      <a:lnTo>
                        <a:pt x="16" y="91"/>
                      </a:lnTo>
                      <a:lnTo>
                        <a:pt x="54" y="91"/>
                      </a:lnTo>
                      <a:lnTo>
                        <a:pt x="76" y="84"/>
                      </a:lnTo>
                      <a:lnTo>
                        <a:pt x="84" y="61"/>
                      </a:lnTo>
                      <a:lnTo>
                        <a:pt x="122" y="46"/>
                      </a:lnTo>
                      <a:lnTo>
                        <a:pt x="122" y="23"/>
                      </a:lnTo>
                      <a:lnTo>
                        <a:pt x="114" y="0"/>
                      </a:lnTo>
                      <a:lnTo>
                        <a:pt x="84" y="15"/>
                      </a:lnTo>
                      <a:lnTo>
                        <a:pt x="46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60" name="Freeform 92"/>
                <p:cNvSpPr>
                  <a:spLocks/>
                </p:cNvSpPr>
                <p:nvPr/>
              </p:nvSpPr>
              <p:spPr bwMode="auto">
                <a:xfrm>
                  <a:off x="4816" y="2262"/>
                  <a:ext cx="137" cy="99"/>
                </a:xfrm>
                <a:custGeom>
                  <a:avLst/>
                  <a:gdLst>
                    <a:gd name="T0" fmla="*/ 0 w 137"/>
                    <a:gd name="T1" fmla="*/ 7 h 99"/>
                    <a:gd name="T2" fmla="*/ 0 w 137"/>
                    <a:gd name="T3" fmla="*/ 45 h 99"/>
                    <a:gd name="T4" fmla="*/ 15 w 137"/>
                    <a:gd name="T5" fmla="*/ 61 h 99"/>
                    <a:gd name="T6" fmla="*/ 38 w 137"/>
                    <a:gd name="T7" fmla="*/ 68 h 99"/>
                    <a:gd name="T8" fmla="*/ 46 w 137"/>
                    <a:gd name="T9" fmla="*/ 76 h 99"/>
                    <a:gd name="T10" fmla="*/ 69 w 137"/>
                    <a:gd name="T11" fmla="*/ 91 h 99"/>
                    <a:gd name="T12" fmla="*/ 114 w 137"/>
                    <a:gd name="T13" fmla="*/ 99 h 99"/>
                    <a:gd name="T14" fmla="*/ 122 w 137"/>
                    <a:gd name="T15" fmla="*/ 99 h 99"/>
                    <a:gd name="T16" fmla="*/ 137 w 137"/>
                    <a:gd name="T17" fmla="*/ 91 h 99"/>
                    <a:gd name="T18" fmla="*/ 137 w 137"/>
                    <a:gd name="T19" fmla="*/ 83 h 99"/>
                    <a:gd name="T20" fmla="*/ 122 w 137"/>
                    <a:gd name="T21" fmla="*/ 61 h 99"/>
                    <a:gd name="T22" fmla="*/ 91 w 137"/>
                    <a:gd name="T23" fmla="*/ 38 h 99"/>
                    <a:gd name="T24" fmla="*/ 69 w 137"/>
                    <a:gd name="T25" fmla="*/ 15 h 99"/>
                    <a:gd name="T26" fmla="*/ 53 w 137"/>
                    <a:gd name="T27" fmla="*/ 0 h 99"/>
                    <a:gd name="T28" fmla="*/ 0 w 137"/>
                    <a:gd name="T29" fmla="*/ 7 h 9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37"/>
                    <a:gd name="T46" fmla="*/ 0 h 99"/>
                    <a:gd name="T47" fmla="*/ 137 w 137"/>
                    <a:gd name="T48" fmla="*/ 99 h 9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37" h="99">
                      <a:moveTo>
                        <a:pt x="0" y="7"/>
                      </a:moveTo>
                      <a:lnTo>
                        <a:pt x="0" y="45"/>
                      </a:lnTo>
                      <a:lnTo>
                        <a:pt x="15" y="61"/>
                      </a:lnTo>
                      <a:lnTo>
                        <a:pt x="38" y="68"/>
                      </a:lnTo>
                      <a:lnTo>
                        <a:pt x="46" y="76"/>
                      </a:lnTo>
                      <a:lnTo>
                        <a:pt x="69" y="91"/>
                      </a:lnTo>
                      <a:lnTo>
                        <a:pt x="114" y="99"/>
                      </a:lnTo>
                      <a:lnTo>
                        <a:pt x="122" y="99"/>
                      </a:lnTo>
                      <a:lnTo>
                        <a:pt x="137" y="91"/>
                      </a:lnTo>
                      <a:lnTo>
                        <a:pt x="137" y="83"/>
                      </a:lnTo>
                      <a:lnTo>
                        <a:pt x="122" y="61"/>
                      </a:lnTo>
                      <a:lnTo>
                        <a:pt x="91" y="38"/>
                      </a:lnTo>
                      <a:lnTo>
                        <a:pt x="69" y="15"/>
                      </a:lnTo>
                      <a:lnTo>
                        <a:pt x="53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61" name="Freeform 93"/>
                <p:cNvSpPr>
                  <a:spLocks/>
                </p:cNvSpPr>
                <p:nvPr/>
              </p:nvSpPr>
              <p:spPr bwMode="auto">
                <a:xfrm>
                  <a:off x="4595" y="1226"/>
                  <a:ext cx="290" cy="343"/>
                </a:xfrm>
                <a:custGeom>
                  <a:avLst/>
                  <a:gdLst>
                    <a:gd name="T0" fmla="*/ 0 w 290"/>
                    <a:gd name="T1" fmla="*/ 69 h 343"/>
                    <a:gd name="T2" fmla="*/ 84 w 290"/>
                    <a:gd name="T3" fmla="*/ 0 h 343"/>
                    <a:gd name="T4" fmla="*/ 183 w 290"/>
                    <a:gd name="T5" fmla="*/ 153 h 343"/>
                    <a:gd name="T6" fmla="*/ 198 w 290"/>
                    <a:gd name="T7" fmla="*/ 8 h 343"/>
                    <a:gd name="T8" fmla="*/ 252 w 290"/>
                    <a:gd name="T9" fmla="*/ 31 h 343"/>
                    <a:gd name="T10" fmla="*/ 290 w 290"/>
                    <a:gd name="T11" fmla="*/ 77 h 343"/>
                    <a:gd name="T12" fmla="*/ 282 w 290"/>
                    <a:gd name="T13" fmla="*/ 343 h 343"/>
                    <a:gd name="T14" fmla="*/ 31 w 290"/>
                    <a:gd name="T15" fmla="*/ 343 h 343"/>
                    <a:gd name="T16" fmla="*/ 0 w 290"/>
                    <a:gd name="T17" fmla="*/ 69 h 34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90"/>
                    <a:gd name="T28" fmla="*/ 0 h 343"/>
                    <a:gd name="T29" fmla="*/ 290 w 290"/>
                    <a:gd name="T30" fmla="*/ 343 h 34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90" h="343">
                      <a:moveTo>
                        <a:pt x="0" y="69"/>
                      </a:moveTo>
                      <a:lnTo>
                        <a:pt x="84" y="0"/>
                      </a:lnTo>
                      <a:lnTo>
                        <a:pt x="183" y="153"/>
                      </a:lnTo>
                      <a:lnTo>
                        <a:pt x="198" y="8"/>
                      </a:lnTo>
                      <a:lnTo>
                        <a:pt x="252" y="31"/>
                      </a:lnTo>
                      <a:lnTo>
                        <a:pt x="290" y="77"/>
                      </a:lnTo>
                      <a:lnTo>
                        <a:pt x="282" y="343"/>
                      </a:lnTo>
                      <a:lnTo>
                        <a:pt x="31" y="343"/>
                      </a:lnTo>
                      <a:lnTo>
                        <a:pt x="0" y="69"/>
                      </a:lnTo>
                      <a:close/>
                    </a:path>
                  </a:pathLst>
                </a:custGeom>
                <a:solidFill>
                  <a:srgbClr val="7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62" name="Freeform 94"/>
                <p:cNvSpPr>
                  <a:spLocks/>
                </p:cNvSpPr>
                <p:nvPr/>
              </p:nvSpPr>
              <p:spPr bwMode="auto">
                <a:xfrm>
                  <a:off x="4679" y="1211"/>
                  <a:ext cx="114" cy="198"/>
                </a:xfrm>
                <a:custGeom>
                  <a:avLst/>
                  <a:gdLst>
                    <a:gd name="T0" fmla="*/ 0 w 114"/>
                    <a:gd name="T1" fmla="*/ 15 h 198"/>
                    <a:gd name="T2" fmla="*/ 8 w 114"/>
                    <a:gd name="T3" fmla="*/ 0 h 198"/>
                    <a:gd name="T4" fmla="*/ 76 w 114"/>
                    <a:gd name="T5" fmla="*/ 31 h 198"/>
                    <a:gd name="T6" fmla="*/ 99 w 114"/>
                    <a:gd name="T7" fmla="*/ 8 h 198"/>
                    <a:gd name="T8" fmla="*/ 107 w 114"/>
                    <a:gd name="T9" fmla="*/ 15 h 198"/>
                    <a:gd name="T10" fmla="*/ 114 w 114"/>
                    <a:gd name="T11" fmla="*/ 137 h 198"/>
                    <a:gd name="T12" fmla="*/ 114 w 114"/>
                    <a:gd name="T13" fmla="*/ 198 h 198"/>
                    <a:gd name="T14" fmla="*/ 0 w 114"/>
                    <a:gd name="T15" fmla="*/ 15 h 19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4"/>
                    <a:gd name="T25" fmla="*/ 0 h 198"/>
                    <a:gd name="T26" fmla="*/ 114 w 114"/>
                    <a:gd name="T27" fmla="*/ 198 h 19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4" h="198">
                      <a:moveTo>
                        <a:pt x="0" y="15"/>
                      </a:moveTo>
                      <a:lnTo>
                        <a:pt x="8" y="0"/>
                      </a:lnTo>
                      <a:lnTo>
                        <a:pt x="76" y="31"/>
                      </a:lnTo>
                      <a:lnTo>
                        <a:pt x="99" y="8"/>
                      </a:lnTo>
                      <a:lnTo>
                        <a:pt x="107" y="15"/>
                      </a:lnTo>
                      <a:lnTo>
                        <a:pt x="114" y="137"/>
                      </a:lnTo>
                      <a:lnTo>
                        <a:pt x="114" y="198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63" name="Freeform 95"/>
                <p:cNvSpPr>
                  <a:spLocks/>
                </p:cNvSpPr>
                <p:nvPr/>
              </p:nvSpPr>
              <p:spPr bwMode="auto">
                <a:xfrm>
                  <a:off x="4717" y="1249"/>
                  <a:ext cx="69" cy="38"/>
                </a:xfrm>
                <a:custGeom>
                  <a:avLst/>
                  <a:gdLst>
                    <a:gd name="T0" fmla="*/ 0 w 69"/>
                    <a:gd name="T1" fmla="*/ 38 h 38"/>
                    <a:gd name="T2" fmla="*/ 38 w 69"/>
                    <a:gd name="T3" fmla="*/ 0 h 38"/>
                    <a:gd name="T4" fmla="*/ 69 w 69"/>
                    <a:gd name="T5" fmla="*/ 31 h 38"/>
                    <a:gd name="T6" fmla="*/ 0 60000 65536"/>
                    <a:gd name="T7" fmla="*/ 0 60000 65536"/>
                    <a:gd name="T8" fmla="*/ 0 60000 65536"/>
                    <a:gd name="T9" fmla="*/ 0 w 69"/>
                    <a:gd name="T10" fmla="*/ 0 h 38"/>
                    <a:gd name="T11" fmla="*/ 69 w 69"/>
                    <a:gd name="T12" fmla="*/ 38 h 3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9" h="38">
                      <a:moveTo>
                        <a:pt x="0" y="38"/>
                      </a:moveTo>
                      <a:lnTo>
                        <a:pt x="38" y="0"/>
                      </a:lnTo>
                      <a:lnTo>
                        <a:pt x="69" y="31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64" name="Freeform 96"/>
                <p:cNvSpPr>
                  <a:spLocks/>
                </p:cNvSpPr>
                <p:nvPr/>
              </p:nvSpPr>
              <p:spPr bwMode="auto">
                <a:xfrm>
                  <a:off x="4542" y="1226"/>
                  <a:ext cx="449" cy="1097"/>
                </a:xfrm>
                <a:custGeom>
                  <a:avLst/>
                  <a:gdLst>
                    <a:gd name="T0" fmla="*/ 137 w 449"/>
                    <a:gd name="T1" fmla="*/ 0 h 1097"/>
                    <a:gd name="T2" fmla="*/ 31 w 449"/>
                    <a:gd name="T3" fmla="*/ 77 h 1097"/>
                    <a:gd name="T4" fmla="*/ 0 w 449"/>
                    <a:gd name="T5" fmla="*/ 343 h 1097"/>
                    <a:gd name="T6" fmla="*/ 84 w 449"/>
                    <a:gd name="T7" fmla="*/ 510 h 1097"/>
                    <a:gd name="T8" fmla="*/ 84 w 449"/>
                    <a:gd name="T9" fmla="*/ 541 h 1097"/>
                    <a:gd name="T10" fmla="*/ 91 w 449"/>
                    <a:gd name="T11" fmla="*/ 579 h 1097"/>
                    <a:gd name="T12" fmla="*/ 99 w 449"/>
                    <a:gd name="T13" fmla="*/ 609 h 1097"/>
                    <a:gd name="T14" fmla="*/ 84 w 449"/>
                    <a:gd name="T15" fmla="*/ 792 h 1097"/>
                    <a:gd name="T16" fmla="*/ 53 w 449"/>
                    <a:gd name="T17" fmla="*/ 1089 h 1097"/>
                    <a:gd name="T18" fmla="*/ 84 w 449"/>
                    <a:gd name="T19" fmla="*/ 1097 h 1097"/>
                    <a:gd name="T20" fmla="*/ 137 w 449"/>
                    <a:gd name="T21" fmla="*/ 1081 h 1097"/>
                    <a:gd name="T22" fmla="*/ 168 w 449"/>
                    <a:gd name="T23" fmla="*/ 876 h 1097"/>
                    <a:gd name="T24" fmla="*/ 183 w 449"/>
                    <a:gd name="T25" fmla="*/ 807 h 1097"/>
                    <a:gd name="T26" fmla="*/ 236 w 449"/>
                    <a:gd name="T27" fmla="*/ 609 h 1097"/>
                    <a:gd name="T28" fmla="*/ 244 w 449"/>
                    <a:gd name="T29" fmla="*/ 815 h 1097"/>
                    <a:gd name="T30" fmla="*/ 266 w 449"/>
                    <a:gd name="T31" fmla="*/ 1058 h 1097"/>
                    <a:gd name="T32" fmla="*/ 343 w 449"/>
                    <a:gd name="T33" fmla="*/ 1066 h 1097"/>
                    <a:gd name="T34" fmla="*/ 350 w 449"/>
                    <a:gd name="T35" fmla="*/ 800 h 1097"/>
                    <a:gd name="T36" fmla="*/ 343 w 449"/>
                    <a:gd name="T37" fmla="*/ 533 h 1097"/>
                    <a:gd name="T38" fmla="*/ 343 w 449"/>
                    <a:gd name="T39" fmla="*/ 396 h 1097"/>
                    <a:gd name="T40" fmla="*/ 358 w 449"/>
                    <a:gd name="T41" fmla="*/ 358 h 1097"/>
                    <a:gd name="T42" fmla="*/ 365 w 449"/>
                    <a:gd name="T43" fmla="*/ 358 h 1097"/>
                    <a:gd name="T44" fmla="*/ 442 w 449"/>
                    <a:gd name="T45" fmla="*/ 320 h 1097"/>
                    <a:gd name="T46" fmla="*/ 449 w 449"/>
                    <a:gd name="T47" fmla="*/ 229 h 1097"/>
                    <a:gd name="T48" fmla="*/ 327 w 449"/>
                    <a:gd name="T49" fmla="*/ 31 h 1097"/>
                    <a:gd name="T50" fmla="*/ 244 w 449"/>
                    <a:gd name="T51" fmla="*/ 0 h 1097"/>
                    <a:gd name="T52" fmla="*/ 259 w 449"/>
                    <a:gd name="T53" fmla="*/ 137 h 1097"/>
                    <a:gd name="T54" fmla="*/ 236 w 449"/>
                    <a:gd name="T55" fmla="*/ 267 h 1097"/>
                    <a:gd name="T56" fmla="*/ 206 w 449"/>
                    <a:gd name="T57" fmla="*/ 145 h 1097"/>
                    <a:gd name="T58" fmla="*/ 137 w 449"/>
                    <a:gd name="T59" fmla="*/ 0 h 109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449"/>
                    <a:gd name="T91" fmla="*/ 0 h 1097"/>
                    <a:gd name="T92" fmla="*/ 449 w 449"/>
                    <a:gd name="T93" fmla="*/ 1097 h 1097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449" h="1097">
                      <a:moveTo>
                        <a:pt x="137" y="0"/>
                      </a:moveTo>
                      <a:lnTo>
                        <a:pt x="31" y="77"/>
                      </a:lnTo>
                      <a:lnTo>
                        <a:pt x="0" y="343"/>
                      </a:lnTo>
                      <a:lnTo>
                        <a:pt x="84" y="510"/>
                      </a:lnTo>
                      <a:lnTo>
                        <a:pt x="84" y="541"/>
                      </a:lnTo>
                      <a:lnTo>
                        <a:pt x="91" y="579"/>
                      </a:lnTo>
                      <a:lnTo>
                        <a:pt x="99" y="609"/>
                      </a:lnTo>
                      <a:lnTo>
                        <a:pt x="84" y="792"/>
                      </a:lnTo>
                      <a:lnTo>
                        <a:pt x="53" y="1089"/>
                      </a:lnTo>
                      <a:lnTo>
                        <a:pt x="84" y="1097"/>
                      </a:lnTo>
                      <a:lnTo>
                        <a:pt x="137" y="1081"/>
                      </a:lnTo>
                      <a:lnTo>
                        <a:pt x="168" y="876"/>
                      </a:lnTo>
                      <a:lnTo>
                        <a:pt x="183" y="807"/>
                      </a:lnTo>
                      <a:lnTo>
                        <a:pt x="236" y="609"/>
                      </a:lnTo>
                      <a:lnTo>
                        <a:pt x="244" y="815"/>
                      </a:lnTo>
                      <a:lnTo>
                        <a:pt x="266" y="1058"/>
                      </a:lnTo>
                      <a:lnTo>
                        <a:pt x="343" y="1066"/>
                      </a:lnTo>
                      <a:lnTo>
                        <a:pt x="350" y="800"/>
                      </a:lnTo>
                      <a:lnTo>
                        <a:pt x="343" y="533"/>
                      </a:lnTo>
                      <a:lnTo>
                        <a:pt x="343" y="396"/>
                      </a:lnTo>
                      <a:lnTo>
                        <a:pt x="358" y="358"/>
                      </a:lnTo>
                      <a:lnTo>
                        <a:pt x="365" y="358"/>
                      </a:lnTo>
                      <a:lnTo>
                        <a:pt x="442" y="320"/>
                      </a:lnTo>
                      <a:lnTo>
                        <a:pt x="449" y="229"/>
                      </a:lnTo>
                      <a:lnTo>
                        <a:pt x="327" y="31"/>
                      </a:lnTo>
                      <a:lnTo>
                        <a:pt x="244" y="0"/>
                      </a:lnTo>
                      <a:lnTo>
                        <a:pt x="259" y="137"/>
                      </a:lnTo>
                      <a:lnTo>
                        <a:pt x="236" y="267"/>
                      </a:lnTo>
                      <a:lnTo>
                        <a:pt x="206" y="145"/>
                      </a:lnTo>
                      <a:lnTo>
                        <a:pt x="137" y="0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65" name="Freeform 97"/>
                <p:cNvSpPr>
                  <a:spLocks/>
                </p:cNvSpPr>
                <p:nvPr/>
              </p:nvSpPr>
              <p:spPr bwMode="auto">
                <a:xfrm>
                  <a:off x="4565" y="1341"/>
                  <a:ext cx="114" cy="289"/>
                </a:xfrm>
                <a:custGeom>
                  <a:avLst/>
                  <a:gdLst>
                    <a:gd name="T0" fmla="*/ 53 w 114"/>
                    <a:gd name="T1" fmla="*/ 0 h 289"/>
                    <a:gd name="T2" fmla="*/ 68 w 114"/>
                    <a:gd name="T3" fmla="*/ 68 h 289"/>
                    <a:gd name="T4" fmla="*/ 61 w 114"/>
                    <a:gd name="T5" fmla="*/ 175 h 289"/>
                    <a:gd name="T6" fmla="*/ 0 w 114"/>
                    <a:gd name="T7" fmla="*/ 190 h 289"/>
                    <a:gd name="T8" fmla="*/ 61 w 114"/>
                    <a:gd name="T9" fmla="*/ 198 h 289"/>
                    <a:gd name="T10" fmla="*/ 76 w 114"/>
                    <a:gd name="T11" fmla="*/ 258 h 289"/>
                    <a:gd name="T12" fmla="*/ 114 w 114"/>
                    <a:gd name="T13" fmla="*/ 289 h 289"/>
                    <a:gd name="T14" fmla="*/ 99 w 114"/>
                    <a:gd name="T15" fmla="*/ 236 h 289"/>
                    <a:gd name="T16" fmla="*/ 91 w 114"/>
                    <a:gd name="T17" fmla="*/ 213 h 289"/>
                    <a:gd name="T18" fmla="*/ 84 w 114"/>
                    <a:gd name="T19" fmla="*/ 137 h 289"/>
                    <a:gd name="T20" fmla="*/ 53 w 114"/>
                    <a:gd name="T21" fmla="*/ 0 h 28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4"/>
                    <a:gd name="T34" fmla="*/ 0 h 289"/>
                    <a:gd name="T35" fmla="*/ 114 w 114"/>
                    <a:gd name="T36" fmla="*/ 289 h 28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4" h="289">
                      <a:moveTo>
                        <a:pt x="53" y="0"/>
                      </a:moveTo>
                      <a:lnTo>
                        <a:pt x="68" y="68"/>
                      </a:lnTo>
                      <a:lnTo>
                        <a:pt x="61" y="175"/>
                      </a:lnTo>
                      <a:lnTo>
                        <a:pt x="0" y="190"/>
                      </a:lnTo>
                      <a:lnTo>
                        <a:pt x="61" y="198"/>
                      </a:lnTo>
                      <a:lnTo>
                        <a:pt x="76" y="258"/>
                      </a:lnTo>
                      <a:lnTo>
                        <a:pt x="114" y="289"/>
                      </a:lnTo>
                      <a:lnTo>
                        <a:pt x="99" y="236"/>
                      </a:lnTo>
                      <a:lnTo>
                        <a:pt x="91" y="213"/>
                      </a:lnTo>
                      <a:lnTo>
                        <a:pt x="84" y="137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66" name="Freeform 98"/>
                <p:cNvSpPr>
                  <a:spLocks/>
                </p:cNvSpPr>
                <p:nvPr/>
              </p:nvSpPr>
              <p:spPr bwMode="auto">
                <a:xfrm>
                  <a:off x="4664" y="1363"/>
                  <a:ext cx="46" cy="38"/>
                </a:xfrm>
                <a:custGeom>
                  <a:avLst/>
                  <a:gdLst>
                    <a:gd name="T0" fmla="*/ 0 w 46"/>
                    <a:gd name="T1" fmla="*/ 38 h 38"/>
                    <a:gd name="T2" fmla="*/ 15 w 46"/>
                    <a:gd name="T3" fmla="*/ 0 h 38"/>
                    <a:gd name="T4" fmla="*/ 46 w 46"/>
                    <a:gd name="T5" fmla="*/ 31 h 38"/>
                    <a:gd name="T6" fmla="*/ 0 w 46"/>
                    <a:gd name="T7" fmla="*/ 38 h 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6"/>
                    <a:gd name="T13" fmla="*/ 0 h 38"/>
                    <a:gd name="T14" fmla="*/ 46 w 46"/>
                    <a:gd name="T15" fmla="*/ 38 h 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6" h="38">
                      <a:moveTo>
                        <a:pt x="0" y="38"/>
                      </a:moveTo>
                      <a:lnTo>
                        <a:pt x="15" y="0"/>
                      </a:lnTo>
                      <a:lnTo>
                        <a:pt x="46" y="31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67" name="Freeform 99"/>
                <p:cNvSpPr>
                  <a:spLocks/>
                </p:cNvSpPr>
                <p:nvPr/>
              </p:nvSpPr>
              <p:spPr bwMode="auto">
                <a:xfrm>
                  <a:off x="4671" y="1036"/>
                  <a:ext cx="122" cy="213"/>
                </a:xfrm>
                <a:custGeom>
                  <a:avLst/>
                  <a:gdLst>
                    <a:gd name="T0" fmla="*/ 122 w 122"/>
                    <a:gd name="T1" fmla="*/ 38 h 213"/>
                    <a:gd name="T2" fmla="*/ 122 w 122"/>
                    <a:gd name="T3" fmla="*/ 69 h 213"/>
                    <a:gd name="T4" fmla="*/ 122 w 122"/>
                    <a:gd name="T5" fmla="*/ 84 h 213"/>
                    <a:gd name="T6" fmla="*/ 122 w 122"/>
                    <a:gd name="T7" fmla="*/ 91 h 213"/>
                    <a:gd name="T8" fmla="*/ 122 w 122"/>
                    <a:gd name="T9" fmla="*/ 107 h 213"/>
                    <a:gd name="T10" fmla="*/ 122 w 122"/>
                    <a:gd name="T11" fmla="*/ 122 h 213"/>
                    <a:gd name="T12" fmla="*/ 122 w 122"/>
                    <a:gd name="T13" fmla="*/ 145 h 213"/>
                    <a:gd name="T14" fmla="*/ 122 w 122"/>
                    <a:gd name="T15" fmla="*/ 160 h 213"/>
                    <a:gd name="T16" fmla="*/ 115 w 122"/>
                    <a:gd name="T17" fmla="*/ 168 h 213"/>
                    <a:gd name="T18" fmla="*/ 99 w 122"/>
                    <a:gd name="T19" fmla="*/ 175 h 213"/>
                    <a:gd name="T20" fmla="*/ 107 w 122"/>
                    <a:gd name="T21" fmla="*/ 190 h 213"/>
                    <a:gd name="T22" fmla="*/ 84 w 122"/>
                    <a:gd name="T23" fmla="*/ 213 h 213"/>
                    <a:gd name="T24" fmla="*/ 16 w 122"/>
                    <a:gd name="T25" fmla="*/ 175 h 213"/>
                    <a:gd name="T26" fmla="*/ 16 w 122"/>
                    <a:gd name="T27" fmla="*/ 130 h 213"/>
                    <a:gd name="T28" fmla="*/ 8 w 122"/>
                    <a:gd name="T29" fmla="*/ 122 h 213"/>
                    <a:gd name="T30" fmla="*/ 8 w 122"/>
                    <a:gd name="T31" fmla="*/ 114 h 213"/>
                    <a:gd name="T32" fmla="*/ 0 w 122"/>
                    <a:gd name="T33" fmla="*/ 107 h 213"/>
                    <a:gd name="T34" fmla="*/ 0 w 122"/>
                    <a:gd name="T35" fmla="*/ 84 h 213"/>
                    <a:gd name="T36" fmla="*/ 8 w 122"/>
                    <a:gd name="T37" fmla="*/ 76 h 213"/>
                    <a:gd name="T38" fmla="*/ 8 w 122"/>
                    <a:gd name="T39" fmla="*/ 69 h 213"/>
                    <a:gd name="T40" fmla="*/ 8 w 122"/>
                    <a:gd name="T41" fmla="*/ 53 h 213"/>
                    <a:gd name="T42" fmla="*/ 8 w 122"/>
                    <a:gd name="T43" fmla="*/ 38 h 213"/>
                    <a:gd name="T44" fmla="*/ 8 w 122"/>
                    <a:gd name="T45" fmla="*/ 31 h 213"/>
                    <a:gd name="T46" fmla="*/ 16 w 122"/>
                    <a:gd name="T47" fmla="*/ 15 h 213"/>
                    <a:gd name="T48" fmla="*/ 31 w 122"/>
                    <a:gd name="T49" fmla="*/ 8 h 213"/>
                    <a:gd name="T50" fmla="*/ 46 w 122"/>
                    <a:gd name="T51" fmla="*/ 8 h 213"/>
                    <a:gd name="T52" fmla="*/ 61 w 122"/>
                    <a:gd name="T53" fmla="*/ 0 h 213"/>
                    <a:gd name="T54" fmla="*/ 69 w 122"/>
                    <a:gd name="T55" fmla="*/ 0 h 213"/>
                    <a:gd name="T56" fmla="*/ 84 w 122"/>
                    <a:gd name="T57" fmla="*/ 0 h 213"/>
                    <a:gd name="T58" fmla="*/ 99 w 122"/>
                    <a:gd name="T59" fmla="*/ 8 h 213"/>
                    <a:gd name="T60" fmla="*/ 107 w 122"/>
                    <a:gd name="T61" fmla="*/ 8 h 213"/>
                    <a:gd name="T62" fmla="*/ 115 w 122"/>
                    <a:gd name="T63" fmla="*/ 15 h 213"/>
                    <a:gd name="T64" fmla="*/ 122 w 122"/>
                    <a:gd name="T65" fmla="*/ 23 h 213"/>
                    <a:gd name="T66" fmla="*/ 122 w 122"/>
                    <a:gd name="T67" fmla="*/ 38 h 21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22"/>
                    <a:gd name="T103" fmla="*/ 0 h 213"/>
                    <a:gd name="T104" fmla="*/ 122 w 122"/>
                    <a:gd name="T105" fmla="*/ 213 h 21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22" h="213">
                      <a:moveTo>
                        <a:pt x="122" y="38"/>
                      </a:moveTo>
                      <a:lnTo>
                        <a:pt x="122" y="69"/>
                      </a:lnTo>
                      <a:lnTo>
                        <a:pt x="122" y="84"/>
                      </a:lnTo>
                      <a:lnTo>
                        <a:pt x="122" y="91"/>
                      </a:lnTo>
                      <a:lnTo>
                        <a:pt x="122" y="107"/>
                      </a:lnTo>
                      <a:lnTo>
                        <a:pt x="122" y="122"/>
                      </a:lnTo>
                      <a:lnTo>
                        <a:pt x="122" y="145"/>
                      </a:lnTo>
                      <a:lnTo>
                        <a:pt x="122" y="160"/>
                      </a:lnTo>
                      <a:lnTo>
                        <a:pt x="115" y="168"/>
                      </a:lnTo>
                      <a:lnTo>
                        <a:pt x="99" y="175"/>
                      </a:lnTo>
                      <a:lnTo>
                        <a:pt x="107" y="190"/>
                      </a:lnTo>
                      <a:lnTo>
                        <a:pt x="84" y="213"/>
                      </a:lnTo>
                      <a:lnTo>
                        <a:pt x="16" y="175"/>
                      </a:lnTo>
                      <a:lnTo>
                        <a:pt x="16" y="130"/>
                      </a:lnTo>
                      <a:lnTo>
                        <a:pt x="8" y="122"/>
                      </a:lnTo>
                      <a:lnTo>
                        <a:pt x="8" y="114"/>
                      </a:lnTo>
                      <a:lnTo>
                        <a:pt x="0" y="107"/>
                      </a:lnTo>
                      <a:lnTo>
                        <a:pt x="0" y="84"/>
                      </a:lnTo>
                      <a:lnTo>
                        <a:pt x="8" y="76"/>
                      </a:lnTo>
                      <a:lnTo>
                        <a:pt x="8" y="69"/>
                      </a:lnTo>
                      <a:lnTo>
                        <a:pt x="8" y="53"/>
                      </a:lnTo>
                      <a:lnTo>
                        <a:pt x="8" y="38"/>
                      </a:lnTo>
                      <a:lnTo>
                        <a:pt x="8" y="31"/>
                      </a:lnTo>
                      <a:lnTo>
                        <a:pt x="16" y="15"/>
                      </a:lnTo>
                      <a:lnTo>
                        <a:pt x="31" y="8"/>
                      </a:lnTo>
                      <a:lnTo>
                        <a:pt x="46" y="8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9" y="8"/>
                      </a:lnTo>
                      <a:lnTo>
                        <a:pt x="107" y="8"/>
                      </a:lnTo>
                      <a:lnTo>
                        <a:pt x="115" y="15"/>
                      </a:lnTo>
                      <a:lnTo>
                        <a:pt x="122" y="23"/>
                      </a:lnTo>
                      <a:lnTo>
                        <a:pt x="122" y="38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68" name="Freeform 100"/>
                <p:cNvSpPr>
                  <a:spLocks/>
                </p:cNvSpPr>
                <p:nvPr/>
              </p:nvSpPr>
              <p:spPr bwMode="auto">
                <a:xfrm>
                  <a:off x="4687" y="1158"/>
                  <a:ext cx="68" cy="53"/>
                </a:xfrm>
                <a:custGeom>
                  <a:avLst/>
                  <a:gdLst>
                    <a:gd name="T0" fmla="*/ 0 w 68"/>
                    <a:gd name="T1" fmla="*/ 8 h 53"/>
                    <a:gd name="T2" fmla="*/ 7 w 68"/>
                    <a:gd name="T3" fmla="*/ 8 h 53"/>
                    <a:gd name="T4" fmla="*/ 23 w 68"/>
                    <a:gd name="T5" fmla="*/ 38 h 53"/>
                    <a:gd name="T6" fmla="*/ 68 w 68"/>
                    <a:gd name="T7" fmla="*/ 53 h 53"/>
                    <a:gd name="T8" fmla="*/ 23 w 68"/>
                    <a:gd name="T9" fmla="*/ 38 h 53"/>
                    <a:gd name="T10" fmla="*/ 7 w 68"/>
                    <a:gd name="T11" fmla="*/ 23 h 53"/>
                    <a:gd name="T12" fmla="*/ 0 w 68"/>
                    <a:gd name="T13" fmla="*/ 30 h 53"/>
                    <a:gd name="T14" fmla="*/ 0 w 68"/>
                    <a:gd name="T15" fmla="*/ 0 h 53"/>
                    <a:gd name="T16" fmla="*/ 0 w 68"/>
                    <a:gd name="T17" fmla="*/ 8 h 5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8"/>
                    <a:gd name="T28" fmla="*/ 0 h 53"/>
                    <a:gd name="T29" fmla="*/ 68 w 68"/>
                    <a:gd name="T30" fmla="*/ 53 h 5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8" h="53">
                      <a:moveTo>
                        <a:pt x="0" y="8"/>
                      </a:moveTo>
                      <a:lnTo>
                        <a:pt x="7" y="8"/>
                      </a:lnTo>
                      <a:lnTo>
                        <a:pt x="23" y="38"/>
                      </a:lnTo>
                      <a:lnTo>
                        <a:pt x="68" y="53"/>
                      </a:lnTo>
                      <a:lnTo>
                        <a:pt x="23" y="38"/>
                      </a:lnTo>
                      <a:lnTo>
                        <a:pt x="7" y="23"/>
                      </a:lnTo>
                      <a:lnTo>
                        <a:pt x="0" y="30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69" name="Freeform 101"/>
                <p:cNvSpPr>
                  <a:spLocks/>
                </p:cNvSpPr>
                <p:nvPr/>
              </p:nvSpPr>
              <p:spPr bwMode="auto">
                <a:xfrm>
                  <a:off x="4664" y="1036"/>
                  <a:ext cx="144" cy="137"/>
                </a:xfrm>
                <a:custGeom>
                  <a:avLst/>
                  <a:gdLst>
                    <a:gd name="T0" fmla="*/ 23 w 144"/>
                    <a:gd name="T1" fmla="*/ 137 h 137"/>
                    <a:gd name="T2" fmla="*/ 7 w 144"/>
                    <a:gd name="T3" fmla="*/ 122 h 137"/>
                    <a:gd name="T4" fmla="*/ 7 w 144"/>
                    <a:gd name="T5" fmla="*/ 99 h 137"/>
                    <a:gd name="T6" fmla="*/ 0 w 144"/>
                    <a:gd name="T7" fmla="*/ 69 h 137"/>
                    <a:gd name="T8" fmla="*/ 0 w 144"/>
                    <a:gd name="T9" fmla="*/ 46 h 137"/>
                    <a:gd name="T10" fmla="*/ 7 w 144"/>
                    <a:gd name="T11" fmla="*/ 23 h 137"/>
                    <a:gd name="T12" fmla="*/ 23 w 144"/>
                    <a:gd name="T13" fmla="*/ 8 h 137"/>
                    <a:gd name="T14" fmla="*/ 38 w 144"/>
                    <a:gd name="T15" fmla="*/ 0 h 137"/>
                    <a:gd name="T16" fmla="*/ 61 w 144"/>
                    <a:gd name="T17" fmla="*/ 0 h 137"/>
                    <a:gd name="T18" fmla="*/ 99 w 144"/>
                    <a:gd name="T19" fmla="*/ 0 h 137"/>
                    <a:gd name="T20" fmla="*/ 122 w 144"/>
                    <a:gd name="T21" fmla="*/ 8 h 137"/>
                    <a:gd name="T22" fmla="*/ 137 w 144"/>
                    <a:gd name="T23" fmla="*/ 15 h 137"/>
                    <a:gd name="T24" fmla="*/ 144 w 144"/>
                    <a:gd name="T25" fmla="*/ 15 h 137"/>
                    <a:gd name="T26" fmla="*/ 137 w 144"/>
                    <a:gd name="T27" fmla="*/ 23 h 137"/>
                    <a:gd name="T28" fmla="*/ 129 w 144"/>
                    <a:gd name="T29" fmla="*/ 38 h 137"/>
                    <a:gd name="T30" fmla="*/ 129 w 144"/>
                    <a:gd name="T31" fmla="*/ 38 h 137"/>
                    <a:gd name="T32" fmla="*/ 122 w 144"/>
                    <a:gd name="T33" fmla="*/ 31 h 137"/>
                    <a:gd name="T34" fmla="*/ 99 w 144"/>
                    <a:gd name="T35" fmla="*/ 31 h 137"/>
                    <a:gd name="T36" fmla="*/ 84 w 144"/>
                    <a:gd name="T37" fmla="*/ 31 h 137"/>
                    <a:gd name="T38" fmla="*/ 68 w 144"/>
                    <a:gd name="T39" fmla="*/ 31 h 137"/>
                    <a:gd name="T40" fmla="*/ 53 w 144"/>
                    <a:gd name="T41" fmla="*/ 31 h 137"/>
                    <a:gd name="T42" fmla="*/ 61 w 144"/>
                    <a:gd name="T43" fmla="*/ 31 h 137"/>
                    <a:gd name="T44" fmla="*/ 61 w 144"/>
                    <a:gd name="T45" fmla="*/ 38 h 137"/>
                    <a:gd name="T46" fmla="*/ 53 w 144"/>
                    <a:gd name="T47" fmla="*/ 53 h 137"/>
                    <a:gd name="T48" fmla="*/ 46 w 144"/>
                    <a:gd name="T49" fmla="*/ 61 h 137"/>
                    <a:gd name="T50" fmla="*/ 38 w 144"/>
                    <a:gd name="T51" fmla="*/ 84 h 137"/>
                    <a:gd name="T52" fmla="*/ 38 w 144"/>
                    <a:gd name="T53" fmla="*/ 99 h 137"/>
                    <a:gd name="T54" fmla="*/ 30 w 144"/>
                    <a:gd name="T55" fmla="*/ 91 h 137"/>
                    <a:gd name="T56" fmla="*/ 23 w 144"/>
                    <a:gd name="T57" fmla="*/ 76 h 137"/>
                    <a:gd name="T58" fmla="*/ 15 w 144"/>
                    <a:gd name="T59" fmla="*/ 76 h 137"/>
                    <a:gd name="T60" fmla="*/ 7 w 144"/>
                    <a:gd name="T61" fmla="*/ 76 h 137"/>
                    <a:gd name="T62" fmla="*/ 7 w 144"/>
                    <a:gd name="T63" fmla="*/ 84 h 137"/>
                    <a:gd name="T64" fmla="*/ 7 w 144"/>
                    <a:gd name="T65" fmla="*/ 107 h 137"/>
                    <a:gd name="T66" fmla="*/ 15 w 144"/>
                    <a:gd name="T67" fmla="*/ 122 h 137"/>
                    <a:gd name="T68" fmla="*/ 23 w 144"/>
                    <a:gd name="T69" fmla="*/ 137 h 137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44"/>
                    <a:gd name="T106" fmla="*/ 0 h 137"/>
                    <a:gd name="T107" fmla="*/ 144 w 144"/>
                    <a:gd name="T108" fmla="*/ 137 h 137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44" h="137">
                      <a:moveTo>
                        <a:pt x="23" y="137"/>
                      </a:moveTo>
                      <a:lnTo>
                        <a:pt x="7" y="122"/>
                      </a:lnTo>
                      <a:lnTo>
                        <a:pt x="7" y="99"/>
                      </a:lnTo>
                      <a:lnTo>
                        <a:pt x="0" y="69"/>
                      </a:lnTo>
                      <a:lnTo>
                        <a:pt x="0" y="46"/>
                      </a:lnTo>
                      <a:lnTo>
                        <a:pt x="7" y="23"/>
                      </a:lnTo>
                      <a:lnTo>
                        <a:pt x="23" y="8"/>
                      </a:lnTo>
                      <a:lnTo>
                        <a:pt x="38" y="0"/>
                      </a:lnTo>
                      <a:lnTo>
                        <a:pt x="61" y="0"/>
                      </a:lnTo>
                      <a:lnTo>
                        <a:pt x="99" y="0"/>
                      </a:lnTo>
                      <a:lnTo>
                        <a:pt x="122" y="8"/>
                      </a:lnTo>
                      <a:lnTo>
                        <a:pt x="137" y="15"/>
                      </a:lnTo>
                      <a:lnTo>
                        <a:pt x="144" y="15"/>
                      </a:lnTo>
                      <a:lnTo>
                        <a:pt x="137" y="23"/>
                      </a:lnTo>
                      <a:lnTo>
                        <a:pt x="129" y="38"/>
                      </a:lnTo>
                      <a:lnTo>
                        <a:pt x="122" y="31"/>
                      </a:lnTo>
                      <a:lnTo>
                        <a:pt x="99" y="31"/>
                      </a:lnTo>
                      <a:lnTo>
                        <a:pt x="84" y="31"/>
                      </a:lnTo>
                      <a:lnTo>
                        <a:pt x="68" y="31"/>
                      </a:lnTo>
                      <a:lnTo>
                        <a:pt x="53" y="31"/>
                      </a:lnTo>
                      <a:lnTo>
                        <a:pt x="61" y="31"/>
                      </a:lnTo>
                      <a:lnTo>
                        <a:pt x="61" y="38"/>
                      </a:lnTo>
                      <a:lnTo>
                        <a:pt x="53" y="53"/>
                      </a:lnTo>
                      <a:lnTo>
                        <a:pt x="46" y="61"/>
                      </a:lnTo>
                      <a:lnTo>
                        <a:pt x="38" y="84"/>
                      </a:lnTo>
                      <a:lnTo>
                        <a:pt x="38" y="99"/>
                      </a:lnTo>
                      <a:lnTo>
                        <a:pt x="30" y="91"/>
                      </a:lnTo>
                      <a:lnTo>
                        <a:pt x="23" y="76"/>
                      </a:lnTo>
                      <a:lnTo>
                        <a:pt x="15" y="76"/>
                      </a:lnTo>
                      <a:lnTo>
                        <a:pt x="7" y="76"/>
                      </a:lnTo>
                      <a:lnTo>
                        <a:pt x="7" y="84"/>
                      </a:lnTo>
                      <a:lnTo>
                        <a:pt x="7" y="107"/>
                      </a:lnTo>
                      <a:lnTo>
                        <a:pt x="15" y="122"/>
                      </a:lnTo>
                      <a:lnTo>
                        <a:pt x="23" y="137"/>
                      </a:lnTo>
                      <a:close/>
                    </a:path>
                  </a:pathLst>
                </a:custGeom>
                <a:solidFill>
                  <a:srgbClr val="BF7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70" name="Freeform 102"/>
                <p:cNvSpPr>
                  <a:spLocks/>
                </p:cNvSpPr>
                <p:nvPr/>
              </p:nvSpPr>
              <p:spPr bwMode="auto">
                <a:xfrm>
                  <a:off x="4786" y="1516"/>
                  <a:ext cx="121" cy="68"/>
                </a:xfrm>
                <a:custGeom>
                  <a:avLst/>
                  <a:gdLst>
                    <a:gd name="T0" fmla="*/ 121 w 121"/>
                    <a:gd name="T1" fmla="*/ 61 h 68"/>
                    <a:gd name="T2" fmla="*/ 91 w 121"/>
                    <a:gd name="T3" fmla="*/ 68 h 68"/>
                    <a:gd name="T4" fmla="*/ 53 w 121"/>
                    <a:gd name="T5" fmla="*/ 68 h 68"/>
                    <a:gd name="T6" fmla="*/ 15 w 121"/>
                    <a:gd name="T7" fmla="*/ 53 h 68"/>
                    <a:gd name="T8" fmla="*/ 0 w 121"/>
                    <a:gd name="T9" fmla="*/ 15 h 68"/>
                    <a:gd name="T10" fmla="*/ 53 w 121"/>
                    <a:gd name="T11" fmla="*/ 23 h 68"/>
                    <a:gd name="T12" fmla="*/ 53 w 121"/>
                    <a:gd name="T13" fmla="*/ 0 h 68"/>
                    <a:gd name="T14" fmla="*/ 76 w 121"/>
                    <a:gd name="T15" fmla="*/ 7 h 68"/>
                    <a:gd name="T16" fmla="*/ 99 w 121"/>
                    <a:gd name="T17" fmla="*/ 23 h 68"/>
                    <a:gd name="T18" fmla="*/ 114 w 121"/>
                    <a:gd name="T19" fmla="*/ 23 h 68"/>
                    <a:gd name="T20" fmla="*/ 121 w 121"/>
                    <a:gd name="T21" fmla="*/ 61 h 6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1"/>
                    <a:gd name="T34" fmla="*/ 0 h 68"/>
                    <a:gd name="T35" fmla="*/ 121 w 121"/>
                    <a:gd name="T36" fmla="*/ 68 h 6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1" h="68">
                      <a:moveTo>
                        <a:pt x="121" y="61"/>
                      </a:moveTo>
                      <a:lnTo>
                        <a:pt x="91" y="68"/>
                      </a:lnTo>
                      <a:lnTo>
                        <a:pt x="53" y="68"/>
                      </a:lnTo>
                      <a:lnTo>
                        <a:pt x="15" y="53"/>
                      </a:lnTo>
                      <a:lnTo>
                        <a:pt x="0" y="15"/>
                      </a:lnTo>
                      <a:lnTo>
                        <a:pt x="53" y="23"/>
                      </a:lnTo>
                      <a:lnTo>
                        <a:pt x="53" y="0"/>
                      </a:lnTo>
                      <a:lnTo>
                        <a:pt x="76" y="7"/>
                      </a:lnTo>
                      <a:lnTo>
                        <a:pt x="99" y="23"/>
                      </a:lnTo>
                      <a:lnTo>
                        <a:pt x="114" y="23"/>
                      </a:lnTo>
                      <a:lnTo>
                        <a:pt x="121" y="61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  <p:grpSp>
            <p:nvGrpSpPr>
              <p:cNvPr id="15" name="Group 103"/>
              <p:cNvGrpSpPr>
                <a:grpSpLocks/>
              </p:cNvGrpSpPr>
              <p:nvPr/>
            </p:nvGrpSpPr>
            <p:grpSpPr bwMode="auto">
              <a:xfrm>
                <a:off x="3418" y="1257"/>
                <a:ext cx="358" cy="1461"/>
                <a:chOff x="3418" y="1257"/>
                <a:chExt cx="358" cy="1461"/>
              </a:xfrm>
            </p:grpSpPr>
            <p:sp>
              <p:nvSpPr>
                <p:cNvPr id="28046" name="Freeform 104"/>
                <p:cNvSpPr>
                  <a:spLocks/>
                </p:cNvSpPr>
                <p:nvPr/>
              </p:nvSpPr>
              <p:spPr bwMode="auto">
                <a:xfrm>
                  <a:off x="3418" y="2574"/>
                  <a:ext cx="144" cy="83"/>
                </a:xfrm>
                <a:custGeom>
                  <a:avLst/>
                  <a:gdLst>
                    <a:gd name="T0" fmla="*/ 76 w 144"/>
                    <a:gd name="T1" fmla="*/ 0 h 83"/>
                    <a:gd name="T2" fmla="*/ 53 w 144"/>
                    <a:gd name="T3" fmla="*/ 23 h 83"/>
                    <a:gd name="T4" fmla="*/ 30 w 144"/>
                    <a:gd name="T5" fmla="*/ 45 h 83"/>
                    <a:gd name="T6" fmla="*/ 7 w 144"/>
                    <a:gd name="T7" fmla="*/ 68 h 83"/>
                    <a:gd name="T8" fmla="*/ 0 w 144"/>
                    <a:gd name="T9" fmla="*/ 83 h 83"/>
                    <a:gd name="T10" fmla="*/ 30 w 144"/>
                    <a:gd name="T11" fmla="*/ 83 h 83"/>
                    <a:gd name="T12" fmla="*/ 53 w 144"/>
                    <a:gd name="T13" fmla="*/ 83 h 83"/>
                    <a:gd name="T14" fmla="*/ 91 w 144"/>
                    <a:gd name="T15" fmla="*/ 68 h 83"/>
                    <a:gd name="T16" fmla="*/ 114 w 144"/>
                    <a:gd name="T17" fmla="*/ 53 h 83"/>
                    <a:gd name="T18" fmla="*/ 137 w 144"/>
                    <a:gd name="T19" fmla="*/ 53 h 83"/>
                    <a:gd name="T20" fmla="*/ 144 w 144"/>
                    <a:gd name="T21" fmla="*/ 45 h 83"/>
                    <a:gd name="T22" fmla="*/ 144 w 144"/>
                    <a:gd name="T23" fmla="*/ 7 h 83"/>
                    <a:gd name="T24" fmla="*/ 76 w 144"/>
                    <a:gd name="T25" fmla="*/ 0 h 8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44"/>
                    <a:gd name="T40" fmla="*/ 0 h 83"/>
                    <a:gd name="T41" fmla="*/ 144 w 144"/>
                    <a:gd name="T42" fmla="*/ 83 h 8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44" h="83">
                      <a:moveTo>
                        <a:pt x="76" y="0"/>
                      </a:moveTo>
                      <a:lnTo>
                        <a:pt x="53" y="23"/>
                      </a:lnTo>
                      <a:lnTo>
                        <a:pt x="30" y="45"/>
                      </a:lnTo>
                      <a:lnTo>
                        <a:pt x="7" y="68"/>
                      </a:lnTo>
                      <a:lnTo>
                        <a:pt x="0" y="83"/>
                      </a:lnTo>
                      <a:lnTo>
                        <a:pt x="30" y="83"/>
                      </a:lnTo>
                      <a:lnTo>
                        <a:pt x="53" y="83"/>
                      </a:lnTo>
                      <a:lnTo>
                        <a:pt x="91" y="68"/>
                      </a:lnTo>
                      <a:lnTo>
                        <a:pt x="114" y="53"/>
                      </a:lnTo>
                      <a:lnTo>
                        <a:pt x="137" y="53"/>
                      </a:lnTo>
                      <a:lnTo>
                        <a:pt x="144" y="45"/>
                      </a:lnTo>
                      <a:lnTo>
                        <a:pt x="144" y="7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47" name="Freeform 105"/>
                <p:cNvSpPr>
                  <a:spLocks/>
                </p:cNvSpPr>
                <p:nvPr/>
              </p:nvSpPr>
              <p:spPr bwMode="auto">
                <a:xfrm>
                  <a:off x="3677" y="2619"/>
                  <a:ext cx="91" cy="99"/>
                </a:xfrm>
                <a:custGeom>
                  <a:avLst/>
                  <a:gdLst>
                    <a:gd name="T0" fmla="*/ 0 w 91"/>
                    <a:gd name="T1" fmla="*/ 0 h 99"/>
                    <a:gd name="T2" fmla="*/ 0 w 91"/>
                    <a:gd name="T3" fmla="*/ 23 h 99"/>
                    <a:gd name="T4" fmla="*/ 15 w 91"/>
                    <a:gd name="T5" fmla="*/ 38 h 99"/>
                    <a:gd name="T6" fmla="*/ 15 w 91"/>
                    <a:gd name="T7" fmla="*/ 61 h 99"/>
                    <a:gd name="T8" fmla="*/ 38 w 91"/>
                    <a:gd name="T9" fmla="*/ 84 h 99"/>
                    <a:gd name="T10" fmla="*/ 53 w 91"/>
                    <a:gd name="T11" fmla="*/ 92 h 99"/>
                    <a:gd name="T12" fmla="*/ 68 w 91"/>
                    <a:gd name="T13" fmla="*/ 99 h 99"/>
                    <a:gd name="T14" fmla="*/ 83 w 91"/>
                    <a:gd name="T15" fmla="*/ 92 h 99"/>
                    <a:gd name="T16" fmla="*/ 91 w 91"/>
                    <a:gd name="T17" fmla="*/ 76 h 99"/>
                    <a:gd name="T18" fmla="*/ 91 w 91"/>
                    <a:gd name="T19" fmla="*/ 61 h 99"/>
                    <a:gd name="T20" fmla="*/ 76 w 91"/>
                    <a:gd name="T21" fmla="*/ 31 h 99"/>
                    <a:gd name="T22" fmla="*/ 53 w 91"/>
                    <a:gd name="T23" fmla="*/ 8 h 99"/>
                    <a:gd name="T24" fmla="*/ 53 w 91"/>
                    <a:gd name="T25" fmla="*/ 0 h 99"/>
                    <a:gd name="T26" fmla="*/ 0 w 91"/>
                    <a:gd name="T27" fmla="*/ 0 h 9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91"/>
                    <a:gd name="T43" fmla="*/ 0 h 99"/>
                    <a:gd name="T44" fmla="*/ 91 w 91"/>
                    <a:gd name="T45" fmla="*/ 99 h 9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91" h="99">
                      <a:moveTo>
                        <a:pt x="0" y="0"/>
                      </a:moveTo>
                      <a:lnTo>
                        <a:pt x="0" y="23"/>
                      </a:lnTo>
                      <a:lnTo>
                        <a:pt x="15" y="38"/>
                      </a:lnTo>
                      <a:lnTo>
                        <a:pt x="15" y="61"/>
                      </a:lnTo>
                      <a:lnTo>
                        <a:pt x="38" y="84"/>
                      </a:lnTo>
                      <a:lnTo>
                        <a:pt x="53" y="92"/>
                      </a:lnTo>
                      <a:lnTo>
                        <a:pt x="68" y="99"/>
                      </a:lnTo>
                      <a:lnTo>
                        <a:pt x="83" y="92"/>
                      </a:lnTo>
                      <a:lnTo>
                        <a:pt x="91" y="76"/>
                      </a:lnTo>
                      <a:lnTo>
                        <a:pt x="91" y="61"/>
                      </a:lnTo>
                      <a:lnTo>
                        <a:pt x="76" y="31"/>
                      </a:lnTo>
                      <a:lnTo>
                        <a:pt x="53" y="8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48" name="Freeform 106"/>
                <p:cNvSpPr>
                  <a:spLocks/>
                </p:cNvSpPr>
                <p:nvPr/>
              </p:nvSpPr>
              <p:spPr bwMode="auto">
                <a:xfrm>
                  <a:off x="3464" y="2048"/>
                  <a:ext cx="45" cy="115"/>
                </a:xfrm>
                <a:custGeom>
                  <a:avLst/>
                  <a:gdLst>
                    <a:gd name="T0" fmla="*/ 0 w 45"/>
                    <a:gd name="T1" fmla="*/ 0 h 115"/>
                    <a:gd name="T2" fmla="*/ 0 w 45"/>
                    <a:gd name="T3" fmla="*/ 61 h 115"/>
                    <a:gd name="T4" fmla="*/ 22 w 45"/>
                    <a:gd name="T5" fmla="*/ 99 h 115"/>
                    <a:gd name="T6" fmla="*/ 30 w 45"/>
                    <a:gd name="T7" fmla="*/ 115 h 115"/>
                    <a:gd name="T8" fmla="*/ 30 w 45"/>
                    <a:gd name="T9" fmla="*/ 61 h 115"/>
                    <a:gd name="T10" fmla="*/ 38 w 45"/>
                    <a:gd name="T11" fmla="*/ 69 h 115"/>
                    <a:gd name="T12" fmla="*/ 45 w 45"/>
                    <a:gd name="T13" fmla="*/ 84 h 115"/>
                    <a:gd name="T14" fmla="*/ 45 w 45"/>
                    <a:gd name="T15" fmla="*/ 61 h 115"/>
                    <a:gd name="T16" fmla="*/ 38 w 45"/>
                    <a:gd name="T17" fmla="*/ 31 h 115"/>
                    <a:gd name="T18" fmla="*/ 22 w 45"/>
                    <a:gd name="T19" fmla="*/ 0 h 115"/>
                    <a:gd name="T20" fmla="*/ 0 w 45"/>
                    <a:gd name="T21" fmla="*/ 0 h 11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45"/>
                    <a:gd name="T34" fmla="*/ 0 h 115"/>
                    <a:gd name="T35" fmla="*/ 45 w 45"/>
                    <a:gd name="T36" fmla="*/ 115 h 11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45" h="115">
                      <a:moveTo>
                        <a:pt x="0" y="0"/>
                      </a:moveTo>
                      <a:lnTo>
                        <a:pt x="0" y="61"/>
                      </a:lnTo>
                      <a:lnTo>
                        <a:pt x="22" y="99"/>
                      </a:lnTo>
                      <a:lnTo>
                        <a:pt x="30" y="115"/>
                      </a:lnTo>
                      <a:lnTo>
                        <a:pt x="30" y="61"/>
                      </a:lnTo>
                      <a:lnTo>
                        <a:pt x="38" y="69"/>
                      </a:lnTo>
                      <a:lnTo>
                        <a:pt x="45" y="84"/>
                      </a:lnTo>
                      <a:lnTo>
                        <a:pt x="45" y="61"/>
                      </a:lnTo>
                      <a:lnTo>
                        <a:pt x="38" y="31"/>
                      </a:lnTo>
                      <a:lnTo>
                        <a:pt x="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49" name="Freeform 107"/>
                <p:cNvSpPr>
                  <a:spLocks/>
                </p:cNvSpPr>
                <p:nvPr/>
              </p:nvSpPr>
              <p:spPr bwMode="auto">
                <a:xfrm>
                  <a:off x="3486" y="1813"/>
                  <a:ext cx="252" cy="806"/>
                </a:xfrm>
                <a:custGeom>
                  <a:avLst/>
                  <a:gdLst>
                    <a:gd name="T0" fmla="*/ 0 w 252"/>
                    <a:gd name="T1" fmla="*/ 0 h 806"/>
                    <a:gd name="T2" fmla="*/ 0 w 252"/>
                    <a:gd name="T3" fmla="*/ 441 h 806"/>
                    <a:gd name="T4" fmla="*/ 0 w 252"/>
                    <a:gd name="T5" fmla="*/ 761 h 806"/>
                    <a:gd name="T6" fmla="*/ 76 w 252"/>
                    <a:gd name="T7" fmla="*/ 776 h 806"/>
                    <a:gd name="T8" fmla="*/ 92 w 252"/>
                    <a:gd name="T9" fmla="*/ 510 h 806"/>
                    <a:gd name="T10" fmla="*/ 76 w 252"/>
                    <a:gd name="T11" fmla="*/ 487 h 806"/>
                    <a:gd name="T12" fmla="*/ 92 w 252"/>
                    <a:gd name="T13" fmla="*/ 471 h 806"/>
                    <a:gd name="T14" fmla="*/ 92 w 252"/>
                    <a:gd name="T15" fmla="*/ 312 h 806"/>
                    <a:gd name="T16" fmla="*/ 107 w 252"/>
                    <a:gd name="T17" fmla="*/ 357 h 806"/>
                    <a:gd name="T18" fmla="*/ 145 w 252"/>
                    <a:gd name="T19" fmla="*/ 578 h 806"/>
                    <a:gd name="T20" fmla="*/ 183 w 252"/>
                    <a:gd name="T21" fmla="*/ 806 h 806"/>
                    <a:gd name="T22" fmla="*/ 252 w 252"/>
                    <a:gd name="T23" fmla="*/ 806 h 806"/>
                    <a:gd name="T24" fmla="*/ 221 w 252"/>
                    <a:gd name="T25" fmla="*/ 502 h 806"/>
                    <a:gd name="T26" fmla="*/ 206 w 252"/>
                    <a:gd name="T27" fmla="*/ 251 h 806"/>
                    <a:gd name="T28" fmla="*/ 213 w 252"/>
                    <a:gd name="T29" fmla="*/ 7 h 806"/>
                    <a:gd name="T30" fmla="*/ 0 w 252"/>
                    <a:gd name="T31" fmla="*/ 0 h 80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52"/>
                    <a:gd name="T49" fmla="*/ 0 h 806"/>
                    <a:gd name="T50" fmla="*/ 252 w 252"/>
                    <a:gd name="T51" fmla="*/ 806 h 80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52" h="806">
                      <a:moveTo>
                        <a:pt x="0" y="0"/>
                      </a:moveTo>
                      <a:lnTo>
                        <a:pt x="0" y="441"/>
                      </a:lnTo>
                      <a:lnTo>
                        <a:pt x="0" y="761"/>
                      </a:lnTo>
                      <a:lnTo>
                        <a:pt x="76" y="776"/>
                      </a:lnTo>
                      <a:lnTo>
                        <a:pt x="92" y="510"/>
                      </a:lnTo>
                      <a:lnTo>
                        <a:pt x="76" y="487"/>
                      </a:lnTo>
                      <a:lnTo>
                        <a:pt x="92" y="471"/>
                      </a:lnTo>
                      <a:lnTo>
                        <a:pt x="92" y="312"/>
                      </a:lnTo>
                      <a:lnTo>
                        <a:pt x="107" y="357"/>
                      </a:lnTo>
                      <a:lnTo>
                        <a:pt x="145" y="578"/>
                      </a:lnTo>
                      <a:lnTo>
                        <a:pt x="183" y="806"/>
                      </a:lnTo>
                      <a:lnTo>
                        <a:pt x="252" y="806"/>
                      </a:lnTo>
                      <a:lnTo>
                        <a:pt x="221" y="502"/>
                      </a:lnTo>
                      <a:lnTo>
                        <a:pt x="206" y="251"/>
                      </a:lnTo>
                      <a:lnTo>
                        <a:pt x="213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50" name="Freeform 108"/>
                <p:cNvSpPr>
                  <a:spLocks/>
                </p:cNvSpPr>
                <p:nvPr/>
              </p:nvSpPr>
              <p:spPr bwMode="auto">
                <a:xfrm>
                  <a:off x="3456" y="1440"/>
                  <a:ext cx="320" cy="616"/>
                </a:xfrm>
                <a:custGeom>
                  <a:avLst/>
                  <a:gdLst>
                    <a:gd name="T0" fmla="*/ 106 w 320"/>
                    <a:gd name="T1" fmla="*/ 7 h 616"/>
                    <a:gd name="T2" fmla="*/ 8 w 320"/>
                    <a:gd name="T3" fmla="*/ 83 h 616"/>
                    <a:gd name="T4" fmla="*/ 0 w 320"/>
                    <a:gd name="T5" fmla="*/ 281 h 616"/>
                    <a:gd name="T6" fmla="*/ 0 w 320"/>
                    <a:gd name="T7" fmla="*/ 380 h 616"/>
                    <a:gd name="T8" fmla="*/ 8 w 320"/>
                    <a:gd name="T9" fmla="*/ 616 h 616"/>
                    <a:gd name="T10" fmla="*/ 30 w 320"/>
                    <a:gd name="T11" fmla="*/ 616 h 616"/>
                    <a:gd name="T12" fmla="*/ 38 w 320"/>
                    <a:gd name="T13" fmla="*/ 373 h 616"/>
                    <a:gd name="T14" fmla="*/ 243 w 320"/>
                    <a:gd name="T15" fmla="*/ 373 h 616"/>
                    <a:gd name="T16" fmla="*/ 251 w 320"/>
                    <a:gd name="T17" fmla="*/ 312 h 616"/>
                    <a:gd name="T18" fmla="*/ 251 w 320"/>
                    <a:gd name="T19" fmla="*/ 357 h 616"/>
                    <a:gd name="T20" fmla="*/ 243 w 320"/>
                    <a:gd name="T21" fmla="*/ 449 h 616"/>
                    <a:gd name="T22" fmla="*/ 228 w 320"/>
                    <a:gd name="T23" fmla="*/ 586 h 616"/>
                    <a:gd name="T24" fmla="*/ 259 w 320"/>
                    <a:gd name="T25" fmla="*/ 593 h 616"/>
                    <a:gd name="T26" fmla="*/ 320 w 320"/>
                    <a:gd name="T27" fmla="*/ 357 h 616"/>
                    <a:gd name="T28" fmla="*/ 282 w 320"/>
                    <a:gd name="T29" fmla="*/ 68 h 616"/>
                    <a:gd name="T30" fmla="*/ 175 w 320"/>
                    <a:gd name="T31" fmla="*/ 0 h 616"/>
                    <a:gd name="T32" fmla="*/ 129 w 320"/>
                    <a:gd name="T33" fmla="*/ 30 h 616"/>
                    <a:gd name="T34" fmla="*/ 106 w 320"/>
                    <a:gd name="T35" fmla="*/ 7 h 61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0"/>
                    <a:gd name="T55" fmla="*/ 0 h 616"/>
                    <a:gd name="T56" fmla="*/ 320 w 320"/>
                    <a:gd name="T57" fmla="*/ 616 h 61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0" h="616">
                      <a:moveTo>
                        <a:pt x="106" y="7"/>
                      </a:moveTo>
                      <a:lnTo>
                        <a:pt x="8" y="83"/>
                      </a:lnTo>
                      <a:lnTo>
                        <a:pt x="0" y="281"/>
                      </a:lnTo>
                      <a:lnTo>
                        <a:pt x="0" y="380"/>
                      </a:lnTo>
                      <a:lnTo>
                        <a:pt x="8" y="616"/>
                      </a:lnTo>
                      <a:lnTo>
                        <a:pt x="30" y="616"/>
                      </a:lnTo>
                      <a:lnTo>
                        <a:pt x="38" y="373"/>
                      </a:lnTo>
                      <a:lnTo>
                        <a:pt x="243" y="373"/>
                      </a:lnTo>
                      <a:lnTo>
                        <a:pt x="251" y="312"/>
                      </a:lnTo>
                      <a:lnTo>
                        <a:pt x="251" y="357"/>
                      </a:lnTo>
                      <a:lnTo>
                        <a:pt x="243" y="449"/>
                      </a:lnTo>
                      <a:lnTo>
                        <a:pt x="228" y="586"/>
                      </a:lnTo>
                      <a:lnTo>
                        <a:pt x="259" y="593"/>
                      </a:lnTo>
                      <a:lnTo>
                        <a:pt x="320" y="357"/>
                      </a:lnTo>
                      <a:lnTo>
                        <a:pt x="282" y="68"/>
                      </a:lnTo>
                      <a:lnTo>
                        <a:pt x="175" y="0"/>
                      </a:lnTo>
                      <a:lnTo>
                        <a:pt x="129" y="30"/>
                      </a:lnTo>
                      <a:lnTo>
                        <a:pt x="106" y="7"/>
                      </a:lnTo>
                      <a:close/>
                    </a:path>
                  </a:pathLst>
                </a:custGeom>
                <a:solidFill>
                  <a:srgbClr val="3F7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51" name="Freeform 109"/>
                <p:cNvSpPr>
                  <a:spLocks/>
                </p:cNvSpPr>
                <p:nvPr/>
              </p:nvSpPr>
              <p:spPr bwMode="auto">
                <a:xfrm>
                  <a:off x="3677" y="2026"/>
                  <a:ext cx="45" cy="99"/>
                </a:xfrm>
                <a:custGeom>
                  <a:avLst/>
                  <a:gdLst>
                    <a:gd name="T0" fmla="*/ 7 w 45"/>
                    <a:gd name="T1" fmla="*/ 0 h 99"/>
                    <a:gd name="T2" fmla="*/ 0 w 45"/>
                    <a:gd name="T3" fmla="*/ 53 h 99"/>
                    <a:gd name="T4" fmla="*/ 22 w 45"/>
                    <a:gd name="T5" fmla="*/ 99 h 99"/>
                    <a:gd name="T6" fmla="*/ 30 w 45"/>
                    <a:gd name="T7" fmla="*/ 91 h 99"/>
                    <a:gd name="T8" fmla="*/ 45 w 45"/>
                    <a:gd name="T9" fmla="*/ 91 h 99"/>
                    <a:gd name="T10" fmla="*/ 38 w 45"/>
                    <a:gd name="T11" fmla="*/ 76 h 99"/>
                    <a:gd name="T12" fmla="*/ 38 w 45"/>
                    <a:gd name="T13" fmla="*/ 53 h 99"/>
                    <a:gd name="T14" fmla="*/ 45 w 45"/>
                    <a:gd name="T15" fmla="*/ 38 h 99"/>
                    <a:gd name="T16" fmla="*/ 38 w 45"/>
                    <a:gd name="T17" fmla="*/ 0 h 99"/>
                    <a:gd name="T18" fmla="*/ 7 w 45"/>
                    <a:gd name="T19" fmla="*/ 0 h 9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5"/>
                    <a:gd name="T31" fmla="*/ 0 h 99"/>
                    <a:gd name="T32" fmla="*/ 45 w 45"/>
                    <a:gd name="T33" fmla="*/ 99 h 9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5" h="99">
                      <a:moveTo>
                        <a:pt x="7" y="0"/>
                      </a:moveTo>
                      <a:lnTo>
                        <a:pt x="0" y="53"/>
                      </a:lnTo>
                      <a:lnTo>
                        <a:pt x="22" y="99"/>
                      </a:lnTo>
                      <a:lnTo>
                        <a:pt x="30" y="91"/>
                      </a:lnTo>
                      <a:lnTo>
                        <a:pt x="45" y="91"/>
                      </a:lnTo>
                      <a:lnTo>
                        <a:pt x="38" y="76"/>
                      </a:lnTo>
                      <a:lnTo>
                        <a:pt x="38" y="53"/>
                      </a:lnTo>
                      <a:lnTo>
                        <a:pt x="45" y="38"/>
                      </a:lnTo>
                      <a:lnTo>
                        <a:pt x="38" y="0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52" name="Line 110"/>
                <p:cNvSpPr>
                  <a:spLocks noChangeShapeType="1"/>
                </p:cNvSpPr>
                <p:nvPr/>
              </p:nvSpPr>
              <p:spPr bwMode="auto">
                <a:xfrm>
                  <a:off x="3494" y="1835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53" name="Line 111"/>
                <p:cNvSpPr>
                  <a:spLocks noChangeShapeType="1"/>
                </p:cNvSpPr>
                <p:nvPr/>
              </p:nvSpPr>
              <p:spPr bwMode="auto">
                <a:xfrm>
                  <a:off x="3494" y="1820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54" name="Freeform 112"/>
                <p:cNvSpPr>
                  <a:spLocks/>
                </p:cNvSpPr>
                <p:nvPr/>
              </p:nvSpPr>
              <p:spPr bwMode="auto">
                <a:xfrm>
                  <a:off x="3555" y="1455"/>
                  <a:ext cx="91" cy="53"/>
                </a:xfrm>
                <a:custGeom>
                  <a:avLst/>
                  <a:gdLst>
                    <a:gd name="T0" fmla="*/ 0 w 91"/>
                    <a:gd name="T1" fmla="*/ 7 h 53"/>
                    <a:gd name="T2" fmla="*/ 0 w 91"/>
                    <a:gd name="T3" fmla="*/ 53 h 53"/>
                    <a:gd name="T4" fmla="*/ 23 w 91"/>
                    <a:gd name="T5" fmla="*/ 15 h 53"/>
                    <a:gd name="T6" fmla="*/ 46 w 91"/>
                    <a:gd name="T7" fmla="*/ 53 h 53"/>
                    <a:gd name="T8" fmla="*/ 91 w 91"/>
                    <a:gd name="T9" fmla="*/ 0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1"/>
                    <a:gd name="T16" fmla="*/ 0 h 53"/>
                    <a:gd name="T17" fmla="*/ 91 w 91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1" h="53">
                      <a:moveTo>
                        <a:pt x="0" y="7"/>
                      </a:moveTo>
                      <a:lnTo>
                        <a:pt x="0" y="53"/>
                      </a:lnTo>
                      <a:lnTo>
                        <a:pt x="23" y="15"/>
                      </a:lnTo>
                      <a:lnTo>
                        <a:pt x="46" y="53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55" name="Line 113"/>
                <p:cNvSpPr>
                  <a:spLocks noChangeShapeType="1"/>
                </p:cNvSpPr>
                <p:nvPr/>
              </p:nvSpPr>
              <p:spPr bwMode="auto">
                <a:xfrm>
                  <a:off x="3578" y="1478"/>
                  <a:ext cx="1" cy="35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56" name="Freeform 114"/>
                <p:cNvSpPr>
                  <a:spLocks/>
                </p:cNvSpPr>
                <p:nvPr/>
              </p:nvSpPr>
              <p:spPr bwMode="auto">
                <a:xfrm>
                  <a:off x="3524" y="1264"/>
                  <a:ext cx="122" cy="206"/>
                </a:xfrm>
                <a:custGeom>
                  <a:avLst/>
                  <a:gdLst>
                    <a:gd name="T0" fmla="*/ 8 w 122"/>
                    <a:gd name="T1" fmla="*/ 39 h 206"/>
                    <a:gd name="T2" fmla="*/ 0 w 122"/>
                    <a:gd name="T3" fmla="*/ 61 h 206"/>
                    <a:gd name="T4" fmla="*/ 0 w 122"/>
                    <a:gd name="T5" fmla="*/ 69 h 206"/>
                    <a:gd name="T6" fmla="*/ 8 w 122"/>
                    <a:gd name="T7" fmla="*/ 77 h 206"/>
                    <a:gd name="T8" fmla="*/ 0 w 122"/>
                    <a:gd name="T9" fmla="*/ 92 h 206"/>
                    <a:gd name="T10" fmla="*/ 8 w 122"/>
                    <a:gd name="T11" fmla="*/ 115 h 206"/>
                    <a:gd name="T12" fmla="*/ 8 w 122"/>
                    <a:gd name="T13" fmla="*/ 130 h 206"/>
                    <a:gd name="T14" fmla="*/ 8 w 122"/>
                    <a:gd name="T15" fmla="*/ 137 h 206"/>
                    <a:gd name="T16" fmla="*/ 16 w 122"/>
                    <a:gd name="T17" fmla="*/ 153 h 206"/>
                    <a:gd name="T18" fmla="*/ 16 w 122"/>
                    <a:gd name="T19" fmla="*/ 160 h 206"/>
                    <a:gd name="T20" fmla="*/ 31 w 122"/>
                    <a:gd name="T21" fmla="*/ 168 h 206"/>
                    <a:gd name="T22" fmla="*/ 38 w 122"/>
                    <a:gd name="T23" fmla="*/ 168 h 206"/>
                    <a:gd name="T24" fmla="*/ 38 w 122"/>
                    <a:gd name="T25" fmla="*/ 176 h 206"/>
                    <a:gd name="T26" fmla="*/ 38 w 122"/>
                    <a:gd name="T27" fmla="*/ 183 h 206"/>
                    <a:gd name="T28" fmla="*/ 54 w 122"/>
                    <a:gd name="T29" fmla="*/ 206 h 206"/>
                    <a:gd name="T30" fmla="*/ 107 w 122"/>
                    <a:gd name="T31" fmla="*/ 176 h 206"/>
                    <a:gd name="T32" fmla="*/ 107 w 122"/>
                    <a:gd name="T33" fmla="*/ 122 h 206"/>
                    <a:gd name="T34" fmla="*/ 115 w 122"/>
                    <a:gd name="T35" fmla="*/ 107 h 206"/>
                    <a:gd name="T36" fmla="*/ 122 w 122"/>
                    <a:gd name="T37" fmla="*/ 92 h 206"/>
                    <a:gd name="T38" fmla="*/ 122 w 122"/>
                    <a:gd name="T39" fmla="*/ 77 h 206"/>
                    <a:gd name="T40" fmla="*/ 122 w 122"/>
                    <a:gd name="T41" fmla="*/ 61 h 206"/>
                    <a:gd name="T42" fmla="*/ 122 w 122"/>
                    <a:gd name="T43" fmla="*/ 54 h 206"/>
                    <a:gd name="T44" fmla="*/ 122 w 122"/>
                    <a:gd name="T45" fmla="*/ 39 h 206"/>
                    <a:gd name="T46" fmla="*/ 122 w 122"/>
                    <a:gd name="T47" fmla="*/ 31 h 206"/>
                    <a:gd name="T48" fmla="*/ 115 w 122"/>
                    <a:gd name="T49" fmla="*/ 23 h 206"/>
                    <a:gd name="T50" fmla="*/ 107 w 122"/>
                    <a:gd name="T51" fmla="*/ 16 h 206"/>
                    <a:gd name="T52" fmla="*/ 99 w 122"/>
                    <a:gd name="T53" fmla="*/ 8 h 206"/>
                    <a:gd name="T54" fmla="*/ 84 w 122"/>
                    <a:gd name="T55" fmla="*/ 8 h 206"/>
                    <a:gd name="T56" fmla="*/ 77 w 122"/>
                    <a:gd name="T57" fmla="*/ 8 h 206"/>
                    <a:gd name="T58" fmla="*/ 61 w 122"/>
                    <a:gd name="T59" fmla="*/ 0 h 206"/>
                    <a:gd name="T60" fmla="*/ 46 w 122"/>
                    <a:gd name="T61" fmla="*/ 8 h 206"/>
                    <a:gd name="T62" fmla="*/ 31 w 122"/>
                    <a:gd name="T63" fmla="*/ 8 h 206"/>
                    <a:gd name="T64" fmla="*/ 23 w 122"/>
                    <a:gd name="T65" fmla="*/ 16 h 206"/>
                    <a:gd name="T66" fmla="*/ 16 w 122"/>
                    <a:gd name="T67" fmla="*/ 23 h 206"/>
                    <a:gd name="T68" fmla="*/ 8 w 122"/>
                    <a:gd name="T69" fmla="*/ 31 h 206"/>
                    <a:gd name="T70" fmla="*/ 8 w 122"/>
                    <a:gd name="T71" fmla="*/ 39 h 20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122"/>
                    <a:gd name="T109" fmla="*/ 0 h 206"/>
                    <a:gd name="T110" fmla="*/ 122 w 122"/>
                    <a:gd name="T111" fmla="*/ 206 h 20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122" h="206">
                      <a:moveTo>
                        <a:pt x="8" y="39"/>
                      </a:moveTo>
                      <a:lnTo>
                        <a:pt x="0" y="61"/>
                      </a:lnTo>
                      <a:lnTo>
                        <a:pt x="0" y="69"/>
                      </a:lnTo>
                      <a:lnTo>
                        <a:pt x="8" y="77"/>
                      </a:lnTo>
                      <a:lnTo>
                        <a:pt x="0" y="92"/>
                      </a:lnTo>
                      <a:lnTo>
                        <a:pt x="8" y="115"/>
                      </a:lnTo>
                      <a:lnTo>
                        <a:pt x="8" y="130"/>
                      </a:lnTo>
                      <a:lnTo>
                        <a:pt x="8" y="137"/>
                      </a:lnTo>
                      <a:lnTo>
                        <a:pt x="16" y="153"/>
                      </a:lnTo>
                      <a:lnTo>
                        <a:pt x="16" y="160"/>
                      </a:lnTo>
                      <a:lnTo>
                        <a:pt x="31" y="168"/>
                      </a:lnTo>
                      <a:lnTo>
                        <a:pt x="38" y="168"/>
                      </a:lnTo>
                      <a:lnTo>
                        <a:pt x="38" y="176"/>
                      </a:lnTo>
                      <a:lnTo>
                        <a:pt x="38" y="183"/>
                      </a:lnTo>
                      <a:lnTo>
                        <a:pt x="54" y="206"/>
                      </a:lnTo>
                      <a:lnTo>
                        <a:pt x="107" y="176"/>
                      </a:lnTo>
                      <a:lnTo>
                        <a:pt x="107" y="122"/>
                      </a:lnTo>
                      <a:lnTo>
                        <a:pt x="115" y="107"/>
                      </a:lnTo>
                      <a:lnTo>
                        <a:pt x="122" y="92"/>
                      </a:lnTo>
                      <a:lnTo>
                        <a:pt x="122" y="77"/>
                      </a:lnTo>
                      <a:lnTo>
                        <a:pt x="122" y="61"/>
                      </a:lnTo>
                      <a:lnTo>
                        <a:pt x="122" y="54"/>
                      </a:lnTo>
                      <a:lnTo>
                        <a:pt x="122" y="39"/>
                      </a:lnTo>
                      <a:lnTo>
                        <a:pt x="122" y="31"/>
                      </a:lnTo>
                      <a:lnTo>
                        <a:pt x="115" y="23"/>
                      </a:lnTo>
                      <a:lnTo>
                        <a:pt x="107" y="16"/>
                      </a:lnTo>
                      <a:lnTo>
                        <a:pt x="99" y="8"/>
                      </a:lnTo>
                      <a:lnTo>
                        <a:pt x="84" y="8"/>
                      </a:lnTo>
                      <a:lnTo>
                        <a:pt x="77" y="8"/>
                      </a:lnTo>
                      <a:lnTo>
                        <a:pt x="61" y="0"/>
                      </a:lnTo>
                      <a:lnTo>
                        <a:pt x="46" y="8"/>
                      </a:lnTo>
                      <a:lnTo>
                        <a:pt x="31" y="8"/>
                      </a:lnTo>
                      <a:lnTo>
                        <a:pt x="23" y="16"/>
                      </a:lnTo>
                      <a:lnTo>
                        <a:pt x="16" y="23"/>
                      </a:lnTo>
                      <a:lnTo>
                        <a:pt x="8" y="31"/>
                      </a:lnTo>
                      <a:lnTo>
                        <a:pt x="8" y="39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57" name="Freeform 115"/>
                <p:cNvSpPr>
                  <a:spLocks/>
                </p:cNvSpPr>
                <p:nvPr/>
              </p:nvSpPr>
              <p:spPr bwMode="auto">
                <a:xfrm>
                  <a:off x="3570" y="1379"/>
                  <a:ext cx="61" cy="61"/>
                </a:xfrm>
                <a:custGeom>
                  <a:avLst/>
                  <a:gdLst>
                    <a:gd name="T0" fmla="*/ 53 w 61"/>
                    <a:gd name="T1" fmla="*/ 15 h 61"/>
                    <a:gd name="T2" fmla="*/ 46 w 61"/>
                    <a:gd name="T3" fmla="*/ 30 h 61"/>
                    <a:gd name="T4" fmla="*/ 0 w 61"/>
                    <a:gd name="T5" fmla="*/ 53 h 61"/>
                    <a:gd name="T6" fmla="*/ 23 w 61"/>
                    <a:gd name="T7" fmla="*/ 53 h 61"/>
                    <a:gd name="T8" fmla="*/ 31 w 61"/>
                    <a:gd name="T9" fmla="*/ 45 h 61"/>
                    <a:gd name="T10" fmla="*/ 46 w 61"/>
                    <a:gd name="T11" fmla="*/ 45 h 61"/>
                    <a:gd name="T12" fmla="*/ 53 w 61"/>
                    <a:gd name="T13" fmla="*/ 53 h 61"/>
                    <a:gd name="T14" fmla="*/ 61 w 61"/>
                    <a:gd name="T15" fmla="*/ 61 h 61"/>
                    <a:gd name="T16" fmla="*/ 61 w 61"/>
                    <a:gd name="T17" fmla="*/ 22 h 61"/>
                    <a:gd name="T18" fmla="*/ 61 w 61"/>
                    <a:gd name="T19" fmla="*/ 7 h 61"/>
                    <a:gd name="T20" fmla="*/ 53 w 61"/>
                    <a:gd name="T21" fmla="*/ 0 h 61"/>
                    <a:gd name="T22" fmla="*/ 53 w 61"/>
                    <a:gd name="T23" fmla="*/ 15 h 6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1"/>
                    <a:gd name="T37" fmla="*/ 0 h 61"/>
                    <a:gd name="T38" fmla="*/ 61 w 61"/>
                    <a:gd name="T39" fmla="*/ 61 h 6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1" h="61">
                      <a:moveTo>
                        <a:pt x="53" y="15"/>
                      </a:moveTo>
                      <a:lnTo>
                        <a:pt x="46" y="30"/>
                      </a:lnTo>
                      <a:lnTo>
                        <a:pt x="0" y="53"/>
                      </a:lnTo>
                      <a:lnTo>
                        <a:pt x="23" y="53"/>
                      </a:lnTo>
                      <a:lnTo>
                        <a:pt x="31" y="45"/>
                      </a:lnTo>
                      <a:lnTo>
                        <a:pt x="46" y="45"/>
                      </a:lnTo>
                      <a:lnTo>
                        <a:pt x="53" y="53"/>
                      </a:lnTo>
                      <a:lnTo>
                        <a:pt x="61" y="61"/>
                      </a:lnTo>
                      <a:lnTo>
                        <a:pt x="61" y="22"/>
                      </a:lnTo>
                      <a:lnTo>
                        <a:pt x="61" y="7"/>
                      </a:lnTo>
                      <a:lnTo>
                        <a:pt x="53" y="0"/>
                      </a:lnTo>
                      <a:lnTo>
                        <a:pt x="53" y="15"/>
                      </a:lnTo>
                      <a:close/>
                    </a:path>
                  </a:pathLst>
                </a:custGeom>
                <a:solidFill>
                  <a:srgbClr val="7F3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58" name="Freeform 116"/>
                <p:cNvSpPr>
                  <a:spLocks/>
                </p:cNvSpPr>
                <p:nvPr/>
              </p:nvSpPr>
              <p:spPr bwMode="auto">
                <a:xfrm>
                  <a:off x="3524" y="1257"/>
                  <a:ext cx="130" cy="152"/>
                </a:xfrm>
                <a:custGeom>
                  <a:avLst/>
                  <a:gdLst>
                    <a:gd name="T0" fmla="*/ 23 w 130"/>
                    <a:gd name="T1" fmla="*/ 15 h 152"/>
                    <a:gd name="T2" fmla="*/ 31 w 130"/>
                    <a:gd name="T3" fmla="*/ 7 h 152"/>
                    <a:gd name="T4" fmla="*/ 46 w 130"/>
                    <a:gd name="T5" fmla="*/ 7 h 152"/>
                    <a:gd name="T6" fmla="*/ 61 w 130"/>
                    <a:gd name="T7" fmla="*/ 0 h 152"/>
                    <a:gd name="T8" fmla="*/ 69 w 130"/>
                    <a:gd name="T9" fmla="*/ 0 h 152"/>
                    <a:gd name="T10" fmla="*/ 84 w 130"/>
                    <a:gd name="T11" fmla="*/ 0 h 152"/>
                    <a:gd name="T12" fmla="*/ 92 w 130"/>
                    <a:gd name="T13" fmla="*/ 0 h 152"/>
                    <a:gd name="T14" fmla="*/ 107 w 130"/>
                    <a:gd name="T15" fmla="*/ 0 h 152"/>
                    <a:gd name="T16" fmla="*/ 115 w 130"/>
                    <a:gd name="T17" fmla="*/ 7 h 152"/>
                    <a:gd name="T18" fmla="*/ 122 w 130"/>
                    <a:gd name="T19" fmla="*/ 15 h 152"/>
                    <a:gd name="T20" fmla="*/ 122 w 130"/>
                    <a:gd name="T21" fmla="*/ 23 h 152"/>
                    <a:gd name="T22" fmla="*/ 130 w 130"/>
                    <a:gd name="T23" fmla="*/ 30 h 152"/>
                    <a:gd name="T24" fmla="*/ 130 w 130"/>
                    <a:gd name="T25" fmla="*/ 46 h 152"/>
                    <a:gd name="T26" fmla="*/ 130 w 130"/>
                    <a:gd name="T27" fmla="*/ 68 h 152"/>
                    <a:gd name="T28" fmla="*/ 130 w 130"/>
                    <a:gd name="T29" fmla="*/ 84 h 152"/>
                    <a:gd name="T30" fmla="*/ 122 w 130"/>
                    <a:gd name="T31" fmla="*/ 99 h 152"/>
                    <a:gd name="T32" fmla="*/ 122 w 130"/>
                    <a:gd name="T33" fmla="*/ 114 h 152"/>
                    <a:gd name="T34" fmla="*/ 122 w 130"/>
                    <a:gd name="T35" fmla="*/ 122 h 152"/>
                    <a:gd name="T36" fmla="*/ 115 w 130"/>
                    <a:gd name="T37" fmla="*/ 129 h 152"/>
                    <a:gd name="T38" fmla="*/ 115 w 130"/>
                    <a:gd name="T39" fmla="*/ 137 h 152"/>
                    <a:gd name="T40" fmla="*/ 107 w 130"/>
                    <a:gd name="T41" fmla="*/ 152 h 152"/>
                    <a:gd name="T42" fmla="*/ 99 w 130"/>
                    <a:gd name="T43" fmla="*/ 152 h 152"/>
                    <a:gd name="T44" fmla="*/ 107 w 130"/>
                    <a:gd name="T45" fmla="*/ 137 h 152"/>
                    <a:gd name="T46" fmla="*/ 99 w 130"/>
                    <a:gd name="T47" fmla="*/ 129 h 152"/>
                    <a:gd name="T48" fmla="*/ 99 w 130"/>
                    <a:gd name="T49" fmla="*/ 122 h 152"/>
                    <a:gd name="T50" fmla="*/ 99 w 130"/>
                    <a:gd name="T51" fmla="*/ 114 h 152"/>
                    <a:gd name="T52" fmla="*/ 107 w 130"/>
                    <a:gd name="T53" fmla="*/ 99 h 152"/>
                    <a:gd name="T54" fmla="*/ 99 w 130"/>
                    <a:gd name="T55" fmla="*/ 91 h 152"/>
                    <a:gd name="T56" fmla="*/ 92 w 130"/>
                    <a:gd name="T57" fmla="*/ 99 h 152"/>
                    <a:gd name="T58" fmla="*/ 92 w 130"/>
                    <a:gd name="T59" fmla="*/ 106 h 152"/>
                    <a:gd name="T60" fmla="*/ 92 w 130"/>
                    <a:gd name="T61" fmla="*/ 91 h 152"/>
                    <a:gd name="T62" fmla="*/ 84 w 130"/>
                    <a:gd name="T63" fmla="*/ 76 h 152"/>
                    <a:gd name="T64" fmla="*/ 84 w 130"/>
                    <a:gd name="T65" fmla="*/ 61 h 152"/>
                    <a:gd name="T66" fmla="*/ 84 w 130"/>
                    <a:gd name="T67" fmla="*/ 46 h 152"/>
                    <a:gd name="T68" fmla="*/ 92 w 130"/>
                    <a:gd name="T69" fmla="*/ 46 h 152"/>
                    <a:gd name="T70" fmla="*/ 84 w 130"/>
                    <a:gd name="T71" fmla="*/ 46 h 152"/>
                    <a:gd name="T72" fmla="*/ 77 w 130"/>
                    <a:gd name="T73" fmla="*/ 46 h 152"/>
                    <a:gd name="T74" fmla="*/ 69 w 130"/>
                    <a:gd name="T75" fmla="*/ 46 h 152"/>
                    <a:gd name="T76" fmla="*/ 54 w 130"/>
                    <a:gd name="T77" fmla="*/ 53 h 152"/>
                    <a:gd name="T78" fmla="*/ 46 w 130"/>
                    <a:gd name="T79" fmla="*/ 53 h 152"/>
                    <a:gd name="T80" fmla="*/ 61 w 130"/>
                    <a:gd name="T81" fmla="*/ 46 h 152"/>
                    <a:gd name="T82" fmla="*/ 54 w 130"/>
                    <a:gd name="T83" fmla="*/ 46 h 152"/>
                    <a:gd name="T84" fmla="*/ 38 w 130"/>
                    <a:gd name="T85" fmla="*/ 46 h 152"/>
                    <a:gd name="T86" fmla="*/ 23 w 130"/>
                    <a:gd name="T87" fmla="*/ 46 h 152"/>
                    <a:gd name="T88" fmla="*/ 8 w 130"/>
                    <a:gd name="T89" fmla="*/ 46 h 152"/>
                    <a:gd name="T90" fmla="*/ 8 w 130"/>
                    <a:gd name="T91" fmla="*/ 53 h 152"/>
                    <a:gd name="T92" fmla="*/ 8 w 130"/>
                    <a:gd name="T93" fmla="*/ 68 h 152"/>
                    <a:gd name="T94" fmla="*/ 0 w 130"/>
                    <a:gd name="T95" fmla="*/ 53 h 152"/>
                    <a:gd name="T96" fmla="*/ 0 w 130"/>
                    <a:gd name="T97" fmla="*/ 38 h 152"/>
                    <a:gd name="T98" fmla="*/ 8 w 130"/>
                    <a:gd name="T99" fmla="*/ 23 h 152"/>
                    <a:gd name="T100" fmla="*/ 16 w 130"/>
                    <a:gd name="T101" fmla="*/ 15 h 152"/>
                    <a:gd name="T102" fmla="*/ 23 w 130"/>
                    <a:gd name="T103" fmla="*/ 15 h 152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30"/>
                    <a:gd name="T157" fmla="*/ 0 h 152"/>
                    <a:gd name="T158" fmla="*/ 130 w 130"/>
                    <a:gd name="T159" fmla="*/ 152 h 152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30" h="152">
                      <a:moveTo>
                        <a:pt x="23" y="15"/>
                      </a:moveTo>
                      <a:lnTo>
                        <a:pt x="31" y="7"/>
                      </a:lnTo>
                      <a:lnTo>
                        <a:pt x="46" y="7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2" y="0"/>
                      </a:lnTo>
                      <a:lnTo>
                        <a:pt x="107" y="0"/>
                      </a:lnTo>
                      <a:lnTo>
                        <a:pt x="115" y="7"/>
                      </a:lnTo>
                      <a:lnTo>
                        <a:pt x="122" y="15"/>
                      </a:lnTo>
                      <a:lnTo>
                        <a:pt x="122" y="23"/>
                      </a:lnTo>
                      <a:lnTo>
                        <a:pt x="130" y="30"/>
                      </a:lnTo>
                      <a:lnTo>
                        <a:pt x="130" y="46"/>
                      </a:lnTo>
                      <a:lnTo>
                        <a:pt x="130" y="68"/>
                      </a:lnTo>
                      <a:lnTo>
                        <a:pt x="130" y="84"/>
                      </a:lnTo>
                      <a:lnTo>
                        <a:pt x="122" y="99"/>
                      </a:lnTo>
                      <a:lnTo>
                        <a:pt x="122" y="114"/>
                      </a:lnTo>
                      <a:lnTo>
                        <a:pt x="122" y="122"/>
                      </a:lnTo>
                      <a:lnTo>
                        <a:pt x="115" y="129"/>
                      </a:lnTo>
                      <a:lnTo>
                        <a:pt x="115" y="137"/>
                      </a:lnTo>
                      <a:lnTo>
                        <a:pt x="107" y="152"/>
                      </a:lnTo>
                      <a:lnTo>
                        <a:pt x="99" y="152"/>
                      </a:lnTo>
                      <a:lnTo>
                        <a:pt x="107" y="137"/>
                      </a:lnTo>
                      <a:lnTo>
                        <a:pt x="99" y="129"/>
                      </a:lnTo>
                      <a:lnTo>
                        <a:pt x="99" y="122"/>
                      </a:lnTo>
                      <a:lnTo>
                        <a:pt x="99" y="114"/>
                      </a:lnTo>
                      <a:lnTo>
                        <a:pt x="107" y="99"/>
                      </a:lnTo>
                      <a:lnTo>
                        <a:pt x="99" y="91"/>
                      </a:lnTo>
                      <a:lnTo>
                        <a:pt x="92" y="99"/>
                      </a:lnTo>
                      <a:lnTo>
                        <a:pt x="92" y="106"/>
                      </a:lnTo>
                      <a:lnTo>
                        <a:pt x="92" y="91"/>
                      </a:lnTo>
                      <a:lnTo>
                        <a:pt x="84" y="76"/>
                      </a:lnTo>
                      <a:lnTo>
                        <a:pt x="84" y="61"/>
                      </a:lnTo>
                      <a:lnTo>
                        <a:pt x="84" y="46"/>
                      </a:lnTo>
                      <a:lnTo>
                        <a:pt x="92" y="46"/>
                      </a:lnTo>
                      <a:lnTo>
                        <a:pt x="84" y="46"/>
                      </a:lnTo>
                      <a:lnTo>
                        <a:pt x="77" y="46"/>
                      </a:lnTo>
                      <a:lnTo>
                        <a:pt x="69" y="46"/>
                      </a:lnTo>
                      <a:lnTo>
                        <a:pt x="54" y="53"/>
                      </a:lnTo>
                      <a:lnTo>
                        <a:pt x="46" y="53"/>
                      </a:lnTo>
                      <a:lnTo>
                        <a:pt x="61" y="46"/>
                      </a:lnTo>
                      <a:lnTo>
                        <a:pt x="54" y="46"/>
                      </a:lnTo>
                      <a:lnTo>
                        <a:pt x="38" y="46"/>
                      </a:lnTo>
                      <a:lnTo>
                        <a:pt x="23" y="46"/>
                      </a:lnTo>
                      <a:lnTo>
                        <a:pt x="8" y="46"/>
                      </a:lnTo>
                      <a:lnTo>
                        <a:pt x="8" y="53"/>
                      </a:lnTo>
                      <a:lnTo>
                        <a:pt x="8" y="68"/>
                      </a:lnTo>
                      <a:lnTo>
                        <a:pt x="0" y="53"/>
                      </a:lnTo>
                      <a:lnTo>
                        <a:pt x="0" y="38"/>
                      </a:lnTo>
                      <a:lnTo>
                        <a:pt x="8" y="23"/>
                      </a:lnTo>
                      <a:lnTo>
                        <a:pt x="16" y="15"/>
                      </a:lnTo>
                      <a:lnTo>
                        <a:pt x="23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</p:grpSp>
      </p:grpSp>
      <p:grpSp>
        <p:nvGrpSpPr>
          <p:cNvPr id="16" name="Group 117"/>
          <p:cNvGrpSpPr>
            <a:grpSpLocks/>
          </p:cNvGrpSpPr>
          <p:nvPr/>
        </p:nvGrpSpPr>
        <p:grpSpPr bwMode="auto">
          <a:xfrm>
            <a:off x="2813050" y="4724400"/>
            <a:ext cx="422275" cy="762000"/>
            <a:chOff x="1392" y="2976"/>
            <a:chExt cx="288" cy="480"/>
          </a:xfrm>
        </p:grpSpPr>
        <p:sp>
          <p:nvSpPr>
            <p:cNvPr id="28028" name="Rectangle 118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17" name="Group 119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8030" name="Freeform 120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31" name="Freeform 121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32" name="Freeform 122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33" name="Freeform 123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34" name="Freeform 124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35" name="Freeform 125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36" name="Freeform 126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37" name="Freeform 127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38" name="Freeform 128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39" name="Freeform 129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40" name="Freeform 130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8041" name="Freeform 131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18" name="Group 132"/>
          <p:cNvGrpSpPr>
            <a:grpSpLocks/>
          </p:cNvGrpSpPr>
          <p:nvPr/>
        </p:nvGrpSpPr>
        <p:grpSpPr bwMode="auto">
          <a:xfrm>
            <a:off x="2251075" y="4724400"/>
            <a:ext cx="422275" cy="762000"/>
            <a:chOff x="1824" y="2976"/>
            <a:chExt cx="288" cy="480"/>
          </a:xfrm>
        </p:grpSpPr>
        <p:sp>
          <p:nvSpPr>
            <p:cNvPr id="27999" name="Rectangle 133"/>
            <p:cNvSpPr>
              <a:spLocks noChangeArrowheads="1"/>
            </p:cNvSpPr>
            <p:nvPr/>
          </p:nvSpPr>
          <p:spPr bwMode="auto">
            <a:xfrm>
              <a:off x="1824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19" name="Group 134"/>
            <p:cNvGrpSpPr>
              <a:grpSpLocks/>
            </p:cNvGrpSpPr>
            <p:nvPr/>
          </p:nvGrpSpPr>
          <p:grpSpPr bwMode="auto">
            <a:xfrm>
              <a:off x="1855" y="3008"/>
              <a:ext cx="207" cy="428"/>
              <a:chOff x="3072" y="1257"/>
              <a:chExt cx="704" cy="1461"/>
            </a:xfrm>
          </p:grpSpPr>
          <p:grpSp>
            <p:nvGrpSpPr>
              <p:cNvPr id="20" name="Group 135"/>
              <p:cNvGrpSpPr>
                <a:grpSpLocks/>
              </p:cNvGrpSpPr>
              <p:nvPr/>
            </p:nvGrpSpPr>
            <p:grpSpPr bwMode="auto">
              <a:xfrm>
                <a:off x="3072" y="1296"/>
                <a:ext cx="449" cy="1347"/>
                <a:chOff x="4542" y="1036"/>
                <a:chExt cx="449" cy="1347"/>
              </a:xfrm>
            </p:grpSpPr>
            <p:sp>
              <p:nvSpPr>
                <p:cNvPr id="28016" name="Freeform 136"/>
                <p:cNvSpPr>
                  <a:spLocks/>
                </p:cNvSpPr>
                <p:nvPr/>
              </p:nvSpPr>
              <p:spPr bwMode="auto">
                <a:xfrm>
                  <a:off x="4557" y="2292"/>
                  <a:ext cx="122" cy="91"/>
                </a:xfrm>
                <a:custGeom>
                  <a:avLst/>
                  <a:gdLst>
                    <a:gd name="T0" fmla="*/ 46 w 122"/>
                    <a:gd name="T1" fmla="*/ 15 h 91"/>
                    <a:gd name="T2" fmla="*/ 16 w 122"/>
                    <a:gd name="T3" fmla="*/ 46 h 91"/>
                    <a:gd name="T4" fmla="*/ 0 w 122"/>
                    <a:gd name="T5" fmla="*/ 69 h 91"/>
                    <a:gd name="T6" fmla="*/ 0 w 122"/>
                    <a:gd name="T7" fmla="*/ 84 h 91"/>
                    <a:gd name="T8" fmla="*/ 16 w 122"/>
                    <a:gd name="T9" fmla="*/ 91 h 91"/>
                    <a:gd name="T10" fmla="*/ 54 w 122"/>
                    <a:gd name="T11" fmla="*/ 91 h 91"/>
                    <a:gd name="T12" fmla="*/ 76 w 122"/>
                    <a:gd name="T13" fmla="*/ 84 h 91"/>
                    <a:gd name="T14" fmla="*/ 84 w 122"/>
                    <a:gd name="T15" fmla="*/ 61 h 91"/>
                    <a:gd name="T16" fmla="*/ 122 w 122"/>
                    <a:gd name="T17" fmla="*/ 46 h 91"/>
                    <a:gd name="T18" fmla="*/ 122 w 122"/>
                    <a:gd name="T19" fmla="*/ 23 h 91"/>
                    <a:gd name="T20" fmla="*/ 114 w 122"/>
                    <a:gd name="T21" fmla="*/ 0 h 91"/>
                    <a:gd name="T22" fmla="*/ 84 w 122"/>
                    <a:gd name="T23" fmla="*/ 15 h 91"/>
                    <a:gd name="T24" fmla="*/ 46 w 122"/>
                    <a:gd name="T25" fmla="*/ 15 h 91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22"/>
                    <a:gd name="T40" fmla="*/ 0 h 91"/>
                    <a:gd name="T41" fmla="*/ 122 w 122"/>
                    <a:gd name="T42" fmla="*/ 91 h 91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22" h="91">
                      <a:moveTo>
                        <a:pt x="46" y="15"/>
                      </a:moveTo>
                      <a:lnTo>
                        <a:pt x="16" y="46"/>
                      </a:lnTo>
                      <a:lnTo>
                        <a:pt x="0" y="69"/>
                      </a:lnTo>
                      <a:lnTo>
                        <a:pt x="0" y="84"/>
                      </a:lnTo>
                      <a:lnTo>
                        <a:pt x="16" y="91"/>
                      </a:lnTo>
                      <a:lnTo>
                        <a:pt x="54" y="91"/>
                      </a:lnTo>
                      <a:lnTo>
                        <a:pt x="76" y="84"/>
                      </a:lnTo>
                      <a:lnTo>
                        <a:pt x="84" y="61"/>
                      </a:lnTo>
                      <a:lnTo>
                        <a:pt x="122" y="46"/>
                      </a:lnTo>
                      <a:lnTo>
                        <a:pt x="122" y="23"/>
                      </a:lnTo>
                      <a:lnTo>
                        <a:pt x="114" y="0"/>
                      </a:lnTo>
                      <a:lnTo>
                        <a:pt x="84" y="15"/>
                      </a:lnTo>
                      <a:lnTo>
                        <a:pt x="46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17" name="Freeform 137"/>
                <p:cNvSpPr>
                  <a:spLocks/>
                </p:cNvSpPr>
                <p:nvPr/>
              </p:nvSpPr>
              <p:spPr bwMode="auto">
                <a:xfrm>
                  <a:off x="4816" y="2262"/>
                  <a:ext cx="137" cy="99"/>
                </a:xfrm>
                <a:custGeom>
                  <a:avLst/>
                  <a:gdLst>
                    <a:gd name="T0" fmla="*/ 0 w 137"/>
                    <a:gd name="T1" fmla="*/ 7 h 99"/>
                    <a:gd name="T2" fmla="*/ 0 w 137"/>
                    <a:gd name="T3" fmla="*/ 45 h 99"/>
                    <a:gd name="T4" fmla="*/ 15 w 137"/>
                    <a:gd name="T5" fmla="*/ 61 h 99"/>
                    <a:gd name="T6" fmla="*/ 38 w 137"/>
                    <a:gd name="T7" fmla="*/ 68 h 99"/>
                    <a:gd name="T8" fmla="*/ 46 w 137"/>
                    <a:gd name="T9" fmla="*/ 76 h 99"/>
                    <a:gd name="T10" fmla="*/ 69 w 137"/>
                    <a:gd name="T11" fmla="*/ 91 h 99"/>
                    <a:gd name="T12" fmla="*/ 114 w 137"/>
                    <a:gd name="T13" fmla="*/ 99 h 99"/>
                    <a:gd name="T14" fmla="*/ 122 w 137"/>
                    <a:gd name="T15" fmla="*/ 99 h 99"/>
                    <a:gd name="T16" fmla="*/ 137 w 137"/>
                    <a:gd name="T17" fmla="*/ 91 h 99"/>
                    <a:gd name="T18" fmla="*/ 137 w 137"/>
                    <a:gd name="T19" fmla="*/ 83 h 99"/>
                    <a:gd name="T20" fmla="*/ 122 w 137"/>
                    <a:gd name="T21" fmla="*/ 61 h 99"/>
                    <a:gd name="T22" fmla="*/ 91 w 137"/>
                    <a:gd name="T23" fmla="*/ 38 h 99"/>
                    <a:gd name="T24" fmla="*/ 69 w 137"/>
                    <a:gd name="T25" fmla="*/ 15 h 99"/>
                    <a:gd name="T26" fmla="*/ 53 w 137"/>
                    <a:gd name="T27" fmla="*/ 0 h 99"/>
                    <a:gd name="T28" fmla="*/ 0 w 137"/>
                    <a:gd name="T29" fmla="*/ 7 h 9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37"/>
                    <a:gd name="T46" fmla="*/ 0 h 99"/>
                    <a:gd name="T47" fmla="*/ 137 w 137"/>
                    <a:gd name="T48" fmla="*/ 99 h 9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37" h="99">
                      <a:moveTo>
                        <a:pt x="0" y="7"/>
                      </a:moveTo>
                      <a:lnTo>
                        <a:pt x="0" y="45"/>
                      </a:lnTo>
                      <a:lnTo>
                        <a:pt x="15" y="61"/>
                      </a:lnTo>
                      <a:lnTo>
                        <a:pt x="38" y="68"/>
                      </a:lnTo>
                      <a:lnTo>
                        <a:pt x="46" y="76"/>
                      </a:lnTo>
                      <a:lnTo>
                        <a:pt x="69" y="91"/>
                      </a:lnTo>
                      <a:lnTo>
                        <a:pt x="114" y="99"/>
                      </a:lnTo>
                      <a:lnTo>
                        <a:pt x="122" y="99"/>
                      </a:lnTo>
                      <a:lnTo>
                        <a:pt x="137" y="91"/>
                      </a:lnTo>
                      <a:lnTo>
                        <a:pt x="137" y="83"/>
                      </a:lnTo>
                      <a:lnTo>
                        <a:pt x="122" y="61"/>
                      </a:lnTo>
                      <a:lnTo>
                        <a:pt x="91" y="38"/>
                      </a:lnTo>
                      <a:lnTo>
                        <a:pt x="69" y="15"/>
                      </a:lnTo>
                      <a:lnTo>
                        <a:pt x="53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18" name="Freeform 138"/>
                <p:cNvSpPr>
                  <a:spLocks/>
                </p:cNvSpPr>
                <p:nvPr/>
              </p:nvSpPr>
              <p:spPr bwMode="auto">
                <a:xfrm>
                  <a:off x="4595" y="1226"/>
                  <a:ext cx="290" cy="343"/>
                </a:xfrm>
                <a:custGeom>
                  <a:avLst/>
                  <a:gdLst>
                    <a:gd name="T0" fmla="*/ 0 w 290"/>
                    <a:gd name="T1" fmla="*/ 69 h 343"/>
                    <a:gd name="T2" fmla="*/ 84 w 290"/>
                    <a:gd name="T3" fmla="*/ 0 h 343"/>
                    <a:gd name="T4" fmla="*/ 183 w 290"/>
                    <a:gd name="T5" fmla="*/ 153 h 343"/>
                    <a:gd name="T6" fmla="*/ 198 w 290"/>
                    <a:gd name="T7" fmla="*/ 8 h 343"/>
                    <a:gd name="T8" fmla="*/ 252 w 290"/>
                    <a:gd name="T9" fmla="*/ 31 h 343"/>
                    <a:gd name="T10" fmla="*/ 290 w 290"/>
                    <a:gd name="T11" fmla="*/ 77 h 343"/>
                    <a:gd name="T12" fmla="*/ 282 w 290"/>
                    <a:gd name="T13" fmla="*/ 343 h 343"/>
                    <a:gd name="T14" fmla="*/ 31 w 290"/>
                    <a:gd name="T15" fmla="*/ 343 h 343"/>
                    <a:gd name="T16" fmla="*/ 0 w 290"/>
                    <a:gd name="T17" fmla="*/ 69 h 34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90"/>
                    <a:gd name="T28" fmla="*/ 0 h 343"/>
                    <a:gd name="T29" fmla="*/ 290 w 290"/>
                    <a:gd name="T30" fmla="*/ 343 h 34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90" h="343">
                      <a:moveTo>
                        <a:pt x="0" y="69"/>
                      </a:moveTo>
                      <a:lnTo>
                        <a:pt x="84" y="0"/>
                      </a:lnTo>
                      <a:lnTo>
                        <a:pt x="183" y="153"/>
                      </a:lnTo>
                      <a:lnTo>
                        <a:pt x="198" y="8"/>
                      </a:lnTo>
                      <a:lnTo>
                        <a:pt x="252" y="31"/>
                      </a:lnTo>
                      <a:lnTo>
                        <a:pt x="290" y="77"/>
                      </a:lnTo>
                      <a:lnTo>
                        <a:pt x="282" y="343"/>
                      </a:lnTo>
                      <a:lnTo>
                        <a:pt x="31" y="343"/>
                      </a:lnTo>
                      <a:lnTo>
                        <a:pt x="0" y="69"/>
                      </a:lnTo>
                      <a:close/>
                    </a:path>
                  </a:pathLst>
                </a:custGeom>
                <a:solidFill>
                  <a:srgbClr val="7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19" name="Freeform 139"/>
                <p:cNvSpPr>
                  <a:spLocks/>
                </p:cNvSpPr>
                <p:nvPr/>
              </p:nvSpPr>
              <p:spPr bwMode="auto">
                <a:xfrm>
                  <a:off x="4679" y="1211"/>
                  <a:ext cx="114" cy="198"/>
                </a:xfrm>
                <a:custGeom>
                  <a:avLst/>
                  <a:gdLst>
                    <a:gd name="T0" fmla="*/ 0 w 114"/>
                    <a:gd name="T1" fmla="*/ 15 h 198"/>
                    <a:gd name="T2" fmla="*/ 8 w 114"/>
                    <a:gd name="T3" fmla="*/ 0 h 198"/>
                    <a:gd name="T4" fmla="*/ 76 w 114"/>
                    <a:gd name="T5" fmla="*/ 31 h 198"/>
                    <a:gd name="T6" fmla="*/ 99 w 114"/>
                    <a:gd name="T7" fmla="*/ 8 h 198"/>
                    <a:gd name="T8" fmla="*/ 107 w 114"/>
                    <a:gd name="T9" fmla="*/ 15 h 198"/>
                    <a:gd name="T10" fmla="*/ 114 w 114"/>
                    <a:gd name="T11" fmla="*/ 137 h 198"/>
                    <a:gd name="T12" fmla="*/ 114 w 114"/>
                    <a:gd name="T13" fmla="*/ 198 h 198"/>
                    <a:gd name="T14" fmla="*/ 0 w 114"/>
                    <a:gd name="T15" fmla="*/ 15 h 19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4"/>
                    <a:gd name="T25" fmla="*/ 0 h 198"/>
                    <a:gd name="T26" fmla="*/ 114 w 114"/>
                    <a:gd name="T27" fmla="*/ 198 h 19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4" h="198">
                      <a:moveTo>
                        <a:pt x="0" y="15"/>
                      </a:moveTo>
                      <a:lnTo>
                        <a:pt x="8" y="0"/>
                      </a:lnTo>
                      <a:lnTo>
                        <a:pt x="76" y="31"/>
                      </a:lnTo>
                      <a:lnTo>
                        <a:pt x="99" y="8"/>
                      </a:lnTo>
                      <a:lnTo>
                        <a:pt x="107" y="15"/>
                      </a:lnTo>
                      <a:lnTo>
                        <a:pt x="114" y="137"/>
                      </a:lnTo>
                      <a:lnTo>
                        <a:pt x="114" y="198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20" name="Freeform 140"/>
                <p:cNvSpPr>
                  <a:spLocks/>
                </p:cNvSpPr>
                <p:nvPr/>
              </p:nvSpPr>
              <p:spPr bwMode="auto">
                <a:xfrm>
                  <a:off x="4717" y="1249"/>
                  <a:ext cx="69" cy="38"/>
                </a:xfrm>
                <a:custGeom>
                  <a:avLst/>
                  <a:gdLst>
                    <a:gd name="T0" fmla="*/ 0 w 69"/>
                    <a:gd name="T1" fmla="*/ 38 h 38"/>
                    <a:gd name="T2" fmla="*/ 38 w 69"/>
                    <a:gd name="T3" fmla="*/ 0 h 38"/>
                    <a:gd name="T4" fmla="*/ 69 w 69"/>
                    <a:gd name="T5" fmla="*/ 31 h 38"/>
                    <a:gd name="T6" fmla="*/ 0 60000 65536"/>
                    <a:gd name="T7" fmla="*/ 0 60000 65536"/>
                    <a:gd name="T8" fmla="*/ 0 60000 65536"/>
                    <a:gd name="T9" fmla="*/ 0 w 69"/>
                    <a:gd name="T10" fmla="*/ 0 h 38"/>
                    <a:gd name="T11" fmla="*/ 69 w 69"/>
                    <a:gd name="T12" fmla="*/ 38 h 3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9" h="38">
                      <a:moveTo>
                        <a:pt x="0" y="38"/>
                      </a:moveTo>
                      <a:lnTo>
                        <a:pt x="38" y="0"/>
                      </a:lnTo>
                      <a:lnTo>
                        <a:pt x="69" y="31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21" name="Freeform 141"/>
                <p:cNvSpPr>
                  <a:spLocks/>
                </p:cNvSpPr>
                <p:nvPr/>
              </p:nvSpPr>
              <p:spPr bwMode="auto">
                <a:xfrm>
                  <a:off x="4542" y="1226"/>
                  <a:ext cx="449" cy="1097"/>
                </a:xfrm>
                <a:custGeom>
                  <a:avLst/>
                  <a:gdLst>
                    <a:gd name="T0" fmla="*/ 137 w 449"/>
                    <a:gd name="T1" fmla="*/ 0 h 1097"/>
                    <a:gd name="T2" fmla="*/ 31 w 449"/>
                    <a:gd name="T3" fmla="*/ 77 h 1097"/>
                    <a:gd name="T4" fmla="*/ 0 w 449"/>
                    <a:gd name="T5" fmla="*/ 343 h 1097"/>
                    <a:gd name="T6" fmla="*/ 84 w 449"/>
                    <a:gd name="T7" fmla="*/ 510 h 1097"/>
                    <a:gd name="T8" fmla="*/ 84 w 449"/>
                    <a:gd name="T9" fmla="*/ 541 h 1097"/>
                    <a:gd name="T10" fmla="*/ 91 w 449"/>
                    <a:gd name="T11" fmla="*/ 579 h 1097"/>
                    <a:gd name="T12" fmla="*/ 99 w 449"/>
                    <a:gd name="T13" fmla="*/ 609 h 1097"/>
                    <a:gd name="T14" fmla="*/ 84 w 449"/>
                    <a:gd name="T15" fmla="*/ 792 h 1097"/>
                    <a:gd name="T16" fmla="*/ 53 w 449"/>
                    <a:gd name="T17" fmla="*/ 1089 h 1097"/>
                    <a:gd name="T18" fmla="*/ 84 w 449"/>
                    <a:gd name="T19" fmla="*/ 1097 h 1097"/>
                    <a:gd name="T20" fmla="*/ 137 w 449"/>
                    <a:gd name="T21" fmla="*/ 1081 h 1097"/>
                    <a:gd name="T22" fmla="*/ 168 w 449"/>
                    <a:gd name="T23" fmla="*/ 876 h 1097"/>
                    <a:gd name="T24" fmla="*/ 183 w 449"/>
                    <a:gd name="T25" fmla="*/ 807 h 1097"/>
                    <a:gd name="T26" fmla="*/ 236 w 449"/>
                    <a:gd name="T27" fmla="*/ 609 h 1097"/>
                    <a:gd name="T28" fmla="*/ 244 w 449"/>
                    <a:gd name="T29" fmla="*/ 815 h 1097"/>
                    <a:gd name="T30" fmla="*/ 266 w 449"/>
                    <a:gd name="T31" fmla="*/ 1058 h 1097"/>
                    <a:gd name="T32" fmla="*/ 343 w 449"/>
                    <a:gd name="T33" fmla="*/ 1066 h 1097"/>
                    <a:gd name="T34" fmla="*/ 350 w 449"/>
                    <a:gd name="T35" fmla="*/ 800 h 1097"/>
                    <a:gd name="T36" fmla="*/ 343 w 449"/>
                    <a:gd name="T37" fmla="*/ 533 h 1097"/>
                    <a:gd name="T38" fmla="*/ 343 w 449"/>
                    <a:gd name="T39" fmla="*/ 396 h 1097"/>
                    <a:gd name="T40" fmla="*/ 358 w 449"/>
                    <a:gd name="T41" fmla="*/ 358 h 1097"/>
                    <a:gd name="T42" fmla="*/ 365 w 449"/>
                    <a:gd name="T43" fmla="*/ 358 h 1097"/>
                    <a:gd name="T44" fmla="*/ 442 w 449"/>
                    <a:gd name="T45" fmla="*/ 320 h 1097"/>
                    <a:gd name="T46" fmla="*/ 449 w 449"/>
                    <a:gd name="T47" fmla="*/ 229 h 1097"/>
                    <a:gd name="T48" fmla="*/ 327 w 449"/>
                    <a:gd name="T49" fmla="*/ 31 h 1097"/>
                    <a:gd name="T50" fmla="*/ 244 w 449"/>
                    <a:gd name="T51" fmla="*/ 0 h 1097"/>
                    <a:gd name="T52" fmla="*/ 259 w 449"/>
                    <a:gd name="T53" fmla="*/ 137 h 1097"/>
                    <a:gd name="T54" fmla="*/ 236 w 449"/>
                    <a:gd name="T55" fmla="*/ 267 h 1097"/>
                    <a:gd name="T56" fmla="*/ 206 w 449"/>
                    <a:gd name="T57" fmla="*/ 145 h 1097"/>
                    <a:gd name="T58" fmla="*/ 137 w 449"/>
                    <a:gd name="T59" fmla="*/ 0 h 109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449"/>
                    <a:gd name="T91" fmla="*/ 0 h 1097"/>
                    <a:gd name="T92" fmla="*/ 449 w 449"/>
                    <a:gd name="T93" fmla="*/ 1097 h 1097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449" h="1097">
                      <a:moveTo>
                        <a:pt x="137" y="0"/>
                      </a:moveTo>
                      <a:lnTo>
                        <a:pt x="31" y="77"/>
                      </a:lnTo>
                      <a:lnTo>
                        <a:pt x="0" y="343"/>
                      </a:lnTo>
                      <a:lnTo>
                        <a:pt x="84" y="510"/>
                      </a:lnTo>
                      <a:lnTo>
                        <a:pt x="84" y="541"/>
                      </a:lnTo>
                      <a:lnTo>
                        <a:pt x="91" y="579"/>
                      </a:lnTo>
                      <a:lnTo>
                        <a:pt x="99" y="609"/>
                      </a:lnTo>
                      <a:lnTo>
                        <a:pt x="84" y="792"/>
                      </a:lnTo>
                      <a:lnTo>
                        <a:pt x="53" y="1089"/>
                      </a:lnTo>
                      <a:lnTo>
                        <a:pt x="84" y="1097"/>
                      </a:lnTo>
                      <a:lnTo>
                        <a:pt x="137" y="1081"/>
                      </a:lnTo>
                      <a:lnTo>
                        <a:pt x="168" y="876"/>
                      </a:lnTo>
                      <a:lnTo>
                        <a:pt x="183" y="807"/>
                      </a:lnTo>
                      <a:lnTo>
                        <a:pt x="236" y="609"/>
                      </a:lnTo>
                      <a:lnTo>
                        <a:pt x="244" y="815"/>
                      </a:lnTo>
                      <a:lnTo>
                        <a:pt x="266" y="1058"/>
                      </a:lnTo>
                      <a:lnTo>
                        <a:pt x="343" y="1066"/>
                      </a:lnTo>
                      <a:lnTo>
                        <a:pt x="350" y="800"/>
                      </a:lnTo>
                      <a:lnTo>
                        <a:pt x="343" y="533"/>
                      </a:lnTo>
                      <a:lnTo>
                        <a:pt x="343" y="396"/>
                      </a:lnTo>
                      <a:lnTo>
                        <a:pt x="358" y="358"/>
                      </a:lnTo>
                      <a:lnTo>
                        <a:pt x="365" y="358"/>
                      </a:lnTo>
                      <a:lnTo>
                        <a:pt x="442" y="320"/>
                      </a:lnTo>
                      <a:lnTo>
                        <a:pt x="449" y="229"/>
                      </a:lnTo>
                      <a:lnTo>
                        <a:pt x="327" y="31"/>
                      </a:lnTo>
                      <a:lnTo>
                        <a:pt x="244" y="0"/>
                      </a:lnTo>
                      <a:lnTo>
                        <a:pt x="259" y="137"/>
                      </a:lnTo>
                      <a:lnTo>
                        <a:pt x="236" y="267"/>
                      </a:lnTo>
                      <a:lnTo>
                        <a:pt x="206" y="145"/>
                      </a:lnTo>
                      <a:lnTo>
                        <a:pt x="137" y="0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22" name="Freeform 142"/>
                <p:cNvSpPr>
                  <a:spLocks/>
                </p:cNvSpPr>
                <p:nvPr/>
              </p:nvSpPr>
              <p:spPr bwMode="auto">
                <a:xfrm>
                  <a:off x="4565" y="1341"/>
                  <a:ext cx="114" cy="289"/>
                </a:xfrm>
                <a:custGeom>
                  <a:avLst/>
                  <a:gdLst>
                    <a:gd name="T0" fmla="*/ 53 w 114"/>
                    <a:gd name="T1" fmla="*/ 0 h 289"/>
                    <a:gd name="T2" fmla="*/ 68 w 114"/>
                    <a:gd name="T3" fmla="*/ 68 h 289"/>
                    <a:gd name="T4" fmla="*/ 61 w 114"/>
                    <a:gd name="T5" fmla="*/ 175 h 289"/>
                    <a:gd name="T6" fmla="*/ 0 w 114"/>
                    <a:gd name="T7" fmla="*/ 190 h 289"/>
                    <a:gd name="T8" fmla="*/ 61 w 114"/>
                    <a:gd name="T9" fmla="*/ 198 h 289"/>
                    <a:gd name="T10" fmla="*/ 76 w 114"/>
                    <a:gd name="T11" fmla="*/ 258 h 289"/>
                    <a:gd name="T12" fmla="*/ 114 w 114"/>
                    <a:gd name="T13" fmla="*/ 289 h 289"/>
                    <a:gd name="T14" fmla="*/ 99 w 114"/>
                    <a:gd name="T15" fmla="*/ 236 h 289"/>
                    <a:gd name="T16" fmla="*/ 91 w 114"/>
                    <a:gd name="T17" fmla="*/ 213 h 289"/>
                    <a:gd name="T18" fmla="*/ 84 w 114"/>
                    <a:gd name="T19" fmla="*/ 137 h 289"/>
                    <a:gd name="T20" fmla="*/ 53 w 114"/>
                    <a:gd name="T21" fmla="*/ 0 h 28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4"/>
                    <a:gd name="T34" fmla="*/ 0 h 289"/>
                    <a:gd name="T35" fmla="*/ 114 w 114"/>
                    <a:gd name="T36" fmla="*/ 289 h 28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4" h="289">
                      <a:moveTo>
                        <a:pt x="53" y="0"/>
                      </a:moveTo>
                      <a:lnTo>
                        <a:pt x="68" y="68"/>
                      </a:lnTo>
                      <a:lnTo>
                        <a:pt x="61" y="175"/>
                      </a:lnTo>
                      <a:lnTo>
                        <a:pt x="0" y="190"/>
                      </a:lnTo>
                      <a:lnTo>
                        <a:pt x="61" y="198"/>
                      </a:lnTo>
                      <a:lnTo>
                        <a:pt x="76" y="258"/>
                      </a:lnTo>
                      <a:lnTo>
                        <a:pt x="114" y="289"/>
                      </a:lnTo>
                      <a:lnTo>
                        <a:pt x="99" y="236"/>
                      </a:lnTo>
                      <a:lnTo>
                        <a:pt x="91" y="213"/>
                      </a:lnTo>
                      <a:lnTo>
                        <a:pt x="84" y="137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23" name="Freeform 143"/>
                <p:cNvSpPr>
                  <a:spLocks/>
                </p:cNvSpPr>
                <p:nvPr/>
              </p:nvSpPr>
              <p:spPr bwMode="auto">
                <a:xfrm>
                  <a:off x="4664" y="1363"/>
                  <a:ext cx="46" cy="38"/>
                </a:xfrm>
                <a:custGeom>
                  <a:avLst/>
                  <a:gdLst>
                    <a:gd name="T0" fmla="*/ 0 w 46"/>
                    <a:gd name="T1" fmla="*/ 38 h 38"/>
                    <a:gd name="T2" fmla="*/ 15 w 46"/>
                    <a:gd name="T3" fmla="*/ 0 h 38"/>
                    <a:gd name="T4" fmla="*/ 46 w 46"/>
                    <a:gd name="T5" fmla="*/ 31 h 38"/>
                    <a:gd name="T6" fmla="*/ 0 w 46"/>
                    <a:gd name="T7" fmla="*/ 38 h 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6"/>
                    <a:gd name="T13" fmla="*/ 0 h 38"/>
                    <a:gd name="T14" fmla="*/ 46 w 46"/>
                    <a:gd name="T15" fmla="*/ 38 h 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6" h="38">
                      <a:moveTo>
                        <a:pt x="0" y="38"/>
                      </a:moveTo>
                      <a:lnTo>
                        <a:pt x="15" y="0"/>
                      </a:lnTo>
                      <a:lnTo>
                        <a:pt x="46" y="31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24" name="Freeform 144"/>
                <p:cNvSpPr>
                  <a:spLocks/>
                </p:cNvSpPr>
                <p:nvPr/>
              </p:nvSpPr>
              <p:spPr bwMode="auto">
                <a:xfrm>
                  <a:off x="4671" y="1036"/>
                  <a:ext cx="122" cy="213"/>
                </a:xfrm>
                <a:custGeom>
                  <a:avLst/>
                  <a:gdLst>
                    <a:gd name="T0" fmla="*/ 122 w 122"/>
                    <a:gd name="T1" fmla="*/ 38 h 213"/>
                    <a:gd name="T2" fmla="*/ 122 w 122"/>
                    <a:gd name="T3" fmla="*/ 69 h 213"/>
                    <a:gd name="T4" fmla="*/ 122 w 122"/>
                    <a:gd name="T5" fmla="*/ 84 h 213"/>
                    <a:gd name="T6" fmla="*/ 122 w 122"/>
                    <a:gd name="T7" fmla="*/ 91 h 213"/>
                    <a:gd name="T8" fmla="*/ 122 w 122"/>
                    <a:gd name="T9" fmla="*/ 107 h 213"/>
                    <a:gd name="T10" fmla="*/ 122 w 122"/>
                    <a:gd name="T11" fmla="*/ 122 h 213"/>
                    <a:gd name="T12" fmla="*/ 122 w 122"/>
                    <a:gd name="T13" fmla="*/ 145 h 213"/>
                    <a:gd name="T14" fmla="*/ 122 w 122"/>
                    <a:gd name="T15" fmla="*/ 160 h 213"/>
                    <a:gd name="T16" fmla="*/ 115 w 122"/>
                    <a:gd name="T17" fmla="*/ 168 h 213"/>
                    <a:gd name="T18" fmla="*/ 99 w 122"/>
                    <a:gd name="T19" fmla="*/ 175 h 213"/>
                    <a:gd name="T20" fmla="*/ 107 w 122"/>
                    <a:gd name="T21" fmla="*/ 190 h 213"/>
                    <a:gd name="T22" fmla="*/ 84 w 122"/>
                    <a:gd name="T23" fmla="*/ 213 h 213"/>
                    <a:gd name="T24" fmla="*/ 16 w 122"/>
                    <a:gd name="T25" fmla="*/ 175 h 213"/>
                    <a:gd name="T26" fmla="*/ 16 w 122"/>
                    <a:gd name="T27" fmla="*/ 130 h 213"/>
                    <a:gd name="T28" fmla="*/ 8 w 122"/>
                    <a:gd name="T29" fmla="*/ 122 h 213"/>
                    <a:gd name="T30" fmla="*/ 8 w 122"/>
                    <a:gd name="T31" fmla="*/ 114 h 213"/>
                    <a:gd name="T32" fmla="*/ 0 w 122"/>
                    <a:gd name="T33" fmla="*/ 107 h 213"/>
                    <a:gd name="T34" fmla="*/ 0 w 122"/>
                    <a:gd name="T35" fmla="*/ 84 h 213"/>
                    <a:gd name="T36" fmla="*/ 8 w 122"/>
                    <a:gd name="T37" fmla="*/ 76 h 213"/>
                    <a:gd name="T38" fmla="*/ 8 w 122"/>
                    <a:gd name="T39" fmla="*/ 69 h 213"/>
                    <a:gd name="T40" fmla="*/ 8 w 122"/>
                    <a:gd name="T41" fmla="*/ 53 h 213"/>
                    <a:gd name="T42" fmla="*/ 8 w 122"/>
                    <a:gd name="T43" fmla="*/ 38 h 213"/>
                    <a:gd name="T44" fmla="*/ 8 w 122"/>
                    <a:gd name="T45" fmla="*/ 31 h 213"/>
                    <a:gd name="T46" fmla="*/ 16 w 122"/>
                    <a:gd name="T47" fmla="*/ 15 h 213"/>
                    <a:gd name="T48" fmla="*/ 31 w 122"/>
                    <a:gd name="T49" fmla="*/ 8 h 213"/>
                    <a:gd name="T50" fmla="*/ 46 w 122"/>
                    <a:gd name="T51" fmla="*/ 8 h 213"/>
                    <a:gd name="T52" fmla="*/ 61 w 122"/>
                    <a:gd name="T53" fmla="*/ 0 h 213"/>
                    <a:gd name="T54" fmla="*/ 69 w 122"/>
                    <a:gd name="T55" fmla="*/ 0 h 213"/>
                    <a:gd name="T56" fmla="*/ 84 w 122"/>
                    <a:gd name="T57" fmla="*/ 0 h 213"/>
                    <a:gd name="T58" fmla="*/ 99 w 122"/>
                    <a:gd name="T59" fmla="*/ 8 h 213"/>
                    <a:gd name="T60" fmla="*/ 107 w 122"/>
                    <a:gd name="T61" fmla="*/ 8 h 213"/>
                    <a:gd name="T62" fmla="*/ 115 w 122"/>
                    <a:gd name="T63" fmla="*/ 15 h 213"/>
                    <a:gd name="T64" fmla="*/ 122 w 122"/>
                    <a:gd name="T65" fmla="*/ 23 h 213"/>
                    <a:gd name="T66" fmla="*/ 122 w 122"/>
                    <a:gd name="T67" fmla="*/ 38 h 21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22"/>
                    <a:gd name="T103" fmla="*/ 0 h 213"/>
                    <a:gd name="T104" fmla="*/ 122 w 122"/>
                    <a:gd name="T105" fmla="*/ 213 h 21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22" h="213">
                      <a:moveTo>
                        <a:pt x="122" y="38"/>
                      </a:moveTo>
                      <a:lnTo>
                        <a:pt x="122" y="69"/>
                      </a:lnTo>
                      <a:lnTo>
                        <a:pt x="122" y="84"/>
                      </a:lnTo>
                      <a:lnTo>
                        <a:pt x="122" y="91"/>
                      </a:lnTo>
                      <a:lnTo>
                        <a:pt x="122" y="107"/>
                      </a:lnTo>
                      <a:lnTo>
                        <a:pt x="122" y="122"/>
                      </a:lnTo>
                      <a:lnTo>
                        <a:pt x="122" y="145"/>
                      </a:lnTo>
                      <a:lnTo>
                        <a:pt x="122" y="160"/>
                      </a:lnTo>
                      <a:lnTo>
                        <a:pt x="115" y="168"/>
                      </a:lnTo>
                      <a:lnTo>
                        <a:pt x="99" y="175"/>
                      </a:lnTo>
                      <a:lnTo>
                        <a:pt x="107" y="190"/>
                      </a:lnTo>
                      <a:lnTo>
                        <a:pt x="84" y="213"/>
                      </a:lnTo>
                      <a:lnTo>
                        <a:pt x="16" y="175"/>
                      </a:lnTo>
                      <a:lnTo>
                        <a:pt x="16" y="130"/>
                      </a:lnTo>
                      <a:lnTo>
                        <a:pt x="8" y="122"/>
                      </a:lnTo>
                      <a:lnTo>
                        <a:pt x="8" y="114"/>
                      </a:lnTo>
                      <a:lnTo>
                        <a:pt x="0" y="107"/>
                      </a:lnTo>
                      <a:lnTo>
                        <a:pt x="0" y="84"/>
                      </a:lnTo>
                      <a:lnTo>
                        <a:pt x="8" y="76"/>
                      </a:lnTo>
                      <a:lnTo>
                        <a:pt x="8" y="69"/>
                      </a:lnTo>
                      <a:lnTo>
                        <a:pt x="8" y="53"/>
                      </a:lnTo>
                      <a:lnTo>
                        <a:pt x="8" y="38"/>
                      </a:lnTo>
                      <a:lnTo>
                        <a:pt x="8" y="31"/>
                      </a:lnTo>
                      <a:lnTo>
                        <a:pt x="16" y="15"/>
                      </a:lnTo>
                      <a:lnTo>
                        <a:pt x="31" y="8"/>
                      </a:lnTo>
                      <a:lnTo>
                        <a:pt x="46" y="8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9" y="8"/>
                      </a:lnTo>
                      <a:lnTo>
                        <a:pt x="107" y="8"/>
                      </a:lnTo>
                      <a:lnTo>
                        <a:pt x="115" y="15"/>
                      </a:lnTo>
                      <a:lnTo>
                        <a:pt x="122" y="23"/>
                      </a:lnTo>
                      <a:lnTo>
                        <a:pt x="122" y="38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25" name="Freeform 145"/>
                <p:cNvSpPr>
                  <a:spLocks/>
                </p:cNvSpPr>
                <p:nvPr/>
              </p:nvSpPr>
              <p:spPr bwMode="auto">
                <a:xfrm>
                  <a:off x="4687" y="1158"/>
                  <a:ext cx="68" cy="53"/>
                </a:xfrm>
                <a:custGeom>
                  <a:avLst/>
                  <a:gdLst>
                    <a:gd name="T0" fmla="*/ 0 w 68"/>
                    <a:gd name="T1" fmla="*/ 8 h 53"/>
                    <a:gd name="T2" fmla="*/ 7 w 68"/>
                    <a:gd name="T3" fmla="*/ 8 h 53"/>
                    <a:gd name="T4" fmla="*/ 23 w 68"/>
                    <a:gd name="T5" fmla="*/ 38 h 53"/>
                    <a:gd name="T6" fmla="*/ 68 w 68"/>
                    <a:gd name="T7" fmla="*/ 53 h 53"/>
                    <a:gd name="T8" fmla="*/ 23 w 68"/>
                    <a:gd name="T9" fmla="*/ 38 h 53"/>
                    <a:gd name="T10" fmla="*/ 7 w 68"/>
                    <a:gd name="T11" fmla="*/ 23 h 53"/>
                    <a:gd name="T12" fmla="*/ 0 w 68"/>
                    <a:gd name="T13" fmla="*/ 30 h 53"/>
                    <a:gd name="T14" fmla="*/ 0 w 68"/>
                    <a:gd name="T15" fmla="*/ 0 h 53"/>
                    <a:gd name="T16" fmla="*/ 0 w 68"/>
                    <a:gd name="T17" fmla="*/ 8 h 5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8"/>
                    <a:gd name="T28" fmla="*/ 0 h 53"/>
                    <a:gd name="T29" fmla="*/ 68 w 68"/>
                    <a:gd name="T30" fmla="*/ 53 h 5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8" h="53">
                      <a:moveTo>
                        <a:pt x="0" y="8"/>
                      </a:moveTo>
                      <a:lnTo>
                        <a:pt x="7" y="8"/>
                      </a:lnTo>
                      <a:lnTo>
                        <a:pt x="23" y="38"/>
                      </a:lnTo>
                      <a:lnTo>
                        <a:pt x="68" y="53"/>
                      </a:lnTo>
                      <a:lnTo>
                        <a:pt x="23" y="38"/>
                      </a:lnTo>
                      <a:lnTo>
                        <a:pt x="7" y="23"/>
                      </a:lnTo>
                      <a:lnTo>
                        <a:pt x="0" y="30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26" name="Freeform 146"/>
                <p:cNvSpPr>
                  <a:spLocks/>
                </p:cNvSpPr>
                <p:nvPr/>
              </p:nvSpPr>
              <p:spPr bwMode="auto">
                <a:xfrm>
                  <a:off x="4664" y="1036"/>
                  <a:ext cx="144" cy="137"/>
                </a:xfrm>
                <a:custGeom>
                  <a:avLst/>
                  <a:gdLst>
                    <a:gd name="T0" fmla="*/ 23 w 144"/>
                    <a:gd name="T1" fmla="*/ 137 h 137"/>
                    <a:gd name="T2" fmla="*/ 7 w 144"/>
                    <a:gd name="T3" fmla="*/ 122 h 137"/>
                    <a:gd name="T4" fmla="*/ 7 w 144"/>
                    <a:gd name="T5" fmla="*/ 99 h 137"/>
                    <a:gd name="T6" fmla="*/ 0 w 144"/>
                    <a:gd name="T7" fmla="*/ 69 h 137"/>
                    <a:gd name="T8" fmla="*/ 0 w 144"/>
                    <a:gd name="T9" fmla="*/ 46 h 137"/>
                    <a:gd name="T10" fmla="*/ 7 w 144"/>
                    <a:gd name="T11" fmla="*/ 23 h 137"/>
                    <a:gd name="T12" fmla="*/ 23 w 144"/>
                    <a:gd name="T13" fmla="*/ 8 h 137"/>
                    <a:gd name="T14" fmla="*/ 38 w 144"/>
                    <a:gd name="T15" fmla="*/ 0 h 137"/>
                    <a:gd name="T16" fmla="*/ 61 w 144"/>
                    <a:gd name="T17" fmla="*/ 0 h 137"/>
                    <a:gd name="T18" fmla="*/ 99 w 144"/>
                    <a:gd name="T19" fmla="*/ 0 h 137"/>
                    <a:gd name="T20" fmla="*/ 122 w 144"/>
                    <a:gd name="T21" fmla="*/ 8 h 137"/>
                    <a:gd name="T22" fmla="*/ 137 w 144"/>
                    <a:gd name="T23" fmla="*/ 15 h 137"/>
                    <a:gd name="T24" fmla="*/ 144 w 144"/>
                    <a:gd name="T25" fmla="*/ 15 h 137"/>
                    <a:gd name="T26" fmla="*/ 137 w 144"/>
                    <a:gd name="T27" fmla="*/ 23 h 137"/>
                    <a:gd name="T28" fmla="*/ 129 w 144"/>
                    <a:gd name="T29" fmla="*/ 38 h 137"/>
                    <a:gd name="T30" fmla="*/ 129 w 144"/>
                    <a:gd name="T31" fmla="*/ 38 h 137"/>
                    <a:gd name="T32" fmla="*/ 122 w 144"/>
                    <a:gd name="T33" fmla="*/ 31 h 137"/>
                    <a:gd name="T34" fmla="*/ 99 w 144"/>
                    <a:gd name="T35" fmla="*/ 31 h 137"/>
                    <a:gd name="T36" fmla="*/ 84 w 144"/>
                    <a:gd name="T37" fmla="*/ 31 h 137"/>
                    <a:gd name="T38" fmla="*/ 68 w 144"/>
                    <a:gd name="T39" fmla="*/ 31 h 137"/>
                    <a:gd name="T40" fmla="*/ 53 w 144"/>
                    <a:gd name="T41" fmla="*/ 31 h 137"/>
                    <a:gd name="T42" fmla="*/ 61 w 144"/>
                    <a:gd name="T43" fmla="*/ 31 h 137"/>
                    <a:gd name="T44" fmla="*/ 61 w 144"/>
                    <a:gd name="T45" fmla="*/ 38 h 137"/>
                    <a:gd name="T46" fmla="*/ 53 w 144"/>
                    <a:gd name="T47" fmla="*/ 53 h 137"/>
                    <a:gd name="T48" fmla="*/ 46 w 144"/>
                    <a:gd name="T49" fmla="*/ 61 h 137"/>
                    <a:gd name="T50" fmla="*/ 38 w 144"/>
                    <a:gd name="T51" fmla="*/ 84 h 137"/>
                    <a:gd name="T52" fmla="*/ 38 w 144"/>
                    <a:gd name="T53" fmla="*/ 99 h 137"/>
                    <a:gd name="T54" fmla="*/ 30 w 144"/>
                    <a:gd name="T55" fmla="*/ 91 h 137"/>
                    <a:gd name="T56" fmla="*/ 23 w 144"/>
                    <a:gd name="T57" fmla="*/ 76 h 137"/>
                    <a:gd name="T58" fmla="*/ 15 w 144"/>
                    <a:gd name="T59" fmla="*/ 76 h 137"/>
                    <a:gd name="T60" fmla="*/ 7 w 144"/>
                    <a:gd name="T61" fmla="*/ 76 h 137"/>
                    <a:gd name="T62" fmla="*/ 7 w 144"/>
                    <a:gd name="T63" fmla="*/ 84 h 137"/>
                    <a:gd name="T64" fmla="*/ 7 w 144"/>
                    <a:gd name="T65" fmla="*/ 107 h 137"/>
                    <a:gd name="T66" fmla="*/ 15 w 144"/>
                    <a:gd name="T67" fmla="*/ 122 h 137"/>
                    <a:gd name="T68" fmla="*/ 23 w 144"/>
                    <a:gd name="T69" fmla="*/ 137 h 137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44"/>
                    <a:gd name="T106" fmla="*/ 0 h 137"/>
                    <a:gd name="T107" fmla="*/ 144 w 144"/>
                    <a:gd name="T108" fmla="*/ 137 h 137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44" h="137">
                      <a:moveTo>
                        <a:pt x="23" y="137"/>
                      </a:moveTo>
                      <a:lnTo>
                        <a:pt x="7" y="122"/>
                      </a:lnTo>
                      <a:lnTo>
                        <a:pt x="7" y="99"/>
                      </a:lnTo>
                      <a:lnTo>
                        <a:pt x="0" y="69"/>
                      </a:lnTo>
                      <a:lnTo>
                        <a:pt x="0" y="46"/>
                      </a:lnTo>
                      <a:lnTo>
                        <a:pt x="7" y="23"/>
                      </a:lnTo>
                      <a:lnTo>
                        <a:pt x="23" y="8"/>
                      </a:lnTo>
                      <a:lnTo>
                        <a:pt x="38" y="0"/>
                      </a:lnTo>
                      <a:lnTo>
                        <a:pt x="61" y="0"/>
                      </a:lnTo>
                      <a:lnTo>
                        <a:pt x="99" y="0"/>
                      </a:lnTo>
                      <a:lnTo>
                        <a:pt x="122" y="8"/>
                      </a:lnTo>
                      <a:lnTo>
                        <a:pt x="137" y="15"/>
                      </a:lnTo>
                      <a:lnTo>
                        <a:pt x="144" y="15"/>
                      </a:lnTo>
                      <a:lnTo>
                        <a:pt x="137" y="23"/>
                      </a:lnTo>
                      <a:lnTo>
                        <a:pt x="129" y="38"/>
                      </a:lnTo>
                      <a:lnTo>
                        <a:pt x="122" y="31"/>
                      </a:lnTo>
                      <a:lnTo>
                        <a:pt x="99" y="31"/>
                      </a:lnTo>
                      <a:lnTo>
                        <a:pt x="84" y="31"/>
                      </a:lnTo>
                      <a:lnTo>
                        <a:pt x="68" y="31"/>
                      </a:lnTo>
                      <a:lnTo>
                        <a:pt x="53" y="31"/>
                      </a:lnTo>
                      <a:lnTo>
                        <a:pt x="61" y="31"/>
                      </a:lnTo>
                      <a:lnTo>
                        <a:pt x="61" y="38"/>
                      </a:lnTo>
                      <a:lnTo>
                        <a:pt x="53" y="53"/>
                      </a:lnTo>
                      <a:lnTo>
                        <a:pt x="46" y="61"/>
                      </a:lnTo>
                      <a:lnTo>
                        <a:pt x="38" y="84"/>
                      </a:lnTo>
                      <a:lnTo>
                        <a:pt x="38" y="99"/>
                      </a:lnTo>
                      <a:lnTo>
                        <a:pt x="30" y="91"/>
                      </a:lnTo>
                      <a:lnTo>
                        <a:pt x="23" y="76"/>
                      </a:lnTo>
                      <a:lnTo>
                        <a:pt x="15" y="76"/>
                      </a:lnTo>
                      <a:lnTo>
                        <a:pt x="7" y="76"/>
                      </a:lnTo>
                      <a:lnTo>
                        <a:pt x="7" y="84"/>
                      </a:lnTo>
                      <a:lnTo>
                        <a:pt x="7" y="107"/>
                      </a:lnTo>
                      <a:lnTo>
                        <a:pt x="15" y="122"/>
                      </a:lnTo>
                      <a:lnTo>
                        <a:pt x="23" y="137"/>
                      </a:lnTo>
                      <a:close/>
                    </a:path>
                  </a:pathLst>
                </a:custGeom>
                <a:solidFill>
                  <a:srgbClr val="BF7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27" name="Freeform 147"/>
                <p:cNvSpPr>
                  <a:spLocks/>
                </p:cNvSpPr>
                <p:nvPr/>
              </p:nvSpPr>
              <p:spPr bwMode="auto">
                <a:xfrm>
                  <a:off x="4786" y="1516"/>
                  <a:ext cx="121" cy="68"/>
                </a:xfrm>
                <a:custGeom>
                  <a:avLst/>
                  <a:gdLst>
                    <a:gd name="T0" fmla="*/ 121 w 121"/>
                    <a:gd name="T1" fmla="*/ 61 h 68"/>
                    <a:gd name="T2" fmla="*/ 91 w 121"/>
                    <a:gd name="T3" fmla="*/ 68 h 68"/>
                    <a:gd name="T4" fmla="*/ 53 w 121"/>
                    <a:gd name="T5" fmla="*/ 68 h 68"/>
                    <a:gd name="T6" fmla="*/ 15 w 121"/>
                    <a:gd name="T7" fmla="*/ 53 h 68"/>
                    <a:gd name="T8" fmla="*/ 0 w 121"/>
                    <a:gd name="T9" fmla="*/ 15 h 68"/>
                    <a:gd name="T10" fmla="*/ 53 w 121"/>
                    <a:gd name="T11" fmla="*/ 23 h 68"/>
                    <a:gd name="T12" fmla="*/ 53 w 121"/>
                    <a:gd name="T13" fmla="*/ 0 h 68"/>
                    <a:gd name="T14" fmla="*/ 76 w 121"/>
                    <a:gd name="T15" fmla="*/ 7 h 68"/>
                    <a:gd name="T16" fmla="*/ 99 w 121"/>
                    <a:gd name="T17" fmla="*/ 23 h 68"/>
                    <a:gd name="T18" fmla="*/ 114 w 121"/>
                    <a:gd name="T19" fmla="*/ 23 h 68"/>
                    <a:gd name="T20" fmla="*/ 121 w 121"/>
                    <a:gd name="T21" fmla="*/ 61 h 6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1"/>
                    <a:gd name="T34" fmla="*/ 0 h 68"/>
                    <a:gd name="T35" fmla="*/ 121 w 121"/>
                    <a:gd name="T36" fmla="*/ 68 h 6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1" h="68">
                      <a:moveTo>
                        <a:pt x="121" y="61"/>
                      </a:moveTo>
                      <a:lnTo>
                        <a:pt x="91" y="68"/>
                      </a:lnTo>
                      <a:lnTo>
                        <a:pt x="53" y="68"/>
                      </a:lnTo>
                      <a:lnTo>
                        <a:pt x="15" y="53"/>
                      </a:lnTo>
                      <a:lnTo>
                        <a:pt x="0" y="15"/>
                      </a:lnTo>
                      <a:lnTo>
                        <a:pt x="53" y="23"/>
                      </a:lnTo>
                      <a:lnTo>
                        <a:pt x="53" y="0"/>
                      </a:lnTo>
                      <a:lnTo>
                        <a:pt x="76" y="7"/>
                      </a:lnTo>
                      <a:lnTo>
                        <a:pt x="99" y="23"/>
                      </a:lnTo>
                      <a:lnTo>
                        <a:pt x="114" y="23"/>
                      </a:lnTo>
                      <a:lnTo>
                        <a:pt x="121" y="61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  <p:grpSp>
            <p:nvGrpSpPr>
              <p:cNvPr id="21" name="Group 148"/>
              <p:cNvGrpSpPr>
                <a:grpSpLocks/>
              </p:cNvGrpSpPr>
              <p:nvPr/>
            </p:nvGrpSpPr>
            <p:grpSpPr bwMode="auto">
              <a:xfrm>
                <a:off x="3418" y="1257"/>
                <a:ext cx="358" cy="1461"/>
                <a:chOff x="3418" y="1257"/>
                <a:chExt cx="358" cy="1461"/>
              </a:xfrm>
            </p:grpSpPr>
            <p:sp>
              <p:nvSpPr>
                <p:cNvPr id="28003" name="Freeform 149"/>
                <p:cNvSpPr>
                  <a:spLocks/>
                </p:cNvSpPr>
                <p:nvPr/>
              </p:nvSpPr>
              <p:spPr bwMode="auto">
                <a:xfrm>
                  <a:off x="3418" y="2574"/>
                  <a:ext cx="144" cy="83"/>
                </a:xfrm>
                <a:custGeom>
                  <a:avLst/>
                  <a:gdLst>
                    <a:gd name="T0" fmla="*/ 76 w 144"/>
                    <a:gd name="T1" fmla="*/ 0 h 83"/>
                    <a:gd name="T2" fmla="*/ 53 w 144"/>
                    <a:gd name="T3" fmla="*/ 23 h 83"/>
                    <a:gd name="T4" fmla="*/ 30 w 144"/>
                    <a:gd name="T5" fmla="*/ 45 h 83"/>
                    <a:gd name="T6" fmla="*/ 7 w 144"/>
                    <a:gd name="T7" fmla="*/ 68 h 83"/>
                    <a:gd name="T8" fmla="*/ 0 w 144"/>
                    <a:gd name="T9" fmla="*/ 83 h 83"/>
                    <a:gd name="T10" fmla="*/ 30 w 144"/>
                    <a:gd name="T11" fmla="*/ 83 h 83"/>
                    <a:gd name="T12" fmla="*/ 53 w 144"/>
                    <a:gd name="T13" fmla="*/ 83 h 83"/>
                    <a:gd name="T14" fmla="*/ 91 w 144"/>
                    <a:gd name="T15" fmla="*/ 68 h 83"/>
                    <a:gd name="T16" fmla="*/ 114 w 144"/>
                    <a:gd name="T17" fmla="*/ 53 h 83"/>
                    <a:gd name="T18" fmla="*/ 137 w 144"/>
                    <a:gd name="T19" fmla="*/ 53 h 83"/>
                    <a:gd name="T20" fmla="*/ 144 w 144"/>
                    <a:gd name="T21" fmla="*/ 45 h 83"/>
                    <a:gd name="T22" fmla="*/ 144 w 144"/>
                    <a:gd name="T23" fmla="*/ 7 h 83"/>
                    <a:gd name="T24" fmla="*/ 76 w 144"/>
                    <a:gd name="T25" fmla="*/ 0 h 8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44"/>
                    <a:gd name="T40" fmla="*/ 0 h 83"/>
                    <a:gd name="T41" fmla="*/ 144 w 144"/>
                    <a:gd name="T42" fmla="*/ 83 h 8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44" h="83">
                      <a:moveTo>
                        <a:pt x="76" y="0"/>
                      </a:moveTo>
                      <a:lnTo>
                        <a:pt x="53" y="23"/>
                      </a:lnTo>
                      <a:lnTo>
                        <a:pt x="30" y="45"/>
                      </a:lnTo>
                      <a:lnTo>
                        <a:pt x="7" y="68"/>
                      </a:lnTo>
                      <a:lnTo>
                        <a:pt x="0" y="83"/>
                      </a:lnTo>
                      <a:lnTo>
                        <a:pt x="30" y="83"/>
                      </a:lnTo>
                      <a:lnTo>
                        <a:pt x="53" y="83"/>
                      </a:lnTo>
                      <a:lnTo>
                        <a:pt x="91" y="68"/>
                      </a:lnTo>
                      <a:lnTo>
                        <a:pt x="114" y="53"/>
                      </a:lnTo>
                      <a:lnTo>
                        <a:pt x="137" y="53"/>
                      </a:lnTo>
                      <a:lnTo>
                        <a:pt x="144" y="45"/>
                      </a:lnTo>
                      <a:lnTo>
                        <a:pt x="144" y="7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04" name="Freeform 150"/>
                <p:cNvSpPr>
                  <a:spLocks/>
                </p:cNvSpPr>
                <p:nvPr/>
              </p:nvSpPr>
              <p:spPr bwMode="auto">
                <a:xfrm>
                  <a:off x="3677" y="2619"/>
                  <a:ext cx="91" cy="99"/>
                </a:xfrm>
                <a:custGeom>
                  <a:avLst/>
                  <a:gdLst>
                    <a:gd name="T0" fmla="*/ 0 w 91"/>
                    <a:gd name="T1" fmla="*/ 0 h 99"/>
                    <a:gd name="T2" fmla="*/ 0 w 91"/>
                    <a:gd name="T3" fmla="*/ 23 h 99"/>
                    <a:gd name="T4" fmla="*/ 15 w 91"/>
                    <a:gd name="T5" fmla="*/ 38 h 99"/>
                    <a:gd name="T6" fmla="*/ 15 w 91"/>
                    <a:gd name="T7" fmla="*/ 61 h 99"/>
                    <a:gd name="T8" fmla="*/ 38 w 91"/>
                    <a:gd name="T9" fmla="*/ 84 h 99"/>
                    <a:gd name="T10" fmla="*/ 53 w 91"/>
                    <a:gd name="T11" fmla="*/ 92 h 99"/>
                    <a:gd name="T12" fmla="*/ 68 w 91"/>
                    <a:gd name="T13" fmla="*/ 99 h 99"/>
                    <a:gd name="T14" fmla="*/ 83 w 91"/>
                    <a:gd name="T15" fmla="*/ 92 h 99"/>
                    <a:gd name="T16" fmla="*/ 91 w 91"/>
                    <a:gd name="T17" fmla="*/ 76 h 99"/>
                    <a:gd name="T18" fmla="*/ 91 w 91"/>
                    <a:gd name="T19" fmla="*/ 61 h 99"/>
                    <a:gd name="T20" fmla="*/ 76 w 91"/>
                    <a:gd name="T21" fmla="*/ 31 h 99"/>
                    <a:gd name="T22" fmla="*/ 53 w 91"/>
                    <a:gd name="T23" fmla="*/ 8 h 99"/>
                    <a:gd name="T24" fmla="*/ 53 w 91"/>
                    <a:gd name="T25" fmla="*/ 0 h 99"/>
                    <a:gd name="T26" fmla="*/ 0 w 91"/>
                    <a:gd name="T27" fmla="*/ 0 h 9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91"/>
                    <a:gd name="T43" fmla="*/ 0 h 99"/>
                    <a:gd name="T44" fmla="*/ 91 w 91"/>
                    <a:gd name="T45" fmla="*/ 99 h 9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91" h="99">
                      <a:moveTo>
                        <a:pt x="0" y="0"/>
                      </a:moveTo>
                      <a:lnTo>
                        <a:pt x="0" y="23"/>
                      </a:lnTo>
                      <a:lnTo>
                        <a:pt x="15" y="38"/>
                      </a:lnTo>
                      <a:lnTo>
                        <a:pt x="15" y="61"/>
                      </a:lnTo>
                      <a:lnTo>
                        <a:pt x="38" y="84"/>
                      </a:lnTo>
                      <a:lnTo>
                        <a:pt x="53" y="92"/>
                      </a:lnTo>
                      <a:lnTo>
                        <a:pt x="68" y="99"/>
                      </a:lnTo>
                      <a:lnTo>
                        <a:pt x="83" y="92"/>
                      </a:lnTo>
                      <a:lnTo>
                        <a:pt x="91" y="76"/>
                      </a:lnTo>
                      <a:lnTo>
                        <a:pt x="91" y="61"/>
                      </a:lnTo>
                      <a:lnTo>
                        <a:pt x="76" y="31"/>
                      </a:lnTo>
                      <a:lnTo>
                        <a:pt x="53" y="8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05" name="Freeform 151"/>
                <p:cNvSpPr>
                  <a:spLocks/>
                </p:cNvSpPr>
                <p:nvPr/>
              </p:nvSpPr>
              <p:spPr bwMode="auto">
                <a:xfrm>
                  <a:off x="3464" y="2048"/>
                  <a:ext cx="45" cy="115"/>
                </a:xfrm>
                <a:custGeom>
                  <a:avLst/>
                  <a:gdLst>
                    <a:gd name="T0" fmla="*/ 0 w 45"/>
                    <a:gd name="T1" fmla="*/ 0 h 115"/>
                    <a:gd name="T2" fmla="*/ 0 w 45"/>
                    <a:gd name="T3" fmla="*/ 61 h 115"/>
                    <a:gd name="T4" fmla="*/ 22 w 45"/>
                    <a:gd name="T5" fmla="*/ 99 h 115"/>
                    <a:gd name="T6" fmla="*/ 30 w 45"/>
                    <a:gd name="T7" fmla="*/ 115 h 115"/>
                    <a:gd name="T8" fmla="*/ 30 w 45"/>
                    <a:gd name="T9" fmla="*/ 61 h 115"/>
                    <a:gd name="T10" fmla="*/ 38 w 45"/>
                    <a:gd name="T11" fmla="*/ 69 h 115"/>
                    <a:gd name="T12" fmla="*/ 45 w 45"/>
                    <a:gd name="T13" fmla="*/ 84 h 115"/>
                    <a:gd name="T14" fmla="*/ 45 w 45"/>
                    <a:gd name="T15" fmla="*/ 61 h 115"/>
                    <a:gd name="T16" fmla="*/ 38 w 45"/>
                    <a:gd name="T17" fmla="*/ 31 h 115"/>
                    <a:gd name="T18" fmla="*/ 22 w 45"/>
                    <a:gd name="T19" fmla="*/ 0 h 115"/>
                    <a:gd name="T20" fmla="*/ 0 w 45"/>
                    <a:gd name="T21" fmla="*/ 0 h 11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45"/>
                    <a:gd name="T34" fmla="*/ 0 h 115"/>
                    <a:gd name="T35" fmla="*/ 45 w 45"/>
                    <a:gd name="T36" fmla="*/ 115 h 11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45" h="115">
                      <a:moveTo>
                        <a:pt x="0" y="0"/>
                      </a:moveTo>
                      <a:lnTo>
                        <a:pt x="0" y="61"/>
                      </a:lnTo>
                      <a:lnTo>
                        <a:pt x="22" y="99"/>
                      </a:lnTo>
                      <a:lnTo>
                        <a:pt x="30" y="115"/>
                      </a:lnTo>
                      <a:lnTo>
                        <a:pt x="30" y="61"/>
                      </a:lnTo>
                      <a:lnTo>
                        <a:pt x="38" y="69"/>
                      </a:lnTo>
                      <a:lnTo>
                        <a:pt x="45" y="84"/>
                      </a:lnTo>
                      <a:lnTo>
                        <a:pt x="45" y="61"/>
                      </a:lnTo>
                      <a:lnTo>
                        <a:pt x="38" y="31"/>
                      </a:lnTo>
                      <a:lnTo>
                        <a:pt x="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06" name="Freeform 152"/>
                <p:cNvSpPr>
                  <a:spLocks/>
                </p:cNvSpPr>
                <p:nvPr/>
              </p:nvSpPr>
              <p:spPr bwMode="auto">
                <a:xfrm>
                  <a:off x="3486" y="1813"/>
                  <a:ext cx="252" cy="806"/>
                </a:xfrm>
                <a:custGeom>
                  <a:avLst/>
                  <a:gdLst>
                    <a:gd name="T0" fmla="*/ 0 w 252"/>
                    <a:gd name="T1" fmla="*/ 0 h 806"/>
                    <a:gd name="T2" fmla="*/ 0 w 252"/>
                    <a:gd name="T3" fmla="*/ 441 h 806"/>
                    <a:gd name="T4" fmla="*/ 0 w 252"/>
                    <a:gd name="T5" fmla="*/ 761 h 806"/>
                    <a:gd name="T6" fmla="*/ 76 w 252"/>
                    <a:gd name="T7" fmla="*/ 776 h 806"/>
                    <a:gd name="T8" fmla="*/ 92 w 252"/>
                    <a:gd name="T9" fmla="*/ 510 h 806"/>
                    <a:gd name="T10" fmla="*/ 76 w 252"/>
                    <a:gd name="T11" fmla="*/ 487 h 806"/>
                    <a:gd name="T12" fmla="*/ 92 w 252"/>
                    <a:gd name="T13" fmla="*/ 471 h 806"/>
                    <a:gd name="T14" fmla="*/ 92 w 252"/>
                    <a:gd name="T15" fmla="*/ 312 h 806"/>
                    <a:gd name="T16" fmla="*/ 107 w 252"/>
                    <a:gd name="T17" fmla="*/ 357 h 806"/>
                    <a:gd name="T18" fmla="*/ 145 w 252"/>
                    <a:gd name="T19" fmla="*/ 578 h 806"/>
                    <a:gd name="T20" fmla="*/ 183 w 252"/>
                    <a:gd name="T21" fmla="*/ 806 h 806"/>
                    <a:gd name="T22" fmla="*/ 252 w 252"/>
                    <a:gd name="T23" fmla="*/ 806 h 806"/>
                    <a:gd name="T24" fmla="*/ 221 w 252"/>
                    <a:gd name="T25" fmla="*/ 502 h 806"/>
                    <a:gd name="T26" fmla="*/ 206 w 252"/>
                    <a:gd name="T27" fmla="*/ 251 h 806"/>
                    <a:gd name="T28" fmla="*/ 213 w 252"/>
                    <a:gd name="T29" fmla="*/ 7 h 806"/>
                    <a:gd name="T30" fmla="*/ 0 w 252"/>
                    <a:gd name="T31" fmla="*/ 0 h 80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52"/>
                    <a:gd name="T49" fmla="*/ 0 h 806"/>
                    <a:gd name="T50" fmla="*/ 252 w 252"/>
                    <a:gd name="T51" fmla="*/ 806 h 80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52" h="806">
                      <a:moveTo>
                        <a:pt x="0" y="0"/>
                      </a:moveTo>
                      <a:lnTo>
                        <a:pt x="0" y="441"/>
                      </a:lnTo>
                      <a:lnTo>
                        <a:pt x="0" y="761"/>
                      </a:lnTo>
                      <a:lnTo>
                        <a:pt x="76" y="776"/>
                      </a:lnTo>
                      <a:lnTo>
                        <a:pt x="92" y="510"/>
                      </a:lnTo>
                      <a:lnTo>
                        <a:pt x="76" y="487"/>
                      </a:lnTo>
                      <a:lnTo>
                        <a:pt x="92" y="471"/>
                      </a:lnTo>
                      <a:lnTo>
                        <a:pt x="92" y="312"/>
                      </a:lnTo>
                      <a:lnTo>
                        <a:pt x="107" y="357"/>
                      </a:lnTo>
                      <a:lnTo>
                        <a:pt x="145" y="578"/>
                      </a:lnTo>
                      <a:lnTo>
                        <a:pt x="183" y="806"/>
                      </a:lnTo>
                      <a:lnTo>
                        <a:pt x="252" y="806"/>
                      </a:lnTo>
                      <a:lnTo>
                        <a:pt x="221" y="502"/>
                      </a:lnTo>
                      <a:lnTo>
                        <a:pt x="206" y="251"/>
                      </a:lnTo>
                      <a:lnTo>
                        <a:pt x="213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07" name="Freeform 153"/>
                <p:cNvSpPr>
                  <a:spLocks/>
                </p:cNvSpPr>
                <p:nvPr/>
              </p:nvSpPr>
              <p:spPr bwMode="auto">
                <a:xfrm>
                  <a:off x="3456" y="1440"/>
                  <a:ext cx="320" cy="616"/>
                </a:xfrm>
                <a:custGeom>
                  <a:avLst/>
                  <a:gdLst>
                    <a:gd name="T0" fmla="*/ 106 w 320"/>
                    <a:gd name="T1" fmla="*/ 7 h 616"/>
                    <a:gd name="T2" fmla="*/ 8 w 320"/>
                    <a:gd name="T3" fmla="*/ 83 h 616"/>
                    <a:gd name="T4" fmla="*/ 0 w 320"/>
                    <a:gd name="T5" fmla="*/ 281 h 616"/>
                    <a:gd name="T6" fmla="*/ 0 w 320"/>
                    <a:gd name="T7" fmla="*/ 380 h 616"/>
                    <a:gd name="T8" fmla="*/ 8 w 320"/>
                    <a:gd name="T9" fmla="*/ 616 h 616"/>
                    <a:gd name="T10" fmla="*/ 30 w 320"/>
                    <a:gd name="T11" fmla="*/ 616 h 616"/>
                    <a:gd name="T12" fmla="*/ 38 w 320"/>
                    <a:gd name="T13" fmla="*/ 373 h 616"/>
                    <a:gd name="T14" fmla="*/ 243 w 320"/>
                    <a:gd name="T15" fmla="*/ 373 h 616"/>
                    <a:gd name="T16" fmla="*/ 251 w 320"/>
                    <a:gd name="T17" fmla="*/ 312 h 616"/>
                    <a:gd name="T18" fmla="*/ 251 w 320"/>
                    <a:gd name="T19" fmla="*/ 357 h 616"/>
                    <a:gd name="T20" fmla="*/ 243 w 320"/>
                    <a:gd name="T21" fmla="*/ 449 h 616"/>
                    <a:gd name="T22" fmla="*/ 228 w 320"/>
                    <a:gd name="T23" fmla="*/ 586 h 616"/>
                    <a:gd name="T24" fmla="*/ 259 w 320"/>
                    <a:gd name="T25" fmla="*/ 593 h 616"/>
                    <a:gd name="T26" fmla="*/ 320 w 320"/>
                    <a:gd name="T27" fmla="*/ 357 h 616"/>
                    <a:gd name="T28" fmla="*/ 282 w 320"/>
                    <a:gd name="T29" fmla="*/ 68 h 616"/>
                    <a:gd name="T30" fmla="*/ 175 w 320"/>
                    <a:gd name="T31" fmla="*/ 0 h 616"/>
                    <a:gd name="T32" fmla="*/ 129 w 320"/>
                    <a:gd name="T33" fmla="*/ 30 h 616"/>
                    <a:gd name="T34" fmla="*/ 106 w 320"/>
                    <a:gd name="T35" fmla="*/ 7 h 61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0"/>
                    <a:gd name="T55" fmla="*/ 0 h 616"/>
                    <a:gd name="T56" fmla="*/ 320 w 320"/>
                    <a:gd name="T57" fmla="*/ 616 h 61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0" h="616">
                      <a:moveTo>
                        <a:pt x="106" y="7"/>
                      </a:moveTo>
                      <a:lnTo>
                        <a:pt x="8" y="83"/>
                      </a:lnTo>
                      <a:lnTo>
                        <a:pt x="0" y="281"/>
                      </a:lnTo>
                      <a:lnTo>
                        <a:pt x="0" y="380"/>
                      </a:lnTo>
                      <a:lnTo>
                        <a:pt x="8" y="616"/>
                      </a:lnTo>
                      <a:lnTo>
                        <a:pt x="30" y="616"/>
                      </a:lnTo>
                      <a:lnTo>
                        <a:pt x="38" y="373"/>
                      </a:lnTo>
                      <a:lnTo>
                        <a:pt x="243" y="373"/>
                      </a:lnTo>
                      <a:lnTo>
                        <a:pt x="251" y="312"/>
                      </a:lnTo>
                      <a:lnTo>
                        <a:pt x="251" y="357"/>
                      </a:lnTo>
                      <a:lnTo>
                        <a:pt x="243" y="449"/>
                      </a:lnTo>
                      <a:lnTo>
                        <a:pt x="228" y="586"/>
                      </a:lnTo>
                      <a:lnTo>
                        <a:pt x="259" y="593"/>
                      </a:lnTo>
                      <a:lnTo>
                        <a:pt x="320" y="357"/>
                      </a:lnTo>
                      <a:lnTo>
                        <a:pt x="282" y="68"/>
                      </a:lnTo>
                      <a:lnTo>
                        <a:pt x="175" y="0"/>
                      </a:lnTo>
                      <a:lnTo>
                        <a:pt x="129" y="30"/>
                      </a:lnTo>
                      <a:lnTo>
                        <a:pt x="106" y="7"/>
                      </a:lnTo>
                      <a:close/>
                    </a:path>
                  </a:pathLst>
                </a:custGeom>
                <a:solidFill>
                  <a:srgbClr val="3F7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08" name="Freeform 154"/>
                <p:cNvSpPr>
                  <a:spLocks/>
                </p:cNvSpPr>
                <p:nvPr/>
              </p:nvSpPr>
              <p:spPr bwMode="auto">
                <a:xfrm>
                  <a:off x="3677" y="2026"/>
                  <a:ext cx="45" cy="99"/>
                </a:xfrm>
                <a:custGeom>
                  <a:avLst/>
                  <a:gdLst>
                    <a:gd name="T0" fmla="*/ 7 w 45"/>
                    <a:gd name="T1" fmla="*/ 0 h 99"/>
                    <a:gd name="T2" fmla="*/ 0 w 45"/>
                    <a:gd name="T3" fmla="*/ 53 h 99"/>
                    <a:gd name="T4" fmla="*/ 22 w 45"/>
                    <a:gd name="T5" fmla="*/ 99 h 99"/>
                    <a:gd name="T6" fmla="*/ 30 w 45"/>
                    <a:gd name="T7" fmla="*/ 91 h 99"/>
                    <a:gd name="T8" fmla="*/ 45 w 45"/>
                    <a:gd name="T9" fmla="*/ 91 h 99"/>
                    <a:gd name="T10" fmla="*/ 38 w 45"/>
                    <a:gd name="T11" fmla="*/ 76 h 99"/>
                    <a:gd name="T12" fmla="*/ 38 w 45"/>
                    <a:gd name="T13" fmla="*/ 53 h 99"/>
                    <a:gd name="T14" fmla="*/ 45 w 45"/>
                    <a:gd name="T15" fmla="*/ 38 h 99"/>
                    <a:gd name="T16" fmla="*/ 38 w 45"/>
                    <a:gd name="T17" fmla="*/ 0 h 99"/>
                    <a:gd name="T18" fmla="*/ 7 w 45"/>
                    <a:gd name="T19" fmla="*/ 0 h 9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5"/>
                    <a:gd name="T31" fmla="*/ 0 h 99"/>
                    <a:gd name="T32" fmla="*/ 45 w 45"/>
                    <a:gd name="T33" fmla="*/ 99 h 9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5" h="99">
                      <a:moveTo>
                        <a:pt x="7" y="0"/>
                      </a:moveTo>
                      <a:lnTo>
                        <a:pt x="0" y="53"/>
                      </a:lnTo>
                      <a:lnTo>
                        <a:pt x="22" y="99"/>
                      </a:lnTo>
                      <a:lnTo>
                        <a:pt x="30" y="91"/>
                      </a:lnTo>
                      <a:lnTo>
                        <a:pt x="45" y="91"/>
                      </a:lnTo>
                      <a:lnTo>
                        <a:pt x="38" y="76"/>
                      </a:lnTo>
                      <a:lnTo>
                        <a:pt x="38" y="53"/>
                      </a:lnTo>
                      <a:lnTo>
                        <a:pt x="45" y="38"/>
                      </a:lnTo>
                      <a:lnTo>
                        <a:pt x="38" y="0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09" name="Line 155"/>
                <p:cNvSpPr>
                  <a:spLocks noChangeShapeType="1"/>
                </p:cNvSpPr>
                <p:nvPr/>
              </p:nvSpPr>
              <p:spPr bwMode="auto">
                <a:xfrm>
                  <a:off x="3494" y="1835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10" name="Line 156"/>
                <p:cNvSpPr>
                  <a:spLocks noChangeShapeType="1"/>
                </p:cNvSpPr>
                <p:nvPr/>
              </p:nvSpPr>
              <p:spPr bwMode="auto">
                <a:xfrm>
                  <a:off x="3494" y="1820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11" name="Freeform 157"/>
                <p:cNvSpPr>
                  <a:spLocks/>
                </p:cNvSpPr>
                <p:nvPr/>
              </p:nvSpPr>
              <p:spPr bwMode="auto">
                <a:xfrm>
                  <a:off x="3555" y="1455"/>
                  <a:ext cx="91" cy="53"/>
                </a:xfrm>
                <a:custGeom>
                  <a:avLst/>
                  <a:gdLst>
                    <a:gd name="T0" fmla="*/ 0 w 91"/>
                    <a:gd name="T1" fmla="*/ 7 h 53"/>
                    <a:gd name="T2" fmla="*/ 0 w 91"/>
                    <a:gd name="T3" fmla="*/ 53 h 53"/>
                    <a:gd name="T4" fmla="*/ 23 w 91"/>
                    <a:gd name="T5" fmla="*/ 15 h 53"/>
                    <a:gd name="T6" fmla="*/ 46 w 91"/>
                    <a:gd name="T7" fmla="*/ 53 h 53"/>
                    <a:gd name="T8" fmla="*/ 91 w 91"/>
                    <a:gd name="T9" fmla="*/ 0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1"/>
                    <a:gd name="T16" fmla="*/ 0 h 53"/>
                    <a:gd name="T17" fmla="*/ 91 w 91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1" h="53">
                      <a:moveTo>
                        <a:pt x="0" y="7"/>
                      </a:moveTo>
                      <a:lnTo>
                        <a:pt x="0" y="53"/>
                      </a:lnTo>
                      <a:lnTo>
                        <a:pt x="23" y="15"/>
                      </a:lnTo>
                      <a:lnTo>
                        <a:pt x="46" y="53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12" name="Line 158"/>
                <p:cNvSpPr>
                  <a:spLocks noChangeShapeType="1"/>
                </p:cNvSpPr>
                <p:nvPr/>
              </p:nvSpPr>
              <p:spPr bwMode="auto">
                <a:xfrm>
                  <a:off x="3578" y="1478"/>
                  <a:ext cx="1" cy="35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13" name="Freeform 159"/>
                <p:cNvSpPr>
                  <a:spLocks/>
                </p:cNvSpPr>
                <p:nvPr/>
              </p:nvSpPr>
              <p:spPr bwMode="auto">
                <a:xfrm>
                  <a:off x="3524" y="1264"/>
                  <a:ext cx="122" cy="206"/>
                </a:xfrm>
                <a:custGeom>
                  <a:avLst/>
                  <a:gdLst>
                    <a:gd name="T0" fmla="*/ 8 w 122"/>
                    <a:gd name="T1" fmla="*/ 39 h 206"/>
                    <a:gd name="T2" fmla="*/ 0 w 122"/>
                    <a:gd name="T3" fmla="*/ 61 h 206"/>
                    <a:gd name="T4" fmla="*/ 0 w 122"/>
                    <a:gd name="T5" fmla="*/ 69 h 206"/>
                    <a:gd name="T6" fmla="*/ 8 w 122"/>
                    <a:gd name="T7" fmla="*/ 77 h 206"/>
                    <a:gd name="T8" fmla="*/ 0 w 122"/>
                    <a:gd name="T9" fmla="*/ 92 h 206"/>
                    <a:gd name="T10" fmla="*/ 8 w 122"/>
                    <a:gd name="T11" fmla="*/ 115 h 206"/>
                    <a:gd name="T12" fmla="*/ 8 w 122"/>
                    <a:gd name="T13" fmla="*/ 130 h 206"/>
                    <a:gd name="T14" fmla="*/ 8 w 122"/>
                    <a:gd name="T15" fmla="*/ 137 h 206"/>
                    <a:gd name="T16" fmla="*/ 16 w 122"/>
                    <a:gd name="T17" fmla="*/ 153 h 206"/>
                    <a:gd name="T18" fmla="*/ 16 w 122"/>
                    <a:gd name="T19" fmla="*/ 160 h 206"/>
                    <a:gd name="T20" fmla="*/ 31 w 122"/>
                    <a:gd name="T21" fmla="*/ 168 h 206"/>
                    <a:gd name="T22" fmla="*/ 38 w 122"/>
                    <a:gd name="T23" fmla="*/ 168 h 206"/>
                    <a:gd name="T24" fmla="*/ 38 w 122"/>
                    <a:gd name="T25" fmla="*/ 176 h 206"/>
                    <a:gd name="T26" fmla="*/ 38 w 122"/>
                    <a:gd name="T27" fmla="*/ 183 h 206"/>
                    <a:gd name="T28" fmla="*/ 54 w 122"/>
                    <a:gd name="T29" fmla="*/ 206 h 206"/>
                    <a:gd name="T30" fmla="*/ 107 w 122"/>
                    <a:gd name="T31" fmla="*/ 176 h 206"/>
                    <a:gd name="T32" fmla="*/ 107 w 122"/>
                    <a:gd name="T33" fmla="*/ 122 h 206"/>
                    <a:gd name="T34" fmla="*/ 115 w 122"/>
                    <a:gd name="T35" fmla="*/ 107 h 206"/>
                    <a:gd name="T36" fmla="*/ 122 w 122"/>
                    <a:gd name="T37" fmla="*/ 92 h 206"/>
                    <a:gd name="T38" fmla="*/ 122 w 122"/>
                    <a:gd name="T39" fmla="*/ 77 h 206"/>
                    <a:gd name="T40" fmla="*/ 122 w 122"/>
                    <a:gd name="T41" fmla="*/ 61 h 206"/>
                    <a:gd name="T42" fmla="*/ 122 w 122"/>
                    <a:gd name="T43" fmla="*/ 54 h 206"/>
                    <a:gd name="T44" fmla="*/ 122 w 122"/>
                    <a:gd name="T45" fmla="*/ 39 h 206"/>
                    <a:gd name="T46" fmla="*/ 122 w 122"/>
                    <a:gd name="T47" fmla="*/ 31 h 206"/>
                    <a:gd name="T48" fmla="*/ 115 w 122"/>
                    <a:gd name="T49" fmla="*/ 23 h 206"/>
                    <a:gd name="T50" fmla="*/ 107 w 122"/>
                    <a:gd name="T51" fmla="*/ 16 h 206"/>
                    <a:gd name="T52" fmla="*/ 99 w 122"/>
                    <a:gd name="T53" fmla="*/ 8 h 206"/>
                    <a:gd name="T54" fmla="*/ 84 w 122"/>
                    <a:gd name="T55" fmla="*/ 8 h 206"/>
                    <a:gd name="T56" fmla="*/ 77 w 122"/>
                    <a:gd name="T57" fmla="*/ 8 h 206"/>
                    <a:gd name="T58" fmla="*/ 61 w 122"/>
                    <a:gd name="T59" fmla="*/ 0 h 206"/>
                    <a:gd name="T60" fmla="*/ 46 w 122"/>
                    <a:gd name="T61" fmla="*/ 8 h 206"/>
                    <a:gd name="T62" fmla="*/ 31 w 122"/>
                    <a:gd name="T63" fmla="*/ 8 h 206"/>
                    <a:gd name="T64" fmla="*/ 23 w 122"/>
                    <a:gd name="T65" fmla="*/ 16 h 206"/>
                    <a:gd name="T66" fmla="*/ 16 w 122"/>
                    <a:gd name="T67" fmla="*/ 23 h 206"/>
                    <a:gd name="T68" fmla="*/ 8 w 122"/>
                    <a:gd name="T69" fmla="*/ 31 h 206"/>
                    <a:gd name="T70" fmla="*/ 8 w 122"/>
                    <a:gd name="T71" fmla="*/ 39 h 20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122"/>
                    <a:gd name="T109" fmla="*/ 0 h 206"/>
                    <a:gd name="T110" fmla="*/ 122 w 122"/>
                    <a:gd name="T111" fmla="*/ 206 h 20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122" h="206">
                      <a:moveTo>
                        <a:pt x="8" y="39"/>
                      </a:moveTo>
                      <a:lnTo>
                        <a:pt x="0" y="61"/>
                      </a:lnTo>
                      <a:lnTo>
                        <a:pt x="0" y="69"/>
                      </a:lnTo>
                      <a:lnTo>
                        <a:pt x="8" y="77"/>
                      </a:lnTo>
                      <a:lnTo>
                        <a:pt x="0" y="92"/>
                      </a:lnTo>
                      <a:lnTo>
                        <a:pt x="8" y="115"/>
                      </a:lnTo>
                      <a:lnTo>
                        <a:pt x="8" y="130"/>
                      </a:lnTo>
                      <a:lnTo>
                        <a:pt x="8" y="137"/>
                      </a:lnTo>
                      <a:lnTo>
                        <a:pt x="16" y="153"/>
                      </a:lnTo>
                      <a:lnTo>
                        <a:pt x="16" y="160"/>
                      </a:lnTo>
                      <a:lnTo>
                        <a:pt x="31" y="168"/>
                      </a:lnTo>
                      <a:lnTo>
                        <a:pt x="38" y="168"/>
                      </a:lnTo>
                      <a:lnTo>
                        <a:pt x="38" y="176"/>
                      </a:lnTo>
                      <a:lnTo>
                        <a:pt x="38" y="183"/>
                      </a:lnTo>
                      <a:lnTo>
                        <a:pt x="54" y="206"/>
                      </a:lnTo>
                      <a:lnTo>
                        <a:pt x="107" y="176"/>
                      </a:lnTo>
                      <a:lnTo>
                        <a:pt x="107" y="122"/>
                      </a:lnTo>
                      <a:lnTo>
                        <a:pt x="115" y="107"/>
                      </a:lnTo>
                      <a:lnTo>
                        <a:pt x="122" y="92"/>
                      </a:lnTo>
                      <a:lnTo>
                        <a:pt x="122" y="77"/>
                      </a:lnTo>
                      <a:lnTo>
                        <a:pt x="122" y="61"/>
                      </a:lnTo>
                      <a:lnTo>
                        <a:pt x="122" y="54"/>
                      </a:lnTo>
                      <a:lnTo>
                        <a:pt x="122" y="39"/>
                      </a:lnTo>
                      <a:lnTo>
                        <a:pt x="122" y="31"/>
                      </a:lnTo>
                      <a:lnTo>
                        <a:pt x="115" y="23"/>
                      </a:lnTo>
                      <a:lnTo>
                        <a:pt x="107" y="16"/>
                      </a:lnTo>
                      <a:lnTo>
                        <a:pt x="99" y="8"/>
                      </a:lnTo>
                      <a:lnTo>
                        <a:pt x="84" y="8"/>
                      </a:lnTo>
                      <a:lnTo>
                        <a:pt x="77" y="8"/>
                      </a:lnTo>
                      <a:lnTo>
                        <a:pt x="61" y="0"/>
                      </a:lnTo>
                      <a:lnTo>
                        <a:pt x="46" y="8"/>
                      </a:lnTo>
                      <a:lnTo>
                        <a:pt x="31" y="8"/>
                      </a:lnTo>
                      <a:lnTo>
                        <a:pt x="23" y="16"/>
                      </a:lnTo>
                      <a:lnTo>
                        <a:pt x="16" y="23"/>
                      </a:lnTo>
                      <a:lnTo>
                        <a:pt x="8" y="31"/>
                      </a:lnTo>
                      <a:lnTo>
                        <a:pt x="8" y="39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14" name="Freeform 160"/>
                <p:cNvSpPr>
                  <a:spLocks/>
                </p:cNvSpPr>
                <p:nvPr/>
              </p:nvSpPr>
              <p:spPr bwMode="auto">
                <a:xfrm>
                  <a:off x="3570" y="1379"/>
                  <a:ext cx="61" cy="61"/>
                </a:xfrm>
                <a:custGeom>
                  <a:avLst/>
                  <a:gdLst>
                    <a:gd name="T0" fmla="*/ 53 w 61"/>
                    <a:gd name="T1" fmla="*/ 15 h 61"/>
                    <a:gd name="T2" fmla="*/ 46 w 61"/>
                    <a:gd name="T3" fmla="*/ 30 h 61"/>
                    <a:gd name="T4" fmla="*/ 0 w 61"/>
                    <a:gd name="T5" fmla="*/ 53 h 61"/>
                    <a:gd name="T6" fmla="*/ 23 w 61"/>
                    <a:gd name="T7" fmla="*/ 53 h 61"/>
                    <a:gd name="T8" fmla="*/ 31 w 61"/>
                    <a:gd name="T9" fmla="*/ 45 h 61"/>
                    <a:gd name="T10" fmla="*/ 46 w 61"/>
                    <a:gd name="T11" fmla="*/ 45 h 61"/>
                    <a:gd name="T12" fmla="*/ 53 w 61"/>
                    <a:gd name="T13" fmla="*/ 53 h 61"/>
                    <a:gd name="T14" fmla="*/ 61 w 61"/>
                    <a:gd name="T15" fmla="*/ 61 h 61"/>
                    <a:gd name="T16" fmla="*/ 61 w 61"/>
                    <a:gd name="T17" fmla="*/ 22 h 61"/>
                    <a:gd name="T18" fmla="*/ 61 w 61"/>
                    <a:gd name="T19" fmla="*/ 7 h 61"/>
                    <a:gd name="T20" fmla="*/ 53 w 61"/>
                    <a:gd name="T21" fmla="*/ 0 h 61"/>
                    <a:gd name="T22" fmla="*/ 53 w 61"/>
                    <a:gd name="T23" fmla="*/ 15 h 6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1"/>
                    <a:gd name="T37" fmla="*/ 0 h 61"/>
                    <a:gd name="T38" fmla="*/ 61 w 61"/>
                    <a:gd name="T39" fmla="*/ 61 h 6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1" h="61">
                      <a:moveTo>
                        <a:pt x="53" y="15"/>
                      </a:moveTo>
                      <a:lnTo>
                        <a:pt x="46" y="30"/>
                      </a:lnTo>
                      <a:lnTo>
                        <a:pt x="0" y="53"/>
                      </a:lnTo>
                      <a:lnTo>
                        <a:pt x="23" y="53"/>
                      </a:lnTo>
                      <a:lnTo>
                        <a:pt x="31" y="45"/>
                      </a:lnTo>
                      <a:lnTo>
                        <a:pt x="46" y="45"/>
                      </a:lnTo>
                      <a:lnTo>
                        <a:pt x="53" y="53"/>
                      </a:lnTo>
                      <a:lnTo>
                        <a:pt x="61" y="61"/>
                      </a:lnTo>
                      <a:lnTo>
                        <a:pt x="61" y="22"/>
                      </a:lnTo>
                      <a:lnTo>
                        <a:pt x="61" y="7"/>
                      </a:lnTo>
                      <a:lnTo>
                        <a:pt x="53" y="0"/>
                      </a:lnTo>
                      <a:lnTo>
                        <a:pt x="53" y="15"/>
                      </a:lnTo>
                      <a:close/>
                    </a:path>
                  </a:pathLst>
                </a:custGeom>
                <a:solidFill>
                  <a:srgbClr val="7F3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8015" name="Freeform 161"/>
                <p:cNvSpPr>
                  <a:spLocks/>
                </p:cNvSpPr>
                <p:nvPr/>
              </p:nvSpPr>
              <p:spPr bwMode="auto">
                <a:xfrm>
                  <a:off x="3524" y="1257"/>
                  <a:ext cx="130" cy="152"/>
                </a:xfrm>
                <a:custGeom>
                  <a:avLst/>
                  <a:gdLst>
                    <a:gd name="T0" fmla="*/ 23 w 130"/>
                    <a:gd name="T1" fmla="*/ 15 h 152"/>
                    <a:gd name="T2" fmla="*/ 31 w 130"/>
                    <a:gd name="T3" fmla="*/ 7 h 152"/>
                    <a:gd name="T4" fmla="*/ 46 w 130"/>
                    <a:gd name="T5" fmla="*/ 7 h 152"/>
                    <a:gd name="T6" fmla="*/ 61 w 130"/>
                    <a:gd name="T7" fmla="*/ 0 h 152"/>
                    <a:gd name="T8" fmla="*/ 69 w 130"/>
                    <a:gd name="T9" fmla="*/ 0 h 152"/>
                    <a:gd name="T10" fmla="*/ 84 w 130"/>
                    <a:gd name="T11" fmla="*/ 0 h 152"/>
                    <a:gd name="T12" fmla="*/ 92 w 130"/>
                    <a:gd name="T13" fmla="*/ 0 h 152"/>
                    <a:gd name="T14" fmla="*/ 107 w 130"/>
                    <a:gd name="T15" fmla="*/ 0 h 152"/>
                    <a:gd name="T16" fmla="*/ 115 w 130"/>
                    <a:gd name="T17" fmla="*/ 7 h 152"/>
                    <a:gd name="T18" fmla="*/ 122 w 130"/>
                    <a:gd name="T19" fmla="*/ 15 h 152"/>
                    <a:gd name="T20" fmla="*/ 122 w 130"/>
                    <a:gd name="T21" fmla="*/ 23 h 152"/>
                    <a:gd name="T22" fmla="*/ 130 w 130"/>
                    <a:gd name="T23" fmla="*/ 30 h 152"/>
                    <a:gd name="T24" fmla="*/ 130 w 130"/>
                    <a:gd name="T25" fmla="*/ 46 h 152"/>
                    <a:gd name="T26" fmla="*/ 130 w 130"/>
                    <a:gd name="T27" fmla="*/ 68 h 152"/>
                    <a:gd name="T28" fmla="*/ 130 w 130"/>
                    <a:gd name="T29" fmla="*/ 84 h 152"/>
                    <a:gd name="T30" fmla="*/ 122 w 130"/>
                    <a:gd name="T31" fmla="*/ 99 h 152"/>
                    <a:gd name="T32" fmla="*/ 122 w 130"/>
                    <a:gd name="T33" fmla="*/ 114 h 152"/>
                    <a:gd name="T34" fmla="*/ 122 w 130"/>
                    <a:gd name="T35" fmla="*/ 122 h 152"/>
                    <a:gd name="T36" fmla="*/ 115 w 130"/>
                    <a:gd name="T37" fmla="*/ 129 h 152"/>
                    <a:gd name="T38" fmla="*/ 115 w 130"/>
                    <a:gd name="T39" fmla="*/ 137 h 152"/>
                    <a:gd name="T40" fmla="*/ 107 w 130"/>
                    <a:gd name="T41" fmla="*/ 152 h 152"/>
                    <a:gd name="T42" fmla="*/ 99 w 130"/>
                    <a:gd name="T43" fmla="*/ 152 h 152"/>
                    <a:gd name="T44" fmla="*/ 107 w 130"/>
                    <a:gd name="T45" fmla="*/ 137 h 152"/>
                    <a:gd name="T46" fmla="*/ 99 w 130"/>
                    <a:gd name="T47" fmla="*/ 129 h 152"/>
                    <a:gd name="T48" fmla="*/ 99 w 130"/>
                    <a:gd name="T49" fmla="*/ 122 h 152"/>
                    <a:gd name="T50" fmla="*/ 99 w 130"/>
                    <a:gd name="T51" fmla="*/ 114 h 152"/>
                    <a:gd name="T52" fmla="*/ 107 w 130"/>
                    <a:gd name="T53" fmla="*/ 99 h 152"/>
                    <a:gd name="T54" fmla="*/ 99 w 130"/>
                    <a:gd name="T55" fmla="*/ 91 h 152"/>
                    <a:gd name="T56" fmla="*/ 92 w 130"/>
                    <a:gd name="T57" fmla="*/ 99 h 152"/>
                    <a:gd name="T58" fmla="*/ 92 w 130"/>
                    <a:gd name="T59" fmla="*/ 106 h 152"/>
                    <a:gd name="T60" fmla="*/ 92 w 130"/>
                    <a:gd name="T61" fmla="*/ 91 h 152"/>
                    <a:gd name="T62" fmla="*/ 84 w 130"/>
                    <a:gd name="T63" fmla="*/ 76 h 152"/>
                    <a:gd name="T64" fmla="*/ 84 w 130"/>
                    <a:gd name="T65" fmla="*/ 61 h 152"/>
                    <a:gd name="T66" fmla="*/ 84 w 130"/>
                    <a:gd name="T67" fmla="*/ 46 h 152"/>
                    <a:gd name="T68" fmla="*/ 92 w 130"/>
                    <a:gd name="T69" fmla="*/ 46 h 152"/>
                    <a:gd name="T70" fmla="*/ 84 w 130"/>
                    <a:gd name="T71" fmla="*/ 46 h 152"/>
                    <a:gd name="T72" fmla="*/ 77 w 130"/>
                    <a:gd name="T73" fmla="*/ 46 h 152"/>
                    <a:gd name="T74" fmla="*/ 69 w 130"/>
                    <a:gd name="T75" fmla="*/ 46 h 152"/>
                    <a:gd name="T76" fmla="*/ 54 w 130"/>
                    <a:gd name="T77" fmla="*/ 53 h 152"/>
                    <a:gd name="T78" fmla="*/ 46 w 130"/>
                    <a:gd name="T79" fmla="*/ 53 h 152"/>
                    <a:gd name="T80" fmla="*/ 61 w 130"/>
                    <a:gd name="T81" fmla="*/ 46 h 152"/>
                    <a:gd name="T82" fmla="*/ 54 w 130"/>
                    <a:gd name="T83" fmla="*/ 46 h 152"/>
                    <a:gd name="T84" fmla="*/ 38 w 130"/>
                    <a:gd name="T85" fmla="*/ 46 h 152"/>
                    <a:gd name="T86" fmla="*/ 23 w 130"/>
                    <a:gd name="T87" fmla="*/ 46 h 152"/>
                    <a:gd name="T88" fmla="*/ 8 w 130"/>
                    <a:gd name="T89" fmla="*/ 46 h 152"/>
                    <a:gd name="T90" fmla="*/ 8 w 130"/>
                    <a:gd name="T91" fmla="*/ 53 h 152"/>
                    <a:gd name="T92" fmla="*/ 8 w 130"/>
                    <a:gd name="T93" fmla="*/ 68 h 152"/>
                    <a:gd name="T94" fmla="*/ 0 w 130"/>
                    <a:gd name="T95" fmla="*/ 53 h 152"/>
                    <a:gd name="T96" fmla="*/ 0 w 130"/>
                    <a:gd name="T97" fmla="*/ 38 h 152"/>
                    <a:gd name="T98" fmla="*/ 8 w 130"/>
                    <a:gd name="T99" fmla="*/ 23 h 152"/>
                    <a:gd name="T100" fmla="*/ 16 w 130"/>
                    <a:gd name="T101" fmla="*/ 15 h 152"/>
                    <a:gd name="T102" fmla="*/ 23 w 130"/>
                    <a:gd name="T103" fmla="*/ 15 h 152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30"/>
                    <a:gd name="T157" fmla="*/ 0 h 152"/>
                    <a:gd name="T158" fmla="*/ 130 w 130"/>
                    <a:gd name="T159" fmla="*/ 152 h 152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30" h="152">
                      <a:moveTo>
                        <a:pt x="23" y="15"/>
                      </a:moveTo>
                      <a:lnTo>
                        <a:pt x="31" y="7"/>
                      </a:lnTo>
                      <a:lnTo>
                        <a:pt x="46" y="7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2" y="0"/>
                      </a:lnTo>
                      <a:lnTo>
                        <a:pt x="107" y="0"/>
                      </a:lnTo>
                      <a:lnTo>
                        <a:pt x="115" y="7"/>
                      </a:lnTo>
                      <a:lnTo>
                        <a:pt x="122" y="15"/>
                      </a:lnTo>
                      <a:lnTo>
                        <a:pt x="122" y="23"/>
                      </a:lnTo>
                      <a:lnTo>
                        <a:pt x="130" y="30"/>
                      </a:lnTo>
                      <a:lnTo>
                        <a:pt x="130" y="46"/>
                      </a:lnTo>
                      <a:lnTo>
                        <a:pt x="130" y="68"/>
                      </a:lnTo>
                      <a:lnTo>
                        <a:pt x="130" y="84"/>
                      </a:lnTo>
                      <a:lnTo>
                        <a:pt x="122" y="99"/>
                      </a:lnTo>
                      <a:lnTo>
                        <a:pt x="122" y="114"/>
                      </a:lnTo>
                      <a:lnTo>
                        <a:pt x="122" y="122"/>
                      </a:lnTo>
                      <a:lnTo>
                        <a:pt x="115" y="129"/>
                      </a:lnTo>
                      <a:lnTo>
                        <a:pt x="115" y="137"/>
                      </a:lnTo>
                      <a:lnTo>
                        <a:pt x="107" y="152"/>
                      </a:lnTo>
                      <a:lnTo>
                        <a:pt x="99" y="152"/>
                      </a:lnTo>
                      <a:lnTo>
                        <a:pt x="107" y="137"/>
                      </a:lnTo>
                      <a:lnTo>
                        <a:pt x="99" y="129"/>
                      </a:lnTo>
                      <a:lnTo>
                        <a:pt x="99" y="122"/>
                      </a:lnTo>
                      <a:lnTo>
                        <a:pt x="99" y="114"/>
                      </a:lnTo>
                      <a:lnTo>
                        <a:pt x="107" y="99"/>
                      </a:lnTo>
                      <a:lnTo>
                        <a:pt x="99" y="91"/>
                      </a:lnTo>
                      <a:lnTo>
                        <a:pt x="92" y="99"/>
                      </a:lnTo>
                      <a:lnTo>
                        <a:pt x="92" y="106"/>
                      </a:lnTo>
                      <a:lnTo>
                        <a:pt x="92" y="91"/>
                      </a:lnTo>
                      <a:lnTo>
                        <a:pt x="84" y="76"/>
                      </a:lnTo>
                      <a:lnTo>
                        <a:pt x="84" y="61"/>
                      </a:lnTo>
                      <a:lnTo>
                        <a:pt x="84" y="46"/>
                      </a:lnTo>
                      <a:lnTo>
                        <a:pt x="92" y="46"/>
                      </a:lnTo>
                      <a:lnTo>
                        <a:pt x="84" y="46"/>
                      </a:lnTo>
                      <a:lnTo>
                        <a:pt x="77" y="46"/>
                      </a:lnTo>
                      <a:lnTo>
                        <a:pt x="69" y="46"/>
                      </a:lnTo>
                      <a:lnTo>
                        <a:pt x="54" y="53"/>
                      </a:lnTo>
                      <a:lnTo>
                        <a:pt x="46" y="53"/>
                      </a:lnTo>
                      <a:lnTo>
                        <a:pt x="61" y="46"/>
                      </a:lnTo>
                      <a:lnTo>
                        <a:pt x="54" y="46"/>
                      </a:lnTo>
                      <a:lnTo>
                        <a:pt x="38" y="46"/>
                      </a:lnTo>
                      <a:lnTo>
                        <a:pt x="23" y="46"/>
                      </a:lnTo>
                      <a:lnTo>
                        <a:pt x="8" y="46"/>
                      </a:lnTo>
                      <a:lnTo>
                        <a:pt x="8" y="53"/>
                      </a:lnTo>
                      <a:lnTo>
                        <a:pt x="8" y="68"/>
                      </a:lnTo>
                      <a:lnTo>
                        <a:pt x="0" y="53"/>
                      </a:lnTo>
                      <a:lnTo>
                        <a:pt x="0" y="38"/>
                      </a:lnTo>
                      <a:lnTo>
                        <a:pt x="8" y="23"/>
                      </a:lnTo>
                      <a:lnTo>
                        <a:pt x="16" y="15"/>
                      </a:lnTo>
                      <a:lnTo>
                        <a:pt x="23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</p:grpSp>
      </p:grpSp>
      <p:grpSp>
        <p:nvGrpSpPr>
          <p:cNvPr id="22" name="Group 162"/>
          <p:cNvGrpSpPr>
            <a:grpSpLocks/>
          </p:cNvGrpSpPr>
          <p:nvPr/>
        </p:nvGrpSpPr>
        <p:grpSpPr bwMode="auto">
          <a:xfrm>
            <a:off x="2251075" y="3657600"/>
            <a:ext cx="422275" cy="762000"/>
            <a:chOff x="1392" y="2976"/>
            <a:chExt cx="288" cy="480"/>
          </a:xfrm>
        </p:grpSpPr>
        <p:sp>
          <p:nvSpPr>
            <p:cNvPr id="27985" name="Rectangle 163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3" name="Group 164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7987" name="Freeform 165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88" name="Freeform 166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89" name="Freeform 167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90" name="Freeform 168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91" name="Freeform 169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92" name="Freeform 170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93" name="Freeform 171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94" name="Freeform 172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95" name="Freeform 173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96" name="Freeform 174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97" name="Freeform 175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98" name="Freeform 176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24" name="Group 177"/>
          <p:cNvGrpSpPr>
            <a:grpSpLocks/>
          </p:cNvGrpSpPr>
          <p:nvPr/>
        </p:nvGrpSpPr>
        <p:grpSpPr bwMode="auto">
          <a:xfrm>
            <a:off x="2813050" y="3657600"/>
            <a:ext cx="422275" cy="762000"/>
            <a:chOff x="1824" y="2976"/>
            <a:chExt cx="288" cy="480"/>
          </a:xfrm>
        </p:grpSpPr>
        <p:sp>
          <p:nvSpPr>
            <p:cNvPr id="27956" name="Rectangle 178"/>
            <p:cNvSpPr>
              <a:spLocks noChangeArrowheads="1"/>
            </p:cNvSpPr>
            <p:nvPr/>
          </p:nvSpPr>
          <p:spPr bwMode="auto">
            <a:xfrm>
              <a:off x="1824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5" name="Group 179"/>
            <p:cNvGrpSpPr>
              <a:grpSpLocks/>
            </p:cNvGrpSpPr>
            <p:nvPr/>
          </p:nvGrpSpPr>
          <p:grpSpPr bwMode="auto">
            <a:xfrm>
              <a:off x="1855" y="3008"/>
              <a:ext cx="207" cy="428"/>
              <a:chOff x="3072" y="1257"/>
              <a:chExt cx="704" cy="1461"/>
            </a:xfrm>
          </p:grpSpPr>
          <p:grpSp>
            <p:nvGrpSpPr>
              <p:cNvPr id="26" name="Group 180"/>
              <p:cNvGrpSpPr>
                <a:grpSpLocks/>
              </p:cNvGrpSpPr>
              <p:nvPr/>
            </p:nvGrpSpPr>
            <p:grpSpPr bwMode="auto">
              <a:xfrm>
                <a:off x="3072" y="1296"/>
                <a:ext cx="449" cy="1347"/>
                <a:chOff x="4542" y="1036"/>
                <a:chExt cx="449" cy="1347"/>
              </a:xfrm>
            </p:grpSpPr>
            <p:sp>
              <p:nvSpPr>
                <p:cNvPr id="27973" name="Freeform 181"/>
                <p:cNvSpPr>
                  <a:spLocks/>
                </p:cNvSpPr>
                <p:nvPr/>
              </p:nvSpPr>
              <p:spPr bwMode="auto">
                <a:xfrm>
                  <a:off x="4557" y="2292"/>
                  <a:ext cx="122" cy="91"/>
                </a:xfrm>
                <a:custGeom>
                  <a:avLst/>
                  <a:gdLst>
                    <a:gd name="T0" fmla="*/ 46 w 122"/>
                    <a:gd name="T1" fmla="*/ 15 h 91"/>
                    <a:gd name="T2" fmla="*/ 16 w 122"/>
                    <a:gd name="T3" fmla="*/ 46 h 91"/>
                    <a:gd name="T4" fmla="*/ 0 w 122"/>
                    <a:gd name="T5" fmla="*/ 69 h 91"/>
                    <a:gd name="T6" fmla="*/ 0 w 122"/>
                    <a:gd name="T7" fmla="*/ 84 h 91"/>
                    <a:gd name="T8" fmla="*/ 16 w 122"/>
                    <a:gd name="T9" fmla="*/ 91 h 91"/>
                    <a:gd name="T10" fmla="*/ 54 w 122"/>
                    <a:gd name="T11" fmla="*/ 91 h 91"/>
                    <a:gd name="T12" fmla="*/ 76 w 122"/>
                    <a:gd name="T13" fmla="*/ 84 h 91"/>
                    <a:gd name="T14" fmla="*/ 84 w 122"/>
                    <a:gd name="T15" fmla="*/ 61 h 91"/>
                    <a:gd name="T16" fmla="*/ 122 w 122"/>
                    <a:gd name="T17" fmla="*/ 46 h 91"/>
                    <a:gd name="T18" fmla="*/ 122 w 122"/>
                    <a:gd name="T19" fmla="*/ 23 h 91"/>
                    <a:gd name="T20" fmla="*/ 114 w 122"/>
                    <a:gd name="T21" fmla="*/ 0 h 91"/>
                    <a:gd name="T22" fmla="*/ 84 w 122"/>
                    <a:gd name="T23" fmla="*/ 15 h 91"/>
                    <a:gd name="T24" fmla="*/ 46 w 122"/>
                    <a:gd name="T25" fmla="*/ 15 h 91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22"/>
                    <a:gd name="T40" fmla="*/ 0 h 91"/>
                    <a:gd name="T41" fmla="*/ 122 w 122"/>
                    <a:gd name="T42" fmla="*/ 91 h 91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22" h="91">
                      <a:moveTo>
                        <a:pt x="46" y="15"/>
                      </a:moveTo>
                      <a:lnTo>
                        <a:pt x="16" y="46"/>
                      </a:lnTo>
                      <a:lnTo>
                        <a:pt x="0" y="69"/>
                      </a:lnTo>
                      <a:lnTo>
                        <a:pt x="0" y="84"/>
                      </a:lnTo>
                      <a:lnTo>
                        <a:pt x="16" y="91"/>
                      </a:lnTo>
                      <a:lnTo>
                        <a:pt x="54" y="91"/>
                      </a:lnTo>
                      <a:lnTo>
                        <a:pt x="76" y="84"/>
                      </a:lnTo>
                      <a:lnTo>
                        <a:pt x="84" y="61"/>
                      </a:lnTo>
                      <a:lnTo>
                        <a:pt x="122" y="46"/>
                      </a:lnTo>
                      <a:lnTo>
                        <a:pt x="122" y="23"/>
                      </a:lnTo>
                      <a:lnTo>
                        <a:pt x="114" y="0"/>
                      </a:lnTo>
                      <a:lnTo>
                        <a:pt x="84" y="15"/>
                      </a:lnTo>
                      <a:lnTo>
                        <a:pt x="46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74" name="Freeform 182"/>
                <p:cNvSpPr>
                  <a:spLocks/>
                </p:cNvSpPr>
                <p:nvPr/>
              </p:nvSpPr>
              <p:spPr bwMode="auto">
                <a:xfrm>
                  <a:off x="4816" y="2262"/>
                  <a:ext cx="137" cy="99"/>
                </a:xfrm>
                <a:custGeom>
                  <a:avLst/>
                  <a:gdLst>
                    <a:gd name="T0" fmla="*/ 0 w 137"/>
                    <a:gd name="T1" fmla="*/ 7 h 99"/>
                    <a:gd name="T2" fmla="*/ 0 w 137"/>
                    <a:gd name="T3" fmla="*/ 45 h 99"/>
                    <a:gd name="T4" fmla="*/ 15 w 137"/>
                    <a:gd name="T5" fmla="*/ 61 h 99"/>
                    <a:gd name="T6" fmla="*/ 38 w 137"/>
                    <a:gd name="T7" fmla="*/ 68 h 99"/>
                    <a:gd name="T8" fmla="*/ 46 w 137"/>
                    <a:gd name="T9" fmla="*/ 76 h 99"/>
                    <a:gd name="T10" fmla="*/ 69 w 137"/>
                    <a:gd name="T11" fmla="*/ 91 h 99"/>
                    <a:gd name="T12" fmla="*/ 114 w 137"/>
                    <a:gd name="T13" fmla="*/ 99 h 99"/>
                    <a:gd name="T14" fmla="*/ 122 w 137"/>
                    <a:gd name="T15" fmla="*/ 99 h 99"/>
                    <a:gd name="T16" fmla="*/ 137 w 137"/>
                    <a:gd name="T17" fmla="*/ 91 h 99"/>
                    <a:gd name="T18" fmla="*/ 137 w 137"/>
                    <a:gd name="T19" fmla="*/ 83 h 99"/>
                    <a:gd name="T20" fmla="*/ 122 w 137"/>
                    <a:gd name="T21" fmla="*/ 61 h 99"/>
                    <a:gd name="T22" fmla="*/ 91 w 137"/>
                    <a:gd name="T23" fmla="*/ 38 h 99"/>
                    <a:gd name="T24" fmla="*/ 69 w 137"/>
                    <a:gd name="T25" fmla="*/ 15 h 99"/>
                    <a:gd name="T26" fmla="*/ 53 w 137"/>
                    <a:gd name="T27" fmla="*/ 0 h 99"/>
                    <a:gd name="T28" fmla="*/ 0 w 137"/>
                    <a:gd name="T29" fmla="*/ 7 h 9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37"/>
                    <a:gd name="T46" fmla="*/ 0 h 99"/>
                    <a:gd name="T47" fmla="*/ 137 w 137"/>
                    <a:gd name="T48" fmla="*/ 99 h 9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37" h="99">
                      <a:moveTo>
                        <a:pt x="0" y="7"/>
                      </a:moveTo>
                      <a:lnTo>
                        <a:pt x="0" y="45"/>
                      </a:lnTo>
                      <a:lnTo>
                        <a:pt x="15" y="61"/>
                      </a:lnTo>
                      <a:lnTo>
                        <a:pt x="38" y="68"/>
                      </a:lnTo>
                      <a:lnTo>
                        <a:pt x="46" y="76"/>
                      </a:lnTo>
                      <a:lnTo>
                        <a:pt x="69" y="91"/>
                      </a:lnTo>
                      <a:lnTo>
                        <a:pt x="114" y="99"/>
                      </a:lnTo>
                      <a:lnTo>
                        <a:pt x="122" y="99"/>
                      </a:lnTo>
                      <a:lnTo>
                        <a:pt x="137" y="91"/>
                      </a:lnTo>
                      <a:lnTo>
                        <a:pt x="137" y="83"/>
                      </a:lnTo>
                      <a:lnTo>
                        <a:pt x="122" y="61"/>
                      </a:lnTo>
                      <a:lnTo>
                        <a:pt x="91" y="38"/>
                      </a:lnTo>
                      <a:lnTo>
                        <a:pt x="69" y="15"/>
                      </a:lnTo>
                      <a:lnTo>
                        <a:pt x="53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75" name="Freeform 183"/>
                <p:cNvSpPr>
                  <a:spLocks/>
                </p:cNvSpPr>
                <p:nvPr/>
              </p:nvSpPr>
              <p:spPr bwMode="auto">
                <a:xfrm>
                  <a:off x="4595" y="1226"/>
                  <a:ext cx="290" cy="343"/>
                </a:xfrm>
                <a:custGeom>
                  <a:avLst/>
                  <a:gdLst>
                    <a:gd name="T0" fmla="*/ 0 w 290"/>
                    <a:gd name="T1" fmla="*/ 69 h 343"/>
                    <a:gd name="T2" fmla="*/ 84 w 290"/>
                    <a:gd name="T3" fmla="*/ 0 h 343"/>
                    <a:gd name="T4" fmla="*/ 183 w 290"/>
                    <a:gd name="T5" fmla="*/ 153 h 343"/>
                    <a:gd name="T6" fmla="*/ 198 w 290"/>
                    <a:gd name="T7" fmla="*/ 8 h 343"/>
                    <a:gd name="T8" fmla="*/ 252 w 290"/>
                    <a:gd name="T9" fmla="*/ 31 h 343"/>
                    <a:gd name="T10" fmla="*/ 290 w 290"/>
                    <a:gd name="T11" fmla="*/ 77 h 343"/>
                    <a:gd name="T12" fmla="*/ 282 w 290"/>
                    <a:gd name="T13" fmla="*/ 343 h 343"/>
                    <a:gd name="T14" fmla="*/ 31 w 290"/>
                    <a:gd name="T15" fmla="*/ 343 h 343"/>
                    <a:gd name="T16" fmla="*/ 0 w 290"/>
                    <a:gd name="T17" fmla="*/ 69 h 34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90"/>
                    <a:gd name="T28" fmla="*/ 0 h 343"/>
                    <a:gd name="T29" fmla="*/ 290 w 290"/>
                    <a:gd name="T30" fmla="*/ 343 h 34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90" h="343">
                      <a:moveTo>
                        <a:pt x="0" y="69"/>
                      </a:moveTo>
                      <a:lnTo>
                        <a:pt x="84" y="0"/>
                      </a:lnTo>
                      <a:lnTo>
                        <a:pt x="183" y="153"/>
                      </a:lnTo>
                      <a:lnTo>
                        <a:pt x="198" y="8"/>
                      </a:lnTo>
                      <a:lnTo>
                        <a:pt x="252" y="31"/>
                      </a:lnTo>
                      <a:lnTo>
                        <a:pt x="290" y="77"/>
                      </a:lnTo>
                      <a:lnTo>
                        <a:pt x="282" y="343"/>
                      </a:lnTo>
                      <a:lnTo>
                        <a:pt x="31" y="343"/>
                      </a:lnTo>
                      <a:lnTo>
                        <a:pt x="0" y="69"/>
                      </a:lnTo>
                      <a:close/>
                    </a:path>
                  </a:pathLst>
                </a:custGeom>
                <a:solidFill>
                  <a:srgbClr val="7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76" name="Freeform 184"/>
                <p:cNvSpPr>
                  <a:spLocks/>
                </p:cNvSpPr>
                <p:nvPr/>
              </p:nvSpPr>
              <p:spPr bwMode="auto">
                <a:xfrm>
                  <a:off x="4679" y="1211"/>
                  <a:ext cx="114" cy="198"/>
                </a:xfrm>
                <a:custGeom>
                  <a:avLst/>
                  <a:gdLst>
                    <a:gd name="T0" fmla="*/ 0 w 114"/>
                    <a:gd name="T1" fmla="*/ 15 h 198"/>
                    <a:gd name="T2" fmla="*/ 8 w 114"/>
                    <a:gd name="T3" fmla="*/ 0 h 198"/>
                    <a:gd name="T4" fmla="*/ 76 w 114"/>
                    <a:gd name="T5" fmla="*/ 31 h 198"/>
                    <a:gd name="T6" fmla="*/ 99 w 114"/>
                    <a:gd name="T7" fmla="*/ 8 h 198"/>
                    <a:gd name="T8" fmla="*/ 107 w 114"/>
                    <a:gd name="T9" fmla="*/ 15 h 198"/>
                    <a:gd name="T10" fmla="*/ 114 w 114"/>
                    <a:gd name="T11" fmla="*/ 137 h 198"/>
                    <a:gd name="T12" fmla="*/ 114 w 114"/>
                    <a:gd name="T13" fmla="*/ 198 h 198"/>
                    <a:gd name="T14" fmla="*/ 0 w 114"/>
                    <a:gd name="T15" fmla="*/ 15 h 19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4"/>
                    <a:gd name="T25" fmla="*/ 0 h 198"/>
                    <a:gd name="T26" fmla="*/ 114 w 114"/>
                    <a:gd name="T27" fmla="*/ 198 h 19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4" h="198">
                      <a:moveTo>
                        <a:pt x="0" y="15"/>
                      </a:moveTo>
                      <a:lnTo>
                        <a:pt x="8" y="0"/>
                      </a:lnTo>
                      <a:lnTo>
                        <a:pt x="76" y="31"/>
                      </a:lnTo>
                      <a:lnTo>
                        <a:pt x="99" y="8"/>
                      </a:lnTo>
                      <a:lnTo>
                        <a:pt x="107" y="15"/>
                      </a:lnTo>
                      <a:lnTo>
                        <a:pt x="114" y="137"/>
                      </a:lnTo>
                      <a:lnTo>
                        <a:pt x="114" y="198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77" name="Freeform 185"/>
                <p:cNvSpPr>
                  <a:spLocks/>
                </p:cNvSpPr>
                <p:nvPr/>
              </p:nvSpPr>
              <p:spPr bwMode="auto">
                <a:xfrm>
                  <a:off x="4717" y="1249"/>
                  <a:ext cx="69" cy="38"/>
                </a:xfrm>
                <a:custGeom>
                  <a:avLst/>
                  <a:gdLst>
                    <a:gd name="T0" fmla="*/ 0 w 69"/>
                    <a:gd name="T1" fmla="*/ 38 h 38"/>
                    <a:gd name="T2" fmla="*/ 38 w 69"/>
                    <a:gd name="T3" fmla="*/ 0 h 38"/>
                    <a:gd name="T4" fmla="*/ 69 w 69"/>
                    <a:gd name="T5" fmla="*/ 31 h 38"/>
                    <a:gd name="T6" fmla="*/ 0 60000 65536"/>
                    <a:gd name="T7" fmla="*/ 0 60000 65536"/>
                    <a:gd name="T8" fmla="*/ 0 60000 65536"/>
                    <a:gd name="T9" fmla="*/ 0 w 69"/>
                    <a:gd name="T10" fmla="*/ 0 h 38"/>
                    <a:gd name="T11" fmla="*/ 69 w 69"/>
                    <a:gd name="T12" fmla="*/ 38 h 3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9" h="38">
                      <a:moveTo>
                        <a:pt x="0" y="38"/>
                      </a:moveTo>
                      <a:lnTo>
                        <a:pt x="38" y="0"/>
                      </a:lnTo>
                      <a:lnTo>
                        <a:pt x="69" y="31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78" name="Freeform 186"/>
                <p:cNvSpPr>
                  <a:spLocks/>
                </p:cNvSpPr>
                <p:nvPr/>
              </p:nvSpPr>
              <p:spPr bwMode="auto">
                <a:xfrm>
                  <a:off x="4542" y="1226"/>
                  <a:ext cx="449" cy="1097"/>
                </a:xfrm>
                <a:custGeom>
                  <a:avLst/>
                  <a:gdLst>
                    <a:gd name="T0" fmla="*/ 137 w 449"/>
                    <a:gd name="T1" fmla="*/ 0 h 1097"/>
                    <a:gd name="T2" fmla="*/ 31 w 449"/>
                    <a:gd name="T3" fmla="*/ 77 h 1097"/>
                    <a:gd name="T4" fmla="*/ 0 w 449"/>
                    <a:gd name="T5" fmla="*/ 343 h 1097"/>
                    <a:gd name="T6" fmla="*/ 84 w 449"/>
                    <a:gd name="T7" fmla="*/ 510 h 1097"/>
                    <a:gd name="T8" fmla="*/ 84 w 449"/>
                    <a:gd name="T9" fmla="*/ 541 h 1097"/>
                    <a:gd name="T10" fmla="*/ 91 w 449"/>
                    <a:gd name="T11" fmla="*/ 579 h 1097"/>
                    <a:gd name="T12" fmla="*/ 99 w 449"/>
                    <a:gd name="T13" fmla="*/ 609 h 1097"/>
                    <a:gd name="T14" fmla="*/ 84 w 449"/>
                    <a:gd name="T15" fmla="*/ 792 h 1097"/>
                    <a:gd name="T16" fmla="*/ 53 w 449"/>
                    <a:gd name="T17" fmla="*/ 1089 h 1097"/>
                    <a:gd name="T18" fmla="*/ 84 w 449"/>
                    <a:gd name="T19" fmla="*/ 1097 h 1097"/>
                    <a:gd name="T20" fmla="*/ 137 w 449"/>
                    <a:gd name="T21" fmla="*/ 1081 h 1097"/>
                    <a:gd name="T22" fmla="*/ 168 w 449"/>
                    <a:gd name="T23" fmla="*/ 876 h 1097"/>
                    <a:gd name="T24" fmla="*/ 183 w 449"/>
                    <a:gd name="T25" fmla="*/ 807 h 1097"/>
                    <a:gd name="T26" fmla="*/ 236 w 449"/>
                    <a:gd name="T27" fmla="*/ 609 h 1097"/>
                    <a:gd name="T28" fmla="*/ 244 w 449"/>
                    <a:gd name="T29" fmla="*/ 815 h 1097"/>
                    <a:gd name="T30" fmla="*/ 266 w 449"/>
                    <a:gd name="T31" fmla="*/ 1058 h 1097"/>
                    <a:gd name="T32" fmla="*/ 343 w 449"/>
                    <a:gd name="T33" fmla="*/ 1066 h 1097"/>
                    <a:gd name="T34" fmla="*/ 350 w 449"/>
                    <a:gd name="T35" fmla="*/ 800 h 1097"/>
                    <a:gd name="T36" fmla="*/ 343 w 449"/>
                    <a:gd name="T37" fmla="*/ 533 h 1097"/>
                    <a:gd name="T38" fmla="*/ 343 w 449"/>
                    <a:gd name="T39" fmla="*/ 396 h 1097"/>
                    <a:gd name="T40" fmla="*/ 358 w 449"/>
                    <a:gd name="T41" fmla="*/ 358 h 1097"/>
                    <a:gd name="T42" fmla="*/ 365 w 449"/>
                    <a:gd name="T43" fmla="*/ 358 h 1097"/>
                    <a:gd name="T44" fmla="*/ 442 w 449"/>
                    <a:gd name="T45" fmla="*/ 320 h 1097"/>
                    <a:gd name="T46" fmla="*/ 449 w 449"/>
                    <a:gd name="T47" fmla="*/ 229 h 1097"/>
                    <a:gd name="T48" fmla="*/ 327 w 449"/>
                    <a:gd name="T49" fmla="*/ 31 h 1097"/>
                    <a:gd name="T50" fmla="*/ 244 w 449"/>
                    <a:gd name="T51" fmla="*/ 0 h 1097"/>
                    <a:gd name="T52" fmla="*/ 259 w 449"/>
                    <a:gd name="T53" fmla="*/ 137 h 1097"/>
                    <a:gd name="T54" fmla="*/ 236 w 449"/>
                    <a:gd name="T55" fmla="*/ 267 h 1097"/>
                    <a:gd name="T56" fmla="*/ 206 w 449"/>
                    <a:gd name="T57" fmla="*/ 145 h 1097"/>
                    <a:gd name="T58" fmla="*/ 137 w 449"/>
                    <a:gd name="T59" fmla="*/ 0 h 109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449"/>
                    <a:gd name="T91" fmla="*/ 0 h 1097"/>
                    <a:gd name="T92" fmla="*/ 449 w 449"/>
                    <a:gd name="T93" fmla="*/ 1097 h 1097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449" h="1097">
                      <a:moveTo>
                        <a:pt x="137" y="0"/>
                      </a:moveTo>
                      <a:lnTo>
                        <a:pt x="31" y="77"/>
                      </a:lnTo>
                      <a:lnTo>
                        <a:pt x="0" y="343"/>
                      </a:lnTo>
                      <a:lnTo>
                        <a:pt x="84" y="510"/>
                      </a:lnTo>
                      <a:lnTo>
                        <a:pt x="84" y="541"/>
                      </a:lnTo>
                      <a:lnTo>
                        <a:pt x="91" y="579"/>
                      </a:lnTo>
                      <a:lnTo>
                        <a:pt x="99" y="609"/>
                      </a:lnTo>
                      <a:lnTo>
                        <a:pt x="84" y="792"/>
                      </a:lnTo>
                      <a:lnTo>
                        <a:pt x="53" y="1089"/>
                      </a:lnTo>
                      <a:lnTo>
                        <a:pt x="84" y="1097"/>
                      </a:lnTo>
                      <a:lnTo>
                        <a:pt x="137" y="1081"/>
                      </a:lnTo>
                      <a:lnTo>
                        <a:pt x="168" y="876"/>
                      </a:lnTo>
                      <a:lnTo>
                        <a:pt x="183" y="807"/>
                      </a:lnTo>
                      <a:lnTo>
                        <a:pt x="236" y="609"/>
                      </a:lnTo>
                      <a:lnTo>
                        <a:pt x="244" y="815"/>
                      </a:lnTo>
                      <a:lnTo>
                        <a:pt x="266" y="1058"/>
                      </a:lnTo>
                      <a:lnTo>
                        <a:pt x="343" y="1066"/>
                      </a:lnTo>
                      <a:lnTo>
                        <a:pt x="350" y="800"/>
                      </a:lnTo>
                      <a:lnTo>
                        <a:pt x="343" y="533"/>
                      </a:lnTo>
                      <a:lnTo>
                        <a:pt x="343" y="396"/>
                      </a:lnTo>
                      <a:lnTo>
                        <a:pt x="358" y="358"/>
                      </a:lnTo>
                      <a:lnTo>
                        <a:pt x="365" y="358"/>
                      </a:lnTo>
                      <a:lnTo>
                        <a:pt x="442" y="320"/>
                      </a:lnTo>
                      <a:lnTo>
                        <a:pt x="449" y="229"/>
                      </a:lnTo>
                      <a:lnTo>
                        <a:pt x="327" y="31"/>
                      </a:lnTo>
                      <a:lnTo>
                        <a:pt x="244" y="0"/>
                      </a:lnTo>
                      <a:lnTo>
                        <a:pt x="259" y="137"/>
                      </a:lnTo>
                      <a:lnTo>
                        <a:pt x="236" y="267"/>
                      </a:lnTo>
                      <a:lnTo>
                        <a:pt x="206" y="145"/>
                      </a:lnTo>
                      <a:lnTo>
                        <a:pt x="137" y="0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79" name="Freeform 187"/>
                <p:cNvSpPr>
                  <a:spLocks/>
                </p:cNvSpPr>
                <p:nvPr/>
              </p:nvSpPr>
              <p:spPr bwMode="auto">
                <a:xfrm>
                  <a:off x="4565" y="1341"/>
                  <a:ext cx="114" cy="289"/>
                </a:xfrm>
                <a:custGeom>
                  <a:avLst/>
                  <a:gdLst>
                    <a:gd name="T0" fmla="*/ 53 w 114"/>
                    <a:gd name="T1" fmla="*/ 0 h 289"/>
                    <a:gd name="T2" fmla="*/ 68 w 114"/>
                    <a:gd name="T3" fmla="*/ 68 h 289"/>
                    <a:gd name="T4" fmla="*/ 61 w 114"/>
                    <a:gd name="T5" fmla="*/ 175 h 289"/>
                    <a:gd name="T6" fmla="*/ 0 w 114"/>
                    <a:gd name="T7" fmla="*/ 190 h 289"/>
                    <a:gd name="T8" fmla="*/ 61 w 114"/>
                    <a:gd name="T9" fmla="*/ 198 h 289"/>
                    <a:gd name="T10" fmla="*/ 76 w 114"/>
                    <a:gd name="T11" fmla="*/ 258 h 289"/>
                    <a:gd name="T12" fmla="*/ 114 w 114"/>
                    <a:gd name="T13" fmla="*/ 289 h 289"/>
                    <a:gd name="T14" fmla="*/ 99 w 114"/>
                    <a:gd name="T15" fmla="*/ 236 h 289"/>
                    <a:gd name="T16" fmla="*/ 91 w 114"/>
                    <a:gd name="T17" fmla="*/ 213 h 289"/>
                    <a:gd name="T18" fmla="*/ 84 w 114"/>
                    <a:gd name="T19" fmla="*/ 137 h 289"/>
                    <a:gd name="T20" fmla="*/ 53 w 114"/>
                    <a:gd name="T21" fmla="*/ 0 h 28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4"/>
                    <a:gd name="T34" fmla="*/ 0 h 289"/>
                    <a:gd name="T35" fmla="*/ 114 w 114"/>
                    <a:gd name="T36" fmla="*/ 289 h 28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4" h="289">
                      <a:moveTo>
                        <a:pt x="53" y="0"/>
                      </a:moveTo>
                      <a:lnTo>
                        <a:pt x="68" y="68"/>
                      </a:lnTo>
                      <a:lnTo>
                        <a:pt x="61" y="175"/>
                      </a:lnTo>
                      <a:lnTo>
                        <a:pt x="0" y="190"/>
                      </a:lnTo>
                      <a:lnTo>
                        <a:pt x="61" y="198"/>
                      </a:lnTo>
                      <a:lnTo>
                        <a:pt x="76" y="258"/>
                      </a:lnTo>
                      <a:lnTo>
                        <a:pt x="114" y="289"/>
                      </a:lnTo>
                      <a:lnTo>
                        <a:pt x="99" y="236"/>
                      </a:lnTo>
                      <a:lnTo>
                        <a:pt x="91" y="213"/>
                      </a:lnTo>
                      <a:lnTo>
                        <a:pt x="84" y="137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80" name="Freeform 188"/>
                <p:cNvSpPr>
                  <a:spLocks/>
                </p:cNvSpPr>
                <p:nvPr/>
              </p:nvSpPr>
              <p:spPr bwMode="auto">
                <a:xfrm>
                  <a:off x="4664" y="1363"/>
                  <a:ext cx="46" cy="38"/>
                </a:xfrm>
                <a:custGeom>
                  <a:avLst/>
                  <a:gdLst>
                    <a:gd name="T0" fmla="*/ 0 w 46"/>
                    <a:gd name="T1" fmla="*/ 38 h 38"/>
                    <a:gd name="T2" fmla="*/ 15 w 46"/>
                    <a:gd name="T3" fmla="*/ 0 h 38"/>
                    <a:gd name="T4" fmla="*/ 46 w 46"/>
                    <a:gd name="T5" fmla="*/ 31 h 38"/>
                    <a:gd name="T6" fmla="*/ 0 w 46"/>
                    <a:gd name="T7" fmla="*/ 38 h 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6"/>
                    <a:gd name="T13" fmla="*/ 0 h 38"/>
                    <a:gd name="T14" fmla="*/ 46 w 46"/>
                    <a:gd name="T15" fmla="*/ 38 h 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6" h="38">
                      <a:moveTo>
                        <a:pt x="0" y="38"/>
                      </a:moveTo>
                      <a:lnTo>
                        <a:pt x="15" y="0"/>
                      </a:lnTo>
                      <a:lnTo>
                        <a:pt x="46" y="31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81" name="Freeform 189"/>
                <p:cNvSpPr>
                  <a:spLocks/>
                </p:cNvSpPr>
                <p:nvPr/>
              </p:nvSpPr>
              <p:spPr bwMode="auto">
                <a:xfrm>
                  <a:off x="4671" y="1036"/>
                  <a:ext cx="122" cy="213"/>
                </a:xfrm>
                <a:custGeom>
                  <a:avLst/>
                  <a:gdLst>
                    <a:gd name="T0" fmla="*/ 122 w 122"/>
                    <a:gd name="T1" fmla="*/ 38 h 213"/>
                    <a:gd name="T2" fmla="*/ 122 w 122"/>
                    <a:gd name="T3" fmla="*/ 69 h 213"/>
                    <a:gd name="T4" fmla="*/ 122 w 122"/>
                    <a:gd name="T5" fmla="*/ 84 h 213"/>
                    <a:gd name="T6" fmla="*/ 122 w 122"/>
                    <a:gd name="T7" fmla="*/ 91 h 213"/>
                    <a:gd name="T8" fmla="*/ 122 w 122"/>
                    <a:gd name="T9" fmla="*/ 107 h 213"/>
                    <a:gd name="T10" fmla="*/ 122 w 122"/>
                    <a:gd name="T11" fmla="*/ 122 h 213"/>
                    <a:gd name="T12" fmla="*/ 122 w 122"/>
                    <a:gd name="T13" fmla="*/ 145 h 213"/>
                    <a:gd name="T14" fmla="*/ 122 w 122"/>
                    <a:gd name="T15" fmla="*/ 160 h 213"/>
                    <a:gd name="T16" fmla="*/ 115 w 122"/>
                    <a:gd name="T17" fmla="*/ 168 h 213"/>
                    <a:gd name="T18" fmla="*/ 99 w 122"/>
                    <a:gd name="T19" fmla="*/ 175 h 213"/>
                    <a:gd name="T20" fmla="*/ 107 w 122"/>
                    <a:gd name="T21" fmla="*/ 190 h 213"/>
                    <a:gd name="T22" fmla="*/ 84 w 122"/>
                    <a:gd name="T23" fmla="*/ 213 h 213"/>
                    <a:gd name="T24" fmla="*/ 16 w 122"/>
                    <a:gd name="T25" fmla="*/ 175 h 213"/>
                    <a:gd name="T26" fmla="*/ 16 w 122"/>
                    <a:gd name="T27" fmla="*/ 130 h 213"/>
                    <a:gd name="T28" fmla="*/ 8 w 122"/>
                    <a:gd name="T29" fmla="*/ 122 h 213"/>
                    <a:gd name="T30" fmla="*/ 8 w 122"/>
                    <a:gd name="T31" fmla="*/ 114 h 213"/>
                    <a:gd name="T32" fmla="*/ 0 w 122"/>
                    <a:gd name="T33" fmla="*/ 107 h 213"/>
                    <a:gd name="T34" fmla="*/ 0 w 122"/>
                    <a:gd name="T35" fmla="*/ 84 h 213"/>
                    <a:gd name="T36" fmla="*/ 8 w 122"/>
                    <a:gd name="T37" fmla="*/ 76 h 213"/>
                    <a:gd name="T38" fmla="*/ 8 w 122"/>
                    <a:gd name="T39" fmla="*/ 69 h 213"/>
                    <a:gd name="T40" fmla="*/ 8 w 122"/>
                    <a:gd name="T41" fmla="*/ 53 h 213"/>
                    <a:gd name="T42" fmla="*/ 8 w 122"/>
                    <a:gd name="T43" fmla="*/ 38 h 213"/>
                    <a:gd name="T44" fmla="*/ 8 w 122"/>
                    <a:gd name="T45" fmla="*/ 31 h 213"/>
                    <a:gd name="T46" fmla="*/ 16 w 122"/>
                    <a:gd name="T47" fmla="*/ 15 h 213"/>
                    <a:gd name="T48" fmla="*/ 31 w 122"/>
                    <a:gd name="T49" fmla="*/ 8 h 213"/>
                    <a:gd name="T50" fmla="*/ 46 w 122"/>
                    <a:gd name="T51" fmla="*/ 8 h 213"/>
                    <a:gd name="T52" fmla="*/ 61 w 122"/>
                    <a:gd name="T53" fmla="*/ 0 h 213"/>
                    <a:gd name="T54" fmla="*/ 69 w 122"/>
                    <a:gd name="T55" fmla="*/ 0 h 213"/>
                    <a:gd name="T56" fmla="*/ 84 w 122"/>
                    <a:gd name="T57" fmla="*/ 0 h 213"/>
                    <a:gd name="T58" fmla="*/ 99 w 122"/>
                    <a:gd name="T59" fmla="*/ 8 h 213"/>
                    <a:gd name="T60" fmla="*/ 107 w 122"/>
                    <a:gd name="T61" fmla="*/ 8 h 213"/>
                    <a:gd name="T62" fmla="*/ 115 w 122"/>
                    <a:gd name="T63" fmla="*/ 15 h 213"/>
                    <a:gd name="T64" fmla="*/ 122 w 122"/>
                    <a:gd name="T65" fmla="*/ 23 h 213"/>
                    <a:gd name="T66" fmla="*/ 122 w 122"/>
                    <a:gd name="T67" fmla="*/ 38 h 21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22"/>
                    <a:gd name="T103" fmla="*/ 0 h 213"/>
                    <a:gd name="T104" fmla="*/ 122 w 122"/>
                    <a:gd name="T105" fmla="*/ 213 h 21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22" h="213">
                      <a:moveTo>
                        <a:pt x="122" y="38"/>
                      </a:moveTo>
                      <a:lnTo>
                        <a:pt x="122" y="69"/>
                      </a:lnTo>
                      <a:lnTo>
                        <a:pt x="122" y="84"/>
                      </a:lnTo>
                      <a:lnTo>
                        <a:pt x="122" y="91"/>
                      </a:lnTo>
                      <a:lnTo>
                        <a:pt x="122" y="107"/>
                      </a:lnTo>
                      <a:lnTo>
                        <a:pt x="122" y="122"/>
                      </a:lnTo>
                      <a:lnTo>
                        <a:pt x="122" y="145"/>
                      </a:lnTo>
                      <a:lnTo>
                        <a:pt x="122" y="160"/>
                      </a:lnTo>
                      <a:lnTo>
                        <a:pt x="115" y="168"/>
                      </a:lnTo>
                      <a:lnTo>
                        <a:pt x="99" y="175"/>
                      </a:lnTo>
                      <a:lnTo>
                        <a:pt x="107" y="190"/>
                      </a:lnTo>
                      <a:lnTo>
                        <a:pt x="84" y="213"/>
                      </a:lnTo>
                      <a:lnTo>
                        <a:pt x="16" y="175"/>
                      </a:lnTo>
                      <a:lnTo>
                        <a:pt x="16" y="130"/>
                      </a:lnTo>
                      <a:lnTo>
                        <a:pt x="8" y="122"/>
                      </a:lnTo>
                      <a:lnTo>
                        <a:pt x="8" y="114"/>
                      </a:lnTo>
                      <a:lnTo>
                        <a:pt x="0" y="107"/>
                      </a:lnTo>
                      <a:lnTo>
                        <a:pt x="0" y="84"/>
                      </a:lnTo>
                      <a:lnTo>
                        <a:pt x="8" y="76"/>
                      </a:lnTo>
                      <a:lnTo>
                        <a:pt x="8" y="69"/>
                      </a:lnTo>
                      <a:lnTo>
                        <a:pt x="8" y="53"/>
                      </a:lnTo>
                      <a:lnTo>
                        <a:pt x="8" y="38"/>
                      </a:lnTo>
                      <a:lnTo>
                        <a:pt x="8" y="31"/>
                      </a:lnTo>
                      <a:lnTo>
                        <a:pt x="16" y="15"/>
                      </a:lnTo>
                      <a:lnTo>
                        <a:pt x="31" y="8"/>
                      </a:lnTo>
                      <a:lnTo>
                        <a:pt x="46" y="8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9" y="8"/>
                      </a:lnTo>
                      <a:lnTo>
                        <a:pt x="107" y="8"/>
                      </a:lnTo>
                      <a:lnTo>
                        <a:pt x="115" y="15"/>
                      </a:lnTo>
                      <a:lnTo>
                        <a:pt x="122" y="23"/>
                      </a:lnTo>
                      <a:lnTo>
                        <a:pt x="122" y="38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82" name="Freeform 190"/>
                <p:cNvSpPr>
                  <a:spLocks/>
                </p:cNvSpPr>
                <p:nvPr/>
              </p:nvSpPr>
              <p:spPr bwMode="auto">
                <a:xfrm>
                  <a:off x="4687" y="1158"/>
                  <a:ext cx="68" cy="53"/>
                </a:xfrm>
                <a:custGeom>
                  <a:avLst/>
                  <a:gdLst>
                    <a:gd name="T0" fmla="*/ 0 w 68"/>
                    <a:gd name="T1" fmla="*/ 8 h 53"/>
                    <a:gd name="T2" fmla="*/ 7 w 68"/>
                    <a:gd name="T3" fmla="*/ 8 h 53"/>
                    <a:gd name="T4" fmla="*/ 23 w 68"/>
                    <a:gd name="T5" fmla="*/ 38 h 53"/>
                    <a:gd name="T6" fmla="*/ 68 w 68"/>
                    <a:gd name="T7" fmla="*/ 53 h 53"/>
                    <a:gd name="T8" fmla="*/ 23 w 68"/>
                    <a:gd name="T9" fmla="*/ 38 h 53"/>
                    <a:gd name="T10" fmla="*/ 7 w 68"/>
                    <a:gd name="T11" fmla="*/ 23 h 53"/>
                    <a:gd name="T12" fmla="*/ 0 w 68"/>
                    <a:gd name="T13" fmla="*/ 30 h 53"/>
                    <a:gd name="T14" fmla="*/ 0 w 68"/>
                    <a:gd name="T15" fmla="*/ 0 h 53"/>
                    <a:gd name="T16" fmla="*/ 0 w 68"/>
                    <a:gd name="T17" fmla="*/ 8 h 5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8"/>
                    <a:gd name="T28" fmla="*/ 0 h 53"/>
                    <a:gd name="T29" fmla="*/ 68 w 68"/>
                    <a:gd name="T30" fmla="*/ 53 h 5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8" h="53">
                      <a:moveTo>
                        <a:pt x="0" y="8"/>
                      </a:moveTo>
                      <a:lnTo>
                        <a:pt x="7" y="8"/>
                      </a:lnTo>
                      <a:lnTo>
                        <a:pt x="23" y="38"/>
                      </a:lnTo>
                      <a:lnTo>
                        <a:pt x="68" y="53"/>
                      </a:lnTo>
                      <a:lnTo>
                        <a:pt x="23" y="38"/>
                      </a:lnTo>
                      <a:lnTo>
                        <a:pt x="7" y="23"/>
                      </a:lnTo>
                      <a:lnTo>
                        <a:pt x="0" y="30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83" name="Freeform 191"/>
                <p:cNvSpPr>
                  <a:spLocks/>
                </p:cNvSpPr>
                <p:nvPr/>
              </p:nvSpPr>
              <p:spPr bwMode="auto">
                <a:xfrm>
                  <a:off x="4664" y="1036"/>
                  <a:ext cx="144" cy="137"/>
                </a:xfrm>
                <a:custGeom>
                  <a:avLst/>
                  <a:gdLst>
                    <a:gd name="T0" fmla="*/ 23 w 144"/>
                    <a:gd name="T1" fmla="*/ 137 h 137"/>
                    <a:gd name="T2" fmla="*/ 7 w 144"/>
                    <a:gd name="T3" fmla="*/ 122 h 137"/>
                    <a:gd name="T4" fmla="*/ 7 w 144"/>
                    <a:gd name="T5" fmla="*/ 99 h 137"/>
                    <a:gd name="T6" fmla="*/ 0 w 144"/>
                    <a:gd name="T7" fmla="*/ 69 h 137"/>
                    <a:gd name="T8" fmla="*/ 0 w 144"/>
                    <a:gd name="T9" fmla="*/ 46 h 137"/>
                    <a:gd name="T10" fmla="*/ 7 w 144"/>
                    <a:gd name="T11" fmla="*/ 23 h 137"/>
                    <a:gd name="T12" fmla="*/ 23 w 144"/>
                    <a:gd name="T13" fmla="*/ 8 h 137"/>
                    <a:gd name="T14" fmla="*/ 38 w 144"/>
                    <a:gd name="T15" fmla="*/ 0 h 137"/>
                    <a:gd name="T16" fmla="*/ 61 w 144"/>
                    <a:gd name="T17" fmla="*/ 0 h 137"/>
                    <a:gd name="T18" fmla="*/ 99 w 144"/>
                    <a:gd name="T19" fmla="*/ 0 h 137"/>
                    <a:gd name="T20" fmla="*/ 122 w 144"/>
                    <a:gd name="T21" fmla="*/ 8 h 137"/>
                    <a:gd name="T22" fmla="*/ 137 w 144"/>
                    <a:gd name="T23" fmla="*/ 15 h 137"/>
                    <a:gd name="T24" fmla="*/ 144 w 144"/>
                    <a:gd name="T25" fmla="*/ 15 h 137"/>
                    <a:gd name="T26" fmla="*/ 137 w 144"/>
                    <a:gd name="T27" fmla="*/ 23 h 137"/>
                    <a:gd name="T28" fmla="*/ 129 w 144"/>
                    <a:gd name="T29" fmla="*/ 38 h 137"/>
                    <a:gd name="T30" fmla="*/ 129 w 144"/>
                    <a:gd name="T31" fmla="*/ 38 h 137"/>
                    <a:gd name="T32" fmla="*/ 122 w 144"/>
                    <a:gd name="T33" fmla="*/ 31 h 137"/>
                    <a:gd name="T34" fmla="*/ 99 w 144"/>
                    <a:gd name="T35" fmla="*/ 31 h 137"/>
                    <a:gd name="T36" fmla="*/ 84 w 144"/>
                    <a:gd name="T37" fmla="*/ 31 h 137"/>
                    <a:gd name="T38" fmla="*/ 68 w 144"/>
                    <a:gd name="T39" fmla="*/ 31 h 137"/>
                    <a:gd name="T40" fmla="*/ 53 w 144"/>
                    <a:gd name="T41" fmla="*/ 31 h 137"/>
                    <a:gd name="T42" fmla="*/ 61 w 144"/>
                    <a:gd name="T43" fmla="*/ 31 h 137"/>
                    <a:gd name="T44" fmla="*/ 61 w 144"/>
                    <a:gd name="T45" fmla="*/ 38 h 137"/>
                    <a:gd name="T46" fmla="*/ 53 w 144"/>
                    <a:gd name="T47" fmla="*/ 53 h 137"/>
                    <a:gd name="T48" fmla="*/ 46 w 144"/>
                    <a:gd name="T49" fmla="*/ 61 h 137"/>
                    <a:gd name="T50" fmla="*/ 38 w 144"/>
                    <a:gd name="T51" fmla="*/ 84 h 137"/>
                    <a:gd name="T52" fmla="*/ 38 w 144"/>
                    <a:gd name="T53" fmla="*/ 99 h 137"/>
                    <a:gd name="T54" fmla="*/ 30 w 144"/>
                    <a:gd name="T55" fmla="*/ 91 h 137"/>
                    <a:gd name="T56" fmla="*/ 23 w 144"/>
                    <a:gd name="T57" fmla="*/ 76 h 137"/>
                    <a:gd name="T58" fmla="*/ 15 w 144"/>
                    <a:gd name="T59" fmla="*/ 76 h 137"/>
                    <a:gd name="T60" fmla="*/ 7 w 144"/>
                    <a:gd name="T61" fmla="*/ 76 h 137"/>
                    <a:gd name="T62" fmla="*/ 7 w 144"/>
                    <a:gd name="T63" fmla="*/ 84 h 137"/>
                    <a:gd name="T64" fmla="*/ 7 w 144"/>
                    <a:gd name="T65" fmla="*/ 107 h 137"/>
                    <a:gd name="T66" fmla="*/ 15 w 144"/>
                    <a:gd name="T67" fmla="*/ 122 h 137"/>
                    <a:gd name="T68" fmla="*/ 23 w 144"/>
                    <a:gd name="T69" fmla="*/ 137 h 137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44"/>
                    <a:gd name="T106" fmla="*/ 0 h 137"/>
                    <a:gd name="T107" fmla="*/ 144 w 144"/>
                    <a:gd name="T108" fmla="*/ 137 h 137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44" h="137">
                      <a:moveTo>
                        <a:pt x="23" y="137"/>
                      </a:moveTo>
                      <a:lnTo>
                        <a:pt x="7" y="122"/>
                      </a:lnTo>
                      <a:lnTo>
                        <a:pt x="7" y="99"/>
                      </a:lnTo>
                      <a:lnTo>
                        <a:pt x="0" y="69"/>
                      </a:lnTo>
                      <a:lnTo>
                        <a:pt x="0" y="46"/>
                      </a:lnTo>
                      <a:lnTo>
                        <a:pt x="7" y="23"/>
                      </a:lnTo>
                      <a:lnTo>
                        <a:pt x="23" y="8"/>
                      </a:lnTo>
                      <a:lnTo>
                        <a:pt x="38" y="0"/>
                      </a:lnTo>
                      <a:lnTo>
                        <a:pt x="61" y="0"/>
                      </a:lnTo>
                      <a:lnTo>
                        <a:pt x="99" y="0"/>
                      </a:lnTo>
                      <a:lnTo>
                        <a:pt x="122" y="8"/>
                      </a:lnTo>
                      <a:lnTo>
                        <a:pt x="137" y="15"/>
                      </a:lnTo>
                      <a:lnTo>
                        <a:pt x="144" y="15"/>
                      </a:lnTo>
                      <a:lnTo>
                        <a:pt x="137" y="23"/>
                      </a:lnTo>
                      <a:lnTo>
                        <a:pt x="129" y="38"/>
                      </a:lnTo>
                      <a:lnTo>
                        <a:pt x="122" y="31"/>
                      </a:lnTo>
                      <a:lnTo>
                        <a:pt x="99" y="31"/>
                      </a:lnTo>
                      <a:lnTo>
                        <a:pt x="84" y="31"/>
                      </a:lnTo>
                      <a:lnTo>
                        <a:pt x="68" y="31"/>
                      </a:lnTo>
                      <a:lnTo>
                        <a:pt x="53" y="31"/>
                      </a:lnTo>
                      <a:lnTo>
                        <a:pt x="61" y="31"/>
                      </a:lnTo>
                      <a:lnTo>
                        <a:pt x="61" y="38"/>
                      </a:lnTo>
                      <a:lnTo>
                        <a:pt x="53" y="53"/>
                      </a:lnTo>
                      <a:lnTo>
                        <a:pt x="46" y="61"/>
                      </a:lnTo>
                      <a:lnTo>
                        <a:pt x="38" y="84"/>
                      </a:lnTo>
                      <a:lnTo>
                        <a:pt x="38" y="99"/>
                      </a:lnTo>
                      <a:lnTo>
                        <a:pt x="30" y="91"/>
                      </a:lnTo>
                      <a:lnTo>
                        <a:pt x="23" y="76"/>
                      </a:lnTo>
                      <a:lnTo>
                        <a:pt x="15" y="76"/>
                      </a:lnTo>
                      <a:lnTo>
                        <a:pt x="7" y="76"/>
                      </a:lnTo>
                      <a:lnTo>
                        <a:pt x="7" y="84"/>
                      </a:lnTo>
                      <a:lnTo>
                        <a:pt x="7" y="107"/>
                      </a:lnTo>
                      <a:lnTo>
                        <a:pt x="15" y="122"/>
                      </a:lnTo>
                      <a:lnTo>
                        <a:pt x="23" y="137"/>
                      </a:lnTo>
                      <a:close/>
                    </a:path>
                  </a:pathLst>
                </a:custGeom>
                <a:solidFill>
                  <a:srgbClr val="BF7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84" name="Freeform 192"/>
                <p:cNvSpPr>
                  <a:spLocks/>
                </p:cNvSpPr>
                <p:nvPr/>
              </p:nvSpPr>
              <p:spPr bwMode="auto">
                <a:xfrm>
                  <a:off x="4786" y="1516"/>
                  <a:ext cx="121" cy="68"/>
                </a:xfrm>
                <a:custGeom>
                  <a:avLst/>
                  <a:gdLst>
                    <a:gd name="T0" fmla="*/ 121 w 121"/>
                    <a:gd name="T1" fmla="*/ 61 h 68"/>
                    <a:gd name="T2" fmla="*/ 91 w 121"/>
                    <a:gd name="T3" fmla="*/ 68 h 68"/>
                    <a:gd name="T4" fmla="*/ 53 w 121"/>
                    <a:gd name="T5" fmla="*/ 68 h 68"/>
                    <a:gd name="T6" fmla="*/ 15 w 121"/>
                    <a:gd name="T7" fmla="*/ 53 h 68"/>
                    <a:gd name="T8" fmla="*/ 0 w 121"/>
                    <a:gd name="T9" fmla="*/ 15 h 68"/>
                    <a:gd name="T10" fmla="*/ 53 w 121"/>
                    <a:gd name="T11" fmla="*/ 23 h 68"/>
                    <a:gd name="T12" fmla="*/ 53 w 121"/>
                    <a:gd name="T13" fmla="*/ 0 h 68"/>
                    <a:gd name="T14" fmla="*/ 76 w 121"/>
                    <a:gd name="T15" fmla="*/ 7 h 68"/>
                    <a:gd name="T16" fmla="*/ 99 w 121"/>
                    <a:gd name="T17" fmla="*/ 23 h 68"/>
                    <a:gd name="T18" fmla="*/ 114 w 121"/>
                    <a:gd name="T19" fmla="*/ 23 h 68"/>
                    <a:gd name="T20" fmla="*/ 121 w 121"/>
                    <a:gd name="T21" fmla="*/ 61 h 6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1"/>
                    <a:gd name="T34" fmla="*/ 0 h 68"/>
                    <a:gd name="T35" fmla="*/ 121 w 121"/>
                    <a:gd name="T36" fmla="*/ 68 h 6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1" h="68">
                      <a:moveTo>
                        <a:pt x="121" y="61"/>
                      </a:moveTo>
                      <a:lnTo>
                        <a:pt x="91" y="68"/>
                      </a:lnTo>
                      <a:lnTo>
                        <a:pt x="53" y="68"/>
                      </a:lnTo>
                      <a:lnTo>
                        <a:pt x="15" y="53"/>
                      </a:lnTo>
                      <a:lnTo>
                        <a:pt x="0" y="15"/>
                      </a:lnTo>
                      <a:lnTo>
                        <a:pt x="53" y="23"/>
                      </a:lnTo>
                      <a:lnTo>
                        <a:pt x="53" y="0"/>
                      </a:lnTo>
                      <a:lnTo>
                        <a:pt x="76" y="7"/>
                      </a:lnTo>
                      <a:lnTo>
                        <a:pt x="99" y="23"/>
                      </a:lnTo>
                      <a:lnTo>
                        <a:pt x="114" y="23"/>
                      </a:lnTo>
                      <a:lnTo>
                        <a:pt x="121" y="61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  <p:grpSp>
            <p:nvGrpSpPr>
              <p:cNvPr id="27" name="Group 193"/>
              <p:cNvGrpSpPr>
                <a:grpSpLocks/>
              </p:cNvGrpSpPr>
              <p:nvPr/>
            </p:nvGrpSpPr>
            <p:grpSpPr bwMode="auto">
              <a:xfrm>
                <a:off x="3418" y="1257"/>
                <a:ext cx="358" cy="1461"/>
                <a:chOff x="3418" y="1257"/>
                <a:chExt cx="358" cy="1461"/>
              </a:xfrm>
            </p:grpSpPr>
            <p:sp>
              <p:nvSpPr>
                <p:cNvPr id="27960" name="Freeform 194"/>
                <p:cNvSpPr>
                  <a:spLocks/>
                </p:cNvSpPr>
                <p:nvPr/>
              </p:nvSpPr>
              <p:spPr bwMode="auto">
                <a:xfrm>
                  <a:off x="3418" y="2574"/>
                  <a:ext cx="144" cy="83"/>
                </a:xfrm>
                <a:custGeom>
                  <a:avLst/>
                  <a:gdLst>
                    <a:gd name="T0" fmla="*/ 76 w 144"/>
                    <a:gd name="T1" fmla="*/ 0 h 83"/>
                    <a:gd name="T2" fmla="*/ 53 w 144"/>
                    <a:gd name="T3" fmla="*/ 23 h 83"/>
                    <a:gd name="T4" fmla="*/ 30 w 144"/>
                    <a:gd name="T5" fmla="*/ 45 h 83"/>
                    <a:gd name="T6" fmla="*/ 7 w 144"/>
                    <a:gd name="T7" fmla="*/ 68 h 83"/>
                    <a:gd name="T8" fmla="*/ 0 w 144"/>
                    <a:gd name="T9" fmla="*/ 83 h 83"/>
                    <a:gd name="T10" fmla="*/ 30 w 144"/>
                    <a:gd name="T11" fmla="*/ 83 h 83"/>
                    <a:gd name="T12" fmla="*/ 53 w 144"/>
                    <a:gd name="T13" fmla="*/ 83 h 83"/>
                    <a:gd name="T14" fmla="*/ 91 w 144"/>
                    <a:gd name="T15" fmla="*/ 68 h 83"/>
                    <a:gd name="T16" fmla="*/ 114 w 144"/>
                    <a:gd name="T17" fmla="*/ 53 h 83"/>
                    <a:gd name="T18" fmla="*/ 137 w 144"/>
                    <a:gd name="T19" fmla="*/ 53 h 83"/>
                    <a:gd name="T20" fmla="*/ 144 w 144"/>
                    <a:gd name="T21" fmla="*/ 45 h 83"/>
                    <a:gd name="T22" fmla="*/ 144 w 144"/>
                    <a:gd name="T23" fmla="*/ 7 h 83"/>
                    <a:gd name="T24" fmla="*/ 76 w 144"/>
                    <a:gd name="T25" fmla="*/ 0 h 8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44"/>
                    <a:gd name="T40" fmla="*/ 0 h 83"/>
                    <a:gd name="T41" fmla="*/ 144 w 144"/>
                    <a:gd name="T42" fmla="*/ 83 h 8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44" h="83">
                      <a:moveTo>
                        <a:pt x="76" y="0"/>
                      </a:moveTo>
                      <a:lnTo>
                        <a:pt x="53" y="23"/>
                      </a:lnTo>
                      <a:lnTo>
                        <a:pt x="30" y="45"/>
                      </a:lnTo>
                      <a:lnTo>
                        <a:pt x="7" y="68"/>
                      </a:lnTo>
                      <a:lnTo>
                        <a:pt x="0" y="83"/>
                      </a:lnTo>
                      <a:lnTo>
                        <a:pt x="30" y="83"/>
                      </a:lnTo>
                      <a:lnTo>
                        <a:pt x="53" y="83"/>
                      </a:lnTo>
                      <a:lnTo>
                        <a:pt x="91" y="68"/>
                      </a:lnTo>
                      <a:lnTo>
                        <a:pt x="114" y="53"/>
                      </a:lnTo>
                      <a:lnTo>
                        <a:pt x="137" y="53"/>
                      </a:lnTo>
                      <a:lnTo>
                        <a:pt x="144" y="45"/>
                      </a:lnTo>
                      <a:lnTo>
                        <a:pt x="144" y="7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61" name="Freeform 195"/>
                <p:cNvSpPr>
                  <a:spLocks/>
                </p:cNvSpPr>
                <p:nvPr/>
              </p:nvSpPr>
              <p:spPr bwMode="auto">
                <a:xfrm>
                  <a:off x="3677" y="2619"/>
                  <a:ext cx="91" cy="99"/>
                </a:xfrm>
                <a:custGeom>
                  <a:avLst/>
                  <a:gdLst>
                    <a:gd name="T0" fmla="*/ 0 w 91"/>
                    <a:gd name="T1" fmla="*/ 0 h 99"/>
                    <a:gd name="T2" fmla="*/ 0 w 91"/>
                    <a:gd name="T3" fmla="*/ 23 h 99"/>
                    <a:gd name="T4" fmla="*/ 15 w 91"/>
                    <a:gd name="T5" fmla="*/ 38 h 99"/>
                    <a:gd name="T6" fmla="*/ 15 w 91"/>
                    <a:gd name="T7" fmla="*/ 61 h 99"/>
                    <a:gd name="T8" fmla="*/ 38 w 91"/>
                    <a:gd name="T9" fmla="*/ 84 h 99"/>
                    <a:gd name="T10" fmla="*/ 53 w 91"/>
                    <a:gd name="T11" fmla="*/ 92 h 99"/>
                    <a:gd name="T12" fmla="*/ 68 w 91"/>
                    <a:gd name="T13" fmla="*/ 99 h 99"/>
                    <a:gd name="T14" fmla="*/ 83 w 91"/>
                    <a:gd name="T15" fmla="*/ 92 h 99"/>
                    <a:gd name="T16" fmla="*/ 91 w 91"/>
                    <a:gd name="T17" fmla="*/ 76 h 99"/>
                    <a:gd name="T18" fmla="*/ 91 w 91"/>
                    <a:gd name="T19" fmla="*/ 61 h 99"/>
                    <a:gd name="T20" fmla="*/ 76 w 91"/>
                    <a:gd name="T21" fmla="*/ 31 h 99"/>
                    <a:gd name="T22" fmla="*/ 53 w 91"/>
                    <a:gd name="T23" fmla="*/ 8 h 99"/>
                    <a:gd name="T24" fmla="*/ 53 w 91"/>
                    <a:gd name="T25" fmla="*/ 0 h 99"/>
                    <a:gd name="T26" fmla="*/ 0 w 91"/>
                    <a:gd name="T27" fmla="*/ 0 h 9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91"/>
                    <a:gd name="T43" fmla="*/ 0 h 99"/>
                    <a:gd name="T44" fmla="*/ 91 w 91"/>
                    <a:gd name="T45" fmla="*/ 99 h 9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91" h="99">
                      <a:moveTo>
                        <a:pt x="0" y="0"/>
                      </a:moveTo>
                      <a:lnTo>
                        <a:pt x="0" y="23"/>
                      </a:lnTo>
                      <a:lnTo>
                        <a:pt x="15" y="38"/>
                      </a:lnTo>
                      <a:lnTo>
                        <a:pt x="15" y="61"/>
                      </a:lnTo>
                      <a:lnTo>
                        <a:pt x="38" y="84"/>
                      </a:lnTo>
                      <a:lnTo>
                        <a:pt x="53" y="92"/>
                      </a:lnTo>
                      <a:lnTo>
                        <a:pt x="68" y="99"/>
                      </a:lnTo>
                      <a:lnTo>
                        <a:pt x="83" y="92"/>
                      </a:lnTo>
                      <a:lnTo>
                        <a:pt x="91" y="76"/>
                      </a:lnTo>
                      <a:lnTo>
                        <a:pt x="91" y="61"/>
                      </a:lnTo>
                      <a:lnTo>
                        <a:pt x="76" y="31"/>
                      </a:lnTo>
                      <a:lnTo>
                        <a:pt x="53" y="8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62" name="Freeform 196"/>
                <p:cNvSpPr>
                  <a:spLocks/>
                </p:cNvSpPr>
                <p:nvPr/>
              </p:nvSpPr>
              <p:spPr bwMode="auto">
                <a:xfrm>
                  <a:off x="3464" y="2048"/>
                  <a:ext cx="45" cy="115"/>
                </a:xfrm>
                <a:custGeom>
                  <a:avLst/>
                  <a:gdLst>
                    <a:gd name="T0" fmla="*/ 0 w 45"/>
                    <a:gd name="T1" fmla="*/ 0 h 115"/>
                    <a:gd name="T2" fmla="*/ 0 w 45"/>
                    <a:gd name="T3" fmla="*/ 61 h 115"/>
                    <a:gd name="T4" fmla="*/ 22 w 45"/>
                    <a:gd name="T5" fmla="*/ 99 h 115"/>
                    <a:gd name="T6" fmla="*/ 30 w 45"/>
                    <a:gd name="T7" fmla="*/ 115 h 115"/>
                    <a:gd name="T8" fmla="*/ 30 w 45"/>
                    <a:gd name="T9" fmla="*/ 61 h 115"/>
                    <a:gd name="T10" fmla="*/ 38 w 45"/>
                    <a:gd name="T11" fmla="*/ 69 h 115"/>
                    <a:gd name="T12" fmla="*/ 45 w 45"/>
                    <a:gd name="T13" fmla="*/ 84 h 115"/>
                    <a:gd name="T14" fmla="*/ 45 w 45"/>
                    <a:gd name="T15" fmla="*/ 61 h 115"/>
                    <a:gd name="T16" fmla="*/ 38 w 45"/>
                    <a:gd name="T17" fmla="*/ 31 h 115"/>
                    <a:gd name="T18" fmla="*/ 22 w 45"/>
                    <a:gd name="T19" fmla="*/ 0 h 115"/>
                    <a:gd name="T20" fmla="*/ 0 w 45"/>
                    <a:gd name="T21" fmla="*/ 0 h 11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45"/>
                    <a:gd name="T34" fmla="*/ 0 h 115"/>
                    <a:gd name="T35" fmla="*/ 45 w 45"/>
                    <a:gd name="T36" fmla="*/ 115 h 11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45" h="115">
                      <a:moveTo>
                        <a:pt x="0" y="0"/>
                      </a:moveTo>
                      <a:lnTo>
                        <a:pt x="0" y="61"/>
                      </a:lnTo>
                      <a:lnTo>
                        <a:pt x="22" y="99"/>
                      </a:lnTo>
                      <a:lnTo>
                        <a:pt x="30" y="115"/>
                      </a:lnTo>
                      <a:lnTo>
                        <a:pt x="30" y="61"/>
                      </a:lnTo>
                      <a:lnTo>
                        <a:pt x="38" y="69"/>
                      </a:lnTo>
                      <a:lnTo>
                        <a:pt x="45" y="84"/>
                      </a:lnTo>
                      <a:lnTo>
                        <a:pt x="45" y="61"/>
                      </a:lnTo>
                      <a:lnTo>
                        <a:pt x="38" y="31"/>
                      </a:lnTo>
                      <a:lnTo>
                        <a:pt x="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63" name="Freeform 197"/>
                <p:cNvSpPr>
                  <a:spLocks/>
                </p:cNvSpPr>
                <p:nvPr/>
              </p:nvSpPr>
              <p:spPr bwMode="auto">
                <a:xfrm>
                  <a:off x="3486" y="1813"/>
                  <a:ext cx="252" cy="806"/>
                </a:xfrm>
                <a:custGeom>
                  <a:avLst/>
                  <a:gdLst>
                    <a:gd name="T0" fmla="*/ 0 w 252"/>
                    <a:gd name="T1" fmla="*/ 0 h 806"/>
                    <a:gd name="T2" fmla="*/ 0 w 252"/>
                    <a:gd name="T3" fmla="*/ 441 h 806"/>
                    <a:gd name="T4" fmla="*/ 0 w 252"/>
                    <a:gd name="T5" fmla="*/ 761 h 806"/>
                    <a:gd name="T6" fmla="*/ 76 w 252"/>
                    <a:gd name="T7" fmla="*/ 776 h 806"/>
                    <a:gd name="T8" fmla="*/ 92 w 252"/>
                    <a:gd name="T9" fmla="*/ 510 h 806"/>
                    <a:gd name="T10" fmla="*/ 76 w 252"/>
                    <a:gd name="T11" fmla="*/ 487 h 806"/>
                    <a:gd name="T12" fmla="*/ 92 w 252"/>
                    <a:gd name="T13" fmla="*/ 471 h 806"/>
                    <a:gd name="T14" fmla="*/ 92 w 252"/>
                    <a:gd name="T15" fmla="*/ 312 h 806"/>
                    <a:gd name="T16" fmla="*/ 107 w 252"/>
                    <a:gd name="T17" fmla="*/ 357 h 806"/>
                    <a:gd name="T18" fmla="*/ 145 w 252"/>
                    <a:gd name="T19" fmla="*/ 578 h 806"/>
                    <a:gd name="T20" fmla="*/ 183 w 252"/>
                    <a:gd name="T21" fmla="*/ 806 h 806"/>
                    <a:gd name="T22" fmla="*/ 252 w 252"/>
                    <a:gd name="T23" fmla="*/ 806 h 806"/>
                    <a:gd name="T24" fmla="*/ 221 w 252"/>
                    <a:gd name="T25" fmla="*/ 502 h 806"/>
                    <a:gd name="T26" fmla="*/ 206 w 252"/>
                    <a:gd name="T27" fmla="*/ 251 h 806"/>
                    <a:gd name="T28" fmla="*/ 213 w 252"/>
                    <a:gd name="T29" fmla="*/ 7 h 806"/>
                    <a:gd name="T30" fmla="*/ 0 w 252"/>
                    <a:gd name="T31" fmla="*/ 0 h 80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52"/>
                    <a:gd name="T49" fmla="*/ 0 h 806"/>
                    <a:gd name="T50" fmla="*/ 252 w 252"/>
                    <a:gd name="T51" fmla="*/ 806 h 80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52" h="806">
                      <a:moveTo>
                        <a:pt x="0" y="0"/>
                      </a:moveTo>
                      <a:lnTo>
                        <a:pt x="0" y="441"/>
                      </a:lnTo>
                      <a:lnTo>
                        <a:pt x="0" y="761"/>
                      </a:lnTo>
                      <a:lnTo>
                        <a:pt x="76" y="776"/>
                      </a:lnTo>
                      <a:lnTo>
                        <a:pt x="92" y="510"/>
                      </a:lnTo>
                      <a:lnTo>
                        <a:pt x="76" y="487"/>
                      </a:lnTo>
                      <a:lnTo>
                        <a:pt x="92" y="471"/>
                      </a:lnTo>
                      <a:lnTo>
                        <a:pt x="92" y="312"/>
                      </a:lnTo>
                      <a:lnTo>
                        <a:pt x="107" y="357"/>
                      </a:lnTo>
                      <a:lnTo>
                        <a:pt x="145" y="578"/>
                      </a:lnTo>
                      <a:lnTo>
                        <a:pt x="183" y="806"/>
                      </a:lnTo>
                      <a:lnTo>
                        <a:pt x="252" y="806"/>
                      </a:lnTo>
                      <a:lnTo>
                        <a:pt x="221" y="502"/>
                      </a:lnTo>
                      <a:lnTo>
                        <a:pt x="206" y="251"/>
                      </a:lnTo>
                      <a:lnTo>
                        <a:pt x="213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64" name="Freeform 198"/>
                <p:cNvSpPr>
                  <a:spLocks/>
                </p:cNvSpPr>
                <p:nvPr/>
              </p:nvSpPr>
              <p:spPr bwMode="auto">
                <a:xfrm>
                  <a:off x="3456" y="1440"/>
                  <a:ext cx="320" cy="616"/>
                </a:xfrm>
                <a:custGeom>
                  <a:avLst/>
                  <a:gdLst>
                    <a:gd name="T0" fmla="*/ 106 w 320"/>
                    <a:gd name="T1" fmla="*/ 7 h 616"/>
                    <a:gd name="T2" fmla="*/ 8 w 320"/>
                    <a:gd name="T3" fmla="*/ 83 h 616"/>
                    <a:gd name="T4" fmla="*/ 0 w 320"/>
                    <a:gd name="T5" fmla="*/ 281 h 616"/>
                    <a:gd name="T6" fmla="*/ 0 w 320"/>
                    <a:gd name="T7" fmla="*/ 380 h 616"/>
                    <a:gd name="T8" fmla="*/ 8 w 320"/>
                    <a:gd name="T9" fmla="*/ 616 h 616"/>
                    <a:gd name="T10" fmla="*/ 30 w 320"/>
                    <a:gd name="T11" fmla="*/ 616 h 616"/>
                    <a:gd name="T12" fmla="*/ 38 w 320"/>
                    <a:gd name="T13" fmla="*/ 373 h 616"/>
                    <a:gd name="T14" fmla="*/ 243 w 320"/>
                    <a:gd name="T15" fmla="*/ 373 h 616"/>
                    <a:gd name="T16" fmla="*/ 251 w 320"/>
                    <a:gd name="T17" fmla="*/ 312 h 616"/>
                    <a:gd name="T18" fmla="*/ 251 w 320"/>
                    <a:gd name="T19" fmla="*/ 357 h 616"/>
                    <a:gd name="T20" fmla="*/ 243 w 320"/>
                    <a:gd name="T21" fmla="*/ 449 h 616"/>
                    <a:gd name="T22" fmla="*/ 228 w 320"/>
                    <a:gd name="T23" fmla="*/ 586 h 616"/>
                    <a:gd name="T24" fmla="*/ 259 w 320"/>
                    <a:gd name="T25" fmla="*/ 593 h 616"/>
                    <a:gd name="T26" fmla="*/ 320 w 320"/>
                    <a:gd name="T27" fmla="*/ 357 h 616"/>
                    <a:gd name="T28" fmla="*/ 282 w 320"/>
                    <a:gd name="T29" fmla="*/ 68 h 616"/>
                    <a:gd name="T30" fmla="*/ 175 w 320"/>
                    <a:gd name="T31" fmla="*/ 0 h 616"/>
                    <a:gd name="T32" fmla="*/ 129 w 320"/>
                    <a:gd name="T33" fmla="*/ 30 h 616"/>
                    <a:gd name="T34" fmla="*/ 106 w 320"/>
                    <a:gd name="T35" fmla="*/ 7 h 61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0"/>
                    <a:gd name="T55" fmla="*/ 0 h 616"/>
                    <a:gd name="T56" fmla="*/ 320 w 320"/>
                    <a:gd name="T57" fmla="*/ 616 h 61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0" h="616">
                      <a:moveTo>
                        <a:pt x="106" y="7"/>
                      </a:moveTo>
                      <a:lnTo>
                        <a:pt x="8" y="83"/>
                      </a:lnTo>
                      <a:lnTo>
                        <a:pt x="0" y="281"/>
                      </a:lnTo>
                      <a:lnTo>
                        <a:pt x="0" y="380"/>
                      </a:lnTo>
                      <a:lnTo>
                        <a:pt x="8" y="616"/>
                      </a:lnTo>
                      <a:lnTo>
                        <a:pt x="30" y="616"/>
                      </a:lnTo>
                      <a:lnTo>
                        <a:pt x="38" y="373"/>
                      </a:lnTo>
                      <a:lnTo>
                        <a:pt x="243" y="373"/>
                      </a:lnTo>
                      <a:lnTo>
                        <a:pt x="251" y="312"/>
                      </a:lnTo>
                      <a:lnTo>
                        <a:pt x="251" y="357"/>
                      </a:lnTo>
                      <a:lnTo>
                        <a:pt x="243" y="449"/>
                      </a:lnTo>
                      <a:lnTo>
                        <a:pt x="228" y="586"/>
                      </a:lnTo>
                      <a:lnTo>
                        <a:pt x="259" y="593"/>
                      </a:lnTo>
                      <a:lnTo>
                        <a:pt x="320" y="357"/>
                      </a:lnTo>
                      <a:lnTo>
                        <a:pt x="282" y="68"/>
                      </a:lnTo>
                      <a:lnTo>
                        <a:pt x="175" y="0"/>
                      </a:lnTo>
                      <a:lnTo>
                        <a:pt x="129" y="30"/>
                      </a:lnTo>
                      <a:lnTo>
                        <a:pt x="106" y="7"/>
                      </a:lnTo>
                      <a:close/>
                    </a:path>
                  </a:pathLst>
                </a:custGeom>
                <a:solidFill>
                  <a:srgbClr val="3F7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65" name="Freeform 199"/>
                <p:cNvSpPr>
                  <a:spLocks/>
                </p:cNvSpPr>
                <p:nvPr/>
              </p:nvSpPr>
              <p:spPr bwMode="auto">
                <a:xfrm>
                  <a:off x="3677" y="2026"/>
                  <a:ext cx="45" cy="99"/>
                </a:xfrm>
                <a:custGeom>
                  <a:avLst/>
                  <a:gdLst>
                    <a:gd name="T0" fmla="*/ 7 w 45"/>
                    <a:gd name="T1" fmla="*/ 0 h 99"/>
                    <a:gd name="T2" fmla="*/ 0 w 45"/>
                    <a:gd name="T3" fmla="*/ 53 h 99"/>
                    <a:gd name="T4" fmla="*/ 22 w 45"/>
                    <a:gd name="T5" fmla="*/ 99 h 99"/>
                    <a:gd name="T6" fmla="*/ 30 w 45"/>
                    <a:gd name="T7" fmla="*/ 91 h 99"/>
                    <a:gd name="T8" fmla="*/ 45 w 45"/>
                    <a:gd name="T9" fmla="*/ 91 h 99"/>
                    <a:gd name="T10" fmla="*/ 38 w 45"/>
                    <a:gd name="T11" fmla="*/ 76 h 99"/>
                    <a:gd name="T12" fmla="*/ 38 w 45"/>
                    <a:gd name="T13" fmla="*/ 53 h 99"/>
                    <a:gd name="T14" fmla="*/ 45 w 45"/>
                    <a:gd name="T15" fmla="*/ 38 h 99"/>
                    <a:gd name="T16" fmla="*/ 38 w 45"/>
                    <a:gd name="T17" fmla="*/ 0 h 99"/>
                    <a:gd name="T18" fmla="*/ 7 w 45"/>
                    <a:gd name="T19" fmla="*/ 0 h 9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5"/>
                    <a:gd name="T31" fmla="*/ 0 h 99"/>
                    <a:gd name="T32" fmla="*/ 45 w 45"/>
                    <a:gd name="T33" fmla="*/ 99 h 9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5" h="99">
                      <a:moveTo>
                        <a:pt x="7" y="0"/>
                      </a:moveTo>
                      <a:lnTo>
                        <a:pt x="0" y="53"/>
                      </a:lnTo>
                      <a:lnTo>
                        <a:pt x="22" y="99"/>
                      </a:lnTo>
                      <a:lnTo>
                        <a:pt x="30" y="91"/>
                      </a:lnTo>
                      <a:lnTo>
                        <a:pt x="45" y="91"/>
                      </a:lnTo>
                      <a:lnTo>
                        <a:pt x="38" y="76"/>
                      </a:lnTo>
                      <a:lnTo>
                        <a:pt x="38" y="53"/>
                      </a:lnTo>
                      <a:lnTo>
                        <a:pt x="45" y="38"/>
                      </a:lnTo>
                      <a:lnTo>
                        <a:pt x="38" y="0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66" name="Line 200"/>
                <p:cNvSpPr>
                  <a:spLocks noChangeShapeType="1"/>
                </p:cNvSpPr>
                <p:nvPr/>
              </p:nvSpPr>
              <p:spPr bwMode="auto">
                <a:xfrm>
                  <a:off x="3494" y="1835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67" name="Line 201"/>
                <p:cNvSpPr>
                  <a:spLocks noChangeShapeType="1"/>
                </p:cNvSpPr>
                <p:nvPr/>
              </p:nvSpPr>
              <p:spPr bwMode="auto">
                <a:xfrm>
                  <a:off x="3494" y="1820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68" name="Freeform 202"/>
                <p:cNvSpPr>
                  <a:spLocks/>
                </p:cNvSpPr>
                <p:nvPr/>
              </p:nvSpPr>
              <p:spPr bwMode="auto">
                <a:xfrm>
                  <a:off x="3555" y="1455"/>
                  <a:ext cx="91" cy="53"/>
                </a:xfrm>
                <a:custGeom>
                  <a:avLst/>
                  <a:gdLst>
                    <a:gd name="T0" fmla="*/ 0 w 91"/>
                    <a:gd name="T1" fmla="*/ 7 h 53"/>
                    <a:gd name="T2" fmla="*/ 0 w 91"/>
                    <a:gd name="T3" fmla="*/ 53 h 53"/>
                    <a:gd name="T4" fmla="*/ 23 w 91"/>
                    <a:gd name="T5" fmla="*/ 15 h 53"/>
                    <a:gd name="T6" fmla="*/ 46 w 91"/>
                    <a:gd name="T7" fmla="*/ 53 h 53"/>
                    <a:gd name="T8" fmla="*/ 91 w 91"/>
                    <a:gd name="T9" fmla="*/ 0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1"/>
                    <a:gd name="T16" fmla="*/ 0 h 53"/>
                    <a:gd name="T17" fmla="*/ 91 w 91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1" h="53">
                      <a:moveTo>
                        <a:pt x="0" y="7"/>
                      </a:moveTo>
                      <a:lnTo>
                        <a:pt x="0" y="53"/>
                      </a:lnTo>
                      <a:lnTo>
                        <a:pt x="23" y="15"/>
                      </a:lnTo>
                      <a:lnTo>
                        <a:pt x="46" y="53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69" name="Line 203"/>
                <p:cNvSpPr>
                  <a:spLocks noChangeShapeType="1"/>
                </p:cNvSpPr>
                <p:nvPr/>
              </p:nvSpPr>
              <p:spPr bwMode="auto">
                <a:xfrm>
                  <a:off x="3578" y="1478"/>
                  <a:ext cx="1" cy="35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70" name="Freeform 204"/>
                <p:cNvSpPr>
                  <a:spLocks/>
                </p:cNvSpPr>
                <p:nvPr/>
              </p:nvSpPr>
              <p:spPr bwMode="auto">
                <a:xfrm>
                  <a:off x="3524" y="1264"/>
                  <a:ext cx="122" cy="206"/>
                </a:xfrm>
                <a:custGeom>
                  <a:avLst/>
                  <a:gdLst>
                    <a:gd name="T0" fmla="*/ 8 w 122"/>
                    <a:gd name="T1" fmla="*/ 39 h 206"/>
                    <a:gd name="T2" fmla="*/ 0 w 122"/>
                    <a:gd name="T3" fmla="*/ 61 h 206"/>
                    <a:gd name="T4" fmla="*/ 0 w 122"/>
                    <a:gd name="T5" fmla="*/ 69 h 206"/>
                    <a:gd name="T6" fmla="*/ 8 w 122"/>
                    <a:gd name="T7" fmla="*/ 77 h 206"/>
                    <a:gd name="T8" fmla="*/ 0 w 122"/>
                    <a:gd name="T9" fmla="*/ 92 h 206"/>
                    <a:gd name="T10" fmla="*/ 8 w 122"/>
                    <a:gd name="T11" fmla="*/ 115 h 206"/>
                    <a:gd name="T12" fmla="*/ 8 w 122"/>
                    <a:gd name="T13" fmla="*/ 130 h 206"/>
                    <a:gd name="T14" fmla="*/ 8 w 122"/>
                    <a:gd name="T15" fmla="*/ 137 h 206"/>
                    <a:gd name="T16" fmla="*/ 16 w 122"/>
                    <a:gd name="T17" fmla="*/ 153 h 206"/>
                    <a:gd name="T18" fmla="*/ 16 w 122"/>
                    <a:gd name="T19" fmla="*/ 160 h 206"/>
                    <a:gd name="T20" fmla="*/ 31 w 122"/>
                    <a:gd name="T21" fmla="*/ 168 h 206"/>
                    <a:gd name="T22" fmla="*/ 38 w 122"/>
                    <a:gd name="T23" fmla="*/ 168 h 206"/>
                    <a:gd name="T24" fmla="*/ 38 w 122"/>
                    <a:gd name="T25" fmla="*/ 176 h 206"/>
                    <a:gd name="T26" fmla="*/ 38 w 122"/>
                    <a:gd name="T27" fmla="*/ 183 h 206"/>
                    <a:gd name="T28" fmla="*/ 54 w 122"/>
                    <a:gd name="T29" fmla="*/ 206 h 206"/>
                    <a:gd name="T30" fmla="*/ 107 w 122"/>
                    <a:gd name="T31" fmla="*/ 176 h 206"/>
                    <a:gd name="T32" fmla="*/ 107 w 122"/>
                    <a:gd name="T33" fmla="*/ 122 h 206"/>
                    <a:gd name="T34" fmla="*/ 115 w 122"/>
                    <a:gd name="T35" fmla="*/ 107 h 206"/>
                    <a:gd name="T36" fmla="*/ 122 w 122"/>
                    <a:gd name="T37" fmla="*/ 92 h 206"/>
                    <a:gd name="T38" fmla="*/ 122 w 122"/>
                    <a:gd name="T39" fmla="*/ 77 h 206"/>
                    <a:gd name="T40" fmla="*/ 122 w 122"/>
                    <a:gd name="T41" fmla="*/ 61 h 206"/>
                    <a:gd name="T42" fmla="*/ 122 w 122"/>
                    <a:gd name="T43" fmla="*/ 54 h 206"/>
                    <a:gd name="T44" fmla="*/ 122 w 122"/>
                    <a:gd name="T45" fmla="*/ 39 h 206"/>
                    <a:gd name="T46" fmla="*/ 122 w 122"/>
                    <a:gd name="T47" fmla="*/ 31 h 206"/>
                    <a:gd name="T48" fmla="*/ 115 w 122"/>
                    <a:gd name="T49" fmla="*/ 23 h 206"/>
                    <a:gd name="T50" fmla="*/ 107 w 122"/>
                    <a:gd name="T51" fmla="*/ 16 h 206"/>
                    <a:gd name="T52" fmla="*/ 99 w 122"/>
                    <a:gd name="T53" fmla="*/ 8 h 206"/>
                    <a:gd name="T54" fmla="*/ 84 w 122"/>
                    <a:gd name="T55" fmla="*/ 8 h 206"/>
                    <a:gd name="T56" fmla="*/ 77 w 122"/>
                    <a:gd name="T57" fmla="*/ 8 h 206"/>
                    <a:gd name="T58" fmla="*/ 61 w 122"/>
                    <a:gd name="T59" fmla="*/ 0 h 206"/>
                    <a:gd name="T60" fmla="*/ 46 w 122"/>
                    <a:gd name="T61" fmla="*/ 8 h 206"/>
                    <a:gd name="T62" fmla="*/ 31 w 122"/>
                    <a:gd name="T63" fmla="*/ 8 h 206"/>
                    <a:gd name="T64" fmla="*/ 23 w 122"/>
                    <a:gd name="T65" fmla="*/ 16 h 206"/>
                    <a:gd name="T66" fmla="*/ 16 w 122"/>
                    <a:gd name="T67" fmla="*/ 23 h 206"/>
                    <a:gd name="T68" fmla="*/ 8 w 122"/>
                    <a:gd name="T69" fmla="*/ 31 h 206"/>
                    <a:gd name="T70" fmla="*/ 8 w 122"/>
                    <a:gd name="T71" fmla="*/ 39 h 20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122"/>
                    <a:gd name="T109" fmla="*/ 0 h 206"/>
                    <a:gd name="T110" fmla="*/ 122 w 122"/>
                    <a:gd name="T111" fmla="*/ 206 h 20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122" h="206">
                      <a:moveTo>
                        <a:pt x="8" y="39"/>
                      </a:moveTo>
                      <a:lnTo>
                        <a:pt x="0" y="61"/>
                      </a:lnTo>
                      <a:lnTo>
                        <a:pt x="0" y="69"/>
                      </a:lnTo>
                      <a:lnTo>
                        <a:pt x="8" y="77"/>
                      </a:lnTo>
                      <a:lnTo>
                        <a:pt x="0" y="92"/>
                      </a:lnTo>
                      <a:lnTo>
                        <a:pt x="8" y="115"/>
                      </a:lnTo>
                      <a:lnTo>
                        <a:pt x="8" y="130"/>
                      </a:lnTo>
                      <a:lnTo>
                        <a:pt x="8" y="137"/>
                      </a:lnTo>
                      <a:lnTo>
                        <a:pt x="16" y="153"/>
                      </a:lnTo>
                      <a:lnTo>
                        <a:pt x="16" y="160"/>
                      </a:lnTo>
                      <a:lnTo>
                        <a:pt x="31" y="168"/>
                      </a:lnTo>
                      <a:lnTo>
                        <a:pt x="38" y="168"/>
                      </a:lnTo>
                      <a:lnTo>
                        <a:pt x="38" y="176"/>
                      </a:lnTo>
                      <a:lnTo>
                        <a:pt x="38" y="183"/>
                      </a:lnTo>
                      <a:lnTo>
                        <a:pt x="54" y="206"/>
                      </a:lnTo>
                      <a:lnTo>
                        <a:pt x="107" y="176"/>
                      </a:lnTo>
                      <a:lnTo>
                        <a:pt x="107" y="122"/>
                      </a:lnTo>
                      <a:lnTo>
                        <a:pt x="115" y="107"/>
                      </a:lnTo>
                      <a:lnTo>
                        <a:pt x="122" y="92"/>
                      </a:lnTo>
                      <a:lnTo>
                        <a:pt x="122" y="77"/>
                      </a:lnTo>
                      <a:lnTo>
                        <a:pt x="122" y="61"/>
                      </a:lnTo>
                      <a:lnTo>
                        <a:pt x="122" y="54"/>
                      </a:lnTo>
                      <a:lnTo>
                        <a:pt x="122" y="39"/>
                      </a:lnTo>
                      <a:lnTo>
                        <a:pt x="122" y="31"/>
                      </a:lnTo>
                      <a:lnTo>
                        <a:pt x="115" y="23"/>
                      </a:lnTo>
                      <a:lnTo>
                        <a:pt x="107" y="16"/>
                      </a:lnTo>
                      <a:lnTo>
                        <a:pt x="99" y="8"/>
                      </a:lnTo>
                      <a:lnTo>
                        <a:pt x="84" y="8"/>
                      </a:lnTo>
                      <a:lnTo>
                        <a:pt x="77" y="8"/>
                      </a:lnTo>
                      <a:lnTo>
                        <a:pt x="61" y="0"/>
                      </a:lnTo>
                      <a:lnTo>
                        <a:pt x="46" y="8"/>
                      </a:lnTo>
                      <a:lnTo>
                        <a:pt x="31" y="8"/>
                      </a:lnTo>
                      <a:lnTo>
                        <a:pt x="23" y="16"/>
                      </a:lnTo>
                      <a:lnTo>
                        <a:pt x="16" y="23"/>
                      </a:lnTo>
                      <a:lnTo>
                        <a:pt x="8" y="31"/>
                      </a:lnTo>
                      <a:lnTo>
                        <a:pt x="8" y="39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71" name="Freeform 205"/>
                <p:cNvSpPr>
                  <a:spLocks/>
                </p:cNvSpPr>
                <p:nvPr/>
              </p:nvSpPr>
              <p:spPr bwMode="auto">
                <a:xfrm>
                  <a:off x="3570" y="1379"/>
                  <a:ext cx="61" cy="61"/>
                </a:xfrm>
                <a:custGeom>
                  <a:avLst/>
                  <a:gdLst>
                    <a:gd name="T0" fmla="*/ 53 w 61"/>
                    <a:gd name="T1" fmla="*/ 15 h 61"/>
                    <a:gd name="T2" fmla="*/ 46 w 61"/>
                    <a:gd name="T3" fmla="*/ 30 h 61"/>
                    <a:gd name="T4" fmla="*/ 0 w 61"/>
                    <a:gd name="T5" fmla="*/ 53 h 61"/>
                    <a:gd name="T6" fmla="*/ 23 w 61"/>
                    <a:gd name="T7" fmla="*/ 53 h 61"/>
                    <a:gd name="T8" fmla="*/ 31 w 61"/>
                    <a:gd name="T9" fmla="*/ 45 h 61"/>
                    <a:gd name="T10" fmla="*/ 46 w 61"/>
                    <a:gd name="T11" fmla="*/ 45 h 61"/>
                    <a:gd name="T12" fmla="*/ 53 w 61"/>
                    <a:gd name="T13" fmla="*/ 53 h 61"/>
                    <a:gd name="T14" fmla="*/ 61 w 61"/>
                    <a:gd name="T15" fmla="*/ 61 h 61"/>
                    <a:gd name="T16" fmla="*/ 61 w 61"/>
                    <a:gd name="T17" fmla="*/ 22 h 61"/>
                    <a:gd name="T18" fmla="*/ 61 w 61"/>
                    <a:gd name="T19" fmla="*/ 7 h 61"/>
                    <a:gd name="T20" fmla="*/ 53 w 61"/>
                    <a:gd name="T21" fmla="*/ 0 h 61"/>
                    <a:gd name="T22" fmla="*/ 53 w 61"/>
                    <a:gd name="T23" fmla="*/ 15 h 6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1"/>
                    <a:gd name="T37" fmla="*/ 0 h 61"/>
                    <a:gd name="T38" fmla="*/ 61 w 61"/>
                    <a:gd name="T39" fmla="*/ 61 h 6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1" h="61">
                      <a:moveTo>
                        <a:pt x="53" y="15"/>
                      </a:moveTo>
                      <a:lnTo>
                        <a:pt x="46" y="30"/>
                      </a:lnTo>
                      <a:lnTo>
                        <a:pt x="0" y="53"/>
                      </a:lnTo>
                      <a:lnTo>
                        <a:pt x="23" y="53"/>
                      </a:lnTo>
                      <a:lnTo>
                        <a:pt x="31" y="45"/>
                      </a:lnTo>
                      <a:lnTo>
                        <a:pt x="46" y="45"/>
                      </a:lnTo>
                      <a:lnTo>
                        <a:pt x="53" y="53"/>
                      </a:lnTo>
                      <a:lnTo>
                        <a:pt x="61" y="61"/>
                      </a:lnTo>
                      <a:lnTo>
                        <a:pt x="61" y="22"/>
                      </a:lnTo>
                      <a:lnTo>
                        <a:pt x="61" y="7"/>
                      </a:lnTo>
                      <a:lnTo>
                        <a:pt x="53" y="0"/>
                      </a:lnTo>
                      <a:lnTo>
                        <a:pt x="53" y="15"/>
                      </a:lnTo>
                      <a:close/>
                    </a:path>
                  </a:pathLst>
                </a:custGeom>
                <a:solidFill>
                  <a:srgbClr val="7F3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72" name="Freeform 206"/>
                <p:cNvSpPr>
                  <a:spLocks/>
                </p:cNvSpPr>
                <p:nvPr/>
              </p:nvSpPr>
              <p:spPr bwMode="auto">
                <a:xfrm>
                  <a:off x="3524" y="1257"/>
                  <a:ext cx="130" cy="152"/>
                </a:xfrm>
                <a:custGeom>
                  <a:avLst/>
                  <a:gdLst>
                    <a:gd name="T0" fmla="*/ 23 w 130"/>
                    <a:gd name="T1" fmla="*/ 15 h 152"/>
                    <a:gd name="T2" fmla="*/ 31 w 130"/>
                    <a:gd name="T3" fmla="*/ 7 h 152"/>
                    <a:gd name="T4" fmla="*/ 46 w 130"/>
                    <a:gd name="T5" fmla="*/ 7 h 152"/>
                    <a:gd name="T6" fmla="*/ 61 w 130"/>
                    <a:gd name="T7" fmla="*/ 0 h 152"/>
                    <a:gd name="T8" fmla="*/ 69 w 130"/>
                    <a:gd name="T9" fmla="*/ 0 h 152"/>
                    <a:gd name="T10" fmla="*/ 84 w 130"/>
                    <a:gd name="T11" fmla="*/ 0 h 152"/>
                    <a:gd name="T12" fmla="*/ 92 w 130"/>
                    <a:gd name="T13" fmla="*/ 0 h 152"/>
                    <a:gd name="T14" fmla="*/ 107 w 130"/>
                    <a:gd name="T15" fmla="*/ 0 h 152"/>
                    <a:gd name="T16" fmla="*/ 115 w 130"/>
                    <a:gd name="T17" fmla="*/ 7 h 152"/>
                    <a:gd name="T18" fmla="*/ 122 w 130"/>
                    <a:gd name="T19" fmla="*/ 15 h 152"/>
                    <a:gd name="T20" fmla="*/ 122 w 130"/>
                    <a:gd name="T21" fmla="*/ 23 h 152"/>
                    <a:gd name="T22" fmla="*/ 130 w 130"/>
                    <a:gd name="T23" fmla="*/ 30 h 152"/>
                    <a:gd name="T24" fmla="*/ 130 w 130"/>
                    <a:gd name="T25" fmla="*/ 46 h 152"/>
                    <a:gd name="T26" fmla="*/ 130 w 130"/>
                    <a:gd name="T27" fmla="*/ 68 h 152"/>
                    <a:gd name="T28" fmla="*/ 130 w 130"/>
                    <a:gd name="T29" fmla="*/ 84 h 152"/>
                    <a:gd name="T30" fmla="*/ 122 w 130"/>
                    <a:gd name="T31" fmla="*/ 99 h 152"/>
                    <a:gd name="T32" fmla="*/ 122 w 130"/>
                    <a:gd name="T33" fmla="*/ 114 h 152"/>
                    <a:gd name="T34" fmla="*/ 122 w 130"/>
                    <a:gd name="T35" fmla="*/ 122 h 152"/>
                    <a:gd name="T36" fmla="*/ 115 w 130"/>
                    <a:gd name="T37" fmla="*/ 129 h 152"/>
                    <a:gd name="T38" fmla="*/ 115 w 130"/>
                    <a:gd name="T39" fmla="*/ 137 h 152"/>
                    <a:gd name="T40" fmla="*/ 107 w 130"/>
                    <a:gd name="T41" fmla="*/ 152 h 152"/>
                    <a:gd name="T42" fmla="*/ 99 w 130"/>
                    <a:gd name="T43" fmla="*/ 152 h 152"/>
                    <a:gd name="T44" fmla="*/ 107 w 130"/>
                    <a:gd name="T45" fmla="*/ 137 h 152"/>
                    <a:gd name="T46" fmla="*/ 99 w 130"/>
                    <a:gd name="T47" fmla="*/ 129 h 152"/>
                    <a:gd name="T48" fmla="*/ 99 w 130"/>
                    <a:gd name="T49" fmla="*/ 122 h 152"/>
                    <a:gd name="T50" fmla="*/ 99 w 130"/>
                    <a:gd name="T51" fmla="*/ 114 h 152"/>
                    <a:gd name="T52" fmla="*/ 107 w 130"/>
                    <a:gd name="T53" fmla="*/ 99 h 152"/>
                    <a:gd name="T54" fmla="*/ 99 w 130"/>
                    <a:gd name="T55" fmla="*/ 91 h 152"/>
                    <a:gd name="T56" fmla="*/ 92 w 130"/>
                    <a:gd name="T57" fmla="*/ 99 h 152"/>
                    <a:gd name="T58" fmla="*/ 92 w 130"/>
                    <a:gd name="T59" fmla="*/ 106 h 152"/>
                    <a:gd name="T60" fmla="*/ 92 w 130"/>
                    <a:gd name="T61" fmla="*/ 91 h 152"/>
                    <a:gd name="T62" fmla="*/ 84 w 130"/>
                    <a:gd name="T63" fmla="*/ 76 h 152"/>
                    <a:gd name="T64" fmla="*/ 84 w 130"/>
                    <a:gd name="T65" fmla="*/ 61 h 152"/>
                    <a:gd name="T66" fmla="*/ 84 w 130"/>
                    <a:gd name="T67" fmla="*/ 46 h 152"/>
                    <a:gd name="T68" fmla="*/ 92 w 130"/>
                    <a:gd name="T69" fmla="*/ 46 h 152"/>
                    <a:gd name="T70" fmla="*/ 84 w 130"/>
                    <a:gd name="T71" fmla="*/ 46 h 152"/>
                    <a:gd name="T72" fmla="*/ 77 w 130"/>
                    <a:gd name="T73" fmla="*/ 46 h 152"/>
                    <a:gd name="T74" fmla="*/ 69 w 130"/>
                    <a:gd name="T75" fmla="*/ 46 h 152"/>
                    <a:gd name="T76" fmla="*/ 54 w 130"/>
                    <a:gd name="T77" fmla="*/ 53 h 152"/>
                    <a:gd name="T78" fmla="*/ 46 w 130"/>
                    <a:gd name="T79" fmla="*/ 53 h 152"/>
                    <a:gd name="T80" fmla="*/ 61 w 130"/>
                    <a:gd name="T81" fmla="*/ 46 h 152"/>
                    <a:gd name="T82" fmla="*/ 54 w 130"/>
                    <a:gd name="T83" fmla="*/ 46 h 152"/>
                    <a:gd name="T84" fmla="*/ 38 w 130"/>
                    <a:gd name="T85" fmla="*/ 46 h 152"/>
                    <a:gd name="T86" fmla="*/ 23 w 130"/>
                    <a:gd name="T87" fmla="*/ 46 h 152"/>
                    <a:gd name="T88" fmla="*/ 8 w 130"/>
                    <a:gd name="T89" fmla="*/ 46 h 152"/>
                    <a:gd name="T90" fmla="*/ 8 w 130"/>
                    <a:gd name="T91" fmla="*/ 53 h 152"/>
                    <a:gd name="T92" fmla="*/ 8 w 130"/>
                    <a:gd name="T93" fmla="*/ 68 h 152"/>
                    <a:gd name="T94" fmla="*/ 0 w 130"/>
                    <a:gd name="T95" fmla="*/ 53 h 152"/>
                    <a:gd name="T96" fmla="*/ 0 w 130"/>
                    <a:gd name="T97" fmla="*/ 38 h 152"/>
                    <a:gd name="T98" fmla="*/ 8 w 130"/>
                    <a:gd name="T99" fmla="*/ 23 h 152"/>
                    <a:gd name="T100" fmla="*/ 16 w 130"/>
                    <a:gd name="T101" fmla="*/ 15 h 152"/>
                    <a:gd name="T102" fmla="*/ 23 w 130"/>
                    <a:gd name="T103" fmla="*/ 15 h 152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30"/>
                    <a:gd name="T157" fmla="*/ 0 h 152"/>
                    <a:gd name="T158" fmla="*/ 130 w 130"/>
                    <a:gd name="T159" fmla="*/ 152 h 152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30" h="152">
                      <a:moveTo>
                        <a:pt x="23" y="15"/>
                      </a:moveTo>
                      <a:lnTo>
                        <a:pt x="31" y="7"/>
                      </a:lnTo>
                      <a:lnTo>
                        <a:pt x="46" y="7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2" y="0"/>
                      </a:lnTo>
                      <a:lnTo>
                        <a:pt x="107" y="0"/>
                      </a:lnTo>
                      <a:lnTo>
                        <a:pt x="115" y="7"/>
                      </a:lnTo>
                      <a:lnTo>
                        <a:pt x="122" y="15"/>
                      </a:lnTo>
                      <a:lnTo>
                        <a:pt x="122" y="23"/>
                      </a:lnTo>
                      <a:lnTo>
                        <a:pt x="130" y="30"/>
                      </a:lnTo>
                      <a:lnTo>
                        <a:pt x="130" y="46"/>
                      </a:lnTo>
                      <a:lnTo>
                        <a:pt x="130" y="68"/>
                      </a:lnTo>
                      <a:lnTo>
                        <a:pt x="130" y="84"/>
                      </a:lnTo>
                      <a:lnTo>
                        <a:pt x="122" y="99"/>
                      </a:lnTo>
                      <a:lnTo>
                        <a:pt x="122" y="114"/>
                      </a:lnTo>
                      <a:lnTo>
                        <a:pt x="122" y="122"/>
                      </a:lnTo>
                      <a:lnTo>
                        <a:pt x="115" y="129"/>
                      </a:lnTo>
                      <a:lnTo>
                        <a:pt x="115" y="137"/>
                      </a:lnTo>
                      <a:lnTo>
                        <a:pt x="107" y="152"/>
                      </a:lnTo>
                      <a:lnTo>
                        <a:pt x="99" y="152"/>
                      </a:lnTo>
                      <a:lnTo>
                        <a:pt x="107" y="137"/>
                      </a:lnTo>
                      <a:lnTo>
                        <a:pt x="99" y="129"/>
                      </a:lnTo>
                      <a:lnTo>
                        <a:pt x="99" y="122"/>
                      </a:lnTo>
                      <a:lnTo>
                        <a:pt x="99" y="114"/>
                      </a:lnTo>
                      <a:lnTo>
                        <a:pt x="107" y="99"/>
                      </a:lnTo>
                      <a:lnTo>
                        <a:pt x="99" y="91"/>
                      </a:lnTo>
                      <a:lnTo>
                        <a:pt x="92" y="99"/>
                      </a:lnTo>
                      <a:lnTo>
                        <a:pt x="92" y="106"/>
                      </a:lnTo>
                      <a:lnTo>
                        <a:pt x="92" y="91"/>
                      </a:lnTo>
                      <a:lnTo>
                        <a:pt x="84" y="76"/>
                      </a:lnTo>
                      <a:lnTo>
                        <a:pt x="84" y="61"/>
                      </a:lnTo>
                      <a:lnTo>
                        <a:pt x="84" y="46"/>
                      </a:lnTo>
                      <a:lnTo>
                        <a:pt x="92" y="46"/>
                      </a:lnTo>
                      <a:lnTo>
                        <a:pt x="84" y="46"/>
                      </a:lnTo>
                      <a:lnTo>
                        <a:pt x="77" y="46"/>
                      </a:lnTo>
                      <a:lnTo>
                        <a:pt x="69" y="46"/>
                      </a:lnTo>
                      <a:lnTo>
                        <a:pt x="54" y="53"/>
                      </a:lnTo>
                      <a:lnTo>
                        <a:pt x="46" y="53"/>
                      </a:lnTo>
                      <a:lnTo>
                        <a:pt x="61" y="46"/>
                      </a:lnTo>
                      <a:lnTo>
                        <a:pt x="54" y="46"/>
                      </a:lnTo>
                      <a:lnTo>
                        <a:pt x="38" y="46"/>
                      </a:lnTo>
                      <a:lnTo>
                        <a:pt x="23" y="46"/>
                      </a:lnTo>
                      <a:lnTo>
                        <a:pt x="8" y="46"/>
                      </a:lnTo>
                      <a:lnTo>
                        <a:pt x="8" y="53"/>
                      </a:lnTo>
                      <a:lnTo>
                        <a:pt x="8" y="68"/>
                      </a:lnTo>
                      <a:lnTo>
                        <a:pt x="0" y="53"/>
                      </a:lnTo>
                      <a:lnTo>
                        <a:pt x="0" y="38"/>
                      </a:lnTo>
                      <a:lnTo>
                        <a:pt x="8" y="23"/>
                      </a:lnTo>
                      <a:lnTo>
                        <a:pt x="16" y="15"/>
                      </a:lnTo>
                      <a:lnTo>
                        <a:pt x="23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</p:grpSp>
      </p:grpSp>
      <p:grpSp>
        <p:nvGrpSpPr>
          <p:cNvPr id="28" name="Group 207"/>
          <p:cNvGrpSpPr>
            <a:grpSpLocks/>
          </p:cNvGrpSpPr>
          <p:nvPr/>
        </p:nvGrpSpPr>
        <p:grpSpPr bwMode="auto">
          <a:xfrm>
            <a:off x="3868738" y="5791200"/>
            <a:ext cx="422275" cy="762000"/>
            <a:chOff x="1392" y="2976"/>
            <a:chExt cx="288" cy="480"/>
          </a:xfrm>
        </p:grpSpPr>
        <p:sp>
          <p:nvSpPr>
            <p:cNvPr id="27942" name="Rectangle 208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9" name="Group 209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7944" name="Freeform 210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45" name="Freeform 211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46" name="Freeform 212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47" name="Freeform 213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48" name="Freeform 214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49" name="Freeform 215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50" name="Freeform 216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51" name="Freeform 217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52" name="Freeform 218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53" name="Freeform 219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54" name="Freeform 220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55" name="Freeform 221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30" name="Group 222"/>
          <p:cNvGrpSpPr>
            <a:grpSpLocks/>
          </p:cNvGrpSpPr>
          <p:nvPr/>
        </p:nvGrpSpPr>
        <p:grpSpPr bwMode="auto">
          <a:xfrm>
            <a:off x="4430713" y="5791200"/>
            <a:ext cx="422275" cy="762000"/>
            <a:chOff x="1824" y="2976"/>
            <a:chExt cx="288" cy="480"/>
          </a:xfrm>
        </p:grpSpPr>
        <p:sp>
          <p:nvSpPr>
            <p:cNvPr id="27913" name="Rectangle 223"/>
            <p:cNvSpPr>
              <a:spLocks noChangeArrowheads="1"/>
            </p:cNvSpPr>
            <p:nvPr/>
          </p:nvSpPr>
          <p:spPr bwMode="auto">
            <a:xfrm>
              <a:off x="1824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31" name="Group 224"/>
            <p:cNvGrpSpPr>
              <a:grpSpLocks/>
            </p:cNvGrpSpPr>
            <p:nvPr/>
          </p:nvGrpSpPr>
          <p:grpSpPr bwMode="auto">
            <a:xfrm>
              <a:off x="1855" y="3008"/>
              <a:ext cx="207" cy="428"/>
              <a:chOff x="3072" y="1257"/>
              <a:chExt cx="704" cy="1461"/>
            </a:xfrm>
          </p:grpSpPr>
          <p:grpSp>
            <p:nvGrpSpPr>
              <p:cNvPr id="27986" name="Group 225"/>
              <p:cNvGrpSpPr>
                <a:grpSpLocks/>
              </p:cNvGrpSpPr>
              <p:nvPr/>
            </p:nvGrpSpPr>
            <p:grpSpPr bwMode="auto">
              <a:xfrm>
                <a:off x="3072" y="1296"/>
                <a:ext cx="449" cy="1347"/>
                <a:chOff x="4542" y="1036"/>
                <a:chExt cx="449" cy="1347"/>
              </a:xfrm>
            </p:grpSpPr>
            <p:sp>
              <p:nvSpPr>
                <p:cNvPr id="27930" name="Freeform 226"/>
                <p:cNvSpPr>
                  <a:spLocks/>
                </p:cNvSpPr>
                <p:nvPr/>
              </p:nvSpPr>
              <p:spPr bwMode="auto">
                <a:xfrm>
                  <a:off x="4557" y="2292"/>
                  <a:ext cx="122" cy="91"/>
                </a:xfrm>
                <a:custGeom>
                  <a:avLst/>
                  <a:gdLst>
                    <a:gd name="T0" fmla="*/ 46 w 122"/>
                    <a:gd name="T1" fmla="*/ 15 h 91"/>
                    <a:gd name="T2" fmla="*/ 16 w 122"/>
                    <a:gd name="T3" fmla="*/ 46 h 91"/>
                    <a:gd name="T4" fmla="*/ 0 w 122"/>
                    <a:gd name="T5" fmla="*/ 69 h 91"/>
                    <a:gd name="T6" fmla="*/ 0 w 122"/>
                    <a:gd name="T7" fmla="*/ 84 h 91"/>
                    <a:gd name="T8" fmla="*/ 16 w 122"/>
                    <a:gd name="T9" fmla="*/ 91 h 91"/>
                    <a:gd name="T10" fmla="*/ 54 w 122"/>
                    <a:gd name="T11" fmla="*/ 91 h 91"/>
                    <a:gd name="T12" fmla="*/ 76 w 122"/>
                    <a:gd name="T13" fmla="*/ 84 h 91"/>
                    <a:gd name="T14" fmla="*/ 84 w 122"/>
                    <a:gd name="T15" fmla="*/ 61 h 91"/>
                    <a:gd name="T16" fmla="*/ 122 w 122"/>
                    <a:gd name="T17" fmla="*/ 46 h 91"/>
                    <a:gd name="T18" fmla="*/ 122 w 122"/>
                    <a:gd name="T19" fmla="*/ 23 h 91"/>
                    <a:gd name="T20" fmla="*/ 114 w 122"/>
                    <a:gd name="T21" fmla="*/ 0 h 91"/>
                    <a:gd name="T22" fmla="*/ 84 w 122"/>
                    <a:gd name="T23" fmla="*/ 15 h 91"/>
                    <a:gd name="T24" fmla="*/ 46 w 122"/>
                    <a:gd name="T25" fmla="*/ 15 h 91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22"/>
                    <a:gd name="T40" fmla="*/ 0 h 91"/>
                    <a:gd name="T41" fmla="*/ 122 w 122"/>
                    <a:gd name="T42" fmla="*/ 91 h 91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22" h="91">
                      <a:moveTo>
                        <a:pt x="46" y="15"/>
                      </a:moveTo>
                      <a:lnTo>
                        <a:pt x="16" y="46"/>
                      </a:lnTo>
                      <a:lnTo>
                        <a:pt x="0" y="69"/>
                      </a:lnTo>
                      <a:lnTo>
                        <a:pt x="0" y="84"/>
                      </a:lnTo>
                      <a:lnTo>
                        <a:pt x="16" y="91"/>
                      </a:lnTo>
                      <a:lnTo>
                        <a:pt x="54" y="91"/>
                      </a:lnTo>
                      <a:lnTo>
                        <a:pt x="76" y="84"/>
                      </a:lnTo>
                      <a:lnTo>
                        <a:pt x="84" y="61"/>
                      </a:lnTo>
                      <a:lnTo>
                        <a:pt x="122" y="46"/>
                      </a:lnTo>
                      <a:lnTo>
                        <a:pt x="122" y="23"/>
                      </a:lnTo>
                      <a:lnTo>
                        <a:pt x="114" y="0"/>
                      </a:lnTo>
                      <a:lnTo>
                        <a:pt x="84" y="15"/>
                      </a:lnTo>
                      <a:lnTo>
                        <a:pt x="46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31" name="Freeform 227"/>
                <p:cNvSpPr>
                  <a:spLocks/>
                </p:cNvSpPr>
                <p:nvPr/>
              </p:nvSpPr>
              <p:spPr bwMode="auto">
                <a:xfrm>
                  <a:off x="4816" y="2262"/>
                  <a:ext cx="137" cy="99"/>
                </a:xfrm>
                <a:custGeom>
                  <a:avLst/>
                  <a:gdLst>
                    <a:gd name="T0" fmla="*/ 0 w 137"/>
                    <a:gd name="T1" fmla="*/ 7 h 99"/>
                    <a:gd name="T2" fmla="*/ 0 w 137"/>
                    <a:gd name="T3" fmla="*/ 45 h 99"/>
                    <a:gd name="T4" fmla="*/ 15 w 137"/>
                    <a:gd name="T5" fmla="*/ 61 h 99"/>
                    <a:gd name="T6" fmla="*/ 38 w 137"/>
                    <a:gd name="T7" fmla="*/ 68 h 99"/>
                    <a:gd name="T8" fmla="*/ 46 w 137"/>
                    <a:gd name="T9" fmla="*/ 76 h 99"/>
                    <a:gd name="T10" fmla="*/ 69 w 137"/>
                    <a:gd name="T11" fmla="*/ 91 h 99"/>
                    <a:gd name="T12" fmla="*/ 114 w 137"/>
                    <a:gd name="T13" fmla="*/ 99 h 99"/>
                    <a:gd name="T14" fmla="*/ 122 w 137"/>
                    <a:gd name="T15" fmla="*/ 99 h 99"/>
                    <a:gd name="T16" fmla="*/ 137 w 137"/>
                    <a:gd name="T17" fmla="*/ 91 h 99"/>
                    <a:gd name="T18" fmla="*/ 137 w 137"/>
                    <a:gd name="T19" fmla="*/ 83 h 99"/>
                    <a:gd name="T20" fmla="*/ 122 w 137"/>
                    <a:gd name="T21" fmla="*/ 61 h 99"/>
                    <a:gd name="T22" fmla="*/ 91 w 137"/>
                    <a:gd name="T23" fmla="*/ 38 h 99"/>
                    <a:gd name="T24" fmla="*/ 69 w 137"/>
                    <a:gd name="T25" fmla="*/ 15 h 99"/>
                    <a:gd name="T26" fmla="*/ 53 w 137"/>
                    <a:gd name="T27" fmla="*/ 0 h 99"/>
                    <a:gd name="T28" fmla="*/ 0 w 137"/>
                    <a:gd name="T29" fmla="*/ 7 h 9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37"/>
                    <a:gd name="T46" fmla="*/ 0 h 99"/>
                    <a:gd name="T47" fmla="*/ 137 w 137"/>
                    <a:gd name="T48" fmla="*/ 99 h 9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37" h="99">
                      <a:moveTo>
                        <a:pt x="0" y="7"/>
                      </a:moveTo>
                      <a:lnTo>
                        <a:pt x="0" y="45"/>
                      </a:lnTo>
                      <a:lnTo>
                        <a:pt x="15" y="61"/>
                      </a:lnTo>
                      <a:lnTo>
                        <a:pt x="38" y="68"/>
                      </a:lnTo>
                      <a:lnTo>
                        <a:pt x="46" y="76"/>
                      </a:lnTo>
                      <a:lnTo>
                        <a:pt x="69" y="91"/>
                      </a:lnTo>
                      <a:lnTo>
                        <a:pt x="114" y="99"/>
                      </a:lnTo>
                      <a:lnTo>
                        <a:pt x="122" y="99"/>
                      </a:lnTo>
                      <a:lnTo>
                        <a:pt x="137" y="91"/>
                      </a:lnTo>
                      <a:lnTo>
                        <a:pt x="137" y="83"/>
                      </a:lnTo>
                      <a:lnTo>
                        <a:pt x="122" y="61"/>
                      </a:lnTo>
                      <a:lnTo>
                        <a:pt x="91" y="38"/>
                      </a:lnTo>
                      <a:lnTo>
                        <a:pt x="69" y="15"/>
                      </a:lnTo>
                      <a:lnTo>
                        <a:pt x="53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32" name="Freeform 228"/>
                <p:cNvSpPr>
                  <a:spLocks/>
                </p:cNvSpPr>
                <p:nvPr/>
              </p:nvSpPr>
              <p:spPr bwMode="auto">
                <a:xfrm>
                  <a:off x="4595" y="1226"/>
                  <a:ext cx="290" cy="343"/>
                </a:xfrm>
                <a:custGeom>
                  <a:avLst/>
                  <a:gdLst>
                    <a:gd name="T0" fmla="*/ 0 w 290"/>
                    <a:gd name="T1" fmla="*/ 69 h 343"/>
                    <a:gd name="T2" fmla="*/ 84 w 290"/>
                    <a:gd name="T3" fmla="*/ 0 h 343"/>
                    <a:gd name="T4" fmla="*/ 183 w 290"/>
                    <a:gd name="T5" fmla="*/ 153 h 343"/>
                    <a:gd name="T6" fmla="*/ 198 w 290"/>
                    <a:gd name="T7" fmla="*/ 8 h 343"/>
                    <a:gd name="T8" fmla="*/ 252 w 290"/>
                    <a:gd name="T9" fmla="*/ 31 h 343"/>
                    <a:gd name="T10" fmla="*/ 290 w 290"/>
                    <a:gd name="T11" fmla="*/ 77 h 343"/>
                    <a:gd name="T12" fmla="*/ 282 w 290"/>
                    <a:gd name="T13" fmla="*/ 343 h 343"/>
                    <a:gd name="T14" fmla="*/ 31 w 290"/>
                    <a:gd name="T15" fmla="*/ 343 h 343"/>
                    <a:gd name="T16" fmla="*/ 0 w 290"/>
                    <a:gd name="T17" fmla="*/ 69 h 34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90"/>
                    <a:gd name="T28" fmla="*/ 0 h 343"/>
                    <a:gd name="T29" fmla="*/ 290 w 290"/>
                    <a:gd name="T30" fmla="*/ 343 h 34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90" h="343">
                      <a:moveTo>
                        <a:pt x="0" y="69"/>
                      </a:moveTo>
                      <a:lnTo>
                        <a:pt x="84" y="0"/>
                      </a:lnTo>
                      <a:lnTo>
                        <a:pt x="183" y="153"/>
                      </a:lnTo>
                      <a:lnTo>
                        <a:pt x="198" y="8"/>
                      </a:lnTo>
                      <a:lnTo>
                        <a:pt x="252" y="31"/>
                      </a:lnTo>
                      <a:lnTo>
                        <a:pt x="290" y="77"/>
                      </a:lnTo>
                      <a:lnTo>
                        <a:pt x="282" y="343"/>
                      </a:lnTo>
                      <a:lnTo>
                        <a:pt x="31" y="343"/>
                      </a:lnTo>
                      <a:lnTo>
                        <a:pt x="0" y="69"/>
                      </a:lnTo>
                      <a:close/>
                    </a:path>
                  </a:pathLst>
                </a:custGeom>
                <a:solidFill>
                  <a:srgbClr val="7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33" name="Freeform 229"/>
                <p:cNvSpPr>
                  <a:spLocks/>
                </p:cNvSpPr>
                <p:nvPr/>
              </p:nvSpPr>
              <p:spPr bwMode="auto">
                <a:xfrm>
                  <a:off x="4679" y="1211"/>
                  <a:ext cx="114" cy="198"/>
                </a:xfrm>
                <a:custGeom>
                  <a:avLst/>
                  <a:gdLst>
                    <a:gd name="T0" fmla="*/ 0 w 114"/>
                    <a:gd name="T1" fmla="*/ 15 h 198"/>
                    <a:gd name="T2" fmla="*/ 8 w 114"/>
                    <a:gd name="T3" fmla="*/ 0 h 198"/>
                    <a:gd name="T4" fmla="*/ 76 w 114"/>
                    <a:gd name="T5" fmla="*/ 31 h 198"/>
                    <a:gd name="T6" fmla="*/ 99 w 114"/>
                    <a:gd name="T7" fmla="*/ 8 h 198"/>
                    <a:gd name="T8" fmla="*/ 107 w 114"/>
                    <a:gd name="T9" fmla="*/ 15 h 198"/>
                    <a:gd name="T10" fmla="*/ 114 w 114"/>
                    <a:gd name="T11" fmla="*/ 137 h 198"/>
                    <a:gd name="T12" fmla="*/ 114 w 114"/>
                    <a:gd name="T13" fmla="*/ 198 h 198"/>
                    <a:gd name="T14" fmla="*/ 0 w 114"/>
                    <a:gd name="T15" fmla="*/ 15 h 19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4"/>
                    <a:gd name="T25" fmla="*/ 0 h 198"/>
                    <a:gd name="T26" fmla="*/ 114 w 114"/>
                    <a:gd name="T27" fmla="*/ 198 h 19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4" h="198">
                      <a:moveTo>
                        <a:pt x="0" y="15"/>
                      </a:moveTo>
                      <a:lnTo>
                        <a:pt x="8" y="0"/>
                      </a:lnTo>
                      <a:lnTo>
                        <a:pt x="76" y="31"/>
                      </a:lnTo>
                      <a:lnTo>
                        <a:pt x="99" y="8"/>
                      </a:lnTo>
                      <a:lnTo>
                        <a:pt x="107" y="15"/>
                      </a:lnTo>
                      <a:lnTo>
                        <a:pt x="114" y="137"/>
                      </a:lnTo>
                      <a:lnTo>
                        <a:pt x="114" y="198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34" name="Freeform 230"/>
                <p:cNvSpPr>
                  <a:spLocks/>
                </p:cNvSpPr>
                <p:nvPr/>
              </p:nvSpPr>
              <p:spPr bwMode="auto">
                <a:xfrm>
                  <a:off x="4717" y="1249"/>
                  <a:ext cx="69" cy="38"/>
                </a:xfrm>
                <a:custGeom>
                  <a:avLst/>
                  <a:gdLst>
                    <a:gd name="T0" fmla="*/ 0 w 69"/>
                    <a:gd name="T1" fmla="*/ 38 h 38"/>
                    <a:gd name="T2" fmla="*/ 38 w 69"/>
                    <a:gd name="T3" fmla="*/ 0 h 38"/>
                    <a:gd name="T4" fmla="*/ 69 w 69"/>
                    <a:gd name="T5" fmla="*/ 31 h 38"/>
                    <a:gd name="T6" fmla="*/ 0 60000 65536"/>
                    <a:gd name="T7" fmla="*/ 0 60000 65536"/>
                    <a:gd name="T8" fmla="*/ 0 60000 65536"/>
                    <a:gd name="T9" fmla="*/ 0 w 69"/>
                    <a:gd name="T10" fmla="*/ 0 h 38"/>
                    <a:gd name="T11" fmla="*/ 69 w 69"/>
                    <a:gd name="T12" fmla="*/ 38 h 3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9" h="38">
                      <a:moveTo>
                        <a:pt x="0" y="38"/>
                      </a:moveTo>
                      <a:lnTo>
                        <a:pt x="38" y="0"/>
                      </a:lnTo>
                      <a:lnTo>
                        <a:pt x="69" y="31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35" name="Freeform 231"/>
                <p:cNvSpPr>
                  <a:spLocks/>
                </p:cNvSpPr>
                <p:nvPr/>
              </p:nvSpPr>
              <p:spPr bwMode="auto">
                <a:xfrm>
                  <a:off x="4542" y="1226"/>
                  <a:ext cx="449" cy="1097"/>
                </a:xfrm>
                <a:custGeom>
                  <a:avLst/>
                  <a:gdLst>
                    <a:gd name="T0" fmla="*/ 137 w 449"/>
                    <a:gd name="T1" fmla="*/ 0 h 1097"/>
                    <a:gd name="T2" fmla="*/ 31 w 449"/>
                    <a:gd name="T3" fmla="*/ 77 h 1097"/>
                    <a:gd name="T4" fmla="*/ 0 w 449"/>
                    <a:gd name="T5" fmla="*/ 343 h 1097"/>
                    <a:gd name="T6" fmla="*/ 84 w 449"/>
                    <a:gd name="T7" fmla="*/ 510 h 1097"/>
                    <a:gd name="T8" fmla="*/ 84 w 449"/>
                    <a:gd name="T9" fmla="*/ 541 h 1097"/>
                    <a:gd name="T10" fmla="*/ 91 w 449"/>
                    <a:gd name="T11" fmla="*/ 579 h 1097"/>
                    <a:gd name="T12" fmla="*/ 99 w 449"/>
                    <a:gd name="T13" fmla="*/ 609 h 1097"/>
                    <a:gd name="T14" fmla="*/ 84 w 449"/>
                    <a:gd name="T15" fmla="*/ 792 h 1097"/>
                    <a:gd name="T16" fmla="*/ 53 w 449"/>
                    <a:gd name="T17" fmla="*/ 1089 h 1097"/>
                    <a:gd name="T18" fmla="*/ 84 w 449"/>
                    <a:gd name="T19" fmla="*/ 1097 h 1097"/>
                    <a:gd name="T20" fmla="*/ 137 w 449"/>
                    <a:gd name="T21" fmla="*/ 1081 h 1097"/>
                    <a:gd name="T22" fmla="*/ 168 w 449"/>
                    <a:gd name="T23" fmla="*/ 876 h 1097"/>
                    <a:gd name="T24" fmla="*/ 183 w 449"/>
                    <a:gd name="T25" fmla="*/ 807 h 1097"/>
                    <a:gd name="T26" fmla="*/ 236 w 449"/>
                    <a:gd name="T27" fmla="*/ 609 h 1097"/>
                    <a:gd name="T28" fmla="*/ 244 w 449"/>
                    <a:gd name="T29" fmla="*/ 815 h 1097"/>
                    <a:gd name="T30" fmla="*/ 266 w 449"/>
                    <a:gd name="T31" fmla="*/ 1058 h 1097"/>
                    <a:gd name="T32" fmla="*/ 343 w 449"/>
                    <a:gd name="T33" fmla="*/ 1066 h 1097"/>
                    <a:gd name="T34" fmla="*/ 350 w 449"/>
                    <a:gd name="T35" fmla="*/ 800 h 1097"/>
                    <a:gd name="T36" fmla="*/ 343 w 449"/>
                    <a:gd name="T37" fmla="*/ 533 h 1097"/>
                    <a:gd name="T38" fmla="*/ 343 w 449"/>
                    <a:gd name="T39" fmla="*/ 396 h 1097"/>
                    <a:gd name="T40" fmla="*/ 358 w 449"/>
                    <a:gd name="T41" fmla="*/ 358 h 1097"/>
                    <a:gd name="T42" fmla="*/ 365 w 449"/>
                    <a:gd name="T43" fmla="*/ 358 h 1097"/>
                    <a:gd name="T44" fmla="*/ 442 w 449"/>
                    <a:gd name="T45" fmla="*/ 320 h 1097"/>
                    <a:gd name="T46" fmla="*/ 449 w 449"/>
                    <a:gd name="T47" fmla="*/ 229 h 1097"/>
                    <a:gd name="T48" fmla="*/ 327 w 449"/>
                    <a:gd name="T49" fmla="*/ 31 h 1097"/>
                    <a:gd name="T50" fmla="*/ 244 w 449"/>
                    <a:gd name="T51" fmla="*/ 0 h 1097"/>
                    <a:gd name="T52" fmla="*/ 259 w 449"/>
                    <a:gd name="T53" fmla="*/ 137 h 1097"/>
                    <a:gd name="T54" fmla="*/ 236 w 449"/>
                    <a:gd name="T55" fmla="*/ 267 h 1097"/>
                    <a:gd name="T56" fmla="*/ 206 w 449"/>
                    <a:gd name="T57" fmla="*/ 145 h 1097"/>
                    <a:gd name="T58" fmla="*/ 137 w 449"/>
                    <a:gd name="T59" fmla="*/ 0 h 109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449"/>
                    <a:gd name="T91" fmla="*/ 0 h 1097"/>
                    <a:gd name="T92" fmla="*/ 449 w 449"/>
                    <a:gd name="T93" fmla="*/ 1097 h 1097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449" h="1097">
                      <a:moveTo>
                        <a:pt x="137" y="0"/>
                      </a:moveTo>
                      <a:lnTo>
                        <a:pt x="31" y="77"/>
                      </a:lnTo>
                      <a:lnTo>
                        <a:pt x="0" y="343"/>
                      </a:lnTo>
                      <a:lnTo>
                        <a:pt x="84" y="510"/>
                      </a:lnTo>
                      <a:lnTo>
                        <a:pt x="84" y="541"/>
                      </a:lnTo>
                      <a:lnTo>
                        <a:pt x="91" y="579"/>
                      </a:lnTo>
                      <a:lnTo>
                        <a:pt x="99" y="609"/>
                      </a:lnTo>
                      <a:lnTo>
                        <a:pt x="84" y="792"/>
                      </a:lnTo>
                      <a:lnTo>
                        <a:pt x="53" y="1089"/>
                      </a:lnTo>
                      <a:lnTo>
                        <a:pt x="84" y="1097"/>
                      </a:lnTo>
                      <a:lnTo>
                        <a:pt x="137" y="1081"/>
                      </a:lnTo>
                      <a:lnTo>
                        <a:pt x="168" y="876"/>
                      </a:lnTo>
                      <a:lnTo>
                        <a:pt x="183" y="807"/>
                      </a:lnTo>
                      <a:lnTo>
                        <a:pt x="236" y="609"/>
                      </a:lnTo>
                      <a:lnTo>
                        <a:pt x="244" y="815"/>
                      </a:lnTo>
                      <a:lnTo>
                        <a:pt x="266" y="1058"/>
                      </a:lnTo>
                      <a:lnTo>
                        <a:pt x="343" y="1066"/>
                      </a:lnTo>
                      <a:lnTo>
                        <a:pt x="350" y="800"/>
                      </a:lnTo>
                      <a:lnTo>
                        <a:pt x="343" y="533"/>
                      </a:lnTo>
                      <a:lnTo>
                        <a:pt x="343" y="396"/>
                      </a:lnTo>
                      <a:lnTo>
                        <a:pt x="358" y="358"/>
                      </a:lnTo>
                      <a:lnTo>
                        <a:pt x="365" y="358"/>
                      </a:lnTo>
                      <a:lnTo>
                        <a:pt x="442" y="320"/>
                      </a:lnTo>
                      <a:lnTo>
                        <a:pt x="449" y="229"/>
                      </a:lnTo>
                      <a:lnTo>
                        <a:pt x="327" y="31"/>
                      </a:lnTo>
                      <a:lnTo>
                        <a:pt x="244" y="0"/>
                      </a:lnTo>
                      <a:lnTo>
                        <a:pt x="259" y="137"/>
                      </a:lnTo>
                      <a:lnTo>
                        <a:pt x="236" y="267"/>
                      </a:lnTo>
                      <a:lnTo>
                        <a:pt x="206" y="145"/>
                      </a:lnTo>
                      <a:lnTo>
                        <a:pt x="137" y="0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36" name="Freeform 232"/>
                <p:cNvSpPr>
                  <a:spLocks/>
                </p:cNvSpPr>
                <p:nvPr/>
              </p:nvSpPr>
              <p:spPr bwMode="auto">
                <a:xfrm>
                  <a:off x="4565" y="1341"/>
                  <a:ext cx="114" cy="289"/>
                </a:xfrm>
                <a:custGeom>
                  <a:avLst/>
                  <a:gdLst>
                    <a:gd name="T0" fmla="*/ 53 w 114"/>
                    <a:gd name="T1" fmla="*/ 0 h 289"/>
                    <a:gd name="T2" fmla="*/ 68 w 114"/>
                    <a:gd name="T3" fmla="*/ 68 h 289"/>
                    <a:gd name="T4" fmla="*/ 61 w 114"/>
                    <a:gd name="T5" fmla="*/ 175 h 289"/>
                    <a:gd name="T6" fmla="*/ 0 w 114"/>
                    <a:gd name="T7" fmla="*/ 190 h 289"/>
                    <a:gd name="T8" fmla="*/ 61 w 114"/>
                    <a:gd name="T9" fmla="*/ 198 h 289"/>
                    <a:gd name="T10" fmla="*/ 76 w 114"/>
                    <a:gd name="T11" fmla="*/ 258 h 289"/>
                    <a:gd name="T12" fmla="*/ 114 w 114"/>
                    <a:gd name="T13" fmla="*/ 289 h 289"/>
                    <a:gd name="T14" fmla="*/ 99 w 114"/>
                    <a:gd name="T15" fmla="*/ 236 h 289"/>
                    <a:gd name="T16" fmla="*/ 91 w 114"/>
                    <a:gd name="T17" fmla="*/ 213 h 289"/>
                    <a:gd name="T18" fmla="*/ 84 w 114"/>
                    <a:gd name="T19" fmla="*/ 137 h 289"/>
                    <a:gd name="T20" fmla="*/ 53 w 114"/>
                    <a:gd name="T21" fmla="*/ 0 h 28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4"/>
                    <a:gd name="T34" fmla="*/ 0 h 289"/>
                    <a:gd name="T35" fmla="*/ 114 w 114"/>
                    <a:gd name="T36" fmla="*/ 289 h 28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4" h="289">
                      <a:moveTo>
                        <a:pt x="53" y="0"/>
                      </a:moveTo>
                      <a:lnTo>
                        <a:pt x="68" y="68"/>
                      </a:lnTo>
                      <a:lnTo>
                        <a:pt x="61" y="175"/>
                      </a:lnTo>
                      <a:lnTo>
                        <a:pt x="0" y="190"/>
                      </a:lnTo>
                      <a:lnTo>
                        <a:pt x="61" y="198"/>
                      </a:lnTo>
                      <a:lnTo>
                        <a:pt x="76" y="258"/>
                      </a:lnTo>
                      <a:lnTo>
                        <a:pt x="114" y="289"/>
                      </a:lnTo>
                      <a:lnTo>
                        <a:pt x="99" y="236"/>
                      </a:lnTo>
                      <a:lnTo>
                        <a:pt x="91" y="213"/>
                      </a:lnTo>
                      <a:lnTo>
                        <a:pt x="84" y="137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37" name="Freeform 233"/>
                <p:cNvSpPr>
                  <a:spLocks/>
                </p:cNvSpPr>
                <p:nvPr/>
              </p:nvSpPr>
              <p:spPr bwMode="auto">
                <a:xfrm>
                  <a:off x="4664" y="1363"/>
                  <a:ext cx="46" cy="38"/>
                </a:xfrm>
                <a:custGeom>
                  <a:avLst/>
                  <a:gdLst>
                    <a:gd name="T0" fmla="*/ 0 w 46"/>
                    <a:gd name="T1" fmla="*/ 38 h 38"/>
                    <a:gd name="T2" fmla="*/ 15 w 46"/>
                    <a:gd name="T3" fmla="*/ 0 h 38"/>
                    <a:gd name="T4" fmla="*/ 46 w 46"/>
                    <a:gd name="T5" fmla="*/ 31 h 38"/>
                    <a:gd name="T6" fmla="*/ 0 w 46"/>
                    <a:gd name="T7" fmla="*/ 38 h 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6"/>
                    <a:gd name="T13" fmla="*/ 0 h 38"/>
                    <a:gd name="T14" fmla="*/ 46 w 46"/>
                    <a:gd name="T15" fmla="*/ 38 h 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6" h="38">
                      <a:moveTo>
                        <a:pt x="0" y="38"/>
                      </a:moveTo>
                      <a:lnTo>
                        <a:pt x="15" y="0"/>
                      </a:lnTo>
                      <a:lnTo>
                        <a:pt x="46" y="31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38" name="Freeform 234"/>
                <p:cNvSpPr>
                  <a:spLocks/>
                </p:cNvSpPr>
                <p:nvPr/>
              </p:nvSpPr>
              <p:spPr bwMode="auto">
                <a:xfrm>
                  <a:off x="4671" y="1036"/>
                  <a:ext cx="122" cy="213"/>
                </a:xfrm>
                <a:custGeom>
                  <a:avLst/>
                  <a:gdLst>
                    <a:gd name="T0" fmla="*/ 122 w 122"/>
                    <a:gd name="T1" fmla="*/ 38 h 213"/>
                    <a:gd name="T2" fmla="*/ 122 w 122"/>
                    <a:gd name="T3" fmla="*/ 69 h 213"/>
                    <a:gd name="T4" fmla="*/ 122 w 122"/>
                    <a:gd name="T5" fmla="*/ 84 h 213"/>
                    <a:gd name="T6" fmla="*/ 122 w 122"/>
                    <a:gd name="T7" fmla="*/ 91 h 213"/>
                    <a:gd name="T8" fmla="*/ 122 w 122"/>
                    <a:gd name="T9" fmla="*/ 107 h 213"/>
                    <a:gd name="T10" fmla="*/ 122 w 122"/>
                    <a:gd name="T11" fmla="*/ 122 h 213"/>
                    <a:gd name="T12" fmla="*/ 122 w 122"/>
                    <a:gd name="T13" fmla="*/ 145 h 213"/>
                    <a:gd name="T14" fmla="*/ 122 w 122"/>
                    <a:gd name="T15" fmla="*/ 160 h 213"/>
                    <a:gd name="T16" fmla="*/ 115 w 122"/>
                    <a:gd name="T17" fmla="*/ 168 h 213"/>
                    <a:gd name="T18" fmla="*/ 99 w 122"/>
                    <a:gd name="T19" fmla="*/ 175 h 213"/>
                    <a:gd name="T20" fmla="*/ 107 w 122"/>
                    <a:gd name="T21" fmla="*/ 190 h 213"/>
                    <a:gd name="T22" fmla="*/ 84 w 122"/>
                    <a:gd name="T23" fmla="*/ 213 h 213"/>
                    <a:gd name="T24" fmla="*/ 16 w 122"/>
                    <a:gd name="T25" fmla="*/ 175 h 213"/>
                    <a:gd name="T26" fmla="*/ 16 w 122"/>
                    <a:gd name="T27" fmla="*/ 130 h 213"/>
                    <a:gd name="T28" fmla="*/ 8 w 122"/>
                    <a:gd name="T29" fmla="*/ 122 h 213"/>
                    <a:gd name="T30" fmla="*/ 8 w 122"/>
                    <a:gd name="T31" fmla="*/ 114 h 213"/>
                    <a:gd name="T32" fmla="*/ 0 w 122"/>
                    <a:gd name="T33" fmla="*/ 107 h 213"/>
                    <a:gd name="T34" fmla="*/ 0 w 122"/>
                    <a:gd name="T35" fmla="*/ 84 h 213"/>
                    <a:gd name="T36" fmla="*/ 8 w 122"/>
                    <a:gd name="T37" fmla="*/ 76 h 213"/>
                    <a:gd name="T38" fmla="*/ 8 w 122"/>
                    <a:gd name="T39" fmla="*/ 69 h 213"/>
                    <a:gd name="T40" fmla="*/ 8 w 122"/>
                    <a:gd name="T41" fmla="*/ 53 h 213"/>
                    <a:gd name="T42" fmla="*/ 8 w 122"/>
                    <a:gd name="T43" fmla="*/ 38 h 213"/>
                    <a:gd name="T44" fmla="*/ 8 w 122"/>
                    <a:gd name="T45" fmla="*/ 31 h 213"/>
                    <a:gd name="T46" fmla="*/ 16 w 122"/>
                    <a:gd name="T47" fmla="*/ 15 h 213"/>
                    <a:gd name="T48" fmla="*/ 31 w 122"/>
                    <a:gd name="T49" fmla="*/ 8 h 213"/>
                    <a:gd name="T50" fmla="*/ 46 w 122"/>
                    <a:gd name="T51" fmla="*/ 8 h 213"/>
                    <a:gd name="T52" fmla="*/ 61 w 122"/>
                    <a:gd name="T53" fmla="*/ 0 h 213"/>
                    <a:gd name="T54" fmla="*/ 69 w 122"/>
                    <a:gd name="T55" fmla="*/ 0 h 213"/>
                    <a:gd name="T56" fmla="*/ 84 w 122"/>
                    <a:gd name="T57" fmla="*/ 0 h 213"/>
                    <a:gd name="T58" fmla="*/ 99 w 122"/>
                    <a:gd name="T59" fmla="*/ 8 h 213"/>
                    <a:gd name="T60" fmla="*/ 107 w 122"/>
                    <a:gd name="T61" fmla="*/ 8 h 213"/>
                    <a:gd name="T62" fmla="*/ 115 w 122"/>
                    <a:gd name="T63" fmla="*/ 15 h 213"/>
                    <a:gd name="T64" fmla="*/ 122 w 122"/>
                    <a:gd name="T65" fmla="*/ 23 h 213"/>
                    <a:gd name="T66" fmla="*/ 122 w 122"/>
                    <a:gd name="T67" fmla="*/ 38 h 21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22"/>
                    <a:gd name="T103" fmla="*/ 0 h 213"/>
                    <a:gd name="T104" fmla="*/ 122 w 122"/>
                    <a:gd name="T105" fmla="*/ 213 h 21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22" h="213">
                      <a:moveTo>
                        <a:pt x="122" y="38"/>
                      </a:moveTo>
                      <a:lnTo>
                        <a:pt x="122" y="69"/>
                      </a:lnTo>
                      <a:lnTo>
                        <a:pt x="122" y="84"/>
                      </a:lnTo>
                      <a:lnTo>
                        <a:pt x="122" y="91"/>
                      </a:lnTo>
                      <a:lnTo>
                        <a:pt x="122" y="107"/>
                      </a:lnTo>
                      <a:lnTo>
                        <a:pt x="122" y="122"/>
                      </a:lnTo>
                      <a:lnTo>
                        <a:pt x="122" y="145"/>
                      </a:lnTo>
                      <a:lnTo>
                        <a:pt x="122" y="160"/>
                      </a:lnTo>
                      <a:lnTo>
                        <a:pt x="115" y="168"/>
                      </a:lnTo>
                      <a:lnTo>
                        <a:pt x="99" y="175"/>
                      </a:lnTo>
                      <a:lnTo>
                        <a:pt x="107" y="190"/>
                      </a:lnTo>
                      <a:lnTo>
                        <a:pt x="84" y="213"/>
                      </a:lnTo>
                      <a:lnTo>
                        <a:pt x="16" y="175"/>
                      </a:lnTo>
                      <a:lnTo>
                        <a:pt x="16" y="130"/>
                      </a:lnTo>
                      <a:lnTo>
                        <a:pt x="8" y="122"/>
                      </a:lnTo>
                      <a:lnTo>
                        <a:pt x="8" y="114"/>
                      </a:lnTo>
                      <a:lnTo>
                        <a:pt x="0" y="107"/>
                      </a:lnTo>
                      <a:lnTo>
                        <a:pt x="0" y="84"/>
                      </a:lnTo>
                      <a:lnTo>
                        <a:pt x="8" y="76"/>
                      </a:lnTo>
                      <a:lnTo>
                        <a:pt x="8" y="69"/>
                      </a:lnTo>
                      <a:lnTo>
                        <a:pt x="8" y="53"/>
                      </a:lnTo>
                      <a:lnTo>
                        <a:pt x="8" y="38"/>
                      </a:lnTo>
                      <a:lnTo>
                        <a:pt x="8" y="31"/>
                      </a:lnTo>
                      <a:lnTo>
                        <a:pt x="16" y="15"/>
                      </a:lnTo>
                      <a:lnTo>
                        <a:pt x="31" y="8"/>
                      </a:lnTo>
                      <a:lnTo>
                        <a:pt x="46" y="8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9" y="8"/>
                      </a:lnTo>
                      <a:lnTo>
                        <a:pt x="107" y="8"/>
                      </a:lnTo>
                      <a:lnTo>
                        <a:pt x="115" y="15"/>
                      </a:lnTo>
                      <a:lnTo>
                        <a:pt x="122" y="23"/>
                      </a:lnTo>
                      <a:lnTo>
                        <a:pt x="122" y="38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39" name="Freeform 235"/>
                <p:cNvSpPr>
                  <a:spLocks/>
                </p:cNvSpPr>
                <p:nvPr/>
              </p:nvSpPr>
              <p:spPr bwMode="auto">
                <a:xfrm>
                  <a:off x="4687" y="1158"/>
                  <a:ext cx="68" cy="53"/>
                </a:xfrm>
                <a:custGeom>
                  <a:avLst/>
                  <a:gdLst>
                    <a:gd name="T0" fmla="*/ 0 w 68"/>
                    <a:gd name="T1" fmla="*/ 8 h 53"/>
                    <a:gd name="T2" fmla="*/ 7 w 68"/>
                    <a:gd name="T3" fmla="*/ 8 h 53"/>
                    <a:gd name="T4" fmla="*/ 23 w 68"/>
                    <a:gd name="T5" fmla="*/ 38 h 53"/>
                    <a:gd name="T6" fmla="*/ 68 w 68"/>
                    <a:gd name="T7" fmla="*/ 53 h 53"/>
                    <a:gd name="T8" fmla="*/ 23 w 68"/>
                    <a:gd name="T9" fmla="*/ 38 h 53"/>
                    <a:gd name="T10" fmla="*/ 7 w 68"/>
                    <a:gd name="T11" fmla="*/ 23 h 53"/>
                    <a:gd name="T12" fmla="*/ 0 w 68"/>
                    <a:gd name="T13" fmla="*/ 30 h 53"/>
                    <a:gd name="T14" fmla="*/ 0 w 68"/>
                    <a:gd name="T15" fmla="*/ 0 h 53"/>
                    <a:gd name="T16" fmla="*/ 0 w 68"/>
                    <a:gd name="T17" fmla="*/ 8 h 5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8"/>
                    <a:gd name="T28" fmla="*/ 0 h 53"/>
                    <a:gd name="T29" fmla="*/ 68 w 68"/>
                    <a:gd name="T30" fmla="*/ 53 h 5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8" h="53">
                      <a:moveTo>
                        <a:pt x="0" y="8"/>
                      </a:moveTo>
                      <a:lnTo>
                        <a:pt x="7" y="8"/>
                      </a:lnTo>
                      <a:lnTo>
                        <a:pt x="23" y="38"/>
                      </a:lnTo>
                      <a:lnTo>
                        <a:pt x="68" y="53"/>
                      </a:lnTo>
                      <a:lnTo>
                        <a:pt x="23" y="38"/>
                      </a:lnTo>
                      <a:lnTo>
                        <a:pt x="7" y="23"/>
                      </a:lnTo>
                      <a:lnTo>
                        <a:pt x="0" y="30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40" name="Freeform 236"/>
                <p:cNvSpPr>
                  <a:spLocks/>
                </p:cNvSpPr>
                <p:nvPr/>
              </p:nvSpPr>
              <p:spPr bwMode="auto">
                <a:xfrm>
                  <a:off x="4664" y="1036"/>
                  <a:ext cx="144" cy="137"/>
                </a:xfrm>
                <a:custGeom>
                  <a:avLst/>
                  <a:gdLst>
                    <a:gd name="T0" fmla="*/ 23 w 144"/>
                    <a:gd name="T1" fmla="*/ 137 h 137"/>
                    <a:gd name="T2" fmla="*/ 7 w 144"/>
                    <a:gd name="T3" fmla="*/ 122 h 137"/>
                    <a:gd name="T4" fmla="*/ 7 w 144"/>
                    <a:gd name="T5" fmla="*/ 99 h 137"/>
                    <a:gd name="T6" fmla="*/ 0 w 144"/>
                    <a:gd name="T7" fmla="*/ 69 h 137"/>
                    <a:gd name="T8" fmla="*/ 0 w 144"/>
                    <a:gd name="T9" fmla="*/ 46 h 137"/>
                    <a:gd name="T10" fmla="*/ 7 w 144"/>
                    <a:gd name="T11" fmla="*/ 23 h 137"/>
                    <a:gd name="T12" fmla="*/ 23 w 144"/>
                    <a:gd name="T13" fmla="*/ 8 h 137"/>
                    <a:gd name="T14" fmla="*/ 38 w 144"/>
                    <a:gd name="T15" fmla="*/ 0 h 137"/>
                    <a:gd name="T16" fmla="*/ 61 w 144"/>
                    <a:gd name="T17" fmla="*/ 0 h 137"/>
                    <a:gd name="T18" fmla="*/ 99 w 144"/>
                    <a:gd name="T19" fmla="*/ 0 h 137"/>
                    <a:gd name="T20" fmla="*/ 122 w 144"/>
                    <a:gd name="T21" fmla="*/ 8 h 137"/>
                    <a:gd name="T22" fmla="*/ 137 w 144"/>
                    <a:gd name="T23" fmla="*/ 15 h 137"/>
                    <a:gd name="T24" fmla="*/ 144 w 144"/>
                    <a:gd name="T25" fmla="*/ 15 h 137"/>
                    <a:gd name="T26" fmla="*/ 137 w 144"/>
                    <a:gd name="T27" fmla="*/ 23 h 137"/>
                    <a:gd name="T28" fmla="*/ 129 w 144"/>
                    <a:gd name="T29" fmla="*/ 38 h 137"/>
                    <a:gd name="T30" fmla="*/ 129 w 144"/>
                    <a:gd name="T31" fmla="*/ 38 h 137"/>
                    <a:gd name="T32" fmla="*/ 122 w 144"/>
                    <a:gd name="T33" fmla="*/ 31 h 137"/>
                    <a:gd name="T34" fmla="*/ 99 w 144"/>
                    <a:gd name="T35" fmla="*/ 31 h 137"/>
                    <a:gd name="T36" fmla="*/ 84 w 144"/>
                    <a:gd name="T37" fmla="*/ 31 h 137"/>
                    <a:gd name="T38" fmla="*/ 68 w 144"/>
                    <a:gd name="T39" fmla="*/ 31 h 137"/>
                    <a:gd name="T40" fmla="*/ 53 w 144"/>
                    <a:gd name="T41" fmla="*/ 31 h 137"/>
                    <a:gd name="T42" fmla="*/ 61 w 144"/>
                    <a:gd name="T43" fmla="*/ 31 h 137"/>
                    <a:gd name="T44" fmla="*/ 61 w 144"/>
                    <a:gd name="T45" fmla="*/ 38 h 137"/>
                    <a:gd name="T46" fmla="*/ 53 w 144"/>
                    <a:gd name="T47" fmla="*/ 53 h 137"/>
                    <a:gd name="T48" fmla="*/ 46 w 144"/>
                    <a:gd name="T49" fmla="*/ 61 h 137"/>
                    <a:gd name="T50" fmla="*/ 38 w 144"/>
                    <a:gd name="T51" fmla="*/ 84 h 137"/>
                    <a:gd name="T52" fmla="*/ 38 w 144"/>
                    <a:gd name="T53" fmla="*/ 99 h 137"/>
                    <a:gd name="T54" fmla="*/ 30 w 144"/>
                    <a:gd name="T55" fmla="*/ 91 h 137"/>
                    <a:gd name="T56" fmla="*/ 23 w 144"/>
                    <a:gd name="T57" fmla="*/ 76 h 137"/>
                    <a:gd name="T58" fmla="*/ 15 w 144"/>
                    <a:gd name="T59" fmla="*/ 76 h 137"/>
                    <a:gd name="T60" fmla="*/ 7 w 144"/>
                    <a:gd name="T61" fmla="*/ 76 h 137"/>
                    <a:gd name="T62" fmla="*/ 7 w 144"/>
                    <a:gd name="T63" fmla="*/ 84 h 137"/>
                    <a:gd name="T64" fmla="*/ 7 w 144"/>
                    <a:gd name="T65" fmla="*/ 107 h 137"/>
                    <a:gd name="T66" fmla="*/ 15 w 144"/>
                    <a:gd name="T67" fmla="*/ 122 h 137"/>
                    <a:gd name="T68" fmla="*/ 23 w 144"/>
                    <a:gd name="T69" fmla="*/ 137 h 137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44"/>
                    <a:gd name="T106" fmla="*/ 0 h 137"/>
                    <a:gd name="T107" fmla="*/ 144 w 144"/>
                    <a:gd name="T108" fmla="*/ 137 h 137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44" h="137">
                      <a:moveTo>
                        <a:pt x="23" y="137"/>
                      </a:moveTo>
                      <a:lnTo>
                        <a:pt x="7" y="122"/>
                      </a:lnTo>
                      <a:lnTo>
                        <a:pt x="7" y="99"/>
                      </a:lnTo>
                      <a:lnTo>
                        <a:pt x="0" y="69"/>
                      </a:lnTo>
                      <a:lnTo>
                        <a:pt x="0" y="46"/>
                      </a:lnTo>
                      <a:lnTo>
                        <a:pt x="7" y="23"/>
                      </a:lnTo>
                      <a:lnTo>
                        <a:pt x="23" y="8"/>
                      </a:lnTo>
                      <a:lnTo>
                        <a:pt x="38" y="0"/>
                      </a:lnTo>
                      <a:lnTo>
                        <a:pt x="61" y="0"/>
                      </a:lnTo>
                      <a:lnTo>
                        <a:pt x="99" y="0"/>
                      </a:lnTo>
                      <a:lnTo>
                        <a:pt x="122" y="8"/>
                      </a:lnTo>
                      <a:lnTo>
                        <a:pt x="137" y="15"/>
                      </a:lnTo>
                      <a:lnTo>
                        <a:pt x="144" y="15"/>
                      </a:lnTo>
                      <a:lnTo>
                        <a:pt x="137" y="23"/>
                      </a:lnTo>
                      <a:lnTo>
                        <a:pt x="129" y="38"/>
                      </a:lnTo>
                      <a:lnTo>
                        <a:pt x="122" y="31"/>
                      </a:lnTo>
                      <a:lnTo>
                        <a:pt x="99" y="31"/>
                      </a:lnTo>
                      <a:lnTo>
                        <a:pt x="84" y="31"/>
                      </a:lnTo>
                      <a:lnTo>
                        <a:pt x="68" y="31"/>
                      </a:lnTo>
                      <a:lnTo>
                        <a:pt x="53" y="31"/>
                      </a:lnTo>
                      <a:lnTo>
                        <a:pt x="61" y="31"/>
                      </a:lnTo>
                      <a:lnTo>
                        <a:pt x="61" y="38"/>
                      </a:lnTo>
                      <a:lnTo>
                        <a:pt x="53" y="53"/>
                      </a:lnTo>
                      <a:lnTo>
                        <a:pt x="46" y="61"/>
                      </a:lnTo>
                      <a:lnTo>
                        <a:pt x="38" y="84"/>
                      </a:lnTo>
                      <a:lnTo>
                        <a:pt x="38" y="99"/>
                      </a:lnTo>
                      <a:lnTo>
                        <a:pt x="30" y="91"/>
                      </a:lnTo>
                      <a:lnTo>
                        <a:pt x="23" y="76"/>
                      </a:lnTo>
                      <a:lnTo>
                        <a:pt x="15" y="76"/>
                      </a:lnTo>
                      <a:lnTo>
                        <a:pt x="7" y="76"/>
                      </a:lnTo>
                      <a:lnTo>
                        <a:pt x="7" y="84"/>
                      </a:lnTo>
                      <a:lnTo>
                        <a:pt x="7" y="107"/>
                      </a:lnTo>
                      <a:lnTo>
                        <a:pt x="15" y="122"/>
                      </a:lnTo>
                      <a:lnTo>
                        <a:pt x="23" y="137"/>
                      </a:lnTo>
                      <a:close/>
                    </a:path>
                  </a:pathLst>
                </a:custGeom>
                <a:solidFill>
                  <a:srgbClr val="BF7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41" name="Freeform 237"/>
                <p:cNvSpPr>
                  <a:spLocks/>
                </p:cNvSpPr>
                <p:nvPr/>
              </p:nvSpPr>
              <p:spPr bwMode="auto">
                <a:xfrm>
                  <a:off x="4786" y="1516"/>
                  <a:ext cx="121" cy="68"/>
                </a:xfrm>
                <a:custGeom>
                  <a:avLst/>
                  <a:gdLst>
                    <a:gd name="T0" fmla="*/ 121 w 121"/>
                    <a:gd name="T1" fmla="*/ 61 h 68"/>
                    <a:gd name="T2" fmla="*/ 91 w 121"/>
                    <a:gd name="T3" fmla="*/ 68 h 68"/>
                    <a:gd name="T4" fmla="*/ 53 w 121"/>
                    <a:gd name="T5" fmla="*/ 68 h 68"/>
                    <a:gd name="T6" fmla="*/ 15 w 121"/>
                    <a:gd name="T7" fmla="*/ 53 h 68"/>
                    <a:gd name="T8" fmla="*/ 0 w 121"/>
                    <a:gd name="T9" fmla="*/ 15 h 68"/>
                    <a:gd name="T10" fmla="*/ 53 w 121"/>
                    <a:gd name="T11" fmla="*/ 23 h 68"/>
                    <a:gd name="T12" fmla="*/ 53 w 121"/>
                    <a:gd name="T13" fmla="*/ 0 h 68"/>
                    <a:gd name="T14" fmla="*/ 76 w 121"/>
                    <a:gd name="T15" fmla="*/ 7 h 68"/>
                    <a:gd name="T16" fmla="*/ 99 w 121"/>
                    <a:gd name="T17" fmla="*/ 23 h 68"/>
                    <a:gd name="T18" fmla="*/ 114 w 121"/>
                    <a:gd name="T19" fmla="*/ 23 h 68"/>
                    <a:gd name="T20" fmla="*/ 121 w 121"/>
                    <a:gd name="T21" fmla="*/ 61 h 6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1"/>
                    <a:gd name="T34" fmla="*/ 0 h 68"/>
                    <a:gd name="T35" fmla="*/ 121 w 121"/>
                    <a:gd name="T36" fmla="*/ 68 h 6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1" h="68">
                      <a:moveTo>
                        <a:pt x="121" y="61"/>
                      </a:moveTo>
                      <a:lnTo>
                        <a:pt x="91" y="68"/>
                      </a:lnTo>
                      <a:lnTo>
                        <a:pt x="53" y="68"/>
                      </a:lnTo>
                      <a:lnTo>
                        <a:pt x="15" y="53"/>
                      </a:lnTo>
                      <a:lnTo>
                        <a:pt x="0" y="15"/>
                      </a:lnTo>
                      <a:lnTo>
                        <a:pt x="53" y="23"/>
                      </a:lnTo>
                      <a:lnTo>
                        <a:pt x="53" y="0"/>
                      </a:lnTo>
                      <a:lnTo>
                        <a:pt x="76" y="7"/>
                      </a:lnTo>
                      <a:lnTo>
                        <a:pt x="99" y="23"/>
                      </a:lnTo>
                      <a:lnTo>
                        <a:pt x="114" y="23"/>
                      </a:lnTo>
                      <a:lnTo>
                        <a:pt x="121" y="61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  <p:grpSp>
            <p:nvGrpSpPr>
              <p:cNvPr id="28000" name="Group 238"/>
              <p:cNvGrpSpPr>
                <a:grpSpLocks/>
              </p:cNvGrpSpPr>
              <p:nvPr/>
            </p:nvGrpSpPr>
            <p:grpSpPr bwMode="auto">
              <a:xfrm>
                <a:off x="3418" y="1257"/>
                <a:ext cx="358" cy="1461"/>
                <a:chOff x="3418" y="1257"/>
                <a:chExt cx="358" cy="1461"/>
              </a:xfrm>
            </p:grpSpPr>
            <p:sp>
              <p:nvSpPr>
                <p:cNvPr id="27917" name="Freeform 239"/>
                <p:cNvSpPr>
                  <a:spLocks/>
                </p:cNvSpPr>
                <p:nvPr/>
              </p:nvSpPr>
              <p:spPr bwMode="auto">
                <a:xfrm>
                  <a:off x="3418" y="2574"/>
                  <a:ext cx="144" cy="83"/>
                </a:xfrm>
                <a:custGeom>
                  <a:avLst/>
                  <a:gdLst>
                    <a:gd name="T0" fmla="*/ 76 w 144"/>
                    <a:gd name="T1" fmla="*/ 0 h 83"/>
                    <a:gd name="T2" fmla="*/ 53 w 144"/>
                    <a:gd name="T3" fmla="*/ 23 h 83"/>
                    <a:gd name="T4" fmla="*/ 30 w 144"/>
                    <a:gd name="T5" fmla="*/ 45 h 83"/>
                    <a:gd name="T6" fmla="*/ 7 w 144"/>
                    <a:gd name="T7" fmla="*/ 68 h 83"/>
                    <a:gd name="T8" fmla="*/ 0 w 144"/>
                    <a:gd name="T9" fmla="*/ 83 h 83"/>
                    <a:gd name="T10" fmla="*/ 30 w 144"/>
                    <a:gd name="T11" fmla="*/ 83 h 83"/>
                    <a:gd name="T12" fmla="*/ 53 w 144"/>
                    <a:gd name="T13" fmla="*/ 83 h 83"/>
                    <a:gd name="T14" fmla="*/ 91 w 144"/>
                    <a:gd name="T15" fmla="*/ 68 h 83"/>
                    <a:gd name="T16" fmla="*/ 114 w 144"/>
                    <a:gd name="T17" fmla="*/ 53 h 83"/>
                    <a:gd name="T18" fmla="*/ 137 w 144"/>
                    <a:gd name="T19" fmla="*/ 53 h 83"/>
                    <a:gd name="T20" fmla="*/ 144 w 144"/>
                    <a:gd name="T21" fmla="*/ 45 h 83"/>
                    <a:gd name="T22" fmla="*/ 144 w 144"/>
                    <a:gd name="T23" fmla="*/ 7 h 83"/>
                    <a:gd name="T24" fmla="*/ 76 w 144"/>
                    <a:gd name="T25" fmla="*/ 0 h 8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44"/>
                    <a:gd name="T40" fmla="*/ 0 h 83"/>
                    <a:gd name="T41" fmla="*/ 144 w 144"/>
                    <a:gd name="T42" fmla="*/ 83 h 8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44" h="83">
                      <a:moveTo>
                        <a:pt x="76" y="0"/>
                      </a:moveTo>
                      <a:lnTo>
                        <a:pt x="53" y="23"/>
                      </a:lnTo>
                      <a:lnTo>
                        <a:pt x="30" y="45"/>
                      </a:lnTo>
                      <a:lnTo>
                        <a:pt x="7" y="68"/>
                      </a:lnTo>
                      <a:lnTo>
                        <a:pt x="0" y="83"/>
                      </a:lnTo>
                      <a:lnTo>
                        <a:pt x="30" y="83"/>
                      </a:lnTo>
                      <a:lnTo>
                        <a:pt x="53" y="83"/>
                      </a:lnTo>
                      <a:lnTo>
                        <a:pt x="91" y="68"/>
                      </a:lnTo>
                      <a:lnTo>
                        <a:pt x="114" y="53"/>
                      </a:lnTo>
                      <a:lnTo>
                        <a:pt x="137" y="53"/>
                      </a:lnTo>
                      <a:lnTo>
                        <a:pt x="144" y="45"/>
                      </a:lnTo>
                      <a:lnTo>
                        <a:pt x="144" y="7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18" name="Freeform 240"/>
                <p:cNvSpPr>
                  <a:spLocks/>
                </p:cNvSpPr>
                <p:nvPr/>
              </p:nvSpPr>
              <p:spPr bwMode="auto">
                <a:xfrm>
                  <a:off x="3677" y="2619"/>
                  <a:ext cx="91" cy="99"/>
                </a:xfrm>
                <a:custGeom>
                  <a:avLst/>
                  <a:gdLst>
                    <a:gd name="T0" fmla="*/ 0 w 91"/>
                    <a:gd name="T1" fmla="*/ 0 h 99"/>
                    <a:gd name="T2" fmla="*/ 0 w 91"/>
                    <a:gd name="T3" fmla="*/ 23 h 99"/>
                    <a:gd name="T4" fmla="*/ 15 w 91"/>
                    <a:gd name="T5" fmla="*/ 38 h 99"/>
                    <a:gd name="T6" fmla="*/ 15 w 91"/>
                    <a:gd name="T7" fmla="*/ 61 h 99"/>
                    <a:gd name="T8" fmla="*/ 38 w 91"/>
                    <a:gd name="T9" fmla="*/ 84 h 99"/>
                    <a:gd name="T10" fmla="*/ 53 w 91"/>
                    <a:gd name="T11" fmla="*/ 92 h 99"/>
                    <a:gd name="T12" fmla="*/ 68 w 91"/>
                    <a:gd name="T13" fmla="*/ 99 h 99"/>
                    <a:gd name="T14" fmla="*/ 83 w 91"/>
                    <a:gd name="T15" fmla="*/ 92 h 99"/>
                    <a:gd name="T16" fmla="*/ 91 w 91"/>
                    <a:gd name="T17" fmla="*/ 76 h 99"/>
                    <a:gd name="T18" fmla="*/ 91 w 91"/>
                    <a:gd name="T19" fmla="*/ 61 h 99"/>
                    <a:gd name="T20" fmla="*/ 76 w 91"/>
                    <a:gd name="T21" fmla="*/ 31 h 99"/>
                    <a:gd name="T22" fmla="*/ 53 w 91"/>
                    <a:gd name="T23" fmla="*/ 8 h 99"/>
                    <a:gd name="T24" fmla="*/ 53 w 91"/>
                    <a:gd name="T25" fmla="*/ 0 h 99"/>
                    <a:gd name="T26" fmla="*/ 0 w 91"/>
                    <a:gd name="T27" fmla="*/ 0 h 9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91"/>
                    <a:gd name="T43" fmla="*/ 0 h 99"/>
                    <a:gd name="T44" fmla="*/ 91 w 91"/>
                    <a:gd name="T45" fmla="*/ 99 h 9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91" h="99">
                      <a:moveTo>
                        <a:pt x="0" y="0"/>
                      </a:moveTo>
                      <a:lnTo>
                        <a:pt x="0" y="23"/>
                      </a:lnTo>
                      <a:lnTo>
                        <a:pt x="15" y="38"/>
                      </a:lnTo>
                      <a:lnTo>
                        <a:pt x="15" y="61"/>
                      </a:lnTo>
                      <a:lnTo>
                        <a:pt x="38" y="84"/>
                      </a:lnTo>
                      <a:lnTo>
                        <a:pt x="53" y="92"/>
                      </a:lnTo>
                      <a:lnTo>
                        <a:pt x="68" y="99"/>
                      </a:lnTo>
                      <a:lnTo>
                        <a:pt x="83" y="92"/>
                      </a:lnTo>
                      <a:lnTo>
                        <a:pt x="91" y="76"/>
                      </a:lnTo>
                      <a:lnTo>
                        <a:pt x="91" y="61"/>
                      </a:lnTo>
                      <a:lnTo>
                        <a:pt x="76" y="31"/>
                      </a:lnTo>
                      <a:lnTo>
                        <a:pt x="53" y="8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19" name="Freeform 241"/>
                <p:cNvSpPr>
                  <a:spLocks/>
                </p:cNvSpPr>
                <p:nvPr/>
              </p:nvSpPr>
              <p:spPr bwMode="auto">
                <a:xfrm>
                  <a:off x="3464" y="2048"/>
                  <a:ext cx="45" cy="115"/>
                </a:xfrm>
                <a:custGeom>
                  <a:avLst/>
                  <a:gdLst>
                    <a:gd name="T0" fmla="*/ 0 w 45"/>
                    <a:gd name="T1" fmla="*/ 0 h 115"/>
                    <a:gd name="T2" fmla="*/ 0 w 45"/>
                    <a:gd name="T3" fmla="*/ 61 h 115"/>
                    <a:gd name="T4" fmla="*/ 22 w 45"/>
                    <a:gd name="T5" fmla="*/ 99 h 115"/>
                    <a:gd name="T6" fmla="*/ 30 w 45"/>
                    <a:gd name="T7" fmla="*/ 115 h 115"/>
                    <a:gd name="T8" fmla="*/ 30 w 45"/>
                    <a:gd name="T9" fmla="*/ 61 h 115"/>
                    <a:gd name="T10" fmla="*/ 38 w 45"/>
                    <a:gd name="T11" fmla="*/ 69 h 115"/>
                    <a:gd name="T12" fmla="*/ 45 w 45"/>
                    <a:gd name="T13" fmla="*/ 84 h 115"/>
                    <a:gd name="T14" fmla="*/ 45 w 45"/>
                    <a:gd name="T15" fmla="*/ 61 h 115"/>
                    <a:gd name="T16" fmla="*/ 38 w 45"/>
                    <a:gd name="T17" fmla="*/ 31 h 115"/>
                    <a:gd name="T18" fmla="*/ 22 w 45"/>
                    <a:gd name="T19" fmla="*/ 0 h 115"/>
                    <a:gd name="T20" fmla="*/ 0 w 45"/>
                    <a:gd name="T21" fmla="*/ 0 h 11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45"/>
                    <a:gd name="T34" fmla="*/ 0 h 115"/>
                    <a:gd name="T35" fmla="*/ 45 w 45"/>
                    <a:gd name="T36" fmla="*/ 115 h 11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45" h="115">
                      <a:moveTo>
                        <a:pt x="0" y="0"/>
                      </a:moveTo>
                      <a:lnTo>
                        <a:pt x="0" y="61"/>
                      </a:lnTo>
                      <a:lnTo>
                        <a:pt x="22" y="99"/>
                      </a:lnTo>
                      <a:lnTo>
                        <a:pt x="30" y="115"/>
                      </a:lnTo>
                      <a:lnTo>
                        <a:pt x="30" y="61"/>
                      </a:lnTo>
                      <a:lnTo>
                        <a:pt x="38" y="69"/>
                      </a:lnTo>
                      <a:lnTo>
                        <a:pt x="45" y="84"/>
                      </a:lnTo>
                      <a:lnTo>
                        <a:pt x="45" y="61"/>
                      </a:lnTo>
                      <a:lnTo>
                        <a:pt x="38" y="31"/>
                      </a:lnTo>
                      <a:lnTo>
                        <a:pt x="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20" name="Freeform 242"/>
                <p:cNvSpPr>
                  <a:spLocks/>
                </p:cNvSpPr>
                <p:nvPr/>
              </p:nvSpPr>
              <p:spPr bwMode="auto">
                <a:xfrm>
                  <a:off x="3486" y="1813"/>
                  <a:ext cx="252" cy="806"/>
                </a:xfrm>
                <a:custGeom>
                  <a:avLst/>
                  <a:gdLst>
                    <a:gd name="T0" fmla="*/ 0 w 252"/>
                    <a:gd name="T1" fmla="*/ 0 h 806"/>
                    <a:gd name="T2" fmla="*/ 0 w 252"/>
                    <a:gd name="T3" fmla="*/ 441 h 806"/>
                    <a:gd name="T4" fmla="*/ 0 w 252"/>
                    <a:gd name="T5" fmla="*/ 761 h 806"/>
                    <a:gd name="T6" fmla="*/ 76 w 252"/>
                    <a:gd name="T7" fmla="*/ 776 h 806"/>
                    <a:gd name="T8" fmla="*/ 92 w 252"/>
                    <a:gd name="T9" fmla="*/ 510 h 806"/>
                    <a:gd name="T10" fmla="*/ 76 w 252"/>
                    <a:gd name="T11" fmla="*/ 487 h 806"/>
                    <a:gd name="T12" fmla="*/ 92 w 252"/>
                    <a:gd name="T13" fmla="*/ 471 h 806"/>
                    <a:gd name="T14" fmla="*/ 92 w 252"/>
                    <a:gd name="T15" fmla="*/ 312 h 806"/>
                    <a:gd name="T16" fmla="*/ 107 w 252"/>
                    <a:gd name="T17" fmla="*/ 357 h 806"/>
                    <a:gd name="T18" fmla="*/ 145 w 252"/>
                    <a:gd name="T19" fmla="*/ 578 h 806"/>
                    <a:gd name="T20" fmla="*/ 183 w 252"/>
                    <a:gd name="T21" fmla="*/ 806 h 806"/>
                    <a:gd name="T22" fmla="*/ 252 w 252"/>
                    <a:gd name="T23" fmla="*/ 806 h 806"/>
                    <a:gd name="T24" fmla="*/ 221 w 252"/>
                    <a:gd name="T25" fmla="*/ 502 h 806"/>
                    <a:gd name="T26" fmla="*/ 206 w 252"/>
                    <a:gd name="T27" fmla="*/ 251 h 806"/>
                    <a:gd name="T28" fmla="*/ 213 w 252"/>
                    <a:gd name="T29" fmla="*/ 7 h 806"/>
                    <a:gd name="T30" fmla="*/ 0 w 252"/>
                    <a:gd name="T31" fmla="*/ 0 h 80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52"/>
                    <a:gd name="T49" fmla="*/ 0 h 806"/>
                    <a:gd name="T50" fmla="*/ 252 w 252"/>
                    <a:gd name="T51" fmla="*/ 806 h 80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52" h="806">
                      <a:moveTo>
                        <a:pt x="0" y="0"/>
                      </a:moveTo>
                      <a:lnTo>
                        <a:pt x="0" y="441"/>
                      </a:lnTo>
                      <a:lnTo>
                        <a:pt x="0" y="761"/>
                      </a:lnTo>
                      <a:lnTo>
                        <a:pt x="76" y="776"/>
                      </a:lnTo>
                      <a:lnTo>
                        <a:pt x="92" y="510"/>
                      </a:lnTo>
                      <a:lnTo>
                        <a:pt x="76" y="487"/>
                      </a:lnTo>
                      <a:lnTo>
                        <a:pt x="92" y="471"/>
                      </a:lnTo>
                      <a:lnTo>
                        <a:pt x="92" y="312"/>
                      </a:lnTo>
                      <a:lnTo>
                        <a:pt x="107" y="357"/>
                      </a:lnTo>
                      <a:lnTo>
                        <a:pt x="145" y="578"/>
                      </a:lnTo>
                      <a:lnTo>
                        <a:pt x="183" y="806"/>
                      </a:lnTo>
                      <a:lnTo>
                        <a:pt x="252" y="806"/>
                      </a:lnTo>
                      <a:lnTo>
                        <a:pt x="221" y="502"/>
                      </a:lnTo>
                      <a:lnTo>
                        <a:pt x="206" y="251"/>
                      </a:lnTo>
                      <a:lnTo>
                        <a:pt x="213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21" name="Freeform 243"/>
                <p:cNvSpPr>
                  <a:spLocks/>
                </p:cNvSpPr>
                <p:nvPr/>
              </p:nvSpPr>
              <p:spPr bwMode="auto">
                <a:xfrm>
                  <a:off x="3456" y="1440"/>
                  <a:ext cx="320" cy="616"/>
                </a:xfrm>
                <a:custGeom>
                  <a:avLst/>
                  <a:gdLst>
                    <a:gd name="T0" fmla="*/ 106 w 320"/>
                    <a:gd name="T1" fmla="*/ 7 h 616"/>
                    <a:gd name="T2" fmla="*/ 8 w 320"/>
                    <a:gd name="T3" fmla="*/ 83 h 616"/>
                    <a:gd name="T4" fmla="*/ 0 w 320"/>
                    <a:gd name="T5" fmla="*/ 281 h 616"/>
                    <a:gd name="T6" fmla="*/ 0 w 320"/>
                    <a:gd name="T7" fmla="*/ 380 h 616"/>
                    <a:gd name="T8" fmla="*/ 8 w 320"/>
                    <a:gd name="T9" fmla="*/ 616 h 616"/>
                    <a:gd name="T10" fmla="*/ 30 w 320"/>
                    <a:gd name="T11" fmla="*/ 616 h 616"/>
                    <a:gd name="T12" fmla="*/ 38 w 320"/>
                    <a:gd name="T13" fmla="*/ 373 h 616"/>
                    <a:gd name="T14" fmla="*/ 243 w 320"/>
                    <a:gd name="T15" fmla="*/ 373 h 616"/>
                    <a:gd name="T16" fmla="*/ 251 w 320"/>
                    <a:gd name="T17" fmla="*/ 312 h 616"/>
                    <a:gd name="T18" fmla="*/ 251 w 320"/>
                    <a:gd name="T19" fmla="*/ 357 h 616"/>
                    <a:gd name="T20" fmla="*/ 243 w 320"/>
                    <a:gd name="T21" fmla="*/ 449 h 616"/>
                    <a:gd name="T22" fmla="*/ 228 w 320"/>
                    <a:gd name="T23" fmla="*/ 586 h 616"/>
                    <a:gd name="T24" fmla="*/ 259 w 320"/>
                    <a:gd name="T25" fmla="*/ 593 h 616"/>
                    <a:gd name="T26" fmla="*/ 320 w 320"/>
                    <a:gd name="T27" fmla="*/ 357 h 616"/>
                    <a:gd name="T28" fmla="*/ 282 w 320"/>
                    <a:gd name="T29" fmla="*/ 68 h 616"/>
                    <a:gd name="T30" fmla="*/ 175 w 320"/>
                    <a:gd name="T31" fmla="*/ 0 h 616"/>
                    <a:gd name="T32" fmla="*/ 129 w 320"/>
                    <a:gd name="T33" fmla="*/ 30 h 616"/>
                    <a:gd name="T34" fmla="*/ 106 w 320"/>
                    <a:gd name="T35" fmla="*/ 7 h 61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0"/>
                    <a:gd name="T55" fmla="*/ 0 h 616"/>
                    <a:gd name="T56" fmla="*/ 320 w 320"/>
                    <a:gd name="T57" fmla="*/ 616 h 61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0" h="616">
                      <a:moveTo>
                        <a:pt x="106" y="7"/>
                      </a:moveTo>
                      <a:lnTo>
                        <a:pt x="8" y="83"/>
                      </a:lnTo>
                      <a:lnTo>
                        <a:pt x="0" y="281"/>
                      </a:lnTo>
                      <a:lnTo>
                        <a:pt x="0" y="380"/>
                      </a:lnTo>
                      <a:lnTo>
                        <a:pt x="8" y="616"/>
                      </a:lnTo>
                      <a:lnTo>
                        <a:pt x="30" y="616"/>
                      </a:lnTo>
                      <a:lnTo>
                        <a:pt x="38" y="373"/>
                      </a:lnTo>
                      <a:lnTo>
                        <a:pt x="243" y="373"/>
                      </a:lnTo>
                      <a:lnTo>
                        <a:pt x="251" y="312"/>
                      </a:lnTo>
                      <a:lnTo>
                        <a:pt x="251" y="357"/>
                      </a:lnTo>
                      <a:lnTo>
                        <a:pt x="243" y="449"/>
                      </a:lnTo>
                      <a:lnTo>
                        <a:pt x="228" y="586"/>
                      </a:lnTo>
                      <a:lnTo>
                        <a:pt x="259" y="593"/>
                      </a:lnTo>
                      <a:lnTo>
                        <a:pt x="320" y="357"/>
                      </a:lnTo>
                      <a:lnTo>
                        <a:pt x="282" y="68"/>
                      </a:lnTo>
                      <a:lnTo>
                        <a:pt x="175" y="0"/>
                      </a:lnTo>
                      <a:lnTo>
                        <a:pt x="129" y="30"/>
                      </a:lnTo>
                      <a:lnTo>
                        <a:pt x="106" y="7"/>
                      </a:lnTo>
                      <a:close/>
                    </a:path>
                  </a:pathLst>
                </a:custGeom>
                <a:solidFill>
                  <a:srgbClr val="3F7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22" name="Freeform 244"/>
                <p:cNvSpPr>
                  <a:spLocks/>
                </p:cNvSpPr>
                <p:nvPr/>
              </p:nvSpPr>
              <p:spPr bwMode="auto">
                <a:xfrm>
                  <a:off x="3677" y="2026"/>
                  <a:ext cx="45" cy="99"/>
                </a:xfrm>
                <a:custGeom>
                  <a:avLst/>
                  <a:gdLst>
                    <a:gd name="T0" fmla="*/ 7 w 45"/>
                    <a:gd name="T1" fmla="*/ 0 h 99"/>
                    <a:gd name="T2" fmla="*/ 0 w 45"/>
                    <a:gd name="T3" fmla="*/ 53 h 99"/>
                    <a:gd name="T4" fmla="*/ 22 w 45"/>
                    <a:gd name="T5" fmla="*/ 99 h 99"/>
                    <a:gd name="T6" fmla="*/ 30 w 45"/>
                    <a:gd name="T7" fmla="*/ 91 h 99"/>
                    <a:gd name="T8" fmla="*/ 45 w 45"/>
                    <a:gd name="T9" fmla="*/ 91 h 99"/>
                    <a:gd name="T10" fmla="*/ 38 w 45"/>
                    <a:gd name="T11" fmla="*/ 76 h 99"/>
                    <a:gd name="T12" fmla="*/ 38 w 45"/>
                    <a:gd name="T13" fmla="*/ 53 h 99"/>
                    <a:gd name="T14" fmla="*/ 45 w 45"/>
                    <a:gd name="T15" fmla="*/ 38 h 99"/>
                    <a:gd name="T16" fmla="*/ 38 w 45"/>
                    <a:gd name="T17" fmla="*/ 0 h 99"/>
                    <a:gd name="T18" fmla="*/ 7 w 45"/>
                    <a:gd name="T19" fmla="*/ 0 h 9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5"/>
                    <a:gd name="T31" fmla="*/ 0 h 99"/>
                    <a:gd name="T32" fmla="*/ 45 w 45"/>
                    <a:gd name="T33" fmla="*/ 99 h 9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5" h="99">
                      <a:moveTo>
                        <a:pt x="7" y="0"/>
                      </a:moveTo>
                      <a:lnTo>
                        <a:pt x="0" y="53"/>
                      </a:lnTo>
                      <a:lnTo>
                        <a:pt x="22" y="99"/>
                      </a:lnTo>
                      <a:lnTo>
                        <a:pt x="30" y="91"/>
                      </a:lnTo>
                      <a:lnTo>
                        <a:pt x="45" y="91"/>
                      </a:lnTo>
                      <a:lnTo>
                        <a:pt x="38" y="76"/>
                      </a:lnTo>
                      <a:lnTo>
                        <a:pt x="38" y="53"/>
                      </a:lnTo>
                      <a:lnTo>
                        <a:pt x="45" y="38"/>
                      </a:lnTo>
                      <a:lnTo>
                        <a:pt x="38" y="0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23" name="Line 245"/>
                <p:cNvSpPr>
                  <a:spLocks noChangeShapeType="1"/>
                </p:cNvSpPr>
                <p:nvPr/>
              </p:nvSpPr>
              <p:spPr bwMode="auto">
                <a:xfrm>
                  <a:off x="3494" y="1835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24" name="Line 246"/>
                <p:cNvSpPr>
                  <a:spLocks noChangeShapeType="1"/>
                </p:cNvSpPr>
                <p:nvPr/>
              </p:nvSpPr>
              <p:spPr bwMode="auto">
                <a:xfrm>
                  <a:off x="3494" y="1820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25" name="Freeform 247"/>
                <p:cNvSpPr>
                  <a:spLocks/>
                </p:cNvSpPr>
                <p:nvPr/>
              </p:nvSpPr>
              <p:spPr bwMode="auto">
                <a:xfrm>
                  <a:off x="3555" y="1455"/>
                  <a:ext cx="91" cy="53"/>
                </a:xfrm>
                <a:custGeom>
                  <a:avLst/>
                  <a:gdLst>
                    <a:gd name="T0" fmla="*/ 0 w 91"/>
                    <a:gd name="T1" fmla="*/ 7 h 53"/>
                    <a:gd name="T2" fmla="*/ 0 w 91"/>
                    <a:gd name="T3" fmla="*/ 53 h 53"/>
                    <a:gd name="T4" fmla="*/ 23 w 91"/>
                    <a:gd name="T5" fmla="*/ 15 h 53"/>
                    <a:gd name="T6" fmla="*/ 46 w 91"/>
                    <a:gd name="T7" fmla="*/ 53 h 53"/>
                    <a:gd name="T8" fmla="*/ 91 w 91"/>
                    <a:gd name="T9" fmla="*/ 0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1"/>
                    <a:gd name="T16" fmla="*/ 0 h 53"/>
                    <a:gd name="T17" fmla="*/ 91 w 91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1" h="53">
                      <a:moveTo>
                        <a:pt x="0" y="7"/>
                      </a:moveTo>
                      <a:lnTo>
                        <a:pt x="0" y="53"/>
                      </a:lnTo>
                      <a:lnTo>
                        <a:pt x="23" y="15"/>
                      </a:lnTo>
                      <a:lnTo>
                        <a:pt x="46" y="53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26" name="Line 248"/>
                <p:cNvSpPr>
                  <a:spLocks noChangeShapeType="1"/>
                </p:cNvSpPr>
                <p:nvPr/>
              </p:nvSpPr>
              <p:spPr bwMode="auto">
                <a:xfrm>
                  <a:off x="3578" y="1478"/>
                  <a:ext cx="1" cy="35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27" name="Freeform 249"/>
                <p:cNvSpPr>
                  <a:spLocks/>
                </p:cNvSpPr>
                <p:nvPr/>
              </p:nvSpPr>
              <p:spPr bwMode="auto">
                <a:xfrm>
                  <a:off x="3524" y="1264"/>
                  <a:ext cx="122" cy="206"/>
                </a:xfrm>
                <a:custGeom>
                  <a:avLst/>
                  <a:gdLst>
                    <a:gd name="T0" fmla="*/ 8 w 122"/>
                    <a:gd name="T1" fmla="*/ 39 h 206"/>
                    <a:gd name="T2" fmla="*/ 0 w 122"/>
                    <a:gd name="T3" fmla="*/ 61 h 206"/>
                    <a:gd name="T4" fmla="*/ 0 w 122"/>
                    <a:gd name="T5" fmla="*/ 69 h 206"/>
                    <a:gd name="T6" fmla="*/ 8 w 122"/>
                    <a:gd name="T7" fmla="*/ 77 h 206"/>
                    <a:gd name="T8" fmla="*/ 0 w 122"/>
                    <a:gd name="T9" fmla="*/ 92 h 206"/>
                    <a:gd name="T10" fmla="*/ 8 w 122"/>
                    <a:gd name="T11" fmla="*/ 115 h 206"/>
                    <a:gd name="T12" fmla="*/ 8 w 122"/>
                    <a:gd name="T13" fmla="*/ 130 h 206"/>
                    <a:gd name="T14" fmla="*/ 8 w 122"/>
                    <a:gd name="T15" fmla="*/ 137 h 206"/>
                    <a:gd name="T16" fmla="*/ 16 w 122"/>
                    <a:gd name="T17" fmla="*/ 153 h 206"/>
                    <a:gd name="T18" fmla="*/ 16 w 122"/>
                    <a:gd name="T19" fmla="*/ 160 h 206"/>
                    <a:gd name="T20" fmla="*/ 31 w 122"/>
                    <a:gd name="T21" fmla="*/ 168 h 206"/>
                    <a:gd name="T22" fmla="*/ 38 w 122"/>
                    <a:gd name="T23" fmla="*/ 168 h 206"/>
                    <a:gd name="T24" fmla="*/ 38 w 122"/>
                    <a:gd name="T25" fmla="*/ 176 h 206"/>
                    <a:gd name="T26" fmla="*/ 38 w 122"/>
                    <a:gd name="T27" fmla="*/ 183 h 206"/>
                    <a:gd name="T28" fmla="*/ 54 w 122"/>
                    <a:gd name="T29" fmla="*/ 206 h 206"/>
                    <a:gd name="T30" fmla="*/ 107 w 122"/>
                    <a:gd name="T31" fmla="*/ 176 h 206"/>
                    <a:gd name="T32" fmla="*/ 107 w 122"/>
                    <a:gd name="T33" fmla="*/ 122 h 206"/>
                    <a:gd name="T34" fmla="*/ 115 w 122"/>
                    <a:gd name="T35" fmla="*/ 107 h 206"/>
                    <a:gd name="T36" fmla="*/ 122 w 122"/>
                    <a:gd name="T37" fmla="*/ 92 h 206"/>
                    <a:gd name="T38" fmla="*/ 122 w 122"/>
                    <a:gd name="T39" fmla="*/ 77 h 206"/>
                    <a:gd name="T40" fmla="*/ 122 w 122"/>
                    <a:gd name="T41" fmla="*/ 61 h 206"/>
                    <a:gd name="T42" fmla="*/ 122 w 122"/>
                    <a:gd name="T43" fmla="*/ 54 h 206"/>
                    <a:gd name="T44" fmla="*/ 122 w 122"/>
                    <a:gd name="T45" fmla="*/ 39 h 206"/>
                    <a:gd name="T46" fmla="*/ 122 w 122"/>
                    <a:gd name="T47" fmla="*/ 31 h 206"/>
                    <a:gd name="T48" fmla="*/ 115 w 122"/>
                    <a:gd name="T49" fmla="*/ 23 h 206"/>
                    <a:gd name="T50" fmla="*/ 107 w 122"/>
                    <a:gd name="T51" fmla="*/ 16 h 206"/>
                    <a:gd name="T52" fmla="*/ 99 w 122"/>
                    <a:gd name="T53" fmla="*/ 8 h 206"/>
                    <a:gd name="T54" fmla="*/ 84 w 122"/>
                    <a:gd name="T55" fmla="*/ 8 h 206"/>
                    <a:gd name="T56" fmla="*/ 77 w 122"/>
                    <a:gd name="T57" fmla="*/ 8 h 206"/>
                    <a:gd name="T58" fmla="*/ 61 w 122"/>
                    <a:gd name="T59" fmla="*/ 0 h 206"/>
                    <a:gd name="T60" fmla="*/ 46 w 122"/>
                    <a:gd name="T61" fmla="*/ 8 h 206"/>
                    <a:gd name="T62" fmla="*/ 31 w 122"/>
                    <a:gd name="T63" fmla="*/ 8 h 206"/>
                    <a:gd name="T64" fmla="*/ 23 w 122"/>
                    <a:gd name="T65" fmla="*/ 16 h 206"/>
                    <a:gd name="T66" fmla="*/ 16 w 122"/>
                    <a:gd name="T67" fmla="*/ 23 h 206"/>
                    <a:gd name="T68" fmla="*/ 8 w 122"/>
                    <a:gd name="T69" fmla="*/ 31 h 206"/>
                    <a:gd name="T70" fmla="*/ 8 w 122"/>
                    <a:gd name="T71" fmla="*/ 39 h 20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122"/>
                    <a:gd name="T109" fmla="*/ 0 h 206"/>
                    <a:gd name="T110" fmla="*/ 122 w 122"/>
                    <a:gd name="T111" fmla="*/ 206 h 20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122" h="206">
                      <a:moveTo>
                        <a:pt x="8" y="39"/>
                      </a:moveTo>
                      <a:lnTo>
                        <a:pt x="0" y="61"/>
                      </a:lnTo>
                      <a:lnTo>
                        <a:pt x="0" y="69"/>
                      </a:lnTo>
                      <a:lnTo>
                        <a:pt x="8" y="77"/>
                      </a:lnTo>
                      <a:lnTo>
                        <a:pt x="0" y="92"/>
                      </a:lnTo>
                      <a:lnTo>
                        <a:pt x="8" y="115"/>
                      </a:lnTo>
                      <a:lnTo>
                        <a:pt x="8" y="130"/>
                      </a:lnTo>
                      <a:lnTo>
                        <a:pt x="8" y="137"/>
                      </a:lnTo>
                      <a:lnTo>
                        <a:pt x="16" y="153"/>
                      </a:lnTo>
                      <a:lnTo>
                        <a:pt x="16" y="160"/>
                      </a:lnTo>
                      <a:lnTo>
                        <a:pt x="31" y="168"/>
                      </a:lnTo>
                      <a:lnTo>
                        <a:pt x="38" y="168"/>
                      </a:lnTo>
                      <a:lnTo>
                        <a:pt x="38" y="176"/>
                      </a:lnTo>
                      <a:lnTo>
                        <a:pt x="38" y="183"/>
                      </a:lnTo>
                      <a:lnTo>
                        <a:pt x="54" y="206"/>
                      </a:lnTo>
                      <a:lnTo>
                        <a:pt x="107" y="176"/>
                      </a:lnTo>
                      <a:lnTo>
                        <a:pt x="107" y="122"/>
                      </a:lnTo>
                      <a:lnTo>
                        <a:pt x="115" y="107"/>
                      </a:lnTo>
                      <a:lnTo>
                        <a:pt x="122" y="92"/>
                      </a:lnTo>
                      <a:lnTo>
                        <a:pt x="122" y="77"/>
                      </a:lnTo>
                      <a:lnTo>
                        <a:pt x="122" y="61"/>
                      </a:lnTo>
                      <a:lnTo>
                        <a:pt x="122" y="54"/>
                      </a:lnTo>
                      <a:lnTo>
                        <a:pt x="122" y="39"/>
                      </a:lnTo>
                      <a:lnTo>
                        <a:pt x="122" y="31"/>
                      </a:lnTo>
                      <a:lnTo>
                        <a:pt x="115" y="23"/>
                      </a:lnTo>
                      <a:lnTo>
                        <a:pt x="107" y="16"/>
                      </a:lnTo>
                      <a:lnTo>
                        <a:pt x="99" y="8"/>
                      </a:lnTo>
                      <a:lnTo>
                        <a:pt x="84" y="8"/>
                      </a:lnTo>
                      <a:lnTo>
                        <a:pt x="77" y="8"/>
                      </a:lnTo>
                      <a:lnTo>
                        <a:pt x="61" y="0"/>
                      </a:lnTo>
                      <a:lnTo>
                        <a:pt x="46" y="8"/>
                      </a:lnTo>
                      <a:lnTo>
                        <a:pt x="31" y="8"/>
                      </a:lnTo>
                      <a:lnTo>
                        <a:pt x="23" y="16"/>
                      </a:lnTo>
                      <a:lnTo>
                        <a:pt x="16" y="23"/>
                      </a:lnTo>
                      <a:lnTo>
                        <a:pt x="8" y="31"/>
                      </a:lnTo>
                      <a:lnTo>
                        <a:pt x="8" y="39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28" name="Freeform 250"/>
                <p:cNvSpPr>
                  <a:spLocks/>
                </p:cNvSpPr>
                <p:nvPr/>
              </p:nvSpPr>
              <p:spPr bwMode="auto">
                <a:xfrm>
                  <a:off x="3570" y="1379"/>
                  <a:ext cx="61" cy="61"/>
                </a:xfrm>
                <a:custGeom>
                  <a:avLst/>
                  <a:gdLst>
                    <a:gd name="T0" fmla="*/ 53 w 61"/>
                    <a:gd name="T1" fmla="*/ 15 h 61"/>
                    <a:gd name="T2" fmla="*/ 46 w 61"/>
                    <a:gd name="T3" fmla="*/ 30 h 61"/>
                    <a:gd name="T4" fmla="*/ 0 w 61"/>
                    <a:gd name="T5" fmla="*/ 53 h 61"/>
                    <a:gd name="T6" fmla="*/ 23 w 61"/>
                    <a:gd name="T7" fmla="*/ 53 h 61"/>
                    <a:gd name="T8" fmla="*/ 31 w 61"/>
                    <a:gd name="T9" fmla="*/ 45 h 61"/>
                    <a:gd name="T10" fmla="*/ 46 w 61"/>
                    <a:gd name="T11" fmla="*/ 45 h 61"/>
                    <a:gd name="T12" fmla="*/ 53 w 61"/>
                    <a:gd name="T13" fmla="*/ 53 h 61"/>
                    <a:gd name="T14" fmla="*/ 61 w 61"/>
                    <a:gd name="T15" fmla="*/ 61 h 61"/>
                    <a:gd name="T16" fmla="*/ 61 w 61"/>
                    <a:gd name="T17" fmla="*/ 22 h 61"/>
                    <a:gd name="T18" fmla="*/ 61 w 61"/>
                    <a:gd name="T19" fmla="*/ 7 h 61"/>
                    <a:gd name="T20" fmla="*/ 53 w 61"/>
                    <a:gd name="T21" fmla="*/ 0 h 61"/>
                    <a:gd name="T22" fmla="*/ 53 w 61"/>
                    <a:gd name="T23" fmla="*/ 15 h 6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1"/>
                    <a:gd name="T37" fmla="*/ 0 h 61"/>
                    <a:gd name="T38" fmla="*/ 61 w 61"/>
                    <a:gd name="T39" fmla="*/ 61 h 6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1" h="61">
                      <a:moveTo>
                        <a:pt x="53" y="15"/>
                      </a:moveTo>
                      <a:lnTo>
                        <a:pt x="46" y="30"/>
                      </a:lnTo>
                      <a:lnTo>
                        <a:pt x="0" y="53"/>
                      </a:lnTo>
                      <a:lnTo>
                        <a:pt x="23" y="53"/>
                      </a:lnTo>
                      <a:lnTo>
                        <a:pt x="31" y="45"/>
                      </a:lnTo>
                      <a:lnTo>
                        <a:pt x="46" y="45"/>
                      </a:lnTo>
                      <a:lnTo>
                        <a:pt x="53" y="53"/>
                      </a:lnTo>
                      <a:lnTo>
                        <a:pt x="61" y="61"/>
                      </a:lnTo>
                      <a:lnTo>
                        <a:pt x="61" y="22"/>
                      </a:lnTo>
                      <a:lnTo>
                        <a:pt x="61" y="7"/>
                      </a:lnTo>
                      <a:lnTo>
                        <a:pt x="53" y="0"/>
                      </a:lnTo>
                      <a:lnTo>
                        <a:pt x="53" y="15"/>
                      </a:lnTo>
                      <a:close/>
                    </a:path>
                  </a:pathLst>
                </a:custGeom>
                <a:solidFill>
                  <a:srgbClr val="7F3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929" name="Freeform 251"/>
                <p:cNvSpPr>
                  <a:spLocks/>
                </p:cNvSpPr>
                <p:nvPr/>
              </p:nvSpPr>
              <p:spPr bwMode="auto">
                <a:xfrm>
                  <a:off x="3524" y="1257"/>
                  <a:ext cx="130" cy="152"/>
                </a:xfrm>
                <a:custGeom>
                  <a:avLst/>
                  <a:gdLst>
                    <a:gd name="T0" fmla="*/ 23 w 130"/>
                    <a:gd name="T1" fmla="*/ 15 h 152"/>
                    <a:gd name="T2" fmla="*/ 31 w 130"/>
                    <a:gd name="T3" fmla="*/ 7 h 152"/>
                    <a:gd name="T4" fmla="*/ 46 w 130"/>
                    <a:gd name="T5" fmla="*/ 7 h 152"/>
                    <a:gd name="T6" fmla="*/ 61 w 130"/>
                    <a:gd name="T7" fmla="*/ 0 h 152"/>
                    <a:gd name="T8" fmla="*/ 69 w 130"/>
                    <a:gd name="T9" fmla="*/ 0 h 152"/>
                    <a:gd name="T10" fmla="*/ 84 w 130"/>
                    <a:gd name="T11" fmla="*/ 0 h 152"/>
                    <a:gd name="T12" fmla="*/ 92 w 130"/>
                    <a:gd name="T13" fmla="*/ 0 h 152"/>
                    <a:gd name="T14" fmla="*/ 107 w 130"/>
                    <a:gd name="T15" fmla="*/ 0 h 152"/>
                    <a:gd name="T16" fmla="*/ 115 w 130"/>
                    <a:gd name="T17" fmla="*/ 7 h 152"/>
                    <a:gd name="T18" fmla="*/ 122 w 130"/>
                    <a:gd name="T19" fmla="*/ 15 h 152"/>
                    <a:gd name="T20" fmla="*/ 122 w 130"/>
                    <a:gd name="T21" fmla="*/ 23 h 152"/>
                    <a:gd name="T22" fmla="*/ 130 w 130"/>
                    <a:gd name="T23" fmla="*/ 30 h 152"/>
                    <a:gd name="T24" fmla="*/ 130 w 130"/>
                    <a:gd name="T25" fmla="*/ 46 h 152"/>
                    <a:gd name="T26" fmla="*/ 130 w 130"/>
                    <a:gd name="T27" fmla="*/ 68 h 152"/>
                    <a:gd name="T28" fmla="*/ 130 w 130"/>
                    <a:gd name="T29" fmla="*/ 84 h 152"/>
                    <a:gd name="T30" fmla="*/ 122 w 130"/>
                    <a:gd name="T31" fmla="*/ 99 h 152"/>
                    <a:gd name="T32" fmla="*/ 122 w 130"/>
                    <a:gd name="T33" fmla="*/ 114 h 152"/>
                    <a:gd name="T34" fmla="*/ 122 w 130"/>
                    <a:gd name="T35" fmla="*/ 122 h 152"/>
                    <a:gd name="T36" fmla="*/ 115 w 130"/>
                    <a:gd name="T37" fmla="*/ 129 h 152"/>
                    <a:gd name="T38" fmla="*/ 115 w 130"/>
                    <a:gd name="T39" fmla="*/ 137 h 152"/>
                    <a:gd name="T40" fmla="*/ 107 w 130"/>
                    <a:gd name="T41" fmla="*/ 152 h 152"/>
                    <a:gd name="T42" fmla="*/ 99 w 130"/>
                    <a:gd name="T43" fmla="*/ 152 h 152"/>
                    <a:gd name="T44" fmla="*/ 107 w 130"/>
                    <a:gd name="T45" fmla="*/ 137 h 152"/>
                    <a:gd name="T46" fmla="*/ 99 w 130"/>
                    <a:gd name="T47" fmla="*/ 129 h 152"/>
                    <a:gd name="T48" fmla="*/ 99 w 130"/>
                    <a:gd name="T49" fmla="*/ 122 h 152"/>
                    <a:gd name="T50" fmla="*/ 99 w 130"/>
                    <a:gd name="T51" fmla="*/ 114 h 152"/>
                    <a:gd name="T52" fmla="*/ 107 w 130"/>
                    <a:gd name="T53" fmla="*/ 99 h 152"/>
                    <a:gd name="T54" fmla="*/ 99 w 130"/>
                    <a:gd name="T55" fmla="*/ 91 h 152"/>
                    <a:gd name="T56" fmla="*/ 92 w 130"/>
                    <a:gd name="T57" fmla="*/ 99 h 152"/>
                    <a:gd name="T58" fmla="*/ 92 w 130"/>
                    <a:gd name="T59" fmla="*/ 106 h 152"/>
                    <a:gd name="T60" fmla="*/ 92 w 130"/>
                    <a:gd name="T61" fmla="*/ 91 h 152"/>
                    <a:gd name="T62" fmla="*/ 84 w 130"/>
                    <a:gd name="T63" fmla="*/ 76 h 152"/>
                    <a:gd name="T64" fmla="*/ 84 w 130"/>
                    <a:gd name="T65" fmla="*/ 61 h 152"/>
                    <a:gd name="T66" fmla="*/ 84 w 130"/>
                    <a:gd name="T67" fmla="*/ 46 h 152"/>
                    <a:gd name="T68" fmla="*/ 92 w 130"/>
                    <a:gd name="T69" fmla="*/ 46 h 152"/>
                    <a:gd name="T70" fmla="*/ 84 w 130"/>
                    <a:gd name="T71" fmla="*/ 46 h 152"/>
                    <a:gd name="T72" fmla="*/ 77 w 130"/>
                    <a:gd name="T73" fmla="*/ 46 h 152"/>
                    <a:gd name="T74" fmla="*/ 69 w 130"/>
                    <a:gd name="T75" fmla="*/ 46 h 152"/>
                    <a:gd name="T76" fmla="*/ 54 w 130"/>
                    <a:gd name="T77" fmla="*/ 53 h 152"/>
                    <a:gd name="T78" fmla="*/ 46 w 130"/>
                    <a:gd name="T79" fmla="*/ 53 h 152"/>
                    <a:gd name="T80" fmla="*/ 61 w 130"/>
                    <a:gd name="T81" fmla="*/ 46 h 152"/>
                    <a:gd name="T82" fmla="*/ 54 w 130"/>
                    <a:gd name="T83" fmla="*/ 46 h 152"/>
                    <a:gd name="T84" fmla="*/ 38 w 130"/>
                    <a:gd name="T85" fmla="*/ 46 h 152"/>
                    <a:gd name="T86" fmla="*/ 23 w 130"/>
                    <a:gd name="T87" fmla="*/ 46 h 152"/>
                    <a:gd name="T88" fmla="*/ 8 w 130"/>
                    <a:gd name="T89" fmla="*/ 46 h 152"/>
                    <a:gd name="T90" fmla="*/ 8 w 130"/>
                    <a:gd name="T91" fmla="*/ 53 h 152"/>
                    <a:gd name="T92" fmla="*/ 8 w 130"/>
                    <a:gd name="T93" fmla="*/ 68 h 152"/>
                    <a:gd name="T94" fmla="*/ 0 w 130"/>
                    <a:gd name="T95" fmla="*/ 53 h 152"/>
                    <a:gd name="T96" fmla="*/ 0 w 130"/>
                    <a:gd name="T97" fmla="*/ 38 h 152"/>
                    <a:gd name="T98" fmla="*/ 8 w 130"/>
                    <a:gd name="T99" fmla="*/ 23 h 152"/>
                    <a:gd name="T100" fmla="*/ 16 w 130"/>
                    <a:gd name="T101" fmla="*/ 15 h 152"/>
                    <a:gd name="T102" fmla="*/ 23 w 130"/>
                    <a:gd name="T103" fmla="*/ 15 h 152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30"/>
                    <a:gd name="T157" fmla="*/ 0 h 152"/>
                    <a:gd name="T158" fmla="*/ 130 w 130"/>
                    <a:gd name="T159" fmla="*/ 152 h 152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30" h="152">
                      <a:moveTo>
                        <a:pt x="23" y="15"/>
                      </a:moveTo>
                      <a:lnTo>
                        <a:pt x="31" y="7"/>
                      </a:lnTo>
                      <a:lnTo>
                        <a:pt x="46" y="7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2" y="0"/>
                      </a:lnTo>
                      <a:lnTo>
                        <a:pt x="107" y="0"/>
                      </a:lnTo>
                      <a:lnTo>
                        <a:pt x="115" y="7"/>
                      </a:lnTo>
                      <a:lnTo>
                        <a:pt x="122" y="15"/>
                      </a:lnTo>
                      <a:lnTo>
                        <a:pt x="122" y="23"/>
                      </a:lnTo>
                      <a:lnTo>
                        <a:pt x="130" y="30"/>
                      </a:lnTo>
                      <a:lnTo>
                        <a:pt x="130" y="46"/>
                      </a:lnTo>
                      <a:lnTo>
                        <a:pt x="130" y="68"/>
                      </a:lnTo>
                      <a:lnTo>
                        <a:pt x="130" y="84"/>
                      </a:lnTo>
                      <a:lnTo>
                        <a:pt x="122" y="99"/>
                      </a:lnTo>
                      <a:lnTo>
                        <a:pt x="122" y="114"/>
                      </a:lnTo>
                      <a:lnTo>
                        <a:pt x="122" y="122"/>
                      </a:lnTo>
                      <a:lnTo>
                        <a:pt x="115" y="129"/>
                      </a:lnTo>
                      <a:lnTo>
                        <a:pt x="115" y="137"/>
                      </a:lnTo>
                      <a:lnTo>
                        <a:pt x="107" y="152"/>
                      </a:lnTo>
                      <a:lnTo>
                        <a:pt x="99" y="152"/>
                      </a:lnTo>
                      <a:lnTo>
                        <a:pt x="107" y="137"/>
                      </a:lnTo>
                      <a:lnTo>
                        <a:pt x="99" y="129"/>
                      </a:lnTo>
                      <a:lnTo>
                        <a:pt x="99" y="122"/>
                      </a:lnTo>
                      <a:lnTo>
                        <a:pt x="99" y="114"/>
                      </a:lnTo>
                      <a:lnTo>
                        <a:pt x="107" y="99"/>
                      </a:lnTo>
                      <a:lnTo>
                        <a:pt x="99" y="91"/>
                      </a:lnTo>
                      <a:lnTo>
                        <a:pt x="92" y="99"/>
                      </a:lnTo>
                      <a:lnTo>
                        <a:pt x="92" y="106"/>
                      </a:lnTo>
                      <a:lnTo>
                        <a:pt x="92" y="91"/>
                      </a:lnTo>
                      <a:lnTo>
                        <a:pt x="84" y="76"/>
                      </a:lnTo>
                      <a:lnTo>
                        <a:pt x="84" y="61"/>
                      </a:lnTo>
                      <a:lnTo>
                        <a:pt x="84" y="46"/>
                      </a:lnTo>
                      <a:lnTo>
                        <a:pt x="92" y="46"/>
                      </a:lnTo>
                      <a:lnTo>
                        <a:pt x="84" y="46"/>
                      </a:lnTo>
                      <a:lnTo>
                        <a:pt x="77" y="46"/>
                      </a:lnTo>
                      <a:lnTo>
                        <a:pt x="69" y="46"/>
                      </a:lnTo>
                      <a:lnTo>
                        <a:pt x="54" y="53"/>
                      </a:lnTo>
                      <a:lnTo>
                        <a:pt x="46" y="53"/>
                      </a:lnTo>
                      <a:lnTo>
                        <a:pt x="61" y="46"/>
                      </a:lnTo>
                      <a:lnTo>
                        <a:pt x="54" y="46"/>
                      </a:lnTo>
                      <a:lnTo>
                        <a:pt x="38" y="46"/>
                      </a:lnTo>
                      <a:lnTo>
                        <a:pt x="23" y="46"/>
                      </a:lnTo>
                      <a:lnTo>
                        <a:pt x="8" y="46"/>
                      </a:lnTo>
                      <a:lnTo>
                        <a:pt x="8" y="53"/>
                      </a:lnTo>
                      <a:lnTo>
                        <a:pt x="8" y="68"/>
                      </a:lnTo>
                      <a:lnTo>
                        <a:pt x="0" y="53"/>
                      </a:lnTo>
                      <a:lnTo>
                        <a:pt x="0" y="38"/>
                      </a:lnTo>
                      <a:lnTo>
                        <a:pt x="8" y="23"/>
                      </a:lnTo>
                      <a:lnTo>
                        <a:pt x="16" y="15"/>
                      </a:lnTo>
                      <a:lnTo>
                        <a:pt x="23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</p:grpSp>
      </p:grpSp>
      <p:grpSp>
        <p:nvGrpSpPr>
          <p:cNvPr id="28001" name="Group 252"/>
          <p:cNvGrpSpPr>
            <a:grpSpLocks/>
          </p:cNvGrpSpPr>
          <p:nvPr/>
        </p:nvGrpSpPr>
        <p:grpSpPr bwMode="auto">
          <a:xfrm>
            <a:off x="4430713" y="4724400"/>
            <a:ext cx="422275" cy="762000"/>
            <a:chOff x="1392" y="2976"/>
            <a:chExt cx="288" cy="480"/>
          </a:xfrm>
        </p:grpSpPr>
        <p:sp>
          <p:nvSpPr>
            <p:cNvPr id="27899" name="Rectangle 253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8002" name="Group 254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7901" name="Freeform 255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02" name="Freeform 256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03" name="Freeform 257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04" name="Freeform 258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05" name="Freeform 259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06" name="Freeform 260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07" name="Freeform 261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08" name="Freeform 262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09" name="Freeform 263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10" name="Freeform 264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11" name="Freeform 265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912" name="Freeform 266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28029" name="Group 267"/>
          <p:cNvGrpSpPr>
            <a:grpSpLocks/>
          </p:cNvGrpSpPr>
          <p:nvPr/>
        </p:nvGrpSpPr>
        <p:grpSpPr bwMode="auto">
          <a:xfrm>
            <a:off x="3868738" y="4724400"/>
            <a:ext cx="422275" cy="762000"/>
            <a:chOff x="1824" y="2976"/>
            <a:chExt cx="288" cy="480"/>
          </a:xfrm>
        </p:grpSpPr>
        <p:sp>
          <p:nvSpPr>
            <p:cNvPr id="27870" name="Rectangle 268"/>
            <p:cNvSpPr>
              <a:spLocks noChangeArrowheads="1"/>
            </p:cNvSpPr>
            <p:nvPr/>
          </p:nvSpPr>
          <p:spPr bwMode="auto">
            <a:xfrm>
              <a:off x="1824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8043" name="Group 269"/>
            <p:cNvGrpSpPr>
              <a:grpSpLocks/>
            </p:cNvGrpSpPr>
            <p:nvPr/>
          </p:nvGrpSpPr>
          <p:grpSpPr bwMode="auto">
            <a:xfrm>
              <a:off x="1855" y="3008"/>
              <a:ext cx="207" cy="428"/>
              <a:chOff x="3072" y="1257"/>
              <a:chExt cx="704" cy="1461"/>
            </a:xfrm>
          </p:grpSpPr>
          <p:grpSp>
            <p:nvGrpSpPr>
              <p:cNvPr id="28044" name="Group 270"/>
              <p:cNvGrpSpPr>
                <a:grpSpLocks/>
              </p:cNvGrpSpPr>
              <p:nvPr/>
            </p:nvGrpSpPr>
            <p:grpSpPr bwMode="auto">
              <a:xfrm>
                <a:off x="3072" y="1296"/>
                <a:ext cx="449" cy="1347"/>
                <a:chOff x="4542" y="1036"/>
                <a:chExt cx="449" cy="1347"/>
              </a:xfrm>
            </p:grpSpPr>
            <p:sp>
              <p:nvSpPr>
                <p:cNvPr id="27887" name="Freeform 271"/>
                <p:cNvSpPr>
                  <a:spLocks/>
                </p:cNvSpPr>
                <p:nvPr/>
              </p:nvSpPr>
              <p:spPr bwMode="auto">
                <a:xfrm>
                  <a:off x="4557" y="2292"/>
                  <a:ext cx="122" cy="91"/>
                </a:xfrm>
                <a:custGeom>
                  <a:avLst/>
                  <a:gdLst>
                    <a:gd name="T0" fmla="*/ 46 w 122"/>
                    <a:gd name="T1" fmla="*/ 15 h 91"/>
                    <a:gd name="T2" fmla="*/ 16 w 122"/>
                    <a:gd name="T3" fmla="*/ 46 h 91"/>
                    <a:gd name="T4" fmla="*/ 0 w 122"/>
                    <a:gd name="T5" fmla="*/ 69 h 91"/>
                    <a:gd name="T6" fmla="*/ 0 w 122"/>
                    <a:gd name="T7" fmla="*/ 84 h 91"/>
                    <a:gd name="T8" fmla="*/ 16 w 122"/>
                    <a:gd name="T9" fmla="*/ 91 h 91"/>
                    <a:gd name="T10" fmla="*/ 54 w 122"/>
                    <a:gd name="T11" fmla="*/ 91 h 91"/>
                    <a:gd name="T12" fmla="*/ 76 w 122"/>
                    <a:gd name="T13" fmla="*/ 84 h 91"/>
                    <a:gd name="T14" fmla="*/ 84 w 122"/>
                    <a:gd name="T15" fmla="*/ 61 h 91"/>
                    <a:gd name="T16" fmla="*/ 122 w 122"/>
                    <a:gd name="T17" fmla="*/ 46 h 91"/>
                    <a:gd name="T18" fmla="*/ 122 w 122"/>
                    <a:gd name="T19" fmla="*/ 23 h 91"/>
                    <a:gd name="T20" fmla="*/ 114 w 122"/>
                    <a:gd name="T21" fmla="*/ 0 h 91"/>
                    <a:gd name="T22" fmla="*/ 84 w 122"/>
                    <a:gd name="T23" fmla="*/ 15 h 91"/>
                    <a:gd name="T24" fmla="*/ 46 w 122"/>
                    <a:gd name="T25" fmla="*/ 15 h 91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22"/>
                    <a:gd name="T40" fmla="*/ 0 h 91"/>
                    <a:gd name="T41" fmla="*/ 122 w 122"/>
                    <a:gd name="T42" fmla="*/ 91 h 91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22" h="91">
                      <a:moveTo>
                        <a:pt x="46" y="15"/>
                      </a:moveTo>
                      <a:lnTo>
                        <a:pt x="16" y="46"/>
                      </a:lnTo>
                      <a:lnTo>
                        <a:pt x="0" y="69"/>
                      </a:lnTo>
                      <a:lnTo>
                        <a:pt x="0" y="84"/>
                      </a:lnTo>
                      <a:lnTo>
                        <a:pt x="16" y="91"/>
                      </a:lnTo>
                      <a:lnTo>
                        <a:pt x="54" y="91"/>
                      </a:lnTo>
                      <a:lnTo>
                        <a:pt x="76" y="84"/>
                      </a:lnTo>
                      <a:lnTo>
                        <a:pt x="84" y="61"/>
                      </a:lnTo>
                      <a:lnTo>
                        <a:pt x="122" y="46"/>
                      </a:lnTo>
                      <a:lnTo>
                        <a:pt x="122" y="23"/>
                      </a:lnTo>
                      <a:lnTo>
                        <a:pt x="114" y="0"/>
                      </a:lnTo>
                      <a:lnTo>
                        <a:pt x="84" y="15"/>
                      </a:lnTo>
                      <a:lnTo>
                        <a:pt x="46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88" name="Freeform 272"/>
                <p:cNvSpPr>
                  <a:spLocks/>
                </p:cNvSpPr>
                <p:nvPr/>
              </p:nvSpPr>
              <p:spPr bwMode="auto">
                <a:xfrm>
                  <a:off x="4816" y="2262"/>
                  <a:ext cx="137" cy="99"/>
                </a:xfrm>
                <a:custGeom>
                  <a:avLst/>
                  <a:gdLst>
                    <a:gd name="T0" fmla="*/ 0 w 137"/>
                    <a:gd name="T1" fmla="*/ 7 h 99"/>
                    <a:gd name="T2" fmla="*/ 0 w 137"/>
                    <a:gd name="T3" fmla="*/ 45 h 99"/>
                    <a:gd name="T4" fmla="*/ 15 w 137"/>
                    <a:gd name="T5" fmla="*/ 61 h 99"/>
                    <a:gd name="T6" fmla="*/ 38 w 137"/>
                    <a:gd name="T7" fmla="*/ 68 h 99"/>
                    <a:gd name="T8" fmla="*/ 46 w 137"/>
                    <a:gd name="T9" fmla="*/ 76 h 99"/>
                    <a:gd name="T10" fmla="*/ 69 w 137"/>
                    <a:gd name="T11" fmla="*/ 91 h 99"/>
                    <a:gd name="T12" fmla="*/ 114 w 137"/>
                    <a:gd name="T13" fmla="*/ 99 h 99"/>
                    <a:gd name="T14" fmla="*/ 122 w 137"/>
                    <a:gd name="T15" fmla="*/ 99 h 99"/>
                    <a:gd name="T16" fmla="*/ 137 w 137"/>
                    <a:gd name="T17" fmla="*/ 91 h 99"/>
                    <a:gd name="T18" fmla="*/ 137 w 137"/>
                    <a:gd name="T19" fmla="*/ 83 h 99"/>
                    <a:gd name="T20" fmla="*/ 122 w 137"/>
                    <a:gd name="T21" fmla="*/ 61 h 99"/>
                    <a:gd name="T22" fmla="*/ 91 w 137"/>
                    <a:gd name="T23" fmla="*/ 38 h 99"/>
                    <a:gd name="T24" fmla="*/ 69 w 137"/>
                    <a:gd name="T25" fmla="*/ 15 h 99"/>
                    <a:gd name="T26" fmla="*/ 53 w 137"/>
                    <a:gd name="T27" fmla="*/ 0 h 99"/>
                    <a:gd name="T28" fmla="*/ 0 w 137"/>
                    <a:gd name="T29" fmla="*/ 7 h 9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37"/>
                    <a:gd name="T46" fmla="*/ 0 h 99"/>
                    <a:gd name="T47" fmla="*/ 137 w 137"/>
                    <a:gd name="T48" fmla="*/ 99 h 9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37" h="99">
                      <a:moveTo>
                        <a:pt x="0" y="7"/>
                      </a:moveTo>
                      <a:lnTo>
                        <a:pt x="0" y="45"/>
                      </a:lnTo>
                      <a:lnTo>
                        <a:pt x="15" y="61"/>
                      </a:lnTo>
                      <a:lnTo>
                        <a:pt x="38" y="68"/>
                      </a:lnTo>
                      <a:lnTo>
                        <a:pt x="46" y="76"/>
                      </a:lnTo>
                      <a:lnTo>
                        <a:pt x="69" y="91"/>
                      </a:lnTo>
                      <a:lnTo>
                        <a:pt x="114" y="99"/>
                      </a:lnTo>
                      <a:lnTo>
                        <a:pt x="122" y="99"/>
                      </a:lnTo>
                      <a:lnTo>
                        <a:pt x="137" y="91"/>
                      </a:lnTo>
                      <a:lnTo>
                        <a:pt x="137" y="83"/>
                      </a:lnTo>
                      <a:lnTo>
                        <a:pt x="122" y="61"/>
                      </a:lnTo>
                      <a:lnTo>
                        <a:pt x="91" y="38"/>
                      </a:lnTo>
                      <a:lnTo>
                        <a:pt x="69" y="15"/>
                      </a:lnTo>
                      <a:lnTo>
                        <a:pt x="53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89" name="Freeform 273"/>
                <p:cNvSpPr>
                  <a:spLocks/>
                </p:cNvSpPr>
                <p:nvPr/>
              </p:nvSpPr>
              <p:spPr bwMode="auto">
                <a:xfrm>
                  <a:off x="4595" y="1226"/>
                  <a:ext cx="290" cy="343"/>
                </a:xfrm>
                <a:custGeom>
                  <a:avLst/>
                  <a:gdLst>
                    <a:gd name="T0" fmla="*/ 0 w 290"/>
                    <a:gd name="T1" fmla="*/ 69 h 343"/>
                    <a:gd name="T2" fmla="*/ 84 w 290"/>
                    <a:gd name="T3" fmla="*/ 0 h 343"/>
                    <a:gd name="T4" fmla="*/ 183 w 290"/>
                    <a:gd name="T5" fmla="*/ 153 h 343"/>
                    <a:gd name="T6" fmla="*/ 198 w 290"/>
                    <a:gd name="T7" fmla="*/ 8 h 343"/>
                    <a:gd name="T8" fmla="*/ 252 w 290"/>
                    <a:gd name="T9" fmla="*/ 31 h 343"/>
                    <a:gd name="T10" fmla="*/ 290 w 290"/>
                    <a:gd name="T11" fmla="*/ 77 h 343"/>
                    <a:gd name="T12" fmla="*/ 282 w 290"/>
                    <a:gd name="T13" fmla="*/ 343 h 343"/>
                    <a:gd name="T14" fmla="*/ 31 w 290"/>
                    <a:gd name="T15" fmla="*/ 343 h 343"/>
                    <a:gd name="T16" fmla="*/ 0 w 290"/>
                    <a:gd name="T17" fmla="*/ 69 h 34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90"/>
                    <a:gd name="T28" fmla="*/ 0 h 343"/>
                    <a:gd name="T29" fmla="*/ 290 w 290"/>
                    <a:gd name="T30" fmla="*/ 343 h 34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90" h="343">
                      <a:moveTo>
                        <a:pt x="0" y="69"/>
                      </a:moveTo>
                      <a:lnTo>
                        <a:pt x="84" y="0"/>
                      </a:lnTo>
                      <a:lnTo>
                        <a:pt x="183" y="153"/>
                      </a:lnTo>
                      <a:lnTo>
                        <a:pt x="198" y="8"/>
                      </a:lnTo>
                      <a:lnTo>
                        <a:pt x="252" y="31"/>
                      </a:lnTo>
                      <a:lnTo>
                        <a:pt x="290" y="77"/>
                      </a:lnTo>
                      <a:lnTo>
                        <a:pt x="282" y="343"/>
                      </a:lnTo>
                      <a:lnTo>
                        <a:pt x="31" y="343"/>
                      </a:lnTo>
                      <a:lnTo>
                        <a:pt x="0" y="69"/>
                      </a:lnTo>
                      <a:close/>
                    </a:path>
                  </a:pathLst>
                </a:custGeom>
                <a:solidFill>
                  <a:srgbClr val="7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90" name="Freeform 274"/>
                <p:cNvSpPr>
                  <a:spLocks/>
                </p:cNvSpPr>
                <p:nvPr/>
              </p:nvSpPr>
              <p:spPr bwMode="auto">
                <a:xfrm>
                  <a:off x="4679" y="1211"/>
                  <a:ext cx="114" cy="198"/>
                </a:xfrm>
                <a:custGeom>
                  <a:avLst/>
                  <a:gdLst>
                    <a:gd name="T0" fmla="*/ 0 w 114"/>
                    <a:gd name="T1" fmla="*/ 15 h 198"/>
                    <a:gd name="T2" fmla="*/ 8 w 114"/>
                    <a:gd name="T3" fmla="*/ 0 h 198"/>
                    <a:gd name="T4" fmla="*/ 76 w 114"/>
                    <a:gd name="T5" fmla="*/ 31 h 198"/>
                    <a:gd name="T6" fmla="*/ 99 w 114"/>
                    <a:gd name="T7" fmla="*/ 8 h 198"/>
                    <a:gd name="T8" fmla="*/ 107 w 114"/>
                    <a:gd name="T9" fmla="*/ 15 h 198"/>
                    <a:gd name="T10" fmla="*/ 114 w 114"/>
                    <a:gd name="T11" fmla="*/ 137 h 198"/>
                    <a:gd name="T12" fmla="*/ 114 w 114"/>
                    <a:gd name="T13" fmla="*/ 198 h 198"/>
                    <a:gd name="T14" fmla="*/ 0 w 114"/>
                    <a:gd name="T15" fmla="*/ 15 h 19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4"/>
                    <a:gd name="T25" fmla="*/ 0 h 198"/>
                    <a:gd name="T26" fmla="*/ 114 w 114"/>
                    <a:gd name="T27" fmla="*/ 198 h 19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4" h="198">
                      <a:moveTo>
                        <a:pt x="0" y="15"/>
                      </a:moveTo>
                      <a:lnTo>
                        <a:pt x="8" y="0"/>
                      </a:lnTo>
                      <a:lnTo>
                        <a:pt x="76" y="31"/>
                      </a:lnTo>
                      <a:lnTo>
                        <a:pt x="99" y="8"/>
                      </a:lnTo>
                      <a:lnTo>
                        <a:pt x="107" y="15"/>
                      </a:lnTo>
                      <a:lnTo>
                        <a:pt x="114" y="137"/>
                      </a:lnTo>
                      <a:lnTo>
                        <a:pt x="114" y="198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91" name="Freeform 275"/>
                <p:cNvSpPr>
                  <a:spLocks/>
                </p:cNvSpPr>
                <p:nvPr/>
              </p:nvSpPr>
              <p:spPr bwMode="auto">
                <a:xfrm>
                  <a:off x="4717" y="1249"/>
                  <a:ext cx="69" cy="38"/>
                </a:xfrm>
                <a:custGeom>
                  <a:avLst/>
                  <a:gdLst>
                    <a:gd name="T0" fmla="*/ 0 w 69"/>
                    <a:gd name="T1" fmla="*/ 38 h 38"/>
                    <a:gd name="T2" fmla="*/ 38 w 69"/>
                    <a:gd name="T3" fmla="*/ 0 h 38"/>
                    <a:gd name="T4" fmla="*/ 69 w 69"/>
                    <a:gd name="T5" fmla="*/ 31 h 38"/>
                    <a:gd name="T6" fmla="*/ 0 60000 65536"/>
                    <a:gd name="T7" fmla="*/ 0 60000 65536"/>
                    <a:gd name="T8" fmla="*/ 0 60000 65536"/>
                    <a:gd name="T9" fmla="*/ 0 w 69"/>
                    <a:gd name="T10" fmla="*/ 0 h 38"/>
                    <a:gd name="T11" fmla="*/ 69 w 69"/>
                    <a:gd name="T12" fmla="*/ 38 h 3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9" h="38">
                      <a:moveTo>
                        <a:pt x="0" y="38"/>
                      </a:moveTo>
                      <a:lnTo>
                        <a:pt x="38" y="0"/>
                      </a:lnTo>
                      <a:lnTo>
                        <a:pt x="69" y="31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92" name="Freeform 276"/>
                <p:cNvSpPr>
                  <a:spLocks/>
                </p:cNvSpPr>
                <p:nvPr/>
              </p:nvSpPr>
              <p:spPr bwMode="auto">
                <a:xfrm>
                  <a:off x="4542" y="1226"/>
                  <a:ext cx="449" cy="1097"/>
                </a:xfrm>
                <a:custGeom>
                  <a:avLst/>
                  <a:gdLst>
                    <a:gd name="T0" fmla="*/ 137 w 449"/>
                    <a:gd name="T1" fmla="*/ 0 h 1097"/>
                    <a:gd name="T2" fmla="*/ 31 w 449"/>
                    <a:gd name="T3" fmla="*/ 77 h 1097"/>
                    <a:gd name="T4" fmla="*/ 0 w 449"/>
                    <a:gd name="T5" fmla="*/ 343 h 1097"/>
                    <a:gd name="T6" fmla="*/ 84 w 449"/>
                    <a:gd name="T7" fmla="*/ 510 h 1097"/>
                    <a:gd name="T8" fmla="*/ 84 w 449"/>
                    <a:gd name="T9" fmla="*/ 541 h 1097"/>
                    <a:gd name="T10" fmla="*/ 91 w 449"/>
                    <a:gd name="T11" fmla="*/ 579 h 1097"/>
                    <a:gd name="T12" fmla="*/ 99 w 449"/>
                    <a:gd name="T13" fmla="*/ 609 h 1097"/>
                    <a:gd name="T14" fmla="*/ 84 w 449"/>
                    <a:gd name="T15" fmla="*/ 792 h 1097"/>
                    <a:gd name="T16" fmla="*/ 53 w 449"/>
                    <a:gd name="T17" fmla="*/ 1089 h 1097"/>
                    <a:gd name="T18" fmla="*/ 84 w 449"/>
                    <a:gd name="T19" fmla="*/ 1097 h 1097"/>
                    <a:gd name="T20" fmla="*/ 137 w 449"/>
                    <a:gd name="T21" fmla="*/ 1081 h 1097"/>
                    <a:gd name="T22" fmla="*/ 168 w 449"/>
                    <a:gd name="T23" fmla="*/ 876 h 1097"/>
                    <a:gd name="T24" fmla="*/ 183 w 449"/>
                    <a:gd name="T25" fmla="*/ 807 h 1097"/>
                    <a:gd name="T26" fmla="*/ 236 w 449"/>
                    <a:gd name="T27" fmla="*/ 609 h 1097"/>
                    <a:gd name="T28" fmla="*/ 244 w 449"/>
                    <a:gd name="T29" fmla="*/ 815 h 1097"/>
                    <a:gd name="T30" fmla="*/ 266 w 449"/>
                    <a:gd name="T31" fmla="*/ 1058 h 1097"/>
                    <a:gd name="T32" fmla="*/ 343 w 449"/>
                    <a:gd name="T33" fmla="*/ 1066 h 1097"/>
                    <a:gd name="T34" fmla="*/ 350 w 449"/>
                    <a:gd name="T35" fmla="*/ 800 h 1097"/>
                    <a:gd name="T36" fmla="*/ 343 w 449"/>
                    <a:gd name="T37" fmla="*/ 533 h 1097"/>
                    <a:gd name="T38" fmla="*/ 343 w 449"/>
                    <a:gd name="T39" fmla="*/ 396 h 1097"/>
                    <a:gd name="T40" fmla="*/ 358 w 449"/>
                    <a:gd name="T41" fmla="*/ 358 h 1097"/>
                    <a:gd name="T42" fmla="*/ 365 w 449"/>
                    <a:gd name="T43" fmla="*/ 358 h 1097"/>
                    <a:gd name="T44" fmla="*/ 442 w 449"/>
                    <a:gd name="T45" fmla="*/ 320 h 1097"/>
                    <a:gd name="T46" fmla="*/ 449 w 449"/>
                    <a:gd name="T47" fmla="*/ 229 h 1097"/>
                    <a:gd name="T48" fmla="*/ 327 w 449"/>
                    <a:gd name="T49" fmla="*/ 31 h 1097"/>
                    <a:gd name="T50" fmla="*/ 244 w 449"/>
                    <a:gd name="T51" fmla="*/ 0 h 1097"/>
                    <a:gd name="T52" fmla="*/ 259 w 449"/>
                    <a:gd name="T53" fmla="*/ 137 h 1097"/>
                    <a:gd name="T54" fmla="*/ 236 w 449"/>
                    <a:gd name="T55" fmla="*/ 267 h 1097"/>
                    <a:gd name="T56" fmla="*/ 206 w 449"/>
                    <a:gd name="T57" fmla="*/ 145 h 1097"/>
                    <a:gd name="T58" fmla="*/ 137 w 449"/>
                    <a:gd name="T59" fmla="*/ 0 h 109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449"/>
                    <a:gd name="T91" fmla="*/ 0 h 1097"/>
                    <a:gd name="T92" fmla="*/ 449 w 449"/>
                    <a:gd name="T93" fmla="*/ 1097 h 1097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449" h="1097">
                      <a:moveTo>
                        <a:pt x="137" y="0"/>
                      </a:moveTo>
                      <a:lnTo>
                        <a:pt x="31" y="77"/>
                      </a:lnTo>
                      <a:lnTo>
                        <a:pt x="0" y="343"/>
                      </a:lnTo>
                      <a:lnTo>
                        <a:pt x="84" y="510"/>
                      </a:lnTo>
                      <a:lnTo>
                        <a:pt x="84" y="541"/>
                      </a:lnTo>
                      <a:lnTo>
                        <a:pt x="91" y="579"/>
                      </a:lnTo>
                      <a:lnTo>
                        <a:pt x="99" y="609"/>
                      </a:lnTo>
                      <a:lnTo>
                        <a:pt x="84" y="792"/>
                      </a:lnTo>
                      <a:lnTo>
                        <a:pt x="53" y="1089"/>
                      </a:lnTo>
                      <a:lnTo>
                        <a:pt x="84" y="1097"/>
                      </a:lnTo>
                      <a:lnTo>
                        <a:pt x="137" y="1081"/>
                      </a:lnTo>
                      <a:lnTo>
                        <a:pt x="168" y="876"/>
                      </a:lnTo>
                      <a:lnTo>
                        <a:pt x="183" y="807"/>
                      </a:lnTo>
                      <a:lnTo>
                        <a:pt x="236" y="609"/>
                      </a:lnTo>
                      <a:lnTo>
                        <a:pt x="244" y="815"/>
                      </a:lnTo>
                      <a:lnTo>
                        <a:pt x="266" y="1058"/>
                      </a:lnTo>
                      <a:lnTo>
                        <a:pt x="343" y="1066"/>
                      </a:lnTo>
                      <a:lnTo>
                        <a:pt x="350" y="800"/>
                      </a:lnTo>
                      <a:lnTo>
                        <a:pt x="343" y="533"/>
                      </a:lnTo>
                      <a:lnTo>
                        <a:pt x="343" y="396"/>
                      </a:lnTo>
                      <a:lnTo>
                        <a:pt x="358" y="358"/>
                      </a:lnTo>
                      <a:lnTo>
                        <a:pt x="365" y="358"/>
                      </a:lnTo>
                      <a:lnTo>
                        <a:pt x="442" y="320"/>
                      </a:lnTo>
                      <a:lnTo>
                        <a:pt x="449" y="229"/>
                      </a:lnTo>
                      <a:lnTo>
                        <a:pt x="327" y="31"/>
                      </a:lnTo>
                      <a:lnTo>
                        <a:pt x="244" y="0"/>
                      </a:lnTo>
                      <a:lnTo>
                        <a:pt x="259" y="137"/>
                      </a:lnTo>
                      <a:lnTo>
                        <a:pt x="236" y="267"/>
                      </a:lnTo>
                      <a:lnTo>
                        <a:pt x="206" y="145"/>
                      </a:lnTo>
                      <a:lnTo>
                        <a:pt x="137" y="0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93" name="Freeform 277"/>
                <p:cNvSpPr>
                  <a:spLocks/>
                </p:cNvSpPr>
                <p:nvPr/>
              </p:nvSpPr>
              <p:spPr bwMode="auto">
                <a:xfrm>
                  <a:off x="4565" y="1341"/>
                  <a:ext cx="114" cy="289"/>
                </a:xfrm>
                <a:custGeom>
                  <a:avLst/>
                  <a:gdLst>
                    <a:gd name="T0" fmla="*/ 53 w 114"/>
                    <a:gd name="T1" fmla="*/ 0 h 289"/>
                    <a:gd name="T2" fmla="*/ 68 w 114"/>
                    <a:gd name="T3" fmla="*/ 68 h 289"/>
                    <a:gd name="T4" fmla="*/ 61 w 114"/>
                    <a:gd name="T5" fmla="*/ 175 h 289"/>
                    <a:gd name="T6" fmla="*/ 0 w 114"/>
                    <a:gd name="T7" fmla="*/ 190 h 289"/>
                    <a:gd name="T8" fmla="*/ 61 w 114"/>
                    <a:gd name="T9" fmla="*/ 198 h 289"/>
                    <a:gd name="T10" fmla="*/ 76 w 114"/>
                    <a:gd name="T11" fmla="*/ 258 h 289"/>
                    <a:gd name="T12" fmla="*/ 114 w 114"/>
                    <a:gd name="T13" fmla="*/ 289 h 289"/>
                    <a:gd name="T14" fmla="*/ 99 w 114"/>
                    <a:gd name="T15" fmla="*/ 236 h 289"/>
                    <a:gd name="T16" fmla="*/ 91 w 114"/>
                    <a:gd name="T17" fmla="*/ 213 h 289"/>
                    <a:gd name="T18" fmla="*/ 84 w 114"/>
                    <a:gd name="T19" fmla="*/ 137 h 289"/>
                    <a:gd name="T20" fmla="*/ 53 w 114"/>
                    <a:gd name="T21" fmla="*/ 0 h 28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4"/>
                    <a:gd name="T34" fmla="*/ 0 h 289"/>
                    <a:gd name="T35" fmla="*/ 114 w 114"/>
                    <a:gd name="T36" fmla="*/ 289 h 28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4" h="289">
                      <a:moveTo>
                        <a:pt x="53" y="0"/>
                      </a:moveTo>
                      <a:lnTo>
                        <a:pt x="68" y="68"/>
                      </a:lnTo>
                      <a:lnTo>
                        <a:pt x="61" y="175"/>
                      </a:lnTo>
                      <a:lnTo>
                        <a:pt x="0" y="190"/>
                      </a:lnTo>
                      <a:lnTo>
                        <a:pt x="61" y="198"/>
                      </a:lnTo>
                      <a:lnTo>
                        <a:pt x="76" y="258"/>
                      </a:lnTo>
                      <a:lnTo>
                        <a:pt x="114" y="289"/>
                      </a:lnTo>
                      <a:lnTo>
                        <a:pt x="99" y="236"/>
                      </a:lnTo>
                      <a:lnTo>
                        <a:pt x="91" y="213"/>
                      </a:lnTo>
                      <a:lnTo>
                        <a:pt x="84" y="137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94" name="Freeform 278"/>
                <p:cNvSpPr>
                  <a:spLocks/>
                </p:cNvSpPr>
                <p:nvPr/>
              </p:nvSpPr>
              <p:spPr bwMode="auto">
                <a:xfrm>
                  <a:off x="4664" y="1363"/>
                  <a:ext cx="46" cy="38"/>
                </a:xfrm>
                <a:custGeom>
                  <a:avLst/>
                  <a:gdLst>
                    <a:gd name="T0" fmla="*/ 0 w 46"/>
                    <a:gd name="T1" fmla="*/ 38 h 38"/>
                    <a:gd name="T2" fmla="*/ 15 w 46"/>
                    <a:gd name="T3" fmla="*/ 0 h 38"/>
                    <a:gd name="T4" fmla="*/ 46 w 46"/>
                    <a:gd name="T5" fmla="*/ 31 h 38"/>
                    <a:gd name="T6" fmla="*/ 0 w 46"/>
                    <a:gd name="T7" fmla="*/ 38 h 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6"/>
                    <a:gd name="T13" fmla="*/ 0 h 38"/>
                    <a:gd name="T14" fmla="*/ 46 w 46"/>
                    <a:gd name="T15" fmla="*/ 38 h 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6" h="38">
                      <a:moveTo>
                        <a:pt x="0" y="38"/>
                      </a:moveTo>
                      <a:lnTo>
                        <a:pt x="15" y="0"/>
                      </a:lnTo>
                      <a:lnTo>
                        <a:pt x="46" y="31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95" name="Freeform 279"/>
                <p:cNvSpPr>
                  <a:spLocks/>
                </p:cNvSpPr>
                <p:nvPr/>
              </p:nvSpPr>
              <p:spPr bwMode="auto">
                <a:xfrm>
                  <a:off x="4671" y="1036"/>
                  <a:ext cx="122" cy="213"/>
                </a:xfrm>
                <a:custGeom>
                  <a:avLst/>
                  <a:gdLst>
                    <a:gd name="T0" fmla="*/ 122 w 122"/>
                    <a:gd name="T1" fmla="*/ 38 h 213"/>
                    <a:gd name="T2" fmla="*/ 122 w 122"/>
                    <a:gd name="T3" fmla="*/ 69 h 213"/>
                    <a:gd name="T4" fmla="*/ 122 w 122"/>
                    <a:gd name="T5" fmla="*/ 84 h 213"/>
                    <a:gd name="T6" fmla="*/ 122 w 122"/>
                    <a:gd name="T7" fmla="*/ 91 h 213"/>
                    <a:gd name="T8" fmla="*/ 122 w 122"/>
                    <a:gd name="T9" fmla="*/ 107 h 213"/>
                    <a:gd name="T10" fmla="*/ 122 w 122"/>
                    <a:gd name="T11" fmla="*/ 122 h 213"/>
                    <a:gd name="T12" fmla="*/ 122 w 122"/>
                    <a:gd name="T13" fmla="*/ 145 h 213"/>
                    <a:gd name="T14" fmla="*/ 122 w 122"/>
                    <a:gd name="T15" fmla="*/ 160 h 213"/>
                    <a:gd name="T16" fmla="*/ 115 w 122"/>
                    <a:gd name="T17" fmla="*/ 168 h 213"/>
                    <a:gd name="T18" fmla="*/ 99 w 122"/>
                    <a:gd name="T19" fmla="*/ 175 h 213"/>
                    <a:gd name="T20" fmla="*/ 107 w 122"/>
                    <a:gd name="T21" fmla="*/ 190 h 213"/>
                    <a:gd name="T22" fmla="*/ 84 w 122"/>
                    <a:gd name="T23" fmla="*/ 213 h 213"/>
                    <a:gd name="T24" fmla="*/ 16 w 122"/>
                    <a:gd name="T25" fmla="*/ 175 h 213"/>
                    <a:gd name="T26" fmla="*/ 16 w 122"/>
                    <a:gd name="T27" fmla="*/ 130 h 213"/>
                    <a:gd name="T28" fmla="*/ 8 w 122"/>
                    <a:gd name="T29" fmla="*/ 122 h 213"/>
                    <a:gd name="T30" fmla="*/ 8 w 122"/>
                    <a:gd name="T31" fmla="*/ 114 h 213"/>
                    <a:gd name="T32" fmla="*/ 0 w 122"/>
                    <a:gd name="T33" fmla="*/ 107 h 213"/>
                    <a:gd name="T34" fmla="*/ 0 w 122"/>
                    <a:gd name="T35" fmla="*/ 84 h 213"/>
                    <a:gd name="T36" fmla="*/ 8 w 122"/>
                    <a:gd name="T37" fmla="*/ 76 h 213"/>
                    <a:gd name="T38" fmla="*/ 8 w 122"/>
                    <a:gd name="T39" fmla="*/ 69 h 213"/>
                    <a:gd name="T40" fmla="*/ 8 w 122"/>
                    <a:gd name="T41" fmla="*/ 53 h 213"/>
                    <a:gd name="T42" fmla="*/ 8 w 122"/>
                    <a:gd name="T43" fmla="*/ 38 h 213"/>
                    <a:gd name="T44" fmla="*/ 8 w 122"/>
                    <a:gd name="T45" fmla="*/ 31 h 213"/>
                    <a:gd name="T46" fmla="*/ 16 w 122"/>
                    <a:gd name="T47" fmla="*/ 15 h 213"/>
                    <a:gd name="T48" fmla="*/ 31 w 122"/>
                    <a:gd name="T49" fmla="*/ 8 h 213"/>
                    <a:gd name="T50" fmla="*/ 46 w 122"/>
                    <a:gd name="T51" fmla="*/ 8 h 213"/>
                    <a:gd name="T52" fmla="*/ 61 w 122"/>
                    <a:gd name="T53" fmla="*/ 0 h 213"/>
                    <a:gd name="T54" fmla="*/ 69 w 122"/>
                    <a:gd name="T55" fmla="*/ 0 h 213"/>
                    <a:gd name="T56" fmla="*/ 84 w 122"/>
                    <a:gd name="T57" fmla="*/ 0 h 213"/>
                    <a:gd name="T58" fmla="*/ 99 w 122"/>
                    <a:gd name="T59" fmla="*/ 8 h 213"/>
                    <a:gd name="T60" fmla="*/ 107 w 122"/>
                    <a:gd name="T61" fmla="*/ 8 h 213"/>
                    <a:gd name="T62" fmla="*/ 115 w 122"/>
                    <a:gd name="T63" fmla="*/ 15 h 213"/>
                    <a:gd name="T64" fmla="*/ 122 w 122"/>
                    <a:gd name="T65" fmla="*/ 23 h 213"/>
                    <a:gd name="T66" fmla="*/ 122 w 122"/>
                    <a:gd name="T67" fmla="*/ 38 h 21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22"/>
                    <a:gd name="T103" fmla="*/ 0 h 213"/>
                    <a:gd name="T104" fmla="*/ 122 w 122"/>
                    <a:gd name="T105" fmla="*/ 213 h 21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22" h="213">
                      <a:moveTo>
                        <a:pt x="122" y="38"/>
                      </a:moveTo>
                      <a:lnTo>
                        <a:pt x="122" y="69"/>
                      </a:lnTo>
                      <a:lnTo>
                        <a:pt x="122" y="84"/>
                      </a:lnTo>
                      <a:lnTo>
                        <a:pt x="122" y="91"/>
                      </a:lnTo>
                      <a:lnTo>
                        <a:pt x="122" y="107"/>
                      </a:lnTo>
                      <a:lnTo>
                        <a:pt x="122" y="122"/>
                      </a:lnTo>
                      <a:lnTo>
                        <a:pt x="122" y="145"/>
                      </a:lnTo>
                      <a:lnTo>
                        <a:pt x="122" y="160"/>
                      </a:lnTo>
                      <a:lnTo>
                        <a:pt x="115" y="168"/>
                      </a:lnTo>
                      <a:lnTo>
                        <a:pt x="99" y="175"/>
                      </a:lnTo>
                      <a:lnTo>
                        <a:pt x="107" y="190"/>
                      </a:lnTo>
                      <a:lnTo>
                        <a:pt x="84" y="213"/>
                      </a:lnTo>
                      <a:lnTo>
                        <a:pt x="16" y="175"/>
                      </a:lnTo>
                      <a:lnTo>
                        <a:pt x="16" y="130"/>
                      </a:lnTo>
                      <a:lnTo>
                        <a:pt x="8" y="122"/>
                      </a:lnTo>
                      <a:lnTo>
                        <a:pt x="8" y="114"/>
                      </a:lnTo>
                      <a:lnTo>
                        <a:pt x="0" y="107"/>
                      </a:lnTo>
                      <a:lnTo>
                        <a:pt x="0" y="84"/>
                      </a:lnTo>
                      <a:lnTo>
                        <a:pt x="8" y="76"/>
                      </a:lnTo>
                      <a:lnTo>
                        <a:pt x="8" y="69"/>
                      </a:lnTo>
                      <a:lnTo>
                        <a:pt x="8" y="53"/>
                      </a:lnTo>
                      <a:lnTo>
                        <a:pt x="8" y="38"/>
                      </a:lnTo>
                      <a:lnTo>
                        <a:pt x="8" y="31"/>
                      </a:lnTo>
                      <a:lnTo>
                        <a:pt x="16" y="15"/>
                      </a:lnTo>
                      <a:lnTo>
                        <a:pt x="31" y="8"/>
                      </a:lnTo>
                      <a:lnTo>
                        <a:pt x="46" y="8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9" y="8"/>
                      </a:lnTo>
                      <a:lnTo>
                        <a:pt x="107" y="8"/>
                      </a:lnTo>
                      <a:lnTo>
                        <a:pt x="115" y="15"/>
                      </a:lnTo>
                      <a:lnTo>
                        <a:pt x="122" y="23"/>
                      </a:lnTo>
                      <a:lnTo>
                        <a:pt x="122" y="38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96" name="Freeform 280"/>
                <p:cNvSpPr>
                  <a:spLocks/>
                </p:cNvSpPr>
                <p:nvPr/>
              </p:nvSpPr>
              <p:spPr bwMode="auto">
                <a:xfrm>
                  <a:off x="4687" y="1158"/>
                  <a:ext cx="68" cy="53"/>
                </a:xfrm>
                <a:custGeom>
                  <a:avLst/>
                  <a:gdLst>
                    <a:gd name="T0" fmla="*/ 0 w 68"/>
                    <a:gd name="T1" fmla="*/ 8 h 53"/>
                    <a:gd name="T2" fmla="*/ 7 w 68"/>
                    <a:gd name="T3" fmla="*/ 8 h 53"/>
                    <a:gd name="T4" fmla="*/ 23 w 68"/>
                    <a:gd name="T5" fmla="*/ 38 h 53"/>
                    <a:gd name="T6" fmla="*/ 68 w 68"/>
                    <a:gd name="T7" fmla="*/ 53 h 53"/>
                    <a:gd name="T8" fmla="*/ 23 w 68"/>
                    <a:gd name="T9" fmla="*/ 38 h 53"/>
                    <a:gd name="T10" fmla="*/ 7 w 68"/>
                    <a:gd name="T11" fmla="*/ 23 h 53"/>
                    <a:gd name="T12" fmla="*/ 0 w 68"/>
                    <a:gd name="T13" fmla="*/ 30 h 53"/>
                    <a:gd name="T14" fmla="*/ 0 w 68"/>
                    <a:gd name="T15" fmla="*/ 0 h 53"/>
                    <a:gd name="T16" fmla="*/ 0 w 68"/>
                    <a:gd name="T17" fmla="*/ 8 h 5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8"/>
                    <a:gd name="T28" fmla="*/ 0 h 53"/>
                    <a:gd name="T29" fmla="*/ 68 w 68"/>
                    <a:gd name="T30" fmla="*/ 53 h 5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8" h="53">
                      <a:moveTo>
                        <a:pt x="0" y="8"/>
                      </a:moveTo>
                      <a:lnTo>
                        <a:pt x="7" y="8"/>
                      </a:lnTo>
                      <a:lnTo>
                        <a:pt x="23" y="38"/>
                      </a:lnTo>
                      <a:lnTo>
                        <a:pt x="68" y="53"/>
                      </a:lnTo>
                      <a:lnTo>
                        <a:pt x="23" y="38"/>
                      </a:lnTo>
                      <a:lnTo>
                        <a:pt x="7" y="23"/>
                      </a:lnTo>
                      <a:lnTo>
                        <a:pt x="0" y="30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97" name="Freeform 281"/>
                <p:cNvSpPr>
                  <a:spLocks/>
                </p:cNvSpPr>
                <p:nvPr/>
              </p:nvSpPr>
              <p:spPr bwMode="auto">
                <a:xfrm>
                  <a:off x="4664" y="1036"/>
                  <a:ext cx="144" cy="137"/>
                </a:xfrm>
                <a:custGeom>
                  <a:avLst/>
                  <a:gdLst>
                    <a:gd name="T0" fmla="*/ 23 w 144"/>
                    <a:gd name="T1" fmla="*/ 137 h 137"/>
                    <a:gd name="T2" fmla="*/ 7 w 144"/>
                    <a:gd name="T3" fmla="*/ 122 h 137"/>
                    <a:gd name="T4" fmla="*/ 7 w 144"/>
                    <a:gd name="T5" fmla="*/ 99 h 137"/>
                    <a:gd name="T6" fmla="*/ 0 w 144"/>
                    <a:gd name="T7" fmla="*/ 69 h 137"/>
                    <a:gd name="T8" fmla="*/ 0 w 144"/>
                    <a:gd name="T9" fmla="*/ 46 h 137"/>
                    <a:gd name="T10" fmla="*/ 7 w 144"/>
                    <a:gd name="T11" fmla="*/ 23 h 137"/>
                    <a:gd name="T12" fmla="*/ 23 w 144"/>
                    <a:gd name="T13" fmla="*/ 8 h 137"/>
                    <a:gd name="T14" fmla="*/ 38 w 144"/>
                    <a:gd name="T15" fmla="*/ 0 h 137"/>
                    <a:gd name="T16" fmla="*/ 61 w 144"/>
                    <a:gd name="T17" fmla="*/ 0 h 137"/>
                    <a:gd name="T18" fmla="*/ 99 w 144"/>
                    <a:gd name="T19" fmla="*/ 0 h 137"/>
                    <a:gd name="T20" fmla="*/ 122 w 144"/>
                    <a:gd name="T21" fmla="*/ 8 h 137"/>
                    <a:gd name="T22" fmla="*/ 137 w 144"/>
                    <a:gd name="T23" fmla="*/ 15 h 137"/>
                    <a:gd name="T24" fmla="*/ 144 w 144"/>
                    <a:gd name="T25" fmla="*/ 15 h 137"/>
                    <a:gd name="T26" fmla="*/ 137 w 144"/>
                    <a:gd name="T27" fmla="*/ 23 h 137"/>
                    <a:gd name="T28" fmla="*/ 129 w 144"/>
                    <a:gd name="T29" fmla="*/ 38 h 137"/>
                    <a:gd name="T30" fmla="*/ 129 w 144"/>
                    <a:gd name="T31" fmla="*/ 38 h 137"/>
                    <a:gd name="T32" fmla="*/ 122 w 144"/>
                    <a:gd name="T33" fmla="*/ 31 h 137"/>
                    <a:gd name="T34" fmla="*/ 99 w 144"/>
                    <a:gd name="T35" fmla="*/ 31 h 137"/>
                    <a:gd name="T36" fmla="*/ 84 w 144"/>
                    <a:gd name="T37" fmla="*/ 31 h 137"/>
                    <a:gd name="T38" fmla="*/ 68 w 144"/>
                    <a:gd name="T39" fmla="*/ 31 h 137"/>
                    <a:gd name="T40" fmla="*/ 53 w 144"/>
                    <a:gd name="T41" fmla="*/ 31 h 137"/>
                    <a:gd name="T42" fmla="*/ 61 w 144"/>
                    <a:gd name="T43" fmla="*/ 31 h 137"/>
                    <a:gd name="T44" fmla="*/ 61 w 144"/>
                    <a:gd name="T45" fmla="*/ 38 h 137"/>
                    <a:gd name="T46" fmla="*/ 53 w 144"/>
                    <a:gd name="T47" fmla="*/ 53 h 137"/>
                    <a:gd name="T48" fmla="*/ 46 w 144"/>
                    <a:gd name="T49" fmla="*/ 61 h 137"/>
                    <a:gd name="T50" fmla="*/ 38 w 144"/>
                    <a:gd name="T51" fmla="*/ 84 h 137"/>
                    <a:gd name="T52" fmla="*/ 38 w 144"/>
                    <a:gd name="T53" fmla="*/ 99 h 137"/>
                    <a:gd name="T54" fmla="*/ 30 w 144"/>
                    <a:gd name="T55" fmla="*/ 91 h 137"/>
                    <a:gd name="T56" fmla="*/ 23 w 144"/>
                    <a:gd name="T57" fmla="*/ 76 h 137"/>
                    <a:gd name="T58" fmla="*/ 15 w 144"/>
                    <a:gd name="T59" fmla="*/ 76 h 137"/>
                    <a:gd name="T60" fmla="*/ 7 w 144"/>
                    <a:gd name="T61" fmla="*/ 76 h 137"/>
                    <a:gd name="T62" fmla="*/ 7 w 144"/>
                    <a:gd name="T63" fmla="*/ 84 h 137"/>
                    <a:gd name="T64" fmla="*/ 7 w 144"/>
                    <a:gd name="T65" fmla="*/ 107 h 137"/>
                    <a:gd name="T66" fmla="*/ 15 w 144"/>
                    <a:gd name="T67" fmla="*/ 122 h 137"/>
                    <a:gd name="T68" fmla="*/ 23 w 144"/>
                    <a:gd name="T69" fmla="*/ 137 h 137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44"/>
                    <a:gd name="T106" fmla="*/ 0 h 137"/>
                    <a:gd name="T107" fmla="*/ 144 w 144"/>
                    <a:gd name="T108" fmla="*/ 137 h 137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44" h="137">
                      <a:moveTo>
                        <a:pt x="23" y="137"/>
                      </a:moveTo>
                      <a:lnTo>
                        <a:pt x="7" y="122"/>
                      </a:lnTo>
                      <a:lnTo>
                        <a:pt x="7" y="99"/>
                      </a:lnTo>
                      <a:lnTo>
                        <a:pt x="0" y="69"/>
                      </a:lnTo>
                      <a:lnTo>
                        <a:pt x="0" y="46"/>
                      </a:lnTo>
                      <a:lnTo>
                        <a:pt x="7" y="23"/>
                      </a:lnTo>
                      <a:lnTo>
                        <a:pt x="23" y="8"/>
                      </a:lnTo>
                      <a:lnTo>
                        <a:pt x="38" y="0"/>
                      </a:lnTo>
                      <a:lnTo>
                        <a:pt x="61" y="0"/>
                      </a:lnTo>
                      <a:lnTo>
                        <a:pt x="99" y="0"/>
                      </a:lnTo>
                      <a:lnTo>
                        <a:pt x="122" y="8"/>
                      </a:lnTo>
                      <a:lnTo>
                        <a:pt x="137" y="15"/>
                      </a:lnTo>
                      <a:lnTo>
                        <a:pt x="144" y="15"/>
                      </a:lnTo>
                      <a:lnTo>
                        <a:pt x="137" y="23"/>
                      </a:lnTo>
                      <a:lnTo>
                        <a:pt x="129" y="38"/>
                      </a:lnTo>
                      <a:lnTo>
                        <a:pt x="122" y="31"/>
                      </a:lnTo>
                      <a:lnTo>
                        <a:pt x="99" y="31"/>
                      </a:lnTo>
                      <a:lnTo>
                        <a:pt x="84" y="31"/>
                      </a:lnTo>
                      <a:lnTo>
                        <a:pt x="68" y="31"/>
                      </a:lnTo>
                      <a:lnTo>
                        <a:pt x="53" y="31"/>
                      </a:lnTo>
                      <a:lnTo>
                        <a:pt x="61" y="31"/>
                      </a:lnTo>
                      <a:lnTo>
                        <a:pt x="61" y="38"/>
                      </a:lnTo>
                      <a:lnTo>
                        <a:pt x="53" y="53"/>
                      </a:lnTo>
                      <a:lnTo>
                        <a:pt x="46" y="61"/>
                      </a:lnTo>
                      <a:lnTo>
                        <a:pt x="38" y="84"/>
                      </a:lnTo>
                      <a:lnTo>
                        <a:pt x="38" y="99"/>
                      </a:lnTo>
                      <a:lnTo>
                        <a:pt x="30" y="91"/>
                      </a:lnTo>
                      <a:lnTo>
                        <a:pt x="23" y="76"/>
                      </a:lnTo>
                      <a:lnTo>
                        <a:pt x="15" y="76"/>
                      </a:lnTo>
                      <a:lnTo>
                        <a:pt x="7" y="76"/>
                      </a:lnTo>
                      <a:lnTo>
                        <a:pt x="7" y="84"/>
                      </a:lnTo>
                      <a:lnTo>
                        <a:pt x="7" y="107"/>
                      </a:lnTo>
                      <a:lnTo>
                        <a:pt x="15" y="122"/>
                      </a:lnTo>
                      <a:lnTo>
                        <a:pt x="23" y="137"/>
                      </a:lnTo>
                      <a:close/>
                    </a:path>
                  </a:pathLst>
                </a:custGeom>
                <a:solidFill>
                  <a:srgbClr val="BF7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98" name="Freeform 282"/>
                <p:cNvSpPr>
                  <a:spLocks/>
                </p:cNvSpPr>
                <p:nvPr/>
              </p:nvSpPr>
              <p:spPr bwMode="auto">
                <a:xfrm>
                  <a:off x="4786" y="1516"/>
                  <a:ext cx="121" cy="68"/>
                </a:xfrm>
                <a:custGeom>
                  <a:avLst/>
                  <a:gdLst>
                    <a:gd name="T0" fmla="*/ 121 w 121"/>
                    <a:gd name="T1" fmla="*/ 61 h 68"/>
                    <a:gd name="T2" fmla="*/ 91 w 121"/>
                    <a:gd name="T3" fmla="*/ 68 h 68"/>
                    <a:gd name="T4" fmla="*/ 53 w 121"/>
                    <a:gd name="T5" fmla="*/ 68 h 68"/>
                    <a:gd name="T6" fmla="*/ 15 w 121"/>
                    <a:gd name="T7" fmla="*/ 53 h 68"/>
                    <a:gd name="T8" fmla="*/ 0 w 121"/>
                    <a:gd name="T9" fmla="*/ 15 h 68"/>
                    <a:gd name="T10" fmla="*/ 53 w 121"/>
                    <a:gd name="T11" fmla="*/ 23 h 68"/>
                    <a:gd name="T12" fmla="*/ 53 w 121"/>
                    <a:gd name="T13" fmla="*/ 0 h 68"/>
                    <a:gd name="T14" fmla="*/ 76 w 121"/>
                    <a:gd name="T15" fmla="*/ 7 h 68"/>
                    <a:gd name="T16" fmla="*/ 99 w 121"/>
                    <a:gd name="T17" fmla="*/ 23 h 68"/>
                    <a:gd name="T18" fmla="*/ 114 w 121"/>
                    <a:gd name="T19" fmla="*/ 23 h 68"/>
                    <a:gd name="T20" fmla="*/ 121 w 121"/>
                    <a:gd name="T21" fmla="*/ 61 h 6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1"/>
                    <a:gd name="T34" fmla="*/ 0 h 68"/>
                    <a:gd name="T35" fmla="*/ 121 w 121"/>
                    <a:gd name="T36" fmla="*/ 68 h 6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1" h="68">
                      <a:moveTo>
                        <a:pt x="121" y="61"/>
                      </a:moveTo>
                      <a:lnTo>
                        <a:pt x="91" y="68"/>
                      </a:lnTo>
                      <a:lnTo>
                        <a:pt x="53" y="68"/>
                      </a:lnTo>
                      <a:lnTo>
                        <a:pt x="15" y="53"/>
                      </a:lnTo>
                      <a:lnTo>
                        <a:pt x="0" y="15"/>
                      </a:lnTo>
                      <a:lnTo>
                        <a:pt x="53" y="23"/>
                      </a:lnTo>
                      <a:lnTo>
                        <a:pt x="53" y="0"/>
                      </a:lnTo>
                      <a:lnTo>
                        <a:pt x="76" y="7"/>
                      </a:lnTo>
                      <a:lnTo>
                        <a:pt x="99" y="23"/>
                      </a:lnTo>
                      <a:lnTo>
                        <a:pt x="114" y="23"/>
                      </a:lnTo>
                      <a:lnTo>
                        <a:pt x="121" y="61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  <p:grpSp>
            <p:nvGrpSpPr>
              <p:cNvPr id="28045" name="Group 283"/>
              <p:cNvGrpSpPr>
                <a:grpSpLocks/>
              </p:cNvGrpSpPr>
              <p:nvPr/>
            </p:nvGrpSpPr>
            <p:grpSpPr bwMode="auto">
              <a:xfrm>
                <a:off x="3418" y="1257"/>
                <a:ext cx="358" cy="1461"/>
                <a:chOff x="3418" y="1257"/>
                <a:chExt cx="358" cy="1461"/>
              </a:xfrm>
            </p:grpSpPr>
            <p:sp>
              <p:nvSpPr>
                <p:cNvPr id="27874" name="Freeform 284"/>
                <p:cNvSpPr>
                  <a:spLocks/>
                </p:cNvSpPr>
                <p:nvPr/>
              </p:nvSpPr>
              <p:spPr bwMode="auto">
                <a:xfrm>
                  <a:off x="3418" y="2574"/>
                  <a:ext cx="144" cy="83"/>
                </a:xfrm>
                <a:custGeom>
                  <a:avLst/>
                  <a:gdLst>
                    <a:gd name="T0" fmla="*/ 76 w 144"/>
                    <a:gd name="T1" fmla="*/ 0 h 83"/>
                    <a:gd name="T2" fmla="*/ 53 w 144"/>
                    <a:gd name="T3" fmla="*/ 23 h 83"/>
                    <a:gd name="T4" fmla="*/ 30 w 144"/>
                    <a:gd name="T5" fmla="*/ 45 h 83"/>
                    <a:gd name="T6" fmla="*/ 7 w 144"/>
                    <a:gd name="T7" fmla="*/ 68 h 83"/>
                    <a:gd name="T8" fmla="*/ 0 w 144"/>
                    <a:gd name="T9" fmla="*/ 83 h 83"/>
                    <a:gd name="T10" fmla="*/ 30 w 144"/>
                    <a:gd name="T11" fmla="*/ 83 h 83"/>
                    <a:gd name="T12" fmla="*/ 53 w 144"/>
                    <a:gd name="T13" fmla="*/ 83 h 83"/>
                    <a:gd name="T14" fmla="*/ 91 w 144"/>
                    <a:gd name="T15" fmla="*/ 68 h 83"/>
                    <a:gd name="T16" fmla="*/ 114 w 144"/>
                    <a:gd name="T17" fmla="*/ 53 h 83"/>
                    <a:gd name="T18" fmla="*/ 137 w 144"/>
                    <a:gd name="T19" fmla="*/ 53 h 83"/>
                    <a:gd name="T20" fmla="*/ 144 w 144"/>
                    <a:gd name="T21" fmla="*/ 45 h 83"/>
                    <a:gd name="T22" fmla="*/ 144 w 144"/>
                    <a:gd name="T23" fmla="*/ 7 h 83"/>
                    <a:gd name="T24" fmla="*/ 76 w 144"/>
                    <a:gd name="T25" fmla="*/ 0 h 8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44"/>
                    <a:gd name="T40" fmla="*/ 0 h 83"/>
                    <a:gd name="T41" fmla="*/ 144 w 144"/>
                    <a:gd name="T42" fmla="*/ 83 h 8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44" h="83">
                      <a:moveTo>
                        <a:pt x="76" y="0"/>
                      </a:moveTo>
                      <a:lnTo>
                        <a:pt x="53" y="23"/>
                      </a:lnTo>
                      <a:lnTo>
                        <a:pt x="30" y="45"/>
                      </a:lnTo>
                      <a:lnTo>
                        <a:pt x="7" y="68"/>
                      </a:lnTo>
                      <a:lnTo>
                        <a:pt x="0" y="83"/>
                      </a:lnTo>
                      <a:lnTo>
                        <a:pt x="30" y="83"/>
                      </a:lnTo>
                      <a:lnTo>
                        <a:pt x="53" y="83"/>
                      </a:lnTo>
                      <a:lnTo>
                        <a:pt x="91" y="68"/>
                      </a:lnTo>
                      <a:lnTo>
                        <a:pt x="114" y="53"/>
                      </a:lnTo>
                      <a:lnTo>
                        <a:pt x="137" y="53"/>
                      </a:lnTo>
                      <a:lnTo>
                        <a:pt x="144" y="45"/>
                      </a:lnTo>
                      <a:lnTo>
                        <a:pt x="144" y="7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75" name="Freeform 285"/>
                <p:cNvSpPr>
                  <a:spLocks/>
                </p:cNvSpPr>
                <p:nvPr/>
              </p:nvSpPr>
              <p:spPr bwMode="auto">
                <a:xfrm>
                  <a:off x="3677" y="2619"/>
                  <a:ext cx="91" cy="99"/>
                </a:xfrm>
                <a:custGeom>
                  <a:avLst/>
                  <a:gdLst>
                    <a:gd name="T0" fmla="*/ 0 w 91"/>
                    <a:gd name="T1" fmla="*/ 0 h 99"/>
                    <a:gd name="T2" fmla="*/ 0 w 91"/>
                    <a:gd name="T3" fmla="*/ 23 h 99"/>
                    <a:gd name="T4" fmla="*/ 15 w 91"/>
                    <a:gd name="T5" fmla="*/ 38 h 99"/>
                    <a:gd name="T6" fmla="*/ 15 w 91"/>
                    <a:gd name="T7" fmla="*/ 61 h 99"/>
                    <a:gd name="T8" fmla="*/ 38 w 91"/>
                    <a:gd name="T9" fmla="*/ 84 h 99"/>
                    <a:gd name="T10" fmla="*/ 53 w 91"/>
                    <a:gd name="T11" fmla="*/ 92 h 99"/>
                    <a:gd name="T12" fmla="*/ 68 w 91"/>
                    <a:gd name="T13" fmla="*/ 99 h 99"/>
                    <a:gd name="T14" fmla="*/ 83 w 91"/>
                    <a:gd name="T15" fmla="*/ 92 h 99"/>
                    <a:gd name="T16" fmla="*/ 91 w 91"/>
                    <a:gd name="T17" fmla="*/ 76 h 99"/>
                    <a:gd name="T18" fmla="*/ 91 w 91"/>
                    <a:gd name="T19" fmla="*/ 61 h 99"/>
                    <a:gd name="T20" fmla="*/ 76 w 91"/>
                    <a:gd name="T21" fmla="*/ 31 h 99"/>
                    <a:gd name="T22" fmla="*/ 53 w 91"/>
                    <a:gd name="T23" fmla="*/ 8 h 99"/>
                    <a:gd name="T24" fmla="*/ 53 w 91"/>
                    <a:gd name="T25" fmla="*/ 0 h 99"/>
                    <a:gd name="T26" fmla="*/ 0 w 91"/>
                    <a:gd name="T27" fmla="*/ 0 h 9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91"/>
                    <a:gd name="T43" fmla="*/ 0 h 99"/>
                    <a:gd name="T44" fmla="*/ 91 w 91"/>
                    <a:gd name="T45" fmla="*/ 99 h 9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91" h="99">
                      <a:moveTo>
                        <a:pt x="0" y="0"/>
                      </a:moveTo>
                      <a:lnTo>
                        <a:pt x="0" y="23"/>
                      </a:lnTo>
                      <a:lnTo>
                        <a:pt x="15" y="38"/>
                      </a:lnTo>
                      <a:lnTo>
                        <a:pt x="15" y="61"/>
                      </a:lnTo>
                      <a:lnTo>
                        <a:pt x="38" y="84"/>
                      </a:lnTo>
                      <a:lnTo>
                        <a:pt x="53" y="92"/>
                      </a:lnTo>
                      <a:lnTo>
                        <a:pt x="68" y="99"/>
                      </a:lnTo>
                      <a:lnTo>
                        <a:pt x="83" y="92"/>
                      </a:lnTo>
                      <a:lnTo>
                        <a:pt x="91" y="76"/>
                      </a:lnTo>
                      <a:lnTo>
                        <a:pt x="91" y="61"/>
                      </a:lnTo>
                      <a:lnTo>
                        <a:pt x="76" y="31"/>
                      </a:lnTo>
                      <a:lnTo>
                        <a:pt x="53" y="8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76" name="Freeform 286"/>
                <p:cNvSpPr>
                  <a:spLocks/>
                </p:cNvSpPr>
                <p:nvPr/>
              </p:nvSpPr>
              <p:spPr bwMode="auto">
                <a:xfrm>
                  <a:off x="3464" y="2048"/>
                  <a:ext cx="45" cy="115"/>
                </a:xfrm>
                <a:custGeom>
                  <a:avLst/>
                  <a:gdLst>
                    <a:gd name="T0" fmla="*/ 0 w 45"/>
                    <a:gd name="T1" fmla="*/ 0 h 115"/>
                    <a:gd name="T2" fmla="*/ 0 w 45"/>
                    <a:gd name="T3" fmla="*/ 61 h 115"/>
                    <a:gd name="T4" fmla="*/ 22 w 45"/>
                    <a:gd name="T5" fmla="*/ 99 h 115"/>
                    <a:gd name="T6" fmla="*/ 30 w 45"/>
                    <a:gd name="T7" fmla="*/ 115 h 115"/>
                    <a:gd name="T8" fmla="*/ 30 w 45"/>
                    <a:gd name="T9" fmla="*/ 61 h 115"/>
                    <a:gd name="T10" fmla="*/ 38 w 45"/>
                    <a:gd name="T11" fmla="*/ 69 h 115"/>
                    <a:gd name="T12" fmla="*/ 45 w 45"/>
                    <a:gd name="T13" fmla="*/ 84 h 115"/>
                    <a:gd name="T14" fmla="*/ 45 w 45"/>
                    <a:gd name="T15" fmla="*/ 61 h 115"/>
                    <a:gd name="T16" fmla="*/ 38 w 45"/>
                    <a:gd name="T17" fmla="*/ 31 h 115"/>
                    <a:gd name="T18" fmla="*/ 22 w 45"/>
                    <a:gd name="T19" fmla="*/ 0 h 115"/>
                    <a:gd name="T20" fmla="*/ 0 w 45"/>
                    <a:gd name="T21" fmla="*/ 0 h 11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45"/>
                    <a:gd name="T34" fmla="*/ 0 h 115"/>
                    <a:gd name="T35" fmla="*/ 45 w 45"/>
                    <a:gd name="T36" fmla="*/ 115 h 11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45" h="115">
                      <a:moveTo>
                        <a:pt x="0" y="0"/>
                      </a:moveTo>
                      <a:lnTo>
                        <a:pt x="0" y="61"/>
                      </a:lnTo>
                      <a:lnTo>
                        <a:pt x="22" y="99"/>
                      </a:lnTo>
                      <a:lnTo>
                        <a:pt x="30" y="115"/>
                      </a:lnTo>
                      <a:lnTo>
                        <a:pt x="30" y="61"/>
                      </a:lnTo>
                      <a:lnTo>
                        <a:pt x="38" y="69"/>
                      </a:lnTo>
                      <a:lnTo>
                        <a:pt x="45" y="84"/>
                      </a:lnTo>
                      <a:lnTo>
                        <a:pt x="45" y="61"/>
                      </a:lnTo>
                      <a:lnTo>
                        <a:pt x="38" y="31"/>
                      </a:lnTo>
                      <a:lnTo>
                        <a:pt x="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77" name="Freeform 287"/>
                <p:cNvSpPr>
                  <a:spLocks/>
                </p:cNvSpPr>
                <p:nvPr/>
              </p:nvSpPr>
              <p:spPr bwMode="auto">
                <a:xfrm>
                  <a:off x="3486" y="1813"/>
                  <a:ext cx="252" cy="806"/>
                </a:xfrm>
                <a:custGeom>
                  <a:avLst/>
                  <a:gdLst>
                    <a:gd name="T0" fmla="*/ 0 w 252"/>
                    <a:gd name="T1" fmla="*/ 0 h 806"/>
                    <a:gd name="T2" fmla="*/ 0 w 252"/>
                    <a:gd name="T3" fmla="*/ 441 h 806"/>
                    <a:gd name="T4" fmla="*/ 0 w 252"/>
                    <a:gd name="T5" fmla="*/ 761 h 806"/>
                    <a:gd name="T6" fmla="*/ 76 w 252"/>
                    <a:gd name="T7" fmla="*/ 776 h 806"/>
                    <a:gd name="T8" fmla="*/ 92 w 252"/>
                    <a:gd name="T9" fmla="*/ 510 h 806"/>
                    <a:gd name="T10" fmla="*/ 76 w 252"/>
                    <a:gd name="T11" fmla="*/ 487 h 806"/>
                    <a:gd name="T12" fmla="*/ 92 w 252"/>
                    <a:gd name="T13" fmla="*/ 471 h 806"/>
                    <a:gd name="T14" fmla="*/ 92 w 252"/>
                    <a:gd name="T15" fmla="*/ 312 h 806"/>
                    <a:gd name="T16" fmla="*/ 107 w 252"/>
                    <a:gd name="T17" fmla="*/ 357 h 806"/>
                    <a:gd name="T18" fmla="*/ 145 w 252"/>
                    <a:gd name="T19" fmla="*/ 578 h 806"/>
                    <a:gd name="T20" fmla="*/ 183 w 252"/>
                    <a:gd name="T21" fmla="*/ 806 h 806"/>
                    <a:gd name="T22" fmla="*/ 252 w 252"/>
                    <a:gd name="T23" fmla="*/ 806 h 806"/>
                    <a:gd name="T24" fmla="*/ 221 w 252"/>
                    <a:gd name="T25" fmla="*/ 502 h 806"/>
                    <a:gd name="T26" fmla="*/ 206 w 252"/>
                    <a:gd name="T27" fmla="*/ 251 h 806"/>
                    <a:gd name="T28" fmla="*/ 213 w 252"/>
                    <a:gd name="T29" fmla="*/ 7 h 806"/>
                    <a:gd name="T30" fmla="*/ 0 w 252"/>
                    <a:gd name="T31" fmla="*/ 0 h 80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52"/>
                    <a:gd name="T49" fmla="*/ 0 h 806"/>
                    <a:gd name="T50" fmla="*/ 252 w 252"/>
                    <a:gd name="T51" fmla="*/ 806 h 80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52" h="806">
                      <a:moveTo>
                        <a:pt x="0" y="0"/>
                      </a:moveTo>
                      <a:lnTo>
                        <a:pt x="0" y="441"/>
                      </a:lnTo>
                      <a:lnTo>
                        <a:pt x="0" y="761"/>
                      </a:lnTo>
                      <a:lnTo>
                        <a:pt x="76" y="776"/>
                      </a:lnTo>
                      <a:lnTo>
                        <a:pt x="92" y="510"/>
                      </a:lnTo>
                      <a:lnTo>
                        <a:pt x="76" y="487"/>
                      </a:lnTo>
                      <a:lnTo>
                        <a:pt x="92" y="471"/>
                      </a:lnTo>
                      <a:lnTo>
                        <a:pt x="92" y="312"/>
                      </a:lnTo>
                      <a:lnTo>
                        <a:pt x="107" y="357"/>
                      </a:lnTo>
                      <a:lnTo>
                        <a:pt x="145" y="578"/>
                      </a:lnTo>
                      <a:lnTo>
                        <a:pt x="183" y="806"/>
                      </a:lnTo>
                      <a:lnTo>
                        <a:pt x="252" y="806"/>
                      </a:lnTo>
                      <a:lnTo>
                        <a:pt x="221" y="502"/>
                      </a:lnTo>
                      <a:lnTo>
                        <a:pt x="206" y="251"/>
                      </a:lnTo>
                      <a:lnTo>
                        <a:pt x="213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78" name="Freeform 288"/>
                <p:cNvSpPr>
                  <a:spLocks/>
                </p:cNvSpPr>
                <p:nvPr/>
              </p:nvSpPr>
              <p:spPr bwMode="auto">
                <a:xfrm>
                  <a:off x="3456" y="1440"/>
                  <a:ext cx="320" cy="616"/>
                </a:xfrm>
                <a:custGeom>
                  <a:avLst/>
                  <a:gdLst>
                    <a:gd name="T0" fmla="*/ 106 w 320"/>
                    <a:gd name="T1" fmla="*/ 7 h 616"/>
                    <a:gd name="T2" fmla="*/ 8 w 320"/>
                    <a:gd name="T3" fmla="*/ 83 h 616"/>
                    <a:gd name="T4" fmla="*/ 0 w 320"/>
                    <a:gd name="T5" fmla="*/ 281 h 616"/>
                    <a:gd name="T6" fmla="*/ 0 w 320"/>
                    <a:gd name="T7" fmla="*/ 380 h 616"/>
                    <a:gd name="T8" fmla="*/ 8 w 320"/>
                    <a:gd name="T9" fmla="*/ 616 h 616"/>
                    <a:gd name="T10" fmla="*/ 30 w 320"/>
                    <a:gd name="T11" fmla="*/ 616 h 616"/>
                    <a:gd name="T12" fmla="*/ 38 w 320"/>
                    <a:gd name="T13" fmla="*/ 373 h 616"/>
                    <a:gd name="T14" fmla="*/ 243 w 320"/>
                    <a:gd name="T15" fmla="*/ 373 h 616"/>
                    <a:gd name="T16" fmla="*/ 251 w 320"/>
                    <a:gd name="T17" fmla="*/ 312 h 616"/>
                    <a:gd name="T18" fmla="*/ 251 w 320"/>
                    <a:gd name="T19" fmla="*/ 357 h 616"/>
                    <a:gd name="T20" fmla="*/ 243 w 320"/>
                    <a:gd name="T21" fmla="*/ 449 h 616"/>
                    <a:gd name="T22" fmla="*/ 228 w 320"/>
                    <a:gd name="T23" fmla="*/ 586 h 616"/>
                    <a:gd name="T24" fmla="*/ 259 w 320"/>
                    <a:gd name="T25" fmla="*/ 593 h 616"/>
                    <a:gd name="T26" fmla="*/ 320 w 320"/>
                    <a:gd name="T27" fmla="*/ 357 h 616"/>
                    <a:gd name="T28" fmla="*/ 282 w 320"/>
                    <a:gd name="T29" fmla="*/ 68 h 616"/>
                    <a:gd name="T30" fmla="*/ 175 w 320"/>
                    <a:gd name="T31" fmla="*/ 0 h 616"/>
                    <a:gd name="T32" fmla="*/ 129 w 320"/>
                    <a:gd name="T33" fmla="*/ 30 h 616"/>
                    <a:gd name="T34" fmla="*/ 106 w 320"/>
                    <a:gd name="T35" fmla="*/ 7 h 61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0"/>
                    <a:gd name="T55" fmla="*/ 0 h 616"/>
                    <a:gd name="T56" fmla="*/ 320 w 320"/>
                    <a:gd name="T57" fmla="*/ 616 h 61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0" h="616">
                      <a:moveTo>
                        <a:pt x="106" y="7"/>
                      </a:moveTo>
                      <a:lnTo>
                        <a:pt x="8" y="83"/>
                      </a:lnTo>
                      <a:lnTo>
                        <a:pt x="0" y="281"/>
                      </a:lnTo>
                      <a:lnTo>
                        <a:pt x="0" y="380"/>
                      </a:lnTo>
                      <a:lnTo>
                        <a:pt x="8" y="616"/>
                      </a:lnTo>
                      <a:lnTo>
                        <a:pt x="30" y="616"/>
                      </a:lnTo>
                      <a:lnTo>
                        <a:pt x="38" y="373"/>
                      </a:lnTo>
                      <a:lnTo>
                        <a:pt x="243" y="373"/>
                      </a:lnTo>
                      <a:lnTo>
                        <a:pt x="251" y="312"/>
                      </a:lnTo>
                      <a:lnTo>
                        <a:pt x="251" y="357"/>
                      </a:lnTo>
                      <a:lnTo>
                        <a:pt x="243" y="449"/>
                      </a:lnTo>
                      <a:lnTo>
                        <a:pt x="228" y="586"/>
                      </a:lnTo>
                      <a:lnTo>
                        <a:pt x="259" y="593"/>
                      </a:lnTo>
                      <a:lnTo>
                        <a:pt x="320" y="357"/>
                      </a:lnTo>
                      <a:lnTo>
                        <a:pt x="282" y="68"/>
                      </a:lnTo>
                      <a:lnTo>
                        <a:pt x="175" y="0"/>
                      </a:lnTo>
                      <a:lnTo>
                        <a:pt x="129" y="30"/>
                      </a:lnTo>
                      <a:lnTo>
                        <a:pt x="106" y="7"/>
                      </a:lnTo>
                      <a:close/>
                    </a:path>
                  </a:pathLst>
                </a:custGeom>
                <a:solidFill>
                  <a:srgbClr val="3F7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79" name="Freeform 289"/>
                <p:cNvSpPr>
                  <a:spLocks/>
                </p:cNvSpPr>
                <p:nvPr/>
              </p:nvSpPr>
              <p:spPr bwMode="auto">
                <a:xfrm>
                  <a:off x="3677" y="2026"/>
                  <a:ext cx="45" cy="99"/>
                </a:xfrm>
                <a:custGeom>
                  <a:avLst/>
                  <a:gdLst>
                    <a:gd name="T0" fmla="*/ 7 w 45"/>
                    <a:gd name="T1" fmla="*/ 0 h 99"/>
                    <a:gd name="T2" fmla="*/ 0 w 45"/>
                    <a:gd name="T3" fmla="*/ 53 h 99"/>
                    <a:gd name="T4" fmla="*/ 22 w 45"/>
                    <a:gd name="T5" fmla="*/ 99 h 99"/>
                    <a:gd name="T6" fmla="*/ 30 w 45"/>
                    <a:gd name="T7" fmla="*/ 91 h 99"/>
                    <a:gd name="T8" fmla="*/ 45 w 45"/>
                    <a:gd name="T9" fmla="*/ 91 h 99"/>
                    <a:gd name="T10" fmla="*/ 38 w 45"/>
                    <a:gd name="T11" fmla="*/ 76 h 99"/>
                    <a:gd name="T12" fmla="*/ 38 w 45"/>
                    <a:gd name="T13" fmla="*/ 53 h 99"/>
                    <a:gd name="T14" fmla="*/ 45 w 45"/>
                    <a:gd name="T15" fmla="*/ 38 h 99"/>
                    <a:gd name="T16" fmla="*/ 38 w 45"/>
                    <a:gd name="T17" fmla="*/ 0 h 99"/>
                    <a:gd name="T18" fmla="*/ 7 w 45"/>
                    <a:gd name="T19" fmla="*/ 0 h 9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5"/>
                    <a:gd name="T31" fmla="*/ 0 h 99"/>
                    <a:gd name="T32" fmla="*/ 45 w 45"/>
                    <a:gd name="T33" fmla="*/ 99 h 9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5" h="99">
                      <a:moveTo>
                        <a:pt x="7" y="0"/>
                      </a:moveTo>
                      <a:lnTo>
                        <a:pt x="0" y="53"/>
                      </a:lnTo>
                      <a:lnTo>
                        <a:pt x="22" y="99"/>
                      </a:lnTo>
                      <a:lnTo>
                        <a:pt x="30" y="91"/>
                      </a:lnTo>
                      <a:lnTo>
                        <a:pt x="45" y="91"/>
                      </a:lnTo>
                      <a:lnTo>
                        <a:pt x="38" y="76"/>
                      </a:lnTo>
                      <a:lnTo>
                        <a:pt x="38" y="53"/>
                      </a:lnTo>
                      <a:lnTo>
                        <a:pt x="45" y="38"/>
                      </a:lnTo>
                      <a:lnTo>
                        <a:pt x="38" y="0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80" name="Line 290"/>
                <p:cNvSpPr>
                  <a:spLocks noChangeShapeType="1"/>
                </p:cNvSpPr>
                <p:nvPr/>
              </p:nvSpPr>
              <p:spPr bwMode="auto">
                <a:xfrm>
                  <a:off x="3494" y="1835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81" name="Line 291"/>
                <p:cNvSpPr>
                  <a:spLocks noChangeShapeType="1"/>
                </p:cNvSpPr>
                <p:nvPr/>
              </p:nvSpPr>
              <p:spPr bwMode="auto">
                <a:xfrm>
                  <a:off x="3494" y="1820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82" name="Freeform 292"/>
                <p:cNvSpPr>
                  <a:spLocks/>
                </p:cNvSpPr>
                <p:nvPr/>
              </p:nvSpPr>
              <p:spPr bwMode="auto">
                <a:xfrm>
                  <a:off x="3555" y="1455"/>
                  <a:ext cx="91" cy="53"/>
                </a:xfrm>
                <a:custGeom>
                  <a:avLst/>
                  <a:gdLst>
                    <a:gd name="T0" fmla="*/ 0 w 91"/>
                    <a:gd name="T1" fmla="*/ 7 h 53"/>
                    <a:gd name="T2" fmla="*/ 0 w 91"/>
                    <a:gd name="T3" fmla="*/ 53 h 53"/>
                    <a:gd name="T4" fmla="*/ 23 w 91"/>
                    <a:gd name="T5" fmla="*/ 15 h 53"/>
                    <a:gd name="T6" fmla="*/ 46 w 91"/>
                    <a:gd name="T7" fmla="*/ 53 h 53"/>
                    <a:gd name="T8" fmla="*/ 91 w 91"/>
                    <a:gd name="T9" fmla="*/ 0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1"/>
                    <a:gd name="T16" fmla="*/ 0 h 53"/>
                    <a:gd name="T17" fmla="*/ 91 w 91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1" h="53">
                      <a:moveTo>
                        <a:pt x="0" y="7"/>
                      </a:moveTo>
                      <a:lnTo>
                        <a:pt x="0" y="53"/>
                      </a:lnTo>
                      <a:lnTo>
                        <a:pt x="23" y="15"/>
                      </a:lnTo>
                      <a:lnTo>
                        <a:pt x="46" y="53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83" name="Line 293"/>
                <p:cNvSpPr>
                  <a:spLocks noChangeShapeType="1"/>
                </p:cNvSpPr>
                <p:nvPr/>
              </p:nvSpPr>
              <p:spPr bwMode="auto">
                <a:xfrm>
                  <a:off x="3578" y="1478"/>
                  <a:ext cx="1" cy="35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84" name="Freeform 294"/>
                <p:cNvSpPr>
                  <a:spLocks/>
                </p:cNvSpPr>
                <p:nvPr/>
              </p:nvSpPr>
              <p:spPr bwMode="auto">
                <a:xfrm>
                  <a:off x="3524" y="1264"/>
                  <a:ext cx="122" cy="206"/>
                </a:xfrm>
                <a:custGeom>
                  <a:avLst/>
                  <a:gdLst>
                    <a:gd name="T0" fmla="*/ 8 w 122"/>
                    <a:gd name="T1" fmla="*/ 39 h 206"/>
                    <a:gd name="T2" fmla="*/ 0 w 122"/>
                    <a:gd name="T3" fmla="*/ 61 h 206"/>
                    <a:gd name="T4" fmla="*/ 0 w 122"/>
                    <a:gd name="T5" fmla="*/ 69 h 206"/>
                    <a:gd name="T6" fmla="*/ 8 w 122"/>
                    <a:gd name="T7" fmla="*/ 77 h 206"/>
                    <a:gd name="T8" fmla="*/ 0 w 122"/>
                    <a:gd name="T9" fmla="*/ 92 h 206"/>
                    <a:gd name="T10" fmla="*/ 8 w 122"/>
                    <a:gd name="T11" fmla="*/ 115 h 206"/>
                    <a:gd name="T12" fmla="*/ 8 w 122"/>
                    <a:gd name="T13" fmla="*/ 130 h 206"/>
                    <a:gd name="T14" fmla="*/ 8 w 122"/>
                    <a:gd name="T15" fmla="*/ 137 h 206"/>
                    <a:gd name="T16" fmla="*/ 16 w 122"/>
                    <a:gd name="T17" fmla="*/ 153 h 206"/>
                    <a:gd name="T18" fmla="*/ 16 w 122"/>
                    <a:gd name="T19" fmla="*/ 160 h 206"/>
                    <a:gd name="T20" fmla="*/ 31 w 122"/>
                    <a:gd name="T21" fmla="*/ 168 h 206"/>
                    <a:gd name="T22" fmla="*/ 38 w 122"/>
                    <a:gd name="T23" fmla="*/ 168 h 206"/>
                    <a:gd name="T24" fmla="*/ 38 w 122"/>
                    <a:gd name="T25" fmla="*/ 176 h 206"/>
                    <a:gd name="T26" fmla="*/ 38 w 122"/>
                    <a:gd name="T27" fmla="*/ 183 h 206"/>
                    <a:gd name="T28" fmla="*/ 54 w 122"/>
                    <a:gd name="T29" fmla="*/ 206 h 206"/>
                    <a:gd name="T30" fmla="*/ 107 w 122"/>
                    <a:gd name="T31" fmla="*/ 176 h 206"/>
                    <a:gd name="T32" fmla="*/ 107 w 122"/>
                    <a:gd name="T33" fmla="*/ 122 h 206"/>
                    <a:gd name="T34" fmla="*/ 115 w 122"/>
                    <a:gd name="T35" fmla="*/ 107 h 206"/>
                    <a:gd name="T36" fmla="*/ 122 w 122"/>
                    <a:gd name="T37" fmla="*/ 92 h 206"/>
                    <a:gd name="T38" fmla="*/ 122 w 122"/>
                    <a:gd name="T39" fmla="*/ 77 h 206"/>
                    <a:gd name="T40" fmla="*/ 122 w 122"/>
                    <a:gd name="T41" fmla="*/ 61 h 206"/>
                    <a:gd name="T42" fmla="*/ 122 w 122"/>
                    <a:gd name="T43" fmla="*/ 54 h 206"/>
                    <a:gd name="T44" fmla="*/ 122 w 122"/>
                    <a:gd name="T45" fmla="*/ 39 h 206"/>
                    <a:gd name="T46" fmla="*/ 122 w 122"/>
                    <a:gd name="T47" fmla="*/ 31 h 206"/>
                    <a:gd name="T48" fmla="*/ 115 w 122"/>
                    <a:gd name="T49" fmla="*/ 23 h 206"/>
                    <a:gd name="T50" fmla="*/ 107 w 122"/>
                    <a:gd name="T51" fmla="*/ 16 h 206"/>
                    <a:gd name="T52" fmla="*/ 99 w 122"/>
                    <a:gd name="T53" fmla="*/ 8 h 206"/>
                    <a:gd name="T54" fmla="*/ 84 w 122"/>
                    <a:gd name="T55" fmla="*/ 8 h 206"/>
                    <a:gd name="T56" fmla="*/ 77 w 122"/>
                    <a:gd name="T57" fmla="*/ 8 h 206"/>
                    <a:gd name="T58" fmla="*/ 61 w 122"/>
                    <a:gd name="T59" fmla="*/ 0 h 206"/>
                    <a:gd name="T60" fmla="*/ 46 w 122"/>
                    <a:gd name="T61" fmla="*/ 8 h 206"/>
                    <a:gd name="T62" fmla="*/ 31 w 122"/>
                    <a:gd name="T63" fmla="*/ 8 h 206"/>
                    <a:gd name="T64" fmla="*/ 23 w 122"/>
                    <a:gd name="T65" fmla="*/ 16 h 206"/>
                    <a:gd name="T66" fmla="*/ 16 w 122"/>
                    <a:gd name="T67" fmla="*/ 23 h 206"/>
                    <a:gd name="T68" fmla="*/ 8 w 122"/>
                    <a:gd name="T69" fmla="*/ 31 h 206"/>
                    <a:gd name="T70" fmla="*/ 8 w 122"/>
                    <a:gd name="T71" fmla="*/ 39 h 20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122"/>
                    <a:gd name="T109" fmla="*/ 0 h 206"/>
                    <a:gd name="T110" fmla="*/ 122 w 122"/>
                    <a:gd name="T111" fmla="*/ 206 h 20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122" h="206">
                      <a:moveTo>
                        <a:pt x="8" y="39"/>
                      </a:moveTo>
                      <a:lnTo>
                        <a:pt x="0" y="61"/>
                      </a:lnTo>
                      <a:lnTo>
                        <a:pt x="0" y="69"/>
                      </a:lnTo>
                      <a:lnTo>
                        <a:pt x="8" y="77"/>
                      </a:lnTo>
                      <a:lnTo>
                        <a:pt x="0" y="92"/>
                      </a:lnTo>
                      <a:lnTo>
                        <a:pt x="8" y="115"/>
                      </a:lnTo>
                      <a:lnTo>
                        <a:pt x="8" y="130"/>
                      </a:lnTo>
                      <a:lnTo>
                        <a:pt x="8" y="137"/>
                      </a:lnTo>
                      <a:lnTo>
                        <a:pt x="16" y="153"/>
                      </a:lnTo>
                      <a:lnTo>
                        <a:pt x="16" y="160"/>
                      </a:lnTo>
                      <a:lnTo>
                        <a:pt x="31" y="168"/>
                      </a:lnTo>
                      <a:lnTo>
                        <a:pt x="38" y="168"/>
                      </a:lnTo>
                      <a:lnTo>
                        <a:pt x="38" y="176"/>
                      </a:lnTo>
                      <a:lnTo>
                        <a:pt x="38" y="183"/>
                      </a:lnTo>
                      <a:lnTo>
                        <a:pt x="54" y="206"/>
                      </a:lnTo>
                      <a:lnTo>
                        <a:pt x="107" y="176"/>
                      </a:lnTo>
                      <a:lnTo>
                        <a:pt x="107" y="122"/>
                      </a:lnTo>
                      <a:lnTo>
                        <a:pt x="115" y="107"/>
                      </a:lnTo>
                      <a:lnTo>
                        <a:pt x="122" y="92"/>
                      </a:lnTo>
                      <a:lnTo>
                        <a:pt x="122" y="77"/>
                      </a:lnTo>
                      <a:lnTo>
                        <a:pt x="122" y="61"/>
                      </a:lnTo>
                      <a:lnTo>
                        <a:pt x="122" y="54"/>
                      </a:lnTo>
                      <a:lnTo>
                        <a:pt x="122" y="39"/>
                      </a:lnTo>
                      <a:lnTo>
                        <a:pt x="122" y="31"/>
                      </a:lnTo>
                      <a:lnTo>
                        <a:pt x="115" y="23"/>
                      </a:lnTo>
                      <a:lnTo>
                        <a:pt x="107" y="16"/>
                      </a:lnTo>
                      <a:lnTo>
                        <a:pt x="99" y="8"/>
                      </a:lnTo>
                      <a:lnTo>
                        <a:pt x="84" y="8"/>
                      </a:lnTo>
                      <a:lnTo>
                        <a:pt x="77" y="8"/>
                      </a:lnTo>
                      <a:lnTo>
                        <a:pt x="61" y="0"/>
                      </a:lnTo>
                      <a:lnTo>
                        <a:pt x="46" y="8"/>
                      </a:lnTo>
                      <a:lnTo>
                        <a:pt x="31" y="8"/>
                      </a:lnTo>
                      <a:lnTo>
                        <a:pt x="23" y="16"/>
                      </a:lnTo>
                      <a:lnTo>
                        <a:pt x="16" y="23"/>
                      </a:lnTo>
                      <a:lnTo>
                        <a:pt x="8" y="31"/>
                      </a:lnTo>
                      <a:lnTo>
                        <a:pt x="8" y="39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85" name="Freeform 295"/>
                <p:cNvSpPr>
                  <a:spLocks/>
                </p:cNvSpPr>
                <p:nvPr/>
              </p:nvSpPr>
              <p:spPr bwMode="auto">
                <a:xfrm>
                  <a:off x="3570" y="1379"/>
                  <a:ext cx="61" cy="61"/>
                </a:xfrm>
                <a:custGeom>
                  <a:avLst/>
                  <a:gdLst>
                    <a:gd name="T0" fmla="*/ 53 w 61"/>
                    <a:gd name="T1" fmla="*/ 15 h 61"/>
                    <a:gd name="T2" fmla="*/ 46 w 61"/>
                    <a:gd name="T3" fmla="*/ 30 h 61"/>
                    <a:gd name="T4" fmla="*/ 0 w 61"/>
                    <a:gd name="T5" fmla="*/ 53 h 61"/>
                    <a:gd name="T6" fmla="*/ 23 w 61"/>
                    <a:gd name="T7" fmla="*/ 53 h 61"/>
                    <a:gd name="T8" fmla="*/ 31 w 61"/>
                    <a:gd name="T9" fmla="*/ 45 h 61"/>
                    <a:gd name="T10" fmla="*/ 46 w 61"/>
                    <a:gd name="T11" fmla="*/ 45 h 61"/>
                    <a:gd name="T12" fmla="*/ 53 w 61"/>
                    <a:gd name="T13" fmla="*/ 53 h 61"/>
                    <a:gd name="T14" fmla="*/ 61 w 61"/>
                    <a:gd name="T15" fmla="*/ 61 h 61"/>
                    <a:gd name="T16" fmla="*/ 61 w 61"/>
                    <a:gd name="T17" fmla="*/ 22 h 61"/>
                    <a:gd name="T18" fmla="*/ 61 w 61"/>
                    <a:gd name="T19" fmla="*/ 7 h 61"/>
                    <a:gd name="T20" fmla="*/ 53 w 61"/>
                    <a:gd name="T21" fmla="*/ 0 h 61"/>
                    <a:gd name="T22" fmla="*/ 53 w 61"/>
                    <a:gd name="T23" fmla="*/ 15 h 6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1"/>
                    <a:gd name="T37" fmla="*/ 0 h 61"/>
                    <a:gd name="T38" fmla="*/ 61 w 61"/>
                    <a:gd name="T39" fmla="*/ 61 h 6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1" h="61">
                      <a:moveTo>
                        <a:pt x="53" y="15"/>
                      </a:moveTo>
                      <a:lnTo>
                        <a:pt x="46" y="30"/>
                      </a:lnTo>
                      <a:lnTo>
                        <a:pt x="0" y="53"/>
                      </a:lnTo>
                      <a:lnTo>
                        <a:pt x="23" y="53"/>
                      </a:lnTo>
                      <a:lnTo>
                        <a:pt x="31" y="45"/>
                      </a:lnTo>
                      <a:lnTo>
                        <a:pt x="46" y="45"/>
                      </a:lnTo>
                      <a:lnTo>
                        <a:pt x="53" y="53"/>
                      </a:lnTo>
                      <a:lnTo>
                        <a:pt x="61" y="61"/>
                      </a:lnTo>
                      <a:lnTo>
                        <a:pt x="61" y="22"/>
                      </a:lnTo>
                      <a:lnTo>
                        <a:pt x="61" y="7"/>
                      </a:lnTo>
                      <a:lnTo>
                        <a:pt x="53" y="0"/>
                      </a:lnTo>
                      <a:lnTo>
                        <a:pt x="53" y="15"/>
                      </a:lnTo>
                      <a:close/>
                    </a:path>
                  </a:pathLst>
                </a:custGeom>
                <a:solidFill>
                  <a:srgbClr val="7F3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86" name="Freeform 296"/>
                <p:cNvSpPr>
                  <a:spLocks/>
                </p:cNvSpPr>
                <p:nvPr/>
              </p:nvSpPr>
              <p:spPr bwMode="auto">
                <a:xfrm>
                  <a:off x="3524" y="1257"/>
                  <a:ext cx="130" cy="152"/>
                </a:xfrm>
                <a:custGeom>
                  <a:avLst/>
                  <a:gdLst>
                    <a:gd name="T0" fmla="*/ 23 w 130"/>
                    <a:gd name="T1" fmla="*/ 15 h 152"/>
                    <a:gd name="T2" fmla="*/ 31 w 130"/>
                    <a:gd name="T3" fmla="*/ 7 h 152"/>
                    <a:gd name="T4" fmla="*/ 46 w 130"/>
                    <a:gd name="T5" fmla="*/ 7 h 152"/>
                    <a:gd name="T6" fmla="*/ 61 w 130"/>
                    <a:gd name="T7" fmla="*/ 0 h 152"/>
                    <a:gd name="T8" fmla="*/ 69 w 130"/>
                    <a:gd name="T9" fmla="*/ 0 h 152"/>
                    <a:gd name="T10" fmla="*/ 84 w 130"/>
                    <a:gd name="T11" fmla="*/ 0 h 152"/>
                    <a:gd name="T12" fmla="*/ 92 w 130"/>
                    <a:gd name="T13" fmla="*/ 0 h 152"/>
                    <a:gd name="T14" fmla="*/ 107 w 130"/>
                    <a:gd name="T15" fmla="*/ 0 h 152"/>
                    <a:gd name="T16" fmla="*/ 115 w 130"/>
                    <a:gd name="T17" fmla="*/ 7 h 152"/>
                    <a:gd name="T18" fmla="*/ 122 w 130"/>
                    <a:gd name="T19" fmla="*/ 15 h 152"/>
                    <a:gd name="T20" fmla="*/ 122 w 130"/>
                    <a:gd name="T21" fmla="*/ 23 h 152"/>
                    <a:gd name="T22" fmla="*/ 130 w 130"/>
                    <a:gd name="T23" fmla="*/ 30 h 152"/>
                    <a:gd name="T24" fmla="*/ 130 w 130"/>
                    <a:gd name="T25" fmla="*/ 46 h 152"/>
                    <a:gd name="T26" fmla="*/ 130 w 130"/>
                    <a:gd name="T27" fmla="*/ 68 h 152"/>
                    <a:gd name="T28" fmla="*/ 130 w 130"/>
                    <a:gd name="T29" fmla="*/ 84 h 152"/>
                    <a:gd name="T30" fmla="*/ 122 w 130"/>
                    <a:gd name="T31" fmla="*/ 99 h 152"/>
                    <a:gd name="T32" fmla="*/ 122 w 130"/>
                    <a:gd name="T33" fmla="*/ 114 h 152"/>
                    <a:gd name="T34" fmla="*/ 122 w 130"/>
                    <a:gd name="T35" fmla="*/ 122 h 152"/>
                    <a:gd name="T36" fmla="*/ 115 w 130"/>
                    <a:gd name="T37" fmla="*/ 129 h 152"/>
                    <a:gd name="T38" fmla="*/ 115 w 130"/>
                    <a:gd name="T39" fmla="*/ 137 h 152"/>
                    <a:gd name="T40" fmla="*/ 107 w 130"/>
                    <a:gd name="T41" fmla="*/ 152 h 152"/>
                    <a:gd name="T42" fmla="*/ 99 w 130"/>
                    <a:gd name="T43" fmla="*/ 152 h 152"/>
                    <a:gd name="T44" fmla="*/ 107 w 130"/>
                    <a:gd name="T45" fmla="*/ 137 h 152"/>
                    <a:gd name="T46" fmla="*/ 99 w 130"/>
                    <a:gd name="T47" fmla="*/ 129 h 152"/>
                    <a:gd name="T48" fmla="*/ 99 w 130"/>
                    <a:gd name="T49" fmla="*/ 122 h 152"/>
                    <a:gd name="T50" fmla="*/ 99 w 130"/>
                    <a:gd name="T51" fmla="*/ 114 h 152"/>
                    <a:gd name="T52" fmla="*/ 107 w 130"/>
                    <a:gd name="T53" fmla="*/ 99 h 152"/>
                    <a:gd name="T54" fmla="*/ 99 w 130"/>
                    <a:gd name="T55" fmla="*/ 91 h 152"/>
                    <a:gd name="T56" fmla="*/ 92 w 130"/>
                    <a:gd name="T57" fmla="*/ 99 h 152"/>
                    <a:gd name="T58" fmla="*/ 92 w 130"/>
                    <a:gd name="T59" fmla="*/ 106 h 152"/>
                    <a:gd name="T60" fmla="*/ 92 w 130"/>
                    <a:gd name="T61" fmla="*/ 91 h 152"/>
                    <a:gd name="T62" fmla="*/ 84 w 130"/>
                    <a:gd name="T63" fmla="*/ 76 h 152"/>
                    <a:gd name="T64" fmla="*/ 84 w 130"/>
                    <a:gd name="T65" fmla="*/ 61 h 152"/>
                    <a:gd name="T66" fmla="*/ 84 w 130"/>
                    <a:gd name="T67" fmla="*/ 46 h 152"/>
                    <a:gd name="T68" fmla="*/ 92 w 130"/>
                    <a:gd name="T69" fmla="*/ 46 h 152"/>
                    <a:gd name="T70" fmla="*/ 84 w 130"/>
                    <a:gd name="T71" fmla="*/ 46 h 152"/>
                    <a:gd name="T72" fmla="*/ 77 w 130"/>
                    <a:gd name="T73" fmla="*/ 46 h 152"/>
                    <a:gd name="T74" fmla="*/ 69 w 130"/>
                    <a:gd name="T75" fmla="*/ 46 h 152"/>
                    <a:gd name="T76" fmla="*/ 54 w 130"/>
                    <a:gd name="T77" fmla="*/ 53 h 152"/>
                    <a:gd name="T78" fmla="*/ 46 w 130"/>
                    <a:gd name="T79" fmla="*/ 53 h 152"/>
                    <a:gd name="T80" fmla="*/ 61 w 130"/>
                    <a:gd name="T81" fmla="*/ 46 h 152"/>
                    <a:gd name="T82" fmla="*/ 54 w 130"/>
                    <a:gd name="T83" fmla="*/ 46 h 152"/>
                    <a:gd name="T84" fmla="*/ 38 w 130"/>
                    <a:gd name="T85" fmla="*/ 46 h 152"/>
                    <a:gd name="T86" fmla="*/ 23 w 130"/>
                    <a:gd name="T87" fmla="*/ 46 h 152"/>
                    <a:gd name="T88" fmla="*/ 8 w 130"/>
                    <a:gd name="T89" fmla="*/ 46 h 152"/>
                    <a:gd name="T90" fmla="*/ 8 w 130"/>
                    <a:gd name="T91" fmla="*/ 53 h 152"/>
                    <a:gd name="T92" fmla="*/ 8 w 130"/>
                    <a:gd name="T93" fmla="*/ 68 h 152"/>
                    <a:gd name="T94" fmla="*/ 0 w 130"/>
                    <a:gd name="T95" fmla="*/ 53 h 152"/>
                    <a:gd name="T96" fmla="*/ 0 w 130"/>
                    <a:gd name="T97" fmla="*/ 38 h 152"/>
                    <a:gd name="T98" fmla="*/ 8 w 130"/>
                    <a:gd name="T99" fmla="*/ 23 h 152"/>
                    <a:gd name="T100" fmla="*/ 16 w 130"/>
                    <a:gd name="T101" fmla="*/ 15 h 152"/>
                    <a:gd name="T102" fmla="*/ 23 w 130"/>
                    <a:gd name="T103" fmla="*/ 15 h 152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30"/>
                    <a:gd name="T157" fmla="*/ 0 h 152"/>
                    <a:gd name="T158" fmla="*/ 130 w 130"/>
                    <a:gd name="T159" fmla="*/ 152 h 152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30" h="152">
                      <a:moveTo>
                        <a:pt x="23" y="15"/>
                      </a:moveTo>
                      <a:lnTo>
                        <a:pt x="31" y="7"/>
                      </a:lnTo>
                      <a:lnTo>
                        <a:pt x="46" y="7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2" y="0"/>
                      </a:lnTo>
                      <a:lnTo>
                        <a:pt x="107" y="0"/>
                      </a:lnTo>
                      <a:lnTo>
                        <a:pt x="115" y="7"/>
                      </a:lnTo>
                      <a:lnTo>
                        <a:pt x="122" y="15"/>
                      </a:lnTo>
                      <a:lnTo>
                        <a:pt x="122" y="23"/>
                      </a:lnTo>
                      <a:lnTo>
                        <a:pt x="130" y="30"/>
                      </a:lnTo>
                      <a:lnTo>
                        <a:pt x="130" y="46"/>
                      </a:lnTo>
                      <a:lnTo>
                        <a:pt x="130" y="68"/>
                      </a:lnTo>
                      <a:lnTo>
                        <a:pt x="130" y="84"/>
                      </a:lnTo>
                      <a:lnTo>
                        <a:pt x="122" y="99"/>
                      </a:lnTo>
                      <a:lnTo>
                        <a:pt x="122" y="114"/>
                      </a:lnTo>
                      <a:lnTo>
                        <a:pt x="122" y="122"/>
                      </a:lnTo>
                      <a:lnTo>
                        <a:pt x="115" y="129"/>
                      </a:lnTo>
                      <a:lnTo>
                        <a:pt x="115" y="137"/>
                      </a:lnTo>
                      <a:lnTo>
                        <a:pt x="107" y="152"/>
                      </a:lnTo>
                      <a:lnTo>
                        <a:pt x="99" y="152"/>
                      </a:lnTo>
                      <a:lnTo>
                        <a:pt x="107" y="137"/>
                      </a:lnTo>
                      <a:lnTo>
                        <a:pt x="99" y="129"/>
                      </a:lnTo>
                      <a:lnTo>
                        <a:pt x="99" y="122"/>
                      </a:lnTo>
                      <a:lnTo>
                        <a:pt x="99" y="114"/>
                      </a:lnTo>
                      <a:lnTo>
                        <a:pt x="107" y="99"/>
                      </a:lnTo>
                      <a:lnTo>
                        <a:pt x="99" y="91"/>
                      </a:lnTo>
                      <a:lnTo>
                        <a:pt x="92" y="99"/>
                      </a:lnTo>
                      <a:lnTo>
                        <a:pt x="92" y="106"/>
                      </a:lnTo>
                      <a:lnTo>
                        <a:pt x="92" y="91"/>
                      </a:lnTo>
                      <a:lnTo>
                        <a:pt x="84" y="76"/>
                      </a:lnTo>
                      <a:lnTo>
                        <a:pt x="84" y="61"/>
                      </a:lnTo>
                      <a:lnTo>
                        <a:pt x="84" y="46"/>
                      </a:lnTo>
                      <a:lnTo>
                        <a:pt x="92" y="46"/>
                      </a:lnTo>
                      <a:lnTo>
                        <a:pt x="84" y="46"/>
                      </a:lnTo>
                      <a:lnTo>
                        <a:pt x="77" y="46"/>
                      </a:lnTo>
                      <a:lnTo>
                        <a:pt x="69" y="46"/>
                      </a:lnTo>
                      <a:lnTo>
                        <a:pt x="54" y="53"/>
                      </a:lnTo>
                      <a:lnTo>
                        <a:pt x="46" y="53"/>
                      </a:lnTo>
                      <a:lnTo>
                        <a:pt x="61" y="46"/>
                      </a:lnTo>
                      <a:lnTo>
                        <a:pt x="54" y="46"/>
                      </a:lnTo>
                      <a:lnTo>
                        <a:pt x="38" y="46"/>
                      </a:lnTo>
                      <a:lnTo>
                        <a:pt x="23" y="46"/>
                      </a:lnTo>
                      <a:lnTo>
                        <a:pt x="8" y="46"/>
                      </a:lnTo>
                      <a:lnTo>
                        <a:pt x="8" y="53"/>
                      </a:lnTo>
                      <a:lnTo>
                        <a:pt x="8" y="68"/>
                      </a:lnTo>
                      <a:lnTo>
                        <a:pt x="0" y="53"/>
                      </a:lnTo>
                      <a:lnTo>
                        <a:pt x="0" y="38"/>
                      </a:lnTo>
                      <a:lnTo>
                        <a:pt x="8" y="23"/>
                      </a:lnTo>
                      <a:lnTo>
                        <a:pt x="16" y="15"/>
                      </a:lnTo>
                      <a:lnTo>
                        <a:pt x="23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</p:grpSp>
      </p:grpSp>
      <p:grpSp>
        <p:nvGrpSpPr>
          <p:cNvPr id="28072" name="Group 297"/>
          <p:cNvGrpSpPr>
            <a:grpSpLocks/>
          </p:cNvGrpSpPr>
          <p:nvPr/>
        </p:nvGrpSpPr>
        <p:grpSpPr bwMode="auto">
          <a:xfrm>
            <a:off x="3868738" y="3657600"/>
            <a:ext cx="422275" cy="762000"/>
            <a:chOff x="1392" y="2976"/>
            <a:chExt cx="288" cy="480"/>
          </a:xfrm>
        </p:grpSpPr>
        <p:sp>
          <p:nvSpPr>
            <p:cNvPr id="27856" name="Rectangle 298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8086" name="Group 299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7858" name="Freeform 300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59" name="Freeform 301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60" name="Freeform 302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61" name="Freeform 303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62" name="Freeform 304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63" name="Freeform 305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64" name="Freeform 306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65" name="Freeform 307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66" name="Freeform 308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67" name="Freeform 309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68" name="Freeform 310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69" name="Freeform 311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28100" name="Group 312"/>
          <p:cNvGrpSpPr>
            <a:grpSpLocks/>
          </p:cNvGrpSpPr>
          <p:nvPr/>
        </p:nvGrpSpPr>
        <p:grpSpPr bwMode="auto">
          <a:xfrm>
            <a:off x="4430713" y="3657600"/>
            <a:ext cx="422275" cy="762000"/>
            <a:chOff x="1824" y="2976"/>
            <a:chExt cx="288" cy="480"/>
          </a:xfrm>
        </p:grpSpPr>
        <p:sp>
          <p:nvSpPr>
            <p:cNvPr id="27827" name="Rectangle 313"/>
            <p:cNvSpPr>
              <a:spLocks noChangeArrowheads="1"/>
            </p:cNvSpPr>
            <p:nvPr/>
          </p:nvSpPr>
          <p:spPr bwMode="auto">
            <a:xfrm>
              <a:off x="1824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8114" name="Group 314"/>
            <p:cNvGrpSpPr>
              <a:grpSpLocks/>
            </p:cNvGrpSpPr>
            <p:nvPr/>
          </p:nvGrpSpPr>
          <p:grpSpPr bwMode="auto">
            <a:xfrm>
              <a:off x="1855" y="3008"/>
              <a:ext cx="207" cy="428"/>
              <a:chOff x="3072" y="1257"/>
              <a:chExt cx="704" cy="1461"/>
            </a:xfrm>
          </p:grpSpPr>
          <p:grpSp>
            <p:nvGrpSpPr>
              <p:cNvPr id="28128" name="Group 315"/>
              <p:cNvGrpSpPr>
                <a:grpSpLocks/>
              </p:cNvGrpSpPr>
              <p:nvPr/>
            </p:nvGrpSpPr>
            <p:grpSpPr bwMode="auto">
              <a:xfrm>
                <a:off x="3072" y="1296"/>
                <a:ext cx="449" cy="1347"/>
                <a:chOff x="4542" y="1036"/>
                <a:chExt cx="449" cy="1347"/>
              </a:xfrm>
            </p:grpSpPr>
            <p:sp>
              <p:nvSpPr>
                <p:cNvPr id="27844" name="Freeform 316"/>
                <p:cNvSpPr>
                  <a:spLocks/>
                </p:cNvSpPr>
                <p:nvPr/>
              </p:nvSpPr>
              <p:spPr bwMode="auto">
                <a:xfrm>
                  <a:off x="4557" y="2292"/>
                  <a:ext cx="122" cy="91"/>
                </a:xfrm>
                <a:custGeom>
                  <a:avLst/>
                  <a:gdLst>
                    <a:gd name="T0" fmla="*/ 46 w 122"/>
                    <a:gd name="T1" fmla="*/ 15 h 91"/>
                    <a:gd name="T2" fmla="*/ 16 w 122"/>
                    <a:gd name="T3" fmla="*/ 46 h 91"/>
                    <a:gd name="T4" fmla="*/ 0 w 122"/>
                    <a:gd name="T5" fmla="*/ 69 h 91"/>
                    <a:gd name="T6" fmla="*/ 0 w 122"/>
                    <a:gd name="T7" fmla="*/ 84 h 91"/>
                    <a:gd name="T8" fmla="*/ 16 w 122"/>
                    <a:gd name="T9" fmla="*/ 91 h 91"/>
                    <a:gd name="T10" fmla="*/ 54 w 122"/>
                    <a:gd name="T11" fmla="*/ 91 h 91"/>
                    <a:gd name="T12" fmla="*/ 76 w 122"/>
                    <a:gd name="T13" fmla="*/ 84 h 91"/>
                    <a:gd name="T14" fmla="*/ 84 w 122"/>
                    <a:gd name="T15" fmla="*/ 61 h 91"/>
                    <a:gd name="T16" fmla="*/ 122 w 122"/>
                    <a:gd name="T17" fmla="*/ 46 h 91"/>
                    <a:gd name="T18" fmla="*/ 122 w 122"/>
                    <a:gd name="T19" fmla="*/ 23 h 91"/>
                    <a:gd name="T20" fmla="*/ 114 w 122"/>
                    <a:gd name="T21" fmla="*/ 0 h 91"/>
                    <a:gd name="T22" fmla="*/ 84 w 122"/>
                    <a:gd name="T23" fmla="*/ 15 h 91"/>
                    <a:gd name="T24" fmla="*/ 46 w 122"/>
                    <a:gd name="T25" fmla="*/ 15 h 91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22"/>
                    <a:gd name="T40" fmla="*/ 0 h 91"/>
                    <a:gd name="T41" fmla="*/ 122 w 122"/>
                    <a:gd name="T42" fmla="*/ 91 h 91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22" h="91">
                      <a:moveTo>
                        <a:pt x="46" y="15"/>
                      </a:moveTo>
                      <a:lnTo>
                        <a:pt x="16" y="46"/>
                      </a:lnTo>
                      <a:lnTo>
                        <a:pt x="0" y="69"/>
                      </a:lnTo>
                      <a:lnTo>
                        <a:pt x="0" y="84"/>
                      </a:lnTo>
                      <a:lnTo>
                        <a:pt x="16" y="91"/>
                      </a:lnTo>
                      <a:lnTo>
                        <a:pt x="54" y="91"/>
                      </a:lnTo>
                      <a:lnTo>
                        <a:pt x="76" y="84"/>
                      </a:lnTo>
                      <a:lnTo>
                        <a:pt x="84" y="61"/>
                      </a:lnTo>
                      <a:lnTo>
                        <a:pt x="122" y="46"/>
                      </a:lnTo>
                      <a:lnTo>
                        <a:pt x="122" y="23"/>
                      </a:lnTo>
                      <a:lnTo>
                        <a:pt x="114" y="0"/>
                      </a:lnTo>
                      <a:lnTo>
                        <a:pt x="84" y="15"/>
                      </a:lnTo>
                      <a:lnTo>
                        <a:pt x="46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45" name="Freeform 317"/>
                <p:cNvSpPr>
                  <a:spLocks/>
                </p:cNvSpPr>
                <p:nvPr/>
              </p:nvSpPr>
              <p:spPr bwMode="auto">
                <a:xfrm>
                  <a:off x="4816" y="2262"/>
                  <a:ext cx="137" cy="99"/>
                </a:xfrm>
                <a:custGeom>
                  <a:avLst/>
                  <a:gdLst>
                    <a:gd name="T0" fmla="*/ 0 w 137"/>
                    <a:gd name="T1" fmla="*/ 7 h 99"/>
                    <a:gd name="T2" fmla="*/ 0 w 137"/>
                    <a:gd name="T3" fmla="*/ 45 h 99"/>
                    <a:gd name="T4" fmla="*/ 15 w 137"/>
                    <a:gd name="T5" fmla="*/ 61 h 99"/>
                    <a:gd name="T6" fmla="*/ 38 w 137"/>
                    <a:gd name="T7" fmla="*/ 68 h 99"/>
                    <a:gd name="T8" fmla="*/ 46 w 137"/>
                    <a:gd name="T9" fmla="*/ 76 h 99"/>
                    <a:gd name="T10" fmla="*/ 69 w 137"/>
                    <a:gd name="T11" fmla="*/ 91 h 99"/>
                    <a:gd name="T12" fmla="*/ 114 w 137"/>
                    <a:gd name="T13" fmla="*/ 99 h 99"/>
                    <a:gd name="T14" fmla="*/ 122 w 137"/>
                    <a:gd name="T15" fmla="*/ 99 h 99"/>
                    <a:gd name="T16" fmla="*/ 137 w 137"/>
                    <a:gd name="T17" fmla="*/ 91 h 99"/>
                    <a:gd name="T18" fmla="*/ 137 w 137"/>
                    <a:gd name="T19" fmla="*/ 83 h 99"/>
                    <a:gd name="T20" fmla="*/ 122 w 137"/>
                    <a:gd name="T21" fmla="*/ 61 h 99"/>
                    <a:gd name="T22" fmla="*/ 91 w 137"/>
                    <a:gd name="T23" fmla="*/ 38 h 99"/>
                    <a:gd name="T24" fmla="*/ 69 w 137"/>
                    <a:gd name="T25" fmla="*/ 15 h 99"/>
                    <a:gd name="T26" fmla="*/ 53 w 137"/>
                    <a:gd name="T27" fmla="*/ 0 h 99"/>
                    <a:gd name="T28" fmla="*/ 0 w 137"/>
                    <a:gd name="T29" fmla="*/ 7 h 9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37"/>
                    <a:gd name="T46" fmla="*/ 0 h 99"/>
                    <a:gd name="T47" fmla="*/ 137 w 137"/>
                    <a:gd name="T48" fmla="*/ 99 h 9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37" h="99">
                      <a:moveTo>
                        <a:pt x="0" y="7"/>
                      </a:moveTo>
                      <a:lnTo>
                        <a:pt x="0" y="45"/>
                      </a:lnTo>
                      <a:lnTo>
                        <a:pt x="15" y="61"/>
                      </a:lnTo>
                      <a:lnTo>
                        <a:pt x="38" y="68"/>
                      </a:lnTo>
                      <a:lnTo>
                        <a:pt x="46" y="76"/>
                      </a:lnTo>
                      <a:lnTo>
                        <a:pt x="69" y="91"/>
                      </a:lnTo>
                      <a:lnTo>
                        <a:pt x="114" y="99"/>
                      </a:lnTo>
                      <a:lnTo>
                        <a:pt x="122" y="99"/>
                      </a:lnTo>
                      <a:lnTo>
                        <a:pt x="137" y="91"/>
                      </a:lnTo>
                      <a:lnTo>
                        <a:pt x="137" y="83"/>
                      </a:lnTo>
                      <a:lnTo>
                        <a:pt x="122" y="61"/>
                      </a:lnTo>
                      <a:lnTo>
                        <a:pt x="91" y="38"/>
                      </a:lnTo>
                      <a:lnTo>
                        <a:pt x="69" y="15"/>
                      </a:lnTo>
                      <a:lnTo>
                        <a:pt x="53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46" name="Freeform 318"/>
                <p:cNvSpPr>
                  <a:spLocks/>
                </p:cNvSpPr>
                <p:nvPr/>
              </p:nvSpPr>
              <p:spPr bwMode="auto">
                <a:xfrm>
                  <a:off x="4595" y="1226"/>
                  <a:ext cx="290" cy="343"/>
                </a:xfrm>
                <a:custGeom>
                  <a:avLst/>
                  <a:gdLst>
                    <a:gd name="T0" fmla="*/ 0 w 290"/>
                    <a:gd name="T1" fmla="*/ 69 h 343"/>
                    <a:gd name="T2" fmla="*/ 84 w 290"/>
                    <a:gd name="T3" fmla="*/ 0 h 343"/>
                    <a:gd name="T4" fmla="*/ 183 w 290"/>
                    <a:gd name="T5" fmla="*/ 153 h 343"/>
                    <a:gd name="T6" fmla="*/ 198 w 290"/>
                    <a:gd name="T7" fmla="*/ 8 h 343"/>
                    <a:gd name="T8" fmla="*/ 252 w 290"/>
                    <a:gd name="T9" fmla="*/ 31 h 343"/>
                    <a:gd name="T10" fmla="*/ 290 w 290"/>
                    <a:gd name="T11" fmla="*/ 77 h 343"/>
                    <a:gd name="T12" fmla="*/ 282 w 290"/>
                    <a:gd name="T13" fmla="*/ 343 h 343"/>
                    <a:gd name="T14" fmla="*/ 31 w 290"/>
                    <a:gd name="T15" fmla="*/ 343 h 343"/>
                    <a:gd name="T16" fmla="*/ 0 w 290"/>
                    <a:gd name="T17" fmla="*/ 69 h 34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90"/>
                    <a:gd name="T28" fmla="*/ 0 h 343"/>
                    <a:gd name="T29" fmla="*/ 290 w 290"/>
                    <a:gd name="T30" fmla="*/ 343 h 34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90" h="343">
                      <a:moveTo>
                        <a:pt x="0" y="69"/>
                      </a:moveTo>
                      <a:lnTo>
                        <a:pt x="84" y="0"/>
                      </a:lnTo>
                      <a:lnTo>
                        <a:pt x="183" y="153"/>
                      </a:lnTo>
                      <a:lnTo>
                        <a:pt x="198" y="8"/>
                      </a:lnTo>
                      <a:lnTo>
                        <a:pt x="252" y="31"/>
                      </a:lnTo>
                      <a:lnTo>
                        <a:pt x="290" y="77"/>
                      </a:lnTo>
                      <a:lnTo>
                        <a:pt x="282" y="343"/>
                      </a:lnTo>
                      <a:lnTo>
                        <a:pt x="31" y="343"/>
                      </a:lnTo>
                      <a:lnTo>
                        <a:pt x="0" y="69"/>
                      </a:lnTo>
                      <a:close/>
                    </a:path>
                  </a:pathLst>
                </a:custGeom>
                <a:solidFill>
                  <a:srgbClr val="7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47" name="Freeform 319"/>
                <p:cNvSpPr>
                  <a:spLocks/>
                </p:cNvSpPr>
                <p:nvPr/>
              </p:nvSpPr>
              <p:spPr bwMode="auto">
                <a:xfrm>
                  <a:off x="4679" y="1211"/>
                  <a:ext cx="114" cy="198"/>
                </a:xfrm>
                <a:custGeom>
                  <a:avLst/>
                  <a:gdLst>
                    <a:gd name="T0" fmla="*/ 0 w 114"/>
                    <a:gd name="T1" fmla="*/ 15 h 198"/>
                    <a:gd name="T2" fmla="*/ 8 w 114"/>
                    <a:gd name="T3" fmla="*/ 0 h 198"/>
                    <a:gd name="T4" fmla="*/ 76 w 114"/>
                    <a:gd name="T5" fmla="*/ 31 h 198"/>
                    <a:gd name="T6" fmla="*/ 99 w 114"/>
                    <a:gd name="T7" fmla="*/ 8 h 198"/>
                    <a:gd name="T8" fmla="*/ 107 w 114"/>
                    <a:gd name="T9" fmla="*/ 15 h 198"/>
                    <a:gd name="T10" fmla="*/ 114 w 114"/>
                    <a:gd name="T11" fmla="*/ 137 h 198"/>
                    <a:gd name="T12" fmla="*/ 114 w 114"/>
                    <a:gd name="T13" fmla="*/ 198 h 198"/>
                    <a:gd name="T14" fmla="*/ 0 w 114"/>
                    <a:gd name="T15" fmla="*/ 15 h 19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4"/>
                    <a:gd name="T25" fmla="*/ 0 h 198"/>
                    <a:gd name="T26" fmla="*/ 114 w 114"/>
                    <a:gd name="T27" fmla="*/ 198 h 19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4" h="198">
                      <a:moveTo>
                        <a:pt x="0" y="15"/>
                      </a:moveTo>
                      <a:lnTo>
                        <a:pt x="8" y="0"/>
                      </a:lnTo>
                      <a:lnTo>
                        <a:pt x="76" y="31"/>
                      </a:lnTo>
                      <a:lnTo>
                        <a:pt x="99" y="8"/>
                      </a:lnTo>
                      <a:lnTo>
                        <a:pt x="107" y="15"/>
                      </a:lnTo>
                      <a:lnTo>
                        <a:pt x="114" y="137"/>
                      </a:lnTo>
                      <a:lnTo>
                        <a:pt x="114" y="198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48" name="Freeform 320"/>
                <p:cNvSpPr>
                  <a:spLocks/>
                </p:cNvSpPr>
                <p:nvPr/>
              </p:nvSpPr>
              <p:spPr bwMode="auto">
                <a:xfrm>
                  <a:off x="4717" y="1249"/>
                  <a:ext cx="69" cy="38"/>
                </a:xfrm>
                <a:custGeom>
                  <a:avLst/>
                  <a:gdLst>
                    <a:gd name="T0" fmla="*/ 0 w 69"/>
                    <a:gd name="T1" fmla="*/ 38 h 38"/>
                    <a:gd name="T2" fmla="*/ 38 w 69"/>
                    <a:gd name="T3" fmla="*/ 0 h 38"/>
                    <a:gd name="T4" fmla="*/ 69 w 69"/>
                    <a:gd name="T5" fmla="*/ 31 h 38"/>
                    <a:gd name="T6" fmla="*/ 0 60000 65536"/>
                    <a:gd name="T7" fmla="*/ 0 60000 65536"/>
                    <a:gd name="T8" fmla="*/ 0 60000 65536"/>
                    <a:gd name="T9" fmla="*/ 0 w 69"/>
                    <a:gd name="T10" fmla="*/ 0 h 38"/>
                    <a:gd name="T11" fmla="*/ 69 w 69"/>
                    <a:gd name="T12" fmla="*/ 38 h 3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9" h="38">
                      <a:moveTo>
                        <a:pt x="0" y="38"/>
                      </a:moveTo>
                      <a:lnTo>
                        <a:pt x="38" y="0"/>
                      </a:lnTo>
                      <a:lnTo>
                        <a:pt x="69" y="31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49" name="Freeform 321"/>
                <p:cNvSpPr>
                  <a:spLocks/>
                </p:cNvSpPr>
                <p:nvPr/>
              </p:nvSpPr>
              <p:spPr bwMode="auto">
                <a:xfrm>
                  <a:off x="4542" y="1226"/>
                  <a:ext cx="449" cy="1097"/>
                </a:xfrm>
                <a:custGeom>
                  <a:avLst/>
                  <a:gdLst>
                    <a:gd name="T0" fmla="*/ 137 w 449"/>
                    <a:gd name="T1" fmla="*/ 0 h 1097"/>
                    <a:gd name="T2" fmla="*/ 31 w 449"/>
                    <a:gd name="T3" fmla="*/ 77 h 1097"/>
                    <a:gd name="T4" fmla="*/ 0 w 449"/>
                    <a:gd name="T5" fmla="*/ 343 h 1097"/>
                    <a:gd name="T6" fmla="*/ 84 w 449"/>
                    <a:gd name="T7" fmla="*/ 510 h 1097"/>
                    <a:gd name="T8" fmla="*/ 84 w 449"/>
                    <a:gd name="T9" fmla="*/ 541 h 1097"/>
                    <a:gd name="T10" fmla="*/ 91 w 449"/>
                    <a:gd name="T11" fmla="*/ 579 h 1097"/>
                    <a:gd name="T12" fmla="*/ 99 w 449"/>
                    <a:gd name="T13" fmla="*/ 609 h 1097"/>
                    <a:gd name="T14" fmla="*/ 84 w 449"/>
                    <a:gd name="T15" fmla="*/ 792 h 1097"/>
                    <a:gd name="T16" fmla="*/ 53 w 449"/>
                    <a:gd name="T17" fmla="*/ 1089 h 1097"/>
                    <a:gd name="T18" fmla="*/ 84 w 449"/>
                    <a:gd name="T19" fmla="*/ 1097 h 1097"/>
                    <a:gd name="T20" fmla="*/ 137 w 449"/>
                    <a:gd name="T21" fmla="*/ 1081 h 1097"/>
                    <a:gd name="T22" fmla="*/ 168 w 449"/>
                    <a:gd name="T23" fmla="*/ 876 h 1097"/>
                    <a:gd name="T24" fmla="*/ 183 w 449"/>
                    <a:gd name="T25" fmla="*/ 807 h 1097"/>
                    <a:gd name="T26" fmla="*/ 236 w 449"/>
                    <a:gd name="T27" fmla="*/ 609 h 1097"/>
                    <a:gd name="T28" fmla="*/ 244 w 449"/>
                    <a:gd name="T29" fmla="*/ 815 h 1097"/>
                    <a:gd name="T30" fmla="*/ 266 w 449"/>
                    <a:gd name="T31" fmla="*/ 1058 h 1097"/>
                    <a:gd name="T32" fmla="*/ 343 w 449"/>
                    <a:gd name="T33" fmla="*/ 1066 h 1097"/>
                    <a:gd name="T34" fmla="*/ 350 w 449"/>
                    <a:gd name="T35" fmla="*/ 800 h 1097"/>
                    <a:gd name="T36" fmla="*/ 343 w 449"/>
                    <a:gd name="T37" fmla="*/ 533 h 1097"/>
                    <a:gd name="T38" fmla="*/ 343 w 449"/>
                    <a:gd name="T39" fmla="*/ 396 h 1097"/>
                    <a:gd name="T40" fmla="*/ 358 w 449"/>
                    <a:gd name="T41" fmla="*/ 358 h 1097"/>
                    <a:gd name="T42" fmla="*/ 365 w 449"/>
                    <a:gd name="T43" fmla="*/ 358 h 1097"/>
                    <a:gd name="T44" fmla="*/ 442 w 449"/>
                    <a:gd name="T45" fmla="*/ 320 h 1097"/>
                    <a:gd name="T46" fmla="*/ 449 w 449"/>
                    <a:gd name="T47" fmla="*/ 229 h 1097"/>
                    <a:gd name="T48" fmla="*/ 327 w 449"/>
                    <a:gd name="T49" fmla="*/ 31 h 1097"/>
                    <a:gd name="T50" fmla="*/ 244 w 449"/>
                    <a:gd name="T51" fmla="*/ 0 h 1097"/>
                    <a:gd name="T52" fmla="*/ 259 w 449"/>
                    <a:gd name="T53" fmla="*/ 137 h 1097"/>
                    <a:gd name="T54" fmla="*/ 236 w 449"/>
                    <a:gd name="T55" fmla="*/ 267 h 1097"/>
                    <a:gd name="T56" fmla="*/ 206 w 449"/>
                    <a:gd name="T57" fmla="*/ 145 h 1097"/>
                    <a:gd name="T58" fmla="*/ 137 w 449"/>
                    <a:gd name="T59" fmla="*/ 0 h 109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449"/>
                    <a:gd name="T91" fmla="*/ 0 h 1097"/>
                    <a:gd name="T92" fmla="*/ 449 w 449"/>
                    <a:gd name="T93" fmla="*/ 1097 h 1097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449" h="1097">
                      <a:moveTo>
                        <a:pt x="137" y="0"/>
                      </a:moveTo>
                      <a:lnTo>
                        <a:pt x="31" y="77"/>
                      </a:lnTo>
                      <a:lnTo>
                        <a:pt x="0" y="343"/>
                      </a:lnTo>
                      <a:lnTo>
                        <a:pt x="84" y="510"/>
                      </a:lnTo>
                      <a:lnTo>
                        <a:pt x="84" y="541"/>
                      </a:lnTo>
                      <a:lnTo>
                        <a:pt x="91" y="579"/>
                      </a:lnTo>
                      <a:lnTo>
                        <a:pt x="99" y="609"/>
                      </a:lnTo>
                      <a:lnTo>
                        <a:pt x="84" y="792"/>
                      </a:lnTo>
                      <a:lnTo>
                        <a:pt x="53" y="1089"/>
                      </a:lnTo>
                      <a:lnTo>
                        <a:pt x="84" y="1097"/>
                      </a:lnTo>
                      <a:lnTo>
                        <a:pt x="137" y="1081"/>
                      </a:lnTo>
                      <a:lnTo>
                        <a:pt x="168" y="876"/>
                      </a:lnTo>
                      <a:lnTo>
                        <a:pt x="183" y="807"/>
                      </a:lnTo>
                      <a:lnTo>
                        <a:pt x="236" y="609"/>
                      </a:lnTo>
                      <a:lnTo>
                        <a:pt x="244" y="815"/>
                      </a:lnTo>
                      <a:lnTo>
                        <a:pt x="266" y="1058"/>
                      </a:lnTo>
                      <a:lnTo>
                        <a:pt x="343" y="1066"/>
                      </a:lnTo>
                      <a:lnTo>
                        <a:pt x="350" y="800"/>
                      </a:lnTo>
                      <a:lnTo>
                        <a:pt x="343" y="533"/>
                      </a:lnTo>
                      <a:lnTo>
                        <a:pt x="343" y="396"/>
                      </a:lnTo>
                      <a:lnTo>
                        <a:pt x="358" y="358"/>
                      </a:lnTo>
                      <a:lnTo>
                        <a:pt x="365" y="358"/>
                      </a:lnTo>
                      <a:lnTo>
                        <a:pt x="442" y="320"/>
                      </a:lnTo>
                      <a:lnTo>
                        <a:pt x="449" y="229"/>
                      </a:lnTo>
                      <a:lnTo>
                        <a:pt x="327" y="31"/>
                      </a:lnTo>
                      <a:lnTo>
                        <a:pt x="244" y="0"/>
                      </a:lnTo>
                      <a:lnTo>
                        <a:pt x="259" y="137"/>
                      </a:lnTo>
                      <a:lnTo>
                        <a:pt x="236" y="267"/>
                      </a:lnTo>
                      <a:lnTo>
                        <a:pt x="206" y="145"/>
                      </a:lnTo>
                      <a:lnTo>
                        <a:pt x="137" y="0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50" name="Freeform 322"/>
                <p:cNvSpPr>
                  <a:spLocks/>
                </p:cNvSpPr>
                <p:nvPr/>
              </p:nvSpPr>
              <p:spPr bwMode="auto">
                <a:xfrm>
                  <a:off x="4565" y="1341"/>
                  <a:ext cx="114" cy="289"/>
                </a:xfrm>
                <a:custGeom>
                  <a:avLst/>
                  <a:gdLst>
                    <a:gd name="T0" fmla="*/ 53 w 114"/>
                    <a:gd name="T1" fmla="*/ 0 h 289"/>
                    <a:gd name="T2" fmla="*/ 68 w 114"/>
                    <a:gd name="T3" fmla="*/ 68 h 289"/>
                    <a:gd name="T4" fmla="*/ 61 w 114"/>
                    <a:gd name="T5" fmla="*/ 175 h 289"/>
                    <a:gd name="T6" fmla="*/ 0 w 114"/>
                    <a:gd name="T7" fmla="*/ 190 h 289"/>
                    <a:gd name="T8" fmla="*/ 61 w 114"/>
                    <a:gd name="T9" fmla="*/ 198 h 289"/>
                    <a:gd name="T10" fmla="*/ 76 w 114"/>
                    <a:gd name="T11" fmla="*/ 258 h 289"/>
                    <a:gd name="T12" fmla="*/ 114 w 114"/>
                    <a:gd name="T13" fmla="*/ 289 h 289"/>
                    <a:gd name="T14" fmla="*/ 99 w 114"/>
                    <a:gd name="T15" fmla="*/ 236 h 289"/>
                    <a:gd name="T16" fmla="*/ 91 w 114"/>
                    <a:gd name="T17" fmla="*/ 213 h 289"/>
                    <a:gd name="T18" fmla="*/ 84 w 114"/>
                    <a:gd name="T19" fmla="*/ 137 h 289"/>
                    <a:gd name="T20" fmla="*/ 53 w 114"/>
                    <a:gd name="T21" fmla="*/ 0 h 28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4"/>
                    <a:gd name="T34" fmla="*/ 0 h 289"/>
                    <a:gd name="T35" fmla="*/ 114 w 114"/>
                    <a:gd name="T36" fmla="*/ 289 h 28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4" h="289">
                      <a:moveTo>
                        <a:pt x="53" y="0"/>
                      </a:moveTo>
                      <a:lnTo>
                        <a:pt x="68" y="68"/>
                      </a:lnTo>
                      <a:lnTo>
                        <a:pt x="61" y="175"/>
                      </a:lnTo>
                      <a:lnTo>
                        <a:pt x="0" y="190"/>
                      </a:lnTo>
                      <a:lnTo>
                        <a:pt x="61" y="198"/>
                      </a:lnTo>
                      <a:lnTo>
                        <a:pt x="76" y="258"/>
                      </a:lnTo>
                      <a:lnTo>
                        <a:pt x="114" y="289"/>
                      </a:lnTo>
                      <a:lnTo>
                        <a:pt x="99" y="236"/>
                      </a:lnTo>
                      <a:lnTo>
                        <a:pt x="91" y="213"/>
                      </a:lnTo>
                      <a:lnTo>
                        <a:pt x="84" y="137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51" name="Freeform 323"/>
                <p:cNvSpPr>
                  <a:spLocks/>
                </p:cNvSpPr>
                <p:nvPr/>
              </p:nvSpPr>
              <p:spPr bwMode="auto">
                <a:xfrm>
                  <a:off x="4664" y="1363"/>
                  <a:ext cx="46" cy="38"/>
                </a:xfrm>
                <a:custGeom>
                  <a:avLst/>
                  <a:gdLst>
                    <a:gd name="T0" fmla="*/ 0 w 46"/>
                    <a:gd name="T1" fmla="*/ 38 h 38"/>
                    <a:gd name="T2" fmla="*/ 15 w 46"/>
                    <a:gd name="T3" fmla="*/ 0 h 38"/>
                    <a:gd name="T4" fmla="*/ 46 w 46"/>
                    <a:gd name="T5" fmla="*/ 31 h 38"/>
                    <a:gd name="T6" fmla="*/ 0 w 46"/>
                    <a:gd name="T7" fmla="*/ 38 h 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6"/>
                    <a:gd name="T13" fmla="*/ 0 h 38"/>
                    <a:gd name="T14" fmla="*/ 46 w 46"/>
                    <a:gd name="T15" fmla="*/ 38 h 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6" h="38">
                      <a:moveTo>
                        <a:pt x="0" y="38"/>
                      </a:moveTo>
                      <a:lnTo>
                        <a:pt x="15" y="0"/>
                      </a:lnTo>
                      <a:lnTo>
                        <a:pt x="46" y="31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52" name="Freeform 324"/>
                <p:cNvSpPr>
                  <a:spLocks/>
                </p:cNvSpPr>
                <p:nvPr/>
              </p:nvSpPr>
              <p:spPr bwMode="auto">
                <a:xfrm>
                  <a:off x="4671" y="1036"/>
                  <a:ext cx="122" cy="213"/>
                </a:xfrm>
                <a:custGeom>
                  <a:avLst/>
                  <a:gdLst>
                    <a:gd name="T0" fmla="*/ 122 w 122"/>
                    <a:gd name="T1" fmla="*/ 38 h 213"/>
                    <a:gd name="T2" fmla="*/ 122 w 122"/>
                    <a:gd name="T3" fmla="*/ 69 h 213"/>
                    <a:gd name="T4" fmla="*/ 122 w 122"/>
                    <a:gd name="T5" fmla="*/ 84 h 213"/>
                    <a:gd name="T6" fmla="*/ 122 w 122"/>
                    <a:gd name="T7" fmla="*/ 91 h 213"/>
                    <a:gd name="T8" fmla="*/ 122 w 122"/>
                    <a:gd name="T9" fmla="*/ 107 h 213"/>
                    <a:gd name="T10" fmla="*/ 122 w 122"/>
                    <a:gd name="T11" fmla="*/ 122 h 213"/>
                    <a:gd name="T12" fmla="*/ 122 w 122"/>
                    <a:gd name="T13" fmla="*/ 145 h 213"/>
                    <a:gd name="T14" fmla="*/ 122 w 122"/>
                    <a:gd name="T15" fmla="*/ 160 h 213"/>
                    <a:gd name="T16" fmla="*/ 115 w 122"/>
                    <a:gd name="T17" fmla="*/ 168 h 213"/>
                    <a:gd name="T18" fmla="*/ 99 w 122"/>
                    <a:gd name="T19" fmla="*/ 175 h 213"/>
                    <a:gd name="T20" fmla="*/ 107 w 122"/>
                    <a:gd name="T21" fmla="*/ 190 h 213"/>
                    <a:gd name="T22" fmla="*/ 84 w 122"/>
                    <a:gd name="T23" fmla="*/ 213 h 213"/>
                    <a:gd name="T24" fmla="*/ 16 w 122"/>
                    <a:gd name="T25" fmla="*/ 175 h 213"/>
                    <a:gd name="T26" fmla="*/ 16 w 122"/>
                    <a:gd name="T27" fmla="*/ 130 h 213"/>
                    <a:gd name="T28" fmla="*/ 8 w 122"/>
                    <a:gd name="T29" fmla="*/ 122 h 213"/>
                    <a:gd name="T30" fmla="*/ 8 w 122"/>
                    <a:gd name="T31" fmla="*/ 114 h 213"/>
                    <a:gd name="T32" fmla="*/ 0 w 122"/>
                    <a:gd name="T33" fmla="*/ 107 h 213"/>
                    <a:gd name="T34" fmla="*/ 0 w 122"/>
                    <a:gd name="T35" fmla="*/ 84 h 213"/>
                    <a:gd name="T36" fmla="*/ 8 w 122"/>
                    <a:gd name="T37" fmla="*/ 76 h 213"/>
                    <a:gd name="T38" fmla="*/ 8 w 122"/>
                    <a:gd name="T39" fmla="*/ 69 h 213"/>
                    <a:gd name="T40" fmla="*/ 8 w 122"/>
                    <a:gd name="T41" fmla="*/ 53 h 213"/>
                    <a:gd name="T42" fmla="*/ 8 w 122"/>
                    <a:gd name="T43" fmla="*/ 38 h 213"/>
                    <a:gd name="T44" fmla="*/ 8 w 122"/>
                    <a:gd name="T45" fmla="*/ 31 h 213"/>
                    <a:gd name="T46" fmla="*/ 16 w 122"/>
                    <a:gd name="T47" fmla="*/ 15 h 213"/>
                    <a:gd name="T48" fmla="*/ 31 w 122"/>
                    <a:gd name="T49" fmla="*/ 8 h 213"/>
                    <a:gd name="T50" fmla="*/ 46 w 122"/>
                    <a:gd name="T51" fmla="*/ 8 h 213"/>
                    <a:gd name="T52" fmla="*/ 61 w 122"/>
                    <a:gd name="T53" fmla="*/ 0 h 213"/>
                    <a:gd name="T54" fmla="*/ 69 w 122"/>
                    <a:gd name="T55" fmla="*/ 0 h 213"/>
                    <a:gd name="T56" fmla="*/ 84 w 122"/>
                    <a:gd name="T57" fmla="*/ 0 h 213"/>
                    <a:gd name="T58" fmla="*/ 99 w 122"/>
                    <a:gd name="T59" fmla="*/ 8 h 213"/>
                    <a:gd name="T60" fmla="*/ 107 w 122"/>
                    <a:gd name="T61" fmla="*/ 8 h 213"/>
                    <a:gd name="T62" fmla="*/ 115 w 122"/>
                    <a:gd name="T63" fmla="*/ 15 h 213"/>
                    <a:gd name="T64" fmla="*/ 122 w 122"/>
                    <a:gd name="T65" fmla="*/ 23 h 213"/>
                    <a:gd name="T66" fmla="*/ 122 w 122"/>
                    <a:gd name="T67" fmla="*/ 38 h 21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22"/>
                    <a:gd name="T103" fmla="*/ 0 h 213"/>
                    <a:gd name="T104" fmla="*/ 122 w 122"/>
                    <a:gd name="T105" fmla="*/ 213 h 21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22" h="213">
                      <a:moveTo>
                        <a:pt x="122" y="38"/>
                      </a:moveTo>
                      <a:lnTo>
                        <a:pt x="122" y="69"/>
                      </a:lnTo>
                      <a:lnTo>
                        <a:pt x="122" y="84"/>
                      </a:lnTo>
                      <a:lnTo>
                        <a:pt x="122" y="91"/>
                      </a:lnTo>
                      <a:lnTo>
                        <a:pt x="122" y="107"/>
                      </a:lnTo>
                      <a:lnTo>
                        <a:pt x="122" y="122"/>
                      </a:lnTo>
                      <a:lnTo>
                        <a:pt x="122" y="145"/>
                      </a:lnTo>
                      <a:lnTo>
                        <a:pt x="122" y="160"/>
                      </a:lnTo>
                      <a:lnTo>
                        <a:pt x="115" y="168"/>
                      </a:lnTo>
                      <a:lnTo>
                        <a:pt x="99" y="175"/>
                      </a:lnTo>
                      <a:lnTo>
                        <a:pt x="107" y="190"/>
                      </a:lnTo>
                      <a:lnTo>
                        <a:pt x="84" y="213"/>
                      </a:lnTo>
                      <a:lnTo>
                        <a:pt x="16" y="175"/>
                      </a:lnTo>
                      <a:lnTo>
                        <a:pt x="16" y="130"/>
                      </a:lnTo>
                      <a:lnTo>
                        <a:pt x="8" y="122"/>
                      </a:lnTo>
                      <a:lnTo>
                        <a:pt x="8" y="114"/>
                      </a:lnTo>
                      <a:lnTo>
                        <a:pt x="0" y="107"/>
                      </a:lnTo>
                      <a:lnTo>
                        <a:pt x="0" y="84"/>
                      </a:lnTo>
                      <a:lnTo>
                        <a:pt x="8" y="76"/>
                      </a:lnTo>
                      <a:lnTo>
                        <a:pt x="8" y="69"/>
                      </a:lnTo>
                      <a:lnTo>
                        <a:pt x="8" y="53"/>
                      </a:lnTo>
                      <a:lnTo>
                        <a:pt x="8" y="38"/>
                      </a:lnTo>
                      <a:lnTo>
                        <a:pt x="8" y="31"/>
                      </a:lnTo>
                      <a:lnTo>
                        <a:pt x="16" y="15"/>
                      </a:lnTo>
                      <a:lnTo>
                        <a:pt x="31" y="8"/>
                      </a:lnTo>
                      <a:lnTo>
                        <a:pt x="46" y="8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9" y="8"/>
                      </a:lnTo>
                      <a:lnTo>
                        <a:pt x="107" y="8"/>
                      </a:lnTo>
                      <a:lnTo>
                        <a:pt x="115" y="15"/>
                      </a:lnTo>
                      <a:lnTo>
                        <a:pt x="122" y="23"/>
                      </a:lnTo>
                      <a:lnTo>
                        <a:pt x="122" y="38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53" name="Freeform 325"/>
                <p:cNvSpPr>
                  <a:spLocks/>
                </p:cNvSpPr>
                <p:nvPr/>
              </p:nvSpPr>
              <p:spPr bwMode="auto">
                <a:xfrm>
                  <a:off x="4687" y="1158"/>
                  <a:ext cx="68" cy="53"/>
                </a:xfrm>
                <a:custGeom>
                  <a:avLst/>
                  <a:gdLst>
                    <a:gd name="T0" fmla="*/ 0 w 68"/>
                    <a:gd name="T1" fmla="*/ 8 h 53"/>
                    <a:gd name="T2" fmla="*/ 7 w 68"/>
                    <a:gd name="T3" fmla="*/ 8 h 53"/>
                    <a:gd name="T4" fmla="*/ 23 w 68"/>
                    <a:gd name="T5" fmla="*/ 38 h 53"/>
                    <a:gd name="T6" fmla="*/ 68 w 68"/>
                    <a:gd name="T7" fmla="*/ 53 h 53"/>
                    <a:gd name="T8" fmla="*/ 23 w 68"/>
                    <a:gd name="T9" fmla="*/ 38 h 53"/>
                    <a:gd name="T10" fmla="*/ 7 w 68"/>
                    <a:gd name="T11" fmla="*/ 23 h 53"/>
                    <a:gd name="T12" fmla="*/ 0 w 68"/>
                    <a:gd name="T13" fmla="*/ 30 h 53"/>
                    <a:gd name="T14" fmla="*/ 0 w 68"/>
                    <a:gd name="T15" fmla="*/ 0 h 53"/>
                    <a:gd name="T16" fmla="*/ 0 w 68"/>
                    <a:gd name="T17" fmla="*/ 8 h 5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8"/>
                    <a:gd name="T28" fmla="*/ 0 h 53"/>
                    <a:gd name="T29" fmla="*/ 68 w 68"/>
                    <a:gd name="T30" fmla="*/ 53 h 5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8" h="53">
                      <a:moveTo>
                        <a:pt x="0" y="8"/>
                      </a:moveTo>
                      <a:lnTo>
                        <a:pt x="7" y="8"/>
                      </a:lnTo>
                      <a:lnTo>
                        <a:pt x="23" y="38"/>
                      </a:lnTo>
                      <a:lnTo>
                        <a:pt x="68" y="53"/>
                      </a:lnTo>
                      <a:lnTo>
                        <a:pt x="23" y="38"/>
                      </a:lnTo>
                      <a:lnTo>
                        <a:pt x="7" y="23"/>
                      </a:lnTo>
                      <a:lnTo>
                        <a:pt x="0" y="30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54" name="Freeform 326"/>
                <p:cNvSpPr>
                  <a:spLocks/>
                </p:cNvSpPr>
                <p:nvPr/>
              </p:nvSpPr>
              <p:spPr bwMode="auto">
                <a:xfrm>
                  <a:off x="4664" y="1036"/>
                  <a:ext cx="144" cy="137"/>
                </a:xfrm>
                <a:custGeom>
                  <a:avLst/>
                  <a:gdLst>
                    <a:gd name="T0" fmla="*/ 23 w 144"/>
                    <a:gd name="T1" fmla="*/ 137 h 137"/>
                    <a:gd name="T2" fmla="*/ 7 w 144"/>
                    <a:gd name="T3" fmla="*/ 122 h 137"/>
                    <a:gd name="T4" fmla="*/ 7 w 144"/>
                    <a:gd name="T5" fmla="*/ 99 h 137"/>
                    <a:gd name="T6" fmla="*/ 0 w 144"/>
                    <a:gd name="T7" fmla="*/ 69 h 137"/>
                    <a:gd name="T8" fmla="*/ 0 w 144"/>
                    <a:gd name="T9" fmla="*/ 46 h 137"/>
                    <a:gd name="T10" fmla="*/ 7 w 144"/>
                    <a:gd name="T11" fmla="*/ 23 h 137"/>
                    <a:gd name="T12" fmla="*/ 23 w 144"/>
                    <a:gd name="T13" fmla="*/ 8 h 137"/>
                    <a:gd name="T14" fmla="*/ 38 w 144"/>
                    <a:gd name="T15" fmla="*/ 0 h 137"/>
                    <a:gd name="T16" fmla="*/ 61 w 144"/>
                    <a:gd name="T17" fmla="*/ 0 h 137"/>
                    <a:gd name="T18" fmla="*/ 99 w 144"/>
                    <a:gd name="T19" fmla="*/ 0 h 137"/>
                    <a:gd name="T20" fmla="*/ 122 w 144"/>
                    <a:gd name="T21" fmla="*/ 8 h 137"/>
                    <a:gd name="T22" fmla="*/ 137 w 144"/>
                    <a:gd name="T23" fmla="*/ 15 h 137"/>
                    <a:gd name="T24" fmla="*/ 144 w 144"/>
                    <a:gd name="T25" fmla="*/ 15 h 137"/>
                    <a:gd name="T26" fmla="*/ 137 w 144"/>
                    <a:gd name="T27" fmla="*/ 23 h 137"/>
                    <a:gd name="T28" fmla="*/ 129 w 144"/>
                    <a:gd name="T29" fmla="*/ 38 h 137"/>
                    <a:gd name="T30" fmla="*/ 129 w 144"/>
                    <a:gd name="T31" fmla="*/ 38 h 137"/>
                    <a:gd name="T32" fmla="*/ 122 w 144"/>
                    <a:gd name="T33" fmla="*/ 31 h 137"/>
                    <a:gd name="T34" fmla="*/ 99 w 144"/>
                    <a:gd name="T35" fmla="*/ 31 h 137"/>
                    <a:gd name="T36" fmla="*/ 84 w 144"/>
                    <a:gd name="T37" fmla="*/ 31 h 137"/>
                    <a:gd name="T38" fmla="*/ 68 w 144"/>
                    <a:gd name="T39" fmla="*/ 31 h 137"/>
                    <a:gd name="T40" fmla="*/ 53 w 144"/>
                    <a:gd name="T41" fmla="*/ 31 h 137"/>
                    <a:gd name="T42" fmla="*/ 61 w 144"/>
                    <a:gd name="T43" fmla="*/ 31 h 137"/>
                    <a:gd name="T44" fmla="*/ 61 w 144"/>
                    <a:gd name="T45" fmla="*/ 38 h 137"/>
                    <a:gd name="T46" fmla="*/ 53 w 144"/>
                    <a:gd name="T47" fmla="*/ 53 h 137"/>
                    <a:gd name="T48" fmla="*/ 46 w 144"/>
                    <a:gd name="T49" fmla="*/ 61 h 137"/>
                    <a:gd name="T50" fmla="*/ 38 w 144"/>
                    <a:gd name="T51" fmla="*/ 84 h 137"/>
                    <a:gd name="T52" fmla="*/ 38 w 144"/>
                    <a:gd name="T53" fmla="*/ 99 h 137"/>
                    <a:gd name="T54" fmla="*/ 30 w 144"/>
                    <a:gd name="T55" fmla="*/ 91 h 137"/>
                    <a:gd name="T56" fmla="*/ 23 w 144"/>
                    <a:gd name="T57" fmla="*/ 76 h 137"/>
                    <a:gd name="T58" fmla="*/ 15 w 144"/>
                    <a:gd name="T59" fmla="*/ 76 h 137"/>
                    <a:gd name="T60" fmla="*/ 7 w 144"/>
                    <a:gd name="T61" fmla="*/ 76 h 137"/>
                    <a:gd name="T62" fmla="*/ 7 w 144"/>
                    <a:gd name="T63" fmla="*/ 84 h 137"/>
                    <a:gd name="T64" fmla="*/ 7 w 144"/>
                    <a:gd name="T65" fmla="*/ 107 h 137"/>
                    <a:gd name="T66" fmla="*/ 15 w 144"/>
                    <a:gd name="T67" fmla="*/ 122 h 137"/>
                    <a:gd name="T68" fmla="*/ 23 w 144"/>
                    <a:gd name="T69" fmla="*/ 137 h 137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44"/>
                    <a:gd name="T106" fmla="*/ 0 h 137"/>
                    <a:gd name="T107" fmla="*/ 144 w 144"/>
                    <a:gd name="T108" fmla="*/ 137 h 137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44" h="137">
                      <a:moveTo>
                        <a:pt x="23" y="137"/>
                      </a:moveTo>
                      <a:lnTo>
                        <a:pt x="7" y="122"/>
                      </a:lnTo>
                      <a:lnTo>
                        <a:pt x="7" y="99"/>
                      </a:lnTo>
                      <a:lnTo>
                        <a:pt x="0" y="69"/>
                      </a:lnTo>
                      <a:lnTo>
                        <a:pt x="0" y="46"/>
                      </a:lnTo>
                      <a:lnTo>
                        <a:pt x="7" y="23"/>
                      </a:lnTo>
                      <a:lnTo>
                        <a:pt x="23" y="8"/>
                      </a:lnTo>
                      <a:lnTo>
                        <a:pt x="38" y="0"/>
                      </a:lnTo>
                      <a:lnTo>
                        <a:pt x="61" y="0"/>
                      </a:lnTo>
                      <a:lnTo>
                        <a:pt x="99" y="0"/>
                      </a:lnTo>
                      <a:lnTo>
                        <a:pt x="122" y="8"/>
                      </a:lnTo>
                      <a:lnTo>
                        <a:pt x="137" y="15"/>
                      </a:lnTo>
                      <a:lnTo>
                        <a:pt x="144" y="15"/>
                      </a:lnTo>
                      <a:lnTo>
                        <a:pt x="137" y="23"/>
                      </a:lnTo>
                      <a:lnTo>
                        <a:pt x="129" y="38"/>
                      </a:lnTo>
                      <a:lnTo>
                        <a:pt x="122" y="31"/>
                      </a:lnTo>
                      <a:lnTo>
                        <a:pt x="99" y="31"/>
                      </a:lnTo>
                      <a:lnTo>
                        <a:pt x="84" y="31"/>
                      </a:lnTo>
                      <a:lnTo>
                        <a:pt x="68" y="31"/>
                      </a:lnTo>
                      <a:lnTo>
                        <a:pt x="53" y="31"/>
                      </a:lnTo>
                      <a:lnTo>
                        <a:pt x="61" y="31"/>
                      </a:lnTo>
                      <a:lnTo>
                        <a:pt x="61" y="38"/>
                      </a:lnTo>
                      <a:lnTo>
                        <a:pt x="53" y="53"/>
                      </a:lnTo>
                      <a:lnTo>
                        <a:pt x="46" y="61"/>
                      </a:lnTo>
                      <a:lnTo>
                        <a:pt x="38" y="84"/>
                      </a:lnTo>
                      <a:lnTo>
                        <a:pt x="38" y="99"/>
                      </a:lnTo>
                      <a:lnTo>
                        <a:pt x="30" y="91"/>
                      </a:lnTo>
                      <a:lnTo>
                        <a:pt x="23" y="76"/>
                      </a:lnTo>
                      <a:lnTo>
                        <a:pt x="15" y="76"/>
                      </a:lnTo>
                      <a:lnTo>
                        <a:pt x="7" y="76"/>
                      </a:lnTo>
                      <a:lnTo>
                        <a:pt x="7" y="84"/>
                      </a:lnTo>
                      <a:lnTo>
                        <a:pt x="7" y="107"/>
                      </a:lnTo>
                      <a:lnTo>
                        <a:pt x="15" y="122"/>
                      </a:lnTo>
                      <a:lnTo>
                        <a:pt x="23" y="137"/>
                      </a:lnTo>
                      <a:close/>
                    </a:path>
                  </a:pathLst>
                </a:custGeom>
                <a:solidFill>
                  <a:srgbClr val="BF7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55" name="Freeform 327"/>
                <p:cNvSpPr>
                  <a:spLocks/>
                </p:cNvSpPr>
                <p:nvPr/>
              </p:nvSpPr>
              <p:spPr bwMode="auto">
                <a:xfrm>
                  <a:off x="4786" y="1516"/>
                  <a:ext cx="121" cy="68"/>
                </a:xfrm>
                <a:custGeom>
                  <a:avLst/>
                  <a:gdLst>
                    <a:gd name="T0" fmla="*/ 121 w 121"/>
                    <a:gd name="T1" fmla="*/ 61 h 68"/>
                    <a:gd name="T2" fmla="*/ 91 w 121"/>
                    <a:gd name="T3" fmla="*/ 68 h 68"/>
                    <a:gd name="T4" fmla="*/ 53 w 121"/>
                    <a:gd name="T5" fmla="*/ 68 h 68"/>
                    <a:gd name="T6" fmla="*/ 15 w 121"/>
                    <a:gd name="T7" fmla="*/ 53 h 68"/>
                    <a:gd name="T8" fmla="*/ 0 w 121"/>
                    <a:gd name="T9" fmla="*/ 15 h 68"/>
                    <a:gd name="T10" fmla="*/ 53 w 121"/>
                    <a:gd name="T11" fmla="*/ 23 h 68"/>
                    <a:gd name="T12" fmla="*/ 53 w 121"/>
                    <a:gd name="T13" fmla="*/ 0 h 68"/>
                    <a:gd name="T14" fmla="*/ 76 w 121"/>
                    <a:gd name="T15" fmla="*/ 7 h 68"/>
                    <a:gd name="T16" fmla="*/ 99 w 121"/>
                    <a:gd name="T17" fmla="*/ 23 h 68"/>
                    <a:gd name="T18" fmla="*/ 114 w 121"/>
                    <a:gd name="T19" fmla="*/ 23 h 68"/>
                    <a:gd name="T20" fmla="*/ 121 w 121"/>
                    <a:gd name="T21" fmla="*/ 61 h 6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1"/>
                    <a:gd name="T34" fmla="*/ 0 h 68"/>
                    <a:gd name="T35" fmla="*/ 121 w 121"/>
                    <a:gd name="T36" fmla="*/ 68 h 6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1" h="68">
                      <a:moveTo>
                        <a:pt x="121" y="61"/>
                      </a:moveTo>
                      <a:lnTo>
                        <a:pt x="91" y="68"/>
                      </a:lnTo>
                      <a:lnTo>
                        <a:pt x="53" y="68"/>
                      </a:lnTo>
                      <a:lnTo>
                        <a:pt x="15" y="53"/>
                      </a:lnTo>
                      <a:lnTo>
                        <a:pt x="0" y="15"/>
                      </a:lnTo>
                      <a:lnTo>
                        <a:pt x="53" y="23"/>
                      </a:lnTo>
                      <a:lnTo>
                        <a:pt x="53" y="0"/>
                      </a:lnTo>
                      <a:lnTo>
                        <a:pt x="76" y="7"/>
                      </a:lnTo>
                      <a:lnTo>
                        <a:pt x="99" y="23"/>
                      </a:lnTo>
                      <a:lnTo>
                        <a:pt x="114" y="23"/>
                      </a:lnTo>
                      <a:lnTo>
                        <a:pt x="121" y="61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  <p:grpSp>
            <p:nvGrpSpPr>
              <p:cNvPr id="28141" name="Group 328"/>
              <p:cNvGrpSpPr>
                <a:grpSpLocks/>
              </p:cNvGrpSpPr>
              <p:nvPr/>
            </p:nvGrpSpPr>
            <p:grpSpPr bwMode="auto">
              <a:xfrm>
                <a:off x="3418" y="1257"/>
                <a:ext cx="358" cy="1461"/>
                <a:chOff x="3418" y="1257"/>
                <a:chExt cx="358" cy="1461"/>
              </a:xfrm>
            </p:grpSpPr>
            <p:sp>
              <p:nvSpPr>
                <p:cNvPr id="27831" name="Freeform 329"/>
                <p:cNvSpPr>
                  <a:spLocks/>
                </p:cNvSpPr>
                <p:nvPr/>
              </p:nvSpPr>
              <p:spPr bwMode="auto">
                <a:xfrm>
                  <a:off x="3418" y="2574"/>
                  <a:ext cx="144" cy="83"/>
                </a:xfrm>
                <a:custGeom>
                  <a:avLst/>
                  <a:gdLst>
                    <a:gd name="T0" fmla="*/ 76 w 144"/>
                    <a:gd name="T1" fmla="*/ 0 h 83"/>
                    <a:gd name="T2" fmla="*/ 53 w 144"/>
                    <a:gd name="T3" fmla="*/ 23 h 83"/>
                    <a:gd name="T4" fmla="*/ 30 w 144"/>
                    <a:gd name="T5" fmla="*/ 45 h 83"/>
                    <a:gd name="T6" fmla="*/ 7 w 144"/>
                    <a:gd name="T7" fmla="*/ 68 h 83"/>
                    <a:gd name="T8" fmla="*/ 0 w 144"/>
                    <a:gd name="T9" fmla="*/ 83 h 83"/>
                    <a:gd name="T10" fmla="*/ 30 w 144"/>
                    <a:gd name="T11" fmla="*/ 83 h 83"/>
                    <a:gd name="T12" fmla="*/ 53 w 144"/>
                    <a:gd name="T13" fmla="*/ 83 h 83"/>
                    <a:gd name="T14" fmla="*/ 91 w 144"/>
                    <a:gd name="T15" fmla="*/ 68 h 83"/>
                    <a:gd name="T16" fmla="*/ 114 w 144"/>
                    <a:gd name="T17" fmla="*/ 53 h 83"/>
                    <a:gd name="T18" fmla="*/ 137 w 144"/>
                    <a:gd name="T19" fmla="*/ 53 h 83"/>
                    <a:gd name="T20" fmla="*/ 144 w 144"/>
                    <a:gd name="T21" fmla="*/ 45 h 83"/>
                    <a:gd name="T22" fmla="*/ 144 w 144"/>
                    <a:gd name="T23" fmla="*/ 7 h 83"/>
                    <a:gd name="T24" fmla="*/ 76 w 144"/>
                    <a:gd name="T25" fmla="*/ 0 h 8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44"/>
                    <a:gd name="T40" fmla="*/ 0 h 83"/>
                    <a:gd name="T41" fmla="*/ 144 w 144"/>
                    <a:gd name="T42" fmla="*/ 83 h 8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44" h="83">
                      <a:moveTo>
                        <a:pt x="76" y="0"/>
                      </a:moveTo>
                      <a:lnTo>
                        <a:pt x="53" y="23"/>
                      </a:lnTo>
                      <a:lnTo>
                        <a:pt x="30" y="45"/>
                      </a:lnTo>
                      <a:lnTo>
                        <a:pt x="7" y="68"/>
                      </a:lnTo>
                      <a:lnTo>
                        <a:pt x="0" y="83"/>
                      </a:lnTo>
                      <a:lnTo>
                        <a:pt x="30" y="83"/>
                      </a:lnTo>
                      <a:lnTo>
                        <a:pt x="53" y="83"/>
                      </a:lnTo>
                      <a:lnTo>
                        <a:pt x="91" y="68"/>
                      </a:lnTo>
                      <a:lnTo>
                        <a:pt x="114" y="53"/>
                      </a:lnTo>
                      <a:lnTo>
                        <a:pt x="137" y="53"/>
                      </a:lnTo>
                      <a:lnTo>
                        <a:pt x="144" y="45"/>
                      </a:lnTo>
                      <a:lnTo>
                        <a:pt x="144" y="7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32" name="Freeform 330"/>
                <p:cNvSpPr>
                  <a:spLocks/>
                </p:cNvSpPr>
                <p:nvPr/>
              </p:nvSpPr>
              <p:spPr bwMode="auto">
                <a:xfrm>
                  <a:off x="3677" y="2619"/>
                  <a:ext cx="91" cy="99"/>
                </a:xfrm>
                <a:custGeom>
                  <a:avLst/>
                  <a:gdLst>
                    <a:gd name="T0" fmla="*/ 0 w 91"/>
                    <a:gd name="T1" fmla="*/ 0 h 99"/>
                    <a:gd name="T2" fmla="*/ 0 w 91"/>
                    <a:gd name="T3" fmla="*/ 23 h 99"/>
                    <a:gd name="T4" fmla="*/ 15 w 91"/>
                    <a:gd name="T5" fmla="*/ 38 h 99"/>
                    <a:gd name="T6" fmla="*/ 15 w 91"/>
                    <a:gd name="T7" fmla="*/ 61 h 99"/>
                    <a:gd name="T8" fmla="*/ 38 w 91"/>
                    <a:gd name="T9" fmla="*/ 84 h 99"/>
                    <a:gd name="T10" fmla="*/ 53 w 91"/>
                    <a:gd name="T11" fmla="*/ 92 h 99"/>
                    <a:gd name="T12" fmla="*/ 68 w 91"/>
                    <a:gd name="T13" fmla="*/ 99 h 99"/>
                    <a:gd name="T14" fmla="*/ 83 w 91"/>
                    <a:gd name="T15" fmla="*/ 92 h 99"/>
                    <a:gd name="T16" fmla="*/ 91 w 91"/>
                    <a:gd name="T17" fmla="*/ 76 h 99"/>
                    <a:gd name="T18" fmla="*/ 91 w 91"/>
                    <a:gd name="T19" fmla="*/ 61 h 99"/>
                    <a:gd name="T20" fmla="*/ 76 w 91"/>
                    <a:gd name="T21" fmla="*/ 31 h 99"/>
                    <a:gd name="T22" fmla="*/ 53 w 91"/>
                    <a:gd name="T23" fmla="*/ 8 h 99"/>
                    <a:gd name="T24" fmla="*/ 53 w 91"/>
                    <a:gd name="T25" fmla="*/ 0 h 99"/>
                    <a:gd name="T26" fmla="*/ 0 w 91"/>
                    <a:gd name="T27" fmla="*/ 0 h 9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91"/>
                    <a:gd name="T43" fmla="*/ 0 h 99"/>
                    <a:gd name="T44" fmla="*/ 91 w 91"/>
                    <a:gd name="T45" fmla="*/ 99 h 9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91" h="99">
                      <a:moveTo>
                        <a:pt x="0" y="0"/>
                      </a:moveTo>
                      <a:lnTo>
                        <a:pt x="0" y="23"/>
                      </a:lnTo>
                      <a:lnTo>
                        <a:pt x="15" y="38"/>
                      </a:lnTo>
                      <a:lnTo>
                        <a:pt x="15" y="61"/>
                      </a:lnTo>
                      <a:lnTo>
                        <a:pt x="38" y="84"/>
                      </a:lnTo>
                      <a:lnTo>
                        <a:pt x="53" y="92"/>
                      </a:lnTo>
                      <a:lnTo>
                        <a:pt x="68" y="99"/>
                      </a:lnTo>
                      <a:lnTo>
                        <a:pt x="83" y="92"/>
                      </a:lnTo>
                      <a:lnTo>
                        <a:pt x="91" y="76"/>
                      </a:lnTo>
                      <a:lnTo>
                        <a:pt x="91" y="61"/>
                      </a:lnTo>
                      <a:lnTo>
                        <a:pt x="76" y="31"/>
                      </a:lnTo>
                      <a:lnTo>
                        <a:pt x="53" y="8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33" name="Freeform 331"/>
                <p:cNvSpPr>
                  <a:spLocks/>
                </p:cNvSpPr>
                <p:nvPr/>
              </p:nvSpPr>
              <p:spPr bwMode="auto">
                <a:xfrm>
                  <a:off x="3464" y="2048"/>
                  <a:ext cx="45" cy="115"/>
                </a:xfrm>
                <a:custGeom>
                  <a:avLst/>
                  <a:gdLst>
                    <a:gd name="T0" fmla="*/ 0 w 45"/>
                    <a:gd name="T1" fmla="*/ 0 h 115"/>
                    <a:gd name="T2" fmla="*/ 0 w 45"/>
                    <a:gd name="T3" fmla="*/ 61 h 115"/>
                    <a:gd name="T4" fmla="*/ 22 w 45"/>
                    <a:gd name="T5" fmla="*/ 99 h 115"/>
                    <a:gd name="T6" fmla="*/ 30 w 45"/>
                    <a:gd name="T7" fmla="*/ 115 h 115"/>
                    <a:gd name="T8" fmla="*/ 30 w 45"/>
                    <a:gd name="T9" fmla="*/ 61 h 115"/>
                    <a:gd name="T10" fmla="*/ 38 w 45"/>
                    <a:gd name="T11" fmla="*/ 69 h 115"/>
                    <a:gd name="T12" fmla="*/ 45 w 45"/>
                    <a:gd name="T13" fmla="*/ 84 h 115"/>
                    <a:gd name="T14" fmla="*/ 45 w 45"/>
                    <a:gd name="T15" fmla="*/ 61 h 115"/>
                    <a:gd name="T16" fmla="*/ 38 w 45"/>
                    <a:gd name="T17" fmla="*/ 31 h 115"/>
                    <a:gd name="T18" fmla="*/ 22 w 45"/>
                    <a:gd name="T19" fmla="*/ 0 h 115"/>
                    <a:gd name="T20" fmla="*/ 0 w 45"/>
                    <a:gd name="T21" fmla="*/ 0 h 11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45"/>
                    <a:gd name="T34" fmla="*/ 0 h 115"/>
                    <a:gd name="T35" fmla="*/ 45 w 45"/>
                    <a:gd name="T36" fmla="*/ 115 h 11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45" h="115">
                      <a:moveTo>
                        <a:pt x="0" y="0"/>
                      </a:moveTo>
                      <a:lnTo>
                        <a:pt x="0" y="61"/>
                      </a:lnTo>
                      <a:lnTo>
                        <a:pt x="22" y="99"/>
                      </a:lnTo>
                      <a:lnTo>
                        <a:pt x="30" y="115"/>
                      </a:lnTo>
                      <a:lnTo>
                        <a:pt x="30" y="61"/>
                      </a:lnTo>
                      <a:lnTo>
                        <a:pt x="38" y="69"/>
                      </a:lnTo>
                      <a:lnTo>
                        <a:pt x="45" y="84"/>
                      </a:lnTo>
                      <a:lnTo>
                        <a:pt x="45" y="61"/>
                      </a:lnTo>
                      <a:lnTo>
                        <a:pt x="38" y="31"/>
                      </a:lnTo>
                      <a:lnTo>
                        <a:pt x="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34" name="Freeform 332"/>
                <p:cNvSpPr>
                  <a:spLocks/>
                </p:cNvSpPr>
                <p:nvPr/>
              </p:nvSpPr>
              <p:spPr bwMode="auto">
                <a:xfrm>
                  <a:off x="3486" y="1813"/>
                  <a:ext cx="252" cy="806"/>
                </a:xfrm>
                <a:custGeom>
                  <a:avLst/>
                  <a:gdLst>
                    <a:gd name="T0" fmla="*/ 0 w 252"/>
                    <a:gd name="T1" fmla="*/ 0 h 806"/>
                    <a:gd name="T2" fmla="*/ 0 w 252"/>
                    <a:gd name="T3" fmla="*/ 441 h 806"/>
                    <a:gd name="T4" fmla="*/ 0 w 252"/>
                    <a:gd name="T5" fmla="*/ 761 h 806"/>
                    <a:gd name="T6" fmla="*/ 76 w 252"/>
                    <a:gd name="T7" fmla="*/ 776 h 806"/>
                    <a:gd name="T8" fmla="*/ 92 w 252"/>
                    <a:gd name="T9" fmla="*/ 510 h 806"/>
                    <a:gd name="T10" fmla="*/ 76 w 252"/>
                    <a:gd name="T11" fmla="*/ 487 h 806"/>
                    <a:gd name="T12" fmla="*/ 92 w 252"/>
                    <a:gd name="T13" fmla="*/ 471 h 806"/>
                    <a:gd name="T14" fmla="*/ 92 w 252"/>
                    <a:gd name="T15" fmla="*/ 312 h 806"/>
                    <a:gd name="T16" fmla="*/ 107 w 252"/>
                    <a:gd name="T17" fmla="*/ 357 h 806"/>
                    <a:gd name="T18" fmla="*/ 145 w 252"/>
                    <a:gd name="T19" fmla="*/ 578 h 806"/>
                    <a:gd name="T20" fmla="*/ 183 w 252"/>
                    <a:gd name="T21" fmla="*/ 806 h 806"/>
                    <a:gd name="T22" fmla="*/ 252 w 252"/>
                    <a:gd name="T23" fmla="*/ 806 h 806"/>
                    <a:gd name="T24" fmla="*/ 221 w 252"/>
                    <a:gd name="T25" fmla="*/ 502 h 806"/>
                    <a:gd name="T26" fmla="*/ 206 w 252"/>
                    <a:gd name="T27" fmla="*/ 251 h 806"/>
                    <a:gd name="T28" fmla="*/ 213 w 252"/>
                    <a:gd name="T29" fmla="*/ 7 h 806"/>
                    <a:gd name="T30" fmla="*/ 0 w 252"/>
                    <a:gd name="T31" fmla="*/ 0 h 80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52"/>
                    <a:gd name="T49" fmla="*/ 0 h 806"/>
                    <a:gd name="T50" fmla="*/ 252 w 252"/>
                    <a:gd name="T51" fmla="*/ 806 h 80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52" h="806">
                      <a:moveTo>
                        <a:pt x="0" y="0"/>
                      </a:moveTo>
                      <a:lnTo>
                        <a:pt x="0" y="441"/>
                      </a:lnTo>
                      <a:lnTo>
                        <a:pt x="0" y="761"/>
                      </a:lnTo>
                      <a:lnTo>
                        <a:pt x="76" y="776"/>
                      </a:lnTo>
                      <a:lnTo>
                        <a:pt x="92" y="510"/>
                      </a:lnTo>
                      <a:lnTo>
                        <a:pt x="76" y="487"/>
                      </a:lnTo>
                      <a:lnTo>
                        <a:pt x="92" y="471"/>
                      </a:lnTo>
                      <a:lnTo>
                        <a:pt x="92" y="312"/>
                      </a:lnTo>
                      <a:lnTo>
                        <a:pt x="107" y="357"/>
                      </a:lnTo>
                      <a:lnTo>
                        <a:pt x="145" y="578"/>
                      </a:lnTo>
                      <a:lnTo>
                        <a:pt x="183" y="806"/>
                      </a:lnTo>
                      <a:lnTo>
                        <a:pt x="252" y="806"/>
                      </a:lnTo>
                      <a:lnTo>
                        <a:pt x="221" y="502"/>
                      </a:lnTo>
                      <a:lnTo>
                        <a:pt x="206" y="251"/>
                      </a:lnTo>
                      <a:lnTo>
                        <a:pt x="213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35" name="Freeform 333"/>
                <p:cNvSpPr>
                  <a:spLocks/>
                </p:cNvSpPr>
                <p:nvPr/>
              </p:nvSpPr>
              <p:spPr bwMode="auto">
                <a:xfrm>
                  <a:off x="3456" y="1440"/>
                  <a:ext cx="320" cy="616"/>
                </a:xfrm>
                <a:custGeom>
                  <a:avLst/>
                  <a:gdLst>
                    <a:gd name="T0" fmla="*/ 106 w 320"/>
                    <a:gd name="T1" fmla="*/ 7 h 616"/>
                    <a:gd name="T2" fmla="*/ 8 w 320"/>
                    <a:gd name="T3" fmla="*/ 83 h 616"/>
                    <a:gd name="T4" fmla="*/ 0 w 320"/>
                    <a:gd name="T5" fmla="*/ 281 h 616"/>
                    <a:gd name="T6" fmla="*/ 0 w 320"/>
                    <a:gd name="T7" fmla="*/ 380 h 616"/>
                    <a:gd name="T8" fmla="*/ 8 w 320"/>
                    <a:gd name="T9" fmla="*/ 616 h 616"/>
                    <a:gd name="T10" fmla="*/ 30 w 320"/>
                    <a:gd name="T11" fmla="*/ 616 h 616"/>
                    <a:gd name="T12" fmla="*/ 38 w 320"/>
                    <a:gd name="T13" fmla="*/ 373 h 616"/>
                    <a:gd name="T14" fmla="*/ 243 w 320"/>
                    <a:gd name="T15" fmla="*/ 373 h 616"/>
                    <a:gd name="T16" fmla="*/ 251 w 320"/>
                    <a:gd name="T17" fmla="*/ 312 h 616"/>
                    <a:gd name="T18" fmla="*/ 251 w 320"/>
                    <a:gd name="T19" fmla="*/ 357 h 616"/>
                    <a:gd name="T20" fmla="*/ 243 w 320"/>
                    <a:gd name="T21" fmla="*/ 449 h 616"/>
                    <a:gd name="T22" fmla="*/ 228 w 320"/>
                    <a:gd name="T23" fmla="*/ 586 h 616"/>
                    <a:gd name="T24" fmla="*/ 259 w 320"/>
                    <a:gd name="T25" fmla="*/ 593 h 616"/>
                    <a:gd name="T26" fmla="*/ 320 w 320"/>
                    <a:gd name="T27" fmla="*/ 357 h 616"/>
                    <a:gd name="T28" fmla="*/ 282 w 320"/>
                    <a:gd name="T29" fmla="*/ 68 h 616"/>
                    <a:gd name="T30" fmla="*/ 175 w 320"/>
                    <a:gd name="T31" fmla="*/ 0 h 616"/>
                    <a:gd name="T32" fmla="*/ 129 w 320"/>
                    <a:gd name="T33" fmla="*/ 30 h 616"/>
                    <a:gd name="T34" fmla="*/ 106 w 320"/>
                    <a:gd name="T35" fmla="*/ 7 h 61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0"/>
                    <a:gd name="T55" fmla="*/ 0 h 616"/>
                    <a:gd name="T56" fmla="*/ 320 w 320"/>
                    <a:gd name="T57" fmla="*/ 616 h 61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0" h="616">
                      <a:moveTo>
                        <a:pt x="106" y="7"/>
                      </a:moveTo>
                      <a:lnTo>
                        <a:pt x="8" y="83"/>
                      </a:lnTo>
                      <a:lnTo>
                        <a:pt x="0" y="281"/>
                      </a:lnTo>
                      <a:lnTo>
                        <a:pt x="0" y="380"/>
                      </a:lnTo>
                      <a:lnTo>
                        <a:pt x="8" y="616"/>
                      </a:lnTo>
                      <a:lnTo>
                        <a:pt x="30" y="616"/>
                      </a:lnTo>
                      <a:lnTo>
                        <a:pt x="38" y="373"/>
                      </a:lnTo>
                      <a:lnTo>
                        <a:pt x="243" y="373"/>
                      </a:lnTo>
                      <a:lnTo>
                        <a:pt x="251" y="312"/>
                      </a:lnTo>
                      <a:lnTo>
                        <a:pt x="251" y="357"/>
                      </a:lnTo>
                      <a:lnTo>
                        <a:pt x="243" y="449"/>
                      </a:lnTo>
                      <a:lnTo>
                        <a:pt x="228" y="586"/>
                      </a:lnTo>
                      <a:lnTo>
                        <a:pt x="259" y="593"/>
                      </a:lnTo>
                      <a:lnTo>
                        <a:pt x="320" y="357"/>
                      </a:lnTo>
                      <a:lnTo>
                        <a:pt x="282" y="68"/>
                      </a:lnTo>
                      <a:lnTo>
                        <a:pt x="175" y="0"/>
                      </a:lnTo>
                      <a:lnTo>
                        <a:pt x="129" y="30"/>
                      </a:lnTo>
                      <a:lnTo>
                        <a:pt x="106" y="7"/>
                      </a:lnTo>
                      <a:close/>
                    </a:path>
                  </a:pathLst>
                </a:custGeom>
                <a:solidFill>
                  <a:srgbClr val="3F7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36" name="Freeform 334"/>
                <p:cNvSpPr>
                  <a:spLocks/>
                </p:cNvSpPr>
                <p:nvPr/>
              </p:nvSpPr>
              <p:spPr bwMode="auto">
                <a:xfrm>
                  <a:off x="3677" y="2026"/>
                  <a:ext cx="45" cy="99"/>
                </a:xfrm>
                <a:custGeom>
                  <a:avLst/>
                  <a:gdLst>
                    <a:gd name="T0" fmla="*/ 7 w 45"/>
                    <a:gd name="T1" fmla="*/ 0 h 99"/>
                    <a:gd name="T2" fmla="*/ 0 w 45"/>
                    <a:gd name="T3" fmla="*/ 53 h 99"/>
                    <a:gd name="T4" fmla="*/ 22 w 45"/>
                    <a:gd name="T5" fmla="*/ 99 h 99"/>
                    <a:gd name="T6" fmla="*/ 30 w 45"/>
                    <a:gd name="T7" fmla="*/ 91 h 99"/>
                    <a:gd name="T8" fmla="*/ 45 w 45"/>
                    <a:gd name="T9" fmla="*/ 91 h 99"/>
                    <a:gd name="T10" fmla="*/ 38 w 45"/>
                    <a:gd name="T11" fmla="*/ 76 h 99"/>
                    <a:gd name="T12" fmla="*/ 38 w 45"/>
                    <a:gd name="T13" fmla="*/ 53 h 99"/>
                    <a:gd name="T14" fmla="*/ 45 w 45"/>
                    <a:gd name="T15" fmla="*/ 38 h 99"/>
                    <a:gd name="T16" fmla="*/ 38 w 45"/>
                    <a:gd name="T17" fmla="*/ 0 h 99"/>
                    <a:gd name="T18" fmla="*/ 7 w 45"/>
                    <a:gd name="T19" fmla="*/ 0 h 9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5"/>
                    <a:gd name="T31" fmla="*/ 0 h 99"/>
                    <a:gd name="T32" fmla="*/ 45 w 45"/>
                    <a:gd name="T33" fmla="*/ 99 h 9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5" h="99">
                      <a:moveTo>
                        <a:pt x="7" y="0"/>
                      </a:moveTo>
                      <a:lnTo>
                        <a:pt x="0" y="53"/>
                      </a:lnTo>
                      <a:lnTo>
                        <a:pt x="22" y="99"/>
                      </a:lnTo>
                      <a:lnTo>
                        <a:pt x="30" y="91"/>
                      </a:lnTo>
                      <a:lnTo>
                        <a:pt x="45" y="91"/>
                      </a:lnTo>
                      <a:lnTo>
                        <a:pt x="38" y="76"/>
                      </a:lnTo>
                      <a:lnTo>
                        <a:pt x="38" y="53"/>
                      </a:lnTo>
                      <a:lnTo>
                        <a:pt x="45" y="38"/>
                      </a:lnTo>
                      <a:lnTo>
                        <a:pt x="38" y="0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37" name="Line 335"/>
                <p:cNvSpPr>
                  <a:spLocks noChangeShapeType="1"/>
                </p:cNvSpPr>
                <p:nvPr/>
              </p:nvSpPr>
              <p:spPr bwMode="auto">
                <a:xfrm>
                  <a:off x="3494" y="1835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38" name="Line 336"/>
                <p:cNvSpPr>
                  <a:spLocks noChangeShapeType="1"/>
                </p:cNvSpPr>
                <p:nvPr/>
              </p:nvSpPr>
              <p:spPr bwMode="auto">
                <a:xfrm>
                  <a:off x="3494" y="1820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39" name="Freeform 337"/>
                <p:cNvSpPr>
                  <a:spLocks/>
                </p:cNvSpPr>
                <p:nvPr/>
              </p:nvSpPr>
              <p:spPr bwMode="auto">
                <a:xfrm>
                  <a:off x="3555" y="1455"/>
                  <a:ext cx="91" cy="53"/>
                </a:xfrm>
                <a:custGeom>
                  <a:avLst/>
                  <a:gdLst>
                    <a:gd name="T0" fmla="*/ 0 w 91"/>
                    <a:gd name="T1" fmla="*/ 7 h 53"/>
                    <a:gd name="T2" fmla="*/ 0 w 91"/>
                    <a:gd name="T3" fmla="*/ 53 h 53"/>
                    <a:gd name="T4" fmla="*/ 23 w 91"/>
                    <a:gd name="T5" fmla="*/ 15 h 53"/>
                    <a:gd name="T6" fmla="*/ 46 w 91"/>
                    <a:gd name="T7" fmla="*/ 53 h 53"/>
                    <a:gd name="T8" fmla="*/ 91 w 91"/>
                    <a:gd name="T9" fmla="*/ 0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1"/>
                    <a:gd name="T16" fmla="*/ 0 h 53"/>
                    <a:gd name="T17" fmla="*/ 91 w 91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1" h="53">
                      <a:moveTo>
                        <a:pt x="0" y="7"/>
                      </a:moveTo>
                      <a:lnTo>
                        <a:pt x="0" y="53"/>
                      </a:lnTo>
                      <a:lnTo>
                        <a:pt x="23" y="15"/>
                      </a:lnTo>
                      <a:lnTo>
                        <a:pt x="46" y="53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40" name="Line 338"/>
                <p:cNvSpPr>
                  <a:spLocks noChangeShapeType="1"/>
                </p:cNvSpPr>
                <p:nvPr/>
              </p:nvSpPr>
              <p:spPr bwMode="auto">
                <a:xfrm>
                  <a:off x="3578" y="1478"/>
                  <a:ext cx="1" cy="35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41" name="Freeform 339"/>
                <p:cNvSpPr>
                  <a:spLocks/>
                </p:cNvSpPr>
                <p:nvPr/>
              </p:nvSpPr>
              <p:spPr bwMode="auto">
                <a:xfrm>
                  <a:off x="3524" y="1264"/>
                  <a:ext cx="122" cy="206"/>
                </a:xfrm>
                <a:custGeom>
                  <a:avLst/>
                  <a:gdLst>
                    <a:gd name="T0" fmla="*/ 8 w 122"/>
                    <a:gd name="T1" fmla="*/ 39 h 206"/>
                    <a:gd name="T2" fmla="*/ 0 w 122"/>
                    <a:gd name="T3" fmla="*/ 61 h 206"/>
                    <a:gd name="T4" fmla="*/ 0 w 122"/>
                    <a:gd name="T5" fmla="*/ 69 h 206"/>
                    <a:gd name="T6" fmla="*/ 8 w 122"/>
                    <a:gd name="T7" fmla="*/ 77 h 206"/>
                    <a:gd name="T8" fmla="*/ 0 w 122"/>
                    <a:gd name="T9" fmla="*/ 92 h 206"/>
                    <a:gd name="T10" fmla="*/ 8 w 122"/>
                    <a:gd name="T11" fmla="*/ 115 h 206"/>
                    <a:gd name="T12" fmla="*/ 8 w 122"/>
                    <a:gd name="T13" fmla="*/ 130 h 206"/>
                    <a:gd name="T14" fmla="*/ 8 w 122"/>
                    <a:gd name="T15" fmla="*/ 137 h 206"/>
                    <a:gd name="T16" fmla="*/ 16 w 122"/>
                    <a:gd name="T17" fmla="*/ 153 h 206"/>
                    <a:gd name="T18" fmla="*/ 16 w 122"/>
                    <a:gd name="T19" fmla="*/ 160 h 206"/>
                    <a:gd name="T20" fmla="*/ 31 w 122"/>
                    <a:gd name="T21" fmla="*/ 168 h 206"/>
                    <a:gd name="T22" fmla="*/ 38 w 122"/>
                    <a:gd name="T23" fmla="*/ 168 h 206"/>
                    <a:gd name="T24" fmla="*/ 38 w 122"/>
                    <a:gd name="T25" fmla="*/ 176 h 206"/>
                    <a:gd name="T26" fmla="*/ 38 w 122"/>
                    <a:gd name="T27" fmla="*/ 183 h 206"/>
                    <a:gd name="T28" fmla="*/ 54 w 122"/>
                    <a:gd name="T29" fmla="*/ 206 h 206"/>
                    <a:gd name="T30" fmla="*/ 107 w 122"/>
                    <a:gd name="T31" fmla="*/ 176 h 206"/>
                    <a:gd name="T32" fmla="*/ 107 w 122"/>
                    <a:gd name="T33" fmla="*/ 122 h 206"/>
                    <a:gd name="T34" fmla="*/ 115 w 122"/>
                    <a:gd name="T35" fmla="*/ 107 h 206"/>
                    <a:gd name="T36" fmla="*/ 122 w 122"/>
                    <a:gd name="T37" fmla="*/ 92 h 206"/>
                    <a:gd name="T38" fmla="*/ 122 w 122"/>
                    <a:gd name="T39" fmla="*/ 77 h 206"/>
                    <a:gd name="T40" fmla="*/ 122 w 122"/>
                    <a:gd name="T41" fmla="*/ 61 h 206"/>
                    <a:gd name="T42" fmla="*/ 122 w 122"/>
                    <a:gd name="T43" fmla="*/ 54 h 206"/>
                    <a:gd name="T44" fmla="*/ 122 w 122"/>
                    <a:gd name="T45" fmla="*/ 39 h 206"/>
                    <a:gd name="T46" fmla="*/ 122 w 122"/>
                    <a:gd name="T47" fmla="*/ 31 h 206"/>
                    <a:gd name="T48" fmla="*/ 115 w 122"/>
                    <a:gd name="T49" fmla="*/ 23 h 206"/>
                    <a:gd name="T50" fmla="*/ 107 w 122"/>
                    <a:gd name="T51" fmla="*/ 16 h 206"/>
                    <a:gd name="T52" fmla="*/ 99 w 122"/>
                    <a:gd name="T53" fmla="*/ 8 h 206"/>
                    <a:gd name="T54" fmla="*/ 84 w 122"/>
                    <a:gd name="T55" fmla="*/ 8 h 206"/>
                    <a:gd name="T56" fmla="*/ 77 w 122"/>
                    <a:gd name="T57" fmla="*/ 8 h 206"/>
                    <a:gd name="T58" fmla="*/ 61 w 122"/>
                    <a:gd name="T59" fmla="*/ 0 h 206"/>
                    <a:gd name="T60" fmla="*/ 46 w 122"/>
                    <a:gd name="T61" fmla="*/ 8 h 206"/>
                    <a:gd name="T62" fmla="*/ 31 w 122"/>
                    <a:gd name="T63" fmla="*/ 8 h 206"/>
                    <a:gd name="T64" fmla="*/ 23 w 122"/>
                    <a:gd name="T65" fmla="*/ 16 h 206"/>
                    <a:gd name="T66" fmla="*/ 16 w 122"/>
                    <a:gd name="T67" fmla="*/ 23 h 206"/>
                    <a:gd name="T68" fmla="*/ 8 w 122"/>
                    <a:gd name="T69" fmla="*/ 31 h 206"/>
                    <a:gd name="T70" fmla="*/ 8 w 122"/>
                    <a:gd name="T71" fmla="*/ 39 h 20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122"/>
                    <a:gd name="T109" fmla="*/ 0 h 206"/>
                    <a:gd name="T110" fmla="*/ 122 w 122"/>
                    <a:gd name="T111" fmla="*/ 206 h 20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122" h="206">
                      <a:moveTo>
                        <a:pt x="8" y="39"/>
                      </a:moveTo>
                      <a:lnTo>
                        <a:pt x="0" y="61"/>
                      </a:lnTo>
                      <a:lnTo>
                        <a:pt x="0" y="69"/>
                      </a:lnTo>
                      <a:lnTo>
                        <a:pt x="8" y="77"/>
                      </a:lnTo>
                      <a:lnTo>
                        <a:pt x="0" y="92"/>
                      </a:lnTo>
                      <a:lnTo>
                        <a:pt x="8" y="115"/>
                      </a:lnTo>
                      <a:lnTo>
                        <a:pt x="8" y="130"/>
                      </a:lnTo>
                      <a:lnTo>
                        <a:pt x="8" y="137"/>
                      </a:lnTo>
                      <a:lnTo>
                        <a:pt x="16" y="153"/>
                      </a:lnTo>
                      <a:lnTo>
                        <a:pt x="16" y="160"/>
                      </a:lnTo>
                      <a:lnTo>
                        <a:pt x="31" y="168"/>
                      </a:lnTo>
                      <a:lnTo>
                        <a:pt x="38" y="168"/>
                      </a:lnTo>
                      <a:lnTo>
                        <a:pt x="38" y="176"/>
                      </a:lnTo>
                      <a:lnTo>
                        <a:pt x="38" y="183"/>
                      </a:lnTo>
                      <a:lnTo>
                        <a:pt x="54" y="206"/>
                      </a:lnTo>
                      <a:lnTo>
                        <a:pt x="107" y="176"/>
                      </a:lnTo>
                      <a:lnTo>
                        <a:pt x="107" y="122"/>
                      </a:lnTo>
                      <a:lnTo>
                        <a:pt x="115" y="107"/>
                      </a:lnTo>
                      <a:lnTo>
                        <a:pt x="122" y="92"/>
                      </a:lnTo>
                      <a:lnTo>
                        <a:pt x="122" y="77"/>
                      </a:lnTo>
                      <a:lnTo>
                        <a:pt x="122" y="61"/>
                      </a:lnTo>
                      <a:lnTo>
                        <a:pt x="122" y="54"/>
                      </a:lnTo>
                      <a:lnTo>
                        <a:pt x="122" y="39"/>
                      </a:lnTo>
                      <a:lnTo>
                        <a:pt x="122" y="31"/>
                      </a:lnTo>
                      <a:lnTo>
                        <a:pt x="115" y="23"/>
                      </a:lnTo>
                      <a:lnTo>
                        <a:pt x="107" y="16"/>
                      </a:lnTo>
                      <a:lnTo>
                        <a:pt x="99" y="8"/>
                      </a:lnTo>
                      <a:lnTo>
                        <a:pt x="84" y="8"/>
                      </a:lnTo>
                      <a:lnTo>
                        <a:pt x="77" y="8"/>
                      </a:lnTo>
                      <a:lnTo>
                        <a:pt x="61" y="0"/>
                      </a:lnTo>
                      <a:lnTo>
                        <a:pt x="46" y="8"/>
                      </a:lnTo>
                      <a:lnTo>
                        <a:pt x="31" y="8"/>
                      </a:lnTo>
                      <a:lnTo>
                        <a:pt x="23" y="16"/>
                      </a:lnTo>
                      <a:lnTo>
                        <a:pt x="16" y="23"/>
                      </a:lnTo>
                      <a:lnTo>
                        <a:pt x="8" y="31"/>
                      </a:lnTo>
                      <a:lnTo>
                        <a:pt x="8" y="39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42" name="Freeform 340"/>
                <p:cNvSpPr>
                  <a:spLocks/>
                </p:cNvSpPr>
                <p:nvPr/>
              </p:nvSpPr>
              <p:spPr bwMode="auto">
                <a:xfrm>
                  <a:off x="3570" y="1379"/>
                  <a:ext cx="61" cy="61"/>
                </a:xfrm>
                <a:custGeom>
                  <a:avLst/>
                  <a:gdLst>
                    <a:gd name="T0" fmla="*/ 53 w 61"/>
                    <a:gd name="T1" fmla="*/ 15 h 61"/>
                    <a:gd name="T2" fmla="*/ 46 w 61"/>
                    <a:gd name="T3" fmla="*/ 30 h 61"/>
                    <a:gd name="T4" fmla="*/ 0 w 61"/>
                    <a:gd name="T5" fmla="*/ 53 h 61"/>
                    <a:gd name="T6" fmla="*/ 23 w 61"/>
                    <a:gd name="T7" fmla="*/ 53 h 61"/>
                    <a:gd name="T8" fmla="*/ 31 w 61"/>
                    <a:gd name="T9" fmla="*/ 45 h 61"/>
                    <a:gd name="T10" fmla="*/ 46 w 61"/>
                    <a:gd name="T11" fmla="*/ 45 h 61"/>
                    <a:gd name="T12" fmla="*/ 53 w 61"/>
                    <a:gd name="T13" fmla="*/ 53 h 61"/>
                    <a:gd name="T14" fmla="*/ 61 w 61"/>
                    <a:gd name="T15" fmla="*/ 61 h 61"/>
                    <a:gd name="T16" fmla="*/ 61 w 61"/>
                    <a:gd name="T17" fmla="*/ 22 h 61"/>
                    <a:gd name="T18" fmla="*/ 61 w 61"/>
                    <a:gd name="T19" fmla="*/ 7 h 61"/>
                    <a:gd name="T20" fmla="*/ 53 w 61"/>
                    <a:gd name="T21" fmla="*/ 0 h 61"/>
                    <a:gd name="T22" fmla="*/ 53 w 61"/>
                    <a:gd name="T23" fmla="*/ 15 h 6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1"/>
                    <a:gd name="T37" fmla="*/ 0 h 61"/>
                    <a:gd name="T38" fmla="*/ 61 w 61"/>
                    <a:gd name="T39" fmla="*/ 61 h 6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1" h="61">
                      <a:moveTo>
                        <a:pt x="53" y="15"/>
                      </a:moveTo>
                      <a:lnTo>
                        <a:pt x="46" y="30"/>
                      </a:lnTo>
                      <a:lnTo>
                        <a:pt x="0" y="53"/>
                      </a:lnTo>
                      <a:lnTo>
                        <a:pt x="23" y="53"/>
                      </a:lnTo>
                      <a:lnTo>
                        <a:pt x="31" y="45"/>
                      </a:lnTo>
                      <a:lnTo>
                        <a:pt x="46" y="45"/>
                      </a:lnTo>
                      <a:lnTo>
                        <a:pt x="53" y="53"/>
                      </a:lnTo>
                      <a:lnTo>
                        <a:pt x="61" y="61"/>
                      </a:lnTo>
                      <a:lnTo>
                        <a:pt x="61" y="22"/>
                      </a:lnTo>
                      <a:lnTo>
                        <a:pt x="61" y="7"/>
                      </a:lnTo>
                      <a:lnTo>
                        <a:pt x="53" y="0"/>
                      </a:lnTo>
                      <a:lnTo>
                        <a:pt x="53" y="15"/>
                      </a:lnTo>
                      <a:close/>
                    </a:path>
                  </a:pathLst>
                </a:custGeom>
                <a:solidFill>
                  <a:srgbClr val="7F3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43" name="Freeform 341"/>
                <p:cNvSpPr>
                  <a:spLocks/>
                </p:cNvSpPr>
                <p:nvPr/>
              </p:nvSpPr>
              <p:spPr bwMode="auto">
                <a:xfrm>
                  <a:off x="3524" y="1257"/>
                  <a:ext cx="130" cy="152"/>
                </a:xfrm>
                <a:custGeom>
                  <a:avLst/>
                  <a:gdLst>
                    <a:gd name="T0" fmla="*/ 23 w 130"/>
                    <a:gd name="T1" fmla="*/ 15 h 152"/>
                    <a:gd name="T2" fmla="*/ 31 w 130"/>
                    <a:gd name="T3" fmla="*/ 7 h 152"/>
                    <a:gd name="T4" fmla="*/ 46 w 130"/>
                    <a:gd name="T5" fmla="*/ 7 h 152"/>
                    <a:gd name="T6" fmla="*/ 61 w 130"/>
                    <a:gd name="T7" fmla="*/ 0 h 152"/>
                    <a:gd name="T8" fmla="*/ 69 w 130"/>
                    <a:gd name="T9" fmla="*/ 0 h 152"/>
                    <a:gd name="T10" fmla="*/ 84 w 130"/>
                    <a:gd name="T11" fmla="*/ 0 h 152"/>
                    <a:gd name="T12" fmla="*/ 92 w 130"/>
                    <a:gd name="T13" fmla="*/ 0 h 152"/>
                    <a:gd name="T14" fmla="*/ 107 w 130"/>
                    <a:gd name="T15" fmla="*/ 0 h 152"/>
                    <a:gd name="T16" fmla="*/ 115 w 130"/>
                    <a:gd name="T17" fmla="*/ 7 h 152"/>
                    <a:gd name="T18" fmla="*/ 122 w 130"/>
                    <a:gd name="T19" fmla="*/ 15 h 152"/>
                    <a:gd name="T20" fmla="*/ 122 w 130"/>
                    <a:gd name="T21" fmla="*/ 23 h 152"/>
                    <a:gd name="T22" fmla="*/ 130 w 130"/>
                    <a:gd name="T23" fmla="*/ 30 h 152"/>
                    <a:gd name="T24" fmla="*/ 130 w 130"/>
                    <a:gd name="T25" fmla="*/ 46 h 152"/>
                    <a:gd name="T26" fmla="*/ 130 w 130"/>
                    <a:gd name="T27" fmla="*/ 68 h 152"/>
                    <a:gd name="T28" fmla="*/ 130 w 130"/>
                    <a:gd name="T29" fmla="*/ 84 h 152"/>
                    <a:gd name="T30" fmla="*/ 122 w 130"/>
                    <a:gd name="T31" fmla="*/ 99 h 152"/>
                    <a:gd name="T32" fmla="*/ 122 w 130"/>
                    <a:gd name="T33" fmla="*/ 114 h 152"/>
                    <a:gd name="T34" fmla="*/ 122 w 130"/>
                    <a:gd name="T35" fmla="*/ 122 h 152"/>
                    <a:gd name="T36" fmla="*/ 115 w 130"/>
                    <a:gd name="T37" fmla="*/ 129 h 152"/>
                    <a:gd name="T38" fmla="*/ 115 w 130"/>
                    <a:gd name="T39" fmla="*/ 137 h 152"/>
                    <a:gd name="T40" fmla="*/ 107 w 130"/>
                    <a:gd name="T41" fmla="*/ 152 h 152"/>
                    <a:gd name="T42" fmla="*/ 99 w 130"/>
                    <a:gd name="T43" fmla="*/ 152 h 152"/>
                    <a:gd name="T44" fmla="*/ 107 w 130"/>
                    <a:gd name="T45" fmla="*/ 137 h 152"/>
                    <a:gd name="T46" fmla="*/ 99 w 130"/>
                    <a:gd name="T47" fmla="*/ 129 h 152"/>
                    <a:gd name="T48" fmla="*/ 99 w 130"/>
                    <a:gd name="T49" fmla="*/ 122 h 152"/>
                    <a:gd name="T50" fmla="*/ 99 w 130"/>
                    <a:gd name="T51" fmla="*/ 114 h 152"/>
                    <a:gd name="T52" fmla="*/ 107 w 130"/>
                    <a:gd name="T53" fmla="*/ 99 h 152"/>
                    <a:gd name="T54" fmla="*/ 99 w 130"/>
                    <a:gd name="T55" fmla="*/ 91 h 152"/>
                    <a:gd name="T56" fmla="*/ 92 w 130"/>
                    <a:gd name="T57" fmla="*/ 99 h 152"/>
                    <a:gd name="T58" fmla="*/ 92 w 130"/>
                    <a:gd name="T59" fmla="*/ 106 h 152"/>
                    <a:gd name="T60" fmla="*/ 92 w 130"/>
                    <a:gd name="T61" fmla="*/ 91 h 152"/>
                    <a:gd name="T62" fmla="*/ 84 w 130"/>
                    <a:gd name="T63" fmla="*/ 76 h 152"/>
                    <a:gd name="T64" fmla="*/ 84 w 130"/>
                    <a:gd name="T65" fmla="*/ 61 h 152"/>
                    <a:gd name="T66" fmla="*/ 84 w 130"/>
                    <a:gd name="T67" fmla="*/ 46 h 152"/>
                    <a:gd name="T68" fmla="*/ 92 w 130"/>
                    <a:gd name="T69" fmla="*/ 46 h 152"/>
                    <a:gd name="T70" fmla="*/ 84 w 130"/>
                    <a:gd name="T71" fmla="*/ 46 h 152"/>
                    <a:gd name="T72" fmla="*/ 77 w 130"/>
                    <a:gd name="T73" fmla="*/ 46 h 152"/>
                    <a:gd name="T74" fmla="*/ 69 w 130"/>
                    <a:gd name="T75" fmla="*/ 46 h 152"/>
                    <a:gd name="T76" fmla="*/ 54 w 130"/>
                    <a:gd name="T77" fmla="*/ 53 h 152"/>
                    <a:gd name="T78" fmla="*/ 46 w 130"/>
                    <a:gd name="T79" fmla="*/ 53 h 152"/>
                    <a:gd name="T80" fmla="*/ 61 w 130"/>
                    <a:gd name="T81" fmla="*/ 46 h 152"/>
                    <a:gd name="T82" fmla="*/ 54 w 130"/>
                    <a:gd name="T83" fmla="*/ 46 h 152"/>
                    <a:gd name="T84" fmla="*/ 38 w 130"/>
                    <a:gd name="T85" fmla="*/ 46 h 152"/>
                    <a:gd name="T86" fmla="*/ 23 w 130"/>
                    <a:gd name="T87" fmla="*/ 46 h 152"/>
                    <a:gd name="T88" fmla="*/ 8 w 130"/>
                    <a:gd name="T89" fmla="*/ 46 h 152"/>
                    <a:gd name="T90" fmla="*/ 8 w 130"/>
                    <a:gd name="T91" fmla="*/ 53 h 152"/>
                    <a:gd name="T92" fmla="*/ 8 w 130"/>
                    <a:gd name="T93" fmla="*/ 68 h 152"/>
                    <a:gd name="T94" fmla="*/ 0 w 130"/>
                    <a:gd name="T95" fmla="*/ 53 h 152"/>
                    <a:gd name="T96" fmla="*/ 0 w 130"/>
                    <a:gd name="T97" fmla="*/ 38 h 152"/>
                    <a:gd name="T98" fmla="*/ 8 w 130"/>
                    <a:gd name="T99" fmla="*/ 23 h 152"/>
                    <a:gd name="T100" fmla="*/ 16 w 130"/>
                    <a:gd name="T101" fmla="*/ 15 h 152"/>
                    <a:gd name="T102" fmla="*/ 23 w 130"/>
                    <a:gd name="T103" fmla="*/ 15 h 152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30"/>
                    <a:gd name="T157" fmla="*/ 0 h 152"/>
                    <a:gd name="T158" fmla="*/ 130 w 130"/>
                    <a:gd name="T159" fmla="*/ 152 h 152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30" h="152">
                      <a:moveTo>
                        <a:pt x="23" y="15"/>
                      </a:moveTo>
                      <a:lnTo>
                        <a:pt x="31" y="7"/>
                      </a:lnTo>
                      <a:lnTo>
                        <a:pt x="46" y="7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2" y="0"/>
                      </a:lnTo>
                      <a:lnTo>
                        <a:pt x="107" y="0"/>
                      </a:lnTo>
                      <a:lnTo>
                        <a:pt x="115" y="7"/>
                      </a:lnTo>
                      <a:lnTo>
                        <a:pt x="122" y="15"/>
                      </a:lnTo>
                      <a:lnTo>
                        <a:pt x="122" y="23"/>
                      </a:lnTo>
                      <a:lnTo>
                        <a:pt x="130" y="30"/>
                      </a:lnTo>
                      <a:lnTo>
                        <a:pt x="130" y="46"/>
                      </a:lnTo>
                      <a:lnTo>
                        <a:pt x="130" y="68"/>
                      </a:lnTo>
                      <a:lnTo>
                        <a:pt x="130" y="84"/>
                      </a:lnTo>
                      <a:lnTo>
                        <a:pt x="122" y="99"/>
                      </a:lnTo>
                      <a:lnTo>
                        <a:pt x="122" y="114"/>
                      </a:lnTo>
                      <a:lnTo>
                        <a:pt x="122" y="122"/>
                      </a:lnTo>
                      <a:lnTo>
                        <a:pt x="115" y="129"/>
                      </a:lnTo>
                      <a:lnTo>
                        <a:pt x="115" y="137"/>
                      </a:lnTo>
                      <a:lnTo>
                        <a:pt x="107" y="152"/>
                      </a:lnTo>
                      <a:lnTo>
                        <a:pt x="99" y="152"/>
                      </a:lnTo>
                      <a:lnTo>
                        <a:pt x="107" y="137"/>
                      </a:lnTo>
                      <a:lnTo>
                        <a:pt x="99" y="129"/>
                      </a:lnTo>
                      <a:lnTo>
                        <a:pt x="99" y="122"/>
                      </a:lnTo>
                      <a:lnTo>
                        <a:pt x="99" y="114"/>
                      </a:lnTo>
                      <a:lnTo>
                        <a:pt x="107" y="99"/>
                      </a:lnTo>
                      <a:lnTo>
                        <a:pt x="99" y="91"/>
                      </a:lnTo>
                      <a:lnTo>
                        <a:pt x="92" y="99"/>
                      </a:lnTo>
                      <a:lnTo>
                        <a:pt x="92" y="106"/>
                      </a:lnTo>
                      <a:lnTo>
                        <a:pt x="92" y="91"/>
                      </a:lnTo>
                      <a:lnTo>
                        <a:pt x="84" y="76"/>
                      </a:lnTo>
                      <a:lnTo>
                        <a:pt x="84" y="61"/>
                      </a:lnTo>
                      <a:lnTo>
                        <a:pt x="84" y="46"/>
                      </a:lnTo>
                      <a:lnTo>
                        <a:pt x="92" y="46"/>
                      </a:lnTo>
                      <a:lnTo>
                        <a:pt x="84" y="46"/>
                      </a:lnTo>
                      <a:lnTo>
                        <a:pt x="77" y="46"/>
                      </a:lnTo>
                      <a:lnTo>
                        <a:pt x="69" y="46"/>
                      </a:lnTo>
                      <a:lnTo>
                        <a:pt x="54" y="53"/>
                      </a:lnTo>
                      <a:lnTo>
                        <a:pt x="46" y="53"/>
                      </a:lnTo>
                      <a:lnTo>
                        <a:pt x="61" y="46"/>
                      </a:lnTo>
                      <a:lnTo>
                        <a:pt x="54" y="46"/>
                      </a:lnTo>
                      <a:lnTo>
                        <a:pt x="38" y="46"/>
                      </a:lnTo>
                      <a:lnTo>
                        <a:pt x="23" y="46"/>
                      </a:lnTo>
                      <a:lnTo>
                        <a:pt x="8" y="46"/>
                      </a:lnTo>
                      <a:lnTo>
                        <a:pt x="8" y="53"/>
                      </a:lnTo>
                      <a:lnTo>
                        <a:pt x="8" y="68"/>
                      </a:lnTo>
                      <a:lnTo>
                        <a:pt x="0" y="53"/>
                      </a:lnTo>
                      <a:lnTo>
                        <a:pt x="0" y="38"/>
                      </a:lnTo>
                      <a:lnTo>
                        <a:pt x="8" y="23"/>
                      </a:lnTo>
                      <a:lnTo>
                        <a:pt x="16" y="15"/>
                      </a:lnTo>
                      <a:lnTo>
                        <a:pt x="23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</p:grpSp>
      </p:grpSp>
      <p:grpSp>
        <p:nvGrpSpPr>
          <p:cNvPr id="28142" name="Group 342"/>
          <p:cNvGrpSpPr>
            <a:grpSpLocks/>
          </p:cNvGrpSpPr>
          <p:nvPr/>
        </p:nvGrpSpPr>
        <p:grpSpPr bwMode="auto">
          <a:xfrm>
            <a:off x="5486400" y="5791200"/>
            <a:ext cx="422275" cy="762000"/>
            <a:chOff x="1392" y="2976"/>
            <a:chExt cx="288" cy="480"/>
          </a:xfrm>
        </p:grpSpPr>
        <p:sp>
          <p:nvSpPr>
            <p:cNvPr id="27813" name="Rectangle 343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8143" name="Group 344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7815" name="Freeform 345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16" name="Freeform 346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17" name="Freeform 347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18" name="Freeform 348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19" name="Freeform 349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20" name="Freeform 350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21" name="Freeform 351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22" name="Freeform 352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23" name="Freeform 353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24" name="Freeform 354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25" name="Freeform 355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826" name="Freeform 356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28144" name="Group 357"/>
          <p:cNvGrpSpPr>
            <a:grpSpLocks/>
          </p:cNvGrpSpPr>
          <p:nvPr/>
        </p:nvGrpSpPr>
        <p:grpSpPr bwMode="auto">
          <a:xfrm>
            <a:off x="6048375" y="5791200"/>
            <a:ext cx="422275" cy="762000"/>
            <a:chOff x="1824" y="2976"/>
            <a:chExt cx="288" cy="480"/>
          </a:xfrm>
        </p:grpSpPr>
        <p:sp>
          <p:nvSpPr>
            <p:cNvPr id="27784" name="Rectangle 358"/>
            <p:cNvSpPr>
              <a:spLocks noChangeArrowheads="1"/>
            </p:cNvSpPr>
            <p:nvPr/>
          </p:nvSpPr>
          <p:spPr bwMode="auto">
            <a:xfrm>
              <a:off x="1824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8145" name="Group 359"/>
            <p:cNvGrpSpPr>
              <a:grpSpLocks/>
            </p:cNvGrpSpPr>
            <p:nvPr/>
          </p:nvGrpSpPr>
          <p:grpSpPr bwMode="auto">
            <a:xfrm>
              <a:off x="1855" y="3008"/>
              <a:ext cx="207" cy="428"/>
              <a:chOff x="3072" y="1257"/>
              <a:chExt cx="704" cy="1461"/>
            </a:xfrm>
          </p:grpSpPr>
          <p:grpSp>
            <p:nvGrpSpPr>
              <p:cNvPr id="28146" name="Group 360"/>
              <p:cNvGrpSpPr>
                <a:grpSpLocks/>
              </p:cNvGrpSpPr>
              <p:nvPr/>
            </p:nvGrpSpPr>
            <p:grpSpPr bwMode="auto">
              <a:xfrm>
                <a:off x="3072" y="1296"/>
                <a:ext cx="449" cy="1347"/>
                <a:chOff x="4542" y="1036"/>
                <a:chExt cx="449" cy="1347"/>
              </a:xfrm>
            </p:grpSpPr>
            <p:sp>
              <p:nvSpPr>
                <p:cNvPr id="27801" name="Freeform 361"/>
                <p:cNvSpPr>
                  <a:spLocks/>
                </p:cNvSpPr>
                <p:nvPr/>
              </p:nvSpPr>
              <p:spPr bwMode="auto">
                <a:xfrm>
                  <a:off x="4557" y="2292"/>
                  <a:ext cx="122" cy="91"/>
                </a:xfrm>
                <a:custGeom>
                  <a:avLst/>
                  <a:gdLst>
                    <a:gd name="T0" fmla="*/ 46 w 122"/>
                    <a:gd name="T1" fmla="*/ 15 h 91"/>
                    <a:gd name="T2" fmla="*/ 16 w 122"/>
                    <a:gd name="T3" fmla="*/ 46 h 91"/>
                    <a:gd name="T4" fmla="*/ 0 w 122"/>
                    <a:gd name="T5" fmla="*/ 69 h 91"/>
                    <a:gd name="T6" fmla="*/ 0 w 122"/>
                    <a:gd name="T7" fmla="*/ 84 h 91"/>
                    <a:gd name="T8" fmla="*/ 16 w 122"/>
                    <a:gd name="T9" fmla="*/ 91 h 91"/>
                    <a:gd name="T10" fmla="*/ 54 w 122"/>
                    <a:gd name="T11" fmla="*/ 91 h 91"/>
                    <a:gd name="T12" fmla="*/ 76 w 122"/>
                    <a:gd name="T13" fmla="*/ 84 h 91"/>
                    <a:gd name="T14" fmla="*/ 84 w 122"/>
                    <a:gd name="T15" fmla="*/ 61 h 91"/>
                    <a:gd name="T16" fmla="*/ 122 w 122"/>
                    <a:gd name="T17" fmla="*/ 46 h 91"/>
                    <a:gd name="T18" fmla="*/ 122 w 122"/>
                    <a:gd name="T19" fmla="*/ 23 h 91"/>
                    <a:gd name="T20" fmla="*/ 114 w 122"/>
                    <a:gd name="T21" fmla="*/ 0 h 91"/>
                    <a:gd name="T22" fmla="*/ 84 w 122"/>
                    <a:gd name="T23" fmla="*/ 15 h 91"/>
                    <a:gd name="T24" fmla="*/ 46 w 122"/>
                    <a:gd name="T25" fmla="*/ 15 h 91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22"/>
                    <a:gd name="T40" fmla="*/ 0 h 91"/>
                    <a:gd name="T41" fmla="*/ 122 w 122"/>
                    <a:gd name="T42" fmla="*/ 91 h 91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22" h="91">
                      <a:moveTo>
                        <a:pt x="46" y="15"/>
                      </a:moveTo>
                      <a:lnTo>
                        <a:pt x="16" y="46"/>
                      </a:lnTo>
                      <a:lnTo>
                        <a:pt x="0" y="69"/>
                      </a:lnTo>
                      <a:lnTo>
                        <a:pt x="0" y="84"/>
                      </a:lnTo>
                      <a:lnTo>
                        <a:pt x="16" y="91"/>
                      </a:lnTo>
                      <a:lnTo>
                        <a:pt x="54" y="91"/>
                      </a:lnTo>
                      <a:lnTo>
                        <a:pt x="76" y="84"/>
                      </a:lnTo>
                      <a:lnTo>
                        <a:pt x="84" y="61"/>
                      </a:lnTo>
                      <a:lnTo>
                        <a:pt x="122" y="46"/>
                      </a:lnTo>
                      <a:lnTo>
                        <a:pt x="122" y="23"/>
                      </a:lnTo>
                      <a:lnTo>
                        <a:pt x="114" y="0"/>
                      </a:lnTo>
                      <a:lnTo>
                        <a:pt x="84" y="15"/>
                      </a:lnTo>
                      <a:lnTo>
                        <a:pt x="46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02" name="Freeform 362"/>
                <p:cNvSpPr>
                  <a:spLocks/>
                </p:cNvSpPr>
                <p:nvPr/>
              </p:nvSpPr>
              <p:spPr bwMode="auto">
                <a:xfrm>
                  <a:off x="4816" y="2262"/>
                  <a:ext cx="137" cy="99"/>
                </a:xfrm>
                <a:custGeom>
                  <a:avLst/>
                  <a:gdLst>
                    <a:gd name="T0" fmla="*/ 0 w 137"/>
                    <a:gd name="T1" fmla="*/ 7 h 99"/>
                    <a:gd name="T2" fmla="*/ 0 w 137"/>
                    <a:gd name="T3" fmla="*/ 45 h 99"/>
                    <a:gd name="T4" fmla="*/ 15 w 137"/>
                    <a:gd name="T5" fmla="*/ 61 h 99"/>
                    <a:gd name="T6" fmla="*/ 38 w 137"/>
                    <a:gd name="T7" fmla="*/ 68 h 99"/>
                    <a:gd name="T8" fmla="*/ 46 w 137"/>
                    <a:gd name="T9" fmla="*/ 76 h 99"/>
                    <a:gd name="T10" fmla="*/ 69 w 137"/>
                    <a:gd name="T11" fmla="*/ 91 h 99"/>
                    <a:gd name="T12" fmla="*/ 114 w 137"/>
                    <a:gd name="T13" fmla="*/ 99 h 99"/>
                    <a:gd name="T14" fmla="*/ 122 w 137"/>
                    <a:gd name="T15" fmla="*/ 99 h 99"/>
                    <a:gd name="T16" fmla="*/ 137 w 137"/>
                    <a:gd name="T17" fmla="*/ 91 h 99"/>
                    <a:gd name="T18" fmla="*/ 137 w 137"/>
                    <a:gd name="T19" fmla="*/ 83 h 99"/>
                    <a:gd name="T20" fmla="*/ 122 w 137"/>
                    <a:gd name="T21" fmla="*/ 61 h 99"/>
                    <a:gd name="T22" fmla="*/ 91 w 137"/>
                    <a:gd name="T23" fmla="*/ 38 h 99"/>
                    <a:gd name="T24" fmla="*/ 69 w 137"/>
                    <a:gd name="T25" fmla="*/ 15 h 99"/>
                    <a:gd name="T26" fmla="*/ 53 w 137"/>
                    <a:gd name="T27" fmla="*/ 0 h 99"/>
                    <a:gd name="T28" fmla="*/ 0 w 137"/>
                    <a:gd name="T29" fmla="*/ 7 h 9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37"/>
                    <a:gd name="T46" fmla="*/ 0 h 99"/>
                    <a:gd name="T47" fmla="*/ 137 w 137"/>
                    <a:gd name="T48" fmla="*/ 99 h 9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37" h="99">
                      <a:moveTo>
                        <a:pt x="0" y="7"/>
                      </a:moveTo>
                      <a:lnTo>
                        <a:pt x="0" y="45"/>
                      </a:lnTo>
                      <a:lnTo>
                        <a:pt x="15" y="61"/>
                      </a:lnTo>
                      <a:lnTo>
                        <a:pt x="38" y="68"/>
                      </a:lnTo>
                      <a:lnTo>
                        <a:pt x="46" y="76"/>
                      </a:lnTo>
                      <a:lnTo>
                        <a:pt x="69" y="91"/>
                      </a:lnTo>
                      <a:lnTo>
                        <a:pt x="114" y="99"/>
                      </a:lnTo>
                      <a:lnTo>
                        <a:pt x="122" y="99"/>
                      </a:lnTo>
                      <a:lnTo>
                        <a:pt x="137" y="91"/>
                      </a:lnTo>
                      <a:lnTo>
                        <a:pt x="137" y="83"/>
                      </a:lnTo>
                      <a:lnTo>
                        <a:pt x="122" y="61"/>
                      </a:lnTo>
                      <a:lnTo>
                        <a:pt x="91" y="38"/>
                      </a:lnTo>
                      <a:lnTo>
                        <a:pt x="69" y="15"/>
                      </a:lnTo>
                      <a:lnTo>
                        <a:pt x="53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03" name="Freeform 363"/>
                <p:cNvSpPr>
                  <a:spLocks/>
                </p:cNvSpPr>
                <p:nvPr/>
              </p:nvSpPr>
              <p:spPr bwMode="auto">
                <a:xfrm>
                  <a:off x="4595" y="1226"/>
                  <a:ext cx="290" cy="343"/>
                </a:xfrm>
                <a:custGeom>
                  <a:avLst/>
                  <a:gdLst>
                    <a:gd name="T0" fmla="*/ 0 w 290"/>
                    <a:gd name="T1" fmla="*/ 69 h 343"/>
                    <a:gd name="T2" fmla="*/ 84 w 290"/>
                    <a:gd name="T3" fmla="*/ 0 h 343"/>
                    <a:gd name="T4" fmla="*/ 183 w 290"/>
                    <a:gd name="T5" fmla="*/ 153 h 343"/>
                    <a:gd name="T6" fmla="*/ 198 w 290"/>
                    <a:gd name="T7" fmla="*/ 8 h 343"/>
                    <a:gd name="T8" fmla="*/ 252 w 290"/>
                    <a:gd name="T9" fmla="*/ 31 h 343"/>
                    <a:gd name="T10" fmla="*/ 290 w 290"/>
                    <a:gd name="T11" fmla="*/ 77 h 343"/>
                    <a:gd name="T12" fmla="*/ 282 w 290"/>
                    <a:gd name="T13" fmla="*/ 343 h 343"/>
                    <a:gd name="T14" fmla="*/ 31 w 290"/>
                    <a:gd name="T15" fmla="*/ 343 h 343"/>
                    <a:gd name="T16" fmla="*/ 0 w 290"/>
                    <a:gd name="T17" fmla="*/ 69 h 34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90"/>
                    <a:gd name="T28" fmla="*/ 0 h 343"/>
                    <a:gd name="T29" fmla="*/ 290 w 290"/>
                    <a:gd name="T30" fmla="*/ 343 h 34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90" h="343">
                      <a:moveTo>
                        <a:pt x="0" y="69"/>
                      </a:moveTo>
                      <a:lnTo>
                        <a:pt x="84" y="0"/>
                      </a:lnTo>
                      <a:lnTo>
                        <a:pt x="183" y="153"/>
                      </a:lnTo>
                      <a:lnTo>
                        <a:pt x="198" y="8"/>
                      </a:lnTo>
                      <a:lnTo>
                        <a:pt x="252" y="31"/>
                      </a:lnTo>
                      <a:lnTo>
                        <a:pt x="290" y="77"/>
                      </a:lnTo>
                      <a:lnTo>
                        <a:pt x="282" y="343"/>
                      </a:lnTo>
                      <a:lnTo>
                        <a:pt x="31" y="343"/>
                      </a:lnTo>
                      <a:lnTo>
                        <a:pt x="0" y="69"/>
                      </a:lnTo>
                      <a:close/>
                    </a:path>
                  </a:pathLst>
                </a:custGeom>
                <a:solidFill>
                  <a:srgbClr val="7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04" name="Freeform 364"/>
                <p:cNvSpPr>
                  <a:spLocks/>
                </p:cNvSpPr>
                <p:nvPr/>
              </p:nvSpPr>
              <p:spPr bwMode="auto">
                <a:xfrm>
                  <a:off x="4679" y="1211"/>
                  <a:ext cx="114" cy="198"/>
                </a:xfrm>
                <a:custGeom>
                  <a:avLst/>
                  <a:gdLst>
                    <a:gd name="T0" fmla="*/ 0 w 114"/>
                    <a:gd name="T1" fmla="*/ 15 h 198"/>
                    <a:gd name="T2" fmla="*/ 8 w 114"/>
                    <a:gd name="T3" fmla="*/ 0 h 198"/>
                    <a:gd name="T4" fmla="*/ 76 w 114"/>
                    <a:gd name="T5" fmla="*/ 31 h 198"/>
                    <a:gd name="T6" fmla="*/ 99 w 114"/>
                    <a:gd name="T7" fmla="*/ 8 h 198"/>
                    <a:gd name="T8" fmla="*/ 107 w 114"/>
                    <a:gd name="T9" fmla="*/ 15 h 198"/>
                    <a:gd name="T10" fmla="*/ 114 w 114"/>
                    <a:gd name="T11" fmla="*/ 137 h 198"/>
                    <a:gd name="T12" fmla="*/ 114 w 114"/>
                    <a:gd name="T13" fmla="*/ 198 h 198"/>
                    <a:gd name="T14" fmla="*/ 0 w 114"/>
                    <a:gd name="T15" fmla="*/ 15 h 19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4"/>
                    <a:gd name="T25" fmla="*/ 0 h 198"/>
                    <a:gd name="T26" fmla="*/ 114 w 114"/>
                    <a:gd name="T27" fmla="*/ 198 h 19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4" h="198">
                      <a:moveTo>
                        <a:pt x="0" y="15"/>
                      </a:moveTo>
                      <a:lnTo>
                        <a:pt x="8" y="0"/>
                      </a:lnTo>
                      <a:lnTo>
                        <a:pt x="76" y="31"/>
                      </a:lnTo>
                      <a:lnTo>
                        <a:pt x="99" y="8"/>
                      </a:lnTo>
                      <a:lnTo>
                        <a:pt x="107" y="15"/>
                      </a:lnTo>
                      <a:lnTo>
                        <a:pt x="114" y="137"/>
                      </a:lnTo>
                      <a:lnTo>
                        <a:pt x="114" y="198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05" name="Freeform 365"/>
                <p:cNvSpPr>
                  <a:spLocks/>
                </p:cNvSpPr>
                <p:nvPr/>
              </p:nvSpPr>
              <p:spPr bwMode="auto">
                <a:xfrm>
                  <a:off x="4717" y="1249"/>
                  <a:ext cx="69" cy="38"/>
                </a:xfrm>
                <a:custGeom>
                  <a:avLst/>
                  <a:gdLst>
                    <a:gd name="T0" fmla="*/ 0 w 69"/>
                    <a:gd name="T1" fmla="*/ 38 h 38"/>
                    <a:gd name="T2" fmla="*/ 38 w 69"/>
                    <a:gd name="T3" fmla="*/ 0 h 38"/>
                    <a:gd name="T4" fmla="*/ 69 w 69"/>
                    <a:gd name="T5" fmla="*/ 31 h 38"/>
                    <a:gd name="T6" fmla="*/ 0 60000 65536"/>
                    <a:gd name="T7" fmla="*/ 0 60000 65536"/>
                    <a:gd name="T8" fmla="*/ 0 60000 65536"/>
                    <a:gd name="T9" fmla="*/ 0 w 69"/>
                    <a:gd name="T10" fmla="*/ 0 h 38"/>
                    <a:gd name="T11" fmla="*/ 69 w 69"/>
                    <a:gd name="T12" fmla="*/ 38 h 3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9" h="38">
                      <a:moveTo>
                        <a:pt x="0" y="38"/>
                      </a:moveTo>
                      <a:lnTo>
                        <a:pt x="38" y="0"/>
                      </a:lnTo>
                      <a:lnTo>
                        <a:pt x="69" y="31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06" name="Freeform 366"/>
                <p:cNvSpPr>
                  <a:spLocks/>
                </p:cNvSpPr>
                <p:nvPr/>
              </p:nvSpPr>
              <p:spPr bwMode="auto">
                <a:xfrm>
                  <a:off x="4542" y="1226"/>
                  <a:ext cx="449" cy="1097"/>
                </a:xfrm>
                <a:custGeom>
                  <a:avLst/>
                  <a:gdLst>
                    <a:gd name="T0" fmla="*/ 137 w 449"/>
                    <a:gd name="T1" fmla="*/ 0 h 1097"/>
                    <a:gd name="T2" fmla="*/ 31 w 449"/>
                    <a:gd name="T3" fmla="*/ 77 h 1097"/>
                    <a:gd name="T4" fmla="*/ 0 w 449"/>
                    <a:gd name="T5" fmla="*/ 343 h 1097"/>
                    <a:gd name="T6" fmla="*/ 84 w 449"/>
                    <a:gd name="T7" fmla="*/ 510 h 1097"/>
                    <a:gd name="T8" fmla="*/ 84 w 449"/>
                    <a:gd name="T9" fmla="*/ 541 h 1097"/>
                    <a:gd name="T10" fmla="*/ 91 w 449"/>
                    <a:gd name="T11" fmla="*/ 579 h 1097"/>
                    <a:gd name="T12" fmla="*/ 99 w 449"/>
                    <a:gd name="T13" fmla="*/ 609 h 1097"/>
                    <a:gd name="T14" fmla="*/ 84 w 449"/>
                    <a:gd name="T15" fmla="*/ 792 h 1097"/>
                    <a:gd name="T16" fmla="*/ 53 w 449"/>
                    <a:gd name="T17" fmla="*/ 1089 h 1097"/>
                    <a:gd name="T18" fmla="*/ 84 w 449"/>
                    <a:gd name="T19" fmla="*/ 1097 h 1097"/>
                    <a:gd name="T20" fmla="*/ 137 w 449"/>
                    <a:gd name="T21" fmla="*/ 1081 h 1097"/>
                    <a:gd name="T22" fmla="*/ 168 w 449"/>
                    <a:gd name="T23" fmla="*/ 876 h 1097"/>
                    <a:gd name="T24" fmla="*/ 183 w 449"/>
                    <a:gd name="T25" fmla="*/ 807 h 1097"/>
                    <a:gd name="T26" fmla="*/ 236 w 449"/>
                    <a:gd name="T27" fmla="*/ 609 h 1097"/>
                    <a:gd name="T28" fmla="*/ 244 w 449"/>
                    <a:gd name="T29" fmla="*/ 815 h 1097"/>
                    <a:gd name="T30" fmla="*/ 266 w 449"/>
                    <a:gd name="T31" fmla="*/ 1058 h 1097"/>
                    <a:gd name="T32" fmla="*/ 343 w 449"/>
                    <a:gd name="T33" fmla="*/ 1066 h 1097"/>
                    <a:gd name="T34" fmla="*/ 350 w 449"/>
                    <a:gd name="T35" fmla="*/ 800 h 1097"/>
                    <a:gd name="T36" fmla="*/ 343 w 449"/>
                    <a:gd name="T37" fmla="*/ 533 h 1097"/>
                    <a:gd name="T38" fmla="*/ 343 w 449"/>
                    <a:gd name="T39" fmla="*/ 396 h 1097"/>
                    <a:gd name="T40" fmla="*/ 358 w 449"/>
                    <a:gd name="T41" fmla="*/ 358 h 1097"/>
                    <a:gd name="T42" fmla="*/ 365 w 449"/>
                    <a:gd name="T43" fmla="*/ 358 h 1097"/>
                    <a:gd name="T44" fmla="*/ 442 w 449"/>
                    <a:gd name="T45" fmla="*/ 320 h 1097"/>
                    <a:gd name="T46" fmla="*/ 449 w 449"/>
                    <a:gd name="T47" fmla="*/ 229 h 1097"/>
                    <a:gd name="T48" fmla="*/ 327 w 449"/>
                    <a:gd name="T49" fmla="*/ 31 h 1097"/>
                    <a:gd name="T50" fmla="*/ 244 w 449"/>
                    <a:gd name="T51" fmla="*/ 0 h 1097"/>
                    <a:gd name="T52" fmla="*/ 259 w 449"/>
                    <a:gd name="T53" fmla="*/ 137 h 1097"/>
                    <a:gd name="T54" fmla="*/ 236 w 449"/>
                    <a:gd name="T55" fmla="*/ 267 h 1097"/>
                    <a:gd name="T56" fmla="*/ 206 w 449"/>
                    <a:gd name="T57" fmla="*/ 145 h 1097"/>
                    <a:gd name="T58" fmla="*/ 137 w 449"/>
                    <a:gd name="T59" fmla="*/ 0 h 109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449"/>
                    <a:gd name="T91" fmla="*/ 0 h 1097"/>
                    <a:gd name="T92" fmla="*/ 449 w 449"/>
                    <a:gd name="T93" fmla="*/ 1097 h 1097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449" h="1097">
                      <a:moveTo>
                        <a:pt x="137" y="0"/>
                      </a:moveTo>
                      <a:lnTo>
                        <a:pt x="31" y="77"/>
                      </a:lnTo>
                      <a:lnTo>
                        <a:pt x="0" y="343"/>
                      </a:lnTo>
                      <a:lnTo>
                        <a:pt x="84" y="510"/>
                      </a:lnTo>
                      <a:lnTo>
                        <a:pt x="84" y="541"/>
                      </a:lnTo>
                      <a:lnTo>
                        <a:pt x="91" y="579"/>
                      </a:lnTo>
                      <a:lnTo>
                        <a:pt x="99" y="609"/>
                      </a:lnTo>
                      <a:lnTo>
                        <a:pt x="84" y="792"/>
                      </a:lnTo>
                      <a:lnTo>
                        <a:pt x="53" y="1089"/>
                      </a:lnTo>
                      <a:lnTo>
                        <a:pt x="84" y="1097"/>
                      </a:lnTo>
                      <a:lnTo>
                        <a:pt x="137" y="1081"/>
                      </a:lnTo>
                      <a:lnTo>
                        <a:pt x="168" y="876"/>
                      </a:lnTo>
                      <a:lnTo>
                        <a:pt x="183" y="807"/>
                      </a:lnTo>
                      <a:lnTo>
                        <a:pt x="236" y="609"/>
                      </a:lnTo>
                      <a:lnTo>
                        <a:pt x="244" y="815"/>
                      </a:lnTo>
                      <a:lnTo>
                        <a:pt x="266" y="1058"/>
                      </a:lnTo>
                      <a:lnTo>
                        <a:pt x="343" y="1066"/>
                      </a:lnTo>
                      <a:lnTo>
                        <a:pt x="350" y="800"/>
                      </a:lnTo>
                      <a:lnTo>
                        <a:pt x="343" y="533"/>
                      </a:lnTo>
                      <a:lnTo>
                        <a:pt x="343" y="396"/>
                      </a:lnTo>
                      <a:lnTo>
                        <a:pt x="358" y="358"/>
                      </a:lnTo>
                      <a:lnTo>
                        <a:pt x="365" y="358"/>
                      </a:lnTo>
                      <a:lnTo>
                        <a:pt x="442" y="320"/>
                      </a:lnTo>
                      <a:lnTo>
                        <a:pt x="449" y="229"/>
                      </a:lnTo>
                      <a:lnTo>
                        <a:pt x="327" y="31"/>
                      </a:lnTo>
                      <a:lnTo>
                        <a:pt x="244" y="0"/>
                      </a:lnTo>
                      <a:lnTo>
                        <a:pt x="259" y="137"/>
                      </a:lnTo>
                      <a:lnTo>
                        <a:pt x="236" y="267"/>
                      </a:lnTo>
                      <a:lnTo>
                        <a:pt x="206" y="145"/>
                      </a:lnTo>
                      <a:lnTo>
                        <a:pt x="137" y="0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07" name="Freeform 367"/>
                <p:cNvSpPr>
                  <a:spLocks/>
                </p:cNvSpPr>
                <p:nvPr/>
              </p:nvSpPr>
              <p:spPr bwMode="auto">
                <a:xfrm>
                  <a:off x="4565" y="1341"/>
                  <a:ext cx="114" cy="289"/>
                </a:xfrm>
                <a:custGeom>
                  <a:avLst/>
                  <a:gdLst>
                    <a:gd name="T0" fmla="*/ 53 w 114"/>
                    <a:gd name="T1" fmla="*/ 0 h 289"/>
                    <a:gd name="T2" fmla="*/ 68 w 114"/>
                    <a:gd name="T3" fmla="*/ 68 h 289"/>
                    <a:gd name="T4" fmla="*/ 61 w 114"/>
                    <a:gd name="T5" fmla="*/ 175 h 289"/>
                    <a:gd name="T6" fmla="*/ 0 w 114"/>
                    <a:gd name="T7" fmla="*/ 190 h 289"/>
                    <a:gd name="T8" fmla="*/ 61 w 114"/>
                    <a:gd name="T9" fmla="*/ 198 h 289"/>
                    <a:gd name="T10" fmla="*/ 76 w 114"/>
                    <a:gd name="T11" fmla="*/ 258 h 289"/>
                    <a:gd name="T12" fmla="*/ 114 w 114"/>
                    <a:gd name="T13" fmla="*/ 289 h 289"/>
                    <a:gd name="T14" fmla="*/ 99 w 114"/>
                    <a:gd name="T15" fmla="*/ 236 h 289"/>
                    <a:gd name="T16" fmla="*/ 91 w 114"/>
                    <a:gd name="T17" fmla="*/ 213 h 289"/>
                    <a:gd name="T18" fmla="*/ 84 w 114"/>
                    <a:gd name="T19" fmla="*/ 137 h 289"/>
                    <a:gd name="T20" fmla="*/ 53 w 114"/>
                    <a:gd name="T21" fmla="*/ 0 h 28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4"/>
                    <a:gd name="T34" fmla="*/ 0 h 289"/>
                    <a:gd name="T35" fmla="*/ 114 w 114"/>
                    <a:gd name="T36" fmla="*/ 289 h 28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4" h="289">
                      <a:moveTo>
                        <a:pt x="53" y="0"/>
                      </a:moveTo>
                      <a:lnTo>
                        <a:pt x="68" y="68"/>
                      </a:lnTo>
                      <a:lnTo>
                        <a:pt x="61" y="175"/>
                      </a:lnTo>
                      <a:lnTo>
                        <a:pt x="0" y="190"/>
                      </a:lnTo>
                      <a:lnTo>
                        <a:pt x="61" y="198"/>
                      </a:lnTo>
                      <a:lnTo>
                        <a:pt x="76" y="258"/>
                      </a:lnTo>
                      <a:lnTo>
                        <a:pt x="114" y="289"/>
                      </a:lnTo>
                      <a:lnTo>
                        <a:pt x="99" y="236"/>
                      </a:lnTo>
                      <a:lnTo>
                        <a:pt x="91" y="213"/>
                      </a:lnTo>
                      <a:lnTo>
                        <a:pt x="84" y="137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08" name="Freeform 368"/>
                <p:cNvSpPr>
                  <a:spLocks/>
                </p:cNvSpPr>
                <p:nvPr/>
              </p:nvSpPr>
              <p:spPr bwMode="auto">
                <a:xfrm>
                  <a:off x="4664" y="1363"/>
                  <a:ext cx="46" cy="38"/>
                </a:xfrm>
                <a:custGeom>
                  <a:avLst/>
                  <a:gdLst>
                    <a:gd name="T0" fmla="*/ 0 w 46"/>
                    <a:gd name="T1" fmla="*/ 38 h 38"/>
                    <a:gd name="T2" fmla="*/ 15 w 46"/>
                    <a:gd name="T3" fmla="*/ 0 h 38"/>
                    <a:gd name="T4" fmla="*/ 46 w 46"/>
                    <a:gd name="T5" fmla="*/ 31 h 38"/>
                    <a:gd name="T6" fmla="*/ 0 w 46"/>
                    <a:gd name="T7" fmla="*/ 38 h 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6"/>
                    <a:gd name="T13" fmla="*/ 0 h 38"/>
                    <a:gd name="T14" fmla="*/ 46 w 46"/>
                    <a:gd name="T15" fmla="*/ 38 h 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6" h="38">
                      <a:moveTo>
                        <a:pt x="0" y="38"/>
                      </a:moveTo>
                      <a:lnTo>
                        <a:pt x="15" y="0"/>
                      </a:lnTo>
                      <a:lnTo>
                        <a:pt x="46" y="31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09" name="Freeform 369"/>
                <p:cNvSpPr>
                  <a:spLocks/>
                </p:cNvSpPr>
                <p:nvPr/>
              </p:nvSpPr>
              <p:spPr bwMode="auto">
                <a:xfrm>
                  <a:off x="4671" y="1036"/>
                  <a:ext cx="122" cy="213"/>
                </a:xfrm>
                <a:custGeom>
                  <a:avLst/>
                  <a:gdLst>
                    <a:gd name="T0" fmla="*/ 122 w 122"/>
                    <a:gd name="T1" fmla="*/ 38 h 213"/>
                    <a:gd name="T2" fmla="*/ 122 w 122"/>
                    <a:gd name="T3" fmla="*/ 69 h 213"/>
                    <a:gd name="T4" fmla="*/ 122 w 122"/>
                    <a:gd name="T5" fmla="*/ 84 h 213"/>
                    <a:gd name="T6" fmla="*/ 122 w 122"/>
                    <a:gd name="T7" fmla="*/ 91 h 213"/>
                    <a:gd name="T8" fmla="*/ 122 w 122"/>
                    <a:gd name="T9" fmla="*/ 107 h 213"/>
                    <a:gd name="T10" fmla="*/ 122 w 122"/>
                    <a:gd name="T11" fmla="*/ 122 h 213"/>
                    <a:gd name="T12" fmla="*/ 122 w 122"/>
                    <a:gd name="T13" fmla="*/ 145 h 213"/>
                    <a:gd name="T14" fmla="*/ 122 w 122"/>
                    <a:gd name="T15" fmla="*/ 160 h 213"/>
                    <a:gd name="T16" fmla="*/ 115 w 122"/>
                    <a:gd name="T17" fmla="*/ 168 h 213"/>
                    <a:gd name="T18" fmla="*/ 99 w 122"/>
                    <a:gd name="T19" fmla="*/ 175 h 213"/>
                    <a:gd name="T20" fmla="*/ 107 w 122"/>
                    <a:gd name="T21" fmla="*/ 190 h 213"/>
                    <a:gd name="T22" fmla="*/ 84 w 122"/>
                    <a:gd name="T23" fmla="*/ 213 h 213"/>
                    <a:gd name="T24" fmla="*/ 16 w 122"/>
                    <a:gd name="T25" fmla="*/ 175 h 213"/>
                    <a:gd name="T26" fmla="*/ 16 w 122"/>
                    <a:gd name="T27" fmla="*/ 130 h 213"/>
                    <a:gd name="T28" fmla="*/ 8 w 122"/>
                    <a:gd name="T29" fmla="*/ 122 h 213"/>
                    <a:gd name="T30" fmla="*/ 8 w 122"/>
                    <a:gd name="T31" fmla="*/ 114 h 213"/>
                    <a:gd name="T32" fmla="*/ 0 w 122"/>
                    <a:gd name="T33" fmla="*/ 107 h 213"/>
                    <a:gd name="T34" fmla="*/ 0 w 122"/>
                    <a:gd name="T35" fmla="*/ 84 h 213"/>
                    <a:gd name="T36" fmla="*/ 8 w 122"/>
                    <a:gd name="T37" fmla="*/ 76 h 213"/>
                    <a:gd name="T38" fmla="*/ 8 w 122"/>
                    <a:gd name="T39" fmla="*/ 69 h 213"/>
                    <a:gd name="T40" fmla="*/ 8 w 122"/>
                    <a:gd name="T41" fmla="*/ 53 h 213"/>
                    <a:gd name="T42" fmla="*/ 8 w 122"/>
                    <a:gd name="T43" fmla="*/ 38 h 213"/>
                    <a:gd name="T44" fmla="*/ 8 w 122"/>
                    <a:gd name="T45" fmla="*/ 31 h 213"/>
                    <a:gd name="T46" fmla="*/ 16 w 122"/>
                    <a:gd name="T47" fmla="*/ 15 h 213"/>
                    <a:gd name="T48" fmla="*/ 31 w 122"/>
                    <a:gd name="T49" fmla="*/ 8 h 213"/>
                    <a:gd name="T50" fmla="*/ 46 w 122"/>
                    <a:gd name="T51" fmla="*/ 8 h 213"/>
                    <a:gd name="T52" fmla="*/ 61 w 122"/>
                    <a:gd name="T53" fmla="*/ 0 h 213"/>
                    <a:gd name="T54" fmla="*/ 69 w 122"/>
                    <a:gd name="T55" fmla="*/ 0 h 213"/>
                    <a:gd name="T56" fmla="*/ 84 w 122"/>
                    <a:gd name="T57" fmla="*/ 0 h 213"/>
                    <a:gd name="T58" fmla="*/ 99 w 122"/>
                    <a:gd name="T59" fmla="*/ 8 h 213"/>
                    <a:gd name="T60" fmla="*/ 107 w 122"/>
                    <a:gd name="T61" fmla="*/ 8 h 213"/>
                    <a:gd name="T62" fmla="*/ 115 w 122"/>
                    <a:gd name="T63" fmla="*/ 15 h 213"/>
                    <a:gd name="T64" fmla="*/ 122 w 122"/>
                    <a:gd name="T65" fmla="*/ 23 h 213"/>
                    <a:gd name="T66" fmla="*/ 122 w 122"/>
                    <a:gd name="T67" fmla="*/ 38 h 21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22"/>
                    <a:gd name="T103" fmla="*/ 0 h 213"/>
                    <a:gd name="T104" fmla="*/ 122 w 122"/>
                    <a:gd name="T105" fmla="*/ 213 h 21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22" h="213">
                      <a:moveTo>
                        <a:pt x="122" y="38"/>
                      </a:moveTo>
                      <a:lnTo>
                        <a:pt x="122" y="69"/>
                      </a:lnTo>
                      <a:lnTo>
                        <a:pt x="122" y="84"/>
                      </a:lnTo>
                      <a:lnTo>
                        <a:pt x="122" y="91"/>
                      </a:lnTo>
                      <a:lnTo>
                        <a:pt x="122" y="107"/>
                      </a:lnTo>
                      <a:lnTo>
                        <a:pt x="122" y="122"/>
                      </a:lnTo>
                      <a:lnTo>
                        <a:pt x="122" y="145"/>
                      </a:lnTo>
                      <a:lnTo>
                        <a:pt x="122" y="160"/>
                      </a:lnTo>
                      <a:lnTo>
                        <a:pt x="115" y="168"/>
                      </a:lnTo>
                      <a:lnTo>
                        <a:pt x="99" y="175"/>
                      </a:lnTo>
                      <a:lnTo>
                        <a:pt x="107" y="190"/>
                      </a:lnTo>
                      <a:lnTo>
                        <a:pt x="84" y="213"/>
                      </a:lnTo>
                      <a:lnTo>
                        <a:pt x="16" y="175"/>
                      </a:lnTo>
                      <a:lnTo>
                        <a:pt x="16" y="130"/>
                      </a:lnTo>
                      <a:lnTo>
                        <a:pt x="8" y="122"/>
                      </a:lnTo>
                      <a:lnTo>
                        <a:pt x="8" y="114"/>
                      </a:lnTo>
                      <a:lnTo>
                        <a:pt x="0" y="107"/>
                      </a:lnTo>
                      <a:lnTo>
                        <a:pt x="0" y="84"/>
                      </a:lnTo>
                      <a:lnTo>
                        <a:pt x="8" y="76"/>
                      </a:lnTo>
                      <a:lnTo>
                        <a:pt x="8" y="69"/>
                      </a:lnTo>
                      <a:lnTo>
                        <a:pt x="8" y="53"/>
                      </a:lnTo>
                      <a:lnTo>
                        <a:pt x="8" y="38"/>
                      </a:lnTo>
                      <a:lnTo>
                        <a:pt x="8" y="31"/>
                      </a:lnTo>
                      <a:lnTo>
                        <a:pt x="16" y="15"/>
                      </a:lnTo>
                      <a:lnTo>
                        <a:pt x="31" y="8"/>
                      </a:lnTo>
                      <a:lnTo>
                        <a:pt x="46" y="8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9" y="8"/>
                      </a:lnTo>
                      <a:lnTo>
                        <a:pt x="107" y="8"/>
                      </a:lnTo>
                      <a:lnTo>
                        <a:pt x="115" y="15"/>
                      </a:lnTo>
                      <a:lnTo>
                        <a:pt x="122" y="23"/>
                      </a:lnTo>
                      <a:lnTo>
                        <a:pt x="122" y="38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10" name="Freeform 370"/>
                <p:cNvSpPr>
                  <a:spLocks/>
                </p:cNvSpPr>
                <p:nvPr/>
              </p:nvSpPr>
              <p:spPr bwMode="auto">
                <a:xfrm>
                  <a:off x="4687" y="1158"/>
                  <a:ext cx="68" cy="53"/>
                </a:xfrm>
                <a:custGeom>
                  <a:avLst/>
                  <a:gdLst>
                    <a:gd name="T0" fmla="*/ 0 w 68"/>
                    <a:gd name="T1" fmla="*/ 8 h 53"/>
                    <a:gd name="T2" fmla="*/ 7 w 68"/>
                    <a:gd name="T3" fmla="*/ 8 h 53"/>
                    <a:gd name="T4" fmla="*/ 23 w 68"/>
                    <a:gd name="T5" fmla="*/ 38 h 53"/>
                    <a:gd name="T6" fmla="*/ 68 w 68"/>
                    <a:gd name="T7" fmla="*/ 53 h 53"/>
                    <a:gd name="T8" fmla="*/ 23 w 68"/>
                    <a:gd name="T9" fmla="*/ 38 h 53"/>
                    <a:gd name="T10" fmla="*/ 7 w 68"/>
                    <a:gd name="T11" fmla="*/ 23 h 53"/>
                    <a:gd name="T12" fmla="*/ 0 w 68"/>
                    <a:gd name="T13" fmla="*/ 30 h 53"/>
                    <a:gd name="T14" fmla="*/ 0 w 68"/>
                    <a:gd name="T15" fmla="*/ 0 h 53"/>
                    <a:gd name="T16" fmla="*/ 0 w 68"/>
                    <a:gd name="T17" fmla="*/ 8 h 5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8"/>
                    <a:gd name="T28" fmla="*/ 0 h 53"/>
                    <a:gd name="T29" fmla="*/ 68 w 68"/>
                    <a:gd name="T30" fmla="*/ 53 h 5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8" h="53">
                      <a:moveTo>
                        <a:pt x="0" y="8"/>
                      </a:moveTo>
                      <a:lnTo>
                        <a:pt x="7" y="8"/>
                      </a:lnTo>
                      <a:lnTo>
                        <a:pt x="23" y="38"/>
                      </a:lnTo>
                      <a:lnTo>
                        <a:pt x="68" y="53"/>
                      </a:lnTo>
                      <a:lnTo>
                        <a:pt x="23" y="38"/>
                      </a:lnTo>
                      <a:lnTo>
                        <a:pt x="7" y="23"/>
                      </a:lnTo>
                      <a:lnTo>
                        <a:pt x="0" y="30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11" name="Freeform 371"/>
                <p:cNvSpPr>
                  <a:spLocks/>
                </p:cNvSpPr>
                <p:nvPr/>
              </p:nvSpPr>
              <p:spPr bwMode="auto">
                <a:xfrm>
                  <a:off x="4664" y="1036"/>
                  <a:ext cx="144" cy="137"/>
                </a:xfrm>
                <a:custGeom>
                  <a:avLst/>
                  <a:gdLst>
                    <a:gd name="T0" fmla="*/ 23 w 144"/>
                    <a:gd name="T1" fmla="*/ 137 h 137"/>
                    <a:gd name="T2" fmla="*/ 7 w 144"/>
                    <a:gd name="T3" fmla="*/ 122 h 137"/>
                    <a:gd name="T4" fmla="*/ 7 w 144"/>
                    <a:gd name="T5" fmla="*/ 99 h 137"/>
                    <a:gd name="T6" fmla="*/ 0 w 144"/>
                    <a:gd name="T7" fmla="*/ 69 h 137"/>
                    <a:gd name="T8" fmla="*/ 0 w 144"/>
                    <a:gd name="T9" fmla="*/ 46 h 137"/>
                    <a:gd name="T10" fmla="*/ 7 w 144"/>
                    <a:gd name="T11" fmla="*/ 23 h 137"/>
                    <a:gd name="T12" fmla="*/ 23 w 144"/>
                    <a:gd name="T13" fmla="*/ 8 h 137"/>
                    <a:gd name="T14" fmla="*/ 38 w 144"/>
                    <a:gd name="T15" fmla="*/ 0 h 137"/>
                    <a:gd name="T16" fmla="*/ 61 w 144"/>
                    <a:gd name="T17" fmla="*/ 0 h 137"/>
                    <a:gd name="T18" fmla="*/ 99 w 144"/>
                    <a:gd name="T19" fmla="*/ 0 h 137"/>
                    <a:gd name="T20" fmla="*/ 122 w 144"/>
                    <a:gd name="T21" fmla="*/ 8 h 137"/>
                    <a:gd name="T22" fmla="*/ 137 w 144"/>
                    <a:gd name="T23" fmla="*/ 15 h 137"/>
                    <a:gd name="T24" fmla="*/ 144 w 144"/>
                    <a:gd name="T25" fmla="*/ 15 h 137"/>
                    <a:gd name="T26" fmla="*/ 137 w 144"/>
                    <a:gd name="T27" fmla="*/ 23 h 137"/>
                    <a:gd name="T28" fmla="*/ 129 w 144"/>
                    <a:gd name="T29" fmla="*/ 38 h 137"/>
                    <a:gd name="T30" fmla="*/ 129 w 144"/>
                    <a:gd name="T31" fmla="*/ 38 h 137"/>
                    <a:gd name="T32" fmla="*/ 122 w 144"/>
                    <a:gd name="T33" fmla="*/ 31 h 137"/>
                    <a:gd name="T34" fmla="*/ 99 w 144"/>
                    <a:gd name="T35" fmla="*/ 31 h 137"/>
                    <a:gd name="T36" fmla="*/ 84 w 144"/>
                    <a:gd name="T37" fmla="*/ 31 h 137"/>
                    <a:gd name="T38" fmla="*/ 68 w 144"/>
                    <a:gd name="T39" fmla="*/ 31 h 137"/>
                    <a:gd name="T40" fmla="*/ 53 w 144"/>
                    <a:gd name="T41" fmla="*/ 31 h 137"/>
                    <a:gd name="T42" fmla="*/ 61 w 144"/>
                    <a:gd name="T43" fmla="*/ 31 h 137"/>
                    <a:gd name="T44" fmla="*/ 61 w 144"/>
                    <a:gd name="T45" fmla="*/ 38 h 137"/>
                    <a:gd name="T46" fmla="*/ 53 w 144"/>
                    <a:gd name="T47" fmla="*/ 53 h 137"/>
                    <a:gd name="T48" fmla="*/ 46 w 144"/>
                    <a:gd name="T49" fmla="*/ 61 h 137"/>
                    <a:gd name="T50" fmla="*/ 38 w 144"/>
                    <a:gd name="T51" fmla="*/ 84 h 137"/>
                    <a:gd name="T52" fmla="*/ 38 w 144"/>
                    <a:gd name="T53" fmla="*/ 99 h 137"/>
                    <a:gd name="T54" fmla="*/ 30 w 144"/>
                    <a:gd name="T55" fmla="*/ 91 h 137"/>
                    <a:gd name="T56" fmla="*/ 23 w 144"/>
                    <a:gd name="T57" fmla="*/ 76 h 137"/>
                    <a:gd name="T58" fmla="*/ 15 w 144"/>
                    <a:gd name="T59" fmla="*/ 76 h 137"/>
                    <a:gd name="T60" fmla="*/ 7 w 144"/>
                    <a:gd name="T61" fmla="*/ 76 h 137"/>
                    <a:gd name="T62" fmla="*/ 7 w 144"/>
                    <a:gd name="T63" fmla="*/ 84 h 137"/>
                    <a:gd name="T64" fmla="*/ 7 w 144"/>
                    <a:gd name="T65" fmla="*/ 107 h 137"/>
                    <a:gd name="T66" fmla="*/ 15 w 144"/>
                    <a:gd name="T67" fmla="*/ 122 h 137"/>
                    <a:gd name="T68" fmla="*/ 23 w 144"/>
                    <a:gd name="T69" fmla="*/ 137 h 137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44"/>
                    <a:gd name="T106" fmla="*/ 0 h 137"/>
                    <a:gd name="T107" fmla="*/ 144 w 144"/>
                    <a:gd name="T108" fmla="*/ 137 h 137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44" h="137">
                      <a:moveTo>
                        <a:pt x="23" y="137"/>
                      </a:moveTo>
                      <a:lnTo>
                        <a:pt x="7" y="122"/>
                      </a:lnTo>
                      <a:lnTo>
                        <a:pt x="7" y="99"/>
                      </a:lnTo>
                      <a:lnTo>
                        <a:pt x="0" y="69"/>
                      </a:lnTo>
                      <a:lnTo>
                        <a:pt x="0" y="46"/>
                      </a:lnTo>
                      <a:lnTo>
                        <a:pt x="7" y="23"/>
                      </a:lnTo>
                      <a:lnTo>
                        <a:pt x="23" y="8"/>
                      </a:lnTo>
                      <a:lnTo>
                        <a:pt x="38" y="0"/>
                      </a:lnTo>
                      <a:lnTo>
                        <a:pt x="61" y="0"/>
                      </a:lnTo>
                      <a:lnTo>
                        <a:pt x="99" y="0"/>
                      </a:lnTo>
                      <a:lnTo>
                        <a:pt x="122" y="8"/>
                      </a:lnTo>
                      <a:lnTo>
                        <a:pt x="137" y="15"/>
                      </a:lnTo>
                      <a:lnTo>
                        <a:pt x="144" y="15"/>
                      </a:lnTo>
                      <a:lnTo>
                        <a:pt x="137" y="23"/>
                      </a:lnTo>
                      <a:lnTo>
                        <a:pt x="129" y="38"/>
                      </a:lnTo>
                      <a:lnTo>
                        <a:pt x="122" y="31"/>
                      </a:lnTo>
                      <a:lnTo>
                        <a:pt x="99" y="31"/>
                      </a:lnTo>
                      <a:lnTo>
                        <a:pt x="84" y="31"/>
                      </a:lnTo>
                      <a:lnTo>
                        <a:pt x="68" y="31"/>
                      </a:lnTo>
                      <a:lnTo>
                        <a:pt x="53" y="31"/>
                      </a:lnTo>
                      <a:lnTo>
                        <a:pt x="61" y="31"/>
                      </a:lnTo>
                      <a:lnTo>
                        <a:pt x="61" y="38"/>
                      </a:lnTo>
                      <a:lnTo>
                        <a:pt x="53" y="53"/>
                      </a:lnTo>
                      <a:lnTo>
                        <a:pt x="46" y="61"/>
                      </a:lnTo>
                      <a:lnTo>
                        <a:pt x="38" y="84"/>
                      </a:lnTo>
                      <a:lnTo>
                        <a:pt x="38" y="99"/>
                      </a:lnTo>
                      <a:lnTo>
                        <a:pt x="30" y="91"/>
                      </a:lnTo>
                      <a:lnTo>
                        <a:pt x="23" y="76"/>
                      </a:lnTo>
                      <a:lnTo>
                        <a:pt x="15" y="76"/>
                      </a:lnTo>
                      <a:lnTo>
                        <a:pt x="7" y="76"/>
                      </a:lnTo>
                      <a:lnTo>
                        <a:pt x="7" y="84"/>
                      </a:lnTo>
                      <a:lnTo>
                        <a:pt x="7" y="107"/>
                      </a:lnTo>
                      <a:lnTo>
                        <a:pt x="15" y="122"/>
                      </a:lnTo>
                      <a:lnTo>
                        <a:pt x="23" y="137"/>
                      </a:lnTo>
                      <a:close/>
                    </a:path>
                  </a:pathLst>
                </a:custGeom>
                <a:solidFill>
                  <a:srgbClr val="BF7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12" name="Freeform 372"/>
                <p:cNvSpPr>
                  <a:spLocks/>
                </p:cNvSpPr>
                <p:nvPr/>
              </p:nvSpPr>
              <p:spPr bwMode="auto">
                <a:xfrm>
                  <a:off x="4786" y="1516"/>
                  <a:ext cx="121" cy="68"/>
                </a:xfrm>
                <a:custGeom>
                  <a:avLst/>
                  <a:gdLst>
                    <a:gd name="T0" fmla="*/ 121 w 121"/>
                    <a:gd name="T1" fmla="*/ 61 h 68"/>
                    <a:gd name="T2" fmla="*/ 91 w 121"/>
                    <a:gd name="T3" fmla="*/ 68 h 68"/>
                    <a:gd name="T4" fmla="*/ 53 w 121"/>
                    <a:gd name="T5" fmla="*/ 68 h 68"/>
                    <a:gd name="T6" fmla="*/ 15 w 121"/>
                    <a:gd name="T7" fmla="*/ 53 h 68"/>
                    <a:gd name="T8" fmla="*/ 0 w 121"/>
                    <a:gd name="T9" fmla="*/ 15 h 68"/>
                    <a:gd name="T10" fmla="*/ 53 w 121"/>
                    <a:gd name="T11" fmla="*/ 23 h 68"/>
                    <a:gd name="T12" fmla="*/ 53 w 121"/>
                    <a:gd name="T13" fmla="*/ 0 h 68"/>
                    <a:gd name="T14" fmla="*/ 76 w 121"/>
                    <a:gd name="T15" fmla="*/ 7 h 68"/>
                    <a:gd name="T16" fmla="*/ 99 w 121"/>
                    <a:gd name="T17" fmla="*/ 23 h 68"/>
                    <a:gd name="T18" fmla="*/ 114 w 121"/>
                    <a:gd name="T19" fmla="*/ 23 h 68"/>
                    <a:gd name="T20" fmla="*/ 121 w 121"/>
                    <a:gd name="T21" fmla="*/ 61 h 6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1"/>
                    <a:gd name="T34" fmla="*/ 0 h 68"/>
                    <a:gd name="T35" fmla="*/ 121 w 121"/>
                    <a:gd name="T36" fmla="*/ 68 h 6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1" h="68">
                      <a:moveTo>
                        <a:pt x="121" y="61"/>
                      </a:moveTo>
                      <a:lnTo>
                        <a:pt x="91" y="68"/>
                      </a:lnTo>
                      <a:lnTo>
                        <a:pt x="53" y="68"/>
                      </a:lnTo>
                      <a:lnTo>
                        <a:pt x="15" y="53"/>
                      </a:lnTo>
                      <a:lnTo>
                        <a:pt x="0" y="15"/>
                      </a:lnTo>
                      <a:lnTo>
                        <a:pt x="53" y="23"/>
                      </a:lnTo>
                      <a:lnTo>
                        <a:pt x="53" y="0"/>
                      </a:lnTo>
                      <a:lnTo>
                        <a:pt x="76" y="7"/>
                      </a:lnTo>
                      <a:lnTo>
                        <a:pt x="99" y="23"/>
                      </a:lnTo>
                      <a:lnTo>
                        <a:pt x="114" y="23"/>
                      </a:lnTo>
                      <a:lnTo>
                        <a:pt x="121" y="61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  <p:grpSp>
            <p:nvGrpSpPr>
              <p:cNvPr id="28147" name="Group 373"/>
              <p:cNvGrpSpPr>
                <a:grpSpLocks/>
              </p:cNvGrpSpPr>
              <p:nvPr/>
            </p:nvGrpSpPr>
            <p:grpSpPr bwMode="auto">
              <a:xfrm>
                <a:off x="3418" y="1257"/>
                <a:ext cx="358" cy="1461"/>
                <a:chOff x="3418" y="1257"/>
                <a:chExt cx="358" cy="1461"/>
              </a:xfrm>
            </p:grpSpPr>
            <p:sp>
              <p:nvSpPr>
                <p:cNvPr id="27788" name="Freeform 374"/>
                <p:cNvSpPr>
                  <a:spLocks/>
                </p:cNvSpPr>
                <p:nvPr/>
              </p:nvSpPr>
              <p:spPr bwMode="auto">
                <a:xfrm>
                  <a:off x="3418" y="2574"/>
                  <a:ext cx="144" cy="83"/>
                </a:xfrm>
                <a:custGeom>
                  <a:avLst/>
                  <a:gdLst>
                    <a:gd name="T0" fmla="*/ 76 w 144"/>
                    <a:gd name="T1" fmla="*/ 0 h 83"/>
                    <a:gd name="T2" fmla="*/ 53 w 144"/>
                    <a:gd name="T3" fmla="*/ 23 h 83"/>
                    <a:gd name="T4" fmla="*/ 30 w 144"/>
                    <a:gd name="T5" fmla="*/ 45 h 83"/>
                    <a:gd name="T6" fmla="*/ 7 w 144"/>
                    <a:gd name="T7" fmla="*/ 68 h 83"/>
                    <a:gd name="T8" fmla="*/ 0 w 144"/>
                    <a:gd name="T9" fmla="*/ 83 h 83"/>
                    <a:gd name="T10" fmla="*/ 30 w 144"/>
                    <a:gd name="T11" fmla="*/ 83 h 83"/>
                    <a:gd name="T12" fmla="*/ 53 w 144"/>
                    <a:gd name="T13" fmla="*/ 83 h 83"/>
                    <a:gd name="T14" fmla="*/ 91 w 144"/>
                    <a:gd name="T15" fmla="*/ 68 h 83"/>
                    <a:gd name="T16" fmla="*/ 114 w 144"/>
                    <a:gd name="T17" fmla="*/ 53 h 83"/>
                    <a:gd name="T18" fmla="*/ 137 w 144"/>
                    <a:gd name="T19" fmla="*/ 53 h 83"/>
                    <a:gd name="T20" fmla="*/ 144 w 144"/>
                    <a:gd name="T21" fmla="*/ 45 h 83"/>
                    <a:gd name="T22" fmla="*/ 144 w 144"/>
                    <a:gd name="T23" fmla="*/ 7 h 83"/>
                    <a:gd name="T24" fmla="*/ 76 w 144"/>
                    <a:gd name="T25" fmla="*/ 0 h 8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44"/>
                    <a:gd name="T40" fmla="*/ 0 h 83"/>
                    <a:gd name="T41" fmla="*/ 144 w 144"/>
                    <a:gd name="T42" fmla="*/ 83 h 8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44" h="83">
                      <a:moveTo>
                        <a:pt x="76" y="0"/>
                      </a:moveTo>
                      <a:lnTo>
                        <a:pt x="53" y="23"/>
                      </a:lnTo>
                      <a:lnTo>
                        <a:pt x="30" y="45"/>
                      </a:lnTo>
                      <a:lnTo>
                        <a:pt x="7" y="68"/>
                      </a:lnTo>
                      <a:lnTo>
                        <a:pt x="0" y="83"/>
                      </a:lnTo>
                      <a:lnTo>
                        <a:pt x="30" y="83"/>
                      </a:lnTo>
                      <a:lnTo>
                        <a:pt x="53" y="83"/>
                      </a:lnTo>
                      <a:lnTo>
                        <a:pt x="91" y="68"/>
                      </a:lnTo>
                      <a:lnTo>
                        <a:pt x="114" y="53"/>
                      </a:lnTo>
                      <a:lnTo>
                        <a:pt x="137" y="53"/>
                      </a:lnTo>
                      <a:lnTo>
                        <a:pt x="144" y="45"/>
                      </a:lnTo>
                      <a:lnTo>
                        <a:pt x="144" y="7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89" name="Freeform 375"/>
                <p:cNvSpPr>
                  <a:spLocks/>
                </p:cNvSpPr>
                <p:nvPr/>
              </p:nvSpPr>
              <p:spPr bwMode="auto">
                <a:xfrm>
                  <a:off x="3677" y="2619"/>
                  <a:ext cx="91" cy="99"/>
                </a:xfrm>
                <a:custGeom>
                  <a:avLst/>
                  <a:gdLst>
                    <a:gd name="T0" fmla="*/ 0 w 91"/>
                    <a:gd name="T1" fmla="*/ 0 h 99"/>
                    <a:gd name="T2" fmla="*/ 0 w 91"/>
                    <a:gd name="T3" fmla="*/ 23 h 99"/>
                    <a:gd name="T4" fmla="*/ 15 w 91"/>
                    <a:gd name="T5" fmla="*/ 38 h 99"/>
                    <a:gd name="T6" fmla="*/ 15 w 91"/>
                    <a:gd name="T7" fmla="*/ 61 h 99"/>
                    <a:gd name="T8" fmla="*/ 38 w 91"/>
                    <a:gd name="T9" fmla="*/ 84 h 99"/>
                    <a:gd name="T10" fmla="*/ 53 w 91"/>
                    <a:gd name="T11" fmla="*/ 92 h 99"/>
                    <a:gd name="T12" fmla="*/ 68 w 91"/>
                    <a:gd name="T13" fmla="*/ 99 h 99"/>
                    <a:gd name="T14" fmla="*/ 83 w 91"/>
                    <a:gd name="T15" fmla="*/ 92 h 99"/>
                    <a:gd name="T16" fmla="*/ 91 w 91"/>
                    <a:gd name="T17" fmla="*/ 76 h 99"/>
                    <a:gd name="T18" fmla="*/ 91 w 91"/>
                    <a:gd name="T19" fmla="*/ 61 h 99"/>
                    <a:gd name="T20" fmla="*/ 76 w 91"/>
                    <a:gd name="T21" fmla="*/ 31 h 99"/>
                    <a:gd name="T22" fmla="*/ 53 w 91"/>
                    <a:gd name="T23" fmla="*/ 8 h 99"/>
                    <a:gd name="T24" fmla="*/ 53 w 91"/>
                    <a:gd name="T25" fmla="*/ 0 h 99"/>
                    <a:gd name="T26" fmla="*/ 0 w 91"/>
                    <a:gd name="T27" fmla="*/ 0 h 9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91"/>
                    <a:gd name="T43" fmla="*/ 0 h 99"/>
                    <a:gd name="T44" fmla="*/ 91 w 91"/>
                    <a:gd name="T45" fmla="*/ 99 h 9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91" h="99">
                      <a:moveTo>
                        <a:pt x="0" y="0"/>
                      </a:moveTo>
                      <a:lnTo>
                        <a:pt x="0" y="23"/>
                      </a:lnTo>
                      <a:lnTo>
                        <a:pt x="15" y="38"/>
                      </a:lnTo>
                      <a:lnTo>
                        <a:pt x="15" y="61"/>
                      </a:lnTo>
                      <a:lnTo>
                        <a:pt x="38" y="84"/>
                      </a:lnTo>
                      <a:lnTo>
                        <a:pt x="53" y="92"/>
                      </a:lnTo>
                      <a:lnTo>
                        <a:pt x="68" y="99"/>
                      </a:lnTo>
                      <a:lnTo>
                        <a:pt x="83" y="92"/>
                      </a:lnTo>
                      <a:lnTo>
                        <a:pt x="91" y="76"/>
                      </a:lnTo>
                      <a:lnTo>
                        <a:pt x="91" y="61"/>
                      </a:lnTo>
                      <a:lnTo>
                        <a:pt x="76" y="31"/>
                      </a:lnTo>
                      <a:lnTo>
                        <a:pt x="53" y="8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90" name="Freeform 376"/>
                <p:cNvSpPr>
                  <a:spLocks/>
                </p:cNvSpPr>
                <p:nvPr/>
              </p:nvSpPr>
              <p:spPr bwMode="auto">
                <a:xfrm>
                  <a:off x="3464" y="2048"/>
                  <a:ext cx="45" cy="115"/>
                </a:xfrm>
                <a:custGeom>
                  <a:avLst/>
                  <a:gdLst>
                    <a:gd name="T0" fmla="*/ 0 w 45"/>
                    <a:gd name="T1" fmla="*/ 0 h 115"/>
                    <a:gd name="T2" fmla="*/ 0 w 45"/>
                    <a:gd name="T3" fmla="*/ 61 h 115"/>
                    <a:gd name="T4" fmla="*/ 22 w 45"/>
                    <a:gd name="T5" fmla="*/ 99 h 115"/>
                    <a:gd name="T6" fmla="*/ 30 w 45"/>
                    <a:gd name="T7" fmla="*/ 115 h 115"/>
                    <a:gd name="T8" fmla="*/ 30 w 45"/>
                    <a:gd name="T9" fmla="*/ 61 h 115"/>
                    <a:gd name="T10" fmla="*/ 38 w 45"/>
                    <a:gd name="T11" fmla="*/ 69 h 115"/>
                    <a:gd name="T12" fmla="*/ 45 w 45"/>
                    <a:gd name="T13" fmla="*/ 84 h 115"/>
                    <a:gd name="T14" fmla="*/ 45 w 45"/>
                    <a:gd name="T15" fmla="*/ 61 h 115"/>
                    <a:gd name="T16" fmla="*/ 38 w 45"/>
                    <a:gd name="T17" fmla="*/ 31 h 115"/>
                    <a:gd name="T18" fmla="*/ 22 w 45"/>
                    <a:gd name="T19" fmla="*/ 0 h 115"/>
                    <a:gd name="T20" fmla="*/ 0 w 45"/>
                    <a:gd name="T21" fmla="*/ 0 h 11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45"/>
                    <a:gd name="T34" fmla="*/ 0 h 115"/>
                    <a:gd name="T35" fmla="*/ 45 w 45"/>
                    <a:gd name="T36" fmla="*/ 115 h 11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45" h="115">
                      <a:moveTo>
                        <a:pt x="0" y="0"/>
                      </a:moveTo>
                      <a:lnTo>
                        <a:pt x="0" y="61"/>
                      </a:lnTo>
                      <a:lnTo>
                        <a:pt x="22" y="99"/>
                      </a:lnTo>
                      <a:lnTo>
                        <a:pt x="30" y="115"/>
                      </a:lnTo>
                      <a:lnTo>
                        <a:pt x="30" y="61"/>
                      </a:lnTo>
                      <a:lnTo>
                        <a:pt x="38" y="69"/>
                      </a:lnTo>
                      <a:lnTo>
                        <a:pt x="45" y="84"/>
                      </a:lnTo>
                      <a:lnTo>
                        <a:pt x="45" y="61"/>
                      </a:lnTo>
                      <a:lnTo>
                        <a:pt x="38" y="31"/>
                      </a:lnTo>
                      <a:lnTo>
                        <a:pt x="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91" name="Freeform 377"/>
                <p:cNvSpPr>
                  <a:spLocks/>
                </p:cNvSpPr>
                <p:nvPr/>
              </p:nvSpPr>
              <p:spPr bwMode="auto">
                <a:xfrm>
                  <a:off x="3486" y="1813"/>
                  <a:ext cx="252" cy="806"/>
                </a:xfrm>
                <a:custGeom>
                  <a:avLst/>
                  <a:gdLst>
                    <a:gd name="T0" fmla="*/ 0 w 252"/>
                    <a:gd name="T1" fmla="*/ 0 h 806"/>
                    <a:gd name="T2" fmla="*/ 0 w 252"/>
                    <a:gd name="T3" fmla="*/ 441 h 806"/>
                    <a:gd name="T4" fmla="*/ 0 w 252"/>
                    <a:gd name="T5" fmla="*/ 761 h 806"/>
                    <a:gd name="T6" fmla="*/ 76 w 252"/>
                    <a:gd name="T7" fmla="*/ 776 h 806"/>
                    <a:gd name="T8" fmla="*/ 92 w 252"/>
                    <a:gd name="T9" fmla="*/ 510 h 806"/>
                    <a:gd name="T10" fmla="*/ 76 w 252"/>
                    <a:gd name="T11" fmla="*/ 487 h 806"/>
                    <a:gd name="T12" fmla="*/ 92 w 252"/>
                    <a:gd name="T13" fmla="*/ 471 h 806"/>
                    <a:gd name="T14" fmla="*/ 92 w 252"/>
                    <a:gd name="T15" fmla="*/ 312 h 806"/>
                    <a:gd name="T16" fmla="*/ 107 w 252"/>
                    <a:gd name="T17" fmla="*/ 357 h 806"/>
                    <a:gd name="T18" fmla="*/ 145 w 252"/>
                    <a:gd name="T19" fmla="*/ 578 h 806"/>
                    <a:gd name="T20" fmla="*/ 183 w 252"/>
                    <a:gd name="T21" fmla="*/ 806 h 806"/>
                    <a:gd name="T22" fmla="*/ 252 w 252"/>
                    <a:gd name="T23" fmla="*/ 806 h 806"/>
                    <a:gd name="T24" fmla="*/ 221 w 252"/>
                    <a:gd name="T25" fmla="*/ 502 h 806"/>
                    <a:gd name="T26" fmla="*/ 206 w 252"/>
                    <a:gd name="T27" fmla="*/ 251 h 806"/>
                    <a:gd name="T28" fmla="*/ 213 w 252"/>
                    <a:gd name="T29" fmla="*/ 7 h 806"/>
                    <a:gd name="T30" fmla="*/ 0 w 252"/>
                    <a:gd name="T31" fmla="*/ 0 h 80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52"/>
                    <a:gd name="T49" fmla="*/ 0 h 806"/>
                    <a:gd name="T50" fmla="*/ 252 w 252"/>
                    <a:gd name="T51" fmla="*/ 806 h 80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52" h="806">
                      <a:moveTo>
                        <a:pt x="0" y="0"/>
                      </a:moveTo>
                      <a:lnTo>
                        <a:pt x="0" y="441"/>
                      </a:lnTo>
                      <a:lnTo>
                        <a:pt x="0" y="761"/>
                      </a:lnTo>
                      <a:lnTo>
                        <a:pt x="76" y="776"/>
                      </a:lnTo>
                      <a:lnTo>
                        <a:pt x="92" y="510"/>
                      </a:lnTo>
                      <a:lnTo>
                        <a:pt x="76" y="487"/>
                      </a:lnTo>
                      <a:lnTo>
                        <a:pt x="92" y="471"/>
                      </a:lnTo>
                      <a:lnTo>
                        <a:pt x="92" y="312"/>
                      </a:lnTo>
                      <a:lnTo>
                        <a:pt x="107" y="357"/>
                      </a:lnTo>
                      <a:lnTo>
                        <a:pt x="145" y="578"/>
                      </a:lnTo>
                      <a:lnTo>
                        <a:pt x="183" y="806"/>
                      </a:lnTo>
                      <a:lnTo>
                        <a:pt x="252" y="806"/>
                      </a:lnTo>
                      <a:lnTo>
                        <a:pt x="221" y="502"/>
                      </a:lnTo>
                      <a:lnTo>
                        <a:pt x="206" y="251"/>
                      </a:lnTo>
                      <a:lnTo>
                        <a:pt x="213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92" name="Freeform 378"/>
                <p:cNvSpPr>
                  <a:spLocks/>
                </p:cNvSpPr>
                <p:nvPr/>
              </p:nvSpPr>
              <p:spPr bwMode="auto">
                <a:xfrm>
                  <a:off x="3456" y="1440"/>
                  <a:ext cx="320" cy="616"/>
                </a:xfrm>
                <a:custGeom>
                  <a:avLst/>
                  <a:gdLst>
                    <a:gd name="T0" fmla="*/ 106 w 320"/>
                    <a:gd name="T1" fmla="*/ 7 h 616"/>
                    <a:gd name="T2" fmla="*/ 8 w 320"/>
                    <a:gd name="T3" fmla="*/ 83 h 616"/>
                    <a:gd name="T4" fmla="*/ 0 w 320"/>
                    <a:gd name="T5" fmla="*/ 281 h 616"/>
                    <a:gd name="T6" fmla="*/ 0 w 320"/>
                    <a:gd name="T7" fmla="*/ 380 h 616"/>
                    <a:gd name="T8" fmla="*/ 8 w 320"/>
                    <a:gd name="T9" fmla="*/ 616 h 616"/>
                    <a:gd name="T10" fmla="*/ 30 w 320"/>
                    <a:gd name="T11" fmla="*/ 616 h 616"/>
                    <a:gd name="T12" fmla="*/ 38 w 320"/>
                    <a:gd name="T13" fmla="*/ 373 h 616"/>
                    <a:gd name="T14" fmla="*/ 243 w 320"/>
                    <a:gd name="T15" fmla="*/ 373 h 616"/>
                    <a:gd name="T16" fmla="*/ 251 w 320"/>
                    <a:gd name="T17" fmla="*/ 312 h 616"/>
                    <a:gd name="T18" fmla="*/ 251 w 320"/>
                    <a:gd name="T19" fmla="*/ 357 h 616"/>
                    <a:gd name="T20" fmla="*/ 243 w 320"/>
                    <a:gd name="T21" fmla="*/ 449 h 616"/>
                    <a:gd name="T22" fmla="*/ 228 w 320"/>
                    <a:gd name="T23" fmla="*/ 586 h 616"/>
                    <a:gd name="T24" fmla="*/ 259 w 320"/>
                    <a:gd name="T25" fmla="*/ 593 h 616"/>
                    <a:gd name="T26" fmla="*/ 320 w 320"/>
                    <a:gd name="T27" fmla="*/ 357 h 616"/>
                    <a:gd name="T28" fmla="*/ 282 w 320"/>
                    <a:gd name="T29" fmla="*/ 68 h 616"/>
                    <a:gd name="T30" fmla="*/ 175 w 320"/>
                    <a:gd name="T31" fmla="*/ 0 h 616"/>
                    <a:gd name="T32" fmla="*/ 129 w 320"/>
                    <a:gd name="T33" fmla="*/ 30 h 616"/>
                    <a:gd name="T34" fmla="*/ 106 w 320"/>
                    <a:gd name="T35" fmla="*/ 7 h 61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0"/>
                    <a:gd name="T55" fmla="*/ 0 h 616"/>
                    <a:gd name="T56" fmla="*/ 320 w 320"/>
                    <a:gd name="T57" fmla="*/ 616 h 61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0" h="616">
                      <a:moveTo>
                        <a:pt x="106" y="7"/>
                      </a:moveTo>
                      <a:lnTo>
                        <a:pt x="8" y="83"/>
                      </a:lnTo>
                      <a:lnTo>
                        <a:pt x="0" y="281"/>
                      </a:lnTo>
                      <a:lnTo>
                        <a:pt x="0" y="380"/>
                      </a:lnTo>
                      <a:lnTo>
                        <a:pt x="8" y="616"/>
                      </a:lnTo>
                      <a:lnTo>
                        <a:pt x="30" y="616"/>
                      </a:lnTo>
                      <a:lnTo>
                        <a:pt x="38" y="373"/>
                      </a:lnTo>
                      <a:lnTo>
                        <a:pt x="243" y="373"/>
                      </a:lnTo>
                      <a:lnTo>
                        <a:pt x="251" y="312"/>
                      </a:lnTo>
                      <a:lnTo>
                        <a:pt x="251" y="357"/>
                      </a:lnTo>
                      <a:lnTo>
                        <a:pt x="243" y="449"/>
                      </a:lnTo>
                      <a:lnTo>
                        <a:pt x="228" y="586"/>
                      </a:lnTo>
                      <a:lnTo>
                        <a:pt x="259" y="593"/>
                      </a:lnTo>
                      <a:lnTo>
                        <a:pt x="320" y="357"/>
                      </a:lnTo>
                      <a:lnTo>
                        <a:pt x="282" y="68"/>
                      </a:lnTo>
                      <a:lnTo>
                        <a:pt x="175" y="0"/>
                      </a:lnTo>
                      <a:lnTo>
                        <a:pt x="129" y="30"/>
                      </a:lnTo>
                      <a:lnTo>
                        <a:pt x="106" y="7"/>
                      </a:lnTo>
                      <a:close/>
                    </a:path>
                  </a:pathLst>
                </a:custGeom>
                <a:solidFill>
                  <a:srgbClr val="3F7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93" name="Freeform 379"/>
                <p:cNvSpPr>
                  <a:spLocks/>
                </p:cNvSpPr>
                <p:nvPr/>
              </p:nvSpPr>
              <p:spPr bwMode="auto">
                <a:xfrm>
                  <a:off x="3677" y="2026"/>
                  <a:ext cx="45" cy="99"/>
                </a:xfrm>
                <a:custGeom>
                  <a:avLst/>
                  <a:gdLst>
                    <a:gd name="T0" fmla="*/ 7 w 45"/>
                    <a:gd name="T1" fmla="*/ 0 h 99"/>
                    <a:gd name="T2" fmla="*/ 0 w 45"/>
                    <a:gd name="T3" fmla="*/ 53 h 99"/>
                    <a:gd name="T4" fmla="*/ 22 w 45"/>
                    <a:gd name="T5" fmla="*/ 99 h 99"/>
                    <a:gd name="T6" fmla="*/ 30 w 45"/>
                    <a:gd name="T7" fmla="*/ 91 h 99"/>
                    <a:gd name="T8" fmla="*/ 45 w 45"/>
                    <a:gd name="T9" fmla="*/ 91 h 99"/>
                    <a:gd name="T10" fmla="*/ 38 w 45"/>
                    <a:gd name="T11" fmla="*/ 76 h 99"/>
                    <a:gd name="T12" fmla="*/ 38 w 45"/>
                    <a:gd name="T13" fmla="*/ 53 h 99"/>
                    <a:gd name="T14" fmla="*/ 45 w 45"/>
                    <a:gd name="T15" fmla="*/ 38 h 99"/>
                    <a:gd name="T16" fmla="*/ 38 w 45"/>
                    <a:gd name="T17" fmla="*/ 0 h 99"/>
                    <a:gd name="T18" fmla="*/ 7 w 45"/>
                    <a:gd name="T19" fmla="*/ 0 h 9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5"/>
                    <a:gd name="T31" fmla="*/ 0 h 99"/>
                    <a:gd name="T32" fmla="*/ 45 w 45"/>
                    <a:gd name="T33" fmla="*/ 99 h 9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5" h="99">
                      <a:moveTo>
                        <a:pt x="7" y="0"/>
                      </a:moveTo>
                      <a:lnTo>
                        <a:pt x="0" y="53"/>
                      </a:lnTo>
                      <a:lnTo>
                        <a:pt x="22" y="99"/>
                      </a:lnTo>
                      <a:lnTo>
                        <a:pt x="30" y="91"/>
                      </a:lnTo>
                      <a:lnTo>
                        <a:pt x="45" y="91"/>
                      </a:lnTo>
                      <a:lnTo>
                        <a:pt x="38" y="76"/>
                      </a:lnTo>
                      <a:lnTo>
                        <a:pt x="38" y="53"/>
                      </a:lnTo>
                      <a:lnTo>
                        <a:pt x="45" y="38"/>
                      </a:lnTo>
                      <a:lnTo>
                        <a:pt x="38" y="0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94" name="Line 380"/>
                <p:cNvSpPr>
                  <a:spLocks noChangeShapeType="1"/>
                </p:cNvSpPr>
                <p:nvPr/>
              </p:nvSpPr>
              <p:spPr bwMode="auto">
                <a:xfrm>
                  <a:off x="3494" y="1835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95" name="Line 381"/>
                <p:cNvSpPr>
                  <a:spLocks noChangeShapeType="1"/>
                </p:cNvSpPr>
                <p:nvPr/>
              </p:nvSpPr>
              <p:spPr bwMode="auto">
                <a:xfrm>
                  <a:off x="3494" y="1820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96" name="Freeform 382"/>
                <p:cNvSpPr>
                  <a:spLocks/>
                </p:cNvSpPr>
                <p:nvPr/>
              </p:nvSpPr>
              <p:spPr bwMode="auto">
                <a:xfrm>
                  <a:off x="3555" y="1455"/>
                  <a:ext cx="91" cy="53"/>
                </a:xfrm>
                <a:custGeom>
                  <a:avLst/>
                  <a:gdLst>
                    <a:gd name="T0" fmla="*/ 0 w 91"/>
                    <a:gd name="T1" fmla="*/ 7 h 53"/>
                    <a:gd name="T2" fmla="*/ 0 w 91"/>
                    <a:gd name="T3" fmla="*/ 53 h 53"/>
                    <a:gd name="T4" fmla="*/ 23 w 91"/>
                    <a:gd name="T5" fmla="*/ 15 h 53"/>
                    <a:gd name="T6" fmla="*/ 46 w 91"/>
                    <a:gd name="T7" fmla="*/ 53 h 53"/>
                    <a:gd name="T8" fmla="*/ 91 w 91"/>
                    <a:gd name="T9" fmla="*/ 0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1"/>
                    <a:gd name="T16" fmla="*/ 0 h 53"/>
                    <a:gd name="T17" fmla="*/ 91 w 91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1" h="53">
                      <a:moveTo>
                        <a:pt x="0" y="7"/>
                      </a:moveTo>
                      <a:lnTo>
                        <a:pt x="0" y="53"/>
                      </a:lnTo>
                      <a:lnTo>
                        <a:pt x="23" y="15"/>
                      </a:lnTo>
                      <a:lnTo>
                        <a:pt x="46" y="53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97" name="Line 383"/>
                <p:cNvSpPr>
                  <a:spLocks noChangeShapeType="1"/>
                </p:cNvSpPr>
                <p:nvPr/>
              </p:nvSpPr>
              <p:spPr bwMode="auto">
                <a:xfrm>
                  <a:off x="3578" y="1478"/>
                  <a:ext cx="1" cy="35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98" name="Freeform 384"/>
                <p:cNvSpPr>
                  <a:spLocks/>
                </p:cNvSpPr>
                <p:nvPr/>
              </p:nvSpPr>
              <p:spPr bwMode="auto">
                <a:xfrm>
                  <a:off x="3524" y="1264"/>
                  <a:ext cx="122" cy="206"/>
                </a:xfrm>
                <a:custGeom>
                  <a:avLst/>
                  <a:gdLst>
                    <a:gd name="T0" fmla="*/ 8 w 122"/>
                    <a:gd name="T1" fmla="*/ 39 h 206"/>
                    <a:gd name="T2" fmla="*/ 0 w 122"/>
                    <a:gd name="T3" fmla="*/ 61 h 206"/>
                    <a:gd name="T4" fmla="*/ 0 w 122"/>
                    <a:gd name="T5" fmla="*/ 69 h 206"/>
                    <a:gd name="T6" fmla="*/ 8 w 122"/>
                    <a:gd name="T7" fmla="*/ 77 h 206"/>
                    <a:gd name="T8" fmla="*/ 0 w 122"/>
                    <a:gd name="T9" fmla="*/ 92 h 206"/>
                    <a:gd name="T10" fmla="*/ 8 w 122"/>
                    <a:gd name="T11" fmla="*/ 115 h 206"/>
                    <a:gd name="T12" fmla="*/ 8 w 122"/>
                    <a:gd name="T13" fmla="*/ 130 h 206"/>
                    <a:gd name="T14" fmla="*/ 8 w 122"/>
                    <a:gd name="T15" fmla="*/ 137 h 206"/>
                    <a:gd name="T16" fmla="*/ 16 w 122"/>
                    <a:gd name="T17" fmla="*/ 153 h 206"/>
                    <a:gd name="T18" fmla="*/ 16 w 122"/>
                    <a:gd name="T19" fmla="*/ 160 h 206"/>
                    <a:gd name="T20" fmla="*/ 31 w 122"/>
                    <a:gd name="T21" fmla="*/ 168 h 206"/>
                    <a:gd name="T22" fmla="*/ 38 w 122"/>
                    <a:gd name="T23" fmla="*/ 168 h 206"/>
                    <a:gd name="T24" fmla="*/ 38 w 122"/>
                    <a:gd name="T25" fmla="*/ 176 h 206"/>
                    <a:gd name="T26" fmla="*/ 38 w 122"/>
                    <a:gd name="T27" fmla="*/ 183 h 206"/>
                    <a:gd name="T28" fmla="*/ 54 w 122"/>
                    <a:gd name="T29" fmla="*/ 206 h 206"/>
                    <a:gd name="T30" fmla="*/ 107 w 122"/>
                    <a:gd name="T31" fmla="*/ 176 h 206"/>
                    <a:gd name="T32" fmla="*/ 107 w 122"/>
                    <a:gd name="T33" fmla="*/ 122 h 206"/>
                    <a:gd name="T34" fmla="*/ 115 w 122"/>
                    <a:gd name="T35" fmla="*/ 107 h 206"/>
                    <a:gd name="T36" fmla="*/ 122 w 122"/>
                    <a:gd name="T37" fmla="*/ 92 h 206"/>
                    <a:gd name="T38" fmla="*/ 122 w 122"/>
                    <a:gd name="T39" fmla="*/ 77 h 206"/>
                    <a:gd name="T40" fmla="*/ 122 w 122"/>
                    <a:gd name="T41" fmla="*/ 61 h 206"/>
                    <a:gd name="T42" fmla="*/ 122 w 122"/>
                    <a:gd name="T43" fmla="*/ 54 h 206"/>
                    <a:gd name="T44" fmla="*/ 122 w 122"/>
                    <a:gd name="T45" fmla="*/ 39 h 206"/>
                    <a:gd name="T46" fmla="*/ 122 w 122"/>
                    <a:gd name="T47" fmla="*/ 31 h 206"/>
                    <a:gd name="T48" fmla="*/ 115 w 122"/>
                    <a:gd name="T49" fmla="*/ 23 h 206"/>
                    <a:gd name="T50" fmla="*/ 107 w 122"/>
                    <a:gd name="T51" fmla="*/ 16 h 206"/>
                    <a:gd name="T52" fmla="*/ 99 w 122"/>
                    <a:gd name="T53" fmla="*/ 8 h 206"/>
                    <a:gd name="T54" fmla="*/ 84 w 122"/>
                    <a:gd name="T55" fmla="*/ 8 h 206"/>
                    <a:gd name="T56" fmla="*/ 77 w 122"/>
                    <a:gd name="T57" fmla="*/ 8 h 206"/>
                    <a:gd name="T58" fmla="*/ 61 w 122"/>
                    <a:gd name="T59" fmla="*/ 0 h 206"/>
                    <a:gd name="T60" fmla="*/ 46 w 122"/>
                    <a:gd name="T61" fmla="*/ 8 h 206"/>
                    <a:gd name="T62" fmla="*/ 31 w 122"/>
                    <a:gd name="T63" fmla="*/ 8 h 206"/>
                    <a:gd name="T64" fmla="*/ 23 w 122"/>
                    <a:gd name="T65" fmla="*/ 16 h 206"/>
                    <a:gd name="T66" fmla="*/ 16 w 122"/>
                    <a:gd name="T67" fmla="*/ 23 h 206"/>
                    <a:gd name="T68" fmla="*/ 8 w 122"/>
                    <a:gd name="T69" fmla="*/ 31 h 206"/>
                    <a:gd name="T70" fmla="*/ 8 w 122"/>
                    <a:gd name="T71" fmla="*/ 39 h 20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122"/>
                    <a:gd name="T109" fmla="*/ 0 h 206"/>
                    <a:gd name="T110" fmla="*/ 122 w 122"/>
                    <a:gd name="T111" fmla="*/ 206 h 20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122" h="206">
                      <a:moveTo>
                        <a:pt x="8" y="39"/>
                      </a:moveTo>
                      <a:lnTo>
                        <a:pt x="0" y="61"/>
                      </a:lnTo>
                      <a:lnTo>
                        <a:pt x="0" y="69"/>
                      </a:lnTo>
                      <a:lnTo>
                        <a:pt x="8" y="77"/>
                      </a:lnTo>
                      <a:lnTo>
                        <a:pt x="0" y="92"/>
                      </a:lnTo>
                      <a:lnTo>
                        <a:pt x="8" y="115"/>
                      </a:lnTo>
                      <a:lnTo>
                        <a:pt x="8" y="130"/>
                      </a:lnTo>
                      <a:lnTo>
                        <a:pt x="8" y="137"/>
                      </a:lnTo>
                      <a:lnTo>
                        <a:pt x="16" y="153"/>
                      </a:lnTo>
                      <a:lnTo>
                        <a:pt x="16" y="160"/>
                      </a:lnTo>
                      <a:lnTo>
                        <a:pt x="31" y="168"/>
                      </a:lnTo>
                      <a:lnTo>
                        <a:pt x="38" y="168"/>
                      </a:lnTo>
                      <a:lnTo>
                        <a:pt x="38" y="176"/>
                      </a:lnTo>
                      <a:lnTo>
                        <a:pt x="38" y="183"/>
                      </a:lnTo>
                      <a:lnTo>
                        <a:pt x="54" y="206"/>
                      </a:lnTo>
                      <a:lnTo>
                        <a:pt x="107" y="176"/>
                      </a:lnTo>
                      <a:lnTo>
                        <a:pt x="107" y="122"/>
                      </a:lnTo>
                      <a:lnTo>
                        <a:pt x="115" y="107"/>
                      </a:lnTo>
                      <a:lnTo>
                        <a:pt x="122" y="92"/>
                      </a:lnTo>
                      <a:lnTo>
                        <a:pt x="122" y="77"/>
                      </a:lnTo>
                      <a:lnTo>
                        <a:pt x="122" y="61"/>
                      </a:lnTo>
                      <a:lnTo>
                        <a:pt x="122" y="54"/>
                      </a:lnTo>
                      <a:lnTo>
                        <a:pt x="122" y="39"/>
                      </a:lnTo>
                      <a:lnTo>
                        <a:pt x="122" y="31"/>
                      </a:lnTo>
                      <a:lnTo>
                        <a:pt x="115" y="23"/>
                      </a:lnTo>
                      <a:lnTo>
                        <a:pt x="107" y="16"/>
                      </a:lnTo>
                      <a:lnTo>
                        <a:pt x="99" y="8"/>
                      </a:lnTo>
                      <a:lnTo>
                        <a:pt x="84" y="8"/>
                      </a:lnTo>
                      <a:lnTo>
                        <a:pt x="77" y="8"/>
                      </a:lnTo>
                      <a:lnTo>
                        <a:pt x="61" y="0"/>
                      </a:lnTo>
                      <a:lnTo>
                        <a:pt x="46" y="8"/>
                      </a:lnTo>
                      <a:lnTo>
                        <a:pt x="31" y="8"/>
                      </a:lnTo>
                      <a:lnTo>
                        <a:pt x="23" y="16"/>
                      </a:lnTo>
                      <a:lnTo>
                        <a:pt x="16" y="23"/>
                      </a:lnTo>
                      <a:lnTo>
                        <a:pt x="8" y="31"/>
                      </a:lnTo>
                      <a:lnTo>
                        <a:pt x="8" y="39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99" name="Freeform 385"/>
                <p:cNvSpPr>
                  <a:spLocks/>
                </p:cNvSpPr>
                <p:nvPr/>
              </p:nvSpPr>
              <p:spPr bwMode="auto">
                <a:xfrm>
                  <a:off x="3570" y="1379"/>
                  <a:ext cx="61" cy="61"/>
                </a:xfrm>
                <a:custGeom>
                  <a:avLst/>
                  <a:gdLst>
                    <a:gd name="T0" fmla="*/ 53 w 61"/>
                    <a:gd name="T1" fmla="*/ 15 h 61"/>
                    <a:gd name="T2" fmla="*/ 46 w 61"/>
                    <a:gd name="T3" fmla="*/ 30 h 61"/>
                    <a:gd name="T4" fmla="*/ 0 w 61"/>
                    <a:gd name="T5" fmla="*/ 53 h 61"/>
                    <a:gd name="T6" fmla="*/ 23 w 61"/>
                    <a:gd name="T7" fmla="*/ 53 h 61"/>
                    <a:gd name="T8" fmla="*/ 31 w 61"/>
                    <a:gd name="T9" fmla="*/ 45 h 61"/>
                    <a:gd name="T10" fmla="*/ 46 w 61"/>
                    <a:gd name="T11" fmla="*/ 45 h 61"/>
                    <a:gd name="T12" fmla="*/ 53 w 61"/>
                    <a:gd name="T13" fmla="*/ 53 h 61"/>
                    <a:gd name="T14" fmla="*/ 61 w 61"/>
                    <a:gd name="T15" fmla="*/ 61 h 61"/>
                    <a:gd name="T16" fmla="*/ 61 w 61"/>
                    <a:gd name="T17" fmla="*/ 22 h 61"/>
                    <a:gd name="T18" fmla="*/ 61 w 61"/>
                    <a:gd name="T19" fmla="*/ 7 h 61"/>
                    <a:gd name="T20" fmla="*/ 53 w 61"/>
                    <a:gd name="T21" fmla="*/ 0 h 61"/>
                    <a:gd name="T22" fmla="*/ 53 w 61"/>
                    <a:gd name="T23" fmla="*/ 15 h 6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1"/>
                    <a:gd name="T37" fmla="*/ 0 h 61"/>
                    <a:gd name="T38" fmla="*/ 61 w 61"/>
                    <a:gd name="T39" fmla="*/ 61 h 6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1" h="61">
                      <a:moveTo>
                        <a:pt x="53" y="15"/>
                      </a:moveTo>
                      <a:lnTo>
                        <a:pt x="46" y="30"/>
                      </a:lnTo>
                      <a:lnTo>
                        <a:pt x="0" y="53"/>
                      </a:lnTo>
                      <a:lnTo>
                        <a:pt x="23" y="53"/>
                      </a:lnTo>
                      <a:lnTo>
                        <a:pt x="31" y="45"/>
                      </a:lnTo>
                      <a:lnTo>
                        <a:pt x="46" y="45"/>
                      </a:lnTo>
                      <a:lnTo>
                        <a:pt x="53" y="53"/>
                      </a:lnTo>
                      <a:lnTo>
                        <a:pt x="61" y="61"/>
                      </a:lnTo>
                      <a:lnTo>
                        <a:pt x="61" y="22"/>
                      </a:lnTo>
                      <a:lnTo>
                        <a:pt x="61" y="7"/>
                      </a:lnTo>
                      <a:lnTo>
                        <a:pt x="53" y="0"/>
                      </a:lnTo>
                      <a:lnTo>
                        <a:pt x="53" y="15"/>
                      </a:lnTo>
                      <a:close/>
                    </a:path>
                  </a:pathLst>
                </a:custGeom>
                <a:solidFill>
                  <a:srgbClr val="7F3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800" name="Freeform 386"/>
                <p:cNvSpPr>
                  <a:spLocks/>
                </p:cNvSpPr>
                <p:nvPr/>
              </p:nvSpPr>
              <p:spPr bwMode="auto">
                <a:xfrm>
                  <a:off x="3524" y="1257"/>
                  <a:ext cx="130" cy="152"/>
                </a:xfrm>
                <a:custGeom>
                  <a:avLst/>
                  <a:gdLst>
                    <a:gd name="T0" fmla="*/ 23 w 130"/>
                    <a:gd name="T1" fmla="*/ 15 h 152"/>
                    <a:gd name="T2" fmla="*/ 31 w 130"/>
                    <a:gd name="T3" fmla="*/ 7 h 152"/>
                    <a:gd name="T4" fmla="*/ 46 w 130"/>
                    <a:gd name="T5" fmla="*/ 7 h 152"/>
                    <a:gd name="T6" fmla="*/ 61 w 130"/>
                    <a:gd name="T7" fmla="*/ 0 h 152"/>
                    <a:gd name="T8" fmla="*/ 69 w 130"/>
                    <a:gd name="T9" fmla="*/ 0 h 152"/>
                    <a:gd name="T10" fmla="*/ 84 w 130"/>
                    <a:gd name="T11" fmla="*/ 0 h 152"/>
                    <a:gd name="T12" fmla="*/ 92 w 130"/>
                    <a:gd name="T13" fmla="*/ 0 h 152"/>
                    <a:gd name="T14" fmla="*/ 107 w 130"/>
                    <a:gd name="T15" fmla="*/ 0 h 152"/>
                    <a:gd name="T16" fmla="*/ 115 w 130"/>
                    <a:gd name="T17" fmla="*/ 7 h 152"/>
                    <a:gd name="T18" fmla="*/ 122 w 130"/>
                    <a:gd name="T19" fmla="*/ 15 h 152"/>
                    <a:gd name="T20" fmla="*/ 122 w 130"/>
                    <a:gd name="T21" fmla="*/ 23 h 152"/>
                    <a:gd name="T22" fmla="*/ 130 w 130"/>
                    <a:gd name="T23" fmla="*/ 30 h 152"/>
                    <a:gd name="T24" fmla="*/ 130 w 130"/>
                    <a:gd name="T25" fmla="*/ 46 h 152"/>
                    <a:gd name="T26" fmla="*/ 130 w 130"/>
                    <a:gd name="T27" fmla="*/ 68 h 152"/>
                    <a:gd name="T28" fmla="*/ 130 w 130"/>
                    <a:gd name="T29" fmla="*/ 84 h 152"/>
                    <a:gd name="T30" fmla="*/ 122 w 130"/>
                    <a:gd name="T31" fmla="*/ 99 h 152"/>
                    <a:gd name="T32" fmla="*/ 122 w 130"/>
                    <a:gd name="T33" fmla="*/ 114 h 152"/>
                    <a:gd name="T34" fmla="*/ 122 w 130"/>
                    <a:gd name="T35" fmla="*/ 122 h 152"/>
                    <a:gd name="T36" fmla="*/ 115 w 130"/>
                    <a:gd name="T37" fmla="*/ 129 h 152"/>
                    <a:gd name="T38" fmla="*/ 115 w 130"/>
                    <a:gd name="T39" fmla="*/ 137 h 152"/>
                    <a:gd name="T40" fmla="*/ 107 w 130"/>
                    <a:gd name="T41" fmla="*/ 152 h 152"/>
                    <a:gd name="T42" fmla="*/ 99 w 130"/>
                    <a:gd name="T43" fmla="*/ 152 h 152"/>
                    <a:gd name="T44" fmla="*/ 107 w 130"/>
                    <a:gd name="T45" fmla="*/ 137 h 152"/>
                    <a:gd name="T46" fmla="*/ 99 w 130"/>
                    <a:gd name="T47" fmla="*/ 129 h 152"/>
                    <a:gd name="T48" fmla="*/ 99 w 130"/>
                    <a:gd name="T49" fmla="*/ 122 h 152"/>
                    <a:gd name="T50" fmla="*/ 99 w 130"/>
                    <a:gd name="T51" fmla="*/ 114 h 152"/>
                    <a:gd name="T52" fmla="*/ 107 w 130"/>
                    <a:gd name="T53" fmla="*/ 99 h 152"/>
                    <a:gd name="T54" fmla="*/ 99 w 130"/>
                    <a:gd name="T55" fmla="*/ 91 h 152"/>
                    <a:gd name="T56" fmla="*/ 92 w 130"/>
                    <a:gd name="T57" fmla="*/ 99 h 152"/>
                    <a:gd name="T58" fmla="*/ 92 w 130"/>
                    <a:gd name="T59" fmla="*/ 106 h 152"/>
                    <a:gd name="T60" fmla="*/ 92 w 130"/>
                    <a:gd name="T61" fmla="*/ 91 h 152"/>
                    <a:gd name="T62" fmla="*/ 84 w 130"/>
                    <a:gd name="T63" fmla="*/ 76 h 152"/>
                    <a:gd name="T64" fmla="*/ 84 w 130"/>
                    <a:gd name="T65" fmla="*/ 61 h 152"/>
                    <a:gd name="T66" fmla="*/ 84 w 130"/>
                    <a:gd name="T67" fmla="*/ 46 h 152"/>
                    <a:gd name="T68" fmla="*/ 92 w 130"/>
                    <a:gd name="T69" fmla="*/ 46 h 152"/>
                    <a:gd name="T70" fmla="*/ 84 w 130"/>
                    <a:gd name="T71" fmla="*/ 46 h 152"/>
                    <a:gd name="T72" fmla="*/ 77 w 130"/>
                    <a:gd name="T73" fmla="*/ 46 h 152"/>
                    <a:gd name="T74" fmla="*/ 69 w 130"/>
                    <a:gd name="T75" fmla="*/ 46 h 152"/>
                    <a:gd name="T76" fmla="*/ 54 w 130"/>
                    <a:gd name="T77" fmla="*/ 53 h 152"/>
                    <a:gd name="T78" fmla="*/ 46 w 130"/>
                    <a:gd name="T79" fmla="*/ 53 h 152"/>
                    <a:gd name="T80" fmla="*/ 61 w 130"/>
                    <a:gd name="T81" fmla="*/ 46 h 152"/>
                    <a:gd name="T82" fmla="*/ 54 w 130"/>
                    <a:gd name="T83" fmla="*/ 46 h 152"/>
                    <a:gd name="T84" fmla="*/ 38 w 130"/>
                    <a:gd name="T85" fmla="*/ 46 h 152"/>
                    <a:gd name="T86" fmla="*/ 23 w 130"/>
                    <a:gd name="T87" fmla="*/ 46 h 152"/>
                    <a:gd name="T88" fmla="*/ 8 w 130"/>
                    <a:gd name="T89" fmla="*/ 46 h 152"/>
                    <a:gd name="T90" fmla="*/ 8 w 130"/>
                    <a:gd name="T91" fmla="*/ 53 h 152"/>
                    <a:gd name="T92" fmla="*/ 8 w 130"/>
                    <a:gd name="T93" fmla="*/ 68 h 152"/>
                    <a:gd name="T94" fmla="*/ 0 w 130"/>
                    <a:gd name="T95" fmla="*/ 53 h 152"/>
                    <a:gd name="T96" fmla="*/ 0 w 130"/>
                    <a:gd name="T97" fmla="*/ 38 h 152"/>
                    <a:gd name="T98" fmla="*/ 8 w 130"/>
                    <a:gd name="T99" fmla="*/ 23 h 152"/>
                    <a:gd name="T100" fmla="*/ 16 w 130"/>
                    <a:gd name="T101" fmla="*/ 15 h 152"/>
                    <a:gd name="T102" fmla="*/ 23 w 130"/>
                    <a:gd name="T103" fmla="*/ 15 h 152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30"/>
                    <a:gd name="T157" fmla="*/ 0 h 152"/>
                    <a:gd name="T158" fmla="*/ 130 w 130"/>
                    <a:gd name="T159" fmla="*/ 152 h 152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30" h="152">
                      <a:moveTo>
                        <a:pt x="23" y="15"/>
                      </a:moveTo>
                      <a:lnTo>
                        <a:pt x="31" y="7"/>
                      </a:lnTo>
                      <a:lnTo>
                        <a:pt x="46" y="7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2" y="0"/>
                      </a:lnTo>
                      <a:lnTo>
                        <a:pt x="107" y="0"/>
                      </a:lnTo>
                      <a:lnTo>
                        <a:pt x="115" y="7"/>
                      </a:lnTo>
                      <a:lnTo>
                        <a:pt x="122" y="15"/>
                      </a:lnTo>
                      <a:lnTo>
                        <a:pt x="122" y="23"/>
                      </a:lnTo>
                      <a:lnTo>
                        <a:pt x="130" y="30"/>
                      </a:lnTo>
                      <a:lnTo>
                        <a:pt x="130" y="46"/>
                      </a:lnTo>
                      <a:lnTo>
                        <a:pt x="130" y="68"/>
                      </a:lnTo>
                      <a:lnTo>
                        <a:pt x="130" y="84"/>
                      </a:lnTo>
                      <a:lnTo>
                        <a:pt x="122" y="99"/>
                      </a:lnTo>
                      <a:lnTo>
                        <a:pt x="122" y="114"/>
                      </a:lnTo>
                      <a:lnTo>
                        <a:pt x="122" y="122"/>
                      </a:lnTo>
                      <a:lnTo>
                        <a:pt x="115" y="129"/>
                      </a:lnTo>
                      <a:lnTo>
                        <a:pt x="115" y="137"/>
                      </a:lnTo>
                      <a:lnTo>
                        <a:pt x="107" y="152"/>
                      </a:lnTo>
                      <a:lnTo>
                        <a:pt x="99" y="152"/>
                      </a:lnTo>
                      <a:lnTo>
                        <a:pt x="107" y="137"/>
                      </a:lnTo>
                      <a:lnTo>
                        <a:pt x="99" y="129"/>
                      </a:lnTo>
                      <a:lnTo>
                        <a:pt x="99" y="122"/>
                      </a:lnTo>
                      <a:lnTo>
                        <a:pt x="99" y="114"/>
                      </a:lnTo>
                      <a:lnTo>
                        <a:pt x="107" y="99"/>
                      </a:lnTo>
                      <a:lnTo>
                        <a:pt x="99" y="91"/>
                      </a:lnTo>
                      <a:lnTo>
                        <a:pt x="92" y="99"/>
                      </a:lnTo>
                      <a:lnTo>
                        <a:pt x="92" y="106"/>
                      </a:lnTo>
                      <a:lnTo>
                        <a:pt x="92" y="91"/>
                      </a:lnTo>
                      <a:lnTo>
                        <a:pt x="84" y="76"/>
                      </a:lnTo>
                      <a:lnTo>
                        <a:pt x="84" y="61"/>
                      </a:lnTo>
                      <a:lnTo>
                        <a:pt x="84" y="46"/>
                      </a:lnTo>
                      <a:lnTo>
                        <a:pt x="92" y="46"/>
                      </a:lnTo>
                      <a:lnTo>
                        <a:pt x="84" y="46"/>
                      </a:lnTo>
                      <a:lnTo>
                        <a:pt x="77" y="46"/>
                      </a:lnTo>
                      <a:lnTo>
                        <a:pt x="69" y="46"/>
                      </a:lnTo>
                      <a:lnTo>
                        <a:pt x="54" y="53"/>
                      </a:lnTo>
                      <a:lnTo>
                        <a:pt x="46" y="53"/>
                      </a:lnTo>
                      <a:lnTo>
                        <a:pt x="61" y="46"/>
                      </a:lnTo>
                      <a:lnTo>
                        <a:pt x="54" y="46"/>
                      </a:lnTo>
                      <a:lnTo>
                        <a:pt x="38" y="46"/>
                      </a:lnTo>
                      <a:lnTo>
                        <a:pt x="23" y="46"/>
                      </a:lnTo>
                      <a:lnTo>
                        <a:pt x="8" y="46"/>
                      </a:lnTo>
                      <a:lnTo>
                        <a:pt x="8" y="53"/>
                      </a:lnTo>
                      <a:lnTo>
                        <a:pt x="8" y="68"/>
                      </a:lnTo>
                      <a:lnTo>
                        <a:pt x="0" y="53"/>
                      </a:lnTo>
                      <a:lnTo>
                        <a:pt x="0" y="38"/>
                      </a:lnTo>
                      <a:lnTo>
                        <a:pt x="8" y="23"/>
                      </a:lnTo>
                      <a:lnTo>
                        <a:pt x="16" y="15"/>
                      </a:lnTo>
                      <a:lnTo>
                        <a:pt x="23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</p:grpSp>
      </p:grpSp>
      <p:grpSp>
        <p:nvGrpSpPr>
          <p:cNvPr id="28148" name="Group 387"/>
          <p:cNvGrpSpPr>
            <a:grpSpLocks/>
          </p:cNvGrpSpPr>
          <p:nvPr/>
        </p:nvGrpSpPr>
        <p:grpSpPr bwMode="auto">
          <a:xfrm>
            <a:off x="6048375" y="4724400"/>
            <a:ext cx="422275" cy="762000"/>
            <a:chOff x="1392" y="2976"/>
            <a:chExt cx="288" cy="480"/>
          </a:xfrm>
        </p:grpSpPr>
        <p:sp>
          <p:nvSpPr>
            <p:cNvPr id="27770" name="Rectangle 388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8149" name="Group 389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7772" name="Freeform 390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73" name="Freeform 391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74" name="Freeform 392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75" name="Freeform 393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76" name="Freeform 394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77" name="Freeform 395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78" name="Freeform 396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79" name="Freeform 397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80" name="Freeform 398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81" name="Freeform 399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82" name="Freeform 400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83" name="Freeform 401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28150" name="Group 402"/>
          <p:cNvGrpSpPr>
            <a:grpSpLocks/>
          </p:cNvGrpSpPr>
          <p:nvPr/>
        </p:nvGrpSpPr>
        <p:grpSpPr bwMode="auto">
          <a:xfrm>
            <a:off x="5486400" y="4724400"/>
            <a:ext cx="422275" cy="762000"/>
            <a:chOff x="1824" y="2976"/>
            <a:chExt cx="288" cy="480"/>
          </a:xfrm>
        </p:grpSpPr>
        <p:sp>
          <p:nvSpPr>
            <p:cNvPr id="27741" name="Rectangle 403"/>
            <p:cNvSpPr>
              <a:spLocks noChangeArrowheads="1"/>
            </p:cNvSpPr>
            <p:nvPr/>
          </p:nvSpPr>
          <p:spPr bwMode="auto">
            <a:xfrm>
              <a:off x="1824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8151" name="Group 404"/>
            <p:cNvGrpSpPr>
              <a:grpSpLocks/>
            </p:cNvGrpSpPr>
            <p:nvPr/>
          </p:nvGrpSpPr>
          <p:grpSpPr bwMode="auto">
            <a:xfrm>
              <a:off x="1855" y="3008"/>
              <a:ext cx="207" cy="428"/>
              <a:chOff x="3072" y="1257"/>
              <a:chExt cx="704" cy="1461"/>
            </a:xfrm>
          </p:grpSpPr>
          <p:grpSp>
            <p:nvGrpSpPr>
              <p:cNvPr id="28152" name="Group 405"/>
              <p:cNvGrpSpPr>
                <a:grpSpLocks/>
              </p:cNvGrpSpPr>
              <p:nvPr/>
            </p:nvGrpSpPr>
            <p:grpSpPr bwMode="auto">
              <a:xfrm>
                <a:off x="3072" y="1296"/>
                <a:ext cx="449" cy="1347"/>
                <a:chOff x="4542" y="1036"/>
                <a:chExt cx="449" cy="1347"/>
              </a:xfrm>
            </p:grpSpPr>
            <p:sp>
              <p:nvSpPr>
                <p:cNvPr id="27758" name="Freeform 406"/>
                <p:cNvSpPr>
                  <a:spLocks/>
                </p:cNvSpPr>
                <p:nvPr/>
              </p:nvSpPr>
              <p:spPr bwMode="auto">
                <a:xfrm>
                  <a:off x="4557" y="2292"/>
                  <a:ext cx="122" cy="91"/>
                </a:xfrm>
                <a:custGeom>
                  <a:avLst/>
                  <a:gdLst>
                    <a:gd name="T0" fmla="*/ 46 w 122"/>
                    <a:gd name="T1" fmla="*/ 15 h 91"/>
                    <a:gd name="T2" fmla="*/ 16 w 122"/>
                    <a:gd name="T3" fmla="*/ 46 h 91"/>
                    <a:gd name="T4" fmla="*/ 0 w 122"/>
                    <a:gd name="T5" fmla="*/ 69 h 91"/>
                    <a:gd name="T6" fmla="*/ 0 w 122"/>
                    <a:gd name="T7" fmla="*/ 84 h 91"/>
                    <a:gd name="T8" fmla="*/ 16 w 122"/>
                    <a:gd name="T9" fmla="*/ 91 h 91"/>
                    <a:gd name="T10" fmla="*/ 54 w 122"/>
                    <a:gd name="T11" fmla="*/ 91 h 91"/>
                    <a:gd name="T12" fmla="*/ 76 w 122"/>
                    <a:gd name="T13" fmla="*/ 84 h 91"/>
                    <a:gd name="T14" fmla="*/ 84 w 122"/>
                    <a:gd name="T15" fmla="*/ 61 h 91"/>
                    <a:gd name="T16" fmla="*/ 122 w 122"/>
                    <a:gd name="T17" fmla="*/ 46 h 91"/>
                    <a:gd name="T18" fmla="*/ 122 w 122"/>
                    <a:gd name="T19" fmla="*/ 23 h 91"/>
                    <a:gd name="T20" fmla="*/ 114 w 122"/>
                    <a:gd name="T21" fmla="*/ 0 h 91"/>
                    <a:gd name="T22" fmla="*/ 84 w 122"/>
                    <a:gd name="T23" fmla="*/ 15 h 91"/>
                    <a:gd name="T24" fmla="*/ 46 w 122"/>
                    <a:gd name="T25" fmla="*/ 15 h 91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22"/>
                    <a:gd name="T40" fmla="*/ 0 h 91"/>
                    <a:gd name="T41" fmla="*/ 122 w 122"/>
                    <a:gd name="T42" fmla="*/ 91 h 91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22" h="91">
                      <a:moveTo>
                        <a:pt x="46" y="15"/>
                      </a:moveTo>
                      <a:lnTo>
                        <a:pt x="16" y="46"/>
                      </a:lnTo>
                      <a:lnTo>
                        <a:pt x="0" y="69"/>
                      </a:lnTo>
                      <a:lnTo>
                        <a:pt x="0" y="84"/>
                      </a:lnTo>
                      <a:lnTo>
                        <a:pt x="16" y="91"/>
                      </a:lnTo>
                      <a:lnTo>
                        <a:pt x="54" y="91"/>
                      </a:lnTo>
                      <a:lnTo>
                        <a:pt x="76" y="84"/>
                      </a:lnTo>
                      <a:lnTo>
                        <a:pt x="84" y="61"/>
                      </a:lnTo>
                      <a:lnTo>
                        <a:pt x="122" y="46"/>
                      </a:lnTo>
                      <a:lnTo>
                        <a:pt x="122" y="23"/>
                      </a:lnTo>
                      <a:lnTo>
                        <a:pt x="114" y="0"/>
                      </a:lnTo>
                      <a:lnTo>
                        <a:pt x="84" y="15"/>
                      </a:lnTo>
                      <a:lnTo>
                        <a:pt x="46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59" name="Freeform 407"/>
                <p:cNvSpPr>
                  <a:spLocks/>
                </p:cNvSpPr>
                <p:nvPr/>
              </p:nvSpPr>
              <p:spPr bwMode="auto">
                <a:xfrm>
                  <a:off x="4816" y="2262"/>
                  <a:ext cx="137" cy="99"/>
                </a:xfrm>
                <a:custGeom>
                  <a:avLst/>
                  <a:gdLst>
                    <a:gd name="T0" fmla="*/ 0 w 137"/>
                    <a:gd name="T1" fmla="*/ 7 h 99"/>
                    <a:gd name="T2" fmla="*/ 0 w 137"/>
                    <a:gd name="T3" fmla="*/ 45 h 99"/>
                    <a:gd name="T4" fmla="*/ 15 w 137"/>
                    <a:gd name="T5" fmla="*/ 61 h 99"/>
                    <a:gd name="T6" fmla="*/ 38 w 137"/>
                    <a:gd name="T7" fmla="*/ 68 h 99"/>
                    <a:gd name="T8" fmla="*/ 46 w 137"/>
                    <a:gd name="T9" fmla="*/ 76 h 99"/>
                    <a:gd name="T10" fmla="*/ 69 w 137"/>
                    <a:gd name="T11" fmla="*/ 91 h 99"/>
                    <a:gd name="T12" fmla="*/ 114 w 137"/>
                    <a:gd name="T13" fmla="*/ 99 h 99"/>
                    <a:gd name="T14" fmla="*/ 122 w 137"/>
                    <a:gd name="T15" fmla="*/ 99 h 99"/>
                    <a:gd name="T16" fmla="*/ 137 w 137"/>
                    <a:gd name="T17" fmla="*/ 91 h 99"/>
                    <a:gd name="T18" fmla="*/ 137 w 137"/>
                    <a:gd name="T19" fmla="*/ 83 h 99"/>
                    <a:gd name="T20" fmla="*/ 122 w 137"/>
                    <a:gd name="T21" fmla="*/ 61 h 99"/>
                    <a:gd name="T22" fmla="*/ 91 w 137"/>
                    <a:gd name="T23" fmla="*/ 38 h 99"/>
                    <a:gd name="T24" fmla="*/ 69 w 137"/>
                    <a:gd name="T25" fmla="*/ 15 h 99"/>
                    <a:gd name="T26" fmla="*/ 53 w 137"/>
                    <a:gd name="T27" fmla="*/ 0 h 99"/>
                    <a:gd name="T28" fmla="*/ 0 w 137"/>
                    <a:gd name="T29" fmla="*/ 7 h 9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37"/>
                    <a:gd name="T46" fmla="*/ 0 h 99"/>
                    <a:gd name="T47" fmla="*/ 137 w 137"/>
                    <a:gd name="T48" fmla="*/ 99 h 9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37" h="99">
                      <a:moveTo>
                        <a:pt x="0" y="7"/>
                      </a:moveTo>
                      <a:lnTo>
                        <a:pt x="0" y="45"/>
                      </a:lnTo>
                      <a:lnTo>
                        <a:pt x="15" y="61"/>
                      </a:lnTo>
                      <a:lnTo>
                        <a:pt x="38" y="68"/>
                      </a:lnTo>
                      <a:lnTo>
                        <a:pt x="46" y="76"/>
                      </a:lnTo>
                      <a:lnTo>
                        <a:pt x="69" y="91"/>
                      </a:lnTo>
                      <a:lnTo>
                        <a:pt x="114" y="99"/>
                      </a:lnTo>
                      <a:lnTo>
                        <a:pt x="122" y="99"/>
                      </a:lnTo>
                      <a:lnTo>
                        <a:pt x="137" y="91"/>
                      </a:lnTo>
                      <a:lnTo>
                        <a:pt x="137" y="83"/>
                      </a:lnTo>
                      <a:lnTo>
                        <a:pt x="122" y="61"/>
                      </a:lnTo>
                      <a:lnTo>
                        <a:pt x="91" y="38"/>
                      </a:lnTo>
                      <a:lnTo>
                        <a:pt x="69" y="15"/>
                      </a:lnTo>
                      <a:lnTo>
                        <a:pt x="53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60" name="Freeform 408"/>
                <p:cNvSpPr>
                  <a:spLocks/>
                </p:cNvSpPr>
                <p:nvPr/>
              </p:nvSpPr>
              <p:spPr bwMode="auto">
                <a:xfrm>
                  <a:off x="4595" y="1226"/>
                  <a:ext cx="290" cy="343"/>
                </a:xfrm>
                <a:custGeom>
                  <a:avLst/>
                  <a:gdLst>
                    <a:gd name="T0" fmla="*/ 0 w 290"/>
                    <a:gd name="T1" fmla="*/ 69 h 343"/>
                    <a:gd name="T2" fmla="*/ 84 w 290"/>
                    <a:gd name="T3" fmla="*/ 0 h 343"/>
                    <a:gd name="T4" fmla="*/ 183 w 290"/>
                    <a:gd name="T5" fmla="*/ 153 h 343"/>
                    <a:gd name="T6" fmla="*/ 198 w 290"/>
                    <a:gd name="T7" fmla="*/ 8 h 343"/>
                    <a:gd name="T8" fmla="*/ 252 w 290"/>
                    <a:gd name="T9" fmla="*/ 31 h 343"/>
                    <a:gd name="T10" fmla="*/ 290 w 290"/>
                    <a:gd name="T11" fmla="*/ 77 h 343"/>
                    <a:gd name="T12" fmla="*/ 282 w 290"/>
                    <a:gd name="T13" fmla="*/ 343 h 343"/>
                    <a:gd name="T14" fmla="*/ 31 w 290"/>
                    <a:gd name="T15" fmla="*/ 343 h 343"/>
                    <a:gd name="T16" fmla="*/ 0 w 290"/>
                    <a:gd name="T17" fmla="*/ 69 h 34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90"/>
                    <a:gd name="T28" fmla="*/ 0 h 343"/>
                    <a:gd name="T29" fmla="*/ 290 w 290"/>
                    <a:gd name="T30" fmla="*/ 343 h 34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90" h="343">
                      <a:moveTo>
                        <a:pt x="0" y="69"/>
                      </a:moveTo>
                      <a:lnTo>
                        <a:pt x="84" y="0"/>
                      </a:lnTo>
                      <a:lnTo>
                        <a:pt x="183" y="153"/>
                      </a:lnTo>
                      <a:lnTo>
                        <a:pt x="198" y="8"/>
                      </a:lnTo>
                      <a:lnTo>
                        <a:pt x="252" y="31"/>
                      </a:lnTo>
                      <a:lnTo>
                        <a:pt x="290" y="77"/>
                      </a:lnTo>
                      <a:lnTo>
                        <a:pt x="282" y="343"/>
                      </a:lnTo>
                      <a:lnTo>
                        <a:pt x="31" y="343"/>
                      </a:lnTo>
                      <a:lnTo>
                        <a:pt x="0" y="69"/>
                      </a:lnTo>
                      <a:close/>
                    </a:path>
                  </a:pathLst>
                </a:custGeom>
                <a:solidFill>
                  <a:srgbClr val="7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61" name="Freeform 409"/>
                <p:cNvSpPr>
                  <a:spLocks/>
                </p:cNvSpPr>
                <p:nvPr/>
              </p:nvSpPr>
              <p:spPr bwMode="auto">
                <a:xfrm>
                  <a:off x="4679" y="1211"/>
                  <a:ext cx="114" cy="198"/>
                </a:xfrm>
                <a:custGeom>
                  <a:avLst/>
                  <a:gdLst>
                    <a:gd name="T0" fmla="*/ 0 w 114"/>
                    <a:gd name="T1" fmla="*/ 15 h 198"/>
                    <a:gd name="T2" fmla="*/ 8 w 114"/>
                    <a:gd name="T3" fmla="*/ 0 h 198"/>
                    <a:gd name="T4" fmla="*/ 76 w 114"/>
                    <a:gd name="T5" fmla="*/ 31 h 198"/>
                    <a:gd name="T6" fmla="*/ 99 w 114"/>
                    <a:gd name="T7" fmla="*/ 8 h 198"/>
                    <a:gd name="T8" fmla="*/ 107 w 114"/>
                    <a:gd name="T9" fmla="*/ 15 h 198"/>
                    <a:gd name="T10" fmla="*/ 114 w 114"/>
                    <a:gd name="T11" fmla="*/ 137 h 198"/>
                    <a:gd name="T12" fmla="*/ 114 w 114"/>
                    <a:gd name="T13" fmla="*/ 198 h 198"/>
                    <a:gd name="T14" fmla="*/ 0 w 114"/>
                    <a:gd name="T15" fmla="*/ 15 h 19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4"/>
                    <a:gd name="T25" fmla="*/ 0 h 198"/>
                    <a:gd name="T26" fmla="*/ 114 w 114"/>
                    <a:gd name="T27" fmla="*/ 198 h 19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4" h="198">
                      <a:moveTo>
                        <a:pt x="0" y="15"/>
                      </a:moveTo>
                      <a:lnTo>
                        <a:pt x="8" y="0"/>
                      </a:lnTo>
                      <a:lnTo>
                        <a:pt x="76" y="31"/>
                      </a:lnTo>
                      <a:lnTo>
                        <a:pt x="99" y="8"/>
                      </a:lnTo>
                      <a:lnTo>
                        <a:pt x="107" y="15"/>
                      </a:lnTo>
                      <a:lnTo>
                        <a:pt x="114" y="137"/>
                      </a:lnTo>
                      <a:lnTo>
                        <a:pt x="114" y="198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62" name="Freeform 410"/>
                <p:cNvSpPr>
                  <a:spLocks/>
                </p:cNvSpPr>
                <p:nvPr/>
              </p:nvSpPr>
              <p:spPr bwMode="auto">
                <a:xfrm>
                  <a:off x="4717" y="1249"/>
                  <a:ext cx="69" cy="38"/>
                </a:xfrm>
                <a:custGeom>
                  <a:avLst/>
                  <a:gdLst>
                    <a:gd name="T0" fmla="*/ 0 w 69"/>
                    <a:gd name="T1" fmla="*/ 38 h 38"/>
                    <a:gd name="T2" fmla="*/ 38 w 69"/>
                    <a:gd name="T3" fmla="*/ 0 h 38"/>
                    <a:gd name="T4" fmla="*/ 69 w 69"/>
                    <a:gd name="T5" fmla="*/ 31 h 38"/>
                    <a:gd name="T6" fmla="*/ 0 60000 65536"/>
                    <a:gd name="T7" fmla="*/ 0 60000 65536"/>
                    <a:gd name="T8" fmla="*/ 0 60000 65536"/>
                    <a:gd name="T9" fmla="*/ 0 w 69"/>
                    <a:gd name="T10" fmla="*/ 0 h 38"/>
                    <a:gd name="T11" fmla="*/ 69 w 69"/>
                    <a:gd name="T12" fmla="*/ 38 h 3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9" h="38">
                      <a:moveTo>
                        <a:pt x="0" y="38"/>
                      </a:moveTo>
                      <a:lnTo>
                        <a:pt x="38" y="0"/>
                      </a:lnTo>
                      <a:lnTo>
                        <a:pt x="69" y="31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63" name="Freeform 411"/>
                <p:cNvSpPr>
                  <a:spLocks/>
                </p:cNvSpPr>
                <p:nvPr/>
              </p:nvSpPr>
              <p:spPr bwMode="auto">
                <a:xfrm>
                  <a:off x="4542" y="1226"/>
                  <a:ext cx="449" cy="1097"/>
                </a:xfrm>
                <a:custGeom>
                  <a:avLst/>
                  <a:gdLst>
                    <a:gd name="T0" fmla="*/ 137 w 449"/>
                    <a:gd name="T1" fmla="*/ 0 h 1097"/>
                    <a:gd name="T2" fmla="*/ 31 w 449"/>
                    <a:gd name="T3" fmla="*/ 77 h 1097"/>
                    <a:gd name="T4" fmla="*/ 0 w 449"/>
                    <a:gd name="T5" fmla="*/ 343 h 1097"/>
                    <a:gd name="T6" fmla="*/ 84 w 449"/>
                    <a:gd name="T7" fmla="*/ 510 h 1097"/>
                    <a:gd name="T8" fmla="*/ 84 w 449"/>
                    <a:gd name="T9" fmla="*/ 541 h 1097"/>
                    <a:gd name="T10" fmla="*/ 91 w 449"/>
                    <a:gd name="T11" fmla="*/ 579 h 1097"/>
                    <a:gd name="T12" fmla="*/ 99 w 449"/>
                    <a:gd name="T13" fmla="*/ 609 h 1097"/>
                    <a:gd name="T14" fmla="*/ 84 w 449"/>
                    <a:gd name="T15" fmla="*/ 792 h 1097"/>
                    <a:gd name="T16" fmla="*/ 53 w 449"/>
                    <a:gd name="T17" fmla="*/ 1089 h 1097"/>
                    <a:gd name="T18" fmla="*/ 84 w 449"/>
                    <a:gd name="T19" fmla="*/ 1097 h 1097"/>
                    <a:gd name="T20" fmla="*/ 137 w 449"/>
                    <a:gd name="T21" fmla="*/ 1081 h 1097"/>
                    <a:gd name="T22" fmla="*/ 168 w 449"/>
                    <a:gd name="T23" fmla="*/ 876 h 1097"/>
                    <a:gd name="T24" fmla="*/ 183 w 449"/>
                    <a:gd name="T25" fmla="*/ 807 h 1097"/>
                    <a:gd name="T26" fmla="*/ 236 w 449"/>
                    <a:gd name="T27" fmla="*/ 609 h 1097"/>
                    <a:gd name="T28" fmla="*/ 244 w 449"/>
                    <a:gd name="T29" fmla="*/ 815 h 1097"/>
                    <a:gd name="T30" fmla="*/ 266 w 449"/>
                    <a:gd name="T31" fmla="*/ 1058 h 1097"/>
                    <a:gd name="T32" fmla="*/ 343 w 449"/>
                    <a:gd name="T33" fmla="*/ 1066 h 1097"/>
                    <a:gd name="T34" fmla="*/ 350 w 449"/>
                    <a:gd name="T35" fmla="*/ 800 h 1097"/>
                    <a:gd name="T36" fmla="*/ 343 w 449"/>
                    <a:gd name="T37" fmla="*/ 533 h 1097"/>
                    <a:gd name="T38" fmla="*/ 343 w 449"/>
                    <a:gd name="T39" fmla="*/ 396 h 1097"/>
                    <a:gd name="T40" fmla="*/ 358 w 449"/>
                    <a:gd name="T41" fmla="*/ 358 h 1097"/>
                    <a:gd name="T42" fmla="*/ 365 w 449"/>
                    <a:gd name="T43" fmla="*/ 358 h 1097"/>
                    <a:gd name="T44" fmla="*/ 442 w 449"/>
                    <a:gd name="T45" fmla="*/ 320 h 1097"/>
                    <a:gd name="T46" fmla="*/ 449 w 449"/>
                    <a:gd name="T47" fmla="*/ 229 h 1097"/>
                    <a:gd name="T48" fmla="*/ 327 w 449"/>
                    <a:gd name="T49" fmla="*/ 31 h 1097"/>
                    <a:gd name="T50" fmla="*/ 244 w 449"/>
                    <a:gd name="T51" fmla="*/ 0 h 1097"/>
                    <a:gd name="T52" fmla="*/ 259 w 449"/>
                    <a:gd name="T53" fmla="*/ 137 h 1097"/>
                    <a:gd name="T54" fmla="*/ 236 w 449"/>
                    <a:gd name="T55" fmla="*/ 267 h 1097"/>
                    <a:gd name="T56" fmla="*/ 206 w 449"/>
                    <a:gd name="T57" fmla="*/ 145 h 1097"/>
                    <a:gd name="T58" fmla="*/ 137 w 449"/>
                    <a:gd name="T59" fmla="*/ 0 h 109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449"/>
                    <a:gd name="T91" fmla="*/ 0 h 1097"/>
                    <a:gd name="T92" fmla="*/ 449 w 449"/>
                    <a:gd name="T93" fmla="*/ 1097 h 1097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449" h="1097">
                      <a:moveTo>
                        <a:pt x="137" y="0"/>
                      </a:moveTo>
                      <a:lnTo>
                        <a:pt x="31" y="77"/>
                      </a:lnTo>
                      <a:lnTo>
                        <a:pt x="0" y="343"/>
                      </a:lnTo>
                      <a:lnTo>
                        <a:pt x="84" y="510"/>
                      </a:lnTo>
                      <a:lnTo>
                        <a:pt x="84" y="541"/>
                      </a:lnTo>
                      <a:lnTo>
                        <a:pt x="91" y="579"/>
                      </a:lnTo>
                      <a:lnTo>
                        <a:pt x="99" y="609"/>
                      </a:lnTo>
                      <a:lnTo>
                        <a:pt x="84" y="792"/>
                      </a:lnTo>
                      <a:lnTo>
                        <a:pt x="53" y="1089"/>
                      </a:lnTo>
                      <a:lnTo>
                        <a:pt x="84" y="1097"/>
                      </a:lnTo>
                      <a:lnTo>
                        <a:pt x="137" y="1081"/>
                      </a:lnTo>
                      <a:lnTo>
                        <a:pt x="168" y="876"/>
                      </a:lnTo>
                      <a:lnTo>
                        <a:pt x="183" y="807"/>
                      </a:lnTo>
                      <a:lnTo>
                        <a:pt x="236" y="609"/>
                      </a:lnTo>
                      <a:lnTo>
                        <a:pt x="244" y="815"/>
                      </a:lnTo>
                      <a:lnTo>
                        <a:pt x="266" y="1058"/>
                      </a:lnTo>
                      <a:lnTo>
                        <a:pt x="343" y="1066"/>
                      </a:lnTo>
                      <a:lnTo>
                        <a:pt x="350" y="800"/>
                      </a:lnTo>
                      <a:lnTo>
                        <a:pt x="343" y="533"/>
                      </a:lnTo>
                      <a:lnTo>
                        <a:pt x="343" y="396"/>
                      </a:lnTo>
                      <a:lnTo>
                        <a:pt x="358" y="358"/>
                      </a:lnTo>
                      <a:lnTo>
                        <a:pt x="365" y="358"/>
                      </a:lnTo>
                      <a:lnTo>
                        <a:pt x="442" y="320"/>
                      </a:lnTo>
                      <a:lnTo>
                        <a:pt x="449" y="229"/>
                      </a:lnTo>
                      <a:lnTo>
                        <a:pt x="327" y="31"/>
                      </a:lnTo>
                      <a:lnTo>
                        <a:pt x="244" y="0"/>
                      </a:lnTo>
                      <a:lnTo>
                        <a:pt x="259" y="137"/>
                      </a:lnTo>
                      <a:lnTo>
                        <a:pt x="236" y="267"/>
                      </a:lnTo>
                      <a:lnTo>
                        <a:pt x="206" y="145"/>
                      </a:lnTo>
                      <a:lnTo>
                        <a:pt x="137" y="0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64" name="Freeform 412"/>
                <p:cNvSpPr>
                  <a:spLocks/>
                </p:cNvSpPr>
                <p:nvPr/>
              </p:nvSpPr>
              <p:spPr bwMode="auto">
                <a:xfrm>
                  <a:off x="4565" y="1341"/>
                  <a:ext cx="114" cy="289"/>
                </a:xfrm>
                <a:custGeom>
                  <a:avLst/>
                  <a:gdLst>
                    <a:gd name="T0" fmla="*/ 53 w 114"/>
                    <a:gd name="T1" fmla="*/ 0 h 289"/>
                    <a:gd name="T2" fmla="*/ 68 w 114"/>
                    <a:gd name="T3" fmla="*/ 68 h 289"/>
                    <a:gd name="T4" fmla="*/ 61 w 114"/>
                    <a:gd name="T5" fmla="*/ 175 h 289"/>
                    <a:gd name="T6" fmla="*/ 0 w 114"/>
                    <a:gd name="T7" fmla="*/ 190 h 289"/>
                    <a:gd name="T8" fmla="*/ 61 w 114"/>
                    <a:gd name="T9" fmla="*/ 198 h 289"/>
                    <a:gd name="T10" fmla="*/ 76 w 114"/>
                    <a:gd name="T11" fmla="*/ 258 h 289"/>
                    <a:gd name="T12" fmla="*/ 114 w 114"/>
                    <a:gd name="T13" fmla="*/ 289 h 289"/>
                    <a:gd name="T14" fmla="*/ 99 w 114"/>
                    <a:gd name="T15" fmla="*/ 236 h 289"/>
                    <a:gd name="T16" fmla="*/ 91 w 114"/>
                    <a:gd name="T17" fmla="*/ 213 h 289"/>
                    <a:gd name="T18" fmla="*/ 84 w 114"/>
                    <a:gd name="T19" fmla="*/ 137 h 289"/>
                    <a:gd name="T20" fmla="*/ 53 w 114"/>
                    <a:gd name="T21" fmla="*/ 0 h 28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4"/>
                    <a:gd name="T34" fmla="*/ 0 h 289"/>
                    <a:gd name="T35" fmla="*/ 114 w 114"/>
                    <a:gd name="T36" fmla="*/ 289 h 28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4" h="289">
                      <a:moveTo>
                        <a:pt x="53" y="0"/>
                      </a:moveTo>
                      <a:lnTo>
                        <a:pt x="68" y="68"/>
                      </a:lnTo>
                      <a:lnTo>
                        <a:pt x="61" y="175"/>
                      </a:lnTo>
                      <a:lnTo>
                        <a:pt x="0" y="190"/>
                      </a:lnTo>
                      <a:lnTo>
                        <a:pt x="61" y="198"/>
                      </a:lnTo>
                      <a:lnTo>
                        <a:pt x="76" y="258"/>
                      </a:lnTo>
                      <a:lnTo>
                        <a:pt x="114" y="289"/>
                      </a:lnTo>
                      <a:lnTo>
                        <a:pt x="99" y="236"/>
                      </a:lnTo>
                      <a:lnTo>
                        <a:pt x="91" y="213"/>
                      </a:lnTo>
                      <a:lnTo>
                        <a:pt x="84" y="137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65" name="Freeform 413"/>
                <p:cNvSpPr>
                  <a:spLocks/>
                </p:cNvSpPr>
                <p:nvPr/>
              </p:nvSpPr>
              <p:spPr bwMode="auto">
                <a:xfrm>
                  <a:off x="4664" y="1363"/>
                  <a:ext cx="46" cy="38"/>
                </a:xfrm>
                <a:custGeom>
                  <a:avLst/>
                  <a:gdLst>
                    <a:gd name="T0" fmla="*/ 0 w 46"/>
                    <a:gd name="T1" fmla="*/ 38 h 38"/>
                    <a:gd name="T2" fmla="*/ 15 w 46"/>
                    <a:gd name="T3" fmla="*/ 0 h 38"/>
                    <a:gd name="T4" fmla="*/ 46 w 46"/>
                    <a:gd name="T5" fmla="*/ 31 h 38"/>
                    <a:gd name="T6" fmla="*/ 0 w 46"/>
                    <a:gd name="T7" fmla="*/ 38 h 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6"/>
                    <a:gd name="T13" fmla="*/ 0 h 38"/>
                    <a:gd name="T14" fmla="*/ 46 w 46"/>
                    <a:gd name="T15" fmla="*/ 38 h 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6" h="38">
                      <a:moveTo>
                        <a:pt x="0" y="38"/>
                      </a:moveTo>
                      <a:lnTo>
                        <a:pt x="15" y="0"/>
                      </a:lnTo>
                      <a:lnTo>
                        <a:pt x="46" y="31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66" name="Freeform 414"/>
                <p:cNvSpPr>
                  <a:spLocks/>
                </p:cNvSpPr>
                <p:nvPr/>
              </p:nvSpPr>
              <p:spPr bwMode="auto">
                <a:xfrm>
                  <a:off x="4671" y="1036"/>
                  <a:ext cx="122" cy="213"/>
                </a:xfrm>
                <a:custGeom>
                  <a:avLst/>
                  <a:gdLst>
                    <a:gd name="T0" fmla="*/ 122 w 122"/>
                    <a:gd name="T1" fmla="*/ 38 h 213"/>
                    <a:gd name="T2" fmla="*/ 122 w 122"/>
                    <a:gd name="T3" fmla="*/ 69 h 213"/>
                    <a:gd name="T4" fmla="*/ 122 w 122"/>
                    <a:gd name="T5" fmla="*/ 84 h 213"/>
                    <a:gd name="T6" fmla="*/ 122 w 122"/>
                    <a:gd name="T7" fmla="*/ 91 h 213"/>
                    <a:gd name="T8" fmla="*/ 122 w 122"/>
                    <a:gd name="T9" fmla="*/ 107 h 213"/>
                    <a:gd name="T10" fmla="*/ 122 w 122"/>
                    <a:gd name="T11" fmla="*/ 122 h 213"/>
                    <a:gd name="T12" fmla="*/ 122 w 122"/>
                    <a:gd name="T13" fmla="*/ 145 h 213"/>
                    <a:gd name="T14" fmla="*/ 122 w 122"/>
                    <a:gd name="T15" fmla="*/ 160 h 213"/>
                    <a:gd name="T16" fmla="*/ 115 w 122"/>
                    <a:gd name="T17" fmla="*/ 168 h 213"/>
                    <a:gd name="T18" fmla="*/ 99 w 122"/>
                    <a:gd name="T19" fmla="*/ 175 h 213"/>
                    <a:gd name="T20" fmla="*/ 107 w 122"/>
                    <a:gd name="T21" fmla="*/ 190 h 213"/>
                    <a:gd name="T22" fmla="*/ 84 w 122"/>
                    <a:gd name="T23" fmla="*/ 213 h 213"/>
                    <a:gd name="T24" fmla="*/ 16 w 122"/>
                    <a:gd name="T25" fmla="*/ 175 h 213"/>
                    <a:gd name="T26" fmla="*/ 16 w 122"/>
                    <a:gd name="T27" fmla="*/ 130 h 213"/>
                    <a:gd name="T28" fmla="*/ 8 w 122"/>
                    <a:gd name="T29" fmla="*/ 122 h 213"/>
                    <a:gd name="T30" fmla="*/ 8 w 122"/>
                    <a:gd name="T31" fmla="*/ 114 h 213"/>
                    <a:gd name="T32" fmla="*/ 0 w 122"/>
                    <a:gd name="T33" fmla="*/ 107 h 213"/>
                    <a:gd name="T34" fmla="*/ 0 w 122"/>
                    <a:gd name="T35" fmla="*/ 84 h 213"/>
                    <a:gd name="T36" fmla="*/ 8 w 122"/>
                    <a:gd name="T37" fmla="*/ 76 h 213"/>
                    <a:gd name="T38" fmla="*/ 8 w 122"/>
                    <a:gd name="T39" fmla="*/ 69 h 213"/>
                    <a:gd name="T40" fmla="*/ 8 w 122"/>
                    <a:gd name="T41" fmla="*/ 53 h 213"/>
                    <a:gd name="T42" fmla="*/ 8 w 122"/>
                    <a:gd name="T43" fmla="*/ 38 h 213"/>
                    <a:gd name="T44" fmla="*/ 8 w 122"/>
                    <a:gd name="T45" fmla="*/ 31 h 213"/>
                    <a:gd name="T46" fmla="*/ 16 w 122"/>
                    <a:gd name="T47" fmla="*/ 15 h 213"/>
                    <a:gd name="T48" fmla="*/ 31 w 122"/>
                    <a:gd name="T49" fmla="*/ 8 h 213"/>
                    <a:gd name="T50" fmla="*/ 46 w 122"/>
                    <a:gd name="T51" fmla="*/ 8 h 213"/>
                    <a:gd name="T52" fmla="*/ 61 w 122"/>
                    <a:gd name="T53" fmla="*/ 0 h 213"/>
                    <a:gd name="T54" fmla="*/ 69 w 122"/>
                    <a:gd name="T55" fmla="*/ 0 h 213"/>
                    <a:gd name="T56" fmla="*/ 84 w 122"/>
                    <a:gd name="T57" fmla="*/ 0 h 213"/>
                    <a:gd name="T58" fmla="*/ 99 w 122"/>
                    <a:gd name="T59" fmla="*/ 8 h 213"/>
                    <a:gd name="T60" fmla="*/ 107 w 122"/>
                    <a:gd name="T61" fmla="*/ 8 h 213"/>
                    <a:gd name="T62" fmla="*/ 115 w 122"/>
                    <a:gd name="T63" fmla="*/ 15 h 213"/>
                    <a:gd name="T64" fmla="*/ 122 w 122"/>
                    <a:gd name="T65" fmla="*/ 23 h 213"/>
                    <a:gd name="T66" fmla="*/ 122 w 122"/>
                    <a:gd name="T67" fmla="*/ 38 h 21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22"/>
                    <a:gd name="T103" fmla="*/ 0 h 213"/>
                    <a:gd name="T104" fmla="*/ 122 w 122"/>
                    <a:gd name="T105" fmla="*/ 213 h 21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22" h="213">
                      <a:moveTo>
                        <a:pt x="122" y="38"/>
                      </a:moveTo>
                      <a:lnTo>
                        <a:pt x="122" y="69"/>
                      </a:lnTo>
                      <a:lnTo>
                        <a:pt x="122" y="84"/>
                      </a:lnTo>
                      <a:lnTo>
                        <a:pt x="122" y="91"/>
                      </a:lnTo>
                      <a:lnTo>
                        <a:pt x="122" y="107"/>
                      </a:lnTo>
                      <a:lnTo>
                        <a:pt x="122" y="122"/>
                      </a:lnTo>
                      <a:lnTo>
                        <a:pt x="122" y="145"/>
                      </a:lnTo>
                      <a:lnTo>
                        <a:pt x="122" y="160"/>
                      </a:lnTo>
                      <a:lnTo>
                        <a:pt x="115" y="168"/>
                      </a:lnTo>
                      <a:lnTo>
                        <a:pt x="99" y="175"/>
                      </a:lnTo>
                      <a:lnTo>
                        <a:pt x="107" y="190"/>
                      </a:lnTo>
                      <a:lnTo>
                        <a:pt x="84" y="213"/>
                      </a:lnTo>
                      <a:lnTo>
                        <a:pt x="16" y="175"/>
                      </a:lnTo>
                      <a:lnTo>
                        <a:pt x="16" y="130"/>
                      </a:lnTo>
                      <a:lnTo>
                        <a:pt x="8" y="122"/>
                      </a:lnTo>
                      <a:lnTo>
                        <a:pt x="8" y="114"/>
                      </a:lnTo>
                      <a:lnTo>
                        <a:pt x="0" y="107"/>
                      </a:lnTo>
                      <a:lnTo>
                        <a:pt x="0" y="84"/>
                      </a:lnTo>
                      <a:lnTo>
                        <a:pt x="8" y="76"/>
                      </a:lnTo>
                      <a:lnTo>
                        <a:pt x="8" y="69"/>
                      </a:lnTo>
                      <a:lnTo>
                        <a:pt x="8" y="53"/>
                      </a:lnTo>
                      <a:lnTo>
                        <a:pt x="8" y="38"/>
                      </a:lnTo>
                      <a:lnTo>
                        <a:pt x="8" y="31"/>
                      </a:lnTo>
                      <a:lnTo>
                        <a:pt x="16" y="15"/>
                      </a:lnTo>
                      <a:lnTo>
                        <a:pt x="31" y="8"/>
                      </a:lnTo>
                      <a:lnTo>
                        <a:pt x="46" y="8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9" y="8"/>
                      </a:lnTo>
                      <a:lnTo>
                        <a:pt x="107" y="8"/>
                      </a:lnTo>
                      <a:lnTo>
                        <a:pt x="115" y="15"/>
                      </a:lnTo>
                      <a:lnTo>
                        <a:pt x="122" y="23"/>
                      </a:lnTo>
                      <a:lnTo>
                        <a:pt x="122" y="38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67" name="Freeform 415"/>
                <p:cNvSpPr>
                  <a:spLocks/>
                </p:cNvSpPr>
                <p:nvPr/>
              </p:nvSpPr>
              <p:spPr bwMode="auto">
                <a:xfrm>
                  <a:off x="4687" y="1158"/>
                  <a:ext cx="68" cy="53"/>
                </a:xfrm>
                <a:custGeom>
                  <a:avLst/>
                  <a:gdLst>
                    <a:gd name="T0" fmla="*/ 0 w 68"/>
                    <a:gd name="T1" fmla="*/ 8 h 53"/>
                    <a:gd name="T2" fmla="*/ 7 w 68"/>
                    <a:gd name="T3" fmla="*/ 8 h 53"/>
                    <a:gd name="T4" fmla="*/ 23 w 68"/>
                    <a:gd name="T5" fmla="*/ 38 h 53"/>
                    <a:gd name="T6" fmla="*/ 68 w 68"/>
                    <a:gd name="T7" fmla="*/ 53 h 53"/>
                    <a:gd name="T8" fmla="*/ 23 w 68"/>
                    <a:gd name="T9" fmla="*/ 38 h 53"/>
                    <a:gd name="T10" fmla="*/ 7 w 68"/>
                    <a:gd name="T11" fmla="*/ 23 h 53"/>
                    <a:gd name="T12" fmla="*/ 0 w 68"/>
                    <a:gd name="T13" fmla="*/ 30 h 53"/>
                    <a:gd name="T14" fmla="*/ 0 w 68"/>
                    <a:gd name="T15" fmla="*/ 0 h 53"/>
                    <a:gd name="T16" fmla="*/ 0 w 68"/>
                    <a:gd name="T17" fmla="*/ 8 h 5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8"/>
                    <a:gd name="T28" fmla="*/ 0 h 53"/>
                    <a:gd name="T29" fmla="*/ 68 w 68"/>
                    <a:gd name="T30" fmla="*/ 53 h 5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8" h="53">
                      <a:moveTo>
                        <a:pt x="0" y="8"/>
                      </a:moveTo>
                      <a:lnTo>
                        <a:pt x="7" y="8"/>
                      </a:lnTo>
                      <a:lnTo>
                        <a:pt x="23" y="38"/>
                      </a:lnTo>
                      <a:lnTo>
                        <a:pt x="68" y="53"/>
                      </a:lnTo>
                      <a:lnTo>
                        <a:pt x="23" y="38"/>
                      </a:lnTo>
                      <a:lnTo>
                        <a:pt x="7" y="23"/>
                      </a:lnTo>
                      <a:lnTo>
                        <a:pt x="0" y="30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68" name="Freeform 416"/>
                <p:cNvSpPr>
                  <a:spLocks/>
                </p:cNvSpPr>
                <p:nvPr/>
              </p:nvSpPr>
              <p:spPr bwMode="auto">
                <a:xfrm>
                  <a:off x="4664" y="1036"/>
                  <a:ext cx="144" cy="137"/>
                </a:xfrm>
                <a:custGeom>
                  <a:avLst/>
                  <a:gdLst>
                    <a:gd name="T0" fmla="*/ 23 w 144"/>
                    <a:gd name="T1" fmla="*/ 137 h 137"/>
                    <a:gd name="T2" fmla="*/ 7 w 144"/>
                    <a:gd name="T3" fmla="*/ 122 h 137"/>
                    <a:gd name="T4" fmla="*/ 7 w 144"/>
                    <a:gd name="T5" fmla="*/ 99 h 137"/>
                    <a:gd name="T6" fmla="*/ 0 w 144"/>
                    <a:gd name="T7" fmla="*/ 69 h 137"/>
                    <a:gd name="T8" fmla="*/ 0 w 144"/>
                    <a:gd name="T9" fmla="*/ 46 h 137"/>
                    <a:gd name="T10" fmla="*/ 7 w 144"/>
                    <a:gd name="T11" fmla="*/ 23 h 137"/>
                    <a:gd name="T12" fmla="*/ 23 w 144"/>
                    <a:gd name="T13" fmla="*/ 8 h 137"/>
                    <a:gd name="T14" fmla="*/ 38 w 144"/>
                    <a:gd name="T15" fmla="*/ 0 h 137"/>
                    <a:gd name="T16" fmla="*/ 61 w 144"/>
                    <a:gd name="T17" fmla="*/ 0 h 137"/>
                    <a:gd name="T18" fmla="*/ 99 w 144"/>
                    <a:gd name="T19" fmla="*/ 0 h 137"/>
                    <a:gd name="T20" fmla="*/ 122 w 144"/>
                    <a:gd name="T21" fmla="*/ 8 h 137"/>
                    <a:gd name="T22" fmla="*/ 137 w 144"/>
                    <a:gd name="T23" fmla="*/ 15 h 137"/>
                    <a:gd name="T24" fmla="*/ 144 w 144"/>
                    <a:gd name="T25" fmla="*/ 15 h 137"/>
                    <a:gd name="T26" fmla="*/ 137 w 144"/>
                    <a:gd name="T27" fmla="*/ 23 h 137"/>
                    <a:gd name="T28" fmla="*/ 129 w 144"/>
                    <a:gd name="T29" fmla="*/ 38 h 137"/>
                    <a:gd name="T30" fmla="*/ 129 w 144"/>
                    <a:gd name="T31" fmla="*/ 38 h 137"/>
                    <a:gd name="T32" fmla="*/ 122 w 144"/>
                    <a:gd name="T33" fmla="*/ 31 h 137"/>
                    <a:gd name="T34" fmla="*/ 99 w 144"/>
                    <a:gd name="T35" fmla="*/ 31 h 137"/>
                    <a:gd name="T36" fmla="*/ 84 w 144"/>
                    <a:gd name="T37" fmla="*/ 31 h 137"/>
                    <a:gd name="T38" fmla="*/ 68 w 144"/>
                    <a:gd name="T39" fmla="*/ 31 h 137"/>
                    <a:gd name="T40" fmla="*/ 53 w 144"/>
                    <a:gd name="T41" fmla="*/ 31 h 137"/>
                    <a:gd name="T42" fmla="*/ 61 w 144"/>
                    <a:gd name="T43" fmla="*/ 31 h 137"/>
                    <a:gd name="T44" fmla="*/ 61 w 144"/>
                    <a:gd name="T45" fmla="*/ 38 h 137"/>
                    <a:gd name="T46" fmla="*/ 53 w 144"/>
                    <a:gd name="T47" fmla="*/ 53 h 137"/>
                    <a:gd name="T48" fmla="*/ 46 w 144"/>
                    <a:gd name="T49" fmla="*/ 61 h 137"/>
                    <a:gd name="T50" fmla="*/ 38 w 144"/>
                    <a:gd name="T51" fmla="*/ 84 h 137"/>
                    <a:gd name="T52" fmla="*/ 38 w 144"/>
                    <a:gd name="T53" fmla="*/ 99 h 137"/>
                    <a:gd name="T54" fmla="*/ 30 w 144"/>
                    <a:gd name="T55" fmla="*/ 91 h 137"/>
                    <a:gd name="T56" fmla="*/ 23 w 144"/>
                    <a:gd name="T57" fmla="*/ 76 h 137"/>
                    <a:gd name="T58" fmla="*/ 15 w 144"/>
                    <a:gd name="T59" fmla="*/ 76 h 137"/>
                    <a:gd name="T60" fmla="*/ 7 w 144"/>
                    <a:gd name="T61" fmla="*/ 76 h 137"/>
                    <a:gd name="T62" fmla="*/ 7 w 144"/>
                    <a:gd name="T63" fmla="*/ 84 h 137"/>
                    <a:gd name="T64" fmla="*/ 7 w 144"/>
                    <a:gd name="T65" fmla="*/ 107 h 137"/>
                    <a:gd name="T66" fmla="*/ 15 w 144"/>
                    <a:gd name="T67" fmla="*/ 122 h 137"/>
                    <a:gd name="T68" fmla="*/ 23 w 144"/>
                    <a:gd name="T69" fmla="*/ 137 h 137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44"/>
                    <a:gd name="T106" fmla="*/ 0 h 137"/>
                    <a:gd name="T107" fmla="*/ 144 w 144"/>
                    <a:gd name="T108" fmla="*/ 137 h 137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44" h="137">
                      <a:moveTo>
                        <a:pt x="23" y="137"/>
                      </a:moveTo>
                      <a:lnTo>
                        <a:pt x="7" y="122"/>
                      </a:lnTo>
                      <a:lnTo>
                        <a:pt x="7" y="99"/>
                      </a:lnTo>
                      <a:lnTo>
                        <a:pt x="0" y="69"/>
                      </a:lnTo>
                      <a:lnTo>
                        <a:pt x="0" y="46"/>
                      </a:lnTo>
                      <a:lnTo>
                        <a:pt x="7" y="23"/>
                      </a:lnTo>
                      <a:lnTo>
                        <a:pt x="23" y="8"/>
                      </a:lnTo>
                      <a:lnTo>
                        <a:pt x="38" y="0"/>
                      </a:lnTo>
                      <a:lnTo>
                        <a:pt x="61" y="0"/>
                      </a:lnTo>
                      <a:lnTo>
                        <a:pt x="99" y="0"/>
                      </a:lnTo>
                      <a:lnTo>
                        <a:pt x="122" y="8"/>
                      </a:lnTo>
                      <a:lnTo>
                        <a:pt x="137" y="15"/>
                      </a:lnTo>
                      <a:lnTo>
                        <a:pt x="144" y="15"/>
                      </a:lnTo>
                      <a:lnTo>
                        <a:pt x="137" y="23"/>
                      </a:lnTo>
                      <a:lnTo>
                        <a:pt x="129" y="38"/>
                      </a:lnTo>
                      <a:lnTo>
                        <a:pt x="122" y="31"/>
                      </a:lnTo>
                      <a:lnTo>
                        <a:pt x="99" y="31"/>
                      </a:lnTo>
                      <a:lnTo>
                        <a:pt x="84" y="31"/>
                      </a:lnTo>
                      <a:lnTo>
                        <a:pt x="68" y="31"/>
                      </a:lnTo>
                      <a:lnTo>
                        <a:pt x="53" y="31"/>
                      </a:lnTo>
                      <a:lnTo>
                        <a:pt x="61" y="31"/>
                      </a:lnTo>
                      <a:lnTo>
                        <a:pt x="61" y="38"/>
                      </a:lnTo>
                      <a:lnTo>
                        <a:pt x="53" y="53"/>
                      </a:lnTo>
                      <a:lnTo>
                        <a:pt x="46" y="61"/>
                      </a:lnTo>
                      <a:lnTo>
                        <a:pt x="38" y="84"/>
                      </a:lnTo>
                      <a:lnTo>
                        <a:pt x="38" y="99"/>
                      </a:lnTo>
                      <a:lnTo>
                        <a:pt x="30" y="91"/>
                      </a:lnTo>
                      <a:lnTo>
                        <a:pt x="23" y="76"/>
                      </a:lnTo>
                      <a:lnTo>
                        <a:pt x="15" y="76"/>
                      </a:lnTo>
                      <a:lnTo>
                        <a:pt x="7" y="76"/>
                      </a:lnTo>
                      <a:lnTo>
                        <a:pt x="7" y="84"/>
                      </a:lnTo>
                      <a:lnTo>
                        <a:pt x="7" y="107"/>
                      </a:lnTo>
                      <a:lnTo>
                        <a:pt x="15" y="122"/>
                      </a:lnTo>
                      <a:lnTo>
                        <a:pt x="23" y="137"/>
                      </a:lnTo>
                      <a:close/>
                    </a:path>
                  </a:pathLst>
                </a:custGeom>
                <a:solidFill>
                  <a:srgbClr val="BF7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69" name="Freeform 417"/>
                <p:cNvSpPr>
                  <a:spLocks/>
                </p:cNvSpPr>
                <p:nvPr/>
              </p:nvSpPr>
              <p:spPr bwMode="auto">
                <a:xfrm>
                  <a:off x="4786" y="1516"/>
                  <a:ext cx="121" cy="68"/>
                </a:xfrm>
                <a:custGeom>
                  <a:avLst/>
                  <a:gdLst>
                    <a:gd name="T0" fmla="*/ 121 w 121"/>
                    <a:gd name="T1" fmla="*/ 61 h 68"/>
                    <a:gd name="T2" fmla="*/ 91 w 121"/>
                    <a:gd name="T3" fmla="*/ 68 h 68"/>
                    <a:gd name="T4" fmla="*/ 53 w 121"/>
                    <a:gd name="T5" fmla="*/ 68 h 68"/>
                    <a:gd name="T6" fmla="*/ 15 w 121"/>
                    <a:gd name="T7" fmla="*/ 53 h 68"/>
                    <a:gd name="T8" fmla="*/ 0 w 121"/>
                    <a:gd name="T9" fmla="*/ 15 h 68"/>
                    <a:gd name="T10" fmla="*/ 53 w 121"/>
                    <a:gd name="T11" fmla="*/ 23 h 68"/>
                    <a:gd name="T12" fmla="*/ 53 w 121"/>
                    <a:gd name="T13" fmla="*/ 0 h 68"/>
                    <a:gd name="T14" fmla="*/ 76 w 121"/>
                    <a:gd name="T15" fmla="*/ 7 h 68"/>
                    <a:gd name="T16" fmla="*/ 99 w 121"/>
                    <a:gd name="T17" fmla="*/ 23 h 68"/>
                    <a:gd name="T18" fmla="*/ 114 w 121"/>
                    <a:gd name="T19" fmla="*/ 23 h 68"/>
                    <a:gd name="T20" fmla="*/ 121 w 121"/>
                    <a:gd name="T21" fmla="*/ 61 h 6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1"/>
                    <a:gd name="T34" fmla="*/ 0 h 68"/>
                    <a:gd name="T35" fmla="*/ 121 w 121"/>
                    <a:gd name="T36" fmla="*/ 68 h 6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1" h="68">
                      <a:moveTo>
                        <a:pt x="121" y="61"/>
                      </a:moveTo>
                      <a:lnTo>
                        <a:pt x="91" y="68"/>
                      </a:lnTo>
                      <a:lnTo>
                        <a:pt x="53" y="68"/>
                      </a:lnTo>
                      <a:lnTo>
                        <a:pt x="15" y="53"/>
                      </a:lnTo>
                      <a:lnTo>
                        <a:pt x="0" y="15"/>
                      </a:lnTo>
                      <a:lnTo>
                        <a:pt x="53" y="23"/>
                      </a:lnTo>
                      <a:lnTo>
                        <a:pt x="53" y="0"/>
                      </a:lnTo>
                      <a:lnTo>
                        <a:pt x="76" y="7"/>
                      </a:lnTo>
                      <a:lnTo>
                        <a:pt x="99" y="23"/>
                      </a:lnTo>
                      <a:lnTo>
                        <a:pt x="114" y="23"/>
                      </a:lnTo>
                      <a:lnTo>
                        <a:pt x="121" y="61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  <p:grpSp>
            <p:nvGrpSpPr>
              <p:cNvPr id="28153" name="Group 418"/>
              <p:cNvGrpSpPr>
                <a:grpSpLocks/>
              </p:cNvGrpSpPr>
              <p:nvPr/>
            </p:nvGrpSpPr>
            <p:grpSpPr bwMode="auto">
              <a:xfrm>
                <a:off x="3418" y="1257"/>
                <a:ext cx="358" cy="1461"/>
                <a:chOff x="3418" y="1257"/>
                <a:chExt cx="358" cy="1461"/>
              </a:xfrm>
            </p:grpSpPr>
            <p:sp>
              <p:nvSpPr>
                <p:cNvPr id="27745" name="Freeform 419"/>
                <p:cNvSpPr>
                  <a:spLocks/>
                </p:cNvSpPr>
                <p:nvPr/>
              </p:nvSpPr>
              <p:spPr bwMode="auto">
                <a:xfrm>
                  <a:off x="3418" y="2574"/>
                  <a:ext cx="144" cy="83"/>
                </a:xfrm>
                <a:custGeom>
                  <a:avLst/>
                  <a:gdLst>
                    <a:gd name="T0" fmla="*/ 76 w 144"/>
                    <a:gd name="T1" fmla="*/ 0 h 83"/>
                    <a:gd name="T2" fmla="*/ 53 w 144"/>
                    <a:gd name="T3" fmla="*/ 23 h 83"/>
                    <a:gd name="T4" fmla="*/ 30 w 144"/>
                    <a:gd name="T5" fmla="*/ 45 h 83"/>
                    <a:gd name="T6" fmla="*/ 7 w 144"/>
                    <a:gd name="T7" fmla="*/ 68 h 83"/>
                    <a:gd name="T8" fmla="*/ 0 w 144"/>
                    <a:gd name="T9" fmla="*/ 83 h 83"/>
                    <a:gd name="T10" fmla="*/ 30 w 144"/>
                    <a:gd name="T11" fmla="*/ 83 h 83"/>
                    <a:gd name="T12" fmla="*/ 53 w 144"/>
                    <a:gd name="T13" fmla="*/ 83 h 83"/>
                    <a:gd name="T14" fmla="*/ 91 w 144"/>
                    <a:gd name="T15" fmla="*/ 68 h 83"/>
                    <a:gd name="T16" fmla="*/ 114 w 144"/>
                    <a:gd name="T17" fmla="*/ 53 h 83"/>
                    <a:gd name="T18" fmla="*/ 137 w 144"/>
                    <a:gd name="T19" fmla="*/ 53 h 83"/>
                    <a:gd name="T20" fmla="*/ 144 w 144"/>
                    <a:gd name="T21" fmla="*/ 45 h 83"/>
                    <a:gd name="T22" fmla="*/ 144 w 144"/>
                    <a:gd name="T23" fmla="*/ 7 h 83"/>
                    <a:gd name="T24" fmla="*/ 76 w 144"/>
                    <a:gd name="T25" fmla="*/ 0 h 8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44"/>
                    <a:gd name="T40" fmla="*/ 0 h 83"/>
                    <a:gd name="T41" fmla="*/ 144 w 144"/>
                    <a:gd name="T42" fmla="*/ 83 h 8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44" h="83">
                      <a:moveTo>
                        <a:pt x="76" y="0"/>
                      </a:moveTo>
                      <a:lnTo>
                        <a:pt x="53" y="23"/>
                      </a:lnTo>
                      <a:lnTo>
                        <a:pt x="30" y="45"/>
                      </a:lnTo>
                      <a:lnTo>
                        <a:pt x="7" y="68"/>
                      </a:lnTo>
                      <a:lnTo>
                        <a:pt x="0" y="83"/>
                      </a:lnTo>
                      <a:lnTo>
                        <a:pt x="30" y="83"/>
                      </a:lnTo>
                      <a:lnTo>
                        <a:pt x="53" y="83"/>
                      </a:lnTo>
                      <a:lnTo>
                        <a:pt x="91" y="68"/>
                      </a:lnTo>
                      <a:lnTo>
                        <a:pt x="114" y="53"/>
                      </a:lnTo>
                      <a:lnTo>
                        <a:pt x="137" y="53"/>
                      </a:lnTo>
                      <a:lnTo>
                        <a:pt x="144" y="45"/>
                      </a:lnTo>
                      <a:lnTo>
                        <a:pt x="144" y="7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46" name="Freeform 420"/>
                <p:cNvSpPr>
                  <a:spLocks/>
                </p:cNvSpPr>
                <p:nvPr/>
              </p:nvSpPr>
              <p:spPr bwMode="auto">
                <a:xfrm>
                  <a:off x="3677" y="2619"/>
                  <a:ext cx="91" cy="99"/>
                </a:xfrm>
                <a:custGeom>
                  <a:avLst/>
                  <a:gdLst>
                    <a:gd name="T0" fmla="*/ 0 w 91"/>
                    <a:gd name="T1" fmla="*/ 0 h 99"/>
                    <a:gd name="T2" fmla="*/ 0 w 91"/>
                    <a:gd name="T3" fmla="*/ 23 h 99"/>
                    <a:gd name="T4" fmla="*/ 15 w 91"/>
                    <a:gd name="T5" fmla="*/ 38 h 99"/>
                    <a:gd name="T6" fmla="*/ 15 w 91"/>
                    <a:gd name="T7" fmla="*/ 61 h 99"/>
                    <a:gd name="T8" fmla="*/ 38 w 91"/>
                    <a:gd name="T9" fmla="*/ 84 h 99"/>
                    <a:gd name="T10" fmla="*/ 53 w 91"/>
                    <a:gd name="T11" fmla="*/ 92 h 99"/>
                    <a:gd name="T12" fmla="*/ 68 w 91"/>
                    <a:gd name="T13" fmla="*/ 99 h 99"/>
                    <a:gd name="T14" fmla="*/ 83 w 91"/>
                    <a:gd name="T15" fmla="*/ 92 h 99"/>
                    <a:gd name="T16" fmla="*/ 91 w 91"/>
                    <a:gd name="T17" fmla="*/ 76 h 99"/>
                    <a:gd name="T18" fmla="*/ 91 w 91"/>
                    <a:gd name="T19" fmla="*/ 61 h 99"/>
                    <a:gd name="T20" fmla="*/ 76 w 91"/>
                    <a:gd name="T21" fmla="*/ 31 h 99"/>
                    <a:gd name="T22" fmla="*/ 53 w 91"/>
                    <a:gd name="T23" fmla="*/ 8 h 99"/>
                    <a:gd name="T24" fmla="*/ 53 w 91"/>
                    <a:gd name="T25" fmla="*/ 0 h 99"/>
                    <a:gd name="T26" fmla="*/ 0 w 91"/>
                    <a:gd name="T27" fmla="*/ 0 h 9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91"/>
                    <a:gd name="T43" fmla="*/ 0 h 99"/>
                    <a:gd name="T44" fmla="*/ 91 w 91"/>
                    <a:gd name="T45" fmla="*/ 99 h 9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91" h="99">
                      <a:moveTo>
                        <a:pt x="0" y="0"/>
                      </a:moveTo>
                      <a:lnTo>
                        <a:pt x="0" y="23"/>
                      </a:lnTo>
                      <a:lnTo>
                        <a:pt x="15" y="38"/>
                      </a:lnTo>
                      <a:lnTo>
                        <a:pt x="15" y="61"/>
                      </a:lnTo>
                      <a:lnTo>
                        <a:pt x="38" y="84"/>
                      </a:lnTo>
                      <a:lnTo>
                        <a:pt x="53" y="92"/>
                      </a:lnTo>
                      <a:lnTo>
                        <a:pt x="68" y="99"/>
                      </a:lnTo>
                      <a:lnTo>
                        <a:pt x="83" y="92"/>
                      </a:lnTo>
                      <a:lnTo>
                        <a:pt x="91" y="76"/>
                      </a:lnTo>
                      <a:lnTo>
                        <a:pt x="91" y="61"/>
                      </a:lnTo>
                      <a:lnTo>
                        <a:pt x="76" y="31"/>
                      </a:lnTo>
                      <a:lnTo>
                        <a:pt x="53" y="8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47" name="Freeform 421"/>
                <p:cNvSpPr>
                  <a:spLocks/>
                </p:cNvSpPr>
                <p:nvPr/>
              </p:nvSpPr>
              <p:spPr bwMode="auto">
                <a:xfrm>
                  <a:off x="3464" y="2048"/>
                  <a:ext cx="45" cy="115"/>
                </a:xfrm>
                <a:custGeom>
                  <a:avLst/>
                  <a:gdLst>
                    <a:gd name="T0" fmla="*/ 0 w 45"/>
                    <a:gd name="T1" fmla="*/ 0 h 115"/>
                    <a:gd name="T2" fmla="*/ 0 w 45"/>
                    <a:gd name="T3" fmla="*/ 61 h 115"/>
                    <a:gd name="T4" fmla="*/ 22 w 45"/>
                    <a:gd name="T5" fmla="*/ 99 h 115"/>
                    <a:gd name="T6" fmla="*/ 30 w 45"/>
                    <a:gd name="T7" fmla="*/ 115 h 115"/>
                    <a:gd name="T8" fmla="*/ 30 w 45"/>
                    <a:gd name="T9" fmla="*/ 61 h 115"/>
                    <a:gd name="T10" fmla="*/ 38 w 45"/>
                    <a:gd name="T11" fmla="*/ 69 h 115"/>
                    <a:gd name="T12" fmla="*/ 45 w 45"/>
                    <a:gd name="T13" fmla="*/ 84 h 115"/>
                    <a:gd name="T14" fmla="*/ 45 w 45"/>
                    <a:gd name="T15" fmla="*/ 61 h 115"/>
                    <a:gd name="T16" fmla="*/ 38 w 45"/>
                    <a:gd name="T17" fmla="*/ 31 h 115"/>
                    <a:gd name="T18" fmla="*/ 22 w 45"/>
                    <a:gd name="T19" fmla="*/ 0 h 115"/>
                    <a:gd name="T20" fmla="*/ 0 w 45"/>
                    <a:gd name="T21" fmla="*/ 0 h 11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45"/>
                    <a:gd name="T34" fmla="*/ 0 h 115"/>
                    <a:gd name="T35" fmla="*/ 45 w 45"/>
                    <a:gd name="T36" fmla="*/ 115 h 11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45" h="115">
                      <a:moveTo>
                        <a:pt x="0" y="0"/>
                      </a:moveTo>
                      <a:lnTo>
                        <a:pt x="0" y="61"/>
                      </a:lnTo>
                      <a:lnTo>
                        <a:pt x="22" y="99"/>
                      </a:lnTo>
                      <a:lnTo>
                        <a:pt x="30" y="115"/>
                      </a:lnTo>
                      <a:lnTo>
                        <a:pt x="30" y="61"/>
                      </a:lnTo>
                      <a:lnTo>
                        <a:pt x="38" y="69"/>
                      </a:lnTo>
                      <a:lnTo>
                        <a:pt x="45" y="84"/>
                      </a:lnTo>
                      <a:lnTo>
                        <a:pt x="45" y="61"/>
                      </a:lnTo>
                      <a:lnTo>
                        <a:pt x="38" y="31"/>
                      </a:lnTo>
                      <a:lnTo>
                        <a:pt x="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48" name="Freeform 422"/>
                <p:cNvSpPr>
                  <a:spLocks/>
                </p:cNvSpPr>
                <p:nvPr/>
              </p:nvSpPr>
              <p:spPr bwMode="auto">
                <a:xfrm>
                  <a:off x="3486" y="1813"/>
                  <a:ext cx="252" cy="806"/>
                </a:xfrm>
                <a:custGeom>
                  <a:avLst/>
                  <a:gdLst>
                    <a:gd name="T0" fmla="*/ 0 w 252"/>
                    <a:gd name="T1" fmla="*/ 0 h 806"/>
                    <a:gd name="T2" fmla="*/ 0 w 252"/>
                    <a:gd name="T3" fmla="*/ 441 h 806"/>
                    <a:gd name="T4" fmla="*/ 0 w 252"/>
                    <a:gd name="T5" fmla="*/ 761 h 806"/>
                    <a:gd name="T6" fmla="*/ 76 w 252"/>
                    <a:gd name="T7" fmla="*/ 776 h 806"/>
                    <a:gd name="T8" fmla="*/ 92 w 252"/>
                    <a:gd name="T9" fmla="*/ 510 h 806"/>
                    <a:gd name="T10" fmla="*/ 76 w 252"/>
                    <a:gd name="T11" fmla="*/ 487 h 806"/>
                    <a:gd name="T12" fmla="*/ 92 w 252"/>
                    <a:gd name="T13" fmla="*/ 471 h 806"/>
                    <a:gd name="T14" fmla="*/ 92 w 252"/>
                    <a:gd name="T15" fmla="*/ 312 h 806"/>
                    <a:gd name="T16" fmla="*/ 107 w 252"/>
                    <a:gd name="T17" fmla="*/ 357 h 806"/>
                    <a:gd name="T18" fmla="*/ 145 w 252"/>
                    <a:gd name="T19" fmla="*/ 578 h 806"/>
                    <a:gd name="T20" fmla="*/ 183 w 252"/>
                    <a:gd name="T21" fmla="*/ 806 h 806"/>
                    <a:gd name="T22" fmla="*/ 252 w 252"/>
                    <a:gd name="T23" fmla="*/ 806 h 806"/>
                    <a:gd name="T24" fmla="*/ 221 w 252"/>
                    <a:gd name="T25" fmla="*/ 502 h 806"/>
                    <a:gd name="T26" fmla="*/ 206 w 252"/>
                    <a:gd name="T27" fmla="*/ 251 h 806"/>
                    <a:gd name="T28" fmla="*/ 213 w 252"/>
                    <a:gd name="T29" fmla="*/ 7 h 806"/>
                    <a:gd name="T30" fmla="*/ 0 w 252"/>
                    <a:gd name="T31" fmla="*/ 0 h 80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52"/>
                    <a:gd name="T49" fmla="*/ 0 h 806"/>
                    <a:gd name="T50" fmla="*/ 252 w 252"/>
                    <a:gd name="T51" fmla="*/ 806 h 80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52" h="806">
                      <a:moveTo>
                        <a:pt x="0" y="0"/>
                      </a:moveTo>
                      <a:lnTo>
                        <a:pt x="0" y="441"/>
                      </a:lnTo>
                      <a:lnTo>
                        <a:pt x="0" y="761"/>
                      </a:lnTo>
                      <a:lnTo>
                        <a:pt x="76" y="776"/>
                      </a:lnTo>
                      <a:lnTo>
                        <a:pt x="92" y="510"/>
                      </a:lnTo>
                      <a:lnTo>
                        <a:pt x="76" y="487"/>
                      </a:lnTo>
                      <a:lnTo>
                        <a:pt x="92" y="471"/>
                      </a:lnTo>
                      <a:lnTo>
                        <a:pt x="92" y="312"/>
                      </a:lnTo>
                      <a:lnTo>
                        <a:pt x="107" y="357"/>
                      </a:lnTo>
                      <a:lnTo>
                        <a:pt x="145" y="578"/>
                      </a:lnTo>
                      <a:lnTo>
                        <a:pt x="183" y="806"/>
                      </a:lnTo>
                      <a:lnTo>
                        <a:pt x="252" y="806"/>
                      </a:lnTo>
                      <a:lnTo>
                        <a:pt x="221" y="502"/>
                      </a:lnTo>
                      <a:lnTo>
                        <a:pt x="206" y="251"/>
                      </a:lnTo>
                      <a:lnTo>
                        <a:pt x="213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49" name="Freeform 423"/>
                <p:cNvSpPr>
                  <a:spLocks/>
                </p:cNvSpPr>
                <p:nvPr/>
              </p:nvSpPr>
              <p:spPr bwMode="auto">
                <a:xfrm>
                  <a:off x="3456" y="1440"/>
                  <a:ext cx="320" cy="616"/>
                </a:xfrm>
                <a:custGeom>
                  <a:avLst/>
                  <a:gdLst>
                    <a:gd name="T0" fmla="*/ 106 w 320"/>
                    <a:gd name="T1" fmla="*/ 7 h 616"/>
                    <a:gd name="T2" fmla="*/ 8 w 320"/>
                    <a:gd name="T3" fmla="*/ 83 h 616"/>
                    <a:gd name="T4" fmla="*/ 0 w 320"/>
                    <a:gd name="T5" fmla="*/ 281 h 616"/>
                    <a:gd name="T6" fmla="*/ 0 w 320"/>
                    <a:gd name="T7" fmla="*/ 380 h 616"/>
                    <a:gd name="T8" fmla="*/ 8 w 320"/>
                    <a:gd name="T9" fmla="*/ 616 h 616"/>
                    <a:gd name="T10" fmla="*/ 30 w 320"/>
                    <a:gd name="T11" fmla="*/ 616 h 616"/>
                    <a:gd name="T12" fmla="*/ 38 w 320"/>
                    <a:gd name="T13" fmla="*/ 373 h 616"/>
                    <a:gd name="T14" fmla="*/ 243 w 320"/>
                    <a:gd name="T15" fmla="*/ 373 h 616"/>
                    <a:gd name="T16" fmla="*/ 251 w 320"/>
                    <a:gd name="T17" fmla="*/ 312 h 616"/>
                    <a:gd name="T18" fmla="*/ 251 w 320"/>
                    <a:gd name="T19" fmla="*/ 357 h 616"/>
                    <a:gd name="T20" fmla="*/ 243 w 320"/>
                    <a:gd name="T21" fmla="*/ 449 h 616"/>
                    <a:gd name="T22" fmla="*/ 228 w 320"/>
                    <a:gd name="T23" fmla="*/ 586 h 616"/>
                    <a:gd name="T24" fmla="*/ 259 w 320"/>
                    <a:gd name="T25" fmla="*/ 593 h 616"/>
                    <a:gd name="T26" fmla="*/ 320 w 320"/>
                    <a:gd name="T27" fmla="*/ 357 h 616"/>
                    <a:gd name="T28" fmla="*/ 282 w 320"/>
                    <a:gd name="T29" fmla="*/ 68 h 616"/>
                    <a:gd name="T30" fmla="*/ 175 w 320"/>
                    <a:gd name="T31" fmla="*/ 0 h 616"/>
                    <a:gd name="T32" fmla="*/ 129 w 320"/>
                    <a:gd name="T33" fmla="*/ 30 h 616"/>
                    <a:gd name="T34" fmla="*/ 106 w 320"/>
                    <a:gd name="T35" fmla="*/ 7 h 61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0"/>
                    <a:gd name="T55" fmla="*/ 0 h 616"/>
                    <a:gd name="T56" fmla="*/ 320 w 320"/>
                    <a:gd name="T57" fmla="*/ 616 h 61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0" h="616">
                      <a:moveTo>
                        <a:pt x="106" y="7"/>
                      </a:moveTo>
                      <a:lnTo>
                        <a:pt x="8" y="83"/>
                      </a:lnTo>
                      <a:lnTo>
                        <a:pt x="0" y="281"/>
                      </a:lnTo>
                      <a:lnTo>
                        <a:pt x="0" y="380"/>
                      </a:lnTo>
                      <a:lnTo>
                        <a:pt x="8" y="616"/>
                      </a:lnTo>
                      <a:lnTo>
                        <a:pt x="30" y="616"/>
                      </a:lnTo>
                      <a:lnTo>
                        <a:pt x="38" y="373"/>
                      </a:lnTo>
                      <a:lnTo>
                        <a:pt x="243" y="373"/>
                      </a:lnTo>
                      <a:lnTo>
                        <a:pt x="251" y="312"/>
                      </a:lnTo>
                      <a:lnTo>
                        <a:pt x="251" y="357"/>
                      </a:lnTo>
                      <a:lnTo>
                        <a:pt x="243" y="449"/>
                      </a:lnTo>
                      <a:lnTo>
                        <a:pt x="228" y="586"/>
                      </a:lnTo>
                      <a:lnTo>
                        <a:pt x="259" y="593"/>
                      </a:lnTo>
                      <a:lnTo>
                        <a:pt x="320" y="357"/>
                      </a:lnTo>
                      <a:lnTo>
                        <a:pt x="282" y="68"/>
                      </a:lnTo>
                      <a:lnTo>
                        <a:pt x="175" y="0"/>
                      </a:lnTo>
                      <a:lnTo>
                        <a:pt x="129" y="30"/>
                      </a:lnTo>
                      <a:lnTo>
                        <a:pt x="106" y="7"/>
                      </a:lnTo>
                      <a:close/>
                    </a:path>
                  </a:pathLst>
                </a:custGeom>
                <a:solidFill>
                  <a:srgbClr val="3F7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50" name="Freeform 424"/>
                <p:cNvSpPr>
                  <a:spLocks/>
                </p:cNvSpPr>
                <p:nvPr/>
              </p:nvSpPr>
              <p:spPr bwMode="auto">
                <a:xfrm>
                  <a:off x="3677" y="2026"/>
                  <a:ext cx="45" cy="99"/>
                </a:xfrm>
                <a:custGeom>
                  <a:avLst/>
                  <a:gdLst>
                    <a:gd name="T0" fmla="*/ 7 w 45"/>
                    <a:gd name="T1" fmla="*/ 0 h 99"/>
                    <a:gd name="T2" fmla="*/ 0 w 45"/>
                    <a:gd name="T3" fmla="*/ 53 h 99"/>
                    <a:gd name="T4" fmla="*/ 22 w 45"/>
                    <a:gd name="T5" fmla="*/ 99 h 99"/>
                    <a:gd name="T6" fmla="*/ 30 w 45"/>
                    <a:gd name="T7" fmla="*/ 91 h 99"/>
                    <a:gd name="T8" fmla="*/ 45 w 45"/>
                    <a:gd name="T9" fmla="*/ 91 h 99"/>
                    <a:gd name="T10" fmla="*/ 38 w 45"/>
                    <a:gd name="T11" fmla="*/ 76 h 99"/>
                    <a:gd name="T12" fmla="*/ 38 w 45"/>
                    <a:gd name="T13" fmla="*/ 53 h 99"/>
                    <a:gd name="T14" fmla="*/ 45 w 45"/>
                    <a:gd name="T15" fmla="*/ 38 h 99"/>
                    <a:gd name="T16" fmla="*/ 38 w 45"/>
                    <a:gd name="T17" fmla="*/ 0 h 99"/>
                    <a:gd name="T18" fmla="*/ 7 w 45"/>
                    <a:gd name="T19" fmla="*/ 0 h 9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5"/>
                    <a:gd name="T31" fmla="*/ 0 h 99"/>
                    <a:gd name="T32" fmla="*/ 45 w 45"/>
                    <a:gd name="T33" fmla="*/ 99 h 9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5" h="99">
                      <a:moveTo>
                        <a:pt x="7" y="0"/>
                      </a:moveTo>
                      <a:lnTo>
                        <a:pt x="0" y="53"/>
                      </a:lnTo>
                      <a:lnTo>
                        <a:pt x="22" y="99"/>
                      </a:lnTo>
                      <a:lnTo>
                        <a:pt x="30" y="91"/>
                      </a:lnTo>
                      <a:lnTo>
                        <a:pt x="45" y="91"/>
                      </a:lnTo>
                      <a:lnTo>
                        <a:pt x="38" y="76"/>
                      </a:lnTo>
                      <a:lnTo>
                        <a:pt x="38" y="53"/>
                      </a:lnTo>
                      <a:lnTo>
                        <a:pt x="45" y="38"/>
                      </a:lnTo>
                      <a:lnTo>
                        <a:pt x="38" y="0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51" name="Line 425"/>
                <p:cNvSpPr>
                  <a:spLocks noChangeShapeType="1"/>
                </p:cNvSpPr>
                <p:nvPr/>
              </p:nvSpPr>
              <p:spPr bwMode="auto">
                <a:xfrm>
                  <a:off x="3494" y="1835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52" name="Line 426"/>
                <p:cNvSpPr>
                  <a:spLocks noChangeShapeType="1"/>
                </p:cNvSpPr>
                <p:nvPr/>
              </p:nvSpPr>
              <p:spPr bwMode="auto">
                <a:xfrm>
                  <a:off x="3494" y="1820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53" name="Freeform 427"/>
                <p:cNvSpPr>
                  <a:spLocks/>
                </p:cNvSpPr>
                <p:nvPr/>
              </p:nvSpPr>
              <p:spPr bwMode="auto">
                <a:xfrm>
                  <a:off x="3555" y="1455"/>
                  <a:ext cx="91" cy="53"/>
                </a:xfrm>
                <a:custGeom>
                  <a:avLst/>
                  <a:gdLst>
                    <a:gd name="T0" fmla="*/ 0 w 91"/>
                    <a:gd name="T1" fmla="*/ 7 h 53"/>
                    <a:gd name="T2" fmla="*/ 0 w 91"/>
                    <a:gd name="T3" fmla="*/ 53 h 53"/>
                    <a:gd name="T4" fmla="*/ 23 w 91"/>
                    <a:gd name="T5" fmla="*/ 15 h 53"/>
                    <a:gd name="T6" fmla="*/ 46 w 91"/>
                    <a:gd name="T7" fmla="*/ 53 h 53"/>
                    <a:gd name="T8" fmla="*/ 91 w 91"/>
                    <a:gd name="T9" fmla="*/ 0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1"/>
                    <a:gd name="T16" fmla="*/ 0 h 53"/>
                    <a:gd name="T17" fmla="*/ 91 w 91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1" h="53">
                      <a:moveTo>
                        <a:pt x="0" y="7"/>
                      </a:moveTo>
                      <a:lnTo>
                        <a:pt x="0" y="53"/>
                      </a:lnTo>
                      <a:lnTo>
                        <a:pt x="23" y="15"/>
                      </a:lnTo>
                      <a:lnTo>
                        <a:pt x="46" y="53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54" name="Line 428"/>
                <p:cNvSpPr>
                  <a:spLocks noChangeShapeType="1"/>
                </p:cNvSpPr>
                <p:nvPr/>
              </p:nvSpPr>
              <p:spPr bwMode="auto">
                <a:xfrm>
                  <a:off x="3578" y="1478"/>
                  <a:ext cx="1" cy="35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55" name="Freeform 429"/>
                <p:cNvSpPr>
                  <a:spLocks/>
                </p:cNvSpPr>
                <p:nvPr/>
              </p:nvSpPr>
              <p:spPr bwMode="auto">
                <a:xfrm>
                  <a:off x="3524" y="1264"/>
                  <a:ext cx="122" cy="206"/>
                </a:xfrm>
                <a:custGeom>
                  <a:avLst/>
                  <a:gdLst>
                    <a:gd name="T0" fmla="*/ 8 w 122"/>
                    <a:gd name="T1" fmla="*/ 39 h 206"/>
                    <a:gd name="T2" fmla="*/ 0 w 122"/>
                    <a:gd name="T3" fmla="*/ 61 h 206"/>
                    <a:gd name="T4" fmla="*/ 0 w 122"/>
                    <a:gd name="T5" fmla="*/ 69 h 206"/>
                    <a:gd name="T6" fmla="*/ 8 w 122"/>
                    <a:gd name="T7" fmla="*/ 77 h 206"/>
                    <a:gd name="T8" fmla="*/ 0 w 122"/>
                    <a:gd name="T9" fmla="*/ 92 h 206"/>
                    <a:gd name="T10" fmla="*/ 8 w 122"/>
                    <a:gd name="T11" fmla="*/ 115 h 206"/>
                    <a:gd name="T12" fmla="*/ 8 w 122"/>
                    <a:gd name="T13" fmla="*/ 130 h 206"/>
                    <a:gd name="T14" fmla="*/ 8 w 122"/>
                    <a:gd name="T15" fmla="*/ 137 h 206"/>
                    <a:gd name="T16" fmla="*/ 16 w 122"/>
                    <a:gd name="T17" fmla="*/ 153 h 206"/>
                    <a:gd name="T18" fmla="*/ 16 w 122"/>
                    <a:gd name="T19" fmla="*/ 160 h 206"/>
                    <a:gd name="T20" fmla="*/ 31 w 122"/>
                    <a:gd name="T21" fmla="*/ 168 h 206"/>
                    <a:gd name="T22" fmla="*/ 38 w 122"/>
                    <a:gd name="T23" fmla="*/ 168 h 206"/>
                    <a:gd name="T24" fmla="*/ 38 w 122"/>
                    <a:gd name="T25" fmla="*/ 176 h 206"/>
                    <a:gd name="T26" fmla="*/ 38 w 122"/>
                    <a:gd name="T27" fmla="*/ 183 h 206"/>
                    <a:gd name="T28" fmla="*/ 54 w 122"/>
                    <a:gd name="T29" fmla="*/ 206 h 206"/>
                    <a:gd name="T30" fmla="*/ 107 w 122"/>
                    <a:gd name="T31" fmla="*/ 176 h 206"/>
                    <a:gd name="T32" fmla="*/ 107 w 122"/>
                    <a:gd name="T33" fmla="*/ 122 h 206"/>
                    <a:gd name="T34" fmla="*/ 115 w 122"/>
                    <a:gd name="T35" fmla="*/ 107 h 206"/>
                    <a:gd name="T36" fmla="*/ 122 w 122"/>
                    <a:gd name="T37" fmla="*/ 92 h 206"/>
                    <a:gd name="T38" fmla="*/ 122 w 122"/>
                    <a:gd name="T39" fmla="*/ 77 h 206"/>
                    <a:gd name="T40" fmla="*/ 122 w 122"/>
                    <a:gd name="T41" fmla="*/ 61 h 206"/>
                    <a:gd name="T42" fmla="*/ 122 w 122"/>
                    <a:gd name="T43" fmla="*/ 54 h 206"/>
                    <a:gd name="T44" fmla="*/ 122 w 122"/>
                    <a:gd name="T45" fmla="*/ 39 h 206"/>
                    <a:gd name="T46" fmla="*/ 122 w 122"/>
                    <a:gd name="T47" fmla="*/ 31 h 206"/>
                    <a:gd name="T48" fmla="*/ 115 w 122"/>
                    <a:gd name="T49" fmla="*/ 23 h 206"/>
                    <a:gd name="T50" fmla="*/ 107 w 122"/>
                    <a:gd name="T51" fmla="*/ 16 h 206"/>
                    <a:gd name="T52" fmla="*/ 99 w 122"/>
                    <a:gd name="T53" fmla="*/ 8 h 206"/>
                    <a:gd name="T54" fmla="*/ 84 w 122"/>
                    <a:gd name="T55" fmla="*/ 8 h 206"/>
                    <a:gd name="T56" fmla="*/ 77 w 122"/>
                    <a:gd name="T57" fmla="*/ 8 h 206"/>
                    <a:gd name="T58" fmla="*/ 61 w 122"/>
                    <a:gd name="T59" fmla="*/ 0 h 206"/>
                    <a:gd name="T60" fmla="*/ 46 w 122"/>
                    <a:gd name="T61" fmla="*/ 8 h 206"/>
                    <a:gd name="T62" fmla="*/ 31 w 122"/>
                    <a:gd name="T63" fmla="*/ 8 h 206"/>
                    <a:gd name="T64" fmla="*/ 23 w 122"/>
                    <a:gd name="T65" fmla="*/ 16 h 206"/>
                    <a:gd name="T66" fmla="*/ 16 w 122"/>
                    <a:gd name="T67" fmla="*/ 23 h 206"/>
                    <a:gd name="T68" fmla="*/ 8 w 122"/>
                    <a:gd name="T69" fmla="*/ 31 h 206"/>
                    <a:gd name="T70" fmla="*/ 8 w 122"/>
                    <a:gd name="T71" fmla="*/ 39 h 20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122"/>
                    <a:gd name="T109" fmla="*/ 0 h 206"/>
                    <a:gd name="T110" fmla="*/ 122 w 122"/>
                    <a:gd name="T111" fmla="*/ 206 h 20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122" h="206">
                      <a:moveTo>
                        <a:pt x="8" y="39"/>
                      </a:moveTo>
                      <a:lnTo>
                        <a:pt x="0" y="61"/>
                      </a:lnTo>
                      <a:lnTo>
                        <a:pt x="0" y="69"/>
                      </a:lnTo>
                      <a:lnTo>
                        <a:pt x="8" y="77"/>
                      </a:lnTo>
                      <a:lnTo>
                        <a:pt x="0" y="92"/>
                      </a:lnTo>
                      <a:lnTo>
                        <a:pt x="8" y="115"/>
                      </a:lnTo>
                      <a:lnTo>
                        <a:pt x="8" y="130"/>
                      </a:lnTo>
                      <a:lnTo>
                        <a:pt x="8" y="137"/>
                      </a:lnTo>
                      <a:lnTo>
                        <a:pt x="16" y="153"/>
                      </a:lnTo>
                      <a:lnTo>
                        <a:pt x="16" y="160"/>
                      </a:lnTo>
                      <a:lnTo>
                        <a:pt x="31" y="168"/>
                      </a:lnTo>
                      <a:lnTo>
                        <a:pt x="38" y="168"/>
                      </a:lnTo>
                      <a:lnTo>
                        <a:pt x="38" y="176"/>
                      </a:lnTo>
                      <a:lnTo>
                        <a:pt x="38" y="183"/>
                      </a:lnTo>
                      <a:lnTo>
                        <a:pt x="54" y="206"/>
                      </a:lnTo>
                      <a:lnTo>
                        <a:pt x="107" y="176"/>
                      </a:lnTo>
                      <a:lnTo>
                        <a:pt x="107" y="122"/>
                      </a:lnTo>
                      <a:lnTo>
                        <a:pt x="115" y="107"/>
                      </a:lnTo>
                      <a:lnTo>
                        <a:pt x="122" y="92"/>
                      </a:lnTo>
                      <a:lnTo>
                        <a:pt x="122" y="77"/>
                      </a:lnTo>
                      <a:lnTo>
                        <a:pt x="122" y="61"/>
                      </a:lnTo>
                      <a:lnTo>
                        <a:pt x="122" y="54"/>
                      </a:lnTo>
                      <a:lnTo>
                        <a:pt x="122" y="39"/>
                      </a:lnTo>
                      <a:lnTo>
                        <a:pt x="122" y="31"/>
                      </a:lnTo>
                      <a:lnTo>
                        <a:pt x="115" y="23"/>
                      </a:lnTo>
                      <a:lnTo>
                        <a:pt x="107" y="16"/>
                      </a:lnTo>
                      <a:lnTo>
                        <a:pt x="99" y="8"/>
                      </a:lnTo>
                      <a:lnTo>
                        <a:pt x="84" y="8"/>
                      </a:lnTo>
                      <a:lnTo>
                        <a:pt x="77" y="8"/>
                      </a:lnTo>
                      <a:lnTo>
                        <a:pt x="61" y="0"/>
                      </a:lnTo>
                      <a:lnTo>
                        <a:pt x="46" y="8"/>
                      </a:lnTo>
                      <a:lnTo>
                        <a:pt x="31" y="8"/>
                      </a:lnTo>
                      <a:lnTo>
                        <a:pt x="23" y="16"/>
                      </a:lnTo>
                      <a:lnTo>
                        <a:pt x="16" y="23"/>
                      </a:lnTo>
                      <a:lnTo>
                        <a:pt x="8" y="31"/>
                      </a:lnTo>
                      <a:lnTo>
                        <a:pt x="8" y="39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56" name="Freeform 430"/>
                <p:cNvSpPr>
                  <a:spLocks/>
                </p:cNvSpPr>
                <p:nvPr/>
              </p:nvSpPr>
              <p:spPr bwMode="auto">
                <a:xfrm>
                  <a:off x="3570" y="1379"/>
                  <a:ext cx="61" cy="61"/>
                </a:xfrm>
                <a:custGeom>
                  <a:avLst/>
                  <a:gdLst>
                    <a:gd name="T0" fmla="*/ 53 w 61"/>
                    <a:gd name="T1" fmla="*/ 15 h 61"/>
                    <a:gd name="T2" fmla="*/ 46 w 61"/>
                    <a:gd name="T3" fmla="*/ 30 h 61"/>
                    <a:gd name="T4" fmla="*/ 0 w 61"/>
                    <a:gd name="T5" fmla="*/ 53 h 61"/>
                    <a:gd name="T6" fmla="*/ 23 w 61"/>
                    <a:gd name="T7" fmla="*/ 53 h 61"/>
                    <a:gd name="T8" fmla="*/ 31 w 61"/>
                    <a:gd name="T9" fmla="*/ 45 h 61"/>
                    <a:gd name="T10" fmla="*/ 46 w 61"/>
                    <a:gd name="T11" fmla="*/ 45 h 61"/>
                    <a:gd name="T12" fmla="*/ 53 w 61"/>
                    <a:gd name="T13" fmla="*/ 53 h 61"/>
                    <a:gd name="T14" fmla="*/ 61 w 61"/>
                    <a:gd name="T15" fmla="*/ 61 h 61"/>
                    <a:gd name="T16" fmla="*/ 61 w 61"/>
                    <a:gd name="T17" fmla="*/ 22 h 61"/>
                    <a:gd name="T18" fmla="*/ 61 w 61"/>
                    <a:gd name="T19" fmla="*/ 7 h 61"/>
                    <a:gd name="T20" fmla="*/ 53 w 61"/>
                    <a:gd name="T21" fmla="*/ 0 h 61"/>
                    <a:gd name="T22" fmla="*/ 53 w 61"/>
                    <a:gd name="T23" fmla="*/ 15 h 6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1"/>
                    <a:gd name="T37" fmla="*/ 0 h 61"/>
                    <a:gd name="T38" fmla="*/ 61 w 61"/>
                    <a:gd name="T39" fmla="*/ 61 h 6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1" h="61">
                      <a:moveTo>
                        <a:pt x="53" y="15"/>
                      </a:moveTo>
                      <a:lnTo>
                        <a:pt x="46" y="30"/>
                      </a:lnTo>
                      <a:lnTo>
                        <a:pt x="0" y="53"/>
                      </a:lnTo>
                      <a:lnTo>
                        <a:pt x="23" y="53"/>
                      </a:lnTo>
                      <a:lnTo>
                        <a:pt x="31" y="45"/>
                      </a:lnTo>
                      <a:lnTo>
                        <a:pt x="46" y="45"/>
                      </a:lnTo>
                      <a:lnTo>
                        <a:pt x="53" y="53"/>
                      </a:lnTo>
                      <a:lnTo>
                        <a:pt x="61" y="61"/>
                      </a:lnTo>
                      <a:lnTo>
                        <a:pt x="61" y="22"/>
                      </a:lnTo>
                      <a:lnTo>
                        <a:pt x="61" y="7"/>
                      </a:lnTo>
                      <a:lnTo>
                        <a:pt x="53" y="0"/>
                      </a:lnTo>
                      <a:lnTo>
                        <a:pt x="53" y="15"/>
                      </a:lnTo>
                      <a:close/>
                    </a:path>
                  </a:pathLst>
                </a:custGeom>
                <a:solidFill>
                  <a:srgbClr val="7F3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57" name="Freeform 431"/>
                <p:cNvSpPr>
                  <a:spLocks/>
                </p:cNvSpPr>
                <p:nvPr/>
              </p:nvSpPr>
              <p:spPr bwMode="auto">
                <a:xfrm>
                  <a:off x="3524" y="1257"/>
                  <a:ext cx="130" cy="152"/>
                </a:xfrm>
                <a:custGeom>
                  <a:avLst/>
                  <a:gdLst>
                    <a:gd name="T0" fmla="*/ 23 w 130"/>
                    <a:gd name="T1" fmla="*/ 15 h 152"/>
                    <a:gd name="T2" fmla="*/ 31 w 130"/>
                    <a:gd name="T3" fmla="*/ 7 h 152"/>
                    <a:gd name="T4" fmla="*/ 46 w 130"/>
                    <a:gd name="T5" fmla="*/ 7 h 152"/>
                    <a:gd name="T6" fmla="*/ 61 w 130"/>
                    <a:gd name="T7" fmla="*/ 0 h 152"/>
                    <a:gd name="T8" fmla="*/ 69 w 130"/>
                    <a:gd name="T9" fmla="*/ 0 h 152"/>
                    <a:gd name="T10" fmla="*/ 84 w 130"/>
                    <a:gd name="T11" fmla="*/ 0 h 152"/>
                    <a:gd name="T12" fmla="*/ 92 w 130"/>
                    <a:gd name="T13" fmla="*/ 0 h 152"/>
                    <a:gd name="T14" fmla="*/ 107 w 130"/>
                    <a:gd name="T15" fmla="*/ 0 h 152"/>
                    <a:gd name="T16" fmla="*/ 115 w 130"/>
                    <a:gd name="T17" fmla="*/ 7 h 152"/>
                    <a:gd name="T18" fmla="*/ 122 w 130"/>
                    <a:gd name="T19" fmla="*/ 15 h 152"/>
                    <a:gd name="T20" fmla="*/ 122 w 130"/>
                    <a:gd name="T21" fmla="*/ 23 h 152"/>
                    <a:gd name="T22" fmla="*/ 130 w 130"/>
                    <a:gd name="T23" fmla="*/ 30 h 152"/>
                    <a:gd name="T24" fmla="*/ 130 w 130"/>
                    <a:gd name="T25" fmla="*/ 46 h 152"/>
                    <a:gd name="T26" fmla="*/ 130 w 130"/>
                    <a:gd name="T27" fmla="*/ 68 h 152"/>
                    <a:gd name="T28" fmla="*/ 130 w 130"/>
                    <a:gd name="T29" fmla="*/ 84 h 152"/>
                    <a:gd name="T30" fmla="*/ 122 w 130"/>
                    <a:gd name="T31" fmla="*/ 99 h 152"/>
                    <a:gd name="T32" fmla="*/ 122 w 130"/>
                    <a:gd name="T33" fmla="*/ 114 h 152"/>
                    <a:gd name="T34" fmla="*/ 122 w 130"/>
                    <a:gd name="T35" fmla="*/ 122 h 152"/>
                    <a:gd name="T36" fmla="*/ 115 w 130"/>
                    <a:gd name="T37" fmla="*/ 129 h 152"/>
                    <a:gd name="T38" fmla="*/ 115 w 130"/>
                    <a:gd name="T39" fmla="*/ 137 h 152"/>
                    <a:gd name="T40" fmla="*/ 107 w 130"/>
                    <a:gd name="T41" fmla="*/ 152 h 152"/>
                    <a:gd name="T42" fmla="*/ 99 w 130"/>
                    <a:gd name="T43" fmla="*/ 152 h 152"/>
                    <a:gd name="T44" fmla="*/ 107 w 130"/>
                    <a:gd name="T45" fmla="*/ 137 h 152"/>
                    <a:gd name="T46" fmla="*/ 99 w 130"/>
                    <a:gd name="T47" fmla="*/ 129 h 152"/>
                    <a:gd name="T48" fmla="*/ 99 w 130"/>
                    <a:gd name="T49" fmla="*/ 122 h 152"/>
                    <a:gd name="T50" fmla="*/ 99 w 130"/>
                    <a:gd name="T51" fmla="*/ 114 h 152"/>
                    <a:gd name="T52" fmla="*/ 107 w 130"/>
                    <a:gd name="T53" fmla="*/ 99 h 152"/>
                    <a:gd name="T54" fmla="*/ 99 w 130"/>
                    <a:gd name="T55" fmla="*/ 91 h 152"/>
                    <a:gd name="T56" fmla="*/ 92 w 130"/>
                    <a:gd name="T57" fmla="*/ 99 h 152"/>
                    <a:gd name="T58" fmla="*/ 92 w 130"/>
                    <a:gd name="T59" fmla="*/ 106 h 152"/>
                    <a:gd name="T60" fmla="*/ 92 w 130"/>
                    <a:gd name="T61" fmla="*/ 91 h 152"/>
                    <a:gd name="T62" fmla="*/ 84 w 130"/>
                    <a:gd name="T63" fmla="*/ 76 h 152"/>
                    <a:gd name="T64" fmla="*/ 84 w 130"/>
                    <a:gd name="T65" fmla="*/ 61 h 152"/>
                    <a:gd name="T66" fmla="*/ 84 w 130"/>
                    <a:gd name="T67" fmla="*/ 46 h 152"/>
                    <a:gd name="T68" fmla="*/ 92 w 130"/>
                    <a:gd name="T69" fmla="*/ 46 h 152"/>
                    <a:gd name="T70" fmla="*/ 84 w 130"/>
                    <a:gd name="T71" fmla="*/ 46 h 152"/>
                    <a:gd name="T72" fmla="*/ 77 w 130"/>
                    <a:gd name="T73" fmla="*/ 46 h 152"/>
                    <a:gd name="T74" fmla="*/ 69 w 130"/>
                    <a:gd name="T75" fmla="*/ 46 h 152"/>
                    <a:gd name="T76" fmla="*/ 54 w 130"/>
                    <a:gd name="T77" fmla="*/ 53 h 152"/>
                    <a:gd name="T78" fmla="*/ 46 w 130"/>
                    <a:gd name="T79" fmla="*/ 53 h 152"/>
                    <a:gd name="T80" fmla="*/ 61 w 130"/>
                    <a:gd name="T81" fmla="*/ 46 h 152"/>
                    <a:gd name="T82" fmla="*/ 54 w 130"/>
                    <a:gd name="T83" fmla="*/ 46 h 152"/>
                    <a:gd name="T84" fmla="*/ 38 w 130"/>
                    <a:gd name="T85" fmla="*/ 46 h 152"/>
                    <a:gd name="T86" fmla="*/ 23 w 130"/>
                    <a:gd name="T87" fmla="*/ 46 h 152"/>
                    <a:gd name="T88" fmla="*/ 8 w 130"/>
                    <a:gd name="T89" fmla="*/ 46 h 152"/>
                    <a:gd name="T90" fmla="*/ 8 w 130"/>
                    <a:gd name="T91" fmla="*/ 53 h 152"/>
                    <a:gd name="T92" fmla="*/ 8 w 130"/>
                    <a:gd name="T93" fmla="*/ 68 h 152"/>
                    <a:gd name="T94" fmla="*/ 0 w 130"/>
                    <a:gd name="T95" fmla="*/ 53 h 152"/>
                    <a:gd name="T96" fmla="*/ 0 w 130"/>
                    <a:gd name="T97" fmla="*/ 38 h 152"/>
                    <a:gd name="T98" fmla="*/ 8 w 130"/>
                    <a:gd name="T99" fmla="*/ 23 h 152"/>
                    <a:gd name="T100" fmla="*/ 16 w 130"/>
                    <a:gd name="T101" fmla="*/ 15 h 152"/>
                    <a:gd name="T102" fmla="*/ 23 w 130"/>
                    <a:gd name="T103" fmla="*/ 15 h 152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30"/>
                    <a:gd name="T157" fmla="*/ 0 h 152"/>
                    <a:gd name="T158" fmla="*/ 130 w 130"/>
                    <a:gd name="T159" fmla="*/ 152 h 152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30" h="152">
                      <a:moveTo>
                        <a:pt x="23" y="15"/>
                      </a:moveTo>
                      <a:lnTo>
                        <a:pt x="31" y="7"/>
                      </a:lnTo>
                      <a:lnTo>
                        <a:pt x="46" y="7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2" y="0"/>
                      </a:lnTo>
                      <a:lnTo>
                        <a:pt x="107" y="0"/>
                      </a:lnTo>
                      <a:lnTo>
                        <a:pt x="115" y="7"/>
                      </a:lnTo>
                      <a:lnTo>
                        <a:pt x="122" y="15"/>
                      </a:lnTo>
                      <a:lnTo>
                        <a:pt x="122" y="23"/>
                      </a:lnTo>
                      <a:lnTo>
                        <a:pt x="130" y="30"/>
                      </a:lnTo>
                      <a:lnTo>
                        <a:pt x="130" y="46"/>
                      </a:lnTo>
                      <a:lnTo>
                        <a:pt x="130" y="68"/>
                      </a:lnTo>
                      <a:lnTo>
                        <a:pt x="130" y="84"/>
                      </a:lnTo>
                      <a:lnTo>
                        <a:pt x="122" y="99"/>
                      </a:lnTo>
                      <a:lnTo>
                        <a:pt x="122" y="114"/>
                      </a:lnTo>
                      <a:lnTo>
                        <a:pt x="122" y="122"/>
                      </a:lnTo>
                      <a:lnTo>
                        <a:pt x="115" y="129"/>
                      </a:lnTo>
                      <a:lnTo>
                        <a:pt x="115" y="137"/>
                      </a:lnTo>
                      <a:lnTo>
                        <a:pt x="107" y="152"/>
                      </a:lnTo>
                      <a:lnTo>
                        <a:pt x="99" y="152"/>
                      </a:lnTo>
                      <a:lnTo>
                        <a:pt x="107" y="137"/>
                      </a:lnTo>
                      <a:lnTo>
                        <a:pt x="99" y="129"/>
                      </a:lnTo>
                      <a:lnTo>
                        <a:pt x="99" y="122"/>
                      </a:lnTo>
                      <a:lnTo>
                        <a:pt x="99" y="114"/>
                      </a:lnTo>
                      <a:lnTo>
                        <a:pt x="107" y="99"/>
                      </a:lnTo>
                      <a:lnTo>
                        <a:pt x="99" y="91"/>
                      </a:lnTo>
                      <a:lnTo>
                        <a:pt x="92" y="99"/>
                      </a:lnTo>
                      <a:lnTo>
                        <a:pt x="92" y="106"/>
                      </a:lnTo>
                      <a:lnTo>
                        <a:pt x="92" y="91"/>
                      </a:lnTo>
                      <a:lnTo>
                        <a:pt x="84" y="76"/>
                      </a:lnTo>
                      <a:lnTo>
                        <a:pt x="84" y="61"/>
                      </a:lnTo>
                      <a:lnTo>
                        <a:pt x="84" y="46"/>
                      </a:lnTo>
                      <a:lnTo>
                        <a:pt x="92" y="46"/>
                      </a:lnTo>
                      <a:lnTo>
                        <a:pt x="84" y="46"/>
                      </a:lnTo>
                      <a:lnTo>
                        <a:pt x="77" y="46"/>
                      </a:lnTo>
                      <a:lnTo>
                        <a:pt x="69" y="46"/>
                      </a:lnTo>
                      <a:lnTo>
                        <a:pt x="54" y="53"/>
                      </a:lnTo>
                      <a:lnTo>
                        <a:pt x="46" y="53"/>
                      </a:lnTo>
                      <a:lnTo>
                        <a:pt x="61" y="46"/>
                      </a:lnTo>
                      <a:lnTo>
                        <a:pt x="54" y="46"/>
                      </a:lnTo>
                      <a:lnTo>
                        <a:pt x="38" y="46"/>
                      </a:lnTo>
                      <a:lnTo>
                        <a:pt x="23" y="46"/>
                      </a:lnTo>
                      <a:lnTo>
                        <a:pt x="8" y="46"/>
                      </a:lnTo>
                      <a:lnTo>
                        <a:pt x="8" y="53"/>
                      </a:lnTo>
                      <a:lnTo>
                        <a:pt x="8" y="68"/>
                      </a:lnTo>
                      <a:lnTo>
                        <a:pt x="0" y="53"/>
                      </a:lnTo>
                      <a:lnTo>
                        <a:pt x="0" y="38"/>
                      </a:lnTo>
                      <a:lnTo>
                        <a:pt x="8" y="23"/>
                      </a:lnTo>
                      <a:lnTo>
                        <a:pt x="16" y="15"/>
                      </a:lnTo>
                      <a:lnTo>
                        <a:pt x="23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</p:grpSp>
      </p:grpSp>
      <p:grpSp>
        <p:nvGrpSpPr>
          <p:cNvPr id="28154" name="Group 432"/>
          <p:cNvGrpSpPr>
            <a:grpSpLocks/>
          </p:cNvGrpSpPr>
          <p:nvPr/>
        </p:nvGrpSpPr>
        <p:grpSpPr bwMode="auto">
          <a:xfrm>
            <a:off x="5486400" y="3657600"/>
            <a:ext cx="422275" cy="762000"/>
            <a:chOff x="1392" y="2976"/>
            <a:chExt cx="288" cy="480"/>
          </a:xfrm>
        </p:grpSpPr>
        <p:sp>
          <p:nvSpPr>
            <p:cNvPr id="27727" name="Rectangle 433"/>
            <p:cNvSpPr>
              <a:spLocks noChangeArrowheads="1"/>
            </p:cNvSpPr>
            <p:nvPr/>
          </p:nvSpPr>
          <p:spPr bwMode="auto">
            <a:xfrm>
              <a:off x="1392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8155" name="Group 434"/>
            <p:cNvGrpSpPr>
              <a:grpSpLocks/>
            </p:cNvGrpSpPr>
            <p:nvPr/>
          </p:nvGrpSpPr>
          <p:grpSpPr bwMode="auto">
            <a:xfrm>
              <a:off x="1456" y="3023"/>
              <a:ext cx="133" cy="397"/>
              <a:chOff x="4542" y="1036"/>
              <a:chExt cx="449" cy="1347"/>
            </a:xfrm>
          </p:grpSpPr>
          <p:sp>
            <p:nvSpPr>
              <p:cNvPr id="27729" name="Freeform 435"/>
              <p:cNvSpPr>
                <a:spLocks/>
              </p:cNvSpPr>
              <p:nvPr/>
            </p:nvSpPr>
            <p:spPr bwMode="auto">
              <a:xfrm>
                <a:off x="4557" y="2292"/>
                <a:ext cx="122" cy="91"/>
              </a:xfrm>
              <a:custGeom>
                <a:avLst/>
                <a:gdLst>
                  <a:gd name="T0" fmla="*/ 46 w 122"/>
                  <a:gd name="T1" fmla="*/ 15 h 91"/>
                  <a:gd name="T2" fmla="*/ 16 w 122"/>
                  <a:gd name="T3" fmla="*/ 46 h 91"/>
                  <a:gd name="T4" fmla="*/ 0 w 122"/>
                  <a:gd name="T5" fmla="*/ 69 h 91"/>
                  <a:gd name="T6" fmla="*/ 0 w 122"/>
                  <a:gd name="T7" fmla="*/ 84 h 91"/>
                  <a:gd name="T8" fmla="*/ 16 w 122"/>
                  <a:gd name="T9" fmla="*/ 91 h 91"/>
                  <a:gd name="T10" fmla="*/ 54 w 122"/>
                  <a:gd name="T11" fmla="*/ 91 h 91"/>
                  <a:gd name="T12" fmla="*/ 76 w 122"/>
                  <a:gd name="T13" fmla="*/ 84 h 91"/>
                  <a:gd name="T14" fmla="*/ 84 w 122"/>
                  <a:gd name="T15" fmla="*/ 61 h 91"/>
                  <a:gd name="T16" fmla="*/ 122 w 122"/>
                  <a:gd name="T17" fmla="*/ 46 h 91"/>
                  <a:gd name="T18" fmla="*/ 122 w 122"/>
                  <a:gd name="T19" fmla="*/ 23 h 91"/>
                  <a:gd name="T20" fmla="*/ 114 w 122"/>
                  <a:gd name="T21" fmla="*/ 0 h 91"/>
                  <a:gd name="T22" fmla="*/ 84 w 122"/>
                  <a:gd name="T23" fmla="*/ 15 h 91"/>
                  <a:gd name="T24" fmla="*/ 46 w 122"/>
                  <a:gd name="T25" fmla="*/ 15 h 9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91"/>
                  <a:gd name="T41" fmla="*/ 122 w 122"/>
                  <a:gd name="T42" fmla="*/ 91 h 9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91">
                    <a:moveTo>
                      <a:pt x="46" y="15"/>
                    </a:moveTo>
                    <a:lnTo>
                      <a:pt x="16" y="46"/>
                    </a:lnTo>
                    <a:lnTo>
                      <a:pt x="0" y="69"/>
                    </a:lnTo>
                    <a:lnTo>
                      <a:pt x="0" y="84"/>
                    </a:lnTo>
                    <a:lnTo>
                      <a:pt x="16" y="91"/>
                    </a:lnTo>
                    <a:lnTo>
                      <a:pt x="54" y="91"/>
                    </a:lnTo>
                    <a:lnTo>
                      <a:pt x="76" y="84"/>
                    </a:lnTo>
                    <a:lnTo>
                      <a:pt x="84" y="61"/>
                    </a:lnTo>
                    <a:lnTo>
                      <a:pt x="122" y="46"/>
                    </a:lnTo>
                    <a:lnTo>
                      <a:pt x="122" y="23"/>
                    </a:lnTo>
                    <a:lnTo>
                      <a:pt x="114" y="0"/>
                    </a:lnTo>
                    <a:lnTo>
                      <a:pt x="84" y="15"/>
                    </a:lnTo>
                    <a:lnTo>
                      <a:pt x="46" y="1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30" name="Freeform 436"/>
              <p:cNvSpPr>
                <a:spLocks/>
              </p:cNvSpPr>
              <p:nvPr/>
            </p:nvSpPr>
            <p:spPr bwMode="auto">
              <a:xfrm>
                <a:off x="4816" y="2262"/>
                <a:ext cx="137" cy="99"/>
              </a:xfrm>
              <a:custGeom>
                <a:avLst/>
                <a:gdLst>
                  <a:gd name="T0" fmla="*/ 0 w 137"/>
                  <a:gd name="T1" fmla="*/ 7 h 99"/>
                  <a:gd name="T2" fmla="*/ 0 w 137"/>
                  <a:gd name="T3" fmla="*/ 45 h 99"/>
                  <a:gd name="T4" fmla="*/ 15 w 137"/>
                  <a:gd name="T5" fmla="*/ 61 h 99"/>
                  <a:gd name="T6" fmla="*/ 38 w 137"/>
                  <a:gd name="T7" fmla="*/ 68 h 99"/>
                  <a:gd name="T8" fmla="*/ 46 w 137"/>
                  <a:gd name="T9" fmla="*/ 76 h 99"/>
                  <a:gd name="T10" fmla="*/ 69 w 137"/>
                  <a:gd name="T11" fmla="*/ 91 h 99"/>
                  <a:gd name="T12" fmla="*/ 114 w 137"/>
                  <a:gd name="T13" fmla="*/ 99 h 99"/>
                  <a:gd name="T14" fmla="*/ 122 w 137"/>
                  <a:gd name="T15" fmla="*/ 99 h 99"/>
                  <a:gd name="T16" fmla="*/ 137 w 137"/>
                  <a:gd name="T17" fmla="*/ 91 h 99"/>
                  <a:gd name="T18" fmla="*/ 137 w 137"/>
                  <a:gd name="T19" fmla="*/ 83 h 99"/>
                  <a:gd name="T20" fmla="*/ 122 w 137"/>
                  <a:gd name="T21" fmla="*/ 61 h 99"/>
                  <a:gd name="T22" fmla="*/ 91 w 137"/>
                  <a:gd name="T23" fmla="*/ 38 h 99"/>
                  <a:gd name="T24" fmla="*/ 69 w 137"/>
                  <a:gd name="T25" fmla="*/ 15 h 99"/>
                  <a:gd name="T26" fmla="*/ 53 w 137"/>
                  <a:gd name="T27" fmla="*/ 0 h 99"/>
                  <a:gd name="T28" fmla="*/ 0 w 137"/>
                  <a:gd name="T29" fmla="*/ 7 h 9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37"/>
                  <a:gd name="T46" fmla="*/ 0 h 99"/>
                  <a:gd name="T47" fmla="*/ 137 w 137"/>
                  <a:gd name="T48" fmla="*/ 99 h 9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37" h="99">
                    <a:moveTo>
                      <a:pt x="0" y="7"/>
                    </a:moveTo>
                    <a:lnTo>
                      <a:pt x="0" y="45"/>
                    </a:lnTo>
                    <a:lnTo>
                      <a:pt x="15" y="61"/>
                    </a:lnTo>
                    <a:lnTo>
                      <a:pt x="38" y="68"/>
                    </a:lnTo>
                    <a:lnTo>
                      <a:pt x="46" y="76"/>
                    </a:lnTo>
                    <a:lnTo>
                      <a:pt x="69" y="91"/>
                    </a:lnTo>
                    <a:lnTo>
                      <a:pt x="114" y="99"/>
                    </a:lnTo>
                    <a:lnTo>
                      <a:pt x="122" y="99"/>
                    </a:lnTo>
                    <a:lnTo>
                      <a:pt x="137" y="91"/>
                    </a:lnTo>
                    <a:lnTo>
                      <a:pt x="137" y="83"/>
                    </a:lnTo>
                    <a:lnTo>
                      <a:pt x="122" y="61"/>
                    </a:lnTo>
                    <a:lnTo>
                      <a:pt x="91" y="38"/>
                    </a:lnTo>
                    <a:lnTo>
                      <a:pt x="69" y="15"/>
                    </a:lnTo>
                    <a:lnTo>
                      <a:pt x="53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31" name="Freeform 437"/>
              <p:cNvSpPr>
                <a:spLocks/>
              </p:cNvSpPr>
              <p:nvPr/>
            </p:nvSpPr>
            <p:spPr bwMode="auto">
              <a:xfrm>
                <a:off x="4595" y="1226"/>
                <a:ext cx="290" cy="343"/>
              </a:xfrm>
              <a:custGeom>
                <a:avLst/>
                <a:gdLst>
                  <a:gd name="T0" fmla="*/ 0 w 290"/>
                  <a:gd name="T1" fmla="*/ 69 h 343"/>
                  <a:gd name="T2" fmla="*/ 84 w 290"/>
                  <a:gd name="T3" fmla="*/ 0 h 343"/>
                  <a:gd name="T4" fmla="*/ 183 w 290"/>
                  <a:gd name="T5" fmla="*/ 153 h 343"/>
                  <a:gd name="T6" fmla="*/ 198 w 290"/>
                  <a:gd name="T7" fmla="*/ 8 h 343"/>
                  <a:gd name="T8" fmla="*/ 252 w 290"/>
                  <a:gd name="T9" fmla="*/ 31 h 343"/>
                  <a:gd name="T10" fmla="*/ 290 w 290"/>
                  <a:gd name="T11" fmla="*/ 77 h 343"/>
                  <a:gd name="T12" fmla="*/ 282 w 290"/>
                  <a:gd name="T13" fmla="*/ 343 h 343"/>
                  <a:gd name="T14" fmla="*/ 31 w 290"/>
                  <a:gd name="T15" fmla="*/ 343 h 343"/>
                  <a:gd name="T16" fmla="*/ 0 w 290"/>
                  <a:gd name="T17" fmla="*/ 69 h 3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290"/>
                  <a:gd name="T28" fmla="*/ 0 h 343"/>
                  <a:gd name="T29" fmla="*/ 290 w 290"/>
                  <a:gd name="T30" fmla="*/ 343 h 3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290" h="343">
                    <a:moveTo>
                      <a:pt x="0" y="69"/>
                    </a:moveTo>
                    <a:lnTo>
                      <a:pt x="84" y="0"/>
                    </a:lnTo>
                    <a:lnTo>
                      <a:pt x="183" y="153"/>
                    </a:lnTo>
                    <a:lnTo>
                      <a:pt x="198" y="8"/>
                    </a:lnTo>
                    <a:lnTo>
                      <a:pt x="252" y="31"/>
                    </a:lnTo>
                    <a:lnTo>
                      <a:pt x="290" y="77"/>
                    </a:lnTo>
                    <a:lnTo>
                      <a:pt x="282" y="343"/>
                    </a:lnTo>
                    <a:lnTo>
                      <a:pt x="31" y="343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7F00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32" name="Freeform 438"/>
              <p:cNvSpPr>
                <a:spLocks/>
              </p:cNvSpPr>
              <p:nvPr/>
            </p:nvSpPr>
            <p:spPr bwMode="auto">
              <a:xfrm>
                <a:off x="4679" y="1211"/>
                <a:ext cx="114" cy="198"/>
              </a:xfrm>
              <a:custGeom>
                <a:avLst/>
                <a:gdLst>
                  <a:gd name="T0" fmla="*/ 0 w 114"/>
                  <a:gd name="T1" fmla="*/ 15 h 198"/>
                  <a:gd name="T2" fmla="*/ 8 w 114"/>
                  <a:gd name="T3" fmla="*/ 0 h 198"/>
                  <a:gd name="T4" fmla="*/ 76 w 114"/>
                  <a:gd name="T5" fmla="*/ 31 h 198"/>
                  <a:gd name="T6" fmla="*/ 99 w 114"/>
                  <a:gd name="T7" fmla="*/ 8 h 198"/>
                  <a:gd name="T8" fmla="*/ 107 w 114"/>
                  <a:gd name="T9" fmla="*/ 15 h 198"/>
                  <a:gd name="T10" fmla="*/ 114 w 114"/>
                  <a:gd name="T11" fmla="*/ 137 h 198"/>
                  <a:gd name="T12" fmla="*/ 114 w 114"/>
                  <a:gd name="T13" fmla="*/ 198 h 198"/>
                  <a:gd name="T14" fmla="*/ 0 w 114"/>
                  <a:gd name="T15" fmla="*/ 15 h 19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14"/>
                  <a:gd name="T25" fmla="*/ 0 h 198"/>
                  <a:gd name="T26" fmla="*/ 114 w 114"/>
                  <a:gd name="T27" fmla="*/ 198 h 19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14" h="198">
                    <a:moveTo>
                      <a:pt x="0" y="15"/>
                    </a:moveTo>
                    <a:lnTo>
                      <a:pt x="8" y="0"/>
                    </a:lnTo>
                    <a:lnTo>
                      <a:pt x="76" y="31"/>
                    </a:lnTo>
                    <a:lnTo>
                      <a:pt x="99" y="8"/>
                    </a:lnTo>
                    <a:lnTo>
                      <a:pt x="107" y="15"/>
                    </a:lnTo>
                    <a:lnTo>
                      <a:pt x="114" y="137"/>
                    </a:lnTo>
                    <a:lnTo>
                      <a:pt x="114" y="198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33" name="Freeform 439"/>
              <p:cNvSpPr>
                <a:spLocks/>
              </p:cNvSpPr>
              <p:nvPr/>
            </p:nvSpPr>
            <p:spPr bwMode="auto">
              <a:xfrm>
                <a:off x="4717" y="1249"/>
                <a:ext cx="69" cy="38"/>
              </a:xfrm>
              <a:custGeom>
                <a:avLst/>
                <a:gdLst>
                  <a:gd name="T0" fmla="*/ 0 w 69"/>
                  <a:gd name="T1" fmla="*/ 38 h 38"/>
                  <a:gd name="T2" fmla="*/ 38 w 69"/>
                  <a:gd name="T3" fmla="*/ 0 h 38"/>
                  <a:gd name="T4" fmla="*/ 69 w 69"/>
                  <a:gd name="T5" fmla="*/ 31 h 38"/>
                  <a:gd name="T6" fmla="*/ 0 60000 65536"/>
                  <a:gd name="T7" fmla="*/ 0 60000 65536"/>
                  <a:gd name="T8" fmla="*/ 0 60000 65536"/>
                  <a:gd name="T9" fmla="*/ 0 w 69"/>
                  <a:gd name="T10" fmla="*/ 0 h 38"/>
                  <a:gd name="T11" fmla="*/ 69 w 69"/>
                  <a:gd name="T12" fmla="*/ 38 h 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9" h="38">
                    <a:moveTo>
                      <a:pt x="0" y="38"/>
                    </a:moveTo>
                    <a:lnTo>
                      <a:pt x="38" y="0"/>
                    </a:lnTo>
                    <a:lnTo>
                      <a:pt x="69" y="31"/>
                    </a:lnTo>
                  </a:path>
                </a:pathLst>
              </a:cu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34" name="Freeform 440"/>
              <p:cNvSpPr>
                <a:spLocks/>
              </p:cNvSpPr>
              <p:nvPr/>
            </p:nvSpPr>
            <p:spPr bwMode="auto">
              <a:xfrm>
                <a:off x="4542" y="1226"/>
                <a:ext cx="449" cy="1097"/>
              </a:xfrm>
              <a:custGeom>
                <a:avLst/>
                <a:gdLst>
                  <a:gd name="T0" fmla="*/ 137 w 449"/>
                  <a:gd name="T1" fmla="*/ 0 h 1097"/>
                  <a:gd name="T2" fmla="*/ 31 w 449"/>
                  <a:gd name="T3" fmla="*/ 77 h 1097"/>
                  <a:gd name="T4" fmla="*/ 0 w 449"/>
                  <a:gd name="T5" fmla="*/ 343 h 1097"/>
                  <a:gd name="T6" fmla="*/ 84 w 449"/>
                  <a:gd name="T7" fmla="*/ 510 h 1097"/>
                  <a:gd name="T8" fmla="*/ 84 w 449"/>
                  <a:gd name="T9" fmla="*/ 541 h 1097"/>
                  <a:gd name="T10" fmla="*/ 91 w 449"/>
                  <a:gd name="T11" fmla="*/ 579 h 1097"/>
                  <a:gd name="T12" fmla="*/ 99 w 449"/>
                  <a:gd name="T13" fmla="*/ 609 h 1097"/>
                  <a:gd name="T14" fmla="*/ 84 w 449"/>
                  <a:gd name="T15" fmla="*/ 792 h 1097"/>
                  <a:gd name="T16" fmla="*/ 53 w 449"/>
                  <a:gd name="T17" fmla="*/ 1089 h 1097"/>
                  <a:gd name="T18" fmla="*/ 84 w 449"/>
                  <a:gd name="T19" fmla="*/ 1097 h 1097"/>
                  <a:gd name="T20" fmla="*/ 137 w 449"/>
                  <a:gd name="T21" fmla="*/ 1081 h 1097"/>
                  <a:gd name="T22" fmla="*/ 168 w 449"/>
                  <a:gd name="T23" fmla="*/ 876 h 1097"/>
                  <a:gd name="T24" fmla="*/ 183 w 449"/>
                  <a:gd name="T25" fmla="*/ 807 h 1097"/>
                  <a:gd name="T26" fmla="*/ 236 w 449"/>
                  <a:gd name="T27" fmla="*/ 609 h 1097"/>
                  <a:gd name="T28" fmla="*/ 244 w 449"/>
                  <a:gd name="T29" fmla="*/ 815 h 1097"/>
                  <a:gd name="T30" fmla="*/ 266 w 449"/>
                  <a:gd name="T31" fmla="*/ 1058 h 1097"/>
                  <a:gd name="T32" fmla="*/ 343 w 449"/>
                  <a:gd name="T33" fmla="*/ 1066 h 1097"/>
                  <a:gd name="T34" fmla="*/ 350 w 449"/>
                  <a:gd name="T35" fmla="*/ 800 h 1097"/>
                  <a:gd name="T36" fmla="*/ 343 w 449"/>
                  <a:gd name="T37" fmla="*/ 533 h 1097"/>
                  <a:gd name="T38" fmla="*/ 343 w 449"/>
                  <a:gd name="T39" fmla="*/ 396 h 1097"/>
                  <a:gd name="T40" fmla="*/ 358 w 449"/>
                  <a:gd name="T41" fmla="*/ 358 h 1097"/>
                  <a:gd name="T42" fmla="*/ 365 w 449"/>
                  <a:gd name="T43" fmla="*/ 358 h 1097"/>
                  <a:gd name="T44" fmla="*/ 442 w 449"/>
                  <a:gd name="T45" fmla="*/ 320 h 1097"/>
                  <a:gd name="T46" fmla="*/ 449 w 449"/>
                  <a:gd name="T47" fmla="*/ 229 h 1097"/>
                  <a:gd name="T48" fmla="*/ 327 w 449"/>
                  <a:gd name="T49" fmla="*/ 31 h 1097"/>
                  <a:gd name="T50" fmla="*/ 244 w 449"/>
                  <a:gd name="T51" fmla="*/ 0 h 1097"/>
                  <a:gd name="T52" fmla="*/ 259 w 449"/>
                  <a:gd name="T53" fmla="*/ 137 h 1097"/>
                  <a:gd name="T54" fmla="*/ 236 w 449"/>
                  <a:gd name="T55" fmla="*/ 267 h 1097"/>
                  <a:gd name="T56" fmla="*/ 206 w 449"/>
                  <a:gd name="T57" fmla="*/ 145 h 1097"/>
                  <a:gd name="T58" fmla="*/ 137 w 449"/>
                  <a:gd name="T59" fmla="*/ 0 h 109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449"/>
                  <a:gd name="T91" fmla="*/ 0 h 1097"/>
                  <a:gd name="T92" fmla="*/ 449 w 449"/>
                  <a:gd name="T93" fmla="*/ 1097 h 109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449" h="1097">
                    <a:moveTo>
                      <a:pt x="137" y="0"/>
                    </a:moveTo>
                    <a:lnTo>
                      <a:pt x="31" y="77"/>
                    </a:lnTo>
                    <a:lnTo>
                      <a:pt x="0" y="343"/>
                    </a:lnTo>
                    <a:lnTo>
                      <a:pt x="84" y="510"/>
                    </a:lnTo>
                    <a:lnTo>
                      <a:pt x="84" y="541"/>
                    </a:lnTo>
                    <a:lnTo>
                      <a:pt x="91" y="579"/>
                    </a:lnTo>
                    <a:lnTo>
                      <a:pt x="99" y="609"/>
                    </a:lnTo>
                    <a:lnTo>
                      <a:pt x="84" y="792"/>
                    </a:lnTo>
                    <a:lnTo>
                      <a:pt x="53" y="1089"/>
                    </a:lnTo>
                    <a:lnTo>
                      <a:pt x="84" y="1097"/>
                    </a:lnTo>
                    <a:lnTo>
                      <a:pt x="137" y="1081"/>
                    </a:lnTo>
                    <a:lnTo>
                      <a:pt x="168" y="876"/>
                    </a:lnTo>
                    <a:lnTo>
                      <a:pt x="183" y="807"/>
                    </a:lnTo>
                    <a:lnTo>
                      <a:pt x="236" y="609"/>
                    </a:lnTo>
                    <a:lnTo>
                      <a:pt x="244" y="815"/>
                    </a:lnTo>
                    <a:lnTo>
                      <a:pt x="266" y="1058"/>
                    </a:lnTo>
                    <a:lnTo>
                      <a:pt x="343" y="1066"/>
                    </a:lnTo>
                    <a:lnTo>
                      <a:pt x="350" y="800"/>
                    </a:lnTo>
                    <a:lnTo>
                      <a:pt x="343" y="533"/>
                    </a:lnTo>
                    <a:lnTo>
                      <a:pt x="343" y="396"/>
                    </a:lnTo>
                    <a:lnTo>
                      <a:pt x="358" y="358"/>
                    </a:lnTo>
                    <a:lnTo>
                      <a:pt x="365" y="358"/>
                    </a:lnTo>
                    <a:lnTo>
                      <a:pt x="442" y="320"/>
                    </a:lnTo>
                    <a:lnTo>
                      <a:pt x="449" y="229"/>
                    </a:lnTo>
                    <a:lnTo>
                      <a:pt x="327" y="31"/>
                    </a:lnTo>
                    <a:lnTo>
                      <a:pt x="244" y="0"/>
                    </a:lnTo>
                    <a:lnTo>
                      <a:pt x="259" y="137"/>
                    </a:lnTo>
                    <a:lnTo>
                      <a:pt x="236" y="267"/>
                    </a:lnTo>
                    <a:lnTo>
                      <a:pt x="206" y="145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5F3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35" name="Freeform 441"/>
              <p:cNvSpPr>
                <a:spLocks/>
              </p:cNvSpPr>
              <p:nvPr/>
            </p:nvSpPr>
            <p:spPr bwMode="auto">
              <a:xfrm>
                <a:off x="4565" y="1341"/>
                <a:ext cx="114" cy="289"/>
              </a:xfrm>
              <a:custGeom>
                <a:avLst/>
                <a:gdLst>
                  <a:gd name="T0" fmla="*/ 53 w 114"/>
                  <a:gd name="T1" fmla="*/ 0 h 289"/>
                  <a:gd name="T2" fmla="*/ 68 w 114"/>
                  <a:gd name="T3" fmla="*/ 68 h 289"/>
                  <a:gd name="T4" fmla="*/ 61 w 114"/>
                  <a:gd name="T5" fmla="*/ 175 h 289"/>
                  <a:gd name="T6" fmla="*/ 0 w 114"/>
                  <a:gd name="T7" fmla="*/ 190 h 289"/>
                  <a:gd name="T8" fmla="*/ 61 w 114"/>
                  <a:gd name="T9" fmla="*/ 198 h 289"/>
                  <a:gd name="T10" fmla="*/ 76 w 114"/>
                  <a:gd name="T11" fmla="*/ 258 h 289"/>
                  <a:gd name="T12" fmla="*/ 114 w 114"/>
                  <a:gd name="T13" fmla="*/ 289 h 289"/>
                  <a:gd name="T14" fmla="*/ 99 w 114"/>
                  <a:gd name="T15" fmla="*/ 236 h 289"/>
                  <a:gd name="T16" fmla="*/ 91 w 114"/>
                  <a:gd name="T17" fmla="*/ 213 h 289"/>
                  <a:gd name="T18" fmla="*/ 84 w 114"/>
                  <a:gd name="T19" fmla="*/ 137 h 289"/>
                  <a:gd name="T20" fmla="*/ 53 w 114"/>
                  <a:gd name="T21" fmla="*/ 0 h 28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14"/>
                  <a:gd name="T34" fmla="*/ 0 h 289"/>
                  <a:gd name="T35" fmla="*/ 114 w 114"/>
                  <a:gd name="T36" fmla="*/ 289 h 28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14" h="289">
                    <a:moveTo>
                      <a:pt x="53" y="0"/>
                    </a:moveTo>
                    <a:lnTo>
                      <a:pt x="68" y="68"/>
                    </a:lnTo>
                    <a:lnTo>
                      <a:pt x="61" y="175"/>
                    </a:lnTo>
                    <a:lnTo>
                      <a:pt x="0" y="190"/>
                    </a:lnTo>
                    <a:lnTo>
                      <a:pt x="61" y="198"/>
                    </a:lnTo>
                    <a:lnTo>
                      <a:pt x="76" y="258"/>
                    </a:lnTo>
                    <a:lnTo>
                      <a:pt x="114" y="289"/>
                    </a:lnTo>
                    <a:lnTo>
                      <a:pt x="99" y="236"/>
                    </a:lnTo>
                    <a:lnTo>
                      <a:pt x="91" y="213"/>
                    </a:lnTo>
                    <a:lnTo>
                      <a:pt x="84" y="137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3F1F00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36" name="Freeform 442"/>
              <p:cNvSpPr>
                <a:spLocks/>
              </p:cNvSpPr>
              <p:nvPr/>
            </p:nvSpPr>
            <p:spPr bwMode="auto">
              <a:xfrm>
                <a:off x="4664" y="1363"/>
                <a:ext cx="46" cy="38"/>
              </a:xfrm>
              <a:custGeom>
                <a:avLst/>
                <a:gdLst>
                  <a:gd name="T0" fmla="*/ 0 w 46"/>
                  <a:gd name="T1" fmla="*/ 38 h 38"/>
                  <a:gd name="T2" fmla="*/ 15 w 46"/>
                  <a:gd name="T3" fmla="*/ 0 h 38"/>
                  <a:gd name="T4" fmla="*/ 46 w 46"/>
                  <a:gd name="T5" fmla="*/ 31 h 38"/>
                  <a:gd name="T6" fmla="*/ 0 w 46"/>
                  <a:gd name="T7" fmla="*/ 38 h 3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"/>
                  <a:gd name="T13" fmla="*/ 0 h 38"/>
                  <a:gd name="T14" fmla="*/ 46 w 46"/>
                  <a:gd name="T15" fmla="*/ 38 h 3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" h="38">
                    <a:moveTo>
                      <a:pt x="0" y="38"/>
                    </a:moveTo>
                    <a:lnTo>
                      <a:pt x="15" y="0"/>
                    </a:lnTo>
                    <a:lnTo>
                      <a:pt x="46" y="31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FDFB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37" name="Freeform 443"/>
              <p:cNvSpPr>
                <a:spLocks/>
              </p:cNvSpPr>
              <p:nvPr/>
            </p:nvSpPr>
            <p:spPr bwMode="auto">
              <a:xfrm>
                <a:off x="4671" y="1036"/>
                <a:ext cx="122" cy="213"/>
              </a:xfrm>
              <a:custGeom>
                <a:avLst/>
                <a:gdLst>
                  <a:gd name="T0" fmla="*/ 122 w 122"/>
                  <a:gd name="T1" fmla="*/ 38 h 213"/>
                  <a:gd name="T2" fmla="*/ 122 w 122"/>
                  <a:gd name="T3" fmla="*/ 69 h 213"/>
                  <a:gd name="T4" fmla="*/ 122 w 122"/>
                  <a:gd name="T5" fmla="*/ 84 h 213"/>
                  <a:gd name="T6" fmla="*/ 122 w 122"/>
                  <a:gd name="T7" fmla="*/ 91 h 213"/>
                  <a:gd name="T8" fmla="*/ 122 w 122"/>
                  <a:gd name="T9" fmla="*/ 107 h 213"/>
                  <a:gd name="T10" fmla="*/ 122 w 122"/>
                  <a:gd name="T11" fmla="*/ 122 h 213"/>
                  <a:gd name="T12" fmla="*/ 122 w 122"/>
                  <a:gd name="T13" fmla="*/ 145 h 213"/>
                  <a:gd name="T14" fmla="*/ 122 w 122"/>
                  <a:gd name="T15" fmla="*/ 160 h 213"/>
                  <a:gd name="T16" fmla="*/ 115 w 122"/>
                  <a:gd name="T17" fmla="*/ 168 h 213"/>
                  <a:gd name="T18" fmla="*/ 99 w 122"/>
                  <a:gd name="T19" fmla="*/ 175 h 213"/>
                  <a:gd name="T20" fmla="*/ 107 w 122"/>
                  <a:gd name="T21" fmla="*/ 190 h 213"/>
                  <a:gd name="T22" fmla="*/ 84 w 122"/>
                  <a:gd name="T23" fmla="*/ 213 h 213"/>
                  <a:gd name="T24" fmla="*/ 16 w 122"/>
                  <a:gd name="T25" fmla="*/ 175 h 213"/>
                  <a:gd name="T26" fmla="*/ 16 w 122"/>
                  <a:gd name="T27" fmla="*/ 130 h 213"/>
                  <a:gd name="T28" fmla="*/ 8 w 122"/>
                  <a:gd name="T29" fmla="*/ 122 h 213"/>
                  <a:gd name="T30" fmla="*/ 8 w 122"/>
                  <a:gd name="T31" fmla="*/ 114 h 213"/>
                  <a:gd name="T32" fmla="*/ 0 w 122"/>
                  <a:gd name="T33" fmla="*/ 107 h 213"/>
                  <a:gd name="T34" fmla="*/ 0 w 122"/>
                  <a:gd name="T35" fmla="*/ 84 h 213"/>
                  <a:gd name="T36" fmla="*/ 8 w 122"/>
                  <a:gd name="T37" fmla="*/ 76 h 213"/>
                  <a:gd name="T38" fmla="*/ 8 w 122"/>
                  <a:gd name="T39" fmla="*/ 69 h 213"/>
                  <a:gd name="T40" fmla="*/ 8 w 122"/>
                  <a:gd name="T41" fmla="*/ 53 h 213"/>
                  <a:gd name="T42" fmla="*/ 8 w 122"/>
                  <a:gd name="T43" fmla="*/ 38 h 213"/>
                  <a:gd name="T44" fmla="*/ 8 w 122"/>
                  <a:gd name="T45" fmla="*/ 31 h 213"/>
                  <a:gd name="T46" fmla="*/ 16 w 122"/>
                  <a:gd name="T47" fmla="*/ 15 h 213"/>
                  <a:gd name="T48" fmla="*/ 31 w 122"/>
                  <a:gd name="T49" fmla="*/ 8 h 213"/>
                  <a:gd name="T50" fmla="*/ 46 w 122"/>
                  <a:gd name="T51" fmla="*/ 8 h 213"/>
                  <a:gd name="T52" fmla="*/ 61 w 122"/>
                  <a:gd name="T53" fmla="*/ 0 h 213"/>
                  <a:gd name="T54" fmla="*/ 69 w 122"/>
                  <a:gd name="T55" fmla="*/ 0 h 213"/>
                  <a:gd name="T56" fmla="*/ 84 w 122"/>
                  <a:gd name="T57" fmla="*/ 0 h 213"/>
                  <a:gd name="T58" fmla="*/ 99 w 122"/>
                  <a:gd name="T59" fmla="*/ 8 h 213"/>
                  <a:gd name="T60" fmla="*/ 107 w 122"/>
                  <a:gd name="T61" fmla="*/ 8 h 213"/>
                  <a:gd name="T62" fmla="*/ 115 w 122"/>
                  <a:gd name="T63" fmla="*/ 15 h 213"/>
                  <a:gd name="T64" fmla="*/ 122 w 122"/>
                  <a:gd name="T65" fmla="*/ 23 h 213"/>
                  <a:gd name="T66" fmla="*/ 122 w 122"/>
                  <a:gd name="T67" fmla="*/ 38 h 21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213"/>
                  <a:gd name="T104" fmla="*/ 122 w 122"/>
                  <a:gd name="T105" fmla="*/ 213 h 21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213">
                    <a:moveTo>
                      <a:pt x="122" y="38"/>
                    </a:moveTo>
                    <a:lnTo>
                      <a:pt x="122" y="69"/>
                    </a:lnTo>
                    <a:lnTo>
                      <a:pt x="122" y="84"/>
                    </a:lnTo>
                    <a:lnTo>
                      <a:pt x="122" y="91"/>
                    </a:lnTo>
                    <a:lnTo>
                      <a:pt x="122" y="107"/>
                    </a:lnTo>
                    <a:lnTo>
                      <a:pt x="122" y="122"/>
                    </a:lnTo>
                    <a:lnTo>
                      <a:pt x="122" y="145"/>
                    </a:lnTo>
                    <a:lnTo>
                      <a:pt x="122" y="160"/>
                    </a:lnTo>
                    <a:lnTo>
                      <a:pt x="115" y="168"/>
                    </a:lnTo>
                    <a:lnTo>
                      <a:pt x="99" y="175"/>
                    </a:lnTo>
                    <a:lnTo>
                      <a:pt x="107" y="190"/>
                    </a:lnTo>
                    <a:lnTo>
                      <a:pt x="84" y="213"/>
                    </a:lnTo>
                    <a:lnTo>
                      <a:pt x="16" y="175"/>
                    </a:lnTo>
                    <a:lnTo>
                      <a:pt x="16" y="130"/>
                    </a:lnTo>
                    <a:lnTo>
                      <a:pt x="8" y="122"/>
                    </a:lnTo>
                    <a:lnTo>
                      <a:pt x="8" y="114"/>
                    </a:lnTo>
                    <a:lnTo>
                      <a:pt x="0" y="107"/>
                    </a:lnTo>
                    <a:lnTo>
                      <a:pt x="0" y="84"/>
                    </a:lnTo>
                    <a:lnTo>
                      <a:pt x="8" y="76"/>
                    </a:lnTo>
                    <a:lnTo>
                      <a:pt x="8" y="69"/>
                    </a:lnTo>
                    <a:lnTo>
                      <a:pt x="8" y="53"/>
                    </a:lnTo>
                    <a:lnTo>
                      <a:pt x="8" y="38"/>
                    </a:lnTo>
                    <a:lnTo>
                      <a:pt x="8" y="31"/>
                    </a:lnTo>
                    <a:lnTo>
                      <a:pt x="16" y="15"/>
                    </a:lnTo>
                    <a:lnTo>
                      <a:pt x="31" y="8"/>
                    </a:lnTo>
                    <a:lnTo>
                      <a:pt x="46" y="8"/>
                    </a:lnTo>
                    <a:lnTo>
                      <a:pt x="61" y="0"/>
                    </a:lnTo>
                    <a:lnTo>
                      <a:pt x="69" y="0"/>
                    </a:lnTo>
                    <a:lnTo>
                      <a:pt x="84" y="0"/>
                    </a:lnTo>
                    <a:lnTo>
                      <a:pt x="99" y="8"/>
                    </a:lnTo>
                    <a:lnTo>
                      <a:pt x="107" y="8"/>
                    </a:lnTo>
                    <a:lnTo>
                      <a:pt x="115" y="15"/>
                    </a:lnTo>
                    <a:lnTo>
                      <a:pt x="122" y="23"/>
                    </a:lnTo>
                    <a:lnTo>
                      <a:pt x="122" y="38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38" name="Freeform 444"/>
              <p:cNvSpPr>
                <a:spLocks/>
              </p:cNvSpPr>
              <p:nvPr/>
            </p:nvSpPr>
            <p:spPr bwMode="auto">
              <a:xfrm>
                <a:off x="4687" y="1158"/>
                <a:ext cx="68" cy="53"/>
              </a:xfrm>
              <a:custGeom>
                <a:avLst/>
                <a:gdLst>
                  <a:gd name="T0" fmla="*/ 0 w 68"/>
                  <a:gd name="T1" fmla="*/ 8 h 53"/>
                  <a:gd name="T2" fmla="*/ 7 w 68"/>
                  <a:gd name="T3" fmla="*/ 8 h 53"/>
                  <a:gd name="T4" fmla="*/ 23 w 68"/>
                  <a:gd name="T5" fmla="*/ 38 h 53"/>
                  <a:gd name="T6" fmla="*/ 68 w 68"/>
                  <a:gd name="T7" fmla="*/ 53 h 53"/>
                  <a:gd name="T8" fmla="*/ 23 w 68"/>
                  <a:gd name="T9" fmla="*/ 38 h 53"/>
                  <a:gd name="T10" fmla="*/ 7 w 68"/>
                  <a:gd name="T11" fmla="*/ 23 h 53"/>
                  <a:gd name="T12" fmla="*/ 0 w 68"/>
                  <a:gd name="T13" fmla="*/ 30 h 53"/>
                  <a:gd name="T14" fmla="*/ 0 w 68"/>
                  <a:gd name="T15" fmla="*/ 0 h 53"/>
                  <a:gd name="T16" fmla="*/ 0 w 68"/>
                  <a:gd name="T17" fmla="*/ 8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8"/>
                  <a:gd name="T28" fmla="*/ 0 h 53"/>
                  <a:gd name="T29" fmla="*/ 68 w 68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8" h="53">
                    <a:moveTo>
                      <a:pt x="0" y="8"/>
                    </a:moveTo>
                    <a:lnTo>
                      <a:pt x="7" y="8"/>
                    </a:lnTo>
                    <a:lnTo>
                      <a:pt x="23" y="38"/>
                    </a:lnTo>
                    <a:lnTo>
                      <a:pt x="68" y="53"/>
                    </a:lnTo>
                    <a:lnTo>
                      <a:pt x="23" y="38"/>
                    </a:lnTo>
                    <a:lnTo>
                      <a:pt x="7" y="23"/>
                    </a:lnTo>
                    <a:lnTo>
                      <a:pt x="0" y="3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7F5F3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39" name="Freeform 445"/>
              <p:cNvSpPr>
                <a:spLocks/>
              </p:cNvSpPr>
              <p:nvPr/>
            </p:nvSpPr>
            <p:spPr bwMode="auto">
              <a:xfrm>
                <a:off x="4664" y="1036"/>
                <a:ext cx="144" cy="137"/>
              </a:xfrm>
              <a:custGeom>
                <a:avLst/>
                <a:gdLst>
                  <a:gd name="T0" fmla="*/ 23 w 144"/>
                  <a:gd name="T1" fmla="*/ 137 h 137"/>
                  <a:gd name="T2" fmla="*/ 7 w 144"/>
                  <a:gd name="T3" fmla="*/ 122 h 137"/>
                  <a:gd name="T4" fmla="*/ 7 w 144"/>
                  <a:gd name="T5" fmla="*/ 99 h 137"/>
                  <a:gd name="T6" fmla="*/ 0 w 144"/>
                  <a:gd name="T7" fmla="*/ 69 h 137"/>
                  <a:gd name="T8" fmla="*/ 0 w 144"/>
                  <a:gd name="T9" fmla="*/ 46 h 137"/>
                  <a:gd name="T10" fmla="*/ 7 w 144"/>
                  <a:gd name="T11" fmla="*/ 23 h 137"/>
                  <a:gd name="T12" fmla="*/ 23 w 144"/>
                  <a:gd name="T13" fmla="*/ 8 h 137"/>
                  <a:gd name="T14" fmla="*/ 38 w 144"/>
                  <a:gd name="T15" fmla="*/ 0 h 137"/>
                  <a:gd name="T16" fmla="*/ 61 w 144"/>
                  <a:gd name="T17" fmla="*/ 0 h 137"/>
                  <a:gd name="T18" fmla="*/ 99 w 144"/>
                  <a:gd name="T19" fmla="*/ 0 h 137"/>
                  <a:gd name="T20" fmla="*/ 122 w 144"/>
                  <a:gd name="T21" fmla="*/ 8 h 137"/>
                  <a:gd name="T22" fmla="*/ 137 w 144"/>
                  <a:gd name="T23" fmla="*/ 15 h 137"/>
                  <a:gd name="T24" fmla="*/ 144 w 144"/>
                  <a:gd name="T25" fmla="*/ 15 h 137"/>
                  <a:gd name="T26" fmla="*/ 137 w 144"/>
                  <a:gd name="T27" fmla="*/ 23 h 137"/>
                  <a:gd name="T28" fmla="*/ 129 w 144"/>
                  <a:gd name="T29" fmla="*/ 38 h 137"/>
                  <a:gd name="T30" fmla="*/ 129 w 144"/>
                  <a:gd name="T31" fmla="*/ 38 h 137"/>
                  <a:gd name="T32" fmla="*/ 122 w 144"/>
                  <a:gd name="T33" fmla="*/ 31 h 137"/>
                  <a:gd name="T34" fmla="*/ 99 w 144"/>
                  <a:gd name="T35" fmla="*/ 31 h 137"/>
                  <a:gd name="T36" fmla="*/ 84 w 144"/>
                  <a:gd name="T37" fmla="*/ 31 h 137"/>
                  <a:gd name="T38" fmla="*/ 68 w 144"/>
                  <a:gd name="T39" fmla="*/ 31 h 137"/>
                  <a:gd name="T40" fmla="*/ 53 w 144"/>
                  <a:gd name="T41" fmla="*/ 31 h 137"/>
                  <a:gd name="T42" fmla="*/ 61 w 144"/>
                  <a:gd name="T43" fmla="*/ 31 h 137"/>
                  <a:gd name="T44" fmla="*/ 61 w 144"/>
                  <a:gd name="T45" fmla="*/ 38 h 137"/>
                  <a:gd name="T46" fmla="*/ 53 w 144"/>
                  <a:gd name="T47" fmla="*/ 53 h 137"/>
                  <a:gd name="T48" fmla="*/ 46 w 144"/>
                  <a:gd name="T49" fmla="*/ 61 h 137"/>
                  <a:gd name="T50" fmla="*/ 38 w 144"/>
                  <a:gd name="T51" fmla="*/ 84 h 137"/>
                  <a:gd name="T52" fmla="*/ 38 w 144"/>
                  <a:gd name="T53" fmla="*/ 99 h 137"/>
                  <a:gd name="T54" fmla="*/ 30 w 144"/>
                  <a:gd name="T55" fmla="*/ 91 h 137"/>
                  <a:gd name="T56" fmla="*/ 23 w 144"/>
                  <a:gd name="T57" fmla="*/ 76 h 137"/>
                  <a:gd name="T58" fmla="*/ 15 w 144"/>
                  <a:gd name="T59" fmla="*/ 76 h 137"/>
                  <a:gd name="T60" fmla="*/ 7 w 144"/>
                  <a:gd name="T61" fmla="*/ 76 h 137"/>
                  <a:gd name="T62" fmla="*/ 7 w 144"/>
                  <a:gd name="T63" fmla="*/ 84 h 137"/>
                  <a:gd name="T64" fmla="*/ 7 w 144"/>
                  <a:gd name="T65" fmla="*/ 107 h 137"/>
                  <a:gd name="T66" fmla="*/ 15 w 144"/>
                  <a:gd name="T67" fmla="*/ 122 h 137"/>
                  <a:gd name="T68" fmla="*/ 23 w 144"/>
                  <a:gd name="T69" fmla="*/ 137 h 13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44"/>
                  <a:gd name="T106" fmla="*/ 0 h 137"/>
                  <a:gd name="T107" fmla="*/ 144 w 144"/>
                  <a:gd name="T108" fmla="*/ 137 h 13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44" h="137">
                    <a:moveTo>
                      <a:pt x="23" y="137"/>
                    </a:moveTo>
                    <a:lnTo>
                      <a:pt x="7" y="122"/>
                    </a:lnTo>
                    <a:lnTo>
                      <a:pt x="7" y="99"/>
                    </a:lnTo>
                    <a:lnTo>
                      <a:pt x="0" y="69"/>
                    </a:lnTo>
                    <a:lnTo>
                      <a:pt x="0" y="46"/>
                    </a:lnTo>
                    <a:lnTo>
                      <a:pt x="7" y="23"/>
                    </a:lnTo>
                    <a:lnTo>
                      <a:pt x="23" y="8"/>
                    </a:lnTo>
                    <a:lnTo>
                      <a:pt x="38" y="0"/>
                    </a:lnTo>
                    <a:lnTo>
                      <a:pt x="61" y="0"/>
                    </a:lnTo>
                    <a:lnTo>
                      <a:pt x="99" y="0"/>
                    </a:lnTo>
                    <a:lnTo>
                      <a:pt x="122" y="8"/>
                    </a:lnTo>
                    <a:lnTo>
                      <a:pt x="137" y="15"/>
                    </a:lnTo>
                    <a:lnTo>
                      <a:pt x="144" y="15"/>
                    </a:lnTo>
                    <a:lnTo>
                      <a:pt x="137" y="23"/>
                    </a:lnTo>
                    <a:lnTo>
                      <a:pt x="129" y="38"/>
                    </a:lnTo>
                    <a:lnTo>
                      <a:pt x="122" y="31"/>
                    </a:lnTo>
                    <a:lnTo>
                      <a:pt x="99" y="31"/>
                    </a:lnTo>
                    <a:lnTo>
                      <a:pt x="84" y="31"/>
                    </a:lnTo>
                    <a:lnTo>
                      <a:pt x="68" y="31"/>
                    </a:lnTo>
                    <a:lnTo>
                      <a:pt x="53" y="31"/>
                    </a:lnTo>
                    <a:lnTo>
                      <a:pt x="61" y="31"/>
                    </a:lnTo>
                    <a:lnTo>
                      <a:pt x="61" y="38"/>
                    </a:lnTo>
                    <a:lnTo>
                      <a:pt x="53" y="53"/>
                    </a:lnTo>
                    <a:lnTo>
                      <a:pt x="46" y="61"/>
                    </a:lnTo>
                    <a:lnTo>
                      <a:pt x="38" y="84"/>
                    </a:lnTo>
                    <a:lnTo>
                      <a:pt x="38" y="99"/>
                    </a:lnTo>
                    <a:lnTo>
                      <a:pt x="30" y="91"/>
                    </a:lnTo>
                    <a:lnTo>
                      <a:pt x="23" y="76"/>
                    </a:lnTo>
                    <a:lnTo>
                      <a:pt x="15" y="76"/>
                    </a:lnTo>
                    <a:lnTo>
                      <a:pt x="7" y="76"/>
                    </a:lnTo>
                    <a:lnTo>
                      <a:pt x="7" y="84"/>
                    </a:lnTo>
                    <a:lnTo>
                      <a:pt x="7" y="107"/>
                    </a:lnTo>
                    <a:lnTo>
                      <a:pt x="15" y="122"/>
                    </a:lnTo>
                    <a:lnTo>
                      <a:pt x="23" y="137"/>
                    </a:lnTo>
                    <a:close/>
                  </a:path>
                </a:pathLst>
              </a:custGeom>
              <a:solidFill>
                <a:srgbClr val="BF7F1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27740" name="Freeform 446"/>
              <p:cNvSpPr>
                <a:spLocks/>
              </p:cNvSpPr>
              <p:nvPr/>
            </p:nvSpPr>
            <p:spPr bwMode="auto">
              <a:xfrm>
                <a:off x="4786" y="1516"/>
                <a:ext cx="121" cy="68"/>
              </a:xfrm>
              <a:custGeom>
                <a:avLst/>
                <a:gdLst>
                  <a:gd name="T0" fmla="*/ 121 w 121"/>
                  <a:gd name="T1" fmla="*/ 61 h 68"/>
                  <a:gd name="T2" fmla="*/ 91 w 121"/>
                  <a:gd name="T3" fmla="*/ 68 h 68"/>
                  <a:gd name="T4" fmla="*/ 53 w 121"/>
                  <a:gd name="T5" fmla="*/ 68 h 68"/>
                  <a:gd name="T6" fmla="*/ 15 w 121"/>
                  <a:gd name="T7" fmla="*/ 53 h 68"/>
                  <a:gd name="T8" fmla="*/ 0 w 121"/>
                  <a:gd name="T9" fmla="*/ 15 h 68"/>
                  <a:gd name="T10" fmla="*/ 53 w 121"/>
                  <a:gd name="T11" fmla="*/ 23 h 68"/>
                  <a:gd name="T12" fmla="*/ 53 w 121"/>
                  <a:gd name="T13" fmla="*/ 0 h 68"/>
                  <a:gd name="T14" fmla="*/ 76 w 121"/>
                  <a:gd name="T15" fmla="*/ 7 h 68"/>
                  <a:gd name="T16" fmla="*/ 99 w 121"/>
                  <a:gd name="T17" fmla="*/ 23 h 68"/>
                  <a:gd name="T18" fmla="*/ 114 w 121"/>
                  <a:gd name="T19" fmla="*/ 23 h 68"/>
                  <a:gd name="T20" fmla="*/ 121 w 121"/>
                  <a:gd name="T21" fmla="*/ 61 h 6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21"/>
                  <a:gd name="T34" fmla="*/ 0 h 68"/>
                  <a:gd name="T35" fmla="*/ 121 w 121"/>
                  <a:gd name="T36" fmla="*/ 68 h 6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21" h="68">
                    <a:moveTo>
                      <a:pt x="121" y="61"/>
                    </a:moveTo>
                    <a:lnTo>
                      <a:pt x="91" y="68"/>
                    </a:lnTo>
                    <a:lnTo>
                      <a:pt x="53" y="68"/>
                    </a:lnTo>
                    <a:lnTo>
                      <a:pt x="15" y="53"/>
                    </a:lnTo>
                    <a:lnTo>
                      <a:pt x="0" y="15"/>
                    </a:lnTo>
                    <a:lnTo>
                      <a:pt x="53" y="23"/>
                    </a:lnTo>
                    <a:lnTo>
                      <a:pt x="53" y="0"/>
                    </a:lnTo>
                    <a:lnTo>
                      <a:pt x="76" y="7"/>
                    </a:lnTo>
                    <a:lnTo>
                      <a:pt x="99" y="23"/>
                    </a:lnTo>
                    <a:lnTo>
                      <a:pt x="114" y="23"/>
                    </a:lnTo>
                    <a:lnTo>
                      <a:pt x="121" y="61"/>
                    </a:lnTo>
                    <a:close/>
                  </a:path>
                </a:pathLst>
              </a:custGeom>
              <a:solidFill>
                <a:srgbClr val="FF7F7F"/>
              </a:solidFill>
              <a:ln w="9525">
                <a:noFill/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  <p:grpSp>
        <p:nvGrpSpPr>
          <p:cNvPr id="28156" name="Group 447"/>
          <p:cNvGrpSpPr>
            <a:grpSpLocks/>
          </p:cNvGrpSpPr>
          <p:nvPr/>
        </p:nvGrpSpPr>
        <p:grpSpPr bwMode="auto">
          <a:xfrm>
            <a:off x="6048375" y="3657600"/>
            <a:ext cx="422275" cy="762000"/>
            <a:chOff x="1824" y="2976"/>
            <a:chExt cx="288" cy="480"/>
          </a:xfrm>
        </p:grpSpPr>
        <p:sp>
          <p:nvSpPr>
            <p:cNvPr id="27698" name="Rectangle 448"/>
            <p:cNvSpPr>
              <a:spLocks noChangeArrowheads="1"/>
            </p:cNvSpPr>
            <p:nvPr/>
          </p:nvSpPr>
          <p:spPr bwMode="auto">
            <a:xfrm>
              <a:off x="1824" y="2976"/>
              <a:ext cx="288" cy="48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grpSp>
          <p:nvGrpSpPr>
            <p:cNvPr id="28157" name="Group 449"/>
            <p:cNvGrpSpPr>
              <a:grpSpLocks/>
            </p:cNvGrpSpPr>
            <p:nvPr/>
          </p:nvGrpSpPr>
          <p:grpSpPr bwMode="auto">
            <a:xfrm>
              <a:off x="1855" y="3008"/>
              <a:ext cx="207" cy="428"/>
              <a:chOff x="3072" y="1257"/>
              <a:chExt cx="704" cy="1461"/>
            </a:xfrm>
          </p:grpSpPr>
          <p:grpSp>
            <p:nvGrpSpPr>
              <p:cNvPr id="28158" name="Group 450"/>
              <p:cNvGrpSpPr>
                <a:grpSpLocks/>
              </p:cNvGrpSpPr>
              <p:nvPr/>
            </p:nvGrpSpPr>
            <p:grpSpPr bwMode="auto">
              <a:xfrm>
                <a:off x="3072" y="1296"/>
                <a:ext cx="449" cy="1347"/>
                <a:chOff x="4542" y="1036"/>
                <a:chExt cx="449" cy="1347"/>
              </a:xfrm>
            </p:grpSpPr>
            <p:sp>
              <p:nvSpPr>
                <p:cNvPr id="27715" name="Freeform 451"/>
                <p:cNvSpPr>
                  <a:spLocks/>
                </p:cNvSpPr>
                <p:nvPr/>
              </p:nvSpPr>
              <p:spPr bwMode="auto">
                <a:xfrm>
                  <a:off x="4557" y="2292"/>
                  <a:ext cx="122" cy="91"/>
                </a:xfrm>
                <a:custGeom>
                  <a:avLst/>
                  <a:gdLst>
                    <a:gd name="T0" fmla="*/ 46 w 122"/>
                    <a:gd name="T1" fmla="*/ 15 h 91"/>
                    <a:gd name="T2" fmla="*/ 16 w 122"/>
                    <a:gd name="T3" fmla="*/ 46 h 91"/>
                    <a:gd name="T4" fmla="*/ 0 w 122"/>
                    <a:gd name="T5" fmla="*/ 69 h 91"/>
                    <a:gd name="T6" fmla="*/ 0 w 122"/>
                    <a:gd name="T7" fmla="*/ 84 h 91"/>
                    <a:gd name="T8" fmla="*/ 16 w 122"/>
                    <a:gd name="T9" fmla="*/ 91 h 91"/>
                    <a:gd name="T10" fmla="*/ 54 w 122"/>
                    <a:gd name="T11" fmla="*/ 91 h 91"/>
                    <a:gd name="T12" fmla="*/ 76 w 122"/>
                    <a:gd name="T13" fmla="*/ 84 h 91"/>
                    <a:gd name="T14" fmla="*/ 84 w 122"/>
                    <a:gd name="T15" fmla="*/ 61 h 91"/>
                    <a:gd name="T16" fmla="*/ 122 w 122"/>
                    <a:gd name="T17" fmla="*/ 46 h 91"/>
                    <a:gd name="T18" fmla="*/ 122 w 122"/>
                    <a:gd name="T19" fmla="*/ 23 h 91"/>
                    <a:gd name="T20" fmla="*/ 114 w 122"/>
                    <a:gd name="T21" fmla="*/ 0 h 91"/>
                    <a:gd name="T22" fmla="*/ 84 w 122"/>
                    <a:gd name="T23" fmla="*/ 15 h 91"/>
                    <a:gd name="T24" fmla="*/ 46 w 122"/>
                    <a:gd name="T25" fmla="*/ 15 h 91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22"/>
                    <a:gd name="T40" fmla="*/ 0 h 91"/>
                    <a:gd name="T41" fmla="*/ 122 w 122"/>
                    <a:gd name="T42" fmla="*/ 91 h 91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22" h="91">
                      <a:moveTo>
                        <a:pt x="46" y="15"/>
                      </a:moveTo>
                      <a:lnTo>
                        <a:pt x="16" y="46"/>
                      </a:lnTo>
                      <a:lnTo>
                        <a:pt x="0" y="69"/>
                      </a:lnTo>
                      <a:lnTo>
                        <a:pt x="0" y="84"/>
                      </a:lnTo>
                      <a:lnTo>
                        <a:pt x="16" y="91"/>
                      </a:lnTo>
                      <a:lnTo>
                        <a:pt x="54" y="91"/>
                      </a:lnTo>
                      <a:lnTo>
                        <a:pt x="76" y="84"/>
                      </a:lnTo>
                      <a:lnTo>
                        <a:pt x="84" y="61"/>
                      </a:lnTo>
                      <a:lnTo>
                        <a:pt x="122" y="46"/>
                      </a:lnTo>
                      <a:lnTo>
                        <a:pt x="122" y="23"/>
                      </a:lnTo>
                      <a:lnTo>
                        <a:pt x="114" y="0"/>
                      </a:lnTo>
                      <a:lnTo>
                        <a:pt x="84" y="15"/>
                      </a:lnTo>
                      <a:lnTo>
                        <a:pt x="46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16" name="Freeform 452"/>
                <p:cNvSpPr>
                  <a:spLocks/>
                </p:cNvSpPr>
                <p:nvPr/>
              </p:nvSpPr>
              <p:spPr bwMode="auto">
                <a:xfrm>
                  <a:off x="4816" y="2262"/>
                  <a:ext cx="137" cy="99"/>
                </a:xfrm>
                <a:custGeom>
                  <a:avLst/>
                  <a:gdLst>
                    <a:gd name="T0" fmla="*/ 0 w 137"/>
                    <a:gd name="T1" fmla="*/ 7 h 99"/>
                    <a:gd name="T2" fmla="*/ 0 w 137"/>
                    <a:gd name="T3" fmla="*/ 45 h 99"/>
                    <a:gd name="T4" fmla="*/ 15 w 137"/>
                    <a:gd name="T5" fmla="*/ 61 h 99"/>
                    <a:gd name="T6" fmla="*/ 38 w 137"/>
                    <a:gd name="T7" fmla="*/ 68 h 99"/>
                    <a:gd name="T8" fmla="*/ 46 w 137"/>
                    <a:gd name="T9" fmla="*/ 76 h 99"/>
                    <a:gd name="T10" fmla="*/ 69 w 137"/>
                    <a:gd name="T11" fmla="*/ 91 h 99"/>
                    <a:gd name="T12" fmla="*/ 114 w 137"/>
                    <a:gd name="T13" fmla="*/ 99 h 99"/>
                    <a:gd name="T14" fmla="*/ 122 w 137"/>
                    <a:gd name="T15" fmla="*/ 99 h 99"/>
                    <a:gd name="T16" fmla="*/ 137 w 137"/>
                    <a:gd name="T17" fmla="*/ 91 h 99"/>
                    <a:gd name="T18" fmla="*/ 137 w 137"/>
                    <a:gd name="T19" fmla="*/ 83 h 99"/>
                    <a:gd name="T20" fmla="*/ 122 w 137"/>
                    <a:gd name="T21" fmla="*/ 61 h 99"/>
                    <a:gd name="T22" fmla="*/ 91 w 137"/>
                    <a:gd name="T23" fmla="*/ 38 h 99"/>
                    <a:gd name="T24" fmla="*/ 69 w 137"/>
                    <a:gd name="T25" fmla="*/ 15 h 99"/>
                    <a:gd name="T26" fmla="*/ 53 w 137"/>
                    <a:gd name="T27" fmla="*/ 0 h 99"/>
                    <a:gd name="T28" fmla="*/ 0 w 137"/>
                    <a:gd name="T29" fmla="*/ 7 h 9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37"/>
                    <a:gd name="T46" fmla="*/ 0 h 99"/>
                    <a:gd name="T47" fmla="*/ 137 w 137"/>
                    <a:gd name="T48" fmla="*/ 99 h 99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37" h="99">
                      <a:moveTo>
                        <a:pt x="0" y="7"/>
                      </a:moveTo>
                      <a:lnTo>
                        <a:pt x="0" y="45"/>
                      </a:lnTo>
                      <a:lnTo>
                        <a:pt x="15" y="61"/>
                      </a:lnTo>
                      <a:lnTo>
                        <a:pt x="38" y="68"/>
                      </a:lnTo>
                      <a:lnTo>
                        <a:pt x="46" y="76"/>
                      </a:lnTo>
                      <a:lnTo>
                        <a:pt x="69" y="91"/>
                      </a:lnTo>
                      <a:lnTo>
                        <a:pt x="114" y="99"/>
                      </a:lnTo>
                      <a:lnTo>
                        <a:pt x="122" y="99"/>
                      </a:lnTo>
                      <a:lnTo>
                        <a:pt x="137" y="91"/>
                      </a:lnTo>
                      <a:lnTo>
                        <a:pt x="137" y="83"/>
                      </a:lnTo>
                      <a:lnTo>
                        <a:pt x="122" y="61"/>
                      </a:lnTo>
                      <a:lnTo>
                        <a:pt x="91" y="38"/>
                      </a:lnTo>
                      <a:lnTo>
                        <a:pt x="69" y="15"/>
                      </a:lnTo>
                      <a:lnTo>
                        <a:pt x="53" y="0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17" name="Freeform 453"/>
                <p:cNvSpPr>
                  <a:spLocks/>
                </p:cNvSpPr>
                <p:nvPr/>
              </p:nvSpPr>
              <p:spPr bwMode="auto">
                <a:xfrm>
                  <a:off x="4595" y="1226"/>
                  <a:ext cx="290" cy="343"/>
                </a:xfrm>
                <a:custGeom>
                  <a:avLst/>
                  <a:gdLst>
                    <a:gd name="T0" fmla="*/ 0 w 290"/>
                    <a:gd name="T1" fmla="*/ 69 h 343"/>
                    <a:gd name="T2" fmla="*/ 84 w 290"/>
                    <a:gd name="T3" fmla="*/ 0 h 343"/>
                    <a:gd name="T4" fmla="*/ 183 w 290"/>
                    <a:gd name="T5" fmla="*/ 153 h 343"/>
                    <a:gd name="T6" fmla="*/ 198 w 290"/>
                    <a:gd name="T7" fmla="*/ 8 h 343"/>
                    <a:gd name="T8" fmla="*/ 252 w 290"/>
                    <a:gd name="T9" fmla="*/ 31 h 343"/>
                    <a:gd name="T10" fmla="*/ 290 w 290"/>
                    <a:gd name="T11" fmla="*/ 77 h 343"/>
                    <a:gd name="T12" fmla="*/ 282 w 290"/>
                    <a:gd name="T13" fmla="*/ 343 h 343"/>
                    <a:gd name="T14" fmla="*/ 31 w 290"/>
                    <a:gd name="T15" fmla="*/ 343 h 343"/>
                    <a:gd name="T16" fmla="*/ 0 w 290"/>
                    <a:gd name="T17" fmla="*/ 69 h 34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90"/>
                    <a:gd name="T28" fmla="*/ 0 h 343"/>
                    <a:gd name="T29" fmla="*/ 290 w 290"/>
                    <a:gd name="T30" fmla="*/ 343 h 34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90" h="343">
                      <a:moveTo>
                        <a:pt x="0" y="69"/>
                      </a:moveTo>
                      <a:lnTo>
                        <a:pt x="84" y="0"/>
                      </a:lnTo>
                      <a:lnTo>
                        <a:pt x="183" y="153"/>
                      </a:lnTo>
                      <a:lnTo>
                        <a:pt x="198" y="8"/>
                      </a:lnTo>
                      <a:lnTo>
                        <a:pt x="252" y="31"/>
                      </a:lnTo>
                      <a:lnTo>
                        <a:pt x="290" y="77"/>
                      </a:lnTo>
                      <a:lnTo>
                        <a:pt x="282" y="343"/>
                      </a:lnTo>
                      <a:lnTo>
                        <a:pt x="31" y="343"/>
                      </a:lnTo>
                      <a:lnTo>
                        <a:pt x="0" y="69"/>
                      </a:lnTo>
                      <a:close/>
                    </a:path>
                  </a:pathLst>
                </a:custGeom>
                <a:solidFill>
                  <a:srgbClr val="7F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18" name="Freeform 454"/>
                <p:cNvSpPr>
                  <a:spLocks/>
                </p:cNvSpPr>
                <p:nvPr/>
              </p:nvSpPr>
              <p:spPr bwMode="auto">
                <a:xfrm>
                  <a:off x="4679" y="1211"/>
                  <a:ext cx="114" cy="198"/>
                </a:xfrm>
                <a:custGeom>
                  <a:avLst/>
                  <a:gdLst>
                    <a:gd name="T0" fmla="*/ 0 w 114"/>
                    <a:gd name="T1" fmla="*/ 15 h 198"/>
                    <a:gd name="T2" fmla="*/ 8 w 114"/>
                    <a:gd name="T3" fmla="*/ 0 h 198"/>
                    <a:gd name="T4" fmla="*/ 76 w 114"/>
                    <a:gd name="T5" fmla="*/ 31 h 198"/>
                    <a:gd name="T6" fmla="*/ 99 w 114"/>
                    <a:gd name="T7" fmla="*/ 8 h 198"/>
                    <a:gd name="T8" fmla="*/ 107 w 114"/>
                    <a:gd name="T9" fmla="*/ 15 h 198"/>
                    <a:gd name="T10" fmla="*/ 114 w 114"/>
                    <a:gd name="T11" fmla="*/ 137 h 198"/>
                    <a:gd name="T12" fmla="*/ 114 w 114"/>
                    <a:gd name="T13" fmla="*/ 198 h 198"/>
                    <a:gd name="T14" fmla="*/ 0 w 114"/>
                    <a:gd name="T15" fmla="*/ 15 h 19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14"/>
                    <a:gd name="T25" fmla="*/ 0 h 198"/>
                    <a:gd name="T26" fmla="*/ 114 w 114"/>
                    <a:gd name="T27" fmla="*/ 198 h 19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14" h="198">
                      <a:moveTo>
                        <a:pt x="0" y="15"/>
                      </a:moveTo>
                      <a:lnTo>
                        <a:pt x="8" y="0"/>
                      </a:lnTo>
                      <a:lnTo>
                        <a:pt x="76" y="31"/>
                      </a:lnTo>
                      <a:lnTo>
                        <a:pt x="99" y="8"/>
                      </a:lnTo>
                      <a:lnTo>
                        <a:pt x="107" y="15"/>
                      </a:lnTo>
                      <a:lnTo>
                        <a:pt x="114" y="137"/>
                      </a:lnTo>
                      <a:lnTo>
                        <a:pt x="114" y="198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19" name="Freeform 455"/>
                <p:cNvSpPr>
                  <a:spLocks/>
                </p:cNvSpPr>
                <p:nvPr/>
              </p:nvSpPr>
              <p:spPr bwMode="auto">
                <a:xfrm>
                  <a:off x="4717" y="1249"/>
                  <a:ext cx="69" cy="38"/>
                </a:xfrm>
                <a:custGeom>
                  <a:avLst/>
                  <a:gdLst>
                    <a:gd name="T0" fmla="*/ 0 w 69"/>
                    <a:gd name="T1" fmla="*/ 38 h 38"/>
                    <a:gd name="T2" fmla="*/ 38 w 69"/>
                    <a:gd name="T3" fmla="*/ 0 h 38"/>
                    <a:gd name="T4" fmla="*/ 69 w 69"/>
                    <a:gd name="T5" fmla="*/ 31 h 38"/>
                    <a:gd name="T6" fmla="*/ 0 60000 65536"/>
                    <a:gd name="T7" fmla="*/ 0 60000 65536"/>
                    <a:gd name="T8" fmla="*/ 0 60000 65536"/>
                    <a:gd name="T9" fmla="*/ 0 w 69"/>
                    <a:gd name="T10" fmla="*/ 0 h 38"/>
                    <a:gd name="T11" fmla="*/ 69 w 69"/>
                    <a:gd name="T12" fmla="*/ 38 h 3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9" h="38">
                      <a:moveTo>
                        <a:pt x="0" y="38"/>
                      </a:moveTo>
                      <a:lnTo>
                        <a:pt x="38" y="0"/>
                      </a:lnTo>
                      <a:lnTo>
                        <a:pt x="69" y="31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20" name="Freeform 456"/>
                <p:cNvSpPr>
                  <a:spLocks/>
                </p:cNvSpPr>
                <p:nvPr/>
              </p:nvSpPr>
              <p:spPr bwMode="auto">
                <a:xfrm>
                  <a:off x="4542" y="1226"/>
                  <a:ext cx="449" cy="1097"/>
                </a:xfrm>
                <a:custGeom>
                  <a:avLst/>
                  <a:gdLst>
                    <a:gd name="T0" fmla="*/ 137 w 449"/>
                    <a:gd name="T1" fmla="*/ 0 h 1097"/>
                    <a:gd name="T2" fmla="*/ 31 w 449"/>
                    <a:gd name="T3" fmla="*/ 77 h 1097"/>
                    <a:gd name="T4" fmla="*/ 0 w 449"/>
                    <a:gd name="T5" fmla="*/ 343 h 1097"/>
                    <a:gd name="T6" fmla="*/ 84 w 449"/>
                    <a:gd name="T7" fmla="*/ 510 h 1097"/>
                    <a:gd name="T8" fmla="*/ 84 w 449"/>
                    <a:gd name="T9" fmla="*/ 541 h 1097"/>
                    <a:gd name="T10" fmla="*/ 91 w 449"/>
                    <a:gd name="T11" fmla="*/ 579 h 1097"/>
                    <a:gd name="T12" fmla="*/ 99 w 449"/>
                    <a:gd name="T13" fmla="*/ 609 h 1097"/>
                    <a:gd name="T14" fmla="*/ 84 w 449"/>
                    <a:gd name="T15" fmla="*/ 792 h 1097"/>
                    <a:gd name="T16" fmla="*/ 53 w 449"/>
                    <a:gd name="T17" fmla="*/ 1089 h 1097"/>
                    <a:gd name="T18" fmla="*/ 84 w 449"/>
                    <a:gd name="T19" fmla="*/ 1097 h 1097"/>
                    <a:gd name="T20" fmla="*/ 137 w 449"/>
                    <a:gd name="T21" fmla="*/ 1081 h 1097"/>
                    <a:gd name="T22" fmla="*/ 168 w 449"/>
                    <a:gd name="T23" fmla="*/ 876 h 1097"/>
                    <a:gd name="T24" fmla="*/ 183 w 449"/>
                    <a:gd name="T25" fmla="*/ 807 h 1097"/>
                    <a:gd name="T26" fmla="*/ 236 w 449"/>
                    <a:gd name="T27" fmla="*/ 609 h 1097"/>
                    <a:gd name="T28" fmla="*/ 244 w 449"/>
                    <a:gd name="T29" fmla="*/ 815 h 1097"/>
                    <a:gd name="T30" fmla="*/ 266 w 449"/>
                    <a:gd name="T31" fmla="*/ 1058 h 1097"/>
                    <a:gd name="T32" fmla="*/ 343 w 449"/>
                    <a:gd name="T33" fmla="*/ 1066 h 1097"/>
                    <a:gd name="T34" fmla="*/ 350 w 449"/>
                    <a:gd name="T35" fmla="*/ 800 h 1097"/>
                    <a:gd name="T36" fmla="*/ 343 w 449"/>
                    <a:gd name="T37" fmla="*/ 533 h 1097"/>
                    <a:gd name="T38" fmla="*/ 343 w 449"/>
                    <a:gd name="T39" fmla="*/ 396 h 1097"/>
                    <a:gd name="T40" fmla="*/ 358 w 449"/>
                    <a:gd name="T41" fmla="*/ 358 h 1097"/>
                    <a:gd name="T42" fmla="*/ 365 w 449"/>
                    <a:gd name="T43" fmla="*/ 358 h 1097"/>
                    <a:gd name="T44" fmla="*/ 442 w 449"/>
                    <a:gd name="T45" fmla="*/ 320 h 1097"/>
                    <a:gd name="T46" fmla="*/ 449 w 449"/>
                    <a:gd name="T47" fmla="*/ 229 h 1097"/>
                    <a:gd name="T48" fmla="*/ 327 w 449"/>
                    <a:gd name="T49" fmla="*/ 31 h 1097"/>
                    <a:gd name="T50" fmla="*/ 244 w 449"/>
                    <a:gd name="T51" fmla="*/ 0 h 1097"/>
                    <a:gd name="T52" fmla="*/ 259 w 449"/>
                    <a:gd name="T53" fmla="*/ 137 h 1097"/>
                    <a:gd name="T54" fmla="*/ 236 w 449"/>
                    <a:gd name="T55" fmla="*/ 267 h 1097"/>
                    <a:gd name="T56" fmla="*/ 206 w 449"/>
                    <a:gd name="T57" fmla="*/ 145 h 1097"/>
                    <a:gd name="T58" fmla="*/ 137 w 449"/>
                    <a:gd name="T59" fmla="*/ 0 h 1097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449"/>
                    <a:gd name="T91" fmla="*/ 0 h 1097"/>
                    <a:gd name="T92" fmla="*/ 449 w 449"/>
                    <a:gd name="T93" fmla="*/ 1097 h 1097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449" h="1097">
                      <a:moveTo>
                        <a:pt x="137" y="0"/>
                      </a:moveTo>
                      <a:lnTo>
                        <a:pt x="31" y="77"/>
                      </a:lnTo>
                      <a:lnTo>
                        <a:pt x="0" y="343"/>
                      </a:lnTo>
                      <a:lnTo>
                        <a:pt x="84" y="510"/>
                      </a:lnTo>
                      <a:lnTo>
                        <a:pt x="84" y="541"/>
                      </a:lnTo>
                      <a:lnTo>
                        <a:pt x="91" y="579"/>
                      </a:lnTo>
                      <a:lnTo>
                        <a:pt x="99" y="609"/>
                      </a:lnTo>
                      <a:lnTo>
                        <a:pt x="84" y="792"/>
                      </a:lnTo>
                      <a:lnTo>
                        <a:pt x="53" y="1089"/>
                      </a:lnTo>
                      <a:lnTo>
                        <a:pt x="84" y="1097"/>
                      </a:lnTo>
                      <a:lnTo>
                        <a:pt x="137" y="1081"/>
                      </a:lnTo>
                      <a:lnTo>
                        <a:pt x="168" y="876"/>
                      </a:lnTo>
                      <a:lnTo>
                        <a:pt x="183" y="807"/>
                      </a:lnTo>
                      <a:lnTo>
                        <a:pt x="236" y="609"/>
                      </a:lnTo>
                      <a:lnTo>
                        <a:pt x="244" y="815"/>
                      </a:lnTo>
                      <a:lnTo>
                        <a:pt x="266" y="1058"/>
                      </a:lnTo>
                      <a:lnTo>
                        <a:pt x="343" y="1066"/>
                      </a:lnTo>
                      <a:lnTo>
                        <a:pt x="350" y="800"/>
                      </a:lnTo>
                      <a:lnTo>
                        <a:pt x="343" y="533"/>
                      </a:lnTo>
                      <a:lnTo>
                        <a:pt x="343" y="396"/>
                      </a:lnTo>
                      <a:lnTo>
                        <a:pt x="358" y="358"/>
                      </a:lnTo>
                      <a:lnTo>
                        <a:pt x="365" y="358"/>
                      </a:lnTo>
                      <a:lnTo>
                        <a:pt x="442" y="320"/>
                      </a:lnTo>
                      <a:lnTo>
                        <a:pt x="449" y="229"/>
                      </a:lnTo>
                      <a:lnTo>
                        <a:pt x="327" y="31"/>
                      </a:lnTo>
                      <a:lnTo>
                        <a:pt x="244" y="0"/>
                      </a:lnTo>
                      <a:lnTo>
                        <a:pt x="259" y="137"/>
                      </a:lnTo>
                      <a:lnTo>
                        <a:pt x="236" y="267"/>
                      </a:lnTo>
                      <a:lnTo>
                        <a:pt x="206" y="145"/>
                      </a:lnTo>
                      <a:lnTo>
                        <a:pt x="137" y="0"/>
                      </a:lnTo>
                      <a:close/>
                    </a:path>
                  </a:pathLst>
                </a:custGeom>
                <a:solidFill>
                  <a:srgbClr val="5F3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21" name="Freeform 457"/>
                <p:cNvSpPr>
                  <a:spLocks/>
                </p:cNvSpPr>
                <p:nvPr/>
              </p:nvSpPr>
              <p:spPr bwMode="auto">
                <a:xfrm>
                  <a:off x="4565" y="1341"/>
                  <a:ext cx="114" cy="289"/>
                </a:xfrm>
                <a:custGeom>
                  <a:avLst/>
                  <a:gdLst>
                    <a:gd name="T0" fmla="*/ 53 w 114"/>
                    <a:gd name="T1" fmla="*/ 0 h 289"/>
                    <a:gd name="T2" fmla="*/ 68 w 114"/>
                    <a:gd name="T3" fmla="*/ 68 h 289"/>
                    <a:gd name="T4" fmla="*/ 61 w 114"/>
                    <a:gd name="T5" fmla="*/ 175 h 289"/>
                    <a:gd name="T6" fmla="*/ 0 w 114"/>
                    <a:gd name="T7" fmla="*/ 190 h 289"/>
                    <a:gd name="T8" fmla="*/ 61 w 114"/>
                    <a:gd name="T9" fmla="*/ 198 h 289"/>
                    <a:gd name="T10" fmla="*/ 76 w 114"/>
                    <a:gd name="T11" fmla="*/ 258 h 289"/>
                    <a:gd name="T12" fmla="*/ 114 w 114"/>
                    <a:gd name="T13" fmla="*/ 289 h 289"/>
                    <a:gd name="T14" fmla="*/ 99 w 114"/>
                    <a:gd name="T15" fmla="*/ 236 h 289"/>
                    <a:gd name="T16" fmla="*/ 91 w 114"/>
                    <a:gd name="T17" fmla="*/ 213 h 289"/>
                    <a:gd name="T18" fmla="*/ 84 w 114"/>
                    <a:gd name="T19" fmla="*/ 137 h 289"/>
                    <a:gd name="T20" fmla="*/ 53 w 114"/>
                    <a:gd name="T21" fmla="*/ 0 h 289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4"/>
                    <a:gd name="T34" fmla="*/ 0 h 289"/>
                    <a:gd name="T35" fmla="*/ 114 w 114"/>
                    <a:gd name="T36" fmla="*/ 289 h 289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4" h="289">
                      <a:moveTo>
                        <a:pt x="53" y="0"/>
                      </a:moveTo>
                      <a:lnTo>
                        <a:pt x="68" y="68"/>
                      </a:lnTo>
                      <a:lnTo>
                        <a:pt x="61" y="175"/>
                      </a:lnTo>
                      <a:lnTo>
                        <a:pt x="0" y="190"/>
                      </a:lnTo>
                      <a:lnTo>
                        <a:pt x="61" y="198"/>
                      </a:lnTo>
                      <a:lnTo>
                        <a:pt x="76" y="258"/>
                      </a:lnTo>
                      <a:lnTo>
                        <a:pt x="114" y="289"/>
                      </a:lnTo>
                      <a:lnTo>
                        <a:pt x="99" y="236"/>
                      </a:lnTo>
                      <a:lnTo>
                        <a:pt x="91" y="213"/>
                      </a:lnTo>
                      <a:lnTo>
                        <a:pt x="84" y="137"/>
                      </a:lnTo>
                      <a:lnTo>
                        <a:pt x="53" y="0"/>
                      </a:lnTo>
                      <a:close/>
                    </a:path>
                  </a:pathLst>
                </a:custGeom>
                <a:solidFill>
                  <a:srgbClr val="3F1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22" name="Freeform 458"/>
                <p:cNvSpPr>
                  <a:spLocks/>
                </p:cNvSpPr>
                <p:nvPr/>
              </p:nvSpPr>
              <p:spPr bwMode="auto">
                <a:xfrm>
                  <a:off x="4664" y="1363"/>
                  <a:ext cx="46" cy="38"/>
                </a:xfrm>
                <a:custGeom>
                  <a:avLst/>
                  <a:gdLst>
                    <a:gd name="T0" fmla="*/ 0 w 46"/>
                    <a:gd name="T1" fmla="*/ 38 h 38"/>
                    <a:gd name="T2" fmla="*/ 15 w 46"/>
                    <a:gd name="T3" fmla="*/ 0 h 38"/>
                    <a:gd name="T4" fmla="*/ 46 w 46"/>
                    <a:gd name="T5" fmla="*/ 31 h 38"/>
                    <a:gd name="T6" fmla="*/ 0 w 46"/>
                    <a:gd name="T7" fmla="*/ 38 h 3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6"/>
                    <a:gd name="T13" fmla="*/ 0 h 38"/>
                    <a:gd name="T14" fmla="*/ 46 w 46"/>
                    <a:gd name="T15" fmla="*/ 38 h 3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6" h="38">
                      <a:moveTo>
                        <a:pt x="0" y="38"/>
                      </a:moveTo>
                      <a:lnTo>
                        <a:pt x="15" y="0"/>
                      </a:lnTo>
                      <a:lnTo>
                        <a:pt x="46" y="31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solidFill>
                  <a:srgbClr val="FFD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23" name="Freeform 459"/>
                <p:cNvSpPr>
                  <a:spLocks/>
                </p:cNvSpPr>
                <p:nvPr/>
              </p:nvSpPr>
              <p:spPr bwMode="auto">
                <a:xfrm>
                  <a:off x="4671" y="1036"/>
                  <a:ext cx="122" cy="213"/>
                </a:xfrm>
                <a:custGeom>
                  <a:avLst/>
                  <a:gdLst>
                    <a:gd name="T0" fmla="*/ 122 w 122"/>
                    <a:gd name="T1" fmla="*/ 38 h 213"/>
                    <a:gd name="T2" fmla="*/ 122 w 122"/>
                    <a:gd name="T3" fmla="*/ 69 h 213"/>
                    <a:gd name="T4" fmla="*/ 122 w 122"/>
                    <a:gd name="T5" fmla="*/ 84 h 213"/>
                    <a:gd name="T6" fmla="*/ 122 w 122"/>
                    <a:gd name="T7" fmla="*/ 91 h 213"/>
                    <a:gd name="T8" fmla="*/ 122 w 122"/>
                    <a:gd name="T9" fmla="*/ 107 h 213"/>
                    <a:gd name="T10" fmla="*/ 122 w 122"/>
                    <a:gd name="T11" fmla="*/ 122 h 213"/>
                    <a:gd name="T12" fmla="*/ 122 w 122"/>
                    <a:gd name="T13" fmla="*/ 145 h 213"/>
                    <a:gd name="T14" fmla="*/ 122 w 122"/>
                    <a:gd name="T15" fmla="*/ 160 h 213"/>
                    <a:gd name="T16" fmla="*/ 115 w 122"/>
                    <a:gd name="T17" fmla="*/ 168 h 213"/>
                    <a:gd name="T18" fmla="*/ 99 w 122"/>
                    <a:gd name="T19" fmla="*/ 175 h 213"/>
                    <a:gd name="T20" fmla="*/ 107 w 122"/>
                    <a:gd name="T21" fmla="*/ 190 h 213"/>
                    <a:gd name="T22" fmla="*/ 84 w 122"/>
                    <a:gd name="T23" fmla="*/ 213 h 213"/>
                    <a:gd name="T24" fmla="*/ 16 w 122"/>
                    <a:gd name="T25" fmla="*/ 175 h 213"/>
                    <a:gd name="T26" fmla="*/ 16 w 122"/>
                    <a:gd name="T27" fmla="*/ 130 h 213"/>
                    <a:gd name="T28" fmla="*/ 8 w 122"/>
                    <a:gd name="T29" fmla="*/ 122 h 213"/>
                    <a:gd name="T30" fmla="*/ 8 w 122"/>
                    <a:gd name="T31" fmla="*/ 114 h 213"/>
                    <a:gd name="T32" fmla="*/ 0 w 122"/>
                    <a:gd name="T33" fmla="*/ 107 h 213"/>
                    <a:gd name="T34" fmla="*/ 0 w 122"/>
                    <a:gd name="T35" fmla="*/ 84 h 213"/>
                    <a:gd name="T36" fmla="*/ 8 w 122"/>
                    <a:gd name="T37" fmla="*/ 76 h 213"/>
                    <a:gd name="T38" fmla="*/ 8 w 122"/>
                    <a:gd name="T39" fmla="*/ 69 h 213"/>
                    <a:gd name="T40" fmla="*/ 8 w 122"/>
                    <a:gd name="T41" fmla="*/ 53 h 213"/>
                    <a:gd name="T42" fmla="*/ 8 w 122"/>
                    <a:gd name="T43" fmla="*/ 38 h 213"/>
                    <a:gd name="T44" fmla="*/ 8 w 122"/>
                    <a:gd name="T45" fmla="*/ 31 h 213"/>
                    <a:gd name="T46" fmla="*/ 16 w 122"/>
                    <a:gd name="T47" fmla="*/ 15 h 213"/>
                    <a:gd name="T48" fmla="*/ 31 w 122"/>
                    <a:gd name="T49" fmla="*/ 8 h 213"/>
                    <a:gd name="T50" fmla="*/ 46 w 122"/>
                    <a:gd name="T51" fmla="*/ 8 h 213"/>
                    <a:gd name="T52" fmla="*/ 61 w 122"/>
                    <a:gd name="T53" fmla="*/ 0 h 213"/>
                    <a:gd name="T54" fmla="*/ 69 w 122"/>
                    <a:gd name="T55" fmla="*/ 0 h 213"/>
                    <a:gd name="T56" fmla="*/ 84 w 122"/>
                    <a:gd name="T57" fmla="*/ 0 h 213"/>
                    <a:gd name="T58" fmla="*/ 99 w 122"/>
                    <a:gd name="T59" fmla="*/ 8 h 213"/>
                    <a:gd name="T60" fmla="*/ 107 w 122"/>
                    <a:gd name="T61" fmla="*/ 8 h 213"/>
                    <a:gd name="T62" fmla="*/ 115 w 122"/>
                    <a:gd name="T63" fmla="*/ 15 h 213"/>
                    <a:gd name="T64" fmla="*/ 122 w 122"/>
                    <a:gd name="T65" fmla="*/ 23 h 213"/>
                    <a:gd name="T66" fmla="*/ 122 w 122"/>
                    <a:gd name="T67" fmla="*/ 38 h 21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22"/>
                    <a:gd name="T103" fmla="*/ 0 h 213"/>
                    <a:gd name="T104" fmla="*/ 122 w 122"/>
                    <a:gd name="T105" fmla="*/ 213 h 213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22" h="213">
                      <a:moveTo>
                        <a:pt x="122" y="38"/>
                      </a:moveTo>
                      <a:lnTo>
                        <a:pt x="122" y="69"/>
                      </a:lnTo>
                      <a:lnTo>
                        <a:pt x="122" y="84"/>
                      </a:lnTo>
                      <a:lnTo>
                        <a:pt x="122" y="91"/>
                      </a:lnTo>
                      <a:lnTo>
                        <a:pt x="122" y="107"/>
                      </a:lnTo>
                      <a:lnTo>
                        <a:pt x="122" y="122"/>
                      </a:lnTo>
                      <a:lnTo>
                        <a:pt x="122" y="145"/>
                      </a:lnTo>
                      <a:lnTo>
                        <a:pt x="122" y="160"/>
                      </a:lnTo>
                      <a:lnTo>
                        <a:pt x="115" y="168"/>
                      </a:lnTo>
                      <a:lnTo>
                        <a:pt x="99" y="175"/>
                      </a:lnTo>
                      <a:lnTo>
                        <a:pt x="107" y="190"/>
                      </a:lnTo>
                      <a:lnTo>
                        <a:pt x="84" y="213"/>
                      </a:lnTo>
                      <a:lnTo>
                        <a:pt x="16" y="175"/>
                      </a:lnTo>
                      <a:lnTo>
                        <a:pt x="16" y="130"/>
                      </a:lnTo>
                      <a:lnTo>
                        <a:pt x="8" y="122"/>
                      </a:lnTo>
                      <a:lnTo>
                        <a:pt x="8" y="114"/>
                      </a:lnTo>
                      <a:lnTo>
                        <a:pt x="0" y="107"/>
                      </a:lnTo>
                      <a:lnTo>
                        <a:pt x="0" y="84"/>
                      </a:lnTo>
                      <a:lnTo>
                        <a:pt x="8" y="76"/>
                      </a:lnTo>
                      <a:lnTo>
                        <a:pt x="8" y="69"/>
                      </a:lnTo>
                      <a:lnTo>
                        <a:pt x="8" y="53"/>
                      </a:lnTo>
                      <a:lnTo>
                        <a:pt x="8" y="38"/>
                      </a:lnTo>
                      <a:lnTo>
                        <a:pt x="8" y="31"/>
                      </a:lnTo>
                      <a:lnTo>
                        <a:pt x="16" y="15"/>
                      </a:lnTo>
                      <a:lnTo>
                        <a:pt x="31" y="8"/>
                      </a:lnTo>
                      <a:lnTo>
                        <a:pt x="46" y="8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9" y="8"/>
                      </a:lnTo>
                      <a:lnTo>
                        <a:pt x="107" y="8"/>
                      </a:lnTo>
                      <a:lnTo>
                        <a:pt x="115" y="15"/>
                      </a:lnTo>
                      <a:lnTo>
                        <a:pt x="122" y="23"/>
                      </a:lnTo>
                      <a:lnTo>
                        <a:pt x="122" y="38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24" name="Freeform 460"/>
                <p:cNvSpPr>
                  <a:spLocks/>
                </p:cNvSpPr>
                <p:nvPr/>
              </p:nvSpPr>
              <p:spPr bwMode="auto">
                <a:xfrm>
                  <a:off x="4687" y="1158"/>
                  <a:ext cx="68" cy="53"/>
                </a:xfrm>
                <a:custGeom>
                  <a:avLst/>
                  <a:gdLst>
                    <a:gd name="T0" fmla="*/ 0 w 68"/>
                    <a:gd name="T1" fmla="*/ 8 h 53"/>
                    <a:gd name="T2" fmla="*/ 7 w 68"/>
                    <a:gd name="T3" fmla="*/ 8 h 53"/>
                    <a:gd name="T4" fmla="*/ 23 w 68"/>
                    <a:gd name="T5" fmla="*/ 38 h 53"/>
                    <a:gd name="T6" fmla="*/ 68 w 68"/>
                    <a:gd name="T7" fmla="*/ 53 h 53"/>
                    <a:gd name="T8" fmla="*/ 23 w 68"/>
                    <a:gd name="T9" fmla="*/ 38 h 53"/>
                    <a:gd name="T10" fmla="*/ 7 w 68"/>
                    <a:gd name="T11" fmla="*/ 23 h 53"/>
                    <a:gd name="T12" fmla="*/ 0 w 68"/>
                    <a:gd name="T13" fmla="*/ 30 h 53"/>
                    <a:gd name="T14" fmla="*/ 0 w 68"/>
                    <a:gd name="T15" fmla="*/ 0 h 53"/>
                    <a:gd name="T16" fmla="*/ 0 w 68"/>
                    <a:gd name="T17" fmla="*/ 8 h 5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8"/>
                    <a:gd name="T28" fmla="*/ 0 h 53"/>
                    <a:gd name="T29" fmla="*/ 68 w 68"/>
                    <a:gd name="T30" fmla="*/ 53 h 5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8" h="53">
                      <a:moveTo>
                        <a:pt x="0" y="8"/>
                      </a:moveTo>
                      <a:lnTo>
                        <a:pt x="7" y="8"/>
                      </a:lnTo>
                      <a:lnTo>
                        <a:pt x="23" y="38"/>
                      </a:lnTo>
                      <a:lnTo>
                        <a:pt x="68" y="53"/>
                      </a:lnTo>
                      <a:lnTo>
                        <a:pt x="23" y="38"/>
                      </a:lnTo>
                      <a:lnTo>
                        <a:pt x="7" y="23"/>
                      </a:lnTo>
                      <a:lnTo>
                        <a:pt x="0" y="30"/>
                      </a:lnTo>
                      <a:lnTo>
                        <a:pt x="0" y="0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solidFill>
                  <a:srgbClr val="7F5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25" name="Freeform 461"/>
                <p:cNvSpPr>
                  <a:spLocks/>
                </p:cNvSpPr>
                <p:nvPr/>
              </p:nvSpPr>
              <p:spPr bwMode="auto">
                <a:xfrm>
                  <a:off x="4664" y="1036"/>
                  <a:ext cx="144" cy="137"/>
                </a:xfrm>
                <a:custGeom>
                  <a:avLst/>
                  <a:gdLst>
                    <a:gd name="T0" fmla="*/ 23 w 144"/>
                    <a:gd name="T1" fmla="*/ 137 h 137"/>
                    <a:gd name="T2" fmla="*/ 7 w 144"/>
                    <a:gd name="T3" fmla="*/ 122 h 137"/>
                    <a:gd name="T4" fmla="*/ 7 w 144"/>
                    <a:gd name="T5" fmla="*/ 99 h 137"/>
                    <a:gd name="T6" fmla="*/ 0 w 144"/>
                    <a:gd name="T7" fmla="*/ 69 h 137"/>
                    <a:gd name="T8" fmla="*/ 0 w 144"/>
                    <a:gd name="T9" fmla="*/ 46 h 137"/>
                    <a:gd name="T10" fmla="*/ 7 w 144"/>
                    <a:gd name="T11" fmla="*/ 23 h 137"/>
                    <a:gd name="T12" fmla="*/ 23 w 144"/>
                    <a:gd name="T13" fmla="*/ 8 h 137"/>
                    <a:gd name="T14" fmla="*/ 38 w 144"/>
                    <a:gd name="T15" fmla="*/ 0 h 137"/>
                    <a:gd name="T16" fmla="*/ 61 w 144"/>
                    <a:gd name="T17" fmla="*/ 0 h 137"/>
                    <a:gd name="T18" fmla="*/ 99 w 144"/>
                    <a:gd name="T19" fmla="*/ 0 h 137"/>
                    <a:gd name="T20" fmla="*/ 122 w 144"/>
                    <a:gd name="T21" fmla="*/ 8 h 137"/>
                    <a:gd name="T22" fmla="*/ 137 w 144"/>
                    <a:gd name="T23" fmla="*/ 15 h 137"/>
                    <a:gd name="T24" fmla="*/ 144 w 144"/>
                    <a:gd name="T25" fmla="*/ 15 h 137"/>
                    <a:gd name="T26" fmla="*/ 137 w 144"/>
                    <a:gd name="T27" fmla="*/ 23 h 137"/>
                    <a:gd name="T28" fmla="*/ 129 w 144"/>
                    <a:gd name="T29" fmla="*/ 38 h 137"/>
                    <a:gd name="T30" fmla="*/ 129 w 144"/>
                    <a:gd name="T31" fmla="*/ 38 h 137"/>
                    <a:gd name="T32" fmla="*/ 122 w 144"/>
                    <a:gd name="T33" fmla="*/ 31 h 137"/>
                    <a:gd name="T34" fmla="*/ 99 w 144"/>
                    <a:gd name="T35" fmla="*/ 31 h 137"/>
                    <a:gd name="T36" fmla="*/ 84 w 144"/>
                    <a:gd name="T37" fmla="*/ 31 h 137"/>
                    <a:gd name="T38" fmla="*/ 68 w 144"/>
                    <a:gd name="T39" fmla="*/ 31 h 137"/>
                    <a:gd name="T40" fmla="*/ 53 w 144"/>
                    <a:gd name="T41" fmla="*/ 31 h 137"/>
                    <a:gd name="T42" fmla="*/ 61 w 144"/>
                    <a:gd name="T43" fmla="*/ 31 h 137"/>
                    <a:gd name="T44" fmla="*/ 61 w 144"/>
                    <a:gd name="T45" fmla="*/ 38 h 137"/>
                    <a:gd name="T46" fmla="*/ 53 w 144"/>
                    <a:gd name="T47" fmla="*/ 53 h 137"/>
                    <a:gd name="T48" fmla="*/ 46 w 144"/>
                    <a:gd name="T49" fmla="*/ 61 h 137"/>
                    <a:gd name="T50" fmla="*/ 38 w 144"/>
                    <a:gd name="T51" fmla="*/ 84 h 137"/>
                    <a:gd name="T52" fmla="*/ 38 w 144"/>
                    <a:gd name="T53" fmla="*/ 99 h 137"/>
                    <a:gd name="T54" fmla="*/ 30 w 144"/>
                    <a:gd name="T55" fmla="*/ 91 h 137"/>
                    <a:gd name="T56" fmla="*/ 23 w 144"/>
                    <a:gd name="T57" fmla="*/ 76 h 137"/>
                    <a:gd name="T58" fmla="*/ 15 w 144"/>
                    <a:gd name="T59" fmla="*/ 76 h 137"/>
                    <a:gd name="T60" fmla="*/ 7 w 144"/>
                    <a:gd name="T61" fmla="*/ 76 h 137"/>
                    <a:gd name="T62" fmla="*/ 7 w 144"/>
                    <a:gd name="T63" fmla="*/ 84 h 137"/>
                    <a:gd name="T64" fmla="*/ 7 w 144"/>
                    <a:gd name="T65" fmla="*/ 107 h 137"/>
                    <a:gd name="T66" fmla="*/ 15 w 144"/>
                    <a:gd name="T67" fmla="*/ 122 h 137"/>
                    <a:gd name="T68" fmla="*/ 23 w 144"/>
                    <a:gd name="T69" fmla="*/ 137 h 137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44"/>
                    <a:gd name="T106" fmla="*/ 0 h 137"/>
                    <a:gd name="T107" fmla="*/ 144 w 144"/>
                    <a:gd name="T108" fmla="*/ 137 h 137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44" h="137">
                      <a:moveTo>
                        <a:pt x="23" y="137"/>
                      </a:moveTo>
                      <a:lnTo>
                        <a:pt x="7" y="122"/>
                      </a:lnTo>
                      <a:lnTo>
                        <a:pt x="7" y="99"/>
                      </a:lnTo>
                      <a:lnTo>
                        <a:pt x="0" y="69"/>
                      </a:lnTo>
                      <a:lnTo>
                        <a:pt x="0" y="46"/>
                      </a:lnTo>
                      <a:lnTo>
                        <a:pt x="7" y="23"/>
                      </a:lnTo>
                      <a:lnTo>
                        <a:pt x="23" y="8"/>
                      </a:lnTo>
                      <a:lnTo>
                        <a:pt x="38" y="0"/>
                      </a:lnTo>
                      <a:lnTo>
                        <a:pt x="61" y="0"/>
                      </a:lnTo>
                      <a:lnTo>
                        <a:pt x="99" y="0"/>
                      </a:lnTo>
                      <a:lnTo>
                        <a:pt x="122" y="8"/>
                      </a:lnTo>
                      <a:lnTo>
                        <a:pt x="137" y="15"/>
                      </a:lnTo>
                      <a:lnTo>
                        <a:pt x="144" y="15"/>
                      </a:lnTo>
                      <a:lnTo>
                        <a:pt x="137" y="23"/>
                      </a:lnTo>
                      <a:lnTo>
                        <a:pt x="129" y="38"/>
                      </a:lnTo>
                      <a:lnTo>
                        <a:pt x="122" y="31"/>
                      </a:lnTo>
                      <a:lnTo>
                        <a:pt x="99" y="31"/>
                      </a:lnTo>
                      <a:lnTo>
                        <a:pt x="84" y="31"/>
                      </a:lnTo>
                      <a:lnTo>
                        <a:pt x="68" y="31"/>
                      </a:lnTo>
                      <a:lnTo>
                        <a:pt x="53" y="31"/>
                      </a:lnTo>
                      <a:lnTo>
                        <a:pt x="61" y="31"/>
                      </a:lnTo>
                      <a:lnTo>
                        <a:pt x="61" y="38"/>
                      </a:lnTo>
                      <a:lnTo>
                        <a:pt x="53" y="53"/>
                      </a:lnTo>
                      <a:lnTo>
                        <a:pt x="46" y="61"/>
                      </a:lnTo>
                      <a:lnTo>
                        <a:pt x="38" y="84"/>
                      </a:lnTo>
                      <a:lnTo>
                        <a:pt x="38" y="99"/>
                      </a:lnTo>
                      <a:lnTo>
                        <a:pt x="30" y="91"/>
                      </a:lnTo>
                      <a:lnTo>
                        <a:pt x="23" y="76"/>
                      </a:lnTo>
                      <a:lnTo>
                        <a:pt x="15" y="76"/>
                      </a:lnTo>
                      <a:lnTo>
                        <a:pt x="7" y="76"/>
                      </a:lnTo>
                      <a:lnTo>
                        <a:pt x="7" y="84"/>
                      </a:lnTo>
                      <a:lnTo>
                        <a:pt x="7" y="107"/>
                      </a:lnTo>
                      <a:lnTo>
                        <a:pt x="15" y="122"/>
                      </a:lnTo>
                      <a:lnTo>
                        <a:pt x="23" y="137"/>
                      </a:lnTo>
                      <a:close/>
                    </a:path>
                  </a:pathLst>
                </a:custGeom>
                <a:solidFill>
                  <a:srgbClr val="BF7F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26" name="Freeform 462"/>
                <p:cNvSpPr>
                  <a:spLocks/>
                </p:cNvSpPr>
                <p:nvPr/>
              </p:nvSpPr>
              <p:spPr bwMode="auto">
                <a:xfrm>
                  <a:off x="4786" y="1516"/>
                  <a:ext cx="121" cy="68"/>
                </a:xfrm>
                <a:custGeom>
                  <a:avLst/>
                  <a:gdLst>
                    <a:gd name="T0" fmla="*/ 121 w 121"/>
                    <a:gd name="T1" fmla="*/ 61 h 68"/>
                    <a:gd name="T2" fmla="*/ 91 w 121"/>
                    <a:gd name="T3" fmla="*/ 68 h 68"/>
                    <a:gd name="T4" fmla="*/ 53 w 121"/>
                    <a:gd name="T5" fmla="*/ 68 h 68"/>
                    <a:gd name="T6" fmla="*/ 15 w 121"/>
                    <a:gd name="T7" fmla="*/ 53 h 68"/>
                    <a:gd name="T8" fmla="*/ 0 w 121"/>
                    <a:gd name="T9" fmla="*/ 15 h 68"/>
                    <a:gd name="T10" fmla="*/ 53 w 121"/>
                    <a:gd name="T11" fmla="*/ 23 h 68"/>
                    <a:gd name="T12" fmla="*/ 53 w 121"/>
                    <a:gd name="T13" fmla="*/ 0 h 68"/>
                    <a:gd name="T14" fmla="*/ 76 w 121"/>
                    <a:gd name="T15" fmla="*/ 7 h 68"/>
                    <a:gd name="T16" fmla="*/ 99 w 121"/>
                    <a:gd name="T17" fmla="*/ 23 h 68"/>
                    <a:gd name="T18" fmla="*/ 114 w 121"/>
                    <a:gd name="T19" fmla="*/ 23 h 68"/>
                    <a:gd name="T20" fmla="*/ 121 w 121"/>
                    <a:gd name="T21" fmla="*/ 61 h 6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21"/>
                    <a:gd name="T34" fmla="*/ 0 h 68"/>
                    <a:gd name="T35" fmla="*/ 121 w 121"/>
                    <a:gd name="T36" fmla="*/ 68 h 6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21" h="68">
                      <a:moveTo>
                        <a:pt x="121" y="61"/>
                      </a:moveTo>
                      <a:lnTo>
                        <a:pt x="91" y="68"/>
                      </a:lnTo>
                      <a:lnTo>
                        <a:pt x="53" y="68"/>
                      </a:lnTo>
                      <a:lnTo>
                        <a:pt x="15" y="53"/>
                      </a:lnTo>
                      <a:lnTo>
                        <a:pt x="0" y="15"/>
                      </a:lnTo>
                      <a:lnTo>
                        <a:pt x="53" y="23"/>
                      </a:lnTo>
                      <a:lnTo>
                        <a:pt x="53" y="0"/>
                      </a:lnTo>
                      <a:lnTo>
                        <a:pt x="76" y="7"/>
                      </a:lnTo>
                      <a:lnTo>
                        <a:pt x="99" y="23"/>
                      </a:lnTo>
                      <a:lnTo>
                        <a:pt x="114" y="23"/>
                      </a:lnTo>
                      <a:lnTo>
                        <a:pt x="121" y="61"/>
                      </a:lnTo>
                      <a:close/>
                    </a:path>
                  </a:pathLst>
                </a:custGeom>
                <a:solidFill>
                  <a:srgbClr val="FF7F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  <p:grpSp>
            <p:nvGrpSpPr>
              <p:cNvPr id="28159" name="Group 463"/>
              <p:cNvGrpSpPr>
                <a:grpSpLocks/>
              </p:cNvGrpSpPr>
              <p:nvPr/>
            </p:nvGrpSpPr>
            <p:grpSpPr bwMode="auto">
              <a:xfrm>
                <a:off x="3418" y="1257"/>
                <a:ext cx="358" cy="1461"/>
                <a:chOff x="3418" y="1257"/>
                <a:chExt cx="358" cy="1461"/>
              </a:xfrm>
            </p:grpSpPr>
            <p:sp>
              <p:nvSpPr>
                <p:cNvPr id="27702" name="Freeform 464"/>
                <p:cNvSpPr>
                  <a:spLocks/>
                </p:cNvSpPr>
                <p:nvPr/>
              </p:nvSpPr>
              <p:spPr bwMode="auto">
                <a:xfrm>
                  <a:off x="3418" y="2574"/>
                  <a:ext cx="144" cy="83"/>
                </a:xfrm>
                <a:custGeom>
                  <a:avLst/>
                  <a:gdLst>
                    <a:gd name="T0" fmla="*/ 76 w 144"/>
                    <a:gd name="T1" fmla="*/ 0 h 83"/>
                    <a:gd name="T2" fmla="*/ 53 w 144"/>
                    <a:gd name="T3" fmla="*/ 23 h 83"/>
                    <a:gd name="T4" fmla="*/ 30 w 144"/>
                    <a:gd name="T5" fmla="*/ 45 h 83"/>
                    <a:gd name="T6" fmla="*/ 7 w 144"/>
                    <a:gd name="T7" fmla="*/ 68 h 83"/>
                    <a:gd name="T8" fmla="*/ 0 w 144"/>
                    <a:gd name="T9" fmla="*/ 83 h 83"/>
                    <a:gd name="T10" fmla="*/ 30 w 144"/>
                    <a:gd name="T11" fmla="*/ 83 h 83"/>
                    <a:gd name="T12" fmla="*/ 53 w 144"/>
                    <a:gd name="T13" fmla="*/ 83 h 83"/>
                    <a:gd name="T14" fmla="*/ 91 w 144"/>
                    <a:gd name="T15" fmla="*/ 68 h 83"/>
                    <a:gd name="T16" fmla="*/ 114 w 144"/>
                    <a:gd name="T17" fmla="*/ 53 h 83"/>
                    <a:gd name="T18" fmla="*/ 137 w 144"/>
                    <a:gd name="T19" fmla="*/ 53 h 83"/>
                    <a:gd name="T20" fmla="*/ 144 w 144"/>
                    <a:gd name="T21" fmla="*/ 45 h 83"/>
                    <a:gd name="T22" fmla="*/ 144 w 144"/>
                    <a:gd name="T23" fmla="*/ 7 h 83"/>
                    <a:gd name="T24" fmla="*/ 76 w 144"/>
                    <a:gd name="T25" fmla="*/ 0 h 8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44"/>
                    <a:gd name="T40" fmla="*/ 0 h 83"/>
                    <a:gd name="T41" fmla="*/ 144 w 144"/>
                    <a:gd name="T42" fmla="*/ 83 h 8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44" h="83">
                      <a:moveTo>
                        <a:pt x="76" y="0"/>
                      </a:moveTo>
                      <a:lnTo>
                        <a:pt x="53" y="23"/>
                      </a:lnTo>
                      <a:lnTo>
                        <a:pt x="30" y="45"/>
                      </a:lnTo>
                      <a:lnTo>
                        <a:pt x="7" y="68"/>
                      </a:lnTo>
                      <a:lnTo>
                        <a:pt x="0" y="83"/>
                      </a:lnTo>
                      <a:lnTo>
                        <a:pt x="30" y="83"/>
                      </a:lnTo>
                      <a:lnTo>
                        <a:pt x="53" y="83"/>
                      </a:lnTo>
                      <a:lnTo>
                        <a:pt x="91" y="68"/>
                      </a:lnTo>
                      <a:lnTo>
                        <a:pt x="114" y="53"/>
                      </a:lnTo>
                      <a:lnTo>
                        <a:pt x="137" y="53"/>
                      </a:lnTo>
                      <a:lnTo>
                        <a:pt x="144" y="45"/>
                      </a:lnTo>
                      <a:lnTo>
                        <a:pt x="144" y="7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03" name="Freeform 465"/>
                <p:cNvSpPr>
                  <a:spLocks/>
                </p:cNvSpPr>
                <p:nvPr/>
              </p:nvSpPr>
              <p:spPr bwMode="auto">
                <a:xfrm>
                  <a:off x="3677" y="2619"/>
                  <a:ext cx="91" cy="99"/>
                </a:xfrm>
                <a:custGeom>
                  <a:avLst/>
                  <a:gdLst>
                    <a:gd name="T0" fmla="*/ 0 w 91"/>
                    <a:gd name="T1" fmla="*/ 0 h 99"/>
                    <a:gd name="T2" fmla="*/ 0 w 91"/>
                    <a:gd name="T3" fmla="*/ 23 h 99"/>
                    <a:gd name="T4" fmla="*/ 15 w 91"/>
                    <a:gd name="T5" fmla="*/ 38 h 99"/>
                    <a:gd name="T6" fmla="*/ 15 w 91"/>
                    <a:gd name="T7" fmla="*/ 61 h 99"/>
                    <a:gd name="T8" fmla="*/ 38 w 91"/>
                    <a:gd name="T9" fmla="*/ 84 h 99"/>
                    <a:gd name="T10" fmla="*/ 53 w 91"/>
                    <a:gd name="T11" fmla="*/ 92 h 99"/>
                    <a:gd name="T12" fmla="*/ 68 w 91"/>
                    <a:gd name="T13" fmla="*/ 99 h 99"/>
                    <a:gd name="T14" fmla="*/ 83 w 91"/>
                    <a:gd name="T15" fmla="*/ 92 h 99"/>
                    <a:gd name="T16" fmla="*/ 91 w 91"/>
                    <a:gd name="T17" fmla="*/ 76 h 99"/>
                    <a:gd name="T18" fmla="*/ 91 w 91"/>
                    <a:gd name="T19" fmla="*/ 61 h 99"/>
                    <a:gd name="T20" fmla="*/ 76 w 91"/>
                    <a:gd name="T21" fmla="*/ 31 h 99"/>
                    <a:gd name="T22" fmla="*/ 53 w 91"/>
                    <a:gd name="T23" fmla="*/ 8 h 99"/>
                    <a:gd name="T24" fmla="*/ 53 w 91"/>
                    <a:gd name="T25" fmla="*/ 0 h 99"/>
                    <a:gd name="T26" fmla="*/ 0 w 91"/>
                    <a:gd name="T27" fmla="*/ 0 h 9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91"/>
                    <a:gd name="T43" fmla="*/ 0 h 99"/>
                    <a:gd name="T44" fmla="*/ 91 w 91"/>
                    <a:gd name="T45" fmla="*/ 99 h 9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91" h="99">
                      <a:moveTo>
                        <a:pt x="0" y="0"/>
                      </a:moveTo>
                      <a:lnTo>
                        <a:pt x="0" y="23"/>
                      </a:lnTo>
                      <a:lnTo>
                        <a:pt x="15" y="38"/>
                      </a:lnTo>
                      <a:lnTo>
                        <a:pt x="15" y="61"/>
                      </a:lnTo>
                      <a:lnTo>
                        <a:pt x="38" y="84"/>
                      </a:lnTo>
                      <a:lnTo>
                        <a:pt x="53" y="92"/>
                      </a:lnTo>
                      <a:lnTo>
                        <a:pt x="68" y="99"/>
                      </a:lnTo>
                      <a:lnTo>
                        <a:pt x="83" y="92"/>
                      </a:lnTo>
                      <a:lnTo>
                        <a:pt x="91" y="76"/>
                      </a:lnTo>
                      <a:lnTo>
                        <a:pt x="91" y="61"/>
                      </a:lnTo>
                      <a:lnTo>
                        <a:pt x="76" y="31"/>
                      </a:lnTo>
                      <a:lnTo>
                        <a:pt x="53" y="8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04" name="Freeform 466"/>
                <p:cNvSpPr>
                  <a:spLocks/>
                </p:cNvSpPr>
                <p:nvPr/>
              </p:nvSpPr>
              <p:spPr bwMode="auto">
                <a:xfrm>
                  <a:off x="3464" y="2048"/>
                  <a:ext cx="45" cy="115"/>
                </a:xfrm>
                <a:custGeom>
                  <a:avLst/>
                  <a:gdLst>
                    <a:gd name="T0" fmla="*/ 0 w 45"/>
                    <a:gd name="T1" fmla="*/ 0 h 115"/>
                    <a:gd name="T2" fmla="*/ 0 w 45"/>
                    <a:gd name="T3" fmla="*/ 61 h 115"/>
                    <a:gd name="T4" fmla="*/ 22 w 45"/>
                    <a:gd name="T5" fmla="*/ 99 h 115"/>
                    <a:gd name="T6" fmla="*/ 30 w 45"/>
                    <a:gd name="T7" fmla="*/ 115 h 115"/>
                    <a:gd name="T8" fmla="*/ 30 w 45"/>
                    <a:gd name="T9" fmla="*/ 61 h 115"/>
                    <a:gd name="T10" fmla="*/ 38 w 45"/>
                    <a:gd name="T11" fmla="*/ 69 h 115"/>
                    <a:gd name="T12" fmla="*/ 45 w 45"/>
                    <a:gd name="T13" fmla="*/ 84 h 115"/>
                    <a:gd name="T14" fmla="*/ 45 w 45"/>
                    <a:gd name="T15" fmla="*/ 61 h 115"/>
                    <a:gd name="T16" fmla="*/ 38 w 45"/>
                    <a:gd name="T17" fmla="*/ 31 h 115"/>
                    <a:gd name="T18" fmla="*/ 22 w 45"/>
                    <a:gd name="T19" fmla="*/ 0 h 115"/>
                    <a:gd name="T20" fmla="*/ 0 w 45"/>
                    <a:gd name="T21" fmla="*/ 0 h 11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45"/>
                    <a:gd name="T34" fmla="*/ 0 h 115"/>
                    <a:gd name="T35" fmla="*/ 45 w 45"/>
                    <a:gd name="T36" fmla="*/ 115 h 11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45" h="115">
                      <a:moveTo>
                        <a:pt x="0" y="0"/>
                      </a:moveTo>
                      <a:lnTo>
                        <a:pt x="0" y="61"/>
                      </a:lnTo>
                      <a:lnTo>
                        <a:pt x="22" y="99"/>
                      </a:lnTo>
                      <a:lnTo>
                        <a:pt x="30" y="115"/>
                      </a:lnTo>
                      <a:lnTo>
                        <a:pt x="30" y="61"/>
                      </a:lnTo>
                      <a:lnTo>
                        <a:pt x="38" y="69"/>
                      </a:lnTo>
                      <a:lnTo>
                        <a:pt x="45" y="84"/>
                      </a:lnTo>
                      <a:lnTo>
                        <a:pt x="45" y="61"/>
                      </a:lnTo>
                      <a:lnTo>
                        <a:pt x="38" y="31"/>
                      </a:lnTo>
                      <a:lnTo>
                        <a:pt x="2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05" name="Freeform 467"/>
                <p:cNvSpPr>
                  <a:spLocks/>
                </p:cNvSpPr>
                <p:nvPr/>
              </p:nvSpPr>
              <p:spPr bwMode="auto">
                <a:xfrm>
                  <a:off x="3486" y="1813"/>
                  <a:ext cx="252" cy="806"/>
                </a:xfrm>
                <a:custGeom>
                  <a:avLst/>
                  <a:gdLst>
                    <a:gd name="T0" fmla="*/ 0 w 252"/>
                    <a:gd name="T1" fmla="*/ 0 h 806"/>
                    <a:gd name="T2" fmla="*/ 0 w 252"/>
                    <a:gd name="T3" fmla="*/ 441 h 806"/>
                    <a:gd name="T4" fmla="*/ 0 w 252"/>
                    <a:gd name="T5" fmla="*/ 761 h 806"/>
                    <a:gd name="T6" fmla="*/ 76 w 252"/>
                    <a:gd name="T7" fmla="*/ 776 h 806"/>
                    <a:gd name="T8" fmla="*/ 92 w 252"/>
                    <a:gd name="T9" fmla="*/ 510 h 806"/>
                    <a:gd name="T10" fmla="*/ 76 w 252"/>
                    <a:gd name="T11" fmla="*/ 487 h 806"/>
                    <a:gd name="T12" fmla="*/ 92 w 252"/>
                    <a:gd name="T13" fmla="*/ 471 h 806"/>
                    <a:gd name="T14" fmla="*/ 92 w 252"/>
                    <a:gd name="T15" fmla="*/ 312 h 806"/>
                    <a:gd name="T16" fmla="*/ 107 w 252"/>
                    <a:gd name="T17" fmla="*/ 357 h 806"/>
                    <a:gd name="T18" fmla="*/ 145 w 252"/>
                    <a:gd name="T19" fmla="*/ 578 h 806"/>
                    <a:gd name="T20" fmla="*/ 183 w 252"/>
                    <a:gd name="T21" fmla="*/ 806 h 806"/>
                    <a:gd name="T22" fmla="*/ 252 w 252"/>
                    <a:gd name="T23" fmla="*/ 806 h 806"/>
                    <a:gd name="T24" fmla="*/ 221 w 252"/>
                    <a:gd name="T25" fmla="*/ 502 h 806"/>
                    <a:gd name="T26" fmla="*/ 206 w 252"/>
                    <a:gd name="T27" fmla="*/ 251 h 806"/>
                    <a:gd name="T28" fmla="*/ 213 w 252"/>
                    <a:gd name="T29" fmla="*/ 7 h 806"/>
                    <a:gd name="T30" fmla="*/ 0 w 252"/>
                    <a:gd name="T31" fmla="*/ 0 h 80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252"/>
                    <a:gd name="T49" fmla="*/ 0 h 806"/>
                    <a:gd name="T50" fmla="*/ 252 w 252"/>
                    <a:gd name="T51" fmla="*/ 806 h 80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252" h="806">
                      <a:moveTo>
                        <a:pt x="0" y="0"/>
                      </a:moveTo>
                      <a:lnTo>
                        <a:pt x="0" y="441"/>
                      </a:lnTo>
                      <a:lnTo>
                        <a:pt x="0" y="761"/>
                      </a:lnTo>
                      <a:lnTo>
                        <a:pt x="76" y="776"/>
                      </a:lnTo>
                      <a:lnTo>
                        <a:pt x="92" y="510"/>
                      </a:lnTo>
                      <a:lnTo>
                        <a:pt x="76" y="487"/>
                      </a:lnTo>
                      <a:lnTo>
                        <a:pt x="92" y="471"/>
                      </a:lnTo>
                      <a:lnTo>
                        <a:pt x="92" y="312"/>
                      </a:lnTo>
                      <a:lnTo>
                        <a:pt x="107" y="357"/>
                      </a:lnTo>
                      <a:lnTo>
                        <a:pt x="145" y="578"/>
                      </a:lnTo>
                      <a:lnTo>
                        <a:pt x="183" y="806"/>
                      </a:lnTo>
                      <a:lnTo>
                        <a:pt x="252" y="806"/>
                      </a:lnTo>
                      <a:lnTo>
                        <a:pt x="221" y="502"/>
                      </a:lnTo>
                      <a:lnTo>
                        <a:pt x="206" y="251"/>
                      </a:lnTo>
                      <a:lnTo>
                        <a:pt x="213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06" name="Freeform 468"/>
                <p:cNvSpPr>
                  <a:spLocks/>
                </p:cNvSpPr>
                <p:nvPr/>
              </p:nvSpPr>
              <p:spPr bwMode="auto">
                <a:xfrm>
                  <a:off x="3456" y="1440"/>
                  <a:ext cx="320" cy="616"/>
                </a:xfrm>
                <a:custGeom>
                  <a:avLst/>
                  <a:gdLst>
                    <a:gd name="T0" fmla="*/ 106 w 320"/>
                    <a:gd name="T1" fmla="*/ 7 h 616"/>
                    <a:gd name="T2" fmla="*/ 8 w 320"/>
                    <a:gd name="T3" fmla="*/ 83 h 616"/>
                    <a:gd name="T4" fmla="*/ 0 w 320"/>
                    <a:gd name="T5" fmla="*/ 281 h 616"/>
                    <a:gd name="T6" fmla="*/ 0 w 320"/>
                    <a:gd name="T7" fmla="*/ 380 h 616"/>
                    <a:gd name="T8" fmla="*/ 8 w 320"/>
                    <a:gd name="T9" fmla="*/ 616 h 616"/>
                    <a:gd name="T10" fmla="*/ 30 w 320"/>
                    <a:gd name="T11" fmla="*/ 616 h 616"/>
                    <a:gd name="T12" fmla="*/ 38 w 320"/>
                    <a:gd name="T13" fmla="*/ 373 h 616"/>
                    <a:gd name="T14" fmla="*/ 243 w 320"/>
                    <a:gd name="T15" fmla="*/ 373 h 616"/>
                    <a:gd name="T16" fmla="*/ 251 w 320"/>
                    <a:gd name="T17" fmla="*/ 312 h 616"/>
                    <a:gd name="T18" fmla="*/ 251 w 320"/>
                    <a:gd name="T19" fmla="*/ 357 h 616"/>
                    <a:gd name="T20" fmla="*/ 243 w 320"/>
                    <a:gd name="T21" fmla="*/ 449 h 616"/>
                    <a:gd name="T22" fmla="*/ 228 w 320"/>
                    <a:gd name="T23" fmla="*/ 586 h 616"/>
                    <a:gd name="T24" fmla="*/ 259 w 320"/>
                    <a:gd name="T25" fmla="*/ 593 h 616"/>
                    <a:gd name="T26" fmla="*/ 320 w 320"/>
                    <a:gd name="T27" fmla="*/ 357 h 616"/>
                    <a:gd name="T28" fmla="*/ 282 w 320"/>
                    <a:gd name="T29" fmla="*/ 68 h 616"/>
                    <a:gd name="T30" fmla="*/ 175 w 320"/>
                    <a:gd name="T31" fmla="*/ 0 h 616"/>
                    <a:gd name="T32" fmla="*/ 129 w 320"/>
                    <a:gd name="T33" fmla="*/ 30 h 616"/>
                    <a:gd name="T34" fmla="*/ 106 w 320"/>
                    <a:gd name="T35" fmla="*/ 7 h 61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0"/>
                    <a:gd name="T55" fmla="*/ 0 h 616"/>
                    <a:gd name="T56" fmla="*/ 320 w 320"/>
                    <a:gd name="T57" fmla="*/ 616 h 61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0" h="616">
                      <a:moveTo>
                        <a:pt x="106" y="7"/>
                      </a:moveTo>
                      <a:lnTo>
                        <a:pt x="8" y="83"/>
                      </a:lnTo>
                      <a:lnTo>
                        <a:pt x="0" y="281"/>
                      </a:lnTo>
                      <a:lnTo>
                        <a:pt x="0" y="380"/>
                      </a:lnTo>
                      <a:lnTo>
                        <a:pt x="8" y="616"/>
                      </a:lnTo>
                      <a:lnTo>
                        <a:pt x="30" y="616"/>
                      </a:lnTo>
                      <a:lnTo>
                        <a:pt x="38" y="373"/>
                      </a:lnTo>
                      <a:lnTo>
                        <a:pt x="243" y="373"/>
                      </a:lnTo>
                      <a:lnTo>
                        <a:pt x="251" y="312"/>
                      </a:lnTo>
                      <a:lnTo>
                        <a:pt x="251" y="357"/>
                      </a:lnTo>
                      <a:lnTo>
                        <a:pt x="243" y="449"/>
                      </a:lnTo>
                      <a:lnTo>
                        <a:pt x="228" y="586"/>
                      </a:lnTo>
                      <a:lnTo>
                        <a:pt x="259" y="593"/>
                      </a:lnTo>
                      <a:lnTo>
                        <a:pt x="320" y="357"/>
                      </a:lnTo>
                      <a:lnTo>
                        <a:pt x="282" y="68"/>
                      </a:lnTo>
                      <a:lnTo>
                        <a:pt x="175" y="0"/>
                      </a:lnTo>
                      <a:lnTo>
                        <a:pt x="129" y="30"/>
                      </a:lnTo>
                      <a:lnTo>
                        <a:pt x="106" y="7"/>
                      </a:lnTo>
                      <a:close/>
                    </a:path>
                  </a:pathLst>
                </a:custGeom>
                <a:solidFill>
                  <a:srgbClr val="3F7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07" name="Freeform 469"/>
                <p:cNvSpPr>
                  <a:spLocks/>
                </p:cNvSpPr>
                <p:nvPr/>
              </p:nvSpPr>
              <p:spPr bwMode="auto">
                <a:xfrm>
                  <a:off x="3677" y="2026"/>
                  <a:ext cx="45" cy="99"/>
                </a:xfrm>
                <a:custGeom>
                  <a:avLst/>
                  <a:gdLst>
                    <a:gd name="T0" fmla="*/ 7 w 45"/>
                    <a:gd name="T1" fmla="*/ 0 h 99"/>
                    <a:gd name="T2" fmla="*/ 0 w 45"/>
                    <a:gd name="T3" fmla="*/ 53 h 99"/>
                    <a:gd name="T4" fmla="*/ 22 w 45"/>
                    <a:gd name="T5" fmla="*/ 99 h 99"/>
                    <a:gd name="T6" fmla="*/ 30 w 45"/>
                    <a:gd name="T7" fmla="*/ 91 h 99"/>
                    <a:gd name="T8" fmla="*/ 45 w 45"/>
                    <a:gd name="T9" fmla="*/ 91 h 99"/>
                    <a:gd name="T10" fmla="*/ 38 w 45"/>
                    <a:gd name="T11" fmla="*/ 76 h 99"/>
                    <a:gd name="T12" fmla="*/ 38 w 45"/>
                    <a:gd name="T13" fmla="*/ 53 h 99"/>
                    <a:gd name="T14" fmla="*/ 45 w 45"/>
                    <a:gd name="T15" fmla="*/ 38 h 99"/>
                    <a:gd name="T16" fmla="*/ 38 w 45"/>
                    <a:gd name="T17" fmla="*/ 0 h 99"/>
                    <a:gd name="T18" fmla="*/ 7 w 45"/>
                    <a:gd name="T19" fmla="*/ 0 h 99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5"/>
                    <a:gd name="T31" fmla="*/ 0 h 99"/>
                    <a:gd name="T32" fmla="*/ 45 w 45"/>
                    <a:gd name="T33" fmla="*/ 99 h 99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5" h="99">
                      <a:moveTo>
                        <a:pt x="7" y="0"/>
                      </a:moveTo>
                      <a:lnTo>
                        <a:pt x="0" y="53"/>
                      </a:lnTo>
                      <a:lnTo>
                        <a:pt x="22" y="99"/>
                      </a:lnTo>
                      <a:lnTo>
                        <a:pt x="30" y="91"/>
                      </a:lnTo>
                      <a:lnTo>
                        <a:pt x="45" y="91"/>
                      </a:lnTo>
                      <a:lnTo>
                        <a:pt x="38" y="76"/>
                      </a:lnTo>
                      <a:lnTo>
                        <a:pt x="38" y="53"/>
                      </a:lnTo>
                      <a:lnTo>
                        <a:pt x="45" y="38"/>
                      </a:lnTo>
                      <a:lnTo>
                        <a:pt x="38" y="0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08" name="Line 470"/>
                <p:cNvSpPr>
                  <a:spLocks noChangeShapeType="1"/>
                </p:cNvSpPr>
                <p:nvPr/>
              </p:nvSpPr>
              <p:spPr bwMode="auto">
                <a:xfrm>
                  <a:off x="3494" y="1835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09" name="Line 471"/>
                <p:cNvSpPr>
                  <a:spLocks noChangeShapeType="1"/>
                </p:cNvSpPr>
                <p:nvPr/>
              </p:nvSpPr>
              <p:spPr bwMode="auto">
                <a:xfrm>
                  <a:off x="3494" y="1820"/>
                  <a:ext cx="205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10" name="Freeform 472"/>
                <p:cNvSpPr>
                  <a:spLocks/>
                </p:cNvSpPr>
                <p:nvPr/>
              </p:nvSpPr>
              <p:spPr bwMode="auto">
                <a:xfrm>
                  <a:off x="3555" y="1455"/>
                  <a:ext cx="91" cy="53"/>
                </a:xfrm>
                <a:custGeom>
                  <a:avLst/>
                  <a:gdLst>
                    <a:gd name="T0" fmla="*/ 0 w 91"/>
                    <a:gd name="T1" fmla="*/ 7 h 53"/>
                    <a:gd name="T2" fmla="*/ 0 w 91"/>
                    <a:gd name="T3" fmla="*/ 53 h 53"/>
                    <a:gd name="T4" fmla="*/ 23 w 91"/>
                    <a:gd name="T5" fmla="*/ 15 h 53"/>
                    <a:gd name="T6" fmla="*/ 46 w 91"/>
                    <a:gd name="T7" fmla="*/ 53 h 53"/>
                    <a:gd name="T8" fmla="*/ 91 w 91"/>
                    <a:gd name="T9" fmla="*/ 0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1"/>
                    <a:gd name="T16" fmla="*/ 0 h 53"/>
                    <a:gd name="T17" fmla="*/ 91 w 91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1" h="53">
                      <a:moveTo>
                        <a:pt x="0" y="7"/>
                      </a:moveTo>
                      <a:lnTo>
                        <a:pt x="0" y="53"/>
                      </a:lnTo>
                      <a:lnTo>
                        <a:pt x="23" y="15"/>
                      </a:lnTo>
                      <a:lnTo>
                        <a:pt x="46" y="53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11" name="Line 473"/>
                <p:cNvSpPr>
                  <a:spLocks noChangeShapeType="1"/>
                </p:cNvSpPr>
                <p:nvPr/>
              </p:nvSpPr>
              <p:spPr bwMode="auto">
                <a:xfrm>
                  <a:off x="3578" y="1478"/>
                  <a:ext cx="1" cy="35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12" name="Freeform 474"/>
                <p:cNvSpPr>
                  <a:spLocks/>
                </p:cNvSpPr>
                <p:nvPr/>
              </p:nvSpPr>
              <p:spPr bwMode="auto">
                <a:xfrm>
                  <a:off x="3524" y="1264"/>
                  <a:ext cx="122" cy="206"/>
                </a:xfrm>
                <a:custGeom>
                  <a:avLst/>
                  <a:gdLst>
                    <a:gd name="T0" fmla="*/ 8 w 122"/>
                    <a:gd name="T1" fmla="*/ 39 h 206"/>
                    <a:gd name="T2" fmla="*/ 0 w 122"/>
                    <a:gd name="T3" fmla="*/ 61 h 206"/>
                    <a:gd name="T4" fmla="*/ 0 w 122"/>
                    <a:gd name="T5" fmla="*/ 69 h 206"/>
                    <a:gd name="T6" fmla="*/ 8 w 122"/>
                    <a:gd name="T7" fmla="*/ 77 h 206"/>
                    <a:gd name="T8" fmla="*/ 0 w 122"/>
                    <a:gd name="T9" fmla="*/ 92 h 206"/>
                    <a:gd name="T10" fmla="*/ 8 w 122"/>
                    <a:gd name="T11" fmla="*/ 115 h 206"/>
                    <a:gd name="T12" fmla="*/ 8 w 122"/>
                    <a:gd name="T13" fmla="*/ 130 h 206"/>
                    <a:gd name="T14" fmla="*/ 8 w 122"/>
                    <a:gd name="T15" fmla="*/ 137 h 206"/>
                    <a:gd name="T16" fmla="*/ 16 w 122"/>
                    <a:gd name="T17" fmla="*/ 153 h 206"/>
                    <a:gd name="T18" fmla="*/ 16 w 122"/>
                    <a:gd name="T19" fmla="*/ 160 h 206"/>
                    <a:gd name="T20" fmla="*/ 31 w 122"/>
                    <a:gd name="T21" fmla="*/ 168 h 206"/>
                    <a:gd name="T22" fmla="*/ 38 w 122"/>
                    <a:gd name="T23" fmla="*/ 168 h 206"/>
                    <a:gd name="T24" fmla="*/ 38 w 122"/>
                    <a:gd name="T25" fmla="*/ 176 h 206"/>
                    <a:gd name="T26" fmla="*/ 38 w 122"/>
                    <a:gd name="T27" fmla="*/ 183 h 206"/>
                    <a:gd name="T28" fmla="*/ 54 w 122"/>
                    <a:gd name="T29" fmla="*/ 206 h 206"/>
                    <a:gd name="T30" fmla="*/ 107 w 122"/>
                    <a:gd name="T31" fmla="*/ 176 h 206"/>
                    <a:gd name="T32" fmla="*/ 107 w 122"/>
                    <a:gd name="T33" fmla="*/ 122 h 206"/>
                    <a:gd name="T34" fmla="*/ 115 w 122"/>
                    <a:gd name="T35" fmla="*/ 107 h 206"/>
                    <a:gd name="T36" fmla="*/ 122 w 122"/>
                    <a:gd name="T37" fmla="*/ 92 h 206"/>
                    <a:gd name="T38" fmla="*/ 122 w 122"/>
                    <a:gd name="T39" fmla="*/ 77 h 206"/>
                    <a:gd name="T40" fmla="*/ 122 w 122"/>
                    <a:gd name="T41" fmla="*/ 61 h 206"/>
                    <a:gd name="T42" fmla="*/ 122 w 122"/>
                    <a:gd name="T43" fmla="*/ 54 h 206"/>
                    <a:gd name="T44" fmla="*/ 122 w 122"/>
                    <a:gd name="T45" fmla="*/ 39 h 206"/>
                    <a:gd name="T46" fmla="*/ 122 w 122"/>
                    <a:gd name="T47" fmla="*/ 31 h 206"/>
                    <a:gd name="T48" fmla="*/ 115 w 122"/>
                    <a:gd name="T49" fmla="*/ 23 h 206"/>
                    <a:gd name="T50" fmla="*/ 107 w 122"/>
                    <a:gd name="T51" fmla="*/ 16 h 206"/>
                    <a:gd name="T52" fmla="*/ 99 w 122"/>
                    <a:gd name="T53" fmla="*/ 8 h 206"/>
                    <a:gd name="T54" fmla="*/ 84 w 122"/>
                    <a:gd name="T55" fmla="*/ 8 h 206"/>
                    <a:gd name="T56" fmla="*/ 77 w 122"/>
                    <a:gd name="T57" fmla="*/ 8 h 206"/>
                    <a:gd name="T58" fmla="*/ 61 w 122"/>
                    <a:gd name="T59" fmla="*/ 0 h 206"/>
                    <a:gd name="T60" fmla="*/ 46 w 122"/>
                    <a:gd name="T61" fmla="*/ 8 h 206"/>
                    <a:gd name="T62" fmla="*/ 31 w 122"/>
                    <a:gd name="T63" fmla="*/ 8 h 206"/>
                    <a:gd name="T64" fmla="*/ 23 w 122"/>
                    <a:gd name="T65" fmla="*/ 16 h 206"/>
                    <a:gd name="T66" fmla="*/ 16 w 122"/>
                    <a:gd name="T67" fmla="*/ 23 h 206"/>
                    <a:gd name="T68" fmla="*/ 8 w 122"/>
                    <a:gd name="T69" fmla="*/ 31 h 206"/>
                    <a:gd name="T70" fmla="*/ 8 w 122"/>
                    <a:gd name="T71" fmla="*/ 39 h 20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122"/>
                    <a:gd name="T109" fmla="*/ 0 h 206"/>
                    <a:gd name="T110" fmla="*/ 122 w 122"/>
                    <a:gd name="T111" fmla="*/ 206 h 20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122" h="206">
                      <a:moveTo>
                        <a:pt x="8" y="39"/>
                      </a:moveTo>
                      <a:lnTo>
                        <a:pt x="0" y="61"/>
                      </a:lnTo>
                      <a:lnTo>
                        <a:pt x="0" y="69"/>
                      </a:lnTo>
                      <a:lnTo>
                        <a:pt x="8" y="77"/>
                      </a:lnTo>
                      <a:lnTo>
                        <a:pt x="0" y="92"/>
                      </a:lnTo>
                      <a:lnTo>
                        <a:pt x="8" y="115"/>
                      </a:lnTo>
                      <a:lnTo>
                        <a:pt x="8" y="130"/>
                      </a:lnTo>
                      <a:lnTo>
                        <a:pt x="8" y="137"/>
                      </a:lnTo>
                      <a:lnTo>
                        <a:pt x="16" y="153"/>
                      </a:lnTo>
                      <a:lnTo>
                        <a:pt x="16" y="160"/>
                      </a:lnTo>
                      <a:lnTo>
                        <a:pt x="31" y="168"/>
                      </a:lnTo>
                      <a:lnTo>
                        <a:pt x="38" y="168"/>
                      </a:lnTo>
                      <a:lnTo>
                        <a:pt x="38" y="176"/>
                      </a:lnTo>
                      <a:lnTo>
                        <a:pt x="38" y="183"/>
                      </a:lnTo>
                      <a:lnTo>
                        <a:pt x="54" y="206"/>
                      </a:lnTo>
                      <a:lnTo>
                        <a:pt x="107" y="176"/>
                      </a:lnTo>
                      <a:lnTo>
                        <a:pt x="107" y="122"/>
                      </a:lnTo>
                      <a:lnTo>
                        <a:pt x="115" y="107"/>
                      </a:lnTo>
                      <a:lnTo>
                        <a:pt x="122" y="92"/>
                      </a:lnTo>
                      <a:lnTo>
                        <a:pt x="122" y="77"/>
                      </a:lnTo>
                      <a:lnTo>
                        <a:pt x="122" y="61"/>
                      </a:lnTo>
                      <a:lnTo>
                        <a:pt x="122" y="54"/>
                      </a:lnTo>
                      <a:lnTo>
                        <a:pt x="122" y="39"/>
                      </a:lnTo>
                      <a:lnTo>
                        <a:pt x="122" y="31"/>
                      </a:lnTo>
                      <a:lnTo>
                        <a:pt x="115" y="23"/>
                      </a:lnTo>
                      <a:lnTo>
                        <a:pt x="107" y="16"/>
                      </a:lnTo>
                      <a:lnTo>
                        <a:pt x="99" y="8"/>
                      </a:lnTo>
                      <a:lnTo>
                        <a:pt x="84" y="8"/>
                      </a:lnTo>
                      <a:lnTo>
                        <a:pt x="77" y="8"/>
                      </a:lnTo>
                      <a:lnTo>
                        <a:pt x="61" y="0"/>
                      </a:lnTo>
                      <a:lnTo>
                        <a:pt x="46" y="8"/>
                      </a:lnTo>
                      <a:lnTo>
                        <a:pt x="31" y="8"/>
                      </a:lnTo>
                      <a:lnTo>
                        <a:pt x="23" y="16"/>
                      </a:lnTo>
                      <a:lnTo>
                        <a:pt x="16" y="23"/>
                      </a:lnTo>
                      <a:lnTo>
                        <a:pt x="8" y="31"/>
                      </a:lnTo>
                      <a:lnTo>
                        <a:pt x="8" y="39"/>
                      </a:lnTo>
                      <a:close/>
                    </a:path>
                  </a:pathLst>
                </a:custGeom>
                <a:solidFill>
                  <a:srgbClr val="FF7F3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13" name="Freeform 475"/>
                <p:cNvSpPr>
                  <a:spLocks/>
                </p:cNvSpPr>
                <p:nvPr/>
              </p:nvSpPr>
              <p:spPr bwMode="auto">
                <a:xfrm>
                  <a:off x="3570" y="1379"/>
                  <a:ext cx="61" cy="61"/>
                </a:xfrm>
                <a:custGeom>
                  <a:avLst/>
                  <a:gdLst>
                    <a:gd name="T0" fmla="*/ 53 w 61"/>
                    <a:gd name="T1" fmla="*/ 15 h 61"/>
                    <a:gd name="T2" fmla="*/ 46 w 61"/>
                    <a:gd name="T3" fmla="*/ 30 h 61"/>
                    <a:gd name="T4" fmla="*/ 0 w 61"/>
                    <a:gd name="T5" fmla="*/ 53 h 61"/>
                    <a:gd name="T6" fmla="*/ 23 w 61"/>
                    <a:gd name="T7" fmla="*/ 53 h 61"/>
                    <a:gd name="T8" fmla="*/ 31 w 61"/>
                    <a:gd name="T9" fmla="*/ 45 h 61"/>
                    <a:gd name="T10" fmla="*/ 46 w 61"/>
                    <a:gd name="T11" fmla="*/ 45 h 61"/>
                    <a:gd name="T12" fmla="*/ 53 w 61"/>
                    <a:gd name="T13" fmla="*/ 53 h 61"/>
                    <a:gd name="T14" fmla="*/ 61 w 61"/>
                    <a:gd name="T15" fmla="*/ 61 h 61"/>
                    <a:gd name="T16" fmla="*/ 61 w 61"/>
                    <a:gd name="T17" fmla="*/ 22 h 61"/>
                    <a:gd name="T18" fmla="*/ 61 w 61"/>
                    <a:gd name="T19" fmla="*/ 7 h 61"/>
                    <a:gd name="T20" fmla="*/ 53 w 61"/>
                    <a:gd name="T21" fmla="*/ 0 h 61"/>
                    <a:gd name="T22" fmla="*/ 53 w 61"/>
                    <a:gd name="T23" fmla="*/ 15 h 6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61"/>
                    <a:gd name="T37" fmla="*/ 0 h 61"/>
                    <a:gd name="T38" fmla="*/ 61 w 61"/>
                    <a:gd name="T39" fmla="*/ 61 h 6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61" h="61">
                      <a:moveTo>
                        <a:pt x="53" y="15"/>
                      </a:moveTo>
                      <a:lnTo>
                        <a:pt x="46" y="30"/>
                      </a:lnTo>
                      <a:lnTo>
                        <a:pt x="0" y="53"/>
                      </a:lnTo>
                      <a:lnTo>
                        <a:pt x="23" y="53"/>
                      </a:lnTo>
                      <a:lnTo>
                        <a:pt x="31" y="45"/>
                      </a:lnTo>
                      <a:lnTo>
                        <a:pt x="46" y="45"/>
                      </a:lnTo>
                      <a:lnTo>
                        <a:pt x="53" y="53"/>
                      </a:lnTo>
                      <a:lnTo>
                        <a:pt x="61" y="61"/>
                      </a:lnTo>
                      <a:lnTo>
                        <a:pt x="61" y="22"/>
                      </a:lnTo>
                      <a:lnTo>
                        <a:pt x="61" y="7"/>
                      </a:lnTo>
                      <a:lnTo>
                        <a:pt x="53" y="0"/>
                      </a:lnTo>
                      <a:lnTo>
                        <a:pt x="53" y="15"/>
                      </a:lnTo>
                      <a:close/>
                    </a:path>
                  </a:pathLst>
                </a:custGeom>
                <a:solidFill>
                  <a:srgbClr val="7F3F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  <p:sp>
              <p:nvSpPr>
                <p:cNvPr id="27714" name="Freeform 476"/>
                <p:cNvSpPr>
                  <a:spLocks/>
                </p:cNvSpPr>
                <p:nvPr/>
              </p:nvSpPr>
              <p:spPr bwMode="auto">
                <a:xfrm>
                  <a:off x="3524" y="1257"/>
                  <a:ext cx="130" cy="152"/>
                </a:xfrm>
                <a:custGeom>
                  <a:avLst/>
                  <a:gdLst>
                    <a:gd name="T0" fmla="*/ 23 w 130"/>
                    <a:gd name="T1" fmla="*/ 15 h 152"/>
                    <a:gd name="T2" fmla="*/ 31 w 130"/>
                    <a:gd name="T3" fmla="*/ 7 h 152"/>
                    <a:gd name="T4" fmla="*/ 46 w 130"/>
                    <a:gd name="T5" fmla="*/ 7 h 152"/>
                    <a:gd name="T6" fmla="*/ 61 w 130"/>
                    <a:gd name="T7" fmla="*/ 0 h 152"/>
                    <a:gd name="T8" fmla="*/ 69 w 130"/>
                    <a:gd name="T9" fmla="*/ 0 h 152"/>
                    <a:gd name="T10" fmla="*/ 84 w 130"/>
                    <a:gd name="T11" fmla="*/ 0 h 152"/>
                    <a:gd name="T12" fmla="*/ 92 w 130"/>
                    <a:gd name="T13" fmla="*/ 0 h 152"/>
                    <a:gd name="T14" fmla="*/ 107 w 130"/>
                    <a:gd name="T15" fmla="*/ 0 h 152"/>
                    <a:gd name="T16" fmla="*/ 115 w 130"/>
                    <a:gd name="T17" fmla="*/ 7 h 152"/>
                    <a:gd name="T18" fmla="*/ 122 w 130"/>
                    <a:gd name="T19" fmla="*/ 15 h 152"/>
                    <a:gd name="T20" fmla="*/ 122 w 130"/>
                    <a:gd name="T21" fmla="*/ 23 h 152"/>
                    <a:gd name="T22" fmla="*/ 130 w 130"/>
                    <a:gd name="T23" fmla="*/ 30 h 152"/>
                    <a:gd name="T24" fmla="*/ 130 w 130"/>
                    <a:gd name="T25" fmla="*/ 46 h 152"/>
                    <a:gd name="T26" fmla="*/ 130 w 130"/>
                    <a:gd name="T27" fmla="*/ 68 h 152"/>
                    <a:gd name="T28" fmla="*/ 130 w 130"/>
                    <a:gd name="T29" fmla="*/ 84 h 152"/>
                    <a:gd name="T30" fmla="*/ 122 w 130"/>
                    <a:gd name="T31" fmla="*/ 99 h 152"/>
                    <a:gd name="T32" fmla="*/ 122 w 130"/>
                    <a:gd name="T33" fmla="*/ 114 h 152"/>
                    <a:gd name="T34" fmla="*/ 122 w 130"/>
                    <a:gd name="T35" fmla="*/ 122 h 152"/>
                    <a:gd name="T36" fmla="*/ 115 w 130"/>
                    <a:gd name="T37" fmla="*/ 129 h 152"/>
                    <a:gd name="T38" fmla="*/ 115 w 130"/>
                    <a:gd name="T39" fmla="*/ 137 h 152"/>
                    <a:gd name="T40" fmla="*/ 107 w 130"/>
                    <a:gd name="T41" fmla="*/ 152 h 152"/>
                    <a:gd name="T42" fmla="*/ 99 w 130"/>
                    <a:gd name="T43" fmla="*/ 152 h 152"/>
                    <a:gd name="T44" fmla="*/ 107 w 130"/>
                    <a:gd name="T45" fmla="*/ 137 h 152"/>
                    <a:gd name="T46" fmla="*/ 99 w 130"/>
                    <a:gd name="T47" fmla="*/ 129 h 152"/>
                    <a:gd name="T48" fmla="*/ 99 w 130"/>
                    <a:gd name="T49" fmla="*/ 122 h 152"/>
                    <a:gd name="T50" fmla="*/ 99 w 130"/>
                    <a:gd name="T51" fmla="*/ 114 h 152"/>
                    <a:gd name="T52" fmla="*/ 107 w 130"/>
                    <a:gd name="T53" fmla="*/ 99 h 152"/>
                    <a:gd name="T54" fmla="*/ 99 w 130"/>
                    <a:gd name="T55" fmla="*/ 91 h 152"/>
                    <a:gd name="T56" fmla="*/ 92 w 130"/>
                    <a:gd name="T57" fmla="*/ 99 h 152"/>
                    <a:gd name="T58" fmla="*/ 92 w 130"/>
                    <a:gd name="T59" fmla="*/ 106 h 152"/>
                    <a:gd name="T60" fmla="*/ 92 w 130"/>
                    <a:gd name="T61" fmla="*/ 91 h 152"/>
                    <a:gd name="T62" fmla="*/ 84 w 130"/>
                    <a:gd name="T63" fmla="*/ 76 h 152"/>
                    <a:gd name="T64" fmla="*/ 84 w 130"/>
                    <a:gd name="T65" fmla="*/ 61 h 152"/>
                    <a:gd name="T66" fmla="*/ 84 w 130"/>
                    <a:gd name="T67" fmla="*/ 46 h 152"/>
                    <a:gd name="T68" fmla="*/ 92 w 130"/>
                    <a:gd name="T69" fmla="*/ 46 h 152"/>
                    <a:gd name="T70" fmla="*/ 84 w 130"/>
                    <a:gd name="T71" fmla="*/ 46 h 152"/>
                    <a:gd name="T72" fmla="*/ 77 w 130"/>
                    <a:gd name="T73" fmla="*/ 46 h 152"/>
                    <a:gd name="T74" fmla="*/ 69 w 130"/>
                    <a:gd name="T75" fmla="*/ 46 h 152"/>
                    <a:gd name="T76" fmla="*/ 54 w 130"/>
                    <a:gd name="T77" fmla="*/ 53 h 152"/>
                    <a:gd name="T78" fmla="*/ 46 w 130"/>
                    <a:gd name="T79" fmla="*/ 53 h 152"/>
                    <a:gd name="T80" fmla="*/ 61 w 130"/>
                    <a:gd name="T81" fmla="*/ 46 h 152"/>
                    <a:gd name="T82" fmla="*/ 54 w 130"/>
                    <a:gd name="T83" fmla="*/ 46 h 152"/>
                    <a:gd name="T84" fmla="*/ 38 w 130"/>
                    <a:gd name="T85" fmla="*/ 46 h 152"/>
                    <a:gd name="T86" fmla="*/ 23 w 130"/>
                    <a:gd name="T87" fmla="*/ 46 h 152"/>
                    <a:gd name="T88" fmla="*/ 8 w 130"/>
                    <a:gd name="T89" fmla="*/ 46 h 152"/>
                    <a:gd name="T90" fmla="*/ 8 w 130"/>
                    <a:gd name="T91" fmla="*/ 53 h 152"/>
                    <a:gd name="T92" fmla="*/ 8 w 130"/>
                    <a:gd name="T93" fmla="*/ 68 h 152"/>
                    <a:gd name="T94" fmla="*/ 0 w 130"/>
                    <a:gd name="T95" fmla="*/ 53 h 152"/>
                    <a:gd name="T96" fmla="*/ 0 w 130"/>
                    <a:gd name="T97" fmla="*/ 38 h 152"/>
                    <a:gd name="T98" fmla="*/ 8 w 130"/>
                    <a:gd name="T99" fmla="*/ 23 h 152"/>
                    <a:gd name="T100" fmla="*/ 16 w 130"/>
                    <a:gd name="T101" fmla="*/ 15 h 152"/>
                    <a:gd name="T102" fmla="*/ 23 w 130"/>
                    <a:gd name="T103" fmla="*/ 15 h 152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30"/>
                    <a:gd name="T157" fmla="*/ 0 h 152"/>
                    <a:gd name="T158" fmla="*/ 130 w 130"/>
                    <a:gd name="T159" fmla="*/ 152 h 152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30" h="152">
                      <a:moveTo>
                        <a:pt x="23" y="15"/>
                      </a:moveTo>
                      <a:lnTo>
                        <a:pt x="31" y="7"/>
                      </a:lnTo>
                      <a:lnTo>
                        <a:pt x="46" y="7"/>
                      </a:lnTo>
                      <a:lnTo>
                        <a:pt x="61" y="0"/>
                      </a:lnTo>
                      <a:lnTo>
                        <a:pt x="69" y="0"/>
                      </a:lnTo>
                      <a:lnTo>
                        <a:pt x="84" y="0"/>
                      </a:lnTo>
                      <a:lnTo>
                        <a:pt x="92" y="0"/>
                      </a:lnTo>
                      <a:lnTo>
                        <a:pt x="107" y="0"/>
                      </a:lnTo>
                      <a:lnTo>
                        <a:pt x="115" y="7"/>
                      </a:lnTo>
                      <a:lnTo>
                        <a:pt x="122" y="15"/>
                      </a:lnTo>
                      <a:lnTo>
                        <a:pt x="122" y="23"/>
                      </a:lnTo>
                      <a:lnTo>
                        <a:pt x="130" y="30"/>
                      </a:lnTo>
                      <a:lnTo>
                        <a:pt x="130" y="46"/>
                      </a:lnTo>
                      <a:lnTo>
                        <a:pt x="130" y="68"/>
                      </a:lnTo>
                      <a:lnTo>
                        <a:pt x="130" y="84"/>
                      </a:lnTo>
                      <a:lnTo>
                        <a:pt x="122" y="99"/>
                      </a:lnTo>
                      <a:lnTo>
                        <a:pt x="122" y="114"/>
                      </a:lnTo>
                      <a:lnTo>
                        <a:pt x="122" y="122"/>
                      </a:lnTo>
                      <a:lnTo>
                        <a:pt x="115" y="129"/>
                      </a:lnTo>
                      <a:lnTo>
                        <a:pt x="115" y="137"/>
                      </a:lnTo>
                      <a:lnTo>
                        <a:pt x="107" y="152"/>
                      </a:lnTo>
                      <a:lnTo>
                        <a:pt x="99" y="152"/>
                      </a:lnTo>
                      <a:lnTo>
                        <a:pt x="107" y="137"/>
                      </a:lnTo>
                      <a:lnTo>
                        <a:pt x="99" y="129"/>
                      </a:lnTo>
                      <a:lnTo>
                        <a:pt x="99" y="122"/>
                      </a:lnTo>
                      <a:lnTo>
                        <a:pt x="99" y="114"/>
                      </a:lnTo>
                      <a:lnTo>
                        <a:pt x="107" y="99"/>
                      </a:lnTo>
                      <a:lnTo>
                        <a:pt x="99" y="91"/>
                      </a:lnTo>
                      <a:lnTo>
                        <a:pt x="92" y="99"/>
                      </a:lnTo>
                      <a:lnTo>
                        <a:pt x="92" y="106"/>
                      </a:lnTo>
                      <a:lnTo>
                        <a:pt x="92" y="91"/>
                      </a:lnTo>
                      <a:lnTo>
                        <a:pt x="84" y="76"/>
                      </a:lnTo>
                      <a:lnTo>
                        <a:pt x="84" y="61"/>
                      </a:lnTo>
                      <a:lnTo>
                        <a:pt x="84" y="46"/>
                      </a:lnTo>
                      <a:lnTo>
                        <a:pt x="92" y="46"/>
                      </a:lnTo>
                      <a:lnTo>
                        <a:pt x="84" y="46"/>
                      </a:lnTo>
                      <a:lnTo>
                        <a:pt x="77" y="46"/>
                      </a:lnTo>
                      <a:lnTo>
                        <a:pt x="69" y="46"/>
                      </a:lnTo>
                      <a:lnTo>
                        <a:pt x="54" y="53"/>
                      </a:lnTo>
                      <a:lnTo>
                        <a:pt x="46" y="53"/>
                      </a:lnTo>
                      <a:lnTo>
                        <a:pt x="61" y="46"/>
                      </a:lnTo>
                      <a:lnTo>
                        <a:pt x="54" y="46"/>
                      </a:lnTo>
                      <a:lnTo>
                        <a:pt x="38" y="46"/>
                      </a:lnTo>
                      <a:lnTo>
                        <a:pt x="23" y="46"/>
                      </a:lnTo>
                      <a:lnTo>
                        <a:pt x="8" y="46"/>
                      </a:lnTo>
                      <a:lnTo>
                        <a:pt x="8" y="53"/>
                      </a:lnTo>
                      <a:lnTo>
                        <a:pt x="8" y="68"/>
                      </a:lnTo>
                      <a:lnTo>
                        <a:pt x="0" y="53"/>
                      </a:lnTo>
                      <a:lnTo>
                        <a:pt x="0" y="38"/>
                      </a:lnTo>
                      <a:lnTo>
                        <a:pt x="8" y="23"/>
                      </a:lnTo>
                      <a:lnTo>
                        <a:pt x="16" y="15"/>
                      </a:lnTo>
                      <a:lnTo>
                        <a:pt x="23" y="1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it-IT"/>
                </a:p>
              </p:txBody>
            </p:sp>
          </p:grpSp>
        </p:grpSp>
      </p:grpSp>
      <p:cxnSp>
        <p:nvCxnSpPr>
          <p:cNvPr id="27692" name="AutoShape 477"/>
          <p:cNvCxnSpPr>
            <a:cxnSpLocks noChangeShapeType="1"/>
            <a:stCxn id="27956" idx="3"/>
            <a:endCxn id="27856" idx="1"/>
          </p:cNvCxnSpPr>
          <p:nvPr/>
        </p:nvCxnSpPr>
        <p:spPr bwMode="auto">
          <a:xfrm>
            <a:off x="3505200" y="4038600"/>
            <a:ext cx="685800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</p:cxnSp>
      <p:cxnSp>
        <p:nvCxnSpPr>
          <p:cNvPr id="27693" name="AutoShape 478"/>
          <p:cNvCxnSpPr>
            <a:cxnSpLocks noChangeShapeType="1"/>
            <a:stCxn id="27827" idx="3"/>
            <a:endCxn id="27727" idx="1"/>
          </p:cNvCxnSpPr>
          <p:nvPr/>
        </p:nvCxnSpPr>
        <p:spPr bwMode="auto">
          <a:xfrm>
            <a:off x="5257800" y="4038600"/>
            <a:ext cx="685800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</p:cxnSp>
      <p:cxnSp>
        <p:nvCxnSpPr>
          <p:cNvPr id="27694" name="AutoShape 479"/>
          <p:cNvCxnSpPr>
            <a:cxnSpLocks noChangeShapeType="1"/>
            <a:stCxn id="28028" idx="3"/>
            <a:endCxn id="27870" idx="1"/>
          </p:cNvCxnSpPr>
          <p:nvPr/>
        </p:nvCxnSpPr>
        <p:spPr bwMode="auto">
          <a:xfrm>
            <a:off x="3505200" y="5105400"/>
            <a:ext cx="685800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</p:cxnSp>
      <p:cxnSp>
        <p:nvCxnSpPr>
          <p:cNvPr id="27695" name="AutoShape 480"/>
          <p:cNvCxnSpPr>
            <a:cxnSpLocks noChangeShapeType="1"/>
            <a:stCxn id="27899" idx="3"/>
            <a:endCxn id="27741" idx="1"/>
          </p:cNvCxnSpPr>
          <p:nvPr/>
        </p:nvCxnSpPr>
        <p:spPr bwMode="auto">
          <a:xfrm>
            <a:off x="5257800" y="5105400"/>
            <a:ext cx="685800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</p:cxnSp>
      <p:cxnSp>
        <p:nvCxnSpPr>
          <p:cNvPr id="27696" name="AutoShape 481"/>
          <p:cNvCxnSpPr>
            <a:cxnSpLocks noChangeShapeType="1"/>
            <a:stCxn id="28042" idx="3"/>
            <a:endCxn id="27942" idx="1"/>
          </p:cNvCxnSpPr>
          <p:nvPr/>
        </p:nvCxnSpPr>
        <p:spPr bwMode="auto">
          <a:xfrm>
            <a:off x="3505200" y="6172200"/>
            <a:ext cx="685800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</p:cxnSp>
      <p:cxnSp>
        <p:nvCxnSpPr>
          <p:cNvPr id="27697" name="AutoShape 482"/>
          <p:cNvCxnSpPr>
            <a:cxnSpLocks noChangeShapeType="1"/>
            <a:stCxn id="27913" idx="3"/>
            <a:endCxn id="27813" idx="1"/>
          </p:cNvCxnSpPr>
          <p:nvPr/>
        </p:nvCxnSpPr>
        <p:spPr bwMode="auto">
          <a:xfrm>
            <a:off x="5257800" y="6172200"/>
            <a:ext cx="685800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</p:cxn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egnaposto piè di pagina 1"/>
          <p:cNvSpPr>
            <a:spLocks noGrp="1"/>
          </p:cNvSpPr>
          <p:nvPr>
            <p:ph type="ftr" sz="quarter" idx="11"/>
          </p:nvPr>
        </p:nvSpPr>
        <p:spPr>
          <a:xfrm>
            <a:off x="431800" y="6229350"/>
            <a:ext cx="1905000" cy="457200"/>
          </a:xfrm>
          <a:noFill/>
        </p:spPr>
        <p:txBody>
          <a:bodyPr/>
          <a:lstStyle/>
          <a:p>
            <a:pPr algn="l"/>
            <a:r>
              <a:rPr lang="it-IT"/>
              <a:t>Corso di EGI – Primo Modulo – Prima Unità Didattica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 eaLnBrk="1" hangingPunct="1"/>
            <a:r>
              <a:rPr lang="it-IT" sz="3600" smtClean="0"/>
              <a:t>Tipi di Processi</a:t>
            </a:r>
          </a:p>
        </p:txBody>
      </p:sp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838200" y="914400"/>
            <a:ext cx="76962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30000"/>
              </a:lnSpc>
              <a:spcBef>
                <a:spcPct val="50000"/>
              </a:spcBef>
              <a:buFont typeface="Wingdings" charset="2"/>
              <a:buNone/>
            </a:pPr>
            <a:endParaRPr lang="it-IT" sz="3200"/>
          </a:p>
          <a:p>
            <a:pPr>
              <a:lnSpc>
                <a:spcPct val="130000"/>
              </a:lnSpc>
              <a:spcBef>
                <a:spcPct val="50000"/>
              </a:spcBef>
              <a:buFont typeface="Wingdings" charset="2"/>
              <a:buChar char="ü"/>
            </a:pPr>
            <a:r>
              <a:rPr lang="it-IT" sz="2000" b="1"/>
              <a:t> </a:t>
            </a:r>
            <a:r>
              <a:rPr lang="it-IT" sz="2000"/>
              <a:t>Processi Cliente (quelli che producono output oggetto della relazione con i clienti dell’impresa) vs. Processi Amministrativi (output che sostengono altri processi aziendali, fra cui i processi cliente)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Wingdings" charset="2"/>
              <a:buChar char="ü"/>
            </a:pPr>
            <a:r>
              <a:rPr lang="it-IT" sz="2000"/>
              <a:t> Processi Funzionali (processi specialistici) vs. Processi Interfunzionali (processi architetturali o combinatori) 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Wingdings" charset="2"/>
              <a:buChar char="ü"/>
            </a:pPr>
            <a:r>
              <a:rPr lang="it-IT" sz="2000"/>
              <a:t> Processi di Interazione con la Domanda (PID) versus Processi Operativi e Produttivi (POP)</a:t>
            </a:r>
          </a:p>
          <a:p>
            <a:pPr>
              <a:lnSpc>
                <a:spcPct val="130000"/>
              </a:lnSpc>
              <a:spcBef>
                <a:spcPct val="50000"/>
              </a:spcBef>
              <a:buFont typeface="Wingdings" charset="2"/>
              <a:buChar char="ü"/>
            </a:pPr>
            <a:r>
              <a:rPr lang="it-IT" sz="2000"/>
              <a:t> Processi Primari e Processi di Supporto (Catena del Valore di Porter)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85800" y="304800"/>
            <a:ext cx="7777163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FILIERE SPECIFICHE STRATEGICAMENTE OMOGENEE: UN ESEMPIO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295400" y="1828800"/>
            <a:ext cx="7162800" cy="533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it-IT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371600" y="2590800"/>
            <a:ext cx="5181600" cy="9906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it-IT"/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 rot="5400000">
            <a:off x="6400800" y="2743200"/>
            <a:ext cx="990600" cy="685800"/>
          </a:xfrm>
          <a:prstGeom prst="triangle">
            <a:avLst>
              <a:gd name="adj" fmla="val 50000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1371600" y="3886200"/>
            <a:ext cx="5181600" cy="914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1" name="AutoShape 11"/>
          <p:cNvSpPr>
            <a:spLocks noChangeArrowheads="1"/>
          </p:cNvSpPr>
          <p:nvPr/>
        </p:nvSpPr>
        <p:spPr bwMode="auto">
          <a:xfrm rot="5400000">
            <a:off x="6438900" y="4000500"/>
            <a:ext cx="914400" cy="685800"/>
          </a:xfrm>
          <a:prstGeom prst="triangle">
            <a:avLst>
              <a:gd name="adj" fmla="val 50000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2" name="Line 12"/>
          <p:cNvSpPr>
            <a:spLocks noChangeShapeType="1"/>
          </p:cNvSpPr>
          <p:nvPr/>
        </p:nvSpPr>
        <p:spPr bwMode="auto">
          <a:xfrm flipV="1">
            <a:off x="6553200" y="4343400"/>
            <a:ext cx="685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3" name="Line 13"/>
          <p:cNvSpPr>
            <a:spLocks noChangeShapeType="1"/>
          </p:cNvSpPr>
          <p:nvPr/>
        </p:nvSpPr>
        <p:spPr bwMode="auto">
          <a:xfrm>
            <a:off x="6553200" y="3886200"/>
            <a:ext cx="685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1371600" y="5105400"/>
            <a:ext cx="5181600" cy="9906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5" name="AutoShape 15"/>
          <p:cNvSpPr>
            <a:spLocks noChangeArrowheads="1"/>
          </p:cNvSpPr>
          <p:nvPr/>
        </p:nvSpPr>
        <p:spPr bwMode="auto">
          <a:xfrm rot="5400000">
            <a:off x="6400800" y="5257800"/>
            <a:ext cx="990600" cy="685800"/>
          </a:xfrm>
          <a:prstGeom prst="triangle">
            <a:avLst>
              <a:gd name="adj" fmla="val 50000"/>
            </a:avLst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6" name="Line 16"/>
          <p:cNvSpPr>
            <a:spLocks noChangeShapeType="1"/>
          </p:cNvSpPr>
          <p:nvPr/>
        </p:nvSpPr>
        <p:spPr bwMode="auto">
          <a:xfrm flipV="1">
            <a:off x="6553200" y="5562600"/>
            <a:ext cx="6858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7" name="Line 17"/>
          <p:cNvSpPr>
            <a:spLocks noChangeShapeType="1"/>
          </p:cNvSpPr>
          <p:nvPr/>
        </p:nvSpPr>
        <p:spPr bwMode="auto">
          <a:xfrm>
            <a:off x="6553200" y="5105400"/>
            <a:ext cx="685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7162800" y="1919288"/>
            <a:ext cx="111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800" b="1">
                <a:solidFill>
                  <a:srgbClr val="FF3300"/>
                </a:solidFill>
              </a:rPr>
              <a:t>Consumo</a:t>
            </a: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1600200" y="1919288"/>
            <a:ext cx="1327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800" b="1">
                <a:solidFill>
                  <a:srgbClr val="FF3300"/>
                </a:solidFill>
              </a:rPr>
              <a:t>Agricoltura</a:t>
            </a:r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3352800" y="1919288"/>
            <a:ext cx="109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800" b="1">
                <a:solidFill>
                  <a:srgbClr val="FF3300"/>
                </a:solidFill>
              </a:rPr>
              <a:t>Industria</a:t>
            </a: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4972050" y="1919288"/>
            <a:ext cx="1504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800" b="1">
                <a:solidFill>
                  <a:srgbClr val="FF3300"/>
                </a:solidFill>
              </a:rPr>
              <a:t>Distribuzione</a:t>
            </a:r>
          </a:p>
        </p:txBody>
      </p:sp>
      <p:sp>
        <p:nvSpPr>
          <p:cNvPr id="10263" name="Line 23"/>
          <p:cNvSpPr>
            <a:spLocks noChangeShapeType="1"/>
          </p:cNvSpPr>
          <p:nvPr/>
        </p:nvSpPr>
        <p:spPr bwMode="auto">
          <a:xfrm>
            <a:off x="2971800" y="1828800"/>
            <a:ext cx="0" cy="42672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64" name="Line 24"/>
          <p:cNvSpPr>
            <a:spLocks noChangeShapeType="1"/>
          </p:cNvSpPr>
          <p:nvPr/>
        </p:nvSpPr>
        <p:spPr bwMode="auto">
          <a:xfrm>
            <a:off x="4800600" y="1828800"/>
            <a:ext cx="0" cy="42672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65" name="Line 25"/>
          <p:cNvSpPr>
            <a:spLocks noChangeShapeType="1"/>
          </p:cNvSpPr>
          <p:nvPr/>
        </p:nvSpPr>
        <p:spPr bwMode="auto">
          <a:xfrm flipH="1">
            <a:off x="6705600" y="1828800"/>
            <a:ext cx="76200" cy="42672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66" name="Text Box 26"/>
          <p:cNvSpPr txBox="1">
            <a:spLocks noChangeArrowheads="1"/>
          </p:cNvSpPr>
          <p:nvPr/>
        </p:nvSpPr>
        <p:spPr bwMode="auto">
          <a:xfrm>
            <a:off x="228600" y="1485900"/>
            <a:ext cx="1158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1800" b="1"/>
              <a:t>Conserve di frutta</a:t>
            </a:r>
          </a:p>
        </p:txBody>
      </p:sp>
      <p:sp>
        <p:nvSpPr>
          <p:cNvPr id="10267" name="Text Box 27"/>
          <p:cNvSpPr txBox="1">
            <a:spLocks noChangeArrowheads="1"/>
          </p:cNvSpPr>
          <p:nvPr/>
        </p:nvSpPr>
        <p:spPr bwMode="auto">
          <a:xfrm>
            <a:off x="228600" y="2635250"/>
            <a:ext cx="1158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1800" b="1" i="1"/>
              <a:t>Di basso costo</a:t>
            </a:r>
          </a:p>
        </p:txBody>
      </p:sp>
      <p:sp>
        <p:nvSpPr>
          <p:cNvPr id="10268" name="Text Box 28"/>
          <p:cNvSpPr txBox="1">
            <a:spLocks noChangeArrowheads="1"/>
          </p:cNvSpPr>
          <p:nvPr/>
        </p:nvSpPr>
        <p:spPr bwMode="auto">
          <a:xfrm>
            <a:off x="228600" y="4083050"/>
            <a:ext cx="1143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1800" b="1" i="1"/>
              <a:t>“Di qualità”</a:t>
            </a:r>
          </a:p>
        </p:txBody>
      </p:sp>
      <p:sp>
        <p:nvSpPr>
          <p:cNvPr id="10269" name="Text Box 29"/>
          <p:cNvSpPr txBox="1">
            <a:spLocks noChangeArrowheads="1"/>
          </p:cNvSpPr>
          <p:nvPr/>
        </p:nvSpPr>
        <p:spPr bwMode="auto">
          <a:xfrm>
            <a:off x="228600" y="53340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1800" b="1" i="1"/>
              <a:t>Speciali</a:t>
            </a:r>
          </a:p>
        </p:txBody>
      </p:sp>
      <p:sp>
        <p:nvSpPr>
          <p:cNvPr id="10272" name="Text Box 32"/>
          <p:cNvSpPr txBox="1">
            <a:spLocks noChangeArrowheads="1"/>
          </p:cNvSpPr>
          <p:nvPr/>
        </p:nvSpPr>
        <p:spPr bwMode="auto">
          <a:xfrm>
            <a:off x="1524000" y="2679700"/>
            <a:ext cx="12954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3333CC"/>
                </a:solidFill>
              </a:rPr>
              <a:t>Intensiva</a:t>
            </a:r>
          </a:p>
          <a:p>
            <a:pPr algn="ctr"/>
            <a:r>
              <a:rPr lang="it-IT" sz="1600" b="1">
                <a:solidFill>
                  <a:srgbClr val="3333CC"/>
                </a:solidFill>
              </a:rPr>
              <a:t>Prodotti di 2</a:t>
            </a:r>
            <a:r>
              <a:rPr lang="it-IT" sz="1600" b="1" baseline="30000">
                <a:solidFill>
                  <a:srgbClr val="3333CC"/>
                </a:solidFill>
              </a:rPr>
              <a:t>a</a:t>
            </a:r>
            <a:r>
              <a:rPr lang="it-IT" sz="1600" b="1">
                <a:solidFill>
                  <a:srgbClr val="3333CC"/>
                </a:solidFill>
              </a:rPr>
              <a:t> scelta</a:t>
            </a:r>
          </a:p>
        </p:txBody>
      </p:sp>
      <p:sp>
        <p:nvSpPr>
          <p:cNvPr id="10273" name="Text Box 33"/>
          <p:cNvSpPr txBox="1">
            <a:spLocks noChangeArrowheads="1"/>
          </p:cNvSpPr>
          <p:nvPr/>
        </p:nvSpPr>
        <p:spPr bwMode="auto">
          <a:xfrm>
            <a:off x="3200400" y="2695575"/>
            <a:ext cx="12954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3333CC"/>
                </a:solidFill>
              </a:rPr>
              <a:t>Industria Low cost</a:t>
            </a:r>
          </a:p>
        </p:txBody>
      </p:sp>
      <p:sp>
        <p:nvSpPr>
          <p:cNvPr id="10274" name="Text Box 34"/>
          <p:cNvSpPr txBox="1">
            <a:spLocks noChangeArrowheads="1"/>
          </p:cNvSpPr>
          <p:nvPr/>
        </p:nvSpPr>
        <p:spPr bwMode="auto">
          <a:xfrm>
            <a:off x="5029200" y="2743200"/>
            <a:ext cx="12954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3333CC"/>
                </a:solidFill>
              </a:rPr>
              <a:t>Discount</a:t>
            </a:r>
          </a:p>
          <a:p>
            <a:pPr algn="ctr"/>
            <a:r>
              <a:rPr lang="it-IT" sz="1600" b="1">
                <a:solidFill>
                  <a:srgbClr val="3333CC"/>
                </a:solidFill>
              </a:rPr>
              <a:t>hard       soft</a:t>
            </a:r>
          </a:p>
        </p:txBody>
      </p:sp>
      <p:sp>
        <p:nvSpPr>
          <p:cNvPr id="10275" name="Line 35"/>
          <p:cNvSpPr>
            <a:spLocks noChangeShapeType="1"/>
          </p:cNvSpPr>
          <p:nvPr/>
        </p:nvSpPr>
        <p:spPr bwMode="auto">
          <a:xfrm>
            <a:off x="5638800" y="31242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76" name="Text Box 36"/>
          <p:cNvSpPr txBox="1">
            <a:spLocks noChangeArrowheads="1"/>
          </p:cNvSpPr>
          <p:nvPr/>
        </p:nvSpPr>
        <p:spPr bwMode="auto">
          <a:xfrm>
            <a:off x="1524000" y="3962400"/>
            <a:ext cx="12954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CC0099"/>
                </a:solidFill>
              </a:rPr>
              <a:t>“Attenta” Prodotti di 1</a:t>
            </a:r>
            <a:r>
              <a:rPr lang="it-IT" sz="1600" b="1" baseline="30000">
                <a:solidFill>
                  <a:srgbClr val="CC0099"/>
                </a:solidFill>
              </a:rPr>
              <a:t>a</a:t>
            </a:r>
            <a:r>
              <a:rPr lang="it-IT" sz="1600" b="1">
                <a:solidFill>
                  <a:srgbClr val="CC0099"/>
                </a:solidFill>
              </a:rPr>
              <a:t> scelta</a:t>
            </a:r>
          </a:p>
        </p:txBody>
      </p:sp>
      <p:sp>
        <p:nvSpPr>
          <p:cNvPr id="10277" name="Text Box 37"/>
          <p:cNvSpPr txBox="1">
            <a:spLocks noChangeArrowheads="1"/>
          </p:cNvSpPr>
          <p:nvPr/>
        </p:nvSpPr>
        <p:spPr bwMode="auto">
          <a:xfrm>
            <a:off x="2971800" y="4114800"/>
            <a:ext cx="18288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CC0099"/>
                </a:solidFill>
              </a:rPr>
              <a:t>Grande industria hi-tech</a:t>
            </a:r>
          </a:p>
        </p:txBody>
      </p:sp>
      <p:sp>
        <p:nvSpPr>
          <p:cNvPr id="10278" name="Text Box 38"/>
          <p:cNvSpPr txBox="1">
            <a:spLocks noChangeArrowheads="1"/>
          </p:cNvSpPr>
          <p:nvPr/>
        </p:nvSpPr>
        <p:spPr bwMode="auto">
          <a:xfrm>
            <a:off x="4800600" y="4191000"/>
            <a:ext cx="1828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CC0099"/>
                </a:solidFill>
              </a:rPr>
              <a:t>Grandi superfici</a:t>
            </a:r>
          </a:p>
        </p:txBody>
      </p:sp>
      <p:sp>
        <p:nvSpPr>
          <p:cNvPr id="10279" name="Text Box 39"/>
          <p:cNvSpPr txBox="1">
            <a:spLocks noChangeArrowheads="1"/>
          </p:cNvSpPr>
          <p:nvPr/>
        </p:nvSpPr>
        <p:spPr bwMode="auto">
          <a:xfrm>
            <a:off x="1524000" y="5378450"/>
            <a:ext cx="1295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339933"/>
                </a:solidFill>
              </a:rPr>
              <a:t>Biologica</a:t>
            </a:r>
          </a:p>
        </p:txBody>
      </p:sp>
      <p:sp>
        <p:nvSpPr>
          <p:cNvPr id="10280" name="Text Box 40"/>
          <p:cNvSpPr txBox="1">
            <a:spLocks noChangeArrowheads="1"/>
          </p:cNvSpPr>
          <p:nvPr/>
        </p:nvSpPr>
        <p:spPr bwMode="auto">
          <a:xfrm>
            <a:off x="2971800" y="5286375"/>
            <a:ext cx="18288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339933"/>
                </a:solidFill>
              </a:rPr>
              <a:t>Media industria focalizzata</a:t>
            </a:r>
          </a:p>
        </p:txBody>
      </p:sp>
      <p:sp>
        <p:nvSpPr>
          <p:cNvPr id="10281" name="Text Box 41"/>
          <p:cNvSpPr txBox="1">
            <a:spLocks noChangeArrowheads="1"/>
          </p:cNvSpPr>
          <p:nvPr/>
        </p:nvSpPr>
        <p:spPr bwMode="auto">
          <a:xfrm>
            <a:off x="4724400" y="5105400"/>
            <a:ext cx="19812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339933"/>
                </a:solidFill>
              </a:rPr>
              <a:t>“Boutique” alimentari</a:t>
            </a:r>
          </a:p>
          <a:p>
            <a:pPr algn="ctr"/>
            <a:r>
              <a:rPr lang="it-IT" sz="1600" b="1">
                <a:solidFill>
                  <a:srgbClr val="339933"/>
                </a:solidFill>
              </a:rPr>
              <a:t>(anche in grandi superfici)</a:t>
            </a:r>
          </a:p>
        </p:txBody>
      </p:sp>
      <p:sp>
        <p:nvSpPr>
          <p:cNvPr id="10283" name="Text Box 43"/>
          <p:cNvSpPr txBox="1">
            <a:spLocks noChangeArrowheads="1"/>
          </p:cNvSpPr>
          <p:nvPr/>
        </p:nvSpPr>
        <p:spPr bwMode="auto">
          <a:xfrm>
            <a:off x="7086600" y="2800350"/>
            <a:ext cx="20240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b="1"/>
              <a:t>Consumi “correnti”</a:t>
            </a:r>
          </a:p>
          <a:p>
            <a:pPr algn="ctr"/>
            <a:r>
              <a:rPr lang="it-IT" sz="1700" b="1"/>
              <a:t>Redditi medio-bassi</a:t>
            </a:r>
          </a:p>
        </p:txBody>
      </p:sp>
      <p:sp>
        <p:nvSpPr>
          <p:cNvPr id="10284" name="Line 44"/>
          <p:cNvSpPr>
            <a:spLocks noChangeShapeType="1"/>
          </p:cNvSpPr>
          <p:nvPr/>
        </p:nvSpPr>
        <p:spPr bwMode="auto">
          <a:xfrm flipV="1">
            <a:off x="6553200" y="3124200"/>
            <a:ext cx="609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85" name="Line 45"/>
          <p:cNvSpPr>
            <a:spLocks noChangeShapeType="1"/>
          </p:cNvSpPr>
          <p:nvPr/>
        </p:nvSpPr>
        <p:spPr bwMode="auto">
          <a:xfrm>
            <a:off x="6553200" y="2590800"/>
            <a:ext cx="609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86" name="Text Box 46"/>
          <p:cNvSpPr txBox="1">
            <a:spLocks noChangeArrowheads="1"/>
          </p:cNvSpPr>
          <p:nvPr/>
        </p:nvSpPr>
        <p:spPr bwMode="auto">
          <a:xfrm>
            <a:off x="7119938" y="4038600"/>
            <a:ext cx="2024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b="1"/>
              <a:t>Consumi “correnti”</a:t>
            </a:r>
          </a:p>
          <a:p>
            <a:pPr algn="ctr"/>
            <a:r>
              <a:rPr lang="it-IT" sz="1700" b="1"/>
              <a:t>Redditi medi</a:t>
            </a:r>
          </a:p>
        </p:txBody>
      </p:sp>
      <p:sp>
        <p:nvSpPr>
          <p:cNvPr id="10287" name="Text Box 47"/>
          <p:cNvSpPr txBox="1">
            <a:spLocks noChangeArrowheads="1"/>
          </p:cNvSpPr>
          <p:nvPr/>
        </p:nvSpPr>
        <p:spPr bwMode="auto">
          <a:xfrm>
            <a:off x="7021513" y="5181600"/>
            <a:ext cx="2046287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b="1"/>
              <a:t>Occasioni specifiche di consumo</a:t>
            </a:r>
          </a:p>
          <a:p>
            <a:pPr algn="ctr"/>
            <a:r>
              <a:rPr lang="it-IT" sz="1700" b="1"/>
              <a:t>Redditi medio-alti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533400" y="76200"/>
            <a:ext cx="80470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FILIERA DI PRODOTTO/SERVIZIO, ATTIVITÀ PRODUTTIVE/OPERATIVE ELEMENTARI  (SEGMENTI DI FILIERA) E "TRATTI" DI FILIERA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7391400" y="2133600"/>
            <a:ext cx="9906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6019800" y="2133600"/>
            <a:ext cx="9906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it-IT"/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5715000" y="1905000"/>
            <a:ext cx="2971800" cy="12192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2819400" y="2133600"/>
            <a:ext cx="9906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2514600" y="1905000"/>
            <a:ext cx="2971800" cy="12192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4191000" y="2133600"/>
            <a:ext cx="9906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6308725" y="2270125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7696200" y="2270125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1282" name="Line 18"/>
          <p:cNvSpPr>
            <a:spLocks noChangeShapeType="1"/>
          </p:cNvSpPr>
          <p:nvPr/>
        </p:nvSpPr>
        <p:spPr bwMode="auto">
          <a:xfrm>
            <a:off x="2590800" y="1600200"/>
            <a:ext cx="1295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4114800" y="1385888"/>
            <a:ext cx="30845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/>
              <a:t>Filiera di prodotto/servizio</a:t>
            </a:r>
          </a:p>
        </p:txBody>
      </p:sp>
      <p:sp>
        <p:nvSpPr>
          <p:cNvPr id="11284" name="Line 20"/>
          <p:cNvSpPr>
            <a:spLocks noChangeShapeType="1"/>
          </p:cNvSpPr>
          <p:nvPr/>
        </p:nvSpPr>
        <p:spPr bwMode="auto">
          <a:xfrm>
            <a:off x="7391400" y="1600200"/>
            <a:ext cx="1066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0" y="1828800"/>
            <a:ext cx="24542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2000" b="1"/>
              <a:t>Attività produttive/operative elementari</a:t>
            </a:r>
            <a:r>
              <a:rPr lang="it-IT" sz="2000" b="1">
                <a:solidFill>
                  <a:srgbClr val="FF3300"/>
                </a:solidFill>
              </a:rPr>
              <a:t> </a:t>
            </a:r>
            <a:r>
              <a:rPr lang="it-IT" sz="2000" b="1"/>
              <a:t>(</a:t>
            </a:r>
            <a:r>
              <a:rPr lang="it-IT" sz="2000" b="1">
                <a:solidFill>
                  <a:srgbClr val="FF3300"/>
                </a:solidFill>
              </a:rPr>
              <a:t>P</a:t>
            </a:r>
            <a:r>
              <a:rPr lang="it-IT" sz="2000" b="1" baseline="-25000">
                <a:solidFill>
                  <a:srgbClr val="FF3300"/>
                </a:solidFill>
              </a:rPr>
              <a:t>i</a:t>
            </a:r>
            <a:r>
              <a:rPr lang="it-IT" sz="2000" b="1"/>
              <a:t>) –</a:t>
            </a:r>
            <a:r>
              <a:rPr lang="it-IT" sz="2000" b="1">
                <a:solidFill>
                  <a:srgbClr val="FF3300"/>
                </a:solidFill>
              </a:rPr>
              <a:t> </a:t>
            </a:r>
            <a:r>
              <a:rPr lang="it-IT" sz="2000" b="1"/>
              <a:t>Segmenti di filiera</a:t>
            </a:r>
            <a:endParaRPr lang="it-IT" sz="2000" b="1" baseline="-25000"/>
          </a:p>
        </p:txBody>
      </p:sp>
      <p:sp>
        <p:nvSpPr>
          <p:cNvPr id="11286" name="Line 22"/>
          <p:cNvSpPr>
            <a:spLocks noChangeShapeType="1"/>
          </p:cNvSpPr>
          <p:nvPr/>
        </p:nvSpPr>
        <p:spPr bwMode="auto">
          <a:xfrm>
            <a:off x="1295400" y="2057400"/>
            <a:ext cx="1066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87" name="Line 23"/>
          <p:cNvSpPr>
            <a:spLocks noChangeShapeType="1"/>
          </p:cNvSpPr>
          <p:nvPr/>
        </p:nvSpPr>
        <p:spPr bwMode="auto">
          <a:xfrm>
            <a:off x="2300288" y="4005263"/>
            <a:ext cx="3784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88" name="Line 24"/>
          <p:cNvSpPr>
            <a:spLocks noChangeShapeType="1"/>
          </p:cNvSpPr>
          <p:nvPr/>
        </p:nvSpPr>
        <p:spPr bwMode="auto">
          <a:xfrm flipV="1">
            <a:off x="2987675" y="3200400"/>
            <a:ext cx="11430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89" name="Line 25"/>
          <p:cNvSpPr>
            <a:spLocks noChangeShapeType="1"/>
          </p:cNvSpPr>
          <p:nvPr/>
        </p:nvSpPr>
        <p:spPr bwMode="auto">
          <a:xfrm flipV="1">
            <a:off x="6084888" y="3200400"/>
            <a:ext cx="11430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91" name="Text Box 27"/>
          <p:cNvSpPr txBox="1">
            <a:spLocks noChangeArrowheads="1"/>
          </p:cNvSpPr>
          <p:nvPr/>
        </p:nvSpPr>
        <p:spPr bwMode="auto">
          <a:xfrm>
            <a:off x="76200" y="3489325"/>
            <a:ext cx="32718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339933"/>
                </a:solidFill>
              </a:rPr>
              <a:t>Possibili tratti di filiera</a:t>
            </a:r>
            <a:endParaRPr lang="it-IT" sz="2000" b="1" baseline="-25000">
              <a:solidFill>
                <a:srgbClr val="339933"/>
              </a:solidFill>
            </a:endParaRPr>
          </a:p>
        </p:txBody>
      </p:sp>
      <p:sp>
        <p:nvSpPr>
          <p:cNvPr id="11292" name="Line 28"/>
          <p:cNvSpPr>
            <a:spLocks noChangeShapeType="1"/>
          </p:cNvSpPr>
          <p:nvPr/>
        </p:nvSpPr>
        <p:spPr bwMode="auto">
          <a:xfrm>
            <a:off x="2971800" y="5181600"/>
            <a:ext cx="1981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93" name="Line 29"/>
          <p:cNvSpPr>
            <a:spLocks noChangeShapeType="1"/>
          </p:cNvSpPr>
          <p:nvPr/>
        </p:nvSpPr>
        <p:spPr bwMode="auto">
          <a:xfrm>
            <a:off x="4876800" y="5181600"/>
            <a:ext cx="2209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94" name="Line 30"/>
          <p:cNvSpPr>
            <a:spLocks noChangeShapeType="1"/>
          </p:cNvSpPr>
          <p:nvPr/>
        </p:nvSpPr>
        <p:spPr bwMode="auto">
          <a:xfrm>
            <a:off x="3429000" y="5867400"/>
            <a:ext cx="1828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95" name="Line 31"/>
          <p:cNvSpPr>
            <a:spLocks noChangeShapeType="1"/>
          </p:cNvSpPr>
          <p:nvPr/>
        </p:nvSpPr>
        <p:spPr bwMode="auto">
          <a:xfrm>
            <a:off x="5257800" y="5867400"/>
            <a:ext cx="1828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96" name="Rectangle 32"/>
          <p:cNvSpPr>
            <a:spLocks noChangeArrowheads="1"/>
          </p:cNvSpPr>
          <p:nvPr/>
        </p:nvSpPr>
        <p:spPr bwMode="auto">
          <a:xfrm>
            <a:off x="3962400" y="4724400"/>
            <a:ext cx="609600" cy="16002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97" name="Rectangle 33"/>
          <p:cNvSpPr>
            <a:spLocks noChangeArrowheads="1"/>
          </p:cNvSpPr>
          <p:nvPr/>
        </p:nvSpPr>
        <p:spPr bwMode="auto">
          <a:xfrm>
            <a:off x="5715000" y="4724400"/>
            <a:ext cx="609600" cy="16002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298" name="Text Box 34"/>
          <p:cNvSpPr txBox="1">
            <a:spLocks noChangeArrowheads="1"/>
          </p:cNvSpPr>
          <p:nvPr/>
        </p:nvSpPr>
        <p:spPr bwMode="auto">
          <a:xfrm>
            <a:off x="4038600" y="4343400"/>
            <a:ext cx="412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e</a:t>
            </a:r>
          </a:p>
        </p:txBody>
      </p:sp>
      <p:sp>
        <p:nvSpPr>
          <p:cNvPr id="11299" name="Text Box 35"/>
          <p:cNvSpPr txBox="1">
            <a:spLocks noChangeArrowheads="1"/>
          </p:cNvSpPr>
          <p:nvPr/>
        </p:nvSpPr>
        <p:spPr bwMode="auto">
          <a:xfrm>
            <a:off x="5835650" y="4343400"/>
            <a:ext cx="431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11300" name="Text Box 36"/>
          <p:cNvSpPr txBox="1">
            <a:spLocks noChangeArrowheads="1"/>
          </p:cNvSpPr>
          <p:nvPr/>
        </p:nvSpPr>
        <p:spPr bwMode="auto">
          <a:xfrm>
            <a:off x="6477000" y="4784725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0000FF"/>
                </a:solidFill>
              </a:rPr>
              <a:t>F</a:t>
            </a:r>
            <a:r>
              <a:rPr lang="it-IT" sz="2000" b="1" baseline="-25000">
                <a:solidFill>
                  <a:srgbClr val="0000FF"/>
                </a:solidFill>
              </a:rPr>
              <a:t>2</a:t>
            </a:r>
          </a:p>
        </p:txBody>
      </p:sp>
      <p:sp>
        <p:nvSpPr>
          <p:cNvPr id="11301" name="Text Box 37"/>
          <p:cNvSpPr txBox="1">
            <a:spLocks noChangeArrowheads="1"/>
          </p:cNvSpPr>
          <p:nvPr/>
        </p:nvSpPr>
        <p:spPr bwMode="auto">
          <a:xfrm>
            <a:off x="6477000" y="5470525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0000FF"/>
                </a:solidFill>
              </a:rPr>
              <a:t>F</a:t>
            </a:r>
            <a:r>
              <a:rPr lang="it-IT" sz="2000" b="1" baseline="-25000">
                <a:solidFill>
                  <a:srgbClr val="0000FF"/>
                </a:solidFill>
              </a:rPr>
              <a:t>4</a:t>
            </a:r>
          </a:p>
        </p:txBody>
      </p:sp>
      <p:sp>
        <p:nvSpPr>
          <p:cNvPr id="11302" name="Text Box 38"/>
          <p:cNvSpPr txBox="1">
            <a:spLocks noChangeArrowheads="1"/>
          </p:cNvSpPr>
          <p:nvPr/>
        </p:nvSpPr>
        <p:spPr bwMode="auto">
          <a:xfrm>
            <a:off x="4648200" y="5486400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0000FF"/>
                </a:solidFill>
              </a:rPr>
              <a:t>F</a:t>
            </a:r>
            <a:r>
              <a:rPr lang="it-IT" sz="2000" b="1" baseline="-25000">
                <a:solidFill>
                  <a:srgbClr val="0000FF"/>
                </a:solidFill>
              </a:rPr>
              <a:t>3</a:t>
            </a:r>
          </a:p>
        </p:txBody>
      </p:sp>
      <p:sp>
        <p:nvSpPr>
          <p:cNvPr id="11303" name="Text Box 39"/>
          <p:cNvSpPr txBox="1">
            <a:spLocks noChangeArrowheads="1"/>
          </p:cNvSpPr>
          <p:nvPr/>
        </p:nvSpPr>
        <p:spPr bwMode="auto">
          <a:xfrm>
            <a:off x="3048000" y="4800600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0000FF"/>
                </a:solidFill>
              </a:rPr>
              <a:t>F</a:t>
            </a:r>
            <a:r>
              <a:rPr lang="it-IT" sz="2000" b="1" baseline="-25000">
                <a:solidFill>
                  <a:srgbClr val="0000FF"/>
                </a:solidFill>
              </a:rPr>
              <a:t>1</a:t>
            </a:r>
          </a:p>
        </p:txBody>
      </p:sp>
      <p:sp>
        <p:nvSpPr>
          <p:cNvPr id="11305" name="Text Box 41"/>
          <p:cNvSpPr txBox="1">
            <a:spLocks noChangeArrowheads="1"/>
          </p:cNvSpPr>
          <p:nvPr/>
        </p:nvSpPr>
        <p:spPr bwMode="auto">
          <a:xfrm>
            <a:off x="76200" y="4800600"/>
            <a:ext cx="259080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2000" b="1"/>
              <a:t>Attività operative comuni a più filiere</a:t>
            </a:r>
            <a:r>
              <a:rPr lang="it-IT" sz="2000" b="1">
                <a:solidFill>
                  <a:schemeClr val="accent2"/>
                </a:solidFill>
              </a:rPr>
              <a:t> </a:t>
            </a:r>
            <a:r>
              <a:rPr lang="it-IT" sz="2000" b="1"/>
              <a:t>(</a:t>
            </a:r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e</a:t>
            </a:r>
            <a:r>
              <a:rPr lang="it-IT" sz="2000" b="1" baseline="-25000">
                <a:solidFill>
                  <a:schemeClr val="accent2"/>
                </a:solidFill>
              </a:rPr>
              <a:t> </a:t>
            </a:r>
            <a:r>
              <a:rPr lang="it-IT" sz="2000" b="1"/>
              <a:t>comune a</a:t>
            </a:r>
            <a:r>
              <a:rPr lang="it-IT" sz="2000" b="1">
                <a:solidFill>
                  <a:schemeClr val="accent2"/>
                </a:solidFill>
              </a:rPr>
              <a:t> F</a:t>
            </a:r>
            <a:r>
              <a:rPr lang="it-IT" sz="2000" b="1" baseline="-25000">
                <a:solidFill>
                  <a:schemeClr val="accent2"/>
                </a:solidFill>
              </a:rPr>
              <a:t>1 </a:t>
            </a:r>
            <a:r>
              <a:rPr lang="it-IT" sz="2000" b="1"/>
              <a:t>e</a:t>
            </a:r>
            <a:r>
              <a:rPr lang="it-IT" sz="2000" b="1">
                <a:solidFill>
                  <a:schemeClr val="accent2"/>
                </a:solidFill>
              </a:rPr>
              <a:t> F</a:t>
            </a:r>
            <a:r>
              <a:rPr lang="it-IT" sz="2000" b="1" baseline="-25000">
                <a:solidFill>
                  <a:schemeClr val="accent2"/>
                </a:solidFill>
              </a:rPr>
              <a:t>3</a:t>
            </a:r>
            <a:r>
              <a:rPr lang="it-IT" sz="2000" b="1">
                <a:solidFill>
                  <a:schemeClr val="accent2"/>
                </a:solidFill>
              </a:rPr>
              <a:t>; </a:t>
            </a:r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k</a:t>
            </a:r>
            <a:r>
              <a:rPr lang="it-IT" sz="2000" b="1" baseline="-25000">
                <a:solidFill>
                  <a:schemeClr val="accent2"/>
                </a:solidFill>
              </a:rPr>
              <a:t> </a:t>
            </a:r>
            <a:r>
              <a:rPr lang="it-IT" sz="2000" b="1"/>
              <a:t>comune a</a:t>
            </a:r>
            <a:r>
              <a:rPr lang="it-IT" sz="2000" b="1">
                <a:solidFill>
                  <a:schemeClr val="accent2"/>
                </a:solidFill>
              </a:rPr>
              <a:t> F</a:t>
            </a:r>
            <a:r>
              <a:rPr lang="it-IT" sz="2000" b="1" baseline="-25000">
                <a:solidFill>
                  <a:schemeClr val="accent2"/>
                </a:solidFill>
              </a:rPr>
              <a:t>2 </a:t>
            </a:r>
            <a:r>
              <a:rPr lang="it-IT" sz="2000" b="1"/>
              <a:t>e</a:t>
            </a:r>
            <a:r>
              <a:rPr lang="it-IT" sz="2000" b="1">
                <a:solidFill>
                  <a:schemeClr val="accent2"/>
                </a:solidFill>
              </a:rPr>
              <a:t> F</a:t>
            </a:r>
            <a:r>
              <a:rPr lang="it-IT" sz="2000" b="1" baseline="-25000">
                <a:solidFill>
                  <a:schemeClr val="accent2"/>
                </a:solidFill>
              </a:rPr>
              <a:t>4 </a:t>
            </a:r>
            <a:r>
              <a:rPr lang="it-IT" sz="2000" b="1"/>
              <a:t>)</a:t>
            </a:r>
            <a:endParaRPr lang="it-IT" sz="2000" b="1" baseline="-25000"/>
          </a:p>
          <a:p>
            <a:endParaRPr lang="it-IT" sz="2000" b="1" baseline="-25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701675" y="220663"/>
            <a:ext cx="80470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FILIERA PRODUTTIVA “ALLARGATA”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2667000" y="2133600"/>
            <a:ext cx="1066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2590800" y="1905000"/>
            <a:ext cx="6172200" cy="10668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152400" y="1143000"/>
            <a:ext cx="25908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rgbClr val="FF3300"/>
                </a:solidFill>
              </a:rPr>
              <a:t>Attività di “collegamento operativo”</a:t>
            </a:r>
          </a:p>
          <a:p>
            <a:r>
              <a:rPr lang="it-IT" sz="2000" b="1">
                <a:solidFill>
                  <a:srgbClr val="FF3300"/>
                </a:solidFill>
              </a:rPr>
              <a:t> (log, mktg, sell &amp; service) fra le </a:t>
            </a:r>
          </a:p>
          <a:p>
            <a:r>
              <a:rPr lang="it-IT" sz="2000" b="1">
                <a:solidFill>
                  <a:srgbClr val="FF3300"/>
                </a:solidFill>
              </a:rPr>
              <a:t>attività operative della filiera</a:t>
            </a:r>
            <a:endParaRPr lang="it-IT" sz="2000" b="1" baseline="-25000">
              <a:solidFill>
                <a:srgbClr val="FF3300"/>
              </a:solidFill>
            </a:endParaRPr>
          </a:p>
        </p:txBody>
      </p:sp>
      <p:sp>
        <p:nvSpPr>
          <p:cNvPr id="27680" name="Text Box 32"/>
          <p:cNvSpPr txBox="1">
            <a:spLocks noChangeArrowheads="1"/>
          </p:cNvSpPr>
          <p:nvPr/>
        </p:nvSpPr>
        <p:spPr bwMode="auto">
          <a:xfrm>
            <a:off x="228600" y="4572000"/>
            <a:ext cx="2590800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2000" b="1">
                <a:solidFill>
                  <a:schemeClr val="accent2"/>
                </a:solidFill>
              </a:rPr>
              <a:t>Attività di “collegamento operativo” </a:t>
            </a:r>
          </a:p>
          <a:p>
            <a:r>
              <a:rPr lang="it-IT" sz="2000" b="1">
                <a:solidFill>
                  <a:schemeClr val="accent2"/>
                </a:solidFill>
              </a:rPr>
              <a:t>fra filiere</a:t>
            </a:r>
            <a:endParaRPr lang="it-IT" sz="2000" b="1" baseline="-25000">
              <a:solidFill>
                <a:schemeClr val="accent2"/>
              </a:solidFill>
            </a:endParaRPr>
          </a:p>
          <a:p>
            <a:endParaRPr lang="it-IT" sz="2000" b="1" baseline="-25000">
              <a:solidFill>
                <a:schemeClr val="accent2"/>
              </a:solidFill>
            </a:endParaRPr>
          </a:p>
        </p:txBody>
      </p:sp>
      <p:sp>
        <p:nvSpPr>
          <p:cNvPr id="27685" name="Rectangle 37"/>
          <p:cNvSpPr>
            <a:spLocks noChangeArrowheads="1"/>
          </p:cNvSpPr>
          <p:nvPr/>
        </p:nvSpPr>
        <p:spPr bwMode="auto">
          <a:xfrm>
            <a:off x="4191000" y="2133600"/>
            <a:ext cx="1066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7691" name="Rectangle 43"/>
          <p:cNvSpPr>
            <a:spLocks noChangeArrowheads="1"/>
          </p:cNvSpPr>
          <p:nvPr/>
        </p:nvSpPr>
        <p:spPr bwMode="auto">
          <a:xfrm>
            <a:off x="5715000" y="2133600"/>
            <a:ext cx="1066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7692" name="Rectangle 44"/>
          <p:cNvSpPr>
            <a:spLocks noChangeArrowheads="1"/>
          </p:cNvSpPr>
          <p:nvPr/>
        </p:nvSpPr>
        <p:spPr bwMode="auto">
          <a:xfrm>
            <a:off x="7239000" y="2133600"/>
            <a:ext cx="1066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2000" b="1">
                <a:solidFill>
                  <a:srgbClr val="FF0000"/>
                </a:solidFill>
              </a:rPr>
              <a:t>P</a:t>
            </a:r>
            <a:r>
              <a:rPr lang="it-IT" sz="2000" b="1" baseline="-2500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7700" name="Line 52"/>
          <p:cNvSpPr>
            <a:spLocks noChangeShapeType="1"/>
          </p:cNvSpPr>
          <p:nvPr/>
        </p:nvSpPr>
        <p:spPr bwMode="auto">
          <a:xfrm>
            <a:off x="2286000" y="236220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01" name="Line 53"/>
          <p:cNvSpPr>
            <a:spLocks noChangeShapeType="1"/>
          </p:cNvSpPr>
          <p:nvPr/>
        </p:nvSpPr>
        <p:spPr bwMode="auto">
          <a:xfrm rot="-10800000">
            <a:off x="2286000" y="259080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02" name="Line 54"/>
          <p:cNvSpPr>
            <a:spLocks noChangeShapeType="1"/>
          </p:cNvSpPr>
          <p:nvPr/>
        </p:nvSpPr>
        <p:spPr bwMode="auto">
          <a:xfrm>
            <a:off x="8839200" y="236220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03" name="Line 55"/>
          <p:cNvSpPr>
            <a:spLocks noChangeShapeType="1"/>
          </p:cNvSpPr>
          <p:nvPr/>
        </p:nvSpPr>
        <p:spPr bwMode="auto">
          <a:xfrm rot="-10800000">
            <a:off x="8763000" y="259080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04" name="AutoShape 56"/>
          <p:cNvSpPr>
            <a:spLocks/>
          </p:cNvSpPr>
          <p:nvPr/>
        </p:nvSpPr>
        <p:spPr bwMode="auto">
          <a:xfrm>
            <a:off x="1662113" y="1143000"/>
            <a:ext cx="533400" cy="2895600"/>
          </a:xfrm>
          <a:prstGeom prst="rightBracket">
            <a:avLst>
              <a:gd name="adj" fmla="val 15906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05" name="Line 57"/>
          <p:cNvSpPr>
            <a:spLocks noChangeShapeType="1"/>
          </p:cNvSpPr>
          <p:nvPr/>
        </p:nvSpPr>
        <p:spPr bwMode="auto">
          <a:xfrm>
            <a:off x="2286000" y="3505200"/>
            <a:ext cx="6248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06" name="Line 58"/>
          <p:cNvSpPr>
            <a:spLocks noChangeShapeType="1"/>
          </p:cNvSpPr>
          <p:nvPr/>
        </p:nvSpPr>
        <p:spPr bwMode="auto">
          <a:xfrm flipV="1">
            <a:off x="3962400" y="2971800"/>
            <a:ext cx="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07" name="Line 59"/>
          <p:cNvSpPr>
            <a:spLocks noChangeShapeType="1"/>
          </p:cNvSpPr>
          <p:nvPr/>
        </p:nvSpPr>
        <p:spPr bwMode="auto">
          <a:xfrm flipV="1">
            <a:off x="5486400" y="2971800"/>
            <a:ext cx="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08" name="Line 60"/>
          <p:cNvSpPr>
            <a:spLocks noChangeShapeType="1"/>
          </p:cNvSpPr>
          <p:nvPr/>
        </p:nvSpPr>
        <p:spPr bwMode="auto">
          <a:xfrm flipV="1">
            <a:off x="7010400" y="2971800"/>
            <a:ext cx="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09" name="Line 61"/>
          <p:cNvSpPr>
            <a:spLocks noChangeShapeType="1"/>
          </p:cNvSpPr>
          <p:nvPr/>
        </p:nvSpPr>
        <p:spPr bwMode="auto">
          <a:xfrm flipV="1">
            <a:off x="8534400" y="2971800"/>
            <a:ext cx="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10" name="Line 62"/>
          <p:cNvSpPr>
            <a:spLocks noChangeShapeType="1"/>
          </p:cNvSpPr>
          <p:nvPr/>
        </p:nvSpPr>
        <p:spPr bwMode="auto">
          <a:xfrm>
            <a:off x="3810000" y="23622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11" name="Line 63"/>
          <p:cNvSpPr>
            <a:spLocks noChangeShapeType="1"/>
          </p:cNvSpPr>
          <p:nvPr/>
        </p:nvSpPr>
        <p:spPr bwMode="auto">
          <a:xfrm rot="10800000">
            <a:off x="3733800" y="2514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12" name="Line 64"/>
          <p:cNvSpPr>
            <a:spLocks noChangeShapeType="1"/>
          </p:cNvSpPr>
          <p:nvPr/>
        </p:nvSpPr>
        <p:spPr bwMode="auto">
          <a:xfrm>
            <a:off x="5334000" y="23622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13" name="Line 65"/>
          <p:cNvSpPr>
            <a:spLocks noChangeShapeType="1"/>
          </p:cNvSpPr>
          <p:nvPr/>
        </p:nvSpPr>
        <p:spPr bwMode="auto">
          <a:xfrm rot="10800000">
            <a:off x="5257800" y="2514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14" name="Line 66"/>
          <p:cNvSpPr>
            <a:spLocks noChangeShapeType="1"/>
          </p:cNvSpPr>
          <p:nvPr/>
        </p:nvSpPr>
        <p:spPr bwMode="auto">
          <a:xfrm>
            <a:off x="6858000" y="23622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15" name="Line 67"/>
          <p:cNvSpPr>
            <a:spLocks noChangeShapeType="1"/>
          </p:cNvSpPr>
          <p:nvPr/>
        </p:nvSpPr>
        <p:spPr bwMode="auto">
          <a:xfrm rot="10800000">
            <a:off x="6781800" y="2514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16" name="Line 68"/>
          <p:cNvSpPr>
            <a:spLocks noChangeShapeType="1"/>
          </p:cNvSpPr>
          <p:nvPr/>
        </p:nvSpPr>
        <p:spPr bwMode="auto">
          <a:xfrm>
            <a:off x="8382000" y="23622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17" name="Line 69"/>
          <p:cNvSpPr>
            <a:spLocks noChangeShapeType="1"/>
          </p:cNvSpPr>
          <p:nvPr/>
        </p:nvSpPr>
        <p:spPr bwMode="auto">
          <a:xfrm rot="10800000">
            <a:off x="8305800" y="2514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18" name="AutoShape 70"/>
          <p:cNvSpPr>
            <a:spLocks/>
          </p:cNvSpPr>
          <p:nvPr/>
        </p:nvSpPr>
        <p:spPr bwMode="auto">
          <a:xfrm>
            <a:off x="1403350" y="4343400"/>
            <a:ext cx="762000" cy="1828800"/>
          </a:xfrm>
          <a:prstGeom prst="rightBracket">
            <a:avLst>
              <a:gd name="adj" fmla="val 4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19" name="Line 71"/>
          <p:cNvSpPr>
            <a:spLocks noChangeShapeType="1"/>
          </p:cNvSpPr>
          <p:nvPr/>
        </p:nvSpPr>
        <p:spPr bwMode="auto">
          <a:xfrm>
            <a:off x="2438400" y="51054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20" name="Line 72"/>
          <p:cNvSpPr>
            <a:spLocks noChangeShapeType="1"/>
          </p:cNvSpPr>
          <p:nvPr/>
        </p:nvSpPr>
        <p:spPr bwMode="auto">
          <a:xfrm flipV="1">
            <a:off x="3124200" y="3048000"/>
            <a:ext cx="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7721" name="Line 73"/>
          <p:cNvSpPr>
            <a:spLocks noChangeShapeType="1"/>
          </p:cNvSpPr>
          <p:nvPr/>
        </p:nvSpPr>
        <p:spPr bwMode="auto">
          <a:xfrm flipV="1">
            <a:off x="8915400" y="3048000"/>
            <a:ext cx="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533400" y="228600"/>
            <a:ext cx="804703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ATTIVITA’ DI “DIREZIONE E SVILUPPO”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676400" y="3048000"/>
            <a:ext cx="1066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2000" b="1">
                <a:solidFill>
                  <a:srgbClr val="008000"/>
                </a:solidFill>
              </a:rPr>
              <a:t>P</a:t>
            </a:r>
            <a:r>
              <a:rPr lang="it-IT" sz="2000" b="1" baseline="-25000">
                <a:solidFill>
                  <a:srgbClr val="008000"/>
                </a:solidFill>
              </a:rPr>
              <a:t>1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219200" y="2667000"/>
            <a:ext cx="6858000" cy="13716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3352800" y="3048000"/>
            <a:ext cx="1066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2000" b="1">
                <a:solidFill>
                  <a:srgbClr val="008000"/>
                </a:solidFill>
              </a:rPr>
              <a:t>P</a:t>
            </a:r>
            <a:r>
              <a:rPr lang="it-IT" sz="2000" b="1" baseline="-25000">
                <a:solidFill>
                  <a:srgbClr val="008000"/>
                </a:solidFill>
              </a:rPr>
              <a:t>2</a:t>
            </a: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4953000" y="3048000"/>
            <a:ext cx="1066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2000" b="1">
                <a:solidFill>
                  <a:srgbClr val="008000"/>
                </a:solidFill>
              </a:rPr>
              <a:t>P</a:t>
            </a:r>
            <a:r>
              <a:rPr lang="it-IT" sz="2000" b="1" baseline="-25000">
                <a:solidFill>
                  <a:srgbClr val="008000"/>
                </a:solidFill>
              </a:rPr>
              <a:t>3</a:t>
            </a: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6553200" y="3048000"/>
            <a:ext cx="10668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it-IT" sz="2000" b="1">
                <a:solidFill>
                  <a:srgbClr val="008000"/>
                </a:solidFill>
              </a:rPr>
              <a:t>P</a:t>
            </a:r>
            <a:r>
              <a:rPr lang="it-IT" sz="2000" b="1" baseline="-25000">
                <a:solidFill>
                  <a:srgbClr val="008000"/>
                </a:solidFill>
              </a:rPr>
              <a:t>4</a:t>
            </a:r>
          </a:p>
        </p:txBody>
      </p:sp>
      <p:sp>
        <p:nvSpPr>
          <p:cNvPr id="28693" name="Line 21"/>
          <p:cNvSpPr>
            <a:spLocks noChangeShapeType="1"/>
          </p:cNvSpPr>
          <p:nvPr/>
        </p:nvSpPr>
        <p:spPr bwMode="auto">
          <a:xfrm>
            <a:off x="2895600" y="3276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694" name="Line 22"/>
          <p:cNvSpPr>
            <a:spLocks noChangeShapeType="1"/>
          </p:cNvSpPr>
          <p:nvPr/>
        </p:nvSpPr>
        <p:spPr bwMode="auto">
          <a:xfrm rot="10800000">
            <a:off x="2819400" y="3429000"/>
            <a:ext cx="381000" cy="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695" name="Line 23"/>
          <p:cNvSpPr>
            <a:spLocks noChangeShapeType="1"/>
          </p:cNvSpPr>
          <p:nvPr/>
        </p:nvSpPr>
        <p:spPr bwMode="auto">
          <a:xfrm>
            <a:off x="4495800" y="3276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696" name="Line 24"/>
          <p:cNvSpPr>
            <a:spLocks noChangeShapeType="1"/>
          </p:cNvSpPr>
          <p:nvPr/>
        </p:nvSpPr>
        <p:spPr bwMode="auto">
          <a:xfrm rot="10800000">
            <a:off x="4419600" y="3429000"/>
            <a:ext cx="381000" cy="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697" name="Line 25"/>
          <p:cNvSpPr>
            <a:spLocks noChangeShapeType="1"/>
          </p:cNvSpPr>
          <p:nvPr/>
        </p:nvSpPr>
        <p:spPr bwMode="auto">
          <a:xfrm>
            <a:off x="6096000" y="3276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698" name="Line 26"/>
          <p:cNvSpPr>
            <a:spLocks noChangeShapeType="1"/>
          </p:cNvSpPr>
          <p:nvPr/>
        </p:nvSpPr>
        <p:spPr bwMode="auto">
          <a:xfrm rot="10800000">
            <a:off x="6019800" y="3429000"/>
            <a:ext cx="381000" cy="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06" name="Rectangle 34"/>
          <p:cNvSpPr>
            <a:spLocks noChangeArrowheads="1"/>
          </p:cNvSpPr>
          <p:nvPr/>
        </p:nvSpPr>
        <p:spPr bwMode="auto">
          <a:xfrm>
            <a:off x="381000" y="1371600"/>
            <a:ext cx="8458200" cy="6858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07" name="Text Box 35"/>
          <p:cNvSpPr txBox="1">
            <a:spLocks noChangeArrowheads="1"/>
          </p:cNvSpPr>
          <p:nvPr/>
        </p:nvSpPr>
        <p:spPr bwMode="auto">
          <a:xfrm>
            <a:off x="1066800" y="1498600"/>
            <a:ext cx="76962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2200" b="1">
                <a:solidFill>
                  <a:srgbClr val="FF0000"/>
                </a:solidFill>
              </a:rPr>
              <a:t>DIREZIONE E SVILUPPO</a:t>
            </a:r>
          </a:p>
        </p:txBody>
      </p:sp>
      <p:sp>
        <p:nvSpPr>
          <p:cNvPr id="28708" name="Line 36"/>
          <p:cNvSpPr>
            <a:spLocks noChangeShapeType="1"/>
          </p:cNvSpPr>
          <p:nvPr/>
        </p:nvSpPr>
        <p:spPr bwMode="auto">
          <a:xfrm>
            <a:off x="8229600" y="3276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09" name="Line 37"/>
          <p:cNvSpPr>
            <a:spLocks noChangeShapeType="1"/>
          </p:cNvSpPr>
          <p:nvPr/>
        </p:nvSpPr>
        <p:spPr bwMode="auto">
          <a:xfrm rot="10800000">
            <a:off x="8153400" y="3429000"/>
            <a:ext cx="381000" cy="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10" name="Line 38"/>
          <p:cNvSpPr>
            <a:spLocks noChangeShapeType="1"/>
          </p:cNvSpPr>
          <p:nvPr/>
        </p:nvSpPr>
        <p:spPr bwMode="auto">
          <a:xfrm>
            <a:off x="685800" y="3276600"/>
            <a:ext cx="381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11" name="Line 39"/>
          <p:cNvSpPr>
            <a:spLocks noChangeShapeType="1"/>
          </p:cNvSpPr>
          <p:nvPr/>
        </p:nvSpPr>
        <p:spPr bwMode="auto">
          <a:xfrm rot="10800000">
            <a:off x="609600" y="3429000"/>
            <a:ext cx="381000" cy="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12" name="Line 40"/>
          <p:cNvSpPr>
            <a:spLocks noChangeShapeType="1"/>
          </p:cNvSpPr>
          <p:nvPr/>
        </p:nvSpPr>
        <p:spPr bwMode="auto">
          <a:xfrm>
            <a:off x="838200" y="2286000"/>
            <a:ext cx="0" cy="7620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13" name="Line 41"/>
          <p:cNvSpPr>
            <a:spLocks noChangeShapeType="1"/>
          </p:cNvSpPr>
          <p:nvPr/>
        </p:nvSpPr>
        <p:spPr bwMode="auto">
          <a:xfrm>
            <a:off x="2209800" y="2133600"/>
            <a:ext cx="0" cy="838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14" name="Line 42"/>
          <p:cNvSpPr>
            <a:spLocks noChangeShapeType="1"/>
          </p:cNvSpPr>
          <p:nvPr/>
        </p:nvSpPr>
        <p:spPr bwMode="auto">
          <a:xfrm>
            <a:off x="3048000" y="2286000"/>
            <a:ext cx="0" cy="7620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15" name="Line 43"/>
          <p:cNvSpPr>
            <a:spLocks noChangeShapeType="1"/>
          </p:cNvSpPr>
          <p:nvPr/>
        </p:nvSpPr>
        <p:spPr bwMode="auto">
          <a:xfrm>
            <a:off x="3886200" y="2133600"/>
            <a:ext cx="0" cy="838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16" name="Line 44"/>
          <p:cNvSpPr>
            <a:spLocks noChangeShapeType="1"/>
          </p:cNvSpPr>
          <p:nvPr/>
        </p:nvSpPr>
        <p:spPr bwMode="auto">
          <a:xfrm>
            <a:off x="4648200" y="2286000"/>
            <a:ext cx="0" cy="7620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17" name="Line 45"/>
          <p:cNvSpPr>
            <a:spLocks noChangeShapeType="1"/>
          </p:cNvSpPr>
          <p:nvPr/>
        </p:nvSpPr>
        <p:spPr bwMode="auto">
          <a:xfrm>
            <a:off x="5486400" y="2133600"/>
            <a:ext cx="0" cy="838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18" name="Line 46"/>
          <p:cNvSpPr>
            <a:spLocks noChangeShapeType="1"/>
          </p:cNvSpPr>
          <p:nvPr/>
        </p:nvSpPr>
        <p:spPr bwMode="auto">
          <a:xfrm>
            <a:off x="6248400" y="2286000"/>
            <a:ext cx="0" cy="7620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19" name="Line 47"/>
          <p:cNvSpPr>
            <a:spLocks noChangeShapeType="1"/>
          </p:cNvSpPr>
          <p:nvPr/>
        </p:nvSpPr>
        <p:spPr bwMode="auto">
          <a:xfrm>
            <a:off x="7086600" y="2133600"/>
            <a:ext cx="0" cy="838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8720" name="Line 48"/>
          <p:cNvSpPr>
            <a:spLocks noChangeShapeType="1"/>
          </p:cNvSpPr>
          <p:nvPr/>
        </p:nvSpPr>
        <p:spPr bwMode="auto">
          <a:xfrm>
            <a:off x="8382000" y="2286000"/>
            <a:ext cx="0" cy="7620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990600" y="152400"/>
            <a:ext cx="7086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LE ATTIVITA’ DI FILIERA DI PRODOTTO/SERVIZI NEL “SISTEMA DEL VALORE” DEL PORTER</a:t>
            </a:r>
          </a:p>
        </p:txBody>
      </p:sp>
      <p:sp>
        <p:nvSpPr>
          <p:cNvPr id="29700" name="AutoShape 4"/>
          <p:cNvSpPr>
            <a:spLocks noChangeArrowheads="1"/>
          </p:cNvSpPr>
          <p:nvPr/>
        </p:nvSpPr>
        <p:spPr bwMode="auto">
          <a:xfrm>
            <a:off x="609600" y="1828800"/>
            <a:ext cx="3048000" cy="2971800"/>
          </a:xfrm>
          <a:prstGeom prst="chevron">
            <a:avLst>
              <a:gd name="adj" fmla="val 1908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03" name="Line 7"/>
          <p:cNvSpPr>
            <a:spLocks noChangeShapeType="1"/>
          </p:cNvSpPr>
          <p:nvPr/>
        </p:nvSpPr>
        <p:spPr bwMode="auto">
          <a:xfrm>
            <a:off x="838200" y="2209800"/>
            <a:ext cx="23622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05" name="Line 9"/>
          <p:cNvSpPr>
            <a:spLocks noChangeShapeType="1"/>
          </p:cNvSpPr>
          <p:nvPr/>
        </p:nvSpPr>
        <p:spPr bwMode="auto">
          <a:xfrm>
            <a:off x="1143000" y="2971800"/>
            <a:ext cx="23622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06" name="Line 10"/>
          <p:cNvSpPr>
            <a:spLocks noChangeShapeType="1"/>
          </p:cNvSpPr>
          <p:nvPr/>
        </p:nvSpPr>
        <p:spPr bwMode="auto">
          <a:xfrm>
            <a:off x="914400" y="2590800"/>
            <a:ext cx="24384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>
            <a:off x="1219200" y="3352800"/>
            <a:ext cx="2362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838200" y="1890713"/>
            <a:ext cx="20399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Attività infrastrutturali</a:t>
            </a:r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1066800" y="2247900"/>
            <a:ext cx="2097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Gestione risorse umane</a:t>
            </a:r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1143000" y="2614613"/>
            <a:ext cx="2266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Sviluppo della tecnologia</a:t>
            </a: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1524000" y="3009900"/>
            <a:ext cx="18811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Approvvigionamenti</a:t>
            </a:r>
          </a:p>
        </p:txBody>
      </p:sp>
      <p:sp>
        <p:nvSpPr>
          <p:cNvPr id="29712" name="Line 16"/>
          <p:cNvSpPr>
            <a:spLocks noChangeShapeType="1"/>
          </p:cNvSpPr>
          <p:nvPr/>
        </p:nvSpPr>
        <p:spPr bwMode="auto">
          <a:xfrm>
            <a:off x="1524000" y="3352800"/>
            <a:ext cx="0" cy="1447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13" name="Line 17"/>
          <p:cNvSpPr>
            <a:spLocks noChangeShapeType="1"/>
          </p:cNvSpPr>
          <p:nvPr/>
        </p:nvSpPr>
        <p:spPr bwMode="auto">
          <a:xfrm>
            <a:off x="1981200" y="3352800"/>
            <a:ext cx="0" cy="1447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14" name="Line 18"/>
          <p:cNvSpPr>
            <a:spLocks noChangeShapeType="1"/>
          </p:cNvSpPr>
          <p:nvPr/>
        </p:nvSpPr>
        <p:spPr bwMode="auto">
          <a:xfrm>
            <a:off x="2438400" y="3352800"/>
            <a:ext cx="0" cy="12954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15" name="Line 19"/>
          <p:cNvSpPr>
            <a:spLocks noChangeShapeType="1"/>
          </p:cNvSpPr>
          <p:nvPr/>
        </p:nvSpPr>
        <p:spPr bwMode="auto">
          <a:xfrm>
            <a:off x="2971800" y="3352800"/>
            <a:ext cx="0" cy="1447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16" name="Rectangle 20"/>
          <p:cNvSpPr>
            <a:spLocks noChangeArrowheads="1"/>
          </p:cNvSpPr>
          <p:nvPr/>
        </p:nvSpPr>
        <p:spPr bwMode="auto">
          <a:xfrm>
            <a:off x="1752600" y="4006850"/>
            <a:ext cx="533400" cy="45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1766888" y="4068763"/>
            <a:ext cx="4429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0000FF"/>
                </a:solidFill>
              </a:rPr>
              <a:t>OP</a:t>
            </a: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938213" y="3998913"/>
            <a:ext cx="5619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>
                <a:solidFill>
                  <a:srgbClr val="0000FF"/>
                </a:solidFill>
              </a:rPr>
              <a:t>Log.</a:t>
            </a:r>
          </a:p>
          <a:p>
            <a:pPr algn="ctr"/>
            <a:r>
              <a:rPr lang="it-IT" sz="1600">
                <a:solidFill>
                  <a:srgbClr val="0000FF"/>
                </a:solidFill>
              </a:rPr>
              <a:t>in</a:t>
            </a:r>
          </a:p>
        </p:txBody>
      </p:sp>
      <p:sp>
        <p:nvSpPr>
          <p:cNvPr id="29719" name="Line 23"/>
          <p:cNvSpPr>
            <a:spLocks noChangeShapeType="1"/>
          </p:cNvSpPr>
          <p:nvPr/>
        </p:nvSpPr>
        <p:spPr bwMode="auto">
          <a:xfrm>
            <a:off x="1371600" y="423545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20" name="Line 24"/>
          <p:cNvSpPr>
            <a:spLocks noChangeShapeType="1"/>
          </p:cNvSpPr>
          <p:nvPr/>
        </p:nvSpPr>
        <p:spPr bwMode="auto">
          <a:xfrm>
            <a:off x="2209800" y="423545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721" name="Text Box 25"/>
          <p:cNvSpPr txBox="1">
            <a:spLocks noChangeArrowheads="1"/>
          </p:cNvSpPr>
          <p:nvPr/>
        </p:nvSpPr>
        <p:spPr bwMode="auto">
          <a:xfrm>
            <a:off x="2409825" y="4038600"/>
            <a:ext cx="5619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0000FF"/>
                </a:solidFill>
              </a:rPr>
              <a:t>Log.</a:t>
            </a:r>
          </a:p>
          <a:p>
            <a:r>
              <a:rPr lang="it-IT" sz="1600">
                <a:solidFill>
                  <a:srgbClr val="0000FF"/>
                </a:solidFill>
              </a:rPr>
              <a:t>out</a:t>
            </a:r>
          </a:p>
        </p:txBody>
      </p:sp>
      <p:sp>
        <p:nvSpPr>
          <p:cNvPr id="29722" name="Text Box 26"/>
          <p:cNvSpPr txBox="1">
            <a:spLocks noChangeArrowheads="1"/>
          </p:cNvSpPr>
          <p:nvPr/>
        </p:nvSpPr>
        <p:spPr bwMode="auto">
          <a:xfrm>
            <a:off x="2917825" y="3429000"/>
            <a:ext cx="663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400">
                <a:solidFill>
                  <a:srgbClr val="0000FF"/>
                </a:solidFill>
              </a:rPr>
              <a:t>M/V S</a:t>
            </a:r>
          </a:p>
        </p:txBody>
      </p:sp>
      <p:sp>
        <p:nvSpPr>
          <p:cNvPr id="29804" name="Text Box 108"/>
          <p:cNvSpPr txBox="1">
            <a:spLocks noChangeArrowheads="1"/>
          </p:cNvSpPr>
          <p:nvPr/>
        </p:nvSpPr>
        <p:spPr bwMode="auto">
          <a:xfrm>
            <a:off x="-55563" y="2235200"/>
            <a:ext cx="99853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400" b="1">
                <a:solidFill>
                  <a:srgbClr val="990000"/>
                </a:solidFill>
              </a:rPr>
              <a:t>Attività </a:t>
            </a:r>
          </a:p>
          <a:p>
            <a:pPr algn="ctr"/>
            <a:r>
              <a:rPr lang="it-IT" sz="1400" b="1">
                <a:solidFill>
                  <a:srgbClr val="990000"/>
                </a:solidFill>
              </a:rPr>
              <a:t>“di</a:t>
            </a:r>
          </a:p>
          <a:p>
            <a:pPr algn="ctr"/>
            <a:r>
              <a:rPr lang="it-IT" sz="1400" b="1">
                <a:solidFill>
                  <a:srgbClr val="990000"/>
                </a:solidFill>
              </a:rPr>
              <a:t> supporto”</a:t>
            </a:r>
          </a:p>
        </p:txBody>
      </p:sp>
      <p:sp>
        <p:nvSpPr>
          <p:cNvPr id="29805" name="Text Box 109"/>
          <p:cNvSpPr txBox="1">
            <a:spLocks noChangeArrowheads="1"/>
          </p:cNvSpPr>
          <p:nvPr/>
        </p:nvSpPr>
        <p:spPr bwMode="auto">
          <a:xfrm>
            <a:off x="-63500" y="3559175"/>
            <a:ext cx="10334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400" b="1">
                <a:solidFill>
                  <a:srgbClr val="0000FF"/>
                </a:solidFill>
              </a:rPr>
              <a:t>Attività</a:t>
            </a:r>
          </a:p>
          <a:p>
            <a:pPr algn="ctr"/>
            <a:r>
              <a:rPr lang="it-IT" sz="1400" b="1">
                <a:solidFill>
                  <a:srgbClr val="0000FF"/>
                </a:solidFill>
              </a:rPr>
              <a:t>“primarie”</a:t>
            </a:r>
          </a:p>
        </p:txBody>
      </p:sp>
      <p:sp>
        <p:nvSpPr>
          <p:cNvPr id="29806" name="AutoShape 110"/>
          <p:cNvSpPr>
            <a:spLocks noChangeArrowheads="1"/>
          </p:cNvSpPr>
          <p:nvPr/>
        </p:nvSpPr>
        <p:spPr bwMode="auto">
          <a:xfrm>
            <a:off x="3352800" y="1828800"/>
            <a:ext cx="3048000" cy="2971800"/>
          </a:xfrm>
          <a:prstGeom prst="chevron">
            <a:avLst>
              <a:gd name="adj" fmla="val 1908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07" name="Line 111"/>
          <p:cNvSpPr>
            <a:spLocks noChangeShapeType="1"/>
          </p:cNvSpPr>
          <p:nvPr/>
        </p:nvSpPr>
        <p:spPr bwMode="auto">
          <a:xfrm>
            <a:off x="3581400" y="2209800"/>
            <a:ext cx="23622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08" name="Line 112"/>
          <p:cNvSpPr>
            <a:spLocks noChangeShapeType="1"/>
          </p:cNvSpPr>
          <p:nvPr/>
        </p:nvSpPr>
        <p:spPr bwMode="auto">
          <a:xfrm>
            <a:off x="3886200" y="2971800"/>
            <a:ext cx="23622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09" name="Line 113"/>
          <p:cNvSpPr>
            <a:spLocks noChangeShapeType="1"/>
          </p:cNvSpPr>
          <p:nvPr/>
        </p:nvSpPr>
        <p:spPr bwMode="auto">
          <a:xfrm>
            <a:off x="3657600" y="2590800"/>
            <a:ext cx="24384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10" name="Line 114"/>
          <p:cNvSpPr>
            <a:spLocks noChangeShapeType="1"/>
          </p:cNvSpPr>
          <p:nvPr/>
        </p:nvSpPr>
        <p:spPr bwMode="auto">
          <a:xfrm>
            <a:off x="3962400" y="3352800"/>
            <a:ext cx="2362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11" name="Text Box 115"/>
          <p:cNvSpPr txBox="1">
            <a:spLocks noChangeArrowheads="1"/>
          </p:cNvSpPr>
          <p:nvPr/>
        </p:nvSpPr>
        <p:spPr bwMode="auto">
          <a:xfrm>
            <a:off x="3581400" y="1890713"/>
            <a:ext cx="20399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Attività infrastrutturali</a:t>
            </a:r>
          </a:p>
        </p:txBody>
      </p:sp>
      <p:sp>
        <p:nvSpPr>
          <p:cNvPr id="29812" name="Text Box 116"/>
          <p:cNvSpPr txBox="1">
            <a:spLocks noChangeArrowheads="1"/>
          </p:cNvSpPr>
          <p:nvPr/>
        </p:nvSpPr>
        <p:spPr bwMode="auto">
          <a:xfrm>
            <a:off x="3810000" y="2247900"/>
            <a:ext cx="2097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Gestione risorse umane</a:t>
            </a:r>
          </a:p>
        </p:txBody>
      </p:sp>
      <p:sp>
        <p:nvSpPr>
          <p:cNvPr id="29813" name="Text Box 117"/>
          <p:cNvSpPr txBox="1">
            <a:spLocks noChangeArrowheads="1"/>
          </p:cNvSpPr>
          <p:nvPr/>
        </p:nvSpPr>
        <p:spPr bwMode="auto">
          <a:xfrm>
            <a:off x="3886200" y="2614613"/>
            <a:ext cx="2266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Sviluppo della tecnologia</a:t>
            </a:r>
          </a:p>
        </p:txBody>
      </p:sp>
      <p:sp>
        <p:nvSpPr>
          <p:cNvPr id="29814" name="Text Box 118"/>
          <p:cNvSpPr txBox="1">
            <a:spLocks noChangeArrowheads="1"/>
          </p:cNvSpPr>
          <p:nvPr/>
        </p:nvSpPr>
        <p:spPr bwMode="auto">
          <a:xfrm>
            <a:off x="4267200" y="3009900"/>
            <a:ext cx="18811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Approvvigionamenti</a:t>
            </a:r>
          </a:p>
        </p:txBody>
      </p:sp>
      <p:sp>
        <p:nvSpPr>
          <p:cNvPr id="29815" name="Line 119"/>
          <p:cNvSpPr>
            <a:spLocks noChangeShapeType="1"/>
          </p:cNvSpPr>
          <p:nvPr/>
        </p:nvSpPr>
        <p:spPr bwMode="auto">
          <a:xfrm>
            <a:off x="4267200" y="3352800"/>
            <a:ext cx="0" cy="15240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16" name="Line 120"/>
          <p:cNvSpPr>
            <a:spLocks noChangeShapeType="1"/>
          </p:cNvSpPr>
          <p:nvPr/>
        </p:nvSpPr>
        <p:spPr bwMode="auto">
          <a:xfrm>
            <a:off x="4648200" y="33528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17" name="Line 121"/>
          <p:cNvSpPr>
            <a:spLocks noChangeShapeType="1"/>
          </p:cNvSpPr>
          <p:nvPr/>
        </p:nvSpPr>
        <p:spPr bwMode="auto">
          <a:xfrm>
            <a:off x="5181600" y="3352800"/>
            <a:ext cx="0" cy="1447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18" name="Line 122"/>
          <p:cNvSpPr>
            <a:spLocks noChangeShapeType="1"/>
          </p:cNvSpPr>
          <p:nvPr/>
        </p:nvSpPr>
        <p:spPr bwMode="auto">
          <a:xfrm>
            <a:off x="5715000" y="3352800"/>
            <a:ext cx="0" cy="1447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19" name="Rectangle 123"/>
          <p:cNvSpPr>
            <a:spLocks noChangeArrowheads="1"/>
          </p:cNvSpPr>
          <p:nvPr/>
        </p:nvSpPr>
        <p:spPr bwMode="auto">
          <a:xfrm>
            <a:off x="4419600" y="4006850"/>
            <a:ext cx="533400" cy="45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20" name="Text Box 124"/>
          <p:cNvSpPr txBox="1">
            <a:spLocks noChangeArrowheads="1"/>
          </p:cNvSpPr>
          <p:nvPr/>
        </p:nvSpPr>
        <p:spPr bwMode="auto">
          <a:xfrm>
            <a:off x="4419600" y="4068763"/>
            <a:ext cx="4429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0000FF"/>
                </a:solidFill>
              </a:rPr>
              <a:t>OP</a:t>
            </a:r>
          </a:p>
        </p:txBody>
      </p:sp>
      <p:sp>
        <p:nvSpPr>
          <p:cNvPr id="29821" name="Text Box 125"/>
          <p:cNvSpPr txBox="1">
            <a:spLocks noChangeArrowheads="1"/>
          </p:cNvSpPr>
          <p:nvPr/>
        </p:nvSpPr>
        <p:spPr bwMode="auto">
          <a:xfrm>
            <a:off x="3681413" y="3998913"/>
            <a:ext cx="5619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>
                <a:solidFill>
                  <a:srgbClr val="0000FF"/>
                </a:solidFill>
              </a:rPr>
              <a:t>Log.</a:t>
            </a:r>
          </a:p>
          <a:p>
            <a:pPr algn="ctr"/>
            <a:r>
              <a:rPr lang="it-IT" sz="1600">
                <a:solidFill>
                  <a:srgbClr val="0000FF"/>
                </a:solidFill>
              </a:rPr>
              <a:t>in</a:t>
            </a:r>
          </a:p>
        </p:txBody>
      </p:sp>
      <p:sp>
        <p:nvSpPr>
          <p:cNvPr id="29822" name="Line 126"/>
          <p:cNvSpPr>
            <a:spLocks noChangeShapeType="1"/>
          </p:cNvSpPr>
          <p:nvPr/>
        </p:nvSpPr>
        <p:spPr bwMode="auto">
          <a:xfrm>
            <a:off x="4114800" y="423545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23" name="Line 127"/>
          <p:cNvSpPr>
            <a:spLocks noChangeShapeType="1"/>
          </p:cNvSpPr>
          <p:nvPr/>
        </p:nvSpPr>
        <p:spPr bwMode="auto">
          <a:xfrm>
            <a:off x="4953000" y="423545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24" name="Text Box 128"/>
          <p:cNvSpPr txBox="1">
            <a:spLocks noChangeArrowheads="1"/>
          </p:cNvSpPr>
          <p:nvPr/>
        </p:nvSpPr>
        <p:spPr bwMode="auto">
          <a:xfrm>
            <a:off x="5153025" y="4038600"/>
            <a:ext cx="5619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0000FF"/>
                </a:solidFill>
              </a:rPr>
              <a:t>Log.</a:t>
            </a:r>
          </a:p>
          <a:p>
            <a:r>
              <a:rPr lang="it-IT" sz="1600">
                <a:solidFill>
                  <a:srgbClr val="0000FF"/>
                </a:solidFill>
              </a:rPr>
              <a:t>out</a:t>
            </a:r>
          </a:p>
        </p:txBody>
      </p:sp>
      <p:sp>
        <p:nvSpPr>
          <p:cNvPr id="29825" name="Text Box 129"/>
          <p:cNvSpPr txBox="1">
            <a:spLocks noChangeArrowheads="1"/>
          </p:cNvSpPr>
          <p:nvPr/>
        </p:nvSpPr>
        <p:spPr bwMode="auto">
          <a:xfrm>
            <a:off x="5661025" y="3429000"/>
            <a:ext cx="663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400">
                <a:solidFill>
                  <a:srgbClr val="0000FF"/>
                </a:solidFill>
              </a:rPr>
              <a:t>M/V S</a:t>
            </a:r>
          </a:p>
        </p:txBody>
      </p:sp>
      <p:sp>
        <p:nvSpPr>
          <p:cNvPr id="29826" name="AutoShape 130"/>
          <p:cNvSpPr>
            <a:spLocks noChangeArrowheads="1"/>
          </p:cNvSpPr>
          <p:nvPr/>
        </p:nvSpPr>
        <p:spPr bwMode="auto">
          <a:xfrm>
            <a:off x="6019800" y="1828800"/>
            <a:ext cx="3048000" cy="2971800"/>
          </a:xfrm>
          <a:prstGeom prst="chevron">
            <a:avLst>
              <a:gd name="adj" fmla="val 19084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27" name="Line 131"/>
          <p:cNvSpPr>
            <a:spLocks noChangeShapeType="1"/>
          </p:cNvSpPr>
          <p:nvPr/>
        </p:nvSpPr>
        <p:spPr bwMode="auto">
          <a:xfrm>
            <a:off x="6248400" y="2209800"/>
            <a:ext cx="23622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28" name="Line 132"/>
          <p:cNvSpPr>
            <a:spLocks noChangeShapeType="1"/>
          </p:cNvSpPr>
          <p:nvPr/>
        </p:nvSpPr>
        <p:spPr bwMode="auto">
          <a:xfrm>
            <a:off x="6553200" y="2971800"/>
            <a:ext cx="23622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29" name="Line 133"/>
          <p:cNvSpPr>
            <a:spLocks noChangeShapeType="1"/>
          </p:cNvSpPr>
          <p:nvPr/>
        </p:nvSpPr>
        <p:spPr bwMode="auto">
          <a:xfrm>
            <a:off x="6324600" y="2590800"/>
            <a:ext cx="24384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30" name="Line 134"/>
          <p:cNvSpPr>
            <a:spLocks noChangeShapeType="1"/>
          </p:cNvSpPr>
          <p:nvPr/>
        </p:nvSpPr>
        <p:spPr bwMode="auto">
          <a:xfrm>
            <a:off x="6629400" y="3352800"/>
            <a:ext cx="2362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31" name="Text Box 135"/>
          <p:cNvSpPr txBox="1">
            <a:spLocks noChangeArrowheads="1"/>
          </p:cNvSpPr>
          <p:nvPr/>
        </p:nvSpPr>
        <p:spPr bwMode="auto">
          <a:xfrm>
            <a:off x="6248400" y="1890713"/>
            <a:ext cx="20399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Attività infrastrutturali</a:t>
            </a:r>
          </a:p>
        </p:txBody>
      </p:sp>
      <p:sp>
        <p:nvSpPr>
          <p:cNvPr id="29832" name="Text Box 136"/>
          <p:cNvSpPr txBox="1">
            <a:spLocks noChangeArrowheads="1"/>
          </p:cNvSpPr>
          <p:nvPr/>
        </p:nvSpPr>
        <p:spPr bwMode="auto">
          <a:xfrm>
            <a:off x="6477000" y="2247900"/>
            <a:ext cx="2097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Gestione risorse umane</a:t>
            </a:r>
          </a:p>
        </p:txBody>
      </p:sp>
      <p:sp>
        <p:nvSpPr>
          <p:cNvPr id="29833" name="Text Box 137"/>
          <p:cNvSpPr txBox="1">
            <a:spLocks noChangeArrowheads="1"/>
          </p:cNvSpPr>
          <p:nvPr/>
        </p:nvSpPr>
        <p:spPr bwMode="auto">
          <a:xfrm>
            <a:off x="6553200" y="2614613"/>
            <a:ext cx="2266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Sviluppo della tecnologia</a:t>
            </a:r>
          </a:p>
        </p:txBody>
      </p:sp>
      <p:sp>
        <p:nvSpPr>
          <p:cNvPr id="29834" name="Text Box 138"/>
          <p:cNvSpPr txBox="1">
            <a:spLocks noChangeArrowheads="1"/>
          </p:cNvSpPr>
          <p:nvPr/>
        </p:nvSpPr>
        <p:spPr bwMode="auto">
          <a:xfrm>
            <a:off x="6934200" y="3009900"/>
            <a:ext cx="18811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990000"/>
                </a:solidFill>
              </a:rPr>
              <a:t>Approvvigionamenti</a:t>
            </a:r>
          </a:p>
        </p:txBody>
      </p:sp>
      <p:sp>
        <p:nvSpPr>
          <p:cNvPr id="29835" name="Line 139"/>
          <p:cNvSpPr>
            <a:spLocks noChangeShapeType="1"/>
          </p:cNvSpPr>
          <p:nvPr/>
        </p:nvSpPr>
        <p:spPr bwMode="auto">
          <a:xfrm>
            <a:off x="6934200" y="3352800"/>
            <a:ext cx="0" cy="1447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36" name="Line 140"/>
          <p:cNvSpPr>
            <a:spLocks noChangeShapeType="1"/>
          </p:cNvSpPr>
          <p:nvPr/>
        </p:nvSpPr>
        <p:spPr bwMode="auto">
          <a:xfrm>
            <a:off x="7391400" y="3352800"/>
            <a:ext cx="0" cy="1447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37" name="Line 141"/>
          <p:cNvSpPr>
            <a:spLocks noChangeShapeType="1"/>
          </p:cNvSpPr>
          <p:nvPr/>
        </p:nvSpPr>
        <p:spPr bwMode="auto">
          <a:xfrm>
            <a:off x="7848600" y="3352800"/>
            <a:ext cx="0" cy="1447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38" name="Line 142"/>
          <p:cNvSpPr>
            <a:spLocks noChangeShapeType="1"/>
          </p:cNvSpPr>
          <p:nvPr/>
        </p:nvSpPr>
        <p:spPr bwMode="auto">
          <a:xfrm>
            <a:off x="8382000" y="3352800"/>
            <a:ext cx="0" cy="1447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39" name="Rectangle 143"/>
          <p:cNvSpPr>
            <a:spLocks noChangeArrowheads="1"/>
          </p:cNvSpPr>
          <p:nvPr/>
        </p:nvSpPr>
        <p:spPr bwMode="auto">
          <a:xfrm>
            <a:off x="7086600" y="4006850"/>
            <a:ext cx="533400" cy="45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40" name="Text Box 144"/>
          <p:cNvSpPr txBox="1">
            <a:spLocks noChangeArrowheads="1"/>
          </p:cNvSpPr>
          <p:nvPr/>
        </p:nvSpPr>
        <p:spPr bwMode="auto">
          <a:xfrm>
            <a:off x="7086600" y="4068763"/>
            <a:ext cx="4429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0000FF"/>
                </a:solidFill>
              </a:rPr>
              <a:t>OP</a:t>
            </a:r>
          </a:p>
        </p:txBody>
      </p:sp>
      <p:sp>
        <p:nvSpPr>
          <p:cNvPr id="29841" name="Text Box 145"/>
          <p:cNvSpPr txBox="1">
            <a:spLocks noChangeArrowheads="1"/>
          </p:cNvSpPr>
          <p:nvPr/>
        </p:nvSpPr>
        <p:spPr bwMode="auto">
          <a:xfrm>
            <a:off x="6348413" y="3998913"/>
            <a:ext cx="5619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>
                <a:solidFill>
                  <a:srgbClr val="0000FF"/>
                </a:solidFill>
              </a:rPr>
              <a:t>Log.</a:t>
            </a:r>
          </a:p>
          <a:p>
            <a:pPr algn="ctr"/>
            <a:r>
              <a:rPr lang="it-IT" sz="1600">
                <a:solidFill>
                  <a:srgbClr val="0000FF"/>
                </a:solidFill>
              </a:rPr>
              <a:t>in</a:t>
            </a:r>
          </a:p>
        </p:txBody>
      </p:sp>
      <p:sp>
        <p:nvSpPr>
          <p:cNvPr id="29842" name="Line 146"/>
          <p:cNvSpPr>
            <a:spLocks noChangeShapeType="1"/>
          </p:cNvSpPr>
          <p:nvPr/>
        </p:nvSpPr>
        <p:spPr bwMode="auto">
          <a:xfrm>
            <a:off x="6781800" y="423545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43" name="Line 147"/>
          <p:cNvSpPr>
            <a:spLocks noChangeShapeType="1"/>
          </p:cNvSpPr>
          <p:nvPr/>
        </p:nvSpPr>
        <p:spPr bwMode="auto">
          <a:xfrm>
            <a:off x="7620000" y="4235450"/>
            <a:ext cx="304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44" name="Text Box 148"/>
          <p:cNvSpPr txBox="1">
            <a:spLocks noChangeArrowheads="1"/>
          </p:cNvSpPr>
          <p:nvPr/>
        </p:nvSpPr>
        <p:spPr bwMode="auto">
          <a:xfrm>
            <a:off x="7820025" y="4038600"/>
            <a:ext cx="5619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600">
                <a:solidFill>
                  <a:srgbClr val="0000FF"/>
                </a:solidFill>
              </a:rPr>
              <a:t>Log.</a:t>
            </a:r>
          </a:p>
          <a:p>
            <a:r>
              <a:rPr lang="it-IT" sz="1600">
                <a:solidFill>
                  <a:srgbClr val="0000FF"/>
                </a:solidFill>
              </a:rPr>
              <a:t>out</a:t>
            </a:r>
          </a:p>
        </p:txBody>
      </p:sp>
      <p:sp>
        <p:nvSpPr>
          <p:cNvPr id="29845" name="Text Box 149"/>
          <p:cNvSpPr txBox="1">
            <a:spLocks noChangeArrowheads="1"/>
          </p:cNvSpPr>
          <p:nvPr/>
        </p:nvSpPr>
        <p:spPr bwMode="auto">
          <a:xfrm>
            <a:off x="8328025" y="3505200"/>
            <a:ext cx="663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400">
                <a:solidFill>
                  <a:srgbClr val="0000FF"/>
                </a:solidFill>
              </a:rPr>
              <a:t>M/V S</a:t>
            </a:r>
          </a:p>
        </p:txBody>
      </p:sp>
      <p:sp>
        <p:nvSpPr>
          <p:cNvPr id="29846" name="Text Box 150"/>
          <p:cNvSpPr txBox="1">
            <a:spLocks noChangeArrowheads="1"/>
          </p:cNvSpPr>
          <p:nvPr/>
        </p:nvSpPr>
        <p:spPr bwMode="auto">
          <a:xfrm>
            <a:off x="241300" y="5410200"/>
            <a:ext cx="1208088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>
                <a:solidFill>
                  <a:srgbClr val="008000"/>
                </a:solidFill>
              </a:rPr>
              <a:t>Attività</a:t>
            </a:r>
          </a:p>
          <a:p>
            <a:pPr algn="ctr"/>
            <a:r>
              <a:rPr lang="it-IT" sz="1600" b="1">
                <a:solidFill>
                  <a:srgbClr val="008000"/>
                </a:solidFill>
              </a:rPr>
              <a:t>produttive/ </a:t>
            </a:r>
          </a:p>
          <a:p>
            <a:pPr algn="ctr"/>
            <a:r>
              <a:rPr lang="it-IT" sz="1600" b="1">
                <a:solidFill>
                  <a:srgbClr val="008000"/>
                </a:solidFill>
              </a:rPr>
              <a:t>operative</a:t>
            </a:r>
          </a:p>
        </p:txBody>
      </p:sp>
      <p:sp>
        <p:nvSpPr>
          <p:cNvPr id="29847" name="Rectangle 151"/>
          <p:cNvSpPr>
            <a:spLocks noChangeArrowheads="1"/>
          </p:cNvSpPr>
          <p:nvPr/>
        </p:nvSpPr>
        <p:spPr bwMode="auto">
          <a:xfrm>
            <a:off x="1752600" y="5334000"/>
            <a:ext cx="1066800" cy="914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48" name="Text Box 152"/>
          <p:cNvSpPr txBox="1">
            <a:spLocks noChangeArrowheads="1"/>
          </p:cNvSpPr>
          <p:nvPr/>
        </p:nvSpPr>
        <p:spPr bwMode="auto">
          <a:xfrm>
            <a:off x="1739900" y="5395913"/>
            <a:ext cx="10795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>
                <a:solidFill>
                  <a:srgbClr val="008000"/>
                </a:solidFill>
              </a:rPr>
              <a:t>Attività</a:t>
            </a:r>
          </a:p>
          <a:p>
            <a:pPr algn="ctr"/>
            <a:r>
              <a:rPr lang="it-IT" sz="1600">
                <a:solidFill>
                  <a:srgbClr val="008000"/>
                </a:solidFill>
              </a:rPr>
              <a:t>produttive</a:t>
            </a:r>
          </a:p>
          <a:p>
            <a:pPr algn="ctr"/>
            <a:r>
              <a:rPr lang="it-IT" sz="1600">
                <a:solidFill>
                  <a:srgbClr val="008000"/>
                </a:solidFill>
              </a:rPr>
              <a:t>(operative)</a:t>
            </a:r>
          </a:p>
        </p:txBody>
      </p:sp>
      <p:sp>
        <p:nvSpPr>
          <p:cNvPr id="29849" name="Rectangle 153"/>
          <p:cNvSpPr>
            <a:spLocks noChangeArrowheads="1"/>
          </p:cNvSpPr>
          <p:nvPr/>
        </p:nvSpPr>
        <p:spPr bwMode="auto">
          <a:xfrm>
            <a:off x="4114800" y="5334000"/>
            <a:ext cx="1066800" cy="914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50" name="Text Box 154"/>
          <p:cNvSpPr txBox="1">
            <a:spLocks noChangeArrowheads="1"/>
          </p:cNvSpPr>
          <p:nvPr/>
        </p:nvSpPr>
        <p:spPr bwMode="auto">
          <a:xfrm>
            <a:off x="4102100" y="5395913"/>
            <a:ext cx="10795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>
                <a:solidFill>
                  <a:srgbClr val="008000"/>
                </a:solidFill>
              </a:rPr>
              <a:t>Attività</a:t>
            </a:r>
          </a:p>
          <a:p>
            <a:pPr algn="ctr"/>
            <a:r>
              <a:rPr lang="it-IT" sz="1600">
                <a:solidFill>
                  <a:srgbClr val="008000"/>
                </a:solidFill>
              </a:rPr>
              <a:t>produttive</a:t>
            </a:r>
          </a:p>
          <a:p>
            <a:pPr algn="ctr"/>
            <a:r>
              <a:rPr lang="it-IT" sz="1600">
                <a:solidFill>
                  <a:srgbClr val="008000"/>
                </a:solidFill>
              </a:rPr>
              <a:t>(operative)</a:t>
            </a:r>
          </a:p>
        </p:txBody>
      </p:sp>
      <p:sp>
        <p:nvSpPr>
          <p:cNvPr id="29851" name="Rectangle 155"/>
          <p:cNvSpPr>
            <a:spLocks noChangeArrowheads="1"/>
          </p:cNvSpPr>
          <p:nvPr/>
        </p:nvSpPr>
        <p:spPr bwMode="auto">
          <a:xfrm>
            <a:off x="6705600" y="5334000"/>
            <a:ext cx="1066800" cy="914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8"/>
              </a:schemeClr>
            </a:outerShdw>
          </a:effectLst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52" name="Text Box 156"/>
          <p:cNvSpPr txBox="1">
            <a:spLocks noChangeArrowheads="1"/>
          </p:cNvSpPr>
          <p:nvPr/>
        </p:nvSpPr>
        <p:spPr bwMode="auto">
          <a:xfrm>
            <a:off x="6692900" y="5395913"/>
            <a:ext cx="10795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>
                <a:solidFill>
                  <a:srgbClr val="008000"/>
                </a:solidFill>
              </a:rPr>
              <a:t>Attività</a:t>
            </a:r>
          </a:p>
          <a:p>
            <a:pPr algn="ctr"/>
            <a:r>
              <a:rPr lang="it-IT" sz="1600">
                <a:solidFill>
                  <a:srgbClr val="008000"/>
                </a:solidFill>
              </a:rPr>
              <a:t>produttive</a:t>
            </a:r>
          </a:p>
          <a:p>
            <a:pPr algn="ctr"/>
            <a:r>
              <a:rPr lang="it-IT" sz="1600">
                <a:solidFill>
                  <a:srgbClr val="008000"/>
                </a:solidFill>
              </a:rPr>
              <a:t>(operative)</a:t>
            </a:r>
          </a:p>
        </p:txBody>
      </p:sp>
      <p:sp>
        <p:nvSpPr>
          <p:cNvPr id="29853" name="Line 157"/>
          <p:cNvSpPr>
            <a:spLocks noChangeShapeType="1"/>
          </p:cNvSpPr>
          <p:nvPr/>
        </p:nvSpPr>
        <p:spPr bwMode="auto">
          <a:xfrm flipV="1">
            <a:off x="2286000" y="4800600"/>
            <a:ext cx="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54" name="Line 158"/>
          <p:cNvSpPr>
            <a:spLocks noChangeShapeType="1"/>
          </p:cNvSpPr>
          <p:nvPr/>
        </p:nvSpPr>
        <p:spPr bwMode="auto">
          <a:xfrm flipV="1">
            <a:off x="4648200" y="4800600"/>
            <a:ext cx="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55" name="Line 159"/>
          <p:cNvSpPr>
            <a:spLocks noChangeShapeType="1"/>
          </p:cNvSpPr>
          <p:nvPr/>
        </p:nvSpPr>
        <p:spPr bwMode="auto">
          <a:xfrm flipV="1">
            <a:off x="7315200" y="4800600"/>
            <a:ext cx="0" cy="533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56" name="Line 160"/>
          <p:cNvSpPr>
            <a:spLocks noChangeShapeType="1"/>
          </p:cNvSpPr>
          <p:nvPr/>
        </p:nvSpPr>
        <p:spPr bwMode="auto">
          <a:xfrm>
            <a:off x="3048000" y="1828800"/>
            <a:ext cx="3810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57" name="Line 161"/>
          <p:cNvSpPr>
            <a:spLocks noChangeShapeType="1"/>
          </p:cNvSpPr>
          <p:nvPr/>
        </p:nvSpPr>
        <p:spPr bwMode="auto">
          <a:xfrm>
            <a:off x="5791200" y="1828800"/>
            <a:ext cx="2286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58" name="Line 162"/>
          <p:cNvSpPr>
            <a:spLocks noChangeShapeType="1"/>
          </p:cNvSpPr>
          <p:nvPr/>
        </p:nvSpPr>
        <p:spPr bwMode="auto">
          <a:xfrm>
            <a:off x="3048000" y="4800600"/>
            <a:ext cx="3810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9859" name="Line 163"/>
          <p:cNvSpPr>
            <a:spLocks noChangeShapeType="1"/>
          </p:cNvSpPr>
          <p:nvPr/>
        </p:nvSpPr>
        <p:spPr bwMode="auto">
          <a:xfrm>
            <a:off x="5791200" y="4800600"/>
            <a:ext cx="2286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990600" y="76200"/>
            <a:ext cx="7086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b="1">
                <a:solidFill>
                  <a:schemeClr val="accent2"/>
                </a:solidFill>
              </a:rPr>
              <a:t>FILIERA DI PRODOTTO “ARRICCHITA” E SISTEMA DEL VALORE</a:t>
            </a:r>
          </a:p>
        </p:txBody>
      </p:sp>
      <p:sp>
        <p:nvSpPr>
          <p:cNvPr id="30727" name="Line 7"/>
          <p:cNvSpPr>
            <a:spLocks noChangeShapeType="1"/>
          </p:cNvSpPr>
          <p:nvPr/>
        </p:nvSpPr>
        <p:spPr bwMode="auto">
          <a:xfrm>
            <a:off x="1371600" y="2590800"/>
            <a:ext cx="1752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990600" y="1458913"/>
            <a:ext cx="1685925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Attività infrastrutturali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1066800" y="1687513"/>
            <a:ext cx="1731963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Gestione risorse umane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1198563" y="1992313"/>
            <a:ext cx="1871662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Sviluppo della tecnologia</a:t>
            </a: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1295400" y="2297113"/>
            <a:ext cx="1560513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Approvvigionamenti</a:t>
            </a:r>
          </a:p>
        </p:txBody>
      </p:sp>
      <p:sp>
        <p:nvSpPr>
          <p:cNvPr id="30732" name="Line 12"/>
          <p:cNvSpPr>
            <a:spLocks noChangeShapeType="1"/>
          </p:cNvSpPr>
          <p:nvPr/>
        </p:nvSpPr>
        <p:spPr bwMode="auto">
          <a:xfrm>
            <a:off x="12954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733" name="Line 13"/>
          <p:cNvSpPr>
            <a:spLocks noChangeShapeType="1"/>
          </p:cNvSpPr>
          <p:nvPr/>
        </p:nvSpPr>
        <p:spPr bwMode="auto">
          <a:xfrm>
            <a:off x="17526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734" name="Line 14"/>
          <p:cNvSpPr>
            <a:spLocks noChangeShapeType="1"/>
          </p:cNvSpPr>
          <p:nvPr/>
        </p:nvSpPr>
        <p:spPr bwMode="auto">
          <a:xfrm>
            <a:off x="21336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735" name="Line 15"/>
          <p:cNvSpPr>
            <a:spLocks noChangeShapeType="1"/>
          </p:cNvSpPr>
          <p:nvPr/>
        </p:nvSpPr>
        <p:spPr bwMode="auto">
          <a:xfrm>
            <a:off x="25908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736" name="Rectangle 16"/>
          <p:cNvSpPr>
            <a:spLocks noChangeArrowheads="1"/>
          </p:cNvSpPr>
          <p:nvPr/>
        </p:nvSpPr>
        <p:spPr bwMode="auto">
          <a:xfrm>
            <a:off x="1524000" y="3200400"/>
            <a:ext cx="3810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737" name="Text Box 17"/>
          <p:cNvSpPr txBox="1">
            <a:spLocks noChangeArrowheads="1"/>
          </p:cNvSpPr>
          <p:nvPr/>
        </p:nvSpPr>
        <p:spPr bwMode="auto">
          <a:xfrm>
            <a:off x="1524000" y="3236913"/>
            <a:ext cx="3968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OP</a:t>
            </a:r>
          </a:p>
        </p:txBody>
      </p:sp>
      <p:sp>
        <p:nvSpPr>
          <p:cNvPr id="30738" name="Text Box 18"/>
          <p:cNvSpPr txBox="1">
            <a:spLocks noChangeArrowheads="1"/>
          </p:cNvSpPr>
          <p:nvPr/>
        </p:nvSpPr>
        <p:spPr bwMode="auto">
          <a:xfrm>
            <a:off x="762000" y="3535363"/>
            <a:ext cx="7905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b="1">
                <a:solidFill>
                  <a:srgbClr val="0000FF"/>
                </a:solidFill>
              </a:rPr>
              <a:t>Log.in</a:t>
            </a:r>
          </a:p>
        </p:txBody>
      </p:sp>
      <p:sp>
        <p:nvSpPr>
          <p:cNvPr id="30740" name="Line 20"/>
          <p:cNvSpPr>
            <a:spLocks noChangeShapeType="1"/>
          </p:cNvSpPr>
          <p:nvPr/>
        </p:nvSpPr>
        <p:spPr bwMode="auto">
          <a:xfrm>
            <a:off x="1905000" y="33528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741" name="Text Box 21"/>
          <p:cNvSpPr txBox="1">
            <a:spLocks noChangeArrowheads="1"/>
          </p:cNvSpPr>
          <p:nvPr/>
        </p:nvSpPr>
        <p:spPr bwMode="auto">
          <a:xfrm>
            <a:off x="1981200" y="3276600"/>
            <a:ext cx="838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Log. out</a:t>
            </a:r>
          </a:p>
        </p:txBody>
      </p:sp>
      <p:sp>
        <p:nvSpPr>
          <p:cNvPr id="30742" name="Text Box 22"/>
          <p:cNvSpPr txBox="1">
            <a:spLocks noChangeArrowheads="1"/>
          </p:cNvSpPr>
          <p:nvPr/>
        </p:nvSpPr>
        <p:spPr bwMode="auto">
          <a:xfrm>
            <a:off x="2514600" y="2819400"/>
            <a:ext cx="6032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M/V S</a:t>
            </a:r>
          </a:p>
        </p:txBody>
      </p:sp>
      <p:sp>
        <p:nvSpPr>
          <p:cNvPr id="30743" name="Text Box 23"/>
          <p:cNvSpPr txBox="1">
            <a:spLocks noChangeArrowheads="1"/>
          </p:cNvSpPr>
          <p:nvPr/>
        </p:nvSpPr>
        <p:spPr bwMode="auto">
          <a:xfrm>
            <a:off x="-76200" y="1416050"/>
            <a:ext cx="10795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300" b="1">
                <a:solidFill>
                  <a:srgbClr val="990000"/>
                </a:solidFill>
              </a:rPr>
              <a:t>Attività  “di</a:t>
            </a:r>
          </a:p>
          <a:p>
            <a:pPr algn="ctr"/>
            <a:r>
              <a:rPr lang="it-IT" sz="1300" b="1">
                <a:solidFill>
                  <a:srgbClr val="990000"/>
                </a:solidFill>
              </a:rPr>
              <a:t> supporto”</a:t>
            </a:r>
          </a:p>
        </p:txBody>
      </p:sp>
      <p:sp>
        <p:nvSpPr>
          <p:cNvPr id="30744" name="Text Box 24"/>
          <p:cNvSpPr txBox="1">
            <a:spLocks noChangeArrowheads="1"/>
          </p:cNvSpPr>
          <p:nvPr/>
        </p:nvSpPr>
        <p:spPr bwMode="auto">
          <a:xfrm>
            <a:off x="-93663" y="3352800"/>
            <a:ext cx="97313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300" b="1">
                <a:solidFill>
                  <a:srgbClr val="0000FF"/>
                </a:solidFill>
              </a:rPr>
              <a:t>Attività</a:t>
            </a:r>
          </a:p>
          <a:p>
            <a:pPr algn="ctr"/>
            <a:r>
              <a:rPr lang="it-IT" sz="1300" b="1">
                <a:solidFill>
                  <a:srgbClr val="0000FF"/>
                </a:solidFill>
              </a:rPr>
              <a:t>“primarie”</a:t>
            </a:r>
          </a:p>
        </p:txBody>
      </p:sp>
      <p:sp>
        <p:nvSpPr>
          <p:cNvPr id="30785" name="Text Box 65"/>
          <p:cNvSpPr txBox="1">
            <a:spLocks noChangeArrowheads="1"/>
          </p:cNvSpPr>
          <p:nvPr/>
        </p:nvSpPr>
        <p:spPr bwMode="auto">
          <a:xfrm>
            <a:off x="0" y="5133975"/>
            <a:ext cx="14478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/>
              <a:t>Attività della filiera di prodotto “arricchita”</a:t>
            </a:r>
          </a:p>
        </p:txBody>
      </p:sp>
      <p:sp>
        <p:nvSpPr>
          <p:cNvPr id="30799" name="Line 79"/>
          <p:cNvSpPr>
            <a:spLocks noChangeShapeType="1"/>
          </p:cNvSpPr>
          <p:nvPr/>
        </p:nvSpPr>
        <p:spPr bwMode="auto">
          <a:xfrm>
            <a:off x="914400" y="14478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00" name="Line 80"/>
          <p:cNvSpPr>
            <a:spLocks noChangeShapeType="1"/>
          </p:cNvSpPr>
          <p:nvPr/>
        </p:nvSpPr>
        <p:spPr bwMode="auto">
          <a:xfrm>
            <a:off x="914400" y="1447800"/>
            <a:ext cx="3810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16" name="AutoShape 96"/>
          <p:cNvSpPr>
            <a:spLocks noChangeArrowheads="1"/>
          </p:cNvSpPr>
          <p:nvPr/>
        </p:nvSpPr>
        <p:spPr bwMode="auto">
          <a:xfrm>
            <a:off x="838200" y="2743200"/>
            <a:ext cx="2286000" cy="1066800"/>
          </a:xfrm>
          <a:prstGeom prst="flowChartInputOut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42" name="Line 122"/>
          <p:cNvSpPr>
            <a:spLocks noChangeShapeType="1"/>
          </p:cNvSpPr>
          <p:nvPr/>
        </p:nvSpPr>
        <p:spPr bwMode="auto">
          <a:xfrm>
            <a:off x="1066800" y="1752600"/>
            <a:ext cx="17526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43" name="Line 123"/>
          <p:cNvSpPr>
            <a:spLocks noChangeShapeType="1"/>
          </p:cNvSpPr>
          <p:nvPr/>
        </p:nvSpPr>
        <p:spPr bwMode="auto">
          <a:xfrm>
            <a:off x="1143000" y="19812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44" name="Line 124"/>
          <p:cNvSpPr>
            <a:spLocks noChangeShapeType="1"/>
          </p:cNvSpPr>
          <p:nvPr/>
        </p:nvSpPr>
        <p:spPr bwMode="auto">
          <a:xfrm>
            <a:off x="1295400" y="25908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91" name="Text Box 171"/>
          <p:cNvSpPr txBox="1">
            <a:spLocks noChangeArrowheads="1"/>
          </p:cNvSpPr>
          <p:nvPr/>
        </p:nvSpPr>
        <p:spPr bwMode="auto">
          <a:xfrm>
            <a:off x="-25400" y="2314575"/>
            <a:ext cx="8636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600" b="1"/>
              <a:t>Sistema</a:t>
            </a:r>
          </a:p>
          <a:p>
            <a:pPr algn="ctr"/>
            <a:r>
              <a:rPr lang="it-IT" sz="1600" b="1"/>
              <a:t>del </a:t>
            </a:r>
          </a:p>
          <a:p>
            <a:pPr algn="ctr"/>
            <a:r>
              <a:rPr lang="it-IT" sz="1600" b="1"/>
              <a:t>valore</a:t>
            </a:r>
          </a:p>
        </p:txBody>
      </p:sp>
      <p:sp>
        <p:nvSpPr>
          <p:cNvPr id="30893" name="Line 173"/>
          <p:cNvSpPr>
            <a:spLocks noChangeShapeType="1"/>
          </p:cNvSpPr>
          <p:nvPr/>
        </p:nvSpPr>
        <p:spPr bwMode="auto">
          <a:xfrm>
            <a:off x="1447800" y="3581400"/>
            <a:ext cx="0" cy="6858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94" name="Line 174"/>
          <p:cNvSpPr>
            <a:spLocks noChangeShapeType="1"/>
          </p:cNvSpPr>
          <p:nvPr/>
        </p:nvSpPr>
        <p:spPr bwMode="auto">
          <a:xfrm>
            <a:off x="1447800" y="4267200"/>
            <a:ext cx="6858000" cy="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95" name="Line 175"/>
          <p:cNvSpPr>
            <a:spLocks noChangeShapeType="1"/>
          </p:cNvSpPr>
          <p:nvPr/>
        </p:nvSpPr>
        <p:spPr bwMode="auto">
          <a:xfrm>
            <a:off x="6248400" y="3581400"/>
            <a:ext cx="0" cy="6858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97" name="Line 177"/>
          <p:cNvSpPr>
            <a:spLocks noChangeShapeType="1"/>
          </p:cNvSpPr>
          <p:nvPr/>
        </p:nvSpPr>
        <p:spPr bwMode="auto">
          <a:xfrm>
            <a:off x="2286000" y="3581400"/>
            <a:ext cx="0" cy="6858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98" name="Line 178"/>
          <p:cNvSpPr>
            <a:spLocks noChangeShapeType="1"/>
          </p:cNvSpPr>
          <p:nvPr/>
        </p:nvSpPr>
        <p:spPr bwMode="auto">
          <a:xfrm>
            <a:off x="3352800" y="3581400"/>
            <a:ext cx="0" cy="6858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899" name="Line 179"/>
          <p:cNvSpPr>
            <a:spLocks noChangeShapeType="1"/>
          </p:cNvSpPr>
          <p:nvPr/>
        </p:nvSpPr>
        <p:spPr bwMode="auto">
          <a:xfrm>
            <a:off x="4419600" y="3581400"/>
            <a:ext cx="0" cy="6858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900" name="Line 180"/>
          <p:cNvSpPr>
            <a:spLocks noChangeShapeType="1"/>
          </p:cNvSpPr>
          <p:nvPr/>
        </p:nvSpPr>
        <p:spPr bwMode="auto">
          <a:xfrm>
            <a:off x="5181600" y="3581400"/>
            <a:ext cx="0" cy="6858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902" name="Line 182"/>
          <p:cNvSpPr>
            <a:spLocks noChangeShapeType="1"/>
          </p:cNvSpPr>
          <p:nvPr/>
        </p:nvSpPr>
        <p:spPr bwMode="auto">
          <a:xfrm>
            <a:off x="1295400" y="22860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0954" name="Line 234"/>
          <p:cNvSpPr>
            <a:spLocks noChangeShapeType="1"/>
          </p:cNvSpPr>
          <p:nvPr/>
        </p:nvSpPr>
        <p:spPr bwMode="auto">
          <a:xfrm>
            <a:off x="1371600" y="33528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00" name="Line 280"/>
          <p:cNvSpPr>
            <a:spLocks noChangeShapeType="1"/>
          </p:cNvSpPr>
          <p:nvPr/>
        </p:nvSpPr>
        <p:spPr bwMode="auto">
          <a:xfrm>
            <a:off x="2743200" y="1447800"/>
            <a:ext cx="457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01" name="Line 281"/>
          <p:cNvSpPr>
            <a:spLocks noChangeShapeType="1"/>
          </p:cNvSpPr>
          <p:nvPr/>
        </p:nvSpPr>
        <p:spPr bwMode="auto">
          <a:xfrm>
            <a:off x="3276600" y="2590800"/>
            <a:ext cx="1752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03" name="Text Box 283"/>
          <p:cNvSpPr txBox="1">
            <a:spLocks noChangeArrowheads="1"/>
          </p:cNvSpPr>
          <p:nvPr/>
        </p:nvSpPr>
        <p:spPr bwMode="auto">
          <a:xfrm>
            <a:off x="2971800" y="1687513"/>
            <a:ext cx="1731963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Gestione risorse umane</a:t>
            </a:r>
          </a:p>
        </p:txBody>
      </p:sp>
      <p:sp>
        <p:nvSpPr>
          <p:cNvPr id="31004" name="Text Box 284"/>
          <p:cNvSpPr txBox="1">
            <a:spLocks noChangeArrowheads="1"/>
          </p:cNvSpPr>
          <p:nvPr/>
        </p:nvSpPr>
        <p:spPr bwMode="auto">
          <a:xfrm>
            <a:off x="3103563" y="1992313"/>
            <a:ext cx="1871662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Sviluppo della tecnologia</a:t>
            </a:r>
          </a:p>
        </p:txBody>
      </p:sp>
      <p:sp>
        <p:nvSpPr>
          <p:cNvPr id="31005" name="Text Box 285"/>
          <p:cNvSpPr txBox="1">
            <a:spLocks noChangeArrowheads="1"/>
          </p:cNvSpPr>
          <p:nvPr/>
        </p:nvSpPr>
        <p:spPr bwMode="auto">
          <a:xfrm>
            <a:off x="3200400" y="2297113"/>
            <a:ext cx="1560513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Approvvigionamenti</a:t>
            </a:r>
          </a:p>
        </p:txBody>
      </p:sp>
      <p:sp>
        <p:nvSpPr>
          <p:cNvPr id="31006" name="Line 286"/>
          <p:cNvSpPr>
            <a:spLocks noChangeShapeType="1"/>
          </p:cNvSpPr>
          <p:nvPr/>
        </p:nvSpPr>
        <p:spPr bwMode="auto">
          <a:xfrm>
            <a:off x="2819400" y="14478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07" name="Line 287"/>
          <p:cNvSpPr>
            <a:spLocks noChangeShapeType="1"/>
          </p:cNvSpPr>
          <p:nvPr/>
        </p:nvSpPr>
        <p:spPr bwMode="auto">
          <a:xfrm>
            <a:off x="2819400" y="1447800"/>
            <a:ext cx="457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08" name="Line 288"/>
          <p:cNvSpPr>
            <a:spLocks noChangeShapeType="1"/>
          </p:cNvSpPr>
          <p:nvPr/>
        </p:nvSpPr>
        <p:spPr bwMode="auto">
          <a:xfrm>
            <a:off x="2971800" y="1752600"/>
            <a:ext cx="17526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09" name="Line 289"/>
          <p:cNvSpPr>
            <a:spLocks noChangeShapeType="1"/>
          </p:cNvSpPr>
          <p:nvPr/>
        </p:nvSpPr>
        <p:spPr bwMode="auto">
          <a:xfrm>
            <a:off x="3048000" y="19812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10" name="Line 290"/>
          <p:cNvSpPr>
            <a:spLocks noChangeShapeType="1"/>
          </p:cNvSpPr>
          <p:nvPr/>
        </p:nvSpPr>
        <p:spPr bwMode="auto">
          <a:xfrm>
            <a:off x="3200400" y="25908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11" name="Line 291"/>
          <p:cNvSpPr>
            <a:spLocks noChangeShapeType="1"/>
          </p:cNvSpPr>
          <p:nvPr/>
        </p:nvSpPr>
        <p:spPr bwMode="auto">
          <a:xfrm>
            <a:off x="3200400" y="22860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12" name="Line 292"/>
          <p:cNvSpPr>
            <a:spLocks noChangeShapeType="1"/>
          </p:cNvSpPr>
          <p:nvPr/>
        </p:nvSpPr>
        <p:spPr bwMode="auto">
          <a:xfrm>
            <a:off x="4648200" y="1447800"/>
            <a:ext cx="457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13" name="Line 293"/>
          <p:cNvSpPr>
            <a:spLocks noChangeShapeType="1"/>
          </p:cNvSpPr>
          <p:nvPr/>
        </p:nvSpPr>
        <p:spPr bwMode="auto">
          <a:xfrm>
            <a:off x="4648200" y="1447800"/>
            <a:ext cx="457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14" name="Line 294"/>
          <p:cNvSpPr>
            <a:spLocks noChangeShapeType="1"/>
          </p:cNvSpPr>
          <p:nvPr/>
        </p:nvSpPr>
        <p:spPr bwMode="auto">
          <a:xfrm>
            <a:off x="5257800" y="2590800"/>
            <a:ext cx="1752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15" name="Text Box 295"/>
          <p:cNvSpPr txBox="1">
            <a:spLocks noChangeArrowheads="1"/>
          </p:cNvSpPr>
          <p:nvPr/>
        </p:nvSpPr>
        <p:spPr bwMode="auto">
          <a:xfrm>
            <a:off x="4876800" y="1687513"/>
            <a:ext cx="1731963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Gestione risorse umane</a:t>
            </a:r>
          </a:p>
        </p:txBody>
      </p:sp>
      <p:sp>
        <p:nvSpPr>
          <p:cNvPr id="31016" name="Text Box 296"/>
          <p:cNvSpPr txBox="1">
            <a:spLocks noChangeArrowheads="1"/>
          </p:cNvSpPr>
          <p:nvPr/>
        </p:nvSpPr>
        <p:spPr bwMode="auto">
          <a:xfrm>
            <a:off x="5008563" y="1992313"/>
            <a:ext cx="1871662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Sviluppo della tecnologia</a:t>
            </a:r>
          </a:p>
        </p:txBody>
      </p:sp>
      <p:sp>
        <p:nvSpPr>
          <p:cNvPr id="31017" name="Text Box 297"/>
          <p:cNvSpPr txBox="1">
            <a:spLocks noChangeArrowheads="1"/>
          </p:cNvSpPr>
          <p:nvPr/>
        </p:nvSpPr>
        <p:spPr bwMode="auto">
          <a:xfrm>
            <a:off x="5105400" y="2297113"/>
            <a:ext cx="1560513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Approvvigionamenti</a:t>
            </a:r>
          </a:p>
        </p:txBody>
      </p:sp>
      <p:sp>
        <p:nvSpPr>
          <p:cNvPr id="31018" name="Line 298"/>
          <p:cNvSpPr>
            <a:spLocks noChangeShapeType="1"/>
          </p:cNvSpPr>
          <p:nvPr/>
        </p:nvSpPr>
        <p:spPr bwMode="auto">
          <a:xfrm>
            <a:off x="4724400" y="14478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19" name="Line 299"/>
          <p:cNvSpPr>
            <a:spLocks noChangeShapeType="1"/>
          </p:cNvSpPr>
          <p:nvPr/>
        </p:nvSpPr>
        <p:spPr bwMode="auto">
          <a:xfrm>
            <a:off x="4724400" y="1447800"/>
            <a:ext cx="457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20" name="Line 300"/>
          <p:cNvSpPr>
            <a:spLocks noChangeShapeType="1"/>
          </p:cNvSpPr>
          <p:nvPr/>
        </p:nvSpPr>
        <p:spPr bwMode="auto">
          <a:xfrm>
            <a:off x="4876800" y="1752600"/>
            <a:ext cx="17526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21" name="Line 301"/>
          <p:cNvSpPr>
            <a:spLocks noChangeShapeType="1"/>
          </p:cNvSpPr>
          <p:nvPr/>
        </p:nvSpPr>
        <p:spPr bwMode="auto">
          <a:xfrm>
            <a:off x="4953000" y="19812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22" name="Line 302"/>
          <p:cNvSpPr>
            <a:spLocks noChangeShapeType="1"/>
          </p:cNvSpPr>
          <p:nvPr/>
        </p:nvSpPr>
        <p:spPr bwMode="auto">
          <a:xfrm>
            <a:off x="5181600" y="25908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23" name="Line 303"/>
          <p:cNvSpPr>
            <a:spLocks noChangeShapeType="1"/>
          </p:cNvSpPr>
          <p:nvPr/>
        </p:nvSpPr>
        <p:spPr bwMode="auto">
          <a:xfrm>
            <a:off x="5105400" y="22860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24" name="Line 304"/>
          <p:cNvSpPr>
            <a:spLocks noChangeShapeType="1"/>
          </p:cNvSpPr>
          <p:nvPr/>
        </p:nvSpPr>
        <p:spPr bwMode="auto">
          <a:xfrm>
            <a:off x="6553200" y="1447800"/>
            <a:ext cx="457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25" name="Line 305"/>
          <p:cNvSpPr>
            <a:spLocks noChangeShapeType="1"/>
          </p:cNvSpPr>
          <p:nvPr/>
        </p:nvSpPr>
        <p:spPr bwMode="auto">
          <a:xfrm>
            <a:off x="6553200" y="1447800"/>
            <a:ext cx="457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26" name="Line 306"/>
          <p:cNvSpPr>
            <a:spLocks noChangeShapeType="1"/>
          </p:cNvSpPr>
          <p:nvPr/>
        </p:nvSpPr>
        <p:spPr bwMode="auto">
          <a:xfrm>
            <a:off x="7162800" y="2590800"/>
            <a:ext cx="1752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27" name="Text Box 307"/>
          <p:cNvSpPr txBox="1">
            <a:spLocks noChangeArrowheads="1"/>
          </p:cNvSpPr>
          <p:nvPr/>
        </p:nvSpPr>
        <p:spPr bwMode="auto">
          <a:xfrm>
            <a:off x="6781800" y="1687513"/>
            <a:ext cx="1731963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Gestione risorse umane</a:t>
            </a:r>
          </a:p>
        </p:txBody>
      </p:sp>
      <p:sp>
        <p:nvSpPr>
          <p:cNvPr id="31028" name="Text Box 308"/>
          <p:cNvSpPr txBox="1">
            <a:spLocks noChangeArrowheads="1"/>
          </p:cNvSpPr>
          <p:nvPr/>
        </p:nvSpPr>
        <p:spPr bwMode="auto">
          <a:xfrm>
            <a:off x="6913563" y="1992313"/>
            <a:ext cx="1871662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Sviluppo della tecnologia</a:t>
            </a:r>
          </a:p>
        </p:txBody>
      </p:sp>
      <p:sp>
        <p:nvSpPr>
          <p:cNvPr id="31029" name="Text Box 309"/>
          <p:cNvSpPr txBox="1">
            <a:spLocks noChangeArrowheads="1"/>
          </p:cNvSpPr>
          <p:nvPr/>
        </p:nvSpPr>
        <p:spPr bwMode="auto">
          <a:xfrm>
            <a:off x="7010400" y="2297113"/>
            <a:ext cx="1560513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300">
                <a:solidFill>
                  <a:srgbClr val="990000"/>
                </a:solidFill>
              </a:rPr>
              <a:t>Approvvigionamenti</a:t>
            </a:r>
          </a:p>
        </p:txBody>
      </p:sp>
      <p:sp>
        <p:nvSpPr>
          <p:cNvPr id="31030" name="Line 310"/>
          <p:cNvSpPr>
            <a:spLocks noChangeShapeType="1"/>
          </p:cNvSpPr>
          <p:nvPr/>
        </p:nvSpPr>
        <p:spPr bwMode="auto">
          <a:xfrm>
            <a:off x="6629400" y="14478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31" name="Line 311"/>
          <p:cNvSpPr>
            <a:spLocks noChangeShapeType="1"/>
          </p:cNvSpPr>
          <p:nvPr/>
        </p:nvSpPr>
        <p:spPr bwMode="auto">
          <a:xfrm>
            <a:off x="6629400" y="1447800"/>
            <a:ext cx="457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32" name="Line 312"/>
          <p:cNvSpPr>
            <a:spLocks noChangeShapeType="1"/>
          </p:cNvSpPr>
          <p:nvPr/>
        </p:nvSpPr>
        <p:spPr bwMode="auto">
          <a:xfrm>
            <a:off x="6781800" y="1752600"/>
            <a:ext cx="17526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33" name="Line 313"/>
          <p:cNvSpPr>
            <a:spLocks noChangeShapeType="1"/>
          </p:cNvSpPr>
          <p:nvPr/>
        </p:nvSpPr>
        <p:spPr bwMode="auto">
          <a:xfrm>
            <a:off x="6858000" y="19812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34" name="Line 314"/>
          <p:cNvSpPr>
            <a:spLocks noChangeShapeType="1"/>
          </p:cNvSpPr>
          <p:nvPr/>
        </p:nvSpPr>
        <p:spPr bwMode="auto">
          <a:xfrm>
            <a:off x="7086600" y="25908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35" name="Line 315"/>
          <p:cNvSpPr>
            <a:spLocks noChangeShapeType="1"/>
          </p:cNvSpPr>
          <p:nvPr/>
        </p:nvSpPr>
        <p:spPr bwMode="auto">
          <a:xfrm>
            <a:off x="7010400" y="22860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37" name="Line 317"/>
          <p:cNvSpPr>
            <a:spLocks noChangeShapeType="1"/>
          </p:cNvSpPr>
          <p:nvPr/>
        </p:nvSpPr>
        <p:spPr bwMode="auto">
          <a:xfrm>
            <a:off x="5334000" y="2590800"/>
            <a:ext cx="1752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49" name="Line 329"/>
          <p:cNvSpPr>
            <a:spLocks noChangeShapeType="1"/>
          </p:cNvSpPr>
          <p:nvPr/>
        </p:nvSpPr>
        <p:spPr bwMode="auto">
          <a:xfrm>
            <a:off x="5257800" y="25908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63" name="Line 343"/>
          <p:cNvSpPr>
            <a:spLocks noChangeShapeType="1"/>
          </p:cNvSpPr>
          <p:nvPr/>
        </p:nvSpPr>
        <p:spPr bwMode="auto">
          <a:xfrm>
            <a:off x="7239000" y="2590800"/>
            <a:ext cx="1752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64" name="Line 344"/>
          <p:cNvSpPr>
            <a:spLocks noChangeShapeType="1"/>
          </p:cNvSpPr>
          <p:nvPr/>
        </p:nvSpPr>
        <p:spPr bwMode="auto">
          <a:xfrm>
            <a:off x="7162800" y="25908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65" name="Line 345"/>
          <p:cNvSpPr>
            <a:spLocks noChangeShapeType="1"/>
          </p:cNvSpPr>
          <p:nvPr/>
        </p:nvSpPr>
        <p:spPr bwMode="auto">
          <a:xfrm>
            <a:off x="3352800" y="2590800"/>
            <a:ext cx="1752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66" name="Line 346"/>
          <p:cNvSpPr>
            <a:spLocks noChangeShapeType="1"/>
          </p:cNvSpPr>
          <p:nvPr/>
        </p:nvSpPr>
        <p:spPr bwMode="auto">
          <a:xfrm>
            <a:off x="32766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67" name="Line 347"/>
          <p:cNvSpPr>
            <a:spLocks noChangeShapeType="1"/>
          </p:cNvSpPr>
          <p:nvPr/>
        </p:nvSpPr>
        <p:spPr bwMode="auto">
          <a:xfrm>
            <a:off x="37338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68" name="Line 348"/>
          <p:cNvSpPr>
            <a:spLocks noChangeShapeType="1"/>
          </p:cNvSpPr>
          <p:nvPr/>
        </p:nvSpPr>
        <p:spPr bwMode="auto">
          <a:xfrm>
            <a:off x="41148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69" name="Line 349"/>
          <p:cNvSpPr>
            <a:spLocks noChangeShapeType="1"/>
          </p:cNvSpPr>
          <p:nvPr/>
        </p:nvSpPr>
        <p:spPr bwMode="auto">
          <a:xfrm>
            <a:off x="45720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70" name="Rectangle 350"/>
          <p:cNvSpPr>
            <a:spLocks noChangeArrowheads="1"/>
          </p:cNvSpPr>
          <p:nvPr/>
        </p:nvSpPr>
        <p:spPr bwMode="auto">
          <a:xfrm>
            <a:off x="3505200" y="3200400"/>
            <a:ext cx="3810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71" name="Text Box 351"/>
          <p:cNvSpPr txBox="1">
            <a:spLocks noChangeArrowheads="1"/>
          </p:cNvSpPr>
          <p:nvPr/>
        </p:nvSpPr>
        <p:spPr bwMode="auto">
          <a:xfrm>
            <a:off x="3505200" y="3236913"/>
            <a:ext cx="3968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OP</a:t>
            </a:r>
          </a:p>
        </p:txBody>
      </p:sp>
      <p:sp>
        <p:nvSpPr>
          <p:cNvPr id="31072" name="Text Box 352"/>
          <p:cNvSpPr txBox="1">
            <a:spLocks noChangeArrowheads="1"/>
          </p:cNvSpPr>
          <p:nvPr/>
        </p:nvSpPr>
        <p:spPr bwMode="auto">
          <a:xfrm>
            <a:off x="2667000" y="3535363"/>
            <a:ext cx="7905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b="1">
                <a:solidFill>
                  <a:srgbClr val="0000FF"/>
                </a:solidFill>
              </a:rPr>
              <a:t>Log.in</a:t>
            </a:r>
          </a:p>
        </p:txBody>
      </p:sp>
      <p:sp>
        <p:nvSpPr>
          <p:cNvPr id="31073" name="Line 353"/>
          <p:cNvSpPr>
            <a:spLocks noChangeShapeType="1"/>
          </p:cNvSpPr>
          <p:nvPr/>
        </p:nvSpPr>
        <p:spPr bwMode="auto">
          <a:xfrm>
            <a:off x="3886200" y="33528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74" name="Text Box 354"/>
          <p:cNvSpPr txBox="1">
            <a:spLocks noChangeArrowheads="1"/>
          </p:cNvSpPr>
          <p:nvPr/>
        </p:nvSpPr>
        <p:spPr bwMode="auto">
          <a:xfrm>
            <a:off x="3962400" y="3276600"/>
            <a:ext cx="838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Log. out</a:t>
            </a:r>
          </a:p>
        </p:txBody>
      </p:sp>
      <p:sp>
        <p:nvSpPr>
          <p:cNvPr id="31075" name="Text Box 355"/>
          <p:cNvSpPr txBox="1">
            <a:spLocks noChangeArrowheads="1"/>
          </p:cNvSpPr>
          <p:nvPr/>
        </p:nvSpPr>
        <p:spPr bwMode="auto">
          <a:xfrm>
            <a:off x="4495800" y="2819400"/>
            <a:ext cx="6032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M/V S</a:t>
            </a:r>
          </a:p>
        </p:txBody>
      </p:sp>
      <p:sp>
        <p:nvSpPr>
          <p:cNvPr id="31076" name="AutoShape 356"/>
          <p:cNvSpPr>
            <a:spLocks noChangeArrowheads="1"/>
          </p:cNvSpPr>
          <p:nvPr/>
        </p:nvSpPr>
        <p:spPr bwMode="auto">
          <a:xfrm>
            <a:off x="2743200" y="2743200"/>
            <a:ext cx="2362200" cy="1066800"/>
          </a:xfrm>
          <a:prstGeom prst="flowChartInputOut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77" name="Line 357"/>
          <p:cNvSpPr>
            <a:spLocks noChangeShapeType="1"/>
          </p:cNvSpPr>
          <p:nvPr/>
        </p:nvSpPr>
        <p:spPr bwMode="auto">
          <a:xfrm>
            <a:off x="3276600" y="25908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78" name="Line 358"/>
          <p:cNvSpPr>
            <a:spLocks noChangeShapeType="1"/>
          </p:cNvSpPr>
          <p:nvPr/>
        </p:nvSpPr>
        <p:spPr bwMode="auto">
          <a:xfrm>
            <a:off x="3352800" y="33528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79" name="Line 359"/>
          <p:cNvSpPr>
            <a:spLocks noChangeShapeType="1"/>
          </p:cNvSpPr>
          <p:nvPr/>
        </p:nvSpPr>
        <p:spPr bwMode="auto">
          <a:xfrm>
            <a:off x="5334000" y="2590800"/>
            <a:ext cx="1752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80" name="Line 360"/>
          <p:cNvSpPr>
            <a:spLocks noChangeShapeType="1"/>
          </p:cNvSpPr>
          <p:nvPr/>
        </p:nvSpPr>
        <p:spPr bwMode="auto">
          <a:xfrm>
            <a:off x="52578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81" name="Line 361"/>
          <p:cNvSpPr>
            <a:spLocks noChangeShapeType="1"/>
          </p:cNvSpPr>
          <p:nvPr/>
        </p:nvSpPr>
        <p:spPr bwMode="auto">
          <a:xfrm>
            <a:off x="57150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82" name="Line 362"/>
          <p:cNvSpPr>
            <a:spLocks noChangeShapeType="1"/>
          </p:cNvSpPr>
          <p:nvPr/>
        </p:nvSpPr>
        <p:spPr bwMode="auto">
          <a:xfrm>
            <a:off x="60960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83" name="Line 363"/>
          <p:cNvSpPr>
            <a:spLocks noChangeShapeType="1"/>
          </p:cNvSpPr>
          <p:nvPr/>
        </p:nvSpPr>
        <p:spPr bwMode="auto">
          <a:xfrm>
            <a:off x="65532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84" name="Rectangle 364"/>
          <p:cNvSpPr>
            <a:spLocks noChangeArrowheads="1"/>
          </p:cNvSpPr>
          <p:nvPr/>
        </p:nvSpPr>
        <p:spPr bwMode="auto">
          <a:xfrm>
            <a:off x="5486400" y="3200400"/>
            <a:ext cx="3810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85" name="Text Box 365"/>
          <p:cNvSpPr txBox="1">
            <a:spLocks noChangeArrowheads="1"/>
          </p:cNvSpPr>
          <p:nvPr/>
        </p:nvSpPr>
        <p:spPr bwMode="auto">
          <a:xfrm>
            <a:off x="5486400" y="3236913"/>
            <a:ext cx="3968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OP</a:t>
            </a:r>
          </a:p>
        </p:txBody>
      </p:sp>
      <p:sp>
        <p:nvSpPr>
          <p:cNvPr id="31086" name="Line 366"/>
          <p:cNvSpPr>
            <a:spLocks noChangeShapeType="1"/>
          </p:cNvSpPr>
          <p:nvPr/>
        </p:nvSpPr>
        <p:spPr bwMode="auto">
          <a:xfrm>
            <a:off x="5867400" y="33528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87" name="Text Box 367"/>
          <p:cNvSpPr txBox="1">
            <a:spLocks noChangeArrowheads="1"/>
          </p:cNvSpPr>
          <p:nvPr/>
        </p:nvSpPr>
        <p:spPr bwMode="auto">
          <a:xfrm>
            <a:off x="5943600" y="3276600"/>
            <a:ext cx="838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Log. out</a:t>
            </a:r>
          </a:p>
        </p:txBody>
      </p:sp>
      <p:sp>
        <p:nvSpPr>
          <p:cNvPr id="31088" name="Text Box 368"/>
          <p:cNvSpPr txBox="1">
            <a:spLocks noChangeArrowheads="1"/>
          </p:cNvSpPr>
          <p:nvPr/>
        </p:nvSpPr>
        <p:spPr bwMode="auto">
          <a:xfrm>
            <a:off x="6477000" y="2819400"/>
            <a:ext cx="6032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M/V S</a:t>
            </a:r>
          </a:p>
        </p:txBody>
      </p:sp>
      <p:sp>
        <p:nvSpPr>
          <p:cNvPr id="31089" name="AutoShape 369"/>
          <p:cNvSpPr>
            <a:spLocks noChangeArrowheads="1"/>
          </p:cNvSpPr>
          <p:nvPr/>
        </p:nvSpPr>
        <p:spPr bwMode="auto">
          <a:xfrm>
            <a:off x="4724400" y="2743200"/>
            <a:ext cx="2362200" cy="1066800"/>
          </a:xfrm>
          <a:prstGeom prst="flowChartInputOut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90" name="Line 370"/>
          <p:cNvSpPr>
            <a:spLocks noChangeShapeType="1"/>
          </p:cNvSpPr>
          <p:nvPr/>
        </p:nvSpPr>
        <p:spPr bwMode="auto">
          <a:xfrm>
            <a:off x="5257800" y="25908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91" name="Line 371"/>
          <p:cNvSpPr>
            <a:spLocks noChangeShapeType="1"/>
          </p:cNvSpPr>
          <p:nvPr/>
        </p:nvSpPr>
        <p:spPr bwMode="auto">
          <a:xfrm>
            <a:off x="5334000" y="33528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92" name="Line 372"/>
          <p:cNvSpPr>
            <a:spLocks noChangeShapeType="1"/>
          </p:cNvSpPr>
          <p:nvPr/>
        </p:nvSpPr>
        <p:spPr bwMode="auto">
          <a:xfrm>
            <a:off x="7239000" y="2590800"/>
            <a:ext cx="1752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93" name="Line 373"/>
          <p:cNvSpPr>
            <a:spLocks noChangeShapeType="1"/>
          </p:cNvSpPr>
          <p:nvPr/>
        </p:nvSpPr>
        <p:spPr bwMode="auto">
          <a:xfrm>
            <a:off x="7162800" y="2590800"/>
            <a:ext cx="1828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94" name="Line 374"/>
          <p:cNvSpPr>
            <a:spLocks noChangeShapeType="1"/>
          </p:cNvSpPr>
          <p:nvPr/>
        </p:nvSpPr>
        <p:spPr bwMode="auto">
          <a:xfrm>
            <a:off x="7162800" y="2590800"/>
            <a:ext cx="1676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95" name="Line 375"/>
          <p:cNvSpPr>
            <a:spLocks noChangeShapeType="1"/>
          </p:cNvSpPr>
          <p:nvPr/>
        </p:nvSpPr>
        <p:spPr bwMode="auto">
          <a:xfrm>
            <a:off x="72390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96" name="Line 376"/>
          <p:cNvSpPr>
            <a:spLocks noChangeShapeType="1"/>
          </p:cNvSpPr>
          <p:nvPr/>
        </p:nvSpPr>
        <p:spPr bwMode="auto">
          <a:xfrm>
            <a:off x="76962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97" name="Line 377"/>
          <p:cNvSpPr>
            <a:spLocks noChangeShapeType="1"/>
          </p:cNvSpPr>
          <p:nvPr/>
        </p:nvSpPr>
        <p:spPr bwMode="auto">
          <a:xfrm>
            <a:off x="80772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98" name="Line 378"/>
          <p:cNvSpPr>
            <a:spLocks noChangeShapeType="1"/>
          </p:cNvSpPr>
          <p:nvPr/>
        </p:nvSpPr>
        <p:spPr bwMode="auto">
          <a:xfrm>
            <a:off x="8534400" y="2743200"/>
            <a:ext cx="0" cy="10668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099" name="Rectangle 379"/>
          <p:cNvSpPr>
            <a:spLocks noChangeArrowheads="1"/>
          </p:cNvSpPr>
          <p:nvPr/>
        </p:nvSpPr>
        <p:spPr bwMode="auto">
          <a:xfrm>
            <a:off x="7467600" y="3200400"/>
            <a:ext cx="381000" cy="30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00" name="Text Box 380"/>
          <p:cNvSpPr txBox="1">
            <a:spLocks noChangeArrowheads="1"/>
          </p:cNvSpPr>
          <p:nvPr/>
        </p:nvSpPr>
        <p:spPr bwMode="auto">
          <a:xfrm>
            <a:off x="7467600" y="3236913"/>
            <a:ext cx="3968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OP</a:t>
            </a:r>
          </a:p>
        </p:txBody>
      </p:sp>
      <p:sp>
        <p:nvSpPr>
          <p:cNvPr id="31101" name="Text Box 381"/>
          <p:cNvSpPr txBox="1">
            <a:spLocks noChangeArrowheads="1"/>
          </p:cNvSpPr>
          <p:nvPr/>
        </p:nvSpPr>
        <p:spPr bwMode="auto">
          <a:xfrm>
            <a:off x="6629400" y="3535363"/>
            <a:ext cx="7905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b="1">
                <a:solidFill>
                  <a:srgbClr val="0000FF"/>
                </a:solidFill>
              </a:rPr>
              <a:t>Log.in</a:t>
            </a:r>
          </a:p>
        </p:txBody>
      </p:sp>
      <p:sp>
        <p:nvSpPr>
          <p:cNvPr id="31102" name="Line 382"/>
          <p:cNvSpPr>
            <a:spLocks noChangeShapeType="1"/>
          </p:cNvSpPr>
          <p:nvPr/>
        </p:nvSpPr>
        <p:spPr bwMode="auto">
          <a:xfrm>
            <a:off x="7848600" y="33528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03" name="Text Box 383"/>
          <p:cNvSpPr txBox="1">
            <a:spLocks noChangeArrowheads="1"/>
          </p:cNvSpPr>
          <p:nvPr/>
        </p:nvSpPr>
        <p:spPr bwMode="auto">
          <a:xfrm>
            <a:off x="7924800" y="3276600"/>
            <a:ext cx="838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Log. out</a:t>
            </a:r>
          </a:p>
        </p:txBody>
      </p:sp>
      <p:sp>
        <p:nvSpPr>
          <p:cNvPr id="31104" name="Text Box 384"/>
          <p:cNvSpPr txBox="1">
            <a:spLocks noChangeArrowheads="1"/>
          </p:cNvSpPr>
          <p:nvPr/>
        </p:nvSpPr>
        <p:spPr bwMode="auto">
          <a:xfrm>
            <a:off x="8464550" y="2743200"/>
            <a:ext cx="6032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200" b="1">
                <a:solidFill>
                  <a:srgbClr val="0000FF"/>
                </a:solidFill>
              </a:rPr>
              <a:t>M/V S</a:t>
            </a:r>
          </a:p>
        </p:txBody>
      </p:sp>
      <p:sp>
        <p:nvSpPr>
          <p:cNvPr id="31105" name="AutoShape 385"/>
          <p:cNvSpPr>
            <a:spLocks noChangeArrowheads="1"/>
          </p:cNvSpPr>
          <p:nvPr/>
        </p:nvSpPr>
        <p:spPr bwMode="auto">
          <a:xfrm>
            <a:off x="6705600" y="2743200"/>
            <a:ext cx="2362200" cy="1066800"/>
          </a:xfrm>
          <a:prstGeom prst="flowChartInputOut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07" name="Line 387"/>
          <p:cNvSpPr>
            <a:spLocks noChangeShapeType="1"/>
          </p:cNvSpPr>
          <p:nvPr/>
        </p:nvSpPr>
        <p:spPr bwMode="auto">
          <a:xfrm>
            <a:off x="7315200" y="33528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08" name="Line 388"/>
          <p:cNvSpPr>
            <a:spLocks noChangeShapeType="1"/>
          </p:cNvSpPr>
          <p:nvPr/>
        </p:nvSpPr>
        <p:spPr bwMode="auto">
          <a:xfrm>
            <a:off x="8382000" y="1447800"/>
            <a:ext cx="6858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09" name="Text Box 389"/>
          <p:cNvSpPr txBox="1">
            <a:spLocks noChangeArrowheads="1"/>
          </p:cNvSpPr>
          <p:nvPr/>
        </p:nvSpPr>
        <p:spPr bwMode="auto">
          <a:xfrm>
            <a:off x="4619625" y="3581400"/>
            <a:ext cx="7905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b="1">
                <a:solidFill>
                  <a:srgbClr val="0000FF"/>
                </a:solidFill>
              </a:rPr>
              <a:t>Log.in</a:t>
            </a:r>
          </a:p>
        </p:txBody>
      </p:sp>
      <p:sp>
        <p:nvSpPr>
          <p:cNvPr id="31110" name="Line 390"/>
          <p:cNvSpPr>
            <a:spLocks noChangeShapeType="1"/>
          </p:cNvSpPr>
          <p:nvPr/>
        </p:nvSpPr>
        <p:spPr bwMode="auto">
          <a:xfrm>
            <a:off x="7086600" y="3733800"/>
            <a:ext cx="0" cy="5334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11" name="Line 391"/>
          <p:cNvSpPr>
            <a:spLocks noChangeShapeType="1"/>
          </p:cNvSpPr>
          <p:nvPr/>
        </p:nvSpPr>
        <p:spPr bwMode="auto">
          <a:xfrm>
            <a:off x="8305800" y="3581400"/>
            <a:ext cx="0" cy="6858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12" name="Line 392"/>
          <p:cNvSpPr>
            <a:spLocks noChangeShapeType="1"/>
          </p:cNvSpPr>
          <p:nvPr/>
        </p:nvSpPr>
        <p:spPr bwMode="auto">
          <a:xfrm>
            <a:off x="1905000" y="3657600"/>
            <a:ext cx="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13" name="Line 393"/>
          <p:cNvSpPr>
            <a:spLocks noChangeShapeType="1"/>
          </p:cNvSpPr>
          <p:nvPr/>
        </p:nvSpPr>
        <p:spPr bwMode="auto">
          <a:xfrm>
            <a:off x="3810000" y="3657600"/>
            <a:ext cx="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14" name="Line 394"/>
          <p:cNvSpPr>
            <a:spLocks noChangeShapeType="1"/>
          </p:cNvSpPr>
          <p:nvPr/>
        </p:nvSpPr>
        <p:spPr bwMode="auto">
          <a:xfrm>
            <a:off x="5715000" y="3657600"/>
            <a:ext cx="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15" name="Line 395"/>
          <p:cNvSpPr>
            <a:spLocks noChangeShapeType="1"/>
          </p:cNvSpPr>
          <p:nvPr/>
        </p:nvSpPr>
        <p:spPr bwMode="auto">
          <a:xfrm>
            <a:off x="7620000" y="3657600"/>
            <a:ext cx="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16" name="Line 396"/>
          <p:cNvSpPr>
            <a:spLocks noChangeShapeType="1"/>
          </p:cNvSpPr>
          <p:nvPr/>
        </p:nvSpPr>
        <p:spPr bwMode="auto">
          <a:xfrm>
            <a:off x="1905000" y="4648200"/>
            <a:ext cx="5715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18" name="AutoShape 398"/>
          <p:cNvSpPr>
            <a:spLocks/>
          </p:cNvSpPr>
          <p:nvPr/>
        </p:nvSpPr>
        <p:spPr bwMode="auto">
          <a:xfrm>
            <a:off x="1219200" y="4953000"/>
            <a:ext cx="152400" cy="1447800"/>
          </a:xfrm>
          <a:prstGeom prst="rightBracket">
            <a:avLst>
              <a:gd name="adj" fmla="val 791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19" name="AutoShape 399"/>
          <p:cNvSpPr>
            <a:spLocks/>
          </p:cNvSpPr>
          <p:nvPr/>
        </p:nvSpPr>
        <p:spPr bwMode="auto">
          <a:xfrm>
            <a:off x="685800" y="2133600"/>
            <a:ext cx="152400" cy="1066800"/>
          </a:xfrm>
          <a:prstGeom prst="rightBracket">
            <a:avLst>
              <a:gd name="adj" fmla="val 58333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20" name="Text Box 400"/>
          <p:cNvSpPr txBox="1">
            <a:spLocks noChangeArrowheads="1"/>
          </p:cNvSpPr>
          <p:nvPr/>
        </p:nvSpPr>
        <p:spPr bwMode="auto">
          <a:xfrm>
            <a:off x="1600200" y="5105400"/>
            <a:ext cx="17478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400" b="1" dirty="0">
                <a:solidFill>
                  <a:schemeClr val="accent2"/>
                </a:solidFill>
              </a:rPr>
              <a:t>Produttive operative</a:t>
            </a:r>
          </a:p>
        </p:txBody>
      </p:sp>
      <p:sp>
        <p:nvSpPr>
          <p:cNvPr id="31122" name="Text Box 402"/>
          <p:cNvSpPr txBox="1">
            <a:spLocks noChangeArrowheads="1"/>
          </p:cNvSpPr>
          <p:nvPr/>
        </p:nvSpPr>
        <p:spPr bwMode="auto">
          <a:xfrm>
            <a:off x="1570038" y="5562600"/>
            <a:ext cx="2168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400" b="1">
                <a:solidFill>
                  <a:srgbClr val="CC3399"/>
                </a:solidFill>
              </a:rPr>
              <a:t>Di collegamento operativo</a:t>
            </a:r>
          </a:p>
        </p:txBody>
      </p:sp>
      <p:sp>
        <p:nvSpPr>
          <p:cNvPr id="31123" name="Text Box 403"/>
          <p:cNvSpPr txBox="1">
            <a:spLocks noChangeArrowheads="1"/>
          </p:cNvSpPr>
          <p:nvPr/>
        </p:nvSpPr>
        <p:spPr bwMode="auto">
          <a:xfrm>
            <a:off x="1576388" y="6019800"/>
            <a:ext cx="1917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1400" b="1">
                <a:solidFill>
                  <a:srgbClr val="FF9900"/>
                </a:solidFill>
              </a:rPr>
              <a:t>Di direzione e sviluppo</a:t>
            </a:r>
          </a:p>
        </p:txBody>
      </p:sp>
      <p:sp>
        <p:nvSpPr>
          <p:cNvPr id="31124" name="Line 404"/>
          <p:cNvSpPr>
            <a:spLocks noChangeShapeType="1"/>
          </p:cNvSpPr>
          <p:nvPr/>
        </p:nvSpPr>
        <p:spPr bwMode="auto">
          <a:xfrm flipV="1">
            <a:off x="1752600" y="1143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25" name="Line 405"/>
          <p:cNvSpPr>
            <a:spLocks noChangeShapeType="1"/>
          </p:cNvSpPr>
          <p:nvPr/>
        </p:nvSpPr>
        <p:spPr bwMode="auto">
          <a:xfrm flipV="1">
            <a:off x="3962400" y="1143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26" name="Line 406"/>
          <p:cNvSpPr>
            <a:spLocks noChangeShapeType="1"/>
          </p:cNvSpPr>
          <p:nvPr/>
        </p:nvSpPr>
        <p:spPr bwMode="auto">
          <a:xfrm flipV="1">
            <a:off x="5791200" y="1143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27" name="Line 407"/>
          <p:cNvSpPr>
            <a:spLocks noChangeShapeType="1"/>
          </p:cNvSpPr>
          <p:nvPr/>
        </p:nvSpPr>
        <p:spPr bwMode="auto">
          <a:xfrm flipV="1">
            <a:off x="7543800" y="1143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 type="triangle" w="med" len="med"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28" name="Line 408"/>
          <p:cNvSpPr>
            <a:spLocks noChangeShapeType="1"/>
          </p:cNvSpPr>
          <p:nvPr/>
        </p:nvSpPr>
        <p:spPr bwMode="auto">
          <a:xfrm>
            <a:off x="1752600" y="1143000"/>
            <a:ext cx="7315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29" name="Line 409"/>
          <p:cNvSpPr>
            <a:spLocks noChangeShapeType="1"/>
          </p:cNvSpPr>
          <p:nvPr/>
        </p:nvSpPr>
        <p:spPr bwMode="auto">
          <a:xfrm>
            <a:off x="9067800" y="1143000"/>
            <a:ext cx="0" cy="4953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30" name="Line 410"/>
          <p:cNvSpPr>
            <a:spLocks noChangeShapeType="1"/>
          </p:cNvSpPr>
          <p:nvPr/>
        </p:nvSpPr>
        <p:spPr bwMode="auto">
          <a:xfrm>
            <a:off x="3429000" y="6172200"/>
            <a:ext cx="5638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31" name="Line 411"/>
          <p:cNvSpPr>
            <a:spLocks noChangeShapeType="1"/>
          </p:cNvSpPr>
          <p:nvPr/>
        </p:nvSpPr>
        <p:spPr bwMode="auto">
          <a:xfrm>
            <a:off x="3581400" y="5715000"/>
            <a:ext cx="3048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32" name="Line 412"/>
          <p:cNvSpPr>
            <a:spLocks noChangeShapeType="1"/>
          </p:cNvSpPr>
          <p:nvPr/>
        </p:nvSpPr>
        <p:spPr bwMode="auto">
          <a:xfrm>
            <a:off x="6629400" y="42672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33" name="Line 413"/>
          <p:cNvSpPr>
            <a:spLocks noChangeShapeType="1"/>
          </p:cNvSpPr>
          <p:nvPr/>
        </p:nvSpPr>
        <p:spPr bwMode="auto">
          <a:xfrm>
            <a:off x="3276600" y="52578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1134" name="Line 414"/>
          <p:cNvSpPr>
            <a:spLocks noChangeShapeType="1"/>
          </p:cNvSpPr>
          <p:nvPr/>
        </p:nvSpPr>
        <p:spPr bwMode="auto">
          <a:xfrm>
            <a:off x="5029200" y="4648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197"/>
          <p:cNvGraphicFramePr>
            <a:graphicFrameLocks noGrp="1"/>
          </p:cNvGraphicFramePr>
          <p:nvPr/>
        </p:nvGraphicFramePr>
        <p:xfrm>
          <a:off x="76200" y="531813"/>
          <a:ext cx="8991600" cy="5987288"/>
        </p:xfrm>
        <a:graphic>
          <a:graphicData uri="http://schemas.openxmlformats.org/drawingml/2006/table">
            <a:tbl>
              <a:tblPr/>
              <a:tblGrid>
                <a:gridCol w="696913"/>
                <a:gridCol w="2636837"/>
                <a:gridCol w="2944813"/>
                <a:gridCol w="2713037"/>
              </a:tblGrid>
              <a:tr h="2206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TIPOLOGIE DI ATTIVITA’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CONTENUTI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DESCRIZIONE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172243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M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charset="0"/>
                        </a:rPr>
                        <a:t>ATTIVITA’ OPERATIVE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</a:t>
                      </a: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Produttive in senso stretto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</a:t>
                      </a: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Operative in senso ampio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Attività manifatturiere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Attività di produzione servizi (bancari, assicurativi, di trasporto, di consulenza, etc…)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</a:t>
                      </a: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Segmenti “produttivi elementari”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Tratti di filiera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1350963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charset="0"/>
                        </a:rPr>
                        <a:t>ATTIVITA’ DI COLLEGAMENTO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</a:t>
                      </a: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Collegamento operativo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Attività di “distribuzione”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Logistica, marketing, acquisto/vendite, servizi (assistenza, customer service)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Attività che assicurano l’equilibrio dinamico tra sistemi produttivi, tra tratti di filiere e tra filiere/sistemi del valore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2306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U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7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charset="0"/>
                        </a:rPr>
                        <a:t>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charset="0"/>
                        </a:rPr>
                        <a:t>ATTIVITA’ DI DIREZIONE E SVILUPPO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</a:t>
                      </a: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Di Direzione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 Di Sviluppo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Attività di direzione di tutte le altre attività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Attività di sviluppo delle risorse tecniche ed umane; attività di innovazione dei processi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Attività che orientano strategicamente le altre attività e le scelte ad esse relative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Attività che consentono il continuo ri-adattamento delle modalità operative, delle risorse impiegate per le attività e delle attività avviate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3" name="Text Box 29"/>
          <p:cNvSpPr txBox="1">
            <a:spLocks noChangeArrowheads="1"/>
          </p:cNvSpPr>
          <p:nvPr/>
        </p:nvSpPr>
        <p:spPr bwMode="auto">
          <a:xfrm>
            <a:off x="990600" y="0"/>
            <a:ext cx="7086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0" hangingPunct="0">
              <a:spcBef>
                <a:spcPts val="1200"/>
              </a:spcBef>
              <a:spcAft>
                <a:spcPts val="300"/>
              </a:spcAft>
            </a:pPr>
            <a:r>
              <a:rPr lang="it-IT" sz="2200" b="1">
                <a:solidFill>
                  <a:schemeClr val="accent2"/>
                </a:solidFill>
              </a:rPr>
              <a:t>TIPOLOGIE DI ATTIVITA’ D’IMPRESA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914400" y="3581400"/>
            <a:ext cx="1371600" cy="457200"/>
          </a:xfrm>
          <a:prstGeom prst="chevron">
            <a:avLst>
              <a:gd name="adj" fmla="val 7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2133600" y="3581400"/>
            <a:ext cx="1371600" cy="457200"/>
          </a:xfrm>
          <a:prstGeom prst="chevron">
            <a:avLst>
              <a:gd name="adj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5486400" y="3581400"/>
            <a:ext cx="1371600" cy="457200"/>
          </a:xfrm>
          <a:prstGeom prst="chevron">
            <a:avLst>
              <a:gd name="adj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6705600" y="3581400"/>
            <a:ext cx="1371600" cy="457200"/>
          </a:xfrm>
          <a:prstGeom prst="chevron">
            <a:avLst>
              <a:gd name="adj" fmla="val 7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>
            <a:off x="3810000" y="3581400"/>
            <a:ext cx="1371600" cy="457200"/>
          </a:xfrm>
          <a:prstGeom prst="chevron">
            <a:avLst>
              <a:gd name="adj" fmla="val 7500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16200000">
            <a:off x="3810000" y="4724400"/>
            <a:ext cx="1371600" cy="457200"/>
          </a:xfrm>
          <a:prstGeom prst="chevron">
            <a:avLst>
              <a:gd name="adj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 rot="16200000">
            <a:off x="3924300" y="5829300"/>
            <a:ext cx="1143000" cy="457200"/>
          </a:xfrm>
          <a:prstGeom prst="chevron">
            <a:avLst>
              <a:gd name="adj" fmla="val 625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 rot="5400000">
            <a:off x="3810000" y="1219200"/>
            <a:ext cx="1371600" cy="457200"/>
          </a:xfrm>
          <a:prstGeom prst="chevron">
            <a:avLst>
              <a:gd name="adj" fmla="val 7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" name="AutoShape 12"/>
          <p:cNvSpPr>
            <a:spLocks noChangeArrowheads="1"/>
          </p:cNvSpPr>
          <p:nvPr/>
        </p:nvSpPr>
        <p:spPr bwMode="auto">
          <a:xfrm rot="5400000">
            <a:off x="3810000" y="2438400"/>
            <a:ext cx="1371600" cy="457200"/>
          </a:xfrm>
          <a:prstGeom prst="chevron">
            <a:avLst>
              <a:gd name="adj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" name="AutoShape 43"/>
          <p:cNvSpPr>
            <a:spLocks noChangeArrowheads="1"/>
          </p:cNvSpPr>
          <p:nvPr/>
        </p:nvSpPr>
        <p:spPr bwMode="auto">
          <a:xfrm rot="19021520">
            <a:off x="2590800" y="4572000"/>
            <a:ext cx="1371600" cy="457200"/>
          </a:xfrm>
          <a:prstGeom prst="chevron">
            <a:avLst>
              <a:gd name="adj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2" name="AutoShape 44"/>
          <p:cNvSpPr>
            <a:spLocks noChangeArrowheads="1"/>
          </p:cNvSpPr>
          <p:nvPr/>
        </p:nvSpPr>
        <p:spPr bwMode="auto">
          <a:xfrm rot="19021520">
            <a:off x="1600200" y="5562600"/>
            <a:ext cx="1371600" cy="457200"/>
          </a:xfrm>
          <a:prstGeom prst="chevron">
            <a:avLst>
              <a:gd name="adj" fmla="val 7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3" name="AutoShape 45"/>
          <p:cNvSpPr>
            <a:spLocks noChangeArrowheads="1"/>
          </p:cNvSpPr>
          <p:nvPr/>
        </p:nvSpPr>
        <p:spPr bwMode="auto">
          <a:xfrm rot="14335700">
            <a:off x="4876800" y="4648200"/>
            <a:ext cx="1371600" cy="457200"/>
          </a:xfrm>
          <a:prstGeom prst="chevron">
            <a:avLst>
              <a:gd name="adj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4" name="AutoShape 46"/>
          <p:cNvSpPr>
            <a:spLocks noChangeArrowheads="1"/>
          </p:cNvSpPr>
          <p:nvPr/>
        </p:nvSpPr>
        <p:spPr bwMode="auto">
          <a:xfrm rot="14335700">
            <a:off x="5562600" y="5791200"/>
            <a:ext cx="1371600" cy="457200"/>
          </a:xfrm>
          <a:prstGeom prst="chevron">
            <a:avLst>
              <a:gd name="adj" fmla="val 7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5" name="AutoShape 47"/>
          <p:cNvSpPr>
            <a:spLocks noChangeArrowheads="1"/>
          </p:cNvSpPr>
          <p:nvPr/>
        </p:nvSpPr>
        <p:spPr bwMode="auto">
          <a:xfrm rot="7840176">
            <a:off x="5105400" y="2438400"/>
            <a:ext cx="1371600" cy="457200"/>
          </a:xfrm>
          <a:prstGeom prst="chevron">
            <a:avLst>
              <a:gd name="adj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6" name="AutoShape 48"/>
          <p:cNvSpPr>
            <a:spLocks noChangeArrowheads="1"/>
          </p:cNvSpPr>
          <p:nvPr/>
        </p:nvSpPr>
        <p:spPr bwMode="auto">
          <a:xfrm rot="7840176">
            <a:off x="5943600" y="1447800"/>
            <a:ext cx="1371600" cy="457200"/>
          </a:xfrm>
          <a:prstGeom prst="chevron">
            <a:avLst>
              <a:gd name="adj" fmla="val 7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7" name="AutoShape 49"/>
          <p:cNvSpPr>
            <a:spLocks noChangeArrowheads="1"/>
          </p:cNvSpPr>
          <p:nvPr/>
        </p:nvSpPr>
        <p:spPr bwMode="auto">
          <a:xfrm rot="3214609">
            <a:off x="2590800" y="2438400"/>
            <a:ext cx="1371600" cy="457200"/>
          </a:xfrm>
          <a:prstGeom prst="chevron">
            <a:avLst>
              <a:gd name="adj" fmla="val 7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vert="eaVert" wrap="none" anchor="ctr">
            <a:prstTxWarp prst="textNoShape">
              <a:avLst/>
            </a:prstTxWarp>
          </a:bodyPr>
          <a:lstStyle/>
          <a:p>
            <a:pPr algn="ctr"/>
            <a:endParaRPr lang="it-IT">
              <a:solidFill>
                <a:srgbClr val="FF0000"/>
              </a:solidFill>
            </a:endParaRPr>
          </a:p>
        </p:txBody>
      </p:sp>
      <p:sp>
        <p:nvSpPr>
          <p:cNvPr id="18" name="AutoShape 50"/>
          <p:cNvSpPr>
            <a:spLocks noChangeArrowheads="1"/>
          </p:cNvSpPr>
          <p:nvPr/>
        </p:nvSpPr>
        <p:spPr bwMode="auto">
          <a:xfrm rot="3214609">
            <a:off x="1828800" y="1371600"/>
            <a:ext cx="1371600" cy="457200"/>
          </a:xfrm>
          <a:prstGeom prst="chevron">
            <a:avLst>
              <a:gd name="adj" fmla="val 7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9" name="Text Box 51"/>
          <p:cNvSpPr txBox="1">
            <a:spLocks noChangeArrowheads="1"/>
          </p:cNvSpPr>
          <p:nvPr/>
        </p:nvSpPr>
        <p:spPr bwMode="auto">
          <a:xfrm>
            <a:off x="1295400" y="0"/>
            <a:ext cx="6477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it-IT" sz="2200" b="1">
                <a:solidFill>
                  <a:schemeClr val="accent2"/>
                </a:solidFill>
              </a:rPr>
              <a:t>RAPPRESENTAZIONE GRAFICA DI UNA “COSTELLAZIONE DEL VALORE”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oggia">
  <a:themeElements>
    <a:clrScheme name="Loggia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Loggi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oggi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Loggia">
  <a:themeElements>
    <a:clrScheme name="Loggia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Loggi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oggi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2459</Words>
  <Application>Microsoft Macintosh PowerPoint</Application>
  <PresentationFormat>Presentazione su schermo (4:3)</PresentationFormat>
  <Paragraphs>443</Paragraphs>
  <Slides>40</Slides>
  <Notes>15</Notes>
  <HiddenSlides>0</HiddenSlides>
  <MMClips>0</MMClips>
  <ScaleCrop>false</ScaleCrop>
  <HeadingPairs>
    <vt:vector size="4" baseType="variant">
      <vt:variant>
        <vt:lpstr>Modello struttura</vt:lpstr>
      </vt:variant>
      <vt:variant>
        <vt:i4>2</vt:i4>
      </vt:variant>
      <vt:variant>
        <vt:lpstr>Titoli diapositive</vt:lpstr>
      </vt:variant>
      <vt:variant>
        <vt:i4>40</vt:i4>
      </vt:variant>
    </vt:vector>
  </HeadingPairs>
  <TitlesOfParts>
    <vt:vector size="42" baseType="lpstr">
      <vt:lpstr>Loggia</vt:lpstr>
      <vt:lpstr>1_Loggia</vt:lpstr>
      <vt:lpstr>EGI </vt:lpstr>
      <vt:lpstr>Impresa</vt:lpstr>
      <vt:lpstr>Ambiente</vt:lpstr>
      <vt:lpstr>Diapositiva 4</vt:lpstr>
      <vt:lpstr>Diapositiva 5</vt:lpstr>
      <vt:lpstr>Diapositiva 6</vt:lpstr>
      <vt:lpstr>Ambiente politico-istituzionale </vt:lpstr>
      <vt:lpstr>Ambiente culturale-tecnologico</vt:lpstr>
      <vt:lpstr>Ambiente demografico-sociale</vt:lpstr>
      <vt:lpstr>Cos’è la struttura sociale?</vt:lpstr>
      <vt:lpstr>Ambiente economico</vt:lpstr>
      <vt:lpstr>Esempio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Sistema Cognitivo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Esempio di processo aziendale</vt:lpstr>
      <vt:lpstr>I processi aziendali</vt:lpstr>
      <vt:lpstr>Tipi di Processi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EGI </dc:title>
  <dc:creator>Cristina Mele </dc:creator>
  <cp:lastModifiedBy>Cristina Mele </cp:lastModifiedBy>
  <cp:revision>42</cp:revision>
  <dcterms:created xsi:type="dcterms:W3CDTF">2011-10-04T20:16:07Z</dcterms:created>
  <dcterms:modified xsi:type="dcterms:W3CDTF">2011-10-04T20:28:26Z</dcterms:modified>
</cp:coreProperties>
</file>