
<file path=[Content_Types].xml><?xml version="1.0" encoding="utf-8"?>
<Types xmlns="http://schemas.openxmlformats.org/package/2006/content-types">
  <Override PartName="/ppt/slides/slide45.xml" ContentType="application/vnd.openxmlformats-officedocument.presentationml.slide+xml"/>
  <Override PartName="/ppt/slides/slide53.xml" ContentType="application/vnd.openxmlformats-officedocument.presentationml.slide+xml"/>
  <Override PartName="/ppt/slides/slide18.xml" ContentType="application/vnd.openxmlformats-officedocument.presentationml.slide+xml"/>
  <Override PartName="/ppt/slides/slide9.xml" ContentType="application/vnd.openxmlformats-officedocument.presentationml.slide+xml"/>
  <Override PartName="/ppt/slides/slide41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Override PartName="/ppt/slides/slide38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Default Extension="jpeg" ContentType="image/jpe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slides/slide34.xml" ContentType="application/vnd.openxmlformats-officedocument.presentationml.slide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46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slides/slide54.xml" ContentType="application/vnd.openxmlformats-officedocument.presentationml.slide+xml"/>
  <Override PartName="/ppt/tableStyles.xml" ContentType="application/vnd.openxmlformats-officedocument.presentationml.tableStyles+xml"/>
  <Override PartName="/ppt/slides/slide42.xml" ContentType="application/vnd.openxmlformats-officedocument.presentationml.slide+xml"/>
  <Override PartName="/ppt/slides/slide50.xml" ContentType="application/vnd.openxmlformats-officedocument.presentationml.slide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6.xml" ContentType="application/vnd.openxmlformats-officedocument.presentationml.slide+xml"/>
  <Override PartName="/ppt/slides/slide39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7.xml" ContentType="application/vnd.openxmlformats-officedocument.presentationml.slide+xml"/>
  <Override PartName="/ppt/slides/slide35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47.xml" ContentType="application/vnd.openxmlformats-officedocument.presentationml.slide+xml"/>
  <Override PartName="/ppt/slides/slide43.xml" ContentType="application/vnd.openxmlformats-officedocument.presentationml.slide+xml"/>
  <Override PartName="/ppt/slides/slide51.xml" ContentType="application/vnd.openxmlformats-officedocument.presentationml.slide+xml"/>
  <Override PartName="/ppt/slides/slide1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36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32.xml" ContentType="application/vnd.openxmlformats-officedocument.presentationml.slide+xml"/>
  <Override PartName="/ppt/slides/slide48.xml" ContentType="application/vnd.openxmlformats-officedocument.presentationml.slide+xml"/>
  <Override PartName="/ppt/slides/slide20.xml" ContentType="application/vnd.openxmlformats-officedocument.presentationml.slide+xml"/>
  <Override PartName="/ppt/slides/slide44.xml" ContentType="application/vnd.openxmlformats-officedocument.presentationml.slide+xml"/>
  <Override PartName="/ppt/slides/slide52.xml" ContentType="application/vnd.openxmlformats-officedocument.presentationml.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s/slide37.xml" ContentType="application/vnd.openxmlformats-officedocument.presentationml.slide+xml"/>
  <Override PartName="/ppt/slides/slide29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9.xml" ContentType="application/vnd.openxmlformats-officedocument.presentationml.slide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0" r:id="rId1"/>
  </p:sldMasterIdLst>
  <p:notesMasterIdLst>
    <p:notesMasterId r:id="rId56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2" r:id="rId34"/>
    <p:sldId id="293" r:id="rId35"/>
    <p:sldId id="294" r:id="rId36"/>
    <p:sldId id="295" r:id="rId37"/>
    <p:sldId id="296" r:id="rId38"/>
    <p:sldId id="297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66" d="100"/>
          <a:sy n="66" d="100"/>
        </p:scale>
        <p:origin x="-156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notesMaster" Target="notesMasters/notesMaster1.xml"/><Relationship Id="rId57" Type="http://schemas.openxmlformats.org/officeDocument/2006/relationships/printerSettings" Target="printerSettings/printerSettings1.bin"/><Relationship Id="rId58" Type="http://schemas.openxmlformats.org/officeDocument/2006/relationships/presProps" Target="presProps.xml"/><Relationship Id="rId59" Type="http://schemas.openxmlformats.org/officeDocument/2006/relationships/viewProps" Target="viewProp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theme" Target="theme/theme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EE8FB-0529-E944-AB3A-91D90E76FD63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7ED0C-3E2C-554F-8922-73D545EE132D}" type="slidenum">
              <a:rPr lang="it-IT" smtClean="0"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F58C16-5220-994A-A73C-BBEB3965D896}" type="slidenum">
              <a:rPr lang="it-IT"/>
              <a:pPr/>
              <a:t>35</a:t>
            </a:fld>
            <a:endParaRPr lang="it-IT"/>
          </a:p>
        </p:txBody>
      </p:sp>
      <p:sp>
        <p:nvSpPr>
          <p:cNvPr id="6656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gli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stile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gli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0E94D2-7EA8-F246-93D8-01F442DBFA4A}" type="datetimeFigureOut">
              <a:rPr lang="it-IT" smtClean="0"/>
              <a:t>3-11-2011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6267E01-677B-E349-9456-8F99C747F364}" type="slidenum">
              <a:rPr lang="it-IT" smtClean="0"/>
              <a:t>‹n.›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e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533400" y="1752600"/>
            <a:ext cx="82296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it-IT" sz="4000" dirty="0"/>
              <a:t>Economia e Gestione delle Imprese</a:t>
            </a:r>
          </a:p>
          <a:p>
            <a:pPr algn="ctr" eaLnBrk="0" hangingPunct="0"/>
            <a:endParaRPr lang="it-IT" sz="4000" dirty="0" smtClean="0"/>
          </a:p>
          <a:p>
            <a:pPr algn="ctr" eaLnBrk="0" hangingPunct="0">
              <a:lnSpc>
                <a:spcPct val="130000"/>
              </a:lnSpc>
            </a:pPr>
            <a:r>
              <a:rPr lang="it-IT" sz="4000" dirty="0" smtClean="0">
                <a:solidFill>
                  <a:srgbClr val="000090"/>
                </a:solidFill>
              </a:rPr>
              <a:t>Strategie </a:t>
            </a:r>
            <a:r>
              <a:rPr lang="it-IT" sz="4000" dirty="0">
                <a:solidFill>
                  <a:srgbClr val="000090"/>
                </a:solidFill>
              </a:rPr>
              <a:t>d’Impresa</a:t>
            </a:r>
          </a:p>
          <a:p>
            <a:pPr algn="ctr" eaLnBrk="0" hangingPunct="0">
              <a:lnSpc>
                <a:spcPct val="130000"/>
              </a:lnSpc>
            </a:pPr>
            <a:r>
              <a:rPr lang="it-IT" sz="4000" dirty="0">
                <a:solidFill>
                  <a:srgbClr val="000090"/>
                </a:solidFill>
              </a:rPr>
              <a:t>e Dinamiche Competitive</a:t>
            </a:r>
            <a:endParaRPr lang="en-GB" sz="4000" dirty="0">
              <a:solidFill>
                <a:srgbClr val="00009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362200" y="990600"/>
            <a:ext cx="3865563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r>
              <a:rPr lang="it-IT" sz="3200" dirty="0"/>
              <a:t>Struttura dell’Unità</a:t>
            </a:r>
          </a:p>
        </p:txBody>
      </p:sp>
      <p:sp>
        <p:nvSpPr>
          <p:cNvPr id="3076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7804150" cy="304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>
              <a:solidFill>
                <a:srgbClr val="FF0000"/>
              </a:solidFill>
            </a:endParaRPr>
          </a:p>
        </p:txBody>
      </p:sp>
      <p:sp>
        <p:nvSpPr>
          <p:cNvPr id="3077" name="Text Box 4"/>
          <p:cNvSpPr txBox="1">
            <a:spLocks noChangeArrowheads="1"/>
          </p:cNvSpPr>
          <p:nvPr/>
        </p:nvSpPr>
        <p:spPr bwMode="auto">
          <a:xfrm>
            <a:off x="838200" y="1676400"/>
            <a:ext cx="7696200" cy="406675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dirty="0" err="1">
                <a:solidFill>
                  <a:srgbClr val="000090"/>
                </a:solidFill>
              </a:rPr>
              <a:t>0</a:t>
            </a:r>
            <a:r>
              <a:rPr lang="it-IT" sz="2600" dirty="0">
                <a:solidFill>
                  <a:srgbClr val="000090"/>
                </a:solidFill>
              </a:rPr>
              <a:t>. Definizione di Strategia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AutoNum type="arabicPeriod"/>
            </a:pPr>
            <a:r>
              <a:rPr lang="it-IT" sz="2600" dirty="0">
                <a:solidFill>
                  <a:srgbClr val="000090"/>
                </a:solidFill>
              </a:rPr>
              <a:t>Modelli di Analisi Strategica 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i="1" dirty="0">
                <a:solidFill>
                  <a:srgbClr val="000090"/>
                </a:solidFill>
              </a:rPr>
              <a:t>(e della concorrenza)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dirty="0" err="1">
                <a:solidFill>
                  <a:srgbClr val="000090"/>
                </a:solidFill>
              </a:rPr>
              <a:t>2</a:t>
            </a:r>
            <a:r>
              <a:rPr lang="it-IT" sz="2600" dirty="0">
                <a:solidFill>
                  <a:srgbClr val="000090"/>
                </a:solidFill>
              </a:rPr>
              <a:t>. Modelli di Formulazione della Strategia 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i="1" dirty="0">
                <a:solidFill>
                  <a:srgbClr val="000090"/>
                </a:solidFill>
              </a:rPr>
              <a:t>(Processo e Livelli)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dirty="0" err="1">
                <a:solidFill>
                  <a:srgbClr val="000090"/>
                </a:solidFill>
              </a:rPr>
              <a:t>3</a:t>
            </a:r>
            <a:r>
              <a:rPr lang="it-IT" sz="2600" dirty="0">
                <a:solidFill>
                  <a:srgbClr val="000090"/>
                </a:solidFill>
              </a:rPr>
              <a:t>. Modelli di Pianificazione Strategica 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i="1" dirty="0">
                <a:solidFill>
                  <a:srgbClr val="000090"/>
                </a:solidFill>
              </a:rPr>
              <a:t>(Organizzazione </a:t>
            </a:r>
            <a:r>
              <a:rPr lang="it-IT" sz="2600" i="1" dirty="0">
                <a:solidFill>
                  <a:srgbClr val="000090"/>
                </a:solidFill>
                <a:sym typeface="Wingdings" charset="2"/>
              </a:rPr>
              <a:t></a:t>
            </a:r>
            <a:r>
              <a:rPr lang="it-IT" sz="2600" i="1" dirty="0">
                <a:solidFill>
                  <a:srgbClr val="000090"/>
                </a:solidFill>
              </a:rPr>
              <a:t> Realizzazione </a:t>
            </a:r>
            <a:r>
              <a:rPr lang="it-IT" sz="2600" i="1" dirty="0">
                <a:solidFill>
                  <a:srgbClr val="000090"/>
                </a:solidFill>
                <a:sym typeface="Wingdings" charset="2"/>
              </a:rPr>
              <a:t> 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i="1" dirty="0">
                <a:solidFill>
                  <a:srgbClr val="000090"/>
                </a:solidFill>
              </a:rPr>
              <a:t>Controllo </a:t>
            </a:r>
            <a:r>
              <a:rPr lang="it-IT" sz="2600" i="1" dirty="0">
                <a:solidFill>
                  <a:srgbClr val="000090"/>
                </a:solidFill>
                <a:sym typeface="Wingdings" charset="2"/>
              </a:rPr>
              <a:t> </a:t>
            </a:r>
            <a:r>
              <a:rPr lang="it-IT" sz="2600" i="1" dirty="0">
                <a:solidFill>
                  <a:srgbClr val="000090"/>
                </a:solidFill>
              </a:rPr>
              <a:t>Valutazione</a:t>
            </a:r>
            <a:r>
              <a:rPr lang="it-IT" sz="2600" i="1" dirty="0">
                <a:solidFill>
                  <a:srgbClr val="000090"/>
                </a:solidFill>
                <a:sym typeface="Wingdings" charset="2"/>
              </a:rPr>
              <a:t>)</a:t>
            </a:r>
            <a:r>
              <a:rPr lang="it-IT" sz="2600" i="1" dirty="0">
                <a:solidFill>
                  <a:srgbClr val="000090"/>
                </a:solidFill>
              </a:rPr>
              <a:t> 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2286000" y="264760"/>
            <a:ext cx="533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r>
              <a:rPr lang="it-IT" sz="3200" b="1" dirty="0">
                <a:solidFill>
                  <a:srgbClr val="C00000"/>
                </a:solidFill>
              </a:rPr>
              <a:t>Il Concetto di Strategia</a:t>
            </a:r>
          </a:p>
        </p:txBody>
      </p:sp>
      <p:sp>
        <p:nvSpPr>
          <p:cNvPr id="4100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chemeClr val="bg2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chemeClr val="bg2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chemeClr val="bg2"/>
              </a:solidFill>
            </a:endParaRPr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762000" y="1676400"/>
            <a:ext cx="7848600" cy="426783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Nell’ arte della guerra, è la programmazione dei movimenti delle truppe e delle navi</a:t>
            </a:r>
          </a:p>
          <a:p>
            <a:pPr algn="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200" dirty="0">
                <a:solidFill>
                  <a:srgbClr val="000090"/>
                </a:solidFill>
              </a:rPr>
              <a:t>Oxford </a:t>
            </a:r>
            <a:r>
              <a:rPr lang="it-IT" sz="2200" dirty="0" err="1">
                <a:solidFill>
                  <a:srgbClr val="000090"/>
                </a:solidFill>
              </a:rPr>
              <a:t>Dictionary</a:t>
            </a:r>
            <a:endParaRPr lang="it-IT" sz="2200" dirty="0">
              <a:solidFill>
                <a:srgbClr val="000090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 err="1">
                <a:solidFill>
                  <a:srgbClr val="000090"/>
                </a:solidFill>
              </a:rPr>
              <a:t>…la</a:t>
            </a:r>
            <a:r>
              <a:rPr lang="it-IT" sz="2800" dirty="0">
                <a:solidFill>
                  <a:srgbClr val="000090"/>
                </a:solidFill>
              </a:rPr>
              <a:t> definizione di finalità e obiettivi di lungo periodo, la realizzazione delle linee di condotta e l’allocazione delle risorse aziendali </a:t>
            </a:r>
          </a:p>
          <a:p>
            <a:pPr algn="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200" dirty="0">
                <a:solidFill>
                  <a:srgbClr val="000090"/>
                </a:solidFill>
              </a:rPr>
              <a:t>Alfred Chandler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E’ un modello di coordinamento di obiettivi, politiche e linee di condotta principali</a:t>
            </a:r>
          </a:p>
          <a:p>
            <a:pPr algn="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200" dirty="0">
                <a:solidFill>
                  <a:srgbClr val="000090"/>
                </a:solidFill>
              </a:rPr>
              <a:t>James Brian Quinn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1708040" y="64188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r>
              <a:rPr lang="it-IT" sz="3200" b="1" dirty="0"/>
              <a:t>Il Concetto </a:t>
            </a:r>
            <a:r>
              <a:rPr lang="it-IT" sz="3200" b="1" dirty="0" smtClean="0"/>
              <a:t>di </a:t>
            </a:r>
            <a:r>
              <a:rPr lang="it-IT" sz="3200" b="1" dirty="0" smtClean="0"/>
              <a:t>Strategia</a:t>
            </a:r>
            <a:endParaRPr lang="it-IT" sz="3200" b="1" dirty="0" smtClean="0"/>
          </a:p>
          <a:p>
            <a:r>
              <a:rPr lang="it-IT" sz="3200" b="1" dirty="0" err="1"/>
              <a:t>……….</a:t>
            </a:r>
            <a:r>
              <a:rPr lang="it-IT" sz="3200" b="1" dirty="0" err="1">
                <a:solidFill>
                  <a:srgbClr val="C00000"/>
                </a:solidFill>
              </a:rPr>
              <a:t>in</a:t>
            </a:r>
            <a:r>
              <a:rPr lang="it-IT" sz="3200" b="1" dirty="0">
                <a:solidFill>
                  <a:srgbClr val="C00000"/>
                </a:solidFill>
              </a:rPr>
              <a:t> pratica</a:t>
            </a:r>
          </a:p>
        </p:txBody>
      </p:sp>
      <p:sp>
        <p:nvSpPr>
          <p:cNvPr id="5124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chemeClr val="bg2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chemeClr val="bg2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chemeClr val="bg2"/>
              </a:solidFill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810000" y="3397250"/>
            <a:ext cx="2286000" cy="129881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Definizione degli </a:t>
            </a:r>
          </a:p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obiettivi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990600" y="2132013"/>
            <a:ext cx="2819400" cy="137318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Analisi dell’ambiente Competitivo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755836" y="1989924"/>
            <a:ext cx="2286000" cy="129881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Valutazione delle </a:t>
            </a:r>
          </a:p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risorse</a:t>
            </a:r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2299160" y="5435406"/>
            <a:ext cx="5146236" cy="90794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 sz="3000" dirty="0">
                <a:solidFill>
                  <a:srgbClr val="000090"/>
                </a:solidFill>
              </a:rPr>
              <a:t>Programmazione </a:t>
            </a:r>
          </a:p>
          <a:p>
            <a:pPr algn="ctr" eaLnBrk="0" hangingPunct="0">
              <a:lnSpc>
                <a:spcPct val="60000"/>
              </a:lnSpc>
              <a:spcBef>
                <a:spcPct val="50000"/>
              </a:spcBef>
            </a:pPr>
            <a:r>
              <a:rPr lang="it-IT" sz="3000" dirty="0">
                <a:solidFill>
                  <a:srgbClr val="000090"/>
                </a:solidFill>
              </a:rPr>
              <a:t>Attuazione e Controllo</a:t>
            </a:r>
          </a:p>
        </p:txBody>
      </p:sp>
      <p:sp>
        <p:nvSpPr>
          <p:cNvPr id="5129" name="AutoShape 10"/>
          <p:cNvSpPr>
            <a:spLocks noChangeArrowheads="1"/>
          </p:cNvSpPr>
          <p:nvPr/>
        </p:nvSpPr>
        <p:spPr bwMode="auto">
          <a:xfrm rot="1710189">
            <a:off x="3124200" y="3397250"/>
            <a:ext cx="609600" cy="609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130" name="AutoShape 11"/>
          <p:cNvSpPr>
            <a:spLocks noChangeArrowheads="1"/>
          </p:cNvSpPr>
          <p:nvPr/>
        </p:nvSpPr>
        <p:spPr bwMode="auto">
          <a:xfrm rot="5353479">
            <a:off x="4686300" y="4654550"/>
            <a:ext cx="609600" cy="6858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131" name="AutoShape 12"/>
          <p:cNvSpPr>
            <a:spLocks noChangeArrowheads="1"/>
          </p:cNvSpPr>
          <p:nvPr/>
        </p:nvSpPr>
        <p:spPr bwMode="auto">
          <a:xfrm rot="7387834">
            <a:off x="6172200" y="3397250"/>
            <a:ext cx="609600" cy="609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12700" cap="sq">
            <a:solidFill>
              <a:schemeClr val="bg2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762000" y="381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pPr algn="ctr"/>
            <a:r>
              <a:rPr lang="it-IT" sz="3200" b="1"/>
              <a:t>Il Concetto di Strategia</a:t>
            </a:r>
          </a:p>
        </p:txBody>
      </p:sp>
      <p:sp>
        <p:nvSpPr>
          <p:cNvPr id="6148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9050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</a:endParaRPr>
          </a:p>
        </p:txBody>
      </p:sp>
      <p:sp>
        <p:nvSpPr>
          <p:cNvPr id="6149" name="Text Box 4"/>
          <p:cNvSpPr txBox="1">
            <a:spLocks noChangeArrowheads="1"/>
          </p:cNvSpPr>
          <p:nvPr/>
        </p:nvSpPr>
        <p:spPr bwMode="auto">
          <a:xfrm>
            <a:off x="762000" y="1905000"/>
            <a:ext cx="7772400" cy="471103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dirty="0">
                <a:solidFill>
                  <a:srgbClr val="000090"/>
                </a:solidFill>
              </a:rPr>
              <a:t>La strategia è un processo di continua ricerca dell’armonia (best </a:t>
            </a:r>
            <a:r>
              <a:rPr lang="it-IT" sz="2600" dirty="0" err="1">
                <a:solidFill>
                  <a:srgbClr val="000090"/>
                </a:solidFill>
              </a:rPr>
              <a:t>fit</a:t>
            </a:r>
            <a:r>
              <a:rPr lang="it-IT" sz="2600" dirty="0">
                <a:solidFill>
                  <a:srgbClr val="000090"/>
                </a:solidFill>
              </a:rPr>
              <a:t> </a:t>
            </a:r>
            <a:r>
              <a:rPr lang="it-IT" sz="2600" dirty="0" err="1">
                <a:solidFill>
                  <a:srgbClr val="000090"/>
                </a:solidFill>
              </a:rPr>
              <a:t>–</a:t>
            </a:r>
            <a:r>
              <a:rPr lang="it-IT" sz="2600" dirty="0">
                <a:solidFill>
                  <a:srgbClr val="000090"/>
                </a:solidFill>
              </a:rPr>
              <a:t> migliore consonanza) tra le finalità e gli obiettivi imprenditoriali (prima unità didattica), le risorse aziendali (seconda unità didattica) e l’ambiente/contesto in cui l’impresa opera (domanda e concorrenza in primis).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dirty="0">
                <a:solidFill>
                  <a:srgbClr val="000090"/>
                </a:solidFill>
              </a:rPr>
              <a:t>E’ un processo dinamico così come dinamiche sono le tre componenti da </a:t>
            </a:r>
            <a:r>
              <a:rPr lang="it-IT" sz="2600" dirty="0" err="1">
                <a:solidFill>
                  <a:srgbClr val="000090"/>
                </a:solidFill>
              </a:rPr>
              <a:t>armonizzare-adattare-attivare</a:t>
            </a:r>
            <a:endParaRPr lang="it-IT" sz="2600" dirty="0">
              <a:solidFill>
                <a:srgbClr val="000090"/>
              </a:solidFill>
            </a:endParaRP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b="1" dirty="0">
                <a:solidFill>
                  <a:srgbClr val="000090"/>
                </a:solidFill>
              </a:rPr>
              <a:t>Propensioni strategiche: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600" b="1" dirty="0">
                <a:solidFill>
                  <a:srgbClr val="000090"/>
                </a:solidFill>
              </a:rPr>
              <a:t>Adattamento</a:t>
            </a:r>
            <a:r>
              <a:rPr lang="it-IT" sz="2600" dirty="0">
                <a:solidFill>
                  <a:srgbClr val="000090"/>
                </a:solidFill>
              </a:rPr>
              <a:t> vs </a:t>
            </a:r>
            <a:r>
              <a:rPr lang="it-IT" sz="2600" b="1" dirty="0" err="1">
                <a:solidFill>
                  <a:srgbClr val="000090"/>
                </a:solidFill>
              </a:rPr>
              <a:t>Autopoiesi</a:t>
            </a:r>
            <a:r>
              <a:rPr lang="it-IT" sz="2600" dirty="0">
                <a:solidFill>
                  <a:srgbClr val="000090"/>
                </a:solidFill>
              </a:rPr>
              <a:t> vs </a:t>
            </a:r>
            <a:r>
              <a:rPr lang="it-IT" sz="2600" b="1" dirty="0" err="1">
                <a:solidFill>
                  <a:srgbClr val="000090"/>
                </a:solidFill>
              </a:rPr>
              <a:t>Proattività</a:t>
            </a:r>
            <a:r>
              <a:rPr lang="it-IT" sz="3400" dirty="0">
                <a:solidFill>
                  <a:srgbClr val="000090"/>
                </a:solidFill>
              </a:rPr>
              <a:t>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058723" y="533400"/>
            <a:ext cx="7085277" cy="1143000"/>
          </a:xfrm>
        </p:spPr>
        <p:txBody>
          <a:bodyPr/>
          <a:lstStyle/>
          <a:p>
            <a:pPr eaLnBrk="1" hangingPunct="1"/>
            <a:r>
              <a:rPr lang="it-IT" sz="3200" dirty="0">
                <a:solidFill>
                  <a:schemeClr val="tx1"/>
                </a:solidFill>
              </a:rPr>
              <a:t>Atteggiamenti Strategici</a:t>
            </a: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68580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endParaRPr lang="en-US" sz="3600" b="1">
              <a:solidFill>
                <a:srgbClr val="0000FF"/>
              </a:solidFill>
              <a:latin typeface="Comic Sans MS" charset="0"/>
            </a:endParaRPr>
          </a:p>
        </p:txBody>
      </p:sp>
      <p:sp>
        <p:nvSpPr>
          <p:cNvPr id="7173" name="Rectangle 4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9050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  <a:latin typeface="Comic Sans MS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  <a:latin typeface="Comic Sans MS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600">
              <a:solidFill>
                <a:srgbClr val="FF0000"/>
              </a:solidFill>
              <a:latin typeface="Comic Sans MS" charset="0"/>
            </a:endParaRPr>
          </a:p>
        </p:txBody>
      </p:sp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838200" y="1981200"/>
            <a:ext cx="7772400" cy="453867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b="1" dirty="0">
                <a:solidFill>
                  <a:srgbClr val="000090"/>
                </a:solidFill>
              </a:rPr>
              <a:t>Adattamento</a:t>
            </a:r>
            <a:r>
              <a:rPr lang="it-IT" sz="2800" dirty="0">
                <a:solidFill>
                  <a:srgbClr val="000090"/>
                </a:solidFill>
              </a:rPr>
              <a:t> vs </a:t>
            </a:r>
            <a:r>
              <a:rPr lang="it-IT" sz="2800" b="1" dirty="0" err="1">
                <a:solidFill>
                  <a:srgbClr val="000090"/>
                </a:solidFill>
              </a:rPr>
              <a:t>Autopoiesi</a:t>
            </a:r>
            <a:r>
              <a:rPr lang="it-IT" sz="2800" dirty="0">
                <a:solidFill>
                  <a:srgbClr val="000090"/>
                </a:solidFill>
              </a:rPr>
              <a:t> vs </a:t>
            </a:r>
            <a:r>
              <a:rPr lang="it-IT" sz="2800" b="1" dirty="0" err="1">
                <a:solidFill>
                  <a:srgbClr val="000090"/>
                </a:solidFill>
              </a:rPr>
              <a:t>Proattività</a:t>
            </a:r>
            <a:r>
              <a:rPr lang="it-IT" sz="2800" dirty="0">
                <a:solidFill>
                  <a:srgbClr val="000090"/>
                </a:solidFill>
              </a:rPr>
              <a:t> 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Adattamenti all’ambiente/mercato/contesto ed evoluzione di competenze e risorse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Attivazione dell’ambiente o cambiamenti di contesto e valorizzazione risorse da riprodurre e accumulare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Strategie duali: adattamento e attivazione, presente e futuro (</a:t>
            </a:r>
            <a:r>
              <a:rPr lang="it-IT" sz="2800" dirty="0" err="1">
                <a:solidFill>
                  <a:srgbClr val="000090"/>
                </a:solidFill>
              </a:rPr>
              <a:t>visioning</a:t>
            </a:r>
            <a:r>
              <a:rPr lang="it-IT" sz="2800" dirty="0">
                <a:solidFill>
                  <a:srgbClr val="000090"/>
                </a:solidFill>
              </a:rPr>
              <a:t>), </a:t>
            </a:r>
            <a:r>
              <a:rPr lang="it-IT" sz="2800" dirty="0" err="1">
                <a:solidFill>
                  <a:srgbClr val="000090"/>
                </a:solidFill>
              </a:rPr>
              <a:t>customer-led</a:t>
            </a:r>
            <a:r>
              <a:rPr lang="it-IT" sz="2800" dirty="0">
                <a:solidFill>
                  <a:srgbClr val="000090"/>
                </a:solidFill>
              </a:rPr>
              <a:t> e </a:t>
            </a:r>
            <a:r>
              <a:rPr lang="it-IT" sz="2800" dirty="0" err="1">
                <a:solidFill>
                  <a:srgbClr val="000090"/>
                </a:solidFill>
              </a:rPr>
              <a:t>market-driving……la</a:t>
            </a:r>
            <a:r>
              <a:rPr lang="it-IT" sz="2800" dirty="0">
                <a:solidFill>
                  <a:srgbClr val="000090"/>
                </a:solidFill>
              </a:rPr>
              <a:t> strategia proattiva</a:t>
            </a:r>
          </a:p>
          <a:p>
            <a:pPr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3400" dirty="0">
                <a:solidFill>
                  <a:srgbClr val="000090"/>
                </a:solidFill>
                <a:latin typeface="Comic Sans MS" charset="0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7676920" cy="10668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it-IT" sz="3600" dirty="0">
                <a:solidFill>
                  <a:schemeClr val="tx1"/>
                </a:solidFill>
              </a:rPr>
              <a:t>La definizione degli obiettivi</a:t>
            </a:r>
          </a:p>
        </p:txBody>
      </p:sp>
      <p:sp>
        <p:nvSpPr>
          <p:cNvPr id="8195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r>
              <a:rPr lang="it-IT" sz="3200" dirty="0">
                <a:solidFill>
                  <a:srgbClr val="000090"/>
                </a:solidFill>
              </a:rPr>
              <a:t>Gli Obiettivi devono essere: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3200" dirty="0">
              <a:solidFill>
                <a:srgbClr val="00009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3000" dirty="0">
                <a:solidFill>
                  <a:srgbClr val="000090"/>
                </a:solidFill>
              </a:rPr>
              <a:t>Chiari (</a:t>
            </a:r>
            <a:r>
              <a:rPr lang="it-IT" sz="3000" dirty="0" err="1">
                <a:solidFill>
                  <a:srgbClr val="000090"/>
                </a:solidFill>
              </a:rPr>
              <a:t>narrow</a:t>
            </a:r>
            <a:r>
              <a:rPr lang="it-IT" sz="3000" dirty="0">
                <a:solidFill>
                  <a:srgbClr val="000090"/>
                </a:solidFill>
              </a:rPr>
              <a:t> focus)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3000" dirty="0">
                <a:solidFill>
                  <a:srgbClr val="000090"/>
                </a:solidFill>
              </a:rPr>
              <a:t>Coerenti (business idea)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3000" dirty="0">
                <a:solidFill>
                  <a:srgbClr val="000090"/>
                </a:solidFill>
              </a:rPr>
              <a:t>Flessibili (Opzioni Strategiche)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3000" dirty="0">
                <a:solidFill>
                  <a:srgbClr val="000090"/>
                </a:solidFill>
              </a:rPr>
              <a:t>Proiettati nel medio periodo (vision e </a:t>
            </a:r>
            <a:r>
              <a:rPr lang="it-IT" sz="3000" dirty="0" err="1">
                <a:solidFill>
                  <a:srgbClr val="000090"/>
                </a:solidFill>
              </a:rPr>
              <a:t>mission</a:t>
            </a:r>
            <a:r>
              <a:rPr lang="it-IT" sz="3000" dirty="0">
                <a:solidFill>
                  <a:srgbClr val="000090"/>
                </a:solidFill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3000" dirty="0">
                <a:solidFill>
                  <a:srgbClr val="000090"/>
                </a:solidFill>
              </a:rPr>
              <a:t>Verificabili (parzialmente) nel breve termine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762000"/>
            <a:ext cx="5181600" cy="10668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3600">
                <a:solidFill>
                  <a:schemeClr val="tx1"/>
                </a:solidFill>
              </a:rPr>
              <a:t>L’analisi dell’ambiente</a:t>
            </a:r>
          </a:p>
        </p:txBody>
      </p:sp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2362200" y="304800"/>
            <a:ext cx="403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endParaRPr lang="en-US" sz="4000" b="1">
              <a:solidFill>
                <a:schemeClr val="tx2"/>
              </a:solidFill>
            </a:endParaRPr>
          </a:p>
        </p:txBody>
      </p:sp>
      <p:sp>
        <p:nvSpPr>
          <p:cNvPr id="9220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762000" y="2057400"/>
            <a:ext cx="8153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None/>
            </a:pPr>
            <a:r>
              <a:rPr lang="it-IT" sz="2800" dirty="0">
                <a:solidFill>
                  <a:srgbClr val="000090"/>
                </a:solidFill>
              </a:rPr>
              <a:t>L’ambiente competitivo deve essere esplorato con riferimento: 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None/>
            </a:pPr>
            <a:endParaRPr lang="it-IT" sz="2800" dirty="0">
              <a:solidFill>
                <a:srgbClr val="000090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ai macrotrend (macroambiente politico-istituzionale, socio-culturale, economico demografico, fisico, tecnologico, 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alla concorrenza, diretta e indiretta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ai fornitori, lato </a:t>
            </a:r>
            <a:r>
              <a:rPr lang="it-IT" sz="2800" dirty="0" err="1">
                <a:solidFill>
                  <a:srgbClr val="000090"/>
                </a:solidFill>
              </a:rPr>
              <a:t>sensu</a:t>
            </a:r>
            <a:r>
              <a:rPr lang="it-IT" sz="2800" dirty="0">
                <a:solidFill>
                  <a:srgbClr val="000090"/>
                </a:solidFill>
              </a:rPr>
              <a:t> intesi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ai clienti, intermedi e finali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Blip>
                <a:blip r:embed="rId2"/>
              </a:buBlip>
            </a:pPr>
            <a:endParaRPr lang="it-IT" sz="2800" dirty="0">
              <a:solidFill>
                <a:srgbClr val="00009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990600"/>
          </a:xfrm>
          <a:noFill/>
        </p:spPr>
        <p:txBody>
          <a:bodyPr lIns="92075" tIns="46038" rIns="92075" bIns="46038" anchor="ctr"/>
          <a:lstStyle/>
          <a:p>
            <a:pPr algn="ctr" eaLnBrk="1" hangingPunct="1"/>
            <a:r>
              <a:rPr lang="en-US" sz="3200">
                <a:solidFill>
                  <a:schemeClr val="tx1"/>
                </a:solidFill>
              </a:rPr>
              <a:t>L’analisi dell’ambiente</a:t>
            </a:r>
          </a:p>
        </p:txBody>
      </p:sp>
      <p:sp>
        <p:nvSpPr>
          <p:cNvPr id="10244" name="Rectangle 3"/>
          <p:cNvSpPr>
            <a:spLocks noChangeArrowheads="1"/>
          </p:cNvSpPr>
          <p:nvPr/>
        </p:nvSpPr>
        <p:spPr bwMode="auto">
          <a:xfrm>
            <a:off x="4162425" y="3697288"/>
            <a:ext cx="1158875" cy="3794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800" b="1" i="1"/>
              <a:t>Impresa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3482975" y="2865438"/>
            <a:ext cx="2446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800" b="1"/>
              <a:t>Ambiente settoriale</a:t>
            </a:r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3178175" y="3421063"/>
            <a:ext cx="731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Clienti</a:t>
            </a:r>
          </a:p>
        </p:txBody>
      </p:sp>
      <p:sp>
        <p:nvSpPr>
          <p:cNvPr id="10247" name="Rectangle 6"/>
          <p:cNvSpPr>
            <a:spLocks noChangeArrowheads="1"/>
          </p:cNvSpPr>
          <p:nvPr/>
        </p:nvSpPr>
        <p:spPr bwMode="auto">
          <a:xfrm>
            <a:off x="5311775" y="3421063"/>
            <a:ext cx="931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Fornitori</a:t>
            </a:r>
          </a:p>
        </p:txBody>
      </p:sp>
      <p:sp>
        <p:nvSpPr>
          <p:cNvPr id="10248" name="Rectangle 7"/>
          <p:cNvSpPr>
            <a:spLocks noChangeArrowheads="1"/>
          </p:cNvSpPr>
          <p:nvPr/>
        </p:nvSpPr>
        <p:spPr bwMode="auto">
          <a:xfrm>
            <a:off x="2990850" y="4259263"/>
            <a:ext cx="17541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algn="ctr" defTabSz="762000" eaLnBrk="0" hangingPunct="0"/>
            <a:r>
              <a:rPr lang="en-US" sz="1600"/>
              <a:t>Concorrenti</a:t>
            </a:r>
          </a:p>
          <a:p>
            <a:pPr algn="ctr" defTabSz="762000" eaLnBrk="0" hangingPunct="0"/>
            <a:r>
              <a:rPr lang="en-US" sz="1400"/>
              <a:t>(attuali e potenziali)</a:t>
            </a:r>
          </a:p>
        </p:txBody>
      </p:sp>
      <p:sp>
        <p:nvSpPr>
          <p:cNvPr id="10249" name="Rectangle 8"/>
          <p:cNvSpPr>
            <a:spLocks noChangeArrowheads="1"/>
          </p:cNvSpPr>
          <p:nvPr/>
        </p:nvSpPr>
        <p:spPr bwMode="auto">
          <a:xfrm>
            <a:off x="5108575" y="4259263"/>
            <a:ext cx="10334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algn="ctr" defTabSz="762000" eaLnBrk="0" hangingPunct="0"/>
            <a:r>
              <a:rPr lang="en-US" sz="1600"/>
              <a:t>Prodotti</a:t>
            </a:r>
          </a:p>
          <a:p>
            <a:pPr algn="ctr" defTabSz="762000" eaLnBrk="0" hangingPunct="0"/>
            <a:r>
              <a:rPr lang="en-US" sz="1600"/>
              <a:t>sostitutivi</a:t>
            </a:r>
          </a:p>
        </p:txBody>
      </p:sp>
      <p:sp>
        <p:nvSpPr>
          <p:cNvPr id="10250" name="Oval 9"/>
          <p:cNvSpPr>
            <a:spLocks noChangeArrowheads="1"/>
          </p:cNvSpPr>
          <p:nvPr/>
        </p:nvSpPr>
        <p:spPr bwMode="auto">
          <a:xfrm>
            <a:off x="2514600" y="2590800"/>
            <a:ext cx="4178300" cy="26543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1" name="Rectangle 10"/>
          <p:cNvSpPr>
            <a:spLocks noChangeArrowheads="1"/>
          </p:cNvSpPr>
          <p:nvPr/>
        </p:nvSpPr>
        <p:spPr bwMode="auto">
          <a:xfrm>
            <a:off x="3559175" y="2103438"/>
            <a:ext cx="2065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800" b="1"/>
              <a:t>Macro-ambiente</a:t>
            </a:r>
          </a:p>
        </p:txBody>
      </p:sp>
      <p:sp>
        <p:nvSpPr>
          <p:cNvPr id="10252" name="Rectangle 11"/>
          <p:cNvSpPr>
            <a:spLocks noChangeArrowheads="1"/>
          </p:cNvSpPr>
          <p:nvPr/>
        </p:nvSpPr>
        <p:spPr bwMode="auto">
          <a:xfrm>
            <a:off x="2187575" y="2582863"/>
            <a:ext cx="1149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Economico</a:t>
            </a:r>
          </a:p>
        </p:txBody>
      </p:sp>
      <p:sp>
        <p:nvSpPr>
          <p:cNvPr id="10253" name="Rectangle 12"/>
          <p:cNvSpPr>
            <a:spLocks noChangeArrowheads="1"/>
          </p:cNvSpPr>
          <p:nvPr/>
        </p:nvSpPr>
        <p:spPr bwMode="auto">
          <a:xfrm>
            <a:off x="5921375" y="2552700"/>
            <a:ext cx="806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Sociale</a:t>
            </a:r>
          </a:p>
        </p:txBody>
      </p:sp>
      <p:sp>
        <p:nvSpPr>
          <p:cNvPr id="10254" name="Rectangle 13"/>
          <p:cNvSpPr>
            <a:spLocks noChangeArrowheads="1"/>
          </p:cNvSpPr>
          <p:nvPr/>
        </p:nvSpPr>
        <p:spPr bwMode="auto">
          <a:xfrm>
            <a:off x="1600200" y="3657600"/>
            <a:ext cx="819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Politico</a:t>
            </a:r>
          </a:p>
        </p:txBody>
      </p:sp>
      <p:sp>
        <p:nvSpPr>
          <p:cNvPr id="10255" name="Rectangle 14"/>
          <p:cNvSpPr>
            <a:spLocks noChangeArrowheads="1"/>
          </p:cNvSpPr>
          <p:nvPr/>
        </p:nvSpPr>
        <p:spPr bwMode="auto">
          <a:xfrm>
            <a:off x="5997575" y="4838700"/>
            <a:ext cx="12477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Tecnologico</a:t>
            </a:r>
          </a:p>
        </p:txBody>
      </p:sp>
      <p:sp>
        <p:nvSpPr>
          <p:cNvPr id="10256" name="Oval 15"/>
          <p:cNvSpPr>
            <a:spLocks noChangeArrowheads="1"/>
          </p:cNvSpPr>
          <p:nvPr/>
        </p:nvSpPr>
        <p:spPr bwMode="auto">
          <a:xfrm>
            <a:off x="1524000" y="1905000"/>
            <a:ext cx="6083300" cy="4102100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0257" name="Rectangle 17"/>
          <p:cNvSpPr>
            <a:spLocks noChangeArrowheads="1"/>
          </p:cNvSpPr>
          <p:nvPr/>
        </p:nvSpPr>
        <p:spPr bwMode="auto">
          <a:xfrm>
            <a:off x="2438400" y="4953000"/>
            <a:ext cx="9112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Cultirale</a:t>
            </a:r>
          </a:p>
        </p:txBody>
      </p:sp>
      <p:sp>
        <p:nvSpPr>
          <p:cNvPr id="10258" name="Rectangle 18"/>
          <p:cNvSpPr>
            <a:spLocks noChangeArrowheads="1"/>
          </p:cNvSpPr>
          <p:nvPr/>
        </p:nvSpPr>
        <p:spPr bwMode="auto">
          <a:xfrm>
            <a:off x="6781800" y="3733800"/>
            <a:ext cx="8064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Fisico</a:t>
            </a:r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>
            <a:off x="3886200" y="5334000"/>
            <a:ext cx="13192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600"/>
              <a:t>Demografico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231386" y="685800"/>
            <a:ext cx="7912614" cy="1143000"/>
          </a:xfrm>
        </p:spPr>
        <p:txBody>
          <a:bodyPr/>
          <a:lstStyle/>
          <a:p>
            <a:pPr eaLnBrk="1" hangingPunct="1"/>
            <a:r>
              <a:rPr lang="it-IT" sz="3600" dirty="0">
                <a:solidFill>
                  <a:schemeClr val="tx1"/>
                </a:solidFill>
              </a:rPr>
              <a:t>La dotazione di risorse</a:t>
            </a:r>
          </a:p>
        </p:txBody>
      </p:sp>
      <p:sp>
        <p:nvSpPr>
          <p:cNvPr id="11267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09600" y="21336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r>
              <a:rPr lang="it-IT" sz="3000" dirty="0">
                <a:solidFill>
                  <a:srgbClr val="000090"/>
                </a:solidFill>
              </a:rPr>
              <a:t>Il portafoglio di risorse (competenze e relazioni) può/deve comprendere: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r>
              <a:rPr lang="it-IT" sz="3600" dirty="0">
                <a:solidFill>
                  <a:srgbClr val="000090"/>
                </a:solidFill>
              </a:rPr>
              <a:t>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Tecnologie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Capacità operative (</a:t>
            </a:r>
            <a:r>
              <a:rPr lang="it-IT" sz="2800" dirty="0" err="1">
                <a:solidFill>
                  <a:srgbClr val="000090"/>
                </a:solidFill>
              </a:rPr>
              <a:t>specialistico-funzionali</a:t>
            </a:r>
            <a:r>
              <a:rPr lang="it-IT" sz="2800" dirty="0">
                <a:solidFill>
                  <a:srgbClr val="000090"/>
                </a:solidFill>
              </a:rPr>
              <a:t>) e manageriali (architetturali e integrative)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Competenze di marketing (capacità relazionali)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SzPct val="110000"/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Relazioni con altre imprese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Blip>
                <a:blip r:embed="rId2"/>
              </a:buBlip>
            </a:pPr>
            <a:endParaRPr lang="it-IT" sz="2800" dirty="0">
              <a:solidFill>
                <a:srgbClr val="00009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990600"/>
            <a:ext cx="64770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600">
                <a:solidFill>
                  <a:schemeClr val="tx1"/>
                </a:solidFill>
              </a:rPr>
              <a:t>Ruoli e funzioni della strategia</a:t>
            </a:r>
          </a:p>
        </p:txBody>
      </p:sp>
      <p:sp>
        <p:nvSpPr>
          <p:cNvPr id="1229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762000" y="2057400"/>
            <a:ext cx="7772400" cy="4114800"/>
          </a:xfrm>
          <a:noFill/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it-IT" sz="2600" b="1"/>
              <a:t>-  La strategia quale esercizio di opzioni</a:t>
            </a:r>
          </a:p>
          <a:p>
            <a:pPr eaLnBrk="1" hangingPunct="1">
              <a:buFont typeface="Wingdings" charset="2"/>
              <a:buNone/>
            </a:pPr>
            <a:r>
              <a:rPr lang="it-IT" sz="2600" b="1"/>
              <a:t>-  La strategia quale valorizzazione del portafoglio di competenze e di relazioni</a:t>
            </a:r>
          </a:p>
          <a:p>
            <a:pPr eaLnBrk="1" hangingPunct="1">
              <a:buFontTx/>
              <a:buChar char="-"/>
            </a:pPr>
            <a:r>
              <a:rPr lang="it-IT" sz="2600" b="1"/>
              <a:t>La strategia quale analisi dinamica delle interdipendenze</a:t>
            </a:r>
          </a:p>
          <a:p>
            <a:pPr eaLnBrk="1" hangingPunct="1">
              <a:lnSpc>
                <a:spcPct val="120000"/>
              </a:lnSpc>
              <a:buFont typeface="Wingdings" charset="2"/>
              <a:buNone/>
            </a:pPr>
            <a:r>
              <a:rPr lang="it-IT" sz="2600" b="1"/>
              <a:t>-  La strategie quale supporto alle decisioni</a:t>
            </a:r>
          </a:p>
          <a:p>
            <a:pPr eaLnBrk="1" hangingPunct="1">
              <a:lnSpc>
                <a:spcPct val="120000"/>
              </a:lnSpc>
              <a:buFont typeface="Wingdings" charset="2"/>
              <a:buNone/>
            </a:pPr>
            <a:r>
              <a:rPr lang="it-IT" sz="2600" b="1"/>
              <a:t>-  La strategia quale coordinamento e comunicazione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6339" y="533400"/>
            <a:ext cx="8220461" cy="1143000"/>
          </a:xfrm>
        </p:spPr>
        <p:txBody>
          <a:bodyPr/>
          <a:lstStyle/>
          <a:p>
            <a:pPr algn="ctr" eaLnBrk="1" hangingPunct="1"/>
            <a:r>
              <a:rPr lang="it-IT" sz="3200" dirty="0">
                <a:solidFill>
                  <a:schemeClr val="tx1"/>
                </a:solidFill>
              </a:rPr>
              <a:t>Modelli di analisi della concorrenza</a:t>
            </a:r>
          </a:p>
        </p:txBody>
      </p:sp>
      <p:sp>
        <p:nvSpPr>
          <p:cNvPr id="14339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4340" name="Text Box 3"/>
          <p:cNvSpPr txBox="1">
            <a:spLocks noChangeArrowheads="1"/>
          </p:cNvSpPr>
          <p:nvPr/>
        </p:nvSpPr>
        <p:spPr bwMode="auto">
          <a:xfrm>
            <a:off x="685800" y="1924378"/>
            <a:ext cx="8001000" cy="295055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marL="758825" indent="-758825" algn="ctr" eaLnBrk="0" hangingPunct="0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Modelli strutturalisti (analisi S-C-P)</a:t>
            </a:r>
          </a:p>
          <a:p>
            <a:pPr marL="758825" indent="-758825" algn="ctr" eaLnBrk="0" hangingPunct="0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Modelli comportamentisti (fattori di successo, gruppi strategici di imprese, forze competitive - Porter)</a:t>
            </a:r>
          </a:p>
          <a:p>
            <a:pPr marL="758825" indent="-758825" algn="ctr" eaLnBrk="0" hangingPunct="0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  <a:buFont typeface="Wingdings" charset="2"/>
              <a:buChar char="ü"/>
            </a:pPr>
            <a:r>
              <a:rPr lang="it-IT" sz="2800" dirty="0">
                <a:solidFill>
                  <a:srgbClr val="000090"/>
                </a:solidFill>
              </a:rPr>
              <a:t>Modelli multidimensionali (settori, mercati, arene competitive, convergenze e </a:t>
            </a:r>
            <a:r>
              <a:rPr lang="it-IT" sz="2800" dirty="0" err="1">
                <a:solidFill>
                  <a:srgbClr val="000090"/>
                </a:solidFill>
              </a:rPr>
              <a:t>metamercati</a:t>
            </a:r>
            <a:r>
              <a:rPr lang="it-IT" sz="2800" dirty="0">
                <a:solidFill>
                  <a:srgbClr val="000090"/>
                </a:solidFill>
              </a:rPr>
              <a:t> - </a:t>
            </a:r>
            <a:r>
              <a:rPr lang="it-IT" sz="2800" dirty="0" err="1">
                <a:solidFill>
                  <a:srgbClr val="000090"/>
                </a:solidFill>
              </a:rPr>
              <a:t>Abell</a:t>
            </a:r>
            <a:r>
              <a:rPr lang="it-IT" sz="2800" dirty="0">
                <a:solidFill>
                  <a:srgbClr val="000090"/>
                </a:solidFill>
              </a:rPr>
              <a:t>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52578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3600" dirty="0">
                <a:solidFill>
                  <a:schemeClr val="tx1"/>
                </a:solidFill>
              </a:rPr>
              <a:t>Modelli Strutturalisti</a:t>
            </a:r>
          </a:p>
        </p:txBody>
      </p:sp>
      <p:sp>
        <p:nvSpPr>
          <p:cNvPr id="15363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609600" y="2133600"/>
            <a:ext cx="7696200" cy="420012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Unità di analisi: 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il settore o il comparto “industriale” </a:t>
            </a:r>
          </a:p>
          <a:p>
            <a:pPr marL="457200" indent="-457200"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	Il dominio del settore è dato da tutte le imprese che producono beni simili con simili tecnologie</a:t>
            </a:r>
          </a:p>
          <a:p>
            <a:pPr marL="457200" indent="-457200" algn="just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	Ogni settore è caratterizzato da elementi “strutturali” (osservabili dall’esterno e misurabili) che influenzano le condotte delle imprese, così come le loro performance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385309" y="457200"/>
            <a:ext cx="7758691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it-IT" sz="3600" dirty="0">
                <a:solidFill>
                  <a:schemeClr val="tx1"/>
                </a:solidFill>
              </a:rPr>
              <a:t>Modelli Strutturalisti</a:t>
            </a:r>
          </a:p>
        </p:txBody>
      </p:sp>
      <p:sp>
        <p:nvSpPr>
          <p:cNvPr id="16387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762000" y="1676400"/>
            <a:ext cx="7239000" cy="354968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000" b="1" dirty="0">
                <a:solidFill>
                  <a:srgbClr val="000090"/>
                </a:solidFill>
              </a:rPr>
              <a:t>Elementi strutturali: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numero e dimensione imprese (</a:t>
            </a:r>
            <a:r>
              <a:rPr lang="it-IT" sz="2000" b="1" dirty="0" err="1">
                <a:solidFill>
                  <a:srgbClr val="000090"/>
                </a:solidFill>
              </a:rPr>
              <a:t>µ</a:t>
            </a:r>
            <a:r>
              <a:rPr lang="it-IT" sz="2000" b="1" dirty="0">
                <a:solidFill>
                  <a:srgbClr val="000090"/>
                </a:solidFill>
              </a:rPr>
              <a:t> e </a:t>
            </a:r>
            <a:r>
              <a:rPr lang="it-IT" sz="2000" b="1" dirty="0" err="1">
                <a:solidFill>
                  <a:srgbClr val="000090"/>
                </a:solidFill>
              </a:rPr>
              <a:t>s</a:t>
            </a:r>
            <a:r>
              <a:rPr lang="it-IT" sz="2000" b="1" dirty="0">
                <a:solidFill>
                  <a:srgbClr val="000090"/>
                </a:solidFill>
              </a:rPr>
              <a:t>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localizzazione e concentrazione (indici)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 err="1">
                <a:solidFill>
                  <a:srgbClr val="000090"/>
                </a:solidFill>
              </a:rPr>
              <a:t>Dom</a:t>
            </a:r>
            <a:r>
              <a:rPr lang="it-IT" sz="2000" b="1" dirty="0">
                <a:solidFill>
                  <a:srgbClr val="000090"/>
                </a:solidFill>
              </a:rPr>
              <a:t>, </a:t>
            </a:r>
            <a:r>
              <a:rPr lang="it-IT" sz="2000" b="1" dirty="0" err="1">
                <a:solidFill>
                  <a:srgbClr val="000090"/>
                </a:solidFill>
              </a:rPr>
              <a:t>DoM</a:t>
            </a:r>
            <a:r>
              <a:rPr lang="it-IT" sz="2000" b="1" dirty="0">
                <a:solidFill>
                  <a:srgbClr val="000090"/>
                </a:solidFill>
              </a:rPr>
              <a:t>, indici di dominanza (QM1/QM4)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Barriere ed economie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Integrazioni e </a:t>
            </a:r>
            <a:r>
              <a:rPr lang="it-IT" sz="2000" b="1" dirty="0" err="1">
                <a:solidFill>
                  <a:srgbClr val="000090"/>
                </a:solidFill>
              </a:rPr>
              <a:t>reticolarizzazioni</a:t>
            </a:r>
            <a:endParaRPr lang="it-IT" sz="2000" b="1" dirty="0">
              <a:solidFill>
                <a:srgbClr val="000090"/>
              </a:solidFill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Tasso di sviluppo dell’innovazione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Presenza di uno o più standard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000" b="1" dirty="0">
                <a:solidFill>
                  <a:srgbClr val="000090"/>
                </a:solidFill>
              </a:rPr>
              <a:t>Differenziabilità (non ortodosso)</a:t>
            </a:r>
          </a:p>
        </p:txBody>
      </p:sp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16391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"/>
            <a:ext cx="85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16393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"/>
            <a:ext cx="85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  <a:spAutoFit/>
          </a:bodyPr>
          <a:lstStyle/>
          <a:p>
            <a:endParaRPr lang="it-IT"/>
          </a:p>
        </p:txBody>
      </p:sp>
      <p:pic>
        <p:nvPicPr>
          <p:cNvPr id="16395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57200"/>
            <a:ext cx="85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2438400" y="1219200"/>
            <a:ext cx="5105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r>
              <a:rPr lang="it-IT" sz="3600"/>
              <a:t>Modelli Strutturalisti</a:t>
            </a:r>
          </a:p>
        </p:txBody>
      </p:sp>
      <p:sp>
        <p:nvSpPr>
          <p:cNvPr id="17412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7413" name="Text Box 4"/>
          <p:cNvSpPr txBox="1">
            <a:spLocks noChangeArrowheads="1"/>
          </p:cNvSpPr>
          <p:nvPr/>
        </p:nvSpPr>
        <p:spPr bwMode="auto">
          <a:xfrm>
            <a:off x="762000" y="2095500"/>
            <a:ext cx="7924800" cy="295055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800" b="1" dirty="0">
                <a:solidFill>
                  <a:srgbClr val="000090"/>
                </a:solidFill>
              </a:rPr>
              <a:t>Profitto (performance) </a:t>
            </a:r>
            <a:r>
              <a:rPr lang="it-IT" sz="2800" b="1" dirty="0" err="1">
                <a:solidFill>
                  <a:srgbClr val="000090"/>
                </a:solidFill>
              </a:rPr>
              <a:t>f</a:t>
            </a:r>
            <a:r>
              <a:rPr lang="it-IT" sz="2800" b="1" dirty="0">
                <a:solidFill>
                  <a:srgbClr val="000090"/>
                </a:solidFill>
              </a:rPr>
              <a:t> (potere di mercato)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800" b="1" dirty="0">
                <a:solidFill>
                  <a:srgbClr val="000090"/>
                </a:solidFill>
              </a:rPr>
              <a:t>Potere di mercato </a:t>
            </a:r>
            <a:r>
              <a:rPr lang="it-IT" sz="2800" b="1" dirty="0" err="1">
                <a:solidFill>
                  <a:srgbClr val="000090"/>
                </a:solidFill>
              </a:rPr>
              <a:t>f</a:t>
            </a:r>
            <a:r>
              <a:rPr lang="it-IT" sz="2800" b="1" dirty="0">
                <a:solidFill>
                  <a:srgbClr val="000090"/>
                </a:solidFill>
              </a:rPr>
              <a:t> (condotte competitive)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  <a:buFontTx/>
              <a:buChar char="-"/>
            </a:pPr>
            <a:r>
              <a:rPr lang="it-IT" sz="2800" b="1" dirty="0">
                <a:solidFill>
                  <a:srgbClr val="000090"/>
                </a:solidFill>
              </a:rPr>
              <a:t>Condotte competitive </a:t>
            </a:r>
            <a:r>
              <a:rPr lang="it-IT" sz="2800" b="1" dirty="0" err="1">
                <a:solidFill>
                  <a:srgbClr val="000090"/>
                </a:solidFill>
              </a:rPr>
              <a:t>f</a:t>
            </a:r>
            <a:r>
              <a:rPr lang="it-IT" sz="2800" b="1" dirty="0">
                <a:solidFill>
                  <a:srgbClr val="000090"/>
                </a:solidFill>
              </a:rPr>
              <a:t> (caratteri strutturali e capacità di adattamento e/o superamento limiti strutturali)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1371600" y="609600"/>
            <a:ext cx="5257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pPr algn="ctr"/>
            <a:r>
              <a:rPr lang="it-IT" sz="3600"/>
              <a:t>Modelli Strutturalisti</a:t>
            </a:r>
          </a:p>
        </p:txBody>
      </p:sp>
      <p:sp>
        <p:nvSpPr>
          <p:cNvPr id="18436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685800" y="2209800"/>
            <a:ext cx="7848600" cy="362766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3400" dirty="0">
                <a:solidFill>
                  <a:srgbClr val="000090"/>
                </a:solidFill>
              </a:rPr>
              <a:t>	</a:t>
            </a:r>
            <a:r>
              <a:rPr lang="it-IT" sz="2800" dirty="0">
                <a:solidFill>
                  <a:srgbClr val="000090"/>
                </a:solidFill>
              </a:rPr>
              <a:t>Dall’esame degli elementi strutturali è possibile identificare i caratteri del settore (classificazione), le condotte competitive prevalenti e la congruenza con le risorse aziendali (</a:t>
            </a:r>
            <a:r>
              <a:rPr lang="it-IT" sz="2800" dirty="0" err="1">
                <a:solidFill>
                  <a:srgbClr val="000090"/>
                </a:solidFill>
              </a:rPr>
              <a:t>attrattività</a:t>
            </a:r>
            <a:r>
              <a:rPr lang="it-IT" sz="2800" dirty="0">
                <a:solidFill>
                  <a:srgbClr val="000090"/>
                </a:solidFill>
              </a:rPr>
              <a:t> del settore e idoneità a competere con successo), nonché ipotizzare le modalità di superamento dei vincoli imposti dalla struttura e quindi le strategie per divenire leader conseguendo performance stra-ordinarie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673414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it-IT" sz="3600" dirty="0">
                <a:solidFill>
                  <a:schemeClr val="tx1"/>
                </a:solidFill>
              </a:rPr>
              <a:t>Modelli Strutturalisti</a:t>
            </a:r>
          </a:p>
        </p:txBody>
      </p:sp>
      <p:sp>
        <p:nvSpPr>
          <p:cNvPr id="19459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1066800" y="2057400"/>
            <a:ext cx="8077200" cy="281512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Settori frammentati vs. concentrati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endParaRPr lang="it-IT" sz="2800" dirty="0">
              <a:solidFill>
                <a:srgbClr val="000090"/>
              </a:solidFill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Settori maturi vs. emergenti</a:t>
            </a: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endParaRPr lang="it-IT" sz="2800" dirty="0">
              <a:solidFill>
                <a:srgbClr val="000090"/>
              </a:solidFill>
            </a:endParaRPr>
          </a:p>
          <a:p>
            <a:pPr marL="457200" indent="-457200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2800" dirty="0">
                <a:solidFill>
                  <a:srgbClr val="000090"/>
                </a:solidFill>
              </a:rPr>
              <a:t>Ciclo di vita del settore</a:t>
            </a:r>
            <a:r>
              <a:rPr lang="it-IT" sz="3400" dirty="0">
                <a:solidFill>
                  <a:srgbClr val="000090"/>
                </a:solidFill>
                <a:latin typeface="Comic Sans MS" charset="0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8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4724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600">
                <a:solidFill>
                  <a:schemeClr val="tx1"/>
                </a:solidFill>
              </a:rPr>
              <a:t>Settori Frammentati</a:t>
            </a:r>
          </a:p>
        </p:txBody>
      </p:sp>
      <p:sp>
        <p:nvSpPr>
          <p:cNvPr id="20483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7772400" cy="44196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609600" y="1600200"/>
            <a:ext cx="7924800" cy="4724400"/>
          </a:xfrm>
          <a:prstGeom prst="rect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/>
            <a:endParaRPr lang="en-US"/>
          </a:p>
        </p:txBody>
      </p:sp>
      <p:sp>
        <p:nvSpPr>
          <p:cNvPr id="20485" name="Line 4"/>
          <p:cNvSpPr>
            <a:spLocks noChangeShapeType="1"/>
          </p:cNvSpPr>
          <p:nvPr/>
        </p:nvSpPr>
        <p:spPr bwMode="auto">
          <a:xfrm>
            <a:off x="4572000" y="1600200"/>
            <a:ext cx="0" cy="4724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0486" name="Text Box 5"/>
          <p:cNvSpPr txBox="1">
            <a:spLocks noChangeArrowheads="1"/>
          </p:cNvSpPr>
          <p:nvPr/>
        </p:nvSpPr>
        <p:spPr bwMode="auto">
          <a:xfrm>
            <a:off x="685800" y="1736725"/>
            <a:ext cx="3770313" cy="4481513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Caratteri</a:t>
            </a:r>
            <a:r>
              <a:rPr kumimoji="1" lang="it-IT" sz="2800"/>
              <a:t>                 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Quote di mercato contenute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Ridotte barriere all’ingresso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Ridotte economie dimensionali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Varietà e variabilità domanda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Frammentazione a monte e </a:t>
            </a:r>
          </a:p>
          <a:p>
            <a:pPr eaLnBrk="0" hangingPunct="0"/>
            <a:r>
              <a:rPr kumimoji="1" lang="it-IT" sz="2000"/>
              <a:t>a valle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Elevati costi di trasporto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Protezioni legislative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Cicli vitali brevi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Elevata differenziabilità</a:t>
            </a:r>
          </a:p>
          <a:p>
            <a:pPr eaLnBrk="0" hangingPunct="0"/>
            <a:r>
              <a:rPr kumimoji="1" lang="it-IT" sz="2000"/>
              <a:t>(cravatte, cucine, calzature, </a:t>
            </a:r>
          </a:p>
          <a:p>
            <a:pPr eaLnBrk="0" hangingPunct="0"/>
            <a:r>
              <a:rPr kumimoji="1" lang="it-IT" sz="2000"/>
              <a:t>dettaglio abbigliamento, birre,</a:t>
            </a:r>
          </a:p>
          <a:p>
            <a:pPr eaLnBrk="0" hangingPunct="0"/>
            <a:r>
              <a:rPr kumimoji="1" lang="it-IT" sz="2000"/>
              <a:t>servizi professionali)</a:t>
            </a:r>
          </a:p>
        </p:txBody>
      </p:sp>
      <p:sp>
        <p:nvSpPr>
          <p:cNvPr id="20487" name="Text Box 6"/>
          <p:cNvSpPr txBox="1">
            <a:spLocks noChangeArrowheads="1"/>
          </p:cNvSpPr>
          <p:nvPr/>
        </p:nvSpPr>
        <p:spPr bwMode="auto">
          <a:xfrm>
            <a:off x="4648200" y="1676400"/>
            <a:ext cx="3810000" cy="4176713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Strategie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Frammentazione delle catena </a:t>
            </a:r>
          </a:p>
          <a:p>
            <a:pPr eaLnBrk="0" hangingPunct="0"/>
            <a:r>
              <a:rPr kumimoji="1" lang="it-IT" sz="2000"/>
              <a:t>del valore e specializzazione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Standardizzazione fasi/moduli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Partnership / Reti (franchising)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Integrazione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Sistemi informativi di </a:t>
            </a:r>
          </a:p>
          <a:p>
            <a:pPr eaLnBrk="0" hangingPunct="0"/>
            <a:r>
              <a:rPr kumimoji="1" lang="it-IT" sz="2000"/>
              <a:t>Marketing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Tecnologie flessibili di </a:t>
            </a:r>
          </a:p>
          <a:p>
            <a:pPr eaLnBrk="0" hangingPunct="0"/>
            <a:r>
              <a:rPr kumimoji="1" lang="it-IT" sz="2000"/>
              <a:t>produzione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Mass customization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Focalizzazione</a:t>
            </a:r>
          </a:p>
          <a:p>
            <a:pPr eaLnBrk="0" hangingPunct="0">
              <a:buFontTx/>
              <a:buChar char="-"/>
            </a:pPr>
            <a:endParaRPr kumimoji="1" lang="it-IT" sz="20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algn="ctr" eaLnBrk="1" hangingPunct="1"/>
            <a:r>
              <a:rPr lang="it-IT" sz="3600">
                <a:solidFill>
                  <a:schemeClr val="tx1"/>
                </a:solidFill>
              </a:rPr>
              <a:t>Settori Concentrati</a:t>
            </a:r>
          </a:p>
        </p:txBody>
      </p:sp>
      <p:sp>
        <p:nvSpPr>
          <p:cNvPr id="21507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7696200" cy="44196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609600" y="1600200"/>
            <a:ext cx="7924800" cy="4724400"/>
          </a:xfrm>
          <a:prstGeom prst="rect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/>
            <a:endParaRPr lang="en-US">
              <a:latin typeface="Times New Roman" charset="0"/>
            </a:endParaRPr>
          </a:p>
        </p:txBody>
      </p:sp>
      <p:sp>
        <p:nvSpPr>
          <p:cNvPr id="21509" name="Line 4"/>
          <p:cNvSpPr>
            <a:spLocks noChangeShapeType="1"/>
          </p:cNvSpPr>
          <p:nvPr/>
        </p:nvSpPr>
        <p:spPr bwMode="auto">
          <a:xfrm>
            <a:off x="4572000" y="1600200"/>
            <a:ext cx="0" cy="4724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1510" name="Text Box 5"/>
          <p:cNvSpPr txBox="1">
            <a:spLocks noChangeArrowheads="1"/>
          </p:cNvSpPr>
          <p:nvPr/>
        </p:nvSpPr>
        <p:spPr bwMode="auto">
          <a:xfrm>
            <a:off x="685800" y="1752600"/>
            <a:ext cx="3716338" cy="3600450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it-IT" sz="2800" b="1"/>
              <a:t>Caratteri</a:t>
            </a:r>
            <a:r>
              <a:rPr kumimoji="1" lang="it-IT" sz="2800" b="1"/>
              <a:t>  </a:t>
            </a:r>
            <a:r>
              <a:rPr kumimoji="1" lang="it-IT" sz="2800">
                <a:latin typeface="Comic Sans MS" charset="0"/>
              </a:rPr>
              <a:t>               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Domanda stabile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Mercati Omogenei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Cicli vitali lunghi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Economie di dimensione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Barriere all’ingresso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Domanda e tecnologia stabile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Globalizzazione della </a:t>
            </a:r>
          </a:p>
          <a:p>
            <a:pPr eaLnBrk="0" hangingPunct="0"/>
            <a:r>
              <a:rPr kumimoji="1" lang="it-IT" sz="2000"/>
              <a:t>Concorrenza</a:t>
            </a:r>
          </a:p>
          <a:p>
            <a:pPr eaLnBrk="0" hangingPunct="0"/>
            <a:r>
              <a:rPr kumimoji="1" lang="it-IT" sz="2000"/>
              <a:t>-Tecnologie costose </a:t>
            </a:r>
          </a:p>
          <a:p>
            <a:pPr eaLnBrk="0" hangingPunct="0"/>
            <a:r>
              <a:rPr kumimoji="1" lang="it-IT" sz="2000"/>
              <a:t>e non appropriabili</a:t>
            </a:r>
          </a:p>
        </p:txBody>
      </p:sp>
      <p:sp>
        <p:nvSpPr>
          <p:cNvPr id="21511" name="Text Box 6"/>
          <p:cNvSpPr txBox="1">
            <a:spLocks noChangeArrowheads="1"/>
          </p:cNvSpPr>
          <p:nvPr/>
        </p:nvSpPr>
        <p:spPr bwMode="auto">
          <a:xfrm>
            <a:off x="4643438" y="1773238"/>
            <a:ext cx="3816350" cy="3292475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Strategie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Miglioramento continuo dei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processi di marketing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Strategie relazionali con clienti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e fornitori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Internazionalizzazione e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globalizzazione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Market creation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(sviluppo del mercato)</a:t>
            </a:r>
          </a:p>
          <a:p>
            <a:pPr eaLnBrk="0" hangingPunct="0"/>
            <a:endParaRPr kumimoji="1" lang="it-IT" sz="2000">
              <a:solidFill>
                <a:srgbClr val="0000FF"/>
              </a:solidFill>
              <a:latin typeface="Comic Sans MS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22536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4343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600">
                <a:solidFill>
                  <a:schemeClr val="tx1"/>
                </a:solidFill>
              </a:rPr>
              <a:t>Settori Emergenti</a:t>
            </a:r>
          </a:p>
        </p:txBody>
      </p:sp>
      <p:sp>
        <p:nvSpPr>
          <p:cNvPr id="22531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7848600" cy="44196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609600" y="1600200"/>
            <a:ext cx="7924800" cy="4724400"/>
          </a:xfrm>
          <a:prstGeom prst="rect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/>
            <a:endParaRPr lang="en-US">
              <a:latin typeface="Times New Roman" charset="0"/>
            </a:endParaRPr>
          </a:p>
        </p:txBody>
      </p:sp>
      <p:sp>
        <p:nvSpPr>
          <p:cNvPr id="22533" name="Line 4"/>
          <p:cNvSpPr>
            <a:spLocks noChangeShapeType="1"/>
          </p:cNvSpPr>
          <p:nvPr/>
        </p:nvSpPr>
        <p:spPr bwMode="auto">
          <a:xfrm>
            <a:off x="4572000" y="1600200"/>
            <a:ext cx="0" cy="4724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2534" name="Text Box 5"/>
          <p:cNvSpPr txBox="1">
            <a:spLocks noChangeArrowheads="1"/>
          </p:cNvSpPr>
          <p:nvPr/>
        </p:nvSpPr>
        <p:spPr bwMode="auto">
          <a:xfrm>
            <a:off x="685800" y="1752600"/>
            <a:ext cx="3805238" cy="3600450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Caratteri</a:t>
            </a:r>
            <a:r>
              <a:rPr kumimoji="1" lang="it-IT" sz="2800"/>
              <a:t>                 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Alto tasso di innovazione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Varietà di tecnologie, canali</a:t>
            </a:r>
          </a:p>
          <a:p>
            <a:pPr eaLnBrk="0" hangingPunct="0"/>
            <a:r>
              <a:rPr kumimoji="1" lang="it-IT" sz="2000"/>
              <a:t>e clienti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Incertezza su domanda e </a:t>
            </a:r>
          </a:p>
          <a:p>
            <a:pPr eaLnBrk="0" hangingPunct="0"/>
            <a:r>
              <a:rPr kumimoji="1" lang="it-IT" sz="2000"/>
              <a:t>Tecnologia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Mancanza di standard </a:t>
            </a:r>
          </a:p>
          <a:p>
            <a:pPr eaLnBrk="0" hangingPunct="0"/>
            <a:r>
              <a:rPr kumimoji="1" lang="it-IT" sz="2000"/>
              <a:t>(evoluzione)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Prezzi elevati ma in declino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Concorrenti flessibili e non </a:t>
            </a:r>
          </a:p>
          <a:p>
            <a:pPr eaLnBrk="0" hangingPunct="0"/>
            <a:r>
              <a:rPr kumimoji="1" lang="it-IT" sz="2000"/>
              <a:t>Convenzionali (imprevedibili)</a:t>
            </a:r>
          </a:p>
        </p:txBody>
      </p:sp>
      <p:sp>
        <p:nvSpPr>
          <p:cNvPr id="22535" name="Text Box 6"/>
          <p:cNvSpPr txBox="1">
            <a:spLocks noChangeArrowheads="1"/>
          </p:cNvSpPr>
          <p:nvPr/>
        </p:nvSpPr>
        <p:spPr bwMode="auto">
          <a:xfrm>
            <a:off x="4702175" y="1773238"/>
            <a:ext cx="3671888" cy="4040187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Strategie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Frammentazione del rischio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 Network organizzativi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Ricerca di killer application </a:t>
            </a:r>
          </a:p>
          <a:p>
            <a:pPr eaLnBrk="0" hangingPunct="0"/>
            <a:r>
              <a:rPr kumimoji="1" lang="it-IT" sz="2000"/>
              <a:t>(Metcalfe Law)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Interazione con i lead user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Focus su processi previsionali </a:t>
            </a:r>
          </a:p>
          <a:p>
            <a:pPr eaLnBrk="0" hangingPunct="0"/>
            <a:r>
              <a:rPr kumimoji="1" lang="it-IT" sz="2000"/>
              <a:t>qualitativi</a:t>
            </a:r>
          </a:p>
          <a:p>
            <a:pPr eaLnBrk="0" hangingPunct="0"/>
            <a:r>
              <a:rPr kumimoji="1" lang="it-IT" sz="2000"/>
              <a:t>-Analisi vantaggi first mover</a:t>
            </a:r>
          </a:p>
          <a:p>
            <a:pPr eaLnBrk="0" hangingPunct="0"/>
            <a:r>
              <a:rPr kumimoji="1" lang="it-IT" sz="2000"/>
              <a:t>- Strategie sperimentali</a:t>
            </a:r>
          </a:p>
          <a:p>
            <a:pPr eaLnBrk="0" hangingPunct="0"/>
            <a:r>
              <a:rPr kumimoji="1" lang="it-IT" sz="2000">
                <a:latin typeface="Comic Sans MS" charset="0"/>
              </a:rPr>
              <a:t> </a:t>
            </a:r>
          </a:p>
          <a:p>
            <a:pPr eaLnBrk="0" hangingPunct="0">
              <a:buFontTx/>
              <a:buChar char="-"/>
            </a:pPr>
            <a:endParaRPr kumimoji="1" lang="it-IT" sz="2000">
              <a:latin typeface="Comic Sans MS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23560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5562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600">
                <a:solidFill>
                  <a:schemeClr val="tx1"/>
                </a:solidFill>
              </a:rPr>
              <a:t>Settori Maturi/Consolidati</a:t>
            </a:r>
          </a:p>
        </p:txBody>
      </p:sp>
      <p:sp>
        <p:nvSpPr>
          <p:cNvPr id="23555" name="Rectangle 2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/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/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10000"/>
              <a:buFont typeface="Wingdings" charset="2"/>
              <a:buNone/>
            </a:pPr>
            <a:endParaRPr lang="it-IT" sz="4000"/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609600" y="1600200"/>
            <a:ext cx="7924800" cy="4724400"/>
          </a:xfrm>
          <a:prstGeom prst="rect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 eaLnBrk="0" hangingPunct="0"/>
            <a:endParaRPr lang="en-US">
              <a:latin typeface="Times New Roman" charset="0"/>
            </a:endParaRPr>
          </a:p>
        </p:txBody>
      </p:sp>
      <p:sp>
        <p:nvSpPr>
          <p:cNvPr id="23557" name="Line 4"/>
          <p:cNvSpPr>
            <a:spLocks noChangeShapeType="1"/>
          </p:cNvSpPr>
          <p:nvPr/>
        </p:nvSpPr>
        <p:spPr bwMode="auto">
          <a:xfrm>
            <a:off x="4572000" y="1600200"/>
            <a:ext cx="0" cy="4724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3558" name="Text Box 5"/>
          <p:cNvSpPr txBox="1">
            <a:spLocks noChangeArrowheads="1"/>
          </p:cNvSpPr>
          <p:nvPr/>
        </p:nvSpPr>
        <p:spPr bwMode="auto">
          <a:xfrm>
            <a:off x="685800" y="1752600"/>
            <a:ext cx="3805238" cy="3600450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kumimoji="1" lang="it-IT" sz="2800" b="1"/>
              <a:t>Caratteri</a:t>
            </a:r>
            <a:r>
              <a:rPr kumimoji="1" lang="it-IT" sz="2800"/>
              <a:t>                  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Domanda stabile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Consumatori “maturi”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Tecnologia consolidata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Prodotti standard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Concorrenza su prezzo e </a:t>
            </a:r>
          </a:p>
          <a:p>
            <a:pPr eaLnBrk="0" hangingPunct="0"/>
            <a:r>
              <a:rPr kumimoji="1" lang="it-IT" sz="2000"/>
              <a:t>Peripherals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Ipercompetizione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Difficoltà di ingresso</a:t>
            </a:r>
          </a:p>
          <a:p>
            <a:pPr eaLnBrk="0" hangingPunct="0">
              <a:buFontTx/>
              <a:buChar char="-"/>
            </a:pPr>
            <a:r>
              <a:rPr kumimoji="1" lang="it-IT" sz="2000"/>
              <a:t>Capital intensive</a:t>
            </a:r>
          </a:p>
          <a:p>
            <a:pPr eaLnBrk="0" hangingPunct="0">
              <a:buFontTx/>
              <a:buChar char="-"/>
            </a:pPr>
            <a:endParaRPr kumimoji="1" lang="it-IT" sz="2000">
              <a:latin typeface="Comic Sans MS" charset="0"/>
            </a:endParaRPr>
          </a:p>
        </p:txBody>
      </p:sp>
      <p:sp>
        <p:nvSpPr>
          <p:cNvPr id="23559" name="Text Box 6"/>
          <p:cNvSpPr txBox="1">
            <a:spLocks noChangeArrowheads="1"/>
          </p:cNvSpPr>
          <p:nvPr/>
        </p:nvSpPr>
        <p:spPr bwMode="auto">
          <a:xfrm>
            <a:off x="4648200" y="1752600"/>
            <a:ext cx="3717925" cy="4481513"/>
          </a:xfrm>
          <a:prstGeom prst="rect">
            <a:avLst/>
          </a:prstGeom>
          <a:solidFill>
            <a:schemeClr val="folHlink"/>
          </a:solid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it-IT" sz="2800" b="1" dirty="0">
                <a:latin typeface="+mj-lt"/>
              </a:rPr>
              <a:t>Strategie</a:t>
            </a:r>
          </a:p>
          <a:p>
            <a:pPr eaLnBrk="0" hangingPunct="0">
              <a:buFontTx/>
              <a:buChar char="-"/>
              <a:defRPr/>
            </a:pPr>
            <a:r>
              <a:rPr kumimoji="1" lang="it-IT" sz="2000" dirty="0" err="1">
                <a:latin typeface="+mj-lt"/>
              </a:rPr>
              <a:t>Ipersegmentazione</a:t>
            </a:r>
            <a:r>
              <a:rPr kumimoji="1" lang="it-IT" sz="2000" dirty="0">
                <a:latin typeface="+mj-lt"/>
              </a:rPr>
              <a:t> e 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Differenziazione (verso la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personalizzazione)</a:t>
            </a:r>
          </a:p>
          <a:p>
            <a:pPr eaLnBrk="0" hangingPunct="0">
              <a:buFontTx/>
              <a:buChar char="-"/>
              <a:defRPr/>
            </a:pPr>
            <a:r>
              <a:rPr kumimoji="1" lang="it-IT" sz="2000" dirty="0">
                <a:latin typeface="+mj-lt"/>
              </a:rPr>
              <a:t>Ricerca economie scala, 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apprendimento e scopo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-Reingegnerizzazione (</a:t>
            </a:r>
            <a:r>
              <a:rPr kumimoji="1" lang="it-IT" sz="2000" dirty="0" err="1">
                <a:latin typeface="+mj-lt"/>
              </a:rPr>
              <a:t>lean</a:t>
            </a:r>
            <a:endParaRPr kumimoji="1" lang="it-IT" sz="2000" dirty="0">
              <a:latin typeface="+mj-lt"/>
            </a:endParaRPr>
          </a:p>
          <a:p>
            <a:pPr eaLnBrk="0" hangingPunct="0">
              <a:defRPr/>
            </a:pPr>
            <a:r>
              <a:rPr kumimoji="1" lang="it-IT" sz="2000" dirty="0" err="1">
                <a:latin typeface="+mj-lt"/>
              </a:rPr>
              <a:t>Organization</a:t>
            </a:r>
            <a:r>
              <a:rPr kumimoji="1" lang="it-IT" sz="2000" dirty="0">
                <a:latin typeface="+mj-lt"/>
              </a:rPr>
              <a:t>)</a:t>
            </a:r>
          </a:p>
          <a:p>
            <a:pPr eaLnBrk="0" hangingPunct="0">
              <a:buFontTx/>
              <a:buChar char="-"/>
              <a:defRPr/>
            </a:pPr>
            <a:r>
              <a:rPr kumimoji="1" lang="it-IT" sz="2000" dirty="0">
                <a:latin typeface="+mj-lt"/>
              </a:rPr>
              <a:t>Globalizzazione (economia di 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replicazione) </a:t>
            </a:r>
          </a:p>
          <a:p>
            <a:pPr eaLnBrk="0" hangingPunct="0">
              <a:buFontTx/>
              <a:buChar char="-"/>
              <a:defRPr/>
            </a:pPr>
            <a:r>
              <a:rPr kumimoji="1" lang="it-IT" sz="2000" dirty="0">
                <a:latin typeface="+mj-lt"/>
              </a:rPr>
              <a:t>Innovazioni di processo 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(</a:t>
            </a:r>
            <a:r>
              <a:rPr kumimoji="1" lang="it-IT" sz="2000" dirty="0" err="1">
                <a:latin typeface="+mj-lt"/>
              </a:rPr>
              <a:t>incrementalismo</a:t>
            </a:r>
            <a:r>
              <a:rPr kumimoji="1" lang="it-IT" sz="2000" dirty="0">
                <a:latin typeface="+mj-lt"/>
              </a:rPr>
              <a:t>)</a:t>
            </a:r>
          </a:p>
          <a:p>
            <a:pPr eaLnBrk="0" hangingPunct="0">
              <a:buFontTx/>
              <a:buChar char="-"/>
              <a:defRPr/>
            </a:pPr>
            <a:r>
              <a:rPr kumimoji="1" lang="it-IT" sz="2000" dirty="0">
                <a:latin typeface="+mj-lt"/>
              </a:rPr>
              <a:t>Diversificazione correlata </a:t>
            </a:r>
          </a:p>
          <a:p>
            <a:pPr eaLnBrk="0" hangingPunct="0">
              <a:defRPr/>
            </a:pPr>
            <a:r>
              <a:rPr kumimoji="1" lang="it-IT" sz="2000" dirty="0">
                <a:latin typeface="+mj-lt"/>
              </a:rPr>
              <a:t>e non correlata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12145" y="609600"/>
            <a:ext cx="7931855" cy="1143000"/>
          </a:xfrm>
        </p:spPr>
        <p:txBody>
          <a:bodyPr/>
          <a:lstStyle/>
          <a:p>
            <a:pPr eaLnBrk="1" hangingPunct="1"/>
            <a:r>
              <a:rPr lang="it-IT" sz="3600" dirty="0"/>
              <a:t>Modelli comportamentisti</a:t>
            </a:r>
          </a:p>
        </p:txBody>
      </p:sp>
      <p:sp>
        <p:nvSpPr>
          <p:cNvPr id="25604" name="Rectangle 3" descr="Rectangle: Click to edit Master text styles&#10;Second level&#10;Third level&#10;Fourth level&#10;Fifth level"/>
          <p:cNvSpPr>
            <a:spLocks noChangeArrowheads="1"/>
          </p:cNvSpPr>
          <p:nvPr/>
        </p:nvSpPr>
        <p:spPr bwMode="auto">
          <a:xfrm>
            <a:off x="685800" y="16764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Font typeface="Wingdings" charset="2"/>
              <a:buNone/>
            </a:pPr>
            <a:endParaRPr lang="it-IT" sz="4000">
              <a:solidFill>
                <a:srgbClr val="FF0000"/>
              </a:solidFill>
            </a:endParaRPr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685800" y="2057400"/>
            <a:ext cx="7772400" cy="3500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sz="3400">
                <a:solidFill>
                  <a:srgbClr val="0000FF"/>
                </a:solidFill>
                <a:latin typeface="Comic Sans MS" charset="0"/>
              </a:rPr>
              <a:t>	</a:t>
            </a:r>
            <a:r>
              <a:rPr lang="it-IT" b="1"/>
              <a:t>Il binomio prodotto/tecnologia non è sempre determinante della rivalità sulla domanda (l’essenza della concorrenza)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b="1" dirty="0"/>
              <a:t>	Non esistono solo forme di rivalità diretta e le strategie aziendali devono tenere conto delle differenti aree di rivalità</a:t>
            </a:r>
          </a:p>
          <a:p>
            <a:pPr marL="457200" indent="-457200" algn="ctr" eaLnBrk="0" hangingPunct="0">
              <a:lnSpc>
                <a:spcPct val="80000"/>
              </a:lnSpc>
              <a:spcBef>
                <a:spcPct val="50000"/>
              </a:spcBef>
            </a:pPr>
            <a:r>
              <a:rPr lang="it-IT" b="1" dirty="0"/>
              <a:t>E’ necessario considerare comportamenti specifici e fattori di successo, nonché l’insieme delle forze che definiscono il contesto competitivo e le sue dinamiche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1066800"/>
            <a:ext cx="54102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/>
              <a:t>I fattori critici di successo</a:t>
            </a:r>
          </a:p>
        </p:txBody>
      </p:sp>
      <p:sp>
        <p:nvSpPr>
          <p:cNvPr id="26626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1066800" y="2438400"/>
            <a:ext cx="7391400" cy="9461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2800"/>
              <a:t>Analisi del business e delle ragioni del successo delle imprese (ricorrenti)</a:t>
            </a:r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876800" y="4648200"/>
            <a:ext cx="3567113" cy="10795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3200"/>
              <a:t>Analisi del portafoglio risorse</a:t>
            </a: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762000" y="4648200"/>
            <a:ext cx="3495675" cy="10795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it-IT" sz="3200"/>
              <a:t>Identificazione delle aree critiche</a:t>
            </a:r>
          </a:p>
        </p:txBody>
      </p:sp>
      <p:sp>
        <p:nvSpPr>
          <p:cNvPr id="26631" name="AutoShape 6"/>
          <p:cNvSpPr>
            <a:spLocks noChangeArrowheads="1"/>
          </p:cNvSpPr>
          <p:nvPr/>
        </p:nvSpPr>
        <p:spPr bwMode="auto">
          <a:xfrm rot="-8247304">
            <a:off x="5562600" y="3657600"/>
            <a:ext cx="1000125" cy="790575"/>
          </a:xfrm>
          <a:prstGeom prst="leftArrow">
            <a:avLst>
              <a:gd name="adj1" fmla="val 50000"/>
              <a:gd name="adj2" fmla="val 31627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26632" name="AutoShape 7"/>
          <p:cNvSpPr>
            <a:spLocks noChangeArrowheads="1"/>
          </p:cNvSpPr>
          <p:nvPr/>
        </p:nvSpPr>
        <p:spPr bwMode="auto">
          <a:xfrm rot="-1911959">
            <a:off x="2667000" y="3657600"/>
            <a:ext cx="1069975" cy="790575"/>
          </a:xfrm>
          <a:prstGeom prst="leftArrow">
            <a:avLst>
              <a:gd name="adj1" fmla="val 50000"/>
              <a:gd name="adj2" fmla="val 33835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1295400"/>
            <a:ext cx="71628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>
                <a:solidFill>
                  <a:schemeClr val="hlink"/>
                </a:solidFill>
              </a:rPr>
              <a:t>Fattori di successo:</a:t>
            </a:r>
            <a:br>
              <a:rPr lang="it-IT" sz="3200">
                <a:solidFill>
                  <a:schemeClr val="hlink"/>
                </a:solidFill>
              </a:rPr>
            </a:br>
            <a:r>
              <a:rPr lang="it-IT" sz="2800">
                <a:solidFill>
                  <a:schemeClr val="hlink"/>
                </a:solidFill>
              </a:rPr>
              <a:t>dimensioni per il clustering delle imprese sulla base della similarità dei comportamenti</a:t>
            </a:r>
          </a:p>
        </p:txBody>
      </p:sp>
      <p:sp>
        <p:nvSpPr>
          <p:cNvPr id="2765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2362200"/>
            <a:ext cx="7620000" cy="3657600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specializzazione ampiezza di gamma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Investimenti commerciali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Politica di prezzo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Presenza nei canali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Integrazione verticale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Politiche di R&amp;S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Char char="-"/>
            </a:pPr>
            <a:r>
              <a:rPr lang="it-IT" sz="2400" b="1"/>
              <a:t>Livello di servizio</a:t>
            </a:r>
          </a:p>
          <a:p>
            <a:pPr eaLnBrk="1" hangingPunct="1">
              <a:lnSpc>
                <a:spcPct val="90000"/>
              </a:lnSpc>
            </a:pPr>
            <a:endParaRPr lang="it-IT" sz="2400" b="1"/>
          </a:p>
        </p:txBody>
      </p:sp>
      <p:sp>
        <p:nvSpPr>
          <p:cNvPr id="27650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2362200" y="304800"/>
            <a:ext cx="5029200" cy="1447800"/>
          </a:xfrm>
        </p:spPr>
        <p:txBody>
          <a:bodyPr/>
          <a:lstStyle/>
          <a:p>
            <a:pPr eaLnBrk="1" hangingPunct="1"/>
            <a:r>
              <a:rPr lang="it-IT" sz="3600"/>
              <a:t>I gruppi strategici</a:t>
            </a:r>
          </a:p>
        </p:txBody>
      </p:sp>
      <p:sp>
        <p:nvSpPr>
          <p:cNvPr id="2867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457200" y="1905000"/>
            <a:ext cx="8382000" cy="4495800"/>
          </a:xfrm>
        </p:spPr>
        <p:txBody>
          <a:bodyPr/>
          <a:lstStyle/>
          <a:p>
            <a:pPr algn="ctr"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None/>
            </a:pPr>
            <a:r>
              <a:rPr lang="it-IT" sz="2800" b="1"/>
              <a:t>Un </a:t>
            </a:r>
            <a:r>
              <a:rPr lang="it-IT" sz="2800" b="1" i="1"/>
              <a:t>gruppo strategico</a:t>
            </a:r>
            <a:r>
              <a:rPr lang="it-IT" sz="2800" b="1"/>
              <a:t> rappresenta un insieme di imprese accomunate da finalità, obiettivi, prodotti e (non sempre) dimensione.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None/>
            </a:pPr>
            <a:r>
              <a:rPr lang="it-IT" sz="2800"/>
              <a:t>Le dimensioni strategiche che concorrono alla definizione di un gruppo possono variare.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  <a:buClrTx/>
              <a:buSzPct val="100000"/>
              <a:buFontTx/>
              <a:buNone/>
            </a:pPr>
            <a:r>
              <a:rPr lang="it-IT" sz="2800"/>
              <a:t> </a:t>
            </a:r>
            <a:r>
              <a:rPr lang="it-IT" sz="2800" b="1"/>
              <a:t>Il criterio fondamentale per la sua identificazione è l’interdipendenza competitiva, espressa dall’elasticità incrociata</a:t>
            </a:r>
          </a:p>
        </p:txBody>
      </p:sp>
      <p:sp>
        <p:nvSpPr>
          <p:cNvPr id="28674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457200"/>
            <a:ext cx="4876800" cy="1219200"/>
          </a:xfrm>
        </p:spPr>
        <p:txBody>
          <a:bodyPr/>
          <a:lstStyle/>
          <a:p>
            <a:pPr eaLnBrk="1" hangingPunct="1"/>
            <a:r>
              <a:rPr lang="it-IT" sz="3600"/>
              <a:t>I gruppi strategici</a:t>
            </a:r>
          </a:p>
        </p:txBody>
      </p:sp>
      <p:sp>
        <p:nvSpPr>
          <p:cNvPr id="2970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ctr">
              <a:spcBef>
                <a:spcPct val="50000"/>
              </a:spcBef>
              <a:buClrTx/>
              <a:buSzPct val="100000"/>
              <a:buFontTx/>
              <a:buNone/>
            </a:pPr>
            <a:r>
              <a:rPr lang="it-IT" sz="2600" b="1"/>
              <a:t>In gruppi strategici diversi si verificano condizioni competitive differenti e si compete con condotte non omogenee</a:t>
            </a:r>
          </a:p>
          <a:p>
            <a:pPr algn="ctr">
              <a:spcBef>
                <a:spcPct val="50000"/>
              </a:spcBef>
              <a:buClrTx/>
              <a:buSzPct val="100000"/>
              <a:buFontTx/>
              <a:buNone/>
            </a:pPr>
            <a:endParaRPr lang="it-IT" sz="2600" b="1"/>
          </a:p>
          <a:p>
            <a:pPr algn="ctr">
              <a:spcBef>
                <a:spcPct val="50000"/>
              </a:spcBef>
              <a:buClrTx/>
              <a:buSzPct val="100000"/>
              <a:buFontTx/>
              <a:buNone/>
            </a:pPr>
            <a:r>
              <a:rPr lang="it-IT" sz="2600" b="1"/>
              <a:t>Le dimensioni di clustering sono efficaci se sono riconosciute come barriere alla mobilità fra i gruppi strategici</a:t>
            </a:r>
            <a:r>
              <a:rPr lang="it-IT" sz="2600" b="1">
                <a:solidFill>
                  <a:srgbClr val="0000FF"/>
                </a:solidFill>
              </a:rPr>
              <a:t> </a:t>
            </a:r>
          </a:p>
          <a:p>
            <a:pPr eaLnBrk="1" hangingPunct="1">
              <a:buFont typeface="Wingdings" charset="2"/>
              <a:buChar char="•"/>
            </a:pPr>
            <a:endParaRPr lang="it-IT" sz="2600" b="1"/>
          </a:p>
        </p:txBody>
      </p:sp>
      <p:sp>
        <p:nvSpPr>
          <p:cNvPr id="29698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1476375" y="414338"/>
            <a:ext cx="6119813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4000"/>
              <a:t>Esempio di raggruppamento </a:t>
            </a:r>
            <a:r>
              <a:rPr lang="it-IT" sz="3600"/>
              <a:t>strategico</a:t>
            </a:r>
          </a:p>
        </p:txBody>
      </p:sp>
      <p:sp>
        <p:nvSpPr>
          <p:cNvPr id="3072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1628775"/>
            <a:ext cx="7129463" cy="51609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33400"/>
            <a:ext cx="52578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3600"/>
              <a:t>Le 5 Forze Competitive</a:t>
            </a:r>
          </a:p>
        </p:txBody>
      </p:sp>
      <p:sp>
        <p:nvSpPr>
          <p:cNvPr id="31746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1981200"/>
            <a:ext cx="8077200" cy="4094163"/>
            <a:chOff x="480" y="1248"/>
            <a:chExt cx="5088" cy="2579"/>
          </a:xfrm>
        </p:grpSpPr>
        <p:sp>
          <p:nvSpPr>
            <p:cNvPr id="31749" name="Text Box 4"/>
            <p:cNvSpPr txBox="1">
              <a:spLocks noChangeArrowheads="1"/>
            </p:cNvSpPr>
            <p:nvPr/>
          </p:nvSpPr>
          <p:spPr bwMode="auto">
            <a:xfrm>
              <a:off x="2016" y="2304"/>
              <a:ext cx="1776" cy="365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>
              <a:prstTxWarp prst="textNoShape">
                <a:avLst/>
              </a:prstTxWarp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it-IT" sz="3200" b="1"/>
                <a:t>Concorrenza</a:t>
              </a:r>
            </a:p>
          </p:txBody>
        </p:sp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2448" y="2784"/>
              <a:ext cx="1125" cy="1043"/>
              <a:chOff x="2448" y="2784"/>
              <a:chExt cx="1125" cy="1043"/>
            </a:xfrm>
          </p:grpSpPr>
          <p:sp>
            <p:nvSpPr>
              <p:cNvPr id="31763" name="Oval 6"/>
              <p:cNvSpPr>
                <a:spLocks noChangeArrowheads="1"/>
              </p:cNvSpPr>
              <p:nvPr/>
            </p:nvSpPr>
            <p:spPr bwMode="auto">
              <a:xfrm>
                <a:off x="2448" y="3201"/>
                <a:ext cx="1125" cy="626"/>
              </a:xfrm>
              <a:prstGeom prst="ellips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 eaLnBrk="0" hangingPunct="0"/>
                <a:endParaRPr lang="en-US">
                  <a:solidFill>
                    <a:srgbClr val="0000FF"/>
                  </a:solidFill>
                  <a:latin typeface="Times New Roman" charset="0"/>
                </a:endParaRPr>
              </a:p>
            </p:txBody>
          </p:sp>
          <p:sp>
            <p:nvSpPr>
              <p:cNvPr id="31764" name="Text Box 7"/>
              <p:cNvSpPr txBox="1">
                <a:spLocks noChangeArrowheads="1"/>
              </p:cNvSpPr>
              <p:nvPr/>
            </p:nvSpPr>
            <p:spPr bwMode="auto">
              <a:xfrm>
                <a:off x="2488" y="3410"/>
                <a:ext cx="1045" cy="308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it-IT" sz="2600" b="1"/>
                  <a:t>Clienti</a:t>
                </a:r>
              </a:p>
            </p:txBody>
          </p:sp>
          <p:sp>
            <p:nvSpPr>
              <p:cNvPr id="31765" name="Line 8"/>
              <p:cNvSpPr>
                <a:spLocks noChangeShapeType="1"/>
              </p:cNvSpPr>
              <p:nvPr/>
            </p:nvSpPr>
            <p:spPr bwMode="auto">
              <a:xfrm flipV="1">
                <a:off x="3010" y="2784"/>
                <a:ext cx="0" cy="334"/>
              </a:xfrm>
              <a:prstGeom prst="line">
                <a:avLst/>
              </a:prstGeom>
              <a:noFill/>
              <a:ln w="38100" cap="sq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  <p:grpSp>
          <p:nvGrpSpPr>
            <p:cNvPr id="4" name="Group 9"/>
            <p:cNvGrpSpPr>
              <a:grpSpLocks/>
            </p:cNvGrpSpPr>
            <p:nvPr/>
          </p:nvGrpSpPr>
          <p:grpSpPr bwMode="auto">
            <a:xfrm>
              <a:off x="480" y="2064"/>
              <a:ext cx="1536" cy="840"/>
              <a:chOff x="624" y="2040"/>
              <a:chExt cx="1536" cy="840"/>
            </a:xfrm>
          </p:grpSpPr>
          <p:sp>
            <p:nvSpPr>
              <p:cNvPr id="31760" name="Oval 10"/>
              <p:cNvSpPr>
                <a:spLocks noChangeArrowheads="1"/>
              </p:cNvSpPr>
              <p:nvPr/>
            </p:nvSpPr>
            <p:spPr bwMode="auto">
              <a:xfrm>
                <a:off x="624" y="2040"/>
                <a:ext cx="1134" cy="840"/>
              </a:xfrm>
              <a:prstGeom prst="ellips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pPr algn="ctr" eaLnBrk="0" hangingPunct="0"/>
                <a:endParaRPr lang="en-US">
                  <a:solidFill>
                    <a:srgbClr val="0000FF"/>
                  </a:solidFill>
                  <a:latin typeface="Times New Roman" charset="0"/>
                </a:endParaRPr>
              </a:p>
            </p:txBody>
          </p:sp>
          <p:sp>
            <p:nvSpPr>
              <p:cNvPr id="31761" name="Text Box 11"/>
              <p:cNvSpPr txBox="1">
                <a:spLocks noChangeArrowheads="1"/>
              </p:cNvSpPr>
              <p:nvPr/>
            </p:nvSpPr>
            <p:spPr bwMode="auto">
              <a:xfrm>
                <a:off x="672" y="2207"/>
                <a:ext cx="1045" cy="518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it-IT" b="1"/>
                  <a:t>Nuovi Entranti</a:t>
                </a:r>
              </a:p>
            </p:txBody>
          </p:sp>
          <p:sp>
            <p:nvSpPr>
              <p:cNvPr id="31762" name="Line 12"/>
              <p:cNvSpPr>
                <a:spLocks noChangeShapeType="1"/>
              </p:cNvSpPr>
              <p:nvPr/>
            </p:nvSpPr>
            <p:spPr bwMode="auto">
              <a:xfrm flipV="1">
                <a:off x="1798" y="2499"/>
                <a:ext cx="362" cy="0"/>
              </a:xfrm>
              <a:prstGeom prst="line">
                <a:avLst/>
              </a:prstGeom>
              <a:noFill/>
              <a:ln w="38100" cap="sq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  <p:grpSp>
          <p:nvGrpSpPr>
            <p:cNvPr id="5" name="Group 13"/>
            <p:cNvGrpSpPr>
              <a:grpSpLocks/>
            </p:cNvGrpSpPr>
            <p:nvPr/>
          </p:nvGrpSpPr>
          <p:grpSpPr bwMode="auto">
            <a:xfrm>
              <a:off x="2400" y="1248"/>
              <a:ext cx="1221" cy="1054"/>
              <a:chOff x="2400" y="1248"/>
              <a:chExt cx="1221" cy="1054"/>
            </a:xfrm>
          </p:grpSpPr>
          <p:sp>
            <p:nvSpPr>
              <p:cNvPr id="31757" name="Oval 14"/>
              <p:cNvSpPr>
                <a:spLocks noChangeArrowheads="1"/>
              </p:cNvSpPr>
              <p:nvPr/>
            </p:nvSpPr>
            <p:spPr bwMode="auto">
              <a:xfrm>
                <a:off x="2400" y="1248"/>
                <a:ext cx="1221" cy="626"/>
              </a:xfrm>
              <a:prstGeom prst="ellips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31758" name="Text Box 15"/>
              <p:cNvSpPr txBox="1">
                <a:spLocks noChangeArrowheads="1"/>
              </p:cNvSpPr>
              <p:nvPr/>
            </p:nvSpPr>
            <p:spPr bwMode="auto">
              <a:xfrm>
                <a:off x="2544" y="1392"/>
                <a:ext cx="1045" cy="308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it-IT" sz="2600" b="1"/>
                  <a:t>Fornitori</a:t>
                </a:r>
              </a:p>
            </p:txBody>
          </p:sp>
          <p:sp>
            <p:nvSpPr>
              <p:cNvPr id="31759" name="Line 16"/>
              <p:cNvSpPr>
                <a:spLocks noChangeShapeType="1"/>
              </p:cNvSpPr>
              <p:nvPr/>
            </p:nvSpPr>
            <p:spPr bwMode="auto">
              <a:xfrm>
                <a:off x="3024" y="1968"/>
                <a:ext cx="0" cy="334"/>
              </a:xfrm>
              <a:prstGeom prst="line">
                <a:avLst/>
              </a:prstGeom>
              <a:noFill/>
              <a:ln w="38100" cap="sq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3728" y="2112"/>
              <a:ext cx="1840" cy="852"/>
              <a:chOff x="3728" y="2112"/>
              <a:chExt cx="1840" cy="852"/>
            </a:xfrm>
          </p:grpSpPr>
          <p:sp>
            <p:nvSpPr>
              <p:cNvPr id="31754" name="Oval 18"/>
              <p:cNvSpPr>
                <a:spLocks noChangeArrowheads="1"/>
              </p:cNvSpPr>
              <p:nvPr/>
            </p:nvSpPr>
            <p:spPr bwMode="auto">
              <a:xfrm>
                <a:off x="4176" y="2112"/>
                <a:ext cx="1392" cy="852"/>
              </a:xfrm>
              <a:prstGeom prst="ellips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  <p:sp>
            <p:nvSpPr>
              <p:cNvPr id="31755" name="Text Box 19"/>
              <p:cNvSpPr txBox="1">
                <a:spLocks noChangeArrowheads="1"/>
              </p:cNvSpPr>
              <p:nvPr/>
            </p:nvSpPr>
            <p:spPr bwMode="auto">
              <a:xfrm>
                <a:off x="4128" y="2256"/>
                <a:ext cx="1392" cy="558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>
                <a:prstTxWarp prst="textNoShape">
                  <a:avLst/>
                </a:prstTxWarp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it-IT" sz="2600" b="1"/>
                  <a:t>Prodotti Sostitutivi</a:t>
                </a:r>
              </a:p>
            </p:txBody>
          </p:sp>
          <p:sp>
            <p:nvSpPr>
              <p:cNvPr id="31756" name="Line 20"/>
              <p:cNvSpPr>
                <a:spLocks noChangeShapeType="1"/>
              </p:cNvSpPr>
              <p:nvPr/>
            </p:nvSpPr>
            <p:spPr bwMode="auto">
              <a:xfrm flipH="1" flipV="1">
                <a:off x="3728" y="2541"/>
                <a:ext cx="442" cy="0"/>
              </a:xfrm>
              <a:prstGeom prst="line">
                <a:avLst/>
              </a:prstGeom>
              <a:noFill/>
              <a:ln w="38100" cap="sq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 anchor="ctr">
                <a:prstTxWarp prst="textNoShape">
                  <a:avLst/>
                </a:prstTxWarp>
              </a:bodyPr>
              <a:lstStyle/>
              <a:p>
                <a:endParaRPr lang="it-IT"/>
              </a:p>
            </p:txBody>
          </p:sp>
        </p:grpSp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381000"/>
            <a:ext cx="23622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 b="1"/>
              <a:t>Le 5 forze:</a:t>
            </a:r>
          </a:p>
        </p:txBody>
      </p:sp>
      <p:sp>
        <p:nvSpPr>
          <p:cNvPr id="3277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1905000"/>
            <a:ext cx="7772400" cy="37338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20000"/>
              </a:lnSpc>
            </a:pPr>
            <a:r>
              <a:rPr lang="it-IT" sz="2800" b="1"/>
              <a:t>I vettori di convergenza: tecnologici, commerciali (canali e clienti), strategici, simbolici e valoriali</a:t>
            </a:r>
          </a:p>
          <a:p>
            <a:pPr eaLnBrk="1" hangingPunct="1">
              <a:lnSpc>
                <a:spcPct val="120000"/>
              </a:lnSpc>
            </a:pPr>
            <a:r>
              <a:rPr lang="it-IT" sz="2800" b="1"/>
              <a:t>Il fabbisogno di capitale, le economie di scala, i Vantaggi di costo</a:t>
            </a:r>
          </a:p>
          <a:p>
            <a:pPr eaLnBrk="1" hangingPunct="1">
              <a:lnSpc>
                <a:spcPct val="120000"/>
              </a:lnSpc>
            </a:pPr>
            <a:r>
              <a:rPr lang="it-IT" sz="2800" b="1"/>
              <a:t>Le barriere all’entrata</a:t>
            </a:r>
          </a:p>
          <a:p>
            <a:pPr eaLnBrk="1" hangingPunct="1">
              <a:lnSpc>
                <a:spcPct val="120000"/>
              </a:lnSpc>
            </a:pPr>
            <a:r>
              <a:rPr lang="it-IT" sz="2800" b="1"/>
              <a:t>La differenziazione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endParaRPr lang="it-IT" sz="2800" b="1"/>
          </a:p>
        </p:txBody>
      </p:sp>
      <p:sp>
        <p:nvSpPr>
          <p:cNvPr id="32770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32773" name="Text Box 4"/>
          <p:cNvSpPr txBox="1">
            <a:spLocks noChangeArrowheads="1"/>
          </p:cNvSpPr>
          <p:nvPr/>
        </p:nvSpPr>
        <p:spPr bwMode="auto">
          <a:xfrm>
            <a:off x="990600" y="990600"/>
            <a:ext cx="6324600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it-IT" sz="3200" b="1"/>
              <a:t>La minaccia di nuovi entranti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304800"/>
            <a:ext cx="23622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 b="1"/>
              <a:t>Le 5 forze:</a:t>
            </a:r>
          </a:p>
        </p:txBody>
      </p:sp>
      <p:sp>
        <p:nvSpPr>
          <p:cNvPr id="3379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2438400"/>
            <a:ext cx="7837488" cy="32766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it-IT" sz="2600" b="1"/>
              <a:t>la funzione d’uso e il valore simbolico ed esperienziale (convergenze e metamercati)</a:t>
            </a:r>
          </a:p>
          <a:p>
            <a:pPr eaLnBrk="1" hangingPunct="1">
              <a:lnSpc>
                <a:spcPct val="120000"/>
              </a:lnSpc>
            </a:pPr>
            <a:r>
              <a:rPr lang="it-IT" sz="2600" b="1"/>
              <a:t> il prezzo</a:t>
            </a:r>
          </a:p>
          <a:p>
            <a:pPr eaLnBrk="1" hangingPunct="1">
              <a:lnSpc>
                <a:spcPct val="120000"/>
              </a:lnSpc>
            </a:pPr>
            <a:r>
              <a:rPr lang="it-IT" sz="2600" b="1"/>
              <a:t> la miopia delle imprese</a:t>
            </a:r>
          </a:p>
          <a:p>
            <a:pPr eaLnBrk="1" hangingPunct="1">
              <a:lnSpc>
                <a:spcPct val="120000"/>
              </a:lnSpc>
            </a:pPr>
            <a:r>
              <a:rPr lang="it-IT" sz="2600" b="1"/>
              <a:t> l’evoluzione tecnologica</a:t>
            </a:r>
          </a:p>
          <a:p>
            <a:pPr eaLnBrk="1" hangingPunct="1"/>
            <a:endParaRPr lang="it-IT" sz="2600"/>
          </a:p>
        </p:txBody>
      </p:sp>
      <p:sp>
        <p:nvSpPr>
          <p:cNvPr id="33794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33797" name="Text Box 4"/>
          <p:cNvSpPr txBox="1">
            <a:spLocks noChangeArrowheads="1"/>
          </p:cNvSpPr>
          <p:nvPr/>
        </p:nvSpPr>
        <p:spPr bwMode="auto">
          <a:xfrm>
            <a:off x="914400" y="990600"/>
            <a:ext cx="7121525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3200" b="1"/>
              <a:t>Le minacce dei prodotti sostitutivi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381000"/>
            <a:ext cx="4191000" cy="685800"/>
          </a:xfrm>
        </p:spPr>
        <p:txBody>
          <a:bodyPr/>
          <a:lstStyle/>
          <a:p>
            <a:pPr eaLnBrk="1" hangingPunct="1"/>
            <a:r>
              <a:rPr lang="it-IT" sz="3200" b="1"/>
              <a:t>Le 5 forze:</a:t>
            </a:r>
          </a:p>
        </p:txBody>
      </p:sp>
      <p:sp>
        <p:nvSpPr>
          <p:cNvPr id="3482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1828800"/>
            <a:ext cx="7848600" cy="32004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10000"/>
              </a:lnSpc>
            </a:pPr>
            <a:r>
              <a:rPr lang="it-IT" sz="2600" b="1"/>
              <a:t>La sensibilità al prezzo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dimensione e la concentrazione delle imprese 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disponibilità di forniture e canali di sbocco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informazioni e le negoziazioni asimmetriche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Le capacità di integrazione verticale (minaccia)</a:t>
            </a:r>
          </a:p>
          <a:p>
            <a:pPr eaLnBrk="1" hangingPunct="1">
              <a:lnSpc>
                <a:spcPct val="90000"/>
              </a:lnSpc>
            </a:pPr>
            <a:endParaRPr lang="it-IT" sz="2800"/>
          </a:p>
        </p:txBody>
      </p:sp>
      <p:sp>
        <p:nvSpPr>
          <p:cNvPr id="34818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34821" name="Text Box 4"/>
          <p:cNvSpPr txBox="1">
            <a:spLocks noChangeArrowheads="1"/>
          </p:cNvSpPr>
          <p:nvPr/>
        </p:nvSpPr>
        <p:spPr bwMode="auto">
          <a:xfrm>
            <a:off x="0" y="914400"/>
            <a:ext cx="9144000" cy="11636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  <a:spcBef>
                <a:spcPct val="20000"/>
              </a:spcBef>
              <a:buClr>
                <a:schemeClr val="tx1"/>
              </a:buClr>
              <a:buFont typeface="Wingdings" charset="2"/>
              <a:buNone/>
            </a:pPr>
            <a:r>
              <a:rPr lang="it-IT" sz="3200" b="1"/>
              <a:t>Il potere contrattuale di fornitori e clienti </a:t>
            </a:r>
          </a:p>
          <a:p>
            <a:endParaRPr lang="it-IT" sz="3200" b="1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304800"/>
            <a:ext cx="2438400" cy="762000"/>
          </a:xfrm>
        </p:spPr>
        <p:txBody>
          <a:bodyPr/>
          <a:lstStyle/>
          <a:p>
            <a:pPr eaLnBrk="1" hangingPunct="1"/>
            <a:r>
              <a:rPr lang="it-IT" sz="3200"/>
              <a:t>Le 5 forze:</a:t>
            </a:r>
            <a:r>
              <a:rPr lang="it-IT"/>
              <a:t> </a:t>
            </a:r>
          </a:p>
        </p:txBody>
      </p:sp>
      <p:sp>
        <p:nvSpPr>
          <p:cNvPr id="3584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611188" y="1905000"/>
            <a:ext cx="7772400" cy="4114800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it-IT" sz="2600" b="1"/>
              <a:t>La concentrazione </a:t>
            </a:r>
            <a:r>
              <a:rPr lang="it-IT" sz="2500" b="1"/>
              <a:t>- Indice di Herfindal </a:t>
            </a:r>
            <a:endParaRPr lang="it-IT" sz="2600" b="1"/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diversità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capacità produttiva e le barriere alla mobilità 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differenziazione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Le economie di scala, di scopo  e di varietà 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Gli elementi strutturali</a:t>
            </a:r>
          </a:p>
          <a:p>
            <a:pPr eaLnBrk="1" hangingPunct="1">
              <a:lnSpc>
                <a:spcPct val="110000"/>
              </a:lnSpc>
            </a:pPr>
            <a:r>
              <a:rPr lang="it-IT" sz="2600" b="1"/>
              <a:t>La multipoint e la chain competition</a:t>
            </a:r>
          </a:p>
          <a:p>
            <a:pPr eaLnBrk="1" hangingPunct="1"/>
            <a:endParaRPr lang="it-IT" sz="2600" b="1"/>
          </a:p>
        </p:txBody>
      </p:sp>
      <p:sp>
        <p:nvSpPr>
          <p:cNvPr id="3584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35845" name="Text Box 4"/>
          <p:cNvSpPr txBox="1">
            <a:spLocks noChangeArrowheads="1"/>
          </p:cNvSpPr>
          <p:nvPr/>
        </p:nvSpPr>
        <p:spPr bwMode="auto">
          <a:xfrm>
            <a:off x="685800" y="990600"/>
            <a:ext cx="8085138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3200" b="1"/>
              <a:t>La concorrenza tra le imprese esistenti</a:t>
            </a:r>
          </a:p>
        </p:txBody>
      </p:sp>
      <p:pic>
        <p:nvPicPr>
          <p:cNvPr id="3584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39025" y="1412875"/>
            <a:ext cx="1704975" cy="9620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4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2420938"/>
            <a:ext cx="390525" cy="295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4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0050" y="2636838"/>
            <a:ext cx="800100" cy="209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4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37463" y="2420938"/>
            <a:ext cx="247650" cy="1619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pic>
        <p:nvPicPr>
          <p:cNvPr id="35850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48613" y="2349500"/>
            <a:ext cx="800100" cy="2571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5943600" cy="1143000"/>
          </a:xfrm>
        </p:spPr>
        <p:txBody>
          <a:bodyPr/>
          <a:lstStyle/>
          <a:p>
            <a:pPr eaLnBrk="1" hangingPunct="1"/>
            <a:r>
              <a:rPr lang="it-IT" sz="3600"/>
              <a:t>I modelli multidimensionali</a:t>
            </a:r>
          </a:p>
        </p:txBody>
      </p:sp>
      <p:sp>
        <p:nvSpPr>
          <p:cNvPr id="3789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sz="3000" b="1">
                <a:solidFill>
                  <a:schemeClr val="tx2"/>
                </a:solidFill>
              </a:rPr>
              <a:t>Le imprese competono in spazi </a:t>
            </a:r>
            <a:r>
              <a:rPr lang="it-IT" sz="3000" b="1" i="1">
                <a:solidFill>
                  <a:schemeClr val="tx2"/>
                </a:solidFill>
              </a:rPr>
              <a:t>multidimensionali</a:t>
            </a:r>
            <a:r>
              <a:rPr lang="it-IT" sz="3000" b="1">
                <a:solidFill>
                  <a:schemeClr val="tx2"/>
                </a:solidFill>
              </a:rPr>
              <a:t> ampi e variabili, definibili arene competitive.</a:t>
            </a:r>
          </a:p>
          <a:p>
            <a:pPr algn="ctr" eaLnBrk="1" hangingPunct="1">
              <a:buFont typeface="Wingdings" charset="2"/>
              <a:buNone/>
            </a:pPr>
            <a:endParaRPr lang="it-IT" sz="3000" b="1">
              <a:solidFill>
                <a:schemeClr val="tx2"/>
              </a:solidFill>
            </a:endParaRPr>
          </a:p>
          <a:p>
            <a:pPr algn="ctr" eaLnBrk="1" hangingPunct="1">
              <a:buFont typeface="Wingdings" charset="2"/>
              <a:buNone/>
            </a:pPr>
            <a:r>
              <a:rPr lang="it-IT" sz="3000" b="1">
                <a:solidFill>
                  <a:schemeClr val="tx2"/>
                </a:solidFill>
              </a:rPr>
              <a:t>Nella definizione della strategia, quindi, è prioritario definire il campo d’azione all’interno del quale si intende competere</a:t>
            </a:r>
          </a:p>
          <a:p>
            <a:pPr eaLnBrk="1" hangingPunct="1">
              <a:buFont typeface="Wingdings" charset="2"/>
              <a:buNone/>
            </a:pPr>
            <a:endParaRPr lang="it-IT" sz="3000" b="1">
              <a:solidFill>
                <a:schemeClr val="tx2"/>
              </a:solidFill>
            </a:endParaRPr>
          </a:p>
        </p:txBody>
      </p:sp>
      <p:sp>
        <p:nvSpPr>
          <p:cNvPr id="37890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xfrm>
            <a:off x="2438400" y="685800"/>
            <a:ext cx="6477000" cy="1143000"/>
          </a:xfrm>
        </p:spPr>
        <p:txBody>
          <a:bodyPr/>
          <a:lstStyle/>
          <a:p>
            <a:pPr eaLnBrk="1" hangingPunct="1"/>
            <a:r>
              <a:rPr lang="it-IT" sz="3600"/>
              <a:t>I modelli multidimensionali</a:t>
            </a:r>
          </a:p>
        </p:txBody>
      </p:sp>
      <p:sp>
        <p:nvSpPr>
          <p:cNvPr id="3891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sz="2600" b="1">
                <a:solidFill>
                  <a:schemeClr val="tx2"/>
                </a:solidFill>
              </a:rPr>
              <a:t>A tal fine, per evitare definizioni anguste (come quella di settore) o tanto ampie da perdere significato si può ricorrere all’analisi tridimensionale di:</a:t>
            </a:r>
          </a:p>
          <a:p>
            <a:pPr algn="ctr" eaLnBrk="1" hangingPunct="1">
              <a:buFontTx/>
              <a:buChar char="-"/>
            </a:pPr>
            <a:r>
              <a:rPr lang="it-IT" sz="2600" b="1">
                <a:solidFill>
                  <a:schemeClr val="tx2"/>
                </a:solidFill>
              </a:rPr>
              <a:t>Prodotti, ovvero funzioni d’uso</a:t>
            </a:r>
          </a:p>
          <a:p>
            <a:pPr algn="ctr" eaLnBrk="1" hangingPunct="1">
              <a:buFontTx/>
              <a:buChar char="-"/>
            </a:pPr>
            <a:r>
              <a:rPr lang="it-IT" sz="2600" b="1">
                <a:solidFill>
                  <a:schemeClr val="tx2"/>
                </a:solidFill>
              </a:rPr>
              <a:t>Mercati, ovvero gruppi di clienti</a:t>
            </a:r>
          </a:p>
          <a:p>
            <a:pPr algn="ctr" eaLnBrk="1" hangingPunct="1">
              <a:buFontTx/>
              <a:buChar char="-"/>
            </a:pPr>
            <a:r>
              <a:rPr lang="it-IT" sz="2600" b="1">
                <a:solidFill>
                  <a:schemeClr val="tx2"/>
                </a:solidFill>
              </a:rPr>
              <a:t>Tecnologie, ovvero competenze e risorse lato sensu intese, con le quali offrire i primi e servire i secondi </a:t>
            </a:r>
          </a:p>
          <a:p>
            <a:pPr eaLnBrk="1" hangingPunct="1"/>
            <a:endParaRPr lang="it-IT" sz="2600" b="1">
              <a:solidFill>
                <a:schemeClr val="tx2"/>
              </a:solidFill>
            </a:endParaRPr>
          </a:p>
        </p:txBody>
      </p:sp>
      <p:sp>
        <p:nvSpPr>
          <p:cNvPr id="38914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39939" name="Line 2"/>
          <p:cNvSpPr>
            <a:spLocks noChangeShapeType="1"/>
          </p:cNvSpPr>
          <p:nvPr/>
        </p:nvSpPr>
        <p:spPr bwMode="auto">
          <a:xfrm>
            <a:off x="4495800" y="1600200"/>
            <a:ext cx="0" cy="21336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9940" name="Line 3"/>
          <p:cNvSpPr>
            <a:spLocks noChangeShapeType="1"/>
          </p:cNvSpPr>
          <p:nvPr/>
        </p:nvSpPr>
        <p:spPr bwMode="auto">
          <a:xfrm flipH="1" flipV="1">
            <a:off x="4495800" y="3733800"/>
            <a:ext cx="2286000" cy="8382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9941" name="Line 4"/>
          <p:cNvSpPr>
            <a:spLocks noChangeShapeType="1"/>
          </p:cNvSpPr>
          <p:nvPr/>
        </p:nvSpPr>
        <p:spPr bwMode="auto">
          <a:xfrm flipV="1">
            <a:off x="2209800" y="3733800"/>
            <a:ext cx="2286000" cy="9144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triangle" w="med" len="med"/>
            <a:tailEnd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9942" name="Rectangle 5"/>
          <p:cNvSpPr>
            <a:spLocks noChangeArrowheads="1"/>
          </p:cNvSpPr>
          <p:nvPr/>
        </p:nvSpPr>
        <p:spPr bwMode="auto">
          <a:xfrm>
            <a:off x="2590800" y="914400"/>
            <a:ext cx="5116513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3600">
                <a:solidFill>
                  <a:schemeClr val="tx2"/>
                </a:solidFill>
              </a:rPr>
              <a:t>Funzioni d’uso (prodotti)</a:t>
            </a:r>
          </a:p>
        </p:txBody>
      </p:sp>
      <p:sp>
        <p:nvSpPr>
          <p:cNvPr id="39943" name="Rectangle 6"/>
          <p:cNvSpPr>
            <a:spLocks noChangeArrowheads="1"/>
          </p:cNvSpPr>
          <p:nvPr/>
        </p:nvSpPr>
        <p:spPr bwMode="auto">
          <a:xfrm>
            <a:off x="3505200" y="4616450"/>
            <a:ext cx="5327650" cy="6413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it-IT" sz="3600">
                <a:solidFill>
                  <a:schemeClr val="tx2"/>
                </a:solidFill>
              </a:rPr>
              <a:t>Gruppi di clienti (mercati)</a:t>
            </a:r>
          </a:p>
        </p:txBody>
      </p:sp>
      <p:sp>
        <p:nvSpPr>
          <p:cNvPr id="39944" name="Rectangle 7"/>
          <p:cNvSpPr>
            <a:spLocks noChangeArrowheads="1"/>
          </p:cNvSpPr>
          <p:nvPr/>
        </p:nvSpPr>
        <p:spPr bwMode="auto">
          <a:xfrm>
            <a:off x="684213" y="3124200"/>
            <a:ext cx="2592387" cy="1190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ctr"/>
            <a:r>
              <a:rPr lang="it-IT" sz="3600">
                <a:solidFill>
                  <a:schemeClr val="tx2"/>
                </a:solidFill>
              </a:rPr>
              <a:t>Risorse </a:t>
            </a:r>
          </a:p>
          <a:p>
            <a:pPr algn="ctr"/>
            <a:r>
              <a:rPr lang="it-IT" sz="3600">
                <a:solidFill>
                  <a:schemeClr val="tx2"/>
                </a:solidFill>
              </a:rPr>
              <a:t>(tecnologie)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096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0" y="609600"/>
            <a:ext cx="5715000" cy="1143000"/>
          </a:xfrm>
        </p:spPr>
        <p:txBody>
          <a:bodyPr/>
          <a:lstStyle/>
          <a:p>
            <a:pPr eaLnBrk="1" hangingPunct="1"/>
            <a:r>
              <a:rPr lang="it-IT" sz="3600"/>
              <a:t>I modelli multidimensionali</a:t>
            </a:r>
          </a:p>
        </p:txBody>
      </p:sp>
      <p:sp>
        <p:nvSpPr>
          <p:cNvPr id="41988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2133600"/>
            <a:ext cx="7772400" cy="3886200"/>
          </a:xfrm>
        </p:spPr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sz="2600" b="1">
                <a:solidFill>
                  <a:schemeClr val="tx2"/>
                </a:solidFill>
              </a:rPr>
              <a:t>Dall’incrocio delle tre dimensioni è possibile identificare le </a:t>
            </a:r>
          </a:p>
          <a:p>
            <a:pPr algn="ctr" eaLnBrk="1" hangingPunct="1">
              <a:buFont typeface="Wingdings" charset="2"/>
              <a:buNone/>
            </a:pPr>
            <a:endParaRPr lang="it-IT" sz="2600" b="1">
              <a:solidFill>
                <a:schemeClr val="tx2"/>
              </a:solidFill>
            </a:endParaRPr>
          </a:p>
          <a:p>
            <a:pPr algn="ctr" eaLnBrk="1" hangingPunct="1">
              <a:buFont typeface="Wingdings" charset="2"/>
              <a:buNone/>
            </a:pPr>
            <a:r>
              <a:rPr lang="it-IT" sz="3400" b="1">
                <a:solidFill>
                  <a:schemeClr val="hlink"/>
                </a:solidFill>
              </a:rPr>
              <a:t>Aree Strategiche d’Affari (ASA)</a:t>
            </a:r>
          </a:p>
          <a:p>
            <a:pPr algn="ctr" eaLnBrk="1" hangingPunct="1">
              <a:buFont typeface="Wingdings" charset="2"/>
              <a:buNone/>
            </a:pPr>
            <a:endParaRPr lang="it-IT" sz="3400" b="1">
              <a:solidFill>
                <a:schemeClr val="hlink"/>
              </a:solidFill>
            </a:endParaRPr>
          </a:p>
          <a:p>
            <a:pPr algn="ctr" eaLnBrk="1" hangingPunct="1">
              <a:buFont typeface="Wingdings" charset="2"/>
              <a:buNone/>
            </a:pPr>
            <a:r>
              <a:rPr lang="it-IT" sz="2600" b="1">
                <a:solidFill>
                  <a:schemeClr val="tx2"/>
                </a:solidFill>
              </a:rPr>
              <a:t>nelle quali in linea di principio l’azienda potrebbe decidere di competere</a:t>
            </a:r>
          </a:p>
          <a:p>
            <a:pPr eaLnBrk="1" hangingPunct="1"/>
            <a:endParaRPr lang="it-IT" sz="2600" b="1">
              <a:solidFill>
                <a:schemeClr val="tx2"/>
              </a:solidFill>
            </a:endParaRPr>
          </a:p>
        </p:txBody>
      </p:sp>
      <p:sp>
        <p:nvSpPr>
          <p:cNvPr id="41986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5791200" cy="1143000"/>
          </a:xfrm>
        </p:spPr>
        <p:txBody>
          <a:bodyPr/>
          <a:lstStyle/>
          <a:p>
            <a:pPr eaLnBrk="1" hangingPunct="1"/>
            <a:r>
              <a:rPr lang="it-IT" sz="3600"/>
              <a:t>I modelli multidimensionali</a:t>
            </a:r>
          </a:p>
        </p:txBody>
      </p:sp>
      <p:sp>
        <p:nvSpPr>
          <p:cNvPr id="43012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Mediante l’analisi delle ASA si risponde a quesiti del tipo: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Con chi si compete?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Con quali risorse tecnologie?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Su quali mercati-clienti?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Con quali prodotti-soluzioni?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 Vi è la giusta consonanza fra risorse, ASA nelle quali si intende competere e concorrenza? E quali obiettivi strategici è coerente porsi nelle diverse ASA? Con quali risorse e priorità d’azione?</a:t>
            </a:r>
          </a:p>
        </p:txBody>
      </p:sp>
      <p:sp>
        <p:nvSpPr>
          <p:cNvPr id="43010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371600"/>
            <a:ext cx="8001000" cy="6858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3200"/>
              <a:t>Il processo di formulazione della Strategia:</a:t>
            </a:r>
            <a:br>
              <a:rPr lang="it-IT" sz="3200"/>
            </a:br>
            <a:r>
              <a:rPr lang="it-IT" sz="3200"/>
              <a:t>dal dove al come competere</a:t>
            </a:r>
          </a:p>
        </p:txBody>
      </p:sp>
      <p:sp>
        <p:nvSpPr>
          <p:cNvPr id="4506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2133600"/>
            <a:ext cx="7772400" cy="4114800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3000" b="1"/>
              <a:t>Analisi SWOT 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3000" b="1"/>
              <a:t>(attrattività/competitività)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3000" b="1"/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3000" b="1"/>
              <a:t>Modello della Catena del Valore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3000" b="1"/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3000" b="1"/>
              <a:t>Strategie competitive di base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3000" b="1"/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3000" b="1"/>
              <a:t>Matrice di Ansoff - Opzioni di sviluppo</a:t>
            </a:r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3000" b="1"/>
          </a:p>
          <a:p>
            <a:pPr algn="ctr" eaLnBrk="1" hangingPunct="1">
              <a:lnSpc>
                <a:spcPct val="90000"/>
              </a:lnSpc>
              <a:buFont typeface="Wingdings" charset="2"/>
              <a:buNone/>
            </a:pPr>
            <a:endParaRPr lang="it-IT" sz="3000" b="1"/>
          </a:p>
          <a:p>
            <a:pPr eaLnBrk="1" hangingPunct="1">
              <a:lnSpc>
                <a:spcPct val="90000"/>
              </a:lnSpc>
            </a:pPr>
            <a:endParaRPr lang="it-IT" sz="3000" b="1"/>
          </a:p>
        </p:txBody>
      </p:sp>
      <p:sp>
        <p:nvSpPr>
          <p:cNvPr id="45058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696200" cy="609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it-IT" sz="3000"/>
              <a:t>La formulazione delle strategie nelle imprese</a:t>
            </a:r>
          </a:p>
        </p:txBody>
      </p:sp>
      <p:sp>
        <p:nvSpPr>
          <p:cNvPr id="4608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609600" y="1600200"/>
            <a:ext cx="8001000" cy="3657600"/>
          </a:xfrm>
          <a:noFill/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 typeface="Monotype Sorts" charset="2"/>
              <a:buNone/>
            </a:pPr>
            <a:r>
              <a:rPr lang="it-IT" sz="2200" b="1"/>
              <a:t>La formulazione della strategia aziendale è un processo, implicito o esplicito, deliberato o emergente, di ricerca delle opportunità di mercato che meglio valorizzano le risorse distintive aziendali: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 typeface="Monotype Sorts" charset="2"/>
              <a:buNone/>
            </a:pPr>
            <a:endParaRPr lang="it-IT" sz="2200"/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r>
              <a:rPr lang="it-IT" sz="2500" b="1"/>
              <a:t>consentendo il successo di mercato (vantaggio competitivo)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None/>
            </a:pPr>
            <a:endParaRPr lang="it-IT" sz="800" b="1"/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r>
              <a:rPr lang="it-IT" sz="2500" b="1"/>
              <a:t>generando valore economico 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None/>
            </a:pPr>
            <a:endParaRPr lang="it-IT" sz="800" b="1"/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r>
              <a:rPr lang="it-IT" sz="2500" b="1"/>
              <a:t>accrescendone il patrimonio tangibile e intangibile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None/>
            </a:pPr>
            <a:endParaRPr lang="it-IT" sz="800" b="1"/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r>
              <a:rPr lang="it-IT" sz="2500" b="1"/>
              <a:t>modificando il portafoglio di risorse disponibili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endParaRPr lang="it-IT" sz="800" b="1"/>
          </a:p>
          <a:p>
            <a:pPr>
              <a:lnSpc>
                <a:spcPct val="90000"/>
              </a:lnSpc>
              <a:spcBef>
                <a:spcPct val="0"/>
              </a:spcBef>
              <a:buClrTx/>
              <a:buSzPct val="100000"/>
              <a:buFontTx/>
              <a:buChar char="-"/>
            </a:pPr>
            <a:r>
              <a:rPr lang="it-IT" sz="2500" b="1"/>
              <a:t>attivando nuovi contesti ambientali  </a:t>
            </a:r>
            <a:r>
              <a:rPr lang="en-US" sz="2500" b="1"/>
              <a:t> </a:t>
            </a:r>
          </a:p>
        </p:txBody>
      </p:sp>
      <p:sp>
        <p:nvSpPr>
          <p:cNvPr id="4608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990600"/>
            <a:ext cx="7772400" cy="990600"/>
          </a:xfrm>
          <a:noFill/>
        </p:spPr>
        <p:txBody>
          <a:bodyPr lIns="92075" tIns="46038" rIns="92075" bIns="46038" anchor="ctr">
            <a:normAutofit fontScale="90000"/>
          </a:bodyPr>
          <a:lstStyle/>
          <a:p>
            <a:pPr algn="ctr" eaLnBrk="1" hangingPunct="1"/>
            <a:r>
              <a:rPr lang="it-IT" sz="3200"/>
              <a:t>La formulazione delle strategie </a:t>
            </a:r>
            <a:br>
              <a:rPr lang="it-IT" sz="3200"/>
            </a:br>
            <a:r>
              <a:rPr lang="it-IT" sz="3200"/>
              <a:t>nella realtà delle imprese</a:t>
            </a:r>
          </a:p>
        </p:txBody>
      </p:sp>
      <p:sp>
        <p:nvSpPr>
          <p:cNvPr id="47106" name="Segnaposto piè di pagina 2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47108" name="Rectangle 3"/>
          <p:cNvSpPr>
            <a:spLocks noChangeArrowheads="1"/>
          </p:cNvSpPr>
          <p:nvPr/>
        </p:nvSpPr>
        <p:spPr bwMode="auto">
          <a:xfrm>
            <a:off x="762000" y="2133600"/>
            <a:ext cx="8382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  <a:spAutoFit/>
          </a:bodyPr>
          <a:lstStyle/>
          <a:p>
            <a:pPr eaLnBrk="0" hangingPunct="0">
              <a:buFont typeface="Monotype Sorts" charset="2"/>
              <a:buNone/>
            </a:pPr>
            <a:r>
              <a:rPr lang="it-IT" b="1"/>
              <a:t>Le strategie effettivamente realizzate non derivano </a:t>
            </a:r>
          </a:p>
          <a:p>
            <a:pPr eaLnBrk="0" hangingPunct="0">
              <a:buFont typeface="Monotype Sorts" charset="2"/>
              <a:buNone/>
            </a:pPr>
            <a:r>
              <a:rPr lang="it-IT" b="1"/>
              <a:t>necessariamente da un  processo formale di pianificazione; </a:t>
            </a:r>
          </a:p>
          <a:p>
            <a:pPr eaLnBrk="0" hangingPunct="0">
              <a:buFont typeface="Monotype Sorts" charset="2"/>
              <a:buNone/>
            </a:pPr>
            <a:r>
              <a:rPr lang="it-IT" b="1"/>
              <a:t>esistono infatti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66800" y="4724400"/>
            <a:ext cx="4237038" cy="1295400"/>
            <a:chOff x="713" y="3091"/>
            <a:chExt cx="2669" cy="816"/>
          </a:xfrm>
        </p:grpSpPr>
        <p:sp>
          <p:nvSpPr>
            <p:cNvPr id="47116" name="Rectangle 5"/>
            <p:cNvSpPr>
              <a:spLocks noChangeArrowheads="1"/>
            </p:cNvSpPr>
            <p:nvPr/>
          </p:nvSpPr>
          <p:spPr bwMode="auto">
            <a:xfrm>
              <a:off x="713" y="3331"/>
              <a:ext cx="100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eaLnBrk="0" hangingPunct="0"/>
              <a:r>
                <a:rPr lang="it-IT" b="1"/>
                <a:t>Strategie</a:t>
              </a:r>
            </a:p>
          </p:txBody>
        </p:sp>
        <p:sp>
          <p:nvSpPr>
            <p:cNvPr id="47117" name="Rectangle 6"/>
            <p:cNvSpPr>
              <a:spLocks noChangeArrowheads="1"/>
            </p:cNvSpPr>
            <p:nvPr/>
          </p:nvSpPr>
          <p:spPr bwMode="auto">
            <a:xfrm>
              <a:off x="2400" y="3091"/>
              <a:ext cx="9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b="1"/>
                <a:t>Esplicite</a:t>
              </a:r>
            </a:p>
          </p:txBody>
        </p:sp>
        <p:sp>
          <p:nvSpPr>
            <p:cNvPr id="47118" name="Rectangle 7"/>
            <p:cNvSpPr>
              <a:spLocks noChangeArrowheads="1"/>
            </p:cNvSpPr>
            <p:nvPr/>
          </p:nvSpPr>
          <p:spPr bwMode="auto">
            <a:xfrm>
              <a:off x="2400" y="3619"/>
              <a:ext cx="9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b="1"/>
                <a:t>Implicite</a:t>
              </a:r>
            </a:p>
          </p:txBody>
        </p:sp>
        <p:sp>
          <p:nvSpPr>
            <p:cNvPr id="47119" name="Line 8"/>
            <p:cNvSpPr>
              <a:spLocks noChangeShapeType="1"/>
            </p:cNvSpPr>
            <p:nvPr/>
          </p:nvSpPr>
          <p:spPr bwMode="auto">
            <a:xfrm flipV="1">
              <a:off x="1584" y="3216"/>
              <a:ext cx="816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7120" name="Line 9"/>
            <p:cNvSpPr>
              <a:spLocks noChangeShapeType="1"/>
            </p:cNvSpPr>
            <p:nvPr/>
          </p:nvSpPr>
          <p:spPr bwMode="auto">
            <a:xfrm>
              <a:off x="1584" y="3456"/>
              <a:ext cx="816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4267200" y="3352800"/>
            <a:ext cx="4452938" cy="1295400"/>
            <a:chOff x="2681" y="2256"/>
            <a:chExt cx="2805" cy="816"/>
          </a:xfrm>
        </p:grpSpPr>
        <p:sp>
          <p:nvSpPr>
            <p:cNvPr id="47111" name="Rectangle 11"/>
            <p:cNvSpPr>
              <a:spLocks noChangeArrowheads="1"/>
            </p:cNvSpPr>
            <p:nvPr/>
          </p:nvSpPr>
          <p:spPr bwMode="auto">
            <a:xfrm>
              <a:off x="2681" y="2496"/>
              <a:ext cx="100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eaLnBrk="0" hangingPunct="0"/>
              <a:r>
                <a:rPr lang="it-IT" b="1"/>
                <a:t>Strategie</a:t>
              </a:r>
            </a:p>
          </p:txBody>
        </p:sp>
        <p:sp>
          <p:nvSpPr>
            <p:cNvPr id="47112" name="Rectangle 12"/>
            <p:cNvSpPr>
              <a:spLocks noChangeArrowheads="1"/>
            </p:cNvSpPr>
            <p:nvPr/>
          </p:nvSpPr>
          <p:spPr bwMode="auto">
            <a:xfrm>
              <a:off x="4368" y="2256"/>
              <a:ext cx="111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b="1"/>
                <a:t>Deliberate</a:t>
              </a:r>
            </a:p>
          </p:txBody>
        </p:sp>
        <p:sp>
          <p:nvSpPr>
            <p:cNvPr id="47113" name="Rectangle 13"/>
            <p:cNvSpPr>
              <a:spLocks noChangeArrowheads="1"/>
            </p:cNvSpPr>
            <p:nvPr/>
          </p:nvSpPr>
          <p:spPr bwMode="auto">
            <a:xfrm>
              <a:off x="4368" y="2784"/>
              <a:ext cx="111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eaLnBrk="0" hangingPunct="0"/>
              <a:r>
                <a:rPr lang="it-IT" b="1"/>
                <a:t>Emergenti</a:t>
              </a:r>
            </a:p>
          </p:txBody>
        </p:sp>
        <p:sp>
          <p:nvSpPr>
            <p:cNvPr id="47114" name="Line 14"/>
            <p:cNvSpPr>
              <a:spLocks noChangeShapeType="1"/>
            </p:cNvSpPr>
            <p:nvPr/>
          </p:nvSpPr>
          <p:spPr bwMode="auto">
            <a:xfrm flipV="1">
              <a:off x="3552" y="2381"/>
              <a:ext cx="816" cy="24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47115" name="Line 15"/>
            <p:cNvSpPr>
              <a:spLocks noChangeShapeType="1"/>
            </p:cNvSpPr>
            <p:nvPr/>
          </p:nvSpPr>
          <p:spPr bwMode="auto">
            <a:xfrm>
              <a:off x="3552" y="2621"/>
              <a:ext cx="816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762000" y="7620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Una classificazione delle strategie</a:t>
            </a:r>
          </a:p>
        </p:txBody>
      </p:sp>
      <p:sp>
        <p:nvSpPr>
          <p:cNvPr id="48132" name="Rectangle 3"/>
          <p:cNvSpPr>
            <a:spLocks noChangeArrowheads="1"/>
          </p:cNvSpPr>
          <p:nvPr/>
        </p:nvSpPr>
        <p:spPr bwMode="auto">
          <a:xfrm>
            <a:off x="685800" y="18288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b="1"/>
              <a:t>Strategia </a:t>
            </a:r>
            <a:r>
              <a:rPr lang="en-US" b="1" u="sng"/>
              <a:t>esplicita</a:t>
            </a:r>
            <a:r>
              <a:rPr lang="en-US" b="1"/>
              <a:t>: disegno che ispira il vertice (top management o imprenditore)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b="1"/>
              <a:t>Strategia </a:t>
            </a:r>
            <a:r>
              <a:rPr lang="en-US" b="1" u="sng"/>
              <a:t>deliberata</a:t>
            </a:r>
            <a:r>
              <a:rPr lang="en-US" b="1"/>
              <a:t>: definita formalmente in un documento di piano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b="1"/>
              <a:t>Strategia </a:t>
            </a:r>
            <a:r>
              <a:rPr lang="en-US" b="1" u="sng"/>
              <a:t>emergente</a:t>
            </a:r>
            <a:r>
              <a:rPr lang="en-US" b="1"/>
              <a:t>: non deriva da un processo formale di pianificazione, è il risultato di un percorso di apprendimento strategico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b="1"/>
              <a:t>Strategia </a:t>
            </a:r>
            <a:r>
              <a:rPr lang="en-US" b="1" u="sng"/>
              <a:t>implicita</a:t>
            </a:r>
            <a:r>
              <a:rPr lang="en-US" b="1"/>
              <a:t>: disegno non comunicato e non esplicitato sul futuro dell’impresa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b="1"/>
              <a:t>Strategia </a:t>
            </a:r>
            <a:r>
              <a:rPr lang="en-US" b="1" u="sng"/>
              <a:t>realizzata</a:t>
            </a:r>
            <a:r>
              <a:rPr lang="en-US" b="1"/>
              <a:t>: strategia effettivamente posta in essere dall’impresa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762000" y="7620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SWOT Analysis</a:t>
            </a:r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685800" y="18288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/>
              <a:t>Strenght, Weakness, Opportunity e Threat vengono analizzate per valutare la convenienza o meno ad adottare una data strategia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/>
              <a:t>La valutazione di Opportunità e Minacce serve a valutare l’ATTRATTIVITA’ di un business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/>
              <a:t>La valutazione di Forze e Debolezze la COMPETITIVITA’ dell’azienda nei medesimi business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/>
              <a:t>Dalla fase qualitativa si puo’ passare all’analisi quantitativa costruendo matrici tipo MCKinsey-GE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/>
              <a:t>E’ un’analisi-ponte fra il “dove” e il “come” competere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50179" name="Rectangle 2"/>
          <p:cNvSpPr>
            <a:spLocks noChangeArrowheads="1"/>
          </p:cNvSpPr>
          <p:nvPr/>
        </p:nvSpPr>
        <p:spPr bwMode="auto">
          <a:xfrm>
            <a:off x="762000" y="7620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Ansoff sulle opportunità di sviluppo</a:t>
            </a:r>
          </a:p>
        </p:txBody>
      </p:sp>
      <p:sp>
        <p:nvSpPr>
          <p:cNvPr id="50180" name="Rectangle 3"/>
          <p:cNvSpPr>
            <a:spLocks noChangeArrowheads="1"/>
          </p:cNvSpPr>
          <p:nvPr/>
        </p:nvSpPr>
        <p:spPr bwMode="auto">
          <a:xfrm>
            <a:off x="1905000" y="2362200"/>
            <a:ext cx="5410200" cy="3429000"/>
          </a:xfrm>
          <a:prstGeom prst="rect">
            <a:avLst/>
          </a:prstGeom>
          <a:solidFill>
            <a:schemeClr val="accent1"/>
          </a:solidFill>
          <a:ln w="381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lang="en-US" sz="2000">
              <a:solidFill>
                <a:schemeClr val="tx2"/>
              </a:solidFill>
            </a:endParaRPr>
          </a:p>
        </p:txBody>
      </p:sp>
      <p:sp>
        <p:nvSpPr>
          <p:cNvPr id="50181" name="Line 4"/>
          <p:cNvSpPr>
            <a:spLocks noChangeShapeType="1"/>
          </p:cNvSpPr>
          <p:nvPr/>
        </p:nvSpPr>
        <p:spPr bwMode="auto">
          <a:xfrm>
            <a:off x="4572000" y="2362200"/>
            <a:ext cx="0" cy="34290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0182" name="Line 5"/>
          <p:cNvSpPr>
            <a:spLocks noChangeShapeType="1"/>
          </p:cNvSpPr>
          <p:nvPr/>
        </p:nvSpPr>
        <p:spPr bwMode="auto">
          <a:xfrm>
            <a:off x="1905000" y="4114800"/>
            <a:ext cx="54102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0183" name="Rectangle 6"/>
          <p:cNvSpPr>
            <a:spLocks noChangeArrowheads="1"/>
          </p:cNvSpPr>
          <p:nvPr/>
        </p:nvSpPr>
        <p:spPr bwMode="auto">
          <a:xfrm>
            <a:off x="1828800" y="1803400"/>
            <a:ext cx="1922463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Business attuali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4" name="Rectangle 7"/>
          <p:cNvSpPr>
            <a:spLocks noChangeArrowheads="1"/>
          </p:cNvSpPr>
          <p:nvPr/>
        </p:nvSpPr>
        <p:spPr bwMode="auto">
          <a:xfrm>
            <a:off x="685800" y="4495800"/>
            <a:ext cx="1000125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Nuovi </a:t>
            </a:r>
          </a:p>
          <a:p>
            <a:r>
              <a:rPr lang="en-US" sz="2000">
                <a:solidFill>
                  <a:schemeClr val="tx2"/>
                </a:solidFill>
              </a:rPr>
              <a:t>Mercati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5" name="Rectangle 8"/>
          <p:cNvSpPr>
            <a:spLocks noChangeArrowheads="1"/>
          </p:cNvSpPr>
          <p:nvPr/>
        </p:nvSpPr>
        <p:spPr bwMode="auto">
          <a:xfrm>
            <a:off x="676275" y="2667000"/>
            <a:ext cx="1000125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Mercati</a:t>
            </a:r>
          </a:p>
          <a:p>
            <a:r>
              <a:rPr lang="en-US" sz="2000">
                <a:solidFill>
                  <a:schemeClr val="tx2"/>
                </a:solidFill>
              </a:rPr>
              <a:t>attuali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6" name="Rectangle 9"/>
          <p:cNvSpPr>
            <a:spLocks noChangeArrowheads="1"/>
          </p:cNvSpPr>
          <p:nvPr/>
        </p:nvSpPr>
        <p:spPr bwMode="auto">
          <a:xfrm>
            <a:off x="5334000" y="1828800"/>
            <a:ext cx="186055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Nuovi Business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7" name="Rectangle 10"/>
          <p:cNvSpPr>
            <a:spLocks noChangeArrowheads="1"/>
          </p:cNvSpPr>
          <p:nvPr/>
        </p:nvSpPr>
        <p:spPr bwMode="auto">
          <a:xfrm>
            <a:off x="2209800" y="2971800"/>
            <a:ext cx="2038350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Penetrazione del</a:t>
            </a:r>
          </a:p>
          <a:p>
            <a:r>
              <a:rPr lang="en-US" sz="2000">
                <a:solidFill>
                  <a:schemeClr val="tx2"/>
                </a:solidFill>
              </a:rPr>
              <a:t>Business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8" name="Rectangle 11"/>
          <p:cNvSpPr>
            <a:spLocks noChangeArrowheads="1"/>
          </p:cNvSpPr>
          <p:nvPr/>
        </p:nvSpPr>
        <p:spPr bwMode="auto">
          <a:xfrm>
            <a:off x="5029200" y="2971800"/>
            <a:ext cx="1539875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Sviluppo del</a:t>
            </a:r>
          </a:p>
          <a:p>
            <a:r>
              <a:rPr lang="en-US" sz="2000">
                <a:solidFill>
                  <a:schemeClr val="tx2"/>
                </a:solidFill>
              </a:rPr>
              <a:t>Business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89" name="Rectangle 12"/>
          <p:cNvSpPr>
            <a:spLocks noChangeArrowheads="1"/>
          </p:cNvSpPr>
          <p:nvPr/>
        </p:nvSpPr>
        <p:spPr bwMode="auto">
          <a:xfrm>
            <a:off x="2743200" y="4267200"/>
            <a:ext cx="1539875" cy="7016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Sviluppo del</a:t>
            </a:r>
          </a:p>
          <a:p>
            <a:r>
              <a:rPr lang="en-US" sz="2000">
                <a:solidFill>
                  <a:schemeClr val="tx2"/>
                </a:solidFill>
              </a:rPr>
              <a:t>Mercato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90" name="Rectangle 13"/>
          <p:cNvSpPr>
            <a:spLocks noChangeArrowheads="1"/>
          </p:cNvSpPr>
          <p:nvPr/>
        </p:nvSpPr>
        <p:spPr bwMode="auto">
          <a:xfrm>
            <a:off x="4876800" y="4724400"/>
            <a:ext cx="1914525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Diversificazione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91" name="Line 14"/>
          <p:cNvSpPr>
            <a:spLocks noChangeShapeType="1"/>
          </p:cNvSpPr>
          <p:nvPr/>
        </p:nvSpPr>
        <p:spPr bwMode="auto">
          <a:xfrm>
            <a:off x="3733800" y="3657600"/>
            <a:ext cx="1219200" cy="8382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0192" name="Rectangle 15"/>
          <p:cNvSpPr>
            <a:spLocks noChangeArrowheads="1"/>
          </p:cNvSpPr>
          <p:nvPr/>
        </p:nvSpPr>
        <p:spPr bwMode="auto">
          <a:xfrm>
            <a:off x="3962400" y="3581400"/>
            <a:ext cx="1697038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Non correlata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93" name="Arc 16"/>
          <p:cNvSpPr>
            <a:spLocks/>
          </p:cNvSpPr>
          <p:nvPr/>
        </p:nvSpPr>
        <p:spPr bwMode="auto">
          <a:xfrm>
            <a:off x="4419600" y="2592388"/>
            <a:ext cx="2743200" cy="1827212"/>
          </a:xfrm>
          <a:custGeom>
            <a:avLst/>
            <a:gdLst>
              <a:gd name="T0" fmla="*/ 0 w 21600"/>
              <a:gd name="T1" fmla="*/ 0 h 31317"/>
              <a:gd name="T2" fmla="*/ 2147483647 w 21600"/>
              <a:gd name="T3" fmla="*/ 2147483647 h 31317"/>
              <a:gd name="T4" fmla="*/ 0 w 21600"/>
              <a:gd name="T5" fmla="*/ 2147483647 h 31317"/>
              <a:gd name="T6" fmla="*/ 0 60000 65536"/>
              <a:gd name="T7" fmla="*/ 0 60000 65536"/>
              <a:gd name="T8" fmla="*/ 0 60000 65536"/>
              <a:gd name="T9" fmla="*/ 0 w 21600"/>
              <a:gd name="T10" fmla="*/ 0 h 31317"/>
              <a:gd name="T11" fmla="*/ 21600 w 21600"/>
              <a:gd name="T12" fmla="*/ 31317 h 3131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317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974"/>
                  <a:pt x="20809" y="28302"/>
                  <a:pt x="19290" y="31316"/>
                </a:cubicBezTo>
              </a:path>
              <a:path w="21600" h="31317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cubicBezTo>
                  <a:pt x="21600" y="24974"/>
                  <a:pt x="20809" y="28302"/>
                  <a:pt x="19290" y="31316"/>
                </a:cubicBezTo>
                <a:lnTo>
                  <a:pt x="0" y="21600"/>
                </a:lnTo>
                <a:close/>
              </a:path>
            </a:pathLst>
          </a:cu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0194" name="Rectangle 17"/>
          <p:cNvSpPr>
            <a:spLocks noChangeArrowheads="1"/>
          </p:cNvSpPr>
          <p:nvPr/>
        </p:nvSpPr>
        <p:spPr bwMode="auto">
          <a:xfrm>
            <a:off x="5715000" y="4267200"/>
            <a:ext cx="1203325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Correlata</a:t>
            </a:r>
            <a:endParaRPr lang="it-IT" sz="2000">
              <a:solidFill>
                <a:schemeClr val="tx2"/>
              </a:solidFill>
            </a:endParaRPr>
          </a:p>
        </p:txBody>
      </p:sp>
      <p:sp>
        <p:nvSpPr>
          <p:cNvPr id="50195" name="Arc 18"/>
          <p:cNvSpPr>
            <a:spLocks/>
          </p:cNvSpPr>
          <p:nvPr/>
        </p:nvSpPr>
        <p:spPr bwMode="auto">
          <a:xfrm flipH="1">
            <a:off x="2209800" y="3886200"/>
            <a:ext cx="2743200" cy="1581150"/>
          </a:xfrm>
          <a:custGeom>
            <a:avLst/>
            <a:gdLst>
              <a:gd name="T0" fmla="*/ 2147483647 w 27538"/>
              <a:gd name="T1" fmla="*/ 0 h 29663"/>
              <a:gd name="T2" fmla="*/ 0 w 27538"/>
              <a:gd name="T3" fmla="*/ 2147483647 h 29663"/>
              <a:gd name="T4" fmla="*/ 2147483647 w 27538"/>
              <a:gd name="T5" fmla="*/ 1221153011 h 29663"/>
              <a:gd name="T6" fmla="*/ 0 60000 65536"/>
              <a:gd name="T7" fmla="*/ 0 60000 65536"/>
              <a:gd name="T8" fmla="*/ 0 60000 65536"/>
              <a:gd name="T9" fmla="*/ 0 w 27538"/>
              <a:gd name="T10" fmla="*/ 0 h 29663"/>
              <a:gd name="T11" fmla="*/ 27538 w 27538"/>
              <a:gd name="T12" fmla="*/ 29663 h 2966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538" h="29663" fill="none" extrusionOk="0">
                <a:moveTo>
                  <a:pt x="25976" y="0"/>
                </a:moveTo>
                <a:cubicBezTo>
                  <a:pt x="27007" y="2563"/>
                  <a:pt x="27538" y="5300"/>
                  <a:pt x="27538" y="8063"/>
                </a:cubicBezTo>
                <a:cubicBezTo>
                  <a:pt x="27538" y="19992"/>
                  <a:pt x="17867" y="29663"/>
                  <a:pt x="5938" y="29663"/>
                </a:cubicBezTo>
                <a:cubicBezTo>
                  <a:pt x="3929" y="29663"/>
                  <a:pt x="1931" y="29382"/>
                  <a:pt x="0" y="28830"/>
                </a:cubicBezTo>
              </a:path>
              <a:path w="27538" h="29663" stroke="0" extrusionOk="0">
                <a:moveTo>
                  <a:pt x="25976" y="0"/>
                </a:moveTo>
                <a:cubicBezTo>
                  <a:pt x="27007" y="2563"/>
                  <a:pt x="27538" y="5300"/>
                  <a:pt x="27538" y="8063"/>
                </a:cubicBezTo>
                <a:cubicBezTo>
                  <a:pt x="27538" y="19992"/>
                  <a:pt x="17867" y="29663"/>
                  <a:pt x="5938" y="29663"/>
                </a:cubicBezTo>
                <a:cubicBezTo>
                  <a:pt x="3929" y="29663"/>
                  <a:pt x="1931" y="29382"/>
                  <a:pt x="0" y="28830"/>
                </a:cubicBezTo>
                <a:lnTo>
                  <a:pt x="5938" y="8063"/>
                </a:lnTo>
                <a:close/>
              </a:path>
            </a:pathLst>
          </a:custGeom>
          <a:noFill/>
          <a:ln w="12700" cap="sq">
            <a:solidFill>
              <a:schemeClr val="tx1"/>
            </a:solidFill>
            <a:round/>
            <a:headEnd type="none" w="sm" len="sm"/>
            <a:tailEnd type="triangle" w="med" len="med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50196" name="Rectangle 19"/>
          <p:cNvSpPr>
            <a:spLocks noChangeArrowheads="1"/>
          </p:cNvSpPr>
          <p:nvPr/>
        </p:nvSpPr>
        <p:spPr bwMode="auto">
          <a:xfrm>
            <a:off x="5029200" y="5181600"/>
            <a:ext cx="1203325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>
                <a:solidFill>
                  <a:schemeClr val="tx2"/>
                </a:solidFill>
              </a:rPr>
              <a:t>Correlata</a:t>
            </a:r>
            <a:endParaRPr lang="it-IT" sz="200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533400"/>
            <a:ext cx="5334000" cy="1143000"/>
          </a:xfrm>
        </p:spPr>
        <p:txBody>
          <a:bodyPr/>
          <a:lstStyle/>
          <a:p>
            <a:pPr eaLnBrk="1" hangingPunct="1"/>
            <a:r>
              <a:rPr lang="it-IT" sz="3600"/>
              <a:t>Le strategie competitive</a:t>
            </a:r>
          </a:p>
        </p:txBody>
      </p:sp>
      <p:sp>
        <p:nvSpPr>
          <p:cNvPr id="5120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838200" y="2286000"/>
            <a:ext cx="7772400" cy="4114800"/>
          </a:xfrm>
        </p:spPr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sz="3600" b="1"/>
              <a:t>Leadership di costo</a:t>
            </a:r>
          </a:p>
          <a:p>
            <a:pPr algn="ctr" eaLnBrk="1" hangingPunct="1">
              <a:buFont typeface="Wingdings" charset="2"/>
              <a:buNone/>
            </a:pPr>
            <a:endParaRPr lang="it-IT" sz="3600" b="1"/>
          </a:p>
          <a:p>
            <a:pPr algn="ctr" eaLnBrk="1" hangingPunct="1">
              <a:buFont typeface="Wingdings" charset="2"/>
              <a:buNone/>
            </a:pPr>
            <a:r>
              <a:rPr lang="it-IT" sz="3600" b="1"/>
              <a:t>Differenziazione</a:t>
            </a:r>
          </a:p>
          <a:p>
            <a:pPr algn="ctr" eaLnBrk="1" hangingPunct="1">
              <a:buFont typeface="Wingdings" charset="2"/>
              <a:buNone/>
            </a:pPr>
            <a:endParaRPr lang="it-IT" sz="3600">
              <a:solidFill>
                <a:srgbClr val="0000FF"/>
              </a:solidFill>
            </a:endParaRPr>
          </a:p>
          <a:p>
            <a:pPr algn="ctr" eaLnBrk="1" hangingPunct="1">
              <a:buFont typeface="Wingdings" charset="2"/>
              <a:buNone/>
            </a:pPr>
            <a:r>
              <a:rPr lang="it-IT" sz="3600" b="1"/>
              <a:t>Focalizzazione</a:t>
            </a:r>
          </a:p>
          <a:p>
            <a:pPr eaLnBrk="1" hangingPunct="1">
              <a:buFont typeface="Wingdings" charset="2"/>
              <a:buNone/>
            </a:pPr>
            <a:endParaRPr lang="it-IT" sz="3600"/>
          </a:p>
        </p:txBody>
      </p:sp>
      <p:sp>
        <p:nvSpPr>
          <p:cNvPr id="5120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egnaposto piè di pagina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52227" name="Rectangle 2"/>
          <p:cNvSpPr>
            <a:spLocks noChangeArrowheads="1"/>
          </p:cNvSpPr>
          <p:nvPr/>
        </p:nvSpPr>
        <p:spPr bwMode="auto">
          <a:xfrm>
            <a:off x="762000" y="7620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La Catena del Valore</a:t>
            </a:r>
          </a:p>
        </p:txBody>
      </p:sp>
      <p:sp>
        <p:nvSpPr>
          <p:cNvPr id="52228" name="Rectangle 3"/>
          <p:cNvSpPr>
            <a:spLocks noChangeArrowheads="1"/>
          </p:cNvSpPr>
          <p:nvPr/>
        </p:nvSpPr>
        <p:spPr bwMode="auto">
          <a:xfrm>
            <a:off x="685800" y="1981200"/>
            <a:ext cx="81534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it-IT" sz="3200"/>
              <a:t>E’ un modello di analisi delle forze e delle debolezze relative alla concorrenza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it-IT" sz="3200"/>
              <a:t>Può guidare le scelte di specializzazione e potenziamento delle risorse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it-IT" sz="3200"/>
              <a:t>Può guidare le scelte outsourcing e le strategie reticolari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914400"/>
            <a:ext cx="6324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/>
              <a:t>I modelli e i processi organizzativi dello Strategic Management</a:t>
            </a:r>
          </a:p>
        </p:txBody>
      </p:sp>
      <p:sp>
        <p:nvSpPr>
          <p:cNvPr id="54276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1828800" y="2438400"/>
            <a:ext cx="6248400" cy="3352800"/>
          </a:xfrm>
          <a:noFill/>
        </p:spPr>
        <p:txBody>
          <a:bodyPr/>
          <a:lstStyle/>
          <a:p>
            <a:pPr marL="762000" indent="-762000" algn="ctr" eaLnBrk="1" hangingPunct="1"/>
            <a:r>
              <a:rPr lang="it-IT" sz="3600"/>
              <a:t>Pianificazione</a:t>
            </a:r>
          </a:p>
          <a:p>
            <a:pPr marL="762000" indent="-762000" algn="ctr" eaLnBrk="1" hangingPunct="1"/>
            <a:r>
              <a:rPr lang="it-IT" sz="3600"/>
              <a:t>Realizzazione</a:t>
            </a:r>
          </a:p>
          <a:p>
            <a:pPr marL="762000" indent="-762000" algn="ctr" eaLnBrk="1" hangingPunct="1"/>
            <a:r>
              <a:rPr lang="it-IT" sz="3600"/>
              <a:t>     Controllo</a:t>
            </a:r>
          </a:p>
          <a:p>
            <a:pPr marL="762000" indent="-762000" algn="ctr" eaLnBrk="1" hangingPunct="1"/>
            <a:r>
              <a:rPr lang="it-IT" sz="3600"/>
              <a:t> Valutazione</a:t>
            </a:r>
          </a:p>
          <a:p>
            <a:pPr marL="762000" indent="-762000" eaLnBrk="1" hangingPunct="1"/>
            <a:endParaRPr lang="it-IT" sz="3600">
              <a:solidFill>
                <a:schemeClr val="accent2"/>
              </a:solidFill>
            </a:endParaRPr>
          </a:p>
        </p:txBody>
      </p:sp>
      <p:sp>
        <p:nvSpPr>
          <p:cNvPr id="54274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5105400" cy="1143000"/>
          </a:xfrm>
        </p:spPr>
        <p:txBody>
          <a:bodyPr/>
          <a:lstStyle/>
          <a:p>
            <a:pPr eaLnBrk="1" hangingPunct="1"/>
            <a:r>
              <a:rPr lang="it-IT" sz="3600"/>
              <a:t>I livelli di strategia</a:t>
            </a:r>
          </a:p>
        </p:txBody>
      </p:sp>
      <p:sp>
        <p:nvSpPr>
          <p:cNvPr id="55300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381000" y="1905000"/>
            <a:ext cx="8763000" cy="4114800"/>
          </a:xfrm>
        </p:spPr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sz="3000" b="1"/>
              <a:t>Le strategie di gruppo (corporate)</a:t>
            </a:r>
          </a:p>
          <a:p>
            <a:pPr algn="ctr" eaLnBrk="1" hangingPunct="1">
              <a:buFont typeface="Wingdings" charset="2"/>
              <a:buNone/>
            </a:pPr>
            <a:endParaRPr lang="it-IT" sz="3000" b="1"/>
          </a:p>
          <a:p>
            <a:pPr algn="ctr" eaLnBrk="1" hangingPunct="1">
              <a:buFont typeface="Wingdings" charset="2"/>
              <a:buNone/>
            </a:pPr>
            <a:r>
              <a:rPr lang="it-IT" sz="3000" b="1"/>
              <a:t>Le strategie di business (livello ASA)</a:t>
            </a:r>
          </a:p>
          <a:p>
            <a:pPr algn="ctr" eaLnBrk="1" hangingPunct="1">
              <a:buFont typeface="Wingdings" charset="2"/>
              <a:buNone/>
            </a:pPr>
            <a:endParaRPr lang="it-IT" sz="3000" b="1"/>
          </a:p>
          <a:p>
            <a:pPr algn="ctr" eaLnBrk="1" hangingPunct="1">
              <a:buFont typeface="Wingdings" charset="2"/>
              <a:buNone/>
            </a:pPr>
            <a:r>
              <a:rPr lang="it-IT" sz="3000" b="1"/>
              <a:t>Le strategie funzionali </a:t>
            </a:r>
          </a:p>
          <a:p>
            <a:pPr algn="ctr" eaLnBrk="1" hangingPunct="1">
              <a:buFont typeface="Wingdings" charset="2"/>
              <a:buNone/>
            </a:pPr>
            <a:r>
              <a:rPr lang="it-IT" sz="3000" b="1"/>
              <a:t>(politiche di coordinamento fra </a:t>
            </a:r>
          </a:p>
          <a:p>
            <a:pPr algn="ctr" eaLnBrk="1" hangingPunct="1">
              <a:buFont typeface="Wingdings" charset="2"/>
              <a:buNone/>
            </a:pPr>
            <a:r>
              <a:rPr lang="it-IT" sz="3000" b="1"/>
              <a:t>obiettivi funzionali e strategie di business)</a:t>
            </a:r>
          </a:p>
          <a:p>
            <a:pPr eaLnBrk="1" hangingPunct="1"/>
            <a:endParaRPr lang="it-IT" sz="2800" b="1"/>
          </a:p>
        </p:txBody>
      </p:sp>
      <p:sp>
        <p:nvSpPr>
          <p:cNvPr id="55298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533400"/>
            <a:ext cx="5105400" cy="1143000"/>
          </a:xfrm>
        </p:spPr>
        <p:txBody>
          <a:bodyPr/>
          <a:lstStyle/>
          <a:p>
            <a:pPr eaLnBrk="1" hangingPunct="1"/>
            <a:r>
              <a:rPr lang="it-IT" sz="3600"/>
              <a:t>Le strategie di gruppo</a:t>
            </a:r>
          </a:p>
        </p:txBody>
      </p:sp>
      <p:sp>
        <p:nvSpPr>
          <p:cNvPr id="56324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ctr" eaLnBrk="1" hangingPunct="1">
              <a:buFont typeface="Wingdings" charset="2"/>
              <a:buNone/>
            </a:pPr>
            <a:r>
              <a:rPr lang="it-IT" b="1"/>
              <a:t>La direzione strategica deve selezionare ‘dove’ competere, cioè le Aree d’Affari in cui operare e definire le strategie di gruppo</a:t>
            </a:r>
          </a:p>
          <a:p>
            <a:pPr algn="ctr" eaLnBrk="1" hangingPunct="1">
              <a:buFont typeface="Wingdings" charset="2"/>
              <a:buNone/>
            </a:pPr>
            <a:r>
              <a:rPr lang="it-IT" b="1"/>
              <a:t>allocando adeguate risorse</a:t>
            </a:r>
          </a:p>
          <a:p>
            <a:pPr eaLnBrk="1" hangingPunct="1"/>
            <a:endParaRPr lang="it-IT"/>
          </a:p>
        </p:txBody>
      </p:sp>
      <p:sp>
        <p:nvSpPr>
          <p:cNvPr id="5632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533400"/>
            <a:ext cx="6096000" cy="1143000"/>
          </a:xfrm>
        </p:spPr>
        <p:txBody>
          <a:bodyPr/>
          <a:lstStyle/>
          <a:p>
            <a:pPr eaLnBrk="1" hangingPunct="1"/>
            <a:r>
              <a:rPr lang="it-IT" sz="3600"/>
              <a:t>Le strategie di business</a:t>
            </a:r>
          </a:p>
        </p:txBody>
      </p:sp>
      <p:sp>
        <p:nvSpPr>
          <p:cNvPr id="57348" name="Rectangle 3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457200" y="2139032"/>
            <a:ext cx="7467600" cy="487375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charset="2"/>
              <a:buNone/>
            </a:pPr>
            <a:r>
              <a:rPr lang="it-IT" b="1" dirty="0"/>
              <a:t>L’impresa deve valutare la propria dotazione di risorse e</a:t>
            </a:r>
          </a:p>
          <a:p>
            <a:pPr algn="ctr" eaLnBrk="1" hangingPunct="1">
              <a:buFont typeface="Wingdings" charset="2"/>
              <a:buNone/>
            </a:pPr>
            <a:r>
              <a:rPr lang="it-IT" b="1" dirty="0"/>
              <a:t> decidere ‘come’ competere, cioè su quali competenze puntare per la conquista del vantaggio competitivo</a:t>
            </a:r>
          </a:p>
        </p:txBody>
      </p:sp>
      <p:sp>
        <p:nvSpPr>
          <p:cNvPr id="57346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762000"/>
            <a:ext cx="7772400" cy="990600"/>
          </a:xfrm>
          <a:noFill/>
        </p:spPr>
        <p:txBody>
          <a:bodyPr lIns="92075" tIns="46038" rIns="92075" bIns="46038" anchor="ctr">
            <a:normAutofit fontScale="90000"/>
          </a:bodyPr>
          <a:lstStyle/>
          <a:p>
            <a:pPr eaLnBrk="1" hangingPunct="1"/>
            <a:r>
              <a:rPr lang="en-US" sz="3600"/>
              <a:t>Il ciclo di pianificazione aziendale</a:t>
            </a:r>
          </a:p>
        </p:txBody>
      </p:sp>
      <p:sp>
        <p:nvSpPr>
          <p:cNvPr id="58370" name="Segnaposto piè di pagina 2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914400" y="1676400"/>
            <a:ext cx="8001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prstTxWarp prst="textNoShape">
              <a:avLst/>
            </a:prstTxWarp>
          </a:bodyPr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sz="2600" b="1"/>
              <a:t>La </a:t>
            </a:r>
            <a:r>
              <a:rPr lang="en-US" sz="2600" b="1" i="1"/>
              <a:t>pianificazione strategica</a:t>
            </a:r>
            <a:r>
              <a:rPr lang="en-US" sz="2600" b="1"/>
              <a:t> è una metodologia volta a razionalizzare il processo decisionale che deve condurre alla </a:t>
            </a:r>
            <a:r>
              <a:rPr lang="en-US" sz="2600" b="1" u="sng"/>
              <a:t>formulazione</a:t>
            </a:r>
            <a:r>
              <a:rPr lang="en-US" sz="2600" b="1"/>
              <a:t> della </a:t>
            </a:r>
            <a:r>
              <a:rPr lang="en-US" sz="2600" b="1" u="sng"/>
              <a:t>strategia</a:t>
            </a:r>
            <a:r>
              <a:rPr lang="en-US" sz="2600" b="1"/>
              <a:t> aziendale (piano strategico)</a:t>
            </a:r>
          </a:p>
          <a:p>
            <a:pPr marL="342900" indent="-342900" eaLnBrk="0" hangingPunct="0">
              <a:spcBef>
                <a:spcPct val="20000"/>
              </a:spcBef>
            </a:pPr>
            <a:endParaRPr lang="en-US" sz="2600" b="1"/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</a:pPr>
            <a:r>
              <a:rPr lang="en-US" sz="2600" b="1"/>
              <a:t>La </a:t>
            </a:r>
            <a:r>
              <a:rPr lang="en-US" sz="2600" b="1" i="1"/>
              <a:t>pianificazione tattica</a:t>
            </a:r>
            <a:r>
              <a:rPr lang="en-US" sz="2600" b="1"/>
              <a:t> (o programmazione strategica) opera con un grado di astrazione inferiore e collega la fase di strategic planning pluriennale con il budgeting annuale (programmi strategici)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2" descr="Rectangle: Click to edit Master text styles&#10;Second level&#10;Third level&#10;Fourth level&#10;Fifth level"/>
          <p:cNvSpPr>
            <a:spLocks noGrp="1" noChangeArrowheads="1"/>
          </p:cNvSpPr>
          <p:nvPr>
            <p:ph sz="quarter" idx="1"/>
          </p:nvPr>
        </p:nvSpPr>
        <p:spPr>
          <a:xfrm>
            <a:off x="609600" y="2209800"/>
            <a:ext cx="8229600" cy="3810000"/>
          </a:xfrm>
        </p:spPr>
        <p:txBody>
          <a:bodyPr lIns="92075" tIns="46038" rIns="92075" bIns="46038"/>
          <a:lstStyle/>
          <a:p>
            <a:pPr eaLnBrk="1" hangingPunct="1">
              <a:lnSpc>
                <a:spcPct val="90000"/>
              </a:lnSpc>
            </a:pPr>
            <a:r>
              <a:rPr lang="it-IT" sz="2600" b="1"/>
              <a:t>Il programma è il </a:t>
            </a:r>
            <a:r>
              <a:rPr lang="it-IT" sz="2600" b="1" i="1"/>
              <a:t>documento</a:t>
            </a:r>
            <a:r>
              <a:rPr lang="it-IT" sz="2600" b="1"/>
              <a:t> che definisce la condotta delle aree funzionali aziendali; le politiche funzionali sono le </a:t>
            </a:r>
            <a:r>
              <a:rPr lang="it-IT" sz="2600" b="1" i="1"/>
              <a:t>attività</a:t>
            </a:r>
            <a:r>
              <a:rPr lang="it-IT" sz="2600" b="1"/>
              <a:t> delle singole funzioni specificate nel programma</a:t>
            </a:r>
          </a:p>
          <a:p>
            <a:pPr eaLnBrk="1" hangingPunct="1">
              <a:lnSpc>
                <a:spcPct val="90000"/>
              </a:lnSpc>
            </a:pPr>
            <a:endParaRPr lang="it-IT" sz="900" b="1"/>
          </a:p>
          <a:p>
            <a:pPr eaLnBrk="1" hangingPunct="1">
              <a:lnSpc>
                <a:spcPct val="90000"/>
              </a:lnSpc>
            </a:pPr>
            <a:r>
              <a:rPr lang="it-IT" sz="2600" b="1"/>
              <a:t>Il processo di budgeting realizza concretamente le strategie attraverso l’allocazione delle risorse alle singole unità</a:t>
            </a:r>
          </a:p>
          <a:p>
            <a:pPr eaLnBrk="1" hangingPunct="1">
              <a:lnSpc>
                <a:spcPct val="90000"/>
              </a:lnSpc>
              <a:buFont typeface="Wingdings" charset="2"/>
              <a:buNone/>
            </a:pPr>
            <a:r>
              <a:rPr lang="it-IT" sz="2600" b="1"/>
              <a:t>   (si distinguono i fondi operativi dai fondi strategici)</a:t>
            </a:r>
          </a:p>
        </p:txBody>
      </p:sp>
      <p:sp>
        <p:nvSpPr>
          <p:cNvPr id="59394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59396" name="Rectangle 3"/>
          <p:cNvSpPr>
            <a:spLocks noChangeArrowheads="1"/>
          </p:cNvSpPr>
          <p:nvPr/>
        </p:nvSpPr>
        <p:spPr bwMode="auto">
          <a:xfrm>
            <a:off x="762000" y="7620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Il ciclo di pianificazione aziendale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838200"/>
            <a:ext cx="7772400" cy="838200"/>
          </a:xfrm>
          <a:noFill/>
        </p:spPr>
        <p:txBody>
          <a:bodyPr lIns="92075" tIns="46038" rIns="92075" bIns="46038" anchor="ctr">
            <a:normAutofit fontScale="90000"/>
          </a:bodyPr>
          <a:lstStyle/>
          <a:p>
            <a:pPr algn="ctr" eaLnBrk="1" hangingPunct="1"/>
            <a:r>
              <a:rPr lang="en-US" sz="3600"/>
              <a:t>I processi di pianificazione e controllo</a:t>
            </a:r>
          </a:p>
        </p:txBody>
      </p:sp>
      <p:sp>
        <p:nvSpPr>
          <p:cNvPr id="60418" name="Segnaposto piè di pagina 2"/>
          <p:cNvSpPr>
            <a:spLocks noGrp="1"/>
          </p:cNvSpPr>
          <p:nvPr>
            <p:ph type="ftr" sz="quarter" idx="12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60420" name="Rectangle 3"/>
          <p:cNvSpPr>
            <a:spLocks noChangeArrowheads="1"/>
          </p:cNvSpPr>
          <p:nvPr/>
        </p:nvSpPr>
        <p:spPr bwMode="auto">
          <a:xfrm>
            <a:off x="436563" y="2984500"/>
            <a:ext cx="1844675" cy="14890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200025" tIns="100012" rIns="200025" bIns="100012">
            <a:prstTxWarp prst="textNoShape">
              <a:avLst/>
            </a:prstTxWarp>
            <a:spAutoFit/>
          </a:bodyPr>
          <a:lstStyle/>
          <a:p>
            <a:pPr algn="ctr" defTabSz="1654175" eaLnBrk="0" hangingPunct="0"/>
            <a:r>
              <a:rPr lang="en-US" sz="1400" b="1"/>
              <a:t>La pianificazione</a:t>
            </a:r>
          </a:p>
          <a:p>
            <a:pPr algn="ctr" defTabSz="1654175" eaLnBrk="0" hangingPunct="0"/>
            <a:r>
              <a:rPr lang="en-US" sz="1400" b="1"/>
              <a:t>strategica</a:t>
            </a:r>
          </a:p>
          <a:p>
            <a:pPr algn="ctr" defTabSz="1654175" eaLnBrk="0" hangingPunct="0"/>
            <a:endParaRPr lang="en-US" sz="1400" b="1"/>
          </a:p>
          <a:p>
            <a:pPr algn="ctr" defTabSz="1654175" eaLnBrk="0" hangingPunct="0"/>
            <a:r>
              <a:rPr lang="en-US" sz="1400" b="1"/>
              <a:t>Piani</a:t>
            </a:r>
          </a:p>
          <a:p>
            <a:pPr algn="ctr" defTabSz="1654175" eaLnBrk="0" hangingPunct="0"/>
            <a:endParaRPr lang="en-US" sz="1400" b="1"/>
          </a:p>
        </p:txBody>
      </p:sp>
      <p:sp>
        <p:nvSpPr>
          <p:cNvPr id="60421" name="Rectangle 4"/>
          <p:cNvSpPr>
            <a:spLocks noChangeArrowheads="1"/>
          </p:cNvSpPr>
          <p:nvPr/>
        </p:nvSpPr>
        <p:spPr bwMode="auto">
          <a:xfrm>
            <a:off x="2768600" y="2974975"/>
            <a:ext cx="1912938" cy="12763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200025" tIns="100012" rIns="200025" bIns="100012">
            <a:prstTxWarp prst="textNoShape">
              <a:avLst/>
            </a:prstTxWarp>
            <a:spAutoFit/>
          </a:bodyPr>
          <a:lstStyle/>
          <a:p>
            <a:pPr algn="ctr" defTabSz="1654175" eaLnBrk="0" hangingPunct="0"/>
            <a:r>
              <a:rPr lang="en-US" sz="1400" b="1"/>
              <a:t>La pianificazione</a:t>
            </a:r>
          </a:p>
          <a:p>
            <a:pPr algn="ctr" defTabSz="1654175" eaLnBrk="0" hangingPunct="0"/>
            <a:r>
              <a:rPr lang="en-US" sz="1400" b="1"/>
              <a:t>tattica</a:t>
            </a:r>
          </a:p>
          <a:p>
            <a:pPr algn="ctr" defTabSz="1654175" eaLnBrk="0" hangingPunct="0"/>
            <a:endParaRPr lang="en-US" sz="1400" b="1"/>
          </a:p>
          <a:p>
            <a:pPr algn="ctr" defTabSz="1654175" eaLnBrk="0" hangingPunct="0"/>
            <a:r>
              <a:rPr lang="en-US" sz="1400" b="1"/>
              <a:t>Programmi</a:t>
            </a:r>
          </a:p>
          <a:p>
            <a:pPr algn="ctr" defTabSz="1654175" eaLnBrk="0" hangingPunct="0"/>
            <a:r>
              <a:rPr lang="en-US" sz="1400" b="1"/>
              <a:t>e Politiche</a:t>
            </a:r>
          </a:p>
        </p:txBody>
      </p:sp>
      <p:sp>
        <p:nvSpPr>
          <p:cNvPr id="60422" name="Rectangle 5"/>
          <p:cNvSpPr>
            <a:spLocks noChangeArrowheads="1"/>
          </p:cNvSpPr>
          <p:nvPr/>
        </p:nvSpPr>
        <p:spPr bwMode="auto">
          <a:xfrm>
            <a:off x="5257800" y="2984500"/>
            <a:ext cx="1614488" cy="12763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200025" tIns="100012" rIns="200025" bIns="100012">
            <a:prstTxWarp prst="textNoShape">
              <a:avLst/>
            </a:prstTxWarp>
            <a:spAutoFit/>
          </a:bodyPr>
          <a:lstStyle/>
          <a:p>
            <a:pPr defTabSz="1654175" eaLnBrk="0" hangingPunct="0"/>
            <a:r>
              <a:rPr lang="en-US" sz="1400" b="1"/>
              <a:t>Il processo di</a:t>
            </a:r>
          </a:p>
          <a:p>
            <a:pPr defTabSz="1654175" eaLnBrk="0" hangingPunct="0"/>
            <a:r>
              <a:rPr lang="en-US" sz="1400" b="1"/>
              <a:t>budgeting</a:t>
            </a:r>
          </a:p>
          <a:p>
            <a:pPr defTabSz="1654175" eaLnBrk="0" hangingPunct="0"/>
            <a:endParaRPr lang="en-US" sz="1400" b="1"/>
          </a:p>
          <a:p>
            <a:pPr defTabSz="1654175" eaLnBrk="0" hangingPunct="0"/>
            <a:r>
              <a:rPr lang="en-US" sz="1400" b="1"/>
              <a:t>Budget</a:t>
            </a:r>
          </a:p>
          <a:p>
            <a:pPr defTabSz="1654175" eaLnBrk="0" hangingPunct="0"/>
            <a:endParaRPr lang="en-US" sz="1400" b="1"/>
          </a:p>
        </p:txBody>
      </p:sp>
      <p:sp>
        <p:nvSpPr>
          <p:cNvPr id="60423" name="Rectangle 6"/>
          <p:cNvSpPr>
            <a:spLocks noChangeArrowheads="1"/>
          </p:cNvSpPr>
          <p:nvPr/>
        </p:nvSpPr>
        <p:spPr bwMode="auto">
          <a:xfrm>
            <a:off x="234950" y="2657475"/>
            <a:ext cx="6919913" cy="29749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4" name="Line 7"/>
          <p:cNvSpPr>
            <a:spLocks noChangeShapeType="1"/>
          </p:cNvSpPr>
          <p:nvPr/>
        </p:nvSpPr>
        <p:spPr bwMode="auto">
          <a:xfrm>
            <a:off x="2286000" y="3505200"/>
            <a:ext cx="6080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5" name="Line 8"/>
          <p:cNvSpPr>
            <a:spLocks noChangeShapeType="1"/>
          </p:cNvSpPr>
          <p:nvPr/>
        </p:nvSpPr>
        <p:spPr bwMode="auto">
          <a:xfrm>
            <a:off x="4570413" y="3581400"/>
            <a:ext cx="6873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6" name="Line 9"/>
          <p:cNvSpPr>
            <a:spLocks noChangeShapeType="1"/>
          </p:cNvSpPr>
          <p:nvPr/>
        </p:nvSpPr>
        <p:spPr bwMode="auto">
          <a:xfrm>
            <a:off x="3579813" y="4267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7" name="Line 10"/>
          <p:cNvSpPr>
            <a:spLocks noChangeShapeType="1"/>
          </p:cNvSpPr>
          <p:nvPr/>
        </p:nvSpPr>
        <p:spPr bwMode="auto">
          <a:xfrm>
            <a:off x="1141413" y="4267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stealth" w="med" len="lg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8" name="Line 11"/>
          <p:cNvSpPr>
            <a:spLocks noChangeShapeType="1"/>
          </p:cNvSpPr>
          <p:nvPr/>
        </p:nvSpPr>
        <p:spPr bwMode="auto">
          <a:xfrm>
            <a:off x="1143000" y="4800600"/>
            <a:ext cx="2436813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29" name="Line 12"/>
          <p:cNvSpPr>
            <a:spLocks noChangeShapeType="1"/>
          </p:cNvSpPr>
          <p:nvPr/>
        </p:nvSpPr>
        <p:spPr bwMode="auto">
          <a:xfrm>
            <a:off x="6018213" y="4267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30" name="Line 13"/>
          <p:cNvSpPr>
            <a:spLocks noChangeShapeType="1"/>
          </p:cNvSpPr>
          <p:nvPr/>
        </p:nvSpPr>
        <p:spPr bwMode="auto">
          <a:xfrm>
            <a:off x="4037013" y="42672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stealth" w="med" len="lg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31" name="Line 14"/>
          <p:cNvSpPr>
            <a:spLocks noChangeShapeType="1"/>
          </p:cNvSpPr>
          <p:nvPr/>
        </p:nvSpPr>
        <p:spPr bwMode="auto">
          <a:xfrm>
            <a:off x="4037013" y="4800600"/>
            <a:ext cx="19065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lgDash"/>
            <a:round/>
            <a:headEnd type="none" w="sm" len="sm"/>
            <a:tailEnd type="none" w="sm" len="sm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32" name="Rectangle 15"/>
          <p:cNvSpPr>
            <a:spLocks noChangeArrowheads="1"/>
          </p:cNvSpPr>
          <p:nvPr/>
        </p:nvSpPr>
        <p:spPr bwMode="auto">
          <a:xfrm>
            <a:off x="7350125" y="3305175"/>
            <a:ext cx="1338263" cy="9556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algn="ctr" defTabSz="762000" eaLnBrk="0" hangingPunct="0"/>
            <a:r>
              <a:rPr lang="en-US" sz="1400" b="1"/>
              <a:t>Valutazione </a:t>
            </a:r>
          </a:p>
          <a:p>
            <a:pPr algn="ctr" defTabSz="762000" eaLnBrk="0" hangingPunct="0"/>
            <a:r>
              <a:rPr lang="en-US" sz="1400" b="1"/>
              <a:t>e analisi</a:t>
            </a:r>
          </a:p>
          <a:p>
            <a:pPr algn="ctr" defTabSz="762000" eaLnBrk="0" hangingPunct="0"/>
            <a:r>
              <a:rPr lang="en-US" sz="1400" b="1"/>
              <a:t>delle</a:t>
            </a:r>
          </a:p>
          <a:p>
            <a:pPr algn="ctr" defTabSz="762000" eaLnBrk="0" hangingPunct="0"/>
            <a:r>
              <a:rPr lang="en-US" sz="1400" b="1"/>
              <a:t>performance</a:t>
            </a:r>
          </a:p>
        </p:txBody>
      </p:sp>
      <p:sp>
        <p:nvSpPr>
          <p:cNvPr id="60433" name="Rectangle 16"/>
          <p:cNvSpPr>
            <a:spLocks noChangeArrowheads="1"/>
          </p:cNvSpPr>
          <p:nvPr/>
        </p:nvSpPr>
        <p:spPr bwMode="auto">
          <a:xfrm>
            <a:off x="533400" y="2057400"/>
            <a:ext cx="5132388" cy="44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2300" b="1"/>
              <a:t>Il ciclo di pianificazione aziendale</a:t>
            </a:r>
          </a:p>
        </p:txBody>
      </p:sp>
      <p:sp>
        <p:nvSpPr>
          <p:cNvPr id="60434" name="Rectangle 17"/>
          <p:cNvSpPr>
            <a:spLocks noChangeArrowheads="1"/>
          </p:cNvSpPr>
          <p:nvPr/>
        </p:nvSpPr>
        <p:spPr bwMode="auto">
          <a:xfrm>
            <a:off x="4805363" y="2825750"/>
            <a:ext cx="4102100" cy="2425700"/>
          </a:xfrm>
          <a:prstGeom prst="rect">
            <a:avLst/>
          </a:prstGeom>
          <a:noFill/>
          <a:ln w="12700">
            <a:solidFill>
              <a:schemeClr val="tx1"/>
            </a:solidFill>
            <a:prstDash val="lgDash"/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35" name="Rectangle 18"/>
          <p:cNvSpPr>
            <a:spLocks noChangeArrowheads="1"/>
          </p:cNvSpPr>
          <p:nvPr/>
        </p:nvSpPr>
        <p:spPr bwMode="auto">
          <a:xfrm>
            <a:off x="5735638" y="2209800"/>
            <a:ext cx="34083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2200" b="1"/>
              <a:t>Il processo di controllo</a:t>
            </a:r>
          </a:p>
        </p:txBody>
      </p:sp>
      <p:sp>
        <p:nvSpPr>
          <p:cNvPr id="60436" name="Line 19"/>
          <p:cNvSpPr>
            <a:spLocks noChangeShapeType="1"/>
          </p:cNvSpPr>
          <p:nvPr/>
        </p:nvSpPr>
        <p:spPr bwMode="auto">
          <a:xfrm>
            <a:off x="6627813" y="3581400"/>
            <a:ext cx="83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60437" name="Rectangle 20"/>
          <p:cNvSpPr>
            <a:spLocks noChangeArrowheads="1"/>
          </p:cNvSpPr>
          <p:nvPr/>
        </p:nvSpPr>
        <p:spPr bwMode="auto">
          <a:xfrm>
            <a:off x="533400" y="4800600"/>
            <a:ext cx="33258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400" b="1"/>
              <a:t>Revisione delle strategie formulate</a:t>
            </a:r>
          </a:p>
        </p:txBody>
      </p:sp>
      <p:sp>
        <p:nvSpPr>
          <p:cNvPr id="60438" name="Rectangle 21"/>
          <p:cNvSpPr>
            <a:spLocks noChangeArrowheads="1"/>
          </p:cNvSpPr>
          <p:nvPr/>
        </p:nvSpPr>
        <p:spPr bwMode="auto">
          <a:xfrm>
            <a:off x="4097338" y="4465638"/>
            <a:ext cx="2416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400" b="1"/>
              <a:t>Revisione dei programmi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egnaposto piè di pagina 3"/>
          <p:cNvSpPr>
            <a:spLocks noGrp="1"/>
          </p:cNvSpPr>
          <p:nvPr>
            <p:ph type="ftr" sz="quarter" idx="16"/>
          </p:nvPr>
        </p:nvSpPr>
        <p:spPr>
          <a:noFill/>
        </p:spPr>
        <p:txBody>
          <a:bodyPr/>
          <a:lstStyle/>
          <a:p>
            <a:r>
              <a:rPr lang="it-IT"/>
              <a:t>Corso di EGI -Primo Modulo -Terza Unità Didattica</a:t>
            </a:r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7812088" y="3733800"/>
            <a:ext cx="13319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prstTxWarp prst="textNoShape">
              <a:avLst/>
            </a:prstTxWarp>
            <a:spAutoFit/>
          </a:bodyPr>
          <a:lstStyle/>
          <a:p>
            <a:pPr defTabSz="762000" eaLnBrk="0" hangingPunct="0"/>
            <a:r>
              <a:rPr lang="en-US" sz="1400" b="1"/>
              <a:t>Performance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85800" y="1752600"/>
            <a:ext cx="7681913" cy="4445000"/>
            <a:chOff x="92" y="816"/>
            <a:chExt cx="5188" cy="2800"/>
          </a:xfrm>
        </p:grpSpPr>
        <p:sp>
          <p:nvSpPr>
            <p:cNvPr id="61446" name="Oval 4"/>
            <p:cNvSpPr>
              <a:spLocks noChangeArrowheads="1"/>
            </p:cNvSpPr>
            <p:nvPr/>
          </p:nvSpPr>
          <p:spPr bwMode="auto">
            <a:xfrm>
              <a:off x="1784" y="816"/>
              <a:ext cx="1918" cy="256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Analisi dell’ambiente</a:t>
              </a:r>
            </a:p>
          </p:txBody>
        </p:sp>
        <p:sp>
          <p:nvSpPr>
            <p:cNvPr id="61447" name="Oval 5"/>
            <p:cNvSpPr>
              <a:spLocks noChangeArrowheads="1"/>
            </p:cNvSpPr>
            <p:nvPr/>
          </p:nvSpPr>
          <p:spPr bwMode="auto">
            <a:xfrm>
              <a:off x="1940" y="3360"/>
              <a:ext cx="1798" cy="256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Analisi dell’impresa</a:t>
              </a:r>
            </a:p>
          </p:txBody>
        </p:sp>
        <p:sp>
          <p:nvSpPr>
            <p:cNvPr id="61448" name="Rectangle 6"/>
            <p:cNvSpPr>
              <a:spLocks noChangeArrowheads="1"/>
            </p:cNvSpPr>
            <p:nvPr/>
          </p:nvSpPr>
          <p:spPr bwMode="auto">
            <a:xfrm>
              <a:off x="121" y="1162"/>
              <a:ext cx="917" cy="46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Diagnosi:</a:t>
              </a:r>
            </a:p>
            <a:p>
              <a:pPr algn="ctr" defTabSz="762000" eaLnBrk="0" hangingPunct="0"/>
              <a:r>
                <a:rPr lang="en-US" sz="1400" b="1"/>
                <a:t>opportunità/</a:t>
              </a:r>
            </a:p>
            <a:p>
              <a:pPr algn="ctr" defTabSz="762000" eaLnBrk="0" hangingPunct="0"/>
              <a:r>
                <a:rPr lang="en-US" sz="1400" b="1"/>
                <a:t>minacce</a:t>
              </a:r>
            </a:p>
          </p:txBody>
        </p:sp>
        <p:sp>
          <p:nvSpPr>
            <p:cNvPr id="61449" name="Rectangle 7"/>
            <p:cNvSpPr>
              <a:spLocks noChangeArrowheads="1"/>
            </p:cNvSpPr>
            <p:nvPr/>
          </p:nvSpPr>
          <p:spPr bwMode="auto">
            <a:xfrm>
              <a:off x="119" y="2650"/>
              <a:ext cx="1009" cy="46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Diagnosi:</a:t>
              </a:r>
            </a:p>
            <a:p>
              <a:pPr algn="ctr" defTabSz="762000" eaLnBrk="0" hangingPunct="0"/>
              <a:r>
                <a:rPr lang="en-US" sz="1400" b="1"/>
                <a:t>punti di forza/</a:t>
              </a:r>
            </a:p>
            <a:p>
              <a:pPr algn="ctr" defTabSz="762000" eaLnBrk="0" hangingPunct="0"/>
              <a:r>
                <a:rPr lang="en-US" sz="1400" b="1"/>
                <a:t>debolezza</a:t>
              </a:r>
            </a:p>
          </p:txBody>
        </p:sp>
        <p:sp>
          <p:nvSpPr>
            <p:cNvPr id="61450" name="Rectangle 8"/>
            <p:cNvSpPr>
              <a:spLocks noChangeArrowheads="1"/>
            </p:cNvSpPr>
            <p:nvPr/>
          </p:nvSpPr>
          <p:spPr bwMode="auto">
            <a:xfrm>
              <a:off x="92" y="1974"/>
              <a:ext cx="1263" cy="334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Il sistema degli</a:t>
              </a:r>
            </a:p>
            <a:p>
              <a:pPr algn="ctr" defTabSz="762000" eaLnBrk="0" hangingPunct="0"/>
              <a:r>
                <a:rPr lang="en-US" sz="1400" b="1"/>
                <a:t>obiettivi d’impresa</a:t>
              </a:r>
            </a:p>
          </p:txBody>
        </p:sp>
        <p:sp>
          <p:nvSpPr>
            <p:cNvPr id="61451" name="Rectangle 9"/>
            <p:cNvSpPr>
              <a:spLocks noChangeArrowheads="1"/>
            </p:cNvSpPr>
            <p:nvPr/>
          </p:nvSpPr>
          <p:spPr bwMode="auto">
            <a:xfrm>
              <a:off x="1719" y="1978"/>
              <a:ext cx="807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Opzioni</a:t>
              </a:r>
            </a:p>
            <a:p>
              <a:pPr algn="ctr" defTabSz="762000" eaLnBrk="0" hangingPunct="0"/>
              <a:r>
                <a:rPr lang="en-US" sz="1400" b="1"/>
                <a:t>strategiche</a:t>
              </a:r>
            </a:p>
          </p:txBody>
        </p:sp>
        <p:sp>
          <p:nvSpPr>
            <p:cNvPr id="61452" name="Rectangle 10"/>
            <p:cNvSpPr>
              <a:spLocks noChangeArrowheads="1"/>
            </p:cNvSpPr>
            <p:nvPr/>
          </p:nvSpPr>
          <p:spPr bwMode="auto">
            <a:xfrm>
              <a:off x="2542" y="1978"/>
              <a:ext cx="994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algn="ctr" defTabSz="762000" eaLnBrk="0" hangingPunct="0"/>
              <a:r>
                <a:rPr lang="en-US" sz="1400" b="1"/>
                <a:t>Definizione</a:t>
              </a:r>
            </a:p>
            <a:p>
              <a:pPr algn="ctr" defTabSz="762000" eaLnBrk="0" hangingPunct="0"/>
              <a:r>
                <a:rPr lang="en-US" sz="1400" b="1"/>
                <a:t>delle strategie</a:t>
              </a:r>
            </a:p>
          </p:txBody>
        </p:sp>
        <p:sp>
          <p:nvSpPr>
            <p:cNvPr id="61453" name="Rectangle 11"/>
            <p:cNvSpPr>
              <a:spLocks noChangeArrowheads="1"/>
            </p:cNvSpPr>
            <p:nvPr/>
          </p:nvSpPr>
          <p:spPr bwMode="auto">
            <a:xfrm>
              <a:off x="3686" y="2078"/>
              <a:ext cx="9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prstTxWarp prst="textNoShape">
                <a:avLst/>
              </a:prstTxWarp>
              <a:spAutoFit/>
            </a:bodyPr>
            <a:lstStyle/>
            <a:p>
              <a:pPr defTabSz="762000" eaLnBrk="0" hangingPunct="0"/>
              <a:r>
                <a:rPr lang="en-US" sz="1400" b="1"/>
                <a:t>Realizzazione</a:t>
              </a:r>
            </a:p>
          </p:txBody>
        </p:sp>
        <p:sp>
          <p:nvSpPr>
            <p:cNvPr id="61454" name="Line 12"/>
            <p:cNvSpPr>
              <a:spLocks noChangeShapeType="1"/>
            </p:cNvSpPr>
            <p:nvPr/>
          </p:nvSpPr>
          <p:spPr bwMode="auto">
            <a:xfrm flipH="1" flipV="1">
              <a:off x="1056" y="2928"/>
              <a:ext cx="1104" cy="48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55" name="Line 13"/>
            <p:cNvSpPr>
              <a:spLocks noChangeShapeType="1"/>
            </p:cNvSpPr>
            <p:nvPr/>
          </p:nvSpPr>
          <p:spPr bwMode="auto">
            <a:xfrm flipH="1" flipV="1">
              <a:off x="1056" y="2352"/>
              <a:ext cx="1104" cy="10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56" name="Line 14"/>
            <p:cNvSpPr>
              <a:spLocks noChangeShapeType="1"/>
            </p:cNvSpPr>
            <p:nvPr/>
          </p:nvSpPr>
          <p:spPr bwMode="auto">
            <a:xfrm flipH="1">
              <a:off x="912" y="1056"/>
              <a:ext cx="1152" cy="3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57" name="Line 15"/>
            <p:cNvSpPr>
              <a:spLocks noChangeShapeType="1"/>
            </p:cNvSpPr>
            <p:nvPr/>
          </p:nvSpPr>
          <p:spPr bwMode="auto">
            <a:xfrm flipH="1">
              <a:off x="1008" y="1056"/>
              <a:ext cx="1056" cy="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58" name="Rectangle 16"/>
            <p:cNvSpPr>
              <a:spLocks noChangeArrowheads="1"/>
            </p:cNvSpPr>
            <p:nvPr/>
          </p:nvSpPr>
          <p:spPr bwMode="auto">
            <a:xfrm>
              <a:off x="148" y="1060"/>
              <a:ext cx="1384" cy="2248"/>
            </a:xfrm>
            <a:prstGeom prst="rect">
              <a:avLst/>
            </a:prstGeom>
            <a:noFill/>
            <a:ln w="12700">
              <a:solidFill>
                <a:schemeClr val="tx1"/>
              </a:solidFill>
              <a:prstDash val="lgDash"/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59" name="AutoShape 17"/>
            <p:cNvSpPr>
              <a:spLocks noChangeArrowheads="1"/>
            </p:cNvSpPr>
            <p:nvPr/>
          </p:nvSpPr>
          <p:spPr bwMode="auto">
            <a:xfrm>
              <a:off x="1588" y="2020"/>
              <a:ext cx="232" cy="232"/>
            </a:xfrm>
            <a:prstGeom prst="rightArrow">
              <a:avLst>
                <a:gd name="adj1" fmla="val 50000"/>
                <a:gd name="adj2" fmla="val 50005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0" name="Line 18"/>
            <p:cNvSpPr>
              <a:spLocks noChangeShapeType="1"/>
            </p:cNvSpPr>
            <p:nvPr/>
          </p:nvSpPr>
          <p:spPr bwMode="auto">
            <a:xfrm>
              <a:off x="2400" y="2160"/>
              <a:ext cx="2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1" name="Line 19"/>
            <p:cNvSpPr>
              <a:spLocks noChangeShapeType="1"/>
            </p:cNvSpPr>
            <p:nvPr/>
          </p:nvSpPr>
          <p:spPr bwMode="auto">
            <a:xfrm>
              <a:off x="3360" y="2160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2" name="Line 20"/>
            <p:cNvSpPr>
              <a:spLocks noChangeShapeType="1"/>
            </p:cNvSpPr>
            <p:nvPr/>
          </p:nvSpPr>
          <p:spPr bwMode="auto">
            <a:xfrm>
              <a:off x="4608" y="2160"/>
              <a:ext cx="28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3" name="Line 21"/>
            <p:cNvSpPr>
              <a:spLocks noChangeShapeType="1"/>
            </p:cNvSpPr>
            <p:nvPr/>
          </p:nvSpPr>
          <p:spPr bwMode="auto">
            <a:xfrm>
              <a:off x="5280" y="2400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4" name="Line 22"/>
            <p:cNvSpPr>
              <a:spLocks noChangeShapeType="1"/>
            </p:cNvSpPr>
            <p:nvPr/>
          </p:nvSpPr>
          <p:spPr bwMode="auto">
            <a:xfrm flipH="1">
              <a:off x="1728" y="2832"/>
              <a:ext cx="35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5" name="Line 23"/>
            <p:cNvSpPr>
              <a:spLocks noChangeShapeType="1"/>
            </p:cNvSpPr>
            <p:nvPr/>
          </p:nvSpPr>
          <p:spPr bwMode="auto">
            <a:xfrm flipH="1">
              <a:off x="1680" y="1440"/>
              <a:ext cx="355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stealth" w="med" len="lg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  <p:sp>
          <p:nvSpPr>
            <p:cNvPr id="61466" name="Line 24"/>
            <p:cNvSpPr>
              <a:spLocks noChangeShapeType="1"/>
            </p:cNvSpPr>
            <p:nvPr/>
          </p:nvSpPr>
          <p:spPr bwMode="auto">
            <a:xfrm>
              <a:off x="5232" y="1440"/>
              <a:ext cx="0" cy="4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 wrap="none" anchor="ctr">
              <a:prstTxWarp prst="textNoShape">
                <a:avLst/>
              </a:prstTxWarp>
            </a:bodyPr>
            <a:lstStyle/>
            <a:p>
              <a:endParaRPr lang="it-IT"/>
            </a:p>
          </p:txBody>
        </p:sp>
      </p:grpSp>
      <p:sp>
        <p:nvSpPr>
          <p:cNvPr id="61445" name="Rectangle 25"/>
          <p:cNvSpPr>
            <a:spLocks noChangeArrowheads="1"/>
          </p:cNvSpPr>
          <p:nvPr/>
        </p:nvSpPr>
        <p:spPr bwMode="auto">
          <a:xfrm>
            <a:off x="533400" y="762000"/>
            <a:ext cx="8610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>
            <a:prstTxWarp prst="textNoShape">
              <a:avLst/>
            </a:prstTxWarp>
          </a:bodyPr>
          <a:lstStyle/>
          <a:p>
            <a:pPr algn="ctr" eaLnBrk="0" hangingPunct="0"/>
            <a:r>
              <a:rPr lang="en-US" sz="3600">
                <a:solidFill>
                  <a:schemeClr val="tx2"/>
                </a:solidFill>
              </a:rPr>
              <a:t>Il processo di pianificazione strategica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Loggia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Loggia.thmx</Template>
  <TotalTime>11</TotalTime>
  <Words>2653</Words>
  <Application>Microsoft Macintosh PowerPoint</Application>
  <PresentationFormat>Presentazione su schermo (4:3)</PresentationFormat>
  <Paragraphs>486</Paragraphs>
  <Slides>54</Slides>
  <Notes>1</Notes>
  <HiddenSlides>0</HiddenSlides>
  <MMClips>0</MMClips>
  <ScaleCrop>false</ScaleCrop>
  <HeadingPairs>
    <vt:vector size="4" baseType="variant">
      <vt:variant>
        <vt:lpstr>Modello struttura</vt:lpstr>
      </vt:variant>
      <vt:variant>
        <vt:i4>1</vt:i4>
      </vt:variant>
      <vt:variant>
        <vt:lpstr>Titoli diapositive</vt:lpstr>
      </vt:variant>
      <vt:variant>
        <vt:i4>54</vt:i4>
      </vt:variant>
    </vt:vector>
  </HeadingPairs>
  <TitlesOfParts>
    <vt:vector size="55" baseType="lpstr">
      <vt:lpstr>Loggia</vt:lpstr>
      <vt:lpstr>Diapositiva 1</vt:lpstr>
      <vt:lpstr>Diapositiva 2</vt:lpstr>
      <vt:lpstr>Diapositiva 3</vt:lpstr>
      <vt:lpstr>Diapositiva 4</vt:lpstr>
      <vt:lpstr>Diapositiva 5</vt:lpstr>
      <vt:lpstr>Atteggiamenti Strategici</vt:lpstr>
      <vt:lpstr>La definizione degli obiettivi</vt:lpstr>
      <vt:lpstr>L’analisi dell’ambiente</vt:lpstr>
      <vt:lpstr>L’analisi dell’ambiente</vt:lpstr>
      <vt:lpstr>La dotazione di risorse</vt:lpstr>
      <vt:lpstr>Ruoli e funzioni della strategia</vt:lpstr>
      <vt:lpstr>Modelli di analisi della concorrenza</vt:lpstr>
      <vt:lpstr>Modelli Strutturalisti</vt:lpstr>
      <vt:lpstr>Modelli Strutturalisti</vt:lpstr>
      <vt:lpstr>Diapositiva 15</vt:lpstr>
      <vt:lpstr>Diapositiva 16</vt:lpstr>
      <vt:lpstr>Modelli Strutturalisti</vt:lpstr>
      <vt:lpstr>Settori Frammentati</vt:lpstr>
      <vt:lpstr>Settori Concentrati</vt:lpstr>
      <vt:lpstr>Settori Emergenti</vt:lpstr>
      <vt:lpstr>Settori Maturi/Consolidati</vt:lpstr>
      <vt:lpstr>Modelli comportamentisti</vt:lpstr>
      <vt:lpstr>I fattori critici di successo</vt:lpstr>
      <vt:lpstr>Fattori di successo: dimensioni per il clustering delle imprese sulla base della similarità dei comportamenti</vt:lpstr>
      <vt:lpstr>I gruppi strategici</vt:lpstr>
      <vt:lpstr>I gruppi strategici</vt:lpstr>
      <vt:lpstr>Esempio di raggruppamento strategico</vt:lpstr>
      <vt:lpstr>Le 5 Forze Competitive</vt:lpstr>
      <vt:lpstr>Le 5 forze:</vt:lpstr>
      <vt:lpstr>Le 5 forze:</vt:lpstr>
      <vt:lpstr>Le 5 forze:</vt:lpstr>
      <vt:lpstr>Le 5 forze: </vt:lpstr>
      <vt:lpstr>I modelli multidimensionali</vt:lpstr>
      <vt:lpstr>I modelli multidimensionali</vt:lpstr>
      <vt:lpstr>Diapositiva 35</vt:lpstr>
      <vt:lpstr>Diapositiva 36</vt:lpstr>
      <vt:lpstr>I modelli multidimensionali</vt:lpstr>
      <vt:lpstr>I modelli multidimensionali</vt:lpstr>
      <vt:lpstr>Il processo di formulazione della Strategia: dal dove al come competere</vt:lpstr>
      <vt:lpstr>La formulazione delle strategie nelle imprese</vt:lpstr>
      <vt:lpstr>La formulazione delle strategie  nella realtà delle imprese</vt:lpstr>
      <vt:lpstr>Diapositiva 42</vt:lpstr>
      <vt:lpstr>Diapositiva 43</vt:lpstr>
      <vt:lpstr>Diapositiva 44</vt:lpstr>
      <vt:lpstr>Le strategie competitive</vt:lpstr>
      <vt:lpstr>Diapositiva 46</vt:lpstr>
      <vt:lpstr>I modelli e i processi organizzativi dello Strategic Management</vt:lpstr>
      <vt:lpstr>I livelli di strategia</vt:lpstr>
      <vt:lpstr>Le strategie di gruppo</vt:lpstr>
      <vt:lpstr>Le strategie di business</vt:lpstr>
      <vt:lpstr>Il ciclo di pianificazione aziendale</vt:lpstr>
      <vt:lpstr>Diapositiva 52</vt:lpstr>
      <vt:lpstr>I processi di pianificazione e controllo</vt:lpstr>
      <vt:lpstr>Diapositiva 54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Cristina Mele </dc:creator>
  <cp:lastModifiedBy>Cristina Mele </cp:lastModifiedBy>
  <cp:revision>8</cp:revision>
  <dcterms:created xsi:type="dcterms:W3CDTF">2011-11-02T23:31:30Z</dcterms:created>
  <dcterms:modified xsi:type="dcterms:W3CDTF">2011-11-02T23:42:47Z</dcterms:modified>
</cp:coreProperties>
</file>