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0B9F-5C79-47C9-B9A4-0552853D17E0}" type="datetimeFigureOut">
              <a:rPr lang="it-IT" smtClean="0"/>
              <a:t>01/12/2011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BA8B-690D-4F01-B0D1-D72039697FCD}" type="slidenum">
              <a:rPr lang="it-IT" smtClean="0"/>
              <a:t>‹N›</a:t>
            </a:fld>
            <a:endParaRPr lang="it-IT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0B9F-5C79-47C9-B9A4-0552853D17E0}" type="datetimeFigureOut">
              <a:rPr lang="it-IT" smtClean="0"/>
              <a:t>01/12/2011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BA8B-690D-4F01-B0D1-D72039697FCD}" type="slidenum">
              <a:rPr lang="it-IT" smtClean="0"/>
              <a:t>‹N›</a:t>
            </a:fld>
            <a:endParaRPr lang="it-IT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0B9F-5C79-47C9-B9A4-0552853D17E0}" type="datetimeFigureOut">
              <a:rPr lang="it-IT" smtClean="0"/>
              <a:t>01/12/2011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BA8B-690D-4F01-B0D1-D72039697FCD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0B9F-5C79-47C9-B9A4-0552853D17E0}" type="datetimeFigureOut">
              <a:rPr lang="it-IT" smtClean="0"/>
              <a:t>01/12/2011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BA8B-690D-4F01-B0D1-D72039697FCD}" type="slidenum">
              <a:rPr lang="it-IT" smtClean="0"/>
              <a:t>‹N›</a:t>
            </a:fld>
            <a:endParaRPr lang="it-IT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0B9F-5C79-47C9-B9A4-0552853D17E0}" type="datetimeFigureOut">
              <a:rPr lang="it-IT" smtClean="0"/>
              <a:t>01/12/2011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BA8B-690D-4F01-B0D1-D72039697FCD}" type="slidenum">
              <a:rPr lang="it-IT" smtClean="0"/>
              <a:t>‹N›</a:t>
            </a:fld>
            <a:endParaRPr lang="it-IT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0B9F-5C79-47C9-B9A4-0552853D17E0}" type="datetimeFigureOut">
              <a:rPr lang="it-IT" smtClean="0"/>
              <a:t>01/12/2011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BA8B-690D-4F01-B0D1-D72039697FCD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0B9F-5C79-47C9-B9A4-0552853D17E0}" type="datetimeFigureOut">
              <a:rPr lang="it-IT" smtClean="0"/>
              <a:t>01/12/2011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BA8B-690D-4F01-B0D1-D72039697FCD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0B9F-5C79-47C9-B9A4-0552853D17E0}" type="datetimeFigureOut">
              <a:rPr lang="it-IT" smtClean="0"/>
              <a:t>01/12/2011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BA8B-690D-4F01-B0D1-D72039697FCD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0B9F-5C79-47C9-B9A4-0552853D17E0}" type="datetimeFigureOut">
              <a:rPr lang="it-IT" smtClean="0"/>
              <a:t>01/12/2011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BA8B-690D-4F01-B0D1-D72039697FCD}" type="slidenum">
              <a:rPr lang="it-IT" smtClean="0"/>
              <a:t>‹N›</a:t>
            </a:fld>
            <a:endParaRPr lang="it-IT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0B9F-5C79-47C9-B9A4-0552853D17E0}" type="datetimeFigureOut">
              <a:rPr lang="it-IT" smtClean="0"/>
              <a:t>01/12/2011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BA8B-690D-4F01-B0D1-D72039697FCD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0B9F-5C79-47C9-B9A4-0552853D17E0}" type="datetimeFigureOut">
              <a:rPr lang="it-IT" smtClean="0"/>
              <a:t>01/12/2011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BA8B-690D-4F01-B0D1-D72039697FCD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E900B9F-5C79-47C9-B9A4-0552853D17E0}" type="datetimeFigureOut">
              <a:rPr lang="it-IT" smtClean="0"/>
              <a:t>01/12/2011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535BA8B-690D-4F01-B0D1-D72039697FCD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3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Filamenti Intermedi</a:t>
            </a:r>
            <a:endParaRPr kumimoji="0" lang="it-IT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46" name="Immagine 3" descr="Descrizione: http://www.geneticaebiologia.unito.it/citoscheletro/intermed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908720"/>
            <a:ext cx="5715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24"/>
          <p:cNvSpPr>
            <a:spLocks noChangeArrowheads="1"/>
          </p:cNvSpPr>
          <p:nvPr/>
        </p:nvSpPr>
        <p:spPr bwMode="auto">
          <a:xfrm>
            <a:off x="899592" y="4077072"/>
            <a:ext cx="5543600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Sono formati da polimeri di proteine fibrose.</a:t>
            </a:r>
            <a:endParaRPr kumimoji="0" lang="it-I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Non presentano una polarità strutturale.</a:t>
            </a:r>
            <a:endParaRPr kumimoji="0" lang="it-I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Sono stati identificati solo nelle cellule animali.</a:t>
            </a:r>
            <a:endParaRPr kumimoji="0" lang="it-I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Conferiscono stabilità meccanica alle cellule.</a:t>
            </a:r>
            <a:endParaRPr kumimoji="0" lang="it-I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Non sono implicati nella mitosi e nella </a:t>
            </a:r>
            <a:r>
              <a:rPr kumimoji="0" lang="it-IT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citochinesi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it-IT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697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796136" y="442700"/>
            <a:ext cx="2627784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Hanno un diametro di circa 10 nm (“intermedio” tra quello dei microfilamenti (7 nm) e quello dei microtubuli (25 nm)). Si sviluppano in modo particolare nel citoplasma di cellule sottoposte a stress meccanici (per esempio sono abbondanti lungo gli assoni delle cellule nervose e nelle cellule muscolari ed epiteliali).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" name="Immagine 2" descr="Descrizione: http://www.geneticaebiologia.unito.it/citoscheletro/cel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5223520" cy="261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55576" y="3284984"/>
            <a:ext cx="385192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A) Gruppo di cellule epidermiche in coltura, colorate per evidenziare la rete di filamenti intermedi citoplasmatici. I filamenti di ogni cellula sono connessi indirettamente a quelli delle cellule vicine attraverso giunzioni cellulari specializzate dette </a:t>
            </a:r>
            <a:r>
              <a:rPr kumimoji="0" lang="it-IT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desmosomi</a:t>
            </a:r>
            <a:r>
              <a:rPr kumimoji="0" lang="it-IT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B) Disegno che illustra i fasci di filamenti intermedi che attraversano il citoplasma e vanno ad inserirsi nei </a:t>
            </a:r>
            <a:r>
              <a:rPr kumimoji="0" lang="it-IT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desmosomi</a:t>
            </a:r>
            <a:r>
              <a:rPr kumimoji="0" lang="it-IT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5223520" y="5085184"/>
            <a:ext cx="37079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Sono presenti anche dentro il nucleo: </a:t>
            </a:r>
            <a:r>
              <a:rPr lang="it-IT" u="sng" dirty="0"/>
              <a:t>lamina nucleare</a:t>
            </a:r>
            <a:r>
              <a:rPr lang="it-IT" dirty="0"/>
              <a:t>. Sono come cordami fatti di molti fili ritorti per dare resistenza alla trazione.</a:t>
            </a:r>
          </a:p>
        </p:txBody>
      </p:sp>
    </p:spTree>
    <p:extLst>
      <p:ext uri="{BB962C8B-B14F-4D97-AF65-F5344CB8AC3E}">
        <p14:creationId xmlns:p14="http://schemas.microsoft.com/office/powerpoint/2010/main" val="3031251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http://www.geneticaebiologia.unito.it/citoscheletro/cordami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777875"/>
            <a:ext cx="5943600" cy="5302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3060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611560" y="836712"/>
            <a:ext cx="684076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Sono i più robusti e durevoli dei tre filamenti </a:t>
            </a:r>
            <a:r>
              <a:rPr lang="it-IT" dirty="0" err="1"/>
              <a:t>citoscheletrici</a:t>
            </a:r>
            <a:r>
              <a:rPr lang="it-IT" dirty="0"/>
              <a:t>.</a:t>
            </a:r>
            <a:br>
              <a:rPr lang="it-IT" dirty="0"/>
            </a:br>
            <a:r>
              <a:rPr lang="it-IT" dirty="0"/>
              <a:t>Sono insolubili in soluzioni saline concentrate e detergenti non ionici.</a:t>
            </a:r>
            <a:br>
              <a:rPr lang="it-IT" dirty="0"/>
            </a:br>
            <a:r>
              <a:rPr lang="it-IT" dirty="0"/>
              <a:t>Conferiscono alle cellule una grande resistenza ai danni meccanici stirandosi e ridistribuendo l’effetto di forze di trazione applicate localmente. </a:t>
            </a:r>
          </a:p>
          <a:p>
            <a:r>
              <a:rPr lang="it-IT" dirty="0"/>
              <a:t> </a:t>
            </a:r>
          </a:p>
          <a:p>
            <a:r>
              <a:rPr lang="it-IT" dirty="0"/>
              <a:t>Esistono diversi tipi di filamenti intermedi che generalmente sono espressi in modo tessuto-specifico (ad eccezione delle lamine nucleari che sono presenti in tutte le cellule nucleate). </a:t>
            </a:r>
            <a:br>
              <a:rPr lang="it-IT" dirty="0"/>
            </a:br>
            <a:r>
              <a:rPr lang="it-IT" dirty="0"/>
              <a:t/>
            </a:r>
            <a:br>
              <a:rPr lang="it-IT" dirty="0"/>
            </a:br>
            <a:r>
              <a:rPr lang="it-IT" dirty="0"/>
              <a:t>I filamenti intermedi di ogni tipo cellulare sono formati da polimeri di proteine distinte, ma caratterizzate da un’elevata omologia strutturale.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58465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1259632" y="17993"/>
            <a:ext cx="727280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Composizione e struttura dei filamenti intermedi</a:t>
            </a:r>
          </a:p>
          <a:p>
            <a:r>
              <a:rPr lang="it-IT" dirty="0"/>
              <a:t> </a:t>
            </a:r>
          </a:p>
          <a:p>
            <a:r>
              <a:rPr lang="it-IT" dirty="0"/>
              <a:t>I filamenti intermedi sono polimeri stabili, cordonali di proteine fibrose. </a:t>
            </a:r>
            <a:br>
              <a:rPr lang="it-IT" dirty="0"/>
            </a:br>
            <a:r>
              <a:rPr lang="it-IT" dirty="0"/>
              <a:t/>
            </a:r>
            <a:br>
              <a:rPr lang="it-IT" dirty="0"/>
            </a:br>
            <a:r>
              <a:rPr lang="it-IT" dirty="0"/>
              <a:t>Il monomero proteico dei filamenti intermedi è una proteina fibrosa allungata, composta da un domino centrale </a:t>
            </a:r>
            <a:r>
              <a:rPr lang="it-IT" dirty="0" err="1"/>
              <a:t>bastoncellare</a:t>
            </a:r>
            <a:r>
              <a:rPr lang="it-IT" dirty="0"/>
              <a:t> e una regione globulare a ogni estremità.</a:t>
            </a:r>
            <a:r>
              <a:rPr lang="it-IT" b="1" dirty="0"/>
              <a:t>(A</a:t>
            </a:r>
            <a:r>
              <a:rPr lang="it-IT" dirty="0"/>
              <a:t>) </a:t>
            </a:r>
            <a:br>
              <a:rPr lang="it-IT" dirty="0"/>
            </a:br>
            <a:r>
              <a:rPr lang="it-IT" dirty="0"/>
              <a:t/>
            </a:r>
            <a:br>
              <a:rPr lang="it-IT" dirty="0"/>
            </a:br>
            <a:r>
              <a:rPr lang="it-IT" dirty="0"/>
              <a:t>I monomeri si accoppiano in dimeri stabili avvolgendosi l’uno sull’altro in una conformazione a spirale ritorta (</a:t>
            </a:r>
            <a:r>
              <a:rPr lang="it-IT" b="1" dirty="0"/>
              <a:t>B</a:t>
            </a:r>
            <a:r>
              <a:rPr lang="it-IT" dirty="0"/>
              <a:t>) e due dimeri si associano, sfalsati ed antiparalleli, in un tetramero per mezzo di legami non covalenti (</a:t>
            </a:r>
            <a:r>
              <a:rPr lang="it-IT" b="1" dirty="0"/>
              <a:t>C</a:t>
            </a:r>
            <a:r>
              <a:rPr lang="it-IT" dirty="0"/>
              <a:t>); infine i tetrameri si uniscono testa a coda (</a:t>
            </a:r>
            <a:r>
              <a:rPr lang="it-IT" b="1" dirty="0"/>
              <a:t>D</a:t>
            </a:r>
            <a:r>
              <a:rPr lang="it-IT" dirty="0"/>
              <a:t>) formando tanti fili che poi si associano non </a:t>
            </a:r>
            <a:r>
              <a:rPr lang="it-IT" dirty="0" err="1"/>
              <a:t>covalentemente</a:t>
            </a:r>
            <a:r>
              <a:rPr lang="it-IT" dirty="0"/>
              <a:t> generando un fascio ritorto che costituisce il filamento intermedio finale a cordone (</a:t>
            </a:r>
            <a:r>
              <a:rPr lang="it-IT" b="1" dirty="0"/>
              <a:t>E</a:t>
            </a:r>
            <a:r>
              <a:rPr lang="it-IT" dirty="0"/>
              <a:t>). Si ritiene che l’unità di assemblaggio di base sia il tetramero. </a:t>
            </a:r>
            <a:br>
              <a:rPr lang="it-IT" dirty="0"/>
            </a:br>
            <a:r>
              <a:rPr lang="it-IT" dirty="0"/>
              <a:t/>
            </a:r>
            <a:br>
              <a:rPr lang="it-IT" dirty="0"/>
            </a:br>
            <a:r>
              <a:rPr lang="it-IT" dirty="0"/>
              <a:t>L’assemblaggio non è accompagnato dall’idrolisi di nucleotidi. </a:t>
            </a:r>
            <a:br>
              <a:rPr lang="it-IT" dirty="0"/>
            </a:br>
            <a:r>
              <a:rPr lang="it-IT" dirty="0"/>
              <a:t>I domini </a:t>
            </a:r>
            <a:r>
              <a:rPr lang="it-IT" dirty="0" err="1"/>
              <a:t>bastoncellari</a:t>
            </a:r>
            <a:r>
              <a:rPr lang="it-IT" dirty="0"/>
              <a:t> delle varie proteine che compongono i filamenti intermedi sono tutti simili per dimensioni, sequenza amminoacidica e struttura. Invece le regioni globulari variano molto da un filamento intermedio all’altro rendendo specifiche le interazioni con altri componenti citoplasmatici</a:t>
            </a:r>
          </a:p>
        </p:txBody>
      </p:sp>
    </p:spTree>
    <p:extLst>
      <p:ext uri="{BB962C8B-B14F-4D97-AF65-F5344CB8AC3E}">
        <p14:creationId xmlns:p14="http://schemas.microsoft.com/office/powerpoint/2010/main" val="4148520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http://www.geneticaebiologia.unito.it/citoscheletro/rupture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2362200"/>
            <a:ext cx="5854700" cy="2133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8520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5320534"/>
              </p:ext>
            </p:extLst>
          </p:nvPr>
        </p:nvGraphicFramePr>
        <p:xfrm>
          <a:off x="539552" y="4653136"/>
          <a:ext cx="6400800" cy="13831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00400"/>
                <a:gridCol w="3200400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dirty="0">
                          <a:effectLst/>
                        </a:rPr>
                        <a:t>Tipo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effectLst/>
                        </a:rPr>
                        <a:t>Componenti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effectLst/>
                        </a:rPr>
                        <a:t>I e II 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effectLst/>
                        </a:rPr>
                        <a:t>Cheratine acide e basiche 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dirty="0">
                          <a:effectLst/>
                        </a:rPr>
                        <a:t>III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dirty="0" err="1">
                          <a:effectLst/>
                        </a:rPr>
                        <a:t>Vimentina</a:t>
                      </a:r>
                      <a:r>
                        <a:rPr lang="it-IT" sz="1100" dirty="0">
                          <a:effectLst/>
                        </a:rPr>
                        <a:t>; </a:t>
                      </a:r>
                      <a:r>
                        <a:rPr lang="it-IT" sz="1100" dirty="0" err="1">
                          <a:effectLst/>
                        </a:rPr>
                        <a:t>Desmina</a:t>
                      </a:r>
                      <a:r>
                        <a:rPr lang="it-IT" sz="1100" dirty="0">
                          <a:effectLst/>
                        </a:rPr>
                        <a:t>; Proteina gliale fibrillare acida (GFAP); </a:t>
                      </a:r>
                      <a:r>
                        <a:rPr lang="it-IT" sz="1100" dirty="0" err="1">
                          <a:effectLst/>
                        </a:rPr>
                        <a:t>Periferina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effectLst/>
                        </a:rPr>
                        <a:t>IV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dirty="0">
                          <a:effectLst/>
                        </a:rPr>
                        <a:t>Proteine dei neurofilamenti (NF-L, NF-M,NF-H); </a:t>
                      </a:r>
                      <a:r>
                        <a:rPr lang="it-IT" sz="1100" dirty="0" err="1">
                          <a:effectLst/>
                        </a:rPr>
                        <a:t>Nestina</a:t>
                      </a:r>
                      <a:r>
                        <a:rPr lang="it-IT" sz="1100" dirty="0">
                          <a:effectLst/>
                        </a:rPr>
                        <a:t>; </a:t>
                      </a:r>
                      <a:r>
                        <a:rPr lang="it-IT" sz="1100" dirty="0" err="1">
                          <a:effectLst/>
                        </a:rPr>
                        <a:t>Internexina</a:t>
                      </a:r>
                      <a:r>
                        <a:rPr lang="it-IT" sz="1100" dirty="0">
                          <a:effectLst/>
                        </a:rPr>
                        <a:t>&gt;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effectLst/>
                        </a:rPr>
                        <a:t>V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dirty="0">
                          <a:effectLst/>
                        </a:rPr>
                        <a:t>Lamine A, B, e C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04056" y="206296"/>
            <a:ext cx="7559824" cy="186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Le proteine dei filamenti intermedi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 filamenti intermedi sono presenti sia nel citoplasma che nel nucleo. </a:t>
            </a:r>
            <a:b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Le proteine che li compongono sono molecole fibrose molto allungate, caratterizzate da un dominio centrale </a:t>
            </a:r>
            <a:r>
              <a:rPr kumimoji="0" lang="it-IT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bastoncellare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simile in lunghezza, sequenza e struttura (presenta una struttura secondaria ad alfa elica e contiene 310-318 amminoacidi), fiancheggiato da due estremità globulari di lunghezza e sequenza variabile (Figura 10). Le proteine dei filamenti intermedi sono numerose (nell’uomo ne sono state identificate almeno 50) e la loro classificazione si basa sulla distribuzione tissutale e su criteri biochimici, immunologici e genetici.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3" name="Immagine 5" descr="Descrizione: http://www.geneticaebiologia.unito.it/citoscheletro/classiprotei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118" y="2057741"/>
            <a:ext cx="4457700" cy="248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51520" y="616530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Generalmente vengono raggruppate nelle seguenti classi: </a:t>
            </a:r>
            <a:endParaRPr kumimoji="0" lang="it-IT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8520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685537" y="0"/>
            <a:ext cx="7199784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 filamenti Intermedi Citoplasmatici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 filamenti intermedi che si trovano nel citoplasma si possono raggruppare in tre classi: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1) i filamenti di cheratina delle cellule epiteliali;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2) la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vimentina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e i filamenti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vimentino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-simili delle cellule connettivali, muscolari e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neurogliali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;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3) i neurofilamenti delle cellule nervose.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La tipizzazione dei filamenti intermedi citoplasmatici è particolarmente utile in medicina per la diagnosi dei tumori, in quanto le cellule tumorali mantengono i filamenti intermedi caratteristici del tessuto di origine, indipendentemente dalla localizzazione del tumore nel corpo.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 filamenti di cheratina sono caratteristici delle cellule epiteliali che ricoprono la superficie del corpo e le sue cavità.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0" name="Immagine 8" descr="Descrizione: filamenti intermedi di cheratina nel citoplasma di una cellula epiteliale.&#10; (Foto ottenuta mediante analisi di immunofluorescenza al microscopio)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606181"/>
            <a:ext cx="2619375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3733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577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187624" y="640521"/>
            <a:ext cx="684076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La classe delle cheratine è la più diversificata: esistono più di 20 tipi di cheratine e nei vari epiteli si trovano gruppi diversi. Inoltre, cheratine specializzate si trovano nel pelo, nelle unghie e nelle piume. Mutazioni dei geni che codificano per le cheratine possono causare gravi malattie genetiche, quale l’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epidermolisi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bollosa simplex).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1" name="Immagine 7" descr="Descrizione:  A) Pelle normale. B) Epidermolisi bollosa simplex. C) Il disegno mostra &#10;   che la rottura delle cellule epidermiche avviene tra il nucleo e gli emidesmosomi,&#10;    che connettono i filamenti di cheratina alla lamina basa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96952"/>
            <a:ext cx="7344816" cy="299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27908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7357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467544" y="751344"/>
            <a:ext cx="74168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L’ </a:t>
            </a:r>
            <a:r>
              <a:rPr lang="it-IT" dirty="0" err="1"/>
              <a:t>epidermolisi</a:t>
            </a:r>
            <a:r>
              <a:rPr lang="it-IT" dirty="0"/>
              <a:t> bollosa simplex è una malattia genetica dell’uomo in cui mutazioni di geni delle cheratine che sono espresse nello strato cellulare basale dell’epidermide interferiscono con la formazione dei filamenti cheratinici in queste cellule: la pelle risulta vulnerabilissima ai danni meccanici e anche una pressione moderata può danneggiarne le cellule e indurre la formazione di bolle. </a:t>
            </a:r>
            <a:br>
              <a:rPr lang="it-IT" dirty="0"/>
            </a:br>
            <a:r>
              <a:rPr lang="it-IT" dirty="0"/>
              <a:t/>
            </a:r>
            <a:br>
              <a:rPr lang="it-IT" dirty="0"/>
            </a:br>
            <a:r>
              <a:rPr lang="it-IT" dirty="0"/>
              <a:t>I filamenti di </a:t>
            </a:r>
            <a:r>
              <a:rPr lang="it-IT" b="1" dirty="0" err="1"/>
              <a:t>vimentina</a:t>
            </a:r>
            <a:r>
              <a:rPr lang="it-IT" dirty="0"/>
              <a:t> sono presenti nei tessuti connettivi ed in altri tipi cellulari di origine non epiteliale. </a:t>
            </a:r>
            <a:br>
              <a:rPr lang="it-IT" dirty="0"/>
            </a:br>
            <a:r>
              <a:rPr lang="it-IT" dirty="0"/>
              <a:t/>
            </a:r>
            <a:br>
              <a:rPr lang="it-IT" dirty="0"/>
            </a:br>
            <a:r>
              <a:rPr lang="it-IT" dirty="0"/>
              <a:t>I filamenti di </a:t>
            </a:r>
            <a:r>
              <a:rPr lang="it-IT" b="1" dirty="0" err="1"/>
              <a:t>desmina</a:t>
            </a:r>
            <a:r>
              <a:rPr lang="it-IT" dirty="0"/>
              <a:t> sono presenti nelle cellule muscolari. </a:t>
            </a:r>
            <a:br>
              <a:rPr lang="it-IT" dirty="0"/>
            </a:b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957714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899592" y="788313"/>
            <a:ext cx="561662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 filamenti di</a:t>
            </a:r>
            <a:r>
              <a:rPr kumimoji="0" 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GFA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sono caratteristici delle cellule dell’</a:t>
            </a:r>
            <a:r>
              <a:rPr kumimoji="0" lang="it-IT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astroglia</a:t>
            </a: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it-IT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5" name="Immagine 6" descr="Descrizione: http://www.geneticaebiologia.unito.it/citoscheletro/neurofilament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85900"/>
            <a:ext cx="57150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 rot="10800000" flipH="1" flipV="1">
            <a:off x="2411760" y="3671446"/>
            <a:ext cx="3672408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A) Fotografia al microscopio elettronico dei neurofilamenti dell’assone di un neurone. </a:t>
            </a: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B) Fotografia al microscopio elettronico dei filamenti intermedi di una cellula gliale dell’assone di un neurone. </a:t>
            </a: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it-IT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C) Fotografia al microscopio elettronico di una sezione trasversale di un assone. Si può notare la distribuzione regolare dei neurofilamenti ed il loro numero elevato rispetto ai microtubuli. </a:t>
            </a: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 </a:t>
            </a:r>
            <a:r>
              <a:rPr kumimoji="0" lang="it-IT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neurofilamenti</a:t>
            </a:r>
            <a:r>
              <a:rPr kumimoji="0" lang="it-IT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sono presenti lungo i prolungamenti delle cellule nervose (Figura 13). </a:t>
            </a: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9963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magine 10" descr="Descrizione: I filamenti intermedi della lamina nucleare &#10;   rivestono il lato interno dell’involucro nucleare e pare che forniscano dei siti di attacco per la cromatina.&#10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80928"/>
            <a:ext cx="786836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2411760" y="636923"/>
            <a:ext cx="3491880" cy="1492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 Filamenti Intermedi Nucleari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 filamenti intermedi che rivestono e irrobustiscono la faccia interna della membrana nucleare non si possono paragonare a corde come quelli citoplasmatici ma somigliano di più a un tessuto bidimensionale.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67532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3420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9" descr="Descrizione: Demolizione e ricostituzione dell’involucro nucleare durante la mitosi. &#10;Questi fenomeni sono regolati da eventi di fosforilazione/defosforilazione delle lamine.&#10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574" y="1916832"/>
            <a:ext cx="550545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402010" y="404664"/>
            <a:ext cx="4103440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 filamenti intermedi della lamina nucleare sono costituiti da proteine del gruppo delle lamine. Mentre i filamenti intermedi citoplasmatici sono stabilissimi in molte cellule, quelli della lamina nucleare si disaggregano e si ricostituiscono a ogni divisione mitotica.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342041"/>
      </p:ext>
    </p:extLst>
  </p:cSld>
  <p:clrMapOvr>
    <a:masterClrMapping/>
  </p:clrMapOvr>
</p:sld>
</file>

<file path=ppt/theme/theme1.xml><?xml version="1.0" encoding="utf-8"?>
<a:theme xmlns:a="http://schemas.openxmlformats.org/drawingml/2006/main" name="Elica">
  <a:themeElements>
    <a:clrScheme name="Personalizzato 3">
      <a:dk1>
        <a:srgbClr val="212745"/>
      </a:dk1>
      <a:lt1>
        <a:sysClr val="window" lastClr="FFFFFF"/>
      </a:lt1>
      <a:dk2>
        <a:srgbClr val="063C64"/>
      </a:dk2>
      <a:lt2>
        <a:srgbClr val="B4DCFA"/>
      </a:lt2>
      <a:accent1>
        <a:srgbClr val="212745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Elic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lic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26</TotalTime>
  <Words>656</Words>
  <Application>Microsoft Office PowerPoint</Application>
  <PresentationFormat>Presentazione su schermo (4:3)</PresentationFormat>
  <Paragraphs>46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4" baseType="lpstr">
      <vt:lpstr>Elica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Win</dc:creator>
  <cp:lastModifiedBy>Win</cp:lastModifiedBy>
  <cp:revision>2</cp:revision>
  <dcterms:created xsi:type="dcterms:W3CDTF">2011-12-01T16:09:29Z</dcterms:created>
  <dcterms:modified xsi:type="dcterms:W3CDTF">2011-12-01T16:36:17Z</dcterms:modified>
</cp:coreProperties>
</file>