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embeddings/oleObject4.bin" ContentType="application/vnd.openxmlformats-officedocument.oleObject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Default Extension="jpeg" ContentType="image/jpeg"/>
  <Override PartName="/docProps/app.xml" ContentType="application/vnd.openxmlformats-officedocument.extended-properties+xml"/>
  <Override PartName="/ppt/embeddings/oleObject12.bin" ContentType="application/vnd.openxmlformats-officedocument.oleObject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Override PartName="/ppt/embeddings/oleObject9.bin" ContentType="application/vnd.openxmlformats-officedocument.oleObject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embeddings/oleObject5.bin" ContentType="application/vnd.openxmlformats-officedocument.oleObject"/>
  <Override PartName="/ppt/embeddings/oleObject13.bin" ContentType="application/vnd.openxmlformats-officedocument.oleObject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Default Extension="doc" ContentType="application/msword"/>
  <Override PartName="/ppt/slides/slide6.xml" ContentType="application/vnd.openxmlformats-officedocument.presentationml.slide+xml"/>
  <Override PartName="/ppt/embeddings/oleObject1.bin" ContentType="application/vnd.openxmlformats-officedocument.oleObject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embeddings/oleObject6.bin" ContentType="application/vnd.openxmlformats-officedocument.oleObject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embeddings/oleObject2.bin" ContentType="application/vnd.openxmlformats-officedocument.oleObject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Default Extension="vml" ContentType="application/vnd.openxmlformats-officedocument.vmlDrawing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embeddings/oleObject10.bin" ContentType="application/vnd.openxmlformats-officedocument.oleObject"/>
  <Override PartName="/ppt/slides/slide20.xml" ContentType="application/vnd.openxmlformats-officedocument.presentationml.slide+xml"/>
  <Override PartName="/ppt/embeddings/oleObject7.bin" ContentType="application/vnd.openxmlformats-officedocument.oleObject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embeddings/oleObject3.bin" ContentType="application/vnd.openxmlformats-officedocument.oleObject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Default Extension="wmf" ContentType="image/x-wmf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embeddings/oleObject11.bin" ContentType="application/vnd.openxmlformats-officedocument.oleObject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embeddings/oleObject8.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9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4" r:id="rId17"/>
    <p:sldId id="282" r:id="rId18"/>
    <p:sldId id="283" r:id="rId19"/>
    <p:sldId id="284" r:id="rId20"/>
    <p:sldId id="286" r:id="rId21"/>
    <p:sldId id="287" r:id="rId22"/>
    <p:sldId id="289" r:id="rId23"/>
    <p:sldId id="292" r:id="rId24"/>
    <p:sldId id="293" r:id="rId25"/>
    <p:sldId id="294" r:id="rId26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10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Relationship Id="rId2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Relationship Id="rId2" Type="http://schemas.openxmlformats.org/officeDocument/2006/relationships/image" Target="../media/image2.wmf"/><Relationship Id="rId3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4" Type="http://schemas.openxmlformats.org/officeDocument/2006/relationships/image" Target="../media/image4.wmf"/><Relationship Id="rId1" Type="http://schemas.openxmlformats.org/officeDocument/2006/relationships/image" Target="../media/image1.wmf"/><Relationship Id="rId2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4" Type="http://schemas.openxmlformats.org/officeDocument/2006/relationships/image" Target="../media/image4.wmf"/><Relationship Id="rId1" Type="http://schemas.openxmlformats.org/officeDocument/2006/relationships/image" Target="../media/image1.wmf"/><Relationship Id="rId2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13EBF0-FB25-F446-AAA3-46D364793C6E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ED8F85-F5AE-384B-B27C-E361DA75A92B}" type="slidenum">
              <a:rPr lang="it-IT" smtClean="0"/>
              <a:pPr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CE34089-0588-E045-A1DA-D94089309693}" type="slidenum">
              <a:rPr lang="it-IT"/>
              <a:pPr/>
              <a:t>7</a:t>
            </a:fld>
            <a:endParaRPr lang="it-IT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5FCD1-1463-8D45-B728-0F13082162ED}" type="datetimeFigureOut">
              <a:rPr lang="it-IT" smtClean="0"/>
              <a:pPr/>
              <a:t>30-01-2012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4AE5D-28F6-8649-9CD5-C302B532C9B5}" type="slidenum">
              <a:rPr lang="it-IT" smtClean="0"/>
              <a:pPr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oleObject" Target="../embeddings/oleObject2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3.bin"/><Relationship Id="rId5" Type="http://schemas.openxmlformats.org/officeDocument/2006/relationships/oleObject" Target="../embeddings/oleObject4.bin"/><Relationship Id="rId6" Type="http://schemas.openxmlformats.org/officeDocument/2006/relationships/oleObject" Target="../embeddings/oleObject5.bin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4" Type="http://schemas.openxmlformats.org/officeDocument/2006/relationships/oleObject" Target="../embeddings/oleObject7.bin"/><Relationship Id="rId5" Type="http://schemas.openxmlformats.org/officeDocument/2006/relationships/oleObject" Target="../embeddings/oleObject8.bin"/><Relationship Id="rId6" Type="http://schemas.openxmlformats.org/officeDocument/2006/relationships/oleObject" Target="../embeddings/oleObject9.bin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4" Type="http://schemas.openxmlformats.org/officeDocument/2006/relationships/oleObject" Target="../embeddings/oleObject11.bin"/><Relationship Id="rId5" Type="http://schemas.openxmlformats.org/officeDocument/2006/relationships/oleObject" Target="../embeddings/oleObject12.bin"/><Relationship Id="rId6" Type="http://schemas.openxmlformats.org/officeDocument/2006/relationships/oleObject" Target="../embeddings/oleObject13.bin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Documento_di_Microsoft_Word_97_-_20041.doc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Marketing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Marketing</a:t>
            </a:r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703826" y="2353758"/>
            <a:ext cx="798297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62000" eaLnBrk="0" hangingPunct="0"/>
            <a:r>
              <a:rPr lang="it-IT" sz="3000" dirty="0" smtClean="0"/>
              <a:t>E’ il </a:t>
            </a:r>
            <a:r>
              <a:rPr lang="it-IT" sz="3000" dirty="0" smtClean="0">
                <a:solidFill>
                  <a:srgbClr val="FF3300"/>
                </a:solidFill>
              </a:rPr>
              <a:t>processo sociale e manageriale</a:t>
            </a:r>
            <a:r>
              <a:rPr lang="it-IT" sz="3000" dirty="0" smtClean="0"/>
              <a:t> mediante il quale una persona o un gruppo ottiene ciò che costituisce oggetto dei propri bisogni e desideri creando, offrendo e scambiando prodotti e valori con altri.</a:t>
            </a:r>
            <a:endParaRPr lang="it-IT" sz="3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609600" y="1066800"/>
            <a:ext cx="90058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it-IT" sz="2800" i="1">
              <a:latin typeface="Comic Sans MS" charset="0"/>
            </a:endParaRPr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457200" y="-38100"/>
            <a:ext cx="8347075" cy="173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800" b="1" i="1"/>
              <a:t>MARKETING</a:t>
            </a:r>
          </a:p>
          <a:p>
            <a:pPr algn="ctr" eaLnBrk="0" hangingPunct="0"/>
            <a:r>
              <a:rPr lang="it-IT" sz="2800" b="1" i="1"/>
              <a:t>Definizioni e Prospettive </a:t>
            </a:r>
          </a:p>
          <a:p>
            <a:pPr algn="ctr" eaLnBrk="0" hangingPunct="0"/>
            <a:r>
              <a:rPr lang="it-IT" sz="2800" b="1" i="1"/>
              <a:t>di Studio</a:t>
            </a:r>
          </a:p>
          <a:p>
            <a:pPr algn="ctr" eaLnBrk="0" hangingPunct="0"/>
            <a:endParaRPr lang="it-IT" b="1" i="1"/>
          </a:p>
        </p:txBody>
      </p:sp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838200" y="1562100"/>
            <a:ext cx="7924800" cy="4154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400" dirty="0">
                <a:solidFill>
                  <a:schemeClr val="hlink"/>
                </a:solidFill>
              </a:rPr>
              <a:t>Disciplina scientifica che studia i “processi di scambio” (fra organizzazioni e individui </a:t>
            </a:r>
            <a:r>
              <a:rPr lang="it-IT" sz="2400" b="1" i="1" dirty="0" err="1">
                <a:solidFill>
                  <a:schemeClr val="hlink"/>
                </a:solidFill>
              </a:rPr>
              <a:t>BtC</a:t>
            </a:r>
            <a:r>
              <a:rPr lang="it-IT" sz="2400" dirty="0">
                <a:solidFill>
                  <a:schemeClr val="hlink"/>
                </a:solidFill>
              </a:rPr>
              <a:t>, fra organizzazioni </a:t>
            </a:r>
            <a:r>
              <a:rPr lang="it-IT" sz="2400" b="1" i="1" dirty="0" err="1">
                <a:solidFill>
                  <a:schemeClr val="hlink"/>
                </a:solidFill>
              </a:rPr>
              <a:t>BtB</a:t>
            </a:r>
            <a:r>
              <a:rPr lang="it-IT" sz="2400" dirty="0">
                <a:solidFill>
                  <a:schemeClr val="hlink"/>
                </a:solidFill>
              </a:rPr>
              <a:t>, e fra individui </a:t>
            </a:r>
            <a:r>
              <a:rPr lang="it-IT" sz="2400" b="1" i="1" dirty="0" err="1">
                <a:solidFill>
                  <a:schemeClr val="hlink"/>
                </a:solidFill>
              </a:rPr>
              <a:t>CtC</a:t>
            </a:r>
            <a:r>
              <a:rPr lang="it-IT" sz="2400" dirty="0">
                <a:solidFill>
                  <a:schemeClr val="hlink"/>
                </a:solidFill>
              </a:rPr>
              <a:t> o </a:t>
            </a:r>
            <a:r>
              <a:rPr lang="it-IT" sz="2400" b="1" i="1" dirty="0" err="1">
                <a:solidFill>
                  <a:schemeClr val="hlink"/>
                </a:solidFill>
              </a:rPr>
              <a:t>PtP</a:t>
            </a:r>
            <a:r>
              <a:rPr lang="it-IT" sz="2400" dirty="0">
                <a:solidFill>
                  <a:schemeClr val="hlink"/>
                </a:solidFill>
              </a:rPr>
              <a:t>) nella prospettiva del comportamento economico e con riferimento elettivo alle aziende, ai mercati concorrenziali e ai contesti di democrazia economica evoluta </a:t>
            </a:r>
          </a:p>
          <a:p>
            <a:pPr algn="ctr" eaLnBrk="0" hangingPunct="0"/>
            <a:r>
              <a:rPr lang="it-IT" sz="2400" dirty="0">
                <a:solidFill>
                  <a:schemeClr val="hlink"/>
                </a:solidFill>
              </a:rPr>
              <a:t>(libertà di scelta da parte dei consumatori) </a:t>
            </a:r>
          </a:p>
          <a:p>
            <a:pPr algn="ctr" eaLnBrk="0" hangingPunct="0"/>
            <a:endParaRPr lang="it-IT" sz="2400" dirty="0">
              <a:solidFill>
                <a:schemeClr val="hlink"/>
              </a:solidFill>
            </a:endParaRPr>
          </a:p>
          <a:p>
            <a:pPr algn="ctr" eaLnBrk="0" hangingPunct="0"/>
            <a:r>
              <a:rPr lang="it-IT" sz="2400" dirty="0">
                <a:solidFill>
                  <a:schemeClr val="hlink"/>
                </a:solidFill>
              </a:rPr>
              <a:t>Funzione vitale dell’impresa (legame intelligente) con caratteri gestionali (uomini, processi, tecniche, budget) più o meno formali (nel </a:t>
            </a:r>
            <a:r>
              <a:rPr lang="it-IT" sz="2400" dirty="0" err="1">
                <a:solidFill>
                  <a:schemeClr val="hlink"/>
                </a:solidFill>
              </a:rPr>
              <a:t>funzionigramma</a:t>
            </a:r>
            <a:r>
              <a:rPr lang="it-IT" sz="2400" dirty="0">
                <a:solidFill>
                  <a:schemeClr val="hlink"/>
                </a:solidFill>
              </a:rPr>
              <a:t>, anche se non appare nell’organigramma)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28600" y="171450"/>
            <a:ext cx="834707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3000" dirty="0"/>
              <a:t>Definizioni</a:t>
            </a:r>
            <a:r>
              <a:rPr lang="it-IT" sz="3000" dirty="0" smtClean="0"/>
              <a:t> </a:t>
            </a:r>
            <a:endParaRPr lang="it-IT" sz="3000" dirty="0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09600" y="1600200"/>
            <a:ext cx="8153400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800">
                <a:solidFill>
                  <a:schemeClr val="hlink"/>
                </a:solidFill>
              </a:rPr>
              <a:t>Il Marketing è un metaprocesso (insieme di processi coordinati e coerenti) finalizzato a produrre scambi e relazioni, fra individui e organizzazioni, con una duplice finalità: creazione di valore economico e sociale, per l’impresa; acquisizione e godimento di valore in tutte le sue molteplici configurazioni (funzionale, simbolico, emozionale, esperienziale) per il cliente  </a:t>
            </a:r>
          </a:p>
          <a:p>
            <a:pPr algn="ctr" eaLnBrk="0" hangingPunct="0"/>
            <a:r>
              <a:rPr lang="it-IT" sz="2800">
                <a:solidFill>
                  <a:schemeClr val="hlink"/>
                </a:solidFill>
              </a:rPr>
              <a:t> (Costabile et al., 2000)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-95250" y="457200"/>
            <a:ext cx="8763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800"/>
              <a:t>QUATTRO MODELLI DI </a:t>
            </a:r>
          </a:p>
          <a:p>
            <a:pPr algn="ctr" eaLnBrk="0" hangingPunct="0"/>
            <a:r>
              <a:rPr lang="it-IT" sz="2800"/>
              <a:t>GESTIONE DELL’IMPRESA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762000" y="1676400"/>
            <a:ext cx="79248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it-IT" sz="2000">
                <a:solidFill>
                  <a:schemeClr val="hlink"/>
                </a:solidFill>
              </a:rPr>
              <a:t>1. L’IMPRESA ORIENTATA ALLA PRODUZIONE</a:t>
            </a:r>
          </a:p>
          <a:p>
            <a:pPr eaLnBrk="0" hangingPunct="0"/>
            <a:r>
              <a:rPr lang="it-IT" sz="2000">
                <a:solidFill>
                  <a:schemeClr val="hlink"/>
                </a:solidFill>
              </a:rPr>
              <a:t>    il modello dell’efficienza tecnico-produttiva</a:t>
            </a:r>
          </a:p>
          <a:p>
            <a:pPr eaLnBrk="0" hangingPunct="0"/>
            <a:endParaRPr lang="it-IT" sz="2000">
              <a:solidFill>
                <a:schemeClr val="hlink"/>
              </a:solidFill>
            </a:endParaRPr>
          </a:p>
          <a:p>
            <a:pPr eaLnBrk="0" hangingPunct="0"/>
            <a:r>
              <a:rPr lang="it-IT" sz="2000">
                <a:solidFill>
                  <a:schemeClr val="hlink"/>
                </a:solidFill>
              </a:rPr>
              <a:t>2. L’IMPRESA ORIENTATA ALL’INNOVAZIONE</a:t>
            </a:r>
          </a:p>
          <a:p>
            <a:pPr eaLnBrk="0" hangingPunct="0"/>
            <a:r>
              <a:rPr lang="it-IT" sz="2000">
                <a:solidFill>
                  <a:schemeClr val="hlink"/>
                </a:solidFill>
              </a:rPr>
              <a:t>    il modello della spinta tecnologica</a:t>
            </a:r>
          </a:p>
          <a:p>
            <a:pPr eaLnBrk="0" hangingPunct="0"/>
            <a:endParaRPr lang="it-IT" sz="2000">
              <a:solidFill>
                <a:schemeClr val="hlink"/>
              </a:solidFill>
            </a:endParaRPr>
          </a:p>
          <a:p>
            <a:pPr eaLnBrk="0" hangingPunct="0"/>
            <a:r>
              <a:rPr lang="it-IT" sz="2000">
                <a:solidFill>
                  <a:schemeClr val="hlink"/>
                </a:solidFill>
              </a:rPr>
              <a:t>3. L’IMPRESA ORIENTATA AL MARKETING</a:t>
            </a:r>
          </a:p>
          <a:p>
            <a:pPr eaLnBrk="0" hangingPunct="0"/>
            <a:r>
              <a:rPr lang="it-IT" sz="2000">
                <a:solidFill>
                  <a:schemeClr val="hlink"/>
                </a:solidFill>
              </a:rPr>
              <a:t>    il modello dell’efficacia commerciale (adattivo)</a:t>
            </a:r>
          </a:p>
          <a:p>
            <a:pPr eaLnBrk="0" hangingPunct="0"/>
            <a:endParaRPr lang="it-IT" sz="2000">
              <a:solidFill>
                <a:schemeClr val="hlink"/>
              </a:solidFill>
            </a:endParaRPr>
          </a:p>
          <a:p>
            <a:pPr eaLnBrk="0" hangingPunct="0"/>
            <a:r>
              <a:rPr lang="it-IT" sz="2000">
                <a:solidFill>
                  <a:schemeClr val="hlink"/>
                </a:solidFill>
              </a:rPr>
              <a:t>4. L’IMPRESA PROATTIVA </a:t>
            </a:r>
          </a:p>
          <a:p>
            <a:pPr eaLnBrk="0" hangingPunct="0"/>
            <a:r>
              <a:rPr lang="it-IT" sz="2000">
                <a:solidFill>
                  <a:schemeClr val="hlink"/>
                </a:solidFill>
              </a:rPr>
              <a:t>    il modello co-evolutivo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egnaposto piè di pagina 2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Corso di Marketing – Primo Modulo – Prima Unità Didattica</a:t>
            </a:r>
          </a:p>
        </p:txBody>
      </p:sp>
      <p:sp>
        <p:nvSpPr>
          <p:cNvPr id="1029" name="Text Box 1026"/>
          <p:cNvSpPr txBox="1">
            <a:spLocks noChangeArrowheads="1"/>
          </p:cNvSpPr>
          <p:nvPr/>
        </p:nvSpPr>
        <p:spPr bwMode="auto">
          <a:xfrm>
            <a:off x="533400" y="1066800"/>
            <a:ext cx="90058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it-IT" sz="2800" i="1">
              <a:latin typeface="Comic Sans MS" charset="0"/>
            </a:endParaRPr>
          </a:p>
        </p:txBody>
      </p:sp>
      <p:sp>
        <p:nvSpPr>
          <p:cNvPr id="1030" name="Text Box 1027"/>
          <p:cNvSpPr txBox="1">
            <a:spLocks noChangeArrowheads="1"/>
          </p:cNvSpPr>
          <p:nvPr/>
        </p:nvSpPr>
        <p:spPr bwMode="auto">
          <a:xfrm>
            <a:off x="323850" y="981075"/>
            <a:ext cx="83486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it-IT" sz="2800" b="1"/>
              <a:t>L’IMPRESA ORIENTATA ALLA PRODUZIONE</a:t>
            </a:r>
          </a:p>
        </p:txBody>
      </p:sp>
      <p:grpSp>
        <p:nvGrpSpPr>
          <p:cNvPr id="2" name="Group 1043"/>
          <p:cNvGrpSpPr>
            <a:grpSpLocks/>
          </p:cNvGrpSpPr>
          <p:nvPr/>
        </p:nvGrpSpPr>
        <p:grpSpPr bwMode="auto">
          <a:xfrm>
            <a:off x="762000" y="2712602"/>
            <a:ext cx="7772400" cy="2025650"/>
            <a:chOff x="480" y="1728"/>
            <a:chExt cx="4896" cy="1276"/>
          </a:xfrm>
        </p:grpSpPr>
        <p:sp>
          <p:nvSpPr>
            <p:cNvPr id="1032" name="Text Box 1034"/>
            <p:cNvSpPr txBox="1">
              <a:spLocks noChangeArrowheads="1"/>
            </p:cNvSpPr>
            <p:nvPr/>
          </p:nvSpPr>
          <p:spPr bwMode="auto">
            <a:xfrm>
              <a:off x="2208" y="1728"/>
              <a:ext cx="1392" cy="1276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 dirty="0">
                <a:solidFill>
                  <a:srgbClr val="B10D57"/>
                </a:solidFill>
              </a:endParaRPr>
            </a:p>
            <a:p>
              <a:pPr eaLnBrk="0" hangingPunct="0"/>
              <a:endParaRPr lang="it-IT" dirty="0">
                <a:solidFill>
                  <a:srgbClr val="B10D57"/>
                </a:solidFill>
              </a:endParaRPr>
            </a:p>
            <a:p>
              <a:pPr eaLnBrk="0" hangingPunct="0"/>
              <a:endParaRPr lang="it-IT" dirty="0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2000" b="1" dirty="0"/>
                <a:t>MARKETING &amp; VENDITE</a:t>
              </a:r>
            </a:p>
          </p:txBody>
        </p:sp>
        <p:sp>
          <p:nvSpPr>
            <p:cNvPr id="1033" name="Line 1036"/>
            <p:cNvSpPr>
              <a:spLocks noChangeShapeType="1"/>
            </p:cNvSpPr>
            <p:nvPr/>
          </p:nvSpPr>
          <p:spPr bwMode="auto">
            <a:xfrm>
              <a:off x="1872" y="2400"/>
              <a:ext cx="34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1034" name="Line 1037"/>
            <p:cNvSpPr>
              <a:spLocks noChangeShapeType="1"/>
            </p:cNvSpPr>
            <p:nvPr/>
          </p:nvSpPr>
          <p:spPr bwMode="auto">
            <a:xfrm>
              <a:off x="3600" y="2352"/>
              <a:ext cx="34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1035" name="Text Box 1038"/>
            <p:cNvSpPr txBox="1">
              <a:spLocks noChangeArrowheads="1"/>
            </p:cNvSpPr>
            <p:nvPr/>
          </p:nvSpPr>
          <p:spPr bwMode="auto">
            <a:xfrm>
              <a:off x="480" y="1824"/>
              <a:ext cx="1392" cy="1066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it-IT" sz="7000">
                  <a:solidFill>
                    <a:srgbClr val="B10D57"/>
                  </a:solidFill>
                  <a:sym typeface="Webdings" charset="2"/>
                </a:rPr>
                <a:t>  </a:t>
              </a:r>
              <a:endParaRPr lang="it-IT">
                <a:solidFill>
                  <a:srgbClr val="B10D57"/>
                </a:solidFill>
              </a:endParaRPr>
            </a:p>
            <a:p>
              <a:pPr eaLnBrk="0" hangingPunct="0">
                <a:spcBef>
                  <a:spcPct val="50000"/>
                </a:spcBef>
              </a:pPr>
              <a:r>
                <a:rPr lang="it-IT" sz="2000" b="1"/>
                <a:t>PRODUZIONE</a:t>
              </a:r>
            </a:p>
          </p:txBody>
        </p:sp>
        <p:sp>
          <p:nvSpPr>
            <p:cNvPr id="1036" name="Text Box 1039"/>
            <p:cNvSpPr txBox="1">
              <a:spLocks noChangeArrowheads="1"/>
            </p:cNvSpPr>
            <p:nvPr/>
          </p:nvSpPr>
          <p:spPr bwMode="auto">
            <a:xfrm>
              <a:off x="3888" y="1776"/>
              <a:ext cx="1488" cy="1142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>
                <a:spcBef>
                  <a:spcPct val="50000"/>
                </a:spcBef>
              </a:pPr>
              <a:endParaRPr lang="it-IT" sz="2000" b="1">
                <a:solidFill>
                  <a:srgbClr val="B10D57"/>
                </a:solidFill>
              </a:endParaRPr>
            </a:p>
            <a:p>
              <a:pPr eaLnBrk="0" hangingPunct="0">
                <a:spcBef>
                  <a:spcPct val="50000"/>
                </a:spcBef>
              </a:pPr>
              <a:r>
                <a:rPr lang="it-IT" sz="2000" b="1"/>
                <a:t>CONSUMATORE</a:t>
              </a:r>
            </a:p>
          </p:txBody>
        </p:sp>
        <p:graphicFrame>
          <p:nvGraphicFramePr>
            <p:cNvPr id="1026" name="Object 2"/>
            <p:cNvGraphicFramePr>
              <a:graphicFrameLocks noChangeAspect="1"/>
            </p:cNvGraphicFramePr>
            <p:nvPr/>
          </p:nvGraphicFramePr>
          <p:xfrm>
            <a:off x="2448" y="1872"/>
            <a:ext cx="912" cy="624"/>
          </p:xfrm>
          <a:graphic>
            <a:graphicData uri="http://schemas.openxmlformats.org/presentationml/2006/ole">
              <p:oleObj spid="_x0000_s18434" name="ClipArt" r:id="rId3" imgW="4519440" imgH="3466800" progId="">
                <p:embed/>
              </p:oleObj>
            </a:graphicData>
          </a:graphic>
        </p:graphicFrame>
        <p:graphicFrame>
          <p:nvGraphicFramePr>
            <p:cNvPr id="1027" name="Object 3"/>
            <p:cNvGraphicFramePr>
              <a:graphicFrameLocks noChangeAspect="1"/>
            </p:cNvGraphicFramePr>
            <p:nvPr/>
          </p:nvGraphicFramePr>
          <p:xfrm>
            <a:off x="4320" y="1824"/>
            <a:ext cx="572" cy="768"/>
          </p:xfrm>
          <a:graphic>
            <a:graphicData uri="http://schemas.openxmlformats.org/presentationml/2006/ole">
              <p:oleObj spid="_x0000_s18435" name="ClipArt" r:id="rId4" imgW="3848040" imgH="5478120" progId="">
                <p:embed/>
              </p:oleObj>
            </a:graphicData>
          </a:graphic>
        </p:graphicFrame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Segnaposto piè di pagina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Corso di Marketing – Primo Modulo – Prima Unità Didattica</a:t>
            </a:r>
          </a:p>
        </p:txBody>
      </p:sp>
      <p:sp>
        <p:nvSpPr>
          <p:cNvPr id="2054" name="Text Box 13"/>
          <p:cNvSpPr txBox="1">
            <a:spLocks noChangeArrowheads="1"/>
          </p:cNvSpPr>
          <p:nvPr/>
        </p:nvSpPr>
        <p:spPr bwMode="auto">
          <a:xfrm>
            <a:off x="323850" y="908050"/>
            <a:ext cx="83486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it-IT" sz="2800" b="1"/>
              <a:t>L’IMPRESA ORIENTATA ALL’INNOVAZIONE</a:t>
            </a: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838200" y="1524000"/>
            <a:ext cx="7543800" cy="4389438"/>
            <a:chOff x="528" y="960"/>
            <a:chExt cx="4752" cy="2765"/>
          </a:xfrm>
        </p:grpSpPr>
        <p:sp>
          <p:nvSpPr>
            <p:cNvPr id="2056" name="Text Box 14"/>
            <p:cNvSpPr txBox="1">
              <a:spLocks noChangeArrowheads="1"/>
            </p:cNvSpPr>
            <p:nvPr/>
          </p:nvSpPr>
          <p:spPr bwMode="auto">
            <a:xfrm>
              <a:off x="2640" y="2544"/>
              <a:ext cx="1056" cy="1181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1600" b="1"/>
                <a:t>MARKETING &amp; VENDITE</a:t>
              </a:r>
            </a:p>
          </p:txBody>
        </p:sp>
        <p:sp>
          <p:nvSpPr>
            <p:cNvPr id="2057" name="Line 15"/>
            <p:cNvSpPr>
              <a:spLocks noChangeShapeType="1"/>
            </p:cNvSpPr>
            <p:nvPr/>
          </p:nvSpPr>
          <p:spPr bwMode="auto">
            <a:xfrm>
              <a:off x="2304" y="3120"/>
              <a:ext cx="34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2058" name="Line 16"/>
            <p:cNvSpPr>
              <a:spLocks noChangeShapeType="1"/>
            </p:cNvSpPr>
            <p:nvPr/>
          </p:nvSpPr>
          <p:spPr bwMode="auto">
            <a:xfrm>
              <a:off x="3696" y="3120"/>
              <a:ext cx="34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2059" name="Text Box 17"/>
            <p:cNvSpPr txBox="1">
              <a:spLocks noChangeArrowheads="1"/>
            </p:cNvSpPr>
            <p:nvPr/>
          </p:nvSpPr>
          <p:spPr bwMode="auto">
            <a:xfrm>
              <a:off x="1248" y="2640"/>
              <a:ext cx="1056" cy="969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it-IT" sz="7000">
                  <a:solidFill>
                    <a:srgbClr val="B10D57"/>
                  </a:solidFill>
                  <a:sym typeface="Webdings" charset="2"/>
                </a:rPr>
                <a:t> </a:t>
              </a:r>
              <a:endParaRPr lang="it-IT">
                <a:solidFill>
                  <a:srgbClr val="B10D57"/>
                </a:solidFill>
              </a:endParaRPr>
            </a:p>
            <a:p>
              <a:pPr eaLnBrk="0" hangingPunct="0">
                <a:spcBef>
                  <a:spcPct val="50000"/>
                </a:spcBef>
              </a:pPr>
              <a:r>
                <a:rPr lang="it-IT" sz="1600" b="1"/>
                <a:t>PRODUZIONE</a:t>
              </a:r>
            </a:p>
          </p:txBody>
        </p:sp>
        <p:sp>
          <p:nvSpPr>
            <p:cNvPr id="2060" name="Text Box 18"/>
            <p:cNvSpPr txBox="1">
              <a:spLocks noChangeArrowheads="1"/>
            </p:cNvSpPr>
            <p:nvPr/>
          </p:nvSpPr>
          <p:spPr bwMode="auto">
            <a:xfrm>
              <a:off x="4032" y="2592"/>
              <a:ext cx="1248" cy="1085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>
                <a:spcBef>
                  <a:spcPct val="50000"/>
                </a:spcBef>
              </a:pPr>
              <a:endParaRPr lang="it-IT" sz="2000" b="1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1600" b="1"/>
                <a:t>CONSUMATORE</a:t>
              </a:r>
              <a:endParaRPr lang="it-IT" sz="2000" b="1"/>
            </a:p>
          </p:txBody>
        </p:sp>
        <p:graphicFrame>
          <p:nvGraphicFramePr>
            <p:cNvPr id="2050" name="Object 2"/>
            <p:cNvGraphicFramePr>
              <a:graphicFrameLocks noChangeAspect="1"/>
            </p:cNvGraphicFramePr>
            <p:nvPr/>
          </p:nvGraphicFramePr>
          <p:xfrm>
            <a:off x="2784" y="2688"/>
            <a:ext cx="768" cy="525"/>
          </p:xfrm>
          <a:graphic>
            <a:graphicData uri="http://schemas.openxmlformats.org/presentationml/2006/ole">
              <p:oleObj spid="_x0000_s19458" name="ClipArt" r:id="rId4" imgW="4519440" imgH="3466800" progId="">
                <p:embed/>
              </p:oleObj>
            </a:graphicData>
          </a:graphic>
        </p:graphicFrame>
        <p:graphicFrame>
          <p:nvGraphicFramePr>
            <p:cNvPr id="2051" name="Object 3"/>
            <p:cNvGraphicFramePr>
              <a:graphicFrameLocks noChangeAspect="1"/>
            </p:cNvGraphicFramePr>
            <p:nvPr/>
          </p:nvGraphicFramePr>
          <p:xfrm>
            <a:off x="4320" y="2688"/>
            <a:ext cx="572" cy="768"/>
          </p:xfrm>
          <a:graphic>
            <a:graphicData uri="http://schemas.openxmlformats.org/presentationml/2006/ole">
              <p:oleObj spid="_x0000_s19459" name="ClipArt" r:id="rId5" imgW="3848040" imgH="5478120" progId="">
                <p:embed/>
              </p:oleObj>
            </a:graphicData>
          </a:graphic>
        </p:graphicFrame>
        <p:sp>
          <p:nvSpPr>
            <p:cNvPr id="2061" name="Text Box 21"/>
            <p:cNvSpPr txBox="1">
              <a:spLocks noChangeArrowheads="1"/>
            </p:cNvSpPr>
            <p:nvPr/>
          </p:nvSpPr>
          <p:spPr bwMode="auto">
            <a:xfrm>
              <a:off x="528" y="960"/>
              <a:ext cx="1056" cy="1084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 b="1">
                <a:solidFill>
                  <a:srgbClr val="B10D57"/>
                </a:solidFill>
              </a:endParaRPr>
            </a:p>
            <a:p>
              <a:pPr eaLnBrk="0" hangingPunct="0"/>
              <a:endParaRPr lang="it-IT" b="1">
                <a:solidFill>
                  <a:srgbClr val="B10D57"/>
                </a:solidFill>
              </a:endParaRPr>
            </a:p>
            <a:p>
              <a:pPr eaLnBrk="0" hangingPunct="0"/>
              <a:endParaRPr lang="it-IT" b="1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2000" b="1"/>
                <a:t>R&amp;D</a:t>
              </a:r>
            </a:p>
          </p:txBody>
        </p:sp>
        <p:graphicFrame>
          <p:nvGraphicFramePr>
            <p:cNvPr id="2052" name="Object 4"/>
            <p:cNvGraphicFramePr>
              <a:graphicFrameLocks noChangeAspect="1"/>
            </p:cNvGraphicFramePr>
            <p:nvPr/>
          </p:nvGraphicFramePr>
          <p:xfrm>
            <a:off x="816" y="1008"/>
            <a:ext cx="457" cy="768"/>
          </p:xfrm>
          <a:graphic>
            <a:graphicData uri="http://schemas.openxmlformats.org/presentationml/2006/ole">
              <p:oleObj spid="_x0000_s19460" name="ClipArt" r:id="rId6" imgW="1295640" imgH="3934080" progId="">
                <p:embed/>
              </p:oleObj>
            </a:graphicData>
          </a:graphic>
        </p:graphicFrame>
        <p:sp>
          <p:nvSpPr>
            <p:cNvPr id="2062" name="Line 23"/>
            <p:cNvSpPr>
              <a:spLocks noChangeShapeType="1"/>
            </p:cNvSpPr>
            <p:nvPr/>
          </p:nvSpPr>
          <p:spPr bwMode="auto">
            <a:xfrm>
              <a:off x="1248" y="2160"/>
              <a:ext cx="240" cy="38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</p:spTree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Segnaposto piè di pagina 2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Corso di Marketing – Primo Modulo – Prima Unità Didattica</a:t>
            </a:r>
          </a:p>
        </p:txBody>
      </p:sp>
      <p:sp>
        <p:nvSpPr>
          <p:cNvPr id="3079" name="Text Box 3"/>
          <p:cNvSpPr txBox="1">
            <a:spLocks noChangeArrowheads="1"/>
          </p:cNvSpPr>
          <p:nvPr/>
        </p:nvSpPr>
        <p:spPr bwMode="auto">
          <a:xfrm>
            <a:off x="468313" y="908050"/>
            <a:ext cx="8348662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it-IT" sz="2600" b="1"/>
              <a:t>L’IMPRESA ORIENTATA AL MARKETING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1905000" y="1752600"/>
            <a:ext cx="6400800" cy="4465638"/>
            <a:chOff x="1200" y="1104"/>
            <a:chExt cx="4032" cy="2813"/>
          </a:xfrm>
        </p:grpSpPr>
        <p:sp>
          <p:nvSpPr>
            <p:cNvPr id="3081" name="Text Box 5"/>
            <p:cNvSpPr txBox="1">
              <a:spLocks noChangeArrowheads="1"/>
            </p:cNvSpPr>
            <p:nvPr/>
          </p:nvSpPr>
          <p:spPr bwMode="auto">
            <a:xfrm>
              <a:off x="2592" y="2736"/>
              <a:ext cx="1056" cy="1181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1600" b="1"/>
                <a:t>MARKETING &amp; VENDITE</a:t>
              </a:r>
            </a:p>
          </p:txBody>
        </p:sp>
        <p:sp>
          <p:nvSpPr>
            <p:cNvPr id="3082" name="Line 6"/>
            <p:cNvSpPr>
              <a:spLocks noChangeShapeType="1"/>
            </p:cNvSpPr>
            <p:nvPr/>
          </p:nvSpPr>
          <p:spPr bwMode="auto">
            <a:xfrm>
              <a:off x="2256" y="3312"/>
              <a:ext cx="34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3083" name="Line 7"/>
            <p:cNvSpPr>
              <a:spLocks noChangeShapeType="1"/>
            </p:cNvSpPr>
            <p:nvPr/>
          </p:nvSpPr>
          <p:spPr bwMode="auto">
            <a:xfrm>
              <a:off x="3648" y="3312"/>
              <a:ext cx="34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3084" name="Text Box 8"/>
            <p:cNvSpPr txBox="1">
              <a:spLocks noChangeArrowheads="1"/>
            </p:cNvSpPr>
            <p:nvPr/>
          </p:nvSpPr>
          <p:spPr bwMode="auto">
            <a:xfrm>
              <a:off x="1200" y="2832"/>
              <a:ext cx="1056" cy="969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it-IT" sz="7000">
                  <a:solidFill>
                    <a:srgbClr val="B10D57"/>
                  </a:solidFill>
                  <a:sym typeface="Webdings" charset="2"/>
                </a:rPr>
                <a:t> </a:t>
              </a:r>
              <a:endParaRPr lang="it-IT">
                <a:solidFill>
                  <a:srgbClr val="B10D57"/>
                </a:solidFill>
              </a:endParaRPr>
            </a:p>
            <a:p>
              <a:pPr eaLnBrk="0" hangingPunct="0">
                <a:spcBef>
                  <a:spcPct val="50000"/>
                </a:spcBef>
              </a:pPr>
              <a:r>
                <a:rPr lang="it-IT" sz="1600" b="1"/>
                <a:t>PRODUZIONE</a:t>
              </a:r>
            </a:p>
          </p:txBody>
        </p:sp>
        <p:sp>
          <p:nvSpPr>
            <p:cNvPr id="3085" name="Text Box 9"/>
            <p:cNvSpPr txBox="1">
              <a:spLocks noChangeArrowheads="1"/>
            </p:cNvSpPr>
            <p:nvPr/>
          </p:nvSpPr>
          <p:spPr bwMode="auto">
            <a:xfrm>
              <a:off x="3984" y="2784"/>
              <a:ext cx="1248" cy="1085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>
                <a:spcBef>
                  <a:spcPct val="50000"/>
                </a:spcBef>
              </a:pPr>
              <a:endParaRPr lang="it-IT" sz="2000" b="1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1600" b="1"/>
                <a:t>CONSUMATORE</a:t>
              </a:r>
              <a:endParaRPr lang="it-IT" sz="2000" b="1"/>
            </a:p>
          </p:txBody>
        </p:sp>
        <p:graphicFrame>
          <p:nvGraphicFramePr>
            <p:cNvPr id="3074" name="Object 2"/>
            <p:cNvGraphicFramePr>
              <a:graphicFrameLocks noChangeAspect="1"/>
            </p:cNvGraphicFramePr>
            <p:nvPr/>
          </p:nvGraphicFramePr>
          <p:xfrm>
            <a:off x="2736" y="2880"/>
            <a:ext cx="768" cy="525"/>
          </p:xfrm>
          <a:graphic>
            <a:graphicData uri="http://schemas.openxmlformats.org/presentationml/2006/ole">
              <p:oleObj spid="_x0000_s22530" name="ClipArt" r:id="rId3" imgW="4519440" imgH="3466800" progId="">
                <p:embed/>
              </p:oleObj>
            </a:graphicData>
          </a:graphic>
        </p:graphicFrame>
        <p:graphicFrame>
          <p:nvGraphicFramePr>
            <p:cNvPr id="3075" name="Object 3"/>
            <p:cNvGraphicFramePr>
              <a:graphicFrameLocks noChangeAspect="1"/>
            </p:cNvGraphicFramePr>
            <p:nvPr/>
          </p:nvGraphicFramePr>
          <p:xfrm>
            <a:off x="4272" y="2880"/>
            <a:ext cx="572" cy="768"/>
          </p:xfrm>
          <a:graphic>
            <a:graphicData uri="http://schemas.openxmlformats.org/presentationml/2006/ole">
              <p:oleObj spid="_x0000_s22531" name="ClipArt" r:id="rId4" imgW="3848040" imgH="5478120" progId="">
                <p:embed/>
              </p:oleObj>
            </a:graphicData>
          </a:graphic>
        </p:graphicFrame>
        <p:sp>
          <p:nvSpPr>
            <p:cNvPr id="3086" name="Text Box 12"/>
            <p:cNvSpPr txBox="1">
              <a:spLocks noChangeArrowheads="1"/>
            </p:cNvSpPr>
            <p:nvPr/>
          </p:nvSpPr>
          <p:spPr bwMode="auto">
            <a:xfrm>
              <a:off x="3216" y="1104"/>
              <a:ext cx="1056" cy="1084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2000" b="1"/>
                <a:t>R&amp;D</a:t>
              </a:r>
            </a:p>
          </p:txBody>
        </p:sp>
        <p:graphicFrame>
          <p:nvGraphicFramePr>
            <p:cNvPr id="3076" name="Object 4"/>
            <p:cNvGraphicFramePr>
              <a:graphicFrameLocks noChangeAspect="1"/>
            </p:cNvGraphicFramePr>
            <p:nvPr/>
          </p:nvGraphicFramePr>
          <p:xfrm>
            <a:off x="3504" y="1152"/>
            <a:ext cx="457" cy="768"/>
          </p:xfrm>
          <a:graphic>
            <a:graphicData uri="http://schemas.openxmlformats.org/presentationml/2006/ole">
              <p:oleObj spid="_x0000_s22532" name="ClipArt" r:id="rId5" imgW="1295640" imgH="3934080" progId="">
                <p:embed/>
              </p:oleObj>
            </a:graphicData>
          </a:graphic>
        </p:graphicFrame>
        <p:sp>
          <p:nvSpPr>
            <p:cNvPr id="3087" name="Line 14"/>
            <p:cNvSpPr>
              <a:spLocks noChangeShapeType="1"/>
            </p:cNvSpPr>
            <p:nvPr/>
          </p:nvSpPr>
          <p:spPr bwMode="auto">
            <a:xfrm flipH="1">
              <a:off x="1968" y="2208"/>
              <a:ext cx="1200" cy="52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3088" name="Text Box 15"/>
            <p:cNvSpPr txBox="1">
              <a:spLocks noChangeArrowheads="1"/>
            </p:cNvSpPr>
            <p:nvPr/>
          </p:nvSpPr>
          <p:spPr bwMode="auto">
            <a:xfrm>
              <a:off x="1632" y="1104"/>
              <a:ext cx="1056" cy="1084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2000" b="1"/>
                <a:t>MKTG</a:t>
              </a:r>
            </a:p>
          </p:txBody>
        </p:sp>
        <p:graphicFrame>
          <p:nvGraphicFramePr>
            <p:cNvPr id="3077" name="Object 5"/>
            <p:cNvGraphicFramePr>
              <a:graphicFrameLocks noChangeAspect="1"/>
            </p:cNvGraphicFramePr>
            <p:nvPr/>
          </p:nvGraphicFramePr>
          <p:xfrm>
            <a:off x="1872" y="1200"/>
            <a:ext cx="596" cy="720"/>
          </p:xfrm>
          <a:graphic>
            <a:graphicData uri="http://schemas.openxmlformats.org/presentationml/2006/ole">
              <p:oleObj spid="_x0000_s22533" name="ClipArt" r:id="rId6" imgW="3025440" imgH="3252600" progId="">
                <p:embed/>
              </p:oleObj>
            </a:graphicData>
          </a:graphic>
        </p:graphicFrame>
        <p:sp>
          <p:nvSpPr>
            <p:cNvPr id="3089" name="Line 17"/>
            <p:cNvSpPr>
              <a:spLocks noChangeShapeType="1"/>
            </p:cNvSpPr>
            <p:nvPr/>
          </p:nvSpPr>
          <p:spPr bwMode="auto">
            <a:xfrm>
              <a:off x="2688" y="1632"/>
              <a:ext cx="528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Corso di Marketing – Primo Modulo – Prima Unità Didattica</a:t>
            </a:r>
          </a:p>
        </p:txBody>
      </p:sp>
      <p:sp>
        <p:nvSpPr>
          <p:cNvPr id="4103" name="Text Box 15"/>
          <p:cNvSpPr txBox="1">
            <a:spLocks noChangeArrowheads="1"/>
          </p:cNvSpPr>
          <p:nvPr/>
        </p:nvSpPr>
        <p:spPr bwMode="auto">
          <a:xfrm>
            <a:off x="684213" y="836613"/>
            <a:ext cx="80597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it-IT" sz="2800" b="1"/>
              <a:t>L’IMPRESA PROATTIVA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1752600" y="1676400"/>
            <a:ext cx="6629400" cy="4465638"/>
            <a:chOff x="1104" y="1056"/>
            <a:chExt cx="4176" cy="2813"/>
          </a:xfrm>
        </p:grpSpPr>
        <p:sp>
          <p:nvSpPr>
            <p:cNvPr id="4105" name="Text Box 16"/>
            <p:cNvSpPr txBox="1">
              <a:spLocks noChangeArrowheads="1"/>
            </p:cNvSpPr>
            <p:nvPr/>
          </p:nvSpPr>
          <p:spPr bwMode="auto">
            <a:xfrm>
              <a:off x="2640" y="2688"/>
              <a:ext cx="1056" cy="1181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1600" b="1"/>
                <a:t>MARKETING &amp; VENDITE</a:t>
              </a:r>
            </a:p>
          </p:txBody>
        </p:sp>
        <p:sp>
          <p:nvSpPr>
            <p:cNvPr id="4106" name="Text Box 19"/>
            <p:cNvSpPr txBox="1">
              <a:spLocks noChangeArrowheads="1"/>
            </p:cNvSpPr>
            <p:nvPr/>
          </p:nvSpPr>
          <p:spPr bwMode="auto">
            <a:xfrm>
              <a:off x="1248" y="2784"/>
              <a:ext cx="1056" cy="969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it-IT" sz="7000">
                  <a:solidFill>
                    <a:srgbClr val="B10D57"/>
                  </a:solidFill>
                  <a:sym typeface="Webdings" charset="2"/>
                </a:rPr>
                <a:t> </a:t>
              </a:r>
              <a:endParaRPr lang="it-IT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1600" b="1"/>
                <a:t>PRODUZIONE</a:t>
              </a:r>
            </a:p>
          </p:txBody>
        </p:sp>
        <p:sp>
          <p:nvSpPr>
            <p:cNvPr id="4107" name="Text Box 20"/>
            <p:cNvSpPr txBox="1">
              <a:spLocks noChangeArrowheads="1"/>
            </p:cNvSpPr>
            <p:nvPr/>
          </p:nvSpPr>
          <p:spPr bwMode="auto">
            <a:xfrm>
              <a:off x="4032" y="2736"/>
              <a:ext cx="1248" cy="1085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>
                <a:spcBef>
                  <a:spcPct val="50000"/>
                </a:spcBef>
              </a:pPr>
              <a:endParaRPr lang="it-IT" sz="2000" b="1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1600" b="1"/>
                <a:t>CONSUMATORE</a:t>
              </a:r>
              <a:endParaRPr lang="it-IT" sz="2000" b="1"/>
            </a:p>
          </p:txBody>
        </p:sp>
        <p:graphicFrame>
          <p:nvGraphicFramePr>
            <p:cNvPr id="4098" name="Object 2"/>
            <p:cNvGraphicFramePr>
              <a:graphicFrameLocks noChangeAspect="1"/>
            </p:cNvGraphicFramePr>
            <p:nvPr/>
          </p:nvGraphicFramePr>
          <p:xfrm>
            <a:off x="2784" y="2832"/>
            <a:ext cx="768" cy="525"/>
          </p:xfrm>
          <a:graphic>
            <a:graphicData uri="http://schemas.openxmlformats.org/presentationml/2006/ole">
              <p:oleObj spid="_x0000_s23554" name="ClipArt" r:id="rId3" imgW="4519440" imgH="3466800" progId="">
                <p:embed/>
              </p:oleObj>
            </a:graphicData>
          </a:graphic>
        </p:graphicFrame>
        <p:graphicFrame>
          <p:nvGraphicFramePr>
            <p:cNvPr id="4099" name="Object 3"/>
            <p:cNvGraphicFramePr>
              <a:graphicFrameLocks noChangeAspect="1"/>
            </p:cNvGraphicFramePr>
            <p:nvPr/>
          </p:nvGraphicFramePr>
          <p:xfrm>
            <a:off x="4320" y="2832"/>
            <a:ext cx="572" cy="768"/>
          </p:xfrm>
          <a:graphic>
            <a:graphicData uri="http://schemas.openxmlformats.org/presentationml/2006/ole">
              <p:oleObj spid="_x0000_s23555" name="ClipArt" r:id="rId4" imgW="3848040" imgH="5478120" progId="">
                <p:embed/>
              </p:oleObj>
            </a:graphicData>
          </a:graphic>
        </p:graphicFrame>
        <p:sp>
          <p:nvSpPr>
            <p:cNvPr id="4108" name="Text Box 23"/>
            <p:cNvSpPr txBox="1">
              <a:spLocks noChangeArrowheads="1"/>
            </p:cNvSpPr>
            <p:nvPr/>
          </p:nvSpPr>
          <p:spPr bwMode="auto">
            <a:xfrm>
              <a:off x="3264" y="1056"/>
              <a:ext cx="1056" cy="1084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2000" b="1"/>
                <a:t>R&amp;D</a:t>
              </a:r>
            </a:p>
          </p:txBody>
        </p:sp>
        <p:graphicFrame>
          <p:nvGraphicFramePr>
            <p:cNvPr id="4100" name="Object 4"/>
            <p:cNvGraphicFramePr>
              <a:graphicFrameLocks noChangeAspect="1"/>
            </p:cNvGraphicFramePr>
            <p:nvPr/>
          </p:nvGraphicFramePr>
          <p:xfrm>
            <a:off x="3552" y="1104"/>
            <a:ext cx="457" cy="768"/>
          </p:xfrm>
          <a:graphic>
            <a:graphicData uri="http://schemas.openxmlformats.org/presentationml/2006/ole">
              <p:oleObj spid="_x0000_s23556" name="ClipArt" r:id="rId5" imgW="1295640" imgH="3934080" progId="">
                <p:embed/>
              </p:oleObj>
            </a:graphicData>
          </a:graphic>
        </p:graphicFrame>
        <p:sp>
          <p:nvSpPr>
            <p:cNvPr id="4109" name="Text Box 26"/>
            <p:cNvSpPr txBox="1">
              <a:spLocks noChangeArrowheads="1"/>
            </p:cNvSpPr>
            <p:nvPr/>
          </p:nvSpPr>
          <p:spPr bwMode="auto">
            <a:xfrm>
              <a:off x="1104" y="1056"/>
              <a:ext cx="1056" cy="1084"/>
            </a:xfrm>
            <a:prstGeom prst="rect">
              <a:avLst/>
            </a:prstGeom>
            <a:noFill/>
            <a:ln w="7620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eaLnBrk="0" hangingPunct="0"/>
              <a:endParaRPr lang="it-IT">
                <a:solidFill>
                  <a:srgbClr val="B10D57"/>
                </a:solidFill>
              </a:endParaRPr>
            </a:p>
            <a:p>
              <a:pPr algn="ctr" eaLnBrk="0" hangingPunct="0">
                <a:spcBef>
                  <a:spcPct val="50000"/>
                </a:spcBef>
              </a:pPr>
              <a:r>
                <a:rPr lang="it-IT" sz="2000" b="1"/>
                <a:t>MKTG</a:t>
              </a:r>
            </a:p>
          </p:txBody>
        </p:sp>
        <p:graphicFrame>
          <p:nvGraphicFramePr>
            <p:cNvPr id="4101" name="Object 5"/>
            <p:cNvGraphicFramePr>
              <a:graphicFrameLocks noChangeAspect="1"/>
            </p:cNvGraphicFramePr>
            <p:nvPr/>
          </p:nvGraphicFramePr>
          <p:xfrm>
            <a:off x="1344" y="1152"/>
            <a:ext cx="596" cy="720"/>
          </p:xfrm>
          <a:graphic>
            <a:graphicData uri="http://schemas.openxmlformats.org/presentationml/2006/ole">
              <p:oleObj spid="_x0000_s23557" name="ClipArt" r:id="rId6" imgW="3025440" imgH="3252600" progId="">
                <p:embed/>
              </p:oleObj>
            </a:graphicData>
          </a:graphic>
        </p:graphicFrame>
        <p:sp>
          <p:nvSpPr>
            <p:cNvPr id="4110" name="Line 29"/>
            <p:cNvSpPr>
              <a:spLocks noChangeShapeType="1"/>
            </p:cNvSpPr>
            <p:nvPr/>
          </p:nvSpPr>
          <p:spPr bwMode="auto">
            <a:xfrm>
              <a:off x="2112" y="1584"/>
              <a:ext cx="115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111" name="Line 30"/>
            <p:cNvSpPr>
              <a:spLocks noChangeShapeType="1"/>
            </p:cNvSpPr>
            <p:nvPr/>
          </p:nvSpPr>
          <p:spPr bwMode="auto">
            <a:xfrm flipV="1">
              <a:off x="2064" y="2112"/>
              <a:ext cx="1152" cy="62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112" name="Line 31"/>
            <p:cNvSpPr>
              <a:spLocks noChangeShapeType="1"/>
            </p:cNvSpPr>
            <p:nvPr/>
          </p:nvSpPr>
          <p:spPr bwMode="auto">
            <a:xfrm flipV="1">
              <a:off x="1632" y="2208"/>
              <a:ext cx="0" cy="52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113" name="Line 32"/>
            <p:cNvSpPr>
              <a:spLocks noChangeShapeType="1"/>
            </p:cNvSpPr>
            <p:nvPr/>
          </p:nvSpPr>
          <p:spPr bwMode="auto">
            <a:xfrm>
              <a:off x="3696" y="3264"/>
              <a:ext cx="38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114" name="Line 33"/>
            <p:cNvSpPr>
              <a:spLocks noChangeShapeType="1"/>
            </p:cNvSpPr>
            <p:nvPr/>
          </p:nvSpPr>
          <p:spPr bwMode="auto">
            <a:xfrm>
              <a:off x="2256" y="3264"/>
              <a:ext cx="38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533400" y="1066800"/>
            <a:ext cx="90058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it-IT" sz="2800" i="1">
              <a:latin typeface="Comic Sans MS" charset="0"/>
            </a:endParaRPr>
          </a:p>
        </p:txBody>
      </p:sp>
      <p:sp>
        <p:nvSpPr>
          <p:cNvPr id="12292" name="Text Box 3"/>
          <p:cNvSpPr txBox="1">
            <a:spLocks noChangeArrowheads="1"/>
          </p:cNvSpPr>
          <p:nvPr/>
        </p:nvSpPr>
        <p:spPr bwMode="auto">
          <a:xfrm>
            <a:off x="228600" y="381000"/>
            <a:ext cx="78152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800">
                <a:solidFill>
                  <a:schemeClr val="hlink"/>
                </a:solidFill>
              </a:rPr>
              <a:t> ORIENTAMENTO AL </a:t>
            </a:r>
          </a:p>
          <a:p>
            <a:pPr algn="ctr" eaLnBrk="0" hangingPunct="0"/>
            <a:r>
              <a:rPr lang="it-IT" sz="2800">
                <a:solidFill>
                  <a:schemeClr val="hlink"/>
                </a:solidFill>
              </a:rPr>
              <a:t>MARKETING</a:t>
            </a:r>
          </a:p>
        </p:txBody>
      </p:sp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762000" y="1676400"/>
            <a:ext cx="77724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81000" indent="-381000" algn="just" eaLnBrk="0" hangingPunct="0">
              <a:buFont typeface="Wingdings" charset="2"/>
              <a:buChar char="ü"/>
            </a:pPr>
            <a:r>
              <a:rPr lang="it-IT">
                <a:solidFill>
                  <a:schemeClr val="hlink"/>
                </a:solidFill>
              </a:rPr>
              <a:t>L’attenzione dell’impresa si focalizza sui bisogni sui desideri e e sulle attese dei consumatori</a:t>
            </a:r>
          </a:p>
          <a:p>
            <a:pPr marL="381000" indent="-381000" algn="just" eaLnBrk="0" hangingPunct="0">
              <a:buFont typeface="Wingdings" charset="2"/>
              <a:buChar char="ü"/>
            </a:pPr>
            <a:endParaRPr lang="it-IT">
              <a:solidFill>
                <a:schemeClr val="hlink"/>
              </a:solidFill>
            </a:endParaRPr>
          </a:p>
          <a:p>
            <a:pPr marL="381000" indent="-381000" algn="just" eaLnBrk="0" hangingPunct="0">
              <a:buFont typeface="Wingdings" charset="2"/>
              <a:buChar char="ü"/>
            </a:pPr>
            <a:r>
              <a:rPr lang="it-IT">
                <a:solidFill>
                  <a:schemeClr val="hlink"/>
                </a:solidFill>
              </a:rPr>
              <a:t>L’impresa dapprima determina ciò che i consumatori desiderano e successivamente si pone il problema di cosa produrre per soddisfare i clienti in modo profittevole</a:t>
            </a:r>
          </a:p>
          <a:p>
            <a:pPr marL="381000" indent="-381000" algn="just" eaLnBrk="0" hangingPunct="0">
              <a:buFont typeface="Wingdings" charset="2"/>
              <a:buChar char="ü"/>
            </a:pPr>
            <a:endParaRPr lang="it-IT">
              <a:solidFill>
                <a:schemeClr val="hlink"/>
              </a:solidFill>
            </a:endParaRPr>
          </a:p>
          <a:p>
            <a:pPr marL="381000" indent="-381000" algn="just" eaLnBrk="0" hangingPunct="0">
              <a:buFont typeface="Wingdings" charset="2"/>
              <a:buChar char="ü"/>
            </a:pPr>
            <a:r>
              <a:rPr lang="it-IT">
                <a:solidFill>
                  <a:schemeClr val="hlink"/>
                </a:solidFill>
              </a:rPr>
              <a:t>L’enfasi dell’attività imprenditoriale è posta sulle esigenze del mercato</a:t>
            </a:r>
          </a:p>
          <a:p>
            <a:pPr marL="381000" indent="-381000" algn="just" eaLnBrk="0" hangingPunct="0">
              <a:buFont typeface="Wingdings" charset="2"/>
              <a:buNone/>
            </a:pPr>
            <a:endParaRPr lang="it-IT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984250" y="1066800"/>
            <a:ext cx="79549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it-IT" sz="2800" i="1">
              <a:latin typeface="Comic Sans MS" charset="0"/>
            </a:endParaRPr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762000" y="152400"/>
            <a:ext cx="737235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800" b="1" i="1">
                <a:solidFill>
                  <a:schemeClr val="hlink"/>
                </a:solidFill>
              </a:rPr>
              <a:t>Il Ruolo del Marketing </a:t>
            </a:r>
          </a:p>
          <a:p>
            <a:pPr algn="ctr" eaLnBrk="0" hangingPunct="0"/>
            <a:r>
              <a:rPr lang="it-IT" sz="2800" b="1" i="1">
                <a:solidFill>
                  <a:schemeClr val="hlink"/>
                </a:solidFill>
              </a:rPr>
              <a:t>Management </a:t>
            </a:r>
          </a:p>
          <a:p>
            <a:pPr algn="ctr" eaLnBrk="0" hangingPunct="0"/>
            <a:r>
              <a:rPr lang="it-IT" sz="2800" b="1" i="1">
                <a:solidFill>
                  <a:schemeClr val="hlink"/>
                </a:solidFill>
              </a:rPr>
              <a:t>nel Processo di Creazione di Valore</a:t>
            </a:r>
            <a:endParaRPr lang="it-IT" b="1" i="1">
              <a:solidFill>
                <a:schemeClr val="hlink"/>
              </a:solidFill>
            </a:endParaRPr>
          </a:p>
        </p:txBody>
      </p:sp>
      <p:sp>
        <p:nvSpPr>
          <p:cNvPr id="13317" name="Text Box 4"/>
          <p:cNvSpPr txBox="1">
            <a:spLocks noChangeArrowheads="1"/>
          </p:cNvSpPr>
          <p:nvPr/>
        </p:nvSpPr>
        <p:spPr bwMode="auto">
          <a:xfrm>
            <a:off x="762000" y="1905000"/>
            <a:ext cx="8077200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600">
                <a:solidFill>
                  <a:schemeClr val="hlink"/>
                </a:solidFill>
              </a:rPr>
              <a:t>La generazione di valore economico – finalità </a:t>
            </a:r>
          </a:p>
          <a:p>
            <a:pPr algn="ctr" eaLnBrk="0" hangingPunct="0"/>
            <a:r>
              <a:rPr lang="it-IT" sz="2600">
                <a:solidFill>
                  <a:schemeClr val="hlink"/>
                </a:solidFill>
              </a:rPr>
              <a:t>principe dell’impresa – dipende dalla capacità di accumulare Capitale Relazionale</a:t>
            </a:r>
          </a:p>
          <a:p>
            <a:pPr algn="ctr" eaLnBrk="0" hangingPunct="0"/>
            <a:endParaRPr lang="it-IT" sz="2600">
              <a:solidFill>
                <a:schemeClr val="hlink"/>
              </a:solidFill>
            </a:endParaRPr>
          </a:p>
          <a:p>
            <a:pPr algn="ctr" eaLnBrk="0" hangingPunct="0"/>
            <a:r>
              <a:rPr lang="it-IT" sz="2600">
                <a:solidFill>
                  <a:schemeClr val="hlink"/>
                </a:solidFill>
              </a:rPr>
              <a:t>Il Capitale Relazionale è la combinazione </a:t>
            </a:r>
          </a:p>
          <a:p>
            <a:pPr algn="ctr" eaLnBrk="0" hangingPunct="0"/>
            <a:r>
              <a:rPr lang="it-IT" sz="2600">
                <a:solidFill>
                  <a:schemeClr val="hlink"/>
                </a:solidFill>
              </a:rPr>
              <a:t>di quantità e qualità delle relazioni che </a:t>
            </a:r>
          </a:p>
          <a:p>
            <a:pPr algn="ctr" eaLnBrk="0" hangingPunct="0"/>
            <a:r>
              <a:rPr lang="it-IT" sz="2600">
                <a:solidFill>
                  <a:schemeClr val="hlink"/>
                </a:solidFill>
              </a:rPr>
              <a:t>l’impresa ha sviluppato con i suoi clienti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533400" y="1066800"/>
            <a:ext cx="90058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it-IT" sz="2800" i="1">
              <a:solidFill>
                <a:schemeClr val="hlink"/>
              </a:solidFill>
            </a:endParaRPr>
          </a:p>
        </p:txBody>
      </p:sp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0" y="981075"/>
            <a:ext cx="88201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800" b="1" i="1"/>
              <a:t>L’Accumulazione del Capitale Relazionale (segue)</a:t>
            </a:r>
          </a:p>
        </p:txBody>
      </p:sp>
      <p:sp>
        <p:nvSpPr>
          <p:cNvPr id="14341" name="Text Box 4"/>
          <p:cNvSpPr txBox="1">
            <a:spLocks noChangeArrowheads="1"/>
          </p:cNvSpPr>
          <p:nvPr/>
        </p:nvSpPr>
        <p:spPr bwMode="auto">
          <a:xfrm>
            <a:off x="685800" y="1916113"/>
            <a:ext cx="8229600" cy="482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600">
                <a:solidFill>
                  <a:schemeClr val="hlink"/>
                </a:solidFill>
              </a:rPr>
              <a:t>Le relazioni di mercato si producono attivando e consolidando rapporti di scambio (transazioni) con i clienti. L’attivazione e il mantenimento dei processi di scambio si fonda sulla decisione dei clienti (consumatori o Unità Decisionali d’Acquisto – DMU)</a:t>
            </a:r>
          </a:p>
          <a:p>
            <a:pPr algn="ctr" eaLnBrk="0" hangingPunct="0"/>
            <a:endParaRPr lang="it-IT" sz="2600">
              <a:solidFill>
                <a:schemeClr val="hlink"/>
              </a:solidFill>
            </a:endParaRPr>
          </a:p>
          <a:p>
            <a:pPr algn="ctr" eaLnBrk="0" hangingPunct="0"/>
            <a:r>
              <a:rPr lang="it-IT" sz="2600">
                <a:solidFill>
                  <a:schemeClr val="hlink"/>
                </a:solidFill>
              </a:rPr>
              <a:t>Le decisioni di acquisto/riacquisto si fondano:</a:t>
            </a:r>
          </a:p>
          <a:p>
            <a:pPr algn="ctr" eaLnBrk="0" hangingPunct="0"/>
            <a:r>
              <a:rPr lang="it-IT" sz="2600">
                <a:solidFill>
                  <a:schemeClr val="hlink"/>
                </a:solidFill>
              </a:rPr>
              <a:t>sulla maturazione di preferenze verso prodotti/marche/insegne</a:t>
            </a:r>
          </a:p>
          <a:p>
            <a:pPr algn="ctr" eaLnBrk="0" hangingPunct="0"/>
            <a:r>
              <a:rPr lang="it-IT" sz="2600">
                <a:solidFill>
                  <a:schemeClr val="hlink"/>
                </a:solidFill>
              </a:rPr>
              <a:t> e poi sulla percezione di soddisfazione che consegue all’esperienza di consumo e/o di acquisto.   </a:t>
            </a:r>
          </a:p>
          <a:p>
            <a:pPr algn="ctr" eaLnBrk="0" hangingPunct="0"/>
            <a:endParaRPr lang="it-IT" sz="170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15363" name="Rettangolo 2"/>
          <p:cNvSpPr>
            <a:spLocks noChangeArrowheads="1"/>
          </p:cNvSpPr>
          <p:nvPr/>
        </p:nvSpPr>
        <p:spPr bwMode="auto">
          <a:xfrm>
            <a:off x="611188" y="1916113"/>
            <a:ext cx="8208962" cy="449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200">
                <a:solidFill>
                  <a:schemeClr val="hlink"/>
                </a:solidFill>
              </a:rPr>
              <a:t>Le ragioni di preferenza da parte dei consumatori sono determinate dalla percezione di vantaggi differenziali nell’offerta dell’impresa (</a:t>
            </a:r>
            <a:r>
              <a:rPr lang="it-IT" sz="2200" i="1">
                <a:solidFill>
                  <a:schemeClr val="hlink"/>
                </a:solidFill>
              </a:rPr>
              <a:t>versus</a:t>
            </a:r>
            <a:r>
              <a:rPr lang="it-IT" sz="2200">
                <a:solidFill>
                  <a:schemeClr val="hlink"/>
                </a:solidFill>
              </a:rPr>
              <a:t> i concorrenti). Tali differenziali sono riconducibili a:</a:t>
            </a:r>
          </a:p>
          <a:p>
            <a:pPr algn="ctr" eaLnBrk="0" hangingPunct="0">
              <a:buFontTx/>
              <a:buChar char="•"/>
            </a:pPr>
            <a:r>
              <a:rPr lang="it-IT" sz="2200">
                <a:solidFill>
                  <a:schemeClr val="hlink"/>
                </a:solidFill>
              </a:rPr>
              <a:t> I benefici e le prestazioni offerte (</a:t>
            </a:r>
            <a:r>
              <a:rPr lang="it-IT" sz="2200" b="1" i="1">
                <a:solidFill>
                  <a:schemeClr val="hlink"/>
                </a:solidFill>
              </a:rPr>
              <a:t>prodotto</a:t>
            </a:r>
            <a:r>
              <a:rPr lang="it-IT" sz="2200">
                <a:solidFill>
                  <a:schemeClr val="hlink"/>
                </a:solidFill>
              </a:rPr>
              <a:t>)</a:t>
            </a:r>
          </a:p>
          <a:p>
            <a:pPr algn="ctr" eaLnBrk="0" hangingPunct="0">
              <a:buFontTx/>
              <a:buChar char="•"/>
            </a:pPr>
            <a:r>
              <a:rPr lang="it-IT" sz="2200">
                <a:solidFill>
                  <a:schemeClr val="hlink"/>
                </a:solidFill>
              </a:rPr>
              <a:t> La conoscenza e la percezione di benefici e prestazioni (</a:t>
            </a:r>
            <a:r>
              <a:rPr lang="it-IT" sz="2200" b="1" i="1">
                <a:solidFill>
                  <a:schemeClr val="hlink"/>
                </a:solidFill>
              </a:rPr>
              <a:t>comunicazione</a:t>
            </a:r>
            <a:r>
              <a:rPr lang="it-IT" sz="2200">
                <a:solidFill>
                  <a:schemeClr val="hlink"/>
                </a:solidFill>
              </a:rPr>
              <a:t>)</a:t>
            </a:r>
          </a:p>
          <a:p>
            <a:pPr algn="ctr" eaLnBrk="0" hangingPunct="0">
              <a:buFontTx/>
              <a:buChar char="•"/>
            </a:pPr>
            <a:r>
              <a:rPr lang="it-IT" sz="2200">
                <a:solidFill>
                  <a:schemeClr val="hlink"/>
                </a:solidFill>
              </a:rPr>
              <a:t> La disponibilità/prossimità (convenienza) fisica o cognitiva </a:t>
            </a:r>
          </a:p>
          <a:p>
            <a:pPr algn="ctr" eaLnBrk="0" hangingPunct="0"/>
            <a:r>
              <a:rPr lang="it-IT" sz="2200">
                <a:solidFill>
                  <a:schemeClr val="hlink"/>
                </a:solidFill>
              </a:rPr>
              <a:t>  (e-commerce) nel reperimento e l’acquisto (</a:t>
            </a:r>
            <a:r>
              <a:rPr lang="it-IT" sz="2200" b="1" i="1">
                <a:solidFill>
                  <a:schemeClr val="hlink"/>
                </a:solidFill>
              </a:rPr>
              <a:t>distribuzione/diffusione</a:t>
            </a:r>
            <a:r>
              <a:rPr lang="it-IT" sz="2200">
                <a:solidFill>
                  <a:schemeClr val="hlink"/>
                </a:solidFill>
              </a:rPr>
              <a:t>)</a:t>
            </a:r>
          </a:p>
          <a:p>
            <a:pPr algn="ctr" eaLnBrk="0" hangingPunct="0">
              <a:buFontTx/>
              <a:buChar char="•"/>
            </a:pPr>
            <a:r>
              <a:rPr lang="it-IT" sz="2200">
                <a:solidFill>
                  <a:schemeClr val="hlink"/>
                </a:solidFill>
              </a:rPr>
              <a:t> L’onerosità percepita nelle componenti di costo/sacrificio da sostenere per l’acquisizione e il godimento dei benefici e delle prestazioni (</a:t>
            </a:r>
            <a:r>
              <a:rPr lang="it-IT" sz="2200" b="1" i="1">
                <a:solidFill>
                  <a:schemeClr val="hlink"/>
                </a:solidFill>
              </a:rPr>
              <a:t>prezzo</a:t>
            </a:r>
            <a:r>
              <a:rPr lang="it-IT" sz="2200">
                <a:solidFill>
                  <a:schemeClr val="hlink"/>
                </a:solidFill>
              </a:rPr>
              <a:t>)</a:t>
            </a:r>
          </a:p>
        </p:txBody>
      </p:sp>
      <p:sp>
        <p:nvSpPr>
          <p:cNvPr id="15364" name="Text Box 2"/>
          <p:cNvSpPr txBox="1">
            <a:spLocks noChangeArrowheads="1"/>
          </p:cNvSpPr>
          <p:nvPr/>
        </p:nvSpPr>
        <p:spPr bwMode="auto">
          <a:xfrm>
            <a:off x="468313" y="908050"/>
            <a:ext cx="83470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800" b="1" i="1"/>
              <a:t>L’Accumulazione del Capitale Relazionale (continua)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Corso di Marketing – Secondo Modulo – Prima Unità Didattica</a:t>
            </a:r>
          </a:p>
        </p:txBody>
      </p:sp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1547813" y="395288"/>
            <a:ext cx="56880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b="1"/>
              <a:t>IL VALORE PER IL CLIENTE</a:t>
            </a:r>
          </a:p>
        </p:txBody>
      </p:sp>
      <p:sp>
        <p:nvSpPr>
          <p:cNvPr id="16388" name="Text Box 8"/>
          <p:cNvSpPr txBox="1">
            <a:spLocks noChangeArrowheads="1"/>
          </p:cNvSpPr>
          <p:nvPr/>
        </p:nvSpPr>
        <p:spPr bwMode="auto">
          <a:xfrm rot="-697603">
            <a:off x="5734050" y="3467100"/>
            <a:ext cx="32766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200"/>
              <a:t>DISTRIBUZIONE</a:t>
            </a:r>
          </a:p>
        </p:txBody>
      </p:sp>
      <p:sp>
        <p:nvSpPr>
          <p:cNvPr id="16389" name="Text Box 9"/>
          <p:cNvSpPr txBox="1">
            <a:spLocks noChangeArrowheads="1"/>
          </p:cNvSpPr>
          <p:nvPr/>
        </p:nvSpPr>
        <p:spPr bwMode="auto">
          <a:xfrm rot="748631">
            <a:off x="2274888" y="3425825"/>
            <a:ext cx="33528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200"/>
              <a:t>PREZZO</a:t>
            </a:r>
          </a:p>
        </p:txBody>
      </p:sp>
      <p:sp>
        <p:nvSpPr>
          <p:cNvPr id="16390" name="Text Box 10"/>
          <p:cNvSpPr txBox="1">
            <a:spLocks noChangeArrowheads="1"/>
          </p:cNvSpPr>
          <p:nvPr/>
        </p:nvSpPr>
        <p:spPr bwMode="auto">
          <a:xfrm rot="762402">
            <a:off x="5876925" y="1463675"/>
            <a:ext cx="31242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200"/>
              <a:t>COMUNICAZIONE</a:t>
            </a:r>
          </a:p>
        </p:txBody>
      </p:sp>
      <p:sp>
        <p:nvSpPr>
          <p:cNvPr id="16391" name="Text Box 11"/>
          <p:cNvSpPr txBox="1">
            <a:spLocks noChangeArrowheads="1"/>
          </p:cNvSpPr>
          <p:nvPr/>
        </p:nvSpPr>
        <p:spPr bwMode="auto">
          <a:xfrm rot="-408840">
            <a:off x="2498725" y="1371600"/>
            <a:ext cx="29718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200"/>
              <a:t>PRODOTTO</a:t>
            </a:r>
          </a:p>
        </p:txBody>
      </p:sp>
      <p:sp>
        <p:nvSpPr>
          <p:cNvPr id="16392" name="Text Box 12"/>
          <p:cNvSpPr txBox="1">
            <a:spLocks noChangeArrowheads="1"/>
          </p:cNvSpPr>
          <p:nvPr/>
        </p:nvSpPr>
        <p:spPr bwMode="auto">
          <a:xfrm>
            <a:off x="468313" y="4437063"/>
            <a:ext cx="8229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it-IT" sz="2000"/>
              <a:t>La gestione delle 4P (product, promotion, price e place) determina il valore percepito dal cliente ed è, quindi, fondamentale per la creazione di motivi di preferenza ai fini dell’acquisizione e del mantenimento delle relazioni con i clienti </a:t>
            </a:r>
          </a:p>
        </p:txBody>
      </p:sp>
      <p:sp>
        <p:nvSpPr>
          <p:cNvPr id="16393" name="Line 19"/>
          <p:cNvSpPr>
            <a:spLocks noChangeShapeType="1"/>
          </p:cNvSpPr>
          <p:nvPr/>
        </p:nvSpPr>
        <p:spPr bwMode="auto">
          <a:xfrm>
            <a:off x="4284663" y="1916113"/>
            <a:ext cx="685800" cy="381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6394" name="Line 20"/>
          <p:cNvSpPr>
            <a:spLocks noChangeShapeType="1"/>
          </p:cNvSpPr>
          <p:nvPr/>
        </p:nvSpPr>
        <p:spPr bwMode="auto">
          <a:xfrm flipH="1">
            <a:off x="6875463" y="1989138"/>
            <a:ext cx="53340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6395" name="Line 21"/>
          <p:cNvSpPr>
            <a:spLocks noChangeShapeType="1"/>
          </p:cNvSpPr>
          <p:nvPr/>
        </p:nvSpPr>
        <p:spPr bwMode="auto">
          <a:xfrm flipV="1">
            <a:off x="4427538" y="3068638"/>
            <a:ext cx="68580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6396" name="Line 22"/>
          <p:cNvSpPr>
            <a:spLocks noChangeShapeType="1"/>
          </p:cNvSpPr>
          <p:nvPr/>
        </p:nvSpPr>
        <p:spPr bwMode="auto">
          <a:xfrm flipH="1" flipV="1">
            <a:off x="6659563" y="3141663"/>
            <a:ext cx="60960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1258888" y="2205038"/>
            <a:ext cx="6400800" cy="930275"/>
            <a:chOff x="768" y="2976"/>
            <a:chExt cx="4032" cy="586"/>
          </a:xfrm>
        </p:grpSpPr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640" y="2976"/>
              <a:ext cx="2160" cy="586"/>
              <a:chOff x="2640" y="2976"/>
              <a:chExt cx="2160" cy="586"/>
            </a:xfrm>
          </p:grpSpPr>
          <p:sp>
            <p:nvSpPr>
              <p:cNvPr id="16401" name="Text Box 15"/>
              <p:cNvSpPr txBox="1">
                <a:spLocks noChangeArrowheads="1"/>
              </p:cNvSpPr>
              <p:nvPr/>
            </p:nvSpPr>
            <p:spPr bwMode="auto">
              <a:xfrm>
                <a:off x="2640" y="2976"/>
                <a:ext cx="2160" cy="5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it-IT" sz="2200" b="1"/>
                  <a:t>BENEFICI</a:t>
                </a:r>
              </a:p>
              <a:p>
                <a:pPr algn="ctr" eaLnBrk="0" hangingPunct="0">
                  <a:spcBef>
                    <a:spcPct val="50000"/>
                  </a:spcBef>
                </a:pPr>
                <a:r>
                  <a:rPr lang="it-IT" sz="2200" b="1"/>
                  <a:t>COSTI</a:t>
                </a:r>
                <a:endParaRPr lang="it-IT" sz="2200"/>
              </a:p>
            </p:txBody>
          </p:sp>
          <p:sp>
            <p:nvSpPr>
              <p:cNvPr id="16402" name="Line 16"/>
              <p:cNvSpPr>
                <a:spLocks noChangeShapeType="1"/>
              </p:cNvSpPr>
              <p:nvPr/>
            </p:nvSpPr>
            <p:spPr bwMode="auto">
              <a:xfrm>
                <a:off x="2928" y="3312"/>
                <a:ext cx="16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  <p:sp>
          <p:nvSpPr>
            <p:cNvPr id="16399" name="Text Box 17"/>
            <p:cNvSpPr txBox="1">
              <a:spLocks noChangeArrowheads="1"/>
            </p:cNvSpPr>
            <p:nvPr/>
          </p:nvSpPr>
          <p:spPr bwMode="auto">
            <a:xfrm>
              <a:off x="768" y="3024"/>
              <a:ext cx="1584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it-IT" sz="2200" b="1"/>
                <a:t>Il VALORE PER IL CLIENTE</a:t>
              </a:r>
              <a:endParaRPr lang="it-IT" sz="2200"/>
            </a:p>
          </p:txBody>
        </p:sp>
        <p:sp>
          <p:nvSpPr>
            <p:cNvPr id="16400" name="Text Box 18"/>
            <p:cNvSpPr txBox="1">
              <a:spLocks noChangeArrowheads="1"/>
            </p:cNvSpPr>
            <p:nvPr/>
          </p:nvSpPr>
          <p:spPr bwMode="auto">
            <a:xfrm>
              <a:off x="2208" y="3120"/>
              <a:ext cx="67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it-IT" sz="3200" b="1"/>
                <a:t>=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533400" y="1066800"/>
            <a:ext cx="90058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endParaRPr lang="it-IT" sz="2800" i="1">
              <a:solidFill>
                <a:schemeClr val="hlink"/>
              </a:solidFill>
            </a:endParaRPr>
          </a:p>
        </p:txBody>
      </p:sp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552450" y="304800"/>
            <a:ext cx="83470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it-IT" sz="2800" b="1">
                <a:solidFill>
                  <a:schemeClr val="hlink"/>
                </a:solidFill>
              </a:rPr>
              <a:t>I PROCESSI DI MARKETING </a:t>
            </a:r>
          </a:p>
          <a:p>
            <a:pPr algn="ctr" eaLnBrk="0" hangingPunct="0"/>
            <a:r>
              <a:rPr lang="it-IT" sz="2800" b="1">
                <a:solidFill>
                  <a:schemeClr val="hlink"/>
                </a:solidFill>
              </a:rPr>
              <a:t>PER IL VALORE</a:t>
            </a:r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3067050" y="3352800"/>
            <a:ext cx="32004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POSIZIONAMENTO </a:t>
            </a:r>
          </a:p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COMPETITIVO-PERCETTIVO</a:t>
            </a:r>
          </a:p>
          <a:p>
            <a:pPr algn="ctr" eaLnBrk="0" hangingPunct="0"/>
            <a:r>
              <a:rPr lang="it-IT" sz="1200">
                <a:solidFill>
                  <a:schemeClr val="hlink"/>
                </a:solidFill>
              </a:rPr>
              <a:t>definizione della posizione cognitiva che si aspira a detenere nelle percezioni dei consumatori </a:t>
            </a:r>
          </a:p>
          <a:p>
            <a:pPr algn="ctr" eaLnBrk="0" hangingPunct="0"/>
            <a:endParaRPr lang="it-IT" sz="1400">
              <a:solidFill>
                <a:schemeClr val="hlink"/>
              </a:solidFill>
              <a:latin typeface="Times New Roman" charset="0"/>
            </a:endParaRPr>
          </a:p>
        </p:txBody>
      </p:sp>
      <p:sp>
        <p:nvSpPr>
          <p:cNvPr id="17414" name="Text Box 7"/>
          <p:cNvSpPr txBox="1">
            <a:spLocks noChangeArrowheads="1"/>
          </p:cNvSpPr>
          <p:nvPr/>
        </p:nvSpPr>
        <p:spPr bwMode="auto">
          <a:xfrm>
            <a:off x="781050" y="1447800"/>
            <a:ext cx="800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b="1">
                <a:solidFill>
                  <a:schemeClr val="hlink"/>
                </a:solidFill>
              </a:rPr>
              <a:t>PROCESSI ANALITICI</a:t>
            </a:r>
          </a:p>
        </p:txBody>
      </p:sp>
      <p:sp>
        <p:nvSpPr>
          <p:cNvPr id="17415" name="Text Box 8"/>
          <p:cNvSpPr txBox="1">
            <a:spLocks noChangeArrowheads="1"/>
          </p:cNvSpPr>
          <p:nvPr/>
        </p:nvSpPr>
        <p:spPr bwMode="auto">
          <a:xfrm>
            <a:off x="1314450" y="1828800"/>
            <a:ext cx="3200400" cy="1143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ANALISI QUALITATIVA</a:t>
            </a:r>
          </a:p>
          <a:p>
            <a:pPr algn="ctr" eaLnBrk="0" hangingPunct="0"/>
            <a:r>
              <a:rPr lang="it-IT" sz="1200">
                <a:solidFill>
                  <a:schemeClr val="hlink"/>
                </a:solidFill>
              </a:rPr>
              <a:t>analisi dei comportamenti della domanda</a:t>
            </a:r>
          </a:p>
          <a:p>
            <a:pPr algn="ctr" eaLnBrk="0" hangingPunct="0"/>
            <a:r>
              <a:rPr lang="it-IT" sz="1200">
                <a:solidFill>
                  <a:schemeClr val="hlink"/>
                </a:solidFill>
              </a:rPr>
              <a:t>analisi della concorrenza</a:t>
            </a:r>
          </a:p>
          <a:p>
            <a:pPr algn="ctr" eaLnBrk="0" hangingPunct="0"/>
            <a:r>
              <a:rPr lang="it-IT" sz="1200">
                <a:solidFill>
                  <a:schemeClr val="hlink"/>
                </a:solidFill>
              </a:rPr>
              <a:t>definizione dei link causali della catena mezzi fini</a:t>
            </a:r>
          </a:p>
          <a:p>
            <a:pPr algn="ctr" eaLnBrk="0" hangingPunct="0"/>
            <a:endParaRPr lang="it-IT" sz="1400">
              <a:solidFill>
                <a:schemeClr val="hlink"/>
              </a:solidFill>
            </a:endParaRPr>
          </a:p>
        </p:txBody>
      </p:sp>
      <p:sp>
        <p:nvSpPr>
          <p:cNvPr id="17416" name="Text Box 9"/>
          <p:cNvSpPr txBox="1">
            <a:spLocks noChangeArrowheads="1"/>
          </p:cNvSpPr>
          <p:nvPr/>
        </p:nvSpPr>
        <p:spPr bwMode="auto">
          <a:xfrm>
            <a:off x="5048250" y="1828800"/>
            <a:ext cx="32004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ANALISI QUANTITATIVA</a:t>
            </a:r>
          </a:p>
          <a:p>
            <a:pPr algn="ctr" eaLnBrk="0" hangingPunct="0"/>
            <a:r>
              <a:rPr lang="it-IT" sz="1200">
                <a:solidFill>
                  <a:schemeClr val="hlink"/>
                </a:solidFill>
              </a:rPr>
              <a:t>misurazione della domanda attuale e potenziale</a:t>
            </a:r>
          </a:p>
          <a:p>
            <a:pPr algn="ctr" eaLnBrk="0" hangingPunct="0"/>
            <a:r>
              <a:rPr lang="it-IT" sz="1200">
                <a:solidFill>
                  <a:schemeClr val="hlink"/>
                </a:solidFill>
              </a:rPr>
              <a:t>misurazione dell’importanza e dell’intensità delle relazioni individuate</a:t>
            </a:r>
          </a:p>
          <a:p>
            <a:pPr algn="ctr" eaLnBrk="0" hangingPunct="0"/>
            <a:endParaRPr lang="it-IT" sz="1400">
              <a:solidFill>
                <a:schemeClr val="hlink"/>
              </a:solidFill>
            </a:endParaRPr>
          </a:p>
        </p:txBody>
      </p:sp>
      <p:sp>
        <p:nvSpPr>
          <p:cNvPr id="17417" name="AutoShape 10"/>
          <p:cNvSpPr>
            <a:spLocks noChangeArrowheads="1"/>
          </p:cNvSpPr>
          <p:nvPr/>
        </p:nvSpPr>
        <p:spPr bwMode="auto">
          <a:xfrm>
            <a:off x="4438650" y="1905000"/>
            <a:ext cx="571500" cy="1066800"/>
          </a:xfrm>
          <a:prstGeom prst="downArrow">
            <a:avLst>
              <a:gd name="adj1" fmla="val 50000"/>
              <a:gd name="adj2" fmla="val 46667"/>
            </a:avLst>
          </a:prstGeom>
          <a:solidFill>
            <a:schemeClr val="folHlink"/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7418" name="Text Box 11"/>
          <p:cNvSpPr txBox="1">
            <a:spLocks noChangeArrowheads="1"/>
          </p:cNvSpPr>
          <p:nvPr/>
        </p:nvSpPr>
        <p:spPr bwMode="auto">
          <a:xfrm>
            <a:off x="19050" y="3352800"/>
            <a:ext cx="32004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SEGMENTAZIONE DELLA DOMANDA E TARGETING</a:t>
            </a:r>
          </a:p>
          <a:p>
            <a:pPr algn="ctr" eaLnBrk="0" hangingPunct="0"/>
            <a:r>
              <a:rPr lang="it-IT" sz="1200">
                <a:solidFill>
                  <a:schemeClr val="hlink"/>
                </a:solidFill>
              </a:rPr>
              <a:t>identificazione di gruppi di consumatori con preferenze e motivazioni simili da “attaccare”</a:t>
            </a:r>
          </a:p>
          <a:p>
            <a:pPr algn="ctr" eaLnBrk="0" hangingPunct="0"/>
            <a:endParaRPr lang="it-IT" sz="1400">
              <a:solidFill>
                <a:schemeClr val="hlink"/>
              </a:solidFill>
              <a:latin typeface="Times New Roman" charset="0"/>
            </a:endParaRPr>
          </a:p>
        </p:txBody>
      </p:sp>
      <p:sp>
        <p:nvSpPr>
          <p:cNvPr id="17419" name="Text Box 12"/>
          <p:cNvSpPr txBox="1">
            <a:spLocks noChangeArrowheads="1"/>
          </p:cNvSpPr>
          <p:nvPr/>
        </p:nvSpPr>
        <p:spPr bwMode="auto">
          <a:xfrm>
            <a:off x="5962650" y="3352800"/>
            <a:ext cx="3200400" cy="815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DIFFERENZIAZIONE DELL’OFFERTA</a:t>
            </a:r>
          </a:p>
          <a:p>
            <a:pPr algn="ctr" eaLnBrk="0" hangingPunct="0"/>
            <a:r>
              <a:rPr lang="it-IT" sz="1200">
                <a:solidFill>
                  <a:schemeClr val="hlink"/>
                </a:solidFill>
              </a:rPr>
              <a:t>definizione del sistema d’offerta da offrire al/i target, distinguendolo dai competitor</a:t>
            </a:r>
          </a:p>
          <a:p>
            <a:pPr algn="ctr" eaLnBrk="0" hangingPunct="0"/>
            <a:endParaRPr lang="it-IT" sz="1400">
              <a:solidFill>
                <a:schemeClr val="hlink"/>
              </a:solidFill>
              <a:latin typeface="Times New Roman" charset="0"/>
            </a:endParaRPr>
          </a:p>
        </p:txBody>
      </p:sp>
      <p:sp>
        <p:nvSpPr>
          <p:cNvPr id="17420" name="Text Box 13"/>
          <p:cNvSpPr txBox="1">
            <a:spLocks noChangeArrowheads="1"/>
          </p:cNvSpPr>
          <p:nvPr/>
        </p:nvSpPr>
        <p:spPr bwMode="auto">
          <a:xfrm>
            <a:off x="857250" y="2971800"/>
            <a:ext cx="800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b="1">
                <a:solidFill>
                  <a:schemeClr val="hlink"/>
                </a:solidFill>
              </a:rPr>
              <a:t>PROCESSI STRATEGICI</a:t>
            </a:r>
          </a:p>
        </p:txBody>
      </p:sp>
      <p:sp>
        <p:nvSpPr>
          <p:cNvPr id="17421" name="AutoShape 14"/>
          <p:cNvSpPr>
            <a:spLocks noChangeArrowheads="1"/>
          </p:cNvSpPr>
          <p:nvPr/>
        </p:nvSpPr>
        <p:spPr bwMode="auto">
          <a:xfrm>
            <a:off x="4438650" y="4419600"/>
            <a:ext cx="571500" cy="685800"/>
          </a:xfrm>
          <a:prstGeom prst="downArrow">
            <a:avLst>
              <a:gd name="adj1" fmla="val 50000"/>
              <a:gd name="adj2" fmla="val 30000"/>
            </a:avLst>
          </a:prstGeom>
          <a:solidFill>
            <a:schemeClr val="folHlink"/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7422" name="Text Box 15"/>
          <p:cNvSpPr txBox="1">
            <a:spLocks noChangeArrowheads="1"/>
          </p:cNvSpPr>
          <p:nvPr/>
        </p:nvSpPr>
        <p:spPr bwMode="auto">
          <a:xfrm>
            <a:off x="781050" y="5105400"/>
            <a:ext cx="800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b="1">
                <a:solidFill>
                  <a:schemeClr val="hlink"/>
                </a:solidFill>
              </a:rPr>
              <a:t>PROCESSI OPERATIVI</a:t>
            </a:r>
          </a:p>
        </p:txBody>
      </p:sp>
      <p:sp>
        <p:nvSpPr>
          <p:cNvPr id="17423" name="Text Box 16"/>
          <p:cNvSpPr txBox="1">
            <a:spLocks noChangeArrowheads="1"/>
          </p:cNvSpPr>
          <p:nvPr/>
        </p:nvSpPr>
        <p:spPr bwMode="auto">
          <a:xfrm>
            <a:off x="19050" y="5486400"/>
            <a:ext cx="25146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/>
            <a:endParaRPr lang="it-IT" sz="400">
              <a:solidFill>
                <a:schemeClr val="hlink"/>
              </a:solidFill>
            </a:endParaRPr>
          </a:p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PRODOTTO</a:t>
            </a:r>
            <a:endParaRPr lang="it-IT" sz="1400">
              <a:solidFill>
                <a:schemeClr val="hlink"/>
              </a:solidFill>
              <a:latin typeface="Times New Roman" charset="0"/>
            </a:endParaRPr>
          </a:p>
        </p:txBody>
      </p:sp>
      <p:sp>
        <p:nvSpPr>
          <p:cNvPr id="17424" name="Text Box 17"/>
          <p:cNvSpPr txBox="1">
            <a:spLocks noChangeArrowheads="1"/>
          </p:cNvSpPr>
          <p:nvPr/>
        </p:nvSpPr>
        <p:spPr bwMode="auto">
          <a:xfrm>
            <a:off x="2457450" y="5486400"/>
            <a:ext cx="24384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/>
            <a:endParaRPr lang="it-IT" sz="400">
              <a:solidFill>
                <a:schemeClr val="hlink"/>
              </a:solidFill>
            </a:endParaRPr>
          </a:p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PREZZO</a:t>
            </a:r>
            <a:endParaRPr lang="it-IT" sz="1400">
              <a:solidFill>
                <a:schemeClr val="hlink"/>
              </a:solidFill>
              <a:latin typeface="Times New Roman" charset="0"/>
            </a:endParaRPr>
          </a:p>
        </p:txBody>
      </p:sp>
      <p:sp>
        <p:nvSpPr>
          <p:cNvPr id="17425" name="Text Box 18"/>
          <p:cNvSpPr txBox="1">
            <a:spLocks noChangeArrowheads="1"/>
          </p:cNvSpPr>
          <p:nvPr/>
        </p:nvSpPr>
        <p:spPr bwMode="auto">
          <a:xfrm>
            <a:off x="4591050" y="5486400"/>
            <a:ext cx="24384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/>
            <a:endParaRPr lang="it-IT" sz="400">
              <a:solidFill>
                <a:schemeClr val="hlink"/>
              </a:solidFill>
            </a:endParaRPr>
          </a:p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COMUNICAZIONE</a:t>
            </a:r>
            <a:endParaRPr lang="it-IT" sz="1400">
              <a:solidFill>
                <a:schemeClr val="hlink"/>
              </a:solidFill>
              <a:latin typeface="Times New Roman" charset="0"/>
            </a:endParaRPr>
          </a:p>
        </p:txBody>
      </p:sp>
      <p:sp>
        <p:nvSpPr>
          <p:cNvPr id="17426" name="Text Box 19"/>
          <p:cNvSpPr txBox="1">
            <a:spLocks noChangeArrowheads="1"/>
          </p:cNvSpPr>
          <p:nvPr/>
        </p:nvSpPr>
        <p:spPr bwMode="auto">
          <a:xfrm>
            <a:off x="6724650" y="5486400"/>
            <a:ext cx="24384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/>
            <a:endParaRPr lang="it-IT" sz="400">
              <a:solidFill>
                <a:schemeClr val="hlink"/>
              </a:solidFill>
            </a:endParaRPr>
          </a:p>
          <a:p>
            <a:pPr algn="ctr" eaLnBrk="0" hangingPunct="0"/>
            <a:r>
              <a:rPr lang="it-IT" sz="1400">
                <a:solidFill>
                  <a:schemeClr val="hlink"/>
                </a:solidFill>
              </a:rPr>
              <a:t>DISTRIBUZIONE</a:t>
            </a:r>
            <a:endParaRPr lang="it-IT" sz="1400">
              <a:solidFill>
                <a:schemeClr val="hlink"/>
              </a:solidFill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762000" y="1524000"/>
            <a:ext cx="7391400" cy="45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it-IT" sz="2000" b="1">
                <a:solidFill>
                  <a:srgbClr val="0CAE1B"/>
                </a:solidFill>
              </a:rPr>
              <a:t> ANALISI QUANTITATIVA DELLA DOMANDA</a:t>
            </a:r>
          </a:p>
          <a:p>
            <a:pPr eaLnBrk="0" hangingPunct="0">
              <a:spcBef>
                <a:spcPct val="50000"/>
              </a:spcBef>
            </a:pPr>
            <a:r>
              <a:rPr lang="it-IT" sz="2000" b="1">
                <a:solidFill>
                  <a:srgbClr val="0CAE1B"/>
                </a:solidFill>
              </a:rPr>
              <a:t>   (Approccio strutturalista)</a:t>
            </a:r>
          </a:p>
          <a:p>
            <a:pPr eaLnBrk="0" hangingPunct="0">
              <a:spcBef>
                <a:spcPct val="50000"/>
              </a:spcBef>
            </a:pPr>
            <a:r>
              <a:rPr lang="it-IT" sz="2000" b="1">
                <a:solidFill>
                  <a:srgbClr val="0CAE1B"/>
                </a:solidFill>
              </a:rPr>
              <a:t>   - domanda attuale e potenziale</a:t>
            </a:r>
          </a:p>
          <a:p>
            <a:pPr eaLnBrk="0" hangingPunct="0">
              <a:spcBef>
                <a:spcPct val="50000"/>
              </a:spcBef>
            </a:pPr>
            <a:r>
              <a:rPr lang="it-IT" sz="2000" b="1">
                <a:solidFill>
                  <a:srgbClr val="0CAE1B"/>
                </a:solidFill>
              </a:rPr>
              <a:t>   - quota di mercato</a:t>
            </a:r>
          </a:p>
          <a:p>
            <a:pPr eaLnBrk="0" hangingPunct="0">
              <a:spcBef>
                <a:spcPct val="50000"/>
              </a:spcBef>
            </a:pPr>
            <a:r>
              <a:rPr lang="it-IT" sz="2000" b="1">
                <a:solidFill>
                  <a:srgbClr val="0CAE1B"/>
                </a:solidFill>
              </a:rPr>
              <a:t>   - elasticità della domanda</a:t>
            </a:r>
          </a:p>
          <a:p>
            <a:pPr eaLnBrk="0" hangingPunct="0">
              <a:spcBef>
                <a:spcPct val="50000"/>
              </a:spcBef>
            </a:pPr>
            <a:endParaRPr lang="it-IT" sz="2000" b="1">
              <a:solidFill>
                <a:srgbClr val="0CAE1B"/>
              </a:solidFill>
            </a:endParaRP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it-IT" sz="2000" b="1">
                <a:solidFill>
                  <a:srgbClr val="0CAE1B"/>
                </a:solidFill>
              </a:rPr>
              <a:t> ANALISI QUALITATIVA DELLA DOMANDA</a:t>
            </a:r>
          </a:p>
          <a:p>
            <a:pPr eaLnBrk="0" hangingPunct="0">
              <a:spcBef>
                <a:spcPct val="50000"/>
              </a:spcBef>
            </a:pPr>
            <a:r>
              <a:rPr lang="it-IT" sz="2000" b="1">
                <a:solidFill>
                  <a:srgbClr val="0CAE1B"/>
                </a:solidFill>
              </a:rPr>
              <a:t>  (Approccio comportamentista)</a:t>
            </a:r>
          </a:p>
          <a:p>
            <a:pPr eaLnBrk="0" hangingPunct="0">
              <a:spcBef>
                <a:spcPct val="50000"/>
              </a:spcBef>
            </a:pPr>
            <a:r>
              <a:rPr lang="it-IT" sz="2000" b="1">
                <a:solidFill>
                  <a:srgbClr val="0CAE1B"/>
                </a:solidFill>
              </a:rPr>
              <a:t>  - consumer behavior</a:t>
            </a:r>
          </a:p>
          <a:p>
            <a:pPr eaLnBrk="0" hangingPunct="0">
              <a:spcBef>
                <a:spcPct val="50000"/>
              </a:spcBef>
            </a:pPr>
            <a:r>
              <a:rPr lang="it-IT" sz="2000" b="1">
                <a:solidFill>
                  <a:srgbClr val="0CAE1B"/>
                </a:solidFill>
              </a:rPr>
              <a:t>  - customer behavior</a:t>
            </a:r>
          </a:p>
        </p:txBody>
      </p:sp>
      <p:sp>
        <p:nvSpPr>
          <p:cNvPr id="20484" name="Text Box 3"/>
          <p:cNvSpPr txBox="1">
            <a:spLocks noChangeArrowheads="1"/>
          </p:cNvSpPr>
          <p:nvPr/>
        </p:nvSpPr>
        <p:spPr bwMode="auto">
          <a:xfrm>
            <a:off x="1752600" y="228600"/>
            <a:ext cx="54864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800" b="1">
                <a:solidFill>
                  <a:schemeClr val="hlink"/>
                </a:solidFill>
              </a:rPr>
              <a:t>L’ANALISI DELLA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800" b="1">
                <a:solidFill>
                  <a:schemeClr val="hlink"/>
                </a:solidFill>
              </a:rPr>
              <a:t>DOMANDA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1181100" y="171450"/>
            <a:ext cx="73914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800">
                <a:solidFill>
                  <a:srgbClr val="0CAE1B"/>
                </a:solidFill>
              </a:rPr>
              <a:t>LE PREVISIONI DELLE VENDITE: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800">
                <a:solidFill>
                  <a:srgbClr val="0CAE1B"/>
                </a:solidFill>
              </a:rPr>
              <a:t> I METODI 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609600" y="1524000"/>
            <a:ext cx="7620000" cy="485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it-IT" sz="1900">
                <a:solidFill>
                  <a:srgbClr val="0CAE1B"/>
                </a:solidFill>
              </a:rPr>
              <a:t>Temporali (desk)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it-IT" sz="1900">
                <a:solidFill>
                  <a:srgbClr val="0CAE1B"/>
                </a:solidFill>
              </a:rPr>
              <a:t> </a:t>
            </a:r>
            <a:r>
              <a:rPr lang="it-IT" sz="1900" b="1">
                <a:solidFill>
                  <a:srgbClr val="0CAE1B"/>
                </a:solidFill>
              </a:rPr>
              <a:t>trende analisi serie storiche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 b="1">
                <a:solidFill>
                  <a:srgbClr val="0CAE1B"/>
                </a:solidFill>
              </a:rPr>
              <a:t> exponential smoothing</a:t>
            </a:r>
            <a:r>
              <a:rPr lang="it-IT" sz="1900">
                <a:solidFill>
                  <a:srgbClr val="0CAE1B"/>
                </a:solidFill>
              </a:rPr>
              <a:t> 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it-IT" sz="1900">
                <a:solidFill>
                  <a:srgbClr val="0CAE1B"/>
                </a:solidFill>
              </a:rPr>
              <a:t>Causali (desk)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>
                <a:solidFill>
                  <a:srgbClr val="0CAE1B"/>
                </a:solidFill>
              </a:rPr>
              <a:t> </a:t>
            </a:r>
            <a:r>
              <a:rPr lang="it-IT" sz="1900" b="1">
                <a:solidFill>
                  <a:srgbClr val="0CAE1B"/>
                </a:solidFill>
              </a:rPr>
              <a:t>Relazioni ed analogie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 b="1">
                <a:solidFill>
                  <a:srgbClr val="0CAE1B"/>
                </a:solidFill>
              </a:rPr>
              <a:t> Regressione semplice e multipla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 b="1">
                <a:solidFill>
                  <a:srgbClr val="0CAE1B"/>
                </a:solidFill>
              </a:rPr>
              <a:t> modelli econometrici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it-IT" sz="1900">
                <a:solidFill>
                  <a:srgbClr val="0CAE1B"/>
                </a:solidFill>
              </a:rPr>
              <a:t>Qualitativi (field)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 b="1">
                <a:solidFill>
                  <a:srgbClr val="0CAE1B"/>
                </a:solidFill>
              </a:rPr>
              <a:t> Panel venditori 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 b="1">
                <a:solidFill>
                  <a:srgbClr val="0CAE1B"/>
                </a:solidFill>
              </a:rPr>
              <a:t> Panel consumatori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 b="1">
                <a:solidFill>
                  <a:srgbClr val="0CAE1B"/>
                </a:solidFill>
              </a:rPr>
              <a:t> Metodo Delphi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it-IT" sz="1900">
                <a:solidFill>
                  <a:srgbClr val="0CAE1B"/>
                </a:solidFill>
              </a:rPr>
              <a:t>Sperimentali (field)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 b="1">
                <a:solidFill>
                  <a:srgbClr val="0CAE1B"/>
                </a:solidFill>
              </a:rPr>
              <a:t> Concept test 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 b="1">
                <a:solidFill>
                  <a:srgbClr val="0CAE1B"/>
                </a:solidFill>
              </a:rPr>
              <a:t> Pre-market test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it-IT" sz="1900" b="1">
                <a:solidFill>
                  <a:srgbClr val="0CAE1B"/>
                </a:solidFill>
              </a:rPr>
              <a:t> Market test</a:t>
            </a:r>
            <a:endParaRPr lang="it-IT" sz="1900">
              <a:solidFill>
                <a:srgbClr val="0CAE1B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609600" y="228600"/>
            <a:ext cx="8153400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it-IT" sz="2800">
                <a:solidFill>
                  <a:srgbClr val="0CAE1B"/>
                </a:solidFill>
              </a:rPr>
              <a:t>ANALISI QUALITATIVA 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it-IT" sz="2800">
                <a:solidFill>
                  <a:srgbClr val="0CAE1B"/>
                </a:solidFill>
              </a:rPr>
              <a:t>DELLA DOMANDA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it-IT" sz="2800">
                <a:solidFill>
                  <a:srgbClr val="0CAE1B"/>
                </a:solidFill>
              </a:rPr>
              <a:t> (APPROCCIO COMPORTAMENTISTA)</a:t>
            </a:r>
          </a:p>
        </p:txBody>
      </p:sp>
      <p:sp>
        <p:nvSpPr>
          <p:cNvPr id="28676" name="Text Box 3"/>
          <p:cNvSpPr txBox="1">
            <a:spLocks noChangeArrowheads="1"/>
          </p:cNvSpPr>
          <p:nvPr/>
        </p:nvSpPr>
        <p:spPr bwMode="auto">
          <a:xfrm>
            <a:off x="533400" y="2209800"/>
            <a:ext cx="8077200" cy="388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0CAE1B"/>
                </a:solidFill>
              </a:rPr>
              <a:t>ANALISI DEL COMPORTAMENTO DEI CONSUMATORI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0CAE1B"/>
                </a:solidFill>
              </a:rPr>
              <a:t>E DEI CLIENTI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0CAE1B"/>
                </a:solidFill>
              </a:rPr>
              <a:t>(PROCESSO E MOTIVAZIONI D’ACQUISTO E DI CONSUMO)</a:t>
            </a:r>
          </a:p>
          <a:p>
            <a:pPr eaLnBrk="0" hangingPunct="0">
              <a:spcBef>
                <a:spcPct val="50000"/>
              </a:spcBef>
            </a:pPr>
            <a:endParaRPr lang="it-IT" sz="2200">
              <a:solidFill>
                <a:srgbClr val="0CAE1B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it-IT" sz="2200">
                <a:solidFill>
                  <a:srgbClr val="0CAE1B"/>
                </a:solidFill>
              </a:rPr>
              <a:t>   - l’approccio all’analisi secondo il modello stimolo-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>
                <a:solidFill>
                  <a:srgbClr val="0CAE1B"/>
                </a:solidFill>
              </a:rPr>
              <a:t>      risposta</a:t>
            </a:r>
          </a:p>
          <a:p>
            <a:pPr eaLnBrk="0" hangingPunct="0">
              <a:lnSpc>
                <a:spcPct val="230000"/>
              </a:lnSpc>
              <a:spcBef>
                <a:spcPct val="50000"/>
              </a:spcBef>
            </a:pPr>
            <a:r>
              <a:rPr lang="it-IT" sz="2200">
                <a:solidFill>
                  <a:srgbClr val="0CAE1B"/>
                </a:solidFill>
              </a:rPr>
              <a:t>   - il modello delle 6 “W”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/>
              <a:t>Economia e Gestione delle Imprese - Secondo Modulo - Prima Unità Didattica</a:t>
            </a: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1371600" y="0"/>
            <a:ext cx="6858000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600"/>
              <a:t>IL COMPORTAMENTO DI ACQUISTO:</a:t>
            </a:r>
          </a:p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it-IT" sz="2600"/>
              <a:t>IL MODELLO DESCRITTIVO </a:t>
            </a:r>
          </a:p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it-IT" sz="2600"/>
              <a:t>DELLE 6 “W”</a:t>
            </a:r>
          </a:p>
        </p:txBody>
      </p:sp>
      <p:sp>
        <p:nvSpPr>
          <p:cNvPr id="29700" name="Text Box 3"/>
          <p:cNvSpPr txBox="1">
            <a:spLocks noChangeArrowheads="1"/>
          </p:cNvSpPr>
          <p:nvPr/>
        </p:nvSpPr>
        <p:spPr bwMode="auto">
          <a:xfrm>
            <a:off x="838200" y="1981200"/>
            <a:ext cx="769620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it-IT" sz="2200" dirty="0" err="1">
                <a:solidFill>
                  <a:srgbClr val="0CAE1B"/>
                </a:solidFill>
              </a:rPr>
              <a:t>What</a:t>
            </a:r>
            <a:r>
              <a:rPr lang="it-IT" sz="2200" dirty="0">
                <a:solidFill>
                  <a:srgbClr val="0CAE1B"/>
                </a:solidFill>
              </a:rPr>
              <a:t> ?                                 </a:t>
            </a:r>
            <a:r>
              <a:rPr lang="it-IT" sz="2200" dirty="0" smtClean="0">
                <a:solidFill>
                  <a:srgbClr val="0CAE1B"/>
                </a:solidFill>
              </a:rPr>
              <a:t> 		Oggetti </a:t>
            </a:r>
            <a:r>
              <a:rPr lang="it-IT" sz="2200" dirty="0">
                <a:solidFill>
                  <a:srgbClr val="0CAE1B"/>
                </a:solidFill>
              </a:rPr>
              <a:t>di acquisto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 dirty="0" err="1">
                <a:solidFill>
                  <a:srgbClr val="0CAE1B"/>
                </a:solidFill>
              </a:rPr>
              <a:t>Who</a:t>
            </a:r>
            <a:r>
              <a:rPr lang="it-IT" sz="2200" dirty="0">
                <a:solidFill>
                  <a:srgbClr val="0CAE1B"/>
                </a:solidFill>
              </a:rPr>
              <a:t> ?                                  </a:t>
            </a:r>
            <a:r>
              <a:rPr lang="it-IT" sz="2200" dirty="0" smtClean="0">
                <a:solidFill>
                  <a:srgbClr val="0CAE1B"/>
                </a:solidFill>
              </a:rPr>
              <a:t> 		Soggetti </a:t>
            </a:r>
            <a:r>
              <a:rPr lang="it-IT" sz="2200" dirty="0">
                <a:solidFill>
                  <a:srgbClr val="0CAE1B"/>
                </a:solidFill>
              </a:rPr>
              <a:t>e ruoli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 dirty="0" err="1">
                <a:solidFill>
                  <a:srgbClr val="0CAE1B"/>
                </a:solidFill>
              </a:rPr>
              <a:t>When</a:t>
            </a:r>
            <a:r>
              <a:rPr lang="it-IT" sz="2200" dirty="0">
                <a:solidFill>
                  <a:srgbClr val="0CAE1B"/>
                </a:solidFill>
              </a:rPr>
              <a:t> ?                                 </a:t>
            </a:r>
            <a:r>
              <a:rPr lang="it-IT" sz="2200" dirty="0" smtClean="0">
                <a:solidFill>
                  <a:srgbClr val="0CAE1B"/>
                </a:solidFill>
              </a:rPr>
              <a:t> 		Fasi </a:t>
            </a:r>
            <a:r>
              <a:rPr lang="it-IT" sz="2200" dirty="0">
                <a:solidFill>
                  <a:srgbClr val="0CAE1B"/>
                </a:solidFill>
              </a:rPr>
              <a:t>ed occasioni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 dirty="0" err="1">
                <a:solidFill>
                  <a:srgbClr val="0CAE1B"/>
                </a:solidFill>
              </a:rPr>
              <a:t>How</a:t>
            </a:r>
            <a:r>
              <a:rPr lang="it-IT" sz="2200" dirty="0">
                <a:solidFill>
                  <a:srgbClr val="0CAE1B"/>
                </a:solidFill>
              </a:rPr>
              <a:t> ?                                   </a:t>
            </a:r>
            <a:r>
              <a:rPr lang="it-IT" sz="2200" dirty="0" smtClean="0">
                <a:solidFill>
                  <a:srgbClr val="0CAE1B"/>
                </a:solidFill>
              </a:rPr>
              <a:t> 		Operazioni </a:t>
            </a:r>
            <a:r>
              <a:rPr lang="it-IT" sz="2200" dirty="0">
                <a:solidFill>
                  <a:srgbClr val="0CAE1B"/>
                </a:solidFill>
              </a:rPr>
              <a:t>e coinvolgimento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 dirty="0" err="1">
                <a:solidFill>
                  <a:srgbClr val="0CAE1B"/>
                </a:solidFill>
              </a:rPr>
              <a:t>Where</a:t>
            </a:r>
            <a:r>
              <a:rPr lang="it-IT" sz="2200" dirty="0">
                <a:solidFill>
                  <a:srgbClr val="0CAE1B"/>
                </a:solidFill>
              </a:rPr>
              <a:t> ?                               </a:t>
            </a:r>
            <a:r>
              <a:rPr lang="it-IT" sz="2200" dirty="0" smtClean="0">
                <a:solidFill>
                  <a:srgbClr val="0CAE1B"/>
                </a:solidFill>
              </a:rPr>
              <a:t> 		“</a:t>
            </a:r>
            <a:r>
              <a:rPr lang="it-IT" sz="2200" dirty="0" err="1">
                <a:solidFill>
                  <a:srgbClr val="0CAE1B"/>
                </a:solidFill>
              </a:rPr>
              <a:t>Place</a:t>
            </a:r>
            <a:r>
              <a:rPr lang="it-IT" sz="2200" dirty="0">
                <a:solidFill>
                  <a:srgbClr val="0CAE1B"/>
                </a:solidFill>
              </a:rPr>
              <a:t>” e reperibilità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 dirty="0" err="1">
                <a:solidFill>
                  <a:srgbClr val="0CAE1B"/>
                </a:solidFill>
              </a:rPr>
              <a:t>Why</a:t>
            </a:r>
            <a:r>
              <a:rPr lang="it-IT" sz="2200" dirty="0">
                <a:solidFill>
                  <a:srgbClr val="0CAE1B"/>
                </a:solidFill>
              </a:rPr>
              <a:t> ?                                   </a:t>
            </a:r>
            <a:r>
              <a:rPr lang="it-IT" sz="2200" dirty="0" smtClean="0">
                <a:solidFill>
                  <a:srgbClr val="0CAE1B"/>
                </a:solidFill>
              </a:rPr>
              <a:t> 		Motivazioni </a:t>
            </a:r>
            <a:r>
              <a:rPr lang="it-IT" sz="2200" dirty="0">
                <a:solidFill>
                  <a:srgbClr val="0CAE1B"/>
                </a:solidFill>
              </a:rPr>
              <a:t>all’acquisto </a:t>
            </a:r>
          </a:p>
        </p:txBody>
      </p:sp>
      <p:sp>
        <p:nvSpPr>
          <p:cNvPr id="29701" name="Line 4"/>
          <p:cNvSpPr>
            <a:spLocks noChangeShapeType="1"/>
          </p:cNvSpPr>
          <p:nvPr/>
        </p:nvSpPr>
        <p:spPr bwMode="auto">
          <a:xfrm>
            <a:off x="2209800" y="2209800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2" name="Line 5"/>
          <p:cNvSpPr>
            <a:spLocks noChangeShapeType="1"/>
          </p:cNvSpPr>
          <p:nvPr/>
        </p:nvSpPr>
        <p:spPr bwMode="auto">
          <a:xfrm>
            <a:off x="2209800" y="2667000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3" name="Line 6"/>
          <p:cNvSpPr>
            <a:spLocks noChangeShapeType="1"/>
          </p:cNvSpPr>
          <p:nvPr/>
        </p:nvSpPr>
        <p:spPr bwMode="auto">
          <a:xfrm>
            <a:off x="2209800" y="3200400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4" name="Line 7"/>
          <p:cNvSpPr>
            <a:spLocks noChangeShapeType="1"/>
          </p:cNvSpPr>
          <p:nvPr/>
        </p:nvSpPr>
        <p:spPr bwMode="auto">
          <a:xfrm>
            <a:off x="2209800" y="3733800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5" name="Line 8"/>
          <p:cNvSpPr>
            <a:spLocks noChangeShapeType="1"/>
          </p:cNvSpPr>
          <p:nvPr/>
        </p:nvSpPr>
        <p:spPr bwMode="auto">
          <a:xfrm>
            <a:off x="2209800" y="4267200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6" name="Line 9"/>
          <p:cNvSpPr>
            <a:spLocks noChangeShapeType="1"/>
          </p:cNvSpPr>
          <p:nvPr/>
        </p:nvSpPr>
        <p:spPr bwMode="auto">
          <a:xfrm>
            <a:off x="2209800" y="4724400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 smtClean="0"/>
              <a:t>Corso di Marketing - Seconda Unità Didattica</a:t>
            </a:r>
          </a:p>
        </p:txBody>
      </p:sp>
      <p:sp>
        <p:nvSpPr>
          <p:cNvPr id="37891" name="Text Box 2"/>
          <p:cNvSpPr txBox="1">
            <a:spLocks noChangeArrowheads="1"/>
          </p:cNvSpPr>
          <p:nvPr/>
        </p:nvSpPr>
        <p:spPr bwMode="auto">
          <a:xfrm>
            <a:off x="1295400" y="304800"/>
            <a:ext cx="68580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B10D57"/>
                </a:solidFill>
              </a:rPr>
              <a:t>Il comportamento di acquisto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B10D57"/>
                </a:solidFill>
              </a:rPr>
              <a:t>e il modello stimolo - risposta</a:t>
            </a:r>
            <a:endParaRPr lang="it-IT">
              <a:solidFill>
                <a:srgbClr val="B10D57"/>
              </a:solidFill>
            </a:endParaRPr>
          </a:p>
        </p:txBody>
      </p:sp>
      <p:sp>
        <p:nvSpPr>
          <p:cNvPr id="37892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8077200" cy="445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Secondo l’approccio dettato dal modello “stimolo-risposta” –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alternativo al modello economico, fondato sull’assunto della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“scelta razionale” - il consumatore elabora gli stimoli esterni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sulla base delle proprie caratteristiche personali: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l’obiettivo dell’analisi qualitativa della domanda è quello di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comprendere i meccanismi attivato nella “scatola nera”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(insieme delle caratteristiche personali, 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difficilmente conoscibili) dei consumatori.</a:t>
            </a:r>
          </a:p>
          <a:p>
            <a:pPr eaLnBrk="0" hangingPunct="0">
              <a:spcBef>
                <a:spcPct val="50000"/>
              </a:spcBef>
            </a:pPr>
            <a:endParaRPr lang="it-IT" sz="2200">
              <a:solidFill>
                <a:srgbClr val="E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 smtClean="0"/>
              <a:t>Corso di Marketing - Seconda Unità Didattica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1828800" y="1066800"/>
            <a:ext cx="5791200" cy="5373688"/>
            <a:chOff x="1152" y="336"/>
            <a:chExt cx="3648" cy="3703"/>
          </a:xfrm>
        </p:grpSpPr>
        <p:sp>
          <p:nvSpPr>
            <p:cNvPr id="38917" name="Text Box 2"/>
            <p:cNvSpPr txBox="1">
              <a:spLocks noChangeArrowheads="1"/>
            </p:cNvSpPr>
            <p:nvPr/>
          </p:nvSpPr>
          <p:spPr bwMode="auto">
            <a:xfrm>
              <a:off x="1152" y="336"/>
              <a:ext cx="3648" cy="300"/>
            </a:xfrm>
            <a:prstGeom prst="rect">
              <a:avLst/>
            </a:prstGeom>
            <a:noFill/>
            <a:ln w="38100">
              <a:solidFill>
                <a:srgbClr val="E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2000" b="1">
                  <a:solidFill>
                    <a:srgbClr val="E00000"/>
                  </a:solidFill>
                </a:rPr>
                <a:t>Stimoli esterni</a:t>
              </a:r>
            </a:p>
          </p:txBody>
        </p:sp>
        <p:sp>
          <p:nvSpPr>
            <p:cNvPr id="38918" name="Text Box 3"/>
            <p:cNvSpPr txBox="1">
              <a:spLocks noChangeArrowheads="1"/>
            </p:cNvSpPr>
            <p:nvPr/>
          </p:nvSpPr>
          <p:spPr bwMode="auto">
            <a:xfrm>
              <a:off x="1152" y="624"/>
              <a:ext cx="1824" cy="299"/>
            </a:xfrm>
            <a:prstGeom prst="rect">
              <a:avLst/>
            </a:prstGeom>
            <a:noFill/>
            <a:ln w="38100">
              <a:solidFill>
                <a:srgbClr val="E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2000" b="1">
                  <a:solidFill>
                    <a:srgbClr val="E00000"/>
                  </a:solidFill>
                </a:rPr>
                <a:t>Marketing</a:t>
              </a:r>
            </a:p>
          </p:txBody>
        </p:sp>
        <p:sp>
          <p:nvSpPr>
            <p:cNvPr id="38919" name="Text Box 4"/>
            <p:cNvSpPr txBox="1">
              <a:spLocks noChangeArrowheads="1"/>
            </p:cNvSpPr>
            <p:nvPr/>
          </p:nvSpPr>
          <p:spPr bwMode="auto">
            <a:xfrm>
              <a:off x="2976" y="624"/>
              <a:ext cx="1824" cy="299"/>
            </a:xfrm>
            <a:prstGeom prst="rect">
              <a:avLst/>
            </a:prstGeom>
            <a:noFill/>
            <a:ln w="38100">
              <a:solidFill>
                <a:srgbClr val="E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2000" b="1">
                  <a:solidFill>
                    <a:srgbClr val="E00000"/>
                  </a:solidFill>
                </a:rPr>
                <a:t>Altri</a:t>
              </a:r>
            </a:p>
          </p:txBody>
        </p:sp>
        <p:sp>
          <p:nvSpPr>
            <p:cNvPr id="38920" name="Text Box 5"/>
            <p:cNvSpPr txBox="1">
              <a:spLocks noChangeArrowheads="1"/>
            </p:cNvSpPr>
            <p:nvPr/>
          </p:nvSpPr>
          <p:spPr bwMode="auto">
            <a:xfrm>
              <a:off x="1152" y="913"/>
              <a:ext cx="1824" cy="1076"/>
            </a:xfrm>
            <a:prstGeom prst="rect">
              <a:avLst/>
            </a:prstGeom>
            <a:noFill/>
            <a:ln w="38100">
              <a:solidFill>
                <a:srgbClr val="E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9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Prodotto</a:t>
              </a:r>
            </a:p>
            <a:p>
              <a:pPr algn="ctr"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Prezzo</a:t>
              </a:r>
            </a:p>
            <a:p>
              <a:pPr algn="ctr">
                <a:lnSpc>
                  <a:spcPct val="9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Distribuzione</a:t>
              </a:r>
            </a:p>
            <a:p>
              <a:pPr algn="ctr">
                <a:lnSpc>
                  <a:spcPct val="9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Comunicazione</a:t>
              </a:r>
            </a:p>
          </p:txBody>
        </p:sp>
        <p:sp>
          <p:nvSpPr>
            <p:cNvPr id="38921" name="Text Box 6"/>
            <p:cNvSpPr txBox="1">
              <a:spLocks noChangeArrowheads="1"/>
            </p:cNvSpPr>
            <p:nvPr/>
          </p:nvSpPr>
          <p:spPr bwMode="auto">
            <a:xfrm>
              <a:off x="2976" y="913"/>
              <a:ext cx="1824" cy="1076"/>
            </a:xfrm>
            <a:prstGeom prst="rect">
              <a:avLst/>
            </a:prstGeom>
            <a:noFill/>
            <a:ln w="38100">
              <a:solidFill>
                <a:srgbClr val="E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Economici</a:t>
              </a:r>
            </a:p>
            <a:p>
              <a:pPr algn="ctr">
                <a:lnSpc>
                  <a:spcPct val="6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Tecnologici</a:t>
              </a:r>
            </a:p>
            <a:p>
              <a:pPr algn="ctr">
                <a:lnSpc>
                  <a:spcPct val="6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Politici</a:t>
              </a:r>
            </a:p>
            <a:p>
              <a:pPr algn="ctr">
                <a:lnSpc>
                  <a:spcPct val="6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Sociali</a:t>
              </a:r>
            </a:p>
            <a:p>
              <a:pPr algn="ctr">
                <a:lnSpc>
                  <a:spcPct val="6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Culturali</a:t>
              </a:r>
            </a:p>
          </p:txBody>
        </p:sp>
        <p:sp>
          <p:nvSpPr>
            <p:cNvPr id="38922" name="Text Box 7"/>
            <p:cNvSpPr txBox="1">
              <a:spLocks noChangeArrowheads="1"/>
            </p:cNvSpPr>
            <p:nvPr/>
          </p:nvSpPr>
          <p:spPr bwMode="auto">
            <a:xfrm>
              <a:off x="1152" y="2497"/>
              <a:ext cx="3648" cy="486"/>
            </a:xfrm>
            <a:prstGeom prst="rect">
              <a:avLst/>
            </a:prstGeom>
            <a:noFill/>
            <a:ln w="38100">
              <a:solidFill>
                <a:srgbClr val="E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Caratteristiche del consumatore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Processo decisionale del consumatore</a:t>
              </a:r>
            </a:p>
          </p:txBody>
        </p:sp>
        <p:sp>
          <p:nvSpPr>
            <p:cNvPr id="38923" name="Text Box 8"/>
            <p:cNvSpPr txBox="1">
              <a:spLocks noChangeArrowheads="1"/>
            </p:cNvSpPr>
            <p:nvPr/>
          </p:nvSpPr>
          <p:spPr bwMode="auto">
            <a:xfrm>
              <a:off x="1152" y="3265"/>
              <a:ext cx="3648" cy="774"/>
            </a:xfrm>
            <a:prstGeom prst="rect">
              <a:avLst/>
            </a:prstGeom>
            <a:noFill/>
            <a:ln w="38100">
              <a:solidFill>
                <a:srgbClr val="E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2000" b="1">
                  <a:solidFill>
                    <a:srgbClr val="E00000"/>
                  </a:solidFill>
                </a:rPr>
                <a:t>Reazioni del consumatore</a:t>
              </a:r>
            </a:p>
            <a:p>
              <a:pPr algn="ctr">
                <a:spcBef>
                  <a:spcPct val="50000"/>
                </a:spcBef>
              </a:pPr>
              <a:r>
                <a:rPr lang="it-IT" sz="1800" b="1">
                  <a:solidFill>
                    <a:srgbClr val="E00000"/>
                  </a:solidFill>
                </a:rPr>
                <a:t>Scelta del prodotto, della marca, del rivenditore, del tempo e della quantità di acquisto</a:t>
              </a:r>
            </a:p>
          </p:txBody>
        </p:sp>
        <p:sp>
          <p:nvSpPr>
            <p:cNvPr id="38924" name="Line 10"/>
            <p:cNvSpPr>
              <a:spLocks noChangeShapeType="1"/>
            </p:cNvSpPr>
            <p:nvPr/>
          </p:nvSpPr>
          <p:spPr bwMode="auto">
            <a:xfrm>
              <a:off x="1152" y="3504"/>
              <a:ext cx="3648" cy="0"/>
            </a:xfrm>
            <a:prstGeom prst="line">
              <a:avLst/>
            </a:prstGeom>
            <a:noFill/>
            <a:ln w="38100">
              <a:solidFill>
                <a:srgbClr val="E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38925" name="Text Box 11"/>
            <p:cNvSpPr txBox="1">
              <a:spLocks noChangeArrowheads="1"/>
            </p:cNvSpPr>
            <p:nvPr/>
          </p:nvSpPr>
          <p:spPr bwMode="auto">
            <a:xfrm>
              <a:off x="1152" y="2207"/>
              <a:ext cx="3648" cy="299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rgbClr val="E00000"/>
              </a:solidFill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2000" b="1">
                  <a:solidFill>
                    <a:schemeClr val="bg1"/>
                  </a:solidFill>
                </a:rPr>
                <a:t>“</a:t>
              </a:r>
              <a:r>
                <a:rPr lang="it-IT" sz="2000" b="1" i="1">
                  <a:solidFill>
                    <a:schemeClr val="bg1"/>
                  </a:solidFill>
                </a:rPr>
                <a:t>Black Box”</a:t>
              </a:r>
              <a:endParaRPr lang="it-IT" sz="2000" b="1">
                <a:solidFill>
                  <a:schemeClr val="bg1"/>
                </a:solidFill>
              </a:endParaRPr>
            </a:p>
          </p:txBody>
        </p:sp>
        <p:sp>
          <p:nvSpPr>
            <p:cNvPr id="38926" name="AutoShape 12"/>
            <p:cNvSpPr>
              <a:spLocks noChangeArrowheads="1"/>
            </p:cNvSpPr>
            <p:nvPr/>
          </p:nvSpPr>
          <p:spPr bwMode="auto">
            <a:xfrm>
              <a:off x="2784" y="1920"/>
              <a:ext cx="384" cy="240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B10D57"/>
            </a:solidFill>
            <a:ln w="9525">
              <a:solidFill>
                <a:srgbClr val="E00000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38927" name="AutoShape 13"/>
            <p:cNvSpPr>
              <a:spLocks noChangeArrowheads="1"/>
            </p:cNvSpPr>
            <p:nvPr/>
          </p:nvSpPr>
          <p:spPr bwMode="auto">
            <a:xfrm>
              <a:off x="2784" y="2976"/>
              <a:ext cx="384" cy="240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B10D57"/>
            </a:solidFill>
            <a:ln w="9525">
              <a:solidFill>
                <a:srgbClr val="E00000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  <p:sp>
        <p:nvSpPr>
          <p:cNvPr id="38916" name="Text Box 15"/>
          <p:cNvSpPr txBox="1">
            <a:spLocks noChangeArrowheads="1"/>
          </p:cNvSpPr>
          <p:nvPr/>
        </p:nvSpPr>
        <p:spPr bwMode="auto">
          <a:xfrm>
            <a:off x="1371600" y="15240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>
                <a:solidFill>
                  <a:srgbClr val="B10D57"/>
                </a:solidFill>
              </a:rPr>
              <a:t>Il modello stimolo-risposta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egnaposto piè di pagina 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it-IT" smtClean="0"/>
              <a:t>Corso di Marketing - Seconda Unità Didattica</a:t>
            </a:r>
          </a:p>
        </p:txBody>
      </p:sp>
      <p:sp>
        <p:nvSpPr>
          <p:cNvPr id="40963" name="Text Box 2"/>
          <p:cNvSpPr txBox="1">
            <a:spLocks noChangeArrowheads="1"/>
          </p:cNvSpPr>
          <p:nvPr/>
        </p:nvSpPr>
        <p:spPr bwMode="auto">
          <a:xfrm>
            <a:off x="1371600" y="457200"/>
            <a:ext cx="68580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it-IT">
                <a:solidFill>
                  <a:srgbClr val="B10D57"/>
                </a:solidFill>
              </a:rPr>
              <a:t>Gli oggetti del mercato di consumo: 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it-IT">
                <a:solidFill>
                  <a:srgbClr val="B10D57"/>
                </a:solidFill>
              </a:rPr>
              <a:t> “</a:t>
            </a:r>
            <a:r>
              <a:rPr lang="it-IT" i="1">
                <a:solidFill>
                  <a:srgbClr val="B10D57"/>
                </a:solidFill>
              </a:rPr>
              <a:t>what ?”</a:t>
            </a:r>
            <a:r>
              <a:rPr lang="it-IT">
                <a:solidFill>
                  <a:srgbClr val="B10D57"/>
                </a:solidFill>
              </a:rPr>
              <a:t> </a:t>
            </a:r>
          </a:p>
        </p:txBody>
      </p:sp>
      <p:sp>
        <p:nvSpPr>
          <p:cNvPr id="40964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8077200" cy="428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Gli oggetti da analizzare sono i prodotti, intesi in senso ampio. L’analisi del comportamento del consumatore con riguardo agli oggetti di consumo in merito può essere affrontata ricorrendo ad alcune classificazioni: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Sulla base della tangibilità e della frequenza dell’acquisto e del consumo: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   - beni durevoli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   - beni non durevoli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   - servizi continuativi</a:t>
            </a:r>
          </a:p>
          <a:p>
            <a:pPr eaLnBrk="0" hangingPunct="0">
              <a:spcBef>
                <a:spcPct val="50000"/>
              </a:spcBef>
            </a:pPr>
            <a:r>
              <a:rPr lang="it-IT" sz="2200">
                <a:solidFill>
                  <a:srgbClr val="E00000"/>
                </a:solidFill>
              </a:rPr>
              <a:t>   - servizi </a:t>
            </a:r>
            <a:r>
              <a:rPr lang="it-IT" sz="2200" i="1">
                <a:solidFill>
                  <a:srgbClr val="E00000"/>
                </a:solidFill>
              </a:rPr>
              <a:t>spot</a:t>
            </a:r>
            <a:endParaRPr lang="it-IT" sz="2200">
              <a:solidFill>
                <a:srgbClr val="E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685800" y="304800"/>
            <a:ext cx="800100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it-IT">
                <a:solidFill>
                  <a:srgbClr val="B10D57"/>
                </a:solidFill>
              </a:rPr>
              <a:t>I soggetti ed i ruoli nel                                                  processo di consumo:  “</a:t>
            </a:r>
            <a:r>
              <a:rPr lang="it-IT" i="1">
                <a:solidFill>
                  <a:srgbClr val="B10D57"/>
                </a:solidFill>
              </a:rPr>
              <a:t>who ?”</a:t>
            </a:r>
            <a:r>
              <a:rPr lang="it-IT">
                <a:solidFill>
                  <a:srgbClr val="B10D57"/>
                </a:solidFill>
              </a:rPr>
              <a:t> </a:t>
            </a:r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633413" y="1604963"/>
            <a:ext cx="8281987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74625" indent="-174625" eaLnBrk="0" hangingPunct="0">
              <a:spcBef>
                <a:spcPct val="50000"/>
              </a:spcBef>
            </a:pPr>
            <a:r>
              <a:rPr lang="it-IT" sz="1800">
                <a:solidFill>
                  <a:srgbClr val="E00000"/>
                </a:solidFill>
              </a:rPr>
              <a:t>I soggetti che “interpretano” i ruoli fondamentali nell’intero processo di acquisto e di consumo sono:</a:t>
            </a:r>
          </a:p>
          <a:p>
            <a:pPr marL="174625" indent="-174625" eaLnBrk="0" hangingPunct="0">
              <a:spcBef>
                <a:spcPct val="50000"/>
              </a:spcBef>
              <a:buFontTx/>
              <a:buChar char="•"/>
            </a:pPr>
            <a:r>
              <a:rPr lang="it-IT" sz="1800">
                <a:solidFill>
                  <a:srgbClr val="E00000"/>
                </a:solidFill>
              </a:rPr>
              <a:t> INIZIATORE: chi “suscita l’idea”, ovvero chi evidenzia</a:t>
            </a:r>
          </a:p>
          <a:p>
            <a:pPr marL="174625" indent="-174625" eaLnBrk="0" hangingPunct="0">
              <a:spcBef>
                <a:spcPct val="50000"/>
              </a:spcBef>
            </a:pPr>
            <a:r>
              <a:rPr lang="it-IT" sz="1800">
                <a:solidFill>
                  <a:srgbClr val="E00000"/>
                </a:solidFill>
              </a:rPr>
              <a:t>   per primo un bisogno percepito e la possibile “soluzione”</a:t>
            </a:r>
          </a:p>
          <a:p>
            <a:pPr marL="174625" indent="-174625" eaLnBrk="0" hangingPunct="0">
              <a:spcBef>
                <a:spcPct val="50000"/>
              </a:spcBef>
              <a:buFontTx/>
              <a:buChar char="•"/>
            </a:pPr>
            <a:r>
              <a:rPr lang="it-IT" sz="1800">
                <a:solidFill>
                  <a:srgbClr val="E00000"/>
                </a:solidFill>
              </a:rPr>
              <a:t> INFLUENZATORE: chi indirizza, in modo esplicito o meno, con </a:t>
            </a:r>
          </a:p>
          <a:p>
            <a:pPr marL="174625" indent="-174625" eaLnBrk="0" hangingPunct="0">
              <a:spcBef>
                <a:spcPct val="50000"/>
              </a:spcBef>
            </a:pPr>
            <a:r>
              <a:rPr lang="it-IT" sz="1800">
                <a:solidFill>
                  <a:srgbClr val="E00000"/>
                </a:solidFill>
              </a:rPr>
              <a:t>   intensità variabili rispetto alle capacità valutative del decisore,</a:t>
            </a:r>
          </a:p>
          <a:p>
            <a:pPr marL="174625" indent="-174625" eaLnBrk="0" hangingPunct="0">
              <a:spcBef>
                <a:spcPct val="50000"/>
              </a:spcBef>
            </a:pPr>
            <a:r>
              <a:rPr lang="it-IT" sz="1800">
                <a:solidFill>
                  <a:srgbClr val="E00000"/>
                </a:solidFill>
              </a:rPr>
              <a:t>   verso un determinato prodotto e/o verso una determinata marca </a:t>
            </a:r>
          </a:p>
          <a:p>
            <a:pPr marL="174625" indent="-174625" eaLnBrk="0" hangingPunct="0">
              <a:spcBef>
                <a:spcPct val="50000"/>
              </a:spcBef>
              <a:buFontTx/>
              <a:buChar char="•"/>
            </a:pPr>
            <a:r>
              <a:rPr lang="it-IT" sz="1800">
                <a:solidFill>
                  <a:srgbClr val="E00000"/>
                </a:solidFill>
              </a:rPr>
              <a:t> DECISORE: che effettivamente decide l’oggetto (prodotto/marca) da acquistare   </a:t>
            </a:r>
          </a:p>
          <a:p>
            <a:pPr marL="174625" indent="-174625">
              <a:buFontTx/>
              <a:buChar char="•"/>
            </a:pPr>
            <a:r>
              <a:rPr lang="it-IT" sz="1800">
                <a:solidFill>
                  <a:srgbClr val="E00000"/>
                </a:solidFill>
              </a:rPr>
              <a:t>ACQUIRENTE: chi sostiene i costi monetari e non monetari relativi alla fase di acquisto</a:t>
            </a:r>
          </a:p>
          <a:p>
            <a:pPr marL="174625" indent="-174625">
              <a:buFontTx/>
              <a:buChar char="•"/>
            </a:pPr>
            <a:r>
              <a:rPr lang="it-IT" sz="1800">
                <a:solidFill>
                  <a:srgbClr val="E00000"/>
                </a:solidFill>
              </a:rPr>
              <a:t> UTILIZZATORE: il soggetto “protagonista” del processo di consumo</a:t>
            </a:r>
          </a:p>
          <a:p>
            <a:pPr marL="174625" indent="-174625"/>
            <a:endParaRPr lang="it-IT" sz="1800">
              <a:solidFill>
                <a:srgbClr val="E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609600" y="381000"/>
            <a:ext cx="8153400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>
                <a:solidFill>
                  <a:srgbClr val="B10D57"/>
                </a:solidFill>
              </a:rPr>
              <a:t>Le fasi del processo di acquisto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it-IT">
                <a:solidFill>
                  <a:srgbClr val="B10D57"/>
                </a:solidFill>
              </a:rPr>
              <a:t>“When ?”</a:t>
            </a: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381000" y="1295400"/>
            <a:ext cx="8229600" cy="4949825"/>
            <a:chOff x="240" y="816"/>
            <a:chExt cx="5184" cy="3118"/>
          </a:xfrm>
        </p:grpSpPr>
        <p:grpSp>
          <p:nvGrpSpPr>
            <p:cNvPr id="3" name="Group 26"/>
            <p:cNvGrpSpPr>
              <a:grpSpLocks/>
            </p:cNvGrpSpPr>
            <p:nvPr/>
          </p:nvGrpSpPr>
          <p:grpSpPr bwMode="auto">
            <a:xfrm>
              <a:off x="240" y="816"/>
              <a:ext cx="2352" cy="3118"/>
              <a:chOff x="240" y="816"/>
              <a:chExt cx="2352" cy="3118"/>
            </a:xfrm>
          </p:grpSpPr>
          <p:sp>
            <p:nvSpPr>
              <p:cNvPr id="25605" name="Text Box 5"/>
              <p:cNvSpPr txBox="1">
                <a:spLocks noChangeArrowheads="1"/>
              </p:cNvSpPr>
              <p:nvPr/>
            </p:nvSpPr>
            <p:spPr bwMode="auto">
              <a:xfrm>
                <a:off x="240" y="816"/>
                <a:ext cx="2352" cy="256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B10D57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rgbClr val="B10D57"/>
                </a:outerShdw>
              </a:effec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it-IT" sz="2000">
                    <a:solidFill>
                      <a:srgbClr val="E00000"/>
                    </a:solidFill>
                    <a:latin typeface="Tahoma" pitchFamily="34" charset="0"/>
                  </a:rPr>
                  <a:t>Percezione del bisogno</a:t>
                </a:r>
              </a:p>
            </p:txBody>
          </p:sp>
          <p:sp>
            <p:nvSpPr>
              <p:cNvPr id="25606" name="Text Box 6"/>
              <p:cNvSpPr txBox="1">
                <a:spLocks noChangeArrowheads="1"/>
              </p:cNvSpPr>
              <p:nvPr/>
            </p:nvSpPr>
            <p:spPr bwMode="auto">
              <a:xfrm>
                <a:off x="240" y="1344"/>
                <a:ext cx="2352" cy="256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B10D57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rgbClr val="B10D57"/>
                </a:outerShdw>
              </a:effec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it-IT" sz="2000">
                    <a:solidFill>
                      <a:srgbClr val="E00000"/>
                    </a:solidFill>
                    <a:latin typeface="Tahoma" pitchFamily="34" charset="0"/>
                  </a:rPr>
                  <a:t>Raccolta delle informazioni</a:t>
                </a:r>
              </a:p>
            </p:txBody>
          </p:sp>
          <p:sp>
            <p:nvSpPr>
              <p:cNvPr id="25607" name="Text Box 7"/>
              <p:cNvSpPr txBox="1">
                <a:spLocks noChangeArrowheads="1"/>
              </p:cNvSpPr>
              <p:nvPr/>
            </p:nvSpPr>
            <p:spPr bwMode="auto">
              <a:xfrm>
                <a:off x="240" y="1920"/>
                <a:ext cx="2352" cy="44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B10D57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rgbClr val="B10D57"/>
                </a:outerShdw>
              </a:effec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it-IT" sz="2000">
                    <a:solidFill>
                      <a:srgbClr val="E00000"/>
                    </a:solidFill>
                    <a:latin typeface="Tahoma" pitchFamily="34" charset="0"/>
                  </a:rPr>
                  <a:t>Valutazione delle alternative (valutazione pre-acquisto)</a:t>
                </a:r>
              </a:p>
            </p:txBody>
          </p:sp>
          <p:sp>
            <p:nvSpPr>
              <p:cNvPr id="25608" name="Text Box 8"/>
              <p:cNvSpPr txBox="1">
                <a:spLocks noChangeArrowheads="1"/>
              </p:cNvSpPr>
              <p:nvPr/>
            </p:nvSpPr>
            <p:spPr bwMode="auto">
              <a:xfrm>
                <a:off x="240" y="2736"/>
                <a:ext cx="2352" cy="256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B10D57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rgbClr val="B10D57"/>
                </a:outerShdw>
              </a:effec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it-IT" sz="2000">
                    <a:solidFill>
                      <a:srgbClr val="E00000"/>
                    </a:solidFill>
                    <a:latin typeface="Tahoma" pitchFamily="34" charset="0"/>
                  </a:rPr>
                  <a:t>Decisione di acquisto</a:t>
                </a:r>
              </a:p>
            </p:txBody>
          </p:sp>
          <p:sp>
            <p:nvSpPr>
              <p:cNvPr id="25609" name="Text Box 9"/>
              <p:cNvSpPr txBox="1">
                <a:spLocks noChangeArrowheads="1"/>
              </p:cNvSpPr>
              <p:nvPr/>
            </p:nvSpPr>
            <p:spPr bwMode="auto">
              <a:xfrm>
                <a:off x="240" y="3294"/>
                <a:ext cx="2352" cy="64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B10D57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rgbClr val="B10D57"/>
                </a:outerShdw>
              </a:effectLst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it-IT" sz="2000">
                    <a:solidFill>
                      <a:srgbClr val="E00000"/>
                    </a:solidFill>
                  </a:rPr>
                  <a:t>Valutazione dell’esperienza di consumo (valutazione post-acquisto)</a:t>
                </a:r>
              </a:p>
            </p:txBody>
          </p:sp>
          <p:sp>
            <p:nvSpPr>
              <p:cNvPr id="45077" name="AutoShape 10"/>
              <p:cNvSpPr>
                <a:spLocks noChangeArrowheads="1"/>
              </p:cNvSpPr>
              <p:nvPr/>
            </p:nvSpPr>
            <p:spPr bwMode="auto">
              <a:xfrm>
                <a:off x="1200" y="1173"/>
                <a:ext cx="432" cy="144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rgbClr val="B10D57"/>
              </a:solidFill>
              <a:ln w="9525">
                <a:solidFill>
                  <a:srgbClr val="B10D57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45078" name="AutoShape 11"/>
              <p:cNvSpPr>
                <a:spLocks noChangeArrowheads="1"/>
              </p:cNvSpPr>
              <p:nvPr/>
            </p:nvSpPr>
            <p:spPr bwMode="auto">
              <a:xfrm>
                <a:off x="1212" y="1719"/>
                <a:ext cx="432" cy="144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rgbClr val="B10D57"/>
              </a:solidFill>
              <a:ln w="9525">
                <a:solidFill>
                  <a:srgbClr val="B10D57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45079" name="AutoShape 12"/>
              <p:cNvSpPr>
                <a:spLocks noChangeArrowheads="1"/>
              </p:cNvSpPr>
              <p:nvPr/>
            </p:nvSpPr>
            <p:spPr bwMode="auto">
              <a:xfrm>
                <a:off x="1224" y="2528"/>
                <a:ext cx="432" cy="144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rgbClr val="B10D57"/>
              </a:solidFill>
              <a:ln w="9525">
                <a:solidFill>
                  <a:srgbClr val="B10D57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45080" name="AutoShape 13"/>
              <p:cNvSpPr>
                <a:spLocks noChangeArrowheads="1"/>
              </p:cNvSpPr>
              <p:nvPr/>
            </p:nvSpPr>
            <p:spPr bwMode="auto">
              <a:xfrm>
                <a:off x="1217" y="3105"/>
                <a:ext cx="432" cy="144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solidFill>
                <a:srgbClr val="B10D57"/>
              </a:solidFill>
              <a:ln w="9525">
                <a:solidFill>
                  <a:srgbClr val="B10D57"/>
                </a:solidFill>
                <a:miter lim="800000"/>
                <a:headEnd/>
                <a:tailEnd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  <p:sp>
          <p:nvSpPr>
            <p:cNvPr id="25614" name="Text Box 14"/>
            <p:cNvSpPr txBox="1">
              <a:spLocks noChangeArrowheads="1"/>
            </p:cNvSpPr>
            <p:nvPr/>
          </p:nvSpPr>
          <p:spPr bwMode="auto">
            <a:xfrm>
              <a:off x="3048" y="839"/>
              <a:ext cx="2352" cy="2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B10D57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B10D57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it-IT" sz="2000">
                  <a:solidFill>
                    <a:srgbClr val="E00000"/>
                  </a:solidFill>
                  <a:latin typeface="Tahoma" pitchFamily="34" charset="0"/>
                </a:rPr>
                <a:t>Sistema motivante</a:t>
              </a:r>
            </a:p>
          </p:txBody>
        </p:sp>
        <p:sp>
          <p:nvSpPr>
            <p:cNvPr id="25615" name="Text Box 15"/>
            <p:cNvSpPr txBox="1">
              <a:spLocks noChangeArrowheads="1"/>
            </p:cNvSpPr>
            <p:nvPr/>
          </p:nvSpPr>
          <p:spPr bwMode="auto">
            <a:xfrm>
              <a:off x="3069" y="1383"/>
              <a:ext cx="2352" cy="2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B10D57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B10D57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it-IT" sz="2000">
                  <a:solidFill>
                    <a:srgbClr val="E00000"/>
                  </a:solidFill>
                  <a:latin typeface="Tahoma" pitchFamily="34" charset="0"/>
                </a:rPr>
                <a:t>Sistema percettivo</a:t>
              </a:r>
            </a:p>
          </p:txBody>
        </p:sp>
        <p:sp>
          <p:nvSpPr>
            <p:cNvPr id="25616" name="Text Box 16"/>
            <p:cNvSpPr txBox="1">
              <a:spLocks noChangeArrowheads="1"/>
            </p:cNvSpPr>
            <p:nvPr/>
          </p:nvSpPr>
          <p:spPr bwMode="auto">
            <a:xfrm>
              <a:off x="3072" y="1965"/>
              <a:ext cx="2352" cy="2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B10D57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B10D57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it-IT" sz="2000">
                  <a:solidFill>
                    <a:srgbClr val="E00000"/>
                  </a:solidFill>
                  <a:latin typeface="Tahoma" pitchFamily="34" charset="0"/>
                </a:rPr>
                <a:t>Sistema valutativo</a:t>
              </a:r>
            </a:p>
          </p:txBody>
        </p:sp>
        <p:sp>
          <p:nvSpPr>
            <p:cNvPr id="25617" name="Text Box 17"/>
            <p:cNvSpPr txBox="1">
              <a:spLocks noChangeArrowheads="1"/>
            </p:cNvSpPr>
            <p:nvPr/>
          </p:nvSpPr>
          <p:spPr bwMode="auto">
            <a:xfrm>
              <a:off x="3072" y="2400"/>
              <a:ext cx="1609" cy="2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B10D57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B10D57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it-IT" sz="2000">
                  <a:solidFill>
                    <a:srgbClr val="E00000"/>
                  </a:solidFill>
                  <a:latin typeface="Tahoma" pitchFamily="34" charset="0"/>
                </a:rPr>
                <a:t>Pre-acquisto</a:t>
              </a:r>
            </a:p>
          </p:txBody>
        </p:sp>
        <p:sp>
          <p:nvSpPr>
            <p:cNvPr id="25618" name="Text Box 18"/>
            <p:cNvSpPr txBox="1">
              <a:spLocks noChangeArrowheads="1"/>
            </p:cNvSpPr>
            <p:nvPr/>
          </p:nvSpPr>
          <p:spPr bwMode="auto">
            <a:xfrm>
              <a:off x="3072" y="3312"/>
              <a:ext cx="1609" cy="2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B10D57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B10D57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it-IT" sz="2000">
                  <a:solidFill>
                    <a:srgbClr val="E00000"/>
                  </a:solidFill>
                  <a:latin typeface="Tahoma" pitchFamily="34" charset="0"/>
                </a:rPr>
                <a:t>Post-acquisto</a:t>
              </a:r>
            </a:p>
          </p:txBody>
        </p:sp>
        <p:sp>
          <p:nvSpPr>
            <p:cNvPr id="45067" name="Line 19"/>
            <p:cNvSpPr>
              <a:spLocks noChangeShapeType="1"/>
            </p:cNvSpPr>
            <p:nvPr/>
          </p:nvSpPr>
          <p:spPr bwMode="auto">
            <a:xfrm>
              <a:off x="5328" y="2256"/>
              <a:ext cx="0" cy="1200"/>
            </a:xfrm>
            <a:prstGeom prst="line">
              <a:avLst/>
            </a:prstGeom>
            <a:noFill/>
            <a:ln w="9525">
              <a:solidFill>
                <a:srgbClr val="B10D57"/>
              </a:solidFill>
              <a:prstDash val="sys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5068" name="Line 20"/>
            <p:cNvSpPr>
              <a:spLocks noChangeShapeType="1"/>
            </p:cNvSpPr>
            <p:nvPr/>
          </p:nvSpPr>
          <p:spPr bwMode="auto">
            <a:xfrm flipH="1">
              <a:off x="4704" y="2544"/>
              <a:ext cx="624" cy="0"/>
            </a:xfrm>
            <a:prstGeom prst="line">
              <a:avLst/>
            </a:prstGeom>
            <a:noFill/>
            <a:ln w="9525">
              <a:solidFill>
                <a:srgbClr val="B10D57"/>
              </a:solidFill>
              <a:prstDash val="sysDot"/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5069" name="Line 21"/>
            <p:cNvSpPr>
              <a:spLocks noChangeShapeType="1"/>
            </p:cNvSpPr>
            <p:nvPr/>
          </p:nvSpPr>
          <p:spPr bwMode="auto">
            <a:xfrm flipH="1">
              <a:off x="4704" y="3456"/>
              <a:ext cx="624" cy="0"/>
            </a:xfrm>
            <a:prstGeom prst="line">
              <a:avLst/>
            </a:prstGeom>
            <a:noFill/>
            <a:ln w="9525">
              <a:solidFill>
                <a:srgbClr val="B10D57"/>
              </a:solidFill>
              <a:prstDash val="sysDot"/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5070" name="AutoShape 22"/>
            <p:cNvSpPr>
              <a:spLocks noChangeArrowheads="1"/>
            </p:cNvSpPr>
            <p:nvPr/>
          </p:nvSpPr>
          <p:spPr bwMode="auto">
            <a:xfrm>
              <a:off x="4032" y="1200"/>
              <a:ext cx="432" cy="144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B10D57"/>
            </a:solidFill>
            <a:ln w="9525">
              <a:solidFill>
                <a:srgbClr val="B10D57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5071" name="AutoShape 23"/>
            <p:cNvSpPr>
              <a:spLocks noChangeArrowheads="1"/>
            </p:cNvSpPr>
            <p:nvPr/>
          </p:nvSpPr>
          <p:spPr bwMode="auto">
            <a:xfrm>
              <a:off x="4032" y="1776"/>
              <a:ext cx="432" cy="144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B10D57"/>
            </a:solidFill>
            <a:ln w="9525">
              <a:solidFill>
                <a:srgbClr val="B10D57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3"/>
          <p:cNvSpPr txBox="1">
            <a:spLocks noChangeArrowheads="1"/>
          </p:cNvSpPr>
          <p:nvPr/>
        </p:nvSpPr>
        <p:spPr bwMode="auto">
          <a:xfrm>
            <a:off x="990600" y="304800"/>
            <a:ext cx="7696200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>
                <a:solidFill>
                  <a:srgbClr val="B10D57"/>
                </a:solidFill>
              </a:rPr>
              <a:t>Le operazioni ed il coinvolgimento: 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>
                <a:solidFill>
                  <a:srgbClr val="B10D57"/>
                </a:solidFill>
              </a:rPr>
              <a:t>  “how ?” 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381000" y="1601788"/>
            <a:ext cx="8342313" cy="4678362"/>
            <a:chOff x="336" y="1009"/>
            <a:chExt cx="5255" cy="2947"/>
          </a:xfrm>
        </p:grpSpPr>
        <p:graphicFrame>
          <p:nvGraphicFramePr>
            <p:cNvPr id="46082" name="Object 6"/>
            <p:cNvGraphicFramePr>
              <a:graphicFrameLocks noChangeAspect="1"/>
            </p:cNvGraphicFramePr>
            <p:nvPr/>
          </p:nvGraphicFramePr>
          <p:xfrm>
            <a:off x="336" y="1009"/>
            <a:ext cx="5255" cy="2491"/>
          </p:xfrm>
          <a:graphic>
            <a:graphicData uri="http://schemas.openxmlformats.org/presentationml/2006/ole">
              <p:oleObj spid="_x0000_s54274" name="Documento" r:id="rId3" imgW="6478200" imgH="3079800" progId="Word.Document.8">
                <p:embed/>
              </p:oleObj>
            </a:graphicData>
          </a:graphic>
        </p:graphicFrame>
        <p:sp>
          <p:nvSpPr>
            <p:cNvPr id="46086" name="Text Box 7"/>
            <p:cNvSpPr txBox="1">
              <a:spLocks noChangeArrowheads="1"/>
            </p:cNvSpPr>
            <p:nvPr/>
          </p:nvSpPr>
          <p:spPr bwMode="auto">
            <a:xfrm>
              <a:off x="768" y="1824"/>
              <a:ext cx="1248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1800" b="1">
                  <a:solidFill>
                    <a:srgbClr val="B10D57"/>
                  </a:solidFill>
                </a:rPr>
                <a:t>Differenze percepite tra le marche</a:t>
              </a:r>
            </a:p>
          </p:txBody>
        </p:sp>
        <p:sp>
          <p:nvSpPr>
            <p:cNvPr id="46087" name="Text Box 8"/>
            <p:cNvSpPr txBox="1">
              <a:spLocks noChangeArrowheads="1"/>
            </p:cNvSpPr>
            <p:nvPr/>
          </p:nvSpPr>
          <p:spPr bwMode="auto">
            <a:xfrm>
              <a:off x="3360" y="3552"/>
              <a:ext cx="124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1800" b="1">
                  <a:solidFill>
                    <a:srgbClr val="B10D57"/>
                  </a:solidFill>
                </a:rPr>
                <a:t>Livello di coinvolgimento</a:t>
              </a:r>
            </a:p>
          </p:txBody>
        </p:sp>
        <p:sp>
          <p:nvSpPr>
            <p:cNvPr id="46088" name="Text Box 9"/>
            <p:cNvSpPr txBox="1">
              <a:spLocks noChangeArrowheads="1"/>
            </p:cNvSpPr>
            <p:nvPr/>
          </p:nvSpPr>
          <p:spPr bwMode="auto">
            <a:xfrm>
              <a:off x="2496" y="3312"/>
              <a:ext cx="283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800">
                  <a:solidFill>
                    <a:srgbClr val="B10D57"/>
                  </a:solidFill>
                </a:rPr>
                <a:t>          Basso                         Alto</a:t>
              </a:r>
            </a:p>
          </p:txBody>
        </p:sp>
        <p:sp>
          <p:nvSpPr>
            <p:cNvPr id="46089" name="Text Box 10"/>
            <p:cNvSpPr txBox="1">
              <a:spLocks noChangeArrowheads="1"/>
            </p:cNvSpPr>
            <p:nvPr/>
          </p:nvSpPr>
          <p:spPr bwMode="auto">
            <a:xfrm>
              <a:off x="1920" y="1104"/>
              <a:ext cx="528" cy="2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</a:pPr>
              <a:endParaRPr lang="it-IT" sz="1800">
                <a:solidFill>
                  <a:srgbClr val="B10D57"/>
                </a:solidFill>
              </a:endParaRPr>
            </a:p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r>
                <a:rPr lang="it-IT" sz="1800">
                  <a:solidFill>
                    <a:srgbClr val="B10D57"/>
                  </a:solidFill>
                </a:rPr>
                <a:t>Alte</a:t>
              </a:r>
            </a:p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endParaRPr lang="it-IT" sz="1800">
                <a:solidFill>
                  <a:srgbClr val="B10D57"/>
                </a:solidFill>
              </a:endParaRPr>
            </a:p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endParaRPr lang="it-IT" sz="1800">
                <a:solidFill>
                  <a:srgbClr val="B10D57"/>
                </a:solidFill>
              </a:endParaRPr>
            </a:p>
            <a:p>
              <a:pPr algn="ctr">
                <a:lnSpc>
                  <a:spcPct val="140000"/>
                </a:lnSpc>
                <a:spcBef>
                  <a:spcPct val="50000"/>
                </a:spcBef>
              </a:pPr>
              <a:endParaRPr lang="it-IT" sz="1800">
                <a:solidFill>
                  <a:srgbClr val="B10D57"/>
                </a:solidFill>
              </a:endParaRPr>
            </a:p>
            <a:p>
              <a:pPr algn="ctr">
                <a:lnSpc>
                  <a:spcPct val="120000"/>
                </a:lnSpc>
                <a:spcBef>
                  <a:spcPct val="50000"/>
                </a:spcBef>
              </a:pPr>
              <a:r>
                <a:rPr lang="it-IT" sz="1800">
                  <a:solidFill>
                    <a:srgbClr val="B10D57"/>
                  </a:solidFill>
                </a:rPr>
                <a:t>Basse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endParaRPr lang="it-IT" sz="1800">
                <a:solidFill>
                  <a:srgbClr val="B10D57"/>
                </a:solidFill>
              </a:endParaRPr>
            </a:p>
          </p:txBody>
        </p:sp>
        <p:sp>
          <p:nvSpPr>
            <p:cNvPr id="46090" name="Text Box 11"/>
            <p:cNvSpPr txBox="1">
              <a:spLocks noChangeArrowheads="1"/>
            </p:cNvSpPr>
            <p:nvPr/>
          </p:nvSpPr>
          <p:spPr bwMode="auto">
            <a:xfrm>
              <a:off x="576" y="3648"/>
              <a:ext cx="158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2000" b="1">
                  <a:solidFill>
                    <a:srgbClr val="B10D57"/>
                  </a:solidFill>
                </a:rPr>
                <a:t>Matrice di Assael</a:t>
              </a:r>
              <a:endParaRPr lang="it-IT" sz="2000">
                <a:solidFill>
                  <a:srgbClr val="B10D57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1608</Words>
  <Application>Microsoft Macintosh PowerPoint</Application>
  <PresentationFormat>Presentazione su schermo (4:3)</PresentationFormat>
  <Paragraphs>295</Paragraphs>
  <Slides>25</Slides>
  <Notes>1</Notes>
  <HiddenSlides>0</HiddenSlides>
  <MMClips>0</MMClips>
  <ScaleCrop>false</ScaleCrop>
  <HeadingPairs>
    <vt:vector size="6" baseType="variant">
      <vt:variant>
        <vt:lpstr>Modello struttura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25</vt:i4>
      </vt:variant>
    </vt:vector>
  </HeadingPairs>
  <TitlesOfParts>
    <vt:vector size="28" baseType="lpstr">
      <vt:lpstr>Tema di Office</vt:lpstr>
      <vt:lpstr>ClipArt</vt:lpstr>
      <vt:lpstr>Documento</vt:lpstr>
      <vt:lpstr>Marketing</vt:lpstr>
      <vt:lpstr>Marketing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</dc:title>
  <dc:creator>Cristina Mele </dc:creator>
  <cp:lastModifiedBy>Cristina Mele </cp:lastModifiedBy>
  <cp:revision>3</cp:revision>
  <dcterms:created xsi:type="dcterms:W3CDTF">2012-01-30T13:22:22Z</dcterms:created>
  <dcterms:modified xsi:type="dcterms:W3CDTF">2012-01-30T13:26:07Z</dcterms:modified>
</cp:coreProperties>
</file>