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5" r:id="rId3"/>
    <p:sldId id="264" r:id="rId4"/>
    <p:sldId id="259" r:id="rId5"/>
    <p:sldId id="260" r:id="rId6"/>
    <p:sldId id="261" r:id="rId7"/>
    <p:sldId id="262" r:id="rId8"/>
    <p:sldId id="263" r:id="rId9"/>
    <p:sldId id="256" r:id="rId10"/>
    <p:sldId id="258" r:id="rId1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2E3DDF-5443-4319-9E90-E2C5B0B7409C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84B72-1AE4-427F-9B02-932B879DBFD6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84B72-1AE4-427F-9B02-932B879DBFD6}" type="slidenum">
              <a:rPr lang="it-IT" smtClean="0"/>
              <a:pPr/>
              <a:t>10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5FC68-85E8-42C2-8D3C-1FFA812A8034}" type="datetimeFigureOut">
              <a:rPr lang="it-IT" smtClean="0"/>
              <a:pPr/>
              <a:t>02/02/2012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C35B6-E4CA-4B2C-ACAB-CBBEAB0C5F8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187624" y="11663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chemeClr val="tx2">
                    <a:lumMod val="75000"/>
                  </a:schemeClr>
                </a:solidFill>
              </a:rPr>
              <a:t>VALUTAZIONE DEGLI INVESTIMENTI</a:t>
            </a:r>
            <a:endParaRPr lang="it-IT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7" name="Connettore 2 16"/>
          <p:cNvCxnSpPr>
            <a:stCxn id="5" idx="2"/>
          </p:cNvCxnSpPr>
          <p:nvPr/>
        </p:nvCxnSpPr>
        <p:spPr>
          <a:xfrm rot="5400000">
            <a:off x="2835388" y="-287832"/>
            <a:ext cx="772924" cy="2628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/>
          <p:nvPr/>
        </p:nvCxnSpPr>
        <p:spPr>
          <a:xfrm rot="16200000" flipH="1">
            <a:off x="5463680" y="-287832"/>
            <a:ext cx="772924" cy="2628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395536" y="1609636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V.A.N</a:t>
            </a:r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VALORE ATTUALE NETTO</a:t>
            </a:r>
            <a:endParaRPr lang="it-IT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5796136" y="1611957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T.I.R. </a:t>
            </a:r>
          </a:p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TASSO INTERNO </a:t>
            </a:r>
            <a:r>
              <a:rPr lang="it-IT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DI</a:t>
            </a:r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RENDIMENTO</a:t>
            </a:r>
            <a:endParaRPr lang="it-IT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2" name="Connettore 2 21"/>
          <p:cNvCxnSpPr>
            <a:stCxn id="19" idx="2"/>
          </p:cNvCxnSpPr>
          <p:nvPr/>
        </p:nvCxnSpPr>
        <p:spPr>
          <a:xfrm rot="5400000">
            <a:off x="1258472" y="3499847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 rot="5400000">
            <a:off x="6730285" y="3501375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/>
          <p:cNvSpPr txBox="1"/>
          <p:nvPr/>
        </p:nvSpPr>
        <p:spPr>
          <a:xfrm>
            <a:off x="323528" y="4077072"/>
            <a:ext cx="3384376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Si basa sull’attualizzazione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Consente confronto di capitali in epoche diverse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Esprime un risultato di tipo monetario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5580112" y="4077072"/>
            <a:ext cx="33843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Si basa sull’attualizzazione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Consente confronto di capitali in epoche diverse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Esprime un risultato di tipo percentuale (tasso)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187624" y="11663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chemeClr val="tx2">
                    <a:lumMod val="75000"/>
                  </a:schemeClr>
                </a:solidFill>
              </a:rPr>
              <a:t>VALUTAZIONE DEGLI INVESTIMENTI</a:t>
            </a:r>
            <a:endParaRPr lang="it-IT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7" name="Connettore 2 16"/>
          <p:cNvCxnSpPr>
            <a:stCxn id="5" idx="2"/>
          </p:cNvCxnSpPr>
          <p:nvPr/>
        </p:nvCxnSpPr>
        <p:spPr>
          <a:xfrm rot="5400000">
            <a:off x="2835388" y="-287832"/>
            <a:ext cx="772924" cy="2628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/>
          <p:nvPr/>
        </p:nvCxnSpPr>
        <p:spPr>
          <a:xfrm rot="16200000" flipH="1">
            <a:off x="5463680" y="-287832"/>
            <a:ext cx="772924" cy="26282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 rot="5400000">
            <a:off x="1258472" y="3499847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 rot="5400000">
            <a:off x="6730285" y="3501375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po 13"/>
          <p:cNvGrpSpPr/>
          <p:nvPr/>
        </p:nvGrpSpPr>
        <p:grpSpPr>
          <a:xfrm>
            <a:off x="251520" y="3977188"/>
            <a:ext cx="3672408" cy="1252012"/>
            <a:chOff x="107504" y="3883114"/>
            <a:chExt cx="3672408" cy="1252012"/>
          </a:xfrm>
        </p:grpSpPr>
        <p:sp>
          <p:nvSpPr>
            <p:cNvPr id="24" name="CasellaDiTesto 23"/>
            <p:cNvSpPr txBox="1"/>
            <p:nvPr/>
          </p:nvSpPr>
          <p:spPr>
            <a:xfrm>
              <a:off x="251520" y="4077072"/>
              <a:ext cx="35283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l-GR" sz="3200" b="1" dirty="0" smtClean="0">
                  <a:solidFill>
                    <a:schemeClr val="tx2">
                      <a:lumMod val="75000"/>
                    </a:schemeClr>
                  </a:solidFill>
                </a:rPr>
                <a:t>Σ</a:t>
              </a:r>
              <a:r>
                <a:rPr lang="it-IT" sz="3200" b="1" dirty="0" smtClean="0">
                  <a:solidFill>
                    <a:schemeClr val="tx2">
                      <a:lumMod val="75000"/>
                    </a:schemeClr>
                  </a:solidFill>
                </a:rPr>
                <a:t> (E – U) * (1 + i)    =</a:t>
              </a:r>
              <a:endParaRPr lang="it-IT" sz="32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1" name="CasellaDiTesto 10"/>
            <p:cNvSpPr txBox="1"/>
            <p:nvPr/>
          </p:nvSpPr>
          <p:spPr>
            <a:xfrm>
              <a:off x="107504" y="4581128"/>
              <a:ext cx="7200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t = 1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2" name="CasellaDiTesto 11"/>
            <p:cNvSpPr txBox="1"/>
            <p:nvPr/>
          </p:nvSpPr>
          <p:spPr>
            <a:xfrm>
              <a:off x="251520" y="3883114"/>
              <a:ext cx="720080" cy="506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n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3" name="CasellaDiTesto 12"/>
            <p:cNvSpPr txBox="1"/>
            <p:nvPr/>
          </p:nvSpPr>
          <p:spPr>
            <a:xfrm>
              <a:off x="2987824" y="3955122"/>
              <a:ext cx="7200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- t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cxnSp>
        <p:nvCxnSpPr>
          <p:cNvPr id="15" name="Connettore 2 14"/>
          <p:cNvCxnSpPr/>
          <p:nvPr/>
        </p:nvCxnSpPr>
        <p:spPr>
          <a:xfrm rot="5400000">
            <a:off x="1259266" y="5659293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395536" y="6008280"/>
            <a:ext cx="3096344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</a:rPr>
              <a:t>= valore attuale netto</a:t>
            </a:r>
            <a:endParaRPr lang="it-IT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uppo 20"/>
          <p:cNvGrpSpPr/>
          <p:nvPr/>
        </p:nvGrpSpPr>
        <p:grpSpPr>
          <a:xfrm>
            <a:off x="4644008" y="3977188"/>
            <a:ext cx="4049993" cy="1763618"/>
            <a:chOff x="107504" y="3883114"/>
            <a:chExt cx="3240360" cy="1763618"/>
          </a:xfrm>
        </p:grpSpPr>
        <p:sp>
          <p:nvSpPr>
            <p:cNvPr id="26" name="CasellaDiTesto 25"/>
            <p:cNvSpPr txBox="1"/>
            <p:nvPr/>
          </p:nvSpPr>
          <p:spPr>
            <a:xfrm>
              <a:off x="251520" y="4077072"/>
              <a:ext cx="309634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l-GR" sz="3200" b="1" dirty="0" smtClean="0">
                  <a:solidFill>
                    <a:schemeClr val="tx2">
                      <a:lumMod val="75000"/>
                    </a:schemeClr>
                  </a:solidFill>
                </a:rPr>
                <a:t>Σ</a:t>
              </a:r>
              <a:r>
                <a:rPr lang="it-IT" sz="3200" b="1" dirty="0" smtClean="0">
                  <a:solidFill>
                    <a:schemeClr val="tx2">
                      <a:lumMod val="75000"/>
                    </a:schemeClr>
                  </a:solidFill>
                </a:rPr>
                <a:t> (E – U) * (1 + X)   = 0</a:t>
              </a:r>
              <a:endParaRPr lang="it-IT" sz="32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107504" y="4581128"/>
              <a:ext cx="7200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t = 1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251520" y="3883114"/>
              <a:ext cx="720080" cy="506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n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2527246" y="3955122"/>
              <a:ext cx="7200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it-IT" sz="2000" b="1" dirty="0" smtClean="0">
                  <a:solidFill>
                    <a:schemeClr val="tx2">
                      <a:lumMod val="75000"/>
                    </a:schemeClr>
                  </a:solidFill>
                </a:rPr>
                <a:t>- t</a:t>
              </a:r>
              <a:endParaRPr lang="it-IT" sz="20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cxnSp>
        <p:nvCxnSpPr>
          <p:cNvPr id="30" name="Connettore 2 29"/>
          <p:cNvCxnSpPr/>
          <p:nvPr/>
        </p:nvCxnSpPr>
        <p:spPr>
          <a:xfrm rot="5400000">
            <a:off x="6802293" y="5661615"/>
            <a:ext cx="101043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6156176" y="602128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</a:rPr>
              <a:t>dove X = T.I.R.</a:t>
            </a:r>
            <a:endParaRPr lang="it-IT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395536" y="1609636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V.A.N</a:t>
            </a:r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VALORE ATTUALE NETTO</a:t>
            </a:r>
            <a:endParaRPr lang="it-IT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3" name="CasellaDiTesto 32"/>
          <p:cNvSpPr txBox="1"/>
          <p:nvPr/>
        </p:nvSpPr>
        <p:spPr>
          <a:xfrm>
            <a:off x="5796136" y="1611957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T.I.R. </a:t>
            </a:r>
          </a:p>
          <a:p>
            <a:pPr algn="ctr"/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TASSO INTERNO </a:t>
            </a:r>
            <a:r>
              <a:rPr lang="it-IT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DI</a:t>
            </a:r>
            <a:r>
              <a:rPr lang="it-IT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RENDIMENTO</a:t>
            </a:r>
            <a:endParaRPr lang="it-IT" sz="2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187624" y="116632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VALUTAZIONE DEGLI INVESTIMENTI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/>
        </p:nvGraphicFramePr>
        <p:xfrm>
          <a:off x="107504" y="548680"/>
          <a:ext cx="8712969" cy="578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5241"/>
                <a:gridCol w="1770290"/>
                <a:gridCol w="1770290"/>
                <a:gridCol w="1844052"/>
                <a:gridCol w="1853096"/>
              </a:tblGrid>
              <a:tr h="288033">
                <a:tc row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Periodo</a:t>
                      </a:r>
                      <a:endParaRPr lang="it-IT" dirty="0"/>
                    </a:p>
                  </a:txBody>
                  <a:tcPr anchor="ctr" anchorCtr="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INVESTIMENTO A</a:t>
                      </a:r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 smtClean="0"/>
                        <a:t>INVESTIMENTO B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8803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8922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2011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80.000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130.000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40.000</a:t>
                      </a:r>
                      <a:endParaRPr lang="it-IT" sz="2000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2012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70.000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50.000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20.000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140.000</a:t>
                      </a:r>
                      <a:endParaRPr lang="it-IT" sz="2000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2013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-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100.000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-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120.000</a:t>
                      </a:r>
                      <a:endParaRPr lang="it-IT" sz="2000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2014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-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140.000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-</a:t>
                      </a:r>
                      <a:endParaRPr lang="it-IT" sz="20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-</a:t>
                      </a:r>
                      <a:endParaRPr lang="it-IT" sz="2000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pPr algn="r"/>
                      <a:r>
                        <a:rPr lang="it-IT" b="1" dirty="0" smtClean="0"/>
                        <a:t>Totale</a:t>
                      </a:r>
                      <a:endParaRPr lang="it-IT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r>
                        <a:rPr lang="it-IT" dirty="0" smtClean="0"/>
                        <a:t>Media annuale incassi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/>
                    </a:p>
                  </a:txBody>
                  <a:tcPr anchor="ctr" anchorCtr="1"/>
                </a:tc>
              </a:tr>
              <a:tr h="689220">
                <a:tc>
                  <a:txBody>
                    <a:bodyPr/>
                    <a:lstStyle/>
                    <a:p>
                      <a:r>
                        <a:rPr lang="it-IT" dirty="0" smtClean="0"/>
                        <a:t>Periodo di recupero</a:t>
                      </a:r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835696" y="421179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563888" y="422108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300.000</a:t>
            </a:r>
            <a:endParaRPr lang="it-IT" sz="20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436096" y="422108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236296" y="423038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300.000</a:t>
            </a:r>
            <a:endParaRPr lang="it-IT" sz="2000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419872" y="479715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300.000 / 4 =</a:t>
            </a:r>
          </a:p>
          <a:p>
            <a:pPr algn="ctr"/>
            <a:r>
              <a:rPr lang="it-IT" sz="2000" b="1" dirty="0" smtClean="0"/>
              <a:t>75.000</a:t>
            </a:r>
            <a:endParaRPr lang="it-IT" sz="2000" b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7092280" y="479715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300.000 / 3 =</a:t>
            </a:r>
          </a:p>
          <a:p>
            <a:pPr algn="ctr"/>
            <a:r>
              <a:rPr lang="it-IT" sz="2000" b="1" dirty="0" smtClean="0"/>
              <a:t>100.000</a:t>
            </a:r>
            <a:endParaRPr lang="it-IT" sz="2000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3131840" y="5673442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 / 75.000 =</a:t>
            </a:r>
          </a:p>
          <a:p>
            <a:pPr algn="ctr"/>
            <a:r>
              <a:rPr lang="it-IT" sz="2000" b="1" dirty="0" smtClean="0"/>
              <a:t>2</a:t>
            </a:r>
            <a:endParaRPr lang="it-IT" sz="2000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6804248" y="566124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 / 100.000 = 1,5</a:t>
            </a:r>
            <a:endParaRPr lang="it-I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7504" y="548680"/>
          <a:ext cx="8712968" cy="405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8572"/>
                <a:gridCol w="1150769"/>
                <a:gridCol w="1150769"/>
                <a:gridCol w="1670450"/>
                <a:gridCol w="2088232"/>
                <a:gridCol w="1584176"/>
              </a:tblGrid>
              <a:tr h="293271">
                <a:tc row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Periodo</a:t>
                      </a:r>
                      <a:endParaRPr lang="it-IT" sz="1600" dirty="0"/>
                    </a:p>
                  </a:txBody>
                  <a:tcPr anchor="ctr" anchorCtr="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INVESTIMENTO A</a:t>
                      </a:r>
                      <a:endParaRPr lang="it-I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 smtClean="0"/>
                        <a:t>CASH FLOW NETTO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FATTORE</a:t>
                      </a:r>
                      <a:r>
                        <a:rPr lang="it-IT" sz="1600" baseline="0" dirty="0" smtClean="0"/>
                        <a:t> </a:t>
                      </a:r>
                      <a:r>
                        <a:rPr lang="it-IT" sz="1600" baseline="0" dirty="0" err="1" smtClean="0"/>
                        <a:t>DI</a:t>
                      </a:r>
                      <a:r>
                        <a:rPr lang="it-IT" sz="1600" baseline="0" dirty="0" smtClean="0"/>
                        <a:t> ATTUALIZZAZIONE</a:t>
                      </a:r>
                      <a:endParaRPr lang="it-IT" sz="1600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 smtClean="0"/>
                        <a:t>CASH FLOW ATTUALIZZATO</a:t>
                      </a:r>
                    </a:p>
                  </a:txBody>
                  <a:tcPr/>
                </a:tc>
              </a:tr>
              <a:tr h="29327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bg1"/>
                          </a:solidFill>
                        </a:rPr>
                        <a:t>(1+i)</a:t>
                      </a:r>
                      <a:r>
                        <a:rPr lang="it-IT" sz="2400" b="1" baseline="30000" dirty="0" smtClean="0">
                          <a:solidFill>
                            <a:schemeClr val="bg1"/>
                          </a:solidFill>
                        </a:rPr>
                        <a:t>-n</a:t>
                      </a:r>
                      <a:endParaRPr lang="it-IT" sz="2400" b="1" baseline="30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2011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80.000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2012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70.000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50.000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2013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-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100.000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2014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-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140.000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 gridSpan="3">
                  <a:txBody>
                    <a:bodyPr/>
                    <a:lstStyle/>
                    <a:p>
                      <a:pPr algn="r"/>
                      <a:r>
                        <a:rPr lang="it-IT" sz="2000" b="1" dirty="0" smtClean="0"/>
                        <a:t>VALORE ATTUALE NETTO</a:t>
                      </a:r>
                      <a:endParaRPr lang="it-IT" sz="20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0" y="11663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err="1" smtClean="0">
                <a:solidFill>
                  <a:schemeClr val="tx2">
                    <a:lumMod val="75000"/>
                  </a:schemeClr>
                </a:solidFill>
              </a:rPr>
              <a:t>V.A.N.</a:t>
            </a: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(Valore Attuale Netto)   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it-IT" sz="2000" dirty="0" smtClean="0"/>
              <a:t>tasso di interesse (costo del capitale) = 12%</a:t>
            </a:r>
            <a:endParaRPr lang="it-IT" sz="20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635896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-70.000</a:t>
            </a:r>
            <a:endParaRPr lang="it-IT" sz="20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508104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</a:t>
            </a:r>
            <a:endParaRPr lang="it-IT" sz="20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7380312" y="173274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-70.000</a:t>
            </a:r>
            <a:endParaRPr lang="it-IT" sz="20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635896" y="227687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-20.000</a:t>
            </a:r>
            <a:endParaRPr lang="it-IT" sz="2000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508104" y="227687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0,892857</a:t>
            </a:r>
            <a:endParaRPr lang="it-IT" sz="2000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380312" y="23088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-17.857</a:t>
            </a:r>
            <a:endParaRPr lang="it-IT" sz="20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635896" y="29249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100.000</a:t>
            </a:r>
            <a:endParaRPr lang="it-IT" sz="2000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5508104" y="29249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0,797194</a:t>
            </a:r>
            <a:endParaRPr lang="it-IT" sz="2000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380312" y="295688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79.719</a:t>
            </a:r>
            <a:endParaRPr lang="it-IT" sz="2000" b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3635896" y="35010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140.000</a:t>
            </a:r>
            <a:endParaRPr lang="it-IT" sz="2000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5508104" y="35010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0,71178</a:t>
            </a:r>
            <a:endParaRPr lang="it-IT" sz="2000" b="1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7380312" y="353294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99.649</a:t>
            </a:r>
            <a:endParaRPr lang="it-IT" sz="2000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3635896" y="41090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7380312" y="41090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91.511</a:t>
            </a:r>
            <a:endParaRPr lang="it-I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7504" y="548680"/>
          <a:ext cx="8712968" cy="405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8572"/>
                <a:gridCol w="1150769"/>
                <a:gridCol w="1150769"/>
                <a:gridCol w="1670450"/>
                <a:gridCol w="2088232"/>
                <a:gridCol w="1584176"/>
              </a:tblGrid>
              <a:tr h="293271">
                <a:tc row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Periodo</a:t>
                      </a:r>
                      <a:endParaRPr lang="it-IT" sz="1600" dirty="0"/>
                    </a:p>
                  </a:txBody>
                  <a:tcPr anchor="ctr" anchorCtr="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INVESTIMENTO B</a:t>
                      </a:r>
                      <a:endParaRPr lang="it-IT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 smtClean="0"/>
                        <a:t>CASH FLOW NETTO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FATTORE</a:t>
                      </a:r>
                      <a:r>
                        <a:rPr lang="it-IT" sz="1600" baseline="0" dirty="0" smtClean="0"/>
                        <a:t> </a:t>
                      </a:r>
                      <a:r>
                        <a:rPr lang="it-IT" sz="1600" baseline="0" dirty="0" err="1" smtClean="0"/>
                        <a:t>DI</a:t>
                      </a:r>
                      <a:r>
                        <a:rPr lang="it-IT" sz="1600" baseline="0" dirty="0" smtClean="0"/>
                        <a:t> ATTUALIZZAZIONE</a:t>
                      </a:r>
                      <a:endParaRPr lang="it-IT" sz="1600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 smtClean="0"/>
                        <a:t>CASH FLOW ATTUALIZZATO</a:t>
                      </a:r>
                    </a:p>
                  </a:txBody>
                  <a:tcPr/>
                </a:tc>
              </a:tr>
              <a:tr h="29327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bg1"/>
                          </a:solidFill>
                        </a:rPr>
                        <a:t>(1+i)</a:t>
                      </a:r>
                      <a:r>
                        <a:rPr lang="it-IT" sz="2400" b="1" baseline="30000" dirty="0" smtClean="0">
                          <a:solidFill>
                            <a:schemeClr val="bg1"/>
                          </a:solidFill>
                        </a:rPr>
                        <a:t>-n</a:t>
                      </a:r>
                      <a:endParaRPr lang="it-IT" sz="2400" b="1" baseline="30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2011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130.000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40.000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2012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140.000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2013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-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100.000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2014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-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 smtClean="0"/>
                        <a:t>20.000</a:t>
                      </a:r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dirty="0"/>
                    </a:p>
                  </a:txBody>
                  <a:tcPr anchor="ctr" anchorCtr="1"/>
                </a:tc>
              </a:tr>
              <a:tr h="602864">
                <a:tc gridSpan="3">
                  <a:txBody>
                    <a:bodyPr/>
                    <a:lstStyle/>
                    <a:p>
                      <a:pPr algn="r"/>
                      <a:r>
                        <a:rPr lang="it-IT" sz="2000" b="1" dirty="0" smtClean="0"/>
                        <a:t>VALORE ATTUALE NETTO</a:t>
                      </a:r>
                      <a:endParaRPr lang="it-IT" sz="20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0" y="11663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err="1" smtClean="0">
                <a:solidFill>
                  <a:schemeClr val="tx2">
                    <a:lumMod val="75000"/>
                  </a:schemeClr>
                </a:solidFill>
              </a:rPr>
              <a:t>V.A.N.</a:t>
            </a: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(Valore Attuale Netto)   </a:t>
            </a:r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it-IT" sz="2000" dirty="0" smtClean="0"/>
              <a:t>tasso di interesse (costo del capitale) = 12%</a:t>
            </a:r>
            <a:endParaRPr lang="it-IT" sz="20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635896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-90.000</a:t>
            </a:r>
            <a:endParaRPr lang="it-IT" sz="20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508104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</a:t>
            </a:r>
            <a:endParaRPr lang="it-IT" sz="20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7380312" y="173274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-90.000</a:t>
            </a:r>
            <a:endParaRPr lang="it-IT" sz="20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635896" y="227687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/>
              <a:t>1</a:t>
            </a:r>
            <a:r>
              <a:rPr lang="it-IT" sz="2000" b="1" dirty="0" smtClean="0"/>
              <a:t>20.000</a:t>
            </a:r>
            <a:endParaRPr lang="it-IT" sz="2000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508104" y="227687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0,892857</a:t>
            </a:r>
            <a:endParaRPr lang="it-IT" sz="2000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380312" y="23088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107.143</a:t>
            </a:r>
            <a:endParaRPr lang="it-IT" sz="20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635896" y="29249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100.000</a:t>
            </a:r>
            <a:endParaRPr lang="it-IT" sz="2000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5508104" y="29249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0,797194</a:t>
            </a:r>
            <a:endParaRPr lang="it-IT" sz="2000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380312" y="295688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79.719</a:t>
            </a:r>
            <a:endParaRPr lang="it-IT" sz="2000" b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3635896" y="35010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20.000</a:t>
            </a:r>
            <a:endParaRPr lang="it-IT" sz="2000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5508104" y="35010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0,71178</a:t>
            </a:r>
            <a:endParaRPr lang="it-IT" sz="2000" b="1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7380312" y="353294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14.235</a:t>
            </a:r>
            <a:endParaRPr lang="it-IT" sz="2000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3635896" y="41090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7380312" y="410901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111.098</a:t>
            </a:r>
            <a:endParaRPr lang="it-I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7504" y="2564904"/>
          <a:ext cx="8712968" cy="1639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8572"/>
                <a:gridCol w="1150769"/>
                <a:gridCol w="1150769"/>
                <a:gridCol w="1670450"/>
                <a:gridCol w="2088232"/>
                <a:gridCol w="1584176"/>
              </a:tblGrid>
              <a:tr h="293271">
                <a:tc row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Periodo</a:t>
                      </a:r>
                      <a:endParaRPr lang="it-IT" sz="1600" dirty="0"/>
                    </a:p>
                  </a:txBody>
                  <a:tcPr anchor="ctr" anchorCtr="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INVESTIMENTO B</a:t>
                      </a:r>
                      <a:endParaRPr lang="it-IT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 smtClean="0"/>
                        <a:t>CASH FLOW NETTO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FATTORE</a:t>
                      </a:r>
                      <a:r>
                        <a:rPr lang="it-IT" sz="1600" baseline="0" dirty="0" smtClean="0"/>
                        <a:t> </a:t>
                      </a:r>
                      <a:r>
                        <a:rPr lang="it-IT" sz="1600" baseline="0" dirty="0" err="1" smtClean="0"/>
                        <a:t>DI</a:t>
                      </a:r>
                      <a:r>
                        <a:rPr lang="it-IT" sz="1600" baseline="0" dirty="0" smtClean="0"/>
                        <a:t> ATTUALIZZAZIONE</a:t>
                      </a:r>
                      <a:endParaRPr lang="it-IT" sz="1600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 smtClean="0"/>
                        <a:t>CASH FLOW ATTUALIZZATO</a:t>
                      </a:r>
                    </a:p>
                  </a:txBody>
                  <a:tcPr/>
                </a:tc>
              </a:tr>
              <a:tr h="29327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bg1"/>
                          </a:solidFill>
                        </a:rPr>
                        <a:t>(1+i)</a:t>
                      </a:r>
                      <a:r>
                        <a:rPr lang="it-IT" sz="2400" b="1" baseline="30000" dirty="0" smtClean="0">
                          <a:solidFill>
                            <a:schemeClr val="bg1"/>
                          </a:solidFill>
                        </a:rPr>
                        <a:t>-n</a:t>
                      </a:r>
                      <a:endParaRPr lang="it-IT" sz="2400" b="1" baseline="30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2864">
                <a:tc gridSpan="3">
                  <a:txBody>
                    <a:bodyPr/>
                    <a:lstStyle/>
                    <a:p>
                      <a:pPr algn="r"/>
                      <a:r>
                        <a:rPr lang="it-IT" sz="2000" b="1" dirty="0" smtClean="0"/>
                        <a:t>VALORE ATTUALE NETTO</a:t>
                      </a:r>
                      <a:endParaRPr lang="it-IT" sz="20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-144016" y="116632"/>
            <a:ext cx="9396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CONFRONTO </a:t>
            </a:r>
            <a:r>
              <a:rPr lang="it-IT" sz="2000" b="1" dirty="0" err="1" smtClean="0">
                <a:solidFill>
                  <a:schemeClr val="tx2">
                    <a:lumMod val="75000"/>
                  </a:schemeClr>
                </a:solidFill>
              </a:rPr>
              <a:t>V.A.N.</a:t>
            </a:r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 (Valore Attuale Netto)</a:t>
            </a:r>
            <a:r>
              <a:rPr lang="it-IT" sz="2000" b="1" dirty="0" smtClean="0"/>
              <a:t>  </a:t>
            </a:r>
            <a:r>
              <a:rPr lang="it-IT" sz="2000" dirty="0" smtClean="0"/>
              <a:t>tasso di interesse (costo del capitale) = 12%</a:t>
            </a:r>
            <a:endParaRPr lang="it-IT" sz="2000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3635896" y="371703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7380312" y="371703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111.098</a:t>
            </a:r>
            <a:endParaRPr lang="it-IT" sz="2000" b="1" dirty="0"/>
          </a:p>
        </p:txBody>
      </p:sp>
      <p:graphicFrame>
        <p:nvGraphicFramePr>
          <p:cNvPr id="18" name="Tabella 17"/>
          <p:cNvGraphicFramePr>
            <a:graphicFrameLocks noGrp="1"/>
          </p:cNvGraphicFramePr>
          <p:nvPr/>
        </p:nvGraphicFramePr>
        <p:xfrm>
          <a:off x="107504" y="548680"/>
          <a:ext cx="8712968" cy="1639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8572"/>
                <a:gridCol w="1150769"/>
                <a:gridCol w="1150769"/>
                <a:gridCol w="1670450"/>
                <a:gridCol w="2088232"/>
                <a:gridCol w="1584176"/>
              </a:tblGrid>
              <a:tr h="293271">
                <a:tc rowSpan="2">
                  <a:txBody>
                    <a:bodyPr/>
                    <a:lstStyle/>
                    <a:p>
                      <a:pPr algn="ctr"/>
                      <a:r>
                        <a:rPr lang="it-IT" sz="1600" dirty="0" smtClean="0"/>
                        <a:t>Periodo</a:t>
                      </a:r>
                      <a:endParaRPr lang="it-IT" sz="1600" dirty="0"/>
                    </a:p>
                  </a:txBody>
                  <a:tcPr anchor="ctr" anchorCtr="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INVESTIMENTO A</a:t>
                      </a:r>
                      <a:endParaRPr lang="it-IT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dirty="0" smtClean="0"/>
                        <a:t>CASH FLOW NETTO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 smtClean="0"/>
                        <a:t>FATTORE</a:t>
                      </a:r>
                      <a:r>
                        <a:rPr lang="it-IT" sz="1600" baseline="0" dirty="0" smtClean="0"/>
                        <a:t> </a:t>
                      </a:r>
                      <a:r>
                        <a:rPr lang="it-IT" sz="1600" baseline="0" dirty="0" err="1" smtClean="0"/>
                        <a:t>DI</a:t>
                      </a:r>
                      <a:r>
                        <a:rPr lang="it-IT" sz="1600" baseline="0" dirty="0" smtClean="0"/>
                        <a:t> ATTUALIZZAZIONE</a:t>
                      </a:r>
                      <a:endParaRPr lang="it-IT" sz="1600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dirty="0" smtClean="0"/>
                        <a:t>CASH FLOW ATTUALIZZATO</a:t>
                      </a:r>
                    </a:p>
                  </a:txBody>
                  <a:tcPr/>
                </a:tc>
              </a:tr>
              <a:tr h="293271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Esborsi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chemeClr val="bg1"/>
                          </a:solidFill>
                        </a:rPr>
                        <a:t>Incassi</a:t>
                      </a:r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t-IT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bg1"/>
                          </a:solidFill>
                        </a:rPr>
                        <a:t>(1+i)</a:t>
                      </a:r>
                      <a:r>
                        <a:rPr lang="it-IT" sz="2400" b="1" baseline="30000" dirty="0" smtClean="0">
                          <a:solidFill>
                            <a:schemeClr val="bg1"/>
                          </a:solidFill>
                        </a:rPr>
                        <a:t>-n</a:t>
                      </a:r>
                      <a:endParaRPr lang="it-IT" sz="2400" b="1" baseline="30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it-IT" sz="1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2864">
                <a:tc gridSpan="3">
                  <a:txBody>
                    <a:bodyPr/>
                    <a:lstStyle/>
                    <a:p>
                      <a:pPr algn="r"/>
                      <a:r>
                        <a:rPr lang="it-IT" sz="2000" b="1" dirty="0" smtClean="0"/>
                        <a:t>VALORE ATTUALE NETTO</a:t>
                      </a:r>
                      <a:endParaRPr lang="it-IT" sz="20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it-IT" sz="1800" b="1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1" name="CasellaDiTesto 30"/>
          <p:cNvSpPr txBox="1"/>
          <p:nvPr/>
        </p:nvSpPr>
        <p:spPr>
          <a:xfrm>
            <a:off x="3635896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150.000</a:t>
            </a:r>
            <a:endParaRPr lang="it-IT" sz="2000" b="1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7380312" y="17008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/>
              <a:t>91.511</a:t>
            </a:r>
            <a:endParaRPr lang="it-IT" sz="2000" b="1" dirty="0"/>
          </a:p>
        </p:txBody>
      </p:sp>
      <p:sp>
        <p:nvSpPr>
          <p:cNvPr id="33" name="CasellaDiTesto 32"/>
          <p:cNvSpPr txBox="1"/>
          <p:nvPr/>
        </p:nvSpPr>
        <p:spPr>
          <a:xfrm>
            <a:off x="395536" y="458112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latin typeface="Papyrus" pitchFamily="66" charset="0"/>
              </a:rPr>
              <a:t>Pur essendo uguale il </a:t>
            </a:r>
            <a:r>
              <a:rPr lang="it-IT" sz="2400" b="1" dirty="0" err="1" smtClean="0">
                <a:latin typeface="Papyrus" pitchFamily="66" charset="0"/>
              </a:rPr>
              <a:t>cash</a:t>
            </a:r>
            <a:r>
              <a:rPr lang="it-IT" sz="2400" b="1" dirty="0" smtClean="0">
                <a:latin typeface="Papyrus" pitchFamily="66" charset="0"/>
              </a:rPr>
              <a:t> flow netto, la diversità temporale con cui si presentano gli esborsi e gli incassi fa preferire l’investimento B all’investimento A, poiché</a:t>
            </a:r>
            <a:endParaRPr lang="it-IT" sz="2400" b="1" dirty="0">
              <a:latin typeface="Papyrus" pitchFamily="66" charset="0"/>
            </a:endParaRPr>
          </a:p>
        </p:txBody>
      </p:sp>
      <p:sp>
        <p:nvSpPr>
          <p:cNvPr id="34" name="CasellaDiTesto 33"/>
          <p:cNvSpPr txBox="1"/>
          <p:nvPr/>
        </p:nvSpPr>
        <p:spPr>
          <a:xfrm>
            <a:off x="5868144" y="598121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FF0000"/>
                </a:solidFill>
              </a:rPr>
              <a:t>111.098</a:t>
            </a:r>
            <a:endParaRPr lang="it-IT" sz="3200" b="1" dirty="0">
              <a:solidFill>
                <a:srgbClr val="FF0000"/>
              </a:solidFill>
            </a:endParaRPr>
          </a:p>
        </p:txBody>
      </p:sp>
      <p:sp>
        <p:nvSpPr>
          <p:cNvPr id="35" name="CasellaDiTesto 34"/>
          <p:cNvSpPr txBox="1"/>
          <p:nvPr/>
        </p:nvSpPr>
        <p:spPr>
          <a:xfrm>
            <a:off x="1979712" y="594928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FF0000"/>
                </a:solidFill>
              </a:rPr>
              <a:t>91.511</a:t>
            </a:r>
            <a:endParaRPr lang="it-IT" sz="3200" b="1" dirty="0">
              <a:solidFill>
                <a:srgbClr val="FF0000"/>
              </a:solidFill>
            </a:endParaRPr>
          </a:p>
        </p:txBody>
      </p:sp>
      <p:sp>
        <p:nvSpPr>
          <p:cNvPr id="36" name="CasellaDiTesto 35"/>
          <p:cNvSpPr txBox="1"/>
          <p:nvPr/>
        </p:nvSpPr>
        <p:spPr>
          <a:xfrm>
            <a:off x="4211960" y="5877272"/>
            <a:ext cx="700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dirty="0" smtClean="0">
                <a:solidFill>
                  <a:srgbClr val="FF0000"/>
                </a:solidFill>
              </a:rPr>
              <a:t>&lt;</a:t>
            </a:r>
            <a:endParaRPr lang="it-IT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0" y="11663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LEVA FINANZIARIA ED EFFETTO LEVA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0" y="620688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Gulim" pitchFamily="34" charset="-127"/>
                <a:ea typeface="Gulim" pitchFamily="34" charset="-127"/>
              </a:rPr>
              <a:t>LEVA FINANZIARIA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195736" y="62068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buFont typeface="Arial" pitchFamily="34" charset="0"/>
              <a:buChar char="•"/>
            </a:pPr>
            <a:r>
              <a:rPr lang="it-IT" b="1" dirty="0" smtClean="0">
                <a:latin typeface="Gulim" pitchFamily="34" charset="-127"/>
                <a:ea typeface="Gulim" pitchFamily="34" charset="-127"/>
              </a:rPr>
              <a:t> è la capacità dell’indebitamento di aumentare la </a:t>
            </a:r>
            <a:r>
              <a:rPr lang="it-IT" b="1" u="sng" dirty="0" smtClean="0">
                <a:latin typeface="Gulim" pitchFamily="34" charset="-127"/>
                <a:ea typeface="Gulim" pitchFamily="34" charset="-127"/>
              </a:rPr>
              <a:t>redditività aziendale</a:t>
            </a:r>
            <a:endParaRPr lang="it-IT" b="1" u="sng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195736" y="127050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buFont typeface="Arial" pitchFamily="34" charset="0"/>
              <a:buChar char="•"/>
            </a:pPr>
            <a:r>
              <a:rPr lang="it-IT" b="1" dirty="0" smtClean="0">
                <a:latin typeface="Gulim" pitchFamily="34" charset="-127"/>
                <a:ea typeface="Gulim" pitchFamily="34" charset="-127"/>
              </a:rPr>
              <a:t> è misurata dal rapporto fra indebitamento totale e capitale investito</a:t>
            </a:r>
            <a:endParaRPr lang="it-IT" b="1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35496" y="3140968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Gulim" pitchFamily="34" charset="-127"/>
                <a:ea typeface="Gulim" pitchFamily="34" charset="-127"/>
              </a:rPr>
              <a:t>EFFETTO LEVA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2231232" y="3140968"/>
            <a:ext cx="6733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buFont typeface="Arial" pitchFamily="34" charset="0"/>
              <a:buChar char="•"/>
            </a:pPr>
            <a:r>
              <a:rPr lang="it-IT" b="1" dirty="0" smtClean="0">
                <a:latin typeface="Gulim" pitchFamily="34" charset="-127"/>
                <a:ea typeface="Gulim" pitchFamily="34" charset="-127"/>
              </a:rPr>
              <a:t> dipende dal differenziale tra Rendimento del capitale investito e Costo reale del capitale preso a prestito</a:t>
            </a:r>
            <a:endParaRPr lang="it-IT" b="1" dirty="0"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339752" y="385175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it-IT" b="1" dirty="0" smtClean="0">
                <a:latin typeface="Gulim" pitchFamily="34" charset="-127"/>
                <a:ea typeface="Gulim" pitchFamily="34" charset="-127"/>
              </a:rPr>
              <a:t>RENDIMENTO C.I. – COSTO REALE DEBITO</a:t>
            </a:r>
            <a:endParaRPr lang="it-IT" b="1" dirty="0">
              <a:latin typeface="Gulim" pitchFamily="34" charset="-127"/>
              <a:ea typeface="Gulim" pitchFamily="34" charset="-127"/>
            </a:endParaRPr>
          </a:p>
        </p:txBody>
      </p:sp>
      <p:grpSp>
        <p:nvGrpSpPr>
          <p:cNvPr id="19" name="Gruppo 18"/>
          <p:cNvGrpSpPr/>
          <p:nvPr/>
        </p:nvGrpSpPr>
        <p:grpSpPr>
          <a:xfrm>
            <a:off x="2195736" y="4797152"/>
            <a:ext cx="5832648" cy="646331"/>
            <a:chOff x="2195736" y="4797152"/>
            <a:chExt cx="5832648" cy="646331"/>
          </a:xfrm>
        </p:grpSpPr>
        <p:sp>
          <p:nvSpPr>
            <p:cNvPr id="15" name="CasellaDiTesto 14"/>
            <p:cNvSpPr txBox="1"/>
            <p:nvPr/>
          </p:nvSpPr>
          <p:spPr>
            <a:xfrm>
              <a:off x="2195736" y="479715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 algn="ctr"/>
              <a:r>
                <a:rPr lang="it-IT" b="1" dirty="0" smtClean="0">
                  <a:latin typeface="Gulim" pitchFamily="34" charset="-127"/>
                  <a:ea typeface="Gulim" pitchFamily="34" charset="-127"/>
                </a:rPr>
                <a:t>COSTO REALE DEBITO = tasso di interesse annuo effettivo globale – risparmio fiscale</a:t>
              </a:r>
              <a:endParaRPr lang="it-IT" b="1" dirty="0">
                <a:latin typeface="Gulim" pitchFamily="34" charset="-127"/>
                <a:ea typeface="Gulim" pitchFamily="34" charset="-127"/>
              </a:endParaRPr>
            </a:p>
          </p:txBody>
        </p:sp>
        <p:sp>
          <p:nvSpPr>
            <p:cNvPr id="16" name="CasellaDiTesto 15"/>
            <p:cNvSpPr txBox="1"/>
            <p:nvPr/>
          </p:nvSpPr>
          <p:spPr>
            <a:xfrm>
              <a:off x="2195736" y="4941168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it-IT" b="1" dirty="0" smtClean="0">
                  <a:latin typeface="Gulim" pitchFamily="34" charset="-127"/>
                  <a:ea typeface="Gulim" pitchFamily="34" charset="-127"/>
                </a:rPr>
                <a:t>=</a:t>
              </a:r>
              <a:endParaRPr lang="it-IT" b="1" dirty="0">
                <a:latin typeface="Gulim" pitchFamily="34" charset="-127"/>
                <a:ea typeface="Gulim" pitchFamily="34" charset="-127"/>
              </a:endParaRPr>
            </a:p>
          </p:txBody>
        </p:sp>
      </p:grpSp>
      <p:grpSp>
        <p:nvGrpSpPr>
          <p:cNvPr id="18" name="Gruppo 17"/>
          <p:cNvGrpSpPr/>
          <p:nvPr/>
        </p:nvGrpSpPr>
        <p:grpSpPr>
          <a:xfrm>
            <a:off x="2195736" y="1988840"/>
            <a:ext cx="5832648" cy="646331"/>
            <a:chOff x="2195736" y="1988840"/>
            <a:chExt cx="5832648" cy="646331"/>
          </a:xfrm>
        </p:grpSpPr>
        <p:grpSp>
          <p:nvGrpSpPr>
            <p:cNvPr id="11" name="Gruppo 10"/>
            <p:cNvGrpSpPr/>
            <p:nvPr/>
          </p:nvGrpSpPr>
          <p:grpSpPr>
            <a:xfrm>
              <a:off x="2195736" y="1988840"/>
              <a:ext cx="5832648" cy="646331"/>
              <a:chOff x="2195736" y="2206605"/>
              <a:chExt cx="5832648" cy="646331"/>
            </a:xfrm>
          </p:grpSpPr>
          <p:sp>
            <p:nvSpPr>
              <p:cNvPr id="8" name="CasellaDiTesto 7"/>
              <p:cNvSpPr txBox="1"/>
              <p:nvPr/>
            </p:nvSpPr>
            <p:spPr>
              <a:xfrm>
                <a:off x="2195736" y="2206605"/>
                <a:ext cx="583264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1" algn="ctr"/>
                <a:r>
                  <a:rPr lang="it-IT" b="1" dirty="0" smtClean="0">
                    <a:latin typeface="Gulim" pitchFamily="34" charset="-127"/>
                    <a:ea typeface="Gulim" pitchFamily="34" charset="-127"/>
                  </a:rPr>
                  <a:t>TOTALE DEBITI</a:t>
                </a:r>
              </a:p>
              <a:p>
                <a:pPr lvl="1" algn="ctr"/>
                <a:r>
                  <a:rPr lang="it-IT" b="1" dirty="0" smtClean="0">
                    <a:latin typeface="Gulim" pitchFamily="34" charset="-127"/>
                    <a:ea typeface="Gulim" pitchFamily="34" charset="-127"/>
                  </a:rPr>
                  <a:t>CAPITALE INVESTITO</a:t>
                </a:r>
                <a:endParaRPr lang="it-IT" b="1" dirty="0">
                  <a:latin typeface="Gulim" pitchFamily="34" charset="-127"/>
                  <a:ea typeface="Gulim" pitchFamily="34" charset="-127"/>
                </a:endParaRPr>
              </a:p>
            </p:txBody>
          </p:sp>
          <p:cxnSp>
            <p:nvCxnSpPr>
              <p:cNvPr id="9" name="Connettore 1 8"/>
              <p:cNvCxnSpPr/>
              <p:nvPr/>
            </p:nvCxnSpPr>
            <p:spPr>
              <a:xfrm>
                <a:off x="4067944" y="2521765"/>
                <a:ext cx="252028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CasellaDiTesto 16"/>
            <p:cNvSpPr txBox="1"/>
            <p:nvPr/>
          </p:nvSpPr>
          <p:spPr>
            <a:xfrm>
              <a:off x="3275856" y="2123564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it-IT" b="1" dirty="0" smtClean="0">
                  <a:latin typeface="Gulim" pitchFamily="34" charset="-127"/>
                  <a:ea typeface="Gulim" pitchFamily="34" charset="-127"/>
                </a:rPr>
                <a:t>=</a:t>
              </a:r>
              <a:endParaRPr lang="it-IT" b="1" dirty="0">
                <a:latin typeface="Gulim" pitchFamily="34" charset="-127"/>
                <a:ea typeface="Gulim" pitchFamily="34" charset="-127"/>
              </a:endParaRPr>
            </a:p>
          </p:txBody>
        </p:sp>
      </p:grpSp>
      <p:cxnSp>
        <p:nvCxnSpPr>
          <p:cNvPr id="21" name="Connettore 2 20"/>
          <p:cNvCxnSpPr/>
          <p:nvPr/>
        </p:nvCxnSpPr>
        <p:spPr>
          <a:xfrm rot="10800000" flipV="1">
            <a:off x="4283968" y="4221088"/>
            <a:ext cx="22322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395536" y="1268760"/>
          <a:ext cx="828092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B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Capitale proprio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80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Capitale di terzi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140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180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Capitale investito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220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220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220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Leva finanziaria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Redditività (10%)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 smtClean="0"/>
                        <a:t>Costo del capitale di debito (6%)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Reddito - interessi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 smtClean="0"/>
                        <a:t>R.O.E.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2195736" y="278092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= 100/220 =  </a:t>
            </a:r>
            <a:r>
              <a:rPr lang="it-IT" b="1" dirty="0" smtClean="0">
                <a:solidFill>
                  <a:srgbClr val="FF0000"/>
                </a:solidFill>
              </a:rPr>
              <a:t>45,45%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283968" y="278092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= 140/220 =  </a:t>
            </a:r>
            <a:r>
              <a:rPr lang="it-IT" b="1" dirty="0" smtClean="0">
                <a:solidFill>
                  <a:srgbClr val="FF0000"/>
                </a:solidFill>
              </a:rPr>
              <a:t>63,63%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372200" y="278092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= 180/220 =  </a:t>
            </a:r>
            <a:r>
              <a:rPr lang="it-IT" b="1" dirty="0" smtClean="0">
                <a:solidFill>
                  <a:srgbClr val="FF0000"/>
                </a:solidFill>
              </a:rPr>
              <a:t>81,81%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627784" y="31316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10%*220 = </a:t>
            </a:r>
            <a:r>
              <a:rPr lang="it-IT" b="1" dirty="0" smtClean="0">
                <a:solidFill>
                  <a:srgbClr val="FF0000"/>
                </a:solidFill>
              </a:rPr>
              <a:t>+22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644008" y="31316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10%*220 = </a:t>
            </a:r>
            <a:r>
              <a:rPr lang="it-IT" b="1" dirty="0" smtClean="0">
                <a:solidFill>
                  <a:srgbClr val="FF0000"/>
                </a:solidFill>
              </a:rPr>
              <a:t>+22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6732240" y="31316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10%*220 = </a:t>
            </a:r>
            <a:r>
              <a:rPr lang="it-IT" b="1" dirty="0" smtClean="0">
                <a:solidFill>
                  <a:srgbClr val="FF0000"/>
                </a:solidFill>
              </a:rPr>
              <a:t>+22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2699792" y="36357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6%*100 = </a:t>
            </a:r>
            <a:r>
              <a:rPr lang="it-IT" b="1" dirty="0" smtClean="0">
                <a:solidFill>
                  <a:srgbClr val="FF0000"/>
                </a:solidFill>
              </a:rPr>
              <a:t>-6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4716016" y="364502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6%*140 = </a:t>
            </a:r>
            <a:r>
              <a:rPr lang="it-IT" b="1" dirty="0" smtClean="0">
                <a:solidFill>
                  <a:srgbClr val="FF0000"/>
                </a:solidFill>
              </a:rPr>
              <a:t>-8,4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804248" y="364502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6%*180 = </a:t>
            </a:r>
            <a:r>
              <a:rPr lang="it-IT" b="1" dirty="0" smtClean="0">
                <a:solidFill>
                  <a:srgbClr val="FF0000"/>
                </a:solidFill>
              </a:rPr>
              <a:t>-10,8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2699792" y="413978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 – 6 = </a:t>
            </a:r>
            <a:r>
              <a:rPr lang="it-IT" b="1" dirty="0" smtClean="0">
                <a:solidFill>
                  <a:srgbClr val="FF0000"/>
                </a:solidFill>
              </a:rPr>
              <a:t>+16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716016" y="414908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 – 8,4 = </a:t>
            </a:r>
            <a:r>
              <a:rPr lang="it-IT" b="1" dirty="0" smtClean="0">
                <a:solidFill>
                  <a:srgbClr val="FF0000"/>
                </a:solidFill>
              </a:rPr>
              <a:t>+13,6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6732240" y="414908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 – 10,8 = </a:t>
            </a:r>
            <a:r>
              <a:rPr lang="it-IT" b="1" dirty="0" smtClean="0">
                <a:solidFill>
                  <a:srgbClr val="FF0000"/>
                </a:solidFill>
              </a:rPr>
              <a:t>+11,2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2699792" y="44998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16/120 = </a:t>
            </a:r>
            <a:r>
              <a:rPr lang="it-IT" b="1" dirty="0" smtClean="0">
                <a:solidFill>
                  <a:srgbClr val="FF0000"/>
                </a:solidFill>
              </a:rPr>
              <a:t>13,33%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4716016" y="44998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13,6/80 = </a:t>
            </a:r>
            <a:r>
              <a:rPr lang="it-IT" b="1" dirty="0" smtClean="0">
                <a:solidFill>
                  <a:srgbClr val="FF0000"/>
                </a:solidFill>
              </a:rPr>
              <a:t>17%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6660232" y="450912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11,2/40 = </a:t>
            </a:r>
            <a:r>
              <a:rPr lang="it-IT" b="1" dirty="0" smtClean="0">
                <a:solidFill>
                  <a:srgbClr val="FF0000"/>
                </a:solidFill>
              </a:rPr>
              <a:t>28%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0" y="26064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tx2">
                    <a:lumMod val="75000"/>
                  </a:schemeClr>
                </a:solidFill>
              </a:rPr>
              <a:t>LEVA FINANZIARIA ED EFFETTO LEVA</a:t>
            </a:r>
            <a:endParaRPr lang="it-IT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Freccia bidirezionale verticale 21"/>
          <p:cNvSpPr/>
          <p:nvPr/>
        </p:nvSpPr>
        <p:spPr>
          <a:xfrm>
            <a:off x="4355976" y="3068960"/>
            <a:ext cx="216024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Freccia bidirezionale verticale 22"/>
          <p:cNvSpPr/>
          <p:nvPr/>
        </p:nvSpPr>
        <p:spPr>
          <a:xfrm>
            <a:off x="6444208" y="3068960"/>
            <a:ext cx="216024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Freccia bidirezionale verticale 23"/>
          <p:cNvSpPr/>
          <p:nvPr/>
        </p:nvSpPr>
        <p:spPr>
          <a:xfrm>
            <a:off x="8604448" y="3068960"/>
            <a:ext cx="216024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251520" y="260644"/>
          <a:ext cx="8568952" cy="587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2412268"/>
                <a:gridCol w="2340260"/>
                <a:gridCol w="1944216"/>
              </a:tblGrid>
              <a:tr h="50406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Mesi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Entrate di materiale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Uscite di materiale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Rimanenze</a:t>
                      </a:r>
                      <a:endParaRPr lang="it-IT" sz="2000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pPr algn="r"/>
                      <a:r>
                        <a:rPr lang="it-IT" dirty="0" smtClean="0"/>
                        <a:t>01/</a:t>
                      </a:r>
                      <a:r>
                        <a:rPr lang="it-IT" dirty="0" err="1" smtClean="0"/>
                        <a:t>01</a:t>
                      </a:r>
                      <a:r>
                        <a:rPr lang="it-IT" dirty="0" smtClean="0"/>
                        <a:t>/2010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-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450</a:t>
                      </a:r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Gennaio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600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480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Febbraio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650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Marzo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360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Aprile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200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440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Maggio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Giugno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430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Luglio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410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Agosto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Settembre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420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Ottobre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540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Novembre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Dicembre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400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350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dirty="0" smtClean="0"/>
                        <a:t>Totale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36296" y="11967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570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7236296" y="154750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220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7236296" y="191683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260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236296" y="233958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20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236296" y="269962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100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236296" y="30689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20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236296" y="349171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110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236296" y="38517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160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7236296" y="422108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90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7236296" y="464384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100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7236296" y="501317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50</a:t>
            </a:r>
            <a:endParaRPr lang="it-IT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7236296" y="536392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100</a:t>
            </a:r>
            <a:endParaRPr lang="it-IT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2699792" y="57959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4900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5076056" y="58052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5250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7236296" y="58052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2250</a:t>
            </a:r>
            <a:endParaRPr lang="it-I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o 26"/>
          <p:cNvGrpSpPr/>
          <p:nvPr/>
        </p:nvGrpSpPr>
        <p:grpSpPr>
          <a:xfrm>
            <a:off x="216024" y="5157192"/>
            <a:ext cx="3131840" cy="1200329"/>
            <a:chOff x="539552" y="5301208"/>
            <a:chExt cx="4032448" cy="1200329"/>
          </a:xfrm>
        </p:grpSpPr>
        <p:sp>
          <p:nvSpPr>
            <p:cNvPr id="20" name="CasellaDiTesto 19"/>
            <p:cNvSpPr txBox="1"/>
            <p:nvPr/>
          </p:nvSpPr>
          <p:spPr>
            <a:xfrm>
              <a:off x="539552" y="5301208"/>
              <a:ext cx="40324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smtClean="0"/>
                <a:t>	   </a:t>
              </a:r>
              <a:r>
                <a:rPr lang="el-GR" dirty="0" smtClean="0"/>
                <a:t>Σ</a:t>
              </a:r>
              <a:r>
                <a:rPr lang="it-IT" dirty="0" smtClean="0"/>
                <a:t> rimanenze     </a:t>
              </a:r>
            </a:p>
            <a:p>
              <a:r>
                <a:rPr lang="it-IT" dirty="0" smtClean="0"/>
                <a:t>Giacenza =	          =</a:t>
              </a:r>
            </a:p>
            <a:p>
              <a:r>
                <a:rPr lang="it-IT" dirty="0" smtClean="0"/>
                <a:t>media  	       (n + 1)</a:t>
              </a:r>
            </a:p>
            <a:p>
              <a:endParaRPr lang="it-IT" dirty="0"/>
            </a:p>
          </p:txBody>
        </p:sp>
        <p:cxnSp>
          <p:nvCxnSpPr>
            <p:cNvPr id="23" name="Connettore 1 22"/>
            <p:cNvCxnSpPr/>
            <p:nvPr/>
          </p:nvCxnSpPr>
          <p:spPr>
            <a:xfrm>
              <a:off x="2161410" y="5805264"/>
              <a:ext cx="122413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251520" y="78468"/>
          <a:ext cx="8568952" cy="486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2412268"/>
                <a:gridCol w="2340260"/>
                <a:gridCol w="1944216"/>
              </a:tblGrid>
              <a:tr h="504060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Mesi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Entrate di materiale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Uscite di materiale</a:t>
                      </a:r>
                      <a:endParaRPr lang="it-IT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/>
                        <a:t>Rimanenze</a:t>
                      </a:r>
                      <a:endParaRPr lang="it-IT" sz="2000" dirty="0"/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pPr algn="r"/>
                      <a:r>
                        <a:rPr lang="it-IT" sz="1400" dirty="0" smtClean="0"/>
                        <a:t>01/</a:t>
                      </a:r>
                      <a:r>
                        <a:rPr lang="it-IT" sz="1400" dirty="0" err="1" smtClean="0"/>
                        <a:t>01</a:t>
                      </a:r>
                      <a:r>
                        <a:rPr lang="it-IT" sz="1400" dirty="0" smtClean="0"/>
                        <a:t>/2010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-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-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450</a:t>
                      </a:r>
                      <a:endParaRPr lang="it-IT" sz="1400" dirty="0"/>
                    </a:p>
                  </a:txBody>
                  <a:tcPr/>
                </a:tc>
              </a:tr>
              <a:tr h="199256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Gennaio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600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480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54496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Febbraio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650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37728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Marzo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360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20960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Aprile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200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440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76200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Maggio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500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420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59432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Giugno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430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42664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Luglio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500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410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25896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Agosto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09128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Settembre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420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64368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Ottobre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550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540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47600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Novembre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230832">
                <a:tc>
                  <a:txBody>
                    <a:bodyPr/>
                    <a:lstStyle/>
                    <a:p>
                      <a:r>
                        <a:rPr lang="it-IT" sz="1400" dirty="0" smtClean="0"/>
                        <a:t>Dicembre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400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350</a:t>
                      </a:r>
                      <a:endParaRPr lang="it-I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400" dirty="0"/>
                    </a:p>
                  </a:txBody>
                  <a:tcPr/>
                </a:tc>
              </a:tr>
              <a:tr h="38363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0000"/>
                          </a:solidFill>
                        </a:rPr>
                        <a:t>Totale</a:t>
                      </a:r>
                      <a:endParaRPr lang="it-IT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164288" y="87056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570</a:t>
            </a:r>
            <a:endParaRPr lang="it-IT" sz="14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7164288" y="122130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220</a:t>
            </a:r>
            <a:endParaRPr lang="it-IT" sz="1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7164288" y="151863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260</a:t>
            </a:r>
            <a:endParaRPr lang="it-IT" sz="14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164288" y="180666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20</a:t>
            </a:r>
            <a:endParaRPr lang="it-IT" sz="14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164288" y="2146959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100</a:t>
            </a:r>
            <a:endParaRPr lang="it-IT" sz="14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164288" y="2434991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20</a:t>
            </a:r>
            <a:endParaRPr lang="it-IT" sz="1400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164288" y="274276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110</a:t>
            </a:r>
            <a:endParaRPr lang="it-IT" sz="1400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7164288" y="30308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160</a:t>
            </a:r>
            <a:endParaRPr lang="it-IT" sz="1400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7164288" y="331883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90</a:t>
            </a:r>
            <a:endParaRPr lang="it-IT" sz="1400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7164288" y="360686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100</a:t>
            </a:r>
            <a:endParaRPr lang="it-IT" sz="1400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7164288" y="396690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50</a:t>
            </a:r>
            <a:endParaRPr lang="it-IT" sz="1400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7164288" y="4254936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dirty="0" smtClean="0"/>
              <a:t>100</a:t>
            </a:r>
            <a:endParaRPr lang="it-IT" sz="1400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2699792" y="4531766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FF0000"/>
                </a:solidFill>
              </a:rPr>
              <a:t>4900</a:t>
            </a:r>
            <a:endParaRPr lang="it-IT" sz="2000" b="1" dirty="0">
              <a:solidFill>
                <a:srgbClr val="FF0000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5076056" y="454105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FF0000"/>
                </a:solidFill>
              </a:rPr>
              <a:t>5250</a:t>
            </a:r>
            <a:endParaRPr lang="it-IT" sz="2000" b="1" dirty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7236296" y="454105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rgbClr val="FF0000"/>
                </a:solidFill>
              </a:rPr>
              <a:t>2250</a:t>
            </a:r>
            <a:endParaRPr lang="it-IT" sz="2000" b="1" dirty="0">
              <a:solidFill>
                <a:srgbClr val="FF0000"/>
              </a:solidFill>
            </a:endParaRPr>
          </a:p>
        </p:txBody>
      </p:sp>
      <p:grpSp>
        <p:nvGrpSpPr>
          <p:cNvPr id="28" name="Gruppo 27"/>
          <p:cNvGrpSpPr/>
          <p:nvPr/>
        </p:nvGrpSpPr>
        <p:grpSpPr>
          <a:xfrm>
            <a:off x="2555776" y="5157192"/>
            <a:ext cx="1368152" cy="904166"/>
            <a:chOff x="3419872" y="5333146"/>
            <a:chExt cx="1368152" cy="904166"/>
          </a:xfrm>
        </p:grpSpPr>
        <p:sp>
          <p:nvSpPr>
            <p:cNvPr id="21" name="CasellaDiTesto 20"/>
            <p:cNvSpPr txBox="1"/>
            <p:nvPr/>
          </p:nvSpPr>
          <p:spPr>
            <a:xfrm>
              <a:off x="3491880" y="5333146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FF0000"/>
                  </a:solidFill>
                </a:rPr>
                <a:t>2250</a:t>
              </a:r>
              <a:endParaRPr lang="it-IT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4" name="Connettore 1 23"/>
            <p:cNvCxnSpPr/>
            <p:nvPr/>
          </p:nvCxnSpPr>
          <p:spPr>
            <a:xfrm>
              <a:off x="3779912" y="5805264"/>
              <a:ext cx="64807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CasellaDiTesto 25"/>
            <p:cNvSpPr txBox="1"/>
            <p:nvPr/>
          </p:nvSpPr>
          <p:spPr>
            <a:xfrm>
              <a:off x="3419872" y="5837202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FF0000"/>
                  </a:solidFill>
                </a:rPr>
                <a:t>13</a:t>
              </a:r>
              <a:endParaRPr lang="it-IT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9" name="Gruppo 38"/>
          <p:cNvGrpSpPr/>
          <p:nvPr/>
        </p:nvGrpSpPr>
        <p:grpSpPr>
          <a:xfrm>
            <a:off x="5040560" y="5397023"/>
            <a:ext cx="2592288" cy="1200329"/>
            <a:chOff x="5292080" y="5253007"/>
            <a:chExt cx="2592288" cy="1200329"/>
          </a:xfrm>
        </p:grpSpPr>
        <p:sp>
          <p:nvSpPr>
            <p:cNvPr id="30" name="CasellaDiTesto 29"/>
            <p:cNvSpPr txBox="1"/>
            <p:nvPr/>
          </p:nvSpPr>
          <p:spPr>
            <a:xfrm>
              <a:off x="5292080" y="5253007"/>
              <a:ext cx="25922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dirty="0" smtClean="0"/>
                <a:t>	      </a:t>
              </a:r>
              <a:r>
                <a:rPr lang="el-GR" dirty="0" smtClean="0"/>
                <a:t>Σ</a:t>
              </a:r>
              <a:r>
                <a:rPr lang="it-IT" dirty="0" smtClean="0"/>
                <a:t> uscite</a:t>
              </a:r>
            </a:p>
            <a:p>
              <a:r>
                <a:rPr lang="it-IT" dirty="0" smtClean="0"/>
                <a:t>Indice di     =                   =</a:t>
              </a:r>
            </a:p>
            <a:p>
              <a:r>
                <a:rPr lang="it-IT" dirty="0" smtClean="0"/>
                <a:t>rotazione      </a:t>
              </a:r>
              <a:r>
                <a:rPr lang="it-IT" dirty="0" err="1" smtClean="0"/>
                <a:t>Giac.med</a:t>
              </a:r>
              <a:endParaRPr lang="it-IT" dirty="0"/>
            </a:p>
            <a:p>
              <a:endParaRPr lang="it-IT" dirty="0"/>
            </a:p>
          </p:txBody>
        </p:sp>
        <p:cxnSp>
          <p:nvCxnSpPr>
            <p:cNvPr id="31" name="Connettore 1 30"/>
            <p:cNvCxnSpPr/>
            <p:nvPr/>
          </p:nvCxnSpPr>
          <p:spPr>
            <a:xfrm>
              <a:off x="6588224" y="5733256"/>
              <a:ext cx="86409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CasellaDiTesto 31"/>
          <p:cNvSpPr txBox="1"/>
          <p:nvPr/>
        </p:nvSpPr>
        <p:spPr>
          <a:xfrm>
            <a:off x="3779912" y="5373216"/>
            <a:ext cx="1115616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= </a:t>
            </a:r>
            <a:r>
              <a:rPr lang="it-IT" sz="2000" b="1" dirty="0" smtClean="0">
                <a:solidFill>
                  <a:schemeClr val="bg1"/>
                </a:solidFill>
              </a:rPr>
              <a:t>173,08</a:t>
            </a:r>
            <a:endParaRPr lang="it-IT" sz="2000" b="1" dirty="0">
              <a:solidFill>
                <a:schemeClr val="bg1"/>
              </a:solidFill>
            </a:endParaRPr>
          </a:p>
        </p:txBody>
      </p:sp>
      <p:grpSp>
        <p:nvGrpSpPr>
          <p:cNvPr id="34" name="Gruppo 33"/>
          <p:cNvGrpSpPr/>
          <p:nvPr/>
        </p:nvGrpSpPr>
        <p:grpSpPr>
          <a:xfrm>
            <a:off x="7128792" y="5405154"/>
            <a:ext cx="1368152" cy="904166"/>
            <a:chOff x="3419872" y="5333146"/>
            <a:chExt cx="1368152" cy="904166"/>
          </a:xfrm>
        </p:grpSpPr>
        <p:sp>
          <p:nvSpPr>
            <p:cNvPr id="35" name="CasellaDiTesto 34"/>
            <p:cNvSpPr txBox="1"/>
            <p:nvPr/>
          </p:nvSpPr>
          <p:spPr>
            <a:xfrm>
              <a:off x="3491880" y="5333146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FF0000"/>
                  </a:solidFill>
                </a:rPr>
                <a:t>5250</a:t>
              </a:r>
              <a:endParaRPr lang="it-IT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36" name="Connettore 1 35"/>
            <p:cNvCxnSpPr/>
            <p:nvPr/>
          </p:nvCxnSpPr>
          <p:spPr>
            <a:xfrm>
              <a:off x="3779912" y="5805264"/>
              <a:ext cx="64807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asellaDiTesto 36"/>
            <p:cNvSpPr txBox="1"/>
            <p:nvPr/>
          </p:nvSpPr>
          <p:spPr>
            <a:xfrm>
              <a:off x="3419872" y="5837202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2000" b="1" dirty="0" smtClean="0">
                  <a:solidFill>
                    <a:srgbClr val="FF0000"/>
                  </a:solidFill>
                </a:rPr>
                <a:t>  </a:t>
              </a:r>
              <a:endParaRPr lang="it-IT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8" name="CasellaDiTesto 37"/>
          <p:cNvSpPr txBox="1"/>
          <p:nvPr/>
        </p:nvSpPr>
        <p:spPr>
          <a:xfrm>
            <a:off x="8172400" y="5589240"/>
            <a:ext cx="1008112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= </a:t>
            </a:r>
            <a:r>
              <a:rPr lang="it-IT" sz="2000" b="1" dirty="0" smtClean="0">
                <a:solidFill>
                  <a:schemeClr val="bg1"/>
                </a:solidFill>
              </a:rPr>
              <a:t>30,33</a:t>
            </a:r>
            <a:endParaRPr lang="it-IT" sz="2000" b="1" dirty="0">
              <a:solidFill>
                <a:schemeClr val="bg1"/>
              </a:solidFill>
            </a:endParaRPr>
          </a:p>
        </p:txBody>
      </p:sp>
      <p:sp>
        <p:nvSpPr>
          <p:cNvPr id="40" name="CasellaDiTesto 39"/>
          <p:cNvSpPr txBox="1"/>
          <p:nvPr/>
        </p:nvSpPr>
        <p:spPr>
          <a:xfrm>
            <a:off x="7453336" y="5981218"/>
            <a:ext cx="1115616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= </a:t>
            </a:r>
            <a:r>
              <a:rPr lang="it-IT" sz="2000" b="1" dirty="0" smtClean="0">
                <a:solidFill>
                  <a:schemeClr val="bg1"/>
                </a:solidFill>
              </a:rPr>
              <a:t>173,08</a:t>
            </a:r>
            <a:endParaRPr lang="it-IT" sz="2000" b="1" dirty="0">
              <a:solidFill>
                <a:schemeClr val="bg1"/>
              </a:solidFill>
            </a:endParaRPr>
          </a:p>
        </p:txBody>
      </p:sp>
      <p:cxnSp>
        <p:nvCxnSpPr>
          <p:cNvPr id="42" name="Connettore 1 41"/>
          <p:cNvCxnSpPr>
            <a:stCxn id="32" idx="2"/>
          </p:cNvCxnSpPr>
          <p:nvPr/>
        </p:nvCxnSpPr>
        <p:spPr>
          <a:xfrm rot="16200000" flipH="1">
            <a:off x="4024592" y="6086453"/>
            <a:ext cx="680008" cy="5375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ttore 2 43"/>
          <p:cNvCxnSpPr/>
          <p:nvPr/>
        </p:nvCxnSpPr>
        <p:spPr>
          <a:xfrm flipV="1">
            <a:off x="4391472" y="6381328"/>
            <a:ext cx="3060848" cy="72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 animBg="1"/>
      <p:bldP spid="40" grpId="0" animBg="1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748</Words>
  <Application>Microsoft Office PowerPoint</Application>
  <PresentationFormat>Presentazione su schermo (4:3)</PresentationFormat>
  <Paragraphs>349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Marco</dc:creator>
  <cp:lastModifiedBy>Marco</cp:lastModifiedBy>
  <cp:revision>28</cp:revision>
  <dcterms:created xsi:type="dcterms:W3CDTF">2011-05-31T04:44:32Z</dcterms:created>
  <dcterms:modified xsi:type="dcterms:W3CDTF">2012-02-02T11:38:42Z</dcterms:modified>
</cp:coreProperties>
</file>