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9" r:id="rId3"/>
    <p:sldId id="260" r:id="rId4"/>
    <p:sldId id="256" r:id="rId5"/>
    <p:sldId id="261" r:id="rId6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44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9F81A3-A624-4D0C-8897-B8870D2D6DF6}" type="datetimeFigureOut">
              <a:rPr lang="it-IT" smtClean="0"/>
              <a:pPr/>
              <a:t>05/11/2012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67F14-C88A-4D28-9FBD-4341A079518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9F81A3-A624-4D0C-8897-B8870D2D6DF6}" type="datetimeFigureOut">
              <a:rPr lang="it-IT" smtClean="0"/>
              <a:pPr/>
              <a:t>05/11/2012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67F14-C88A-4D28-9FBD-4341A079518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9F81A3-A624-4D0C-8897-B8870D2D6DF6}" type="datetimeFigureOut">
              <a:rPr lang="it-IT" smtClean="0"/>
              <a:pPr/>
              <a:t>05/11/2012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67F14-C88A-4D28-9FBD-4341A079518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9F81A3-A624-4D0C-8897-B8870D2D6DF6}" type="datetimeFigureOut">
              <a:rPr lang="it-IT" smtClean="0"/>
              <a:pPr/>
              <a:t>05/11/2012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67F14-C88A-4D28-9FBD-4341A079518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9F81A3-A624-4D0C-8897-B8870D2D6DF6}" type="datetimeFigureOut">
              <a:rPr lang="it-IT" smtClean="0"/>
              <a:pPr/>
              <a:t>05/11/2012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67F14-C88A-4D28-9FBD-4341A079518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9F81A3-A624-4D0C-8897-B8870D2D6DF6}" type="datetimeFigureOut">
              <a:rPr lang="it-IT" smtClean="0"/>
              <a:pPr/>
              <a:t>05/11/2012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67F14-C88A-4D28-9FBD-4341A079518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9F81A3-A624-4D0C-8897-B8870D2D6DF6}" type="datetimeFigureOut">
              <a:rPr lang="it-IT" smtClean="0"/>
              <a:pPr/>
              <a:t>05/11/2012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67F14-C88A-4D28-9FBD-4341A079518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9F81A3-A624-4D0C-8897-B8870D2D6DF6}" type="datetimeFigureOut">
              <a:rPr lang="it-IT" smtClean="0"/>
              <a:pPr/>
              <a:t>05/11/2012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67F14-C88A-4D28-9FBD-4341A079518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9F81A3-A624-4D0C-8897-B8870D2D6DF6}" type="datetimeFigureOut">
              <a:rPr lang="it-IT" smtClean="0"/>
              <a:pPr/>
              <a:t>05/11/2012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67F14-C88A-4D28-9FBD-4341A079518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9F81A3-A624-4D0C-8897-B8870D2D6DF6}" type="datetimeFigureOut">
              <a:rPr lang="it-IT" smtClean="0"/>
              <a:pPr/>
              <a:t>05/11/2012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67F14-C88A-4D28-9FBD-4341A079518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9F81A3-A624-4D0C-8897-B8870D2D6DF6}" type="datetimeFigureOut">
              <a:rPr lang="it-IT" smtClean="0"/>
              <a:pPr/>
              <a:t>05/11/2012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67F14-C88A-4D28-9FBD-4341A079518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19000">
              <a:schemeClr val="accent3">
                <a:lumMod val="60000"/>
                <a:lumOff val="40000"/>
                <a:alpha val="69000"/>
              </a:schemeClr>
            </a:gs>
            <a:gs pos="70000">
              <a:srgbClr val="C4D6EB"/>
            </a:gs>
            <a:gs pos="100000">
              <a:srgbClr val="FFEBFA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9F81A3-A624-4D0C-8897-B8870D2D6DF6}" type="datetimeFigureOut">
              <a:rPr lang="it-IT" smtClean="0"/>
              <a:pPr/>
              <a:t>05/11/2012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967F14-C88A-4D28-9FBD-4341A079518C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 txBox="1">
            <a:spLocks noGrp="1"/>
          </p:cNvSpPr>
          <p:nvPr>
            <p:ph type="ctrTitle"/>
          </p:nvPr>
        </p:nvSpPr>
        <p:spPr>
          <a:xfrm>
            <a:off x="685800" y="1711276"/>
            <a:ext cx="7772400" cy="230832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3600" b="1" dirty="0" smtClean="0">
                <a:solidFill>
                  <a:schemeClr val="accent4">
                    <a:lumMod val="50000"/>
                  </a:schemeClr>
                </a:solidFill>
              </a:rPr>
              <a:t>MODELLO </a:t>
            </a:r>
            <a:r>
              <a:rPr lang="it-IT" sz="3600" b="1" dirty="0" err="1" smtClean="0">
                <a:solidFill>
                  <a:schemeClr val="accent4">
                    <a:lumMod val="50000"/>
                  </a:schemeClr>
                </a:solidFill>
              </a:rPr>
              <a:t>DI</a:t>
            </a:r>
            <a:r>
              <a:rPr lang="it-IT" sz="3600" b="1" dirty="0" smtClean="0">
                <a:solidFill>
                  <a:schemeClr val="accent4">
                    <a:lumMod val="50000"/>
                  </a:schemeClr>
                </a:solidFill>
              </a:rPr>
              <a:t> ABELL</a:t>
            </a:r>
            <a:br>
              <a:rPr lang="it-IT" sz="3600" b="1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it-IT" sz="3600" b="1" dirty="0" smtClean="0">
                <a:solidFill>
                  <a:schemeClr val="accent4">
                    <a:lumMod val="50000"/>
                  </a:schemeClr>
                </a:solidFill>
              </a:rPr>
              <a:t>E</a:t>
            </a:r>
            <a:br>
              <a:rPr lang="it-IT" sz="3600" b="1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it-IT" sz="3600" b="1" dirty="0" smtClean="0">
                <a:solidFill>
                  <a:schemeClr val="accent4">
                    <a:lumMod val="50000"/>
                  </a:schemeClr>
                </a:solidFill>
              </a:rPr>
              <a:t>MODELLO DELLE 5 FORZE </a:t>
            </a:r>
            <a:r>
              <a:rPr lang="it-IT" sz="3600" b="1" dirty="0" err="1" smtClean="0">
                <a:solidFill>
                  <a:schemeClr val="accent4">
                    <a:lumMod val="50000"/>
                  </a:schemeClr>
                </a:solidFill>
              </a:rPr>
              <a:t>DI</a:t>
            </a:r>
            <a:r>
              <a:rPr lang="it-IT" sz="3600" b="1" dirty="0" smtClean="0">
                <a:solidFill>
                  <a:schemeClr val="accent4">
                    <a:lumMod val="50000"/>
                  </a:schemeClr>
                </a:solidFill>
              </a:rPr>
              <a:t> PORTER</a:t>
            </a:r>
            <a:br>
              <a:rPr lang="it-IT" sz="3600" b="1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it-IT" sz="3600" b="1" dirty="0" smtClean="0">
                <a:solidFill>
                  <a:schemeClr val="accent4">
                    <a:lumMod val="50000"/>
                  </a:schemeClr>
                </a:solidFill>
              </a:rPr>
              <a:t>(o modello della concorrenza allargata)</a:t>
            </a:r>
            <a:endParaRPr lang="it-IT" sz="3600" b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Connettore 2 1"/>
          <p:cNvCxnSpPr/>
          <p:nvPr/>
        </p:nvCxnSpPr>
        <p:spPr>
          <a:xfrm rot="5400000" flipH="1" flipV="1">
            <a:off x="647700" y="2168525"/>
            <a:ext cx="3671888" cy="1588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Connettore 2 2"/>
          <p:cNvCxnSpPr/>
          <p:nvPr/>
        </p:nvCxnSpPr>
        <p:spPr>
          <a:xfrm rot="5400000">
            <a:off x="107951" y="4148137"/>
            <a:ext cx="2519362" cy="2233613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Connettore 2 3"/>
          <p:cNvCxnSpPr/>
          <p:nvPr/>
        </p:nvCxnSpPr>
        <p:spPr>
          <a:xfrm>
            <a:off x="2484438" y="4005263"/>
            <a:ext cx="5903912" cy="1587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CasellaDiTesto 24"/>
          <p:cNvSpPr txBox="1">
            <a:spLocks noChangeArrowheads="1"/>
          </p:cNvSpPr>
          <p:nvPr/>
        </p:nvSpPr>
        <p:spPr bwMode="auto">
          <a:xfrm>
            <a:off x="467544" y="404664"/>
            <a:ext cx="18732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b="1" dirty="0">
                <a:latin typeface="Calibri" pitchFamily="34" charset="0"/>
              </a:rPr>
              <a:t>FUNZIONI </a:t>
            </a:r>
            <a:r>
              <a:rPr lang="it-IT" b="1" dirty="0" err="1">
                <a:latin typeface="Calibri" pitchFamily="34" charset="0"/>
              </a:rPr>
              <a:t>D’USO</a:t>
            </a:r>
            <a:endParaRPr lang="it-IT" b="1" dirty="0">
              <a:latin typeface="Calibri" pitchFamily="34" charset="0"/>
            </a:endParaRPr>
          </a:p>
        </p:txBody>
      </p:sp>
      <p:sp>
        <p:nvSpPr>
          <p:cNvPr id="15" name="CasellaDiTesto 25"/>
          <p:cNvSpPr txBox="1">
            <a:spLocks noChangeArrowheads="1"/>
          </p:cNvSpPr>
          <p:nvPr/>
        </p:nvSpPr>
        <p:spPr bwMode="auto">
          <a:xfrm>
            <a:off x="6948488" y="4221163"/>
            <a:ext cx="18716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it-IT" b="1">
                <a:latin typeface="Calibri" pitchFamily="34" charset="0"/>
              </a:rPr>
              <a:t>CLIENTI</a:t>
            </a:r>
          </a:p>
        </p:txBody>
      </p:sp>
      <p:sp>
        <p:nvSpPr>
          <p:cNvPr id="16" name="CasellaDiTesto 26"/>
          <p:cNvSpPr txBox="1">
            <a:spLocks noChangeArrowheads="1"/>
          </p:cNvSpPr>
          <p:nvPr/>
        </p:nvSpPr>
        <p:spPr bwMode="auto">
          <a:xfrm>
            <a:off x="611560" y="6093296"/>
            <a:ext cx="14763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it-IT" b="1" dirty="0">
                <a:latin typeface="Calibri" pitchFamily="34" charset="0"/>
              </a:rPr>
              <a:t>TECNOLOGIE</a:t>
            </a:r>
          </a:p>
        </p:txBody>
      </p:sp>
      <p:sp>
        <p:nvSpPr>
          <p:cNvPr id="17" name="Titolo 3"/>
          <p:cNvSpPr txBox="1">
            <a:spLocks/>
          </p:cNvSpPr>
          <p:nvPr/>
        </p:nvSpPr>
        <p:spPr>
          <a:xfrm>
            <a:off x="6228184" y="332656"/>
            <a:ext cx="2843808" cy="461665"/>
          </a:xfrm>
          <a:prstGeom prst="rect">
            <a:avLst/>
          </a:prstGeom>
          <a:solidFill>
            <a:srgbClr val="FFFF00">
              <a:alpha val="43000"/>
            </a:srgbClr>
          </a:solidFill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it-IT" sz="2400" b="1" i="1" dirty="0">
                <a:solidFill>
                  <a:schemeClr val="accent4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MODELLO </a:t>
            </a:r>
            <a:r>
              <a:rPr lang="it-IT" sz="2400" b="1" i="1" dirty="0" err="1">
                <a:solidFill>
                  <a:schemeClr val="accent4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DI</a:t>
            </a:r>
            <a:r>
              <a:rPr lang="it-IT" sz="2400" b="1" i="1" dirty="0">
                <a:solidFill>
                  <a:schemeClr val="accent4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 ABELL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Connettore 2 1"/>
          <p:cNvCxnSpPr/>
          <p:nvPr/>
        </p:nvCxnSpPr>
        <p:spPr>
          <a:xfrm rot="5400000" flipH="1" flipV="1">
            <a:off x="647700" y="2168525"/>
            <a:ext cx="3671888" cy="1588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Connettore 2 2"/>
          <p:cNvCxnSpPr/>
          <p:nvPr/>
        </p:nvCxnSpPr>
        <p:spPr>
          <a:xfrm rot="5400000">
            <a:off x="107951" y="4148137"/>
            <a:ext cx="2519362" cy="2233613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Connettore 2 3"/>
          <p:cNvCxnSpPr/>
          <p:nvPr/>
        </p:nvCxnSpPr>
        <p:spPr>
          <a:xfrm>
            <a:off x="2484438" y="4005263"/>
            <a:ext cx="4860000" cy="1587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Connettore 1 4"/>
          <p:cNvCxnSpPr/>
          <p:nvPr/>
        </p:nvCxnSpPr>
        <p:spPr>
          <a:xfrm rot="5400000" flipH="1" flipV="1">
            <a:off x="3563937" y="4005263"/>
            <a:ext cx="142875" cy="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nettore 1 5"/>
          <p:cNvCxnSpPr/>
          <p:nvPr/>
        </p:nvCxnSpPr>
        <p:spPr>
          <a:xfrm rot="5400000" flipH="1" flipV="1">
            <a:off x="4787900" y="4005263"/>
            <a:ext cx="142875" cy="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nettore 1 6"/>
          <p:cNvCxnSpPr/>
          <p:nvPr/>
        </p:nvCxnSpPr>
        <p:spPr>
          <a:xfrm rot="5400000" flipH="1" flipV="1">
            <a:off x="6013450" y="4005263"/>
            <a:ext cx="142875" cy="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nettore 1 8"/>
          <p:cNvCxnSpPr/>
          <p:nvPr/>
        </p:nvCxnSpPr>
        <p:spPr>
          <a:xfrm>
            <a:off x="1403648" y="5085184"/>
            <a:ext cx="144462" cy="73025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nettore 1 10"/>
          <p:cNvCxnSpPr/>
          <p:nvPr/>
        </p:nvCxnSpPr>
        <p:spPr>
          <a:xfrm>
            <a:off x="2411413" y="2996952"/>
            <a:ext cx="144462" cy="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ttore 1 11"/>
          <p:cNvCxnSpPr/>
          <p:nvPr/>
        </p:nvCxnSpPr>
        <p:spPr>
          <a:xfrm>
            <a:off x="2411413" y="2132856"/>
            <a:ext cx="144462" cy="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nettore 1 12"/>
          <p:cNvCxnSpPr/>
          <p:nvPr/>
        </p:nvCxnSpPr>
        <p:spPr>
          <a:xfrm>
            <a:off x="2411413" y="1340768"/>
            <a:ext cx="144462" cy="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CasellaDiTesto 24"/>
          <p:cNvSpPr txBox="1">
            <a:spLocks noChangeArrowheads="1"/>
          </p:cNvSpPr>
          <p:nvPr/>
        </p:nvSpPr>
        <p:spPr bwMode="auto">
          <a:xfrm>
            <a:off x="539552" y="332656"/>
            <a:ext cx="18732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b="1" dirty="0">
                <a:latin typeface="Calibri" pitchFamily="34" charset="0"/>
              </a:rPr>
              <a:t>FUNZIONI </a:t>
            </a:r>
            <a:r>
              <a:rPr lang="it-IT" b="1" dirty="0" err="1">
                <a:latin typeface="Calibri" pitchFamily="34" charset="0"/>
              </a:rPr>
              <a:t>D’USO</a:t>
            </a:r>
            <a:endParaRPr lang="it-IT" b="1" dirty="0">
              <a:latin typeface="Calibri" pitchFamily="34" charset="0"/>
            </a:endParaRPr>
          </a:p>
        </p:txBody>
      </p:sp>
      <p:sp>
        <p:nvSpPr>
          <p:cNvPr id="15" name="CasellaDiTesto 25"/>
          <p:cNvSpPr txBox="1">
            <a:spLocks noChangeArrowheads="1"/>
          </p:cNvSpPr>
          <p:nvPr/>
        </p:nvSpPr>
        <p:spPr bwMode="auto">
          <a:xfrm>
            <a:off x="6588770" y="3779193"/>
            <a:ext cx="18716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it-IT" b="1" dirty="0">
                <a:latin typeface="Calibri" pitchFamily="34" charset="0"/>
              </a:rPr>
              <a:t>CLIENTI</a:t>
            </a:r>
          </a:p>
        </p:txBody>
      </p:sp>
      <p:sp>
        <p:nvSpPr>
          <p:cNvPr id="16" name="CasellaDiTesto 26"/>
          <p:cNvSpPr txBox="1">
            <a:spLocks noChangeArrowheads="1"/>
          </p:cNvSpPr>
          <p:nvPr/>
        </p:nvSpPr>
        <p:spPr bwMode="auto">
          <a:xfrm>
            <a:off x="575345" y="5949280"/>
            <a:ext cx="14763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it-IT" b="1">
                <a:latin typeface="Calibri" pitchFamily="34" charset="0"/>
              </a:rPr>
              <a:t>TECNOLOGIE</a:t>
            </a:r>
          </a:p>
        </p:txBody>
      </p:sp>
      <p:sp>
        <p:nvSpPr>
          <p:cNvPr id="17" name="Rettangolo 16"/>
          <p:cNvSpPr/>
          <p:nvPr/>
        </p:nvSpPr>
        <p:spPr>
          <a:xfrm>
            <a:off x="7081706" y="332656"/>
            <a:ext cx="2062296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+mn-lt"/>
                <a:cs typeface="+mn-cs"/>
              </a:rPr>
              <a:t>Accessori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+mn-lt"/>
                <a:cs typeface="+mn-cs"/>
              </a:rPr>
              <a:t>Abbigliamento</a:t>
            </a:r>
            <a:endParaRPr lang="it-IT" sz="2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+mn-lt"/>
              <a:cs typeface="+mn-cs"/>
            </a:endParaRPr>
          </a:p>
        </p:txBody>
      </p:sp>
      <p:sp>
        <p:nvSpPr>
          <p:cNvPr id="18" name="CasellaDiTesto 17"/>
          <p:cNvSpPr txBox="1"/>
          <p:nvPr/>
        </p:nvSpPr>
        <p:spPr>
          <a:xfrm>
            <a:off x="755576" y="3284984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Uso quotidiano</a:t>
            </a:r>
          </a:p>
        </p:txBody>
      </p:sp>
      <p:sp>
        <p:nvSpPr>
          <p:cNvPr id="19" name="CasellaDiTesto 18"/>
          <p:cNvSpPr txBox="1"/>
          <p:nvPr/>
        </p:nvSpPr>
        <p:spPr>
          <a:xfrm>
            <a:off x="683568" y="2206605"/>
            <a:ext cx="1728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Classico</a:t>
            </a:r>
          </a:p>
          <a:p>
            <a:pPr algn="ctr"/>
            <a:r>
              <a:rPr lang="it-IT" dirty="0" smtClean="0"/>
              <a:t>(apparire)</a:t>
            </a:r>
            <a:endParaRPr lang="it-IT" dirty="0"/>
          </a:p>
        </p:txBody>
      </p:sp>
      <p:sp>
        <p:nvSpPr>
          <p:cNvPr id="20" name="CasellaDiTesto 19"/>
          <p:cNvSpPr txBox="1"/>
          <p:nvPr/>
        </p:nvSpPr>
        <p:spPr>
          <a:xfrm>
            <a:off x="683568" y="1412776"/>
            <a:ext cx="1728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Occasioni importanti</a:t>
            </a:r>
            <a:endParaRPr lang="it-IT" dirty="0"/>
          </a:p>
        </p:txBody>
      </p:sp>
      <p:sp>
        <p:nvSpPr>
          <p:cNvPr id="22" name="CasellaDiTesto 21"/>
          <p:cNvSpPr txBox="1"/>
          <p:nvPr/>
        </p:nvSpPr>
        <p:spPr>
          <a:xfrm>
            <a:off x="683568" y="620688"/>
            <a:ext cx="1728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Lusso</a:t>
            </a:r>
          </a:p>
          <a:p>
            <a:pPr algn="ctr"/>
            <a:r>
              <a:rPr lang="it-IT" dirty="0" smtClean="0"/>
              <a:t>(status)</a:t>
            </a:r>
            <a:endParaRPr lang="it-IT" dirty="0"/>
          </a:p>
        </p:txBody>
      </p:sp>
      <p:sp>
        <p:nvSpPr>
          <p:cNvPr id="23" name="CasellaDiTesto 22"/>
          <p:cNvSpPr txBox="1"/>
          <p:nvPr/>
        </p:nvSpPr>
        <p:spPr>
          <a:xfrm>
            <a:off x="2195736" y="4078813"/>
            <a:ext cx="1728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Uomini</a:t>
            </a:r>
          </a:p>
          <a:p>
            <a:pPr algn="ctr"/>
            <a:r>
              <a:rPr lang="it-IT" dirty="0" smtClean="0"/>
              <a:t>giovani</a:t>
            </a:r>
            <a:endParaRPr lang="it-IT" dirty="0"/>
          </a:p>
        </p:txBody>
      </p:sp>
      <p:sp>
        <p:nvSpPr>
          <p:cNvPr id="24" name="CasellaDiTesto 23"/>
          <p:cNvSpPr txBox="1"/>
          <p:nvPr/>
        </p:nvSpPr>
        <p:spPr>
          <a:xfrm>
            <a:off x="3491880" y="4077072"/>
            <a:ext cx="1728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Donne</a:t>
            </a:r>
          </a:p>
          <a:p>
            <a:pPr algn="ctr"/>
            <a:r>
              <a:rPr lang="it-IT" dirty="0" smtClean="0"/>
              <a:t>giovani</a:t>
            </a:r>
            <a:endParaRPr lang="it-IT" dirty="0"/>
          </a:p>
        </p:txBody>
      </p:sp>
      <p:sp>
        <p:nvSpPr>
          <p:cNvPr id="25" name="CasellaDiTesto 24"/>
          <p:cNvSpPr txBox="1"/>
          <p:nvPr/>
        </p:nvSpPr>
        <p:spPr>
          <a:xfrm>
            <a:off x="4716016" y="4078813"/>
            <a:ext cx="1728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Uomini</a:t>
            </a:r>
          </a:p>
          <a:p>
            <a:pPr algn="ctr"/>
            <a:r>
              <a:rPr lang="it-IT" dirty="0" smtClean="0"/>
              <a:t>adulti</a:t>
            </a:r>
            <a:endParaRPr lang="it-IT" dirty="0"/>
          </a:p>
        </p:txBody>
      </p:sp>
      <p:sp>
        <p:nvSpPr>
          <p:cNvPr id="26" name="CasellaDiTesto 25"/>
          <p:cNvSpPr txBox="1"/>
          <p:nvPr/>
        </p:nvSpPr>
        <p:spPr>
          <a:xfrm>
            <a:off x="5868144" y="4077072"/>
            <a:ext cx="1728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Donne</a:t>
            </a:r>
          </a:p>
          <a:p>
            <a:pPr algn="ctr"/>
            <a:r>
              <a:rPr lang="it-IT" dirty="0" smtClean="0"/>
              <a:t>adulte</a:t>
            </a:r>
            <a:endParaRPr lang="it-IT" dirty="0"/>
          </a:p>
        </p:txBody>
      </p:sp>
      <p:sp>
        <p:nvSpPr>
          <p:cNvPr id="27" name="CasellaDiTesto 26"/>
          <p:cNvSpPr txBox="1"/>
          <p:nvPr/>
        </p:nvSpPr>
        <p:spPr>
          <a:xfrm rot="18728126">
            <a:off x="-111949" y="5504000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Industriale</a:t>
            </a:r>
          </a:p>
        </p:txBody>
      </p:sp>
      <p:sp>
        <p:nvSpPr>
          <p:cNvPr id="28" name="CasellaDiTesto 27"/>
          <p:cNvSpPr txBox="1"/>
          <p:nvPr/>
        </p:nvSpPr>
        <p:spPr>
          <a:xfrm rot="18728126">
            <a:off x="975029" y="4297036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Artigianale</a:t>
            </a:r>
          </a:p>
        </p:txBody>
      </p:sp>
      <p:sp>
        <p:nvSpPr>
          <p:cNvPr id="29" name="Cubo 28"/>
          <p:cNvSpPr/>
          <p:nvPr/>
        </p:nvSpPr>
        <p:spPr>
          <a:xfrm>
            <a:off x="4644008" y="1340768"/>
            <a:ext cx="1440160" cy="1152128"/>
          </a:xfrm>
          <a:prstGeom prst="cub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cxnSp>
        <p:nvCxnSpPr>
          <p:cNvPr id="31" name="Connettore 1 30"/>
          <p:cNvCxnSpPr/>
          <p:nvPr/>
        </p:nvCxnSpPr>
        <p:spPr>
          <a:xfrm>
            <a:off x="2483768" y="1340768"/>
            <a:ext cx="4752528" cy="0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nettore 1 31"/>
          <p:cNvCxnSpPr/>
          <p:nvPr/>
        </p:nvCxnSpPr>
        <p:spPr>
          <a:xfrm>
            <a:off x="2483768" y="2132856"/>
            <a:ext cx="4752528" cy="0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nettore 1 32"/>
          <p:cNvCxnSpPr/>
          <p:nvPr/>
        </p:nvCxnSpPr>
        <p:spPr>
          <a:xfrm>
            <a:off x="2483768" y="2996952"/>
            <a:ext cx="4752528" cy="0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Connettore 1 33"/>
          <p:cNvCxnSpPr/>
          <p:nvPr/>
        </p:nvCxnSpPr>
        <p:spPr>
          <a:xfrm>
            <a:off x="2483768" y="548680"/>
            <a:ext cx="4752528" cy="0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Connettore 1 34"/>
          <p:cNvCxnSpPr/>
          <p:nvPr/>
        </p:nvCxnSpPr>
        <p:spPr>
          <a:xfrm rot="5400000" flipH="1" flipV="1">
            <a:off x="5516680" y="2276680"/>
            <a:ext cx="3456000" cy="0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Connettore 1 36"/>
          <p:cNvCxnSpPr/>
          <p:nvPr/>
        </p:nvCxnSpPr>
        <p:spPr>
          <a:xfrm rot="5400000" flipH="1" flipV="1">
            <a:off x="4356168" y="2276680"/>
            <a:ext cx="3456000" cy="0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Connettore 1 37"/>
          <p:cNvCxnSpPr/>
          <p:nvPr/>
        </p:nvCxnSpPr>
        <p:spPr>
          <a:xfrm rot="5400000" flipH="1" flipV="1">
            <a:off x="3132032" y="2276680"/>
            <a:ext cx="3456000" cy="0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Connettore 1 38"/>
          <p:cNvCxnSpPr/>
          <p:nvPr/>
        </p:nvCxnSpPr>
        <p:spPr>
          <a:xfrm rot="5400000" flipH="1" flipV="1">
            <a:off x="1907896" y="2276680"/>
            <a:ext cx="3456000" cy="0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Connettore 1 39"/>
          <p:cNvCxnSpPr/>
          <p:nvPr/>
        </p:nvCxnSpPr>
        <p:spPr>
          <a:xfrm rot="5400000" flipH="1" flipV="1">
            <a:off x="1299828" y="4180892"/>
            <a:ext cx="2520280" cy="2168624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Connettore 1 42"/>
          <p:cNvCxnSpPr/>
          <p:nvPr/>
        </p:nvCxnSpPr>
        <p:spPr>
          <a:xfrm rot="5400000" flipH="1" flipV="1">
            <a:off x="2523964" y="4180892"/>
            <a:ext cx="2520280" cy="2168624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Connettore 1 43"/>
          <p:cNvCxnSpPr/>
          <p:nvPr/>
        </p:nvCxnSpPr>
        <p:spPr>
          <a:xfrm rot="5400000" flipH="1" flipV="1">
            <a:off x="3748100" y="4180892"/>
            <a:ext cx="2520280" cy="2168624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Connettore 1 44"/>
          <p:cNvCxnSpPr/>
          <p:nvPr/>
        </p:nvCxnSpPr>
        <p:spPr>
          <a:xfrm rot="5400000" flipH="1" flipV="1">
            <a:off x="4891844" y="4180892"/>
            <a:ext cx="2520280" cy="2168624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Connettore 1 45"/>
          <p:cNvCxnSpPr/>
          <p:nvPr/>
        </p:nvCxnSpPr>
        <p:spPr>
          <a:xfrm>
            <a:off x="1475656" y="5157192"/>
            <a:ext cx="4752528" cy="0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Rettangolo 46"/>
          <p:cNvSpPr/>
          <p:nvPr/>
        </p:nvSpPr>
        <p:spPr>
          <a:xfrm>
            <a:off x="7656668" y="1412776"/>
            <a:ext cx="1414170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+mn-lt"/>
                <a:cs typeface="+mn-cs"/>
              </a:rPr>
              <a:t>Cravatte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+mn-lt"/>
                <a:cs typeface="+mn-cs"/>
              </a:rPr>
              <a:t>Marinella</a:t>
            </a:r>
            <a:endParaRPr lang="it-IT" sz="2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+mn-lt"/>
              <a:cs typeface="+mn-cs"/>
            </a:endParaRPr>
          </a:p>
        </p:txBody>
      </p:sp>
      <p:sp>
        <p:nvSpPr>
          <p:cNvPr id="60" name="Cubo 59"/>
          <p:cNvSpPr/>
          <p:nvPr/>
        </p:nvSpPr>
        <p:spPr>
          <a:xfrm>
            <a:off x="4644008" y="2132856"/>
            <a:ext cx="1440160" cy="1152128"/>
          </a:xfrm>
          <a:prstGeom prst="cub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4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0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6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9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8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1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4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89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0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 animBg="1"/>
      <p:bldP spid="47" grpId="0"/>
      <p:bldP spid="6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3563888" y="2420888"/>
            <a:ext cx="2016224" cy="16561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 smtClean="0"/>
              <a:t>IMPRESA </a:t>
            </a:r>
          </a:p>
          <a:p>
            <a:pPr algn="ctr"/>
            <a:r>
              <a:rPr lang="it-IT" dirty="0" smtClean="0"/>
              <a:t> </a:t>
            </a:r>
          </a:p>
          <a:p>
            <a:pPr algn="ctr"/>
            <a:endParaRPr lang="it-IT" dirty="0"/>
          </a:p>
          <a:p>
            <a:pPr algn="ctr"/>
            <a:r>
              <a:rPr lang="it-IT" dirty="0" smtClean="0"/>
              <a:t> </a:t>
            </a:r>
          </a:p>
          <a:p>
            <a:pPr algn="ctr"/>
            <a:r>
              <a:rPr lang="it-IT" dirty="0" smtClean="0"/>
              <a:t>CONCORRENTI DIRETTI</a:t>
            </a:r>
            <a:endParaRPr lang="it-IT" dirty="0"/>
          </a:p>
        </p:txBody>
      </p:sp>
      <p:sp>
        <p:nvSpPr>
          <p:cNvPr id="5" name="Rettangolo arrotondato 4"/>
          <p:cNvSpPr/>
          <p:nvPr/>
        </p:nvSpPr>
        <p:spPr>
          <a:xfrm>
            <a:off x="251520" y="2924944"/>
            <a:ext cx="2016224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 smtClean="0"/>
              <a:t>POTENZIALI NUOVI ENTRANTI</a:t>
            </a:r>
            <a:endParaRPr lang="it-IT" dirty="0"/>
          </a:p>
        </p:txBody>
      </p:sp>
      <p:sp>
        <p:nvSpPr>
          <p:cNvPr id="6" name="Rettangolo arrotondato 5"/>
          <p:cNvSpPr/>
          <p:nvPr/>
        </p:nvSpPr>
        <p:spPr>
          <a:xfrm>
            <a:off x="6876256" y="2924944"/>
            <a:ext cx="2016224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 smtClean="0"/>
              <a:t>PRODOTTI SOSTITUTIVI</a:t>
            </a:r>
            <a:endParaRPr lang="it-IT" dirty="0"/>
          </a:p>
        </p:txBody>
      </p:sp>
      <p:sp>
        <p:nvSpPr>
          <p:cNvPr id="7" name="Rettangolo arrotondato 6"/>
          <p:cNvSpPr/>
          <p:nvPr/>
        </p:nvSpPr>
        <p:spPr>
          <a:xfrm>
            <a:off x="3563888" y="404664"/>
            <a:ext cx="2016224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 smtClean="0"/>
              <a:t>FORNITORI</a:t>
            </a:r>
            <a:endParaRPr lang="it-IT" dirty="0"/>
          </a:p>
        </p:txBody>
      </p:sp>
      <p:sp>
        <p:nvSpPr>
          <p:cNvPr id="8" name="Rettangolo arrotondato 7"/>
          <p:cNvSpPr/>
          <p:nvPr/>
        </p:nvSpPr>
        <p:spPr>
          <a:xfrm>
            <a:off x="3563888" y="5373216"/>
            <a:ext cx="2016224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 smtClean="0"/>
              <a:t>CLIENTI</a:t>
            </a:r>
            <a:endParaRPr lang="it-IT" dirty="0"/>
          </a:p>
        </p:txBody>
      </p:sp>
      <p:sp>
        <p:nvSpPr>
          <p:cNvPr id="9" name="Freccia in giù 8"/>
          <p:cNvSpPr/>
          <p:nvPr/>
        </p:nvSpPr>
        <p:spPr>
          <a:xfrm>
            <a:off x="4283968" y="1124744"/>
            <a:ext cx="648072" cy="1296144"/>
          </a:xfrm>
          <a:prstGeom prst="down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Freccia in giù 9"/>
          <p:cNvSpPr/>
          <p:nvPr/>
        </p:nvSpPr>
        <p:spPr>
          <a:xfrm flipV="1">
            <a:off x="4283968" y="4077072"/>
            <a:ext cx="648072" cy="1296144"/>
          </a:xfrm>
          <a:prstGeom prst="down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1" name="Freccia in giù 10"/>
          <p:cNvSpPr/>
          <p:nvPr/>
        </p:nvSpPr>
        <p:spPr>
          <a:xfrm rot="16200000" flipV="1">
            <a:off x="5940152" y="2564904"/>
            <a:ext cx="648072" cy="1296144"/>
          </a:xfrm>
          <a:prstGeom prst="down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2" name="Freccia in giù 11"/>
          <p:cNvSpPr/>
          <p:nvPr/>
        </p:nvSpPr>
        <p:spPr>
          <a:xfrm rot="5400000" flipH="1" flipV="1">
            <a:off x="2591780" y="2600907"/>
            <a:ext cx="648072" cy="1296144"/>
          </a:xfrm>
          <a:prstGeom prst="down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pSp>
        <p:nvGrpSpPr>
          <p:cNvPr id="19" name="Gruppo 18"/>
          <p:cNvGrpSpPr/>
          <p:nvPr/>
        </p:nvGrpSpPr>
        <p:grpSpPr>
          <a:xfrm>
            <a:off x="3995935" y="2708920"/>
            <a:ext cx="1224137" cy="1008112"/>
            <a:chOff x="3995935" y="2708920"/>
            <a:chExt cx="1224137" cy="1008112"/>
          </a:xfrm>
        </p:grpSpPr>
        <p:sp>
          <p:nvSpPr>
            <p:cNvPr id="13" name="Ovale 12"/>
            <p:cNvSpPr/>
            <p:nvPr/>
          </p:nvSpPr>
          <p:spPr>
            <a:xfrm>
              <a:off x="3995936" y="2708920"/>
              <a:ext cx="1224136" cy="1008112"/>
            </a:xfrm>
            <a:prstGeom prst="ellipse">
              <a:avLst/>
            </a:prstGeom>
            <a:noFill/>
            <a:ln>
              <a:solidFill>
                <a:schemeClr val="accent4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cxnSp>
          <p:nvCxnSpPr>
            <p:cNvPr id="15" name="Connettore 2 14"/>
            <p:cNvCxnSpPr/>
            <p:nvPr/>
          </p:nvCxnSpPr>
          <p:spPr>
            <a:xfrm rot="10800000" flipH="1">
              <a:off x="3995935" y="2780928"/>
              <a:ext cx="179271" cy="356422"/>
            </a:xfrm>
            <a:prstGeom prst="straightConnector1">
              <a:avLst/>
            </a:prstGeom>
            <a:ln w="50800">
              <a:solidFill>
                <a:schemeClr val="accent4">
                  <a:lumMod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CasellaDiTesto 19"/>
          <p:cNvSpPr txBox="1"/>
          <p:nvPr/>
        </p:nvSpPr>
        <p:spPr>
          <a:xfrm>
            <a:off x="3635896" y="1412776"/>
            <a:ext cx="2016224" cy="369332"/>
          </a:xfrm>
          <a:prstGeom prst="rect">
            <a:avLst/>
          </a:prstGeom>
          <a:solidFill>
            <a:schemeClr val="bg1">
              <a:alpha val="46000"/>
            </a:schemeClr>
          </a:solidFill>
        </p:spPr>
        <p:txBody>
          <a:bodyPr wrap="square" rtlCol="0">
            <a:spAutoFit/>
          </a:bodyPr>
          <a:lstStyle/>
          <a:p>
            <a:r>
              <a:rPr lang="it-IT" dirty="0" smtClean="0">
                <a:solidFill>
                  <a:schemeClr val="tx2">
                    <a:lumMod val="75000"/>
                  </a:schemeClr>
                </a:solidFill>
              </a:rPr>
              <a:t>Potere contrattuale</a:t>
            </a:r>
            <a:endParaRPr lang="it-IT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1" name="CasellaDiTesto 20"/>
          <p:cNvSpPr txBox="1"/>
          <p:nvPr/>
        </p:nvSpPr>
        <p:spPr>
          <a:xfrm>
            <a:off x="3635896" y="4653136"/>
            <a:ext cx="2016224" cy="369332"/>
          </a:xfrm>
          <a:prstGeom prst="rect">
            <a:avLst/>
          </a:prstGeom>
          <a:solidFill>
            <a:schemeClr val="bg1">
              <a:alpha val="46000"/>
            </a:schemeClr>
          </a:solidFill>
        </p:spPr>
        <p:txBody>
          <a:bodyPr wrap="square" rtlCol="0">
            <a:spAutoFit/>
          </a:bodyPr>
          <a:lstStyle/>
          <a:p>
            <a:r>
              <a:rPr lang="it-IT" dirty="0" smtClean="0">
                <a:solidFill>
                  <a:schemeClr val="tx2">
                    <a:lumMod val="75000"/>
                  </a:schemeClr>
                </a:solidFill>
              </a:rPr>
              <a:t>Potere contrattuale</a:t>
            </a:r>
            <a:endParaRPr lang="it-IT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2" name="CasellaDiTesto 21"/>
          <p:cNvSpPr txBox="1"/>
          <p:nvPr/>
        </p:nvSpPr>
        <p:spPr>
          <a:xfrm>
            <a:off x="2195736" y="2780928"/>
            <a:ext cx="1368152" cy="923330"/>
          </a:xfrm>
          <a:prstGeom prst="rect">
            <a:avLst/>
          </a:prstGeom>
          <a:solidFill>
            <a:schemeClr val="bg1">
              <a:alpha val="46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>
                <a:solidFill>
                  <a:schemeClr val="tx2">
                    <a:lumMod val="75000"/>
                  </a:schemeClr>
                </a:solidFill>
              </a:rPr>
              <a:t>Minaccia di nuovi entranti</a:t>
            </a:r>
            <a:endParaRPr lang="it-IT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3" name="CasellaDiTesto 22"/>
          <p:cNvSpPr txBox="1"/>
          <p:nvPr/>
        </p:nvSpPr>
        <p:spPr>
          <a:xfrm>
            <a:off x="5580112" y="2780928"/>
            <a:ext cx="1368152" cy="923330"/>
          </a:xfrm>
          <a:prstGeom prst="rect">
            <a:avLst/>
          </a:prstGeom>
          <a:solidFill>
            <a:schemeClr val="bg1">
              <a:alpha val="46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>
                <a:solidFill>
                  <a:schemeClr val="tx2">
                    <a:lumMod val="75000"/>
                  </a:schemeClr>
                </a:solidFill>
              </a:rPr>
              <a:t>Minaccia di prodotti sostitutivi</a:t>
            </a:r>
            <a:endParaRPr lang="it-IT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4" name="Titolo 3"/>
          <p:cNvSpPr txBox="1">
            <a:spLocks/>
          </p:cNvSpPr>
          <p:nvPr/>
        </p:nvSpPr>
        <p:spPr>
          <a:xfrm>
            <a:off x="6084168" y="620688"/>
            <a:ext cx="3022104" cy="461665"/>
          </a:xfrm>
          <a:prstGeom prst="rect">
            <a:avLst/>
          </a:prstGeom>
          <a:solidFill>
            <a:srgbClr val="FFFF00">
              <a:alpha val="43000"/>
            </a:srgbClr>
          </a:solidFill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4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MODELLO </a:t>
            </a:r>
            <a:r>
              <a:rPr kumimoji="0" lang="it-IT" sz="2400" b="1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DI</a:t>
            </a:r>
            <a:r>
              <a:rPr kumimoji="0" lang="it-IT" sz="24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PORTER</a:t>
            </a:r>
            <a:endParaRPr kumimoji="0" lang="it-IT" sz="2400" b="1" i="1" u="none" strike="noStrike" kern="1200" cap="none" spc="0" normalizeH="0" baseline="0" noProof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5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5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5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ttangolo arrotondato 31"/>
          <p:cNvSpPr/>
          <p:nvPr/>
        </p:nvSpPr>
        <p:spPr>
          <a:xfrm>
            <a:off x="3203848" y="5373216"/>
            <a:ext cx="2736304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b="1" dirty="0" smtClean="0">
                <a:solidFill>
                  <a:schemeClr val="bg1"/>
                </a:solidFill>
              </a:rPr>
              <a:t>Uomini adulti, altri (con funzione di regalo)</a:t>
            </a:r>
            <a:endParaRPr lang="it-IT" b="1" dirty="0">
              <a:solidFill>
                <a:schemeClr val="bg1"/>
              </a:solidFill>
            </a:endParaRPr>
          </a:p>
        </p:txBody>
      </p:sp>
      <p:sp>
        <p:nvSpPr>
          <p:cNvPr id="31" name="Rettangolo arrotondato 30"/>
          <p:cNvSpPr/>
          <p:nvPr/>
        </p:nvSpPr>
        <p:spPr>
          <a:xfrm>
            <a:off x="6876256" y="2636912"/>
            <a:ext cx="2016224" cy="129614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 smtClean="0"/>
              <a:t>Produttori di gemelli da polso, fazzoletti da taschino</a:t>
            </a:r>
            <a:endParaRPr lang="it-IT" dirty="0"/>
          </a:p>
        </p:txBody>
      </p:sp>
      <p:sp>
        <p:nvSpPr>
          <p:cNvPr id="30" name="Rettangolo arrotondato 29"/>
          <p:cNvSpPr/>
          <p:nvPr/>
        </p:nvSpPr>
        <p:spPr>
          <a:xfrm>
            <a:off x="251520" y="2636912"/>
            <a:ext cx="2016224" cy="136815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 smtClean="0"/>
              <a:t>Altre imprese del business moda, </a:t>
            </a:r>
            <a:br>
              <a:rPr lang="it-IT" dirty="0" smtClean="0"/>
            </a:br>
            <a:r>
              <a:rPr lang="it-IT" dirty="0" smtClean="0"/>
              <a:t>altre imprese di altri business</a:t>
            </a:r>
            <a:endParaRPr lang="it-IT" dirty="0"/>
          </a:p>
        </p:txBody>
      </p:sp>
      <p:sp>
        <p:nvSpPr>
          <p:cNvPr id="28" name="Rettangolo arrotondato 27"/>
          <p:cNvSpPr/>
          <p:nvPr/>
        </p:nvSpPr>
        <p:spPr>
          <a:xfrm>
            <a:off x="3347864" y="404664"/>
            <a:ext cx="2448272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b="1" dirty="0" smtClean="0">
                <a:solidFill>
                  <a:schemeClr val="bg1"/>
                </a:solidFill>
              </a:rPr>
              <a:t>Designer, cotonifici, lanifici, ecc.</a:t>
            </a:r>
            <a:endParaRPr lang="it-IT" b="1" dirty="0">
              <a:solidFill>
                <a:schemeClr val="bg1"/>
              </a:solidFill>
            </a:endParaRPr>
          </a:p>
        </p:txBody>
      </p:sp>
      <p:sp>
        <p:nvSpPr>
          <p:cNvPr id="19" name="Rettangolo arrotondato 18"/>
          <p:cNvSpPr/>
          <p:nvPr/>
        </p:nvSpPr>
        <p:spPr>
          <a:xfrm>
            <a:off x="3563888" y="2420888"/>
            <a:ext cx="2016224" cy="16561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 smtClean="0"/>
              <a:t>MARINELLA</a:t>
            </a:r>
          </a:p>
          <a:p>
            <a:pPr algn="ctr"/>
            <a:r>
              <a:rPr lang="it-IT" dirty="0" smtClean="0"/>
              <a:t> </a:t>
            </a:r>
          </a:p>
          <a:p>
            <a:pPr algn="ctr"/>
            <a:endParaRPr lang="it-IT" dirty="0"/>
          </a:p>
          <a:p>
            <a:pPr algn="ctr"/>
            <a:r>
              <a:rPr lang="it-IT" dirty="0" smtClean="0"/>
              <a:t> </a:t>
            </a:r>
          </a:p>
          <a:p>
            <a:pPr algn="ctr"/>
            <a:endParaRPr lang="it-IT" dirty="0"/>
          </a:p>
          <a:p>
            <a:pPr algn="ctr"/>
            <a:endParaRPr lang="it-IT" dirty="0" smtClean="0"/>
          </a:p>
        </p:txBody>
      </p:sp>
      <p:sp>
        <p:nvSpPr>
          <p:cNvPr id="4" name="Rettangolo arrotondato 3"/>
          <p:cNvSpPr/>
          <p:nvPr/>
        </p:nvSpPr>
        <p:spPr>
          <a:xfrm>
            <a:off x="3563888" y="2420888"/>
            <a:ext cx="2016224" cy="16561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 smtClean="0"/>
              <a:t>IMPRESA </a:t>
            </a:r>
          </a:p>
          <a:p>
            <a:pPr algn="ctr"/>
            <a:r>
              <a:rPr lang="it-IT" dirty="0" smtClean="0"/>
              <a:t> </a:t>
            </a:r>
          </a:p>
          <a:p>
            <a:pPr algn="ctr"/>
            <a:endParaRPr lang="it-IT" dirty="0"/>
          </a:p>
          <a:p>
            <a:pPr algn="ctr"/>
            <a:r>
              <a:rPr lang="it-IT" dirty="0" smtClean="0"/>
              <a:t> </a:t>
            </a:r>
          </a:p>
          <a:p>
            <a:pPr algn="ctr"/>
            <a:r>
              <a:rPr lang="it-IT" dirty="0" smtClean="0"/>
              <a:t>CONCORRENTI DIRETTI</a:t>
            </a:r>
            <a:endParaRPr lang="it-IT" dirty="0"/>
          </a:p>
        </p:txBody>
      </p:sp>
      <p:sp>
        <p:nvSpPr>
          <p:cNvPr id="5" name="Rettangolo arrotondato 4"/>
          <p:cNvSpPr/>
          <p:nvPr/>
        </p:nvSpPr>
        <p:spPr>
          <a:xfrm>
            <a:off x="251520" y="2924944"/>
            <a:ext cx="2016224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 smtClean="0"/>
              <a:t>POTENZIALI NUOVI ENTRANTI</a:t>
            </a:r>
            <a:endParaRPr lang="it-IT" dirty="0"/>
          </a:p>
        </p:txBody>
      </p:sp>
      <p:sp>
        <p:nvSpPr>
          <p:cNvPr id="6" name="Rettangolo arrotondato 5"/>
          <p:cNvSpPr/>
          <p:nvPr/>
        </p:nvSpPr>
        <p:spPr>
          <a:xfrm>
            <a:off x="6876256" y="2924944"/>
            <a:ext cx="2016224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 smtClean="0"/>
              <a:t>PRODOTTI SOSTITUTIVI</a:t>
            </a:r>
            <a:endParaRPr lang="it-IT" dirty="0"/>
          </a:p>
        </p:txBody>
      </p:sp>
      <p:sp>
        <p:nvSpPr>
          <p:cNvPr id="7" name="Rettangolo arrotondato 6"/>
          <p:cNvSpPr/>
          <p:nvPr/>
        </p:nvSpPr>
        <p:spPr>
          <a:xfrm>
            <a:off x="3563888" y="404664"/>
            <a:ext cx="2016224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 smtClean="0"/>
              <a:t>FORNITORI</a:t>
            </a:r>
            <a:endParaRPr lang="it-IT" dirty="0"/>
          </a:p>
        </p:txBody>
      </p:sp>
      <p:sp>
        <p:nvSpPr>
          <p:cNvPr id="8" name="Rettangolo arrotondato 7"/>
          <p:cNvSpPr/>
          <p:nvPr/>
        </p:nvSpPr>
        <p:spPr>
          <a:xfrm>
            <a:off x="3563888" y="5373216"/>
            <a:ext cx="2016224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 smtClean="0"/>
              <a:t>CLIENTI</a:t>
            </a:r>
            <a:endParaRPr lang="it-IT" dirty="0"/>
          </a:p>
        </p:txBody>
      </p:sp>
      <p:sp>
        <p:nvSpPr>
          <p:cNvPr id="9" name="Freccia in giù 8"/>
          <p:cNvSpPr/>
          <p:nvPr/>
        </p:nvSpPr>
        <p:spPr>
          <a:xfrm>
            <a:off x="4283968" y="1124744"/>
            <a:ext cx="648072" cy="1296144"/>
          </a:xfrm>
          <a:prstGeom prst="down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Freccia in giù 9"/>
          <p:cNvSpPr/>
          <p:nvPr/>
        </p:nvSpPr>
        <p:spPr>
          <a:xfrm flipV="1">
            <a:off x="4283968" y="4077072"/>
            <a:ext cx="648072" cy="1296144"/>
          </a:xfrm>
          <a:prstGeom prst="down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1" name="Freccia in giù 10"/>
          <p:cNvSpPr/>
          <p:nvPr/>
        </p:nvSpPr>
        <p:spPr>
          <a:xfrm rot="16200000" flipV="1">
            <a:off x="5940152" y="2564904"/>
            <a:ext cx="648072" cy="1296144"/>
          </a:xfrm>
          <a:prstGeom prst="down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2" name="Freccia in giù 11"/>
          <p:cNvSpPr/>
          <p:nvPr/>
        </p:nvSpPr>
        <p:spPr>
          <a:xfrm rot="5400000" flipH="1" flipV="1">
            <a:off x="2591780" y="2600907"/>
            <a:ext cx="648072" cy="1296144"/>
          </a:xfrm>
          <a:prstGeom prst="down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pSp>
        <p:nvGrpSpPr>
          <p:cNvPr id="2" name="Gruppo 18"/>
          <p:cNvGrpSpPr/>
          <p:nvPr/>
        </p:nvGrpSpPr>
        <p:grpSpPr>
          <a:xfrm>
            <a:off x="3995935" y="2708920"/>
            <a:ext cx="1224137" cy="1008112"/>
            <a:chOff x="3995935" y="2708920"/>
            <a:chExt cx="1224137" cy="1008112"/>
          </a:xfrm>
        </p:grpSpPr>
        <p:sp>
          <p:nvSpPr>
            <p:cNvPr id="13" name="Ovale 12"/>
            <p:cNvSpPr/>
            <p:nvPr/>
          </p:nvSpPr>
          <p:spPr>
            <a:xfrm>
              <a:off x="3995936" y="2708920"/>
              <a:ext cx="1224136" cy="1008112"/>
            </a:xfrm>
            <a:prstGeom prst="ellipse">
              <a:avLst/>
            </a:prstGeom>
            <a:noFill/>
            <a:ln>
              <a:solidFill>
                <a:schemeClr val="accent4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cxnSp>
          <p:nvCxnSpPr>
            <p:cNvPr id="15" name="Connettore 2 14"/>
            <p:cNvCxnSpPr/>
            <p:nvPr/>
          </p:nvCxnSpPr>
          <p:spPr>
            <a:xfrm rot="10800000" flipH="1">
              <a:off x="3995935" y="2780928"/>
              <a:ext cx="179271" cy="356422"/>
            </a:xfrm>
            <a:prstGeom prst="straightConnector1">
              <a:avLst/>
            </a:prstGeom>
            <a:ln w="50800">
              <a:solidFill>
                <a:schemeClr val="accent4">
                  <a:lumMod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CasellaDiTesto 19"/>
          <p:cNvSpPr txBox="1"/>
          <p:nvPr/>
        </p:nvSpPr>
        <p:spPr>
          <a:xfrm>
            <a:off x="3635896" y="1412776"/>
            <a:ext cx="2016224" cy="369332"/>
          </a:xfrm>
          <a:prstGeom prst="rect">
            <a:avLst/>
          </a:prstGeom>
          <a:solidFill>
            <a:schemeClr val="bg1">
              <a:alpha val="46000"/>
            </a:schemeClr>
          </a:solidFill>
        </p:spPr>
        <p:txBody>
          <a:bodyPr wrap="square" rtlCol="0">
            <a:spAutoFit/>
          </a:bodyPr>
          <a:lstStyle/>
          <a:p>
            <a:r>
              <a:rPr lang="it-IT" dirty="0" smtClean="0">
                <a:solidFill>
                  <a:schemeClr val="tx2">
                    <a:lumMod val="75000"/>
                  </a:schemeClr>
                </a:solidFill>
              </a:rPr>
              <a:t>Potere contrattuale</a:t>
            </a:r>
            <a:endParaRPr lang="it-IT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1" name="CasellaDiTesto 20"/>
          <p:cNvSpPr txBox="1"/>
          <p:nvPr/>
        </p:nvSpPr>
        <p:spPr>
          <a:xfrm>
            <a:off x="3635896" y="4653136"/>
            <a:ext cx="2016224" cy="369332"/>
          </a:xfrm>
          <a:prstGeom prst="rect">
            <a:avLst/>
          </a:prstGeom>
          <a:solidFill>
            <a:schemeClr val="bg1">
              <a:alpha val="46000"/>
            </a:schemeClr>
          </a:solidFill>
        </p:spPr>
        <p:txBody>
          <a:bodyPr wrap="square" rtlCol="0">
            <a:spAutoFit/>
          </a:bodyPr>
          <a:lstStyle/>
          <a:p>
            <a:r>
              <a:rPr lang="it-IT" dirty="0" smtClean="0">
                <a:solidFill>
                  <a:schemeClr val="tx2">
                    <a:lumMod val="75000"/>
                  </a:schemeClr>
                </a:solidFill>
              </a:rPr>
              <a:t>Potere contrattuale</a:t>
            </a:r>
            <a:endParaRPr lang="it-IT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2" name="CasellaDiTesto 21"/>
          <p:cNvSpPr txBox="1"/>
          <p:nvPr/>
        </p:nvSpPr>
        <p:spPr>
          <a:xfrm>
            <a:off x="2195736" y="2780928"/>
            <a:ext cx="1368152" cy="923330"/>
          </a:xfrm>
          <a:prstGeom prst="rect">
            <a:avLst/>
          </a:prstGeom>
          <a:solidFill>
            <a:schemeClr val="bg1">
              <a:alpha val="46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>
                <a:solidFill>
                  <a:schemeClr val="tx2">
                    <a:lumMod val="75000"/>
                  </a:schemeClr>
                </a:solidFill>
              </a:rPr>
              <a:t>Minaccia di nuovi entranti</a:t>
            </a:r>
            <a:endParaRPr lang="it-IT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3" name="CasellaDiTesto 22"/>
          <p:cNvSpPr txBox="1"/>
          <p:nvPr/>
        </p:nvSpPr>
        <p:spPr>
          <a:xfrm>
            <a:off x="5580112" y="2780928"/>
            <a:ext cx="1368152" cy="923330"/>
          </a:xfrm>
          <a:prstGeom prst="rect">
            <a:avLst/>
          </a:prstGeom>
          <a:solidFill>
            <a:schemeClr val="bg1">
              <a:alpha val="46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>
                <a:solidFill>
                  <a:schemeClr val="tx2">
                    <a:lumMod val="75000"/>
                  </a:schemeClr>
                </a:solidFill>
              </a:rPr>
              <a:t>Minaccia di prodotti sostitutivi</a:t>
            </a:r>
            <a:endParaRPr lang="it-IT" dirty="0">
              <a:solidFill>
                <a:schemeClr val="tx2">
                  <a:lumMod val="75000"/>
                </a:schemeClr>
              </a:solidFill>
            </a:endParaRPr>
          </a:p>
        </p:txBody>
      </p:sp>
      <p:grpSp>
        <p:nvGrpSpPr>
          <p:cNvPr id="24" name="Gruppo 18"/>
          <p:cNvGrpSpPr/>
          <p:nvPr/>
        </p:nvGrpSpPr>
        <p:grpSpPr>
          <a:xfrm>
            <a:off x="3995936" y="2780928"/>
            <a:ext cx="1224137" cy="1008112"/>
            <a:chOff x="3995935" y="2708920"/>
            <a:chExt cx="1224137" cy="1008112"/>
          </a:xfrm>
        </p:grpSpPr>
        <p:sp>
          <p:nvSpPr>
            <p:cNvPr id="25" name="Ovale 24"/>
            <p:cNvSpPr/>
            <p:nvPr/>
          </p:nvSpPr>
          <p:spPr>
            <a:xfrm>
              <a:off x="3995936" y="2708920"/>
              <a:ext cx="1224136" cy="1008112"/>
            </a:xfrm>
            <a:prstGeom prst="ellipse">
              <a:avLst/>
            </a:prstGeom>
            <a:noFill/>
            <a:ln>
              <a:solidFill>
                <a:schemeClr val="accent4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cxnSp>
          <p:nvCxnSpPr>
            <p:cNvPr id="26" name="Connettore 2 25"/>
            <p:cNvCxnSpPr/>
            <p:nvPr/>
          </p:nvCxnSpPr>
          <p:spPr>
            <a:xfrm rot="10800000" flipH="1">
              <a:off x="3995935" y="2780928"/>
              <a:ext cx="179271" cy="356422"/>
            </a:xfrm>
            <a:prstGeom prst="straightConnector1">
              <a:avLst/>
            </a:prstGeom>
            <a:ln w="50800">
              <a:solidFill>
                <a:schemeClr val="accent4">
                  <a:lumMod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7" name="CasellaDiTesto 26"/>
          <p:cNvSpPr txBox="1"/>
          <p:nvPr/>
        </p:nvSpPr>
        <p:spPr>
          <a:xfrm>
            <a:off x="3779912" y="3284984"/>
            <a:ext cx="15841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b="1" dirty="0" err="1" smtClean="0">
                <a:solidFill>
                  <a:schemeClr val="bg1"/>
                </a:solidFill>
              </a:rPr>
              <a:t>Settepieghe</a:t>
            </a:r>
            <a:r>
              <a:rPr lang="it-IT" b="1" dirty="0" smtClean="0">
                <a:solidFill>
                  <a:schemeClr val="bg1"/>
                </a:solidFill>
              </a:rPr>
              <a:t>, Cantini</a:t>
            </a:r>
            <a:endParaRPr lang="it-IT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0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1" animBg="1"/>
      <p:bldP spid="31" grpId="0" animBg="1"/>
      <p:bldP spid="30" grpId="0" animBg="1"/>
      <p:bldP spid="28" grpId="0" animBg="1"/>
      <p:bldP spid="4" grpId="0" animBg="1"/>
      <p:bldP spid="5" grpId="0" animBg="1"/>
      <p:bldP spid="6" grpId="0" animBg="1"/>
      <p:bldP spid="7" grpId="0" animBg="1"/>
      <p:bldP spid="8" grpId="0" animBg="1"/>
      <p:bldP spid="27" grpId="0"/>
    </p:bldLst>
  </p:timing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130</Words>
  <Application>Microsoft Office PowerPoint</Application>
  <PresentationFormat>Presentazione su schermo (4:3)</PresentationFormat>
  <Paragraphs>64</Paragraphs>
  <Slides>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5</vt:i4>
      </vt:variant>
    </vt:vector>
  </HeadingPairs>
  <TitlesOfParts>
    <vt:vector size="6" baseType="lpstr">
      <vt:lpstr>Tema di Office</vt:lpstr>
      <vt:lpstr>MODELLO DI ABELL E MODELLO DELLE 5 FORZE DI PORTER (o modello della concorrenza allargata)</vt:lpstr>
      <vt:lpstr>Diapositiva 2</vt:lpstr>
      <vt:lpstr>Diapositiva 3</vt:lpstr>
      <vt:lpstr>Diapositiva 4</vt:lpstr>
      <vt:lpstr>Diapositiva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Marco</dc:creator>
  <cp:lastModifiedBy>Marco</cp:lastModifiedBy>
  <cp:revision>10</cp:revision>
  <dcterms:created xsi:type="dcterms:W3CDTF">2012-11-05T06:17:11Z</dcterms:created>
  <dcterms:modified xsi:type="dcterms:W3CDTF">2012-11-05T07:53:56Z</dcterms:modified>
</cp:coreProperties>
</file>