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5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6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52A77-C3D7-4415-B5DE-638528750FFD}" type="datetimeFigureOut">
              <a:rPr lang="it-IT" smtClean="0"/>
              <a:t>23/11/2011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941C1-CB0E-40D1-9127-184C8F9B34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52A77-C3D7-4415-B5DE-638528750FFD}" type="datetimeFigureOut">
              <a:rPr lang="it-IT" smtClean="0"/>
              <a:t>23/11/2011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941C1-CB0E-40D1-9127-184C8F9B34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52A77-C3D7-4415-B5DE-638528750FFD}" type="datetimeFigureOut">
              <a:rPr lang="it-IT" smtClean="0"/>
              <a:t>23/11/2011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941C1-CB0E-40D1-9127-184C8F9B34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52A77-C3D7-4415-B5DE-638528750FFD}" type="datetimeFigureOut">
              <a:rPr lang="it-IT" smtClean="0"/>
              <a:t>23/11/2011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941C1-CB0E-40D1-9127-184C8F9B34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52A77-C3D7-4415-B5DE-638528750FFD}" type="datetimeFigureOut">
              <a:rPr lang="it-IT" smtClean="0"/>
              <a:t>23/11/2011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941C1-CB0E-40D1-9127-184C8F9B34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52A77-C3D7-4415-B5DE-638528750FFD}" type="datetimeFigureOut">
              <a:rPr lang="it-IT" smtClean="0"/>
              <a:t>23/11/2011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941C1-CB0E-40D1-9127-184C8F9B34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52A77-C3D7-4415-B5DE-638528750FFD}" type="datetimeFigureOut">
              <a:rPr lang="it-IT" smtClean="0"/>
              <a:t>23/11/2011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941C1-CB0E-40D1-9127-184C8F9B34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52A77-C3D7-4415-B5DE-638528750FFD}" type="datetimeFigureOut">
              <a:rPr lang="it-IT" smtClean="0"/>
              <a:t>23/11/2011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941C1-CB0E-40D1-9127-184C8F9B34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52A77-C3D7-4415-B5DE-638528750FFD}" type="datetimeFigureOut">
              <a:rPr lang="it-IT" smtClean="0"/>
              <a:t>23/11/2011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941C1-CB0E-40D1-9127-184C8F9B34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52A77-C3D7-4415-B5DE-638528750FFD}" type="datetimeFigureOut">
              <a:rPr lang="it-IT" smtClean="0"/>
              <a:t>23/11/2011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941C1-CB0E-40D1-9127-184C8F9B34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52A77-C3D7-4415-B5DE-638528750FFD}" type="datetimeFigureOut">
              <a:rPr lang="it-IT" smtClean="0"/>
              <a:t>23/11/2011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941C1-CB0E-40D1-9127-184C8F9B349F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52A77-C3D7-4415-B5DE-638528750FFD}" type="datetimeFigureOut">
              <a:rPr lang="it-IT" smtClean="0"/>
              <a:t>23/11/2011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D941C1-CB0E-40D1-9127-184C8F9B349F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The Signs of the Zodiac</a:t>
            </a:r>
            <a:br>
              <a:rPr lang="en-US" b="1" dirty="0" smtClean="0"/>
            </a:b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ARIES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ARIES (21 March 20 April) </a:t>
            </a:r>
            <a:r>
              <a:rPr lang="en-US" dirty="0" smtClean="0"/>
              <a:t>is the first sign of the zodiac and is innocent and immediate. S/he is motivated by </a:t>
            </a:r>
            <a:r>
              <a:rPr lang="en-US" dirty="0" err="1" smtClean="0"/>
              <a:t>seIf</a:t>
            </a:r>
            <a:r>
              <a:rPr lang="en-US" dirty="0" smtClean="0"/>
              <a:t>-interest and is, above all, active. Aries' innocence means that s/he is idealist but, at the same time, </a:t>
            </a:r>
            <a:r>
              <a:rPr lang="en-US" b="1" dirty="0" smtClean="0"/>
              <a:t>tactless</a:t>
            </a:r>
            <a:r>
              <a:rPr lang="en-US" dirty="0" smtClean="0"/>
              <a:t> and </a:t>
            </a:r>
            <a:r>
              <a:rPr lang="en-US" b="1" dirty="0" smtClean="0"/>
              <a:t>rude</a:t>
            </a:r>
            <a:r>
              <a:rPr lang="en-US" dirty="0" smtClean="0"/>
              <a:t>. His/her immediacy can mean that Aries is </a:t>
            </a:r>
            <a:r>
              <a:rPr lang="en-US" b="1" dirty="0" smtClean="0"/>
              <a:t>rash</a:t>
            </a:r>
            <a:r>
              <a:rPr lang="en-US" dirty="0" smtClean="0"/>
              <a:t> and </a:t>
            </a:r>
            <a:r>
              <a:rPr lang="en-US" b="1" dirty="0" smtClean="0"/>
              <a:t>clumsy</a:t>
            </a:r>
            <a:r>
              <a:rPr lang="en-US" dirty="0" smtClean="0"/>
              <a:t>. Since Aries is a </a:t>
            </a:r>
            <a:r>
              <a:rPr lang="en-US" b="1" dirty="0" smtClean="0"/>
              <a:t>doer</a:t>
            </a:r>
            <a:r>
              <a:rPr lang="en-US" dirty="0" smtClean="0"/>
              <a:t>, s/he is usually ambitious, adventurous, enthusiastic, </a:t>
            </a:r>
            <a:r>
              <a:rPr lang="en-US" b="1" dirty="0" smtClean="0"/>
              <a:t>outgoing</a:t>
            </a:r>
            <a:r>
              <a:rPr lang="en-US" dirty="0" smtClean="0"/>
              <a:t> and competitive. However, Aries' self-interest can mean that s/he is </a:t>
            </a:r>
            <a:r>
              <a:rPr lang="en-US" b="1" dirty="0" smtClean="0"/>
              <a:t>self-</a:t>
            </a:r>
            <a:r>
              <a:rPr lang="en-US" b="1" dirty="0" err="1" smtClean="0"/>
              <a:t>centred</a:t>
            </a:r>
            <a:r>
              <a:rPr lang="en-US" dirty="0" smtClean="0"/>
              <a:t> and </a:t>
            </a:r>
            <a:r>
              <a:rPr lang="en-US" b="1" dirty="0" smtClean="0"/>
              <a:t>ruthless</a:t>
            </a:r>
            <a:r>
              <a:rPr lang="en-US" dirty="0" smtClean="0"/>
              <a:t>. Above all, Aries is a </a:t>
            </a:r>
            <a:r>
              <a:rPr lang="en-US" b="1" dirty="0" smtClean="0"/>
              <a:t>straight-forward </a:t>
            </a:r>
            <a:r>
              <a:rPr lang="en-US" dirty="0" smtClean="0"/>
              <a:t>person.</a:t>
            </a:r>
          </a:p>
          <a:p>
            <a:endParaRPr lang="it-IT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TAURUS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TAURUS (21 April - 20 May) </a:t>
            </a:r>
            <a:r>
              <a:rPr lang="en-US" dirty="0" smtClean="0"/>
              <a:t>is the least spiritual of star signs. S/he tends to be possessive and materialistic. In a good sense this may mean that Taurus is stable and </a:t>
            </a:r>
            <a:r>
              <a:rPr lang="en-US" b="1" dirty="0" smtClean="0"/>
              <a:t>level-headed </a:t>
            </a:r>
            <a:r>
              <a:rPr lang="en-US" dirty="0" smtClean="0"/>
              <a:t>and, as a lover, s/he can be affectionate and even passionate. However, at times s/he can become taciturn and </a:t>
            </a:r>
            <a:r>
              <a:rPr lang="en-US" b="1" dirty="0" smtClean="0"/>
              <a:t>selfish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GEMINI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GEMINI (21 May 20 June)</a:t>
            </a:r>
            <a:r>
              <a:rPr lang="en-US" dirty="0" smtClean="0"/>
              <a:t> is all about curiosity and communication. Gemini tends to be </a:t>
            </a:r>
            <a:r>
              <a:rPr lang="en-US" b="1" dirty="0" smtClean="0"/>
              <a:t>quick-witted</a:t>
            </a:r>
            <a:r>
              <a:rPr lang="en-US" dirty="0" smtClean="0"/>
              <a:t>, </a:t>
            </a:r>
            <a:r>
              <a:rPr lang="en-US" b="1" dirty="0" smtClean="0"/>
              <a:t>resourceful</a:t>
            </a:r>
            <a:r>
              <a:rPr lang="en-US" dirty="0" smtClean="0"/>
              <a:t>, extrovert, rebellious and communicative. Gemini has an independent spirit. However, s/he can sometimes seem </a:t>
            </a:r>
            <a:r>
              <a:rPr lang="en-US" b="1" dirty="0" smtClean="0"/>
              <a:t>two-faced</a:t>
            </a:r>
            <a:r>
              <a:rPr lang="en-US" dirty="0" smtClean="0"/>
              <a:t>, superficial, hypocritical, dishonest and even unscrupulous.</a:t>
            </a:r>
            <a:endParaRPr lang="it-IT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CANCER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CANCER (21 June - 21 July)</a:t>
            </a:r>
            <a:r>
              <a:rPr lang="en-US" dirty="0" smtClean="0"/>
              <a:t> likes emotional security. Cancer's maternal instinct means that s/he is protective, nostalgic, sentimental and sensitive. When Cancer feels </a:t>
            </a:r>
            <a:r>
              <a:rPr lang="en-US" b="1" dirty="0" smtClean="0"/>
              <a:t>threatened</a:t>
            </a:r>
            <a:r>
              <a:rPr lang="en-US" dirty="0" smtClean="0"/>
              <a:t> s/he can be aggressive. On the negative side, Cancer is capable of being </a:t>
            </a:r>
            <a:r>
              <a:rPr lang="en-US" b="1" dirty="0" smtClean="0"/>
              <a:t>fickle</a:t>
            </a:r>
            <a:r>
              <a:rPr lang="en-US" dirty="0" smtClean="0"/>
              <a:t>, </a:t>
            </a:r>
            <a:r>
              <a:rPr lang="en-US" b="1" dirty="0" smtClean="0"/>
              <a:t>whimsical</a:t>
            </a:r>
            <a:r>
              <a:rPr lang="en-US" dirty="0" smtClean="0"/>
              <a:t> and immature. Nevertheless, s/he can be imaginative.</a:t>
            </a:r>
            <a:br>
              <a:rPr lang="en-US" dirty="0" smtClean="0"/>
            </a:br>
            <a:endParaRPr lang="en-US" dirty="0" smtClean="0"/>
          </a:p>
          <a:p>
            <a:endParaRPr lang="it-IT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LEO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LEO (22 July - 21 August)</a:t>
            </a:r>
            <a:r>
              <a:rPr lang="en-US" dirty="0" smtClean="0"/>
              <a:t> is a creative and dominant star sign. S/he is </a:t>
            </a:r>
            <a:r>
              <a:rPr lang="en-US" b="1" dirty="0" smtClean="0"/>
              <a:t>self-assured</a:t>
            </a:r>
            <a:r>
              <a:rPr lang="en-US" dirty="0" smtClean="0"/>
              <a:t> and proud. At times, s/he can be immodest and even arrogant. To some people Leo may </a:t>
            </a:r>
            <a:r>
              <a:rPr lang="en-US" b="1" dirty="0" smtClean="0"/>
              <a:t>come across</a:t>
            </a:r>
            <a:r>
              <a:rPr lang="en-US" dirty="0" smtClean="0"/>
              <a:t> as </a:t>
            </a:r>
            <a:r>
              <a:rPr lang="en-US" b="1" dirty="0" smtClean="0"/>
              <a:t>bossy</a:t>
            </a:r>
            <a:r>
              <a:rPr lang="en-US" dirty="0" smtClean="0"/>
              <a:t>, </a:t>
            </a:r>
            <a:r>
              <a:rPr lang="en-US" b="1" dirty="0" smtClean="0"/>
              <a:t>boastful</a:t>
            </a:r>
            <a:r>
              <a:rPr lang="en-US" dirty="0" smtClean="0"/>
              <a:t> and pompous. Indeed, Leo can be very vain and often </a:t>
            </a:r>
            <a:r>
              <a:rPr lang="en-US" b="1" dirty="0" smtClean="0"/>
              <a:t>gullible</a:t>
            </a:r>
            <a:r>
              <a:rPr lang="en-US" dirty="0" smtClean="0"/>
              <a:t> in the face of </a:t>
            </a:r>
            <a:r>
              <a:rPr lang="en-US" b="1" dirty="0" smtClean="0"/>
              <a:t>flattery</a:t>
            </a:r>
            <a:r>
              <a:rPr lang="en-US" dirty="0" smtClean="0"/>
              <a:t>. On the other hand, s/he can be sociable, magnanimous and tolerant. As a friend, Leo is generous, considerate and, above all, loyal. As a lover, s/he can be sensitive and passionate. Leo is a hedonist and loves the good things in life, but at the same time s/he is usually disciplined.</a:t>
            </a:r>
            <a:br>
              <a:rPr lang="en-US" dirty="0" smtClean="0"/>
            </a:br>
            <a:endParaRPr lang="it-IT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VIRGO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VIRGO (22 August - 21 September)</a:t>
            </a:r>
            <a:r>
              <a:rPr lang="en-US" dirty="0" smtClean="0"/>
              <a:t> is adaptable. On the one hand, Virgo is servile, obedient, </a:t>
            </a:r>
            <a:r>
              <a:rPr lang="en-US" b="1" dirty="0" smtClean="0"/>
              <a:t>shy</a:t>
            </a:r>
            <a:r>
              <a:rPr lang="en-US" dirty="0" smtClean="0"/>
              <a:t> and </a:t>
            </a:r>
            <a:r>
              <a:rPr lang="en-US" b="1" dirty="0" smtClean="0"/>
              <a:t>humble</a:t>
            </a:r>
            <a:r>
              <a:rPr lang="en-US" dirty="0" smtClean="0"/>
              <a:t>. On the other, Virgo is very analytical and practical. S/he is rational, logical and </a:t>
            </a:r>
            <a:r>
              <a:rPr lang="en-US" b="1" dirty="0" smtClean="0"/>
              <a:t>methodical</a:t>
            </a:r>
            <a:r>
              <a:rPr lang="en-US" dirty="0" smtClean="0"/>
              <a:t>, though sometimes a little </a:t>
            </a:r>
            <a:r>
              <a:rPr lang="en-US" dirty="0" err="1" smtClean="0"/>
              <a:t>sceptical</a:t>
            </a:r>
            <a:r>
              <a:rPr lang="en-US" dirty="0" smtClean="0"/>
              <a:t>. Virgo is also hardworking. At the same time, Virgo is a perfectionist. When s/he applies this characteristic to the work and habits of others, Virgo can be demanding, </a:t>
            </a:r>
            <a:r>
              <a:rPr lang="en-US" b="1" dirty="0" smtClean="0"/>
              <a:t>picky</a:t>
            </a:r>
            <a:r>
              <a:rPr lang="en-US" dirty="0" smtClean="0"/>
              <a:t>, and </a:t>
            </a:r>
            <a:r>
              <a:rPr lang="en-US" b="1" dirty="0" smtClean="0"/>
              <a:t>petty</a:t>
            </a:r>
            <a:r>
              <a:rPr lang="en-US" dirty="0" smtClean="0"/>
              <a:t>. Despite this, Virgo is generally a good friend since s/he is honest, </a:t>
            </a:r>
            <a:r>
              <a:rPr lang="en-US" b="1" dirty="0" smtClean="0"/>
              <a:t>truthful</a:t>
            </a:r>
            <a:r>
              <a:rPr lang="en-US" dirty="0" smtClean="0"/>
              <a:t> and </a:t>
            </a:r>
            <a:r>
              <a:rPr lang="en-US" b="1" dirty="0" smtClean="0"/>
              <a:t>reliable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it-IT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LIBRA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LIBRA (22 September - 22 October)</a:t>
            </a:r>
            <a:r>
              <a:rPr lang="en-US" dirty="0" smtClean="0"/>
              <a:t> is balanced - harmony and beauty are important to her/him. S/he is generally </a:t>
            </a:r>
            <a:r>
              <a:rPr lang="en-US" b="1" dirty="0" smtClean="0"/>
              <a:t>easy-going</a:t>
            </a:r>
            <a:r>
              <a:rPr lang="en-US" dirty="0" smtClean="0"/>
              <a:t> and </a:t>
            </a:r>
            <a:r>
              <a:rPr lang="en-US" b="1" dirty="0" smtClean="0"/>
              <a:t>carefree</a:t>
            </a:r>
            <a:r>
              <a:rPr lang="en-US" dirty="0" smtClean="0"/>
              <a:t>. People sometimes think that this attitude to life is because Libra is lazy. Libra is often intellectual and inquisitive. On a good day, Libra is charming, however, s/he can also be </a:t>
            </a:r>
            <a:r>
              <a:rPr lang="en-US" b="1" dirty="0" smtClean="0"/>
              <a:t>spiteful</a:t>
            </a:r>
            <a:r>
              <a:rPr lang="en-US" dirty="0" smtClean="0"/>
              <a:t>.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it-IT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SCORPIO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SCORPIO (23 October- 21 November) .</a:t>
            </a:r>
            <a:r>
              <a:rPr lang="en-US" dirty="0" smtClean="0"/>
              <a:t>S/he is energetic and </a:t>
            </a:r>
            <a:r>
              <a:rPr lang="en-US" b="1" dirty="0" smtClean="0"/>
              <a:t>strong-willed</a:t>
            </a:r>
            <a:r>
              <a:rPr lang="en-US" dirty="0" smtClean="0"/>
              <a:t>. Taken to an extreme, Scorpio can become authoritarian, intolerant and narrow-minded. However, if Scorpio's ideas conflict with the established authority, s/he will be rebellious and undisciplined. Scorpio's conflictive nature means that s/he is at times aggressive, and even sadistic. Scorpio is often self-destructive. Even if these extremes are not reached, Scorpio is often irritable. If Scorpio </a:t>
            </a:r>
            <a:r>
              <a:rPr lang="en-US" b="1" dirty="0" smtClean="0"/>
              <a:t>is aware of</a:t>
            </a:r>
            <a:r>
              <a:rPr lang="en-US" dirty="0" smtClean="0"/>
              <a:t> his/her conflictive nature, s/he may become </a:t>
            </a:r>
            <a:r>
              <a:rPr lang="en-US" b="1" dirty="0" smtClean="0"/>
              <a:t>withdrawn</a:t>
            </a:r>
            <a:r>
              <a:rPr lang="en-US" dirty="0" smtClean="0"/>
              <a:t>. In any case, s/he is always </a:t>
            </a:r>
            <a:r>
              <a:rPr lang="en-US" b="1" dirty="0" smtClean="0"/>
              <a:t>forthright</a:t>
            </a:r>
            <a:r>
              <a:rPr lang="en-US" dirty="0" smtClean="0"/>
              <a:t> and never insincere.</a:t>
            </a:r>
            <a:endParaRPr lang="it-IT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SAGITTARIUS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SAGITTARIUS (22 November -20 December) </a:t>
            </a:r>
            <a:r>
              <a:rPr lang="en-US" dirty="0" smtClean="0"/>
              <a:t>is a visionary and an optimist. S/he is energetic, enthusiastic, forthright and open but these characteristics can also mean that Sagittarius can be tactless and hot-blooded. S/he can be playful and light-hearted but his/her time is also spent in the serious pursuit of meaning and freedom.</a:t>
            </a:r>
          </a:p>
          <a:p>
            <a:endParaRPr lang="it-IT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CAPRICORN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CAPRICORN (21 December - 19 January) </a:t>
            </a:r>
            <a:r>
              <a:rPr lang="en-US" dirty="0" smtClean="0"/>
              <a:t>is a </a:t>
            </a:r>
            <a:r>
              <a:rPr lang="en-US" b="1" dirty="0" smtClean="0"/>
              <a:t>control-freak</a:t>
            </a:r>
            <a:r>
              <a:rPr lang="en-US" dirty="0" smtClean="0"/>
              <a:t>. S/he is determined, disciplined and ambitious. As a controller Capricorn is usually </a:t>
            </a:r>
            <a:r>
              <a:rPr lang="en-US" b="1" dirty="0" smtClean="0"/>
              <a:t>sensible</a:t>
            </a:r>
            <a:r>
              <a:rPr lang="en-US" dirty="0" smtClean="0"/>
              <a:t>, patient, stable and </a:t>
            </a:r>
            <a:r>
              <a:rPr lang="en-US" b="1" dirty="0" smtClean="0"/>
              <a:t>thoughtful</a:t>
            </a:r>
            <a:r>
              <a:rPr lang="en-US" dirty="0" smtClean="0"/>
              <a:t>. However, s/he can also be pessimistic and even </a:t>
            </a:r>
            <a:r>
              <a:rPr lang="en-US" b="1" dirty="0" smtClean="0"/>
              <a:t>moody</a:t>
            </a:r>
            <a:r>
              <a:rPr lang="en-US" dirty="0" smtClean="0"/>
              <a:t>.</a:t>
            </a:r>
          </a:p>
          <a:p>
            <a:endParaRPr lang="it-IT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AQUARIUS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AQUARIUS (20 January - 18 February)</a:t>
            </a:r>
            <a:r>
              <a:rPr lang="en-US" dirty="0" smtClean="0"/>
              <a:t> likes groups. S/he is humane and is often </a:t>
            </a:r>
            <a:r>
              <a:rPr lang="en-US" b="1" dirty="0" smtClean="0"/>
              <a:t>gentle</a:t>
            </a:r>
            <a:r>
              <a:rPr lang="en-US" dirty="0" smtClean="0"/>
              <a:t>, compassionate and understanding. S/he is intellectual but also idealist and spiritual. At the same time, s/he can be unpredictable and eccentric. Aquarius is usually </a:t>
            </a:r>
            <a:r>
              <a:rPr lang="en-US" b="1" dirty="0" smtClean="0"/>
              <a:t>lively</a:t>
            </a:r>
            <a:r>
              <a:rPr lang="en-US" dirty="0" smtClean="0"/>
              <a:t> but can also be </a:t>
            </a:r>
            <a:r>
              <a:rPr lang="en-US" b="1" dirty="0" smtClean="0"/>
              <a:t>stubborn</a:t>
            </a:r>
            <a:r>
              <a:rPr lang="en-US" dirty="0" smtClean="0"/>
              <a:t> a times.</a:t>
            </a:r>
          </a:p>
          <a:p>
            <a:endParaRPr lang="it-IT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PISCES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PISCES (19 February 20 March)</a:t>
            </a:r>
            <a:r>
              <a:rPr lang="en-US" dirty="0" smtClean="0"/>
              <a:t> is humane, generous and even sometimes </a:t>
            </a:r>
            <a:r>
              <a:rPr lang="en-US" b="1" dirty="0" smtClean="0"/>
              <a:t>selfless</a:t>
            </a:r>
            <a:r>
              <a:rPr lang="en-US" dirty="0" smtClean="0"/>
              <a:t>. However, s/he is also capable of being emotional and temperamental. This means that Pisces often comes across as </a:t>
            </a:r>
            <a:r>
              <a:rPr lang="en-US" b="1" dirty="0" smtClean="0"/>
              <a:t>unstable</a:t>
            </a:r>
            <a:r>
              <a:rPr lang="en-US" dirty="0" smtClean="0"/>
              <a:t>, </a:t>
            </a:r>
            <a:r>
              <a:rPr lang="en-US" b="1" dirty="0" smtClean="0"/>
              <a:t>fickle</a:t>
            </a:r>
            <a:r>
              <a:rPr lang="en-US" dirty="0" smtClean="0"/>
              <a:t> and </a:t>
            </a:r>
            <a:r>
              <a:rPr lang="en-US" b="1" dirty="0" smtClean="0"/>
              <a:t>weak-willed</a:t>
            </a:r>
            <a:r>
              <a:rPr lang="en-US" dirty="0" smtClean="0"/>
              <a:t>. Pisces is very sensitive and, at times, impressionable. Her/his sensitivity can mean that s/he is melancholic.</a:t>
            </a:r>
          </a:p>
          <a:p>
            <a:endParaRPr lang="it-IT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GLOSSARY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self-conscious</a:t>
            </a:r>
            <a:r>
              <a:rPr lang="en-US" dirty="0" smtClean="0"/>
              <a:t>: insecure</a:t>
            </a:r>
            <a:br>
              <a:rPr lang="en-US" dirty="0" smtClean="0"/>
            </a:br>
            <a:r>
              <a:rPr lang="en-US" b="1" dirty="0" smtClean="0"/>
              <a:t>self-righteous</a:t>
            </a:r>
            <a:r>
              <a:rPr lang="en-US" dirty="0" smtClean="0"/>
              <a:t>: smug, sanctimonious, self-satisfied, superior</a:t>
            </a:r>
            <a:br>
              <a:rPr lang="en-US" dirty="0" smtClean="0"/>
            </a:br>
            <a:r>
              <a:rPr lang="en-US" b="1" dirty="0" smtClean="0"/>
              <a:t>tight-fisted</a:t>
            </a:r>
            <a:r>
              <a:rPr lang="en-US" dirty="0" smtClean="0"/>
              <a:t>: ungenerous, miserly, mean, stingy</a:t>
            </a:r>
            <a:br>
              <a:rPr lang="en-US" dirty="0" smtClean="0"/>
            </a:br>
            <a:r>
              <a:rPr lang="en-US" b="1" dirty="0" smtClean="0"/>
              <a:t>to be tactless</a:t>
            </a:r>
            <a:r>
              <a:rPr lang="en-US" dirty="0" smtClean="0"/>
              <a:t>: not have tact, be unintentionally impolite</a:t>
            </a:r>
            <a:br>
              <a:rPr lang="en-US" dirty="0" smtClean="0"/>
            </a:br>
            <a:r>
              <a:rPr lang="en-US" b="1" dirty="0" smtClean="0"/>
              <a:t>rude</a:t>
            </a:r>
            <a:r>
              <a:rPr lang="en-US" dirty="0" smtClean="0"/>
              <a:t>: (false </a:t>
            </a:r>
            <a:r>
              <a:rPr lang="en-US" i="1" dirty="0" smtClean="0"/>
              <a:t>friend) </a:t>
            </a:r>
            <a:r>
              <a:rPr lang="en-US" dirty="0" smtClean="0"/>
              <a:t>impolite</a:t>
            </a:r>
            <a:br>
              <a:rPr lang="en-US" dirty="0" smtClean="0"/>
            </a:br>
            <a:endParaRPr lang="it-IT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it-IT" b="1" dirty="0" smtClean="0"/>
              <a:t>	</a:t>
            </a:r>
            <a:r>
              <a:rPr lang="it-IT" b="1" dirty="0" err="1" smtClean="0"/>
              <a:t>rash</a:t>
            </a:r>
            <a:r>
              <a:rPr lang="it-IT" dirty="0" smtClean="0"/>
              <a:t>: </a:t>
            </a:r>
            <a:r>
              <a:rPr lang="it-IT" dirty="0" err="1" smtClean="0"/>
              <a:t>impetuous</a:t>
            </a:r>
            <a:r>
              <a:rPr lang="it-IT" dirty="0" smtClean="0"/>
              <a:t>, impulsive</a:t>
            </a:r>
            <a:br>
              <a:rPr lang="it-IT" dirty="0" smtClean="0"/>
            </a:br>
            <a:r>
              <a:rPr lang="it-IT" b="1" dirty="0" err="1" smtClean="0"/>
              <a:t>clumsy</a:t>
            </a:r>
            <a:r>
              <a:rPr lang="it-IT" dirty="0" smtClean="0"/>
              <a:t>: </a:t>
            </a:r>
            <a:r>
              <a:rPr lang="it-IT" dirty="0" err="1" smtClean="0"/>
              <a:t>awkward</a:t>
            </a:r>
            <a:r>
              <a:rPr lang="it-IT" dirty="0" smtClean="0"/>
              <a:t>, </a:t>
            </a:r>
            <a:r>
              <a:rPr lang="it-IT" dirty="0" err="1" smtClean="0"/>
              <a:t>uncoordinated</a:t>
            </a:r>
            <a:r>
              <a:rPr lang="it-IT" dirty="0" smtClean="0"/>
              <a:t>, </a:t>
            </a:r>
            <a:r>
              <a:rPr lang="it-IT" dirty="0" err="1" smtClean="0"/>
              <a:t>inept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 smtClean="0"/>
              <a:t>doer</a:t>
            </a:r>
            <a:r>
              <a:rPr lang="it-IT" dirty="0" smtClean="0"/>
              <a:t>: </a:t>
            </a:r>
            <a:r>
              <a:rPr lang="it-IT" dirty="0" err="1" smtClean="0"/>
              <a:t>person</a:t>
            </a:r>
            <a:r>
              <a:rPr lang="it-IT" dirty="0" smtClean="0"/>
              <a:t> </a:t>
            </a:r>
            <a:r>
              <a:rPr lang="it-IT" dirty="0" err="1" smtClean="0"/>
              <a:t>who</a:t>
            </a:r>
            <a:r>
              <a:rPr lang="it-IT" dirty="0" smtClean="0"/>
              <a:t> "</a:t>
            </a:r>
            <a:r>
              <a:rPr lang="it-IT" dirty="0" err="1" smtClean="0"/>
              <a:t>does</a:t>
            </a:r>
            <a:r>
              <a:rPr lang="it-IT" dirty="0" smtClean="0"/>
              <a:t>", </a:t>
            </a:r>
            <a:r>
              <a:rPr lang="it-IT" dirty="0" err="1" smtClean="0"/>
              <a:t>active</a:t>
            </a:r>
            <a:r>
              <a:rPr lang="it-IT" dirty="0" smtClean="0"/>
              <a:t> </a:t>
            </a:r>
            <a:r>
              <a:rPr lang="it-IT" dirty="0" err="1" smtClean="0"/>
              <a:t>person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 smtClean="0"/>
              <a:t>outgoing</a:t>
            </a:r>
            <a:r>
              <a:rPr lang="it-IT" dirty="0" smtClean="0"/>
              <a:t>: </a:t>
            </a:r>
            <a:r>
              <a:rPr lang="it-IT" dirty="0" err="1" smtClean="0"/>
              <a:t>extrovert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 smtClean="0"/>
              <a:t>self-centred</a:t>
            </a:r>
            <a:r>
              <a:rPr lang="it-IT" dirty="0" smtClean="0"/>
              <a:t>: </a:t>
            </a:r>
            <a:r>
              <a:rPr lang="it-IT" dirty="0" err="1" smtClean="0"/>
              <a:t>selfish</a:t>
            </a:r>
            <a:r>
              <a:rPr lang="it-IT" dirty="0" smtClean="0"/>
              <a:t>, </a:t>
            </a:r>
            <a:r>
              <a:rPr lang="it-IT" dirty="0" err="1" smtClean="0"/>
              <a:t>egocentric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 smtClean="0"/>
              <a:t>ruthless</a:t>
            </a:r>
            <a:r>
              <a:rPr lang="it-IT" dirty="0" smtClean="0"/>
              <a:t>: </a:t>
            </a:r>
            <a:r>
              <a:rPr lang="it-IT" dirty="0" err="1" smtClean="0"/>
              <a:t>brutal</a:t>
            </a:r>
            <a:r>
              <a:rPr lang="it-IT" dirty="0" smtClean="0"/>
              <a:t>, </a:t>
            </a:r>
            <a:r>
              <a:rPr lang="it-IT" dirty="0" err="1" smtClean="0"/>
              <a:t>cruel</a:t>
            </a:r>
            <a:r>
              <a:rPr lang="it-IT" dirty="0" smtClean="0"/>
              <a:t>, </a:t>
            </a:r>
            <a:r>
              <a:rPr lang="it-IT" dirty="0" err="1" smtClean="0"/>
              <a:t>merciless</a:t>
            </a:r>
            <a:r>
              <a:rPr lang="it-IT" dirty="0" smtClean="0"/>
              <a:t>, </a:t>
            </a:r>
            <a:r>
              <a:rPr lang="it-IT" dirty="0" err="1" smtClean="0"/>
              <a:t>relentless</a:t>
            </a:r>
            <a:r>
              <a:rPr lang="it-IT" dirty="0" smtClean="0"/>
              <a:t>, </a:t>
            </a:r>
            <a:r>
              <a:rPr lang="it-IT" dirty="0" err="1" smtClean="0"/>
              <a:t>without</a:t>
            </a:r>
            <a:r>
              <a:rPr lang="it-IT" dirty="0" smtClean="0"/>
              <a:t> </a:t>
            </a:r>
            <a:r>
              <a:rPr lang="it-IT" dirty="0" err="1" smtClean="0"/>
              <a:t>pity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 smtClean="0"/>
              <a:t>straight-forward</a:t>
            </a:r>
            <a:r>
              <a:rPr lang="it-IT" dirty="0" smtClean="0"/>
              <a:t>: </a:t>
            </a:r>
            <a:r>
              <a:rPr lang="it-IT" dirty="0" err="1" smtClean="0"/>
              <a:t>uncomplicated</a:t>
            </a:r>
            <a:endParaRPr lang="it-IT" dirty="0" smtClean="0"/>
          </a:p>
          <a:p>
            <a:pPr>
              <a:buNone/>
            </a:pPr>
            <a:r>
              <a:rPr lang="it-IT" dirty="0" smtClean="0"/>
              <a:t>	</a:t>
            </a:r>
            <a:r>
              <a:rPr lang="it-IT" b="1" dirty="0" err="1" smtClean="0"/>
              <a:t>level-headed</a:t>
            </a:r>
            <a:r>
              <a:rPr lang="it-IT" dirty="0" smtClean="0"/>
              <a:t>:</a:t>
            </a:r>
            <a:r>
              <a:rPr lang="it-IT" dirty="0" err="1" smtClean="0"/>
              <a:t>calm</a:t>
            </a:r>
            <a:r>
              <a:rPr lang="it-IT" dirty="0" smtClean="0"/>
              <a:t> and </a:t>
            </a:r>
            <a:r>
              <a:rPr lang="it-IT" dirty="0" err="1" smtClean="0"/>
              <a:t>sensible</a:t>
            </a:r>
            <a:r>
              <a:rPr lang="it-IT" dirty="0" smtClean="0"/>
              <a:t>, </a:t>
            </a:r>
            <a:r>
              <a:rPr lang="it-IT" dirty="0" err="1" smtClean="0"/>
              <a:t>able</a:t>
            </a:r>
            <a:r>
              <a:rPr lang="it-IT" dirty="0" smtClean="0"/>
              <a:t> </a:t>
            </a:r>
            <a:r>
              <a:rPr lang="it-IT" dirty="0" err="1" smtClean="0"/>
              <a:t>to</a:t>
            </a:r>
            <a:r>
              <a:rPr lang="it-IT" dirty="0" smtClean="0"/>
              <a:t> </a:t>
            </a:r>
            <a:r>
              <a:rPr lang="it-IT" dirty="0" err="1" smtClean="0"/>
              <a:t>make</a:t>
            </a:r>
            <a:r>
              <a:rPr lang="it-IT" dirty="0" smtClean="0"/>
              <a:t> </a:t>
            </a:r>
            <a:r>
              <a:rPr lang="it-IT" dirty="0" err="1" smtClean="0"/>
              <a:t>good</a:t>
            </a:r>
            <a:r>
              <a:rPr lang="it-IT" dirty="0" smtClean="0"/>
              <a:t> </a:t>
            </a:r>
            <a:r>
              <a:rPr lang="it-IT" dirty="0" err="1" smtClean="0"/>
              <a:t>decisions</a:t>
            </a:r>
            <a:r>
              <a:rPr lang="it-IT" dirty="0" smtClean="0"/>
              <a:t> </a:t>
            </a:r>
            <a:r>
              <a:rPr lang="it-IT" dirty="0" err="1" smtClean="0"/>
              <a:t>even</a:t>
            </a:r>
            <a:r>
              <a:rPr lang="it-IT" dirty="0" smtClean="0"/>
              <a:t> in </a:t>
            </a:r>
            <a:r>
              <a:rPr lang="it-IT" dirty="0" err="1" smtClean="0"/>
              <a:t>difficult</a:t>
            </a:r>
            <a:r>
              <a:rPr lang="it-IT" dirty="0" smtClean="0"/>
              <a:t> </a:t>
            </a:r>
            <a:r>
              <a:rPr lang="it-IT" smtClean="0"/>
              <a:t>situations</a:t>
            </a:r>
            <a:endParaRPr lang="it-IT" dirty="0" smtClean="0"/>
          </a:p>
          <a:p>
            <a:pPr>
              <a:buNone/>
            </a:pPr>
            <a:r>
              <a:rPr lang="it-IT" dirty="0" smtClean="0"/>
              <a:t/>
            </a:r>
            <a:br>
              <a:rPr lang="it-IT" dirty="0" smtClean="0"/>
            </a:br>
            <a:endParaRPr lang="it-IT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it-IT" b="1" dirty="0" smtClean="0"/>
              <a:t>	</a:t>
            </a:r>
            <a:r>
              <a:rPr lang="it-IT" b="1" dirty="0" err="1" smtClean="0"/>
              <a:t>selfish</a:t>
            </a:r>
            <a:r>
              <a:rPr lang="it-IT" dirty="0" smtClean="0"/>
              <a:t>: </a:t>
            </a:r>
            <a:r>
              <a:rPr lang="it-IT" dirty="0" err="1" smtClean="0"/>
              <a:t>egotistical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 smtClean="0"/>
              <a:t>quick-witted</a:t>
            </a:r>
            <a:r>
              <a:rPr lang="it-IT" dirty="0" smtClean="0"/>
              <a:t>: </a:t>
            </a:r>
            <a:r>
              <a:rPr lang="it-IT" dirty="0" err="1" smtClean="0"/>
              <a:t>alert</a:t>
            </a:r>
            <a:r>
              <a:rPr lang="it-IT" dirty="0" smtClean="0"/>
              <a:t>, astute, </a:t>
            </a:r>
            <a:r>
              <a:rPr lang="it-IT" dirty="0" err="1" smtClean="0"/>
              <a:t>smart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 smtClean="0"/>
              <a:t>resourceful</a:t>
            </a:r>
            <a:r>
              <a:rPr lang="it-IT" dirty="0" smtClean="0"/>
              <a:t>: </a:t>
            </a:r>
            <a:r>
              <a:rPr lang="it-IT" dirty="0" err="1" smtClean="0"/>
              <a:t>clever</a:t>
            </a:r>
            <a:r>
              <a:rPr lang="it-IT" dirty="0" smtClean="0"/>
              <a:t>, </a:t>
            </a:r>
            <a:r>
              <a:rPr lang="it-IT" dirty="0" err="1" smtClean="0"/>
              <a:t>capable</a:t>
            </a:r>
            <a:r>
              <a:rPr lang="it-IT" dirty="0" smtClean="0"/>
              <a:t>, </a:t>
            </a:r>
            <a:r>
              <a:rPr lang="it-IT" dirty="0" err="1" smtClean="0"/>
              <a:t>ingenious</a:t>
            </a:r>
            <a:r>
              <a:rPr lang="it-IT" dirty="0" smtClean="0"/>
              <a:t>, inventive</a:t>
            </a:r>
            <a:br>
              <a:rPr lang="it-IT" dirty="0" smtClean="0"/>
            </a:br>
            <a:r>
              <a:rPr lang="en-US" b="1" dirty="0" smtClean="0"/>
              <a:t>two-faced</a:t>
            </a:r>
            <a:r>
              <a:rPr lang="en-US" dirty="0" smtClean="0"/>
              <a:t>: insincere</a:t>
            </a:r>
            <a:br>
              <a:rPr lang="en-US" dirty="0" smtClean="0"/>
            </a:br>
            <a:r>
              <a:rPr lang="en-US" b="1" dirty="0" smtClean="0"/>
              <a:t>threatened</a:t>
            </a:r>
            <a:r>
              <a:rPr lang="en-US" dirty="0" smtClean="0"/>
              <a:t>: under attack, menaced</a:t>
            </a:r>
            <a:br>
              <a:rPr lang="en-US" dirty="0" smtClean="0"/>
            </a:br>
            <a:r>
              <a:rPr lang="en-US" b="1" dirty="0" smtClean="0"/>
              <a:t>fickle</a:t>
            </a:r>
            <a:r>
              <a:rPr lang="en-US" dirty="0" smtClean="0"/>
              <a:t>: changeable, unpredictable, volatile</a:t>
            </a:r>
            <a:br>
              <a:rPr lang="en-US" dirty="0" smtClean="0"/>
            </a:br>
            <a:r>
              <a:rPr lang="en-US" b="1" dirty="0" smtClean="0"/>
              <a:t>whimsical</a:t>
            </a:r>
            <a:r>
              <a:rPr lang="en-US" dirty="0" smtClean="0"/>
              <a:t>: capricious</a:t>
            </a:r>
            <a:br>
              <a:rPr lang="en-US" dirty="0" smtClean="0"/>
            </a:br>
            <a:r>
              <a:rPr lang="en-US" b="1" dirty="0" smtClean="0"/>
              <a:t>self-assured</a:t>
            </a:r>
            <a:r>
              <a:rPr lang="en-US" dirty="0" smtClean="0"/>
              <a:t>: confident, self-confident</a:t>
            </a:r>
            <a:br>
              <a:rPr lang="en-US" dirty="0" smtClean="0"/>
            </a:br>
            <a:endParaRPr lang="it-IT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	to come across</a:t>
            </a:r>
            <a:r>
              <a:rPr lang="en-US" dirty="0" smtClean="0"/>
              <a:t> </a:t>
            </a:r>
            <a:r>
              <a:rPr lang="en-US" i="1" dirty="0" smtClean="0"/>
              <a:t>(intransitive)</a:t>
            </a:r>
            <a:r>
              <a:rPr lang="en-US" dirty="0" smtClean="0"/>
              <a:t>: seem, appear</a:t>
            </a:r>
            <a:br>
              <a:rPr lang="en-US" dirty="0" smtClean="0"/>
            </a:br>
            <a:r>
              <a:rPr lang="en-US" b="1" dirty="0" smtClean="0"/>
              <a:t>bossy</a:t>
            </a:r>
            <a:r>
              <a:rPr lang="en-US" dirty="0" smtClean="0"/>
              <a:t>: authoritarian, despotic, dictatorial</a:t>
            </a:r>
            <a:br>
              <a:rPr lang="en-US" dirty="0" smtClean="0"/>
            </a:br>
            <a:r>
              <a:rPr lang="en-US" b="1" dirty="0" smtClean="0"/>
              <a:t>boastful</a:t>
            </a:r>
            <a:r>
              <a:rPr lang="en-US" dirty="0" smtClean="0"/>
              <a:t>: arrogant, having a tendency to talk about his/her successes (= "victories")</a:t>
            </a:r>
            <a:br>
              <a:rPr lang="en-US" dirty="0" smtClean="0"/>
            </a:br>
            <a:r>
              <a:rPr lang="en-US" b="1" dirty="0" smtClean="0"/>
              <a:t>gullible</a:t>
            </a:r>
            <a:r>
              <a:rPr lang="en-US" dirty="0" smtClean="0"/>
              <a:t>: credulous, innocent, naive</a:t>
            </a:r>
            <a:endParaRPr lang="it-IT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b="1" dirty="0" smtClean="0"/>
              <a:t>	</a:t>
            </a:r>
            <a:r>
              <a:rPr lang="it-IT" b="1" dirty="0" err="1" smtClean="0"/>
              <a:t>flattery</a:t>
            </a:r>
            <a:r>
              <a:rPr lang="it-IT" dirty="0" smtClean="0"/>
              <a:t>: </a:t>
            </a:r>
            <a:r>
              <a:rPr lang="it-IT" dirty="0" err="1" smtClean="0"/>
              <a:t>adulation</a:t>
            </a:r>
            <a:r>
              <a:rPr lang="it-IT" dirty="0" smtClean="0"/>
              <a:t>, </a:t>
            </a:r>
            <a:r>
              <a:rPr lang="it-IT" dirty="0" err="1" smtClean="0"/>
              <a:t>sycophancy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 smtClean="0"/>
              <a:t>shy</a:t>
            </a:r>
            <a:r>
              <a:rPr lang="it-IT" dirty="0" smtClean="0"/>
              <a:t>: </a:t>
            </a:r>
            <a:r>
              <a:rPr lang="it-IT" dirty="0" err="1" smtClean="0"/>
              <a:t>timid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 smtClean="0"/>
              <a:t>humble</a:t>
            </a:r>
            <a:r>
              <a:rPr lang="it-IT" dirty="0" smtClean="0"/>
              <a:t>: </a:t>
            </a:r>
            <a:r>
              <a:rPr lang="it-IT" dirty="0" err="1" smtClean="0"/>
              <a:t>modest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 smtClean="0"/>
              <a:t>methodical</a:t>
            </a:r>
            <a:r>
              <a:rPr lang="it-IT" dirty="0" smtClean="0"/>
              <a:t>: </a:t>
            </a:r>
            <a:r>
              <a:rPr lang="it-IT" dirty="0" err="1" smtClean="0"/>
              <a:t>meticulous</a:t>
            </a:r>
            <a:r>
              <a:rPr lang="it-IT" dirty="0" smtClean="0"/>
              <a:t>, </a:t>
            </a:r>
            <a:r>
              <a:rPr lang="it-IT" dirty="0" err="1" smtClean="0"/>
              <a:t>systematic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 smtClean="0"/>
              <a:t>picky</a:t>
            </a:r>
            <a:r>
              <a:rPr lang="it-IT" dirty="0" smtClean="0"/>
              <a:t>: </a:t>
            </a:r>
            <a:r>
              <a:rPr lang="it-IT" dirty="0" err="1" smtClean="0"/>
              <a:t>critical</a:t>
            </a:r>
            <a:r>
              <a:rPr lang="it-IT" dirty="0" smtClean="0"/>
              <a:t>, </a:t>
            </a:r>
            <a:r>
              <a:rPr lang="it-IT" dirty="0" err="1" smtClean="0"/>
              <a:t>fussy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 smtClean="0"/>
              <a:t>petty</a:t>
            </a:r>
            <a:r>
              <a:rPr lang="it-IT" dirty="0" smtClean="0"/>
              <a:t>: </a:t>
            </a:r>
            <a:r>
              <a:rPr lang="it-IT" dirty="0" err="1" smtClean="0"/>
              <a:t>obsessed</a:t>
            </a:r>
            <a:r>
              <a:rPr lang="it-IT" dirty="0" smtClean="0"/>
              <a:t> </a:t>
            </a:r>
            <a:r>
              <a:rPr lang="it-IT" dirty="0" err="1" smtClean="0"/>
              <a:t>about</a:t>
            </a:r>
            <a:r>
              <a:rPr lang="it-IT" dirty="0" smtClean="0"/>
              <a:t> </a:t>
            </a:r>
            <a:r>
              <a:rPr lang="it-IT" dirty="0" err="1" smtClean="0"/>
              <a:t>unimportant</a:t>
            </a:r>
            <a:r>
              <a:rPr lang="it-IT" dirty="0" smtClean="0"/>
              <a:t> </a:t>
            </a:r>
            <a:r>
              <a:rPr lang="it-IT" dirty="0" err="1" smtClean="0"/>
              <a:t>details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 smtClean="0"/>
              <a:t>truthful</a:t>
            </a:r>
            <a:r>
              <a:rPr lang="it-IT" dirty="0" smtClean="0"/>
              <a:t>: sincere, </a:t>
            </a:r>
            <a:r>
              <a:rPr lang="it-IT" dirty="0" err="1" smtClean="0"/>
              <a:t>honest</a:t>
            </a:r>
            <a:r>
              <a:rPr lang="it-IT" dirty="0" smtClean="0"/>
              <a:t/>
            </a:r>
            <a:br>
              <a:rPr lang="it-IT" dirty="0" smtClean="0"/>
            </a:br>
            <a:endParaRPr lang="it-IT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	reliable</a:t>
            </a:r>
            <a:r>
              <a:rPr lang="en-US" dirty="0" smtClean="0"/>
              <a:t>: dependable, predictable, responsible, trustworthy</a:t>
            </a:r>
            <a:br>
              <a:rPr lang="en-US" dirty="0" smtClean="0"/>
            </a:br>
            <a:r>
              <a:rPr lang="en-US" b="1" dirty="0" smtClean="0"/>
              <a:t>easy-going</a:t>
            </a:r>
            <a:r>
              <a:rPr lang="en-US" dirty="0" smtClean="0"/>
              <a:t>: relaxed</a:t>
            </a:r>
            <a:br>
              <a:rPr lang="en-US" dirty="0" smtClean="0"/>
            </a:br>
            <a:r>
              <a:rPr lang="en-US" b="1" dirty="0" smtClean="0"/>
              <a:t>carefree</a:t>
            </a:r>
            <a:r>
              <a:rPr lang="en-US" dirty="0" smtClean="0"/>
              <a:t>: untroubled, without worries (=preoccupations), easy-going</a:t>
            </a:r>
            <a:br>
              <a:rPr lang="en-US" dirty="0" smtClean="0"/>
            </a:br>
            <a:r>
              <a:rPr lang="en-US" b="1" dirty="0" smtClean="0"/>
              <a:t>spiteful</a:t>
            </a:r>
            <a:r>
              <a:rPr lang="en-US" dirty="0" smtClean="0"/>
              <a:t>: vindictive</a:t>
            </a:r>
            <a:br>
              <a:rPr lang="en-US" dirty="0" smtClean="0"/>
            </a:br>
            <a:r>
              <a:rPr lang="en-US" b="1" dirty="0" smtClean="0"/>
              <a:t>strong-willed</a:t>
            </a:r>
            <a:r>
              <a:rPr lang="en-US" dirty="0" smtClean="0"/>
              <a:t>: determined, resolute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it-IT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	withdrawn</a:t>
            </a:r>
            <a:r>
              <a:rPr lang="en-US" dirty="0" smtClean="0"/>
              <a:t>: reserved</a:t>
            </a:r>
            <a:br>
              <a:rPr lang="en-US" dirty="0" smtClean="0"/>
            </a:br>
            <a:r>
              <a:rPr lang="en-US" b="1" dirty="0" smtClean="0"/>
              <a:t>forthright</a:t>
            </a:r>
            <a:r>
              <a:rPr lang="en-US" dirty="0" smtClean="0"/>
              <a:t>: frank, direct, candid</a:t>
            </a:r>
            <a:br>
              <a:rPr lang="en-US" dirty="0" smtClean="0"/>
            </a:br>
            <a:r>
              <a:rPr lang="en-US" b="1" dirty="0" smtClean="0"/>
              <a:t>control-freak</a:t>
            </a:r>
            <a:r>
              <a:rPr lang="en-US" dirty="0" smtClean="0"/>
              <a:t>: person who needs to be controlling everything and everyone.</a:t>
            </a:r>
            <a:br>
              <a:rPr lang="en-US" dirty="0" smtClean="0"/>
            </a:br>
            <a:r>
              <a:rPr lang="en-US" b="1" dirty="0" smtClean="0"/>
              <a:t>sensible</a:t>
            </a:r>
            <a:r>
              <a:rPr lang="en-US" dirty="0" smtClean="0"/>
              <a:t>: (false </a:t>
            </a:r>
            <a:r>
              <a:rPr lang="en-US" i="1" dirty="0" smtClean="0"/>
              <a:t>friend) </a:t>
            </a:r>
            <a:r>
              <a:rPr lang="en-US" dirty="0" smtClean="0"/>
              <a:t>responsible</a:t>
            </a:r>
            <a:br>
              <a:rPr lang="en-US" dirty="0" smtClean="0"/>
            </a:br>
            <a:r>
              <a:rPr lang="en-US" b="1" dirty="0" smtClean="0"/>
              <a:t>thoughtful</a:t>
            </a:r>
            <a:r>
              <a:rPr lang="en-US" dirty="0" smtClean="0"/>
              <a:t>: contemplative, pensive, reflective</a:t>
            </a:r>
            <a:br>
              <a:rPr lang="en-US" dirty="0" smtClean="0"/>
            </a:br>
            <a:r>
              <a:rPr lang="en-US" b="1" dirty="0" smtClean="0"/>
              <a:t>moody</a:t>
            </a:r>
            <a:r>
              <a:rPr lang="en-US" dirty="0" smtClean="0"/>
              <a:t>: melancholic, sullen</a:t>
            </a:r>
            <a:br>
              <a:rPr lang="en-US" dirty="0" smtClean="0"/>
            </a:br>
            <a:endParaRPr lang="it-IT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b="1" dirty="0" err="1" smtClean="0"/>
              <a:t>gentle</a:t>
            </a:r>
            <a:r>
              <a:rPr lang="it-IT" dirty="0" smtClean="0"/>
              <a:t>: tender</a:t>
            </a:r>
            <a:br>
              <a:rPr lang="it-IT" dirty="0" smtClean="0"/>
            </a:br>
            <a:r>
              <a:rPr lang="it-IT" b="1" dirty="0" err="1" smtClean="0"/>
              <a:t>lively</a:t>
            </a:r>
            <a:r>
              <a:rPr lang="it-IT" dirty="0" smtClean="0"/>
              <a:t>: </a:t>
            </a:r>
            <a:r>
              <a:rPr lang="it-IT" dirty="0" err="1" smtClean="0"/>
              <a:t>vivacious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 smtClean="0"/>
              <a:t>stubborn</a:t>
            </a:r>
            <a:r>
              <a:rPr lang="it-IT" dirty="0" smtClean="0"/>
              <a:t>: </a:t>
            </a:r>
            <a:r>
              <a:rPr lang="it-IT" dirty="0" err="1" smtClean="0"/>
              <a:t>obstinate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 smtClean="0"/>
              <a:t>selfless</a:t>
            </a:r>
            <a:r>
              <a:rPr lang="it-IT" dirty="0" smtClean="0"/>
              <a:t>: </a:t>
            </a:r>
            <a:r>
              <a:rPr lang="it-IT" dirty="0" err="1" smtClean="0"/>
              <a:t>altruistic</a:t>
            </a:r>
            <a:r>
              <a:rPr lang="it-IT" dirty="0" smtClean="0"/>
              <a:t>, </a:t>
            </a:r>
            <a:r>
              <a:rPr lang="it-IT" dirty="0" err="1" smtClean="0"/>
              <a:t>self-sacrificing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 smtClean="0"/>
              <a:t>unstable</a:t>
            </a:r>
            <a:r>
              <a:rPr lang="it-IT" dirty="0" smtClean="0"/>
              <a:t>: </a:t>
            </a:r>
            <a:r>
              <a:rPr lang="it-IT" dirty="0" err="1" smtClean="0"/>
              <a:t>unbalanced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err="1" smtClean="0"/>
              <a:t>weak-willed</a:t>
            </a:r>
            <a:r>
              <a:rPr lang="it-IT" dirty="0" smtClean="0"/>
              <a:t>: </a:t>
            </a:r>
            <a:r>
              <a:rPr lang="it-IT" dirty="0" err="1" smtClean="0"/>
              <a:t>indecisive</a:t>
            </a:r>
            <a:endParaRPr lang="it-IT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920</Words>
  <Application>Microsoft Office PowerPoint</Application>
  <PresentationFormat>Presentazione su schermo (4:3)</PresentationFormat>
  <Paragraphs>36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21</vt:i4>
      </vt:variant>
    </vt:vector>
  </HeadingPairs>
  <TitlesOfParts>
    <vt:vector size="22" baseType="lpstr">
      <vt:lpstr>Tema di Office</vt:lpstr>
      <vt:lpstr> The Signs of the Zodiac </vt:lpstr>
      <vt:lpstr>ARIES</vt:lpstr>
      <vt:lpstr>TAURUS</vt:lpstr>
      <vt:lpstr>GEMINI</vt:lpstr>
      <vt:lpstr>CANCER</vt:lpstr>
      <vt:lpstr>LEO</vt:lpstr>
      <vt:lpstr>VIRGO</vt:lpstr>
      <vt:lpstr>LIBRA</vt:lpstr>
      <vt:lpstr>SCORPIO</vt:lpstr>
      <vt:lpstr>SAGITTARIUS</vt:lpstr>
      <vt:lpstr>CAPRICORN </vt:lpstr>
      <vt:lpstr>AQUARIUS</vt:lpstr>
      <vt:lpstr>PISCES</vt:lpstr>
      <vt:lpstr>GLOSSARY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The Signs of The Zodiac </dc:title>
  <dc:creator>Flavia</dc:creator>
  <cp:lastModifiedBy>Flavia</cp:lastModifiedBy>
  <cp:revision>22</cp:revision>
  <dcterms:created xsi:type="dcterms:W3CDTF">2011-11-23T12:20:15Z</dcterms:created>
  <dcterms:modified xsi:type="dcterms:W3CDTF">2011-11-23T14:29:27Z</dcterms:modified>
</cp:coreProperties>
</file>