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300" r:id="rId4"/>
    <p:sldId id="279" r:id="rId5"/>
    <p:sldId id="280" r:id="rId6"/>
    <p:sldId id="281" r:id="rId7"/>
    <p:sldId id="303" r:id="rId8"/>
    <p:sldId id="304" r:id="rId9"/>
    <p:sldId id="282" r:id="rId10"/>
    <p:sldId id="283" r:id="rId11"/>
    <p:sldId id="305" r:id="rId12"/>
    <p:sldId id="306" r:id="rId13"/>
    <p:sldId id="284" r:id="rId14"/>
    <p:sldId id="307" r:id="rId15"/>
    <p:sldId id="293" r:id="rId16"/>
    <p:sldId id="308" r:id="rId17"/>
    <p:sldId id="310" r:id="rId18"/>
    <p:sldId id="309" r:id="rId19"/>
    <p:sldId id="311" r:id="rId20"/>
    <p:sldId id="295" r:id="rId21"/>
    <p:sldId id="296" r:id="rId22"/>
    <p:sldId id="297" r:id="rId23"/>
    <p:sldId id="312" r:id="rId24"/>
    <p:sldId id="298" r:id="rId25"/>
    <p:sldId id="313" r:id="rId26"/>
    <p:sldId id="314" r:id="rId27"/>
    <p:sldId id="315" r:id="rId28"/>
    <p:sldId id="316" r:id="rId29"/>
    <p:sldId id="324" r:id="rId30"/>
    <p:sldId id="317" r:id="rId31"/>
    <p:sldId id="318" r:id="rId32"/>
    <p:sldId id="325" r:id="rId33"/>
    <p:sldId id="319" r:id="rId34"/>
    <p:sldId id="320" r:id="rId35"/>
    <p:sldId id="321" r:id="rId36"/>
    <p:sldId id="322" r:id="rId37"/>
    <p:sldId id="323" r:id="rId38"/>
    <p:sldId id="326" r:id="rId39"/>
    <p:sldId id="327" r:id="rId40"/>
    <p:sldId id="328" r:id="rId41"/>
    <p:sldId id="329" r:id="rId42"/>
    <p:sldId id="330" r:id="rId43"/>
    <p:sldId id="331" r:id="rId44"/>
    <p:sldId id="332" r:id="rId45"/>
    <p:sldId id="333" r:id="rId46"/>
    <p:sldId id="334" r:id="rId47"/>
    <p:sldId id="357" r:id="rId48"/>
    <p:sldId id="335" r:id="rId49"/>
    <p:sldId id="336" r:id="rId50"/>
    <p:sldId id="337" r:id="rId51"/>
    <p:sldId id="338" r:id="rId52"/>
    <p:sldId id="339" r:id="rId53"/>
    <p:sldId id="340" r:id="rId54"/>
    <p:sldId id="341" r:id="rId55"/>
    <p:sldId id="342" r:id="rId56"/>
    <p:sldId id="343" r:id="rId57"/>
    <p:sldId id="344" r:id="rId58"/>
    <p:sldId id="345" r:id="rId59"/>
    <p:sldId id="347" r:id="rId60"/>
    <p:sldId id="348" r:id="rId61"/>
    <p:sldId id="349" r:id="rId62"/>
    <p:sldId id="350" r:id="rId63"/>
    <p:sldId id="351" r:id="rId64"/>
    <p:sldId id="352" r:id="rId65"/>
    <p:sldId id="353" r:id="rId66"/>
    <p:sldId id="354" r:id="rId67"/>
    <p:sldId id="355" r:id="rId68"/>
    <p:sldId id="356" r:id="rId69"/>
    <p:sldId id="358" r:id="rId70"/>
    <p:sldId id="359" r:id="rId71"/>
    <p:sldId id="360" r:id="rId72"/>
    <p:sldId id="361" r:id="rId73"/>
    <p:sldId id="362" r:id="rId74"/>
    <p:sldId id="363" r:id="rId75"/>
    <p:sldId id="364" r:id="rId76"/>
    <p:sldId id="365" r:id="rId77"/>
    <p:sldId id="366" r:id="rId78"/>
    <p:sldId id="367" r:id="rId79"/>
    <p:sldId id="368" r:id="rId80"/>
    <p:sldId id="369" r:id="rId81"/>
    <p:sldId id="370" r:id="rId82"/>
    <p:sldId id="371" r:id="rId83"/>
    <p:sldId id="372" r:id="rId84"/>
    <p:sldId id="373" r:id="rId85"/>
    <p:sldId id="374" r:id="rId86"/>
    <p:sldId id="375" r:id="rId87"/>
    <p:sldId id="376" r:id="rId88"/>
    <p:sldId id="377" r:id="rId89"/>
    <p:sldId id="378" r:id="rId90"/>
    <p:sldId id="379" r:id="rId91"/>
    <p:sldId id="380" r:id="rId92"/>
    <p:sldId id="381" r:id="rId93"/>
    <p:sldId id="382" r:id="rId9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2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chart>
    <c:plotArea>
      <c:layout>
        <c:manualLayout>
          <c:layoutTarget val="inner"/>
          <c:xMode val="edge"/>
          <c:yMode val="edge"/>
          <c:x val="0.10679611650485465"/>
          <c:y val="8.4000000000000227E-2"/>
          <c:w val="0.83495145631068435"/>
          <c:h val="0.7720000000000008"/>
        </c:manualLayout>
      </c:layout>
      <c:scatterChart>
        <c:scatterStyle val="lineMarker"/>
        <c:ser>
          <c:idx val="0"/>
          <c:order val="0"/>
          <c:spPr>
            <a:ln w="28576">
              <a:noFill/>
            </a:ln>
          </c:spPr>
          <c:marker>
            <c:symbol val="diamond"/>
            <c:size val="5"/>
            <c:spPr>
              <a:solidFill>
                <a:srgbClr val="FFFFFF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xVal>
            <c:numRef>
              <c:f>Foglio1!$A$1:$A$20</c:f>
              <c:numCache>
                <c:formatCode>General</c:formatCode>
                <c:ptCount val="20"/>
                <c:pt idx="0">
                  <c:v>0.1</c:v>
                </c:pt>
                <c:pt idx="1">
                  <c:v>0.2</c:v>
                </c:pt>
                <c:pt idx="2">
                  <c:v>0.30000000000000032</c:v>
                </c:pt>
                <c:pt idx="3">
                  <c:v>0.4</c:v>
                </c:pt>
                <c:pt idx="4">
                  <c:v>0.5</c:v>
                </c:pt>
                <c:pt idx="5">
                  <c:v>0.60000000000000064</c:v>
                </c:pt>
                <c:pt idx="6">
                  <c:v>0.70000000000000062</c:v>
                </c:pt>
                <c:pt idx="7">
                  <c:v>0.8</c:v>
                </c:pt>
                <c:pt idx="8">
                  <c:v>0.9</c:v>
                </c:pt>
                <c:pt idx="9">
                  <c:v>1</c:v>
                </c:pt>
                <c:pt idx="10">
                  <c:v>1.1000000000000001</c:v>
                </c:pt>
                <c:pt idx="11">
                  <c:v>1.2</c:v>
                </c:pt>
                <c:pt idx="12">
                  <c:v>1.3</c:v>
                </c:pt>
                <c:pt idx="13">
                  <c:v>1.4</c:v>
                </c:pt>
                <c:pt idx="14">
                  <c:v>1.5</c:v>
                </c:pt>
                <c:pt idx="15">
                  <c:v>1.6</c:v>
                </c:pt>
                <c:pt idx="16">
                  <c:v>1.7000000000000031</c:v>
                </c:pt>
                <c:pt idx="17">
                  <c:v>1.8</c:v>
                </c:pt>
                <c:pt idx="18">
                  <c:v>1.9</c:v>
                </c:pt>
                <c:pt idx="19">
                  <c:v>2</c:v>
                </c:pt>
              </c:numCache>
            </c:numRef>
          </c:xVal>
          <c:yVal>
            <c:numRef>
              <c:f>Foglio1!$B$1:$B$20</c:f>
              <c:numCache>
                <c:formatCode>General</c:formatCode>
                <c:ptCount val="20"/>
                <c:pt idx="0">
                  <c:v>1.0871501757189042</c:v>
                </c:pt>
                <c:pt idx="1">
                  <c:v>1.1760912590556798</c:v>
                </c:pt>
                <c:pt idx="2">
                  <c:v>1.2688453122925798</c:v>
                </c:pt>
                <c:pt idx="3">
                  <c:v>1.367976785294589</c:v>
                </c:pt>
                <c:pt idx="4">
                  <c:v>1.4771212547196542</c:v>
                </c:pt>
                <c:pt idx="5">
                  <c:v>1.6020599913279625</c:v>
                </c:pt>
                <c:pt idx="6">
                  <c:v>1.7533276666586146</c:v>
                </c:pt>
                <c:pt idx="7">
                  <c:v>1.9542425094393265</c:v>
                </c:pt>
                <c:pt idx="8">
                  <c:v>2.2787536009528289</c:v>
                </c:pt>
                <c:pt idx="9">
                  <c:v>4.87</c:v>
                </c:pt>
                <c:pt idx="10">
                  <c:v>7.4277807052660805</c:v>
                </c:pt>
                <c:pt idx="11">
                  <c:v>7.7086073148417924</c:v>
                </c:pt>
                <c:pt idx="12">
                  <c:v>7.8653934187020704</c:v>
                </c:pt>
                <c:pt idx="13">
                  <c:v>7.9718487496163792</c:v>
                </c:pt>
                <c:pt idx="14">
                  <c:v>8.0510299956639848</c:v>
                </c:pt>
                <c:pt idx="15">
                  <c:v>8.1131779024127919</c:v>
                </c:pt>
                <c:pt idx="16">
                  <c:v>8.1637342758553277</c:v>
                </c:pt>
                <c:pt idx="17">
                  <c:v>8.2059319556497243</c:v>
                </c:pt>
                <c:pt idx="18">
                  <c:v>8.2418445115403696</c:v>
                </c:pt>
                <c:pt idx="19">
                  <c:v>8.2728787452803179</c:v>
                </c:pt>
              </c:numCache>
            </c:numRef>
          </c:yVal>
        </c:ser>
        <c:ser>
          <c:idx val="1"/>
          <c:order val="1"/>
          <c:spPr>
            <a:ln w="28576">
              <a:noFill/>
            </a:ln>
          </c:spPr>
          <c:marker>
            <c:symbol val="circle"/>
            <c:size val="5"/>
            <c:spPr>
              <a:solidFill>
                <a:srgbClr val="FFFFFF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xVal>
            <c:numRef>
              <c:f>Foglio1!$A$1:$A$20</c:f>
              <c:numCache>
                <c:formatCode>General</c:formatCode>
                <c:ptCount val="20"/>
                <c:pt idx="0">
                  <c:v>0.1</c:v>
                </c:pt>
                <c:pt idx="1">
                  <c:v>0.2</c:v>
                </c:pt>
                <c:pt idx="2">
                  <c:v>0.30000000000000032</c:v>
                </c:pt>
                <c:pt idx="3">
                  <c:v>0.4</c:v>
                </c:pt>
                <c:pt idx="4">
                  <c:v>0.5</c:v>
                </c:pt>
                <c:pt idx="5">
                  <c:v>0.60000000000000064</c:v>
                </c:pt>
                <c:pt idx="6">
                  <c:v>0.70000000000000062</c:v>
                </c:pt>
                <c:pt idx="7">
                  <c:v>0.8</c:v>
                </c:pt>
                <c:pt idx="8">
                  <c:v>0.9</c:v>
                </c:pt>
                <c:pt idx="9">
                  <c:v>1</c:v>
                </c:pt>
                <c:pt idx="10">
                  <c:v>1.1000000000000001</c:v>
                </c:pt>
                <c:pt idx="11">
                  <c:v>1.2</c:v>
                </c:pt>
                <c:pt idx="12">
                  <c:v>1.3</c:v>
                </c:pt>
                <c:pt idx="13">
                  <c:v>1.4</c:v>
                </c:pt>
                <c:pt idx="14">
                  <c:v>1.5</c:v>
                </c:pt>
                <c:pt idx="15">
                  <c:v>1.6</c:v>
                </c:pt>
                <c:pt idx="16">
                  <c:v>1.7000000000000031</c:v>
                </c:pt>
                <c:pt idx="17">
                  <c:v>1.8</c:v>
                </c:pt>
                <c:pt idx="18">
                  <c:v>1.9</c:v>
                </c:pt>
                <c:pt idx="19">
                  <c:v>2</c:v>
                </c:pt>
              </c:numCache>
            </c:numRef>
          </c:xVal>
          <c:yVal>
            <c:numRef>
              <c:f>Foglio1!$C$1:$C$20</c:f>
              <c:numCache>
                <c:formatCode>General</c:formatCode>
                <c:ptCount val="20"/>
                <c:pt idx="9">
                  <c:v>6.13</c:v>
                </c:pt>
                <c:pt idx="10">
                  <c:v>9.94778070526608</c:v>
                </c:pt>
                <c:pt idx="11">
                  <c:v>10.228607314841771</c:v>
                </c:pt>
                <c:pt idx="12">
                  <c:v>10.385393418702074</c:v>
                </c:pt>
                <c:pt idx="13">
                  <c:v>10.491848749616349</c:v>
                </c:pt>
                <c:pt idx="14">
                  <c:v>10.571029995663984</c:v>
                </c:pt>
                <c:pt idx="15">
                  <c:v>10.633177902412779</c:v>
                </c:pt>
                <c:pt idx="16">
                  <c:v>10.683734275855324</c:v>
                </c:pt>
                <c:pt idx="17">
                  <c:v>10.725931955649724</c:v>
                </c:pt>
                <c:pt idx="18">
                  <c:v>10.761844511540374</c:v>
                </c:pt>
                <c:pt idx="19">
                  <c:v>10.792878745280301</c:v>
                </c:pt>
              </c:numCache>
            </c:numRef>
          </c:yVal>
        </c:ser>
        <c:ser>
          <c:idx val="2"/>
          <c:order val="2"/>
          <c:spPr>
            <a:ln w="28576">
              <a:noFill/>
            </a:ln>
          </c:spPr>
          <c:marker>
            <c:symbol val="triangle"/>
            <c:size val="5"/>
            <c:spPr>
              <a:solidFill>
                <a:srgbClr val="FFFFFF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xVal>
            <c:numRef>
              <c:f>Foglio1!$A$1:$A$20</c:f>
              <c:numCache>
                <c:formatCode>General</c:formatCode>
                <c:ptCount val="20"/>
                <c:pt idx="0">
                  <c:v>0.1</c:v>
                </c:pt>
                <c:pt idx="1">
                  <c:v>0.2</c:v>
                </c:pt>
                <c:pt idx="2">
                  <c:v>0.30000000000000032</c:v>
                </c:pt>
                <c:pt idx="3">
                  <c:v>0.4</c:v>
                </c:pt>
                <c:pt idx="4">
                  <c:v>0.5</c:v>
                </c:pt>
                <c:pt idx="5">
                  <c:v>0.60000000000000064</c:v>
                </c:pt>
                <c:pt idx="6">
                  <c:v>0.70000000000000062</c:v>
                </c:pt>
                <c:pt idx="7">
                  <c:v>0.8</c:v>
                </c:pt>
                <c:pt idx="8">
                  <c:v>0.9</c:v>
                </c:pt>
                <c:pt idx="9">
                  <c:v>1</c:v>
                </c:pt>
                <c:pt idx="10">
                  <c:v>1.1000000000000001</c:v>
                </c:pt>
                <c:pt idx="11">
                  <c:v>1.2</c:v>
                </c:pt>
                <c:pt idx="12">
                  <c:v>1.3</c:v>
                </c:pt>
                <c:pt idx="13">
                  <c:v>1.4</c:v>
                </c:pt>
                <c:pt idx="14">
                  <c:v>1.5</c:v>
                </c:pt>
                <c:pt idx="15">
                  <c:v>1.6</c:v>
                </c:pt>
                <c:pt idx="16">
                  <c:v>1.7000000000000031</c:v>
                </c:pt>
                <c:pt idx="17">
                  <c:v>1.8</c:v>
                </c:pt>
                <c:pt idx="18">
                  <c:v>1.9</c:v>
                </c:pt>
                <c:pt idx="19">
                  <c:v>2</c:v>
                </c:pt>
              </c:numCache>
            </c:numRef>
          </c:xVal>
          <c:yVal>
            <c:numRef>
              <c:f>Foglio1!$D$1:$D$20</c:f>
              <c:numCache>
                <c:formatCode>General</c:formatCode>
                <c:ptCount val="20"/>
                <c:pt idx="9">
                  <c:v>8.0400000000000009</c:v>
                </c:pt>
                <c:pt idx="10">
                  <c:v>13.76778070526608</c:v>
                </c:pt>
                <c:pt idx="11">
                  <c:v>14.048607314841773</c:v>
                </c:pt>
                <c:pt idx="12">
                  <c:v>14.205393418702069</c:v>
                </c:pt>
                <c:pt idx="13">
                  <c:v>14.311848749616351</c:v>
                </c:pt>
                <c:pt idx="14">
                  <c:v>14.391029995663986</c:v>
                </c:pt>
                <c:pt idx="15">
                  <c:v>14.453177902412818</c:v>
                </c:pt>
                <c:pt idx="16">
                  <c:v>14.503734275855328</c:v>
                </c:pt>
                <c:pt idx="17">
                  <c:v>14.545931955649724</c:v>
                </c:pt>
                <c:pt idx="18">
                  <c:v>14.581844511540407</c:v>
                </c:pt>
                <c:pt idx="19">
                  <c:v>14.612878745280318</c:v>
                </c:pt>
              </c:numCache>
            </c:numRef>
          </c:yVal>
        </c:ser>
        <c:axId val="37809152"/>
        <c:axId val="77935744"/>
      </c:scatterChart>
      <c:valAx>
        <c:axId val="37809152"/>
        <c:scaling>
          <c:orientation val="minMax"/>
          <c:max val="2"/>
        </c:scaling>
        <c:axPos val="b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77935744"/>
        <c:crosses val="autoZero"/>
        <c:crossBetween val="midCat"/>
        <c:majorUnit val="0.5"/>
      </c:valAx>
      <c:valAx>
        <c:axId val="77935744"/>
        <c:scaling>
          <c:orientation val="minMax"/>
        </c:scaling>
        <c:axPos val="l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37809152"/>
        <c:crosses val="autoZero"/>
        <c:crossBetween val="midCat"/>
        <c:majorUnit val="4"/>
      </c:valAx>
      <c:spPr>
        <a:noFill/>
        <a:ln w="12700">
          <a:solidFill>
            <a:srgbClr val="000000"/>
          </a:solidFill>
          <a:prstDash val="solid"/>
        </a:ln>
      </c:spPr>
    </c:plotArea>
    <c:plotVisOnly val="1"/>
    <c:dispBlanksAs val="gap"/>
  </c:chart>
  <c:spPr>
    <a:solidFill>
      <a:srgbClr val="FFFFFF"/>
    </a:solidFill>
    <a:ln>
      <a:noFill/>
    </a:ln>
  </c:spPr>
  <c:txPr>
    <a:bodyPr/>
    <a:lstStyle/>
    <a:p>
      <a:pPr>
        <a:defRPr sz="8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81F51-71F4-453B-9DF9-C23932C37615}" type="datetimeFigureOut">
              <a:rPr lang="it-IT" smtClean="0"/>
              <a:pPr/>
              <a:t>09/04/2013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4065A-8514-4792-98B4-7F185B94FE84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ACIDO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BASE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600200"/>
            <a:ext cx="9001156" cy="4525963"/>
          </a:xfrm>
        </p:spPr>
        <p:txBody>
          <a:bodyPr>
            <a:normAutofit fontScale="47500" lnSpcReduction="20000"/>
          </a:bodyPr>
          <a:lstStyle/>
          <a:p>
            <a:pPr algn="just">
              <a:buNone/>
            </a:pPr>
            <a:r>
              <a:rPr lang="it-IT" sz="4200" dirty="0" smtClean="0">
                <a:latin typeface="Times New Roman" pitchFamily="18" charset="0"/>
                <a:cs typeface="Times New Roman" pitchFamily="18" charset="0"/>
              </a:rPr>
              <a:t>La reazione tra una sostanza basica ed un acido forte e tra una sostanza acida ed una base forte hanno tutti i requisiti per essere impiegate nei metodi di analisi. </a:t>
            </a:r>
          </a:p>
          <a:p>
            <a:pPr algn="just">
              <a:buNone/>
            </a:pPr>
            <a:endParaRPr lang="it-IT" sz="4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pt-BR" sz="51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COOH + Na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GB" sz="51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CH</a:t>
            </a:r>
            <a:r>
              <a:rPr lang="pt-BR" sz="51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COO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51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O + Na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HCO</a:t>
            </a:r>
            <a:r>
              <a:rPr lang="pt-BR" sz="51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51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pt-BR" sz="51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pt-BR" sz="51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100" b="1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pt-BR" sz="51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4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4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4200" dirty="0" smtClean="0">
                <a:latin typeface="Times New Roman" pitchFamily="18" charset="0"/>
                <a:cs typeface="Times New Roman" pitchFamily="18" charset="0"/>
              </a:rPr>
              <a:t>La reazione tra protoliti deboli, in generale, non sono utilizzabili per determinazioni analitiche:</a:t>
            </a:r>
          </a:p>
          <a:p>
            <a:pPr>
              <a:buNone/>
            </a:pPr>
            <a:endParaRPr lang="en-GB" sz="4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GB" sz="5100" b="1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GB" sz="51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5100" b="1" dirty="0" smtClean="0">
                <a:latin typeface="Times New Roman" pitchFamily="18" charset="0"/>
                <a:cs typeface="Times New Roman" pitchFamily="18" charset="0"/>
              </a:rPr>
              <a:t> + CH</a:t>
            </a:r>
            <a:r>
              <a:rPr lang="en-GB" sz="51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5100" b="1" dirty="0" smtClean="0">
                <a:latin typeface="Times New Roman" pitchFamily="18" charset="0"/>
                <a:cs typeface="Times New Roman" pitchFamily="18" charset="0"/>
              </a:rPr>
              <a:t>COOH = NH</a:t>
            </a:r>
            <a:r>
              <a:rPr lang="en-GB" sz="51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51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5100" b="1" dirty="0" smtClean="0">
                <a:latin typeface="Times New Roman" pitchFamily="18" charset="0"/>
                <a:cs typeface="Times New Roman" pitchFamily="18" charset="0"/>
              </a:rPr>
              <a:t> + CH</a:t>
            </a:r>
            <a:r>
              <a:rPr lang="en-GB" sz="51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5100" b="1" dirty="0" smtClean="0">
                <a:latin typeface="Times New Roman" pitchFamily="18" charset="0"/>
                <a:cs typeface="Times New Roman" pitchFamily="18" charset="0"/>
              </a:rPr>
              <a:t>COO</a:t>
            </a:r>
            <a:r>
              <a:rPr lang="en-GB" sz="51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5100" b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ctr">
              <a:buNone/>
            </a:pP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</a:p>
          <a:p>
            <a:pPr algn="ctr">
              <a:buNone/>
            </a:pP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   K = K</a:t>
            </a:r>
            <a:r>
              <a:rPr lang="en-GB" sz="4200" baseline="-25000" dirty="0" smtClean="0">
                <a:latin typeface="Times New Roman" pitchFamily="18" charset="0"/>
                <a:cs typeface="Times New Roman" pitchFamily="18" charset="0"/>
              </a:rPr>
              <a:t>A(NH3)</a:t>
            </a: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en-GB" sz="4200" baseline="-25000" dirty="0" smtClean="0">
                <a:latin typeface="Times New Roman" pitchFamily="18" charset="0"/>
                <a:cs typeface="Times New Roman" pitchFamily="18" charset="0"/>
              </a:rPr>
              <a:t>A(CH3COOH)</a:t>
            </a: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 =10</a:t>
            </a:r>
            <a:r>
              <a:rPr lang="en-GB" sz="42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4200" baseline="30000" dirty="0" smtClean="0">
                <a:latin typeface="Times New Roman" pitchFamily="18" charset="0"/>
                <a:cs typeface="Times New Roman" pitchFamily="18" charset="0"/>
              </a:rPr>
              <a:t>9.24</a:t>
            </a: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/10</a:t>
            </a:r>
            <a:r>
              <a:rPr lang="en-GB" sz="42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4200" baseline="30000" dirty="0" smtClean="0">
                <a:latin typeface="Times New Roman" pitchFamily="18" charset="0"/>
                <a:cs typeface="Times New Roman" pitchFamily="18" charset="0"/>
              </a:rPr>
              <a:t>4.76</a:t>
            </a: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 =10</a:t>
            </a:r>
            <a:r>
              <a:rPr lang="en-GB" sz="42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200" baseline="30000" dirty="0" smtClean="0">
                <a:latin typeface="Times New Roman" pitchFamily="18" charset="0"/>
                <a:cs typeface="Times New Roman" pitchFamily="18" charset="0"/>
              </a:rPr>
              <a:t>4.48</a:t>
            </a:r>
            <a:endParaRPr lang="it-IT" sz="4200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42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4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ACIDO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BASE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357850"/>
          </a:xfrm>
        </p:spPr>
        <p:txBody>
          <a:bodyPr>
            <a:normAutofit fontScale="3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it-IT" sz="4900" b="1" cap="small" dirty="0" smtClean="0">
                <a:latin typeface="Times New Roman" pitchFamily="18" charset="0"/>
                <a:cs typeface="Times New Roman" pitchFamily="18" charset="0"/>
              </a:rPr>
              <a:t>Titolazione volumetrica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: misura del volume di titolante</a:t>
            </a:r>
          </a:p>
          <a:p>
            <a:pPr>
              <a:buFont typeface="Wingdings" pitchFamily="2" charset="2"/>
              <a:buChar char="q"/>
            </a:pPr>
            <a:r>
              <a:rPr lang="it-IT" sz="4900" b="1" cap="small" dirty="0" smtClean="0">
                <a:latin typeface="Times New Roman" pitchFamily="18" charset="0"/>
                <a:cs typeface="Times New Roman" pitchFamily="18" charset="0"/>
              </a:rPr>
              <a:t>Titolazione per pesata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: misura della massa di titolante</a:t>
            </a:r>
          </a:p>
          <a:p>
            <a:pPr>
              <a:buNone/>
            </a:pP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 typeface="Courier New" pitchFamily="49" charset="0"/>
              <a:buChar char="o"/>
            </a:pPr>
            <a:r>
              <a:rPr lang="it-IT" sz="4900" b="1" cap="small" dirty="0" smtClean="0">
                <a:latin typeface="Times New Roman" pitchFamily="18" charset="0"/>
                <a:cs typeface="Times New Roman" pitchFamily="18" charset="0"/>
              </a:rPr>
              <a:t>Punto equivalente</a:t>
            </a:r>
            <a:r>
              <a:rPr lang="it-IT" sz="4900" b="1" dirty="0" smtClean="0">
                <a:latin typeface="Times New Roman" pitchFamily="18" charset="0"/>
                <a:cs typeface="Times New Roman" pitchFamily="18" charset="0"/>
              </a:rPr>
              <a:t> (p.e.) della titolazione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: punto teorico di arresto della titolazione in cui  il numero di equivalenti del titolando e del titolante sono uguali  </a:t>
            </a:r>
          </a:p>
          <a:p>
            <a:pPr>
              <a:buFont typeface="Courier New" pitchFamily="49" charset="0"/>
              <a:buChar char="o"/>
            </a:pP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sz="4900" b="1" cap="small" dirty="0" smtClean="0">
                <a:latin typeface="Times New Roman" pitchFamily="18" charset="0"/>
                <a:cs typeface="Times New Roman" pitchFamily="18" charset="0"/>
              </a:rPr>
              <a:t>Punto finale </a:t>
            </a:r>
            <a:r>
              <a:rPr lang="it-IT" sz="4900" b="1" dirty="0" smtClean="0">
                <a:latin typeface="Times New Roman" pitchFamily="18" charset="0"/>
                <a:cs typeface="Times New Roman" pitchFamily="18" charset="0"/>
              </a:rPr>
              <a:t>(p.f.) della titolazione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: punto di arresto della aggiunta di titolante a seguito di una variazione di proprietà chimico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fisiche della soluzione (variazione di colore, variazione di potenziale, ecc.) che indica il termine della reazione</a:t>
            </a:r>
          </a:p>
          <a:p>
            <a:pPr>
              <a:buNone/>
            </a:pP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4900" b="1" cap="small" dirty="0" smtClean="0">
                <a:latin typeface="Times New Roman" pitchFamily="18" charset="0"/>
                <a:cs typeface="Times New Roman" pitchFamily="18" charset="0"/>
              </a:rPr>
              <a:t>Errore di titolazione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: deriva dalla non coincidenza tra il punto equivalente ed il punto finale. Definisce le condizioni sperimentali per eseguire una titolazione (metodo migliore per individuare il punto finale, ecc.)</a:t>
            </a:r>
          </a:p>
          <a:p>
            <a:pPr>
              <a:buNone/>
            </a:pP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4900" b="1" cap="small" dirty="0" smtClean="0">
                <a:latin typeface="Times New Roman" pitchFamily="18" charset="0"/>
                <a:cs typeface="Times New Roman" pitchFamily="18" charset="0"/>
              </a:rPr>
              <a:t>Curva di titolazione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: andamento della concentrazione della specie da titolare (pH, pCl (= 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log[Cl</a:t>
            </a:r>
            <a:r>
              <a:rPr lang="it-IT" sz="4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]), ecc.) o di una grandezza dipendente da tale concentrazione (forza elettromotrice, ecc.) in funzione del volume di titolante aggiunto</a:t>
            </a:r>
          </a:p>
          <a:p>
            <a:pPr>
              <a:buNone/>
            </a:pP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I metodi di analisi che utilizzano reazioni acido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4900" dirty="0" smtClean="0">
                <a:latin typeface="Times New Roman" pitchFamily="18" charset="0"/>
                <a:cs typeface="Times New Roman" pitchFamily="18" charset="0"/>
              </a:rPr>
              <a:t>base si suddividono in:</a:t>
            </a:r>
          </a:p>
          <a:p>
            <a:pPr lvl="0">
              <a:buNone/>
            </a:pPr>
            <a:r>
              <a:rPr lang="it-IT" sz="4900" b="1" dirty="0" smtClean="0">
                <a:latin typeface="Times New Roman" pitchFamily="18" charset="0"/>
                <a:cs typeface="Times New Roman" pitchFamily="18" charset="0"/>
              </a:rPr>
              <a:t>Titolazioni di basi con acidi forti (acidimetria)</a:t>
            </a:r>
            <a:endParaRPr lang="it-IT" sz="49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it-IT" sz="4900" b="1" dirty="0" smtClean="0">
                <a:latin typeface="Times New Roman" pitchFamily="18" charset="0"/>
                <a:cs typeface="Times New Roman" pitchFamily="18" charset="0"/>
              </a:rPr>
              <a:t>Titolazioni di acidi con basi forti (alcalimetria)</a:t>
            </a:r>
            <a:endParaRPr lang="it-IT" sz="4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ACIDO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BASE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43536"/>
          </a:xfrm>
        </p:spPr>
        <p:txBody>
          <a:bodyPr>
            <a:noAutofit/>
          </a:bodyPr>
          <a:lstStyle/>
          <a:p>
            <a:pPr>
              <a:buNone/>
            </a:pPr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titolazione 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è una procedura di laboratorio per determinare l’ammontare o la concentrazione (o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titolo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) di una sostanza (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titolando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). Consiste nella misura della quantità di reattivo, detto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titolante 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(aggiunto come soluzione a concentrazione nota) necessaria per raggiungere l’equivalenza (uguaglianza degli equivalenti di titolando con gli equivalenti di titolante), secondo una reazione specifica.</a:t>
            </a:r>
          </a:p>
          <a:p>
            <a:pPr>
              <a:buNone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Se C è la concentrazione (espressa in Normalità, cioè in equivalenti/dm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) del titolando e C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indica quella del titolante ( in Normalità), si ha:</a:t>
            </a:r>
          </a:p>
          <a:p>
            <a:pPr algn="ctr">
              <a:buNone/>
            </a:pP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20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 = C</a:t>
            </a:r>
          </a:p>
          <a:p>
            <a:pPr>
              <a:buNone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Se invece si usano le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concentrazioni molari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, nel caso della titolazione di H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con NaOH: </a:t>
            </a:r>
          </a:p>
          <a:p>
            <a:pPr algn="ctr">
              <a:buNone/>
            </a:pP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20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 = 2C</a:t>
            </a:r>
          </a:p>
          <a:p>
            <a:pPr algn="ctr">
              <a:buNone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Utilizzando le concentrazioni in  equivalenti/dm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, è valida sempre l’equazione: 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20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 = C</a:t>
            </a:r>
            <a:endParaRPr lang="it-IT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TITOLAZIONE DI PROTOLITI FORTI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214422"/>
            <a:ext cx="8686800" cy="550072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La titolazione di un acido forte (di volume 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e concentrazione iniziale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) consiste nell’aggiunta di volumi crescenti 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di una soluzione di base forte (es.: NaOH) di concentrazione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(in genere 0.1 M).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Si consideri la titolazione di un acido con 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= 50 cm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(0.1M) con una base di concentrazione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(0.1M); si costruisce la curva di titolazione riportando il pH in funzione di 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. Si può utilizzare anche la  </a:t>
            </a:r>
            <a:r>
              <a:rPr lang="it-IT" sz="5600" i="1" dirty="0" smtClean="0">
                <a:latin typeface="Times New Roman" pitchFamily="18" charset="0"/>
                <a:cs typeface="Times New Roman" pitchFamily="18" charset="0"/>
              </a:rPr>
              <a:t>frazione titolata</a:t>
            </a:r>
          </a:p>
          <a:p>
            <a:pPr algn="ctr"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f = 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/C = 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/C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it-IT" sz="56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Durante la titolazione, la concentrazione totale di acido è:</a:t>
            </a:r>
          </a:p>
          <a:p>
            <a:pPr algn="ctr">
              <a:buNone/>
            </a:pP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 = 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Mentre la concentrazione totale di titolante è:</a:t>
            </a:r>
          </a:p>
          <a:p>
            <a:pPr algn="ctr"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L’eccesso protonico:</a:t>
            </a:r>
          </a:p>
          <a:p>
            <a:pPr algn="ctr">
              <a:buNone/>
            </a:pP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pt-BR" sz="5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5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5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) = (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Inizio titolazione: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= 0.1 M          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H = 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1.0</a:t>
            </a:r>
            <a:endParaRPr lang="it-IT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Prima del p.e.: [H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] &gt;&gt; [OH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]  </a:t>
            </a: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) = (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pH = 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log ((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 Al p.e.:  C = 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   [H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] = [OH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] = (K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</a:rPr>
              <a:t>7  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pH = 7</a:t>
            </a:r>
            <a:endParaRPr lang="it-IT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Dopo il p.e.: 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] &gt;&gt; [H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] 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C) = (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pH = pK</a:t>
            </a:r>
            <a:r>
              <a:rPr lang="pt-BR" sz="5600" b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 + log ((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5600" b="1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dirty="0" smtClean="0"/>
              <a:t> </a:t>
            </a:r>
            <a:endParaRPr lang="it-IT" dirty="0" smtClean="0"/>
          </a:p>
          <a:p>
            <a:pPr>
              <a:buNone/>
            </a:pPr>
            <a:r>
              <a:rPr lang="pt-BR" dirty="0" smtClean="0"/>
              <a:t> </a:t>
            </a:r>
            <a:endParaRPr lang="it-IT" dirty="0" smtClean="0"/>
          </a:p>
          <a:p>
            <a:pPr>
              <a:buNone/>
            </a:pPr>
            <a:r>
              <a:rPr lang="pt-BR" dirty="0" smtClean="0"/>
              <a:t> 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 </a:t>
            </a:r>
          </a:p>
          <a:p>
            <a:pPr>
              <a:buNone/>
            </a:pPr>
            <a:r>
              <a:rPr lang="it-IT" dirty="0" smtClean="0"/>
              <a:t> </a:t>
            </a:r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3643314"/>
            <a:ext cx="364333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TITOLAZIONE DI PROTOLITI FORTI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8625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La curva di titolazione di una base forte con un acido forte si ottiene in modo analogo.</a:t>
            </a: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Si consideri la titolazione di una base con 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50 cm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0.1 M, con un acido di concentrazione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0.1M.</a:t>
            </a: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Inizio titolazione: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= 0.1 M      pOH = 1.0    pH = 13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Prima del p.e.: [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&gt;&gt; [H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) = (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pH = pK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log((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Al p.e.:  C = 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   [H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= [OH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= (K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7 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pH = 7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Dopo il p.e.: [H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] &gt;&gt; [OH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C) = (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pH =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log((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it-IT" sz="1400" dirty="0"/>
          </a:p>
        </p:txBody>
      </p:sp>
      <p:pic>
        <p:nvPicPr>
          <p:cNvPr id="4" name="Immagin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2928934"/>
            <a:ext cx="378621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</p:spPr>
        <p:txBody>
          <a:bodyPr>
            <a:noAutofit/>
          </a:bodyPr>
          <a:lstStyle/>
          <a:p>
            <a:r>
              <a:rPr lang="it-IT" sz="32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3200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ACIDO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BASE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INDICATORI  ACIDO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BASE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Coppia acido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base dove l’acido e la base coniugata hanno colori differenti (indicatori bicolori) o almeno una delle due forme è colorata (indicatori monocolori).</a:t>
            </a:r>
          </a:p>
          <a:p>
            <a:pPr>
              <a:buNone/>
            </a:pP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Intervallo di viraggio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: intervallo di pH in cui si manifesta il cambiamento di colore.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Gli indicatori sono acidi o basi organiche deboli, utilizzate in concentrazioni minime, per non alterare la concentrazione idrogenionica della soluzione.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  HIn    +   H</a:t>
            </a:r>
            <a:r>
              <a:rPr lang="pt-BR" sz="5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O    =    In</a:t>
            </a:r>
            <a:r>
              <a:rPr lang="pt-BR" sz="5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    +    H</a:t>
            </a:r>
            <a:r>
              <a:rPr lang="pt-BR" sz="5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5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t-BR" sz="5600" b="1" dirty="0" smtClean="0">
                <a:latin typeface="Times New Roman" pitchFamily="18" charset="0"/>
                <a:cs typeface="Times New Roman" pitchFamily="18" charset="0"/>
              </a:rPr>
              <a:t>                                colore  acida           colore  basico</a:t>
            </a:r>
            <a:endParaRPr lang="it-IT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de-DE" sz="56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de-DE" sz="5600" b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de-DE" sz="5600" b="1" dirty="0" smtClean="0">
                <a:latin typeface="Times New Roman" pitchFamily="18" charset="0"/>
                <a:cs typeface="Times New Roman" pitchFamily="18" charset="0"/>
              </a:rPr>
              <a:t> = [In</a:t>
            </a:r>
            <a:r>
              <a:rPr lang="de-DE" sz="5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5600" b="1" dirty="0" smtClean="0">
                <a:latin typeface="Times New Roman" pitchFamily="18" charset="0"/>
                <a:cs typeface="Times New Roman" pitchFamily="18" charset="0"/>
              </a:rPr>
              <a:t>][H</a:t>
            </a:r>
            <a:r>
              <a:rPr lang="de-DE" sz="5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5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de-DE" sz="5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5600" b="1" dirty="0" smtClean="0">
                <a:latin typeface="Times New Roman" pitchFamily="18" charset="0"/>
                <a:cs typeface="Times New Roman" pitchFamily="18" charset="0"/>
              </a:rPr>
              <a:t>]/[HIn]        pH = pK</a:t>
            </a:r>
            <a:r>
              <a:rPr lang="de-DE" sz="5600" b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de-DE" sz="5600" b="1" dirty="0" smtClean="0">
                <a:latin typeface="Times New Roman" pitchFamily="18" charset="0"/>
                <a:cs typeface="Times New Roman" pitchFamily="18" charset="0"/>
              </a:rPr>
              <a:t> + log [In</a:t>
            </a:r>
            <a:r>
              <a:rPr lang="de-DE" sz="5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5600" b="1" dirty="0" smtClean="0">
                <a:latin typeface="Times New Roman" pitchFamily="18" charset="0"/>
                <a:cs typeface="Times New Roman" pitchFamily="18" charset="0"/>
              </a:rPr>
              <a:t>]/[HIn] </a:t>
            </a:r>
            <a:endParaRPr lang="it-IT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pH &gt; 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: colore basico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pH &lt; 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: colore acido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pH = 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: colore intermedio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Il colore di una  forma si distingue dall’altro se: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[In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]/[HIn] = 10 (colore forma basica)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[In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]/[HIn] = 0.1 (colore forma acida)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Intervallo di viraggio:  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–1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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pH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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+1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In pratica l’intervallo di viraggio può essere maggiore o minore  di 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–1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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+1 in dipendenza del tono ed intensità dei colori dell’indicatore. </a:t>
            </a:r>
          </a:p>
          <a:p>
            <a:endParaRPr lang="it-IT" sz="5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</p:spPr>
        <p:txBody>
          <a:bodyPr>
            <a:noAutofit/>
          </a:bodyPr>
          <a:lstStyle/>
          <a:p>
            <a:r>
              <a:rPr lang="it-IT" sz="32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3200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ACIDO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BASE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5600" dirty="0"/>
          </a:p>
        </p:txBody>
      </p:sp>
      <p:sp>
        <p:nvSpPr>
          <p:cNvPr id="4" name="Rettangolo 3"/>
          <p:cNvSpPr/>
          <p:nvPr/>
        </p:nvSpPr>
        <p:spPr>
          <a:xfrm>
            <a:off x="857224" y="1428736"/>
            <a:ext cx="707236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rosso metile (pK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5.0): intervallo 4.2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6.2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fenolftaleina (pK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9.6): intervallo 8.0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9.8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verde bromocresolo (pK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4.7): intervallo 3.8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5.4</a:t>
            </a:r>
          </a:p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Quindi per utilizzare l’indicatore come sistema per individuare il punto finale, occorre una variazione nella titolazione di almeno 3 unità di pH.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Con l’impiego degli indicatori acido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base, </a:t>
            </a:r>
            <a:r>
              <a:rPr lang="it-IT" sz="1400" b="1" dirty="0" smtClean="0">
                <a:latin typeface="Times New Roman" pitchFamily="18" charset="0"/>
                <a:cs typeface="Times New Roman" pitchFamily="18" charset="0"/>
              </a:rPr>
              <a:t>il punto equivalente è apprezzato con una incertezza di </a:t>
            </a:r>
            <a:r>
              <a:rPr lang="it-IT" sz="1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 </a:t>
            </a:r>
            <a:r>
              <a:rPr lang="it-IT" sz="1400" b="1" dirty="0" smtClean="0">
                <a:latin typeface="Times New Roman" pitchFamily="18" charset="0"/>
                <a:cs typeface="Times New Roman" pitchFamily="18" charset="0"/>
              </a:rPr>
              <a:t>0.4 unità pH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Ciò si realizza durante la titolazione confrontando il colore della soluzione incognita con  il colore assunto dall’indicatore in soluzioni avente lo stesso pH del punto equivalente.</a:t>
            </a:r>
          </a:p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Risultati migliori si ottengono utilizzando metodi strumentali, come la </a:t>
            </a:r>
            <a:r>
              <a:rPr lang="it-IT" sz="1400" b="1" dirty="0" smtClean="0">
                <a:latin typeface="Times New Roman" pitchFamily="18" charset="0"/>
                <a:cs typeface="Times New Roman" pitchFamily="18" charset="0"/>
              </a:rPr>
              <a:t>potenziometria.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Infatti, in tal caso l’errore diminuisce a </a:t>
            </a:r>
            <a:r>
              <a:rPr lang="it-IT" sz="1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 </a:t>
            </a:r>
            <a:r>
              <a:rPr lang="it-IT" sz="1400" b="1" dirty="0" smtClean="0">
                <a:latin typeface="Times New Roman" pitchFamily="18" charset="0"/>
                <a:cs typeface="Times New Roman" pitchFamily="18" charset="0"/>
              </a:rPr>
              <a:t>0.05 unità pH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it-IT" sz="36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3600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6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ACIDO</a:t>
            </a:r>
            <a:r>
              <a:rPr lang="it-IT" sz="3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600" dirty="0" smtClean="0">
                <a:latin typeface="Times New Roman" pitchFamily="18" charset="0"/>
                <a:cs typeface="Times New Roman" pitchFamily="18" charset="0"/>
              </a:rPr>
              <a:t>BASE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dirty="0" smtClean="0">
                <a:latin typeface="Times New Roman" pitchFamily="18" charset="0"/>
                <a:cs typeface="Times New Roman" pitchFamily="18" charset="0"/>
              </a:rPr>
            </a:b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214414" y="1142985"/>
          <a:ext cx="6143672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1285884"/>
                <a:gridCol w="1571636"/>
                <a:gridCol w="1071574"/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Indicatore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Colore</a:t>
                      </a:r>
                      <a:r>
                        <a:rPr lang="it-IT" baseline="0" dirty="0" smtClean="0"/>
                        <a:t> HIn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Colore In</a:t>
                      </a:r>
                      <a:r>
                        <a:rPr lang="it-IT" baseline="30000" dirty="0" smtClean="0">
                          <a:sym typeface="Symbol"/>
                        </a:rPr>
                        <a:t>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pK</a:t>
                      </a:r>
                      <a:r>
                        <a:rPr lang="it-IT" baseline="-25000" dirty="0" smtClean="0"/>
                        <a:t>In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 timolo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 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1.7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Metilarancio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arancio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3.7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 bromofenolo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4.1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Verde bromocresolo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4.7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 metile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5.0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 clorofenolo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6.1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 bromotimolo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7.1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 fenolo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7.8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 cresolo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8.2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 timolo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8.9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Timolftaleina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incolore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blu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9.3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Fenolftaleina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incolore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9.6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 Alizarina R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giallo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rosso</a:t>
                      </a:r>
                      <a:r>
                        <a:rPr lang="it-IT" dirty="0" smtClean="0">
                          <a:sym typeface="Symbol"/>
                        </a:rPr>
                        <a:t>arancio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11.0</a:t>
                      </a:r>
                      <a:endParaRPr lang="it-IT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Nitrammina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incolore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arancio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12.0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939784"/>
          </a:xfrm>
        </p:spPr>
        <p:txBody>
          <a:bodyPr>
            <a:normAutofit fontScale="90000"/>
          </a:bodyPr>
          <a:lstStyle/>
          <a:p>
            <a:r>
              <a:rPr lang="it-IT" sz="36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36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600" dirty="0" smtClean="0">
                <a:latin typeface="Times New Roman" pitchFamily="18" charset="0"/>
                <a:cs typeface="Times New Roman" pitchFamily="18" charset="0"/>
              </a:rPr>
              <a:t>ERRORE DI TITOLAZIONE DI PROTOLITI FORTI </a:t>
            </a:r>
            <a:r>
              <a:rPr lang="it-IT" b="1" u="sng" dirty="0" smtClean="0"/>
              <a:t/>
            </a:r>
            <a:br>
              <a:rPr lang="it-IT" b="1" u="sng" dirty="0" smtClean="0"/>
            </a:br>
            <a:r>
              <a:rPr lang="it-IT" dirty="0" smtClean="0"/>
              <a:t>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4282" y="1000108"/>
            <a:ext cx="8643998" cy="5857892"/>
          </a:xfrm>
        </p:spPr>
        <p:txBody>
          <a:bodyPr>
            <a:normAutofit fontScale="40000" lnSpcReduction="20000"/>
          </a:bodyPr>
          <a:lstStyle/>
          <a:p>
            <a:endParaRPr lang="it-IT" dirty="0" smtClean="0"/>
          </a:p>
          <a:p>
            <a:pPr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L’errore di titolazione rappresenta l’errore derivante dall’incertezza nell’individuazione del punto equivalente (valore del pH al punto equivalente)</a:t>
            </a:r>
          </a:p>
          <a:p>
            <a:pPr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Si commette un errore di titolazione quando il pH al punto finale (p.f.) non coincide con il punto</a:t>
            </a:r>
          </a:p>
          <a:p>
            <a:pPr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equivalente (p.e.). </a:t>
            </a:r>
          </a:p>
          <a:p>
            <a:pPr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Nelle titolazioni acido</a:t>
            </a:r>
            <a:r>
              <a:rPr lang="it-IT" sz="4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base, al punto equivalente (p.e.), indicando con C  la concentrazione totale</a:t>
            </a:r>
          </a:p>
          <a:p>
            <a:pPr>
              <a:buNone/>
            </a:pP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di titolando e con C</a:t>
            </a:r>
            <a:r>
              <a:rPr lang="it-IT" sz="40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 la concentrazione totale di titolante, si ha: </a:t>
            </a:r>
          </a:p>
          <a:p>
            <a:pPr algn="ctr"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40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 = C</a:t>
            </a:r>
          </a:p>
          <a:p>
            <a:pPr>
              <a:buNone/>
            </a:pPr>
            <a:endParaRPr lang="it-IT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Si definisce “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errore di titolazione</a:t>
            </a: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”:</a:t>
            </a:r>
          </a:p>
          <a:p>
            <a:pPr algn="ctr"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= C</a:t>
            </a:r>
            <a:r>
              <a:rPr lang="it-IT" sz="40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 – C </a:t>
            </a:r>
          </a:p>
          <a:p>
            <a:pPr>
              <a:buNone/>
            </a:pPr>
            <a:endParaRPr lang="it-IT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L’errore di titolazione relativo è:</a:t>
            </a:r>
          </a:p>
          <a:p>
            <a:pPr algn="ctr"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40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 = (C</a:t>
            </a:r>
            <a:r>
              <a:rPr lang="it-IT" sz="40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 – C)/C</a:t>
            </a:r>
          </a:p>
          <a:p>
            <a:pPr>
              <a:buNone/>
            </a:pPr>
            <a:endParaRPr lang="it-IT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Errore percentuale</a:t>
            </a: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it-IT" sz="40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40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4000" b="1" dirty="0" smtClean="0">
                <a:latin typeface="Times New Roman" pitchFamily="18" charset="0"/>
                <a:cs typeface="Times New Roman" pitchFamily="18" charset="0"/>
              </a:rPr>
              <a:t>100</a:t>
            </a:r>
          </a:p>
          <a:p>
            <a:pPr>
              <a:buNone/>
            </a:pPr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</a:rPr>
              <a:t>Si osserva che:</a:t>
            </a:r>
          </a:p>
          <a:p>
            <a:pPr algn="just"/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4000" b="1" i="1" u="sng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</a:rPr>
              <a:t> aumenta con la diluizione (volume ottimale di titolante 20 cm</a:t>
            </a:r>
            <a:r>
              <a:rPr lang="it-IT" sz="4000" b="1" i="1" u="sng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</a:rPr>
              <a:t>, con un volume totale di circa 150</a:t>
            </a:r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</a:rPr>
              <a:t>200 cm</a:t>
            </a:r>
            <a:r>
              <a:rPr lang="it-IT" sz="4000" b="1" i="1" u="sng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/>
            <a:r>
              <a:rPr lang="it-IT" sz="4000" b="1" i="1" u="sng" dirty="0" smtClean="0">
                <a:latin typeface="Times New Roman" pitchFamily="18" charset="0"/>
                <a:cs typeface="Times New Roman" pitchFamily="18" charset="0"/>
              </a:rPr>
              <a:t>non utilizzare reattivi con concentrazioni superiori a 0.2 M altrimenti si possono avere effetti della forza ionica sulle costanti di equilibrio e quindi sul pH del punto equivalente.</a:t>
            </a:r>
          </a:p>
          <a:p>
            <a:pPr algn="just"/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FORTI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85720" y="1214422"/>
            <a:ext cx="8572560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Una soluzione del volume di 25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HCl 0.010 M è titolata con 24.8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NaOH 0.010 M.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 = 0.00502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0.00498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(0.00498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0.00502) M/0.00502 M = 0.008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0.8%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Una soluzione del volume di 20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HNO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0.0755 M è titolata con 22.7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NaOH 0.0696 M.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 = 0.0354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0.0370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(0.0370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0.0354) M/0.0354 M = 0.045 = 4.5%</a:t>
            </a:r>
          </a:p>
          <a:p>
            <a:pPr>
              <a:buNone/>
            </a:pP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Una titolazione è applicabile come metodo analitico accurato se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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0.001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0.1%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FORTI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it-IT" dirty="0" smtClean="0"/>
              <a:t>  </a:t>
            </a:r>
            <a:r>
              <a:rPr lang="it-IT" sz="3400" b="1" u="sng" dirty="0" smtClean="0">
                <a:latin typeface="Times New Roman" pitchFamily="18" charset="0"/>
                <a:cs typeface="Times New Roman" pitchFamily="18" charset="0"/>
              </a:rPr>
              <a:t>Titolazione di acidi forti</a:t>
            </a:r>
          </a:p>
          <a:p>
            <a:pPr>
              <a:buNone/>
            </a:pP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Una soluzione di HCl 0.02 M è titolata con NaOH 0.02 M utilizzando come indicatore visuale il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rosso fenolo. Calcolare l’errore di titolazione.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In una titolazione tra protoliti forti, al punto equivalente si ha: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pt-BR" sz="3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] = [OH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] =10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 M, pH = 7.0</a:t>
            </a: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La concentrazione al punto finale del titolando è: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C = 0.01 M (abbiamo aggiunto un uguale volume di NaOH, quindi il volume finale è il doppio di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quello iniziale).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Utilizzando come indicatore il rosso fenolo, il pH al punto finale sarà: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it-IT" sz="3400" baseline="-25000" dirty="0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= (pK</a:t>
            </a:r>
            <a:r>
              <a:rPr lang="it-IT" sz="34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+ 1) = 7.8 + 1 = 8.8 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Poiché si è superato il punto equivalente, l’errore è proporzionale alla quantità di base aggiunta in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eccesso quindi si ha: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pt-BR" sz="34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 = [OH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]/C</a:t>
            </a: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] = K</a:t>
            </a:r>
            <a:r>
              <a:rPr lang="pt-BR" sz="3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/[H</a:t>
            </a:r>
            <a:r>
              <a:rPr lang="pt-BR" sz="3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3400" baseline="30000" dirty="0" smtClean="0">
                <a:latin typeface="Times New Roman" pitchFamily="18" charset="0"/>
                <a:cs typeface="Times New Roman" pitchFamily="18" charset="0"/>
              </a:rPr>
              <a:t>5.2</a:t>
            </a:r>
            <a:r>
              <a:rPr lang="pt-BR" sz="34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34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aseline="30000" dirty="0" smtClean="0">
                <a:latin typeface="Times New Roman" pitchFamily="18" charset="0"/>
                <a:cs typeface="Times New Roman" pitchFamily="18" charset="0"/>
              </a:rPr>
              <a:t>5.2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M/0.01 M = 6×10</a:t>
            </a:r>
            <a:r>
              <a:rPr lang="it-IT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  <a:sym typeface="Symbol"/>
              </a:rPr>
              <a:t> =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0.06%</a:t>
            </a:r>
          </a:p>
          <a:p>
            <a:pPr>
              <a:buNone/>
            </a:pP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b="1" u="sng" dirty="0" smtClean="0">
                <a:latin typeface="Times New Roman" pitchFamily="18" charset="0"/>
                <a:cs typeface="Times New Roman" pitchFamily="18" charset="0"/>
              </a:rPr>
              <a:t>La titolazione può essere condotta con l’utilizzo del rosso fenolo come indicatore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FORTI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/>
              <a:t> 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Titolazione di basi forti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Una soluzione di KOH 0.02 M è titolata con HCl 0.02 M utilizzando come indicatore visuale il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metilarancio. Calcolare l’errore di titolazione.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una titolazione tra protoliti forti, al punto equivalente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= [OH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M, pH = 7.0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concentrazione al punto finale del titolando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 = 0.01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Utilizzando come indicatore il metilarancio, il pH al punto finale sarà: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1) = 3.7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1 = 2.7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Poiché si è superato il punto equivalente, l’errore è proporzionale alla quantità di acido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aggiunta in eccesso quindi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[H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]/C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.7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M/0.01 M = 2×10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20%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La titolazione non può essere condotta con l’utilizzo del metilarancio come indicatore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600" u="sng" dirty="0" smtClean="0"/>
              <a:t/>
            </a:r>
            <a:br>
              <a:rPr lang="it-IT" sz="3600" u="sng" dirty="0" smtClean="0"/>
            </a:br>
            <a:r>
              <a:rPr lang="it-IT" sz="3600" u="sng" dirty="0" smtClean="0"/>
              <a:t/>
            </a:r>
            <a:br>
              <a:rPr lang="it-IT" sz="3600" u="sng" dirty="0" smtClean="0"/>
            </a:br>
            <a:r>
              <a:rPr lang="it-IT" sz="3600" dirty="0" smtClean="0">
                <a:latin typeface="Times New Roman" pitchFamily="18" charset="0"/>
                <a:cs typeface="Times New Roman" pitchFamily="18" charset="0"/>
              </a:rPr>
              <a:t>CURVA DI TITOLAZIONE DI PROTOLITI DEBOLI MONOPROTICI</a:t>
            </a:r>
            <a:br>
              <a:rPr lang="it-IT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28736"/>
            <a:ext cx="8472518" cy="542926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it-IT" sz="5600" b="1" dirty="0" smtClean="0">
                <a:latin typeface="Times New Roman" pitchFamily="18" charset="0"/>
                <a:cs typeface="Times New Roman" pitchFamily="18" charset="0"/>
              </a:rPr>
              <a:t>TITOLAZIONE DI UN ACIDO DEBOLE</a:t>
            </a:r>
          </a:p>
          <a:p>
            <a:pPr>
              <a:buNone/>
            </a:pP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Si consideri la titolazione di una soluzione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= 0.1 M HNO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(pK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= 3.35) e di volume iniziale 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= 50 cm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con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NaOH, di concentrazione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, aggiungendo volumi crescenti 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Durante la titolazione: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 =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Inizio titolazione: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= (K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pH = ½(3.35 + 1) = 2.17</a:t>
            </a:r>
          </a:p>
          <a:p>
            <a:pPr>
              <a:buNone/>
            </a:pP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Prima del p.e.: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Aggiungendo un volume V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di base NaOH si ha: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 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= 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[HNO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 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= C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 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= (C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= (C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56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[NO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]        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[H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5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             [HNO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	   (C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                             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pH = pK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+ log ——— </a:t>
            </a: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                            C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5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5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600" u="sng" dirty="0" smtClean="0"/>
              <a:t/>
            </a:r>
            <a:br>
              <a:rPr lang="it-IT" sz="3600" u="sng" dirty="0" smtClean="0"/>
            </a:br>
            <a:r>
              <a:rPr lang="it-IT" sz="3600" u="sng" dirty="0" smtClean="0"/>
              <a:t/>
            </a:r>
            <a:br>
              <a:rPr lang="it-IT" sz="3600" u="sng" dirty="0" smtClean="0"/>
            </a:br>
            <a:r>
              <a:rPr lang="it-IT" sz="3600" dirty="0" smtClean="0">
                <a:latin typeface="Times New Roman" pitchFamily="18" charset="0"/>
                <a:cs typeface="Times New Roman" pitchFamily="18" charset="0"/>
              </a:rPr>
              <a:t>CURVA DI TITOLAZIONE DI PROTOLITI DEBOLI MONOPROTICI</a:t>
            </a:r>
            <a:br>
              <a:rPr lang="it-IT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28736"/>
            <a:ext cx="8472518" cy="23574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Al p.e.:   C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si ha una soluzione di NaNO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C M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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(K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)C)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(C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pH = ½(14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3.35 + 1) = 5.82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Dopo il p.e.: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 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= C = C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)/V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= (K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/[OH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]) = K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/(C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C)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pH = 14 + log (C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C)                       </a:t>
            </a:r>
          </a:p>
          <a:p>
            <a:endParaRPr lang="it-IT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786190"/>
            <a:ext cx="4000528" cy="2928958"/>
          </a:xfrm>
          <a:prstGeom prst="rect">
            <a:avLst/>
          </a:prstGeom>
          <a:noFill/>
        </p:spPr>
      </p:pic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graphicFrame>
        <p:nvGraphicFramePr>
          <p:cNvPr id="98305" name="Object 1"/>
          <p:cNvGraphicFramePr>
            <a:graphicFrameLocks noChangeAspect="1"/>
          </p:cNvGraphicFramePr>
          <p:nvPr/>
        </p:nvGraphicFramePr>
        <p:xfrm>
          <a:off x="4929190" y="3000372"/>
          <a:ext cx="3162300" cy="3333750"/>
        </p:xfrm>
        <a:graphic>
          <a:graphicData uri="http://schemas.openxmlformats.org/presentationml/2006/ole">
            <p:oleObj spid="_x0000_s98305" name="Immagine bitmap" r:id="rId4" imgW="3161905" imgH="3333333" progId="PBrush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MONOPROTICI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428737"/>
            <a:ext cx="8929718" cy="5429264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Nelle titolazioni di protoliti deboli monoprotici con quelli forti, la condizione al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punto equivalente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è verificata dalla seguente condizione:</a:t>
            </a:r>
          </a:p>
          <a:p>
            <a:pPr>
              <a:buNone/>
            </a:pP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 = [HA]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   (titolazione di un acido debole con una base forte)</a:t>
            </a:r>
          </a:p>
          <a:p>
            <a:pPr algn="just">
              <a:buNone/>
            </a:pP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 = [A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   (titolazione di una base debole con un acido forte)</a:t>
            </a:r>
          </a:p>
          <a:p>
            <a:pPr>
              <a:buNone/>
            </a:pP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In corrispondenza del punto finale, si ha:</a:t>
            </a:r>
          </a:p>
          <a:p>
            <a:pPr>
              <a:buNone/>
            </a:pP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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 [HA]    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(titolazione di un acido debole con una base forte)</a:t>
            </a:r>
          </a:p>
          <a:p>
            <a:pPr>
              <a:buNone/>
            </a:pP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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[A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     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(titolazione di una base debole con un acido forte)</a:t>
            </a:r>
          </a:p>
          <a:p>
            <a:pPr>
              <a:buNone/>
            </a:pP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Da cui si ha, per la definizione di errore di titolazione:</a:t>
            </a:r>
          </a:p>
          <a:p>
            <a:pPr algn="ctr">
              <a:buNone/>
            </a:pP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= [OH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 [HA]        (1)</a:t>
            </a:r>
          </a:p>
          <a:p>
            <a:pPr algn="ctr">
              <a:buNone/>
            </a:pP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= [H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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[A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        (2)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(le concentrazioni delle specie si riferiscono al punto finale della titolazione)</a:t>
            </a:r>
          </a:p>
          <a:p>
            <a:pPr>
              <a:buNone/>
            </a:pPr>
            <a:endParaRPr lang="it-IT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it-IT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] e [H</a:t>
            </a:r>
            <a:r>
              <a:rPr lang="it-IT" sz="3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] sono note dal pH di viraggio dell’indicatore utilizzato, mentre [HA] e [A</a:t>
            </a:r>
            <a:r>
              <a:rPr lang="it-IT" sz="3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] ricavabili dalla K</a:t>
            </a:r>
            <a:r>
              <a:rPr lang="it-IT" sz="3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 del protolita e dalla concentrazione  della base o acido coniugato.</a:t>
            </a:r>
          </a:p>
          <a:p>
            <a:pPr>
              <a:buNone/>
            </a:pPr>
            <a:r>
              <a:rPr lang="it-IT" sz="3400" dirty="0" smtClean="0">
                <a:latin typeface="Times New Roman" pitchFamily="18" charset="0"/>
                <a:cs typeface="Times New Roman" pitchFamily="18" charset="0"/>
              </a:rPr>
              <a:t>In particolare la (1) e la (2) assumono l’espressione generale:</a:t>
            </a:r>
          </a:p>
          <a:p>
            <a:pPr algn="ctr">
              <a:buNone/>
            </a:pP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= K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 /[H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 ([H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34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×C)/K</a:t>
            </a:r>
            <a:r>
              <a:rPr lang="it-IT" sz="3400" b="1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3400" b="1" dirty="0" smtClean="0">
                <a:latin typeface="Times New Roman" pitchFamily="18" charset="0"/>
                <a:cs typeface="Times New Roman" pitchFamily="18" charset="0"/>
              </a:rPr>
              <a:t>          (3)</a:t>
            </a:r>
          </a:p>
          <a:p>
            <a:pPr algn="ctr">
              <a:buNone/>
            </a:pPr>
            <a:r>
              <a:rPr lang="it-IT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= [H</a:t>
            </a:r>
            <a:r>
              <a:rPr lang="it-IT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C×K</a:t>
            </a:r>
            <a:r>
              <a:rPr lang="it-IT" b="1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/[H</a:t>
            </a:r>
            <a:r>
              <a:rPr lang="it-IT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                         (4)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857364"/>
            <a:ext cx="264319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143008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MONOPROTICI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615013"/>
          </a:xfrm>
        </p:spPr>
        <p:txBody>
          <a:bodyPr>
            <a:normAutofit/>
          </a:bodyPr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14282" y="1285860"/>
            <a:ext cx="87355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per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3.35) con NaOH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M.</a:t>
            </a: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abbiamo una soluzione di NaNO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0.05 M.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+ log C + 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½(14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1.30 + 3.35) = 8.02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consigliato è il rosso fenolo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8.8.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all’equazione (3) si ha: </a:t>
            </a:r>
          </a:p>
          <a:p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([H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×C)/K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8.8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8.8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M×0.05 M)/10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3.35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= 0.012%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 positivo in quanto ci siamo fermati dopo il punto equivalente.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 per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COOH 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4.76) con NaOH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M.</a:t>
            </a: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abbiamo una soluzione di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COONa 0.005 M.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+ log C + 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½(14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.30+4.76) = 8.23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consigliato è il rosso fenolo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8.8.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all’equazione (3) si ha: </a:t>
            </a:r>
          </a:p>
          <a:p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([H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×C)/K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8.8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8.8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M×0.005 M)/10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4.76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= 0.12%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 positivo in quanto ci siamo fermati dopo il punto equivalente.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143008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MONOPROTICI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615013"/>
          </a:xfrm>
        </p:spPr>
        <p:txBody>
          <a:bodyPr>
            <a:normAutofit/>
          </a:bodyPr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14282" y="1285860"/>
            <a:ext cx="8735591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per 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Cl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9.24) con NaOH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M.</a:t>
            </a: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abbiamo una soluzione di NH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0.05 M.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+ log C + 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½(14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1.30 + 9.24) = 11.0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consigliato è la fenolftaleina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10.6.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all’equazione (3) si ha: </a:t>
            </a:r>
          </a:p>
          <a:p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([H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×C)/K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10.6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10.6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M×0.05 M)/10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9.24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= 3.57%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 negativo in quanto ci siamo fermati prima del punto equivalente.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 per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NaNO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3.35) con HCl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M.</a:t>
            </a: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abbiamo una soluzione di H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0.005 M.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log C) = ½(3.35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+ 2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.30) = 2.82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consigliato è il metilarancio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2.7.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all’equazione (4) si ha:</a:t>
            </a:r>
          </a:p>
          <a:p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C×K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2.7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0.005 M×10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3.35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2.7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M) = 17.5%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 positivo in quanto ci siamo fermati dopo il punto equivalente.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143008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MONOPROTICI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615013"/>
          </a:xfrm>
        </p:spPr>
        <p:txBody>
          <a:bodyPr>
            <a:normAutofit/>
          </a:bodyPr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14282" y="1285860"/>
            <a:ext cx="873559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per CH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COONa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4.76) con HCl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M.</a:t>
            </a: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abbiamo una soluzione di CH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COOH 0.05 M.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log C) = ½(4.76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+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1.30) = 3.03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che si potrebbe utilizzare è il blu di bromofenolo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3.1.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all’equazione (4) si ha: </a:t>
            </a:r>
          </a:p>
          <a:p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C×K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3.1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0.05 M×10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4.76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3.1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M) = 0.6%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 negativo in quanto ci siamo fermati prima del punto equivalente.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 per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9.24) con HCl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M.</a:t>
            </a: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abbiamo una soluzione di NH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Cl 0.005 M.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log C) = ½(9.24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+ 2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.30) = 5.77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che si potrebbe utilizzare è il blu di bromotimolo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5.1.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all’equazione (4) si ha: </a:t>
            </a:r>
          </a:p>
          <a:p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C×K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5.1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0.005 M×10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9.24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5.1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M) = 0.15%</a:t>
            </a:r>
          </a:p>
          <a:p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 positivo in quanto ci siamo fermati dopo il punto equivalente.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DI TITOLAZIONE DI PROTOLITI DEBOLI POLIVALENTI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28737"/>
            <a:ext cx="8229600" cy="528641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ACIDO DIPROTICO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Si consideri la titolazione di un acido diprotico, H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(pK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6.35, 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10.33), indicato con H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A, di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concentrazione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0.1 M e volume iniziale 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100 cm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Le reazioni che avvengono durante la titolazione con una base forte, come NaOH, a concentrazione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, per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aggiunta di volumi 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, sono:</a:t>
            </a:r>
          </a:p>
          <a:p>
            <a:pPr>
              <a:buNone/>
            </a:pP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HCO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O       K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</a:rPr>
              <a:t>7.65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HCO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 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O         K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en-GB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en-GB" sz="1400" baseline="30000" dirty="0" smtClean="0">
                <a:latin typeface="Times New Roman" pitchFamily="18" charset="0"/>
                <a:cs typeface="Times New Roman" pitchFamily="18" charset="0"/>
              </a:rPr>
              <a:t>3.67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Bilancio di massa dell’acido  C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Bilancio di massa del titolante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Inizio titolazione: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logC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 = 3.67</a:t>
            </a:r>
          </a:p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Prima del I p.e.: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[HA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TOT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A] = C–[HA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       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×[H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 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  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            C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           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Da cui  pH = 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A1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+ log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C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DI TITOLAZIONE DI PROTOLITI DEBOLI POLIVALENTI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28737"/>
            <a:ext cx="8229600" cy="52149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Al  I p.e.:  C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soluzione di NaHA  C M   pH = ½(pK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+ 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 = 8.34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Dopo il I p.e.:</a:t>
            </a: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HA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A]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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[A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Dal bilancio di massa: [HA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[A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] = 2C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             (C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C)×[H</a:t>
            </a:r>
            <a:r>
              <a:rPr lang="pt-BR" sz="1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] 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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             2C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(C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C)</a:t>
            </a: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Da cui  pH = 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+ log 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(2C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Al II p.e.: 2C = C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soluzione di Na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A C M   pH = ½(pK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+ pK</a:t>
            </a:r>
            <a:r>
              <a:rPr lang="it-IT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 + log C ) = 11.42</a:t>
            </a:r>
          </a:p>
          <a:p>
            <a:pPr>
              <a:buNone/>
            </a:pP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Dopo il II p.e.: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en-US" sz="14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en-US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2C)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pH = pK</a:t>
            </a:r>
            <a:r>
              <a:rPr lang="en-US" sz="14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log (C</a:t>
            </a:r>
            <a:r>
              <a:rPr lang="en-US" sz="14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2C)</a:t>
            </a:r>
            <a:endParaRPr lang="it-IT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sz="2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DI TITOLAZIONE DI PROTOLITI DEBOLI POLIVALENTI</a:t>
            </a:r>
            <a:endParaRPr lang="it-IT" sz="3200" dirty="0"/>
          </a:p>
        </p:txBody>
      </p:sp>
      <p:pic>
        <p:nvPicPr>
          <p:cNvPr id="1495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3200400" cy="3095625"/>
          </a:xfrm>
          <a:prstGeom prst="rect">
            <a:avLst/>
          </a:prstGeom>
          <a:noFill/>
        </p:spPr>
      </p:pic>
      <p:pic>
        <p:nvPicPr>
          <p:cNvPr id="14951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785926"/>
            <a:ext cx="3209925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POLIPROTICI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Calcolare l’errore di titolazione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per H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 = 0.1 M (pK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 = 1.76; pK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 = 7.15) con NaOH C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= 0.1 M arrestando l’aggiunta di titolante al I punto equivalente.</a:t>
            </a:r>
          </a:p>
          <a:p>
            <a:pPr>
              <a:buNone/>
            </a:pPr>
            <a:endParaRPr lang="it-IT" sz="2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Al I p.e. abbiamo una soluzione di NaHSO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 0.05 M che è un anfolita quindi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de-DE" sz="29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de-DE" sz="29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] = [SO</a:t>
            </a:r>
            <a:r>
              <a:rPr lang="de-DE" sz="29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29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2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pPr>
              <a:buNone/>
            </a:pP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29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+ pK</a:t>
            </a:r>
            <a:r>
              <a:rPr lang="de-DE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A2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) = ½(1.76 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+ 7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.15) = 4.45</a:t>
            </a:r>
          </a:p>
          <a:p>
            <a:pPr>
              <a:buNone/>
            </a:pP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L‘errore di titolazione è:</a:t>
            </a:r>
          </a:p>
          <a:p>
            <a:pPr>
              <a:buNone/>
            </a:pPr>
            <a:r>
              <a:rPr lang="de-DE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[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 [SO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29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2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de-DE" sz="2900" dirty="0" smtClean="0">
                <a:latin typeface="Times New Roman" pitchFamily="18" charset="0"/>
                <a:cs typeface="Times New Roman" pitchFamily="18" charset="0"/>
              </a:rPr>
              <a:t>(le concentrazioni si riferiscono al punto finale)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L’indicatore che si potrebbe utilizzare è il blu di bromofenolo che ha un pH di viraggio, pH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, di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</a:rPr>
              <a:t>5.1.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Poiché ci arrestiamo dopo il p.e. [SO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  [H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 e l’errore di titolazione è positivo.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Le concentrazioni di 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e H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si ottengono dal pH di arresto della titolazione e dalle costanti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acide. In particolare si ha: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[SO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[HSO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]×K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A2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/[H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O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(0.05 M×10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7.15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M)/10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5.1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M = 4.45×10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[H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[HSO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]×[H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O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/K</a:t>
            </a:r>
            <a:r>
              <a:rPr lang="it-IT" sz="2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A1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(0.05 M×10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5.1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M)/10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1.76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M = 2.28×10</a:t>
            </a:r>
            <a:r>
              <a:rPr lang="it-IT" sz="2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29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è:</a:t>
            </a:r>
          </a:p>
          <a:p>
            <a:pPr>
              <a:buNone/>
            </a:pPr>
            <a:r>
              <a:rPr lang="de-DE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[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29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2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 [H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29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29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4.45×10</a:t>
            </a:r>
            <a:r>
              <a:rPr lang="it-IT" sz="2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it-IT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2.28×10</a:t>
            </a:r>
            <a:r>
              <a:rPr lang="it-IT" sz="2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2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=  0.84%</a:t>
            </a:r>
          </a:p>
          <a:p>
            <a:pPr>
              <a:buNone/>
            </a:pPr>
            <a:endParaRPr lang="it-IT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POLIPROTICI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di titolazione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per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1.76;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7.15) con NaOH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0.1 M arrestando l’aggiunta di titolante al II punto equivalente.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II p.e. abbiamo una soluzione di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0.033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+ 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+ log C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½(14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+ 7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.15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1.48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9.84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L‘errore di titolazione è:</a:t>
            </a:r>
          </a:p>
          <a:p>
            <a:pPr>
              <a:buNone/>
            </a:pPr>
            <a:r>
              <a:rPr lang="de-DE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[OH</a:t>
            </a:r>
            <a:r>
              <a:rPr lang="de-DE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 2[H</a:t>
            </a:r>
            <a:r>
              <a:rPr lang="de-DE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de-DE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de-DE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che si potrebbe utilizzare è il blu timolo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9.9.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Poiché ci arrestiamo dopo il p.e. l’errore di titolazione è positivo.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particolare si ha: 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2([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="1" baseline="-25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baseline="-25000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×C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)/K</a:t>
            </a:r>
            <a:r>
              <a:rPr lang="it-IT" sz="1600" b="1" baseline="-2500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600" b="1" baseline="-25000" smtClean="0">
                <a:latin typeface="Times New Roman" pitchFamily="18" charset="0"/>
                <a:cs typeface="Times New Roman" pitchFamily="18" charset="0"/>
              </a:rPr>
              <a:t>A2 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9.9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(10</a:t>
            </a:r>
            <a:r>
              <a:rPr lang="it-IT" sz="1600" b="1" baseline="30000" smtClean="0">
                <a:latin typeface="Times New Roman" pitchFamily="18" charset="0"/>
                <a:cs typeface="Times New Roman" pitchFamily="18" charset="0"/>
                <a:sym typeface="Symbol"/>
              </a:rPr>
              <a:t>19.8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  <a:sym typeface="Symbol"/>
              </a:rPr>
              <a:t>×0.033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M)/10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baseline="30000" smtClean="0">
                <a:latin typeface="Times New Roman" pitchFamily="18" charset="0"/>
                <a:cs typeface="Times New Roman" pitchFamily="18" charset="0"/>
                <a:sym typeface="Symbol"/>
              </a:rPr>
              <a:t>1.76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  <a:sym typeface="Symbol"/>
              </a:rPr>
              <a:t> M×10</a:t>
            </a:r>
            <a:r>
              <a:rPr lang="it-IT" sz="1600" b="1" baseline="30000" smtClean="0">
                <a:latin typeface="Times New Roman" pitchFamily="18" charset="0"/>
                <a:cs typeface="Times New Roman" pitchFamily="18" charset="0"/>
                <a:sym typeface="Symbol"/>
              </a:rPr>
              <a:t>7.15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  <a:sym typeface="Symbol"/>
              </a:rPr>
              <a:t> M = 0.24%</a:t>
            </a: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Font typeface="Symbol"/>
              <a:buChar char="j"/>
            </a:pPr>
            <a:endParaRPr lang="it-IT" sz="2600" b="1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POLIPROTICI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4282" y="1600200"/>
            <a:ext cx="8643998" cy="504351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Un campione di 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Na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 = 0.1 M (pK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 = 6.36; pK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 = 10.33) è titolato con HCl C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 = 0.1 M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arrestando l’aggiunta di titolante al I punto equivalente, calcolare l’errore di titolazione.</a:t>
            </a:r>
          </a:p>
          <a:p>
            <a:pPr>
              <a:buNone/>
            </a:pPr>
            <a:endParaRPr lang="it-IT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Al I p.e. abbiamo una soluzione di NaHCO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 0.05 M che è un anfolita e si ha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de-DE" sz="19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de-DE" sz="19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] = [CO</a:t>
            </a:r>
            <a:r>
              <a:rPr lang="de-DE" sz="19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9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pPr>
              <a:buNone/>
            </a:pP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pH = ½(pK</a:t>
            </a:r>
            <a:r>
              <a:rPr lang="de-DE" sz="19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+ pK</a:t>
            </a:r>
            <a:r>
              <a:rPr lang="de-DE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A2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) = ½(6.36 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+ 10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.33) = 8.34</a:t>
            </a:r>
          </a:p>
          <a:p>
            <a:pPr>
              <a:buNone/>
            </a:pP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L‘errore di titolazione è:</a:t>
            </a:r>
          </a:p>
          <a:p>
            <a:pPr>
              <a:buNone/>
            </a:pPr>
            <a:r>
              <a:rPr lang="de-DE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[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 [CO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9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de-DE" sz="1900" dirty="0" smtClean="0">
                <a:latin typeface="Times New Roman" pitchFamily="18" charset="0"/>
                <a:cs typeface="Times New Roman" pitchFamily="18" charset="0"/>
              </a:rPr>
              <a:t>(le concentrazioni si riferiscono al punto finale)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L’indicatore che si potrebbe utilizzare è la fenolftaleina che ha un pH di viraggio, pH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</a:rPr>
              <a:t>, di 8.6.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Poiché ci arrestiamo prima del p.e. [CO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  [H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 l’errore di titolazione è negativo.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Le concentrazioni di 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e H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si ottengono dal pH di arresto della titolazione e dalle costanti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acide. In particolare si ha: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[CO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[HCO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]×K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A2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/[H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O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(0.05 M×10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10.33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M)/10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8.6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M = 9.31×10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[H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[HCO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]×[H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O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]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/K</a:t>
            </a:r>
            <a:r>
              <a:rPr lang="it-IT" sz="19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A1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= (0.05 M×10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9.6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M)/10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6.36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M = 2.88×10</a:t>
            </a:r>
            <a:r>
              <a:rPr lang="it-IT" sz="19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L’errore di titolazione è, quindi:</a:t>
            </a:r>
          </a:p>
          <a:p>
            <a:pPr>
              <a:buNone/>
            </a:pPr>
            <a:r>
              <a:rPr lang="de-DE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[H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C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 [CO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9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9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9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2.88×10</a:t>
            </a:r>
            <a:r>
              <a:rPr lang="it-IT" sz="1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9.31×10</a:t>
            </a:r>
            <a:r>
              <a:rPr lang="it-IT" sz="19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it-IT" sz="19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= 1.8%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POLIPROTICI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4282" y="1600200"/>
            <a:ext cx="8643998" cy="50435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 campione di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6.36;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10.33) è titolato con HCl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arrestando l’aggiunta di titolante al II punto equivalente, calcolare l’errore di titolazione.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II p.e. abbiamo una soluzione di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0.033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punto equivalente è: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A1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log C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½(6.36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+ 1.48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3.92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L‘errore di titolazione è:</a:t>
            </a:r>
          </a:p>
          <a:p>
            <a:pPr>
              <a:buNone/>
            </a:pPr>
            <a:r>
              <a:rPr lang="de-DE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[H</a:t>
            </a:r>
            <a:r>
              <a:rPr lang="de-DE" sz="1600" b="1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O</a:t>
            </a:r>
            <a:r>
              <a:rPr lang="de-DE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 2[CO</a:t>
            </a:r>
            <a:r>
              <a:rPr lang="de-DE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de-DE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che si potrebbe utilizzare è il rosso metile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4.0.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Poiché ci arrestiamo prima del p.e. l’errore di titolazione è negativo.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particolare si ha: 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2(C×K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×K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0.033 M×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6.36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M×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10.33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8.0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)  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4.0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= 0.2%</a:t>
            </a: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DI TITOLAZIONE DI PROTOLITI DEBOLI POLIPROTICI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4282" y="1600200"/>
            <a:ext cx="8643998" cy="50435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una soluzione di acido tartarico,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 (pK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3.02,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4.53) che rappresenta l’acido in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maggiore quantità nel vino,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titolata con una soluzione di NaOH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M. Calcolare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l’errore di titolazione arrestando l’aggiunta di titolante al II punto equivalente.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II p.e. abbiamo una soluzione di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 0.033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al II punto equivalente è: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½(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W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+ 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A2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+ log C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½(14 + 4.53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1.48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8.52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L‘errore di titolazione in questo caso è:</a:t>
            </a:r>
          </a:p>
          <a:p>
            <a:pPr>
              <a:buNone/>
            </a:pPr>
            <a:r>
              <a:rPr lang="de-DE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[OH</a:t>
            </a:r>
            <a:r>
              <a:rPr lang="de-DE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 2[H</a:t>
            </a:r>
            <a:r>
              <a:rPr lang="de-DE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T]</a:t>
            </a:r>
            <a:endParaRPr lang="de-DE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che si potrebbe utilizzare è il rosso fenolo che ha un pH di viraggio, pH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8.8.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Poiché ci arrestiamo dopo il p.e. l’errore di titolazione è positivo.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particolare si ha: 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W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2(C×[H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×K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 = 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8.8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  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0.033 M×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17.6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/10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7.57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) = 0.013%</a:t>
            </a: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DI COMPLESSAZIONE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86412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Le reazioni di formazione di complessi stabili possono essere utilizzate per la</a:t>
            </a:r>
          </a:p>
          <a:p>
            <a:pPr algn="just"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determinazione di cationi in miscele incognite. Le titolazioni di complessazione consistono</a:t>
            </a:r>
          </a:p>
          <a:p>
            <a:pPr algn="just"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nella determinazione di un metallo, aggiungendo volumi crescenti di una soluzione di</a:t>
            </a:r>
          </a:p>
          <a:p>
            <a:pPr algn="just"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legante di concentrazione nota. </a:t>
            </a:r>
          </a:p>
          <a:p>
            <a:pPr algn="just"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I leganti utilizzati possono essere:</a:t>
            </a:r>
          </a:p>
          <a:p>
            <a:pPr>
              <a:buFont typeface="Courier New" pitchFamily="49" charset="0"/>
              <a:buChar char="o"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monodentati: Cl</a:t>
            </a:r>
            <a:r>
              <a:rPr lang="it-IT" sz="17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, Br</a:t>
            </a:r>
            <a:r>
              <a:rPr lang="it-IT" sz="17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, CN</a:t>
            </a:r>
            <a:r>
              <a:rPr lang="it-IT" sz="17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, ecc.</a:t>
            </a:r>
          </a:p>
          <a:p>
            <a:pPr>
              <a:buFont typeface="Courier New" pitchFamily="49" charset="0"/>
              <a:buChar char="o"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polidentati: trietilammina, acido etilendiamminotetracetico (EDTA), ecc.</a:t>
            </a:r>
          </a:p>
          <a:p>
            <a:pPr>
              <a:buNone/>
            </a:pPr>
            <a:endParaRPr lang="it-IT" sz="17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700" b="1" u="sng" dirty="0" smtClean="0">
                <a:latin typeface="Times New Roman" pitchFamily="18" charset="0"/>
                <a:cs typeface="Times New Roman" pitchFamily="18" charset="0"/>
              </a:rPr>
              <a:t>TITOLAZIONI CON EDTA (</a:t>
            </a:r>
            <a:r>
              <a:rPr lang="it-IT" sz="1700" b="1" u="sng" cap="small" dirty="0" smtClean="0">
                <a:latin typeface="Times New Roman" pitchFamily="18" charset="0"/>
                <a:cs typeface="Times New Roman" pitchFamily="18" charset="0"/>
              </a:rPr>
              <a:t>CHELOMETRIA)</a:t>
            </a:r>
            <a:endParaRPr lang="it-IT" sz="17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7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Le costanti di formazione dei chelati sono maggiori di quelle dei complessi analoghi con leganti</a:t>
            </a:r>
          </a:p>
          <a:p>
            <a:pPr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monodentati. </a:t>
            </a:r>
          </a:p>
          <a:p>
            <a:pPr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Il legante più utilizzato è l’EDTA, un acido esaprotico (nella forma completamente protonata</a:t>
            </a:r>
          </a:p>
          <a:p>
            <a:pPr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carica, H</a:t>
            </a:r>
            <a:r>
              <a:rPr lang="it-IT" sz="17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7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endParaRPr lang="it-IT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        pK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= 1.5    HOOC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               CH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COOH              pK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= 0     </a:t>
            </a:r>
            <a:endParaRPr lang="it-IT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</a:t>
            </a:r>
            <a:r>
              <a:rPr lang="pl-PL" sz="17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l-PL" sz="17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</a:t>
            </a:r>
            <a:endParaRPr lang="it-IT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         pK</a:t>
            </a:r>
            <a:r>
              <a:rPr lang="it-IT" sz="17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 = 6.16           </a:t>
            </a:r>
            <a:r>
              <a:rPr lang="it-IT" sz="17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HN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it-IT" sz="17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it-IT" sz="17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it-IT" sz="17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                            pK</a:t>
            </a:r>
            <a:r>
              <a:rPr lang="it-IT" sz="17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 = 10.3                                 </a:t>
            </a:r>
          </a:p>
          <a:p>
            <a:pPr>
              <a:buNone/>
            </a:pPr>
            <a:r>
              <a:rPr lang="pl-PL" sz="1700" dirty="0" smtClean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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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        pK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= 2.7   HOOC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                 CH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COOH              pK</a:t>
            </a:r>
            <a:r>
              <a:rPr lang="en-GB" sz="17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1700" dirty="0" smtClean="0">
                <a:latin typeface="Times New Roman" pitchFamily="18" charset="0"/>
                <a:cs typeface="Times New Roman" pitchFamily="18" charset="0"/>
              </a:rPr>
              <a:t> = 2.01     </a:t>
            </a:r>
            <a:endParaRPr lang="it-IT" sz="1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7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DI COMPLESSAZIONE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14422"/>
            <a:ext cx="9001156" cy="564357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reazione di un metallo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con il legante EDTA, indicato con 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Y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MY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	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Valori di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i sistemi Metallo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EDTA</a:t>
            </a:r>
          </a:p>
          <a:p>
            <a:pPr algn="just">
              <a:buNone/>
            </a:pPr>
            <a:endParaRPr lang="it-IT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928662" y="2571744"/>
          <a:ext cx="5572164" cy="3786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0612"/>
                <a:gridCol w="1428760"/>
                <a:gridCol w="1500198"/>
                <a:gridCol w="1452594"/>
              </a:tblGrid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Metallo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log K</a:t>
                      </a:r>
                      <a:r>
                        <a:rPr lang="it-IT" sz="16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MY</a:t>
                      </a:r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Metallo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log K</a:t>
                      </a:r>
                      <a:r>
                        <a:rPr lang="it-IT" sz="16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MY</a:t>
                      </a:r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Ag(I)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7.3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Fe(III)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25.1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Al(III)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16.1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Hg(II)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21.7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Ba(II)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7.9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K(I)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0.8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Bi(III)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27.8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Mg(II)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Ca(II)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Mn(II)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13.8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Cd(II)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16.5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Na(I)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Co(II)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16.3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Ni(II)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18.6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Cr(III)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23.4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Pb(II)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18.0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Cu(II)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18.8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Sn(II)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18.3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4202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Fe(II)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14.3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Zn(II)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16.5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DI COMPLESSAZIONE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14422"/>
            <a:ext cx="9001156" cy="564357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concentrazione di 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influenzata dal pH, essendo una base di un acido poliprotico. La sua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concentrazione è elevata a pH basici. In tali condizioni, però, si può verificare la precipitazione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del metallo in accordo alla reazione: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+ 2OH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M(OH)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Valori di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 pKs (M(OH)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n(s)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relativi ad alcuni metalli</a:t>
            </a: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it-IT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1524000" y="2928933"/>
          <a:ext cx="5334016" cy="3759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7802"/>
                <a:gridCol w="1643074"/>
                <a:gridCol w="2143140"/>
              </a:tblGrid>
              <a:tr h="29463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Metallo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log K</a:t>
                      </a:r>
                      <a:r>
                        <a:rPr lang="it-IT" sz="16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MY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pKs (M(OH)</a:t>
                      </a:r>
                      <a:r>
                        <a:rPr lang="it-IT" sz="160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a:t>n(s)</a:t>
                      </a:r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Ag(I)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7.3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Mg(II)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9.2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Ca(II)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5.4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Mn(II)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13.8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12.8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Al(III)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16.1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31.0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Zn(II)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16.5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16.0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Cu(II)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18.8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20.0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Fe(III)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25.1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37.0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Pb(II)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18.0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15.4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427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Hg(II)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21.7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26.5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DI COMPLESSAZIONE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14422"/>
            <a:ext cx="9001156" cy="56435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Influenza del pH sugli equilibri di complessazione</a:t>
            </a: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Nella zona di pH basico, l’equilibrio acido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base, per la specie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Y, che predomina è: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HY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 = Y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Quindi la concentrazione totale di EDTA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≈ [HY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4-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    (le specie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Y,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sono trascurabili)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La frazione  di EDTA presente come Y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è: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       [Y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]         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                                </a:t>
            </a:r>
            <a:r>
              <a:rPr lang="pt-BR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[Y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×C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Poiché [HY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= [Y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]×[H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]/K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A4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si ha: </a:t>
            </a:r>
          </a:p>
          <a:p>
            <a:pPr>
              <a:buNone/>
            </a:pP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[Y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]                  [Y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]        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pt-BR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 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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[HY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 + [Y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Semplificando si ha: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1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1 +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A4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DI COMPLESSAZIONE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001156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COSTANTE CONDIZIONALE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costante termodinamica di stabilità del complesso MY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è data: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    da cui si ha:        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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            [M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[Y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         ([M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[M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definisce costante condizionale la grandezza: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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[M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chiama costante “condizionale” perché è costante quando il pH è costante riarrangiando si ha: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 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     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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con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A4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-10.3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1 +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A4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Dall’equazione si osserva che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all’aumentare del pH la costante condizionale aumenta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si ha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  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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DI COMPLESSAZIONE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001156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SCELTA DELLE CONDIZIONI DI TITOLAZIONE</a:t>
            </a:r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r>
              <a:rPr lang="it-IT" sz="1600" b="1" i="1" u="sng" dirty="0" smtClean="0">
                <a:latin typeface="Times New Roman" pitchFamily="18" charset="0"/>
                <a:cs typeface="Times New Roman" pitchFamily="18" charset="0"/>
              </a:rPr>
              <a:t>SCELTA DEL pH  DI TITOLAZIONE</a:t>
            </a:r>
          </a:p>
          <a:p>
            <a:pPr>
              <a:buNone/>
            </a:pPr>
            <a:endParaRPr lang="it-IT" sz="16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Dalla definizione di costante condizionale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         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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1 +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A4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avere valori elevati di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(reazione di complessazione spostata a destra)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conviene eseguire la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titolazione ad un pH elevato, in modo tale che 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Occorre però valutare la possibile precipitazione del catione come idrossido, che sottrae metallo al legante.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it-IT" sz="2000" b="1" u="sng" dirty="0" smtClean="0">
                <a:latin typeface="Times New Roman" pitchFamily="18" charset="0"/>
                <a:cs typeface="Times New Roman" pitchFamily="18" charset="0"/>
              </a:rPr>
              <a:t>Limite massimo di pH per eseguire la titolazione</a:t>
            </a:r>
            <a:endParaRPr lang="it-IT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it-IT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DI TITOLAZIONE COMPLESSOMETRICA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9001156" cy="5715016"/>
          </a:xfrm>
        </p:spPr>
        <p:txBody>
          <a:bodyPr>
            <a:noAutofit/>
          </a:bodyPr>
          <a:lstStyle/>
          <a:p>
            <a:pPr>
              <a:buNone/>
            </a:pPr>
            <a:endParaRPr lang="it-IT" sz="1600" dirty="0" smtClean="0"/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titolazione permette la determinazione di un metallo (es.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) contenuto in una soluzione di volume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concentrazione iniziale (incognita)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aggiungendo volumi crescenti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una soluzione di legante 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1600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(EDTA)  di concentrazione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(in genere 0.02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0.05 M).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un generico punto della titolazione:</a:t>
            </a:r>
          </a:p>
          <a:p>
            <a:pPr algn="ctr">
              <a:buNone/>
            </a:pPr>
            <a:endParaRPr lang="en-GB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+ Y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= MY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                               K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×(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×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)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b="1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      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dove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TOT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analogia alle titolazioni acido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base, si sceglie come variabile dipendente la grandezza pM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log [M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titolazione di un metallo con pK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20, ad un pH fissato (pK’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log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Ponendo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50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 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0.01M , si costruisce la curva di titolazione riportando il pM in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funzione della frazione titolata f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DI TITOLAZIONE COMPLESSOMETRICA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5072066" cy="5715016"/>
          </a:xfrm>
        </p:spPr>
        <p:txBody>
          <a:bodyPr>
            <a:noAutofit/>
          </a:bodyPr>
          <a:lstStyle/>
          <a:p>
            <a:pPr>
              <a:buNone/>
            </a:pPr>
            <a:endParaRPr lang="it-IT" sz="1600" dirty="0" smtClean="0"/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Inizio titolazione: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      pM = 2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Prima del p.e.: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&gt;&gt; [Y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[M] = 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pM =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log (C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p.e.: 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[M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/K’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[M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[Y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8.85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M   pM = 8.85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Dopo il p.e.: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&gt;&gt; [M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[Y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–C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[M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/( K’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×[Y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pM = pK’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+ log ((C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)/C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graphicFrame>
        <p:nvGraphicFramePr>
          <p:cNvPr id="124929" name="Object 1"/>
          <p:cNvGraphicFramePr>
            <a:graphicFrameLocks noChangeAspect="1"/>
          </p:cNvGraphicFramePr>
          <p:nvPr/>
        </p:nvGraphicFramePr>
        <p:xfrm>
          <a:off x="4643438" y="1357298"/>
          <a:ext cx="4071966" cy="4643470"/>
        </p:xfrm>
        <a:graphic>
          <a:graphicData uri="http://schemas.openxmlformats.org/presentationml/2006/ole">
            <p:oleObj spid="_x0000_s124929" name="Immagine bitmap" r:id="rId3" imgW="3029373" imgH="3200000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COMPLESSOMETRICHE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071546"/>
            <a:ext cx="8786842" cy="578645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Gli indicatori per la determinazione dei cationi si chiamano indicatori metallocromici. Sono  acidi 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organici (H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I) che assumono una colorazione quando sono complessati ai cationi metallici differente dal 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colore della forma libera. Anche per il complesso Metallo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Indicatore (I) occorre considerare la costante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condizionale:</a:t>
            </a:r>
          </a:p>
          <a:p>
            <a:pPr algn="ctr">
              <a:buNone/>
            </a:pP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+ Y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= MY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                      K’</a:t>
            </a:r>
            <a:r>
              <a:rPr lang="pl-PL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= MI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                   K’</a:t>
            </a:r>
            <a:r>
              <a:rPr lang="pl-PL" sz="1600" b="1" baseline="-25000" dirty="0" smtClean="0">
                <a:latin typeface="Times New Roman" pitchFamily="18" charset="0"/>
                <a:cs typeface="Times New Roman" pitchFamily="18" charset="0"/>
              </a:rPr>
              <a:t>MI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Caratteristiche dell’indicatore: </a:t>
            </a:r>
          </a:p>
          <a:p>
            <a:pPr algn="just">
              <a:buFont typeface="Courier New" pitchFamily="49" charset="0"/>
              <a:buChar char="o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elevata; </a:t>
            </a:r>
          </a:p>
          <a:p>
            <a:pPr algn="just">
              <a:buFont typeface="Courier New" pitchFamily="49" charset="0"/>
              <a:buChar char="o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&lt;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(al p.e. Y deve spostare I dal metallo);</a:t>
            </a:r>
          </a:p>
          <a:p>
            <a:pPr algn="just">
              <a:buFont typeface="Courier New" pitchFamily="49" charset="0"/>
              <a:buChar char="o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Velocità di dissociazione di MI elevata.</a:t>
            </a:r>
          </a:p>
          <a:p>
            <a:pPr algn="just">
              <a:buFont typeface="Courier New" pitchFamily="49" charset="0"/>
              <a:buChar char="o"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Intervallo di viraggio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MI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M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log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= log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pl-PL" sz="1600" b="1" baseline="-25000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log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Come per gli indicatori acido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base, il colore di una forma prevale sull’altra quando la sua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concentrazione è 10 volte maggiore.  In analogia agli indicatori acido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base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ottiene l’intervallo di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viraggio:                                           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pM = logK’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1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Courier New" pitchFamily="49" charset="0"/>
              <a:buChar char="o"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COMPLESSOMETRICHE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8786842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valore del pH della titolazione influisce anche il punto di viraggio (in quanto varia la costante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condizionale dell’indicatore).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La scelta dell’indicatore si effettua valutando [M]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e scegliendo un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indicatore  per cui: pM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log 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1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ALCUNI  INDICATORI METALLOCROMICI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u="sng" dirty="0" smtClean="0">
                <a:latin typeface="Times New Roman" pitchFamily="18" charset="0"/>
                <a:cs typeface="Times New Roman" pitchFamily="18" charset="0"/>
              </a:rPr>
              <a:t>Nero Eriocromo T (NET)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un acido triprotico (H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I):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3.9;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6.3;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11.6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         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6.3            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11.6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HI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rosso                   blu                arancione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 complessi Metallo–NET  sono rossi.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pH di impiego: 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11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Variazione di colore:  rosso (M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NET) – blu (HI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a pH = 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Impieghi: titolazione del Mg(II)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COMPLESSOMETRICHE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8786842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ALCUNI  INDICATORI METALLOCROMICI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u="sng" dirty="0" smtClean="0">
                <a:latin typeface="Times New Roman" pitchFamily="18" charset="0"/>
                <a:cs typeface="Times New Roman" pitchFamily="18" charset="0"/>
              </a:rPr>
              <a:t>Acido calconcarbonico (Calcon)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un acido triprotico (H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I):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4;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7.3;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13.5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7.3             pK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13.5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HI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rosso                   blu                 arancione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 complessi Metallo–Calcon  sono rossi.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pH di impiego: 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13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Variazione di colore: rosso (M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Calcon) – blu (HI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a pH = 11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13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Impieghi: titolazione del Ca(II) a pH = 12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Valori di log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alcuni i sistemi Metallo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Indicatore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571472" y="5072074"/>
          <a:ext cx="4143404" cy="15716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198"/>
                <a:gridCol w="1285884"/>
                <a:gridCol w="1357322"/>
              </a:tblGrid>
              <a:tr h="392909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Metallo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NET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Calcon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2909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Ca(II)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5.4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5.6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2909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Mg(II)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7.0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7.6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2909"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Zn(II)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13.5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12.5</a:t>
                      </a:r>
                      <a:endParaRPr lang="it-IT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NELLE TITOLAZIONI COMPLESSOMETRICHE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punto equivalente 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Dai bilanci di massa si ottiene: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(al p.e.)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Dalla definizione di errore assoluto si ha:             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L’errore relativo è:                                                 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/ C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= 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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) / C</a:t>
            </a:r>
            <a:r>
              <a:rPr lang="fr-FR" sz="1600" b="1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 e 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si riferiscono al punto finale della titolazione.</a:t>
            </a:r>
          </a:p>
          <a:p>
            <a:pPr algn="just">
              <a:buFont typeface="Courier New" pitchFamily="49" charset="0"/>
              <a:buChar char="o"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[M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si ottiene in dipendenza del tipo di indicatore utilizzato in particolare deve essere verificato: 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pM</a:t>
            </a:r>
            <a:r>
              <a:rPr lang="fr-FR" sz="1600" b="1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P.F.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log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che corrisponde alla massima variazione di colore dell’indicatore.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Tale uguaglianza si può raggiungere variando opportunamente il pH, così da indurre una variazione della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costante condizionale dell’indicatore tale da soddisfare la precedente equazione.</a:t>
            </a:r>
          </a:p>
          <a:p>
            <a:pPr algn="just">
              <a:buFont typeface="Courier New" pitchFamily="49" charset="0"/>
              <a:buChar char="o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è ottenuta nota [M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al punto finale e nota la costante condizionale del complesso MY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all’equazione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 pH alcalini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 1 e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K’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tende al suo massimo valore: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Occorre, tuttavia, valutare la possibile precipitazione di fasi solide, che sottraggono metallo al legante.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NELLE TITOLAZIONI COMPLESSOMETRICHE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Stabilire le condizioni di titolazione se una soluzione di Mg(II)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 (al punto finale) è titolata con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EDTA (log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8.7). Stabilire inoltre l’indicatore metallocromico più adatto nonché calcolare l’errore di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titolazione.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valutare le condizioni di titolazione, calcoliamo, anzitutto, il pH di precipitazione di Mg(OH)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(Ks/[Mg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9.2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/0.01 M)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3.6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 da cui pH = 10.4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minimo di titolabilità è 10 quindi è conveniente l’impiego del NET (pH = 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11) come indicatore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 pH = 10 si ha: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(1 +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10.26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M))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0.355 e K’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8.7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0.355 = 10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8.25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pM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1/2(log K’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log C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) = 1/2(8.25 + 2) = 5.13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Deve verificarsi al punto equivalente: pM = log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il NET si ha: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log 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7.0 (e 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11.6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M)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 pH = 10 si ha: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1/(1 +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11.6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M)) = 0.0245 e 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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0.0245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5.4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log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5.4 anziché pM = 5.13 riferito al punto equivalente l’errore di titolazione è positivo in quanto ci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arrestiamo dopo il punto equivalente. L’errore che si commette è:</a:t>
            </a:r>
          </a:p>
          <a:p>
            <a:pPr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[Mg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5.4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 = 3.98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/(K’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 = 0.01 M/(10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8.25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5.4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M) = 1.41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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)/C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(1.41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3.98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M/0.01 M = 1.012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0.1%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NELLE TITOLAZIONI COMPLESSOMETRICHE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Stabilire le condizioni di titolazione se una soluzione di Ca(II)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0.01 M (al punto finale) è titolata con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EDTA (log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10.7). Stabilire inoltre l’indicatore metallocromico più adatto nonché calcolare l’errore di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titolazione.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valutare le condizioni di titolazione, calcoliamo, anzitutto, il pH di precipitazione di Ca(OH)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[OH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/[Ca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5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.4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/0.01 M)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1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.7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 da cui pH = 12.3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pH minimo di titolabilità è 12 quindi se volessimo impiegare il NET (pH = 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11) come indicatore è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possibile fino ad un pH massimo di 11.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 pH = 11 si ha: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(1 +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10.26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M))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0.846 e K’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10.7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0.846 = 10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10.63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pM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1/2(log K’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log C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) = 1/2(10.63 + 2) = 6.32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Deve verificarsi al punto equivalente: pM = log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il NET si ha: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log 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5.4 (e 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11.6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M)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 pH = 11 si ha: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1/(1 +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11.6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M)) = 0.2 e 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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5.4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0.2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4.7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log K’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4.7 anziché pM = 6.32 riferito al punto equivalente l’errore di titolazione è negativo in quanto ci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arrestiamo prima del punto equivalente. L’errore che si commette è:</a:t>
            </a:r>
          </a:p>
          <a:p>
            <a:pPr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[Mg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.7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 = 2.00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5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/(K’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 = 0.01 M/(10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10.63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.7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M) = 1.17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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)/C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(1.17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8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.00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M/0.01 M =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.0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0.2%</a:t>
            </a: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La titolazione può essere condotta con l’utilizzo dell’acido </a:t>
            </a:r>
            <a:r>
              <a:rPr lang="it-IT" sz="1600" b="1" u="sng" smtClean="0">
                <a:latin typeface="Times New Roman" pitchFamily="18" charset="0"/>
                <a:cs typeface="Times New Roman" pitchFamily="18" charset="0"/>
              </a:rPr>
              <a:t>calconcarbonico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come indicatore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 equilibrio si dice eterogeneo quando coinvolge specie che si trovano in fasi differenti. Un semplice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equilibrio eterogeneo è quello in cui una sostanza è distribuita tra una fase solida ed una liquida. L’equilibrio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di solubilità si stabilisce tra un solido e la fase acquosa in equilibrio. 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SOLUBILITA’ E PRODOTTO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in soluzione un composto poco solubile è in equilibrio con la fase liquida, tale soluzione si dice </a:t>
            </a:r>
            <a:r>
              <a:rPr lang="it-IT" sz="1600" i="1" dirty="0" smtClean="0">
                <a:latin typeface="Times New Roman" pitchFamily="18" charset="0"/>
                <a:cs typeface="Times New Roman" pitchFamily="18" charset="0"/>
              </a:rPr>
              <a:t>satura.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condizioni di pressione e temperatura fissate, la concentrazione di equilibrio della sostanza si dice</a:t>
            </a:r>
          </a:p>
          <a:p>
            <a:pPr algn="just">
              <a:buNone/>
            </a:pPr>
            <a:r>
              <a:rPr lang="it-IT" sz="1600" i="1" dirty="0" smtClean="0">
                <a:latin typeface="Times New Roman" pitchFamily="18" charset="0"/>
                <a:cs typeface="Times New Roman" pitchFamily="18" charset="0"/>
              </a:rPr>
              <a:t>solubilità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Se la concentrazione è maggiore di quella di equilibrio, la soluzione si dice soprassatura. 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solubilità di una sostanza dipende anche dalla grandezza delle particelle. Per particelle con diametro</a:t>
            </a:r>
          </a:p>
          <a:p>
            <a:pPr algn="just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maggiore di 10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m,  non si notano più variazioni di solubilità.</a:t>
            </a: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Considerando un solido poco solubile, come 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acqua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K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    K = [Ba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]×[SO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]/[BaSO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K×[BaSO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]×[SO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K×K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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costante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chiama prodotto di solubilità del sale.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2000" b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 = [Ba</a:t>
            </a:r>
            <a:r>
              <a:rPr lang="it-IT" sz="20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]×[SO</a:t>
            </a:r>
            <a:r>
              <a:rPr lang="it-IT" sz="20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20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20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prodotto di solubilità consente di stabilire il punto di inizio precipitazione.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Sia data una soluzione di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la concentrazione di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 raggiungere affinché inizi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 precipitare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Ks/[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4.4×10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Esempio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Discutere sull’ordine di precipitazione degli ioni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Br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presenti in una soluzione in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Concentrazione uguale a 0.01 M, per aggiunta di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0.1 M.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]×[Cl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9.75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]×[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12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.27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]×[I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16.09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×[CrO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11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.9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stabilire ciò, occorre valutare la solubilità dei vari precipitati: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AgCl: s = 1.33×10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–5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M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AgBr: s = 1.36×10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–6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AgI: s = 1.11×10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–8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CrO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: s = 1.08×10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–4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Fattori che influenzano la solubilità in un composto poco solubile:</a:t>
            </a:r>
          </a:p>
          <a:p>
            <a:pPr>
              <a:buFont typeface="Wingdings" pitchFamily="2" charset="2"/>
              <a:buChar char="§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Effetto dello ione a comune;</a:t>
            </a:r>
          </a:p>
          <a:p>
            <a:pPr>
              <a:buFont typeface="Wingdings" pitchFamily="2" charset="2"/>
              <a:buChar char="§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Presenza di altri equilibri (acido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base; complessazione,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  <a:sym typeface="Symbol"/>
              </a:rPr>
              <a:t>EFFETTO DELLO IONE A COMUNE</a:t>
            </a: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solubilità di un composto poco solubile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diminuisce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effetto dello ione in comune.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la solubilità di 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4(S)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una soluzione 0.01M di BaCl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(K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1.1×10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BaSO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</a:t>
            </a:r>
            <a:r>
              <a:rPr lang="en-GB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Ba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SO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               s+0.01      s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[Ba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]×[SO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(s + 0.01)×s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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Ks/0.01 M = 1.1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assenza di BaCl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s =1.04×10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PRESENZA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ALTRI EQUILIBRI (acido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  <a:sym typeface="Symbol"/>
              </a:rPr>
              <a:t>base; complessazione,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redox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  <a:sym typeface="Symbol"/>
              </a:rPr>
              <a:t>)</a:t>
            </a: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solubilità di un composto poco solubile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aumenta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il catione e/o anione è coinvolto in altri equilibri.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Scrivere l’espressione della solubilità in acqua di: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15.8)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b) CaF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10.5)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a) AgCN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endParaRPr lang="it-IT" sz="16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CN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 = HCN +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s = [Ag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CN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[CN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+ [HCN]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 b) CaF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endParaRPr lang="it-IT" sz="16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 = HF +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 s = [Ca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= ½×C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[F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+ [HF]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la solubilità di CaCO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1.0×10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8.3; p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A1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= 6.36; pK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A2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10.33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pH = 4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[Ca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]×[CO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8.3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[H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[Ca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CO3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[HCO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]×(1 +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10.33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 cui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8.3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×(1 + [H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10.33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2.6×10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SEPARAZIONE MEDIANTE PRECIPITAZIONE FRAZIONATA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un metodo di separazione. La presenza di fenomeni secondari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coprecipitazione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occlusione,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adsorbimento, formazione di soluzioni solide) può condurre a precipitati non puri.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possibile separare Ba(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da Sr(II)  da una soluzione contenente BaCl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0.01 M e Sr(NO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0.01 M,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mediante precipitazione con una soluzione di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1M ?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]×[SO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1.1×10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[Sr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]×[SO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2.8×10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ai valori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precipita prima BaSO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]/[Sr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rapporto ionico = 4.0×10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rapporto ionico definisce le condizioni di precipitazione del secondo composto dopo che è avvenuta la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precipitazione del primo composto. In particolare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4.0×10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×[Sr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0.01 M×4.0×10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4.0×10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Quest’ultimo valore rappresenta la quantità di 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che rimane in soluzione quando inizia a precipitare lo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ione Sr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che in percentuale di ione libero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%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[Ba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(4.0×10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M/0.01 M)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×100 = 0.4%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 valore si può ritenere che la separazione è pressoché “quantitativa”.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SOLUBILITA’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686800" cy="55721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Ad una soluzione contenente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0.01 M, Pb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0.02 M 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0.03 M è aggiunto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0.1 M.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Quale cloruro precipita per primo? E’ possibile, inoltre, separare i tre ioni metallici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mediante precipitazione frazionata?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Ks = 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3.46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; Ks = [Pb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4.08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; Ks = 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9.75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accordo alle concentrazioni dei tre ioni metallici, la concentrazione di cloruro sarà: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(Ks/[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]) = (10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3.46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/0.01 M) =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1.46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M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(Ks/Pb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])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4.08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/0.02 M)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1.19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(Ks/[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]) =(10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9.75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/0.03 M) = 10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8.23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Precipiteranno, quindi, nell’ordine: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PbCl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particolare quando inizia a precipitare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risulta che: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9.75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1.46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8.29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percentuale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soluzione è:  %[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restante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8.29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M/0.03 M)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100 = 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Quando, invece, inizia a precipitare PbCl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risulta che: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3.46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1.19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2.27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percentuale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soluzione è:  %[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restante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2.27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M/0.01 M)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100 = 54%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possibile separare quantitativamente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ma non eseguire la separazione tra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 PbCl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it-IT" sz="16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PRECIPITAZIONE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Sono titolazioni in cui si frutta la formazione di un composto poco solubile.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reagente più utilizzato è lo ione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sottoforma di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che forma solidi insolubili con numerosi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anioni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Argentimetria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9.7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Br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AgBr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12.3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16.1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2Ag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S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49.2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AgSCN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12.0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2Ag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CrO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CrO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11.9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3Ag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AsO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AsO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22.0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3Ag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PO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15.8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2Ag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11.0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2Ag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MoO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MoO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11.6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3Ag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VO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VO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24.0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2Ag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SeO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SeO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8.9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4Ag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(CN)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Fe(CN)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6(S)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27.1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PRECIPITAZIONE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precipitazione con una soluzione di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Prelevando  un volume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contenente un generico  alogenuro X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(X = Cl, Br, I, SCN, ecc...) con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Concentrazione iniziale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si effettua la titolazione aggiungendo  volumi crescenti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della soluzione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1600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di concentrazione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(in genere 0.05).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un generico punto della titolazione ha luogo la reazione: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X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AgX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[X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/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Ponendo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/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C  e 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/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TOT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[X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Introducendo la frazione titolata f 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/C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si può  utilizzare f al posto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titolazione di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con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9.7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utilizza come variabile indipendente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log  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Ponendo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100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0.1M , si costruisce la curva di titolazione.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Inizio titolazione: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M,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</a:t>
            </a: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PRECIPITAZIONE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8929718" cy="5429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Prima del p.e.: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&gt;&gt;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pCl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log [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p.e.: 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C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4.8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4.8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Dopo il p.e.: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&gt;&gt; 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Ks/[Cl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C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Ks/(C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C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pCl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log (C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C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graphicFrame>
        <p:nvGraphicFramePr>
          <p:cNvPr id="5" name="Oggetto 1"/>
          <p:cNvGraphicFramePr/>
          <p:nvPr/>
        </p:nvGraphicFramePr>
        <p:xfrm>
          <a:off x="5286380" y="1714488"/>
          <a:ext cx="3500462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ttangolo 5"/>
          <p:cNvSpPr/>
          <p:nvPr/>
        </p:nvSpPr>
        <p:spPr>
          <a:xfrm>
            <a:off x="8001024" y="4286256"/>
            <a:ext cx="255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f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426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err="1" smtClean="0"/>
              <a:t>pX</a:t>
            </a: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631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err="1" smtClean="0"/>
              <a:t>AgBr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60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err="1" smtClean="0"/>
              <a:t>AgCl</a:t>
            </a: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err="1" smtClean="0"/>
              <a:t>AgI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214422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IN ARGENTIMETRIA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07209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Errore assoluto: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–C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(dove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rappresenta la concentrazione totale del titolante mentre C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Rappresenta quella totale del titolando).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Errore relativo: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–C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)/C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Considerando un sale poco solubile di argento che con l’anione forma un composto a stechiometria 1: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punto equivalente:  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[X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punto finale:          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≠ [X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L’errore di titolazione sarà: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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de-DE" sz="16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 = 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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fr-FR" sz="1600" b="1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)/C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L’errore di titolazione dipende dal prodotto di solubilità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del solido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AgX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), con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X = Cl, Br, I, SCN, ecc...)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ANALISI IN ARGENTIMETRIA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1600" b="1" u="sng" dirty="0" smtClean="0">
                <a:latin typeface="Times New Roman" pitchFamily="18" charset="0"/>
                <a:cs typeface="Times New Roman" pitchFamily="18" charset="0"/>
              </a:rPr>
              <a:t>METODO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MOHR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utilizza come titolante una soluzione di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(in genere 0.01 M).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della determinazione dei cloruri: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9.7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(bianco)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Sistema di rivelazione del punto finale: Soluzione di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5% (w/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solubilità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ha una solubilità s =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4.8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che è inferiore a quella di Ag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dove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(s =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/4)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1/3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4.2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quindi precipita prima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punto finale, l’eccesso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reagisce con il cromato, formando un precipitato rosso mattone che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indica la fine della titolazione in accordo alla reazione: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2Ag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Ag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(rosso mattone)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Condizioni sperimentali: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La titolazione è condotta per valori di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pH nell’intervallo 6-9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ottenere tale condizione, si aggiunge KHCO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oppure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×10H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 alla soluzione. </a:t>
            </a:r>
          </a:p>
          <a:p>
            <a:pPr>
              <a:buFont typeface="Wingdings" pitchFamily="2" charset="2"/>
              <a:buChar char="q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pH inferiori si può avere la formazione di HCrO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1.5×10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e di 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pKs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(Ag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= 6.7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2CrO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+ 2H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Cr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        K = 43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pH superiori si forma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AgOH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7.7)</a:t>
            </a: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NEL METODO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MOHR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può stabilire la concentrazione che deve avere l’indicatore  per eseguire la titolazione.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4.8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Quindi la concentrazione di cromato deve essere: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11.9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5.0×10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Questo valore di concentrazione impartisce alla soluzione una colorazione gialla molto intensa, che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Coprirebbe la colorazione del precipitato di Ag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concentrazione impiegata nella pratica  è compresa nell’intervallo: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2.0×10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 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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4.0×10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In particolare per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[CrO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4.0×10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ottiene al punto finale (p.f.): 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11.9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/[CrO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])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11.9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/4.0×10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4.7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Da 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cui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si ha: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(Ks/[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(10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9.7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4.7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Poiché l’errore di titolazione è dato come: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C =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[Cl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(Ks/[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Come si osserva l’entità dell’errore di titolazione dipende sia dalla concentrazione dell’indicatore sia dalla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Natura del sale insolubile che si forma (valore del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). Inoltre l’errore di titolazione è anche inversamente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proporzionale alla concentrazione dell’alogenuro titolato. 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NEL METODO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MOHR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relativo nella titolazione di una soluzione di Br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0.01 M, con il metodo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Mohr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utilizzando una soluzione di 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2.5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mM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In accordo alla concentrazione dello ione cromato, la concentrazione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affinché inizi la precipitazione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di Ag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deve essere: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/[CrO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11.9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/2.5×10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 2.24×10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Al tempo stesso, la quantità di Br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che è in equilibrio nella soluzione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[Br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12.27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/2.24×10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 2.40×10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8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Da ciò l’errore di titolazione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][Br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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(2.24×10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M/0.01 M)×100 = 0.2%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C = 0.1 M  si ottiene: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0.02%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NEL METODO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MOHR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l’errore relativo nella titolazione di una soluzione di IO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0.1 M, con il metodo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Mohr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utilizzando una soluzione di 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2.5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mM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In accordo alla concentrazione dello ione cromato, la concentrazione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affinché inizi la precipitazione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di Ag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deve essere: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/[CrO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11.9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/2.5×10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1/2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 2.24×10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Al tempo stesso, la quantità di IO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che è in equilibrio nella soluzione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[IO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7.51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/2.24×10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= 1.38×10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Da ciò l’errore di titolazione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][IO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 [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IO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] = (1.38×10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M/0.1 M)×100 = 1.4%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ANALISI IN ARGENTIMETRIA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1600" b="1" u="sng" dirty="0" smtClean="0">
                <a:latin typeface="Times New Roman" pitchFamily="18" charset="0"/>
                <a:cs typeface="Times New Roman" pitchFamily="18" charset="0"/>
              </a:rPr>
              <a:t>METODO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VOLHARD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metodo consente la determinazione di alogenuri in soluzioni acide (0.2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 M) e consiste nell’aggiunta di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 eccesso di una soluzione a titolo noto di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così da precipitare tutto l’alogenuro.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L’eccesso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determinato mediante una titolazione di ritorno con KSCN (0.1 M).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della titolazione dei cloruri: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(eccesso)	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(eccesso) + 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AgSCN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12.0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Sistema di rivelazione del punto finale.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L’indicatore è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(allume ferrico Fe(NH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)(SO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×12H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O), in concentrazione tale che al punto finale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0.01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FeSCN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               log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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2.2</a:t>
            </a:r>
          </a:p>
          <a:p>
            <a:pPr>
              <a:buNone/>
            </a:pP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		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rosso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colore si evidenzia quando [FeSCN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NEL METODO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VOLHARD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 p.e.: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[SCN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(Ks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de-DE" sz="1600" baseline="-25000" dirty="0" err="1" smtClean="0">
                <a:latin typeface="Times New Roman" pitchFamily="18" charset="0"/>
                <a:cs typeface="Times New Roman" pitchFamily="18" charset="0"/>
              </a:rPr>
              <a:t>AgSCN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punto finale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[FeSCN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]/(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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×0.01)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5.2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([SCN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[FeSCN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])–[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([SCN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[FeSCN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])–(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AgSCN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/[SCN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5.2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 + 10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5.2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M)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4.79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%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4.79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M/0.1 M)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100 = 0.016%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ANALISI IN ARGENTIMETRIA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9144000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1600" b="1" u="sng" dirty="0" smtClean="0">
                <a:latin typeface="Times New Roman" pitchFamily="18" charset="0"/>
                <a:cs typeface="Times New Roman" pitchFamily="18" charset="0"/>
              </a:rPr>
              <a:t>METODO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FAJANS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Reattivo titolante: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(0.05 M)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della determinazione dei cloruri: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pKs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9.7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Sistema di rivelazione del punto finale: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Impiego di indicatori di adsorbimento, composti organici (acidi deboli) che sono adsorbiti dal precipitato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 variazione di colore.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Requisiti dell’indicatore: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1) deve possedere carica opposta ad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2) deve legarsi al precipitato  per </a:t>
            </a:r>
            <a:r>
              <a:rPr lang="it-IT" sz="1600" u="sng" dirty="0" smtClean="0">
                <a:latin typeface="Times New Roman" pitchFamily="18" charset="0"/>
                <a:cs typeface="Times New Roman" pitchFamily="18" charset="0"/>
              </a:rPr>
              <a:t>adsorbimento secondario;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3) la variazione di colore deve avvenire al punto equivalente.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Composizione del precipitato (formato da AgNO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): </a:t>
            </a:r>
          </a:p>
          <a:p>
            <a:pPr>
              <a:buFont typeface="Wingdings" pitchFamily="2" charset="2"/>
              <a:buChar char="q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prima del p.e.: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dopo il p.e.: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</a:t>
            </a:r>
            <a:r>
              <a:rPr lang="it-IT" sz="1600" baseline="-2500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-2500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smtClean="0">
                <a:latin typeface="Times New Roman" pitchFamily="18" charset="0"/>
                <a:cs typeface="Times New Roman" pitchFamily="18" charset="0"/>
              </a:rPr>
              <a:t>  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Aggiungendo l’indicatore  di adsorbimento (In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), ad es. la fluoresceina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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6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Ag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 +       In</a:t>
            </a:r>
            <a:r>
              <a:rPr lang="en-US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  =      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AgIn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giallo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verde                     rosa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viraggio è reversibile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146433" name="Object 1"/>
          <p:cNvGraphicFramePr>
            <a:graphicFrameLocks noChangeAspect="1"/>
          </p:cNvGraphicFramePr>
          <p:nvPr/>
        </p:nvGraphicFramePr>
        <p:xfrm>
          <a:off x="5143504" y="3071810"/>
          <a:ext cx="3786214" cy="2286016"/>
        </p:xfrm>
        <a:graphic>
          <a:graphicData uri="http://schemas.openxmlformats.org/presentationml/2006/ole">
            <p:oleObj spid="_x0000_s146433" name="Immagine bitmap" r:id="rId3" imgW="4533333" imgH="1362265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NEL METODO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FAJANS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della determinazione di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4.8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Assumendo che: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AgIn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In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AgIn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ed impiegando, inoltre, una concentrazione di indicatore pari a [In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0.001M si ottiene:   </a:t>
            </a:r>
          </a:p>
          <a:p>
            <a:pPr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Ks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de-DE" sz="1600" baseline="-25000" dirty="0" err="1" smtClean="0">
                <a:latin typeface="Times New Roman" pitchFamily="18" charset="0"/>
                <a:cs typeface="Times New Roman" pitchFamily="18" charset="0"/>
              </a:rPr>
              <a:t>AgIn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/[In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=10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M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particolare: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= 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de-DE" sz="1600" baseline="-25000" dirty="0" err="1" smtClean="0">
                <a:latin typeface="Times New Roman" pitchFamily="18" charset="0"/>
                <a:cs typeface="Times New Roman" pitchFamily="18" charset="0"/>
              </a:rPr>
              <a:t>AgCl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/[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9.7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/10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M)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4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M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%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M/0.1 M)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100 = 0.1%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PROCESSI  REDOX</a:t>
            </a:r>
            <a:endParaRPr lang="it-IT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Ossidazione: perdita di elettroni                                             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Zn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+ 2e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Riduzione: acquisto di elettroni                                  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2(g)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+ 2e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2Cl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generale un qualunque processo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coinvolge due specie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 Red (coppia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ne = Red  (semireazione)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Affinché si abbia trasferimento di elettroni occorre che gli elettroni ceduti da una coppia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devono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essere acquistati da una seconda coppia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Red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semireazione catodica (riduzione)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Red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Ox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semireazione anodica (ossidazione)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processo globale sarà la reazione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Lo svolgimento di una reazione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cioè il trasferimento di elettroni, si può realizzare per via chimica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(mescolamento delle soluzioni), oppure per via elettrochimica attraverso la realizzazione di una pila 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elemento galvanico.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setto poroso, di vetro sinterizzato, assicura il contatto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elettrico tra le due soluzioni ed impedisce, al tempo stesso,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mescolamento delle due soluzioni.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 contatto elettrico si può realizzare anche con un ponte salino, un tubo di vetro riempito di una soluzione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salina, ad esempio 1 M NaNO</a:t>
            </a:r>
            <a:r>
              <a:rPr lang="it-IT" sz="1600" baseline="-30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oppure 3 M NaClO</a:t>
            </a:r>
            <a:r>
              <a:rPr lang="it-IT" sz="1600" baseline="-30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munito di un rubinetto centrale per impedire la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fuoriuscita di soluzione dalle due </a:t>
            </a:r>
            <a:r>
              <a:rPr lang="it-IT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semicelle</a:t>
            </a:r>
            <a:r>
              <a:rPr lang="it-IT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169985" name="Object 1"/>
          <p:cNvGraphicFramePr>
            <a:graphicFrameLocks noChangeAspect="1"/>
          </p:cNvGraphicFramePr>
          <p:nvPr/>
        </p:nvGraphicFramePr>
        <p:xfrm>
          <a:off x="4929190" y="2000240"/>
          <a:ext cx="4000528" cy="1905000"/>
        </p:xfrm>
        <a:graphic>
          <a:graphicData uri="http://schemas.openxmlformats.org/presentationml/2006/ole">
            <p:oleObj spid="_x0000_s169985" name="Immagine bitmap" r:id="rId3" imgW="4133333" imgH="1848108" progId="PBrush">
              <p:embed/>
            </p:oleObj>
          </a:graphicData>
        </a:graphic>
      </p:graphicFrame>
      <p:pic>
        <p:nvPicPr>
          <p:cNvPr id="16998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4857760"/>
            <a:ext cx="4143404" cy="183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EQUILIBRI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5721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relazione tra variazione di energia libera (ΔG) e la forza elettromotrice (E) di una pila è: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ΔG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nFE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dove n rappresenta il numero di elettroni coinvolti nella reazione di ossidoriduzione mentre la grandezza F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(96500 Coulomb/mol) è la costante di Faraday (carica elettrica trasportata da una mole di elettroni).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forza elettromotrice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f.e.m.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o differenza di potenziale, di una pila, si indica con “E” mentre i potenziali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dei singoli elettrodi si indicano con “e”.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particolare si ha: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Quando tutte le specie coinvolte nelle semireazioni hanno concentrazioni pari a 1 M mentre le specie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gassose si trovano alla pressione di 1 Atm, a 25 °C, si dice che le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semicelle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trovano nelle rispettive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condizioni standard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tali condizioni la forza elettromotrice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f.e.m.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o differenza di potenziale) si scrive come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173059" name="Object 3"/>
          <p:cNvGraphicFramePr>
            <a:graphicFrameLocks noChangeAspect="1"/>
          </p:cNvGraphicFramePr>
          <p:nvPr/>
        </p:nvGraphicFramePr>
        <p:xfrm>
          <a:off x="3857620" y="4929198"/>
          <a:ext cx="4457700" cy="1714512"/>
        </p:xfrm>
        <a:graphic>
          <a:graphicData uri="http://schemas.openxmlformats.org/presentationml/2006/ole">
            <p:oleObj spid="_x0000_s173059" name="Immagine bitmap" r:id="rId3" imgW="4458322" imgH="1848108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MISURA DELLA FORZA OSSIDANTE </a:t>
            </a:r>
            <a:br>
              <a:rPr lang="it-IT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UNA SPECIE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21497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misura della tendenza di una specie ad acquistare elettroni si misura dalla differenza di potenziale  della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cella costruita con la semireazione in esame, ad 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+2e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la semireazione di riferimento: 2H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+ 2e =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2(g)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osserva, sperimentalmente, che l’elettrodo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assume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 potenziale negativo, in quanto 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f.e.m.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misurata è E = + 0.763 V.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tutte le concentrazioni delle specie sono pari a 1 M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(per i gas si considera una pressione parziale di 1 Atm),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 potenziali si chiamano “potenziali standard” e si indicano con l’apice ”°”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E°=e°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-e°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(-)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endParaRPr lang="it-IT" sz="16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la semireazione di riferimento: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2H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+ 2e = 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2(g)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pone per definizione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0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Allora si ha: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0.763 V da cui: 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0.763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del cadmio si ha: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+ 0.34 V, dove l’elettrodo di Cd è negativo 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E° = 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– 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Cd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H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0   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Cd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E° =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0.34 V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/>
              <a:t>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1740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2000240"/>
            <a:ext cx="2357454" cy="1500190"/>
          </a:xfrm>
          <a:prstGeom prst="rect">
            <a:avLst/>
          </a:prstGeom>
          <a:noFill/>
        </p:spPr>
      </p:pic>
      <p:pic>
        <p:nvPicPr>
          <p:cNvPr id="17408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4214818"/>
            <a:ext cx="2357454" cy="1547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SCALA ELETTROCHIMICA DEGLI ELEMENTI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5721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convenzione, tutte le reazioni si scrivono come riduzione. In tal modo si costruisce </a:t>
            </a:r>
            <a:r>
              <a:rPr lang="it-IT" sz="1600" i="1" dirty="0" smtClean="0">
                <a:latin typeface="Times New Roman" pitchFamily="18" charset="0"/>
                <a:cs typeface="Times New Roman" pitchFamily="18" charset="0"/>
              </a:rPr>
              <a:t>la scala</a:t>
            </a:r>
          </a:p>
          <a:p>
            <a:pPr>
              <a:buNone/>
            </a:pPr>
            <a:r>
              <a:rPr lang="it-IT" sz="1600" i="1" dirty="0" smtClean="0">
                <a:latin typeface="Times New Roman" pitchFamily="18" charset="0"/>
                <a:cs typeface="Times New Roman" pitchFamily="18" charset="0"/>
              </a:rPr>
              <a:t>elettrochimica degli elementi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Nella tabella sono riportati alcuni potenziali di riduzione relativi ad alcuni elementi.</a:t>
            </a:r>
          </a:p>
          <a:p>
            <a:pPr>
              <a:buNone/>
            </a:pPr>
            <a:r>
              <a:rPr lang="it-IT" sz="1600" dirty="0" smtClean="0"/>
              <a:t>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Il valore di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misura la tendenza di una specie ad </a:t>
            </a:r>
            <a:r>
              <a:rPr lang="it-IT" sz="1600" b="1" smtClean="0">
                <a:latin typeface="Times New Roman" pitchFamily="18" charset="0"/>
                <a:cs typeface="Times New Roman" pitchFamily="18" charset="0"/>
              </a:rPr>
              <a:t>acquistare elettroni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2357422" y="2428860"/>
          <a:ext cx="4357718" cy="3843350"/>
        </p:xfrm>
        <a:graphic>
          <a:graphicData uri="http://schemas.openxmlformats.org/drawingml/2006/table">
            <a:tbl>
              <a:tblPr/>
              <a:tblGrid>
                <a:gridCol w="2880313"/>
                <a:gridCol w="1477405"/>
              </a:tblGrid>
              <a:tr h="1992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cap="all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</a:t>
                      </a:r>
                      <a:r>
                        <a:rPr lang="it-IT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emireazione</a:t>
                      </a: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e°</a:t>
                      </a:r>
                      <a:r>
                        <a:rPr lang="it-IT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V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Au</a:t>
                      </a:r>
                      <a:r>
                        <a:rPr lang="fr-FR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r>
                        <a:rPr lang="fr-F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+ 3e</a:t>
                      </a:r>
                      <a:r>
                        <a:rPr lang="fr-F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Au</a:t>
                      </a:r>
                      <a:r>
                        <a:rPr lang="fr-FR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fr-FR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+1.50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2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MnO</a:t>
                      </a:r>
                      <a:r>
                        <a:rPr lang="pt-BR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 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+ 8H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+ 5e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Mn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2+ 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+ 4H</a:t>
                      </a:r>
                      <a:r>
                        <a:rPr lang="pt-BR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+1.49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Ce</a:t>
                      </a:r>
                      <a:r>
                        <a:rPr lang="it-IT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r>
                        <a:rPr lang="it-IT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e = Ce</a:t>
                      </a:r>
                      <a:r>
                        <a:rPr lang="it-IT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r>
                        <a:rPr lang="it-IT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</a:t>
                      </a:r>
                      <a:r>
                        <a:rPr lang="it-IT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	</a:t>
                      </a: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+1.43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Cr</a:t>
                      </a:r>
                      <a:r>
                        <a:rPr lang="pt-BR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</a:t>
                      </a:r>
                      <a:r>
                        <a:rPr lang="pt-BR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 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+ 14H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+ 6e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pt-B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2Cr</a:t>
                      </a:r>
                      <a:r>
                        <a:rPr lang="pt-B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r>
                        <a:rPr lang="pt-BR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</a:t>
                      </a:r>
                      <a:r>
                        <a:rPr lang="pt-B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+7H</a:t>
                      </a:r>
                      <a:r>
                        <a:rPr lang="pt-BR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pt-B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+1.33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4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Ag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e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de-DE" sz="14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Ag</a:t>
                      </a:r>
                      <a:r>
                        <a:rPr lang="de-DE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de-DE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+0.80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</a:t>
                      </a:r>
                      <a:r>
                        <a:rPr lang="en-GB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en-GB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GB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+ 2e </a:t>
                      </a:r>
                      <a:r>
                        <a:rPr lang="en-GB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en-GB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2I</a:t>
                      </a:r>
                      <a:r>
                        <a:rPr lang="en-GB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+0.54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Cu</a:t>
                      </a:r>
                      <a:r>
                        <a:rPr lang="en-GB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en-GB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en-GB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</a:t>
                      </a:r>
                      <a:r>
                        <a:rPr lang="fr-F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en-GB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Cu</a:t>
                      </a:r>
                      <a:r>
                        <a:rPr lang="en-GB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en-GB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+0.34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Sn</a:t>
                      </a:r>
                      <a:r>
                        <a:rPr lang="en-GB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r>
                        <a:rPr lang="en-GB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en-GB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</a:t>
                      </a:r>
                      <a:r>
                        <a:rPr lang="fr-F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en-GB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Sn</a:t>
                      </a:r>
                      <a:r>
                        <a:rPr lang="en-GB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2+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+0.15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4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</a:t>
                      </a:r>
                      <a:r>
                        <a:rPr lang="it-IT" sz="1400" b="1" baseline="300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</a:t>
                      </a:r>
                      <a:r>
                        <a:rPr lang="it-IT" sz="1400" b="1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it-IT" sz="14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e</a:t>
                      </a:r>
                      <a:r>
                        <a:rPr lang="it-IT" sz="1400" b="1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it-IT" sz="14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½</a:t>
                      </a:r>
                      <a:r>
                        <a:rPr lang="it-IT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</a:t>
                      </a:r>
                      <a:r>
                        <a:rPr lang="it-IT" sz="1400" b="1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2(g)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0.00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Pb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2+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de-DE" sz="14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Pb</a:t>
                      </a:r>
                      <a:r>
                        <a:rPr lang="de-DE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de-DE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0.13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Sn</a:t>
                      </a:r>
                      <a:r>
                        <a:rPr lang="de-DE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</a:t>
                      </a:r>
                      <a:r>
                        <a:rPr lang="fr-FR" sz="14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de-DE" sz="14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Sn</a:t>
                      </a:r>
                      <a:r>
                        <a:rPr lang="de-DE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de-DE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0.14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Ni</a:t>
                      </a:r>
                      <a:r>
                        <a:rPr lang="de-DE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</a:t>
                      </a:r>
                      <a:r>
                        <a:rPr lang="fr-F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de-DE" sz="14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Ni</a:t>
                      </a:r>
                      <a:r>
                        <a:rPr lang="de-DE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de-DE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0.25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Cd</a:t>
                      </a:r>
                      <a:r>
                        <a:rPr lang="de-DE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de-DE" sz="14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Cd</a:t>
                      </a:r>
                      <a:r>
                        <a:rPr lang="de-DE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de-DE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0.40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Cr</a:t>
                      </a:r>
                      <a:r>
                        <a:rPr lang="de-DE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+ 3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</a:t>
                      </a:r>
                      <a:r>
                        <a:rPr lang="fr-F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de-DE" sz="14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Cr</a:t>
                      </a:r>
                      <a:r>
                        <a:rPr lang="de-DE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de-DE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0.74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de-DE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Zn</a:t>
                      </a:r>
                      <a:r>
                        <a:rPr lang="de-DE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de-DE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</a:t>
                      </a:r>
                      <a:r>
                        <a:rPr lang="fr-FR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</a:t>
                      </a:r>
                      <a:r>
                        <a:rPr lang="fr-FR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</a:t>
                      </a:r>
                      <a:r>
                        <a:rPr lang="de-DE" sz="14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Zn</a:t>
                      </a:r>
                      <a:r>
                        <a:rPr lang="de-DE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de-DE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de-DE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0.76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Al</a:t>
                      </a:r>
                      <a:r>
                        <a:rPr lang="it-IT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r>
                        <a:rPr lang="it-IT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+ 3e</a:t>
                      </a:r>
                      <a:r>
                        <a:rPr lang="it-IT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= Al</a:t>
                      </a:r>
                      <a:r>
                        <a:rPr lang="it-IT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it-IT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1.50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Ca</a:t>
                      </a:r>
                      <a:r>
                        <a:rPr lang="it-IT" sz="14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it-IT" sz="1400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</a:t>
                      </a: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+ 2e = Ca</a:t>
                      </a:r>
                      <a:r>
                        <a:rPr lang="it-IT" sz="1400" baseline="-25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</a:t>
                      </a:r>
                      <a:r>
                        <a:rPr lang="it-IT" sz="1400" baseline="-25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2.87</a:t>
                      </a:r>
                      <a:endParaRPr lang="it-IT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REAZIONI SPONTANEE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Una reazione è spontanea quando ΔG &lt; 0 in termini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f.e.m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ha: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(-)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&gt; 0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Verificare se la reazione seguente è spontanea (in condizioni standard)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+ 2Ag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Cu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+ 2Ag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endParaRPr lang="it-IT" sz="16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(-)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–e°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Cu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(0.80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0.34) V = 0.46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Assegnato il senso di percorrenza degli elettroni, la cella è rappresentata: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(s)/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pl-PL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(s) (+)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 il polo (+) a destra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EQUAZIONE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NERNST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8929718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potenziale di un elettrodo dipende dalla natura della specie chimica e dalla concentrazione degli ioni in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soluzione.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  RT             [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log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  n F            [Red]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di semireazioni che contengono fasi solide il potenziale dipende solo dalla concentrazione degli ioni.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Scrivere 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la semicoppia Cu(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Cu(s)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+ 2e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Cu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+ 0.337 V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 = e° + (0.05916/2) log [Cu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   ([Cu(s)] = costante = 1)</a:t>
            </a: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Scrivere 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la semicoppia Fe(OH)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Fe(OH)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(s)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Fe(OH)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3(S)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e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= Fe(OH)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		e° = 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0.56 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+ 0.05916 log (1/[OH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</a:t>
            </a:r>
          </a:p>
          <a:p>
            <a:endParaRPr lang="it-IT" sz="1600" dirty="0" smtClean="0"/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EQUAZIONE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NERNST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14422"/>
            <a:ext cx="8929718" cy="564357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Le sostanze gassose si esprimono in termini di pressione parziale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Scrivere 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la semicoppia Cl(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Cl(0)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+ 2e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2Cl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+ 1.36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(0.05916/2) log p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Cl2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/[Cl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 typeface="Wingdings" pitchFamily="2" charset="2"/>
              <a:buChar char="q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di semireazioni che contengono ioni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o altre specie, il potenziale dipende dalle concentrazioni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 tali ioni.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Scrivere 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il permanganato in ambiente acido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+ 8H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+ 5e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+ 4H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+ 1.49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(0.05916/5) log ([MnO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/[Mn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600" dirty="0" smtClean="0"/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CALCOLO DELLA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F.E.M.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UNA PILA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28670"/>
            <a:ext cx="8929718" cy="59293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Una cella elettrochimica si schematizza scrivendo il polo negativo a sinistra. Le separazioni tra fasi sono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indicate da una barra, mentre l’esistenza di un ponte salino si rappresenta con due barre. Così  la pila 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Daniell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indica: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(s)/Zn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1 M // Cu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1M /Cu(s) (+)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valutare 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f.e.m.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una pila (E) in condizioni diverse da quelle standard, occorre calcolare i potenziali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dei singoli elettrodi con 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ed applicare l’equazione: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f.e.m.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della pila: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(s)/Zn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1 M // Cu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, 1M /Cu(s) (+)      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+ 0.338 V,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0.763 V)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e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+ 0.338 V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0.763 V) = + 1.101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Calcolare 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f.e.m.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della pila: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(s)/Zn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0.05 M // Cu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, 0.01M /Cu(s) (+)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 = e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(+)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e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Cu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Zn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Cu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Cu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(0.05916/2) log [Cu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= + 0.338 V + (0.05916/2) log (0.01) = + 0.279 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pl-PL" sz="1600" baseline="-25000" dirty="0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= e°</a:t>
            </a:r>
            <a:r>
              <a:rPr lang="pl-PL" sz="1600" baseline="-25000" dirty="0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(0.059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/2)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log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[Zn</a:t>
            </a:r>
            <a:r>
              <a:rPr lang="pl-PL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0.763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(0.059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/2)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log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(0.05)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0.801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+ 1.08 V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CALCOLO DELLA COSTANTE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EQUILIBRIO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UNA REAZIONE REDOX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14422"/>
            <a:ext cx="8929718" cy="56435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una generica reazione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= n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costituita dalle due semireazioni: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 = Red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	e°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Ox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      	e°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dimostra che la costante di equilibrio, a 25°C, è: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  n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log K 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0.05916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dove n = n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mentre E° = 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Dimostrazione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reazione: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2Ce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= 2Ce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(Ce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 = + 1.61 V;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(Sn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/Sn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 = + 0.15 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All’equilibrio 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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G = 0,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nFE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0, quindi 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 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(0.05916/2) log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(0.05916/2) log [Sn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]/[Sn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= 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 =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(0.05916/2) log ([Ce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×[Sn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]/[Sn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]×[Ce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 = log K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log K = 2×E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/0.05916 = 49.4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14422"/>
            <a:ext cx="8929718" cy="56435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Alcune reazioni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possono essere utilizzate per la determinazione di sostanze.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genere il titolante è rappresentato da un ossidante forte, in quanto l’impiego di riducenti porterebbe 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degli inconvenienti per la presenza di 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(agente ossidante) nell’atmosfera.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come titolante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la cui semireazione é:</a:t>
            </a:r>
          </a:p>
          <a:p>
            <a:pPr algn="ctr"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(e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ed il titolando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la cui semireazione é:</a:t>
            </a:r>
          </a:p>
          <a:p>
            <a:pPr algn="ctr"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ne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Red     (e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reazione globale sarà:</a:t>
            </a:r>
          </a:p>
          <a:p>
            <a:pPr algn="ctr"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nRed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Le principali sostanze ossidanti utilizzate nelle titolazioni sono:</a:t>
            </a: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Ce(SO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(solfato di cerio(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e ammonio) 	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+ 1.43 V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(permanganato di potassio)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+ 5Fe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+ 8H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Mn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+ 5Fe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+ 4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   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+ 1.49 V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dicromato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potassio)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+ 6e + 14H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2Cr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+ 7H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             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+ 1.33 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(iodio)         		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+ 2e = 2I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+ 0.536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214422"/>
            <a:ext cx="8929718" cy="56435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POTENZIALE AL PUNTO EQUIVALENTE</a:t>
            </a:r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punto equivalente si raggiunge quando gli equivalenti di titolante sono uguali a quelli di titolando.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termini di Normalità, indicando con 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la normalità del titolante e con N quella del titolando, al punto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equivalente si ha: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relazione tra Molarità e Normalità è: N = M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  (dove n è il numero di elettroni scambiati)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Indicando con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la concentrazione molare del titolante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 e con C quella del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titolando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Red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ne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Red), al punto equivalente si ha:  </a:t>
            </a:r>
          </a:p>
          <a:p>
            <a:pPr algn="ctr"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nC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(le concentrazioni si riferiscono al punto finale della titolazione)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un processo generico: </a:t>
            </a:r>
          </a:p>
          <a:p>
            <a:pPr algn="ctr"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nRed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potenziale al punto equivalente è: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ne°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P.E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+ n         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857232"/>
            <a:ext cx="8929718" cy="60007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Dimostrazione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Considerando la titolazione di 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con 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si ha: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+1.43 V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+ 0.15 V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2Ce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Sn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2Ce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Sn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Dai bilanci di massa: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risulta: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2C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sostituendo si ha: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2[Sn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(valida solo al p.e.)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Scrivendo 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per il titolante ed il titolando si ha: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                         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       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0.05916           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                                     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+ 0.05916  log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log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2 e = 2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+ 0.05916 log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                2                 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                                     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Sommando le due equazioni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+ 2e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+ 2e° + 0.05916 log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]×[Sn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Dalla stechiometria della reazione si ricava  che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2[Sn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Sostituendo tale equazione nei bilanci di massa si ottiene: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2[Sn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(valido solo al p.e.)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Sostituendo nell’equazione si ha che l’argomento del logaritmo è 1.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si ha che 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quindi: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+ 2e°         1.43 + 2×(0.15)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=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=  + 0.58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3                         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00108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857232"/>
            <a:ext cx="8929718" cy="60007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L’equazione precedente non è di validità generale in quanto è valida solo per i sistemi le cui semireazioni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non contengono specie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polinucleari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nonché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oppure OH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Scrivere l’espressione del potenziale al p.e. nella titolazione della specie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con 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ambiente acido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+ 1.49 V,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+ 1.25 V).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reazione tra il titolante (MnO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 ed il titolando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Tl</a:t>
            </a:r>
            <a:r>
              <a:rPr lang="it-IT" sz="1600" baseline="300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) bilanciata è: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2MnO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+ 5Tl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+8H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2Mn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+ 5Tl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+ 4H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si ha per: </a:t>
            </a:r>
          </a:p>
          <a:p>
            <a:pPr algn="ctr"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600" b="1" dirty="0" smtClean="0">
                <a:latin typeface="Times New Roman" pitchFamily="18" charset="0"/>
                <a:cs typeface="Times New Roman" pitchFamily="18" charset="0"/>
              </a:rPr>
              <a:t> = nC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5C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2C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 procedimento analogo a quello mostrato prima si ottiene: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ne°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0.05916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+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log [H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Se [H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1 M si ha: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+ n                   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5e°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+ 2e°     0.05916      </a:t>
            </a:r>
          </a:p>
          <a:p>
            <a:pPr>
              <a:buNone/>
            </a:pP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+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fr-FR" sz="1600" smtClean="0">
                <a:latin typeface="Times New Roman" pitchFamily="18" charset="0"/>
                <a:cs typeface="Times New Roman" pitchFamily="18" charset="0"/>
              </a:rPr>
              <a:t>  log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[H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smtClean="0">
                <a:latin typeface="Times New Roman" pitchFamily="18" charset="0"/>
                <a:cs typeface="Times New Roman" pitchFamily="18" charset="0"/>
              </a:rPr>
              <a:t>= + 1.42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     7               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1600" dirty="0" smtClean="0"/>
              <a:t> </a:t>
            </a:r>
            <a:endParaRPr lang="it-IT" sz="1600" dirty="0" smtClean="0"/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8929718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Rappresenta la variazione del  potenziale “e” della soluzione in funzione del volume di titolante aggiunto.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titolazione di una soluzione di volume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 di concentrazione iniziale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a cui sono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aggiunti volumi crescenti ,V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di una soluzione  di 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avente concentrazione iniziale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Titolante: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Titolando: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Red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ne 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Red</a:t>
            </a:r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questa titolazione si ha: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e Red =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+ Ce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Fe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+ Ce</a:t>
            </a:r>
            <a:r>
              <a:rPr lang="fr-FR" sz="1600" b="1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+ 1.43 V   (semicoppia Ce)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+ 0.77 V  (semicoppia Fe)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Per un generico punto della titolazione: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 =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+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+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dove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TOT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Ponendo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50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0.1 M 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0.1M, si costruisce la curva di titolazione riportando il potenziale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“e” in funzione della frazione titolata f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/C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(in generale f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nC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it-IT" sz="1600" dirty="0" smtClean="0"/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Prima del p.e. trascurando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si ha:  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TOT 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[Fe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(in accordo alla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reazione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titolante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tiolando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[Fe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 /V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+ 0.05916 log ([Fe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]/[Fe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+ 0.05916 log (C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/(C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)) 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si ha: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   n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ne°    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P.E. 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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= + 1.10 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     n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  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n         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Dopo il p.e. si ha: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&gt;&gt;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[Fe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= 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(C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 /V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=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 e =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+ 0.05916 log ([Ce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]/[Ce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]) =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+ 0.05916 log ((C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C)/C)</a:t>
            </a:r>
          </a:p>
          <a:p>
            <a:pPr>
              <a:buNone/>
            </a:pPr>
            <a:endParaRPr lang="fr-F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questa titolazione il punto di equivalenza coincide con il punto di massima pendenza della curva (punto di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flesso).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/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/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175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643182"/>
            <a:ext cx="321471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CURVA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8929718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Esempio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Costruire la curva di titolazione per la determinazione del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con una soluzione di KMnO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0.5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+ 1.49 V,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+ 0.77 V)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+ 5Fe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+ 8H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+ 5Fe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+ 4H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 =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+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TOT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Ponendo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50 cm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0.1 M 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0.02M, si costruisce la curva di titolazione riportando il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Potenziale “e”  in funzione di 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oppure della frazione titolata f 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5C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/C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p.e. si ha: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+ 1.37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Come si può osservare dalla curva di titolazione, e come si può, inoltre, dimostrare matematicamente il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punto di equivalenza, che corrisponde a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5[MnO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non corrisponde al punto di flesso (massima pendenza),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dove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], ma è spostato verso la semicoppia con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maggiore.</a:t>
            </a:r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/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/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176129" name="Object 1"/>
          <p:cNvGraphicFramePr>
            <a:graphicFrameLocks noChangeAspect="1"/>
          </p:cNvGraphicFramePr>
          <p:nvPr/>
        </p:nvGraphicFramePr>
        <p:xfrm>
          <a:off x="6357950" y="4500570"/>
          <a:ext cx="2347915" cy="2143140"/>
        </p:xfrm>
        <a:graphic>
          <a:graphicData uri="http://schemas.openxmlformats.org/presentationml/2006/ole">
            <p:oleObj spid="_x0000_s176129" name="Immagine bitmap" r:id="rId3" imgW="2495238" imgH="2029108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42984"/>
            <a:ext cx="8929718" cy="57150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un sistema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costituito da una forma ossidata avente una colorazione differente da quella ridotta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Indicatori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Come per gli indicatori acido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base, si definisce un intervallo di potenziale in cui avviene tale variazione di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colore (intervallo di viraggio).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ne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 e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+ (0.05916/n) log ([I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]/[I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colore di In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predomina quando [I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]/ [I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&gt; 10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colore di In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(Red)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predomina quando [I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]/ [I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&lt; 0.1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intervallo di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viraggio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risulta: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0.05916/n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Una volta calcolato il potenziale al punto equivalente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), l’indicatore si sceglie in modo tale che:</a:t>
            </a:r>
          </a:p>
          <a:p>
            <a:pPr algn="ctr"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0.05916/n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/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 più importanti indicatori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sono 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ferroina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 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difenilammina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ferroina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un complesso tra Fe(II) e 3 molecole di 1,10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fenantrolina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Phen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Fe(II) si ossida a Fe(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in accordo alla reazione: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Phen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+ e =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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Phen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</a:t>
            </a:r>
            <a:r>
              <a:rPr lang="de-DE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de-DE" sz="1600" baseline="-250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de-DE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= + 1.06 V       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base alla più intensa colorazione della forma Red, il viraggio è percettibile quando il potenziale è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intorno a + 1.12 V quindi non proprio uguale 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/>
          </a:p>
          <a:p>
            <a:pPr>
              <a:buNone/>
            </a:pPr>
            <a:r>
              <a:rPr lang="it-IT" sz="1600" dirty="0" smtClean="0"/>
              <a:t> 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/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13" name="Tabella 12"/>
          <p:cNvGraphicFramePr>
            <a:graphicFrameLocks noGrp="1"/>
          </p:cNvGraphicFramePr>
          <p:nvPr/>
        </p:nvGraphicFramePr>
        <p:xfrm>
          <a:off x="857225" y="1428736"/>
          <a:ext cx="7429551" cy="4895137"/>
        </p:xfrm>
        <a:graphic>
          <a:graphicData uri="http://schemas.openxmlformats.org/drawingml/2006/table">
            <a:tbl>
              <a:tblPr/>
              <a:tblGrid>
                <a:gridCol w="3302023"/>
                <a:gridCol w="1485910"/>
                <a:gridCol w="1625878"/>
                <a:gridCol w="1015740"/>
              </a:tblGrid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Indicatore</a:t>
                      </a: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Colore Ox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Colore Red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e°</a:t>
                      </a:r>
                      <a:r>
                        <a:rPr lang="it-IT" sz="1600" b="1" baseline="-250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</a:t>
                      </a: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V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(pH = 0</a:t>
                      </a: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Nitroferroina</a:t>
                      </a: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it-IT" sz="16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(*)</a:t>
                      </a: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 tenue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1.25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Ferroina</a:t>
                      </a:r>
                      <a:r>
                        <a:rPr lang="it-IT" sz="1600" baseline="30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(**)</a:t>
                      </a: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 tenue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1.06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Fe(</a:t>
                      </a:r>
                      <a:r>
                        <a:rPr lang="it-IT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</a:t>
                      </a: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 –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2,2’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6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bipiridile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1.02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5,6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6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dimetilferroina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 tenue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0.97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Acido 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6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fenilantranilico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0.89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4,7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6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dimetilferroina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 tenue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0.88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8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Acido </a:t>
                      </a:r>
                      <a:r>
                        <a:rPr lang="it-IT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difenilamminosolfonico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viola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0.85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Difenilbenzidina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violetto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0.76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Difenilammina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violetto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0.76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3,3’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6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dimetilnaftidina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porpora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0.71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Amido iodurato</a:t>
                      </a:r>
                      <a:r>
                        <a:rPr lang="it-IT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KI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0.53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 di metilene</a:t>
                      </a: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blu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0.52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Fenosafranina</a:t>
                      </a:r>
                      <a:endParaRPr lang="it-IT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rosso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incolore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0.28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143000"/>
            <a:ext cx="6354625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(*):(Fe(</a:t>
            </a:r>
            <a:r>
              <a:rPr kumimoji="0" lang="it-IT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nitro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1,10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it-IT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fenantrolina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);(**):(Fe(</a:t>
            </a:r>
            <a:r>
              <a:rPr kumimoji="0" lang="it-IT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1,10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it-IT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fenantrolina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INDIVIDUAZIONE DEL PUNTO FINALE NELLE 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143000"/>
            <a:ext cx="8929718" cy="830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endParaRPr lang="it-IT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Reagenti che fungono da indicatori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Alcuni reattivi sono intensamente colorati, per cui un loro eccesso o una loro scomparsa determina una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variazione di colore.</a:t>
            </a:r>
          </a:p>
          <a:p>
            <a:pPr>
              <a:buFont typeface="Wingdings" pitchFamily="2" charset="2"/>
              <a:buChar char="§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 la forma ossidata è intensamente colorata in viola (anche per concentrazioni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M).</a:t>
            </a:r>
          </a:p>
          <a:p>
            <a:pPr>
              <a:buFont typeface="Wingdings" pitchFamily="2" charset="2"/>
              <a:buChar char="§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 lo iodio prodotto dalla reazione si estrae in CHCl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o con CCl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assumendo una colorazione viola).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Tuttavia è più conveniente utilizzare la salda d’amido come indicatore per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Nelle titolazioni in cui partecipa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possibile usare come indicatore anche lo ione SCN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che forma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con lo ione ferroso un complesso intensamente colorato in rosso.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NELLE 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143000"/>
            <a:ext cx="8929718" cy="1079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punto equivalente di una titolazione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si verifica la condizione di equivalenza:</a:t>
            </a:r>
          </a:p>
          <a:p>
            <a:pPr algn="ctr">
              <a:buNone/>
            </a:pP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nC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dove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indica la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concentrazione molare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del titolante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mentre C rappresenta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quella del titolando Red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ne = Red).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Le concentrazioni si riferiscono al punto finale della titolazione.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definisce errore di titolazione assoluto l’espressione: 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nC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ed errore di titolazione relativo  l’espressione: </a:t>
            </a:r>
          </a:p>
          <a:p>
            <a:pPr algn="ctr"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R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nC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il potenziale del punto finale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maggiore del potenziale al punto equivalente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l’errore è stabilito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dalle concentrazioni del titolante (che risulta in eccesso).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che si calcola dall’equazione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con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 [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log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= (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)/0.05916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[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NELLE 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143000"/>
            <a:ext cx="8929718" cy="813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il potenziale del punto finale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minore del potenziale al punto equivalente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l’errore è stabilito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dalle concentrazioni del titolando (che non ha reagito).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&lt;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che si calcola dall’equazione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Nernst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con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 =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   [Red]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fr-FR" sz="1600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log 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= (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)/0.05916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       [Red]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1914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3357562"/>
            <a:ext cx="4000528" cy="2967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NELLE 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143000"/>
            <a:ext cx="8929718" cy="1075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Dimostrazione: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Applicando l’equazione dell’errore alla titolazione con 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ha per la reazione:</a:t>
            </a:r>
          </a:p>
          <a:p>
            <a:pPr>
              <a:buNone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2Ce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Sn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2Ce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Sn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  p.e.: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2C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Sostituendo i bilanci di massa  e considerando che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2[Sn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si ha al p.e.: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2[Sn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Quindi: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[Ce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2[Sn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= ([Ce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2[Sn</a:t>
            </a:r>
            <a:r>
              <a:rPr lang="en-GB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])/2C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GB" sz="1400" dirty="0" smtClean="0"/>
              <a:t> </a:t>
            </a:r>
            <a:endParaRPr lang="it-IT" sz="1400" dirty="0" smtClean="0"/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Superando il p.e., l’errore dipende dalla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in eccesso (al punto finale, [Sn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è trascurabile) quindi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          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   2C                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Poiché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+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≈ 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TITOLAZIONE NELLE TITOLAZIONI </a:t>
            </a:r>
            <a:r>
              <a:rPr lang="it-IT" sz="3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RIDUZIONE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143000"/>
            <a:ext cx="8929718" cy="10971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della titolazione di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+ Fe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+ Fe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Al l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p.e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può scrivere: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C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Sostituendo i bilanci di massa e considerando che: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si ha al p.e.: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Quindi l’espressione dell’errore di titolazione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([Ce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])/C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Poiché la titolazione è stata fermata prima del p.e., l’errore dipende dalla 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non titolata (al punto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finale,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è trascurabile).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   C    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Poichè C =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+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 ≈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IN OSSIDIMETRIA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143000"/>
            <a:ext cx="8929718" cy="108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Le sostanze più utilizzate sono:</a:t>
            </a:r>
          </a:p>
          <a:p>
            <a:pPr>
              <a:buFont typeface="Courier New" pitchFamily="49" charset="0"/>
              <a:buChar char="o"/>
            </a:pP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Ce(SO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1600" b="1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GB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Sistema 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/ I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(iodio/ioduro)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Altre sostanze come HNO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non sono impiegate in quanto o non sono sufficientemente stabili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oppure le relative reazioni possono non decorrere secondo un unico rapporto stechiometrico.</a:t>
            </a:r>
          </a:p>
          <a:p>
            <a:pPr>
              <a:buNone/>
            </a:pPr>
            <a:endParaRPr lang="it-IT" sz="16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IMPIEGO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Ce(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) (CERIMETRIA)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+ 1.43 V (in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1M)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titolante si prepara da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Ce(SO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o da (NH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)Ce(NO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5(S)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in soluzione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1M, altrimenti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precipita l’idrossido.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 differenza del KMnO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si possono condurre titolazioni in presenza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(tranne per titolazioni che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necessitano di far bollire la soluzione, dove il cerio ossida Cl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a Cl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). Non è una sostanza madre.</a:t>
            </a:r>
          </a:p>
          <a:p>
            <a:pPr>
              <a:buNone/>
            </a:pP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Standard </a:t>
            </a:r>
            <a:r>
              <a:rPr lang="en-GB" sz="1600" dirty="0" err="1" smtClean="0">
                <a:latin typeface="Times New Roman" pitchFamily="18" charset="0"/>
                <a:cs typeface="Times New Roman" pitchFamily="18" charset="0"/>
              </a:rPr>
              <a:t>primari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: As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3(S)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, Na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4(S)</a:t>
            </a:r>
            <a:r>
              <a:rPr lang="en-GB" sz="1600" dirty="0" smtClean="0">
                <a:latin typeface="Times New Roman" pitchFamily="18" charset="0"/>
                <a:cs typeface="Times New Roman" pitchFamily="18" charset="0"/>
              </a:rPr>
              <a:t>, Fe</a:t>
            </a:r>
            <a:r>
              <a:rPr lang="en-GB" sz="1600" baseline="-25000" dirty="0" smtClean="0">
                <a:latin typeface="Times New Roman" pitchFamily="18" charset="0"/>
                <a:cs typeface="Times New Roman" pitchFamily="18" charset="0"/>
              </a:rPr>
              <a:t>(S)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IN OSSIDIMETRIA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785794"/>
            <a:ext cx="8929718" cy="9910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TITOLAZIONE IN CERIMETRIA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 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   [Ce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titolazione: 2Ce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2Ce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Sn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il punto finale è individuato con un indicatore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che ha mostrato la variazione di colore ad un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potenziale che si trova a + 0.5 V oltre il valore di e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+ 0.57 V si ha: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+ 0.6 V = 1.07 V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+ 0.05916 log ([Ce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]/[Ce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])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+ 1.07 V = 1.43 V + 0.05916 log ([Ce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]/[Ce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])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Da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cui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si ha: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]/[Ce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6 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= 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IN OSSIDIMETRIA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785794"/>
            <a:ext cx="8929718" cy="1112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TITOLAZIONE IN CERIMETRIA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caso della titolazione di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+ Fe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Ce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+ Fe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potenziale al punto equivalente è: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(+ 1.43 V + 0.77 V)/2 = + 1.10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il potenziale del punto finale è di + 0.5 V inferiore al p.e. si ha: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(+ 1.10 V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0.5 V) = + 0.60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Poiché la titolazione è stata fermata prima del p.e. si ha: 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  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            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= 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+ 0.05916 log ([Fe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]/[Fe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])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+ 0.60 V = + 0.77 V + 0.05916 log ([Fe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]/[Fe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])    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da cui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]/[Fe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+2.87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+4.87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IN OSSIDIMETRIA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000108"/>
            <a:ext cx="8929718" cy="1050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IMPIEGO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KMnO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(PERMANGANOMETRIA)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usa in ambiente acido (H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HClO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, non HNO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+ 5e + 8H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+ 4H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	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+ 1.49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(Peso Equivalente: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P.M./5)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Le reazioni sono differenti in condizioni diverse: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Ambiente neutro o leggermente alcalino: 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+ 3e + 2H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 = 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+ 4OH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+ 1.695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(Peso Equivalente: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P.M./3)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Ambiente neutro: 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e = 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+ 0.564 V (Peso Equivalente: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P.M.)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impiegato in soluzione acida per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in concentrazione 1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5 M;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può reagire, in presenza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di alcune sostanze (come 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determinazione di As(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(III) e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si può effettuare in presenza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Poiché lo ione 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è colorato in violetto (Mn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incolore), il titolante ha anche la funzione di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indicatore. Si conserva in bottiglie di vetro scure.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Standard primari: Na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, Fe metallico,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×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2H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O, K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, KIO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, As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IN OSSIDIMETRIA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000108"/>
            <a:ext cx="8929718" cy="1020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TITOLAZIONE IN PERMANGANOMETRIA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Dopo il p.e.: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[Mn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 punto finale si osserva la colorazione rosa della soluzione (goccia di KMnO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eccesso) quando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[MnO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=10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Assumendo che [Mn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≈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, si calcola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Se, ad esempio, risulta C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0.01 M l’errore di titolazione sarà: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+ 0.1%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IN OSSIDIMETRIA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000108"/>
            <a:ext cx="8929718" cy="69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IMPIEGO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CrO</a:t>
            </a:r>
            <a:r>
              <a:rPr lang="it-IT" sz="1600" b="1" u="sng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(BICROMATOMETRIA)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Ambiente acido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(&lt; 2 M),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HClO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+ 6e + 14H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2Cr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+ 7H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		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+ 1.33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P.M./6)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K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una sostanza madre; questo è un vantaggio che si ha </a:t>
            </a:r>
            <a:r>
              <a:rPr lang="it-IT" sz="1600" smtClean="0">
                <a:latin typeface="Times New Roman" pitchFamily="18" charset="0"/>
                <a:cs typeface="Times New Roman" pitchFamily="18" charset="0"/>
              </a:rPr>
              <a:t>utilizzandolo come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ossidante.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METODI IN OSSIDIMETRIA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000108"/>
            <a:ext cx="8929718" cy="964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ERRORE </a:t>
            </a:r>
            <a:r>
              <a:rPr lang="it-IT" sz="1600" b="1" u="sng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 TITOLAZIONE IN BICROMATOMETRIA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Dopo il p.e.: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P.F.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P.E.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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       [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           [Cr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consideri la titolazione: 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+ 6Fe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2Cr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+ 6Fe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 il punto finale è individuato con un indicatore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redox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come la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ferroina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che ha mostrato la variazione di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colore ad un potenziale di + 1.12 V, si ha:</a:t>
            </a:r>
          </a:p>
          <a:p>
            <a:pPr>
              <a:buNone/>
            </a:pP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1600" baseline="-25000" dirty="0" err="1" smtClean="0">
                <a:latin typeface="Times New Roman" pitchFamily="18" charset="0"/>
                <a:cs typeface="Times New Roman" pitchFamily="18" charset="0"/>
              </a:rPr>
              <a:t>P.F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e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(0.05916/6) log ([Cr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fr-FR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]/[Cr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       (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ammettendo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che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la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titolazione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è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condotta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in 1 M H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+ 1.12 V = 1.33 V + (0.05916/6) log (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/[Cr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Da </a:t>
            </a:r>
            <a:r>
              <a:rPr lang="fr-FR" sz="1600" dirty="0" err="1" smtClean="0">
                <a:latin typeface="Times New Roman" pitchFamily="18" charset="0"/>
                <a:cs typeface="Times New Roman" pitchFamily="18" charset="0"/>
              </a:rPr>
              <a:t>cui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si ha: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[Cr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2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/[Cr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 = 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21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= 10</a:t>
            </a:r>
            <a:r>
              <a:rPr lang="fr-F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19</a:t>
            </a:r>
            <a:r>
              <a:rPr lang="fr-FR" sz="16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ALTRI METODI IN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RIDUZIONE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000108"/>
            <a:ext cx="8929718" cy="1022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IODIMETRIA E IODOMETRIA</a:t>
            </a:r>
          </a:p>
          <a:p>
            <a:pPr>
              <a:buNone/>
            </a:pP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semireazione che coinvolge lo iodio è: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</a:t>
            </a:r>
            <a:r>
              <a:rPr lang="it-IT" sz="1600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+ 2e = 2I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= + 0.536 V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valore di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intermedio tra le sostanze ossidanti (alti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e riducenti (bassi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e°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rende possibile l’uso della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Semireazione  in ossidazione ed in riduzione.</a:t>
            </a:r>
          </a:p>
          <a:p>
            <a:pPr>
              <a:buFont typeface="Wingdings" pitchFamily="2" charset="2"/>
              <a:buChar char="Ø"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Impiego di soluzioni di 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come agente ossidante (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Iodimetria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metodo diretto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Determinazione dei solfiti:	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 = 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+ 2I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+ 2H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				(oppure 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 = SO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+ 3I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+ 2H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Impiego di I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come agente riducente (</a:t>
            </a:r>
            <a:r>
              <a:rPr lang="it-IT" sz="1600" b="1" dirty="0" err="1" smtClean="0">
                <a:latin typeface="Times New Roman" pitchFamily="18" charset="0"/>
                <a:cs typeface="Times New Roman" pitchFamily="18" charset="0"/>
              </a:rPr>
              <a:t>Iodometria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metodo indiretto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):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(aggiunto in eccesso) reagisce con un ossidante, trasformandosi in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quest’ultimo è titolato con una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soluzione a titolo noto di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Determinazione dell’ipoclorito: 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ClO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 + 2I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+ 2H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Cl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I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+ 2S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2I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L’impiego di tale sistema è diffuso per la disponibilità di un indicatore visuale molto sensibile, l’amido,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polisaccaride naturale di struttura elicoidale,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che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interagisce con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impartendo una intensa colorazione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azzurra. La reazione è reversibile.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soluzione acquosa di indicatore si chiama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salda d’amido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ALTRI METODI IN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RIDUZIONE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000108"/>
            <a:ext cx="8929718" cy="9596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IODIMETRIA </a:t>
            </a:r>
          </a:p>
          <a:p>
            <a:pPr>
              <a:buNone/>
            </a:pPr>
            <a:endParaRPr lang="it-IT" sz="1600" dirty="0" smtClean="0"/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soluzione titolante è costituita da una soluzione di iodio.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è un solido poco solubile in acqua (1.33×10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M, a 25°C).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In presenza di 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la solubilità dello iodio aumenta per la formazione del complesso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 in accordo alla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  <a:sym typeface="Symbol"/>
              </a:rPr>
              <a:t>reazione: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2(</a:t>
            </a:r>
            <a:r>
              <a:rPr lang="it-IT" sz="1600" b="1" baseline="-25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="1" dirty="0" smtClean="0"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it-IT" sz="1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="1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possibile preparare una soluzione di concentrazione 0.05 M di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sciogliendo 0.12 moli di KI e 0.05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moli di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1 dm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di acqua. </a:t>
            </a:r>
          </a:p>
          <a:p>
            <a:pPr>
              <a:buNone/>
            </a:pP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Poichè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evapora facilmente occorre determinare il titolo della soluzione, impiegando uno standard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Primario.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Standard primari: As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3(S)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Soluzione di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a titolo noto.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E’ possibile, inoltre, preparare una soluzione a titolo noto di iodio, pesando una quantità nota di KIO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(sostanza madre) e KI in eccesso (es.2 g).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 l’aggiunta di acido (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es.HCl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) si ha: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+ 8I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+ 6H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3I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+ 3H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928670"/>
          </a:xfrm>
        </p:spPr>
        <p:txBody>
          <a:bodyPr>
            <a:noAutofit/>
          </a:bodyPr>
          <a:lstStyle/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ALTRI METODI IN OSSIDO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  <a:sym typeface="Symbol"/>
              </a:rPr>
              <a:t>RIDUZIONE</a:t>
            </a:r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it-IT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8001024" y="42862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5715008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572264" y="278605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7715272" y="3429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5140" y="214311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it-IT" dirty="0"/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904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000108"/>
            <a:ext cx="8929718" cy="877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it-IT" sz="1600" b="1" u="sng" dirty="0" smtClean="0">
                <a:latin typeface="Times New Roman" pitchFamily="18" charset="0"/>
                <a:cs typeface="Times New Roman" pitchFamily="18" charset="0"/>
              </a:rPr>
              <a:t>IODOMETRIA</a:t>
            </a:r>
          </a:p>
          <a:p>
            <a:pPr>
              <a:buNone/>
            </a:pPr>
            <a:endParaRPr lang="it-IT" sz="1400" b="1" i="1" dirty="0" smtClean="0"/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La sostanza riducente da determinare reagisce dapprima con un eccesso di 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liberando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che poi è titolato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con una soluzione a titolo noto di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Nella determinazione dell’ipoclorito di sodio (principio attivo della candeggina), 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(aggiunto in eccesso)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reagisce con </a:t>
            </a:r>
            <a:r>
              <a:rPr lang="it-IT" sz="1600" dirty="0" err="1" smtClean="0">
                <a:latin typeface="Times New Roman" pitchFamily="18" charset="0"/>
                <a:cs typeface="Times New Roman" pitchFamily="18" charset="0"/>
              </a:rPr>
              <a:t>ClO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trasformandosi in 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accordo alla reazione:</a:t>
            </a:r>
          </a:p>
          <a:p>
            <a:pPr>
              <a:buNone/>
            </a:pP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ClO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+ 2I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+ 2H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= Cl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pt-BR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I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pt-BR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Lo iodio che si sviluppa è titolato con la soluzione di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 in accordo alla reazione: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+ 2S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= 2I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+ 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baseline="3000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Il tiosolfato di sodio non è uno standard primario.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Si prepara dapprima una soluzione a titolo approssimato dal sale Na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×5H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 e si standardizza con una </a:t>
            </a:r>
          </a:p>
          <a:p>
            <a:pPr>
              <a:buNone/>
            </a:pP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sostanza madre.</a:t>
            </a:r>
          </a:p>
          <a:p>
            <a:pPr>
              <a:buNone/>
            </a:pPr>
            <a:r>
              <a:rPr lang="it-IT" sz="1600" smtClean="0">
                <a:latin typeface="Times New Roman" pitchFamily="18" charset="0"/>
                <a:cs typeface="Times New Roman" pitchFamily="18" charset="0"/>
              </a:rPr>
              <a:t>Standard primari: KIO</a:t>
            </a:r>
            <a:r>
              <a:rPr lang="it-IT" sz="1600" baseline="-25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, As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1600" smtClean="0">
                <a:latin typeface="Times New Roman" pitchFamily="18" charset="0"/>
                <a:cs typeface="Times New Roman" pitchFamily="18" charset="0"/>
              </a:rPr>
              <a:t>, K</a:t>
            </a:r>
            <a:r>
              <a:rPr lang="it-IT" sz="16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smtClean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it-IT" sz="16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16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1600" baseline="-2500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it-IT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400" dirty="0" smtClean="0"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4000</TotalTime>
  <Words>10460</Words>
  <Application>Microsoft Office PowerPoint</Application>
  <PresentationFormat>Presentazione su schermo (4:3)</PresentationFormat>
  <Paragraphs>2428</Paragraphs>
  <Slides>93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93</vt:i4>
      </vt:variant>
    </vt:vector>
  </HeadingPairs>
  <TitlesOfParts>
    <vt:vector size="95" baseType="lpstr">
      <vt:lpstr>Tema di Office</vt:lpstr>
      <vt:lpstr>Immagine bitmap</vt:lpstr>
      <vt:lpstr>TITOLAZIONI ACIDOBASE </vt:lpstr>
      <vt:lpstr>TITOLAZIONI ACIDOBASE </vt:lpstr>
      <vt:lpstr>TITOLAZIONI ACIDOBASE </vt:lpstr>
      <vt:lpstr>TITOLAZIONE DI PROTOLITI FORTI</vt:lpstr>
      <vt:lpstr>TITOLAZIONE DI PROTOLITI FORTI</vt:lpstr>
      <vt:lpstr> INDIVIDUAZIONE DEL PUNTO FINALE NELLE TITOLAZIONI ACIDOBASE </vt:lpstr>
      <vt:lpstr> INDIVIDUAZIONE DEL PUNTO FINALE NELLE TITOLAZIONI ACIDOBASE </vt:lpstr>
      <vt:lpstr> INDIVIDUAZIONE DEL PUNTO FINALE NELLE TITOLAZIONI ACIDOBASE </vt:lpstr>
      <vt:lpstr> ERRORE DI TITOLAZIONE DI PROTOLITI FORTI   </vt:lpstr>
      <vt:lpstr>ERRORE DI TITOLAZIONE DI PROTOLITI FORTI</vt:lpstr>
      <vt:lpstr>ERRORE DI TITOLAZIONE DI PROTOLITI FORTI</vt:lpstr>
      <vt:lpstr>ERRORE DI TITOLAZIONE DI PROTOLITI FORTI</vt:lpstr>
      <vt:lpstr>  CURVA DI TITOLAZIONE DI PROTOLITI DEBOLI MONOPROTICI   </vt:lpstr>
      <vt:lpstr>  CURVA DI TITOLAZIONE DI PROTOLITI DEBOLI MONOPROTICI   </vt:lpstr>
      <vt:lpstr>ERRORE DI TITOLAZIONE DI PROTOLITI DEBOLI MONOPROTICI</vt:lpstr>
      <vt:lpstr>ERRORE DI TITOLAZIONE DI PROTOLITI DEBOLI MONOPROTICI</vt:lpstr>
      <vt:lpstr>ERRORE DI TITOLAZIONE DI PROTOLITI DEBOLI MONOPROTICI</vt:lpstr>
      <vt:lpstr>ERRORE DI TITOLAZIONE DI PROTOLITI DEBOLI MONOPROTICI</vt:lpstr>
      <vt:lpstr>CURVA DI TITOLAZIONE DI PROTOLITI DEBOLI POLIVALENTI</vt:lpstr>
      <vt:lpstr>CURVA DI TITOLAZIONE DI PROTOLITI DEBOLI POLIVALENTI</vt:lpstr>
      <vt:lpstr>CURVA DI TITOLAZIONE DI PROTOLITI DEBOLI POLIVALENTI</vt:lpstr>
      <vt:lpstr>ERRORE DI TITOLAZIONE DI PROTOLITI DEBOLI POLIPROTICI</vt:lpstr>
      <vt:lpstr>ERRORE DI TITOLAZIONE DI PROTOLITI DEBOLI POLIPROTICI</vt:lpstr>
      <vt:lpstr>ERRORE DI TITOLAZIONE DI PROTOLITI DEBOLI POLIPROTICI</vt:lpstr>
      <vt:lpstr>ERRORE DI TITOLAZIONE DI PROTOLITI DEBOLI POLIPROTICI</vt:lpstr>
      <vt:lpstr>ERRORE DI TITOLAZIONE DI PROTOLITI DEBOLI POLIPROTICI</vt:lpstr>
      <vt:lpstr>TITOLAZIONI DI COMPLESSAZIONE </vt:lpstr>
      <vt:lpstr>TITOLAZIONI DI COMPLESSAZIONE </vt:lpstr>
      <vt:lpstr>TITOLAZIONI DI COMPLESSAZIONE </vt:lpstr>
      <vt:lpstr>TITOLAZIONI DI COMPLESSAZIONE </vt:lpstr>
      <vt:lpstr>TITOLAZIONI DI COMPLESSAZIONE </vt:lpstr>
      <vt:lpstr>TITOLAZIONI DI COMPLESSAZIONE </vt:lpstr>
      <vt:lpstr>CURVA DI TITOLAZIONE COMPLESSOMETRICA</vt:lpstr>
      <vt:lpstr>CURVA DI TITOLAZIONE COMPLESSOMETRICA</vt:lpstr>
      <vt:lpstr>INDIVIDUAZIONE DEL PUNTO FINALE NELLE TITOLAZIONI COMPLESSOMETRICHE</vt:lpstr>
      <vt:lpstr>INDIVIDUAZIONE DEL PUNTO FINALE NELLE TITOLAZIONI COMPLESSOMETRICHE</vt:lpstr>
      <vt:lpstr>INDIVIDUAZIONE DEL PUNTO FINALE NELLE TITOLAZIONI COMPLESSOMETRICHE</vt:lpstr>
      <vt:lpstr>ERRORE NELLE TITOLAZIONI COMPLESSOMETRICHE</vt:lpstr>
      <vt:lpstr>ERRORE NELLE TITOLAZIONI COMPLESSOMETRICHE</vt:lpstr>
      <vt:lpstr>ERRORE NELLE TITOLAZIONI COMPLESSOMETRICHE</vt:lpstr>
      <vt:lpstr>EQUILIBRI DI SOLUBILITA’</vt:lpstr>
      <vt:lpstr>EQUILIBRI DI SOLUBILITA’</vt:lpstr>
      <vt:lpstr>EQUILIBRI DI SOLUBILITA’</vt:lpstr>
      <vt:lpstr>EQUILIBRI DI SOLUBILITA’</vt:lpstr>
      <vt:lpstr>EQUILIBRI DI SOLUBILITA’</vt:lpstr>
      <vt:lpstr>EQUILIBRI DI SOLUBILITA’</vt:lpstr>
      <vt:lpstr>EQUILIBRI DI SOLUBILITA’</vt:lpstr>
      <vt:lpstr>TITOLAZIONI DI PRECIPITAZIONE</vt:lpstr>
      <vt:lpstr>CURVA DI TITOLAZIONE DI PRECIPITAZIONE</vt:lpstr>
      <vt:lpstr>CURVA DI TITOLAZIONE DI PRECIPITAZIONE</vt:lpstr>
      <vt:lpstr>ERRORE DI TITOLAZIONE IN ARGENTIMETRIA</vt:lpstr>
      <vt:lpstr>METODI DI ANALISI IN ARGENTIMETRIA</vt:lpstr>
      <vt:lpstr>ERRORE DI TITOLAZIONE  NEL METODO DI MOHR</vt:lpstr>
      <vt:lpstr>ERRORE DI TITOLAZIONE  NEL METODO DI MOHR</vt:lpstr>
      <vt:lpstr>ERRORE DI TITOLAZIONE  NEL METODO DI MOHR</vt:lpstr>
      <vt:lpstr>METODI DI ANALISI IN ARGENTIMETRIA</vt:lpstr>
      <vt:lpstr>ERRORE DI TITOLAZIONE  NEL METODO DI VOLHARD</vt:lpstr>
      <vt:lpstr>METODI DI ANALISI IN ARGENTIMETRIA</vt:lpstr>
      <vt:lpstr>ERRORE DI TITOLAZIONE  NEL METODO DI FAJANS</vt:lpstr>
      <vt:lpstr>EQUILIBRI DI OSSIDORIDUZIONE</vt:lpstr>
      <vt:lpstr>EQUILIBRI DI OSSIDORIDUZIONE</vt:lpstr>
      <vt:lpstr>EQUILIBRI DI OSSIDORIDUZIONE</vt:lpstr>
      <vt:lpstr>MISURA DELLA FORZA OSSIDANTE  DI UNA SPECIE</vt:lpstr>
      <vt:lpstr>SCALA ELETTROCHIMICA DEGLI ELEMENTI</vt:lpstr>
      <vt:lpstr>REAZIONI SPONTANEE</vt:lpstr>
      <vt:lpstr>EQUAZIONE DI NERNST</vt:lpstr>
      <vt:lpstr>EQUAZIONE DI NERNST</vt:lpstr>
      <vt:lpstr>CALCOLO DELLA F.E.M. DI UNA PILA</vt:lpstr>
      <vt:lpstr>CALCOLO DELLA COSTANTE DI EQUILIBRIO DI UNA REAZIONE REDOX</vt:lpstr>
      <vt:lpstr>TITOLAZIONI DI OSSIDORIDUZIONE</vt:lpstr>
      <vt:lpstr>TITOLAZIONI DI OSSIDORIDUZIONE</vt:lpstr>
      <vt:lpstr>TITOLAZIONI DI OSSIDORIDUZIONE</vt:lpstr>
      <vt:lpstr>TITOLAZIONI DI OSSIDORIDUZIONE</vt:lpstr>
      <vt:lpstr>CURVA DI TITOLAZIONE DI OSSIDORIDUZIONE</vt:lpstr>
      <vt:lpstr>CURVA DI TITOLAZIONE DI OSSIDORIDUZIONE</vt:lpstr>
      <vt:lpstr>CURVA DI TITOLAZIONE DI OSSIDORIDUZIONE</vt:lpstr>
      <vt:lpstr>INDIVIDUAZIONE DEL PUNTO FINALE NELLE TITOLAZIONI DI OSSIDORIDUZIONE</vt:lpstr>
      <vt:lpstr>INDIVIDUAZIONE DEL PUNTO FINALE NELLE TITOLAZIONI DI OSSIDORIDUZIONE</vt:lpstr>
      <vt:lpstr>INDIVIDUAZIONE DEL PUNTO FINALE NELLE TITOLAZIONI DI OSSIDORIDUZIONE</vt:lpstr>
      <vt:lpstr>ERRORE DI TITOLAZIONE NELLE TITOLAZIONI DI OSSIDORIDUZIONE</vt:lpstr>
      <vt:lpstr>ERRORE DI TITOLAZIONE NELLE TITOLAZIONI DI OSSIDORIDUZIONE</vt:lpstr>
      <vt:lpstr>ERRORE DI TITOLAZIONE NELLE TITOLAZIONI DI OSSIDORIDUZIONE</vt:lpstr>
      <vt:lpstr>ERRORE DI TITOLAZIONE NELLE TITOLAZIONI DI OSSIDORIDUZIONE</vt:lpstr>
      <vt:lpstr>METODI IN OSSIDIMETRIA</vt:lpstr>
      <vt:lpstr>METODI IN OSSIDIMETRIA</vt:lpstr>
      <vt:lpstr>METODI IN OSSIDIMETRIA</vt:lpstr>
      <vt:lpstr>METODI IN OSSIDIMETRIA</vt:lpstr>
      <vt:lpstr>METODI IN OSSIDIMETRIA</vt:lpstr>
      <vt:lpstr>METODI IN OSSIDIMETRIA</vt:lpstr>
      <vt:lpstr>METODI IN OSSIDIMETRIA</vt:lpstr>
      <vt:lpstr>ALTRI METODI IN OSSIDORIDUZIONE </vt:lpstr>
      <vt:lpstr>ALTRI METODI IN OSSIDORIDUZIONE </vt:lpstr>
      <vt:lpstr>ALTRI METODI IN OSSIDORIDUZIONE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EQUILIBRIO CHIMICO</dc:title>
  <dc:creator>Gaetano</dc:creator>
  <cp:lastModifiedBy>Gaetano</cp:lastModifiedBy>
  <cp:revision>444</cp:revision>
  <dcterms:created xsi:type="dcterms:W3CDTF">2013-02-07T09:49:45Z</dcterms:created>
  <dcterms:modified xsi:type="dcterms:W3CDTF">2013-04-09T12:00:07Z</dcterms:modified>
</cp:coreProperties>
</file>