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4"/>
  </p:handoutMasterIdLst>
  <p:sldIdLst>
    <p:sldId id="257" r:id="rId2"/>
    <p:sldId id="280" r:id="rId3"/>
    <p:sldId id="261" r:id="rId4"/>
    <p:sldId id="278" r:id="rId5"/>
    <p:sldId id="264" r:id="rId6"/>
    <p:sldId id="265" r:id="rId7"/>
    <p:sldId id="279" r:id="rId8"/>
    <p:sldId id="268" r:id="rId9"/>
    <p:sldId id="269" r:id="rId10"/>
    <p:sldId id="271" r:id="rId11"/>
    <p:sldId id="272" r:id="rId12"/>
    <p:sldId id="273" r:id="rId13"/>
    <p:sldId id="274"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81" r:id="rId29"/>
    <p:sldId id="270" r:id="rId30"/>
    <p:sldId id="276" r:id="rId31"/>
    <p:sldId id="275" r:id="rId32"/>
    <p:sldId id="277" r:id="rId33"/>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0DF3E57-21FB-4F17-9D2E-202931C6501D}" type="datetimeFigureOut">
              <a:rPr lang="it-IT" smtClean="0"/>
              <a:pPr/>
              <a:t>29/04/2013</a:t>
            </a:fld>
            <a:endParaRPr lang="it-IT"/>
          </a:p>
        </p:txBody>
      </p:sp>
      <p:sp>
        <p:nvSpPr>
          <p:cNvPr id="4" name="Segnaposto piè di pagina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1C73D21-85F7-4E12-84E6-C6EEBAFCDC22}" type="slidenum">
              <a:rPr lang="it-IT" smtClean="0"/>
              <a:pPr/>
              <a:t>‹N›</a:t>
            </a:fld>
            <a:endParaRPr lang="it-IT"/>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594D7E2-D340-411A-9F48-CB856D186ACF}"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7949AB-3BC0-445B-8756-4D002952A6AD}" type="datetimeFigureOut">
              <a:rPr lang="it-IT" smtClean="0"/>
              <a:pPr/>
              <a:t>29/04/2013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94D7E2-D340-411A-9F48-CB856D186ACF}"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457200" y="1285860"/>
            <a:ext cx="8229600" cy="5214974"/>
          </a:xfrm>
        </p:spPr>
        <p:txBody>
          <a:bodyPr>
            <a:normAutofit fontScale="77500" lnSpcReduction="20000"/>
          </a:bodyPr>
          <a:lstStyle/>
          <a:p>
            <a:r>
              <a:rPr lang="it-IT" dirty="0"/>
              <a:t> legge </a:t>
            </a:r>
            <a:r>
              <a:rPr lang="it-IT" dirty="0" smtClean="0"/>
              <a:t>218/1952</a:t>
            </a:r>
          </a:p>
          <a:p>
            <a:r>
              <a:rPr lang="it-IT" dirty="0"/>
              <a:t> d.p.r. 488 del 1968 e l. 153/1969</a:t>
            </a:r>
            <a:endParaRPr lang="it-IT" dirty="0" smtClean="0"/>
          </a:p>
          <a:p>
            <a:r>
              <a:rPr lang="it-IT" dirty="0" smtClean="0"/>
              <a:t>- </a:t>
            </a:r>
            <a:r>
              <a:rPr lang="it-IT" dirty="0" err="1"/>
              <a:t>d.lgs</a:t>
            </a:r>
            <a:r>
              <a:rPr lang="it-IT" dirty="0"/>
              <a:t> 503 del 1992 </a:t>
            </a:r>
            <a:r>
              <a:rPr lang="it-IT" dirty="0" smtClean="0"/>
              <a:t>(riforma Amato)</a:t>
            </a:r>
            <a:endParaRPr lang="it-IT" dirty="0"/>
          </a:p>
          <a:p>
            <a:r>
              <a:rPr lang="it-IT" dirty="0"/>
              <a:t>- legge n. 335/1995 (Riforma Dini) </a:t>
            </a:r>
            <a:endParaRPr lang="it-IT" dirty="0" smtClean="0"/>
          </a:p>
          <a:p>
            <a:r>
              <a:rPr lang="it-IT" dirty="0" smtClean="0"/>
              <a:t>- legge 449/1997</a:t>
            </a:r>
            <a:endParaRPr lang="it-IT" dirty="0"/>
          </a:p>
          <a:p>
            <a:r>
              <a:rPr lang="it-IT" dirty="0"/>
              <a:t>- legge 243/2004 (Riforma Maroni)</a:t>
            </a:r>
          </a:p>
          <a:p>
            <a:r>
              <a:rPr lang="it-IT" dirty="0" smtClean="0"/>
              <a:t>- </a:t>
            </a:r>
            <a:r>
              <a:rPr lang="it-IT" dirty="0"/>
              <a:t>legge 247/2007 </a:t>
            </a:r>
            <a:r>
              <a:rPr lang="it-IT" dirty="0" smtClean="0"/>
              <a:t>(riforma Damiano)</a:t>
            </a:r>
            <a:endParaRPr lang="it-IT" dirty="0"/>
          </a:p>
          <a:p>
            <a:r>
              <a:rPr lang="it-IT" dirty="0"/>
              <a:t>- d.l. 78/2000 </a:t>
            </a:r>
            <a:r>
              <a:rPr lang="it-IT" dirty="0" err="1"/>
              <a:t>conv</a:t>
            </a:r>
            <a:r>
              <a:rPr lang="it-IT" dirty="0"/>
              <a:t>. legge 102/2009</a:t>
            </a:r>
          </a:p>
          <a:p>
            <a:r>
              <a:rPr lang="it-IT" dirty="0"/>
              <a:t>- d.l. 78/2010 </a:t>
            </a:r>
            <a:r>
              <a:rPr lang="it-IT" dirty="0" err="1"/>
              <a:t>conv</a:t>
            </a:r>
            <a:r>
              <a:rPr lang="it-IT" dirty="0"/>
              <a:t>. legge 220/2010</a:t>
            </a:r>
          </a:p>
          <a:p>
            <a:r>
              <a:rPr lang="it-IT" dirty="0"/>
              <a:t>- d.l. 98/2011 </a:t>
            </a:r>
            <a:r>
              <a:rPr lang="it-IT" dirty="0" err="1"/>
              <a:t>conv</a:t>
            </a:r>
            <a:r>
              <a:rPr lang="it-IT" dirty="0"/>
              <a:t>. legge </a:t>
            </a:r>
            <a:r>
              <a:rPr lang="it-IT" dirty="0" smtClean="0"/>
              <a:t>111/2011 (Riforma Sacconi)</a:t>
            </a:r>
            <a:endParaRPr lang="it-IT" dirty="0"/>
          </a:p>
          <a:p>
            <a:r>
              <a:rPr lang="it-IT" dirty="0"/>
              <a:t>- d.l. 138/2011 </a:t>
            </a:r>
            <a:r>
              <a:rPr lang="it-IT" dirty="0" err="1"/>
              <a:t>conv</a:t>
            </a:r>
            <a:r>
              <a:rPr lang="it-IT" dirty="0"/>
              <a:t>. legge </a:t>
            </a:r>
            <a:r>
              <a:rPr lang="it-IT" dirty="0" smtClean="0"/>
              <a:t>148/2011 “</a:t>
            </a:r>
            <a:endParaRPr lang="it-IT" dirty="0"/>
          </a:p>
          <a:p>
            <a:r>
              <a:rPr lang="it-IT" dirty="0"/>
              <a:t>- d.l. 201/2011 </a:t>
            </a:r>
            <a:r>
              <a:rPr lang="it-IT" dirty="0" err="1"/>
              <a:t>conv</a:t>
            </a:r>
            <a:r>
              <a:rPr lang="it-IT" dirty="0"/>
              <a:t>. legge 214/2011 (riforma </a:t>
            </a:r>
            <a:r>
              <a:rPr lang="it-IT" dirty="0" err="1"/>
              <a:t>Fornero</a:t>
            </a:r>
            <a:r>
              <a:rPr lang="it-IT" dirty="0"/>
              <a:t>) - modificata da d.l. </a:t>
            </a:r>
            <a:r>
              <a:rPr lang="it-IT" dirty="0" smtClean="0"/>
              <a:t>216/2011</a:t>
            </a:r>
            <a:r>
              <a:rPr lang="it-IT" dirty="0"/>
              <a:t>, </a:t>
            </a:r>
            <a:r>
              <a:rPr lang="it-IT" dirty="0" err="1"/>
              <a:t>conv</a:t>
            </a:r>
            <a:r>
              <a:rPr lang="it-IT" dirty="0"/>
              <a:t>. </a:t>
            </a:r>
            <a:r>
              <a:rPr lang="it-IT" dirty="0" smtClean="0"/>
              <a:t>Legge 14/2012</a:t>
            </a:r>
            <a:r>
              <a:rPr lang="it-IT" dirty="0"/>
              <a:t>, </a:t>
            </a:r>
            <a:r>
              <a:rPr lang="it-IT" dirty="0" smtClean="0"/>
              <a:t>da </a:t>
            </a:r>
            <a:r>
              <a:rPr lang="it-IT" dirty="0"/>
              <a:t>d.l. </a:t>
            </a:r>
            <a:r>
              <a:rPr lang="it-IT" dirty="0" smtClean="0"/>
              <a:t>98/2012</a:t>
            </a:r>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368280"/>
          </a:xfrm>
        </p:spPr>
        <p:txBody>
          <a:bodyPr>
            <a:noAutofit/>
          </a:bodyPr>
          <a:lstStyle/>
          <a:p>
            <a:r>
              <a:rPr lang="it-IT" sz="3600" dirty="0" smtClean="0"/>
              <a:t>Disciplina pensionistica: evoluzione</a:t>
            </a:r>
            <a:endParaRPr lang="it-IT" sz="3600" dirty="0"/>
          </a:p>
        </p:txBody>
      </p:sp>
      <p:sp>
        <p:nvSpPr>
          <p:cNvPr id="5" name="Segnaposto testo 4"/>
          <p:cNvSpPr>
            <a:spLocks noGrp="1"/>
          </p:cNvSpPr>
          <p:nvPr>
            <p:ph type="body" idx="1"/>
          </p:nvPr>
        </p:nvSpPr>
        <p:spPr>
          <a:xfrm>
            <a:off x="457200" y="1000109"/>
            <a:ext cx="4040188" cy="428628"/>
          </a:xfrm>
        </p:spPr>
        <p:txBody>
          <a:bodyPr>
            <a:normAutofit lnSpcReduction="10000"/>
          </a:bodyPr>
          <a:lstStyle/>
          <a:p>
            <a:r>
              <a:rPr lang="it-IT" dirty="0" smtClean="0"/>
              <a:t>Disciplina previgente</a:t>
            </a:r>
            <a:endParaRPr lang="it-IT" dirty="0"/>
          </a:p>
        </p:txBody>
      </p:sp>
      <p:sp>
        <p:nvSpPr>
          <p:cNvPr id="6" name="Segnaposto contenuto 5"/>
          <p:cNvSpPr>
            <a:spLocks noGrp="1"/>
          </p:cNvSpPr>
          <p:nvPr>
            <p:ph sz="half" idx="2"/>
          </p:nvPr>
        </p:nvSpPr>
        <p:spPr>
          <a:xfrm>
            <a:off x="457200" y="1357298"/>
            <a:ext cx="4040188" cy="5357850"/>
          </a:xfrm>
        </p:spPr>
        <p:txBody>
          <a:bodyPr>
            <a:normAutofit/>
          </a:bodyPr>
          <a:lstStyle/>
          <a:p>
            <a:r>
              <a:rPr lang="it-IT" dirty="0" smtClean="0"/>
              <a:t>Metodo retributivo (introdotto con l. 218/52)</a:t>
            </a:r>
          </a:p>
          <a:p>
            <a:r>
              <a:rPr lang="it-IT" dirty="0" smtClean="0"/>
              <a:t>Sistema ripartizione</a:t>
            </a:r>
          </a:p>
          <a:p>
            <a:r>
              <a:rPr lang="it-IT" dirty="0" smtClean="0"/>
              <a:t>Pensione di vecchiaia</a:t>
            </a:r>
          </a:p>
          <a:p>
            <a:pPr lvl="1"/>
            <a:r>
              <a:rPr lang="it-IT" dirty="0" smtClean="0"/>
              <a:t>Età: 55/60, a.c. 15 anni</a:t>
            </a:r>
          </a:p>
          <a:p>
            <a:r>
              <a:rPr lang="it-IT" dirty="0" smtClean="0"/>
              <a:t>Pensione di anzianità</a:t>
            </a:r>
          </a:p>
          <a:p>
            <a:pPr lvl="1"/>
            <a:r>
              <a:rPr lang="it-IT" dirty="0" smtClean="0"/>
              <a:t>A.c. 35 anni (differenze tra regimi)</a:t>
            </a:r>
          </a:p>
          <a:p>
            <a:r>
              <a:rPr lang="it-IT" dirty="0" smtClean="0"/>
              <a:t>automaticità delle prestazioni (art. 2116 c.c.) anche all’</a:t>
            </a:r>
            <a:r>
              <a:rPr lang="it-IT" dirty="0" err="1" smtClean="0"/>
              <a:t>i.v.s</a:t>
            </a:r>
            <a:endParaRPr lang="it-IT" dirty="0" smtClean="0"/>
          </a:p>
          <a:p>
            <a:r>
              <a:rPr lang="it-IT" dirty="0" smtClean="0"/>
              <a:t>Perequazione automatica</a:t>
            </a:r>
          </a:p>
          <a:p>
            <a:pPr lvl="1"/>
            <a:endParaRPr lang="it-IT" sz="2400" dirty="0" smtClean="0"/>
          </a:p>
        </p:txBody>
      </p:sp>
      <p:sp>
        <p:nvSpPr>
          <p:cNvPr id="7" name="Segnaposto testo 6"/>
          <p:cNvSpPr>
            <a:spLocks noGrp="1"/>
          </p:cNvSpPr>
          <p:nvPr>
            <p:ph type="body" sz="quarter" idx="3"/>
          </p:nvPr>
        </p:nvSpPr>
        <p:spPr>
          <a:xfrm>
            <a:off x="4645025" y="857231"/>
            <a:ext cx="4041775" cy="571505"/>
          </a:xfrm>
        </p:spPr>
        <p:txBody>
          <a:bodyPr/>
          <a:lstStyle/>
          <a:p>
            <a:r>
              <a:rPr lang="it-IT" dirty="0" smtClean="0"/>
              <a:t>Riforma Amato l. 503/1992</a:t>
            </a:r>
            <a:endParaRPr lang="it-IT" dirty="0"/>
          </a:p>
        </p:txBody>
      </p:sp>
      <p:sp>
        <p:nvSpPr>
          <p:cNvPr id="8" name="Segnaposto contenuto 7"/>
          <p:cNvSpPr>
            <a:spLocks noGrp="1"/>
          </p:cNvSpPr>
          <p:nvPr>
            <p:ph sz="quarter" idx="4"/>
          </p:nvPr>
        </p:nvSpPr>
        <p:spPr>
          <a:xfrm>
            <a:off x="4645025" y="1357298"/>
            <a:ext cx="4041775" cy="5357850"/>
          </a:xfrm>
        </p:spPr>
        <p:txBody>
          <a:bodyPr/>
          <a:lstStyle/>
          <a:p>
            <a:r>
              <a:rPr lang="it-IT" dirty="0" smtClean="0"/>
              <a:t>Metodo retributivo</a:t>
            </a:r>
          </a:p>
          <a:p>
            <a:pPr lvl="1"/>
            <a:r>
              <a:rPr lang="it-IT" dirty="0" smtClean="0"/>
              <a:t>Ridefinizione base retributiva di riferimento</a:t>
            </a:r>
          </a:p>
          <a:p>
            <a:r>
              <a:rPr lang="it-IT" dirty="0" smtClean="0"/>
              <a:t>Pensione di vecchiaia</a:t>
            </a:r>
          </a:p>
          <a:p>
            <a:pPr lvl="1"/>
            <a:r>
              <a:rPr lang="it-IT" dirty="0" smtClean="0"/>
              <a:t>Età 60/65; a.c. 20 anni</a:t>
            </a:r>
          </a:p>
          <a:p>
            <a:r>
              <a:rPr lang="it-IT" dirty="0" smtClean="0"/>
              <a:t>Pensione di anzianità</a:t>
            </a:r>
          </a:p>
          <a:p>
            <a:pPr lvl="1"/>
            <a:r>
              <a:rPr lang="it-IT" dirty="0" smtClean="0"/>
              <a:t>Eliminazione differenze tra regimi</a:t>
            </a:r>
          </a:p>
          <a:p>
            <a:r>
              <a:rPr lang="it-IT" dirty="0" smtClean="0"/>
              <a:t>Disciplina cumulo tra pensione e reddito</a:t>
            </a:r>
          </a:p>
          <a:p>
            <a:r>
              <a:rPr lang="it-IT" dirty="0" smtClean="0"/>
              <a:t>Perequazione </a:t>
            </a:r>
            <a:r>
              <a:rPr lang="it-IT" dirty="0" err="1" smtClean="0"/>
              <a:t>istat</a:t>
            </a:r>
            <a:endParaRPr lang="it-IT" dirty="0" smtClean="0"/>
          </a:p>
          <a:p>
            <a:r>
              <a:rPr lang="it-IT" dirty="0" smtClean="0"/>
              <a:t>Fondi pensione</a:t>
            </a:r>
          </a:p>
          <a:p>
            <a:endParaRPr lang="it-IT" dirty="0" smtClean="0"/>
          </a:p>
          <a:p>
            <a:endParaRPr lang="it-I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714356"/>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714356"/>
            <a:ext cx="8786874" cy="6000792"/>
          </a:xfrm>
        </p:spPr>
        <p:txBody>
          <a:bodyPr>
            <a:normAutofit fontScale="77500" lnSpcReduction="20000"/>
          </a:bodyPr>
          <a:lstStyle/>
          <a:p>
            <a:pPr algn="ctr">
              <a:buNone/>
            </a:pPr>
            <a:r>
              <a:rPr lang="it-IT" b="1" dirty="0" smtClean="0"/>
              <a:t>  Legge 335/1995</a:t>
            </a:r>
            <a:r>
              <a:rPr lang="it-IT" dirty="0" smtClean="0"/>
              <a:t> (</a:t>
            </a:r>
            <a:r>
              <a:rPr lang="it-IT" b="1" dirty="0" smtClean="0"/>
              <a:t>Riforma Dini</a:t>
            </a:r>
            <a:r>
              <a:rPr lang="it-IT" dirty="0" smtClean="0"/>
              <a:t>). </a:t>
            </a:r>
            <a:endParaRPr lang="it-IT" b="1" dirty="0" smtClean="0"/>
          </a:p>
          <a:p>
            <a:endParaRPr lang="it-IT" dirty="0" smtClean="0"/>
          </a:p>
          <a:p>
            <a:r>
              <a:rPr lang="it-IT" u="sng" dirty="0" smtClean="0"/>
              <a:t>Reintroduzione graduale metodo contributivo</a:t>
            </a:r>
            <a:r>
              <a:rPr lang="it-IT" dirty="0" smtClean="0"/>
              <a:t>:</a:t>
            </a:r>
          </a:p>
          <a:p>
            <a:pPr>
              <a:buNone/>
            </a:pPr>
            <a:r>
              <a:rPr lang="it-IT" dirty="0" smtClean="0"/>
              <a:t>	- per i nuovi assunti a partire dall’1.1.1996</a:t>
            </a:r>
          </a:p>
          <a:p>
            <a:pPr>
              <a:buNone/>
            </a:pPr>
            <a:r>
              <a:rPr lang="it-IT" dirty="0" smtClean="0"/>
              <a:t>	- per chi esercita l’opzione (accessibile, fino al 2001, ai lavoratori con a.c. inferiore a 18 anni. Condizioni: età 57, a.c. di almeno 15 anni, dei quali almeno 5 col sistema contributivo)</a:t>
            </a:r>
          </a:p>
          <a:p>
            <a:pPr>
              <a:buNone/>
            </a:pPr>
            <a:endParaRPr lang="it-IT" dirty="0" smtClean="0"/>
          </a:p>
          <a:p>
            <a:r>
              <a:rPr lang="it-IT" u="sng" dirty="0" smtClean="0"/>
              <a:t>Sopravvivenza del metodo retributivo </a:t>
            </a:r>
            <a:r>
              <a:rPr lang="it-IT" dirty="0" smtClean="0"/>
              <a:t>per chi:</a:t>
            </a:r>
          </a:p>
          <a:p>
            <a:pPr>
              <a:buNone/>
            </a:pPr>
            <a:r>
              <a:rPr lang="it-IT" dirty="0" smtClean="0"/>
              <a:t>	- al 31.12.1995 ha più di 18 anni di a.c. (esclusi dall’opzione)</a:t>
            </a:r>
          </a:p>
          <a:p>
            <a:pPr>
              <a:buNone/>
            </a:pPr>
            <a:endParaRPr lang="it-IT" dirty="0" smtClean="0"/>
          </a:p>
          <a:p>
            <a:r>
              <a:rPr lang="it-IT" u="sng" dirty="0" smtClean="0"/>
              <a:t>Mantenimento di un metodo misto </a:t>
            </a:r>
            <a:r>
              <a:rPr lang="it-IT" dirty="0" smtClean="0"/>
              <a:t>per chi:</a:t>
            </a:r>
          </a:p>
          <a:p>
            <a:pPr>
              <a:buNone/>
            </a:pPr>
            <a:r>
              <a:rPr lang="it-IT" dirty="0" smtClean="0"/>
              <a:t>	- al 31.12.1995 ha meno di 18 anni di a.c.)</a:t>
            </a:r>
          </a:p>
          <a:p>
            <a:pPr>
              <a:buNone/>
            </a:pPr>
            <a:r>
              <a:rPr lang="it-IT" dirty="0" smtClean="0"/>
              <a:t>		quota retributiva (ante 96) e contributiva (post 96) </a:t>
            </a:r>
          </a:p>
          <a:p>
            <a:pPr>
              <a:buNone/>
            </a:pPr>
            <a:endParaRPr lang="it-IT" dirty="0" smtClean="0"/>
          </a:p>
          <a:p>
            <a:r>
              <a:rPr lang="it-IT" u="sng" dirty="0" smtClean="0"/>
              <a:t>Revisione assetto trattamenti pensionistici</a:t>
            </a:r>
            <a:endParaRPr lang="it-IT" u="sng"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511156"/>
          </a:xfrm>
        </p:spPr>
        <p:txBody>
          <a:bodyPr>
            <a:normAutofit fontScale="90000"/>
          </a:bodyPr>
          <a:lstStyle/>
          <a:p>
            <a:r>
              <a:rPr lang="it-IT" dirty="0" smtClean="0"/>
              <a:t>Riforma Dini</a:t>
            </a:r>
            <a:endParaRPr lang="it-IT" dirty="0"/>
          </a:p>
        </p:txBody>
      </p:sp>
      <p:sp>
        <p:nvSpPr>
          <p:cNvPr id="5" name="Segnaposto testo 4"/>
          <p:cNvSpPr>
            <a:spLocks noGrp="1"/>
          </p:cNvSpPr>
          <p:nvPr>
            <p:ph type="body" idx="1"/>
          </p:nvPr>
        </p:nvSpPr>
        <p:spPr>
          <a:xfrm>
            <a:off x="457200" y="1000109"/>
            <a:ext cx="4040188" cy="500066"/>
          </a:xfrm>
        </p:spPr>
        <p:txBody>
          <a:bodyPr/>
          <a:lstStyle/>
          <a:p>
            <a:r>
              <a:rPr lang="it-IT" dirty="0" smtClean="0"/>
              <a:t>contributivo</a:t>
            </a:r>
            <a:endParaRPr lang="it-IT" dirty="0"/>
          </a:p>
        </p:txBody>
      </p:sp>
      <p:sp>
        <p:nvSpPr>
          <p:cNvPr id="6" name="Segnaposto contenuto 5"/>
          <p:cNvSpPr>
            <a:spLocks noGrp="1"/>
          </p:cNvSpPr>
          <p:nvPr>
            <p:ph sz="half" idx="2"/>
          </p:nvPr>
        </p:nvSpPr>
        <p:spPr>
          <a:xfrm>
            <a:off x="457200" y="1643050"/>
            <a:ext cx="4040188" cy="5000660"/>
          </a:xfrm>
        </p:spPr>
        <p:txBody>
          <a:bodyPr>
            <a:normAutofit lnSpcReduction="10000"/>
          </a:bodyPr>
          <a:lstStyle/>
          <a:p>
            <a:pPr>
              <a:buFont typeface="Wingdings" pitchFamily="2" charset="2"/>
              <a:buChar char="Ø"/>
            </a:pPr>
            <a:r>
              <a:rPr lang="it-IT" dirty="0" smtClean="0"/>
              <a:t>è eliminata la pensione di anzianità</a:t>
            </a:r>
          </a:p>
          <a:p>
            <a:endParaRPr lang="it-IT" dirty="0" smtClean="0"/>
          </a:p>
          <a:p>
            <a:endParaRPr lang="it-IT" dirty="0" smtClean="0"/>
          </a:p>
          <a:p>
            <a:endParaRPr lang="it-IT" dirty="0" smtClean="0"/>
          </a:p>
          <a:p>
            <a:pPr>
              <a:buFont typeface="Wingdings" pitchFamily="2" charset="2"/>
              <a:buChar char="Ø"/>
            </a:pPr>
            <a:r>
              <a:rPr lang="it-IT" dirty="0" smtClean="0"/>
              <a:t>esiste la sola pensione di vecchiaia: </a:t>
            </a:r>
          </a:p>
          <a:p>
            <a:pPr lvl="1">
              <a:buFont typeface="Wingdings" pitchFamily="2" charset="2"/>
              <a:buChar char="ü"/>
            </a:pPr>
            <a:r>
              <a:rPr lang="it-IT" dirty="0" smtClean="0"/>
              <a:t> </a:t>
            </a:r>
            <a:r>
              <a:rPr lang="it-IT" sz="2400" dirty="0" smtClean="0"/>
              <a:t>età 57; a.c. 5 anni; limite 1,2 volte l’assegno sociale</a:t>
            </a:r>
          </a:p>
          <a:p>
            <a:pPr lvl="1">
              <a:buFont typeface="Wingdings" pitchFamily="2" charset="2"/>
              <a:buChar char="ü"/>
            </a:pPr>
            <a:r>
              <a:rPr lang="it-IT" dirty="0" smtClean="0"/>
              <a:t>  </a:t>
            </a:r>
            <a:r>
              <a:rPr lang="it-IT" sz="2400" dirty="0" smtClean="0"/>
              <a:t>40 anni di a.c. indipendentemente dall’età</a:t>
            </a:r>
          </a:p>
          <a:p>
            <a:endParaRPr lang="it-IT" dirty="0"/>
          </a:p>
        </p:txBody>
      </p:sp>
      <p:sp>
        <p:nvSpPr>
          <p:cNvPr id="7" name="Segnaposto testo 6"/>
          <p:cNvSpPr>
            <a:spLocks noGrp="1"/>
          </p:cNvSpPr>
          <p:nvPr>
            <p:ph type="body" sz="quarter" idx="3"/>
          </p:nvPr>
        </p:nvSpPr>
        <p:spPr>
          <a:xfrm>
            <a:off x="4645025" y="1000109"/>
            <a:ext cx="4041775" cy="500066"/>
          </a:xfrm>
        </p:spPr>
        <p:txBody>
          <a:bodyPr/>
          <a:lstStyle/>
          <a:p>
            <a:r>
              <a:rPr lang="it-IT" dirty="0" smtClean="0"/>
              <a:t>Retributivo e misto</a:t>
            </a:r>
            <a:endParaRPr lang="it-IT" dirty="0"/>
          </a:p>
        </p:txBody>
      </p:sp>
      <p:sp>
        <p:nvSpPr>
          <p:cNvPr id="8" name="Segnaposto contenuto 7"/>
          <p:cNvSpPr>
            <a:spLocks noGrp="1"/>
          </p:cNvSpPr>
          <p:nvPr>
            <p:ph sz="quarter" idx="4"/>
          </p:nvPr>
        </p:nvSpPr>
        <p:spPr>
          <a:xfrm>
            <a:off x="4645025" y="1643050"/>
            <a:ext cx="4041775" cy="4929222"/>
          </a:xfrm>
        </p:spPr>
        <p:txBody>
          <a:bodyPr>
            <a:normAutofit/>
          </a:bodyPr>
          <a:lstStyle/>
          <a:p>
            <a:pPr>
              <a:buFont typeface="Wingdings" pitchFamily="2" charset="2"/>
              <a:buChar char="Ø"/>
            </a:pPr>
            <a:r>
              <a:rPr lang="it-IT" dirty="0" smtClean="0"/>
              <a:t>pensione di anzianità:</a:t>
            </a:r>
          </a:p>
          <a:p>
            <a:pPr lvl="1">
              <a:buFont typeface="Wingdings" pitchFamily="2" charset="2"/>
              <a:buChar char="ü"/>
            </a:pPr>
            <a:r>
              <a:rPr lang="it-IT" dirty="0" smtClean="0"/>
              <a:t>età 57; a.c. 35 anni</a:t>
            </a:r>
          </a:p>
          <a:p>
            <a:pPr lvl="1">
              <a:buFont typeface="Wingdings" pitchFamily="2" charset="2"/>
              <a:buChar char="ü"/>
            </a:pPr>
            <a:r>
              <a:rPr lang="it-IT" dirty="0" smtClean="0"/>
              <a:t>40 anni di a.c. indipendentemente dall’età</a:t>
            </a:r>
          </a:p>
          <a:p>
            <a:pPr>
              <a:buFont typeface="Wingdings" pitchFamily="2" charset="2"/>
              <a:buChar char="Ø"/>
            </a:pPr>
            <a:endParaRPr lang="it-IT" dirty="0" smtClean="0"/>
          </a:p>
          <a:p>
            <a:pPr>
              <a:buFont typeface="Wingdings" pitchFamily="2" charset="2"/>
              <a:buChar char="Ø"/>
            </a:pPr>
            <a:r>
              <a:rPr lang="it-IT" dirty="0" smtClean="0"/>
              <a:t>pensione di vecchiaia</a:t>
            </a:r>
          </a:p>
          <a:p>
            <a:pPr lvl="1">
              <a:buFont typeface="Wingdings" pitchFamily="2" charset="2"/>
              <a:buChar char="ü"/>
            </a:pPr>
            <a:r>
              <a:rPr lang="it-IT" dirty="0" smtClean="0"/>
              <a:t>età 60/65; a.c. 20 anni</a:t>
            </a:r>
          </a:p>
          <a:p>
            <a:endParaRPr lang="it-IT"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92500" lnSpcReduction="10000"/>
          </a:bodyPr>
          <a:lstStyle/>
          <a:p>
            <a:pPr algn="ctr">
              <a:buNone/>
            </a:pPr>
            <a:r>
              <a:rPr lang="it-IT" sz="2800" b="1" dirty="0" smtClean="0"/>
              <a:t>  Legge 335/1995</a:t>
            </a:r>
            <a:r>
              <a:rPr lang="it-IT" sz="2800" dirty="0" smtClean="0"/>
              <a:t> (</a:t>
            </a:r>
            <a:r>
              <a:rPr lang="it-IT" sz="2800" b="1" dirty="0" smtClean="0"/>
              <a:t>Riforma Dini</a:t>
            </a:r>
            <a:r>
              <a:rPr lang="it-IT" sz="2800" dirty="0" smtClean="0"/>
              <a:t>). </a:t>
            </a:r>
          </a:p>
          <a:p>
            <a:endParaRPr lang="it-IT" dirty="0" smtClean="0"/>
          </a:p>
          <a:p>
            <a:r>
              <a:rPr lang="it-IT" dirty="0" smtClean="0"/>
              <a:t>Deleghe per la armonizzazione dei regimi pensionistici, disciplinando in modo uniforme istituti comuni</a:t>
            </a:r>
          </a:p>
          <a:p>
            <a:endParaRPr lang="it-IT" dirty="0" smtClean="0"/>
          </a:p>
          <a:p>
            <a:r>
              <a:rPr lang="it-IT" dirty="0" smtClean="0"/>
              <a:t>Riunione delle gestioni dei pubblici dipendenti presso l’Inpdap</a:t>
            </a:r>
          </a:p>
          <a:p>
            <a:endParaRPr lang="it-IT" dirty="0" smtClean="0"/>
          </a:p>
          <a:p>
            <a:r>
              <a:rPr lang="it-IT" dirty="0" smtClean="0"/>
              <a:t>Interventi sul d.l. 124/1993 (previdenza complementare)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85000" lnSpcReduction="20000"/>
          </a:bodyPr>
          <a:lstStyle/>
          <a:p>
            <a:pPr algn="ctr">
              <a:buNone/>
            </a:pPr>
            <a:r>
              <a:rPr lang="it-IT" sz="2800" b="1" dirty="0" smtClean="0"/>
              <a:t>  Legge 449/1997</a:t>
            </a:r>
            <a:endParaRPr lang="it-IT" sz="2800" dirty="0" smtClean="0"/>
          </a:p>
          <a:p>
            <a:endParaRPr lang="it-IT" dirty="0" smtClean="0"/>
          </a:p>
          <a:p>
            <a:r>
              <a:rPr lang="it-IT" dirty="0" smtClean="0"/>
              <a:t>Si </a:t>
            </a:r>
            <a:r>
              <a:rPr lang="it-IT" dirty="0" smtClean="0"/>
              <a:t>accelera </a:t>
            </a:r>
            <a:r>
              <a:rPr lang="it-IT" dirty="0" smtClean="0"/>
              <a:t>il processo di eliminazione della pensione di anzianità: ricucendo il regime transitorio per i 57 anni</a:t>
            </a:r>
          </a:p>
          <a:p>
            <a:endParaRPr lang="it-IT" dirty="0" smtClean="0"/>
          </a:p>
          <a:p>
            <a:r>
              <a:rPr lang="it-IT" dirty="0" smtClean="0"/>
              <a:t>Aumento della contribuzione dei lavoratori autonomi</a:t>
            </a:r>
          </a:p>
          <a:p>
            <a:endParaRPr lang="it-IT" dirty="0" smtClean="0"/>
          </a:p>
          <a:p>
            <a:r>
              <a:rPr lang="it-IT" dirty="0" smtClean="0"/>
              <a:t>Equiparazione delle aliquote contributive di tutti i lavoratori dipendenti, eliminando le differenze esistenti tra le diverse gestioni</a:t>
            </a:r>
          </a:p>
          <a:p>
            <a:endParaRPr lang="it-IT" dirty="0" smtClean="0"/>
          </a:p>
          <a:p>
            <a:r>
              <a:rPr lang="it-IT" dirty="0" smtClean="0"/>
              <a:t>Riduzione della perequazione automatica per le pensioni di importo elevato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511156"/>
          </a:xfrm>
        </p:spPr>
        <p:txBody>
          <a:bodyPr>
            <a:normAutofit fontScale="90000"/>
          </a:bodyPr>
          <a:lstStyle/>
          <a:p>
            <a:r>
              <a:rPr lang="it-IT" dirty="0" smtClean="0"/>
              <a:t>Riforma Maroni l. 243/2044</a:t>
            </a:r>
            <a:endParaRPr lang="it-IT" dirty="0"/>
          </a:p>
        </p:txBody>
      </p:sp>
      <p:sp>
        <p:nvSpPr>
          <p:cNvPr id="5" name="Segnaposto testo 4"/>
          <p:cNvSpPr>
            <a:spLocks noGrp="1"/>
          </p:cNvSpPr>
          <p:nvPr>
            <p:ph type="body" idx="1"/>
          </p:nvPr>
        </p:nvSpPr>
        <p:spPr>
          <a:xfrm>
            <a:off x="457200" y="1000109"/>
            <a:ext cx="4040188" cy="500066"/>
          </a:xfrm>
        </p:spPr>
        <p:txBody>
          <a:bodyPr/>
          <a:lstStyle/>
          <a:p>
            <a:r>
              <a:rPr lang="it-IT" dirty="0" smtClean="0"/>
              <a:t>contributivo</a:t>
            </a:r>
            <a:endParaRPr lang="it-IT" dirty="0"/>
          </a:p>
        </p:txBody>
      </p:sp>
      <p:sp>
        <p:nvSpPr>
          <p:cNvPr id="6" name="Segnaposto contenuto 5"/>
          <p:cNvSpPr>
            <a:spLocks noGrp="1"/>
          </p:cNvSpPr>
          <p:nvPr>
            <p:ph sz="half" idx="2"/>
          </p:nvPr>
        </p:nvSpPr>
        <p:spPr>
          <a:xfrm>
            <a:off x="457200" y="1643050"/>
            <a:ext cx="4040188" cy="5000660"/>
          </a:xfrm>
        </p:spPr>
        <p:txBody>
          <a:bodyPr>
            <a:normAutofit/>
          </a:bodyPr>
          <a:lstStyle/>
          <a:p>
            <a:pPr>
              <a:buFont typeface="Wingdings" pitchFamily="2" charset="2"/>
              <a:buChar char="Ø"/>
            </a:pPr>
            <a:r>
              <a:rPr lang="it-IT" dirty="0" smtClean="0"/>
              <a:t>sola pensione di vecchiaia: </a:t>
            </a:r>
          </a:p>
          <a:p>
            <a:pPr lvl="1">
              <a:buFont typeface="Wingdings" pitchFamily="2" charset="2"/>
              <a:buChar char="ü"/>
            </a:pPr>
            <a:r>
              <a:rPr lang="it-IT" dirty="0" smtClean="0"/>
              <a:t> </a:t>
            </a:r>
            <a:r>
              <a:rPr lang="it-IT" sz="2400" dirty="0" smtClean="0"/>
              <a:t>età 60/65 (non più 57); a.c. 5 anni; limite 1,2 volte l’assegno sociale</a:t>
            </a:r>
          </a:p>
          <a:p>
            <a:pPr lvl="1">
              <a:buFont typeface="Wingdings" pitchFamily="2" charset="2"/>
              <a:buChar char="ü"/>
            </a:pPr>
            <a:endParaRPr lang="it-IT" sz="2400" dirty="0" smtClean="0"/>
          </a:p>
          <a:p>
            <a:pPr lvl="1">
              <a:buFont typeface="Wingdings" pitchFamily="2" charset="2"/>
              <a:buChar char="ü"/>
            </a:pPr>
            <a:r>
              <a:rPr lang="it-IT" dirty="0" smtClean="0"/>
              <a:t>  </a:t>
            </a:r>
            <a:r>
              <a:rPr lang="it-IT" sz="2400" dirty="0" smtClean="0"/>
              <a:t>40 anni di a.c. indipendentemente dall’età</a:t>
            </a:r>
          </a:p>
          <a:p>
            <a:pPr lvl="1">
              <a:buFont typeface="Wingdings" pitchFamily="2" charset="2"/>
              <a:buChar char="ü"/>
            </a:pPr>
            <a:endParaRPr lang="it-IT" sz="2400" dirty="0" smtClean="0"/>
          </a:p>
          <a:p>
            <a:pPr lvl="1">
              <a:buFont typeface="Wingdings" pitchFamily="2" charset="2"/>
              <a:buChar char="ü"/>
            </a:pPr>
            <a:r>
              <a:rPr lang="it-IT" sz="2400" dirty="0" smtClean="0"/>
              <a:t>a.c. 35 anni; età fino a 59/60, (fino al 2009)* </a:t>
            </a:r>
          </a:p>
          <a:p>
            <a:endParaRPr lang="it-IT" dirty="0"/>
          </a:p>
        </p:txBody>
      </p:sp>
      <p:sp>
        <p:nvSpPr>
          <p:cNvPr id="7" name="Segnaposto testo 6"/>
          <p:cNvSpPr>
            <a:spLocks noGrp="1"/>
          </p:cNvSpPr>
          <p:nvPr>
            <p:ph type="body" sz="quarter" idx="3"/>
          </p:nvPr>
        </p:nvSpPr>
        <p:spPr>
          <a:xfrm>
            <a:off x="4645025" y="1000109"/>
            <a:ext cx="4041775" cy="500066"/>
          </a:xfrm>
        </p:spPr>
        <p:txBody>
          <a:bodyPr/>
          <a:lstStyle/>
          <a:p>
            <a:r>
              <a:rPr lang="it-IT" dirty="0" smtClean="0"/>
              <a:t>retributivo</a:t>
            </a:r>
            <a:endParaRPr lang="it-IT" dirty="0"/>
          </a:p>
        </p:txBody>
      </p:sp>
      <p:sp>
        <p:nvSpPr>
          <p:cNvPr id="8" name="Segnaposto contenuto 7"/>
          <p:cNvSpPr>
            <a:spLocks noGrp="1"/>
          </p:cNvSpPr>
          <p:nvPr>
            <p:ph sz="quarter" idx="4"/>
          </p:nvPr>
        </p:nvSpPr>
        <p:spPr>
          <a:xfrm>
            <a:off x="4645025" y="1643050"/>
            <a:ext cx="4041775" cy="4929222"/>
          </a:xfrm>
        </p:spPr>
        <p:txBody>
          <a:bodyPr>
            <a:normAutofit/>
          </a:bodyPr>
          <a:lstStyle/>
          <a:p>
            <a:pPr>
              <a:buFont typeface="Wingdings" pitchFamily="2" charset="2"/>
              <a:buChar char="Ø"/>
            </a:pPr>
            <a:r>
              <a:rPr lang="it-IT" dirty="0" smtClean="0"/>
              <a:t>pensione di vecchiaia</a:t>
            </a:r>
          </a:p>
          <a:p>
            <a:pPr lvl="1">
              <a:buFont typeface="Wingdings" pitchFamily="2" charset="2"/>
              <a:buChar char="ü"/>
            </a:pPr>
            <a:r>
              <a:rPr lang="it-IT" sz="2400" dirty="0" smtClean="0"/>
              <a:t>età 60/65; a.c. 20 anni</a:t>
            </a:r>
          </a:p>
          <a:p>
            <a:pPr>
              <a:buFont typeface="Wingdings" pitchFamily="2" charset="2"/>
              <a:buChar char="Ø"/>
            </a:pPr>
            <a:endParaRPr lang="it-IT" dirty="0" smtClean="0"/>
          </a:p>
          <a:p>
            <a:pPr>
              <a:buFont typeface="Wingdings" pitchFamily="2" charset="2"/>
              <a:buChar char="Ø"/>
            </a:pPr>
            <a:r>
              <a:rPr lang="it-IT" dirty="0" smtClean="0"/>
              <a:t>pensione di anzianità</a:t>
            </a:r>
          </a:p>
          <a:p>
            <a:pPr>
              <a:buFont typeface="Wingdings" pitchFamily="2" charset="2"/>
              <a:buChar char="ü"/>
            </a:pPr>
            <a:r>
              <a:rPr lang="it-IT" dirty="0" smtClean="0"/>
              <a:t>Età (non più 57 ma) 60 (dipendenti) 61 (autonomi) </a:t>
            </a:r>
            <a:r>
              <a:rPr lang="it-IT" dirty="0" err="1" smtClean="0"/>
              <a:t>*e</a:t>
            </a:r>
            <a:r>
              <a:rPr lang="it-IT" dirty="0" smtClean="0"/>
              <a:t> a.c. 35 anni, fino al 2009. </a:t>
            </a:r>
          </a:p>
          <a:p>
            <a:pPr>
              <a:buNone/>
            </a:pPr>
            <a:r>
              <a:rPr lang="it-IT" dirty="0" smtClean="0"/>
              <a:t> </a:t>
            </a:r>
          </a:p>
          <a:p>
            <a:pPr>
              <a:buFont typeface="Wingdings" pitchFamily="2" charset="2"/>
              <a:buChar char="ü"/>
            </a:pPr>
            <a:r>
              <a:rPr lang="it-IT" sz="2400" dirty="0" smtClean="0"/>
              <a:t>40 anni di a.c. indipendentemente dall’età</a:t>
            </a:r>
          </a:p>
          <a:p>
            <a:pPr>
              <a:buFont typeface="Wingdings" pitchFamily="2" charset="2"/>
              <a:buChar char="Ø"/>
            </a:pPr>
            <a:endParaRPr lang="it-IT" dirty="0" smtClean="0"/>
          </a:p>
          <a:p>
            <a:pPr>
              <a:buFont typeface="Wingdings" pitchFamily="2" charset="2"/>
              <a:buChar char="Ø"/>
            </a:pPr>
            <a:endParaRPr lang="it-IT" dirty="0" smtClean="0"/>
          </a:p>
          <a:p>
            <a:endParaRPr lang="it-I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a:bodyPr>
          <a:lstStyle/>
          <a:p>
            <a:pPr>
              <a:buNone/>
            </a:pPr>
            <a:r>
              <a:rPr lang="it-IT" sz="2800" b="1" dirty="0" smtClean="0"/>
              <a:t>  Legge 243/2004</a:t>
            </a:r>
            <a:r>
              <a:rPr lang="it-IT" sz="2800" dirty="0" smtClean="0"/>
              <a:t> (</a:t>
            </a:r>
            <a:r>
              <a:rPr lang="it-IT" sz="2800" b="1" dirty="0" smtClean="0"/>
              <a:t>Riforma Maroni</a:t>
            </a:r>
            <a:r>
              <a:rPr lang="it-IT" sz="2800" dirty="0" smtClean="0"/>
              <a:t>). </a:t>
            </a:r>
          </a:p>
          <a:p>
            <a:pPr>
              <a:buNone/>
            </a:pPr>
            <a:endParaRPr lang="it-IT" dirty="0" smtClean="0"/>
          </a:p>
          <a:p>
            <a:pPr>
              <a:buFont typeface="Wingdings" pitchFamily="2" charset="2"/>
              <a:buChar char="Ø"/>
            </a:pPr>
            <a:r>
              <a:rPr lang="it-IT" dirty="0" smtClean="0"/>
              <a:t> per entrambe le pensioni, si disciplina il sistema delle decorrenze</a:t>
            </a:r>
          </a:p>
          <a:p>
            <a:pPr>
              <a:buFont typeface="Wingdings" pitchFamily="2" charset="2"/>
              <a:buChar char="Ø"/>
            </a:pPr>
            <a:endParaRPr lang="it-IT" dirty="0" smtClean="0"/>
          </a:p>
          <a:p>
            <a:pPr>
              <a:buFont typeface="Wingdings" pitchFamily="2" charset="2"/>
              <a:buChar char="Ø"/>
            </a:pPr>
            <a:r>
              <a:rPr lang="it-IT" dirty="0" smtClean="0"/>
              <a:t>Si delega al riordino della previdenza complementare, con la devoluzione del </a:t>
            </a:r>
            <a:r>
              <a:rPr lang="it-IT" dirty="0" err="1" smtClean="0"/>
              <a:t>tfr</a:t>
            </a:r>
            <a:r>
              <a:rPr lang="it-IT" dirty="0" smtClean="0"/>
              <a:t> </a:t>
            </a:r>
          </a:p>
          <a:p>
            <a:pPr>
              <a:buNone/>
            </a:pPr>
            <a:r>
              <a:rPr lang="it-IT" dirty="0" smtClean="0"/>
              <a:t>	</a:t>
            </a:r>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70000" lnSpcReduction="20000"/>
          </a:bodyPr>
          <a:lstStyle/>
          <a:p>
            <a:pPr algn="ctr">
              <a:buNone/>
            </a:pPr>
            <a:r>
              <a:rPr lang="it-IT" sz="2800" b="1" dirty="0" smtClean="0"/>
              <a:t> Legge 247/2007 (riforma Damiano)</a:t>
            </a:r>
            <a:endParaRPr lang="it-IT" sz="2800" dirty="0" smtClean="0"/>
          </a:p>
          <a:p>
            <a:pPr>
              <a:buNone/>
            </a:pPr>
            <a:endParaRPr lang="it-IT" sz="2800" dirty="0" smtClean="0"/>
          </a:p>
          <a:p>
            <a:pPr>
              <a:buNone/>
            </a:pPr>
            <a:r>
              <a:rPr lang="it-IT" dirty="0" smtClean="0"/>
              <a:t>Per la pensione di anzianità (solo retributivo) e vecchiaia (sia contributivo che retributivo), per l’ipotesi di pensionamento con 35 di contribuzione si introduce il sistema delle quote combinate, a partire dal 2009:</a:t>
            </a:r>
          </a:p>
          <a:p>
            <a:r>
              <a:rPr lang="it-IT" dirty="0" smtClean="0"/>
              <a:t>a.c. di meno 35 anni di c.</a:t>
            </a:r>
          </a:p>
          <a:p>
            <a:r>
              <a:rPr lang="it-IT" dirty="0" smtClean="0"/>
              <a:t>raggiungimento di una quota: somma di età e a.c.</a:t>
            </a:r>
          </a:p>
          <a:p>
            <a:pPr>
              <a:buNone/>
            </a:pPr>
            <a:endParaRPr lang="it-IT" dirty="0" smtClean="0"/>
          </a:p>
          <a:p>
            <a:pPr>
              <a:buNone/>
            </a:pPr>
            <a:r>
              <a:rPr lang="it-IT" dirty="0" err="1" smtClean="0"/>
              <a:t>Es</a:t>
            </a:r>
            <a:r>
              <a:rPr lang="it-IT" dirty="0" smtClean="0"/>
              <a:t>: nel 2011 e 2012: età 60 e quota 96 (età 60/61+ a.c.36/35)</a:t>
            </a:r>
          </a:p>
          <a:p>
            <a:pPr>
              <a:buNone/>
            </a:pPr>
            <a:r>
              <a:rPr lang="it-IT" dirty="0" smtClean="0"/>
              <a:t>	significa che età e a.c. sono variabili</a:t>
            </a:r>
          </a:p>
          <a:p>
            <a:pPr>
              <a:buNone/>
            </a:pPr>
            <a:endParaRPr lang="it-IT" dirty="0" smtClean="0"/>
          </a:p>
          <a:p>
            <a:pPr>
              <a:buNone/>
            </a:pPr>
            <a:endParaRPr lang="it-IT" dirty="0" smtClean="0"/>
          </a:p>
          <a:p>
            <a:pPr>
              <a:buNone/>
            </a:pPr>
            <a:r>
              <a:rPr lang="it-IT" dirty="0" smtClean="0"/>
              <a:t>Nuova disciplina delle decorrenze, fisse</a:t>
            </a:r>
          </a:p>
          <a:p>
            <a:pPr>
              <a:buNone/>
            </a:pPr>
            <a:endParaRPr lang="it-IT" dirty="0" smtClean="0"/>
          </a:p>
          <a:p>
            <a:pPr>
              <a:buNone/>
            </a:pPr>
            <a:r>
              <a:rPr lang="it-IT" dirty="0" smtClean="0"/>
              <a:t>	</a:t>
            </a:r>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82594"/>
          </a:xfrm>
        </p:spPr>
        <p:txBody>
          <a:bodyPr>
            <a:normAutofit fontScale="90000"/>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70000" lnSpcReduction="20000"/>
          </a:bodyPr>
          <a:lstStyle/>
          <a:p>
            <a:pPr>
              <a:buNone/>
            </a:pPr>
            <a:r>
              <a:rPr lang="it-IT" sz="2800" b="1" dirty="0" smtClean="0"/>
              <a:t> d.l. 78/2000 (l.102/2009); d.l. 78/2010 (l. 122/2010);  d.l. 98/2011 (l.111/2011); d.l. 138/2011 (l.148/2011) (riforma Sacconi)</a:t>
            </a:r>
          </a:p>
          <a:p>
            <a:pPr>
              <a:buNone/>
            </a:pPr>
            <a:endParaRPr lang="it-IT" sz="2800" dirty="0" smtClean="0"/>
          </a:p>
          <a:p>
            <a:r>
              <a:rPr lang="it-IT" dirty="0" smtClean="0"/>
              <a:t>innalzamento dell'età pensionabile delle donne, nell'impiego pubblico prima e privato dopo (dai 60 ai 65 anni)</a:t>
            </a:r>
          </a:p>
          <a:p>
            <a:endParaRPr lang="it-IT" dirty="0" smtClean="0"/>
          </a:p>
          <a:p>
            <a:r>
              <a:rPr lang="it-IT" dirty="0" smtClean="0"/>
              <a:t> adeguamento dell'età di pensionamento alle aspettative di vita</a:t>
            </a:r>
          </a:p>
          <a:p>
            <a:endParaRPr lang="it-IT" dirty="0" smtClean="0"/>
          </a:p>
          <a:p>
            <a:r>
              <a:rPr lang="it-IT" dirty="0" smtClean="0"/>
              <a:t>ulteriori finestre di contribuzione per coloro che accedono alla pensione (di anzianità) con il solo requisito contributivo di 40 anni</a:t>
            </a:r>
          </a:p>
          <a:p>
            <a:pPr>
              <a:buNone/>
            </a:pPr>
            <a:r>
              <a:rPr lang="it-IT" dirty="0" smtClean="0"/>
              <a:t> </a:t>
            </a:r>
          </a:p>
          <a:p>
            <a:r>
              <a:rPr lang="it-IT" dirty="0" smtClean="0"/>
              <a:t>contributo di solidarietà sulle pensioni di importo più elevato</a:t>
            </a:r>
          </a:p>
          <a:p>
            <a:pPr>
              <a:buNone/>
            </a:pPr>
            <a:r>
              <a:rPr lang="it-IT" dirty="0" smtClean="0"/>
              <a:t> </a:t>
            </a:r>
          </a:p>
          <a:p>
            <a:r>
              <a:rPr lang="it-IT" dirty="0" smtClean="0"/>
              <a:t>ridotta la perequazione automatica delle pensioni</a:t>
            </a:r>
          </a:p>
          <a:p>
            <a:pPr>
              <a:buNone/>
            </a:pPr>
            <a:endParaRPr lang="it-IT" dirty="0" smtClean="0"/>
          </a:p>
          <a:p>
            <a:r>
              <a:rPr lang="it-IT" dirty="0" smtClean="0"/>
              <a:t>nuove norme per la pensione di reversibilità	</a:t>
            </a:r>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654032"/>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92500" lnSpcReduction="20000"/>
          </a:bodyPr>
          <a:lstStyle/>
          <a:p>
            <a:pPr>
              <a:buNone/>
            </a:pPr>
            <a:r>
              <a:rPr lang="it-IT" sz="2600" b="1" dirty="0" smtClean="0"/>
              <a:t>Risulta un sistema pensionistico ante 1.1.2012 – ancora in vigore</a:t>
            </a:r>
            <a:r>
              <a:rPr lang="it-IT" sz="2600" dirty="0" smtClean="0"/>
              <a:t>, per coloro ai quali non si applica la riforma Monti </a:t>
            </a:r>
            <a:r>
              <a:rPr lang="it-IT" sz="2600" dirty="0" err="1" smtClean="0"/>
              <a:t>Fornero</a:t>
            </a:r>
            <a:r>
              <a:rPr lang="it-IT" sz="2600" dirty="0" smtClean="0"/>
              <a:t>. </a:t>
            </a:r>
          </a:p>
          <a:p>
            <a:endParaRPr lang="it-IT" sz="2600" dirty="0" smtClean="0"/>
          </a:p>
          <a:p>
            <a:r>
              <a:rPr lang="it-IT" sz="2600" dirty="0" smtClean="0"/>
              <a:t>1. permanenza della coesistenza dei regimi retributivo e contributivo ( e misto)</a:t>
            </a:r>
          </a:p>
          <a:p>
            <a:endParaRPr lang="it-IT" sz="2600" dirty="0" smtClean="0"/>
          </a:p>
          <a:p>
            <a:r>
              <a:rPr lang="it-IT" sz="2600" dirty="0" smtClean="0"/>
              <a:t>2. pensione di vecchiaia per il regime contributivo</a:t>
            </a:r>
          </a:p>
          <a:p>
            <a:endParaRPr lang="it-IT" sz="2600" dirty="0" smtClean="0"/>
          </a:p>
          <a:p>
            <a:r>
              <a:rPr lang="it-IT" sz="2600" dirty="0" smtClean="0"/>
              <a:t>3. pensione di vecchiaia e di anzianità per il regime retributivo e misto</a:t>
            </a:r>
          </a:p>
          <a:p>
            <a:endParaRPr lang="it-IT" sz="2600" dirty="0" smtClean="0"/>
          </a:p>
          <a:p>
            <a:r>
              <a:rPr lang="it-IT" sz="2600" dirty="0" smtClean="0"/>
              <a:t>4. aggancio dell'età pensionabile alla speranza di vita</a:t>
            </a:r>
          </a:p>
          <a:p>
            <a:endParaRPr lang="it-IT" sz="2600" dirty="0" smtClean="0"/>
          </a:p>
          <a:p>
            <a:r>
              <a:rPr lang="it-IT" sz="2600" dirty="0" smtClean="0"/>
              <a:t>5. finestre di decorrenza per il diritto a pensione 	fisse</a:t>
            </a:r>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714356"/>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714356"/>
            <a:ext cx="8786874" cy="6000792"/>
          </a:xfrm>
        </p:spPr>
        <p:txBody>
          <a:bodyPr>
            <a:normAutofit fontScale="85000" lnSpcReduction="10000"/>
          </a:bodyPr>
          <a:lstStyle/>
          <a:p>
            <a:pPr>
              <a:buNone/>
            </a:pPr>
            <a:endParaRPr lang="it-IT" sz="2800" b="1" dirty="0" smtClean="0"/>
          </a:p>
          <a:p>
            <a:pPr>
              <a:buNone/>
            </a:pPr>
            <a:r>
              <a:rPr lang="it-IT" sz="2800" b="1" dirty="0" smtClean="0"/>
              <a:t>Sistema pensionistico post 1.1.2012 </a:t>
            </a:r>
            <a:r>
              <a:rPr lang="it-IT" sz="2800" dirty="0" err="1" smtClean="0"/>
              <a:t>d.l</a:t>
            </a:r>
            <a:r>
              <a:rPr lang="it-IT" sz="2800" dirty="0" smtClean="0"/>
              <a:t>. 201/2011 (l 214/2011); d.l. 216/2001 (l 14/2012); d.l. 98/2012</a:t>
            </a:r>
            <a:r>
              <a:rPr lang="it-IT" sz="2800" b="1" dirty="0" smtClean="0"/>
              <a:t>. (Riforma </a:t>
            </a:r>
            <a:r>
              <a:rPr lang="it-IT" sz="2800" b="1" dirty="0" err="1" smtClean="0"/>
              <a:t>Monti-Fornero</a:t>
            </a:r>
            <a:r>
              <a:rPr lang="it-IT" sz="2800" b="1" dirty="0" smtClean="0"/>
              <a:t>)</a:t>
            </a:r>
          </a:p>
          <a:p>
            <a:endParaRPr lang="it-IT" sz="2800" dirty="0" smtClean="0"/>
          </a:p>
          <a:p>
            <a:pPr>
              <a:buFont typeface="Wingdings" pitchFamily="2" charset="2"/>
              <a:buChar char="Ø"/>
            </a:pPr>
            <a:r>
              <a:rPr lang="it-IT" b="1" u="sng" dirty="0" smtClean="0"/>
              <a:t> </a:t>
            </a:r>
            <a:r>
              <a:rPr lang="it-IT" b="1" dirty="0" smtClean="0"/>
              <a:t>sistema contributivo </a:t>
            </a:r>
            <a:r>
              <a:rPr lang="it-IT" dirty="0" smtClean="0"/>
              <a:t>dal 1.1.2012 per tutti</a:t>
            </a:r>
          </a:p>
          <a:p>
            <a:pPr>
              <a:buNone/>
            </a:pPr>
            <a:r>
              <a:rPr lang="it-IT" dirty="0" smtClean="0"/>
              <a:t>	1.</a:t>
            </a:r>
            <a:r>
              <a:rPr lang="it-IT" u="sng" dirty="0" smtClean="0"/>
              <a:t> pensione in regime contributivo </a:t>
            </a:r>
            <a:r>
              <a:rPr lang="it-IT" dirty="0" smtClean="0"/>
              <a:t> per i nuovi assunti al 31.12.2011; per quelli già in regime contributivo ex l. 335 (assunti dopo il 1.1.1996 e optanti), </a:t>
            </a:r>
          </a:p>
          <a:p>
            <a:pPr>
              <a:buNone/>
            </a:pPr>
            <a:endParaRPr lang="it-IT" dirty="0" smtClean="0"/>
          </a:p>
          <a:p>
            <a:pPr>
              <a:buNone/>
            </a:pPr>
            <a:r>
              <a:rPr lang="it-IT" dirty="0" smtClean="0"/>
              <a:t>	2.</a:t>
            </a:r>
            <a:r>
              <a:rPr lang="it-IT" u="sng" dirty="0" smtClean="0"/>
              <a:t> pensione in regime misto</a:t>
            </a:r>
            <a:r>
              <a:rPr lang="it-IT" dirty="0" smtClean="0"/>
              <a:t>: per coloro che, ex l.335/1995, già erano in regime misto (a.c. minore di 18 anni al 31.12.1995 e non optanti) e coloro che erano in regime retributivo (essi avranno: quota retributiva ante 1.1.2012 e quota contributiva post 1.1.2012)</a:t>
            </a:r>
          </a:p>
          <a:p>
            <a:pPr>
              <a:buNone/>
            </a:pPr>
            <a:endParaRPr lang="it-IT" dirty="0" smtClean="0"/>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39784"/>
          </a:xfrm>
        </p:spPr>
        <p:txBody>
          <a:bodyPr>
            <a:normAutofit/>
          </a:bodyPr>
          <a:lstStyle/>
          <a:p>
            <a:r>
              <a:rPr lang="it-IT" sz="3600" dirty="0" smtClean="0"/>
              <a:t>Legislazione pensionistica: evoluzione</a:t>
            </a:r>
            <a:endParaRPr lang="it-IT" sz="3600" dirty="0"/>
          </a:p>
        </p:txBody>
      </p:sp>
      <p:sp>
        <p:nvSpPr>
          <p:cNvPr id="3" name="Segnaposto contenuto 2"/>
          <p:cNvSpPr>
            <a:spLocks noGrp="1"/>
          </p:cNvSpPr>
          <p:nvPr>
            <p:ph idx="1"/>
          </p:nvPr>
        </p:nvSpPr>
        <p:spPr>
          <a:xfrm>
            <a:off x="214282" y="1285860"/>
            <a:ext cx="8786874" cy="5429288"/>
          </a:xfrm>
        </p:spPr>
        <p:txBody>
          <a:bodyPr>
            <a:normAutofit fontScale="92500" lnSpcReduction="20000"/>
          </a:bodyPr>
          <a:lstStyle/>
          <a:p>
            <a:endParaRPr lang="it-IT" sz="2800" dirty="0" smtClean="0"/>
          </a:p>
          <a:p>
            <a:pPr>
              <a:buFont typeface="Wingdings" pitchFamily="2" charset="2"/>
              <a:buChar char="Ø"/>
            </a:pPr>
            <a:r>
              <a:rPr lang="it-IT" dirty="0" smtClean="0"/>
              <a:t>rimodulazione verso l'alto della rivalutazione delle pensioni</a:t>
            </a:r>
          </a:p>
          <a:p>
            <a:pPr>
              <a:buNone/>
            </a:pPr>
            <a:r>
              <a:rPr lang="it-IT" dirty="0" smtClean="0"/>
              <a:t> </a:t>
            </a:r>
          </a:p>
          <a:p>
            <a:pPr>
              <a:buFont typeface="Wingdings" pitchFamily="2" charset="2"/>
              <a:buChar char="Ø"/>
            </a:pPr>
            <a:r>
              <a:rPr lang="it-IT" dirty="0" smtClean="0"/>
              <a:t>contributo di solidarietà</a:t>
            </a:r>
          </a:p>
          <a:p>
            <a:pPr>
              <a:buFont typeface="Wingdings" pitchFamily="2" charset="2"/>
              <a:buChar char="Ø"/>
            </a:pPr>
            <a:endParaRPr lang="it-IT" dirty="0" smtClean="0"/>
          </a:p>
          <a:p>
            <a:pPr>
              <a:buFont typeface="Wingdings" pitchFamily="2" charset="2"/>
              <a:buChar char="Ø"/>
            </a:pPr>
            <a:r>
              <a:rPr lang="it-IT" dirty="0" smtClean="0"/>
              <a:t> abolizione della pensione di anzianità</a:t>
            </a:r>
          </a:p>
          <a:p>
            <a:pPr>
              <a:buNone/>
            </a:pPr>
            <a:r>
              <a:rPr lang="it-IT" dirty="0" smtClean="0"/>
              <a:t> </a:t>
            </a:r>
          </a:p>
          <a:p>
            <a:pPr>
              <a:buFont typeface="Wingdings" pitchFamily="2" charset="2"/>
              <a:buChar char="Ø"/>
            </a:pPr>
            <a:r>
              <a:rPr lang="it-IT" dirty="0" smtClean="0"/>
              <a:t>due trattamenti pensionistici: di vecchiaia e di vecchia anticipata</a:t>
            </a:r>
          </a:p>
          <a:p>
            <a:pPr>
              <a:buFont typeface="Wingdings" pitchFamily="2" charset="2"/>
              <a:buChar char="Ø"/>
            </a:pPr>
            <a:endParaRPr lang="it-IT" dirty="0" smtClean="0"/>
          </a:p>
          <a:p>
            <a:pPr>
              <a:buFont typeface="Wingdings" pitchFamily="2" charset="2"/>
              <a:buChar char="Ø"/>
            </a:pPr>
            <a:r>
              <a:rPr lang="it-IT" dirty="0" smtClean="0"/>
              <a:t> abolizione delle decorrenze</a:t>
            </a:r>
          </a:p>
          <a:p>
            <a:pPr>
              <a:buNone/>
            </a:pPr>
            <a:endParaRPr lang="it-IT" dirty="0" smtClean="0"/>
          </a:p>
          <a:p>
            <a:pPr>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42852"/>
            <a:ext cx="8229600" cy="714380"/>
          </a:xfrm>
        </p:spPr>
        <p:txBody>
          <a:bodyPr>
            <a:normAutofit/>
          </a:bodyPr>
          <a:lstStyle/>
          <a:p>
            <a:r>
              <a:rPr lang="it-IT" sz="3600" dirty="0" smtClean="0"/>
              <a:t>Ambito applicazione Riforma: </a:t>
            </a:r>
            <a:r>
              <a:rPr lang="it-IT" sz="2700" dirty="0" smtClean="0"/>
              <a:t>circ. inps 35/2012</a:t>
            </a:r>
            <a:endParaRPr lang="it-IT" sz="2700" dirty="0"/>
          </a:p>
        </p:txBody>
      </p:sp>
      <p:sp>
        <p:nvSpPr>
          <p:cNvPr id="3" name="Segnaposto contenuto 2"/>
          <p:cNvSpPr>
            <a:spLocks noGrp="1"/>
          </p:cNvSpPr>
          <p:nvPr>
            <p:ph idx="1"/>
          </p:nvPr>
        </p:nvSpPr>
        <p:spPr>
          <a:xfrm>
            <a:off x="214282" y="1285860"/>
            <a:ext cx="8643998" cy="5357850"/>
          </a:xfrm>
        </p:spPr>
        <p:txBody>
          <a:bodyPr>
            <a:normAutofit/>
          </a:bodyPr>
          <a:lstStyle/>
          <a:p>
            <a:r>
              <a:rPr lang="it-IT" b="1" dirty="0" smtClean="0"/>
              <a:t>Salvezza dei diritti quesiti</a:t>
            </a:r>
            <a:r>
              <a:rPr lang="it-IT" dirty="0" smtClean="0"/>
              <a:t>:  art. 24, </a:t>
            </a:r>
            <a:r>
              <a:rPr lang="it-IT" dirty="0" err="1" smtClean="0"/>
              <a:t>co</a:t>
            </a:r>
            <a:r>
              <a:rPr lang="it-IT" dirty="0" smtClean="0"/>
              <a:t>. 3 e 14, d.l.201/2011</a:t>
            </a:r>
          </a:p>
          <a:p>
            <a:pPr lvl="1"/>
            <a:r>
              <a:rPr lang="it-IT" dirty="0" smtClean="0"/>
              <a:t>Il lavoratore che maturi entro il 31 dicembre 2011 i requisiti di </a:t>
            </a:r>
            <a:r>
              <a:rPr lang="it-IT" dirty="0" err="1" smtClean="0"/>
              <a:t>eta'</a:t>
            </a:r>
            <a:r>
              <a:rPr lang="it-IT" dirty="0" smtClean="0"/>
              <a:t> e di </a:t>
            </a:r>
            <a:r>
              <a:rPr lang="it-IT" dirty="0" err="1" smtClean="0"/>
              <a:t>anzianita'</a:t>
            </a:r>
            <a:r>
              <a:rPr lang="it-IT" dirty="0" smtClean="0"/>
              <a:t> contributiva, previsti dalla normativa vigente, prima della data di entrata in vigore del presente decreto, ai fini del diritto all'accesso e alla decorrenza del trattamento pensionistico di vecchiaia o di </a:t>
            </a:r>
            <a:r>
              <a:rPr lang="it-IT" dirty="0" err="1" smtClean="0"/>
              <a:t>anzianita'</a:t>
            </a:r>
            <a:r>
              <a:rPr lang="it-IT" dirty="0" smtClean="0"/>
              <a:t>, consegue il diritto alla prestazione pensionistica secondo tale normativa </a:t>
            </a:r>
            <a:r>
              <a:rPr lang="it-IT" i="1" dirty="0" smtClean="0"/>
              <a:t>e </a:t>
            </a:r>
            <a:r>
              <a:rPr lang="it-IT" i="1" dirty="0" err="1" smtClean="0"/>
              <a:t>puo'</a:t>
            </a:r>
            <a:r>
              <a:rPr lang="it-IT" i="1" dirty="0" smtClean="0"/>
              <a:t> chiedere </a:t>
            </a:r>
            <a:r>
              <a:rPr lang="it-IT" dirty="0" smtClean="0"/>
              <a:t>all'ente di appartenenza la </a:t>
            </a:r>
            <a:r>
              <a:rPr lang="it-IT" b="1" dirty="0" smtClean="0"/>
              <a:t>certificazione di tale diritto</a:t>
            </a:r>
            <a:r>
              <a:rPr lang="it-IT" dirty="0" smtClean="0"/>
              <a:t>.</a:t>
            </a:r>
            <a:endParaRPr lang="it-I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fontScale="92500" lnSpcReduction="10000"/>
          </a:bodyPr>
          <a:lstStyle/>
          <a:p>
            <a:pPr lvl="1">
              <a:buFont typeface="Wingdings" pitchFamily="2" charset="2"/>
              <a:buChar char="Ø"/>
            </a:pPr>
            <a:r>
              <a:rPr lang="it-IT" dirty="0" smtClean="0"/>
              <a:t>Detta </a:t>
            </a:r>
            <a:r>
              <a:rPr lang="it-IT" u="sng" dirty="0" smtClean="0"/>
              <a:t>certificazione</a:t>
            </a:r>
            <a:r>
              <a:rPr lang="it-IT" dirty="0" smtClean="0"/>
              <a:t> ha una funzione dichiarativa e non costitutiva del diritto.</a:t>
            </a:r>
            <a:r>
              <a:rPr lang="it-IT" b="1" dirty="0" smtClean="0"/>
              <a:t> (Messaggio Inps n. 24126 del 20.12.2011)</a:t>
            </a:r>
          </a:p>
          <a:p>
            <a:pPr lvl="1">
              <a:buFont typeface="Wingdings" pitchFamily="2" charset="2"/>
              <a:buChar char="Ø"/>
            </a:pPr>
            <a:endParaRPr lang="it-IT" dirty="0" smtClean="0"/>
          </a:p>
          <a:p>
            <a:r>
              <a:rPr lang="it-IT" dirty="0" smtClean="0"/>
              <a:t>Detti lavoratori </a:t>
            </a:r>
            <a:r>
              <a:rPr lang="it-IT" i="1" dirty="0" smtClean="0"/>
              <a:t>(estranei alla riforma) </a:t>
            </a:r>
            <a:r>
              <a:rPr lang="it-IT" dirty="0" smtClean="0"/>
              <a:t>possono comunque accedere alla pensione di vecchiaia ed alla pensione anticipata sulla base dei requisiti richiesti dalla nuova normativa (art. 24, commi da 6 a 11), qualora possano conseguire il trattamento pensionistico anticipatamente per effetto della mancata applicazione della disciplina delle decorrenze</a:t>
            </a:r>
            <a:r>
              <a:rPr lang="it-IT" b="1" dirty="0" smtClean="0"/>
              <a:t> (Circolare Inps n. 35 del 14.3.2012)</a:t>
            </a:r>
            <a:endParaRPr lang="it-IT" i="1"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a:bodyPr>
          <a:lstStyle/>
          <a:p>
            <a:r>
              <a:rPr lang="it-IT" b="1" dirty="0" smtClean="0"/>
              <a:t>Deroghe alla nuova normativa</a:t>
            </a:r>
            <a:endParaRPr lang="it-IT" dirty="0" smtClean="0"/>
          </a:p>
          <a:p>
            <a:pPr lvl="1">
              <a:buFont typeface="Wingdings" pitchFamily="2" charset="2"/>
              <a:buChar char="Ø"/>
            </a:pPr>
            <a:r>
              <a:rPr lang="it-IT" dirty="0" smtClean="0"/>
              <a:t>casi teoricamente attratti alla nuove norme (soggetti che non hanno ancora maturato i requisiti al 31.12.2011) espressamente esclusi, con applicazione della previgente normativa.</a:t>
            </a:r>
          </a:p>
          <a:p>
            <a:pPr lvl="1">
              <a:buFont typeface="Wingdings" pitchFamily="2" charset="2"/>
              <a:buChar char="Ø"/>
            </a:pPr>
            <a:endParaRPr lang="it-IT" dirty="0" smtClean="0"/>
          </a:p>
          <a:p>
            <a:pPr marL="342900" lvl="1" indent="-342900">
              <a:buFont typeface="Wingdings" pitchFamily="2" charset="2"/>
              <a:buChar char="ü"/>
            </a:pPr>
            <a:r>
              <a:rPr lang="it-IT" sz="3200" b="1" dirty="0" smtClean="0"/>
              <a:t>1. I soggetti di cui all'art. 1, </a:t>
            </a:r>
            <a:r>
              <a:rPr lang="it-IT" sz="3200" b="1" dirty="0" err="1" smtClean="0"/>
              <a:t>co</a:t>
            </a:r>
            <a:r>
              <a:rPr lang="it-IT" sz="3200" b="1" dirty="0" smtClean="0"/>
              <a:t>. 9, legge 243/2004 </a:t>
            </a:r>
          </a:p>
          <a:p>
            <a:pPr marL="742950" lvl="2" indent="-342900">
              <a:buFont typeface="Wingdings" pitchFamily="2" charset="2"/>
              <a:buChar char="ü"/>
            </a:pPr>
            <a:r>
              <a:rPr lang="it-IT" sz="2800" dirty="0" smtClean="0"/>
              <a:t>Regime sperimentale, fino al 2015, per le lavoratrici, con applicazione dell’adeguamento alla s.v. (rinvio)</a:t>
            </a:r>
          </a:p>
          <a:p>
            <a:pPr lvl="1">
              <a:buFont typeface="Wingdings" pitchFamily="2" charset="2"/>
              <a:buChar char="Ø"/>
            </a:pPr>
            <a:endParaRPr lang="it-IT"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571480"/>
          </a:xfrm>
        </p:spPr>
        <p:txBody>
          <a:bodyPr>
            <a:normAutofit fontScale="90000"/>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714356"/>
            <a:ext cx="8643998" cy="5929354"/>
          </a:xfrm>
        </p:spPr>
        <p:txBody>
          <a:bodyPr>
            <a:normAutofit lnSpcReduction="10000"/>
          </a:bodyPr>
          <a:lstStyle/>
          <a:p>
            <a:pPr>
              <a:buFont typeface="Wingdings" pitchFamily="2" charset="2"/>
              <a:buChar char="v"/>
            </a:pPr>
            <a:endParaRPr lang="it-IT" dirty="0" smtClean="0"/>
          </a:p>
          <a:p>
            <a:pPr>
              <a:buFont typeface="Wingdings" pitchFamily="2" charset="2"/>
              <a:buChar char="v"/>
            </a:pPr>
            <a:r>
              <a:rPr lang="it-IT" dirty="0" smtClean="0"/>
              <a:t> </a:t>
            </a:r>
            <a:r>
              <a:rPr lang="it-IT" b="1" dirty="0" smtClean="0"/>
              <a:t>Soggetti ex </a:t>
            </a:r>
            <a:r>
              <a:rPr lang="it-IT" b="1" dirty="0" err="1" smtClean="0"/>
              <a:t>co</a:t>
            </a:r>
            <a:r>
              <a:rPr lang="it-IT" b="1" dirty="0" smtClean="0"/>
              <a:t>. 14</a:t>
            </a:r>
            <a:r>
              <a:rPr lang="it-IT" dirty="0" smtClean="0"/>
              <a:t>, tuttavia nei limiti delle risorse disponibili determinate ai sensi del </a:t>
            </a:r>
            <a:r>
              <a:rPr lang="it-IT" dirty="0" err="1" smtClean="0"/>
              <a:t>co</a:t>
            </a:r>
            <a:r>
              <a:rPr lang="it-IT" dirty="0" smtClean="0"/>
              <a:t>. 15, art. 24, d.l. 201/2011:</a:t>
            </a:r>
          </a:p>
          <a:p>
            <a:pPr lvl="1">
              <a:buFont typeface="Wingdings" pitchFamily="2" charset="2"/>
              <a:buChar char="Ø"/>
            </a:pPr>
            <a:r>
              <a:rPr lang="it-IT" dirty="0" smtClean="0"/>
              <a:t>Decreto Ministro del lavoro e delle politiche sociali di concerto con il Ministro dell'economia e delle finanze sono definite le modalità di attuazione del comma 14 (</a:t>
            </a:r>
            <a:r>
              <a:rPr lang="it-IT" u="sng" dirty="0" smtClean="0"/>
              <a:t>risorse</a:t>
            </a:r>
            <a:r>
              <a:rPr lang="it-IT" dirty="0" smtClean="0"/>
              <a:t> finanziarie) ivi compresa la determinazione del </a:t>
            </a:r>
            <a:r>
              <a:rPr lang="it-IT" i="1" u="sng" dirty="0" smtClean="0"/>
              <a:t>limite massimo numerico </a:t>
            </a:r>
            <a:r>
              <a:rPr lang="it-IT" i="1" dirty="0" smtClean="0"/>
              <a:t>dei soggetti interessati</a:t>
            </a:r>
            <a:r>
              <a:rPr lang="it-IT" dirty="0" smtClean="0"/>
              <a:t> ai fini della concessione del benefici di cui al comma 14. </a:t>
            </a:r>
          </a:p>
          <a:p>
            <a:pPr lvl="1">
              <a:buFont typeface="Wingdings" pitchFamily="2" charset="2"/>
              <a:buChar char="Ø"/>
            </a:pPr>
            <a:r>
              <a:rPr lang="it-IT" dirty="0" smtClean="0"/>
              <a:t> </a:t>
            </a:r>
            <a:r>
              <a:rPr lang="it-IT" dirty="0" err="1" smtClean="0"/>
              <a:t>d.interm.</a:t>
            </a:r>
            <a:r>
              <a:rPr lang="it-IT" dirty="0" smtClean="0"/>
              <a:t> 1 giugno 2012: 60 mila lavoratori</a:t>
            </a:r>
          </a:p>
          <a:p>
            <a:pPr lvl="1">
              <a:buFont typeface="Wingdings" pitchFamily="2" charset="2"/>
              <a:buChar char="Ø"/>
            </a:pPr>
            <a:r>
              <a:rPr lang="it-IT" dirty="0" smtClean="0"/>
              <a:t> </a:t>
            </a:r>
            <a:r>
              <a:rPr lang="it-IT" dirty="0" err="1" smtClean="0"/>
              <a:t>d.interm.</a:t>
            </a:r>
            <a:r>
              <a:rPr lang="it-IT" dirty="0" smtClean="0"/>
              <a:t> 8 ottobre 2012: ulteriori 55 mila lavoratori</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fontScale="92500" lnSpcReduction="10000"/>
          </a:bodyPr>
          <a:lstStyle/>
          <a:p>
            <a:pPr>
              <a:buFont typeface="Wingdings" pitchFamily="2" charset="2"/>
              <a:buChar char="ü"/>
            </a:pPr>
            <a:r>
              <a:rPr lang="it-IT" b="1" dirty="0" smtClean="0"/>
              <a:t> </a:t>
            </a:r>
            <a:r>
              <a:rPr lang="it-IT" sz="3000" b="1" dirty="0" smtClean="0"/>
              <a:t>lavoratori collocati in mobilità breve (ordinaria)*</a:t>
            </a:r>
            <a:r>
              <a:rPr lang="it-IT" sz="3000" dirty="0" smtClean="0"/>
              <a:t> ai sensi degli artt. 4 e 24, legge n. 223/1991</a:t>
            </a:r>
          </a:p>
          <a:p>
            <a:pPr lvl="1">
              <a:buFont typeface="Wingdings" pitchFamily="2" charset="2"/>
              <a:buChar char="Ø"/>
            </a:pPr>
            <a:r>
              <a:rPr lang="it-IT" dirty="0" smtClean="0"/>
              <a:t>se cessati sulla base di accordi sindacali stipulati anteriormente al 4 dicembre 2011, se maturano i requisiti per il pensionamento entro il periodo di fruizione dell'indennità di mobilità – </a:t>
            </a:r>
            <a:r>
              <a:rPr lang="it-IT" dirty="0" err="1" smtClean="0"/>
              <a:t>d.interm.</a:t>
            </a:r>
            <a:r>
              <a:rPr lang="it-IT" dirty="0" smtClean="0"/>
              <a:t> 1 giugno 2012 (65 mila), </a:t>
            </a:r>
          </a:p>
          <a:p>
            <a:pPr lvl="1">
              <a:buFont typeface="Wingdings" pitchFamily="2" charset="2"/>
              <a:buChar char="Ø"/>
            </a:pPr>
            <a:r>
              <a:rPr lang="it-IT" dirty="0" err="1" smtClean="0"/>
              <a:t>d.interm.</a:t>
            </a:r>
            <a:r>
              <a:rPr lang="it-IT" dirty="0" smtClean="0"/>
              <a:t> 8 ottobre 2012 (ulteriori 55 mila), anche se cessati post 4 dicembre 2011 però con accordo stipulato in sede governativa entro 31 dicembre 2011</a:t>
            </a:r>
          </a:p>
          <a:p>
            <a:pPr lvl="1">
              <a:buFont typeface="Wingdings" pitchFamily="2" charset="2"/>
              <a:buChar char="Ø"/>
            </a:pPr>
            <a:endParaRPr lang="it-IT" dirty="0" smtClean="0"/>
          </a:p>
          <a:p>
            <a:pPr lvl="1">
              <a:buFont typeface="Arial" charset="0"/>
              <a:buChar char="•"/>
            </a:pPr>
            <a:r>
              <a:rPr lang="it-IT" dirty="0" smtClean="0"/>
              <a:t>Il periodo del beneficio varia in funzione dell’età e dell’area geografica</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lnSpcReduction="10000"/>
          </a:bodyPr>
          <a:lstStyle/>
          <a:p>
            <a:pPr>
              <a:buFont typeface="Wingdings" pitchFamily="2" charset="2"/>
              <a:buChar char="ü"/>
            </a:pPr>
            <a:r>
              <a:rPr lang="it-IT" b="1" dirty="0" smtClean="0"/>
              <a:t> lavoratori collocati in mobilità </a:t>
            </a:r>
            <a:r>
              <a:rPr lang="it-IT" b="1" dirty="0" err="1" smtClean="0"/>
              <a:t>lunga*</a:t>
            </a:r>
            <a:r>
              <a:rPr lang="it-IT" b="1" dirty="0" smtClean="0"/>
              <a:t> </a:t>
            </a:r>
            <a:r>
              <a:rPr lang="it-IT" dirty="0" smtClean="0"/>
              <a:t>ai sensi degli artt. 7, </a:t>
            </a:r>
            <a:r>
              <a:rPr lang="it-IT" dirty="0" err="1" smtClean="0"/>
              <a:t>co</a:t>
            </a:r>
            <a:r>
              <a:rPr lang="it-IT" dirty="0" smtClean="0"/>
              <a:t>. 6 e 7, legge n. 223/1991</a:t>
            </a:r>
          </a:p>
          <a:p>
            <a:pPr lvl="1">
              <a:buFont typeface="Wingdings" pitchFamily="2" charset="2"/>
              <a:buChar char="Ø"/>
            </a:pPr>
            <a:r>
              <a:rPr lang="it-IT" dirty="0" smtClean="0"/>
              <a:t>se cessati sulla base di accordi sindacali stipulati anteriormente al 4 dicembre 2011 - </a:t>
            </a:r>
            <a:r>
              <a:rPr lang="it-IT" dirty="0" err="1" smtClean="0"/>
              <a:t>d.interm.</a:t>
            </a:r>
            <a:r>
              <a:rPr lang="it-IT" dirty="0" smtClean="0"/>
              <a:t> 1 giugno 2012 (65 mila), </a:t>
            </a:r>
          </a:p>
          <a:p>
            <a:pPr lvl="1">
              <a:buFont typeface="Wingdings" pitchFamily="2" charset="2"/>
              <a:buChar char="Ø"/>
            </a:pPr>
            <a:r>
              <a:rPr lang="it-IT" dirty="0" err="1" smtClean="0"/>
              <a:t>d.interm.</a:t>
            </a:r>
            <a:r>
              <a:rPr lang="it-IT" dirty="0" smtClean="0"/>
              <a:t> 8 ottobre 2012 (ulteriori 55 mila), anche se cessati post 4 dicembre 2011 però con accordo stipulato in sede governativa entro 31 dicembre 2011</a:t>
            </a:r>
          </a:p>
          <a:p>
            <a:pPr lvl="1">
              <a:buNone/>
            </a:pPr>
            <a:endParaRPr lang="it-IT" dirty="0" smtClean="0"/>
          </a:p>
          <a:p>
            <a:pPr lvl="1">
              <a:buNone/>
            </a:pPr>
            <a:r>
              <a:rPr lang="it-IT" b="1" dirty="0" smtClean="0"/>
              <a:t>*</a:t>
            </a:r>
            <a:r>
              <a:rPr lang="it-IT" dirty="0" smtClean="0"/>
              <a:t> L’allungamento del periodo dell’indennità è previsto per i lavoratori prossimi alla pensione, in certe arre geografiche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582594"/>
          </a:xfrm>
        </p:spPr>
        <p:txBody>
          <a:bodyPr>
            <a:normAutofit fontScale="90000"/>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071546"/>
            <a:ext cx="8643998" cy="5572164"/>
          </a:xfrm>
        </p:spPr>
        <p:txBody>
          <a:bodyPr>
            <a:normAutofit fontScale="85000" lnSpcReduction="20000"/>
          </a:bodyPr>
          <a:lstStyle/>
          <a:p>
            <a:pPr>
              <a:buFont typeface="Wingdings" pitchFamily="2" charset="2"/>
              <a:buChar char="ü"/>
            </a:pPr>
            <a:endParaRPr lang="it-IT" sz="3600" b="1" dirty="0" smtClean="0"/>
          </a:p>
          <a:p>
            <a:pPr>
              <a:buFont typeface="Wingdings" pitchFamily="2" charset="2"/>
              <a:buChar char="ü"/>
            </a:pPr>
            <a:r>
              <a:rPr lang="it-IT" sz="3600" b="1" dirty="0" smtClean="0"/>
              <a:t>lavoratori</a:t>
            </a:r>
            <a:r>
              <a:rPr lang="it-IT" sz="3600" dirty="0" smtClean="0"/>
              <a:t> che, alla data del 4 dicembre 2011, sono titolari </a:t>
            </a:r>
            <a:r>
              <a:rPr lang="it-IT" sz="3600" b="1" dirty="0" smtClean="0"/>
              <a:t>di prestazione straordinaria a carico dei fondi di solidarietà di settore *</a:t>
            </a:r>
          </a:p>
          <a:p>
            <a:r>
              <a:rPr lang="it-IT" sz="3600" dirty="0" smtClean="0"/>
              <a:t>nonché ai lavoratori per i quali sia stato previsto da accordi collettivi stipulati entro la medesima data il diritto di accesso ai predetti fondi di solidarietà</a:t>
            </a:r>
          </a:p>
          <a:p>
            <a:endParaRPr lang="it-IT" sz="3600" dirty="0" smtClean="0"/>
          </a:p>
          <a:p>
            <a:pPr>
              <a:buNone/>
            </a:pPr>
            <a:r>
              <a:rPr lang="it-IT" sz="2600" dirty="0" smtClean="0"/>
              <a:t>* fondi istituiti da c.c. per sostegno e integrazione al reddito per i dipendenti di imprese in crisi ed aziende pubblici e privati erogatori di servizi di pubblica </a:t>
            </a:r>
            <a:r>
              <a:rPr lang="it-IT" sz="2600" dirty="0" err="1" smtClean="0"/>
              <a:t>utilita'</a:t>
            </a:r>
            <a:r>
              <a:rPr lang="it-IT" sz="2600" dirty="0" smtClean="0"/>
              <a:t>, </a:t>
            </a:r>
            <a:r>
              <a:rPr lang="it-IT" sz="2600" dirty="0" err="1" smtClean="0"/>
              <a:t>nonche'</a:t>
            </a:r>
            <a:r>
              <a:rPr lang="it-IT" sz="2600" dirty="0" smtClean="0"/>
              <a:t> delle categorie e settori di impresa sprovvisti del sistema di ammortizzatori sociali</a:t>
            </a:r>
            <a:r>
              <a:rPr lang="it-IT" sz="3600" dirty="0" smtClean="0"/>
              <a:t> </a:t>
            </a:r>
            <a:endParaRPr lang="it-IT"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a:bodyPr>
          <a:lstStyle/>
          <a:p>
            <a:pPr>
              <a:buFont typeface="Wingdings" pitchFamily="2" charset="2"/>
              <a:buChar char="ü"/>
            </a:pPr>
            <a:r>
              <a:rPr lang="it-IT" b="1" dirty="0" smtClean="0"/>
              <a:t> 5.</a:t>
            </a:r>
            <a:r>
              <a:rPr lang="it-IT" dirty="0" smtClean="0"/>
              <a:t> </a:t>
            </a:r>
            <a:r>
              <a:rPr lang="it-IT" b="1" dirty="0" smtClean="0"/>
              <a:t>lavoratori che siano stati autorizzati alla prosecuzione volontaria della contribuzione</a:t>
            </a:r>
            <a:r>
              <a:rPr lang="it-IT" dirty="0" smtClean="0"/>
              <a:t>, antecedentemente alla data del 4 dicembre 2011</a:t>
            </a:r>
          </a:p>
          <a:p>
            <a:pPr lvl="1">
              <a:buFont typeface="Wingdings" pitchFamily="2" charset="2"/>
              <a:buChar char="ü"/>
            </a:pPr>
            <a:r>
              <a:rPr lang="it-IT" dirty="0" smtClean="0"/>
              <a:t> </a:t>
            </a:r>
            <a:r>
              <a:rPr lang="it-IT" b="1" dirty="0" err="1" smtClean="0"/>
              <a:t>D.int.</a:t>
            </a:r>
            <a:r>
              <a:rPr lang="it-IT" b="1" dirty="0" smtClean="0"/>
              <a:t> 1 giugno 2012: «65.000</a:t>
            </a:r>
            <a:r>
              <a:rPr lang="it-IT" dirty="0" smtClean="0"/>
              <a:t>» che perfezionino tutti i requisiti (età, contributi e finestra) richiesti prima della riforma entro il 6 dicembre 2013 </a:t>
            </a:r>
          </a:p>
          <a:p>
            <a:pPr lvl="1">
              <a:buFont typeface="Wingdings" pitchFamily="2" charset="2"/>
              <a:buChar char="ü"/>
            </a:pPr>
            <a:r>
              <a:rPr lang="it-IT" dirty="0" smtClean="0"/>
              <a:t> d. int. 1 ottobre 2012: ulteriori 55.000, che </a:t>
            </a:r>
            <a:r>
              <a:rPr lang="it-IT" dirty="0" err="1" smtClean="0"/>
              <a:t>che</a:t>
            </a:r>
            <a:r>
              <a:rPr lang="it-IT" dirty="0" smtClean="0"/>
              <a:t> perfezionino tutti i requisiti (età, contributi e finestra) richiesti prima della riforma entro il 6 dicembre 2014</a:t>
            </a:r>
          </a:p>
          <a:p>
            <a:pPr lvl="1">
              <a:buFont typeface="Wingdings" pitchFamily="2" charset="2"/>
              <a:buChar char="v"/>
            </a:pPr>
            <a:r>
              <a:rPr lang="it-IT" dirty="0" smtClean="0"/>
              <a:t>In entrambi i casi il requisito anagrafico è adeguato alla s.v.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a:bodyPr>
          <a:lstStyle/>
          <a:p>
            <a:pPr>
              <a:buFont typeface="Wingdings" pitchFamily="2" charset="2"/>
              <a:buChar char="ü"/>
            </a:pPr>
            <a:r>
              <a:rPr lang="it-IT" b="1" dirty="0" smtClean="0"/>
              <a:t> </a:t>
            </a:r>
            <a:r>
              <a:rPr lang="it-IT" dirty="0" smtClean="0"/>
              <a:t>lavoratori che alla data del 4 dicembre 2011 hanno in corso l'istituto </a:t>
            </a:r>
            <a:r>
              <a:rPr lang="it-IT" b="1" dirty="0" smtClean="0"/>
              <a:t>dell'esonero dal servizio</a:t>
            </a:r>
            <a:r>
              <a:rPr lang="it-IT" dirty="0" smtClean="0"/>
              <a:t> (art. 72, co</a:t>
            </a:r>
            <a:r>
              <a:rPr lang="it-IT" dirty="0" err="1" smtClean="0"/>
              <a:t>.1</a:t>
            </a:r>
            <a:r>
              <a:rPr lang="it-IT" dirty="0" smtClean="0"/>
              <a:t>, d.l.112/ 2008, n. 112 (l. 133/2008).</a:t>
            </a:r>
          </a:p>
          <a:p>
            <a:pPr>
              <a:buFont typeface="Wingdings" pitchFamily="2" charset="2"/>
              <a:buChar char="ü"/>
            </a:pPr>
            <a:endParaRPr lang="it-IT" dirty="0" smtClean="0"/>
          </a:p>
          <a:p>
            <a:pPr lvl="1">
              <a:buFont typeface="Wingdings" pitchFamily="2" charset="2"/>
              <a:buChar char="Ø"/>
            </a:pPr>
            <a:r>
              <a:rPr lang="it-IT" dirty="0" smtClean="0"/>
              <a:t> </a:t>
            </a:r>
            <a:r>
              <a:rPr lang="it-IT" u="sng" dirty="0" smtClean="0"/>
              <a:t>istituto soppresso dall’art. 24, comma 14</a:t>
            </a:r>
            <a:r>
              <a:rPr lang="it-IT" dirty="0" smtClean="0"/>
              <a:t>, lett. e L. 214/2011, pur continuando espressamente ad applicarsi ai dipendenti che l’abbiano in corso al 4 dicembre 2011 ovvero che abbiano ottenuto un provvedimento </a:t>
            </a:r>
            <a:r>
              <a:rPr lang="it-IT" dirty="0" err="1" smtClean="0"/>
              <a:t>autorizzativo</a:t>
            </a:r>
            <a:r>
              <a:rPr lang="it-IT" dirty="0" smtClean="0"/>
              <a:t> alla data del 4 dicembre 2011.</a:t>
            </a:r>
          </a:p>
          <a:p>
            <a:pPr lvl="1">
              <a:buFont typeface="Wingdings" pitchFamily="2" charset="2"/>
              <a:buChar char="ü"/>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a:bodyPr>
          <a:lstStyle/>
          <a:p>
            <a:pPr>
              <a:buFont typeface="Wingdings" pitchFamily="2" charset="2"/>
              <a:buChar char="ü"/>
            </a:pPr>
            <a:r>
              <a:rPr lang="it-IT" b="1" dirty="0" smtClean="0"/>
              <a:t> </a:t>
            </a:r>
            <a:r>
              <a:rPr lang="it-IT" dirty="0" smtClean="0"/>
              <a:t> “</a:t>
            </a:r>
            <a:r>
              <a:rPr lang="it-IT" b="1" dirty="0" smtClean="0"/>
              <a:t>lavoratori in congedo per assistere figli con disabilità grave</a:t>
            </a:r>
            <a:r>
              <a:rPr lang="it-IT" dirty="0" smtClean="0"/>
              <a:t> ( art. 42, </a:t>
            </a:r>
            <a:r>
              <a:rPr lang="it-IT" dirty="0" err="1" smtClean="0"/>
              <a:t>co</a:t>
            </a:r>
            <a:r>
              <a:rPr lang="it-IT" dirty="0" smtClean="0"/>
              <a:t> 5, d.lgs. 151/2011)  alla data del 31 ottobre 2011</a:t>
            </a:r>
            <a:r>
              <a:rPr lang="it-IT" b="1" dirty="0" smtClean="0"/>
              <a:t> </a:t>
            </a:r>
            <a:r>
              <a:rPr lang="it-IT" dirty="0" smtClean="0"/>
              <a:t>i quali maturino, entro 24 mesi dalla data di inizio del predetto congedo, il requisito contributivo per l'accesso al pensionamento indipendentemente dall'età anagrafica di cui all'articolo 1, comma 6, lettera a), della legge 23 agosto 2004, n. 243, e successive modificazioni”</a:t>
            </a:r>
          </a:p>
          <a:p>
            <a:pPr lvl="1">
              <a:buFont typeface="Wingdings" pitchFamily="2" charset="2"/>
              <a:buChar char="Ø"/>
            </a:pPr>
            <a:r>
              <a:rPr lang="it-IT" dirty="0" smtClean="0"/>
              <a:t> cioè 40 anni di contribuzione</a:t>
            </a:r>
          </a:p>
          <a:p>
            <a:pPr lvl="1">
              <a:buFont typeface="Wingdings" pitchFamily="2" charset="2"/>
              <a:buChar char="ü"/>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 </a:t>
            </a:r>
            <a:r>
              <a:rPr lang="it-IT" sz="3600" dirty="0" err="1" smtClean="0"/>
              <a:t>Fornero</a:t>
            </a:r>
            <a:endParaRPr lang="it-IT" sz="3600" dirty="0"/>
          </a:p>
        </p:txBody>
      </p:sp>
      <p:sp>
        <p:nvSpPr>
          <p:cNvPr id="3" name="Segnaposto contenuto 2"/>
          <p:cNvSpPr>
            <a:spLocks noGrp="1"/>
          </p:cNvSpPr>
          <p:nvPr>
            <p:ph idx="1"/>
          </p:nvPr>
        </p:nvSpPr>
        <p:spPr>
          <a:xfrm>
            <a:off x="214282" y="1285860"/>
            <a:ext cx="8643998" cy="5357850"/>
          </a:xfrm>
        </p:spPr>
        <p:txBody>
          <a:bodyPr>
            <a:normAutofit lnSpcReduction="10000"/>
          </a:bodyPr>
          <a:lstStyle/>
          <a:p>
            <a:pPr>
              <a:buFont typeface="Wingdings" pitchFamily="2" charset="2"/>
              <a:buChar char="ü"/>
            </a:pPr>
            <a:r>
              <a:rPr lang="it-IT" b="1" dirty="0" smtClean="0"/>
              <a:t>I lavoratori il cui rapporto di lavoro</a:t>
            </a:r>
            <a:r>
              <a:rPr lang="it-IT" dirty="0" smtClean="0"/>
              <a:t> si sia risolto entro il 31dicembre2011</a:t>
            </a:r>
          </a:p>
          <a:p>
            <a:r>
              <a:rPr lang="it-IT" dirty="0" smtClean="0"/>
              <a:t> in ragione di accordi individuali sottoscritti anche ai sensi degli articoli 410, 411 e 412-ter del Codice di procedura civile,</a:t>
            </a:r>
          </a:p>
          <a:p>
            <a:pPr lvl="1">
              <a:buFont typeface="Wingdings" pitchFamily="2" charset="2"/>
              <a:buChar char="ü"/>
            </a:pPr>
            <a:r>
              <a:rPr lang="it-IT" dirty="0" smtClean="0"/>
              <a:t>Risoluzione consensuale del rapporto </a:t>
            </a:r>
          </a:p>
          <a:p>
            <a:r>
              <a:rPr lang="it-IT" dirty="0" smtClean="0"/>
              <a:t>o in applicazione di accordi collettivi di </a:t>
            </a:r>
            <a:r>
              <a:rPr lang="it-IT" b="1" dirty="0" smtClean="0"/>
              <a:t>incentivo all’esodo</a:t>
            </a:r>
            <a:r>
              <a:rPr lang="it-IT" dirty="0" smtClean="0"/>
              <a:t> stipulati dalle organizzazioni comparativamente più rappresentative a livello nazionale, </a:t>
            </a:r>
            <a:r>
              <a:rPr lang="it-IT" u="sng" dirty="0" smtClean="0"/>
              <a:t>a condizione che ricorrano i seguenti elementi:</a:t>
            </a:r>
          </a:p>
          <a:p>
            <a:pPr lvl="1">
              <a:buNone/>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285860"/>
            <a:ext cx="8643998" cy="5357850"/>
          </a:xfrm>
        </p:spPr>
        <p:txBody>
          <a:bodyPr>
            <a:normAutofit fontScale="85000" lnSpcReduction="10000"/>
          </a:bodyPr>
          <a:lstStyle/>
          <a:p>
            <a:pPr>
              <a:buFont typeface="Wingdings" pitchFamily="2" charset="2"/>
              <a:buChar char="Ø"/>
            </a:pPr>
            <a:r>
              <a:rPr lang="it-IT" dirty="0" smtClean="0"/>
              <a:t>la data di cessazione del rapporto di lavoro risulti da elementi certi e oggettivi, quali le comunicazioni obbligatorie agli ispettorati del lavoro o ad altri soggetti equipollenti, indicati nel medesimo decreto ministeriale; </a:t>
            </a:r>
          </a:p>
          <a:p>
            <a:pPr>
              <a:buFont typeface="Wingdings" pitchFamily="2" charset="2"/>
              <a:buChar char="Ø"/>
            </a:pPr>
            <a:endParaRPr lang="it-IT" dirty="0" smtClean="0"/>
          </a:p>
          <a:p>
            <a:pPr>
              <a:buFont typeface="Wingdings" pitchFamily="2" charset="2"/>
              <a:buChar char="Ø"/>
            </a:pPr>
            <a:r>
              <a:rPr lang="it-IT" dirty="0" smtClean="0"/>
              <a:t> il lavoratore risulti in possesso dei requisiti anagrafici e contributivi che, in base alla previgente disciplina pensionistica, avrebbero comportato la decorrenza del trattamento medesimo entro un periodo non superiore a 24 mesi dalla data di entrata in vigore del d l 201 del 2011 (6 dicembre 2014). </a:t>
            </a:r>
          </a:p>
          <a:p>
            <a:pPr>
              <a:buFont typeface="Wingdings" pitchFamily="2" charset="2"/>
              <a:buChar char="Ø"/>
            </a:pPr>
            <a:endParaRPr lang="it-IT" dirty="0" smtClean="0"/>
          </a:p>
          <a:p>
            <a:pPr>
              <a:buFont typeface="Wingdings" pitchFamily="2" charset="2"/>
              <a:buChar char="v"/>
            </a:pPr>
            <a:r>
              <a:rPr lang="it-IT" dirty="0" smtClean="0"/>
              <a:t>Art. 6, </a:t>
            </a:r>
            <a:r>
              <a:rPr lang="it-IT" dirty="0" err="1" smtClean="0"/>
              <a:t>co</a:t>
            </a:r>
            <a:r>
              <a:rPr lang="it-IT" dirty="0" smtClean="0"/>
              <a:t>. 2-ter, d.l. 216/2011</a:t>
            </a:r>
            <a:r>
              <a:rPr lang="it-IT" b="1" dirty="0" smtClean="0"/>
              <a:t> </a:t>
            </a:r>
            <a:endParaRPr lang="it-IT" dirty="0" smtClean="0"/>
          </a:p>
          <a:p>
            <a:pPr lvl="1">
              <a:buNone/>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500174"/>
            <a:ext cx="8643998" cy="5143536"/>
          </a:xfrm>
        </p:spPr>
        <p:txBody>
          <a:bodyPr>
            <a:normAutofit fontScale="85000" lnSpcReduction="20000"/>
          </a:bodyPr>
          <a:lstStyle/>
          <a:p>
            <a:pPr>
              <a:buFont typeface="Wingdings" pitchFamily="2" charset="2"/>
              <a:buChar char="v"/>
            </a:pPr>
            <a:r>
              <a:rPr lang="it-IT" u="sng" dirty="0" smtClean="0"/>
              <a:t>D. Int. 1 giugno 2012: «65.000</a:t>
            </a:r>
            <a:r>
              <a:rPr lang="it-IT" dirty="0" smtClean="0"/>
              <a:t>»:</a:t>
            </a:r>
          </a:p>
          <a:p>
            <a:r>
              <a:rPr lang="it-IT" dirty="0" smtClean="0"/>
              <a:t>cessazione rapporto di lavoro entro il 31 dicembre 2011</a:t>
            </a:r>
          </a:p>
          <a:p>
            <a:r>
              <a:rPr lang="it-IT" dirty="0" smtClean="0"/>
              <a:t>non più rioccupati</a:t>
            </a:r>
          </a:p>
          <a:p>
            <a:r>
              <a:rPr lang="it-IT" dirty="0" smtClean="0"/>
              <a:t>accordi depositati e certificati</a:t>
            </a:r>
          </a:p>
          <a:p>
            <a:r>
              <a:rPr lang="it-IT" dirty="0" smtClean="0"/>
              <a:t>requisiti per il pensionamento (età, contribuiti e finestra) entro il 6 dicembre </a:t>
            </a:r>
            <a:r>
              <a:rPr lang="it-IT" b="1" dirty="0" smtClean="0"/>
              <a:t>2013</a:t>
            </a:r>
          </a:p>
          <a:p>
            <a:endParaRPr lang="it-IT" dirty="0" smtClean="0"/>
          </a:p>
          <a:p>
            <a:pPr>
              <a:buFont typeface="Wingdings" pitchFamily="2" charset="2"/>
              <a:buChar char="v"/>
            </a:pPr>
            <a:r>
              <a:rPr lang="it-IT" dirty="0" smtClean="0"/>
              <a:t>D. Int. 8 </a:t>
            </a:r>
            <a:r>
              <a:rPr lang="it-IT" dirty="0" err="1" smtClean="0"/>
              <a:t>orrobre</a:t>
            </a:r>
            <a:r>
              <a:rPr lang="it-IT" dirty="0" smtClean="0"/>
              <a:t> 2012: ulteriori «55.000» :</a:t>
            </a:r>
          </a:p>
          <a:p>
            <a:r>
              <a:rPr lang="it-IT" dirty="0" smtClean="0"/>
              <a:t>requisiti per il pensionamento (età, contribuiti e finestra) entro il 6 dicembre </a:t>
            </a:r>
            <a:r>
              <a:rPr lang="it-IT" b="1" dirty="0" smtClean="0"/>
              <a:t>2014</a:t>
            </a:r>
          </a:p>
          <a:p>
            <a:pPr>
              <a:buFont typeface="Wingdings" pitchFamily="2" charset="2"/>
              <a:buChar char="Ø"/>
            </a:pPr>
            <a:r>
              <a:rPr lang="it-IT" dirty="0" smtClean="0"/>
              <a:t>Si applicano le disposizioni in materia di aspettativa di vita dal 2013</a:t>
            </a:r>
          </a:p>
          <a:p>
            <a:pPr>
              <a:buFont typeface="Wingdings" pitchFamily="2" charset="2"/>
              <a:buChar char="Ø"/>
            </a:pPr>
            <a:endParaRPr lang="it-IT" dirty="0" smtClean="0"/>
          </a:p>
          <a:p>
            <a:pPr lvl="1">
              <a:buNone/>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Ambito di applicazione Riforma</a:t>
            </a:r>
            <a:endParaRPr lang="it-IT" sz="3600" dirty="0"/>
          </a:p>
        </p:txBody>
      </p:sp>
      <p:sp>
        <p:nvSpPr>
          <p:cNvPr id="3" name="Segnaposto contenuto 2"/>
          <p:cNvSpPr>
            <a:spLocks noGrp="1"/>
          </p:cNvSpPr>
          <p:nvPr>
            <p:ph idx="1"/>
          </p:nvPr>
        </p:nvSpPr>
        <p:spPr>
          <a:xfrm>
            <a:off x="214282" y="1500174"/>
            <a:ext cx="8643998" cy="5143536"/>
          </a:xfrm>
        </p:spPr>
        <p:txBody>
          <a:bodyPr>
            <a:normAutofit/>
          </a:bodyPr>
          <a:lstStyle/>
          <a:p>
            <a:pPr>
              <a:buFont typeface="Wingdings" pitchFamily="2" charset="2"/>
              <a:buChar char="v"/>
            </a:pPr>
            <a:r>
              <a:rPr lang="it-IT" dirty="0" smtClean="0"/>
              <a:t>Monitoraggio delle domande, con preclusione di accoglimento di ulteriori domande da parte degli enti (art. 24, </a:t>
            </a:r>
            <a:r>
              <a:rPr lang="it-IT" dirty="0" err="1" smtClean="0"/>
              <a:t>co</a:t>
            </a:r>
            <a:r>
              <a:rPr lang="it-IT" dirty="0" smtClean="0"/>
              <a:t>. 15, d.l. 201/2011)</a:t>
            </a:r>
          </a:p>
          <a:p>
            <a:endParaRPr lang="it-IT" dirty="0" smtClean="0"/>
          </a:p>
          <a:p>
            <a:pPr>
              <a:buFont typeface="Wingdings" pitchFamily="2" charset="2"/>
              <a:buChar char="v"/>
            </a:pPr>
            <a:r>
              <a:rPr lang="it-IT" dirty="0" smtClean="0"/>
              <a:t>Clausola di salvaguardia (art. 6-bis, l. 214/2011)</a:t>
            </a:r>
          </a:p>
          <a:p>
            <a:pPr>
              <a:buFont typeface="Wingdings" pitchFamily="2" charset="2"/>
              <a:buChar char="Ø"/>
            </a:pPr>
            <a:r>
              <a:rPr lang="it-IT" dirty="0" smtClean="0"/>
              <a:t>Al superamento dei limiti ulteriori domande potranno essere esaminate solo in esito allo stanziamento di nuovi fondi</a:t>
            </a:r>
          </a:p>
          <a:p>
            <a:pPr>
              <a:buFont typeface="Wingdings" pitchFamily="2" charset="2"/>
              <a:buChar char="Ø"/>
            </a:pPr>
            <a:endParaRPr lang="it-IT" dirty="0" smtClean="0"/>
          </a:p>
          <a:p>
            <a:pPr lvl="1">
              <a:buNone/>
            </a:pPr>
            <a:endParaRPr lang="it-IT" dirty="0" smtClean="0"/>
          </a:p>
          <a:p>
            <a:pPr lvl="1">
              <a:buFont typeface="Wingdings" pitchFamily="2" charset="2"/>
              <a:buChar char="v"/>
            </a:pPr>
            <a:endParaRPr lang="it-IT"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endParaRPr lang="it-IT" dirty="0" smtClean="0"/>
          </a:p>
          <a:p>
            <a:pPr>
              <a:buFont typeface="Wingdings" pitchFamily="2" charset="2"/>
              <a:buChar char="q"/>
            </a:pPr>
            <a:r>
              <a:rPr lang="it-IT" dirty="0" smtClean="0"/>
              <a:t>Quale legittimità per legislazione che introduce peggioramenti rispetto ai trattamenti pensionistici previgenti?</a:t>
            </a:r>
            <a:endParaRPr lang="it-IT"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8229600" cy="1143000"/>
          </a:xfrm>
        </p:spPr>
        <p:txBody>
          <a:bodyPr>
            <a:noAutofit/>
          </a:bodyPr>
          <a:lstStyle/>
          <a:p>
            <a:r>
              <a:rPr lang="it-IT" sz="3600" dirty="0" smtClean="0"/>
              <a:t>legittimità del peggioramento della tutela: condizioni</a:t>
            </a:r>
            <a:endParaRPr lang="it-IT" sz="3600" dirty="0"/>
          </a:p>
        </p:txBody>
      </p:sp>
      <p:sp>
        <p:nvSpPr>
          <p:cNvPr id="3" name="Segnaposto contenuto 2"/>
          <p:cNvSpPr>
            <a:spLocks noGrp="1"/>
          </p:cNvSpPr>
          <p:nvPr>
            <p:ph idx="1"/>
          </p:nvPr>
        </p:nvSpPr>
        <p:spPr>
          <a:xfrm>
            <a:off x="214282" y="1600200"/>
            <a:ext cx="8643998" cy="5043510"/>
          </a:xfrm>
        </p:spPr>
        <p:txBody>
          <a:bodyPr>
            <a:normAutofit fontScale="85000" lnSpcReduction="20000"/>
          </a:bodyPr>
          <a:lstStyle/>
          <a:p>
            <a:r>
              <a:rPr lang="it-IT" b="1" dirty="0" smtClean="0"/>
              <a:t>Corte cost. 240/1994; </a:t>
            </a:r>
          </a:p>
          <a:p>
            <a:r>
              <a:rPr lang="it-IT" dirty="0" smtClean="0"/>
              <a:t>" L'art. 38 della Costituzione </a:t>
            </a:r>
            <a:r>
              <a:rPr lang="it-IT" b="1" i="1" dirty="0" smtClean="0"/>
              <a:t>non esclude</a:t>
            </a:r>
            <a:r>
              <a:rPr lang="it-IT" dirty="0" smtClean="0"/>
              <a:t> la possibilità di un intervento legislativo che, per un'inderogabile esigenza di contenimento della spesa pubblica, riduca in maniera significativa un </a:t>
            </a:r>
            <a:r>
              <a:rPr lang="it-IT" b="1" i="1" dirty="0" smtClean="0"/>
              <a:t>trattamento pensionistico in precedenza spettante</a:t>
            </a:r>
            <a:r>
              <a:rPr lang="it-IT" dirty="0" smtClean="0"/>
              <a:t> (</a:t>
            </a:r>
            <a:r>
              <a:rPr lang="it-IT" i="1" dirty="0" smtClean="0"/>
              <a:t>v. </a:t>
            </a:r>
            <a:r>
              <a:rPr lang="it-IT" dirty="0" smtClean="0"/>
              <a:t>sent. 822/1988). </a:t>
            </a:r>
          </a:p>
          <a:p>
            <a:pPr>
              <a:buNone/>
            </a:pPr>
            <a:r>
              <a:rPr lang="it-IT" dirty="0" smtClean="0"/>
              <a:t>	L'attuazione del precetto costituzionale richiede un </a:t>
            </a:r>
            <a:r>
              <a:rPr lang="it-IT" b="1" i="1" dirty="0" smtClean="0"/>
              <a:t>bilanciamento</a:t>
            </a:r>
            <a:r>
              <a:rPr lang="it-IT" dirty="0" smtClean="0"/>
              <a:t>, modificabile nel tempo a seconda delle circostanze, tra i valori personali inerenti la tutela previdenziale e i principi connessi alla concreta e attuale disponibilità delle risorse finanziarie e dei mezzi necessari per far fronte ai relativi impegni di spesa (v. sent. 119/1991). </a:t>
            </a:r>
          </a:p>
          <a:p>
            <a:endParaRPr lang="it-IT"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8229600" cy="1143000"/>
          </a:xfrm>
        </p:spPr>
        <p:txBody>
          <a:bodyPr>
            <a:noAutofit/>
          </a:bodyPr>
          <a:lstStyle/>
          <a:p>
            <a:r>
              <a:rPr lang="it-IT" sz="3600" dirty="0" smtClean="0"/>
              <a:t>Condizioni di legittimità del peggioramento della tutela</a:t>
            </a:r>
            <a:endParaRPr lang="it-IT" sz="3600" dirty="0"/>
          </a:p>
        </p:txBody>
      </p:sp>
      <p:sp>
        <p:nvSpPr>
          <p:cNvPr id="3" name="Segnaposto contenuto 2"/>
          <p:cNvSpPr>
            <a:spLocks noGrp="1"/>
          </p:cNvSpPr>
          <p:nvPr>
            <p:ph idx="1"/>
          </p:nvPr>
        </p:nvSpPr>
        <p:spPr>
          <a:xfrm>
            <a:off x="285720" y="1600200"/>
            <a:ext cx="8715436" cy="5043510"/>
          </a:xfrm>
        </p:spPr>
        <p:txBody>
          <a:bodyPr>
            <a:normAutofit fontScale="85000" lnSpcReduction="10000"/>
          </a:bodyPr>
          <a:lstStyle/>
          <a:p>
            <a:r>
              <a:rPr lang="it-IT" b="1" dirty="0" smtClean="0"/>
              <a:t>Corte cost. 822/1988*</a:t>
            </a:r>
            <a:r>
              <a:rPr lang="it-IT" dirty="0" smtClean="0"/>
              <a:t> Questa Corte ha già affermato (sent. 349/1985) che nel nostro sistema costituzionale il legislatore può emanare disposizioni che modifichino sfavorevolmente la disciplina dei rapporti di durata, anche se il loro oggetto sia costituito da diritti soggettivi perfetti (…).  	Dette disposizioni, però, al pari di qualsiasi precetto legislativo, </a:t>
            </a:r>
            <a:r>
              <a:rPr lang="it-IT" b="1" i="1" dirty="0" smtClean="0"/>
              <a:t>non possono trasmodare in un regolamento irrazionale ed arbitrariamente</a:t>
            </a:r>
            <a:r>
              <a:rPr lang="it-IT" dirty="0" smtClean="0"/>
              <a:t> incidere sulle situazioni sostanziali poste in essere da leggi precedenti, frustrando così anche l'affidamento del cittadino nella sicurezza pubblica che costituisce elemento fondamentale ed indispensabile dello Stato di diritto (v. </a:t>
            </a:r>
            <a:r>
              <a:rPr lang="it-IT" dirty="0" err="1" smtClean="0"/>
              <a:t>sentt</a:t>
            </a:r>
            <a:r>
              <a:rPr lang="it-IT" dirty="0" smtClean="0"/>
              <a:t>. </a:t>
            </a:r>
            <a:r>
              <a:rPr lang="it-IT" dirty="0" err="1" smtClean="0"/>
              <a:t>nn</a:t>
            </a:r>
            <a:r>
              <a:rPr lang="it-IT" dirty="0" smtClean="0"/>
              <a:t>. 36 del 1985 e 210 del 1971). </a:t>
            </a:r>
          </a:p>
          <a:p>
            <a:endParaRPr lang="it-IT"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8229600" cy="1143000"/>
          </a:xfrm>
        </p:spPr>
        <p:txBody>
          <a:bodyPr>
            <a:noAutofit/>
          </a:bodyPr>
          <a:lstStyle/>
          <a:p>
            <a:r>
              <a:rPr lang="it-IT" sz="3600" dirty="0" smtClean="0"/>
              <a:t>Condizioni di legittimità del peggioramento della tutela</a:t>
            </a:r>
            <a:endParaRPr lang="it-IT" sz="3600" dirty="0"/>
          </a:p>
        </p:txBody>
      </p:sp>
      <p:sp>
        <p:nvSpPr>
          <p:cNvPr id="3" name="Segnaposto contenuto 2"/>
          <p:cNvSpPr>
            <a:spLocks noGrp="1"/>
          </p:cNvSpPr>
          <p:nvPr>
            <p:ph idx="1"/>
          </p:nvPr>
        </p:nvSpPr>
        <p:spPr>
          <a:xfrm>
            <a:off x="285720" y="1600200"/>
            <a:ext cx="8572560" cy="5114948"/>
          </a:xfrm>
        </p:spPr>
        <p:txBody>
          <a:bodyPr>
            <a:normAutofit fontScale="92500" lnSpcReduction="20000"/>
          </a:bodyPr>
          <a:lstStyle/>
          <a:p>
            <a:r>
              <a:rPr lang="it-IT" b="1" dirty="0" smtClean="0"/>
              <a:t>Corte cost. 240/1994</a:t>
            </a:r>
            <a:r>
              <a:rPr lang="it-IT" dirty="0" smtClean="0"/>
              <a:t> "Ma quando l'intervento legislativo … comporta una compressione delle esigenze di vita a cui era precedentemente commisurata la prestazione previdenziale, il principio di solidarietà (sotteso all'art. 38 Cost.) coordinato col principio di razionalità-equità (art. 3 </a:t>
            </a:r>
            <a:r>
              <a:rPr lang="it-IT" dirty="0" err="1" smtClean="0"/>
              <a:t>Cost</a:t>
            </a:r>
            <a:r>
              <a:rPr lang="it-IT" dirty="0" smtClean="0"/>
              <a:t>) impone una </a:t>
            </a:r>
            <a:r>
              <a:rPr lang="it-IT" b="1" i="1" dirty="0" smtClean="0"/>
              <a:t>disciplina transitoria </a:t>
            </a:r>
            <a:r>
              <a:rPr lang="it-IT" dirty="0" smtClean="0"/>
              <a:t>che assicuri un passaggio graduale al trattamento meno favorevole" </a:t>
            </a:r>
          </a:p>
          <a:p>
            <a:r>
              <a:rPr lang="it-IT" b="1" dirty="0" smtClean="0"/>
              <a:t>Corte Cost. 457/1998; Corte cost. </a:t>
            </a:r>
            <a:r>
              <a:rPr lang="it-IT" b="1" dirty="0" err="1" smtClean="0"/>
              <a:t>ord</a:t>
            </a:r>
            <a:r>
              <a:rPr lang="it-IT" b="1" dirty="0" smtClean="0"/>
              <a:t>. 18 maggio 2006</a:t>
            </a:r>
            <a:r>
              <a:rPr lang="it-IT" dirty="0" smtClean="0"/>
              <a:t>: “la riduzione è esclusa quando (non) sia in gioco la garanzia di </a:t>
            </a:r>
            <a:r>
              <a:rPr lang="it-IT" b="1" i="1" dirty="0" smtClean="0"/>
              <a:t>esigenze minime</a:t>
            </a:r>
            <a:r>
              <a:rPr lang="it-IT" i="1" dirty="0" smtClean="0"/>
              <a:t> di protezione della persona</a:t>
            </a:r>
            <a:r>
              <a:rPr lang="it-IT" dirty="0" smtClean="0"/>
              <a:t>" </a:t>
            </a:r>
          </a:p>
          <a:p>
            <a:endParaRPr lang="it-IT"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596" y="285728"/>
            <a:ext cx="8229600" cy="1143000"/>
          </a:xfrm>
        </p:spPr>
        <p:txBody>
          <a:bodyPr>
            <a:noAutofit/>
          </a:bodyPr>
          <a:lstStyle/>
          <a:p>
            <a:r>
              <a:rPr lang="it-IT" sz="3600" dirty="0" smtClean="0"/>
              <a:t>Condizioni di legittimità del peggioramento della tutela</a:t>
            </a:r>
            <a:endParaRPr lang="it-IT" sz="3600" dirty="0"/>
          </a:p>
        </p:txBody>
      </p:sp>
      <p:sp>
        <p:nvSpPr>
          <p:cNvPr id="3" name="Segnaposto contenuto 2"/>
          <p:cNvSpPr>
            <a:spLocks noGrp="1"/>
          </p:cNvSpPr>
          <p:nvPr>
            <p:ph idx="1"/>
          </p:nvPr>
        </p:nvSpPr>
        <p:spPr/>
        <p:txBody>
          <a:bodyPr/>
          <a:lstStyle/>
          <a:p>
            <a:r>
              <a:rPr lang="it-IT" dirty="0" smtClean="0"/>
              <a:t>Bilanciamento secondo ragionevolezza</a:t>
            </a:r>
          </a:p>
          <a:p>
            <a:endParaRPr lang="it-IT" dirty="0" smtClean="0"/>
          </a:p>
          <a:p>
            <a:r>
              <a:rPr lang="it-IT" dirty="0" smtClean="0"/>
              <a:t>Tutela dei diritti quesiti</a:t>
            </a:r>
          </a:p>
          <a:p>
            <a:endParaRPr lang="it-IT" dirty="0" smtClean="0"/>
          </a:p>
          <a:p>
            <a:r>
              <a:rPr lang="it-IT" dirty="0" smtClean="0"/>
              <a:t>Salvezza del minimo di sussistenza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1310</TotalTime>
  <Words>2347</Words>
  <Application>Microsoft Office PowerPoint</Application>
  <PresentationFormat>Presentazione su schermo (4:3)</PresentationFormat>
  <Paragraphs>259</Paragraphs>
  <Slides>32</Slides>
  <Notes>0</Notes>
  <HiddenSlides>0</HiddenSlides>
  <MMClips>0</MMClips>
  <ScaleCrop>false</ScaleCrop>
  <HeadingPairs>
    <vt:vector size="4" baseType="variant">
      <vt:variant>
        <vt:lpstr>Tema</vt:lpstr>
      </vt:variant>
      <vt:variant>
        <vt:i4>1</vt:i4>
      </vt:variant>
      <vt:variant>
        <vt:lpstr>Titoli diapositive</vt:lpstr>
      </vt:variant>
      <vt:variant>
        <vt:i4>32</vt:i4>
      </vt:variant>
    </vt:vector>
  </HeadingPairs>
  <TitlesOfParts>
    <vt:vector size="33" baseType="lpstr">
      <vt:lpstr>Tema di Office</vt:lpstr>
      <vt:lpstr>Legislazione pensionistica: evoluzione</vt:lpstr>
      <vt:lpstr>Disciplina pensionistica: evoluzione</vt:lpstr>
      <vt:lpstr>Legislazione pensionistica: evoluzione</vt:lpstr>
      <vt:lpstr>Riforma Dini</vt:lpstr>
      <vt:lpstr>Legislazione pensionistica: evoluzione</vt:lpstr>
      <vt:lpstr>Legislazione pensionistica: evoluzione</vt:lpstr>
      <vt:lpstr>Riforma Maroni l. 243/2044</vt:lpstr>
      <vt:lpstr>Legislazione pensionistica: evoluzione</vt:lpstr>
      <vt:lpstr>Legislazione pensionistica: evoluzione</vt:lpstr>
      <vt:lpstr>Legislazione pensionistica: evoluzione</vt:lpstr>
      <vt:lpstr>Legislazione pensionistica: evoluzione</vt:lpstr>
      <vt:lpstr>Legislazione pensionistica: evoluzione</vt:lpstr>
      <vt:lpstr>Legislazione pensionistica: evoluzione</vt:lpstr>
      <vt:lpstr>Ambito applicazione Riforma: circ. inps 35/2012</vt:lpstr>
      <vt:lpstr>Ambito di applicazione riforma</vt:lpstr>
      <vt:lpstr>Ambito di applicazione riforma</vt:lpstr>
      <vt:lpstr>Ambito di applicazione riforma</vt:lpstr>
      <vt:lpstr>Ambito di applicazione riforma</vt:lpstr>
      <vt:lpstr>Ambito di applicazione riforma</vt:lpstr>
      <vt:lpstr>Ambito di applicazione riforma</vt:lpstr>
      <vt:lpstr>Ambito di applicazione riforma</vt:lpstr>
      <vt:lpstr>Ambito di applicazione riforma</vt:lpstr>
      <vt:lpstr>Ambito di applicazione Riforma</vt:lpstr>
      <vt:lpstr>Ambito di applicazione Riforma Fornero</vt:lpstr>
      <vt:lpstr>Ambito di applicazione Riforma</vt:lpstr>
      <vt:lpstr>Ambito di applicazione Riforma</vt:lpstr>
      <vt:lpstr>Ambito di applicazione Riforma</vt:lpstr>
      <vt:lpstr>Diapositiva 28</vt:lpstr>
      <vt:lpstr>legittimità del peggioramento della tutela: condizioni</vt:lpstr>
      <vt:lpstr>Condizioni di legittimità del peggioramento della tutela</vt:lpstr>
      <vt:lpstr>Condizioni di legittimità del peggioramento della tutela</vt:lpstr>
      <vt:lpstr>Condizioni di legittimità del peggioramento della tutela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Legislazione pensionistica: evoluzione</dc:title>
  <dc:creator>rosa viola</dc:creator>
  <cp:lastModifiedBy>rosa viola</cp:lastModifiedBy>
  <cp:revision>130</cp:revision>
  <dcterms:created xsi:type="dcterms:W3CDTF">2013-04-10T22:33:34Z</dcterms:created>
  <dcterms:modified xsi:type="dcterms:W3CDTF">2013-04-29T08:26:21Z</dcterms:modified>
</cp:coreProperties>
</file>