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0" r:id="rId3"/>
    <p:sldId id="257" r:id="rId4"/>
    <p:sldId id="260" r:id="rId5"/>
    <p:sldId id="263" r:id="rId6"/>
    <p:sldId id="264" r:id="rId7"/>
    <p:sldId id="256" r:id="rId8"/>
    <p:sldId id="259" r:id="rId9"/>
    <p:sldId id="265" r:id="rId10"/>
    <p:sldId id="267" r:id="rId11"/>
    <p:sldId id="266" r:id="rId12"/>
    <p:sldId id="268" r:id="rId13"/>
    <p:sldId id="269" r:id="rId14"/>
  </p:sldIdLst>
  <p:sldSz cx="9144000" cy="6858000" type="screen4x3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5217" autoAdjust="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27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6B5FA-318B-468E-A246-5DE00B0CA184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8F6FC7-2780-403C-AEFC-FDB6EF717FDE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B4BB0-8AE6-456D-B243-6D5469FC12BE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D6DD7-D28B-43F5-9030-4DB11C7E8181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8D6DD7-D28B-43F5-9030-4DB11C7E8181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8D6DD7-D28B-43F5-9030-4DB11C7E8181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8D6DD7-D28B-43F5-9030-4DB11C7E8181}" type="slidenum">
              <a:rPr lang="it-IT" smtClean="0"/>
              <a:pPr/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8D6DD7-D28B-43F5-9030-4DB11C7E8181}" type="slidenum">
              <a:rPr lang="it-IT" smtClean="0"/>
              <a:pPr/>
              <a:t>13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31118-81C3-4F32-8DF8-1618A05B819F}" type="datetimeFigureOut">
              <a:rPr lang="it-IT" smtClean="0"/>
              <a:pPr/>
              <a:t>18/04/2013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A42F8-B37A-465E-9DE4-288CFB98D7DE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pPr algn="just"/>
            <a:r>
              <a:rPr lang="it-IT" sz="2400" b="1" dirty="0" smtClean="0"/>
              <a:t>Analisi dell’attuale assetto del sistema </a:t>
            </a:r>
            <a:r>
              <a:rPr lang="it-IT" sz="2400" b="1" dirty="0" smtClean="0"/>
              <a:t>pensionistico </a:t>
            </a:r>
            <a:r>
              <a:rPr lang="it-IT" sz="2400" b="1" dirty="0" smtClean="0"/>
              <a:t>in </a:t>
            </a:r>
            <a:r>
              <a:rPr lang="it-IT" sz="2400" b="1" dirty="0" smtClean="0"/>
              <a:t>rapporto </a:t>
            </a:r>
            <a:r>
              <a:rPr lang="it-IT" sz="2400" b="1" dirty="0" smtClean="0"/>
              <a:t>alla </a:t>
            </a:r>
            <a:r>
              <a:rPr lang="it-IT" sz="2400" b="1" dirty="0" smtClean="0"/>
              <a:t>tutela </a:t>
            </a:r>
            <a:r>
              <a:rPr lang="it-IT" sz="2400" b="1" i="1" dirty="0" smtClean="0"/>
              <a:t>ex</a:t>
            </a:r>
            <a:r>
              <a:rPr lang="it-IT" sz="2400" b="1" dirty="0" smtClean="0"/>
              <a:t> </a:t>
            </a:r>
            <a:r>
              <a:rPr lang="it-IT" sz="2400" b="1" dirty="0" smtClean="0"/>
              <a:t>art.</a:t>
            </a:r>
            <a:r>
              <a:rPr lang="it-IT" sz="2400" dirty="0" smtClean="0"/>
              <a:t> </a:t>
            </a:r>
            <a:r>
              <a:rPr lang="it-IT" sz="2400" b="1" dirty="0" smtClean="0"/>
              <a:t>38 </a:t>
            </a:r>
            <a:r>
              <a:rPr lang="it-IT" sz="2400" b="1" dirty="0" err="1" smtClean="0"/>
              <a:t>Cost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2844" y="1285860"/>
            <a:ext cx="8786874" cy="5429288"/>
          </a:xfrm>
        </p:spPr>
        <p:txBody>
          <a:bodyPr>
            <a:normAutofit/>
          </a:bodyPr>
          <a:lstStyle/>
          <a:p>
            <a:r>
              <a:rPr lang="it-IT" dirty="0" smtClean="0"/>
              <a:t>Analisi della struttura </a:t>
            </a:r>
            <a:r>
              <a:rPr lang="it-IT" dirty="0" smtClean="0"/>
              <a:t>del sistema previdenziale </a:t>
            </a:r>
            <a:r>
              <a:rPr lang="it-IT" dirty="0" smtClean="0"/>
              <a:t>pensionistico previsto </a:t>
            </a:r>
            <a:r>
              <a:rPr lang="it-IT" dirty="0" smtClean="0"/>
              <a:t>dal </a:t>
            </a:r>
            <a:r>
              <a:rPr lang="it-IT" b="1" dirty="0" smtClean="0"/>
              <a:t>potere costituente</a:t>
            </a:r>
            <a:r>
              <a:rPr lang="it-IT" dirty="0" smtClean="0"/>
              <a:t> </a:t>
            </a:r>
            <a:r>
              <a:rPr lang="it-IT" dirty="0" smtClean="0"/>
              <a:t>nel 1948, all'art</a:t>
            </a:r>
            <a:r>
              <a:rPr lang="it-IT" dirty="0" smtClean="0"/>
              <a:t>. 38, </a:t>
            </a:r>
            <a:r>
              <a:rPr lang="it-IT" dirty="0" smtClean="0"/>
              <a:t>Cost</a:t>
            </a:r>
            <a:r>
              <a:rPr lang="it-IT" dirty="0" smtClean="0"/>
              <a:t>. e vedere come il </a:t>
            </a:r>
            <a:r>
              <a:rPr lang="it-IT" b="1" dirty="0" smtClean="0"/>
              <a:t>potere costituito</a:t>
            </a:r>
            <a:r>
              <a:rPr lang="it-IT" dirty="0" smtClean="0"/>
              <a:t>, ovvero legislatore e giudici, nel definire l'attuale  l'assetto del </a:t>
            </a:r>
            <a:r>
              <a:rPr lang="it-IT" dirty="0" smtClean="0"/>
              <a:t>sistema, interpretano</a:t>
            </a:r>
            <a:r>
              <a:rPr lang="it-IT" dirty="0" smtClean="0"/>
              <a:t>, </a:t>
            </a:r>
            <a:r>
              <a:rPr lang="it-IT" b="1" dirty="0" smtClean="0"/>
              <a:t>danno </a:t>
            </a:r>
            <a:r>
              <a:rPr lang="it-IT" b="1" dirty="0" smtClean="0"/>
              <a:t>corpo e concretezza </a:t>
            </a:r>
            <a:r>
              <a:rPr lang="it-IT" b="1" dirty="0" smtClean="0"/>
              <a:t>ad essa tutela.</a:t>
            </a:r>
          </a:p>
          <a:p>
            <a:endParaRPr lang="it-IT" b="1" dirty="0" smtClean="0"/>
          </a:p>
          <a:p>
            <a:r>
              <a:rPr lang="it-IT" b="1" dirty="0" smtClean="0"/>
              <a:t>art,. 38, </a:t>
            </a:r>
            <a:r>
              <a:rPr lang="it-IT" b="1" dirty="0" err="1" smtClean="0"/>
              <a:t>co</a:t>
            </a:r>
            <a:r>
              <a:rPr lang="it-IT" b="1" dirty="0" smtClean="0"/>
              <a:t>. 2, Cost. vivente</a:t>
            </a:r>
            <a:endParaRPr lang="it-IT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719"/>
          </a:xfrm>
        </p:spPr>
        <p:txBody>
          <a:bodyPr>
            <a:normAutofit fontScale="90000"/>
          </a:bodyPr>
          <a:lstStyle/>
          <a:p>
            <a:pPr algn="just"/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2844" y="142852"/>
            <a:ext cx="8786874" cy="6572296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Previdenza pensionistica nel sistema di welfare ex art. 38 </a:t>
            </a:r>
            <a:r>
              <a:rPr lang="it-IT" sz="2400" dirty="0" err="1" smtClean="0"/>
              <a:t>Cost</a:t>
            </a:r>
            <a:r>
              <a:rPr lang="it-IT" sz="24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Traccia della struttura del sistema pensionistico ex art. 38</a:t>
            </a:r>
          </a:p>
          <a:p>
            <a:pPr marL="457200" indent="-457200">
              <a:buFont typeface="+mj-lt"/>
              <a:buAutoNum type="arabicPeriod"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Legislazione pensionistica: </a:t>
            </a:r>
            <a:r>
              <a:rPr lang="it-IT" sz="2400" dirty="0" smtClean="0"/>
              <a:t>traccia della evoluzione </a:t>
            </a:r>
            <a:r>
              <a:rPr lang="it-IT" sz="2400" dirty="0" smtClean="0"/>
              <a:t>e norme </a:t>
            </a:r>
            <a:r>
              <a:rPr lang="it-IT" sz="2400" dirty="0" smtClean="0"/>
              <a:t>vigenti</a:t>
            </a:r>
          </a:p>
          <a:p>
            <a:pPr marL="857250" lvl="1" indent="-457200">
              <a:buFont typeface="+mj-lt"/>
              <a:buAutoNum type="arabicPeriod"/>
            </a:pPr>
            <a:r>
              <a:rPr lang="it-IT" sz="2000" dirty="0" smtClean="0"/>
              <a:t>Riforma </a:t>
            </a:r>
            <a:r>
              <a:rPr lang="it-IT" sz="2000" dirty="0" err="1" smtClean="0"/>
              <a:t>Fornero</a:t>
            </a:r>
            <a:r>
              <a:rPr lang="it-IT" sz="2000" dirty="0" smtClean="0"/>
              <a:t>  2. Corte cost.</a:t>
            </a:r>
            <a:endParaRPr lang="it-IT" sz="2000" dirty="0" smtClean="0"/>
          </a:p>
          <a:p>
            <a:pPr marL="457200" indent="-457200">
              <a:buFont typeface="+mj-lt"/>
              <a:buAutoNum type="arabicPeriod"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 art. 38, </a:t>
            </a:r>
            <a:r>
              <a:rPr lang="it-IT" sz="2400" dirty="0" err="1" smtClean="0"/>
              <a:t>co</a:t>
            </a:r>
            <a:r>
              <a:rPr lang="it-IT" sz="2400" dirty="0" smtClean="0"/>
              <a:t>. 2 – </a:t>
            </a:r>
            <a:r>
              <a:rPr lang="it-IT" sz="2400" dirty="0" smtClean="0"/>
              <a:t>lavoratori</a:t>
            </a:r>
          </a:p>
          <a:p>
            <a:pPr marL="857250" lvl="1" indent="-457200">
              <a:buFont typeface="+mj-lt"/>
              <a:buAutoNum type="arabicPeriod"/>
            </a:pPr>
            <a:r>
              <a:rPr lang="it-IT" sz="2000" dirty="0" smtClean="0"/>
              <a:t>Corte </a:t>
            </a:r>
            <a:r>
              <a:rPr lang="it-IT" sz="2000" dirty="0" err="1" smtClean="0"/>
              <a:t>cost</a:t>
            </a:r>
            <a:endParaRPr lang="it-IT" sz="2000" dirty="0" smtClean="0"/>
          </a:p>
          <a:p>
            <a:pPr marL="457200" indent="-457200">
              <a:buFont typeface="+mj-lt"/>
              <a:buAutoNum type="arabicPeriod"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 art. 38, </a:t>
            </a:r>
            <a:r>
              <a:rPr lang="it-IT" sz="2400" dirty="0" err="1" smtClean="0"/>
              <a:t>co</a:t>
            </a:r>
            <a:r>
              <a:rPr lang="it-IT" sz="2400" dirty="0" smtClean="0"/>
              <a:t>. 2 - evento </a:t>
            </a:r>
            <a:r>
              <a:rPr lang="it-IT" sz="2400" dirty="0" smtClean="0"/>
              <a:t>vecchiaia (età donne: </a:t>
            </a:r>
            <a:r>
              <a:rPr lang="it-IT" sz="2100" dirty="0" smtClean="0"/>
              <a:t>Corte cost.</a:t>
            </a:r>
            <a:r>
              <a:rPr lang="it-IT" sz="2400" dirty="0" smtClean="0"/>
              <a:t>)</a:t>
            </a:r>
          </a:p>
          <a:p>
            <a:pPr marL="857250" lvl="1" indent="-457200">
              <a:buFont typeface="+mj-lt"/>
              <a:buAutoNum type="arabicPeriod"/>
            </a:pPr>
            <a:r>
              <a:rPr lang="it-IT" sz="2000" dirty="0" smtClean="0"/>
              <a:t>Pensione di vecchiaia</a:t>
            </a:r>
          </a:p>
          <a:p>
            <a:pPr marL="857250" lvl="1" indent="-457200">
              <a:buFont typeface="+mj-lt"/>
              <a:buAutoNum type="arabicPeriod"/>
            </a:pPr>
            <a:r>
              <a:rPr lang="it-IT" sz="2000" dirty="0" smtClean="0"/>
              <a:t>Pensione di vecchiaia anticipata (e anzianità)</a:t>
            </a:r>
            <a:endParaRPr lang="it-IT" sz="2000" dirty="0" smtClean="0"/>
          </a:p>
          <a:p>
            <a:pPr marL="457200" indent="-457200">
              <a:buFont typeface="+mj-lt"/>
              <a:buAutoNum type="arabicPeriod"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 art. 38, </a:t>
            </a:r>
            <a:r>
              <a:rPr lang="it-IT" sz="2400" dirty="0" err="1" smtClean="0"/>
              <a:t>co</a:t>
            </a:r>
            <a:r>
              <a:rPr lang="it-IT" sz="2400" dirty="0" smtClean="0"/>
              <a:t>. 2 - adeguatezza delle prestazioni</a:t>
            </a:r>
          </a:p>
          <a:p>
            <a:pPr marL="457200" indent="-457200">
              <a:buFont typeface="+mj-lt"/>
              <a:buAutoNum type="arabicPeriod"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 art. 38, </a:t>
            </a:r>
            <a:r>
              <a:rPr lang="it-IT" sz="2400" dirty="0" err="1" smtClean="0"/>
              <a:t>co</a:t>
            </a:r>
            <a:r>
              <a:rPr lang="it-IT" sz="2400" dirty="0" smtClean="0"/>
              <a:t>. 2 - carattere corporativo: la contribuzione</a:t>
            </a:r>
          </a:p>
          <a:p>
            <a:pPr marL="457200" indent="-457200">
              <a:buFont typeface="+mj-lt"/>
              <a:buAutoNum type="arabicPeriod"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400" dirty="0" smtClean="0"/>
              <a:t>Art. 38, </a:t>
            </a:r>
            <a:r>
              <a:rPr lang="it-IT" sz="2400" dirty="0" err="1" smtClean="0"/>
              <a:t>co</a:t>
            </a:r>
            <a:r>
              <a:rPr lang="it-IT" sz="2400" dirty="0" smtClean="0"/>
              <a:t>. 4 - organi e istituti predisposti e integrati dallo Stato: la previdenza complementare</a:t>
            </a:r>
            <a:endParaRPr lang="it-IT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it-IT" sz="2800" b="1" dirty="0" smtClean="0"/>
              <a:t>Previdenza pensionistica nel sistema di Welfare state</a:t>
            </a:r>
            <a:endParaRPr lang="it-IT" sz="2800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Welfare state </a:t>
            </a:r>
            <a:r>
              <a:rPr lang="it-IT" dirty="0" smtClean="0"/>
              <a:t>(Stato sociale, Stato di benessere) è </a:t>
            </a:r>
            <a:r>
              <a:rPr lang="it-IT" dirty="0" smtClean="0"/>
              <a:t>la scelta (ideologica</a:t>
            </a:r>
            <a:r>
              <a:rPr lang="it-IT" dirty="0" smtClean="0"/>
              <a:t>) che </a:t>
            </a:r>
            <a:r>
              <a:rPr lang="it-IT" dirty="0" smtClean="0"/>
              <a:t>uno Stato compie  in ordine al suo ruolo della soddisfazione dei bisogni, economici e non, dei suoi membri</a:t>
            </a:r>
          </a:p>
          <a:p>
            <a:endParaRPr lang="it-IT" dirty="0" smtClean="0"/>
          </a:p>
          <a:p>
            <a:r>
              <a:rPr lang="it-IT" dirty="0" smtClean="0"/>
              <a:t>Modello istituzionale o universalistico</a:t>
            </a:r>
          </a:p>
          <a:p>
            <a:r>
              <a:rPr lang="it-IT" dirty="0" smtClean="0"/>
              <a:t> modello assistenziale o residuale</a:t>
            </a:r>
          </a:p>
          <a:p>
            <a:r>
              <a:rPr lang="it-IT" dirty="0" smtClean="0"/>
              <a:t>Modello corporativo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b="1" dirty="0" smtClean="0"/>
              <a:t>Previdenza pensionistica nel sistema di Welfare state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it-IT" sz="2800" b="1" dirty="0" smtClean="0"/>
          </a:p>
          <a:p>
            <a:pPr algn="ctr">
              <a:buNone/>
            </a:pPr>
            <a:r>
              <a:rPr lang="it-IT" sz="2800" b="1" dirty="0" smtClean="0"/>
              <a:t>Modello istituzionale o universalistico</a:t>
            </a:r>
            <a:endParaRPr lang="it-IT" sz="2800" dirty="0" smtClean="0"/>
          </a:p>
          <a:p>
            <a:pPr algn="ctr">
              <a:buNone/>
            </a:pPr>
            <a:r>
              <a:rPr lang="it-IT" sz="2800" dirty="0" smtClean="0"/>
              <a:t> Ideologia sociale: lo Stato prevale sul mercato (G.B.)</a:t>
            </a:r>
          </a:p>
          <a:p>
            <a:endParaRPr lang="it-IT" sz="2800" dirty="0" smtClean="0"/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 Lo stato provvede ai bisogni fondamentali di tutti i </a:t>
            </a:r>
            <a:r>
              <a:rPr lang="it-IT" sz="2800" dirty="0" smtClean="0"/>
              <a:t>cittadini, senza distinzioni di reddito</a:t>
            </a:r>
            <a:endParaRPr lang="it-IT" sz="2800" dirty="0" smtClean="0"/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Le prestazioni, uguali per tutti, sono finanziate mediante fiscalità generale</a:t>
            </a:r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I bisogni dei lavoratori non sono differenziati dai bisogni dell’individuo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b="1" dirty="0" smtClean="0"/>
              <a:t>Previdenza pensionistica nel sistema di Welfare state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0072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it-IT" sz="2800" b="1" dirty="0" smtClean="0"/>
          </a:p>
          <a:p>
            <a:pPr algn="ctr">
              <a:buNone/>
            </a:pPr>
            <a:r>
              <a:rPr lang="it-IT" sz="2800" b="1" dirty="0" smtClean="0"/>
              <a:t>Modello assistenziale (residuale)</a:t>
            </a:r>
            <a:endParaRPr lang="it-IT" sz="2800" dirty="0" smtClean="0"/>
          </a:p>
          <a:p>
            <a:pPr algn="ctr">
              <a:buNone/>
            </a:pPr>
            <a:r>
              <a:rPr lang="it-IT" sz="2800" dirty="0" smtClean="0"/>
              <a:t> Ideologia liberale: il Mercato prevale sullo Stato (USA)</a:t>
            </a:r>
          </a:p>
          <a:p>
            <a:endParaRPr lang="it-IT" sz="2800" dirty="0" smtClean="0"/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 Lo stato provvede ai bisogni fondamentali dell’emarginazione sociale e dell’indigenza</a:t>
            </a:r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Le prestazioni, uguali per tutti, sono finanziate mediante fiscalità generale</a:t>
            </a:r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Ciascun cittadino provvede da </a:t>
            </a:r>
            <a:r>
              <a:rPr lang="it-IT" sz="2800" dirty="0" smtClean="0"/>
              <a:t>sé: ricorrendo ad imprese private a alla famiglia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b="1" dirty="0" smtClean="0"/>
              <a:t>Previdenza pensionistica nel sistema di Welfare state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it-IT" sz="2800" b="1" dirty="0" smtClean="0"/>
          </a:p>
          <a:p>
            <a:pPr algn="ctr">
              <a:buNone/>
            </a:pPr>
            <a:r>
              <a:rPr lang="it-IT" sz="2800" b="1" dirty="0" smtClean="0"/>
              <a:t>Modello corporativo</a:t>
            </a:r>
            <a:endParaRPr lang="it-IT" sz="2800" dirty="0" smtClean="0"/>
          </a:p>
          <a:p>
            <a:pPr algn="ctr">
              <a:buNone/>
            </a:pPr>
            <a:r>
              <a:rPr lang="it-IT" sz="2800" dirty="0" smtClean="0"/>
              <a:t> Ideologia corporativa: </a:t>
            </a:r>
            <a:r>
              <a:rPr lang="it-IT" sz="2400" dirty="0" smtClean="0"/>
              <a:t>(D) I soggetti destinatari di tutela sono i lavoratori, non i cittadini</a:t>
            </a:r>
          </a:p>
          <a:p>
            <a:pPr algn="ctr">
              <a:buNone/>
            </a:pPr>
            <a:r>
              <a:rPr lang="it-IT" sz="28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lo stato </a:t>
            </a:r>
            <a:r>
              <a:rPr lang="it-IT" sz="2800" u="sng" dirty="0" smtClean="0"/>
              <a:t>promuove</a:t>
            </a:r>
            <a:r>
              <a:rPr lang="it-IT" sz="2800" dirty="0" smtClean="0"/>
              <a:t> l’organizzazione corporativa dei lavoratori per la soddisfazione dei bisogni</a:t>
            </a:r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Le </a:t>
            </a:r>
            <a:r>
              <a:rPr lang="it-IT" sz="2800" dirty="0" smtClean="0"/>
              <a:t>prestazioni </a:t>
            </a:r>
            <a:r>
              <a:rPr lang="it-IT" sz="2800" dirty="0" smtClean="0"/>
              <a:t>sono finanziate dai </a:t>
            </a:r>
            <a:r>
              <a:rPr lang="it-IT" sz="2800" dirty="0" smtClean="0"/>
              <a:t>beneficiari</a:t>
            </a:r>
            <a:r>
              <a:rPr lang="it-IT" sz="2800" dirty="0" smtClean="0"/>
              <a:t>, e per questo non sono uniformi</a:t>
            </a:r>
            <a:endParaRPr lang="it-IT" sz="2800" dirty="0" smtClean="0"/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il sistema è la solidarietà </a:t>
            </a:r>
            <a:r>
              <a:rPr lang="it-IT" sz="2800" dirty="0" smtClean="0"/>
              <a:t>corporativa</a:t>
            </a:r>
          </a:p>
          <a:p>
            <a:pPr lvl="1">
              <a:buFont typeface="Wingdings" pitchFamily="2" charset="2"/>
              <a:buChar char="Ø"/>
            </a:pPr>
            <a:r>
              <a:rPr lang="it-IT" sz="2400" dirty="0" smtClean="0"/>
              <a:t>Finanziamento lavoratori e datori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571472" y="1643050"/>
            <a:ext cx="8072494" cy="285752"/>
          </a:xfrm>
        </p:spPr>
        <p:txBody>
          <a:bodyPr>
            <a:normAutofit fontScale="70000" lnSpcReduction="20000"/>
          </a:bodyPr>
          <a:lstStyle/>
          <a:p>
            <a:pPr algn="l"/>
            <a:endParaRPr lang="it-IT" sz="20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Sottotitolo 2"/>
          <p:cNvSpPr>
            <a:spLocks noGrp="1"/>
          </p:cNvSpPr>
          <p:nvPr>
            <p:ph type="ctrTitle"/>
          </p:nvPr>
        </p:nvSpPr>
        <p:spPr>
          <a:xfrm>
            <a:off x="500034" y="214313"/>
            <a:ext cx="8129616" cy="714357"/>
          </a:xfrm>
        </p:spPr>
        <p:txBody>
          <a:bodyPr>
            <a:normAutofit fontScale="90000"/>
          </a:bodyPr>
          <a:lstStyle/>
          <a:p>
            <a:pPr algn="l"/>
            <a:endParaRPr lang="it-IT" sz="2000" dirty="0" smtClean="0">
              <a:solidFill>
                <a:schemeClr val="tx1"/>
              </a:solidFill>
            </a:endParaRPr>
          </a:p>
          <a:p>
            <a:pPr algn="l"/>
            <a:r>
              <a:rPr lang="it-IT" sz="3100" b="1" dirty="0" smtClean="0"/>
              <a:t>Previdenza pensionistica nel sistema di Welfare state</a:t>
            </a:r>
            <a:endParaRPr lang="it-IT" sz="3100" dirty="0" smtClean="0">
              <a:solidFill>
                <a:schemeClr val="tx1"/>
              </a:solidFill>
            </a:endParaRPr>
          </a:p>
          <a:p>
            <a:pPr algn="l"/>
            <a:endParaRPr lang="it-IT" sz="31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214282" y="785794"/>
            <a:ext cx="864399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it-IT" sz="2800" b="1" dirty="0" smtClean="0"/>
          </a:p>
          <a:p>
            <a:pPr algn="ctr"/>
            <a:r>
              <a:rPr lang="it-IT" sz="2800" b="1" dirty="0" smtClean="0"/>
              <a:t>Modello di Welfare state in Italia</a:t>
            </a:r>
          </a:p>
          <a:p>
            <a:pPr algn="ctr"/>
            <a:r>
              <a:rPr lang="it-IT" sz="2800" b="1" dirty="0" smtClean="0"/>
              <a:t>art.</a:t>
            </a:r>
            <a:r>
              <a:rPr lang="it-IT" sz="2800" dirty="0" smtClean="0"/>
              <a:t> </a:t>
            </a:r>
            <a:r>
              <a:rPr lang="it-IT" sz="2800" b="1" dirty="0" smtClean="0"/>
              <a:t>38 Cost</a:t>
            </a:r>
            <a:r>
              <a:rPr lang="it-IT" sz="2800" dirty="0" smtClean="0"/>
              <a:t>.</a:t>
            </a:r>
          </a:p>
          <a:p>
            <a:pPr algn="ctr"/>
            <a:endParaRPr lang="it-IT" sz="2800" dirty="0" smtClean="0"/>
          </a:p>
          <a:p>
            <a:pPr algn="just"/>
            <a:r>
              <a:rPr lang="it-IT" sz="2400" b="1" dirty="0" smtClean="0"/>
              <a:t>Co. 1. </a:t>
            </a:r>
            <a:r>
              <a:rPr lang="it-IT" sz="2400" dirty="0" smtClean="0"/>
              <a:t>Ogni cittadino inabile al lavoro e sprovvisto di mezzi necessari per vivere ha diritto al mantenimento e all’assistenza sociale</a:t>
            </a:r>
          </a:p>
          <a:p>
            <a:pPr algn="just"/>
            <a:r>
              <a:rPr lang="it-IT" sz="2400" b="1" dirty="0" smtClean="0"/>
              <a:t>Co. 2.</a:t>
            </a:r>
            <a:r>
              <a:rPr lang="it-IT" sz="2400" dirty="0" smtClean="0"/>
              <a:t> I lavoratori hanno diritto a che siano preveduti e assicurati mezzi adeguati alle loro esigenze di vita in caso di infortunio, malattia, invalidità e vecchiaia, disoccupazione involontaria </a:t>
            </a:r>
          </a:p>
          <a:p>
            <a:pPr algn="just"/>
            <a:r>
              <a:rPr lang="it-IT" sz="2400" b="1" dirty="0" smtClean="0"/>
              <a:t>Co. 3.</a:t>
            </a:r>
            <a:r>
              <a:rPr lang="it-IT" sz="2400" dirty="0" smtClean="0"/>
              <a:t> Gli inabili e i minorati hanno diritto all’educazione e all’avviamento professionale</a:t>
            </a:r>
          </a:p>
          <a:p>
            <a:pPr algn="just"/>
            <a:r>
              <a:rPr lang="it-IT" sz="2400" b="1" dirty="0" smtClean="0"/>
              <a:t>Co. 4.</a:t>
            </a:r>
            <a:r>
              <a:rPr lang="it-IT" sz="2400" dirty="0" smtClean="0"/>
              <a:t> Ai compiti previsti da questo articolo provvedono organi e istituti predisposti o integrati dallo Stato</a:t>
            </a:r>
            <a:endParaRPr lang="it-IT" sz="2400" dirty="0"/>
          </a:p>
          <a:p>
            <a:pPr algn="just"/>
            <a:r>
              <a:rPr lang="it-IT" sz="2400" b="1" dirty="0" smtClean="0"/>
              <a:t>Co. 5.</a:t>
            </a:r>
            <a:r>
              <a:rPr lang="it-IT" sz="2400" dirty="0" smtClean="0"/>
              <a:t> L’assistenza privata è libera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it-IT" sz="2800" b="1" smtClean="0"/>
              <a:t>Previdenza pensionistica nel sistema di Welfare state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sz="2800" b="1" dirty="0" smtClean="0"/>
              <a:t>Co. 1. </a:t>
            </a:r>
            <a:r>
              <a:rPr lang="it-IT" sz="2800" dirty="0" smtClean="0"/>
              <a:t>Ogni cittadino inabile al lavoro e sprovvisto di mezzi necessari per vivere ha diritto al mantenimento e all’assistenza sociale</a:t>
            </a:r>
          </a:p>
          <a:p>
            <a:pPr>
              <a:buNone/>
            </a:pPr>
            <a:r>
              <a:rPr lang="it-IT" sz="2800" b="1" dirty="0" smtClean="0"/>
              <a:t>Co. 3: </a:t>
            </a:r>
            <a:r>
              <a:rPr lang="it-IT" sz="2800" dirty="0" smtClean="0"/>
              <a:t>gli inabili al lavoro e i minorati hanno diritto all’educazione e all’ professionale</a:t>
            </a:r>
          </a:p>
          <a:p>
            <a:pPr>
              <a:buNone/>
            </a:pPr>
            <a:endParaRPr lang="it-IT" sz="2800" u="sng" dirty="0" smtClean="0"/>
          </a:p>
          <a:p>
            <a:r>
              <a:rPr lang="it-IT" sz="2800" dirty="0" smtClean="0"/>
              <a:t>Non i lavoratori ma gli inabili al lavoro</a:t>
            </a:r>
          </a:p>
          <a:p>
            <a:r>
              <a:rPr lang="it-IT" sz="2800" dirty="0" smtClean="0"/>
              <a:t>Solo se I</a:t>
            </a:r>
            <a:r>
              <a:rPr lang="it-IT" sz="2800" dirty="0" smtClean="0"/>
              <a:t>ndigenti (sprovvisti di mezzi necessari)</a:t>
            </a:r>
            <a:endParaRPr lang="it-IT" sz="2800" dirty="0" smtClean="0"/>
          </a:p>
          <a:p>
            <a:r>
              <a:rPr lang="it-IT" sz="2800" dirty="0" smtClean="0"/>
              <a:t>P</a:t>
            </a:r>
            <a:r>
              <a:rPr lang="it-IT" sz="2800" dirty="0" smtClean="0"/>
              <a:t>restazioni (non solo pensionistiche) uguali </a:t>
            </a:r>
            <a:r>
              <a:rPr lang="it-IT" sz="2800" dirty="0" smtClean="0"/>
              <a:t>per tutti</a:t>
            </a:r>
          </a:p>
          <a:p>
            <a:r>
              <a:rPr lang="it-IT" sz="2800" dirty="0" smtClean="0"/>
              <a:t>Fiscalità generale  e Solidarietà generale</a:t>
            </a:r>
          </a:p>
          <a:p>
            <a:r>
              <a:rPr lang="it-IT" sz="2800" dirty="0" smtClean="0"/>
              <a:t>Competenza statale (</a:t>
            </a:r>
            <a:r>
              <a:rPr lang="it-IT" sz="2800" dirty="0" smtClean="0"/>
              <a:t>regionale: art. 117 cost.)</a:t>
            </a:r>
            <a:endParaRPr lang="it-IT" sz="2800" dirty="0" smtClean="0"/>
          </a:p>
          <a:p>
            <a:endParaRPr lang="it-IT" sz="2800" dirty="0" smtClean="0"/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 </a:t>
            </a:r>
            <a:r>
              <a:rPr lang="it-IT" sz="2800" b="1" dirty="0" smtClean="0"/>
              <a:t>assistenza sociale: welfare residuale</a:t>
            </a:r>
          </a:p>
          <a:p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it-IT" sz="2800" b="1" dirty="0" smtClean="0"/>
              <a:t>Previdenza pensionistica nel sistema di Welfare state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it-IT" sz="2400" b="1" dirty="0" smtClean="0"/>
              <a:t>Art. 32, </a:t>
            </a:r>
            <a:r>
              <a:rPr lang="it-IT" sz="2400" b="1" dirty="0" err="1" smtClean="0"/>
              <a:t>co</a:t>
            </a:r>
            <a:r>
              <a:rPr lang="it-IT" sz="2400" b="1" dirty="0" smtClean="0"/>
              <a:t>. 1: L</a:t>
            </a:r>
            <a:r>
              <a:rPr lang="it-IT" sz="2400" dirty="0" smtClean="0"/>
              <a:t>a repubblica tutela la salute come diritto dell’individuo e interesse della collettività e garantisce cure gratuite agli indigenti</a:t>
            </a:r>
          </a:p>
          <a:p>
            <a:pPr>
              <a:buNone/>
            </a:pPr>
            <a:r>
              <a:rPr lang="it-IT" sz="2400" b="1" dirty="0" smtClean="0"/>
              <a:t>Art. 31, </a:t>
            </a:r>
            <a:r>
              <a:rPr lang="it-IT" sz="2400" b="1" dirty="0" err="1" smtClean="0"/>
              <a:t>co</a:t>
            </a:r>
            <a:r>
              <a:rPr lang="it-IT" sz="2400" b="1" dirty="0" smtClean="0"/>
              <a:t>. 1</a:t>
            </a:r>
            <a:r>
              <a:rPr lang="it-IT" sz="2400" dirty="0" smtClean="0"/>
              <a:t>: la Repubblica agevola con misure economiche e altre provvidenze la famiglia</a:t>
            </a:r>
          </a:p>
          <a:p>
            <a:pPr>
              <a:buNone/>
            </a:pPr>
            <a:r>
              <a:rPr lang="it-IT" sz="2400" b="1" dirty="0" smtClean="0"/>
              <a:t>Art. 34</a:t>
            </a:r>
            <a:r>
              <a:rPr lang="it-IT" sz="2400" dirty="0" smtClean="0"/>
              <a:t>: la scuola è aperta a tutti. L’istruzione inferiore … è obbligatoria e </a:t>
            </a:r>
            <a:r>
              <a:rPr lang="it-IT" sz="2400" dirty="0" smtClean="0"/>
              <a:t>gratuita … </a:t>
            </a:r>
            <a:r>
              <a:rPr lang="it-IT" sz="2400" dirty="0" smtClean="0"/>
              <a:t>La repubblica rende effettivo questo diritto con borse di studio, assegni alle famiglie ed altre </a:t>
            </a:r>
            <a:r>
              <a:rPr lang="it-IT" sz="2400" dirty="0" smtClean="0"/>
              <a:t>provvidenze …</a:t>
            </a:r>
            <a:endParaRPr lang="it-IT" sz="2400" dirty="0" smtClean="0"/>
          </a:p>
          <a:p>
            <a:pPr>
              <a:buNone/>
            </a:pPr>
            <a:endParaRPr lang="it-IT" sz="2400" dirty="0" smtClean="0"/>
          </a:p>
          <a:p>
            <a:r>
              <a:rPr lang="it-IT" sz="2400" dirty="0" smtClean="0"/>
              <a:t>Per tutti, indipendentemente dal </a:t>
            </a:r>
            <a:r>
              <a:rPr lang="it-IT" sz="2400" dirty="0" smtClean="0"/>
              <a:t>reddito (stato di bisogno)</a:t>
            </a:r>
            <a:endParaRPr lang="it-IT" sz="2400" dirty="0" smtClean="0"/>
          </a:p>
          <a:p>
            <a:r>
              <a:rPr lang="it-IT" sz="2400" dirty="0" smtClean="0"/>
              <a:t> Prestazioni uguali</a:t>
            </a:r>
          </a:p>
          <a:p>
            <a:endParaRPr lang="it-IT" sz="2400" dirty="0" smtClean="0"/>
          </a:p>
          <a:p>
            <a:pPr>
              <a:buFont typeface="Wingdings" pitchFamily="2" charset="2"/>
              <a:buChar char="Ø"/>
            </a:pPr>
            <a:r>
              <a:rPr lang="it-IT" sz="2800" b="1" dirty="0" smtClean="0"/>
              <a:t>Servizi sociali: welfare universalistico</a:t>
            </a:r>
          </a:p>
          <a:p>
            <a:pPr>
              <a:buNone/>
            </a:pPr>
            <a:endParaRPr lang="it-IT" sz="2800" dirty="0" smtClean="0"/>
          </a:p>
          <a:p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it-IT" sz="2800" b="1" smtClean="0"/>
              <a:t>Previdenza pensionistica nel sistema di Welfare state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7216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it-IT" sz="2800" b="1" dirty="0" smtClean="0"/>
              <a:t>Co. 2. </a:t>
            </a:r>
            <a:r>
              <a:rPr lang="it-IT" sz="2800" dirty="0" smtClean="0"/>
              <a:t> I lavoratori hanno diritto a che siano preveduti e assicurati mezzi adeguati alle loro esigenze di vita in caso di infortunio, malattia, invalidità e vecchiaia, disoccupazione involontaria </a:t>
            </a:r>
            <a:endParaRPr lang="it-IT" sz="2800" dirty="0" smtClean="0"/>
          </a:p>
          <a:p>
            <a:pPr>
              <a:buFont typeface="Wingdings" pitchFamily="2" charset="2"/>
              <a:buChar char="Ø"/>
            </a:pPr>
            <a:endParaRPr lang="it-IT" sz="2800" b="1" dirty="0" smtClean="0"/>
          </a:p>
          <a:p>
            <a:pPr>
              <a:buNone/>
            </a:pPr>
            <a:r>
              <a:rPr lang="it-IT" sz="2800" b="1" dirty="0" smtClean="0"/>
              <a:t>Co. 4 </a:t>
            </a:r>
            <a:r>
              <a:rPr lang="it-IT" sz="2800" dirty="0" smtClean="0"/>
              <a:t>Ai compiti previsti da questo articolo provvedono organi e istituti predisposti o integrati dallo Stato </a:t>
            </a:r>
            <a:endParaRPr lang="it-IT" sz="2800" dirty="0" smtClean="0"/>
          </a:p>
          <a:p>
            <a:pPr>
              <a:buNone/>
            </a:pPr>
            <a:endParaRPr lang="it-IT" sz="2800" dirty="0" smtClean="0"/>
          </a:p>
          <a:p>
            <a:pPr>
              <a:buFont typeface="Wingdings" pitchFamily="2" charset="2"/>
              <a:buChar char="v"/>
            </a:pPr>
            <a:r>
              <a:rPr lang="it-IT" sz="2800" b="1" dirty="0" smtClean="0"/>
              <a:t>previdenza sociale: welfare corporativo</a:t>
            </a:r>
          </a:p>
          <a:p>
            <a:pPr>
              <a:buNone/>
            </a:pPr>
            <a:endParaRPr lang="it-IT" sz="2800" dirty="0" smtClean="0"/>
          </a:p>
          <a:p>
            <a:pPr>
              <a:buFont typeface="Wingdings" pitchFamily="2" charset="2"/>
              <a:buChar char="Ø"/>
            </a:pPr>
            <a:r>
              <a:rPr lang="it-IT" sz="2800" dirty="0" smtClean="0"/>
              <a:t>Complesso di norme e di istituti predisposti o integrati dallo stato finalizzati a soddisfare il bisogno economico dei lavoratori al verificarsi di </a:t>
            </a:r>
            <a:r>
              <a:rPr lang="it-IT" sz="2800" u="sng" dirty="0" smtClean="0"/>
              <a:t>eventi </a:t>
            </a:r>
            <a:r>
              <a:rPr lang="it-IT" sz="2800" dirty="0" smtClean="0"/>
              <a:t>che incidono sulla </a:t>
            </a:r>
            <a:r>
              <a:rPr lang="it-IT" sz="2800" u="sng" dirty="0" smtClean="0"/>
              <a:t>capacità  di lavoro o di guadagno</a:t>
            </a:r>
            <a:r>
              <a:rPr lang="it-IT" sz="2800" dirty="0" smtClean="0"/>
              <a:t>, con perdita della possibilità di soddisfare i propri bisogni economici col reddito da lavoro</a:t>
            </a:r>
          </a:p>
          <a:p>
            <a:pPr>
              <a:buFont typeface="Wingdings" pitchFamily="2" charset="2"/>
              <a:buChar char="Ø"/>
            </a:pPr>
            <a:endParaRPr lang="it-IT" sz="2800" dirty="0" smtClean="0"/>
          </a:p>
          <a:p>
            <a:pPr>
              <a:buNone/>
            </a:pPr>
            <a:endParaRPr lang="it-IT" sz="2800" dirty="0" smtClean="0"/>
          </a:p>
          <a:p>
            <a:pPr>
              <a:buFont typeface="Wingdings" pitchFamily="2" charset="2"/>
              <a:buChar char="Ø"/>
            </a:pPr>
            <a:endParaRPr lang="it-IT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it-IT" sz="2800" b="1" smtClean="0"/>
              <a:t>Previdenza pensionistica nel sistema di Welfare state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/>
          </a:bodyPr>
          <a:lstStyle/>
          <a:p>
            <a:endParaRPr lang="it-IT" sz="2800" b="1" dirty="0" smtClean="0"/>
          </a:p>
          <a:p>
            <a:r>
              <a:rPr lang="it-IT" sz="2800" b="1" dirty="0" smtClean="0"/>
              <a:t>Evento vecchiaia: previdenza pensionistica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2800" dirty="0" smtClean="0"/>
              <a:t>Complesso di istituti giuridici predisposti e integrati finalizzati a soddisfare il bisogno economico che sopraggiunge al verificarsi dell’evento vecchiaia, con la conseguente perdita del reddito da lavoro e della capacità di soddisfare i propri bisogni col reddito da lavoro.</a:t>
            </a:r>
          </a:p>
          <a:p>
            <a:endParaRPr lang="it-IT" sz="2800" dirty="0" smtClean="0"/>
          </a:p>
          <a:p>
            <a:endParaRPr lang="it-IT" sz="2800" dirty="0" smtClean="0"/>
          </a:p>
          <a:p>
            <a:pPr>
              <a:buFont typeface="Wingdings" pitchFamily="2" charset="2"/>
              <a:buChar char="Ø"/>
            </a:pPr>
            <a:endParaRPr lang="it-IT" sz="2800" b="1" dirty="0" smtClean="0"/>
          </a:p>
          <a:p>
            <a:endParaRPr lang="it-IT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it-IT" sz="2800" b="1" dirty="0" smtClean="0"/>
              <a:t>Previdenza pensionistica: struttura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4282" y="1142984"/>
            <a:ext cx="8715436" cy="5572164"/>
          </a:xfrm>
        </p:spPr>
        <p:txBody>
          <a:bodyPr>
            <a:normAutofit fontScale="85000" lnSpcReduction="20000"/>
          </a:bodyPr>
          <a:lstStyle/>
          <a:p>
            <a:r>
              <a:rPr lang="it-IT" sz="2800" dirty="0" smtClean="0"/>
              <a:t>Destinatari: solo </a:t>
            </a:r>
            <a:r>
              <a:rPr lang="it-IT" sz="2800" u="sng" dirty="0" smtClean="0"/>
              <a:t>i lavoratori</a:t>
            </a:r>
          </a:p>
          <a:p>
            <a:endParaRPr lang="it-IT" sz="2800" u="sng" dirty="0" smtClean="0"/>
          </a:p>
          <a:p>
            <a:r>
              <a:rPr lang="it-IT" sz="2800" dirty="0" smtClean="0"/>
              <a:t>Evento protetto: Solo copertura dei bisogni derivanti dal verificarsi dell’</a:t>
            </a:r>
            <a:r>
              <a:rPr lang="it-IT" sz="2800" u="sng" dirty="0" smtClean="0"/>
              <a:t>evento</a:t>
            </a:r>
            <a:r>
              <a:rPr lang="it-IT" sz="2800" dirty="0" smtClean="0"/>
              <a:t> vecchiaia</a:t>
            </a:r>
          </a:p>
          <a:p>
            <a:endParaRPr lang="it-IT" sz="2800" u="sng" dirty="0" smtClean="0"/>
          </a:p>
          <a:p>
            <a:r>
              <a:rPr lang="it-IT" sz="2800" dirty="0" smtClean="0"/>
              <a:t>Prestazioni: </a:t>
            </a:r>
            <a:r>
              <a:rPr lang="it-IT" sz="2800" u="sng" dirty="0" smtClean="0"/>
              <a:t>Mezzi adeguati</a:t>
            </a:r>
            <a:r>
              <a:rPr lang="it-IT" sz="2800" dirty="0" smtClean="0"/>
              <a:t> alle esigenze di vita</a:t>
            </a:r>
          </a:p>
          <a:p>
            <a:pPr>
              <a:buNone/>
            </a:pPr>
            <a:r>
              <a:rPr lang="it-IT" sz="2800" dirty="0" smtClean="0"/>
              <a:t>	- non uniformi per tutti ma </a:t>
            </a:r>
            <a:r>
              <a:rPr lang="it-IT" sz="2800" dirty="0" smtClean="0"/>
              <a:t>differenziate (non redistributive)</a:t>
            </a:r>
          </a:p>
          <a:p>
            <a:pPr>
              <a:buNone/>
            </a:pPr>
            <a:endParaRPr lang="it-IT" sz="2800" dirty="0" smtClean="0"/>
          </a:p>
          <a:p>
            <a:r>
              <a:rPr lang="it-IT" sz="2800" dirty="0" smtClean="0"/>
              <a:t>Finanziamento: </a:t>
            </a:r>
            <a:r>
              <a:rPr lang="it-IT" sz="2800" u="sng" dirty="0" smtClean="0"/>
              <a:t>solidarietà corporativa</a:t>
            </a:r>
            <a:r>
              <a:rPr lang="it-IT" sz="2800" dirty="0" smtClean="0"/>
              <a:t>, non generale</a:t>
            </a:r>
          </a:p>
          <a:p>
            <a:pPr>
              <a:buNone/>
            </a:pPr>
            <a:r>
              <a:rPr lang="it-IT" sz="2800" dirty="0" smtClean="0"/>
              <a:t>	- contribuzione a carico dei destinatari (C.Cost.178/2000)</a:t>
            </a:r>
          </a:p>
          <a:p>
            <a:pPr>
              <a:buNone/>
            </a:pPr>
            <a:r>
              <a:rPr lang="it-IT" sz="2800" dirty="0" smtClean="0"/>
              <a:t>	- solidarietà corporativa (C.Cost. 349/1985</a:t>
            </a:r>
            <a:r>
              <a:rPr lang="it-IT" sz="2800" dirty="0" smtClean="0"/>
              <a:t>) e </a:t>
            </a:r>
            <a:r>
              <a:rPr lang="it-IT" sz="2800" dirty="0" smtClean="0"/>
              <a:t>generazionale (</a:t>
            </a:r>
            <a:r>
              <a:rPr lang="it-IT" sz="2800" dirty="0" err="1" smtClean="0"/>
              <a:t>C.cost.</a:t>
            </a:r>
            <a:r>
              <a:rPr lang="it-IT" sz="2800" dirty="0" smtClean="0"/>
              <a:t> 132/1984)</a:t>
            </a:r>
          </a:p>
          <a:p>
            <a:pPr>
              <a:buNone/>
            </a:pPr>
            <a:endParaRPr lang="it-IT" sz="2800" dirty="0" smtClean="0"/>
          </a:p>
          <a:p>
            <a:r>
              <a:rPr lang="it-IT" sz="2800" u="sng" dirty="0" smtClean="0"/>
              <a:t>Organi</a:t>
            </a:r>
            <a:r>
              <a:rPr lang="it-IT" sz="2800" dirty="0" smtClean="0"/>
              <a:t> di gestione e </a:t>
            </a:r>
            <a:r>
              <a:rPr lang="it-IT" sz="2800" u="sng" dirty="0" smtClean="0"/>
              <a:t>Istituti</a:t>
            </a:r>
            <a:r>
              <a:rPr lang="it-IT" sz="2800" dirty="0" smtClean="0"/>
              <a:t> di previdenza, pubblici e privati:</a:t>
            </a:r>
          </a:p>
          <a:p>
            <a:pPr>
              <a:buNone/>
            </a:pPr>
            <a:r>
              <a:rPr lang="it-IT" sz="2800" dirty="0" smtClean="0"/>
              <a:t>	- previdenza pubblica e previdenza complementare </a:t>
            </a:r>
          </a:p>
          <a:p>
            <a:endParaRPr lang="it-IT" sz="2800" dirty="0" smtClean="0"/>
          </a:p>
          <a:p>
            <a:endParaRPr lang="it-IT" sz="2800" dirty="0" smtClean="0"/>
          </a:p>
          <a:p>
            <a:endParaRPr lang="it-IT" sz="2800" dirty="0" smtClean="0"/>
          </a:p>
          <a:p>
            <a:pPr>
              <a:buFont typeface="Wingdings" pitchFamily="2" charset="2"/>
              <a:buChar char="Ø"/>
            </a:pPr>
            <a:endParaRPr lang="it-IT" sz="2800" b="1" dirty="0" smtClean="0"/>
          </a:p>
          <a:p>
            <a:endParaRPr lang="it-IT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it-IT" sz="2800" b="1" dirty="0" smtClean="0"/>
              <a:t>Previdenza pensionistica: struttura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715016"/>
          </a:xfrm>
        </p:spPr>
        <p:txBody>
          <a:bodyPr>
            <a:normAutofit lnSpcReduction="10000"/>
          </a:bodyPr>
          <a:lstStyle/>
          <a:p>
            <a:r>
              <a:rPr lang="it-IT" sz="2800" b="1" dirty="0" smtClean="0"/>
              <a:t>Gli </a:t>
            </a:r>
            <a:r>
              <a:rPr lang="it-IT" sz="2800" b="1" dirty="0" smtClean="0"/>
              <a:t>organi.</a:t>
            </a:r>
            <a:r>
              <a:rPr lang="it-IT" sz="2800" dirty="0" smtClean="0"/>
              <a:t> Enti</a:t>
            </a:r>
            <a:r>
              <a:rPr lang="it-IT" sz="2800" dirty="0" smtClean="0"/>
              <a:t>, istituzioni giuridiche; sono soggetti di diritto che instaurano rapporti giuridici con gli aventi diritto alle prestazioni.  Ad essi enti  viene affidata la gestione della previdenza sociale e dell'assistenza. 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2800" b="1" dirty="0" smtClean="0"/>
              <a:t>Gli istituti </a:t>
            </a:r>
            <a:r>
              <a:rPr lang="it-IT" sz="2800" b="1" dirty="0" smtClean="0"/>
              <a:t>giuridici</a:t>
            </a:r>
            <a:r>
              <a:rPr lang="it-IT" sz="2800" dirty="0" smtClean="0"/>
              <a:t>. L'istituto giuridico è un  complesso di norme, non soltanto pubbliche ma anche private </a:t>
            </a:r>
            <a:r>
              <a:rPr lang="it-IT" sz="2800" dirty="0" smtClean="0"/>
              <a:t>(autonomia privata), </a:t>
            </a:r>
            <a:r>
              <a:rPr lang="it-IT" sz="2800" dirty="0" smtClean="0"/>
              <a:t>deputato a svolgere l</a:t>
            </a:r>
            <a:r>
              <a:rPr lang="it-IT" sz="2800" dirty="0" smtClean="0"/>
              <a:t>a </a:t>
            </a:r>
            <a:r>
              <a:rPr lang="it-IT" sz="2800" dirty="0" smtClean="0"/>
              <a:t>funzione </a:t>
            </a:r>
            <a:r>
              <a:rPr lang="it-IT" sz="2800" dirty="0" smtClean="0"/>
              <a:t>pubblica di tutela previdenziale</a:t>
            </a:r>
          </a:p>
          <a:p>
            <a:pPr lvl="1"/>
            <a:r>
              <a:rPr lang="it-IT" sz="2400" dirty="0" smtClean="0"/>
              <a:t>Se l’istituto giuridico e privato, la regolazione è integrata dallo stato</a:t>
            </a:r>
          </a:p>
          <a:p>
            <a:endParaRPr lang="it-IT" sz="2800" dirty="0" smtClean="0"/>
          </a:p>
          <a:p>
            <a:pPr>
              <a:buFont typeface="Wingdings" pitchFamily="2" charset="2"/>
              <a:buChar char="v"/>
            </a:pPr>
            <a:r>
              <a:rPr lang="it-IT" sz="2800" dirty="0" smtClean="0"/>
              <a:t>Fondi pensione e previdenza complementare</a:t>
            </a:r>
            <a:endParaRPr lang="it-IT" sz="2800" dirty="0" smtClean="0"/>
          </a:p>
          <a:p>
            <a:endParaRPr lang="it-IT" sz="2800" dirty="0" smtClean="0"/>
          </a:p>
          <a:p>
            <a:pPr>
              <a:buFont typeface="Wingdings" pitchFamily="2" charset="2"/>
              <a:buChar char="Ø"/>
            </a:pPr>
            <a:endParaRPr lang="it-IT" sz="2800" b="1" dirty="0" smtClean="0"/>
          </a:p>
          <a:p>
            <a:endParaRPr lang="it-IT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1528</TotalTime>
  <Words>1050</Words>
  <Application>Microsoft Office PowerPoint</Application>
  <PresentationFormat>Presentazione su schermo (4:3)</PresentationFormat>
  <Paragraphs>134</Paragraphs>
  <Slides>13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Tema di Office</vt:lpstr>
      <vt:lpstr>Analisi dell’attuale assetto del sistema pensionistico in rapporto alla tutela ex art. 38 Cost</vt:lpstr>
      <vt:lpstr>Diapositiva 2</vt:lpstr>
      <vt:lpstr>Previdenza pensionistica nel sistema di Welfare state</vt:lpstr>
      <vt:lpstr>Previdenza pensionistica nel sistema di Welfare state</vt:lpstr>
      <vt:lpstr>Previdenza pensionistica nel sistema di Welfare state</vt:lpstr>
      <vt:lpstr>Previdenza pensionistica nel sistema di Welfare state</vt:lpstr>
      <vt:lpstr> Previdenza pensionistica nel sistema di Welfare state </vt:lpstr>
      <vt:lpstr>Previdenza pensionistica nel sistema di Welfare state</vt:lpstr>
      <vt:lpstr>Previdenza pensionistica nel sistema di Welfare state</vt:lpstr>
      <vt:lpstr>Previdenza pensionistica nel sistema di Welfare state</vt:lpstr>
      <vt:lpstr>Previdenza pensionistica nel sistema di Welfare state</vt:lpstr>
      <vt:lpstr>Previdenza pensionistica: struttura</vt:lpstr>
      <vt:lpstr>Previdenza pensionistica: struttura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Sistemi e regimi pensionistici:</dc:title>
  <dc:creator>rosa viola</dc:creator>
  <cp:lastModifiedBy>rosa viola</cp:lastModifiedBy>
  <cp:revision>119</cp:revision>
  <dcterms:created xsi:type="dcterms:W3CDTF">2013-04-09T15:00:49Z</dcterms:created>
  <dcterms:modified xsi:type="dcterms:W3CDTF">2013-04-18T13:03:34Z</dcterms:modified>
</cp:coreProperties>
</file>