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8" r:id="rId43"/>
    <p:sldId id="299" r:id="rId44"/>
    <p:sldId id="297" r:id="rId45"/>
    <p:sldId id="300" r:id="rId46"/>
    <p:sldId id="304" r:id="rId47"/>
    <p:sldId id="301" r:id="rId48"/>
    <p:sldId id="302" r:id="rId49"/>
    <p:sldId id="303" r:id="rId50"/>
    <p:sldId id="306" r:id="rId51"/>
    <p:sldId id="305" r:id="rId52"/>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485"/>
    <p:restoredTop sz="94674"/>
  </p:normalViewPr>
  <p:slideViewPr>
    <p:cSldViewPr snapToGrid="0" snapToObjects="1">
      <p:cViewPr varScale="1">
        <p:scale>
          <a:sx n="88" d="100"/>
          <a:sy n="88" d="100"/>
        </p:scale>
        <p:origin x="-304"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printerSettings" Target="printerSettings/printerSettings1.bin"/><Relationship Id="rId54" Type="http://schemas.openxmlformats.org/officeDocument/2006/relationships/presProps" Target="presProps.xml"/><Relationship Id="rId55" Type="http://schemas.openxmlformats.org/officeDocument/2006/relationships/viewProps" Target="viewProps.xml"/><Relationship Id="rId56" Type="http://schemas.openxmlformats.org/officeDocument/2006/relationships/theme" Target="theme/theme1.xml"/><Relationship Id="rId57"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stile</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7CCBB963-F3EE-144F-8D3E-392CA906CF9E}" type="datetimeFigureOut">
              <a:rPr lang="it-IT" smtClean="0"/>
              <a:t>24/10/18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6846152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idx="1"/>
          </p:nvPr>
        </p:nvSpPr>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CCBB963-F3EE-144F-8D3E-392CA906CF9E}" type="datetimeFigureOut">
              <a:rPr lang="it-IT" smtClean="0"/>
              <a:t>24/10/18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11899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stile</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gli stili del testo dello schema</a:t>
            </a:r>
          </a:p>
        </p:txBody>
      </p:sp>
      <p:sp>
        <p:nvSpPr>
          <p:cNvPr id="4" name="Segnaposto data 3"/>
          <p:cNvSpPr>
            <a:spLocks noGrp="1"/>
          </p:cNvSpPr>
          <p:nvPr>
            <p:ph type="dt" sz="half" idx="10"/>
          </p:nvPr>
        </p:nvSpPr>
        <p:spPr/>
        <p:txBody>
          <a:bodyPr/>
          <a:lstStyle/>
          <a:p>
            <a:fld id="{7CCBB963-F3EE-144F-8D3E-392CA906CF9E}" type="datetimeFigureOut">
              <a:rPr lang="it-IT" smtClean="0"/>
              <a:t>24/10/18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642436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7CCBB963-F3EE-144F-8D3E-392CA906CF9E}" type="datetimeFigureOut">
              <a:rPr lang="it-IT" smtClean="0"/>
              <a:t>24/10/18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673725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stile</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7CCBB963-F3EE-144F-8D3E-392CA906CF9E}" type="datetimeFigureOut">
              <a:rPr lang="it-IT" smtClean="0"/>
              <a:t>24/10/18</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776422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data 2"/>
          <p:cNvSpPr>
            <a:spLocks noGrp="1"/>
          </p:cNvSpPr>
          <p:nvPr>
            <p:ph type="dt" sz="half" idx="10"/>
          </p:nvPr>
        </p:nvSpPr>
        <p:spPr/>
        <p:txBody>
          <a:bodyPr/>
          <a:lstStyle/>
          <a:p>
            <a:fld id="{7CCBB963-F3EE-144F-8D3E-392CA906CF9E}" type="datetimeFigureOut">
              <a:rPr lang="it-IT" smtClean="0"/>
              <a:t>24/10/18</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2018708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7CCBB963-F3EE-144F-8D3E-392CA906CF9E}" type="datetimeFigureOut">
              <a:rPr lang="it-IT" smtClean="0"/>
              <a:t>24/10/18</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343435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7CCBB963-F3EE-144F-8D3E-392CA906CF9E}" type="datetimeFigureOut">
              <a:rPr lang="it-IT" smtClean="0"/>
              <a:t>24/10/18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835855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stile</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gli stili del testo dello schema</a:t>
            </a:r>
          </a:p>
        </p:txBody>
      </p:sp>
      <p:sp>
        <p:nvSpPr>
          <p:cNvPr id="5" name="Segnaposto data 4"/>
          <p:cNvSpPr>
            <a:spLocks noGrp="1"/>
          </p:cNvSpPr>
          <p:nvPr>
            <p:ph type="dt" sz="half" idx="10"/>
          </p:nvPr>
        </p:nvSpPr>
        <p:spPr/>
        <p:txBody>
          <a:bodyPr/>
          <a:lstStyle/>
          <a:p>
            <a:fld id="{7CCBB963-F3EE-144F-8D3E-392CA906CF9E}" type="datetimeFigureOut">
              <a:rPr lang="it-IT" smtClean="0"/>
              <a:t>24/10/18</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77726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stile</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CCBB963-F3EE-144F-8D3E-392CA906CF9E}" type="datetimeFigureOut">
              <a:rPr lang="it-IT" smtClean="0"/>
              <a:t>24/10/18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2047772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i">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stile</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7CCBB963-F3EE-144F-8D3E-392CA906CF9E}" type="datetimeFigureOut">
              <a:rPr lang="it-IT" smtClean="0"/>
              <a:t>24/10/18</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8F0744D-36CD-0C46-9264-E97FDB303196}" type="slidenum">
              <a:rPr lang="it-IT" smtClean="0"/>
              <a:t>‹n.›</a:t>
            </a:fld>
            <a:endParaRPr lang="it-IT"/>
          </a:p>
        </p:txBody>
      </p:sp>
    </p:spTree>
    <p:extLst>
      <p:ext uri="{BB962C8B-B14F-4D97-AF65-F5344CB8AC3E}">
        <p14:creationId xmlns:p14="http://schemas.microsoft.com/office/powerpoint/2010/main" val="1339228573"/>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stile</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BB963-F3EE-144F-8D3E-392CA906CF9E}" type="datetimeFigureOut">
              <a:rPr lang="it-IT" smtClean="0"/>
              <a:t>24/10/18</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F0744D-36CD-0C46-9264-E97FDB303196}" type="slidenum">
              <a:rPr lang="it-IT" smtClean="0"/>
              <a:t>‹n.›</a:t>
            </a:fld>
            <a:endParaRPr lang="it-IT"/>
          </a:p>
        </p:txBody>
      </p:sp>
    </p:spTree>
    <p:extLst>
      <p:ext uri="{BB962C8B-B14F-4D97-AF65-F5344CB8AC3E}">
        <p14:creationId xmlns:p14="http://schemas.microsoft.com/office/powerpoint/2010/main" val="2079421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brocardi.it/dizionario/2437.html" TargetMode="External"/><Relationship Id="rId3" Type="http://schemas.openxmlformats.org/officeDocument/2006/relationships/hyperlink" Target="https://www.brocardi.it/dizionario/2439.html"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historiaetius.i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smtClean="0"/>
              <a:t>Introduzione al diritto commerciale italiano</a:t>
            </a:r>
            <a:endParaRPr lang="it-IT" dirty="0"/>
          </a:p>
        </p:txBody>
      </p:sp>
    </p:spTree>
    <p:extLst>
      <p:ext uri="{BB962C8B-B14F-4D97-AF65-F5344CB8AC3E}">
        <p14:creationId xmlns:p14="http://schemas.microsoft.com/office/powerpoint/2010/main" val="638522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Nascita del diritto commerciale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Il campo del diritto commerciale si è conformato di pari passo con la storia delle istituzioni economiche, politiche e sociali.</a:t>
            </a:r>
          </a:p>
          <a:p>
            <a:r>
              <a:rPr lang="it-IT" dirty="0" smtClean="0"/>
              <a:t>Albori del secondo millennio: diritto romano-giustinianeo, diritto canonico, diritto straniero (derivante dalle migrazioni dei popoli post caduta impero romano)</a:t>
            </a:r>
          </a:p>
          <a:p>
            <a:r>
              <a:rPr lang="it-IT" dirty="0" smtClean="0"/>
              <a:t>Istituzioni economiche: sfruttamento estensivo fattore terra, ruolo marginale delle attività di manifatture e di intermediazione</a:t>
            </a:r>
          </a:p>
          <a:p>
            <a:r>
              <a:rPr lang="it-IT" dirty="0" smtClean="0"/>
              <a:t>Istituzioni politiche autoritarie e parcellizzate: feudalesimo</a:t>
            </a:r>
          </a:p>
          <a:p>
            <a:r>
              <a:rPr lang="it-IT" dirty="0" smtClean="0"/>
              <a:t>Inizio secondo millennio: forte crescita demografica, con esuberanza forza lavoro, fenomeni migratori, abbandono delle campagne e sviluppo dei centri urbani: i comuni </a:t>
            </a:r>
            <a:endParaRPr lang="it-IT" dirty="0"/>
          </a:p>
        </p:txBody>
      </p:sp>
    </p:spTree>
    <p:extLst>
      <p:ext uri="{BB962C8B-B14F-4D97-AF65-F5344CB8AC3E}">
        <p14:creationId xmlns:p14="http://schemas.microsoft.com/office/powerpoint/2010/main" val="641188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Civiltà comunale</a:t>
            </a:r>
            <a:endParaRPr lang="it-IT" dirty="0"/>
          </a:p>
        </p:txBody>
      </p:sp>
      <p:sp>
        <p:nvSpPr>
          <p:cNvPr id="3" name="Segnaposto contenuto 2"/>
          <p:cNvSpPr>
            <a:spLocks noGrp="1"/>
          </p:cNvSpPr>
          <p:nvPr>
            <p:ph idx="1"/>
          </p:nvPr>
        </p:nvSpPr>
        <p:spPr/>
        <p:txBody>
          <a:bodyPr/>
          <a:lstStyle/>
          <a:p>
            <a:r>
              <a:rPr lang="it-IT" dirty="0" smtClean="0"/>
              <a:t>Progressiva trasformazione di economia immobiliare in economia mobiliare fondata sul commercio, intermediazione nella circolazione di merci, derrate e manufatti</a:t>
            </a:r>
          </a:p>
          <a:p>
            <a:r>
              <a:rPr lang="it-IT" dirty="0" smtClean="0"/>
              <a:t>Primato economico, sociale e politico del commerciante</a:t>
            </a:r>
          </a:p>
          <a:p>
            <a:r>
              <a:rPr lang="it-IT" dirty="0" smtClean="0"/>
              <a:t>Diritto commerciale come prodotto di nuove istituzioni economiche e del nuovo ceto emergente: i mercanti</a:t>
            </a:r>
            <a:endParaRPr lang="it-IT" dirty="0"/>
          </a:p>
        </p:txBody>
      </p:sp>
    </p:spTree>
    <p:extLst>
      <p:ext uri="{BB962C8B-B14F-4D97-AF65-F5344CB8AC3E}">
        <p14:creationId xmlns:p14="http://schemas.microsoft.com/office/powerpoint/2010/main" val="477332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Fonti del diritto commerciale medioevale</a:t>
            </a:r>
            <a:endParaRPr lang="it-IT" dirty="0"/>
          </a:p>
        </p:txBody>
      </p:sp>
      <p:sp>
        <p:nvSpPr>
          <p:cNvPr id="3" name="Segnaposto contenuto 2"/>
          <p:cNvSpPr>
            <a:spLocks noGrp="1"/>
          </p:cNvSpPr>
          <p:nvPr>
            <p:ph idx="1"/>
          </p:nvPr>
        </p:nvSpPr>
        <p:spPr/>
        <p:txBody>
          <a:bodyPr/>
          <a:lstStyle/>
          <a:p>
            <a:r>
              <a:rPr lang="it-IT" dirty="0" smtClean="0"/>
              <a:t>Consuetudine mercantile</a:t>
            </a:r>
          </a:p>
          <a:p>
            <a:r>
              <a:rPr lang="it-IT" dirty="0" smtClean="0"/>
              <a:t>Giurisprudenza consolare</a:t>
            </a:r>
          </a:p>
          <a:p>
            <a:r>
              <a:rPr lang="it-IT" dirty="0" smtClean="0"/>
              <a:t>Statuti delle corporazioni e dei comuni</a:t>
            </a:r>
            <a:endParaRPr lang="it-IT" dirty="0"/>
          </a:p>
        </p:txBody>
      </p:sp>
    </p:spTree>
    <p:extLst>
      <p:ext uri="{BB962C8B-B14F-4D97-AF65-F5344CB8AC3E}">
        <p14:creationId xmlns:p14="http://schemas.microsoft.com/office/powerpoint/2010/main" val="603422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Contenuto normativo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Sufficienza del mero accordo a vincolare le parti</a:t>
            </a:r>
          </a:p>
          <a:p>
            <a:r>
              <a:rPr lang="it-IT" dirty="0" smtClean="0"/>
              <a:t>Processo di superamento delle formalità provenienti dal diritto romano e origine del principio </a:t>
            </a:r>
            <a:r>
              <a:rPr lang="it-IT" dirty="0" err="1" smtClean="0"/>
              <a:t>consensualistico</a:t>
            </a:r>
            <a:endParaRPr lang="it-IT" dirty="0" smtClean="0"/>
          </a:p>
          <a:p>
            <a:r>
              <a:rPr lang="it-IT" dirty="0" smtClean="0"/>
              <a:t>Superamento del regime di </a:t>
            </a:r>
            <a:r>
              <a:rPr lang="it-IT" dirty="0" err="1" smtClean="0"/>
              <a:t>derivatività</a:t>
            </a:r>
            <a:r>
              <a:rPr lang="it-IT" dirty="0" smtClean="0"/>
              <a:t> degli acquisti</a:t>
            </a:r>
          </a:p>
          <a:p>
            <a:r>
              <a:rPr lang="it-IT" dirty="0" smtClean="0"/>
              <a:t>Applicazione della regola di derivazione germanica tendente a risolvere la titolarità nell’appartenenza: origini del principio accolto nell’età delle codificazioni (en </a:t>
            </a:r>
            <a:r>
              <a:rPr lang="it-IT" dirty="0" err="1" smtClean="0"/>
              <a:t>fait</a:t>
            </a:r>
            <a:r>
              <a:rPr lang="it-IT" dirty="0" smtClean="0"/>
              <a:t> de </a:t>
            </a:r>
            <a:r>
              <a:rPr lang="it-IT" dirty="0" err="1" smtClean="0"/>
              <a:t>meubles</a:t>
            </a:r>
            <a:r>
              <a:rPr lang="it-IT" dirty="0" smtClean="0"/>
              <a:t> la </a:t>
            </a:r>
            <a:r>
              <a:rPr lang="it-IT" dirty="0" err="1" smtClean="0"/>
              <a:t>possession</a:t>
            </a:r>
            <a:r>
              <a:rPr lang="it-IT" dirty="0" smtClean="0"/>
              <a:t> </a:t>
            </a:r>
            <a:r>
              <a:rPr lang="it-IT" dirty="0" err="1" smtClean="0"/>
              <a:t>vaut</a:t>
            </a:r>
            <a:r>
              <a:rPr lang="it-IT" dirty="0" smtClean="0"/>
              <a:t> </a:t>
            </a:r>
            <a:r>
              <a:rPr lang="it-IT" dirty="0" err="1" smtClean="0"/>
              <a:t>titre</a:t>
            </a:r>
            <a:r>
              <a:rPr lang="it-IT" dirty="0" smtClean="0"/>
              <a:t> (art. 2279 code </a:t>
            </a:r>
            <a:r>
              <a:rPr lang="it-IT" dirty="0" err="1" smtClean="0"/>
              <a:t>civil</a:t>
            </a:r>
            <a:r>
              <a:rPr lang="it-IT" dirty="0" smtClean="0"/>
              <a:t> 1804)</a:t>
            </a:r>
          </a:p>
          <a:p>
            <a:r>
              <a:rPr lang="it-IT" dirty="0" smtClean="0"/>
              <a:t>Contratto di cambio (preordinato a cambiare monete e a trasferirle) documentato per iscritto (</a:t>
            </a:r>
            <a:r>
              <a:rPr lang="it-IT" dirty="0" err="1" smtClean="0"/>
              <a:t>litera</a:t>
            </a:r>
            <a:r>
              <a:rPr lang="it-IT" dirty="0" smtClean="0"/>
              <a:t> cambi), negoziabilità del documento, nascita mercato finanziario (finanza deriva dal francese </a:t>
            </a:r>
            <a:r>
              <a:rPr lang="it-IT" dirty="0" err="1" smtClean="0"/>
              <a:t>finer</a:t>
            </a:r>
            <a:r>
              <a:rPr lang="it-IT" dirty="0" smtClean="0"/>
              <a:t>: pagare a termine)</a:t>
            </a:r>
            <a:endParaRPr lang="it-IT" dirty="0"/>
          </a:p>
        </p:txBody>
      </p:sp>
    </p:spTree>
    <p:extLst>
      <p:ext uri="{BB962C8B-B14F-4D97-AF65-F5344CB8AC3E}">
        <p14:creationId xmlns:p14="http://schemas.microsoft.com/office/powerpoint/2010/main" val="901124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Contenuto normativo</a:t>
            </a:r>
            <a:endParaRPr lang="it-IT" dirty="0"/>
          </a:p>
        </p:txBody>
      </p:sp>
      <p:sp>
        <p:nvSpPr>
          <p:cNvPr id="3" name="Segnaposto contenuto 2"/>
          <p:cNvSpPr>
            <a:spLocks noGrp="1"/>
          </p:cNvSpPr>
          <p:nvPr>
            <p:ph idx="1"/>
          </p:nvPr>
        </p:nvSpPr>
        <p:spPr/>
        <p:txBody>
          <a:bodyPr/>
          <a:lstStyle/>
          <a:p>
            <a:r>
              <a:rPr lang="it-IT" dirty="0" smtClean="0"/>
              <a:t>Disciplina attività mercantile, complesso di norme da applicarsi a chi si dedica stabilmente all’intermediazione</a:t>
            </a:r>
          </a:p>
          <a:p>
            <a:r>
              <a:rPr lang="it-IT" dirty="0" smtClean="0"/>
              <a:t>Norme sulla contabilità, sui mezzi </a:t>
            </a:r>
            <a:r>
              <a:rPr lang="it-IT" dirty="0"/>
              <a:t>organizzati per l’esercizio della mercatura (sull’azienda), su identificazione dei prodotti</a:t>
            </a:r>
            <a:r>
              <a:rPr lang="it-IT" dirty="0" smtClean="0">
                <a:effectLst/>
              </a:rPr>
              <a:t> </a:t>
            </a:r>
          </a:p>
          <a:p>
            <a:r>
              <a:rPr lang="it-IT" dirty="0" smtClean="0"/>
              <a:t>Norme </a:t>
            </a:r>
            <a:r>
              <a:rPr lang="it-IT" dirty="0"/>
              <a:t>sulla condizione del mercante non più in grado di far fronte agli impegni assunti perché decotto.</a:t>
            </a:r>
            <a:r>
              <a:rPr lang="it-IT" dirty="0" smtClean="0">
                <a:effectLst/>
              </a:rPr>
              <a:t> Nascita del fallimento.</a:t>
            </a:r>
          </a:p>
          <a:p>
            <a:r>
              <a:rPr lang="it-IT" dirty="0"/>
              <a:t>Il principio par condicio </a:t>
            </a:r>
            <a:r>
              <a:rPr lang="it-IT" dirty="0" smtClean="0"/>
              <a:t>erede </a:t>
            </a:r>
            <a:r>
              <a:rPr lang="it-IT" dirty="0"/>
              <a:t>degli statuti medioevali e rinascimentali come regola di tutela dei creditori del </a:t>
            </a:r>
            <a:r>
              <a:rPr lang="it-IT" dirty="0" smtClean="0"/>
              <a:t>mercante</a:t>
            </a:r>
          </a:p>
          <a:p>
            <a:r>
              <a:rPr lang="it-IT" dirty="0"/>
              <a:t>Origine del termine </a:t>
            </a:r>
            <a:r>
              <a:rPr lang="it-IT" dirty="0" smtClean="0"/>
              <a:t>Bancarotta: rottura </a:t>
            </a:r>
            <a:r>
              <a:rPr lang="it-IT" dirty="0"/>
              <a:t>del banco </a:t>
            </a:r>
            <a:r>
              <a:rPr lang="it-IT" dirty="0" smtClean="0">
                <a:effectLst/>
              </a:rPr>
              <a:t> </a:t>
            </a:r>
            <a:endParaRPr lang="it-IT" dirty="0"/>
          </a:p>
        </p:txBody>
      </p:sp>
    </p:spTree>
    <p:extLst>
      <p:ext uri="{BB962C8B-B14F-4D97-AF65-F5344CB8AC3E}">
        <p14:creationId xmlns:p14="http://schemas.microsoft.com/office/powerpoint/2010/main" val="489359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Contenuto normativo</a:t>
            </a:r>
            <a:endParaRPr lang="it-IT" dirty="0"/>
          </a:p>
        </p:txBody>
      </p:sp>
      <p:sp>
        <p:nvSpPr>
          <p:cNvPr id="3" name="Segnaposto contenuto 2"/>
          <p:cNvSpPr>
            <a:spLocks noGrp="1"/>
          </p:cNvSpPr>
          <p:nvPr>
            <p:ph idx="1"/>
          </p:nvPr>
        </p:nvSpPr>
        <p:spPr/>
        <p:txBody>
          <a:bodyPr/>
          <a:lstStyle/>
          <a:p>
            <a:r>
              <a:rPr lang="it-IT" dirty="0" smtClean="0"/>
              <a:t>Età comunale, prototipi normativi delle società</a:t>
            </a:r>
          </a:p>
          <a:p>
            <a:r>
              <a:rPr lang="it-IT" dirty="0" smtClean="0"/>
              <a:t>Proseguimento dell’attività del padre da parte dei figli</a:t>
            </a:r>
          </a:p>
          <a:p>
            <a:r>
              <a:rPr lang="it-IT" dirty="0" smtClean="0"/>
              <a:t>Esigenza di regolare i rapporti tra i figli e tra questi ed i terzi</a:t>
            </a:r>
          </a:p>
          <a:p>
            <a:r>
              <a:rPr lang="it-IT" dirty="0" smtClean="0"/>
              <a:t>Compagnia (</a:t>
            </a:r>
            <a:r>
              <a:rPr lang="it-IT" dirty="0" err="1" smtClean="0"/>
              <a:t>cum-panis</a:t>
            </a:r>
            <a:r>
              <a:rPr lang="it-IT" dirty="0" smtClean="0"/>
              <a:t>), ossia comunanza di mensa, funzione economico-familiare del regime, oppure </a:t>
            </a:r>
            <a:r>
              <a:rPr lang="it-IT" dirty="0" err="1" smtClean="0"/>
              <a:t>collegantia</a:t>
            </a:r>
            <a:r>
              <a:rPr lang="it-IT" dirty="0" smtClean="0"/>
              <a:t>, antesignani della società in nome collettivo (collettivo è il nome civile dei membri della stessa famiglia)</a:t>
            </a:r>
          </a:p>
          <a:p>
            <a:r>
              <a:rPr lang="it-IT" dirty="0" smtClean="0"/>
              <a:t>Nascita della commenda: eludere il divieto canonistico dell’usura, si presenta come societaria un’operazione creditizia </a:t>
            </a:r>
            <a:endParaRPr lang="it-IT" dirty="0"/>
          </a:p>
        </p:txBody>
      </p:sp>
    </p:spTree>
    <p:extLst>
      <p:ext uri="{BB962C8B-B14F-4D97-AF65-F5344CB8AC3E}">
        <p14:creationId xmlns:p14="http://schemas.microsoft.com/office/powerpoint/2010/main" val="1576052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commerciale e formazione degli stati nazionali</a:t>
            </a:r>
            <a:endParaRPr lang="it-IT" dirty="0"/>
          </a:p>
        </p:txBody>
      </p:sp>
      <p:sp>
        <p:nvSpPr>
          <p:cNvPr id="3" name="Segnaposto contenuto 2"/>
          <p:cNvSpPr>
            <a:spLocks noGrp="1"/>
          </p:cNvSpPr>
          <p:nvPr>
            <p:ph idx="1"/>
          </p:nvPr>
        </p:nvSpPr>
        <p:spPr/>
        <p:txBody>
          <a:bodyPr/>
          <a:lstStyle/>
          <a:p>
            <a:r>
              <a:rPr lang="it-IT" dirty="0" smtClean="0"/>
              <a:t>Scoperta dell’America (1492): si apre secondo periodo che si chiude con la rivoluzione francese (1789)</a:t>
            </a:r>
          </a:p>
          <a:p>
            <a:r>
              <a:rPr lang="it-IT" dirty="0" smtClean="0"/>
              <a:t>Formazione stati nazionali e nascita delle monarchie assolute</a:t>
            </a:r>
          </a:p>
          <a:p>
            <a:r>
              <a:rPr lang="it-IT" dirty="0" smtClean="0"/>
              <a:t>Integrazione nell’amministrazione statale delle corporazioni</a:t>
            </a:r>
          </a:p>
          <a:p>
            <a:r>
              <a:rPr lang="it-IT" dirty="0" smtClean="0"/>
              <a:t>Consolidamento dei testi scritti quali atti sovrani</a:t>
            </a:r>
          </a:p>
          <a:p>
            <a:r>
              <a:rPr lang="it-IT" dirty="0" smtClean="0"/>
              <a:t>Il diritto dei mercanti diventa eteronomo, strumento di politica economica centralizzata, </a:t>
            </a:r>
            <a:r>
              <a:rPr lang="it-IT" dirty="0" err="1" smtClean="0"/>
              <a:t>anticompetitiva</a:t>
            </a:r>
            <a:r>
              <a:rPr lang="it-IT" dirty="0" smtClean="0"/>
              <a:t> e protezionistica: il c.d. mercantilismo</a:t>
            </a:r>
            <a:endParaRPr lang="it-IT" dirty="0"/>
          </a:p>
        </p:txBody>
      </p:sp>
    </p:spTree>
    <p:extLst>
      <p:ext uri="{BB962C8B-B14F-4D97-AF65-F5344CB8AC3E}">
        <p14:creationId xmlns:p14="http://schemas.microsoft.com/office/powerpoint/2010/main" val="719493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Ordonnance</a:t>
            </a:r>
            <a:r>
              <a:rPr lang="it-IT" dirty="0" smtClean="0"/>
              <a:t> </a:t>
            </a:r>
            <a:r>
              <a:rPr lang="it-IT" dirty="0" err="1" smtClean="0"/>
              <a:t>générale</a:t>
            </a:r>
            <a:r>
              <a:rPr lang="it-IT" dirty="0" smtClean="0"/>
              <a:t> del commerce (1673)</a:t>
            </a:r>
            <a:endParaRPr lang="it-IT" dirty="0"/>
          </a:p>
        </p:txBody>
      </p:sp>
      <p:sp>
        <p:nvSpPr>
          <p:cNvPr id="3" name="Segnaposto contenuto 2"/>
          <p:cNvSpPr>
            <a:spLocks noGrp="1"/>
          </p:cNvSpPr>
          <p:nvPr>
            <p:ph idx="1"/>
          </p:nvPr>
        </p:nvSpPr>
        <p:spPr/>
        <p:txBody>
          <a:bodyPr/>
          <a:lstStyle/>
          <a:p>
            <a:r>
              <a:rPr lang="it-IT" dirty="0" smtClean="0"/>
              <a:t>Condizioni normative per esercitare il commercio</a:t>
            </a:r>
          </a:p>
          <a:p>
            <a:r>
              <a:rPr lang="it-IT" dirty="0" smtClean="0"/>
              <a:t>Norme in tema di società (tipi societari: société </a:t>
            </a:r>
            <a:r>
              <a:rPr lang="it-IT" dirty="0" err="1" smtClean="0"/>
              <a:t>générale</a:t>
            </a:r>
            <a:r>
              <a:rPr lang="it-IT" dirty="0" smtClean="0"/>
              <a:t>, société en commandite, société anonyme differente da quella moderna, più simile all’associazione in partecipazione)</a:t>
            </a:r>
          </a:p>
          <a:p>
            <a:r>
              <a:rPr lang="it-IT" dirty="0" smtClean="0"/>
              <a:t>Norme in tema di crisi del mercante</a:t>
            </a:r>
          </a:p>
          <a:p>
            <a:r>
              <a:rPr lang="it-IT" dirty="0" smtClean="0"/>
              <a:t>Titoli di credito (cambiale)</a:t>
            </a:r>
            <a:endParaRPr lang="it-IT" dirty="0"/>
          </a:p>
        </p:txBody>
      </p:sp>
    </p:spTree>
    <p:extLst>
      <p:ext uri="{BB962C8B-B14F-4D97-AF65-F5344CB8AC3E}">
        <p14:creationId xmlns:p14="http://schemas.microsoft.com/office/powerpoint/2010/main" val="2132792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Origini della società anonima (società per azioni)</a:t>
            </a:r>
            <a:endParaRPr lang="it-IT" dirty="0"/>
          </a:p>
        </p:txBody>
      </p:sp>
      <p:sp>
        <p:nvSpPr>
          <p:cNvPr id="3" name="Segnaposto contenuto 2"/>
          <p:cNvSpPr>
            <a:spLocks noGrp="1"/>
          </p:cNvSpPr>
          <p:nvPr>
            <p:ph idx="1"/>
          </p:nvPr>
        </p:nvSpPr>
        <p:spPr/>
        <p:txBody>
          <a:bodyPr>
            <a:normAutofit/>
          </a:bodyPr>
          <a:lstStyle/>
          <a:p>
            <a:r>
              <a:rPr lang="it-IT" dirty="0" smtClean="0"/>
              <a:t>Prototipo di società per azioni: istituzioni mercantili costituite a partire dai primi anni del secolo XVII in Olanda e in Inghilterra</a:t>
            </a:r>
          </a:p>
          <a:p>
            <a:r>
              <a:rPr lang="it-IT" dirty="0" smtClean="0"/>
              <a:t>1602: data di nascita della Compagnia delle Indie Orientali</a:t>
            </a:r>
          </a:p>
          <a:p>
            <a:r>
              <a:rPr lang="it-IT" dirty="0" smtClean="0"/>
              <a:t>Funzione: colonizzazione dei territori d’oltremare, attraverso investimenti produttivi finanziati dal risparmio anonimo</a:t>
            </a:r>
          </a:p>
          <a:p>
            <a:r>
              <a:rPr lang="it-IT" dirty="0" smtClean="0"/>
              <a:t>Nascita dell’idea del frazionamento in parti eguali di un’operazione d investimento collettivo e della documentazione in titoli circolanti</a:t>
            </a:r>
          </a:p>
          <a:p>
            <a:r>
              <a:rPr lang="it-IT" dirty="0" smtClean="0"/>
              <a:t>Istituti di diritto singolare, erette da un atto </a:t>
            </a:r>
            <a:r>
              <a:rPr lang="it-IT" dirty="0" err="1" smtClean="0"/>
              <a:t>concessorio</a:t>
            </a:r>
            <a:r>
              <a:rPr lang="it-IT" dirty="0" smtClean="0"/>
              <a:t> sovrano (</a:t>
            </a:r>
            <a:r>
              <a:rPr lang="it-IT" dirty="0" err="1" smtClean="0"/>
              <a:t>octroi</a:t>
            </a:r>
            <a:r>
              <a:rPr lang="it-IT" dirty="0" smtClean="0"/>
              <a:t>)</a:t>
            </a:r>
          </a:p>
          <a:p>
            <a:endParaRPr lang="it-IT" dirty="0"/>
          </a:p>
        </p:txBody>
      </p:sp>
    </p:spTree>
    <p:extLst>
      <p:ext uri="{BB962C8B-B14F-4D97-AF65-F5344CB8AC3E}">
        <p14:creationId xmlns:p14="http://schemas.microsoft.com/office/powerpoint/2010/main" val="492693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Successiva evoluzione</a:t>
            </a:r>
            <a:endParaRPr lang="it-IT" dirty="0"/>
          </a:p>
        </p:txBody>
      </p:sp>
      <p:sp>
        <p:nvSpPr>
          <p:cNvPr id="3" name="Segnaposto contenuto 2"/>
          <p:cNvSpPr>
            <a:spLocks noGrp="1"/>
          </p:cNvSpPr>
          <p:nvPr>
            <p:ph idx="1"/>
          </p:nvPr>
        </p:nvSpPr>
        <p:spPr>
          <a:xfrm>
            <a:off x="677333" y="1690687"/>
            <a:ext cx="10676467" cy="4486275"/>
          </a:xfrm>
        </p:spPr>
        <p:txBody>
          <a:bodyPr/>
          <a:lstStyle/>
          <a:p>
            <a:r>
              <a:rPr lang="it-IT" dirty="0" smtClean="0"/>
              <a:t>Lento slittamento dal diritto singolare al diritto commerciale attraverso la prassi statutaria</a:t>
            </a:r>
          </a:p>
          <a:p>
            <a:r>
              <a:rPr lang="it-IT" dirty="0" smtClean="0"/>
              <a:t>Codice di commercio francese del 1807: previsione del tipo societario della société anonyme, accanto alla société en nom collectif ed alla société en commandite, quale codice organizzativo capace di realizzare modalità di provvista del capitale di rischio tramite ricorso ad anonimi investitori</a:t>
            </a:r>
          </a:p>
          <a:p>
            <a:endParaRPr lang="it-IT" dirty="0" smtClean="0"/>
          </a:p>
        </p:txBody>
      </p:sp>
    </p:spTree>
    <p:extLst>
      <p:ext uri="{BB962C8B-B14F-4D97-AF65-F5344CB8AC3E}">
        <p14:creationId xmlns:p14="http://schemas.microsoft.com/office/powerpoint/2010/main" val="11887825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Diritto commerciale dell’età delle codificazioni</a:t>
            </a:r>
            <a:endParaRPr lang="it-IT" dirty="0"/>
          </a:p>
        </p:txBody>
      </p:sp>
      <p:sp>
        <p:nvSpPr>
          <p:cNvPr id="3" name="Segnaposto contenuto 2"/>
          <p:cNvSpPr>
            <a:spLocks noGrp="1"/>
          </p:cNvSpPr>
          <p:nvPr>
            <p:ph idx="1"/>
          </p:nvPr>
        </p:nvSpPr>
        <p:spPr/>
        <p:txBody>
          <a:bodyPr>
            <a:normAutofit/>
          </a:bodyPr>
          <a:lstStyle/>
          <a:p>
            <a:r>
              <a:rPr lang="it-IT" dirty="0" smtClean="0"/>
              <a:t>Rivoluzione francese. Legge rivoluzionaria del 1791: l’industria ed il commercio sono liberi nei limiti delle leggi di polizia</a:t>
            </a:r>
          </a:p>
          <a:p>
            <a:r>
              <a:rPr lang="it-IT" dirty="0" smtClean="0"/>
              <a:t>Ribaltamento della costituzione economica: da un principio di divieto di generale al mercato ad un principio di generale libertà</a:t>
            </a:r>
          </a:p>
          <a:p>
            <a:r>
              <a:rPr lang="it-IT" dirty="0" smtClean="0"/>
              <a:t>Esigenza di indentificare i destinatari del diritto commerciale, sia processuale (in conseguenza della presenza dei Tribunali di commercio), sia sostanziale</a:t>
            </a:r>
          </a:p>
          <a:p>
            <a:endParaRPr lang="it-IT" dirty="0"/>
          </a:p>
        </p:txBody>
      </p:sp>
    </p:spTree>
    <p:extLst>
      <p:ext uri="{BB962C8B-B14F-4D97-AF65-F5344CB8AC3E}">
        <p14:creationId xmlns:p14="http://schemas.microsoft.com/office/powerpoint/2010/main" val="969715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Code de commerce del 1807</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Code de commerce del 1807: nuova fattispecie, l’</a:t>
            </a:r>
            <a:r>
              <a:rPr lang="it-IT" i="1" dirty="0" err="1" smtClean="0"/>
              <a:t>acte</a:t>
            </a:r>
            <a:r>
              <a:rPr lang="it-IT" i="1" dirty="0" smtClean="0"/>
              <a:t> de commerce</a:t>
            </a:r>
            <a:r>
              <a:rPr lang="it-IT" dirty="0" smtClean="0"/>
              <a:t>, da intendersi come vera e propria attività </a:t>
            </a:r>
          </a:p>
          <a:p>
            <a:r>
              <a:rPr lang="it-IT" dirty="0" smtClean="0"/>
              <a:t>presupposto di applicazione di regole speciali a chi di fatto esercitava per professione abituale l’esercizio degli atti di commercio</a:t>
            </a:r>
          </a:p>
          <a:p>
            <a:r>
              <a:rPr lang="it-IT" dirty="0"/>
              <a:t>632 </a:t>
            </a:r>
            <a:r>
              <a:rPr lang="it-IT" dirty="0" smtClean="0"/>
              <a:t>code </a:t>
            </a:r>
            <a:r>
              <a:rPr lang="it-IT" dirty="0"/>
              <a:t>de </a:t>
            </a:r>
            <a:r>
              <a:rPr lang="it-IT" dirty="0" smtClean="0"/>
              <a:t>commerce: a) l’acquisto </a:t>
            </a:r>
            <a:r>
              <a:rPr lang="it-IT" dirty="0"/>
              <a:t>di derrate e di merci per rivenderle, anche dopo averle lavorate o darle in locazione; b) ogni </a:t>
            </a:r>
            <a:r>
              <a:rPr lang="it-IT" i="1" dirty="0" err="1"/>
              <a:t>entreprise</a:t>
            </a:r>
            <a:r>
              <a:rPr lang="it-IT" dirty="0"/>
              <a:t> di produzione di beni o di servizi</a:t>
            </a:r>
            <a:r>
              <a:rPr lang="it-IT" dirty="0" smtClean="0">
                <a:effectLst/>
              </a:rPr>
              <a:t> </a:t>
            </a:r>
          </a:p>
          <a:p>
            <a:r>
              <a:rPr lang="it-IT" dirty="0" smtClean="0">
                <a:effectLst/>
              </a:rPr>
              <a:t> </a:t>
            </a:r>
            <a:r>
              <a:rPr lang="it-IT" dirty="0"/>
              <a:t>il diritto commerciale della codificazione napoleonica risente del primato del commercio sulla manifattura</a:t>
            </a:r>
            <a:r>
              <a:rPr lang="it-IT" dirty="0" smtClean="0">
                <a:effectLst/>
              </a:rPr>
              <a:t> </a:t>
            </a:r>
          </a:p>
          <a:p>
            <a:r>
              <a:rPr lang="it-IT" dirty="0"/>
              <a:t>Il diritto commerciale post rivoluzionario è sistema </a:t>
            </a:r>
            <a:r>
              <a:rPr lang="it-IT" dirty="0" smtClean="0"/>
              <a:t>oggettivo</a:t>
            </a:r>
            <a:r>
              <a:rPr lang="it-IT" dirty="0"/>
              <a:t>, da contrapporti al sistema soggettivo.</a:t>
            </a:r>
            <a:r>
              <a:rPr lang="it-IT" dirty="0" smtClean="0">
                <a:effectLst/>
              </a:rPr>
              <a:t> </a:t>
            </a:r>
            <a:endParaRPr lang="it-IT" dirty="0" smtClean="0"/>
          </a:p>
        </p:txBody>
      </p:sp>
    </p:spTree>
    <p:extLst>
      <p:ext uri="{BB962C8B-B14F-4D97-AF65-F5344CB8AC3E}">
        <p14:creationId xmlns:p14="http://schemas.microsoft.com/office/powerpoint/2010/main" val="2073960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Codici di commercio italiani</a:t>
            </a:r>
            <a:endParaRPr lang="it-IT" dirty="0"/>
          </a:p>
        </p:txBody>
      </p:sp>
      <p:sp>
        <p:nvSpPr>
          <p:cNvPr id="3" name="Segnaposto contenuto 2"/>
          <p:cNvSpPr>
            <a:spLocks noGrp="1"/>
          </p:cNvSpPr>
          <p:nvPr>
            <p:ph idx="1"/>
          </p:nvPr>
        </p:nvSpPr>
        <p:spPr/>
        <p:txBody>
          <a:bodyPr/>
          <a:lstStyle/>
          <a:p>
            <a:r>
              <a:rPr lang="it-IT" dirty="0" smtClean="0"/>
              <a:t>Codificazione napoleonica ereditata da gran parte degli stati italiani </a:t>
            </a:r>
            <a:r>
              <a:rPr lang="it-IT" dirty="0" err="1" smtClean="0"/>
              <a:t>pre</a:t>
            </a:r>
            <a:r>
              <a:rPr lang="it-IT" dirty="0" smtClean="0"/>
              <a:t>-unitari</a:t>
            </a:r>
          </a:p>
          <a:p>
            <a:r>
              <a:rPr lang="it-IT" dirty="0" smtClean="0"/>
              <a:t>Codice civile e codice di commercio del 1865, quest’ultimo sostituito dal codice di commercio del 1882, in vigore sino al 1942 (codice civile unitario)</a:t>
            </a:r>
          </a:p>
          <a:p>
            <a:r>
              <a:rPr lang="it-IT" dirty="0" smtClean="0"/>
              <a:t> duplicità di codici, separatezza normativa delle leggi quanto </a:t>
            </a:r>
            <a:r>
              <a:rPr lang="it-IT" dirty="0"/>
              <a:t>a: a) gerarchia dei fatti di produzione normativa (fonti), b) regime generale delle obbligazioni, c) tipologia dei </a:t>
            </a:r>
            <a:r>
              <a:rPr lang="it-IT" dirty="0" smtClean="0"/>
              <a:t>contratti</a:t>
            </a:r>
          </a:p>
          <a:p>
            <a:r>
              <a:rPr lang="it-IT" dirty="0" smtClean="0">
                <a:effectLst/>
              </a:rPr>
              <a:t>Problematiche derivanti dalla separatezza: </a:t>
            </a:r>
            <a:r>
              <a:rPr lang="it-IT" dirty="0"/>
              <a:t>in ogni lite si innestava una questione sul diritto applicabile</a:t>
            </a:r>
            <a:r>
              <a:rPr lang="it-IT" dirty="0" smtClean="0">
                <a:effectLst/>
              </a:rPr>
              <a:t> </a:t>
            </a:r>
          </a:p>
        </p:txBody>
      </p:sp>
    </p:spTree>
    <p:extLst>
      <p:ext uri="{BB962C8B-B14F-4D97-AF65-F5344CB8AC3E}">
        <p14:creationId xmlns:p14="http://schemas.microsoft.com/office/powerpoint/2010/main" val="16275439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12800" y="365126"/>
            <a:ext cx="10541000" cy="633942"/>
          </a:xfrm>
        </p:spPr>
        <p:txBody>
          <a:bodyPr>
            <a:normAutofit fontScale="90000"/>
          </a:bodyPr>
          <a:lstStyle/>
          <a:p>
            <a:pPr algn="ctr"/>
            <a:r>
              <a:rPr lang="it-IT" dirty="0" smtClean="0"/>
              <a:t>Atto di commercio</a:t>
            </a:r>
            <a:endParaRPr lang="it-IT" dirty="0"/>
          </a:p>
        </p:txBody>
      </p:sp>
      <p:sp>
        <p:nvSpPr>
          <p:cNvPr id="3" name="Segnaposto contenuto 2"/>
          <p:cNvSpPr>
            <a:spLocks noGrp="1"/>
          </p:cNvSpPr>
          <p:nvPr>
            <p:ph idx="1"/>
          </p:nvPr>
        </p:nvSpPr>
        <p:spPr>
          <a:xfrm>
            <a:off x="304800" y="999068"/>
            <a:ext cx="11049000" cy="5604932"/>
          </a:xfrm>
        </p:spPr>
        <p:txBody>
          <a:bodyPr>
            <a:normAutofit lnSpcReduction="10000"/>
          </a:bodyPr>
          <a:lstStyle/>
          <a:p>
            <a:r>
              <a:rPr lang="it-IT" dirty="0"/>
              <a:t>Il codice non definisce l’atto di commercio, predispone all’art. 3 una lista di atti di commercio, dalla quale può ricavarsi per via </a:t>
            </a:r>
            <a:r>
              <a:rPr lang="it-IT" dirty="0" smtClean="0"/>
              <a:t>interpretativa </a:t>
            </a:r>
            <a:r>
              <a:rPr lang="it-IT" dirty="0"/>
              <a:t>una nozione unitaria di atto di </a:t>
            </a:r>
            <a:r>
              <a:rPr lang="it-IT" dirty="0" smtClean="0"/>
              <a:t>commercio, con esclusione degli atti del proprietario e del coltivatore del fondo</a:t>
            </a:r>
            <a:r>
              <a:rPr lang="it-IT" dirty="0" smtClean="0">
                <a:effectLst/>
              </a:rPr>
              <a:t> </a:t>
            </a:r>
            <a:r>
              <a:rPr lang="it-IT" dirty="0" smtClean="0"/>
              <a:t>(art. 5 codice commercio 1882)</a:t>
            </a:r>
            <a:r>
              <a:rPr lang="it-IT" dirty="0" smtClean="0">
                <a:effectLst/>
              </a:rPr>
              <a:t> </a:t>
            </a:r>
          </a:p>
          <a:p>
            <a:r>
              <a:rPr lang="it-IT" dirty="0" smtClean="0"/>
              <a:t>A) Atti </a:t>
            </a:r>
            <a:r>
              <a:rPr lang="it-IT" dirty="0"/>
              <a:t>di intermediazione nella circolazione dei </a:t>
            </a:r>
            <a:r>
              <a:rPr lang="it-IT" dirty="0" smtClean="0"/>
              <a:t>beni</a:t>
            </a:r>
          </a:p>
          <a:p>
            <a:pPr lvl="0"/>
            <a:r>
              <a:rPr lang="it-IT" dirty="0" smtClean="0"/>
              <a:t>B) Imprese</a:t>
            </a:r>
            <a:r>
              <a:rPr lang="it-IT" dirty="0"/>
              <a:t>, manifatture, somministrazioni, somministrazioni, fabbriche o costruzioni, tipografiche spettacoli pubblici, trasporti di persone o di cosa per terra e per acqua, commissioni, agenzie e </a:t>
            </a:r>
            <a:r>
              <a:rPr lang="it-IT" dirty="0" smtClean="0"/>
              <a:t>d’affari</a:t>
            </a:r>
            <a:r>
              <a:rPr lang="it-IT" dirty="0"/>
              <a:t>, </a:t>
            </a:r>
            <a:r>
              <a:rPr lang="it-IT" dirty="0" smtClean="0"/>
              <a:t>produzioni </a:t>
            </a:r>
            <a:r>
              <a:rPr lang="it-IT" dirty="0"/>
              <a:t>di beni e servizi mediante stabile organizzazione di mezzi e di persone</a:t>
            </a:r>
          </a:p>
          <a:p>
            <a:pPr lvl="0"/>
            <a:r>
              <a:rPr lang="it-IT" dirty="0" smtClean="0"/>
              <a:t>C) Altre </a:t>
            </a:r>
            <a:r>
              <a:rPr lang="it-IT" dirty="0"/>
              <a:t>classi: operazioni bancarie, assicurative, mediazione in </a:t>
            </a:r>
            <a:r>
              <a:rPr lang="it-IT" dirty="0" smtClean="0"/>
              <a:t>affari </a:t>
            </a:r>
            <a:r>
              <a:rPr lang="it-IT" dirty="0"/>
              <a:t>commerciali, depositi nei magazzini generali per causa di commercio.  </a:t>
            </a:r>
          </a:p>
          <a:p>
            <a:pPr lvl="0"/>
            <a:r>
              <a:rPr lang="it-IT" dirty="0" smtClean="0"/>
              <a:t>D) Altri </a:t>
            </a:r>
            <a:r>
              <a:rPr lang="it-IT" dirty="0"/>
              <a:t>atti detti assoluti, quali la cambiale e </a:t>
            </a:r>
            <a:r>
              <a:rPr lang="it-IT" dirty="0" smtClean="0"/>
              <a:t>operazioni </a:t>
            </a:r>
            <a:r>
              <a:rPr lang="it-IT" dirty="0"/>
              <a:t>attinenti alla navigazione marittima, assoluti perché la loro funzione era indipendente dall’essere tali atti strumenti o risultato di </a:t>
            </a:r>
            <a:r>
              <a:rPr lang="it-IT" dirty="0" smtClean="0"/>
              <a:t>produzione </a:t>
            </a:r>
            <a:r>
              <a:rPr lang="it-IT" dirty="0"/>
              <a:t>di beni e servizi. </a:t>
            </a:r>
            <a:endParaRPr lang="it-IT" dirty="0" smtClean="0"/>
          </a:p>
          <a:p>
            <a:pPr lvl="0"/>
            <a:endParaRPr lang="it-IT" dirty="0"/>
          </a:p>
        </p:txBody>
      </p:sp>
    </p:spTree>
    <p:extLst>
      <p:ext uri="{BB962C8B-B14F-4D97-AF65-F5344CB8AC3E}">
        <p14:creationId xmlns:p14="http://schemas.microsoft.com/office/powerpoint/2010/main" val="11002023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Individuazione dei destinatari delle regole (statuto del commerciante)</a:t>
            </a:r>
            <a:endParaRPr lang="it-IT" dirty="0"/>
          </a:p>
        </p:txBody>
      </p:sp>
      <p:sp>
        <p:nvSpPr>
          <p:cNvPr id="3" name="Segnaposto contenuto 2"/>
          <p:cNvSpPr>
            <a:spLocks noGrp="1"/>
          </p:cNvSpPr>
          <p:nvPr>
            <p:ph idx="1"/>
          </p:nvPr>
        </p:nvSpPr>
        <p:spPr/>
        <p:txBody>
          <a:bodyPr/>
          <a:lstStyle/>
          <a:p>
            <a:r>
              <a:rPr lang="it-IT" dirty="0" smtClean="0"/>
              <a:t>Art. 8: sono commercianti coloro che esercitano atti di commercio per professione abituale. sono commercianti anche le società commerciali</a:t>
            </a:r>
            <a:r>
              <a:rPr lang="it-IT" dirty="0" smtClean="0">
                <a:effectLst/>
              </a:rPr>
              <a:t> </a:t>
            </a:r>
          </a:p>
          <a:p>
            <a:r>
              <a:rPr lang="it-IT" dirty="0" smtClean="0"/>
              <a:t>art. 4 cod. comm.: la qualità di commerciante dilatava l’area dei contratti e obbligazioni soggette al diritto commerciale</a:t>
            </a:r>
            <a:r>
              <a:rPr lang="it-IT" dirty="0" smtClean="0">
                <a:effectLst/>
              </a:rPr>
              <a:t>  </a:t>
            </a:r>
          </a:p>
          <a:p>
            <a:r>
              <a:rPr lang="it-IT" dirty="0" smtClean="0"/>
              <a:t>Art. 54: il diritto commerciale si applicava tanto alla parte commerciante quanto al suo cliente. </a:t>
            </a:r>
          </a:p>
          <a:p>
            <a:r>
              <a:rPr lang="it-IT" dirty="0" smtClean="0"/>
              <a:t>Il diritto civile invece occupava area ridotta e marginale per quanto concerne contratti e obbligazioni. Quello dello scambio non intermediato, dell’agricoltura, artigianato.</a:t>
            </a:r>
            <a:r>
              <a:rPr lang="it-IT" dirty="0" smtClean="0">
                <a:effectLst/>
              </a:rPr>
              <a:t> </a:t>
            </a:r>
            <a:endParaRPr lang="it-IT" dirty="0" smtClean="0"/>
          </a:p>
          <a:p>
            <a:endParaRPr lang="it-IT" dirty="0"/>
          </a:p>
        </p:txBody>
      </p:sp>
    </p:spTree>
    <p:extLst>
      <p:ext uri="{BB962C8B-B14F-4D97-AF65-F5344CB8AC3E}">
        <p14:creationId xmlns:p14="http://schemas.microsoft.com/office/powerpoint/2010/main" val="1070917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Unificazione dei codici</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Espansione diritto commerciale e marginalizzazione del diritto civile</a:t>
            </a:r>
          </a:p>
          <a:p>
            <a:r>
              <a:rPr lang="it-IT" dirty="0" smtClean="0"/>
              <a:t>Unificazione del diritto delle obbligazioni propugnata dalla dottrina</a:t>
            </a:r>
          </a:p>
          <a:p>
            <a:r>
              <a:rPr lang="it-IT" dirty="0" smtClean="0"/>
              <a:t>“Dalla </a:t>
            </a:r>
            <a:r>
              <a:rPr lang="it-IT" dirty="0"/>
              <a:t>nascita alla tomba, pel corteo battesimale, per la festa di nozze, per le onoranze dei morti è sempre il codice di commercio che ormai governa l’atto del cittadino che contrae con un’impresa mercantile</a:t>
            </a:r>
            <a:r>
              <a:rPr lang="it-IT" dirty="0" smtClean="0"/>
              <a:t>” (Cesare Vivante)</a:t>
            </a:r>
          </a:p>
          <a:p>
            <a:r>
              <a:rPr lang="it-IT" dirty="0" smtClean="0"/>
              <a:t>Crescente </a:t>
            </a:r>
            <a:r>
              <a:rPr lang="it-IT" dirty="0"/>
              <a:t>industrializzazione e proliferazione dei rapporti tra commercianti e non commercianti, rapporti retti dal diritto commerciale in virtù del regime dei </a:t>
            </a:r>
            <a:r>
              <a:rPr lang="it-IT" dirty="0" smtClean="0"/>
              <a:t>c.d</a:t>
            </a:r>
            <a:r>
              <a:rPr lang="it-IT" dirty="0"/>
              <a:t>. atti misti.</a:t>
            </a:r>
            <a:r>
              <a:rPr lang="it-IT" dirty="0" smtClean="0">
                <a:effectLst/>
              </a:rPr>
              <a:t>  </a:t>
            </a:r>
          </a:p>
          <a:p>
            <a:r>
              <a:rPr lang="it-IT" dirty="0" smtClean="0"/>
              <a:t>Politica </a:t>
            </a:r>
            <a:r>
              <a:rPr lang="it-IT" dirty="0"/>
              <a:t>economica del governo </a:t>
            </a:r>
            <a:r>
              <a:rPr lang="it-IT" dirty="0" smtClean="0"/>
              <a:t>fascista:</a:t>
            </a:r>
            <a:r>
              <a:rPr lang="it-IT" dirty="0" smtClean="0">
                <a:effectLst/>
              </a:rPr>
              <a:t> </a:t>
            </a:r>
            <a:r>
              <a:rPr lang="it-IT" dirty="0" smtClean="0"/>
              <a:t>progetto </a:t>
            </a:r>
            <a:r>
              <a:rPr lang="it-IT" dirty="0"/>
              <a:t>ideologico di risolvere il conflitto di </a:t>
            </a:r>
            <a:r>
              <a:rPr lang="it-IT" dirty="0" smtClean="0"/>
              <a:t>classi: </a:t>
            </a:r>
            <a:r>
              <a:rPr lang="it-IT" dirty="0" smtClean="0">
                <a:effectLst/>
              </a:rPr>
              <a:t> </a:t>
            </a:r>
            <a:r>
              <a:rPr lang="it-IT" dirty="0"/>
              <a:t>Carta del Lavoro</a:t>
            </a:r>
            <a:r>
              <a:rPr lang="it-IT" dirty="0" smtClean="0">
                <a:effectLst/>
              </a:rPr>
              <a:t> del 1927</a:t>
            </a:r>
            <a:endParaRPr lang="it-IT" dirty="0"/>
          </a:p>
        </p:txBody>
      </p:sp>
    </p:spTree>
    <p:extLst>
      <p:ext uri="{BB962C8B-B14F-4D97-AF65-F5344CB8AC3E}">
        <p14:creationId xmlns:p14="http://schemas.microsoft.com/office/powerpoint/2010/main" val="969534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Progetti di riforma del codice di commercio</a:t>
            </a:r>
            <a:endParaRPr lang="it-IT" dirty="0"/>
          </a:p>
        </p:txBody>
      </p:sp>
      <p:sp>
        <p:nvSpPr>
          <p:cNvPr id="3" name="Segnaposto contenuto 2"/>
          <p:cNvSpPr>
            <a:spLocks noGrp="1"/>
          </p:cNvSpPr>
          <p:nvPr>
            <p:ph idx="1"/>
          </p:nvPr>
        </p:nvSpPr>
        <p:spPr/>
        <p:txBody>
          <a:bodyPr>
            <a:normAutofit lnSpcReduction="10000"/>
          </a:bodyPr>
          <a:lstStyle/>
          <a:p>
            <a:r>
              <a:rPr lang="it-IT" dirty="0"/>
              <a:t>progetto di riforma del codice di commercio predisposto alla fine degli anni 30 da commissione presieduta da Alberto Asquini</a:t>
            </a:r>
            <a:r>
              <a:rPr lang="it-IT" dirty="0" smtClean="0">
                <a:effectLst/>
              </a:rPr>
              <a:t> :</a:t>
            </a:r>
            <a:r>
              <a:rPr lang="it-IT" dirty="0" smtClean="0"/>
              <a:t> </a:t>
            </a:r>
            <a:r>
              <a:rPr lang="it-IT" dirty="0"/>
              <a:t>i codici civile e commerciale sarebbero rimasti in vigore come testi organici distinti del diritto privato comune. </a:t>
            </a:r>
            <a:endParaRPr lang="it-IT" dirty="0" smtClean="0"/>
          </a:p>
          <a:p>
            <a:r>
              <a:rPr lang="it-IT" dirty="0"/>
              <a:t>il codice di commercio avrebbe disciplinato la produzione professionale individuale e collettiva di beni e servizi, ossia lo statuto dell’imprenditore, mentre un diritto delle obbligazioni comune a industriali commercianti e consumatori sarebbe stato contenuto nel codice civile</a:t>
            </a:r>
            <a:r>
              <a:rPr lang="it-IT" dirty="0" smtClean="0"/>
              <a:t>.</a:t>
            </a:r>
          </a:p>
          <a:p>
            <a:r>
              <a:rPr lang="it-IT" dirty="0" smtClean="0"/>
              <a:t>Abbandono del progetto e refusione </a:t>
            </a:r>
            <a:r>
              <a:rPr lang="it-IT" dirty="0"/>
              <a:t>del progetto del codice di commercio Asquini nel libro V del </a:t>
            </a:r>
            <a:r>
              <a:rPr lang="it-IT" dirty="0" smtClean="0"/>
              <a:t>Lavoro del codice civile del ‘42</a:t>
            </a:r>
            <a:r>
              <a:rPr lang="it-IT" dirty="0" smtClean="0">
                <a:effectLst/>
              </a:rPr>
              <a:t> </a:t>
            </a:r>
          </a:p>
          <a:p>
            <a:endParaRPr lang="it-IT" dirty="0"/>
          </a:p>
        </p:txBody>
      </p:sp>
    </p:spTree>
    <p:extLst>
      <p:ext uri="{BB962C8B-B14F-4D97-AF65-F5344CB8AC3E}">
        <p14:creationId xmlns:p14="http://schemas.microsoft.com/office/powerpoint/2010/main" val="10856131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Codice civile del 1942</a:t>
            </a:r>
            <a:endParaRPr lang="it-IT" dirty="0"/>
          </a:p>
        </p:txBody>
      </p:sp>
      <p:sp>
        <p:nvSpPr>
          <p:cNvPr id="3" name="Segnaposto contenuto 2"/>
          <p:cNvSpPr>
            <a:spLocks noGrp="1"/>
          </p:cNvSpPr>
          <p:nvPr>
            <p:ph idx="1"/>
          </p:nvPr>
        </p:nvSpPr>
        <p:spPr/>
        <p:txBody>
          <a:bodyPr>
            <a:normAutofit lnSpcReduction="10000"/>
          </a:bodyPr>
          <a:lstStyle/>
          <a:p>
            <a:r>
              <a:rPr lang="it-IT" dirty="0" smtClean="0"/>
              <a:t>Innovazione del linguaggio: il termine impresa usato per designare </a:t>
            </a:r>
            <a:r>
              <a:rPr lang="it-IT" dirty="0"/>
              <a:t>tanto l’organizzazione di chi produce (industriale), tanto quella di chi si interpone nello scambio (commerciante</a:t>
            </a:r>
            <a:r>
              <a:rPr lang="it-IT" dirty="0" smtClean="0"/>
              <a:t>)</a:t>
            </a:r>
          </a:p>
          <a:p>
            <a:r>
              <a:rPr lang="it-IT" dirty="0" smtClean="0">
                <a:effectLst/>
              </a:rPr>
              <a:t> </a:t>
            </a:r>
            <a:r>
              <a:rPr lang="it-IT" dirty="0"/>
              <a:t>Il commerciante in senso proprio non c’è più. Ha  preso il suo posto l’imprenditore.</a:t>
            </a:r>
            <a:r>
              <a:rPr lang="it-IT" dirty="0" smtClean="0">
                <a:effectLst/>
              </a:rPr>
              <a:t> </a:t>
            </a:r>
            <a:r>
              <a:rPr lang="it-IT" dirty="0"/>
              <a:t>Il primato economico e sociale non è più come ai tempi dei comuni italiani del mercante, ma dell’industriale</a:t>
            </a:r>
            <a:r>
              <a:rPr lang="it-IT" dirty="0" smtClean="0">
                <a:effectLst/>
              </a:rPr>
              <a:t> </a:t>
            </a:r>
          </a:p>
          <a:p>
            <a:r>
              <a:rPr lang="it-IT" dirty="0"/>
              <a:t>L’impresa del codice civile del ’42 è sempre professionale</a:t>
            </a:r>
            <a:r>
              <a:rPr lang="it-IT" dirty="0" smtClean="0">
                <a:effectLst/>
              </a:rPr>
              <a:t> </a:t>
            </a:r>
          </a:p>
          <a:p>
            <a:r>
              <a:rPr lang="it-IT" dirty="0"/>
              <a:t>L’impresa del codice civile del ’42 è nozione coestensiva di ogni iniziativa professionale di produzione o </a:t>
            </a:r>
            <a:r>
              <a:rPr lang="it-IT" dirty="0" smtClean="0"/>
              <a:t>di </a:t>
            </a:r>
            <a:r>
              <a:rPr lang="it-IT" dirty="0"/>
              <a:t>scambio di beni o di servizi anche se organizzativamente piccola ed anche se i beni ed i servizi appartengono all’agricoltura</a:t>
            </a:r>
            <a:r>
              <a:rPr lang="it-IT" dirty="0" smtClean="0">
                <a:effectLst/>
              </a:rPr>
              <a:t> </a:t>
            </a:r>
            <a:endParaRPr lang="it-IT" dirty="0"/>
          </a:p>
        </p:txBody>
      </p:sp>
    </p:spTree>
    <p:extLst>
      <p:ext uri="{BB962C8B-B14F-4D97-AF65-F5344CB8AC3E}">
        <p14:creationId xmlns:p14="http://schemas.microsoft.com/office/powerpoint/2010/main" val="508764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Imprenditore: nozione</a:t>
            </a:r>
            <a:endParaRPr lang="it-IT" dirty="0"/>
          </a:p>
        </p:txBody>
      </p:sp>
      <p:sp>
        <p:nvSpPr>
          <p:cNvPr id="3" name="Segnaposto contenuto 2"/>
          <p:cNvSpPr>
            <a:spLocks noGrp="1"/>
          </p:cNvSpPr>
          <p:nvPr>
            <p:ph idx="1"/>
          </p:nvPr>
        </p:nvSpPr>
        <p:spPr/>
        <p:txBody>
          <a:bodyPr>
            <a:normAutofit lnSpcReduction="10000"/>
          </a:bodyPr>
          <a:lstStyle/>
          <a:p>
            <a:r>
              <a:rPr lang="it-IT" dirty="0"/>
              <a:t>È </a:t>
            </a:r>
            <a:r>
              <a:rPr lang="it-IT" u="sng" dirty="0">
                <a:hlinkClick r:id="rId2" tooltip="Dizionario Giuridico: Impresa (imprenditore)"/>
              </a:rPr>
              <a:t>imprenditore</a:t>
            </a:r>
            <a:r>
              <a:rPr lang="it-IT" dirty="0"/>
              <a:t> </a:t>
            </a:r>
            <a:r>
              <a:rPr lang="it-IT" dirty="0" smtClean="0"/>
              <a:t>chi </a:t>
            </a:r>
            <a:r>
              <a:rPr lang="it-IT" dirty="0"/>
              <a:t>esercita professionalmente </a:t>
            </a:r>
            <a:r>
              <a:rPr lang="it-IT" dirty="0" smtClean="0"/>
              <a:t>un'</a:t>
            </a:r>
            <a:r>
              <a:rPr lang="it-IT" u="sng" dirty="0" smtClean="0">
                <a:hlinkClick r:id="rId3" tooltip="Dizionario Giuridico: Attività economica"/>
              </a:rPr>
              <a:t>attività </a:t>
            </a:r>
            <a:r>
              <a:rPr lang="it-IT" u="sng" dirty="0">
                <a:hlinkClick r:id="rId3" tooltip="Dizionario Giuridico: Attività economica"/>
              </a:rPr>
              <a:t>economica</a:t>
            </a:r>
            <a:r>
              <a:rPr lang="it-IT" dirty="0"/>
              <a:t> </a:t>
            </a:r>
            <a:r>
              <a:rPr lang="it-IT" dirty="0" smtClean="0"/>
              <a:t>organizzata al </a:t>
            </a:r>
            <a:r>
              <a:rPr lang="it-IT" dirty="0"/>
              <a:t>fine della produzione o dello scambio di beni o di </a:t>
            </a:r>
            <a:r>
              <a:rPr lang="it-IT" dirty="0" smtClean="0"/>
              <a:t>servizi].</a:t>
            </a:r>
          </a:p>
          <a:p>
            <a:r>
              <a:rPr lang="it-IT" dirty="0" smtClean="0"/>
              <a:t>Distinzione basata sul criterio dimensionale: piccolo imprenditore (art. 2083 c.c.) e imprenditori medio-grandi</a:t>
            </a:r>
          </a:p>
          <a:p>
            <a:r>
              <a:rPr lang="it-IT" dirty="0" smtClean="0"/>
              <a:t>Distinzione basata sul criterio della natura dell’attività: imprenditore agricolo (art. 2135 c.c.) e imprenditori commerciali (art. 2195 c.c.) </a:t>
            </a:r>
          </a:p>
          <a:p>
            <a:r>
              <a:rPr lang="it-IT" dirty="0"/>
              <a:t>La disciplina maggiormente precettiva si applica alle attività commerciali medio grandi (c.d. statuto dell’imprenditore commerciale), che riguarda 1) la capacità; 2) la pubblicità; 3) la contabilità; 4) la rappresentanza; 5) il </a:t>
            </a:r>
            <a:r>
              <a:rPr lang="it-IT" dirty="0" smtClean="0"/>
              <a:t>dissesto (stato di insolvenza).</a:t>
            </a:r>
            <a:r>
              <a:rPr lang="it-IT" dirty="0" smtClean="0">
                <a:effectLst/>
              </a:rPr>
              <a:t> </a:t>
            </a:r>
            <a:endParaRPr lang="it-IT" dirty="0"/>
          </a:p>
        </p:txBody>
      </p:sp>
    </p:spTree>
    <p:extLst>
      <p:ext uri="{BB962C8B-B14F-4D97-AF65-F5344CB8AC3E}">
        <p14:creationId xmlns:p14="http://schemas.microsoft.com/office/powerpoint/2010/main" val="4792664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Oltre lo statuto dell’impresa</a:t>
            </a:r>
            <a:endParaRPr lang="it-IT" dirty="0"/>
          </a:p>
        </p:txBody>
      </p:sp>
      <p:sp>
        <p:nvSpPr>
          <p:cNvPr id="3" name="Segnaposto contenuto 2"/>
          <p:cNvSpPr>
            <a:spLocks noGrp="1"/>
          </p:cNvSpPr>
          <p:nvPr>
            <p:ph idx="1"/>
          </p:nvPr>
        </p:nvSpPr>
        <p:spPr/>
        <p:txBody>
          <a:bodyPr>
            <a:normAutofit fontScale="92500"/>
          </a:bodyPr>
          <a:lstStyle/>
          <a:p>
            <a:r>
              <a:rPr lang="it-IT" dirty="0" smtClean="0"/>
              <a:t>Applicazione dello statuto dell’imprenditore commerciale agli imprenditori commerciali non piccoli</a:t>
            </a:r>
          </a:p>
          <a:p>
            <a:r>
              <a:rPr lang="it-IT" dirty="0" smtClean="0"/>
              <a:t>Cambiamenti successivi legati all’evoluzione del diritto fallimentare</a:t>
            </a:r>
          </a:p>
          <a:p>
            <a:r>
              <a:rPr lang="it-IT" dirty="0" smtClean="0"/>
              <a:t>Regio decreto 267/42: disciplina del fallimento correlata con il diritto penale (il termine bancarotta è utilizzato per indicare i reati)</a:t>
            </a:r>
          </a:p>
          <a:p>
            <a:r>
              <a:rPr lang="it-IT" dirty="0" smtClean="0"/>
              <a:t>Cambiamenti successivi: a partire degli </a:t>
            </a:r>
            <a:r>
              <a:rPr lang="it-IT" dirty="0" err="1" smtClean="0"/>
              <a:t>ann</a:t>
            </a:r>
            <a:r>
              <a:rPr lang="it-IT" dirty="0" smtClean="0"/>
              <a:t> ‘70, cambio di prospettiva con la disciplina dell’amministrazione straordinaria</a:t>
            </a:r>
          </a:p>
          <a:p>
            <a:r>
              <a:rPr lang="it-IT" dirty="0" smtClean="0"/>
              <a:t>Successiva riforma fallimentare: venir meno dell’equazione </a:t>
            </a:r>
            <a:r>
              <a:rPr lang="it-IT" dirty="0" err="1" smtClean="0"/>
              <a:t>decoctor</a:t>
            </a:r>
            <a:r>
              <a:rPr lang="it-IT" dirty="0" smtClean="0"/>
              <a:t>, ergo fraudator</a:t>
            </a:r>
          </a:p>
          <a:p>
            <a:r>
              <a:rPr lang="it-IT" dirty="0" smtClean="0"/>
              <a:t>Autonoma nozione di piccolo imprenditore ai fini della legge fallimentare</a:t>
            </a:r>
            <a:endParaRPr lang="it-IT" dirty="0"/>
          </a:p>
        </p:txBody>
      </p:sp>
    </p:spTree>
    <p:extLst>
      <p:ext uri="{BB962C8B-B14F-4D97-AF65-F5344CB8AC3E}">
        <p14:creationId xmlns:p14="http://schemas.microsoft.com/office/powerpoint/2010/main" val="2021550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Modifiche legate al processo di integrazione europea</a:t>
            </a:r>
            <a:endParaRPr lang="it-IT" dirty="0"/>
          </a:p>
        </p:txBody>
      </p:sp>
      <p:sp>
        <p:nvSpPr>
          <p:cNvPr id="3" name="Segnaposto contenuto 2"/>
          <p:cNvSpPr>
            <a:spLocks noGrp="1"/>
          </p:cNvSpPr>
          <p:nvPr>
            <p:ph idx="1"/>
          </p:nvPr>
        </p:nvSpPr>
        <p:spPr/>
        <p:txBody>
          <a:bodyPr/>
          <a:lstStyle/>
          <a:p>
            <a:r>
              <a:rPr lang="it-IT" dirty="0"/>
              <a:t>a) la concorrenza nella produzione, che assurge a principio fondante della nuova costituzione economica europea; Legge 287/90 per la tutela della concorrenza e del </a:t>
            </a:r>
            <a:r>
              <a:rPr lang="it-IT" dirty="0" smtClean="0"/>
              <a:t>mercato</a:t>
            </a:r>
          </a:p>
          <a:p>
            <a:r>
              <a:rPr lang="it-IT" dirty="0" smtClean="0"/>
              <a:t> b</a:t>
            </a:r>
            <a:r>
              <a:rPr lang="it-IT" dirty="0"/>
              <a:t>) la contrattazione tra produttori e </a:t>
            </a:r>
            <a:r>
              <a:rPr lang="it-IT" dirty="0" smtClean="0"/>
              <a:t>consumatori</a:t>
            </a:r>
            <a:r>
              <a:rPr lang="it-IT" dirty="0"/>
              <a:t>:</a:t>
            </a:r>
            <a:r>
              <a:rPr lang="it-IT" dirty="0" smtClean="0"/>
              <a:t> </a:t>
            </a:r>
            <a:r>
              <a:rPr lang="it-IT" dirty="0"/>
              <a:t>moltiplicazione di regole che regolano forme e contenuto dei contratti tra produttori e </a:t>
            </a:r>
            <a:r>
              <a:rPr lang="it-IT" dirty="0" smtClean="0"/>
              <a:t>consumatori. </a:t>
            </a:r>
            <a:r>
              <a:rPr lang="it-IT" dirty="0"/>
              <a:t>il capo XIV bis inserito nel libro IV del codice civile e dedicato ai contratti del consumatore e poi trasfuso in un testo unico il c.d. codice del consumo</a:t>
            </a:r>
            <a:r>
              <a:rPr lang="it-IT" dirty="0" smtClean="0">
                <a:effectLst/>
              </a:rPr>
              <a:t> </a:t>
            </a:r>
          </a:p>
          <a:p>
            <a:r>
              <a:rPr lang="it-IT" dirty="0"/>
              <a:t>regole che trovano applicazione a </a:t>
            </a:r>
            <a:r>
              <a:rPr lang="it-IT" dirty="0" err="1"/>
              <a:t>presindere</a:t>
            </a:r>
            <a:r>
              <a:rPr lang="it-IT" dirty="0"/>
              <a:t> dal mancata integrazione della fattispecie impresa</a:t>
            </a:r>
            <a:r>
              <a:rPr lang="it-IT" dirty="0" smtClean="0">
                <a:effectLst/>
              </a:rPr>
              <a:t> </a:t>
            </a:r>
            <a:endParaRPr lang="it-IT" dirty="0"/>
          </a:p>
        </p:txBody>
      </p:sp>
    </p:spTree>
    <p:extLst>
      <p:ext uri="{BB962C8B-B14F-4D97-AF65-F5344CB8AC3E}">
        <p14:creationId xmlns:p14="http://schemas.microsoft.com/office/powerpoint/2010/main" val="2232598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Descrizione fattispecie impresa</a:t>
            </a:r>
            <a:endParaRPr lang="it-IT" dirty="0"/>
          </a:p>
        </p:txBody>
      </p:sp>
      <p:sp>
        <p:nvSpPr>
          <p:cNvPr id="3" name="Segnaposto contenuto 2"/>
          <p:cNvSpPr>
            <a:spLocks noGrp="1"/>
          </p:cNvSpPr>
          <p:nvPr>
            <p:ph idx="1"/>
          </p:nvPr>
        </p:nvSpPr>
        <p:spPr/>
        <p:txBody>
          <a:bodyPr>
            <a:normAutofit lnSpcReduction="10000"/>
          </a:bodyPr>
          <a:lstStyle/>
          <a:p>
            <a:r>
              <a:rPr lang="it-IT" dirty="0" err="1" smtClean="0"/>
              <a:t>AL’art</a:t>
            </a:r>
            <a:r>
              <a:rPr lang="it-IT" dirty="0" smtClean="0"/>
              <a:t>. 2082 c.c. sembra definire l’imprenditore, ma in realtà descrive un comportamento: esercizio </a:t>
            </a:r>
            <a:r>
              <a:rPr lang="it-IT" dirty="0"/>
              <a:t>professionale di un’attività </a:t>
            </a:r>
            <a:r>
              <a:rPr lang="it-IT" dirty="0" smtClean="0"/>
              <a:t>economica </a:t>
            </a:r>
            <a:r>
              <a:rPr lang="it-IT" dirty="0"/>
              <a:t>organizzata al fine della produzione o dello scambio di beni e di </a:t>
            </a:r>
            <a:r>
              <a:rPr lang="it-IT" dirty="0" smtClean="0"/>
              <a:t>servizi</a:t>
            </a:r>
          </a:p>
          <a:p>
            <a:r>
              <a:rPr lang="it-IT" dirty="0" smtClean="0">
                <a:effectLst/>
              </a:rPr>
              <a:t> </a:t>
            </a:r>
            <a:r>
              <a:rPr lang="it-IT" dirty="0"/>
              <a:t>impresa </a:t>
            </a:r>
            <a:r>
              <a:rPr lang="it-IT" dirty="0" smtClean="0"/>
              <a:t>come </a:t>
            </a:r>
            <a:r>
              <a:rPr lang="it-IT" dirty="0"/>
              <a:t>comportamento, vuol dire che chi tiene quel comportamento è imprenditore</a:t>
            </a:r>
            <a:r>
              <a:rPr lang="it-IT" dirty="0" smtClean="0">
                <a:effectLst/>
              </a:rPr>
              <a:t> </a:t>
            </a:r>
            <a:endParaRPr lang="it-IT" dirty="0"/>
          </a:p>
          <a:p>
            <a:r>
              <a:rPr lang="it-IT" dirty="0"/>
              <a:t>In sintesi: l’art. 2082 c.c. definisce l’impresa descrivendo in comportamento, non colui che si comporta. </a:t>
            </a:r>
            <a:endParaRPr lang="it-IT" dirty="0" smtClean="0"/>
          </a:p>
          <a:p>
            <a:r>
              <a:rPr lang="it-IT" dirty="0"/>
              <a:t>Comportamento suscettibile di essere scomposto in </a:t>
            </a:r>
            <a:r>
              <a:rPr lang="it-IT" dirty="0" smtClean="0"/>
              <a:t>pluralità </a:t>
            </a:r>
            <a:r>
              <a:rPr lang="it-IT" dirty="0"/>
              <a:t>di segmenti comportamentali unitariamente pensabili in funzione di un risultato</a:t>
            </a:r>
            <a:r>
              <a:rPr lang="it-IT" dirty="0" smtClean="0">
                <a:effectLst/>
              </a:rPr>
              <a:t> </a:t>
            </a:r>
            <a:endParaRPr lang="it-IT" dirty="0"/>
          </a:p>
          <a:p>
            <a:endParaRPr lang="it-IT" dirty="0"/>
          </a:p>
        </p:txBody>
      </p:sp>
    </p:spTree>
    <p:extLst>
      <p:ext uri="{BB962C8B-B14F-4D97-AF65-F5344CB8AC3E}">
        <p14:creationId xmlns:p14="http://schemas.microsoft.com/office/powerpoint/2010/main" val="470799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Servizi resi dai professionisti intellettuali</a:t>
            </a:r>
            <a:endParaRPr lang="it-IT" dirty="0"/>
          </a:p>
        </p:txBody>
      </p:sp>
      <p:sp>
        <p:nvSpPr>
          <p:cNvPr id="3" name="Segnaposto contenuto 2"/>
          <p:cNvSpPr>
            <a:spLocks noGrp="1"/>
          </p:cNvSpPr>
          <p:nvPr>
            <p:ph idx="1"/>
          </p:nvPr>
        </p:nvSpPr>
        <p:spPr/>
        <p:txBody>
          <a:bodyPr/>
          <a:lstStyle/>
          <a:p>
            <a:r>
              <a:rPr lang="it-IT" dirty="0"/>
              <a:t>art. 2238 c.c</a:t>
            </a:r>
            <a:r>
              <a:rPr lang="it-IT" dirty="0" smtClean="0"/>
              <a:t>.</a:t>
            </a:r>
          </a:p>
          <a:p>
            <a:r>
              <a:rPr lang="it-IT" dirty="0"/>
              <a:t>a) le norme sull’impresa non si applicano al professionista intellettuale neanche qualora si avvalga di mezzi o ausiliari; </a:t>
            </a:r>
            <a:endParaRPr lang="it-IT" dirty="0" smtClean="0"/>
          </a:p>
          <a:p>
            <a:r>
              <a:rPr lang="it-IT" dirty="0" smtClean="0"/>
              <a:t>b</a:t>
            </a:r>
            <a:r>
              <a:rPr lang="it-IT" dirty="0"/>
              <a:t>) il diritto dell’impresa si applica quando l‘attività professionale costituisce elemento di attività organizzata in forma d’impresa</a:t>
            </a:r>
            <a:r>
              <a:rPr lang="it-IT" dirty="0" smtClean="0">
                <a:effectLst/>
              </a:rPr>
              <a:t> </a:t>
            </a:r>
          </a:p>
          <a:p>
            <a:r>
              <a:rPr lang="it-IT" dirty="0" smtClean="0"/>
              <a:t>Giustificazioni sistematiche: </a:t>
            </a:r>
            <a:r>
              <a:rPr lang="it-IT" dirty="0"/>
              <a:t>1) o l’attività libero-professionale è altro dall’attività imprenditoriale ovvero 2) le attività libero professionali sono esonerate dallo statuto </a:t>
            </a:r>
            <a:r>
              <a:rPr lang="it-IT" i="1" dirty="0" err="1"/>
              <a:t>ratione</a:t>
            </a:r>
            <a:r>
              <a:rPr lang="it-IT" i="1" dirty="0"/>
              <a:t> imperi </a:t>
            </a:r>
            <a:r>
              <a:rPr lang="it-IT" dirty="0"/>
              <a:t>cioè per scelta che si legittima nella prospettiva dell’autorità del legislatore.</a:t>
            </a:r>
            <a:r>
              <a:rPr lang="it-IT" dirty="0" smtClean="0">
                <a:effectLst/>
              </a:rPr>
              <a:t> </a:t>
            </a:r>
            <a:endParaRPr lang="it-IT" dirty="0"/>
          </a:p>
        </p:txBody>
      </p:sp>
    </p:spTree>
    <p:extLst>
      <p:ext uri="{BB962C8B-B14F-4D97-AF65-F5344CB8AC3E}">
        <p14:creationId xmlns:p14="http://schemas.microsoft.com/office/powerpoint/2010/main" val="11716788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Caratteristiche dell’impresa</a:t>
            </a:r>
            <a:endParaRPr lang="it-IT" dirty="0"/>
          </a:p>
        </p:txBody>
      </p:sp>
      <p:sp>
        <p:nvSpPr>
          <p:cNvPr id="3" name="Segnaposto contenuto 2"/>
          <p:cNvSpPr>
            <a:spLocks noGrp="1"/>
          </p:cNvSpPr>
          <p:nvPr>
            <p:ph idx="1"/>
          </p:nvPr>
        </p:nvSpPr>
        <p:spPr/>
        <p:txBody>
          <a:bodyPr>
            <a:normAutofit fontScale="92500"/>
          </a:bodyPr>
          <a:lstStyle/>
          <a:p>
            <a:r>
              <a:rPr lang="it-IT" dirty="0"/>
              <a:t>attività professionale, organizzata, </a:t>
            </a:r>
            <a:r>
              <a:rPr lang="it-IT" dirty="0" smtClean="0"/>
              <a:t>economica</a:t>
            </a:r>
          </a:p>
          <a:p>
            <a:r>
              <a:rPr lang="it-IT" dirty="0" smtClean="0"/>
              <a:t>Per </a:t>
            </a:r>
            <a:r>
              <a:rPr lang="it-IT" dirty="0"/>
              <a:t>professionalità, si intende un impegno stabile nell’esercizio dell’attività</a:t>
            </a:r>
            <a:r>
              <a:rPr lang="it-IT" dirty="0" smtClean="0">
                <a:effectLst/>
              </a:rPr>
              <a:t> </a:t>
            </a:r>
          </a:p>
          <a:p>
            <a:r>
              <a:rPr lang="it-IT" dirty="0"/>
              <a:t>organizzazione è </a:t>
            </a:r>
            <a:r>
              <a:rPr lang="it-IT" dirty="0" smtClean="0"/>
              <a:t>termine polivalente</a:t>
            </a:r>
            <a:r>
              <a:rPr lang="it-IT" dirty="0"/>
              <a:t>, evoca l’idea di ordine funzionale, insieme di relazioni tra cose o persone che serva al conseguimento di un certo risultato</a:t>
            </a:r>
            <a:r>
              <a:rPr lang="it-IT" dirty="0" smtClean="0">
                <a:effectLst/>
              </a:rPr>
              <a:t> </a:t>
            </a:r>
          </a:p>
          <a:p>
            <a:r>
              <a:rPr lang="it-IT" dirty="0"/>
              <a:t>Economica: è necessario lo scopo di lucro? Tesi prevalente: il riferimento all’economicità nell’art. 2082 c.c. ha il compito di subordinare la qualificazione all’accertamento dell’idoneità della politica dei prezzi dei beni ceduti e servizi prestati a remunerare i fattori della produzione, a ripristinare tramite i ricavi le risorse investite.</a:t>
            </a:r>
            <a:r>
              <a:rPr lang="it-IT" dirty="0" smtClean="0">
                <a:effectLst/>
              </a:rPr>
              <a:t> </a:t>
            </a:r>
            <a:endParaRPr lang="it-IT" dirty="0"/>
          </a:p>
        </p:txBody>
      </p:sp>
    </p:spTree>
    <p:extLst>
      <p:ext uri="{BB962C8B-B14F-4D97-AF65-F5344CB8AC3E}">
        <p14:creationId xmlns:p14="http://schemas.microsoft.com/office/powerpoint/2010/main" val="1111118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Liceità dell’impresa</a:t>
            </a:r>
            <a:endParaRPr lang="it-IT" dirty="0"/>
          </a:p>
        </p:txBody>
      </p:sp>
      <p:sp>
        <p:nvSpPr>
          <p:cNvPr id="3" name="Segnaposto contenuto 2"/>
          <p:cNvSpPr>
            <a:spLocks noGrp="1"/>
          </p:cNvSpPr>
          <p:nvPr>
            <p:ph idx="1"/>
          </p:nvPr>
        </p:nvSpPr>
        <p:spPr/>
        <p:txBody>
          <a:bodyPr/>
          <a:lstStyle/>
          <a:p>
            <a:r>
              <a:rPr lang="it-IT" dirty="0"/>
              <a:t>Differenza di approccio con il diritto </a:t>
            </a:r>
            <a:r>
              <a:rPr lang="it-IT" dirty="0" smtClean="0"/>
              <a:t>privato:</a:t>
            </a:r>
            <a:r>
              <a:rPr lang="it-IT" dirty="0" smtClean="0">
                <a:effectLst/>
              </a:rPr>
              <a:t> </a:t>
            </a:r>
            <a:r>
              <a:rPr lang="it-IT" dirty="0" smtClean="0"/>
              <a:t>il </a:t>
            </a:r>
            <a:r>
              <a:rPr lang="it-IT" dirty="0"/>
              <a:t>comportamento imprenditoriale è </a:t>
            </a:r>
            <a:r>
              <a:rPr lang="it-IT" dirty="0" smtClean="0"/>
              <a:t>un fatto</a:t>
            </a:r>
          </a:p>
          <a:p>
            <a:r>
              <a:rPr lang="it-IT" dirty="0" smtClean="0">
                <a:effectLst/>
              </a:rPr>
              <a:t> </a:t>
            </a:r>
            <a:r>
              <a:rPr lang="it-IT" dirty="0" smtClean="0"/>
              <a:t>illiceità </a:t>
            </a:r>
            <a:r>
              <a:rPr lang="it-IT" dirty="0"/>
              <a:t>debole e illiceità forte</a:t>
            </a:r>
            <a:r>
              <a:rPr lang="it-IT" dirty="0" smtClean="0">
                <a:effectLst/>
              </a:rPr>
              <a:t> </a:t>
            </a:r>
          </a:p>
          <a:p>
            <a:r>
              <a:rPr lang="it-IT" dirty="0"/>
              <a:t>Successiva evoluzione: disaggregazione della disciplina: se una produzione è illecita in senso forte, troveranno  applicazione quelle norme volte a tutelare gli interessi dei terzi purché non coinvolti nell’illiceità e non quelle poste a tutela dell’imprenditore</a:t>
            </a:r>
            <a:r>
              <a:rPr lang="it-IT" dirty="0" smtClean="0">
                <a:effectLst/>
              </a:rPr>
              <a:t> </a:t>
            </a:r>
            <a:endParaRPr lang="it-IT" dirty="0"/>
          </a:p>
        </p:txBody>
      </p:sp>
    </p:spTree>
    <p:extLst>
      <p:ext uri="{BB962C8B-B14F-4D97-AF65-F5344CB8AC3E}">
        <p14:creationId xmlns:p14="http://schemas.microsoft.com/office/powerpoint/2010/main" val="5103725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Articolazioni del modello di imprenditore in </a:t>
            </a:r>
            <a:r>
              <a:rPr lang="it-IT" dirty="0" err="1"/>
              <a:t>submodelli</a:t>
            </a:r>
            <a:r>
              <a:rPr lang="it-IT" dirty="0" smtClean="0">
                <a:effectLst/>
              </a:rPr>
              <a:t> </a:t>
            </a:r>
            <a:endParaRPr lang="it-IT" dirty="0"/>
          </a:p>
        </p:txBody>
      </p:sp>
      <p:sp>
        <p:nvSpPr>
          <p:cNvPr id="3" name="Segnaposto contenuto 2"/>
          <p:cNvSpPr>
            <a:spLocks noGrp="1"/>
          </p:cNvSpPr>
          <p:nvPr>
            <p:ph idx="1"/>
          </p:nvPr>
        </p:nvSpPr>
        <p:spPr/>
        <p:txBody>
          <a:bodyPr/>
          <a:lstStyle/>
          <a:p>
            <a:r>
              <a:rPr lang="it-IT" dirty="0"/>
              <a:t>dimensione </a:t>
            </a:r>
            <a:r>
              <a:rPr lang="it-IT" dirty="0" smtClean="0"/>
              <a:t>organizzativa: piccoli imprenditori e imprenditori medio-grandi</a:t>
            </a:r>
            <a:endParaRPr lang="it-IT" dirty="0" smtClean="0">
              <a:effectLst/>
            </a:endParaRPr>
          </a:p>
          <a:p>
            <a:r>
              <a:rPr lang="it-IT" dirty="0"/>
              <a:t>natura </a:t>
            </a:r>
            <a:r>
              <a:rPr lang="it-IT" dirty="0" smtClean="0"/>
              <a:t>attività, agricola e commerciale</a:t>
            </a:r>
          </a:p>
          <a:p>
            <a:r>
              <a:rPr lang="it-IT" dirty="0" smtClean="0">
                <a:effectLst/>
              </a:rPr>
              <a:t>Impresa civile? </a:t>
            </a:r>
            <a:endParaRPr lang="it-IT" dirty="0"/>
          </a:p>
        </p:txBody>
      </p:sp>
    </p:spTree>
    <p:extLst>
      <p:ext uri="{BB962C8B-B14F-4D97-AF65-F5344CB8AC3E}">
        <p14:creationId xmlns:p14="http://schemas.microsoft.com/office/powerpoint/2010/main" val="13534893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Piccolo imprenditore</a:t>
            </a:r>
            <a:endParaRPr lang="it-IT" dirty="0"/>
          </a:p>
        </p:txBody>
      </p:sp>
      <p:sp>
        <p:nvSpPr>
          <p:cNvPr id="3" name="Segnaposto contenuto 2"/>
          <p:cNvSpPr>
            <a:spLocks noGrp="1"/>
          </p:cNvSpPr>
          <p:nvPr>
            <p:ph idx="1"/>
          </p:nvPr>
        </p:nvSpPr>
        <p:spPr/>
        <p:txBody>
          <a:bodyPr/>
          <a:lstStyle/>
          <a:p>
            <a:r>
              <a:rPr lang="it-IT" dirty="0"/>
              <a:t>coltivatore diretto, artigiano e piccolo commerciante, clausola generale</a:t>
            </a:r>
            <a:r>
              <a:rPr lang="it-IT" dirty="0" smtClean="0">
                <a:effectLst/>
              </a:rPr>
              <a:t> </a:t>
            </a:r>
          </a:p>
          <a:p>
            <a:r>
              <a:rPr lang="it-IT" dirty="0"/>
              <a:t>Che tipo di prevalenza? Prevalenza del lavoro esecutivo personale rispetto al lavoro salariato, rispetto al capitale investito, ma anche rispetto all’organizzazione di tutti i fattori della </a:t>
            </a:r>
            <a:r>
              <a:rPr lang="it-IT" dirty="0" smtClean="0"/>
              <a:t>produzione.</a:t>
            </a:r>
            <a:r>
              <a:rPr lang="it-IT" dirty="0" smtClean="0">
                <a:effectLst/>
              </a:rPr>
              <a:t> </a:t>
            </a:r>
            <a:r>
              <a:rPr lang="it-IT" dirty="0"/>
              <a:t>P</a:t>
            </a:r>
            <a:r>
              <a:rPr lang="it-IT" dirty="0" smtClean="0"/>
              <a:t>revalenza </a:t>
            </a:r>
            <a:r>
              <a:rPr lang="it-IT" dirty="0"/>
              <a:t>qualitativa, non quantitativa</a:t>
            </a:r>
            <a:r>
              <a:rPr lang="it-IT" dirty="0" smtClean="0">
                <a:effectLst/>
              </a:rPr>
              <a:t> </a:t>
            </a:r>
          </a:p>
          <a:p>
            <a:r>
              <a:rPr lang="it-IT" dirty="0"/>
              <a:t>Problema del rapporto tra definizione piccolo imprenditore con definizione ricavabile dall’art. 1 legge fallimentare</a:t>
            </a:r>
            <a:r>
              <a:rPr lang="it-IT" dirty="0" smtClean="0">
                <a:effectLst/>
              </a:rPr>
              <a:t> </a:t>
            </a:r>
          </a:p>
          <a:p>
            <a:r>
              <a:rPr lang="it-IT" dirty="0"/>
              <a:t>introduzione di limiti quantitativi che identificano la categoria dei piccoli imprenditori commerciali esclusi dal fallimento</a:t>
            </a:r>
            <a:r>
              <a:rPr lang="it-IT" dirty="0" smtClean="0">
                <a:effectLst/>
              </a:rPr>
              <a:t> </a:t>
            </a:r>
            <a:endParaRPr lang="it-IT" dirty="0"/>
          </a:p>
        </p:txBody>
      </p:sp>
    </p:spTree>
    <p:extLst>
      <p:ext uri="{BB962C8B-B14F-4D97-AF65-F5344CB8AC3E}">
        <p14:creationId xmlns:p14="http://schemas.microsoft.com/office/powerpoint/2010/main" val="2370297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Impresa artigiana</a:t>
            </a:r>
            <a:endParaRPr lang="it-IT" dirty="0"/>
          </a:p>
        </p:txBody>
      </p:sp>
      <p:sp>
        <p:nvSpPr>
          <p:cNvPr id="3" name="Segnaposto contenuto 2"/>
          <p:cNvSpPr>
            <a:spLocks noGrp="1"/>
          </p:cNvSpPr>
          <p:nvPr>
            <p:ph idx="1"/>
          </p:nvPr>
        </p:nvSpPr>
        <p:spPr/>
        <p:txBody>
          <a:bodyPr/>
          <a:lstStyle/>
          <a:p>
            <a:r>
              <a:rPr lang="it-IT" dirty="0"/>
              <a:t>Problema dell’impresa artigiana: è piccola impresa l’impresa che è qualificabile come impresa </a:t>
            </a:r>
            <a:r>
              <a:rPr lang="it-IT" dirty="0" smtClean="0"/>
              <a:t>artigiana </a:t>
            </a:r>
            <a:r>
              <a:rPr lang="it-IT" dirty="0" err="1" smtClean="0"/>
              <a:t>ais</a:t>
            </a:r>
            <a:r>
              <a:rPr lang="it-IT" dirty="0" smtClean="0"/>
              <a:t> </a:t>
            </a:r>
            <a:r>
              <a:rPr lang="it-IT" dirty="0" err="1" smtClean="0"/>
              <a:t>ensi</a:t>
            </a:r>
            <a:r>
              <a:rPr lang="it-IT" dirty="0" smtClean="0"/>
              <a:t> della legge speciale? Natura artistica o usuale dei beni prodotti.</a:t>
            </a:r>
          </a:p>
          <a:p>
            <a:r>
              <a:rPr lang="it-IT" dirty="0" smtClean="0"/>
              <a:t>Legge 860/1956: l’impresa artigiana corrispondente ai requisiti previsti doveva considerarsi tale a tutti gli effetti di legge</a:t>
            </a:r>
            <a:endParaRPr lang="it-IT" dirty="0"/>
          </a:p>
          <a:p>
            <a:r>
              <a:rPr lang="it-IT" dirty="0" smtClean="0"/>
              <a:t> Abrogazione della legge e sua sostituzione (</a:t>
            </a:r>
            <a:r>
              <a:rPr lang="it-IT" dirty="0"/>
              <a:t>art. 3 legge quadro artigianato 443/1985)? </a:t>
            </a:r>
            <a:endParaRPr lang="it-IT" dirty="0" smtClean="0"/>
          </a:p>
          <a:p>
            <a:r>
              <a:rPr lang="it-IT" dirty="0" smtClean="0"/>
              <a:t>Soluzione prevalente: un’impresa </a:t>
            </a:r>
            <a:r>
              <a:rPr lang="it-IT" dirty="0"/>
              <a:t>può essere artigiana ai fini della legislazione speciale ma non già ai fini della disapplicazione dello statuto dell’imprenditore commerciale</a:t>
            </a:r>
            <a:r>
              <a:rPr lang="it-IT" dirty="0" smtClean="0">
                <a:effectLst/>
              </a:rPr>
              <a:t> </a:t>
            </a:r>
            <a:endParaRPr lang="it-IT" dirty="0"/>
          </a:p>
        </p:txBody>
      </p:sp>
    </p:spTree>
    <p:extLst>
      <p:ext uri="{BB962C8B-B14F-4D97-AF65-F5344CB8AC3E}">
        <p14:creationId xmlns:p14="http://schemas.microsoft.com/office/powerpoint/2010/main" val="5646575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Il problema dell’impresa civile</a:t>
            </a:r>
            <a:endParaRPr lang="it-IT" dirty="0"/>
          </a:p>
        </p:txBody>
      </p:sp>
      <p:sp>
        <p:nvSpPr>
          <p:cNvPr id="3" name="Segnaposto contenuto 2"/>
          <p:cNvSpPr>
            <a:spLocks noGrp="1"/>
          </p:cNvSpPr>
          <p:nvPr>
            <p:ph idx="1"/>
          </p:nvPr>
        </p:nvSpPr>
        <p:spPr/>
        <p:txBody>
          <a:bodyPr>
            <a:normAutofit fontScale="92500" lnSpcReduction="20000"/>
          </a:bodyPr>
          <a:lstStyle/>
          <a:p>
            <a:r>
              <a:rPr lang="it-IT" dirty="0"/>
              <a:t>Possibilità che un’impresa sia qualificata come impresa, perché presenta requisiti ex art. 2082 c.c., ma non sia né commerciale né agricola, sia impresa civile, con conseguente immunità dallo statuto dell’impresa commerciale.</a:t>
            </a:r>
            <a:r>
              <a:rPr lang="it-IT" dirty="0" smtClean="0">
                <a:effectLst/>
              </a:rPr>
              <a:t> </a:t>
            </a:r>
          </a:p>
          <a:p>
            <a:r>
              <a:rPr lang="it-IT" dirty="0"/>
              <a:t>Esegesi dell’aggettivo industriale</a:t>
            </a:r>
            <a:r>
              <a:rPr lang="it-IT" dirty="0" smtClean="0">
                <a:effectLst/>
              </a:rPr>
              <a:t> </a:t>
            </a:r>
          </a:p>
          <a:p>
            <a:r>
              <a:rPr lang="it-IT" dirty="0" smtClean="0"/>
              <a:t>Significato dell’intermediazione: è commerciale l’attività di scambio non intermediaria</a:t>
            </a:r>
          </a:p>
          <a:p>
            <a:r>
              <a:rPr lang="it-IT" dirty="0" smtClean="0"/>
              <a:t>Interpretazione prevalente: forzatura </a:t>
            </a:r>
            <a:r>
              <a:rPr lang="it-IT" dirty="0"/>
              <a:t>nell’interpretazione letterale dei </a:t>
            </a:r>
            <a:r>
              <a:rPr lang="it-IT" dirty="0" err="1"/>
              <a:t>nn</a:t>
            </a:r>
            <a:r>
              <a:rPr lang="it-IT" dirty="0"/>
              <a:t>. 1 e 2 , se non </a:t>
            </a:r>
            <a:r>
              <a:rPr lang="it-IT" dirty="0" smtClean="0"/>
              <a:t>coincidenza, </a:t>
            </a:r>
            <a:r>
              <a:rPr lang="it-IT" dirty="0"/>
              <a:t>equivalenza con locuzione finale art. 2082 c.c. , gli altri numeri come varianti specifiche di quelle contemplate nei </a:t>
            </a:r>
            <a:r>
              <a:rPr lang="it-IT" dirty="0" err="1"/>
              <a:t>nn</a:t>
            </a:r>
            <a:r>
              <a:rPr lang="it-IT" dirty="0"/>
              <a:t>. 1 e 2</a:t>
            </a:r>
            <a:r>
              <a:rPr lang="it-IT" dirty="0" smtClean="0"/>
              <a:t>.</a:t>
            </a:r>
          </a:p>
          <a:p>
            <a:r>
              <a:rPr lang="it-IT" dirty="0" smtClean="0">
                <a:effectLst/>
              </a:rPr>
              <a:t> </a:t>
            </a:r>
            <a:r>
              <a:rPr lang="it-IT" dirty="0"/>
              <a:t>In sostanza il requisito dell’</a:t>
            </a:r>
            <a:r>
              <a:rPr lang="it-IT" dirty="0" err="1"/>
              <a:t>industrialità</a:t>
            </a:r>
            <a:r>
              <a:rPr lang="it-IT" dirty="0"/>
              <a:t> viene interpretato come attività non agricola. Il requisito della intermediazione come sinonimo di attività di scambio.</a:t>
            </a:r>
          </a:p>
          <a:p>
            <a:endParaRPr lang="it-IT" dirty="0"/>
          </a:p>
        </p:txBody>
      </p:sp>
    </p:spTree>
    <p:extLst>
      <p:ext uri="{BB962C8B-B14F-4D97-AF65-F5344CB8AC3E}">
        <p14:creationId xmlns:p14="http://schemas.microsoft.com/office/powerpoint/2010/main" val="3887125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Impresa agricola</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Doppio rischio dell’imprenditore, economico ed ambientale</a:t>
            </a:r>
          </a:p>
          <a:p>
            <a:r>
              <a:rPr lang="it-IT" dirty="0"/>
              <a:t>Evoluzione della tecnica, produzioni svariate connesse ai servizi, anche turistici (es. agriturismo). </a:t>
            </a:r>
            <a:endParaRPr lang="it-IT" dirty="0" smtClean="0"/>
          </a:p>
          <a:p>
            <a:r>
              <a:rPr lang="it-IT" dirty="0"/>
              <a:t>Movimento di pressione per modifica art. 2135 c.c</a:t>
            </a:r>
            <a:r>
              <a:rPr lang="it-IT" dirty="0" smtClean="0"/>
              <a:t>.: </a:t>
            </a:r>
            <a:r>
              <a:rPr lang="it-IT" dirty="0"/>
              <a:t>nuova </a:t>
            </a:r>
            <a:r>
              <a:rPr lang="it-IT" dirty="0" smtClean="0"/>
              <a:t>definizione a seguito del </a:t>
            </a:r>
            <a:r>
              <a:rPr lang="it-IT" dirty="0" err="1" smtClean="0"/>
              <a:t>dlgs</a:t>
            </a:r>
            <a:r>
              <a:rPr lang="it-IT" dirty="0" smtClean="0"/>
              <a:t>. 228/2001</a:t>
            </a:r>
            <a:r>
              <a:rPr lang="it-IT" dirty="0" smtClean="0">
                <a:effectLst/>
              </a:rPr>
              <a:t> </a:t>
            </a:r>
          </a:p>
          <a:p>
            <a:r>
              <a:rPr lang="it-IT" dirty="0" smtClean="0"/>
              <a:t>Riduzione </a:t>
            </a:r>
            <a:r>
              <a:rPr lang="it-IT" dirty="0"/>
              <a:t>spazio impresa commerciale.</a:t>
            </a:r>
            <a:r>
              <a:rPr lang="it-IT" dirty="0" smtClean="0">
                <a:effectLst/>
              </a:rPr>
              <a:t> </a:t>
            </a:r>
          </a:p>
          <a:p>
            <a:r>
              <a:rPr lang="it-IT" dirty="0" smtClean="0"/>
              <a:t>Connessione soggettiva (ma v. il caso delle cooperative di imprenditori agricoli e dei loro consorzi quanto utilizzano prevalentemente prodotti dei soci, o forniscono prevalentemente beni o servizi diretti a cura e sviluppo del ciclo biologico)</a:t>
            </a:r>
          </a:p>
          <a:p>
            <a:r>
              <a:rPr lang="it-IT" dirty="0" smtClean="0"/>
              <a:t>Connessione oggettiva</a:t>
            </a:r>
            <a:endParaRPr lang="it-IT" dirty="0"/>
          </a:p>
        </p:txBody>
      </p:sp>
    </p:spTree>
    <p:extLst>
      <p:ext uri="{BB962C8B-B14F-4D97-AF65-F5344CB8AC3E}">
        <p14:creationId xmlns:p14="http://schemas.microsoft.com/office/powerpoint/2010/main" val="1257050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Le società e le altre formazioni associative</a:t>
            </a:r>
            <a:endParaRPr lang="it-IT" dirty="0"/>
          </a:p>
        </p:txBody>
      </p:sp>
      <p:sp>
        <p:nvSpPr>
          <p:cNvPr id="3" name="Segnaposto contenuto 2"/>
          <p:cNvSpPr>
            <a:spLocks noGrp="1"/>
          </p:cNvSpPr>
          <p:nvPr>
            <p:ph idx="1"/>
          </p:nvPr>
        </p:nvSpPr>
        <p:spPr/>
        <p:txBody>
          <a:bodyPr/>
          <a:lstStyle/>
          <a:p>
            <a:r>
              <a:rPr lang="it-IT" dirty="0" smtClean="0"/>
              <a:t>Società: termine che nel linguaggio della codificazione francese designa due distinte realtà giuridiche</a:t>
            </a:r>
          </a:p>
          <a:p>
            <a:r>
              <a:rPr lang="it-IT" dirty="0" smtClean="0"/>
              <a:t>codice </a:t>
            </a:r>
            <a:r>
              <a:rPr lang="it-IT" dirty="0"/>
              <a:t>civile del </a:t>
            </a:r>
            <a:r>
              <a:rPr lang="it-IT" dirty="0" smtClean="0"/>
              <a:t>1804: società civile quale contratto consensuale ad effetti obbligatori</a:t>
            </a:r>
          </a:p>
          <a:p>
            <a:r>
              <a:rPr lang="it-IT" dirty="0" smtClean="0"/>
              <a:t>Codice commercio del 1807:  </a:t>
            </a:r>
            <a:r>
              <a:rPr lang="it-IT" dirty="0"/>
              <a:t>société </a:t>
            </a:r>
            <a:r>
              <a:rPr lang="it-IT" dirty="0" smtClean="0"/>
              <a:t>generale, société en commandite (tradizione mercantile dei comuni italiani);</a:t>
            </a:r>
            <a:r>
              <a:rPr lang="it-IT" dirty="0" smtClean="0">
                <a:effectLst/>
              </a:rPr>
              <a:t> </a:t>
            </a:r>
            <a:r>
              <a:rPr lang="it-IT" dirty="0" smtClean="0"/>
              <a:t>société anonyme (tradizione risalente alle compagnie delle indie)</a:t>
            </a:r>
          </a:p>
          <a:p>
            <a:r>
              <a:rPr lang="it-IT" dirty="0" smtClean="0"/>
              <a:t>Società di commercio: condizione di enti </a:t>
            </a:r>
            <a:endParaRPr lang="it-IT" dirty="0"/>
          </a:p>
        </p:txBody>
      </p:sp>
    </p:spTree>
    <p:extLst>
      <p:ext uri="{BB962C8B-B14F-4D97-AF65-F5344CB8AC3E}">
        <p14:creationId xmlns:p14="http://schemas.microsoft.com/office/powerpoint/2010/main" val="7472211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Ordinamento italiano: la società civile</a:t>
            </a:r>
            <a:endParaRPr lang="it-IT" dirty="0"/>
          </a:p>
        </p:txBody>
      </p:sp>
      <p:sp>
        <p:nvSpPr>
          <p:cNvPr id="3" name="Segnaposto contenuto 2"/>
          <p:cNvSpPr>
            <a:spLocks noGrp="1"/>
          </p:cNvSpPr>
          <p:nvPr>
            <p:ph idx="1"/>
          </p:nvPr>
        </p:nvSpPr>
        <p:spPr/>
        <p:txBody>
          <a:bodyPr/>
          <a:lstStyle/>
          <a:p>
            <a:r>
              <a:rPr lang="it-IT" dirty="0" smtClean="0"/>
              <a:t>Distinzione tra società civile e società di commercio</a:t>
            </a:r>
          </a:p>
          <a:p>
            <a:r>
              <a:rPr lang="it-IT" dirty="0" smtClean="0"/>
              <a:t>Codice civile del 1865: art. 1697: la società è un contratto di rilievo obbligatorio, col </a:t>
            </a:r>
            <a:r>
              <a:rPr lang="it-IT" dirty="0"/>
              <a:t>quale due o più persone convengono di mettere qualcosa in comune al fine di dividere il guadagno che ne potrà </a:t>
            </a:r>
            <a:r>
              <a:rPr lang="it-IT" dirty="0" smtClean="0"/>
              <a:t>derivare. Due </a:t>
            </a:r>
            <a:r>
              <a:rPr lang="it-IT" dirty="0"/>
              <a:t>varianti</a:t>
            </a:r>
            <a:r>
              <a:rPr lang="it-IT" dirty="0" smtClean="0"/>
              <a:t>:</a:t>
            </a:r>
          </a:p>
          <a:p>
            <a:r>
              <a:rPr lang="it-IT" dirty="0" smtClean="0"/>
              <a:t> </a:t>
            </a:r>
            <a:r>
              <a:rPr lang="it-IT" dirty="0"/>
              <a:t>a) le società di godimento, contratti preordinati a ripartire fra i soci i frutti di beni messi in comune; </a:t>
            </a:r>
            <a:endParaRPr lang="it-IT" dirty="0" smtClean="0"/>
          </a:p>
          <a:p>
            <a:r>
              <a:rPr lang="it-IT" dirty="0" smtClean="0"/>
              <a:t>b</a:t>
            </a:r>
            <a:r>
              <a:rPr lang="it-IT" dirty="0"/>
              <a:t>) le società di esercizio, contratti preordinati a ripartire tra i soci i proventi delle attività dei soci stessi ovvero i guadagni di una comune iniziativa</a:t>
            </a:r>
            <a:r>
              <a:rPr lang="it-IT" dirty="0" smtClean="0">
                <a:effectLst/>
              </a:rPr>
              <a:t> </a:t>
            </a:r>
            <a:endParaRPr lang="it-IT" dirty="0"/>
          </a:p>
        </p:txBody>
      </p:sp>
    </p:spTree>
    <p:extLst>
      <p:ext uri="{BB962C8B-B14F-4D97-AF65-F5344CB8AC3E}">
        <p14:creationId xmlns:p14="http://schemas.microsoft.com/office/powerpoint/2010/main" val="18637458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Società di commercio</a:t>
            </a:r>
            <a:endParaRPr lang="it-IT" dirty="0"/>
          </a:p>
        </p:txBody>
      </p:sp>
      <p:sp>
        <p:nvSpPr>
          <p:cNvPr id="3" name="Segnaposto contenuto 2"/>
          <p:cNvSpPr>
            <a:spLocks noGrp="1"/>
          </p:cNvSpPr>
          <p:nvPr>
            <p:ph idx="1"/>
          </p:nvPr>
        </p:nvSpPr>
        <p:spPr/>
        <p:txBody>
          <a:bodyPr/>
          <a:lstStyle/>
          <a:p>
            <a:r>
              <a:rPr lang="it-IT" dirty="0"/>
              <a:t>Quando la comune iniziativa è mirata al compimento di atti di commercio, la società particolare di esercizio è qualificata come società di </a:t>
            </a:r>
            <a:r>
              <a:rPr lang="it-IT" dirty="0" smtClean="0"/>
              <a:t>commercio</a:t>
            </a:r>
          </a:p>
          <a:p>
            <a:r>
              <a:rPr lang="it-IT" dirty="0"/>
              <a:t>la società in nome collettivo, la società in accomandita e la società anonima</a:t>
            </a:r>
            <a:r>
              <a:rPr lang="it-IT" dirty="0" smtClean="0">
                <a:effectLst/>
              </a:rPr>
              <a:t> (per quote o per azioni)</a:t>
            </a:r>
            <a:endParaRPr lang="it-IT" dirty="0" smtClean="0"/>
          </a:p>
          <a:p>
            <a:r>
              <a:rPr lang="it-IT" dirty="0" smtClean="0"/>
              <a:t> art. 76 codice di commercio: </a:t>
            </a:r>
            <a:r>
              <a:rPr lang="it-IT" dirty="0"/>
              <a:t>le società commerciali hanno per </a:t>
            </a:r>
            <a:r>
              <a:rPr lang="it-IT" dirty="0" smtClean="0"/>
              <a:t>oggetto </a:t>
            </a:r>
            <a:r>
              <a:rPr lang="it-IT" dirty="0"/>
              <a:t>uno o più atti di commercio</a:t>
            </a:r>
            <a:r>
              <a:rPr lang="it-IT" dirty="0" smtClean="0">
                <a:effectLst/>
              </a:rPr>
              <a:t> </a:t>
            </a:r>
          </a:p>
          <a:p>
            <a:r>
              <a:rPr lang="it-IT" dirty="0"/>
              <a:t>Art. </a:t>
            </a:r>
            <a:r>
              <a:rPr lang="it-IT" dirty="0" smtClean="0"/>
              <a:t>77 codice di commercio: </a:t>
            </a:r>
            <a:r>
              <a:rPr lang="it-IT" dirty="0"/>
              <a:t>esse costituiscono rispetto ai terzi enti collettivi distinti dalle persone dei soci</a:t>
            </a:r>
            <a:r>
              <a:rPr lang="it-IT" dirty="0" smtClean="0">
                <a:effectLst/>
              </a:rPr>
              <a:t> </a:t>
            </a:r>
            <a:endParaRPr lang="it-IT" dirty="0"/>
          </a:p>
        </p:txBody>
      </p:sp>
    </p:spTree>
    <p:extLst>
      <p:ext uri="{BB962C8B-B14F-4D97-AF65-F5344CB8AC3E}">
        <p14:creationId xmlns:p14="http://schemas.microsoft.com/office/powerpoint/2010/main" val="9912055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Unificazione dei codici</a:t>
            </a:r>
            <a:endParaRPr lang="it-IT" dirty="0"/>
          </a:p>
        </p:txBody>
      </p:sp>
      <p:sp>
        <p:nvSpPr>
          <p:cNvPr id="3" name="Segnaposto contenuto 2"/>
          <p:cNvSpPr>
            <a:spLocks noGrp="1"/>
          </p:cNvSpPr>
          <p:nvPr>
            <p:ph idx="1"/>
          </p:nvPr>
        </p:nvSpPr>
        <p:spPr>
          <a:xfrm>
            <a:off x="355600" y="1473200"/>
            <a:ext cx="10998200" cy="5130800"/>
          </a:xfrm>
        </p:spPr>
        <p:txBody>
          <a:bodyPr>
            <a:normAutofit fontScale="92500" lnSpcReduction="20000"/>
          </a:bodyPr>
          <a:lstStyle/>
          <a:p>
            <a:r>
              <a:rPr lang="it-IT" dirty="0"/>
              <a:t>fenomeno di commercializzazione del diritto privato</a:t>
            </a:r>
            <a:r>
              <a:rPr lang="it-IT" dirty="0" smtClean="0">
                <a:effectLst/>
              </a:rPr>
              <a:t> </a:t>
            </a:r>
          </a:p>
          <a:p>
            <a:r>
              <a:rPr lang="it-IT" dirty="0"/>
              <a:t>estensione del regime proprio delle società di commercio </a:t>
            </a:r>
            <a:r>
              <a:rPr lang="it-IT" dirty="0" smtClean="0"/>
              <a:t>ad altre </a:t>
            </a:r>
            <a:r>
              <a:rPr lang="it-IT" dirty="0"/>
              <a:t>formazioni associative che nel vigore del codice di commercio 1882 non si sarebbero potute qualificare come società commerciali</a:t>
            </a:r>
            <a:r>
              <a:rPr lang="it-IT" dirty="0" smtClean="0">
                <a:effectLst/>
              </a:rPr>
              <a:t> </a:t>
            </a:r>
          </a:p>
          <a:p>
            <a:r>
              <a:rPr lang="it-IT" dirty="0"/>
              <a:t>Predisposizione di tipo sociale, società semplice (art. 2351 ss. cc.) che non può avere oggetto commerciale</a:t>
            </a:r>
            <a:r>
              <a:rPr lang="it-IT" dirty="0" smtClean="0">
                <a:effectLst/>
              </a:rPr>
              <a:t> </a:t>
            </a:r>
          </a:p>
          <a:p>
            <a:r>
              <a:rPr lang="it-IT" dirty="0" smtClean="0"/>
              <a:t>Società commerciali: società in nome collettivo, società in accomandita semplice, società per azioni, in accomandita per azioni, società a responsabilità limitata.</a:t>
            </a:r>
            <a:endParaRPr lang="it-IT" dirty="0" smtClean="0">
              <a:effectLst/>
            </a:endParaRPr>
          </a:p>
          <a:p>
            <a:r>
              <a:rPr lang="it-IT" dirty="0"/>
              <a:t>Ulteriore sviluppo della commercializzazione. Altre formazioni associative sono state </a:t>
            </a:r>
            <a:r>
              <a:rPr lang="it-IT" dirty="0" err="1"/>
              <a:t>entificate</a:t>
            </a:r>
            <a:r>
              <a:rPr lang="it-IT" dirty="0"/>
              <a:t>, come associazioni del primo libro del codice </a:t>
            </a:r>
            <a:r>
              <a:rPr lang="it-IT" dirty="0" smtClean="0"/>
              <a:t>civile, formazioni mutualistiche, consorzi</a:t>
            </a:r>
          </a:p>
          <a:p>
            <a:r>
              <a:rPr lang="it-IT" dirty="0" smtClean="0">
                <a:effectLst/>
              </a:rPr>
              <a:t> </a:t>
            </a:r>
            <a:r>
              <a:rPr lang="it-IT" dirty="0"/>
              <a:t>Ogniqualvolta si programmi l’esercizio in comune di un’attività economica o meno in funzione di un risultato, la formazione associativa è </a:t>
            </a:r>
            <a:r>
              <a:rPr lang="it-IT" dirty="0" err="1"/>
              <a:t>entificata</a:t>
            </a:r>
            <a:r>
              <a:rPr lang="it-IT" dirty="0" smtClean="0">
                <a:effectLst/>
              </a:rPr>
              <a:t> (Spada)</a:t>
            </a:r>
          </a:p>
          <a:p>
            <a:endParaRPr lang="it-IT" dirty="0"/>
          </a:p>
        </p:txBody>
      </p:sp>
    </p:spTree>
    <p:extLst>
      <p:ext uri="{BB962C8B-B14F-4D97-AF65-F5344CB8AC3E}">
        <p14:creationId xmlns:p14="http://schemas.microsoft.com/office/powerpoint/2010/main" val="8856150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Evoluzione successiva</a:t>
            </a:r>
            <a:endParaRPr lang="it-IT" dirty="0"/>
          </a:p>
        </p:txBody>
      </p:sp>
      <p:sp>
        <p:nvSpPr>
          <p:cNvPr id="3" name="Segnaposto contenuto 2"/>
          <p:cNvSpPr>
            <a:spLocks noGrp="1"/>
          </p:cNvSpPr>
          <p:nvPr>
            <p:ph idx="1"/>
          </p:nvPr>
        </p:nvSpPr>
        <p:spPr/>
        <p:txBody>
          <a:bodyPr/>
          <a:lstStyle/>
          <a:p>
            <a:r>
              <a:rPr lang="it-IT" dirty="0"/>
              <a:t>Legislazione più recente: entificazione accordata a iniziative </a:t>
            </a:r>
            <a:r>
              <a:rPr lang="it-IT" dirty="0" smtClean="0"/>
              <a:t>individuali, le società unipersonali</a:t>
            </a:r>
          </a:p>
          <a:p>
            <a:r>
              <a:rPr lang="it-IT" dirty="0" smtClean="0">
                <a:effectLst/>
              </a:rPr>
              <a:t> </a:t>
            </a:r>
            <a:r>
              <a:rPr lang="it-IT" dirty="0"/>
              <a:t>Generalizzazione </a:t>
            </a:r>
            <a:r>
              <a:rPr lang="it-IT" dirty="0" smtClean="0"/>
              <a:t>dell’entificazione </a:t>
            </a:r>
            <a:r>
              <a:rPr lang="it-IT" dirty="0"/>
              <a:t>a tutte le iniziative </a:t>
            </a:r>
            <a:r>
              <a:rPr lang="it-IT" dirty="0" smtClean="0"/>
              <a:t>collettive</a:t>
            </a:r>
          </a:p>
          <a:p>
            <a:r>
              <a:rPr lang="it-IT" dirty="0" smtClean="0"/>
              <a:t>il </a:t>
            </a:r>
            <a:r>
              <a:rPr lang="it-IT" dirty="0"/>
              <a:t>godimento collettivo </a:t>
            </a:r>
            <a:r>
              <a:rPr lang="it-IT" dirty="0" smtClean="0"/>
              <a:t>è estraneo al fenomeno della società, ma governato dalle regole della comunione</a:t>
            </a:r>
          </a:p>
          <a:p>
            <a:r>
              <a:rPr lang="it-IT" dirty="0" smtClean="0">
                <a:effectLst/>
              </a:rPr>
              <a:t> </a:t>
            </a:r>
            <a:r>
              <a:rPr lang="it-IT" dirty="0"/>
              <a:t>Reti d’impresa con attività esterne, che in base a legislazione speciale possono o meno essere dotati di soggettività giuridica,</a:t>
            </a:r>
            <a:r>
              <a:rPr lang="it-IT" dirty="0" smtClean="0">
                <a:effectLst/>
              </a:rPr>
              <a:t> </a:t>
            </a:r>
            <a:endParaRPr lang="it-IT" dirty="0"/>
          </a:p>
        </p:txBody>
      </p:sp>
    </p:spTree>
    <p:extLst>
      <p:ext uri="{BB962C8B-B14F-4D97-AF65-F5344CB8AC3E}">
        <p14:creationId xmlns:p14="http://schemas.microsoft.com/office/powerpoint/2010/main" val="10120172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Tipologia funzionale delle formazioni associative</a:t>
            </a:r>
            <a:endParaRPr lang="it-IT" dirty="0"/>
          </a:p>
        </p:txBody>
      </p:sp>
      <p:sp>
        <p:nvSpPr>
          <p:cNvPr id="3" name="Segnaposto contenuto 2"/>
          <p:cNvSpPr>
            <a:spLocks noGrp="1"/>
          </p:cNvSpPr>
          <p:nvPr>
            <p:ph idx="1"/>
          </p:nvPr>
        </p:nvSpPr>
        <p:spPr/>
        <p:txBody>
          <a:bodyPr/>
          <a:lstStyle/>
          <a:p>
            <a:r>
              <a:rPr lang="it-IT" dirty="0" smtClean="0"/>
              <a:t>Perché ci si associa?</a:t>
            </a:r>
          </a:p>
          <a:p>
            <a:r>
              <a:rPr lang="it-IT" dirty="0"/>
              <a:t>Basta che due o più figure soggettive programmino l’esercizio di qualsivoglia attività perché alla comune iniziativa corrisponda l’emersione di un ente </a:t>
            </a:r>
            <a:endParaRPr lang="it-IT" dirty="0" smtClean="0"/>
          </a:p>
          <a:p>
            <a:r>
              <a:rPr lang="it-IT" dirty="0"/>
              <a:t>La disciplina della comune iniziativa varia in ragione del risultato perseguito </a:t>
            </a:r>
            <a:endParaRPr lang="it-IT" dirty="0" smtClean="0"/>
          </a:p>
          <a:p>
            <a:r>
              <a:rPr lang="it-IT" dirty="0"/>
              <a:t>Società, associazione, consorzio come varianti dell’iniziativa comune suscettibili di essere l’una rispetto all’altra isolata e distinta tenendo conto del </a:t>
            </a:r>
            <a:r>
              <a:rPr lang="it-IT" dirty="0" smtClean="0"/>
              <a:t>i) risultato</a:t>
            </a:r>
            <a:r>
              <a:rPr lang="it-IT" dirty="0"/>
              <a:t>, ossia della valenza economica o meno del </a:t>
            </a:r>
            <a:r>
              <a:rPr lang="it-IT" dirty="0" smtClean="0"/>
              <a:t>risultato; ii) della </a:t>
            </a:r>
            <a:r>
              <a:rPr lang="it-IT" dirty="0"/>
              <a:t>sua </a:t>
            </a:r>
            <a:r>
              <a:rPr lang="it-IT" dirty="0" smtClean="0"/>
              <a:t>destinazione</a:t>
            </a:r>
            <a:endParaRPr lang="it-IT" dirty="0"/>
          </a:p>
        </p:txBody>
      </p:sp>
    </p:spTree>
    <p:extLst>
      <p:ext uri="{BB962C8B-B14F-4D97-AF65-F5344CB8AC3E}">
        <p14:creationId xmlns:p14="http://schemas.microsoft.com/office/powerpoint/2010/main" val="4206373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Varianti funzionali</a:t>
            </a:r>
            <a:endParaRPr lang="it-IT" dirty="0"/>
          </a:p>
        </p:txBody>
      </p:sp>
      <p:sp>
        <p:nvSpPr>
          <p:cNvPr id="3" name="Segnaposto contenuto 2"/>
          <p:cNvSpPr>
            <a:spLocks noGrp="1"/>
          </p:cNvSpPr>
          <p:nvPr>
            <p:ph idx="1"/>
          </p:nvPr>
        </p:nvSpPr>
        <p:spPr/>
        <p:txBody>
          <a:bodyPr>
            <a:normAutofit fontScale="85000" lnSpcReduction="10000"/>
          </a:bodyPr>
          <a:lstStyle/>
          <a:p>
            <a:r>
              <a:rPr lang="it-IT" dirty="0" smtClean="0"/>
              <a:t>A. Società, se </a:t>
            </a:r>
            <a:r>
              <a:rPr lang="it-IT" dirty="0"/>
              <a:t>il risultato programmato è l’utile di un’attività economica e questo utile è destinato ad essere ripartito tra quanti hanno adottato </a:t>
            </a:r>
            <a:r>
              <a:rPr lang="it-IT" dirty="0" smtClean="0"/>
              <a:t>l’iniziativa (art. 2247 c.c.)</a:t>
            </a:r>
          </a:p>
          <a:p>
            <a:r>
              <a:rPr lang="it-IT" dirty="0" smtClean="0"/>
              <a:t> B. Se </a:t>
            </a:r>
            <a:r>
              <a:rPr lang="it-IT" dirty="0"/>
              <a:t>il risultato ha valenza economica ma consiste </a:t>
            </a:r>
            <a:r>
              <a:rPr lang="it-IT" dirty="0" smtClean="0"/>
              <a:t>nell’agevolare </a:t>
            </a:r>
            <a:r>
              <a:rPr lang="it-IT" dirty="0"/>
              <a:t>attività di consumo, di lavoro o di </a:t>
            </a:r>
            <a:r>
              <a:rPr lang="it-IT" dirty="0" smtClean="0"/>
              <a:t>produzione: associazione </a:t>
            </a:r>
            <a:r>
              <a:rPr lang="it-IT" dirty="0"/>
              <a:t>mutualistica o di </a:t>
            </a:r>
            <a:r>
              <a:rPr lang="it-IT" dirty="0" smtClean="0"/>
              <a:t>consorzio: b1</a:t>
            </a:r>
            <a:r>
              <a:rPr lang="it-IT" dirty="0"/>
              <a:t>) </a:t>
            </a:r>
            <a:r>
              <a:rPr lang="it-IT" dirty="0" smtClean="0"/>
              <a:t>se </a:t>
            </a:r>
            <a:r>
              <a:rPr lang="it-IT" dirty="0"/>
              <a:t>il risultato consiste nel consentire agli associati di acquistare prodotti di consumo a condizioni più favorevoli di </a:t>
            </a:r>
            <a:r>
              <a:rPr lang="it-IT" dirty="0" smtClean="0"/>
              <a:t>quelle </a:t>
            </a:r>
            <a:r>
              <a:rPr lang="it-IT" dirty="0"/>
              <a:t>che troverebbero sul mercato, di procurarsi abitazione alla quale non potrebbero accedere, di avere lavoro a condizioni che non </a:t>
            </a:r>
            <a:r>
              <a:rPr lang="it-IT" dirty="0" smtClean="0"/>
              <a:t>troverebbero, </a:t>
            </a:r>
            <a:r>
              <a:rPr lang="it-IT" dirty="0"/>
              <a:t>associazione </a:t>
            </a:r>
            <a:r>
              <a:rPr lang="it-IT" dirty="0" smtClean="0"/>
              <a:t>mutualistica; b2), se </a:t>
            </a:r>
            <a:r>
              <a:rPr lang="it-IT" dirty="0"/>
              <a:t>il risultato consiste nel disciplinare o nell’integrare le competenze di più imprenditori o le fasi dei rispettivi cicli produttivi, beneficiando di economie di </a:t>
            </a:r>
            <a:r>
              <a:rPr lang="it-IT" dirty="0" smtClean="0"/>
              <a:t>scala: consorzi; </a:t>
            </a:r>
            <a:r>
              <a:rPr lang="it-IT" dirty="0"/>
              <a:t>b3) reti di </a:t>
            </a:r>
            <a:r>
              <a:rPr lang="it-IT" dirty="0" smtClean="0"/>
              <a:t>impresa (programmi di collaborazione comune); </a:t>
            </a:r>
            <a:r>
              <a:rPr lang="it-IT" dirty="0"/>
              <a:t>c) ad ogni altro </a:t>
            </a:r>
            <a:r>
              <a:rPr lang="it-IT" dirty="0" smtClean="0"/>
              <a:t>risultato, quale il perseguimento dello scopo ideale o altruistico: associazioni </a:t>
            </a:r>
            <a:r>
              <a:rPr lang="it-IT" dirty="0"/>
              <a:t>e governati dalle regole correlate </a:t>
            </a:r>
            <a:r>
              <a:rPr lang="it-IT" dirty="0" smtClean="0"/>
              <a:t> </a:t>
            </a:r>
            <a:endParaRPr lang="it-IT" dirty="0"/>
          </a:p>
        </p:txBody>
      </p:sp>
    </p:spTree>
    <p:extLst>
      <p:ext uri="{BB962C8B-B14F-4D97-AF65-F5344CB8AC3E}">
        <p14:creationId xmlns:p14="http://schemas.microsoft.com/office/powerpoint/2010/main" val="6420209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a:t>Impresa </a:t>
            </a:r>
            <a:r>
              <a:rPr lang="it-IT" dirty="0" smtClean="0"/>
              <a:t>sociale</a:t>
            </a:r>
            <a:r>
              <a:rPr lang="it-IT" dirty="0"/>
              <a:t> </a:t>
            </a:r>
            <a:r>
              <a:rPr lang="it-IT" dirty="0" smtClean="0"/>
              <a:t>(</a:t>
            </a:r>
            <a:r>
              <a:rPr lang="it-IT" dirty="0" err="1" smtClean="0"/>
              <a:t>dlgs</a:t>
            </a:r>
            <a:r>
              <a:rPr lang="it-IT" dirty="0"/>
              <a:t>. </a:t>
            </a:r>
            <a:r>
              <a:rPr lang="it-IT" dirty="0" smtClean="0"/>
              <a:t>155/2006) </a:t>
            </a:r>
            <a:endParaRPr lang="it-IT" dirty="0"/>
          </a:p>
        </p:txBody>
      </p:sp>
      <p:sp>
        <p:nvSpPr>
          <p:cNvPr id="3" name="Segnaposto contenuto 2"/>
          <p:cNvSpPr>
            <a:spLocks noGrp="1"/>
          </p:cNvSpPr>
          <p:nvPr>
            <p:ph idx="1"/>
          </p:nvPr>
        </p:nvSpPr>
        <p:spPr/>
        <p:txBody>
          <a:bodyPr/>
          <a:lstStyle/>
          <a:p>
            <a:r>
              <a:rPr lang="it-IT" dirty="0"/>
              <a:t>tutte le organizzazioni private che esercitano in via stabile e principale un’attività economica organizzata al fine della produzione o </a:t>
            </a:r>
            <a:r>
              <a:rPr lang="it-IT" dirty="0" err="1"/>
              <a:t>scanbio</a:t>
            </a:r>
            <a:r>
              <a:rPr lang="it-IT" dirty="0"/>
              <a:t> di beni o servizi di utilità </a:t>
            </a:r>
            <a:r>
              <a:rPr lang="it-IT" dirty="0" smtClean="0"/>
              <a:t>sociale</a:t>
            </a:r>
            <a:endParaRPr lang="it-IT" dirty="0"/>
          </a:p>
          <a:p>
            <a:r>
              <a:rPr lang="it-IT" dirty="0"/>
              <a:t>Assenza di scopo di lucro, inteso come divieto di </a:t>
            </a:r>
            <a:r>
              <a:rPr lang="it-IT" dirty="0" err="1"/>
              <a:t>autodestinazione</a:t>
            </a:r>
            <a:r>
              <a:rPr lang="it-IT" dirty="0"/>
              <a:t> dei risultati della </a:t>
            </a:r>
            <a:r>
              <a:rPr lang="it-IT" dirty="0" smtClean="0"/>
              <a:t>gestione</a:t>
            </a:r>
          </a:p>
          <a:p>
            <a:r>
              <a:rPr lang="it-IT" dirty="0"/>
              <a:t>Vincolo di indisponibilità sul </a:t>
            </a:r>
            <a:r>
              <a:rPr lang="it-IT" dirty="0" smtClean="0"/>
              <a:t>patrimonio</a:t>
            </a:r>
          </a:p>
          <a:p>
            <a:r>
              <a:rPr lang="it-IT" dirty="0" smtClean="0"/>
              <a:t>In caso di utilizzo delle forme societarie, vistosa </a:t>
            </a:r>
            <a:r>
              <a:rPr lang="it-IT" dirty="0"/>
              <a:t>deroga al principio della </a:t>
            </a:r>
            <a:r>
              <a:rPr lang="it-IT" dirty="0" err="1"/>
              <a:t>lucratività</a:t>
            </a:r>
            <a:r>
              <a:rPr lang="it-IT" dirty="0"/>
              <a:t> delle società</a:t>
            </a:r>
          </a:p>
        </p:txBody>
      </p:sp>
    </p:spTree>
    <p:extLst>
      <p:ext uri="{BB962C8B-B14F-4D97-AF65-F5344CB8AC3E}">
        <p14:creationId xmlns:p14="http://schemas.microsoft.com/office/powerpoint/2010/main" val="1936067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80532" y="365126"/>
            <a:ext cx="10473267" cy="617008"/>
          </a:xfrm>
        </p:spPr>
        <p:txBody>
          <a:bodyPr>
            <a:normAutofit fontScale="90000"/>
          </a:bodyPr>
          <a:lstStyle/>
          <a:p>
            <a:pPr algn="ctr"/>
            <a:r>
              <a:rPr lang="it-IT" dirty="0" smtClean="0"/>
              <a:t>Società tra professionisti (cenni)</a:t>
            </a:r>
            <a:endParaRPr lang="it-IT" dirty="0"/>
          </a:p>
        </p:txBody>
      </p:sp>
      <p:sp>
        <p:nvSpPr>
          <p:cNvPr id="3" name="Segnaposto contenuto 2"/>
          <p:cNvSpPr>
            <a:spLocks noGrp="1"/>
          </p:cNvSpPr>
          <p:nvPr>
            <p:ph idx="1"/>
          </p:nvPr>
        </p:nvSpPr>
        <p:spPr>
          <a:xfrm>
            <a:off x="389467" y="1117600"/>
            <a:ext cx="10964333" cy="5537200"/>
          </a:xfrm>
        </p:spPr>
        <p:txBody>
          <a:bodyPr>
            <a:normAutofit fontScale="85000" lnSpcReduction="10000"/>
          </a:bodyPr>
          <a:lstStyle/>
          <a:p>
            <a:pPr lvl="0"/>
            <a:r>
              <a:rPr lang="it-IT" dirty="0"/>
              <a:t>Ammissibilità: società senza impresa? Confronto tra nozione società (attività economica) con norme che regolano l’esercizio delle professioni intellettuali (art. 2232, carattere rigorosamente personale dell’attività del professionista)</a:t>
            </a:r>
          </a:p>
          <a:p>
            <a:pPr lvl="0"/>
            <a:r>
              <a:rPr lang="it-IT" dirty="0"/>
              <a:t>L. n. 1939/1815, sugli studi di assistenza e consulenza. Art. 2: divieto di ogni forma di esercizio associato diversa da quella dell’art. 1, in particolare divieto di società</a:t>
            </a:r>
          </a:p>
          <a:p>
            <a:pPr lvl="0"/>
            <a:r>
              <a:rPr lang="it-IT" dirty="0"/>
              <a:t>Giurisprudenza: Nullità della società per violazione norma imperativa.</a:t>
            </a:r>
          </a:p>
          <a:p>
            <a:pPr lvl="0"/>
            <a:r>
              <a:rPr lang="it-IT" dirty="0"/>
              <a:t>1997: Abrogazione art. 2, ma mancata emanazione di regolamento sulle società tra professionisti</a:t>
            </a:r>
          </a:p>
          <a:p>
            <a:pPr lvl="0"/>
            <a:r>
              <a:rPr lang="it-IT" dirty="0"/>
              <a:t>2001: emanazione disciplina su società tra avvocati</a:t>
            </a:r>
          </a:p>
          <a:p>
            <a:pPr lvl="0"/>
            <a:r>
              <a:rPr lang="it-IT" dirty="0"/>
              <a:t>2006: </a:t>
            </a:r>
            <a:r>
              <a:rPr lang="it-IT" dirty="0" err="1"/>
              <a:t>d.l.</a:t>
            </a:r>
            <a:r>
              <a:rPr lang="it-IT" dirty="0"/>
              <a:t> 223/2006, che consente la costituzione di società di persone tra professionisti</a:t>
            </a:r>
          </a:p>
          <a:p>
            <a:r>
              <a:rPr lang="it-IT" dirty="0"/>
              <a:t>l. 183/2011: abrogazione della legge 1815/1939, consentendo la costituzione di società per l’esercizio di attività professionali secondo i modelli dai titoli V e VI del libro V del codice civile, ammettendo la partecipazione anche di soci non professionisti di minoranza (soci di capitale): tentativo di conciliare la personalità della prestazione con l’imputazione all’ente dell’attività svolta. </a:t>
            </a:r>
          </a:p>
        </p:txBody>
      </p:sp>
    </p:spTree>
    <p:extLst>
      <p:ext uri="{BB962C8B-B14F-4D97-AF65-F5344CB8AC3E}">
        <p14:creationId xmlns:p14="http://schemas.microsoft.com/office/powerpoint/2010/main" val="29711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Organizzazione delle formazioni associative</a:t>
            </a:r>
            <a:endParaRPr lang="it-IT" dirty="0"/>
          </a:p>
        </p:txBody>
      </p:sp>
      <p:sp>
        <p:nvSpPr>
          <p:cNvPr id="3" name="Segnaposto contenuto 2"/>
          <p:cNvSpPr>
            <a:spLocks noGrp="1"/>
          </p:cNvSpPr>
          <p:nvPr>
            <p:ph idx="1"/>
          </p:nvPr>
        </p:nvSpPr>
        <p:spPr/>
        <p:txBody>
          <a:bodyPr/>
          <a:lstStyle/>
          <a:p>
            <a:r>
              <a:rPr lang="it-IT" dirty="0" smtClean="0"/>
              <a:t>Organizzazione: complesso </a:t>
            </a:r>
            <a:r>
              <a:rPr lang="it-IT" dirty="0"/>
              <a:t>delle regole che prescrivono come si decide e come si dichiara all’esterno</a:t>
            </a:r>
            <a:r>
              <a:rPr lang="it-IT" dirty="0" smtClean="0"/>
              <a:t>.</a:t>
            </a:r>
          </a:p>
          <a:p>
            <a:r>
              <a:rPr lang="it-IT" dirty="0"/>
              <a:t>Massimo grado di libertà per le associazioni, art. 36 </a:t>
            </a:r>
            <a:r>
              <a:rPr lang="it-IT" dirty="0" smtClean="0"/>
              <a:t>c.c.</a:t>
            </a:r>
          </a:p>
          <a:p>
            <a:r>
              <a:rPr lang="it-IT" dirty="0"/>
              <a:t>paradigma </a:t>
            </a:r>
            <a:r>
              <a:rPr lang="it-IT" dirty="0" smtClean="0"/>
              <a:t>societario: contratto di società: con il contratto di società due o più persone conferiscono beni o servizi per l’esercizio in comune di un’attività economica allo scopo di dividerne gli utili</a:t>
            </a:r>
          </a:p>
          <a:p>
            <a:r>
              <a:rPr lang="it-IT" dirty="0" smtClean="0"/>
              <a:t>limitata </a:t>
            </a:r>
            <a:r>
              <a:rPr lang="it-IT" dirty="0"/>
              <a:t>libertà </a:t>
            </a:r>
            <a:r>
              <a:rPr lang="it-IT" dirty="0" smtClean="0"/>
              <a:t>organizzativa. Art. 2249 c.c.: </a:t>
            </a:r>
            <a:r>
              <a:rPr lang="it-IT" dirty="0"/>
              <a:t>i soci possono liberamente scegliere tra formule organizzative alternative (i tipi di società</a:t>
            </a:r>
            <a:r>
              <a:rPr lang="it-IT" dirty="0" smtClean="0"/>
              <a:t>), </a:t>
            </a:r>
            <a:r>
              <a:rPr lang="it-IT" dirty="0" err="1"/>
              <a:t>inammissibliltà</a:t>
            </a:r>
            <a:r>
              <a:rPr lang="it-IT" dirty="0"/>
              <a:t> di società atipiche </a:t>
            </a:r>
          </a:p>
        </p:txBody>
      </p:sp>
    </p:spTree>
    <p:extLst>
      <p:ext uri="{BB962C8B-B14F-4D97-AF65-F5344CB8AC3E}">
        <p14:creationId xmlns:p14="http://schemas.microsoft.com/office/powerpoint/2010/main" val="99102608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Tipi di società</a:t>
            </a:r>
            <a:endParaRPr lang="it-IT" dirty="0"/>
          </a:p>
        </p:txBody>
      </p:sp>
      <p:sp>
        <p:nvSpPr>
          <p:cNvPr id="3" name="Segnaposto contenuto 2"/>
          <p:cNvSpPr>
            <a:spLocks noGrp="1"/>
          </p:cNvSpPr>
          <p:nvPr>
            <p:ph idx="1"/>
          </p:nvPr>
        </p:nvSpPr>
        <p:spPr/>
        <p:txBody>
          <a:bodyPr/>
          <a:lstStyle/>
          <a:p>
            <a:r>
              <a:rPr lang="it-IT" dirty="0" smtClean="0"/>
              <a:t>Società di persone (società semplice, società in nome collettivo, società in accomandita semplice): scopo lucrativo</a:t>
            </a:r>
          </a:p>
          <a:p>
            <a:r>
              <a:rPr lang="it-IT" dirty="0" smtClean="0"/>
              <a:t>Società di capitali (società per azioni, società in accomandita per azioni, società a responsabilità limitata): scopo lucrativo</a:t>
            </a:r>
          </a:p>
          <a:p>
            <a:r>
              <a:rPr lang="it-IT" dirty="0" smtClean="0"/>
              <a:t>Società cooperative e di mutua assicurazione: scopo mutualistico</a:t>
            </a:r>
            <a:endParaRPr lang="it-IT" dirty="0"/>
          </a:p>
        </p:txBody>
      </p:sp>
    </p:spTree>
    <p:extLst>
      <p:ext uri="{BB962C8B-B14F-4D97-AF65-F5344CB8AC3E}">
        <p14:creationId xmlns:p14="http://schemas.microsoft.com/office/powerpoint/2010/main" val="11865540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Ordinamento francese</a:t>
            </a:r>
            <a:endParaRPr lang="it-IT" dirty="0"/>
          </a:p>
        </p:txBody>
      </p:sp>
      <p:sp>
        <p:nvSpPr>
          <p:cNvPr id="3" name="Segnaposto contenuto 2"/>
          <p:cNvSpPr>
            <a:spLocks noGrp="1"/>
          </p:cNvSpPr>
          <p:nvPr>
            <p:ph idx="1"/>
          </p:nvPr>
        </p:nvSpPr>
        <p:spPr/>
        <p:txBody>
          <a:bodyPr>
            <a:normAutofit/>
          </a:bodyPr>
          <a:lstStyle/>
          <a:p>
            <a:r>
              <a:rPr lang="it-IT" dirty="0" smtClean="0"/>
              <a:t>Principi generali contenuti nel code </a:t>
            </a:r>
            <a:r>
              <a:rPr lang="it-IT" dirty="0" err="1" smtClean="0"/>
              <a:t>civil</a:t>
            </a:r>
            <a:r>
              <a:rPr lang="it-IT" dirty="0" smtClean="0"/>
              <a:t>. Art. 1832 </a:t>
            </a:r>
            <a:r>
              <a:rPr lang="it-IT" dirty="0" err="1" smtClean="0"/>
              <a:t>Cide</a:t>
            </a:r>
            <a:r>
              <a:rPr lang="it-IT" dirty="0" smtClean="0"/>
              <a:t> </a:t>
            </a:r>
            <a:r>
              <a:rPr lang="it-IT" dirty="0" err="1" smtClean="0"/>
              <a:t>civil</a:t>
            </a:r>
            <a:r>
              <a:rPr lang="it-IT" dirty="0" smtClean="0"/>
              <a:t>: La </a:t>
            </a:r>
            <a:r>
              <a:rPr lang="it-IT" dirty="0" err="1"/>
              <a:t>sociéte</a:t>
            </a:r>
            <a:r>
              <a:rPr lang="it-IT" dirty="0"/>
              <a:t>́ est </a:t>
            </a:r>
            <a:r>
              <a:rPr lang="it-IT" dirty="0" err="1"/>
              <a:t>instituée</a:t>
            </a:r>
            <a:r>
              <a:rPr lang="it-IT" dirty="0"/>
              <a:t> par </a:t>
            </a:r>
            <a:r>
              <a:rPr lang="it-IT" dirty="0" err="1"/>
              <a:t>deux</a:t>
            </a:r>
            <a:r>
              <a:rPr lang="it-IT" dirty="0"/>
              <a:t> </a:t>
            </a:r>
            <a:r>
              <a:rPr lang="it-IT" dirty="0" err="1"/>
              <a:t>ou</a:t>
            </a:r>
            <a:r>
              <a:rPr lang="it-IT" dirty="0"/>
              <a:t> </a:t>
            </a:r>
            <a:r>
              <a:rPr lang="it-IT" dirty="0" err="1"/>
              <a:t>plusieurs</a:t>
            </a:r>
            <a:r>
              <a:rPr lang="it-IT" dirty="0"/>
              <a:t> </a:t>
            </a:r>
            <a:r>
              <a:rPr lang="it-IT" dirty="0" err="1"/>
              <a:t>personnes</a:t>
            </a:r>
            <a:r>
              <a:rPr lang="it-IT" dirty="0"/>
              <a:t> qui </a:t>
            </a:r>
            <a:r>
              <a:rPr lang="it-IT" dirty="0" err="1"/>
              <a:t>conviennent</a:t>
            </a:r>
            <a:r>
              <a:rPr lang="it-IT" dirty="0"/>
              <a:t> par un </a:t>
            </a:r>
            <a:r>
              <a:rPr lang="it-IT" dirty="0" err="1"/>
              <a:t>contrat</a:t>
            </a:r>
            <a:r>
              <a:rPr lang="it-IT" dirty="0"/>
              <a:t> d'</a:t>
            </a:r>
            <a:r>
              <a:rPr lang="it-IT" dirty="0" err="1"/>
              <a:t>affecter</a:t>
            </a:r>
            <a:r>
              <a:rPr lang="it-IT" dirty="0"/>
              <a:t> à une </a:t>
            </a:r>
            <a:r>
              <a:rPr lang="it-IT" dirty="0" err="1"/>
              <a:t>entreprise</a:t>
            </a:r>
            <a:r>
              <a:rPr lang="it-IT" dirty="0"/>
              <a:t> </a:t>
            </a:r>
            <a:r>
              <a:rPr lang="it-IT" dirty="0" err="1"/>
              <a:t>commune</a:t>
            </a:r>
            <a:r>
              <a:rPr lang="it-IT" dirty="0"/>
              <a:t> </a:t>
            </a:r>
            <a:r>
              <a:rPr lang="it-IT" dirty="0" err="1"/>
              <a:t>des</a:t>
            </a:r>
            <a:r>
              <a:rPr lang="it-IT" dirty="0"/>
              <a:t> </a:t>
            </a:r>
            <a:r>
              <a:rPr lang="it-IT" dirty="0" err="1"/>
              <a:t>biens</a:t>
            </a:r>
            <a:r>
              <a:rPr lang="it-IT" dirty="0"/>
              <a:t> </a:t>
            </a:r>
            <a:r>
              <a:rPr lang="it-IT" dirty="0" err="1"/>
              <a:t>ou</a:t>
            </a:r>
            <a:r>
              <a:rPr lang="it-IT" dirty="0"/>
              <a:t> </a:t>
            </a:r>
            <a:r>
              <a:rPr lang="it-IT" dirty="0" err="1"/>
              <a:t>leur</a:t>
            </a:r>
            <a:r>
              <a:rPr lang="it-IT" dirty="0"/>
              <a:t> industrie en </a:t>
            </a:r>
            <a:r>
              <a:rPr lang="it-IT" dirty="0" err="1"/>
              <a:t>vue</a:t>
            </a:r>
            <a:r>
              <a:rPr lang="it-IT" dirty="0"/>
              <a:t> de </a:t>
            </a:r>
            <a:r>
              <a:rPr lang="it-IT" dirty="0" err="1"/>
              <a:t>partager</a:t>
            </a:r>
            <a:r>
              <a:rPr lang="it-IT" dirty="0"/>
              <a:t> le </a:t>
            </a:r>
            <a:r>
              <a:rPr lang="it-IT" dirty="0" err="1"/>
              <a:t>bénéfice</a:t>
            </a:r>
            <a:r>
              <a:rPr lang="it-IT" dirty="0"/>
              <a:t> </a:t>
            </a:r>
            <a:r>
              <a:rPr lang="it-IT" dirty="0" err="1"/>
              <a:t>ou</a:t>
            </a:r>
            <a:r>
              <a:rPr lang="it-IT" dirty="0"/>
              <a:t> de </a:t>
            </a:r>
            <a:r>
              <a:rPr lang="it-IT" dirty="0" err="1"/>
              <a:t>profiter</a:t>
            </a:r>
            <a:r>
              <a:rPr lang="it-IT" dirty="0"/>
              <a:t> de l'</a:t>
            </a:r>
            <a:r>
              <a:rPr lang="it-IT" dirty="0" err="1"/>
              <a:t>économie</a:t>
            </a:r>
            <a:r>
              <a:rPr lang="it-IT" dirty="0"/>
              <a:t> qui </a:t>
            </a:r>
            <a:r>
              <a:rPr lang="it-IT" dirty="0" err="1"/>
              <a:t>pourra</a:t>
            </a:r>
            <a:r>
              <a:rPr lang="it-IT" dirty="0"/>
              <a:t> en </a:t>
            </a:r>
            <a:r>
              <a:rPr lang="it-IT" dirty="0" err="1"/>
              <a:t>résulter</a:t>
            </a:r>
            <a:r>
              <a:rPr lang="it-IT" dirty="0"/>
              <a:t>. </a:t>
            </a:r>
            <a:endParaRPr lang="it-IT" dirty="0" smtClean="0"/>
          </a:p>
          <a:p>
            <a:r>
              <a:rPr lang="it-IT" dirty="0" err="1" smtClean="0"/>
              <a:t>Sociétés</a:t>
            </a:r>
            <a:r>
              <a:rPr lang="it-IT" dirty="0" smtClean="0"/>
              <a:t> de </a:t>
            </a:r>
            <a:r>
              <a:rPr lang="it-IT" dirty="0" err="1" smtClean="0"/>
              <a:t>personnes</a:t>
            </a:r>
            <a:r>
              <a:rPr lang="it-IT" dirty="0" smtClean="0"/>
              <a:t> (</a:t>
            </a:r>
            <a:r>
              <a:rPr lang="it-IT" dirty="0" err="1" smtClean="0"/>
              <a:t>société</a:t>
            </a:r>
            <a:r>
              <a:rPr lang="it-IT" dirty="0" smtClean="0"/>
              <a:t> civile, </a:t>
            </a:r>
            <a:r>
              <a:rPr lang="it-IT" dirty="0" err="1" smtClean="0"/>
              <a:t>société</a:t>
            </a:r>
            <a:r>
              <a:rPr lang="it-IT" dirty="0" smtClean="0"/>
              <a:t> en </a:t>
            </a:r>
            <a:r>
              <a:rPr lang="it-IT" dirty="0" err="1" smtClean="0"/>
              <a:t>nom</a:t>
            </a:r>
            <a:r>
              <a:rPr lang="it-IT" dirty="0" smtClean="0"/>
              <a:t> </a:t>
            </a:r>
            <a:r>
              <a:rPr lang="it-IT" dirty="0" err="1" smtClean="0"/>
              <a:t>collectif</a:t>
            </a:r>
            <a:r>
              <a:rPr lang="it-IT" dirty="0" smtClean="0"/>
              <a:t>, </a:t>
            </a:r>
            <a:r>
              <a:rPr lang="it-IT" dirty="0" err="1" smtClean="0"/>
              <a:t>société</a:t>
            </a:r>
            <a:r>
              <a:rPr lang="it-IT" dirty="0" smtClean="0"/>
              <a:t> en </a:t>
            </a:r>
            <a:r>
              <a:rPr lang="it-IT" dirty="0" err="1" smtClean="0"/>
              <a:t>commandite</a:t>
            </a:r>
            <a:r>
              <a:rPr lang="it-IT" dirty="0" smtClean="0"/>
              <a:t> </a:t>
            </a:r>
            <a:r>
              <a:rPr lang="it-IT" dirty="0" err="1" smtClean="0"/>
              <a:t>simple</a:t>
            </a:r>
            <a:r>
              <a:rPr lang="it-IT" dirty="0" smtClean="0"/>
              <a:t>)</a:t>
            </a:r>
          </a:p>
          <a:p>
            <a:r>
              <a:rPr lang="it-IT" dirty="0" err="1" smtClean="0"/>
              <a:t>Sociétés</a:t>
            </a:r>
            <a:r>
              <a:rPr lang="it-IT" dirty="0" smtClean="0"/>
              <a:t> de </a:t>
            </a:r>
            <a:r>
              <a:rPr lang="it-IT" dirty="0" err="1" smtClean="0"/>
              <a:t>capitaux</a:t>
            </a:r>
            <a:r>
              <a:rPr lang="it-IT" dirty="0" smtClean="0"/>
              <a:t> (</a:t>
            </a:r>
            <a:r>
              <a:rPr lang="it-IT" dirty="0" err="1" smtClean="0"/>
              <a:t>société</a:t>
            </a:r>
            <a:r>
              <a:rPr lang="it-IT" dirty="0" smtClean="0"/>
              <a:t> </a:t>
            </a:r>
            <a:r>
              <a:rPr lang="it-IT" dirty="0" err="1" smtClean="0"/>
              <a:t>anonyme</a:t>
            </a:r>
            <a:r>
              <a:rPr lang="it-IT" dirty="0" smtClean="0"/>
              <a:t>, </a:t>
            </a:r>
            <a:r>
              <a:rPr lang="it-IT" dirty="0" err="1" smtClean="0"/>
              <a:t>société</a:t>
            </a:r>
            <a:r>
              <a:rPr lang="it-IT" dirty="0" smtClean="0"/>
              <a:t> par </a:t>
            </a:r>
            <a:r>
              <a:rPr lang="it-IT" dirty="0" err="1" smtClean="0"/>
              <a:t>actions</a:t>
            </a:r>
            <a:r>
              <a:rPr lang="it-IT" dirty="0" smtClean="0"/>
              <a:t> </a:t>
            </a:r>
            <a:r>
              <a:rPr lang="it-IT" dirty="0" err="1" smtClean="0"/>
              <a:t>simplifiée</a:t>
            </a:r>
            <a:r>
              <a:rPr lang="it-IT" dirty="0" smtClean="0"/>
              <a:t>, </a:t>
            </a:r>
            <a:r>
              <a:rPr lang="it-IT" dirty="0" err="1" smtClean="0"/>
              <a:t>socité</a:t>
            </a:r>
            <a:r>
              <a:rPr lang="it-IT" dirty="0" smtClean="0"/>
              <a:t> </a:t>
            </a:r>
            <a:r>
              <a:rPr lang="it-IT" dirty="0" err="1" smtClean="0"/>
              <a:t>commandite</a:t>
            </a:r>
            <a:r>
              <a:rPr lang="it-IT" dirty="0" smtClean="0"/>
              <a:t> par </a:t>
            </a:r>
            <a:r>
              <a:rPr lang="it-IT" dirty="0" err="1" smtClean="0"/>
              <a:t>actions</a:t>
            </a:r>
            <a:r>
              <a:rPr lang="it-IT" dirty="0" smtClean="0"/>
              <a:t>, </a:t>
            </a:r>
            <a:r>
              <a:rPr lang="it-IT" dirty="0" err="1" smtClean="0"/>
              <a:t>société</a:t>
            </a:r>
            <a:r>
              <a:rPr lang="it-IT" dirty="0" smtClean="0"/>
              <a:t> à </a:t>
            </a:r>
            <a:r>
              <a:rPr lang="it-IT" dirty="0" err="1" smtClean="0"/>
              <a:t>responsabilité</a:t>
            </a:r>
            <a:r>
              <a:rPr lang="it-IT" dirty="0" smtClean="0"/>
              <a:t> </a:t>
            </a:r>
            <a:r>
              <a:rPr lang="it-IT" dirty="0" err="1" smtClean="0"/>
              <a:t>limitée</a:t>
            </a:r>
            <a:r>
              <a:rPr lang="it-IT" dirty="0" smtClean="0"/>
              <a:t>)</a:t>
            </a:r>
          </a:p>
          <a:p>
            <a:r>
              <a:rPr lang="it-IT" dirty="0" err="1" smtClean="0"/>
              <a:t>Société</a:t>
            </a:r>
            <a:r>
              <a:rPr lang="it-IT" dirty="0" smtClean="0"/>
              <a:t> </a:t>
            </a:r>
            <a:r>
              <a:rPr lang="it-IT" dirty="0" err="1" smtClean="0"/>
              <a:t>coopératives</a:t>
            </a:r>
            <a:endParaRPr lang="it-IT" dirty="0"/>
          </a:p>
        </p:txBody>
      </p:sp>
    </p:spTree>
    <p:extLst>
      <p:ext uri="{BB962C8B-B14F-4D97-AF65-F5344CB8AC3E}">
        <p14:creationId xmlns:p14="http://schemas.microsoft.com/office/powerpoint/2010/main" val="12492791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Principio di tipicità</a:t>
            </a:r>
            <a:endParaRPr lang="it-IT" dirty="0"/>
          </a:p>
        </p:txBody>
      </p:sp>
      <p:sp>
        <p:nvSpPr>
          <p:cNvPr id="3" name="Segnaposto contenuto 2"/>
          <p:cNvSpPr>
            <a:spLocks noGrp="1"/>
          </p:cNvSpPr>
          <p:nvPr>
            <p:ph idx="1"/>
          </p:nvPr>
        </p:nvSpPr>
        <p:spPr/>
        <p:txBody>
          <a:bodyPr>
            <a:normAutofit fontScale="92500" lnSpcReduction="20000"/>
          </a:bodyPr>
          <a:lstStyle/>
          <a:p>
            <a:r>
              <a:rPr lang="it-IT" dirty="0"/>
              <a:t>Spiegazione </a:t>
            </a:r>
            <a:r>
              <a:rPr lang="it-IT" dirty="0" smtClean="0"/>
              <a:t>tradizionale: </a:t>
            </a:r>
            <a:r>
              <a:rPr lang="it-IT" dirty="0"/>
              <a:t>il contratto di società non rimane limitato, quanto agli effetti, alle sole parti contraenti, atteso che l’organizzazione che ne consegue è destinata a svolgere attività economica nei confronti dei </a:t>
            </a:r>
            <a:r>
              <a:rPr lang="it-IT" dirty="0" smtClean="0"/>
              <a:t>terzi. Deroga alla regola generale dell’atipicità del contratto (Graziani) </a:t>
            </a:r>
          </a:p>
          <a:p>
            <a:r>
              <a:rPr lang="it-IT" dirty="0" smtClean="0"/>
              <a:t>Dottrina successiva (Spada):  </a:t>
            </a:r>
            <a:r>
              <a:rPr lang="it-IT" dirty="0"/>
              <a:t>a costituire numero chiuso sono i regimi della responsabilità patrimoniale per le obbligazioni sociali, </a:t>
            </a:r>
            <a:r>
              <a:rPr lang="it-IT" dirty="0" smtClean="0"/>
              <a:t>i </a:t>
            </a:r>
            <a:r>
              <a:rPr lang="it-IT" dirty="0"/>
              <a:t>tipi di società sono da pensare come fattispecie </a:t>
            </a:r>
            <a:endParaRPr lang="it-IT" dirty="0" smtClean="0"/>
          </a:p>
          <a:p>
            <a:r>
              <a:rPr lang="it-IT" dirty="0"/>
              <a:t>la società semplice e la società in nome collettivo non sono tipi, ma sono regole organizzative che si applicano laddove le parti non abbiano diversamente convenuto </a:t>
            </a:r>
            <a:endParaRPr lang="it-IT" dirty="0" smtClean="0"/>
          </a:p>
          <a:p>
            <a:r>
              <a:rPr lang="it-IT" dirty="0"/>
              <a:t>Società semplice come regime residuale delle iniziative societarie non commerciali, la società in nome collettivo delle iniziative societarie commerciali </a:t>
            </a:r>
            <a:endParaRPr lang="it-IT" dirty="0" smtClean="0"/>
          </a:p>
          <a:p>
            <a:endParaRPr lang="it-IT" dirty="0"/>
          </a:p>
        </p:txBody>
      </p:sp>
    </p:spTree>
    <p:extLst>
      <p:ext uri="{BB962C8B-B14F-4D97-AF65-F5344CB8AC3E}">
        <p14:creationId xmlns:p14="http://schemas.microsoft.com/office/powerpoint/2010/main" val="15995316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Altri criteri distintivi</a:t>
            </a:r>
            <a:endParaRPr lang="it-IT" dirty="0"/>
          </a:p>
        </p:txBody>
      </p:sp>
      <p:sp>
        <p:nvSpPr>
          <p:cNvPr id="3" name="Segnaposto contenuto 2"/>
          <p:cNvSpPr>
            <a:spLocks noGrp="1"/>
          </p:cNvSpPr>
          <p:nvPr>
            <p:ph idx="1"/>
          </p:nvPr>
        </p:nvSpPr>
        <p:spPr/>
        <p:txBody>
          <a:bodyPr/>
          <a:lstStyle/>
          <a:p>
            <a:r>
              <a:rPr lang="it-IT" dirty="0" smtClean="0"/>
              <a:t>Società di persone: soggetti di diritto, ma non dotate di personalità giuridica. Efficacia normativa dell’iscrizione nel registro delle imprese</a:t>
            </a:r>
          </a:p>
          <a:p>
            <a:r>
              <a:rPr lang="it-IT" dirty="0" smtClean="0"/>
              <a:t>Società di capitali: persone giuridiche, a partire dall’iscrizione dello statuto nel registro delle imprese (art. 2332 c.c.). Efficacia costitutiva dell’iscrizione nel registro delle imprese</a:t>
            </a:r>
          </a:p>
          <a:p>
            <a:r>
              <a:rPr lang="it-IT" dirty="0" smtClean="0"/>
              <a:t>Società </a:t>
            </a:r>
            <a:r>
              <a:rPr lang="it-IT" dirty="0"/>
              <a:t>di </a:t>
            </a:r>
            <a:r>
              <a:rPr lang="it-IT" dirty="0" smtClean="0"/>
              <a:t>persone: </a:t>
            </a:r>
            <a:r>
              <a:rPr lang="it-IT" dirty="0"/>
              <a:t>è necessario il consenso di tutti per modificare la composizione personale della compagine sociale, nuovo contratto </a:t>
            </a:r>
            <a:endParaRPr lang="it-IT" dirty="0" smtClean="0"/>
          </a:p>
          <a:p>
            <a:r>
              <a:rPr lang="it-IT" dirty="0" smtClean="0"/>
              <a:t>Società </a:t>
            </a:r>
            <a:r>
              <a:rPr lang="it-IT" dirty="0"/>
              <a:t>di </a:t>
            </a:r>
            <a:r>
              <a:rPr lang="it-IT" dirty="0" smtClean="0"/>
              <a:t>capitali: </a:t>
            </a:r>
            <a:r>
              <a:rPr lang="it-IT" dirty="0"/>
              <a:t>per modificare compagine non è necessario consenso di tutti né nuovo contratto di società, basta la volontà di chi aliena e acquista </a:t>
            </a:r>
          </a:p>
        </p:txBody>
      </p:sp>
    </p:spTree>
    <p:extLst>
      <p:ext uri="{BB962C8B-B14F-4D97-AF65-F5344CB8AC3E}">
        <p14:creationId xmlns:p14="http://schemas.microsoft.com/office/powerpoint/2010/main" val="8820041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Differenza tra </a:t>
            </a:r>
            <a:r>
              <a:rPr lang="it-IT" dirty="0" err="1" smtClean="0"/>
              <a:t>s.p.a.</a:t>
            </a:r>
            <a:r>
              <a:rPr lang="it-IT" dirty="0" smtClean="0"/>
              <a:t> e s.r.l.</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Impianto del codice civile del 1942: s.r.l. come piccola società per azioni, disciplina in gran parte coincidente con quella della </a:t>
            </a:r>
            <a:r>
              <a:rPr lang="it-IT" dirty="0" err="1" smtClean="0"/>
              <a:t>s.p.a.</a:t>
            </a:r>
            <a:r>
              <a:rPr lang="it-IT" dirty="0" smtClean="0"/>
              <a:t>, minimo di capitale sociale più basso, divieto di rappresentare le quote come azioni. Funzione: garantire il beneficio dell’autonomia patrimoniale perfetta alle imprese di più modeste dimensioni, </a:t>
            </a:r>
            <a:r>
              <a:rPr lang="it-IT" dirty="0"/>
              <a:t>formate da pochi membri, legati tra loro da rapporti di fiducia e soprattutto interessati alla gestione </a:t>
            </a:r>
            <a:r>
              <a:rPr lang="it-IT" dirty="0" smtClean="0"/>
              <a:t>dell’impresa</a:t>
            </a:r>
          </a:p>
          <a:p>
            <a:r>
              <a:rPr lang="it-IT" dirty="0" smtClean="0"/>
              <a:t>  dopo la riforma del 2003: </a:t>
            </a:r>
            <a:r>
              <a:rPr lang="it-IT" dirty="0" err="1" smtClean="0"/>
              <a:t>s.p.a.</a:t>
            </a:r>
            <a:r>
              <a:rPr lang="it-IT" dirty="0" smtClean="0"/>
              <a:t>: legge delega: complesso di norme modellate sul principio della rilevanza centrale dell’azione, della circolazione della partecipazione sociale e della possibilità di ricorso al mercato del capitale di rischio; s.r.l.: complesso di norme, anche suppletive, modellato sul principio della rilevanza centrale del socio e dei rapporti contrattuali tra i soci. (</a:t>
            </a:r>
            <a:r>
              <a:rPr lang="it-IT" dirty="0" err="1" smtClean="0"/>
              <a:t>Cprte</a:t>
            </a:r>
            <a:r>
              <a:rPr lang="it-IT" dirty="0" smtClean="0"/>
              <a:t> </a:t>
            </a:r>
            <a:r>
              <a:rPr lang="it-IT" dirty="0" err="1" smtClean="0"/>
              <a:t>cost</a:t>
            </a:r>
            <a:r>
              <a:rPr lang="it-IT" dirty="0" smtClean="0"/>
              <a:t>. 481/2005)</a:t>
            </a:r>
          </a:p>
          <a:p>
            <a:r>
              <a:rPr lang="it-IT" dirty="0" err="1" smtClean="0"/>
              <a:t>Discrimen</a:t>
            </a:r>
            <a:r>
              <a:rPr lang="it-IT" dirty="0" smtClean="0"/>
              <a:t> tra </a:t>
            </a:r>
            <a:r>
              <a:rPr lang="it-IT" dirty="0" err="1" smtClean="0"/>
              <a:t>s.p.a.</a:t>
            </a:r>
            <a:r>
              <a:rPr lang="it-IT" dirty="0" smtClean="0"/>
              <a:t> e s.r.l.: diverso ammontare del capitale sociale minimo, divieto di rappresentare le quote in azioni; divieto di offerta al pubblico delle quote (art. 2468 c.c.) </a:t>
            </a:r>
            <a:endParaRPr lang="it-IT" dirty="0"/>
          </a:p>
        </p:txBody>
      </p:sp>
    </p:spTree>
    <p:extLst>
      <p:ext uri="{BB962C8B-B14F-4D97-AF65-F5344CB8AC3E}">
        <p14:creationId xmlns:p14="http://schemas.microsoft.com/office/powerpoint/2010/main" val="2499218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Organizzazione delle società</a:t>
            </a:r>
            <a:endParaRPr lang="it-IT" dirty="0"/>
          </a:p>
        </p:txBody>
      </p:sp>
      <p:sp>
        <p:nvSpPr>
          <p:cNvPr id="3" name="Segnaposto contenuto 2"/>
          <p:cNvSpPr>
            <a:spLocks noGrp="1"/>
          </p:cNvSpPr>
          <p:nvPr>
            <p:ph idx="1"/>
          </p:nvPr>
        </p:nvSpPr>
        <p:spPr/>
        <p:txBody>
          <a:bodyPr/>
          <a:lstStyle/>
          <a:p>
            <a:r>
              <a:rPr lang="it-IT" dirty="0" smtClean="0"/>
              <a:t>Funzione organizzativa del capitale sociale nominale nelle società di capitali..</a:t>
            </a:r>
          </a:p>
          <a:p>
            <a:r>
              <a:rPr lang="mr-IN" dirty="0" smtClean="0"/>
              <a:t>…</a:t>
            </a:r>
            <a:r>
              <a:rPr lang="it-IT" dirty="0" smtClean="0"/>
              <a:t>e nelle società di persone</a:t>
            </a:r>
          </a:p>
        </p:txBody>
      </p:sp>
    </p:spTree>
    <p:extLst>
      <p:ext uri="{BB962C8B-B14F-4D97-AF65-F5344CB8AC3E}">
        <p14:creationId xmlns:p14="http://schemas.microsoft.com/office/powerpoint/2010/main" val="16630421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Atto costitutivo di società</a:t>
            </a:r>
            <a:endParaRPr lang="it-IT" dirty="0"/>
          </a:p>
        </p:txBody>
      </p:sp>
      <p:sp>
        <p:nvSpPr>
          <p:cNvPr id="3" name="Segnaposto contenuto 2"/>
          <p:cNvSpPr>
            <a:spLocks noGrp="1"/>
          </p:cNvSpPr>
          <p:nvPr>
            <p:ph idx="1"/>
          </p:nvPr>
        </p:nvSpPr>
        <p:spPr/>
        <p:txBody>
          <a:bodyPr/>
          <a:lstStyle/>
          <a:p>
            <a:r>
              <a:rPr lang="it-IT" dirty="0" smtClean="0"/>
              <a:t>Sono contratti?</a:t>
            </a:r>
          </a:p>
          <a:p>
            <a:r>
              <a:rPr lang="it-IT" dirty="0" smtClean="0"/>
              <a:t>Contratto di scambio</a:t>
            </a:r>
          </a:p>
          <a:p>
            <a:r>
              <a:rPr lang="it-IT" dirty="0" smtClean="0"/>
              <a:t>Contratti con comunione di scopo</a:t>
            </a:r>
          </a:p>
          <a:p>
            <a:r>
              <a:rPr lang="it-IT" dirty="0" smtClean="0"/>
              <a:t>Contratti di organizzazione di futura attività</a:t>
            </a:r>
          </a:p>
          <a:p>
            <a:r>
              <a:rPr lang="it-IT" dirty="0" smtClean="0"/>
              <a:t>Modalità di costituzione non contrattuale delle società</a:t>
            </a:r>
            <a:endParaRPr lang="it-IT" dirty="0"/>
          </a:p>
        </p:txBody>
      </p:sp>
    </p:spTree>
    <p:extLst>
      <p:ext uri="{BB962C8B-B14F-4D97-AF65-F5344CB8AC3E}">
        <p14:creationId xmlns:p14="http://schemas.microsoft.com/office/powerpoint/2010/main" val="87617838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Imputazione della disciplina dell’impresa</a:t>
            </a:r>
            <a:endParaRPr lang="it-IT" dirty="0"/>
          </a:p>
        </p:txBody>
      </p:sp>
      <p:sp>
        <p:nvSpPr>
          <p:cNvPr id="3" name="Segnaposto contenuto 2"/>
          <p:cNvSpPr>
            <a:spLocks noGrp="1"/>
          </p:cNvSpPr>
          <p:nvPr>
            <p:ph idx="1"/>
          </p:nvPr>
        </p:nvSpPr>
        <p:spPr/>
        <p:txBody>
          <a:bodyPr/>
          <a:lstStyle/>
          <a:p>
            <a:r>
              <a:rPr lang="it-IT" dirty="0" smtClean="0"/>
              <a:t>Criterio della spendita del nome. Disciplina del mandato senza </a:t>
            </a:r>
            <a:r>
              <a:rPr lang="it-IT" dirty="0" smtClean="0"/>
              <a:t>rappresentanza. </a:t>
            </a:r>
            <a:r>
              <a:rPr lang="it-IT" dirty="0" err="1" smtClean="0"/>
              <a:t>Actio</a:t>
            </a:r>
            <a:r>
              <a:rPr lang="it-IT" dirty="0" smtClean="0"/>
              <a:t> mandati contraria</a:t>
            </a:r>
            <a:endParaRPr lang="it-IT" dirty="0" smtClean="0"/>
          </a:p>
          <a:p>
            <a:r>
              <a:rPr lang="it-IT" dirty="0" smtClean="0"/>
              <a:t>Criterio alternativo del potere di </a:t>
            </a:r>
            <a:r>
              <a:rPr lang="it-IT" dirty="0" smtClean="0"/>
              <a:t>direzione (reale interessato). </a:t>
            </a:r>
            <a:r>
              <a:rPr lang="it-IT" dirty="0" smtClean="0"/>
              <a:t>Teoria dell’imprenditore occulto: art. 147 l. </a:t>
            </a:r>
            <a:r>
              <a:rPr lang="it-IT" dirty="0" err="1" smtClean="0"/>
              <a:t>fall</a:t>
            </a:r>
            <a:r>
              <a:rPr lang="it-IT" dirty="0" smtClean="0"/>
              <a:t>.</a:t>
            </a:r>
          </a:p>
          <a:p>
            <a:r>
              <a:rPr lang="it-IT" dirty="0" smtClean="0"/>
              <a:t>Teoria impresa </a:t>
            </a:r>
            <a:r>
              <a:rPr lang="it-IT" dirty="0" smtClean="0"/>
              <a:t>fiancheggiatrice (giurisprudenza)</a:t>
            </a:r>
            <a:endParaRPr lang="it-IT" dirty="0" smtClean="0"/>
          </a:p>
        </p:txBody>
      </p:sp>
    </p:spTree>
    <p:extLst>
      <p:ext uri="{BB962C8B-B14F-4D97-AF65-F5344CB8AC3E}">
        <p14:creationId xmlns:p14="http://schemas.microsoft.com/office/powerpoint/2010/main" val="7893040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Inizio e fine dell’impresa</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Inizio dell’impresa: effettivo inizio dell’esercizio dell’attività per le persone fisiche</a:t>
            </a:r>
          </a:p>
          <a:p>
            <a:r>
              <a:rPr lang="it-IT" dirty="0" smtClean="0"/>
              <a:t>Inizio dell’impresa per le società: costituzione (lo svolgimento dell’attività è la ragione della loro costituzione). Critiche della dottrina</a:t>
            </a:r>
          </a:p>
          <a:p>
            <a:r>
              <a:rPr lang="it-IT" dirty="0" smtClean="0"/>
              <a:t>Inizio dell’esercizio dell’attività: atti di organizzazione e atti dell’organizzazione?</a:t>
            </a:r>
          </a:p>
          <a:p>
            <a:r>
              <a:rPr lang="it-IT" dirty="0" smtClean="0"/>
              <a:t>Fine dell’impresa come cessazione dell’impresa: art. 10 l. </a:t>
            </a:r>
            <a:r>
              <a:rPr lang="it-IT" dirty="0" err="1" smtClean="0"/>
              <a:t>fall</a:t>
            </a:r>
            <a:r>
              <a:rPr lang="it-IT" dirty="0" smtClean="0"/>
              <a:t>. (precedente versione). Disgregazione del complesso aziendale. Diversità di trattamento tra imprese individuali e collettive</a:t>
            </a:r>
          </a:p>
          <a:p>
            <a:r>
              <a:rPr lang="it-IT" dirty="0" smtClean="0"/>
              <a:t>Interventi della Corte costituzionale</a:t>
            </a:r>
          </a:p>
          <a:p>
            <a:r>
              <a:rPr lang="it-IT" dirty="0" smtClean="0"/>
              <a:t>Novella dell’art. 10 l. </a:t>
            </a:r>
            <a:r>
              <a:rPr lang="it-IT" dirty="0" err="1" smtClean="0"/>
              <a:t>fall</a:t>
            </a:r>
            <a:r>
              <a:rPr lang="it-IT" dirty="0" smtClean="0"/>
              <a:t>. Art. 2495, comma 2, c.c. Efficacia costitutiva della cancellazione per le società di capitali dichiarativa per le società di persone, valevole fino a prova contraria (</a:t>
            </a:r>
            <a:r>
              <a:rPr lang="it-IT" smtClean="0"/>
              <a:t>continuazione dell’attività)</a:t>
            </a:r>
            <a:endParaRPr lang="it-IT" dirty="0" smtClean="0"/>
          </a:p>
          <a:p>
            <a:endParaRPr lang="it-IT" dirty="0" smtClean="0"/>
          </a:p>
          <a:p>
            <a:endParaRPr lang="it-IT" dirty="0"/>
          </a:p>
        </p:txBody>
      </p:sp>
    </p:spTree>
    <p:extLst>
      <p:ext uri="{BB962C8B-B14F-4D97-AF65-F5344CB8AC3E}">
        <p14:creationId xmlns:p14="http://schemas.microsoft.com/office/powerpoint/2010/main" val="66356280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Bibliografia essenziale</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G.F. Campobasso, </a:t>
            </a:r>
            <a:r>
              <a:rPr lang="it-IT" i="1" dirty="0" smtClean="0"/>
              <a:t>Diritto commerciale. Diritto dell’impresa</a:t>
            </a:r>
            <a:r>
              <a:rPr lang="it-IT" dirty="0" smtClean="0"/>
              <a:t>, a cura di M. Campobasso, 7° ed., Torino, 2013.</a:t>
            </a:r>
          </a:p>
          <a:p>
            <a:r>
              <a:rPr lang="it-IT" dirty="0"/>
              <a:t>G.F. Campobasso, </a:t>
            </a:r>
            <a:r>
              <a:rPr lang="it-IT" i="1" dirty="0"/>
              <a:t>Diritto </a:t>
            </a:r>
            <a:r>
              <a:rPr lang="it-IT" i="1" dirty="0" smtClean="0"/>
              <a:t>commerciale. Diritto delle società</a:t>
            </a:r>
            <a:r>
              <a:rPr lang="it-IT" dirty="0" smtClean="0"/>
              <a:t>, a cura di M. Campobasso, 9° ed., Torino, 2015</a:t>
            </a:r>
            <a:r>
              <a:rPr lang="it-IT" dirty="0" smtClean="0"/>
              <a:t>.</a:t>
            </a:r>
          </a:p>
          <a:p>
            <a:r>
              <a:rPr lang="it-IT" dirty="0" smtClean="0"/>
              <a:t>P. Ferro-Luzzi, </a:t>
            </a:r>
            <a:r>
              <a:rPr lang="it-IT" i="1" dirty="0" smtClean="0"/>
              <a:t>I contratti associativi</a:t>
            </a:r>
            <a:r>
              <a:rPr lang="it-IT" dirty="0" smtClean="0"/>
              <a:t>, Milano, 1971.</a:t>
            </a:r>
            <a:endParaRPr lang="it-IT" dirty="0" smtClean="0"/>
          </a:p>
          <a:p>
            <a:r>
              <a:rPr lang="it-IT" dirty="0" smtClean="0"/>
              <a:t>S. Gentile, </a:t>
            </a:r>
            <a:r>
              <a:rPr lang="it-IT" i="1" dirty="0"/>
              <a:t>L’applicazione</a:t>
            </a:r>
            <a:r>
              <a:rPr lang="it-IT" dirty="0"/>
              <a:t> del Code de </a:t>
            </a:r>
            <a:r>
              <a:rPr lang="it-IT" dirty="0" err="1"/>
              <a:t>commerce</a:t>
            </a:r>
            <a:r>
              <a:rPr lang="it-IT" dirty="0"/>
              <a:t> </a:t>
            </a:r>
            <a:r>
              <a:rPr lang="it-IT" i="1" dirty="0"/>
              <a:t>in Calabria e l’emersione di un interessante tassello inedito relativo alla Commissione di </a:t>
            </a:r>
            <a:r>
              <a:rPr lang="it-IT" i="1" dirty="0" err="1"/>
              <a:t>Murat</a:t>
            </a:r>
            <a:r>
              <a:rPr lang="it-IT" i="1" dirty="0"/>
              <a:t> del </a:t>
            </a:r>
            <a:r>
              <a:rPr lang="it-IT" i="1" dirty="0" smtClean="0"/>
              <a:t>1814</a:t>
            </a:r>
            <a:r>
              <a:rPr lang="it-IT" dirty="0" smtClean="0"/>
              <a:t>, in </a:t>
            </a:r>
            <a:r>
              <a:rPr lang="it-IT" dirty="0" smtClean="0">
                <a:hlinkClick r:id="rId2"/>
              </a:rPr>
              <a:t>www.historiaetius.it</a:t>
            </a:r>
            <a:r>
              <a:rPr lang="it-IT" dirty="0" smtClean="0"/>
              <a:t>.  </a:t>
            </a:r>
            <a:endParaRPr lang="it-IT" dirty="0" smtClean="0"/>
          </a:p>
          <a:p>
            <a:r>
              <a:rPr lang="it-IT" dirty="0" smtClean="0"/>
              <a:t>A. Graziani, </a:t>
            </a:r>
            <a:r>
              <a:rPr lang="it-IT" i="1" dirty="0" smtClean="0"/>
              <a:t>Diritto delle società</a:t>
            </a:r>
            <a:r>
              <a:rPr lang="it-IT" dirty="0" smtClean="0"/>
              <a:t>, 5° ed., Napoli, 1963.</a:t>
            </a:r>
            <a:r>
              <a:rPr lang="it-IT" dirty="0" smtClean="0"/>
              <a:t> </a:t>
            </a:r>
            <a:endParaRPr lang="it-IT" dirty="0" smtClean="0"/>
          </a:p>
          <a:p>
            <a:r>
              <a:rPr lang="it-IT" dirty="0" smtClean="0"/>
              <a:t>A. Jorio, in AA.VV., </a:t>
            </a:r>
            <a:r>
              <a:rPr lang="it-IT" i="1" dirty="0" smtClean="0"/>
              <a:t>Il nuovo diritto fallimentare</a:t>
            </a:r>
            <a:r>
              <a:rPr lang="it-IT" dirty="0" smtClean="0"/>
              <a:t>, diretto da A. Jorio, coordinato da M. Fabiani, Bologna, 2006.</a:t>
            </a:r>
          </a:p>
          <a:p>
            <a:r>
              <a:rPr lang="it-IT" dirty="0" smtClean="0"/>
              <a:t>P. Spada, </a:t>
            </a:r>
            <a:r>
              <a:rPr lang="it-IT" i="1" dirty="0" smtClean="0"/>
              <a:t>Codice civile e diritto commerciale</a:t>
            </a:r>
            <a:r>
              <a:rPr lang="it-IT" dirty="0" smtClean="0"/>
              <a:t>, in</a:t>
            </a:r>
            <a:r>
              <a:rPr lang="it-IT" i="1" dirty="0" smtClean="0"/>
              <a:t> </a:t>
            </a:r>
            <a:r>
              <a:rPr lang="it-IT" i="1" dirty="0" err="1" smtClean="0"/>
              <a:t>Riv</a:t>
            </a:r>
            <a:r>
              <a:rPr lang="it-IT" i="1" dirty="0" smtClean="0"/>
              <a:t>. dir. civ.</a:t>
            </a:r>
            <a:r>
              <a:rPr lang="it-IT" dirty="0" smtClean="0"/>
              <a:t>, 2013, I, 331 ss.</a:t>
            </a:r>
          </a:p>
          <a:p>
            <a:r>
              <a:rPr lang="it-IT" dirty="0"/>
              <a:t>P. Spada, </a:t>
            </a:r>
            <a:r>
              <a:rPr lang="it-IT" i="1" dirty="0"/>
              <a:t>Diritto commerciale</a:t>
            </a:r>
            <a:r>
              <a:rPr lang="it-IT" dirty="0"/>
              <a:t>, I, </a:t>
            </a:r>
            <a:r>
              <a:rPr lang="it-IT" i="1" dirty="0"/>
              <a:t>Parte generale</a:t>
            </a:r>
            <a:r>
              <a:rPr lang="it-IT" dirty="0"/>
              <a:t>, Padova, 2009.</a:t>
            </a:r>
          </a:p>
          <a:p>
            <a:endParaRPr lang="it-IT" dirty="0" smtClean="0"/>
          </a:p>
          <a:p>
            <a:endParaRPr lang="it-IT" dirty="0" smtClean="0"/>
          </a:p>
          <a:p>
            <a:endParaRPr lang="it-IT" dirty="0"/>
          </a:p>
        </p:txBody>
      </p:sp>
    </p:spTree>
    <p:extLst>
      <p:ext uri="{BB962C8B-B14F-4D97-AF65-F5344CB8AC3E}">
        <p14:creationId xmlns:p14="http://schemas.microsoft.com/office/powerpoint/2010/main" val="304722204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1117</TotalTime>
  <Words>4602</Words>
  <Application>Microsoft Macintosh PowerPoint</Application>
  <PresentationFormat>Personalizzato</PresentationFormat>
  <Paragraphs>262</Paragraphs>
  <Slides>51</Slides>
  <Notes>0</Notes>
  <HiddenSlides>0</HiddenSlides>
  <MMClips>0</MMClips>
  <ScaleCrop>false</ScaleCrop>
  <HeadingPairs>
    <vt:vector size="4" baseType="variant">
      <vt:variant>
        <vt:lpstr>Tema</vt:lpstr>
      </vt:variant>
      <vt:variant>
        <vt:i4>1</vt:i4>
      </vt:variant>
      <vt:variant>
        <vt:lpstr>Titoli diapositive</vt:lpstr>
      </vt:variant>
      <vt:variant>
        <vt:i4>51</vt:i4>
      </vt:variant>
    </vt:vector>
  </HeadingPairs>
  <TitlesOfParts>
    <vt:vector size="52" baseType="lpstr">
      <vt:lpstr>Tema di Office</vt:lpstr>
      <vt:lpstr>Introduzione al diritto commerciale italiano</vt:lpstr>
      <vt:lpstr>Nascita del diritto commerciale</vt:lpstr>
      <vt:lpstr>Civiltà comunale</vt:lpstr>
      <vt:lpstr>Fonti del diritto commerciale medioevale</vt:lpstr>
      <vt:lpstr>Contenuto normativo</vt:lpstr>
      <vt:lpstr>Contenuto normativo</vt:lpstr>
      <vt:lpstr>Contenuto normativo</vt:lpstr>
      <vt:lpstr>Diritto commerciale e formazione degli stati nazionali</vt:lpstr>
      <vt:lpstr>Ordonnance générale del commerce (1673)</vt:lpstr>
      <vt:lpstr>Origini della società anonima (società per azioni)</vt:lpstr>
      <vt:lpstr>Successiva evoluzione</vt:lpstr>
      <vt:lpstr>Diritto commerciale dell’età delle codificazioni</vt:lpstr>
      <vt:lpstr>Code de commerce del 1807</vt:lpstr>
      <vt:lpstr>Codici di commercio italiani</vt:lpstr>
      <vt:lpstr>Atto di commercio</vt:lpstr>
      <vt:lpstr>Individuazione dei destinatari delle regole (statuto del commerciante)</vt:lpstr>
      <vt:lpstr>Unificazione dei codici</vt:lpstr>
      <vt:lpstr>Progetti di riforma del codice di commercio</vt:lpstr>
      <vt:lpstr>Codice civile del 1942</vt:lpstr>
      <vt:lpstr>Imprenditore: nozione</vt:lpstr>
      <vt:lpstr>Oltre lo statuto dell’impresa</vt:lpstr>
      <vt:lpstr>Modifiche legate al processo di integrazione europea</vt:lpstr>
      <vt:lpstr>Descrizione fattispecie impresa</vt:lpstr>
      <vt:lpstr>Servizi resi dai professionisti intellettuali</vt:lpstr>
      <vt:lpstr>Caratteristiche dell’impresa</vt:lpstr>
      <vt:lpstr>Liceità dell’impresa</vt:lpstr>
      <vt:lpstr>Articolazioni del modello di imprenditore in submodelli </vt:lpstr>
      <vt:lpstr>Piccolo imprenditore</vt:lpstr>
      <vt:lpstr>Impresa artigiana</vt:lpstr>
      <vt:lpstr>Il problema dell’impresa civile</vt:lpstr>
      <vt:lpstr>Impresa agricola</vt:lpstr>
      <vt:lpstr>Le società e le altre formazioni associative</vt:lpstr>
      <vt:lpstr>Ordinamento italiano: la società civile</vt:lpstr>
      <vt:lpstr>Società di commercio</vt:lpstr>
      <vt:lpstr>Unificazione dei codici</vt:lpstr>
      <vt:lpstr>Evoluzione successiva</vt:lpstr>
      <vt:lpstr>Tipologia funzionale delle formazioni associative</vt:lpstr>
      <vt:lpstr>Varianti funzionali</vt:lpstr>
      <vt:lpstr>Impresa sociale (dlgs. 155/2006) </vt:lpstr>
      <vt:lpstr>Società tra professionisti (cenni)</vt:lpstr>
      <vt:lpstr>Organizzazione delle formazioni associative</vt:lpstr>
      <vt:lpstr>Tipi di società</vt:lpstr>
      <vt:lpstr>Ordinamento francese</vt:lpstr>
      <vt:lpstr>Principio di tipicità</vt:lpstr>
      <vt:lpstr>Altri criteri distintivi</vt:lpstr>
      <vt:lpstr>Differenza tra s.p.a. e s.r.l.</vt:lpstr>
      <vt:lpstr>Organizzazione delle società</vt:lpstr>
      <vt:lpstr>Atto costitutivo di società</vt:lpstr>
      <vt:lpstr>Imputazione della disciplina dell’impresa</vt:lpstr>
      <vt:lpstr>Inizio e fine dell’impresa</vt:lpstr>
      <vt:lpstr>Bibliografia essenziale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Introduzione al diritto commerciale italiano</dc:title>
  <dc:creator>Francesco Brizzi</dc:creator>
  <cp:lastModifiedBy>Chiara</cp:lastModifiedBy>
  <cp:revision>57</cp:revision>
  <dcterms:created xsi:type="dcterms:W3CDTF">2018-10-22T14:17:02Z</dcterms:created>
  <dcterms:modified xsi:type="dcterms:W3CDTF">2018-10-24T22:22:48Z</dcterms:modified>
</cp:coreProperties>
</file>