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9"/>
  </p:notesMasterIdLst>
  <p:sldIdLst>
    <p:sldId id="256" r:id="rId2"/>
    <p:sldId id="257" r:id="rId3"/>
    <p:sldId id="258" r:id="rId4"/>
    <p:sldId id="259" r:id="rId5"/>
    <p:sldId id="260" r:id="rId6"/>
    <p:sldId id="261" r:id="rId7"/>
    <p:sldId id="262" r:id="rId8"/>
    <p:sldId id="263" r:id="rId9"/>
    <p:sldId id="264" r:id="rId10"/>
    <p:sldId id="271" r:id="rId11"/>
    <p:sldId id="315" r:id="rId12"/>
    <p:sldId id="268" r:id="rId13"/>
    <p:sldId id="269" r:id="rId14"/>
    <p:sldId id="270" r:id="rId15"/>
    <p:sldId id="282" r:id="rId16"/>
    <p:sldId id="283" r:id="rId17"/>
    <p:sldId id="272" r:id="rId18"/>
    <p:sldId id="273" r:id="rId19"/>
    <p:sldId id="274" r:id="rId20"/>
    <p:sldId id="275" r:id="rId21"/>
    <p:sldId id="276" r:id="rId22"/>
    <p:sldId id="277" r:id="rId23"/>
    <p:sldId id="278" r:id="rId24"/>
    <p:sldId id="279" r:id="rId25"/>
    <p:sldId id="280" r:id="rId26"/>
    <p:sldId id="281" r:id="rId27"/>
    <p:sldId id="266" r:id="rId28"/>
    <p:sldId id="267" r:id="rId29"/>
    <p:sldId id="284" r:id="rId30"/>
    <p:sldId id="285"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10" r:id="rId45"/>
    <p:sldId id="311" r:id="rId46"/>
    <p:sldId id="312" r:id="rId47"/>
    <p:sldId id="313" r:id="rId48"/>
    <p:sldId id="300" r:id="rId49"/>
    <p:sldId id="301" r:id="rId50"/>
    <p:sldId id="302" r:id="rId51"/>
    <p:sldId id="303" r:id="rId52"/>
    <p:sldId id="304" r:id="rId53"/>
    <p:sldId id="305" r:id="rId54"/>
    <p:sldId id="306" r:id="rId55"/>
    <p:sldId id="307" r:id="rId56"/>
    <p:sldId id="308" r:id="rId57"/>
    <p:sldId id="314" r:id="rId5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674"/>
  </p:normalViewPr>
  <p:slideViewPr>
    <p:cSldViewPr snapToGrid="0" snapToObjects="1">
      <p:cViewPr varScale="1">
        <p:scale>
          <a:sx n="84" d="100"/>
          <a:sy n="84" d="100"/>
        </p:scale>
        <p:origin x="-1000" y="-1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heme" Target="theme/theme1.xml"/><Relationship Id="rId64"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notesMaster" Target="notesMasters/notesMaster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interSettings" Target="printerSettings/printerSettings1.bin"/><Relationship Id="rId61" Type="http://schemas.openxmlformats.org/officeDocument/2006/relationships/presProps" Target="presProps.xml"/><Relationship Id="rId62"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85A185-1A9D-5F4B-B952-B1E5A1780099}" type="datetimeFigureOut">
              <a:rPr lang="it-IT" smtClean="0"/>
              <a:t>25/10/18</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05CD08-C8CD-874E-A7A4-EE8E3ADDD02B}" type="slidenum">
              <a:rPr lang="it-IT" smtClean="0"/>
              <a:t>‹n.›</a:t>
            </a:fld>
            <a:endParaRPr lang="it-IT"/>
          </a:p>
        </p:txBody>
      </p:sp>
    </p:spTree>
    <p:extLst>
      <p:ext uri="{BB962C8B-B14F-4D97-AF65-F5344CB8AC3E}">
        <p14:creationId xmlns:p14="http://schemas.microsoft.com/office/powerpoint/2010/main" val="687362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stile</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C1158CA5-F123-014D-96BE-1E76AC34052C}" type="datetimeFigureOut">
              <a:rPr lang="it-IT" smtClean="0"/>
              <a:t>25/10/18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1635515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1158CA5-F123-014D-96BE-1E76AC34052C}" type="datetimeFigureOut">
              <a:rPr lang="it-IT" smtClean="0"/>
              <a:t>25/10/18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317789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stile</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C1158CA5-F123-014D-96BE-1E76AC34052C}" type="datetimeFigureOut">
              <a:rPr lang="it-IT" smtClean="0"/>
              <a:t>25/10/18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289170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C1158CA5-F123-014D-96BE-1E76AC34052C}" type="datetimeFigureOut">
              <a:rPr lang="it-IT" smtClean="0"/>
              <a:t>25/10/18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328780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stile</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C1158CA5-F123-014D-96BE-1E76AC34052C}" type="datetimeFigureOut">
              <a:rPr lang="it-IT" smtClean="0"/>
              <a:t>25/10/18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345834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C1158CA5-F123-014D-96BE-1E76AC34052C}" type="datetimeFigureOut">
              <a:rPr lang="it-IT" smtClean="0"/>
              <a:t>25/10/18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1355558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1158CA5-F123-014D-96BE-1E76AC34052C}" type="datetimeFigureOut">
              <a:rPr lang="it-IT" smtClean="0"/>
              <a:t>25/10/18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21536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1158CA5-F123-014D-96BE-1E76AC34052C}" type="datetimeFigureOut">
              <a:rPr lang="it-IT" smtClean="0"/>
              <a:t>25/10/18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1084298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1158CA5-F123-014D-96BE-1E76AC34052C}" type="datetimeFigureOut">
              <a:rPr lang="it-IT" smtClean="0"/>
              <a:t>25/10/18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252492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1158CA5-F123-014D-96BE-1E76AC34052C}" type="datetimeFigureOut">
              <a:rPr lang="it-IT" smtClean="0"/>
              <a:t>25/10/18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220298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i">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1158CA5-F123-014D-96BE-1E76AC34052C}" type="datetimeFigureOut">
              <a:rPr lang="it-IT" smtClean="0"/>
              <a:t>25/10/18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0760532-CD05-B240-B232-F152E4F83D88}" type="slidenum">
              <a:rPr lang="it-IT" smtClean="0"/>
              <a:t>‹n.›</a:t>
            </a:fld>
            <a:endParaRPr lang="it-IT"/>
          </a:p>
        </p:txBody>
      </p:sp>
    </p:spTree>
    <p:extLst>
      <p:ext uri="{BB962C8B-B14F-4D97-AF65-F5344CB8AC3E}">
        <p14:creationId xmlns:p14="http://schemas.microsoft.com/office/powerpoint/2010/main" val="30266202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58CA5-F123-014D-96BE-1E76AC34052C}" type="datetimeFigureOut">
              <a:rPr lang="it-IT" smtClean="0"/>
              <a:t>25/10/18</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60532-CD05-B240-B232-F152E4F83D88}" type="slidenum">
              <a:rPr lang="it-IT" smtClean="0"/>
              <a:t>‹n.›</a:t>
            </a:fld>
            <a:endParaRPr lang="it-IT"/>
          </a:p>
        </p:txBody>
      </p:sp>
    </p:spTree>
    <p:extLst>
      <p:ext uri="{BB962C8B-B14F-4D97-AF65-F5344CB8AC3E}">
        <p14:creationId xmlns:p14="http://schemas.microsoft.com/office/powerpoint/2010/main" val="766736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Investimento, decisioni e dichiarazioni</a:t>
            </a:r>
            <a:endParaRPr lang="it-IT" dirty="0"/>
          </a:p>
        </p:txBody>
      </p:sp>
    </p:spTree>
    <p:extLst>
      <p:ext uri="{BB962C8B-B14F-4D97-AF65-F5344CB8AC3E}">
        <p14:creationId xmlns:p14="http://schemas.microsoft.com/office/powerpoint/2010/main" val="1599445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Investimento</a:t>
            </a:r>
            <a:endParaRPr lang="it-IT" dirty="0"/>
          </a:p>
        </p:txBody>
      </p:sp>
      <p:sp>
        <p:nvSpPr>
          <p:cNvPr id="3" name="Segnaposto contenuto 2"/>
          <p:cNvSpPr>
            <a:spLocks noGrp="1"/>
          </p:cNvSpPr>
          <p:nvPr>
            <p:ph idx="1"/>
          </p:nvPr>
        </p:nvSpPr>
        <p:spPr/>
        <p:txBody>
          <a:bodyPr/>
          <a:lstStyle/>
          <a:p>
            <a:r>
              <a:rPr lang="it-IT" dirty="0" smtClean="0"/>
              <a:t>Cosa significa investire? Destinare risorse economiche alla produzione di altra </a:t>
            </a:r>
            <a:r>
              <a:rPr lang="it-IT" dirty="0" err="1" smtClean="0"/>
              <a:t>richezza</a:t>
            </a:r>
            <a:r>
              <a:rPr lang="it-IT" dirty="0" smtClean="0"/>
              <a:t> </a:t>
            </a:r>
            <a:r>
              <a:rPr lang="it-IT" dirty="0" smtClean="0"/>
              <a:t>(in-vestire, ossia imporre una veste)</a:t>
            </a:r>
          </a:p>
          <a:p>
            <a:r>
              <a:rPr lang="it-IT" dirty="0" smtClean="0"/>
              <a:t>Risorse: dal francese source, ossia sorgente</a:t>
            </a:r>
          </a:p>
          <a:p>
            <a:r>
              <a:rPr lang="it-IT" dirty="0" smtClean="0"/>
              <a:t>Destinazione: variante </a:t>
            </a:r>
            <a:r>
              <a:rPr lang="it-IT" dirty="0"/>
              <a:t>della disposizione</a:t>
            </a:r>
            <a:r>
              <a:rPr lang="it-IT" dirty="0" smtClean="0">
                <a:effectLst/>
              </a:rPr>
              <a:t> </a:t>
            </a:r>
          </a:p>
          <a:p>
            <a:r>
              <a:rPr lang="it-IT" dirty="0" err="1"/>
              <a:t>nemo</a:t>
            </a:r>
            <a:r>
              <a:rPr lang="it-IT" dirty="0"/>
              <a:t> plus </a:t>
            </a:r>
            <a:r>
              <a:rPr lang="it-IT" dirty="0" err="1"/>
              <a:t>iuris</a:t>
            </a:r>
            <a:r>
              <a:rPr lang="it-IT" dirty="0"/>
              <a:t> </a:t>
            </a:r>
            <a:r>
              <a:rPr lang="it-IT" dirty="0" err="1" smtClean="0"/>
              <a:t>transferre</a:t>
            </a:r>
            <a:r>
              <a:rPr lang="it-IT" dirty="0" smtClean="0"/>
              <a:t> </a:t>
            </a:r>
            <a:r>
              <a:rPr lang="it-IT" dirty="0" err="1"/>
              <a:t>potest</a:t>
            </a:r>
            <a:r>
              <a:rPr lang="it-IT" dirty="0"/>
              <a:t> </a:t>
            </a:r>
            <a:r>
              <a:rPr lang="it-IT" dirty="0" err="1"/>
              <a:t>quam</a:t>
            </a:r>
            <a:r>
              <a:rPr lang="it-IT" dirty="0"/>
              <a:t> ipse </a:t>
            </a:r>
            <a:r>
              <a:rPr lang="it-IT" dirty="0" err="1"/>
              <a:t>habet</a:t>
            </a:r>
            <a:r>
              <a:rPr lang="it-IT" dirty="0" smtClean="0">
                <a:effectLst/>
              </a:rPr>
              <a:t> </a:t>
            </a:r>
          </a:p>
          <a:p>
            <a:r>
              <a:rPr lang="it-IT" dirty="0"/>
              <a:t>Lo specifico della destinazione sta in ciò che chi destina si propone di vincolare l’appartenenza propria ad uno scopo</a:t>
            </a:r>
            <a:r>
              <a:rPr lang="it-IT" dirty="0" smtClean="0">
                <a:effectLst/>
              </a:rPr>
              <a:t> </a:t>
            </a:r>
            <a:endParaRPr lang="it-IT" dirty="0"/>
          </a:p>
        </p:txBody>
      </p:sp>
    </p:spTree>
    <p:extLst>
      <p:ext uri="{BB962C8B-B14F-4D97-AF65-F5344CB8AC3E}">
        <p14:creationId xmlns:p14="http://schemas.microsoft.com/office/powerpoint/2010/main" val="1244513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Azienda</a:t>
            </a:r>
            <a:endParaRPr lang="it-IT" dirty="0"/>
          </a:p>
        </p:txBody>
      </p:sp>
      <p:sp>
        <p:nvSpPr>
          <p:cNvPr id="3" name="Segnaposto contenuto 2"/>
          <p:cNvSpPr>
            <a:spLocks noGrp="1"/>
          </p:cNvSpPr>
          <p:nvPr>
            <p:ph idx="1"/>
          </p:nvPr>
        </p:nvSpPr>
        <p:spPr/>
        <p:txBody>
          <a:bodyPr/>
          <a:lstStyle/>
          <a:p>
            <a:r>
              <a:rPr lang="it-IT" dirty="0" smtClean="0"/>
              <a:t>L’art</a:t>
            </a:r>
            <a:r>
              <a:rPr lang="it-IT" dirty="0"/>
              <a:t>. 2555 </a:t>
            </a:r>
            <a:r>
              <a:rPr lang="it-IT" dirty="0" smtClean="0"/>
              <a:t>c.c.: complesso </a:t>
            </a:r>
            <a:r>
              <a:rPr lang="it-IT" dirty="0"/>
              <a:t>di beni organizzati dell’imprenditore per l’esercizio dell’impresa</a:t>
            </a:r>
            <a:r>
              <a:rPr lang="it-IT" dirty="0" smtClean="0">
                <a:effectLst/>
              </a:rPr>
              <a:t> </a:t>
            </a:r>
          </a:p>
          <a:p>
            <a:r>
              <a:rPr lang="it-IT" dirty="0" smtClean="0"/>
              <a:t>Impresa individuale: indifferenza per i creditori, visto il principio della responsabilità patrimoniali ex </a:t>
            </a:r>
            <a:r>
              <a:rPr lang="it-IT" dirty="0" err="1" smtClean="0"/>
              <a:t>at</a:t>
            </a:r>
            <a:r>
              <a:rPr lang="it-IT" dirty="0" smtClean="0"/>
              <a:t>. 2740 c.c.: il debitore risponde dell’adempimento delle obbligazioni con tutti i suoi beni presenti e futuri</a:t>
            </a:r>
          </a:p>
          <a:p>
            <a:r>
              <a:rPr lang="it-IT" dirty="0"/>
              <a:t>Esigenza di articolazione del patrimonio in funzione della destinazione</a:t>
            </a:r>
            <a:r>
              <a:rPr lang="it-IT" dirty="0" smtClean="0">
                <a:effectLst/>
              </a:rPr>
              <a:t> </a:t>
            </a:r>
            <a:r>
              <a:rPr lang="it-IT" dirty="0" smtClean="0"/>
              <a:t> </a:t>
            </a:r>
            <a:endParaRPr lang="it-IT" dirty="0"/>
          </a:p>
        </p:txBody>
      </p:sp>
    </p:spTree>
    <p:extLst>
      <p:ext uri="{BB962C8B-B14F-4D97-AF65-F5344CB8AC3E}">
        <p14:creationId xmlns:p14="http://schemas.microsoft.com/office/powerpoint/2010/main" val="525202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Conferimento</a:t>
            </a:r>
            <a:endParaRPr lang="it-IT" dirty="0"/>
          </a:p>
        </p:txBody>
      </p:sp>
      <p:sp>
        <p:nvSpPr>
          <p:cNvPr id="3" name="Segnaposto contenuto 2"/>
          <p:cNvSpPr>
            <a:spLocks noGrp="1"/>
          </p:cNvSpPr>
          <p:nvPr>
            <p:ph idx="1"/>
          </p:nvPr>
        </p:nvSpPr>
        <p:spPr/>
        <p:txBody>
          <a:bodyPr>
            <a:normAutofit lnSpcReduction="10000"/>
          </a:bodyPr>
          <a:lstStyle/>
          <a:p>
            <a:r>
              <a:rPr lang="it-IT" dirty="0" err="1"/>
              <a:t>cum-ferre</a:t>
            </a:r>
            <a:r>
              <a:rPr lang="it-IT" dirty="0"/>
              <a:t>=portare insieme</a:t>
            </a:r>
            <a:r>
              <a:rPr lang="it-IT" dirty="0" smtClean="0">
                <a:effectLst/>
              </a:rPr>
              <a:t> </a:t>
            </a:r>
            <a:endParaRPr lang="it-IT" dirty="0" smtClean="0"/>
          </a:p>
          <a:p>
            <a:r>
              <a:rPr lang="it-IT" dirty="0" smtClean="0"/>
              <a:t>destinazione </a:t>
            </a:r>
            <a:r>
              <a:rPr lang="it-IT" dirty="0"/>
              <a:t>capace di provocare un isolamento del patrimonio aziendale rispetto ai patrimoni personali nel diritto delle iniziative collettive</a:t>
            </a:r>
            <a:r>
              <a:rPr lang="it-IT" dirty="0" smtClean="0">
                <a:effectLst/>
              </a:rPr>
              <a:t> </a:t>
            </a:r>
          </a:p>
          <a:p>
            <a:r>
              <a:rPr lang="it-IT" dirty="0"/>
              <a:t>Selezione delle risorse conferibili</a:t>
            </a:r>
          </a:p>
          <a:p>
            <a:r>
              <a:rPr lang="it-IT" dirty="0" smtClean="0"/>
              <a:t>Società di persone: autonomia patrimoniale imperfetta, libera </a:t>
            </a:r>
            <a:r>
              <a:rPr lang="it-IT" dirty="0" err="1" smtClean="0"/>
              <a:t>conferibilità</a:t>
            </a:r>
            <a:r>
              <a:rPr lang="it-IT" dirty="0" smtClean="0"/>
              <a:t> delle risorse</a:t>
            </a:r>
          </a:p>
          <a:p>
            <a:r>
              <a:rPr lang="it-IT" dirty="0" smtClean="0"/>
              <a:t>Società di capitali: autonomia patrimoniale perfetta, traslazione del rischio sui creditori. Regole del capitale sociale nominale dirette ad assicurare l’effettiva ed integrale formazione del capitale sociale</a:t>
            </a:r>
            <a:endParaRPr lang="it-IT" dirty="0"/>
          </a:p>
        </p:txBody>
      </p:sp>
    </p:spTree>
    <p:extLst>
      <p:ext uri="{BB962C8B-B14F-4D97-AF65-F5344CB8AC3E}">
        <p14:creationId xmlns:p14="http://schemas.microsoft.com/office/powerpoint/2010/main" val="1314818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Società di capitali: risorse imputabili a capitale sociale</a:t>
            </a:r>
            <a:endParaRPr lang="it-IT" dirty="0"/>
          </a:p>
        </p:txBody>
      </p:sp>
      <p:sp>
        <p:nvSpPr>
          <p:cNvPr id="3" name="Segnaposto contenuto 2"/>
          <p:cNvSpPr>
            <a:spLocks noGrp="1"/>
          </p:cNvSpPr>
          <p:nvPr>
            <p:ph idx="1"/>
          </p:nvPr>
        </p:nvSpPr>
        <p:spPr/>
        <p:txBody>
          <a:bodyPr>
            <a:normAutofit fontScale="77500" lnSpcReduction="20000"/>
          </a:bodyPr>
          <a:lstStyle/>
          <a:p>
            <a:r>
              <a:rPr lang="it-IT" dirty="0"/>
              <a:t>Regole di diritto azionario in tema di selezione delle risorse conferibili:</a:t>
            </a:r>
          </a:p>
          <a:p>
            <a:pPr lvl="0"/>
            <a:r>
              <a:rPr lang="it-IT" dirty="0"/>
              <a:t>È conferibile sempre il denaro, regola residuale (art. 2342.1 c.c</a:t>
            </a:r>
            <a:r>
              <a:rPr lang="it-IT" dirty="0" smtClean="0"/>
              <a:t>.; )</a:t>
            </a:r>
            <a:endParaRPr lang="it-IT" dirty="0"/>
          </a:p>
          <a:p>
            <a:pPr lvl="0"/>
            <a:r>
              <a:rPr lang="it-IT" dirty="0"/>
              <a:t>Sono conferibili i beni in natura ed i crediti, con necessità di stima da parte di </a:t>
            </a:r>
            <a:r>
              <a:rPr lang="it-IT" dirty="0" smtClean="0"/>
              <a:t>esperto indipendente nominato dal Tribunale, </a:t>
            </a:r>
            <a:r>
              <a:rPr lang="it-IT" dirty="0"/>
              <a:t>e purché siano posti nella immediata e definitivamente legittima appartenenza della società; con salvezza delle ipotesi in cui non è necessaria la relazione di stima, ossia quando il valore di conferimento in natura risulta già attendibile da altre circostanze (art. 2343-ter introdotto dal </a:t>
            </a:r>
            <a:r>
              <a:rPr lang="it-IT" dirty="0" err="1"/>
              <a:t>dlgs</a:t>
            </a:r>
            <a:r>
              <a:rPr lang="it-IT" dirty="0"/>
              <a:t>. 142/2008, in attuazione della direttiva 2006/68/CE, modificato dal </a:t>
            </a:r>
            <a:r>
              <a:rPr lang="it-IT" dirty="0" err="1"/>
              <a:t>dlgs</a:t>
            </a:r>
            <a:r>
              <a:rPr lang="it-IT" dirty="0"/>
              <a:t>. </a:t>
            </a:r>
            <a:r>
              <a:rPr lang="it-IT" dirty="0" smtClean="0"/>
              <a:t>224/2010)</a:t>
            </a:r>
          </a:p>
          <a:p>
            <a:pPr lvl="0"/>
            <a:r>
              <a:rPr lang="it-IT" dirty="0" smtClean="0"/>
              <a:t>S.r.l. (non soggetta alla II direttiva): disciplina più elastica: ogni elemento suscettibile di valutazione economica, (relazione di stima da parte di un esperto nominato dalla società</a:t>
            </a:r>
            <a:endParaRPr lang="it-IT" dirty="0"/>
          </a:p>
          <a:p>
            <a:pPr lvl="0"/>
            <a:r>
              <a:rPr lang="it-IT" dirty="0"/>
              <a:t>No alle prestazioni d’opera e di </a:t>
            </a:r>
            <a:r>
              <a:rPr lang="it-IT" dirty="0" smtClean="0"/>
              <a:t>servizi nella </a:t>
            </a:r>
            <a:r>
              <a:rPr lang="it-IT" dirty="0" err="1" smtClean="0"/>
              <a:t>s.p.a.</a:t>
            </a:r>
            <a:r>
              <a:rPr lang="it-IT" dirty="0" smtClean="0"/>
              <a:t> (art. 2342, </a:t>
            </a:r>
            <a:r>
              <a:rPr lang="it-IT" dirty="0" err="1" smtClean="0"/>
              <a:t>ult</a:t>
            </a:r>
            <a:r>
              <a:rPr lang="it-IT" dirty="0" smtClean="0"/>
              <a:t>. comma). </a:t>
            </a:r>
          </a:p>
          <a:p>
            <a:pPr lvl="0"/>
            <a:r>
              <a:rPr lang="it-IT" dirty="0" smtClean="0"/>
              <a:t>Conferimenti di opere e servizi nella s.r.l. mediante polizza di assicurazione e fideiussione bancaria</a:t>
            </a:r>
            <a:endParaRPr lang="it-IT" dirty="0"/>
          </a:p>
        </p:txBody>
      </p:sp>
    </p:spTree>
    <p:extLst>
      <p:ext uri="{BB962C8B-B14F-4D97-AF65-F5344CB8AC3E}">
        <p14:creationId xmlns:p14="http://schemas.microsoft.com/office/powerpoint/2010/main" val="920883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Società di capitali: risorse non imputabili a capitale</a:t>
            </a:r>
            <a:endParaRPr lang="it-IT" dirty="0"/>
          </a:p>
        </p:txBody>
      </p:sp>
      <p:sp>
        <p:nvSpPr>
          <p:cNvPr id="3" name="Segnaposto contenuto 2"/>
          <p:cNvSpPr>
            <a:spLocks noGrp="1"/>
          </p:cNvSpPr>
          <p:nvPr>
            <p:ph idx="1"/>
          </p:nvPr>
        </p:nvSpPr>
        <p:spPr/>
        <p:txBody>
          <a:bodyPr/>
          <a:lstStyle/>
          <a:p>
            <a:pPr lvl="0"/>
            <a:r>
              <a:rPr lang="it-IT" dirty="0" smtClean="0"/>
              <a:t>Prima della riforma del 2003: prestazioni accessorie, come unica risposta (art. 2345 c.c.)</a:t>
            </a:r>
          </a:p>
          <a:p>
            <a:pPr lvl="0"/>
            <a:r>
              <a:rPr lang="it-IT" dirty="0" smtClean="0"/>
              <a:t>Dopo la riforma del 2003: deroga </a:t>
            </a:r>
            <a:r>
              <a:rPr lang="it-IT" dirty="0"/>
              <a:t>alla proporzionalità della partecipazione sociale al conferimento</a:t>
            </a:r>
            <a:r>
              <a:rPr lang="it-IT" dirty="0" smtClean="0">
                <a:effectLst/>
              </a:rPr>
              <a:t> </a:t>
            </a:r>
            <a:r>
              <a:rPr lang="it-IT" dirty="0"/>
              <a:t>(art. 2346, comma 4 e nella s.r.l. 2468, comma </a:t>
            </a:r>
            <a:r>
              <a:rPr lang="it-IT" dirty="0" smtClean="0"/>
              <a:t>2, c.c.)</a:t>
            </a:r>
          </a:p>
          <a:p>
            <a:pPr lvl="0"/>
            <a:r>
              <a:rPr lang="it-IT" dirty="0" smtClean="0">
                <a:effectLst/>
              </a:rPr>
              <a:t> </a:t>
            </a:r>
            <a:r>
              <a:rPr lang="it-IT" dirty="0"/>
              <a:t>Apporti che sono altro dai conferimenti: strumenti finanziari partecipativi</a:t>
            </a:r>
            <a:r>
              <a:rPr lang="it-IT" dirty="0" smtClean="0">
                <a:effectLst/>
              </a:rPr>
              <a:t> (art. 2346 c.c.) a metà strada tra capitale di rischio e capitale di credito (obbligazioni per la </a:t>
            </a:r>
            <a:r>
              <a:rPr lang="it-IT" dirty="0" err="1" smtClean="0">
                <a:effectLst/>
              </a:rPr>
              <a:t>s.p.a.</a:t>
            </a:r>
            <a:r>
              <a:rPr lang="it-IT" dirty="0" smtClean="0">
                <a:effectLst/>
              </a:rPr>
              <a:t>, titoli di debito per la s.r.l.)</a:t>
            </a:r>
          </a:p>
          <a:p>
            <a:pPr lvl="0"/>
            <a:r>
              <a:rPr lang="it-IT" dirty="0" smtClean="0"/>
              <a:t>Finanziamenti dei soci (art. 2467 c.c.)</a:t>
            </a:r>
            <a:endParaRPr lang="it-IT" dirty="0"/>
          </a:p>
        </p:txBody>
      </p:sp>
    </p:spTree>
    <p:extLst>
      <p:ext uri="{BB962C8B-B14F-4D97-AF65-F5344CB8AC3E}">
        <p14:creationId xmlns:p14="http://schemas.microsoft.com/office/powerpoint/2010/main" val="962912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Operazioni sul capitale</a:t>
            </a:r>
            <a:endParaRPr lang="it-IT" dirty="0"/>
          </a:p>
        </p:txBody>
      </p:sp>
      <p:sp>
        <p:nvSpPr>
          <p:cNvPr id="3" name="Segnaposto contenuto 2"/>
          <p:cNvSpPr>
            <a:spLocks noGrp="1"/>
          </p:cNvSpPr>
          <p:nvPr>
            <p:ph idx="1"/>
          </p:nvPr>
        </p:nvSpPr>
        <p:spPr/>
        <p:txBody>
          <a:bodyPr/>
          <a:lstStyle/>
          <a:p>
            <a:r>
              <a:rPr lang="it-IT" dirty="0"/>
              <a:t>aumento capitale nominale</a:t>
            </a:r>
            <a:r>
              <a:rPr lang="it-IT" dirty="0" smtClean="0">
                <a:effectLst/>
              </a:rPr>
              <a:t> </a:t>
            </a:r>
          </a:p>
          <a:p>
            <a:r>
              <a:rPr lang="it-IT" dirty="0"/>
              <a:t>riduzione capitale nominale</a:t>
            </a:r>
            <a:r>
              <a:rPr lang="it-IT" dirty="0" smtClean="0">
                <a:effectLst/>
              </a:rPr>
              <a:t> </a:t>
            </a:r>
          </a:p>
          <a:p>
            <a:r>
              <a:rPr lang="it-IT" dirty="0"/>
              <a:t>aumento capitale reale</a:t>
            </a:r>
            <a:r>
              <a:rPr lang="it-IT" dirty="0" smtClean="0">
                <a:effectLst/>
              </a:rPr>
              <a:t> </a:t>
            </a:r>
          </a:p>
          <a:p>
            <a:r>
              <a:rPr lang="it-IT" dirty="0"/>
              <a:t>riduzione capitale reale</a:t>
            </a:r>
            <a:r>
              <a:rPr lang="it-IT" dirty="0" smtClean="0">
                <a:effectLst/>
              </a:rPr>
              <a:t> </a:t>
            </a:r>
            <a:endParaRPr lang="it-IT" dirty="0"/>
          </a:p>
        </p:txBody>
      </p:sp>
    </p:spTree>
    <p:extLst>
      <p:ext uri="{BB962C8B-B14F-4D97-AF65-F5344CB8AC3E}">
        <p14:creationId xmlns:p14="http://schemas.microsoft.com/office/powerpoint/2010/main" val="538412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Decisioni e dichiarazioni</a:t>
            </a:r>
            <a:endParaRPr lang="it-IT" dirty="0"/>
          </a:p>
        </p:txBody>
      </p:sp>
      <p:sp>
        <p:nvSpPr>
          <p:cNvPr id="3" name="Segnaposto contenuto 2"/>
          <p:cNvSpPr>
            <a:spLocks noGrp="1"/>
          </p:cNvSpPr>
          <p:nvPr>
            <p:ph idx="1"/>
          </p:nvPr>
        </p:nvSpPr>
        <p:spPr/>
        <p:txBody>
          <a:bodyPr>
            <a:normAutofit lnSpcReduction="10000"/>
          </a:bodyPr>
          <a:lstStyle/>
          <a:p>
            <a:r>
              <a:rPr lang="it-IT" dirty="0"/>
              <a:t>Amministrare le risorse economiche destinate a servizio di un’iniziativa significa prendere decisioni</a:t>
            </a:r>
            <a:r>
              <a:rPr lang="it-IT" dirty="0" smtClean="0">
                <a:effectLst/>
              </a:rPr>
              <a:t> </a:t>
            </a:r>
          </a:p>
          <a:p>
            <a:r>
              <a:rPr lang="it-IT" dirty="0"/>
              <a:t>Alle decisioni seguono: comportamenti materiali o comportamenti produttivi di conseguenze giuridiche, per lo più atteggiantisi come dichiarazioni</a:t>
            </a:r>
            <a:r>
              <a:rPr lang="it-IT" dirty="0" smtClean="0">
                <a:effectLst/>
              </a:rPr>
              <a:t> </a:t>
            </a:r>
          </a:p>
          <a:p>
            <a:r>
              <a:rPr lang="it-IT" dirty="0"/>
              <a:t>L’amministrazione in senso ampio è attività sia di fatto sia giuridica. </a:t>
            </a:r>
            <a:endParaRPr lang="it-IT" dirty="0" smtClean="0"/>
          </a:p>
          <a:p>
            <a:r>
              <a:rPr lang="it-IT" dirty="0"/>
              <a:t>flusso di decisioni e di dichiarazioni in cui consiste l’esercizio dell’attività e la gestione </a:t>
            </a:r>
            <a:r>
              <a:rPr lang="it-IT" dirty="0" smtClean="0"/>
              <a:t>dell’impresa</a:t>
            </a:r>
          </a:p>
          <a:p>
            <a:r>
              <a:rPr lang="it-IT" dirty="0" smtClean="0">
                <a:effectLst/>
              </a:rPr>
              <a:t>Inutilizzabilità della distinzione tra ordinaria e straordinaria amministrazione </a:t>
            </a:r>
            <a:endParaRPr lang="it-IT" dirty="0"/>
          </a:p>
        </p:txBody>
      </p:sp>
    </p:spTree>
    <p:extLst>
      <p:ext uri="{BB962C8B-B14F-4D97-AF65-F5344CB8AC3E}">
        <p14:creationId xmlns:p14="http://schemas.microsoft.com/office/powerpoint/2010/main" val="521392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Decisioni negli enti</a:t>
            </a:r>
            <a:endParaRPr lang="it-IT" dirty="0"/>
          </a:p>
        </p:txBody>
      </p:sp>
      <p:sp>
        <p:nvSpPr>
          <p:cNvPr id="3" name="Segnaposto contenuto 2"/>
          <p:cNvSpPr>
            <a:spLocks noGrp="1"/>
          </p:cNvSpPr>
          <p:nvPr>
            <p:ph idx="1"/>
          </p:nvPr>
        </p:nvSpPr>
        <p:spPr/>
        <p:txBody>
          <a:bodyPr>
            <a:normAutofit lnSpcReduction="10000"/>
          </a:bodyPr>
          <a:lstStyle/>
          <a:p>
            <a:pPr lvl="0"/>
            <a:r>
              <a:rPr lang="it-IT" dirty="0"/>
              <a:t>Nelle società il criterio fondamentale è quello plutocratico. Altri criteri sono congeniali a iniziative collettive mutualistiche, applicazione del criterio del voto </a:t>
            </a:r>
            <a:r>
              <a:rPr lang="it-IT" dirty="0" smtClean="0"/>
              <a:t>capitario</a:t>
            </a:r>
          </a:p>
          <a:p>
            <a:pPr lvl="0"/>
            <a:r>
              <a:rPr lang="it-IT" dirty="0" smtClean="0"/>
              <a:t>Coerenza delle regole organizzative:1) l’organizzazione </a:t>
            </a:r>
            <a:r>
              <a:rPr lang="it-IT" dirty="0"/>
              <a:t>di compagini ristrette e stabili aggiudica la competenza a decidere come regola residuale a ciascun socio, riservando al consocio un potere di veto da esercitarsi prima che l’operazione decisa sia compiuta e affidando alla maggioranza plutocratica la composizione del conflitto </a:t>
            </a:r>
            <a:r>
              <a:rPr lang="it-IT" dirty="0" smtClean="0"/>
              <a:t>(amministrazione disgiuntiva: art</a:t>
            </a:r>
            <a:r>
              <a:rPr lang="it-IT" dirty="0"/>
              <a:t>. 2257 c.c.)</a:t>
            </a:r>
            <a:r>
              <a:rPr lang="it-IT" dirty="0" smtClean="0">
                <a:effectLst/>
              </a:rPr>
              <a:t> </a:t>
            </a:r>
          </a:p>
          <a:p>
            <a:pPr lvl="0"/>
            <a:r>
              <a:rPr lang="it-IT" dirty="0"/>
              <a:t>l’organizzazione di compagini vaste e </a:t>
            </a:r>
            <a:r>
              <a:rPr lang="it-IT" dirty="0" smtClean="0"/>
              <a:t>mutevoli</a:t>
            </a:r>
            <a:r>
              <a:rPr lang="it-IT" dirty="0" smtClean="0">
                <a:effectLst/>
              </a:rPr>
              <a:t> </a:t>
            </a:r>
            <a:r>
              <a:rPr lang="it-IT" dirty="0"/>
              <a:t>richiede l’attribuzione di competenze ad un ufficio </a:t>
            </a:r>
          </a:p>
        </p:txBody>
      </p:sp>
    </p:spTree>
    <p:extLst>
      <p:ext uri="{BB962C8B-B14F-4D97-AF65-F5344CB8AC3E}">
        <p14:creationId xmlns:p14="http://schemas.microsoft.com/office/powerpoint/2010/main" val="2108919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Disciplina dell’amministrazione nelle società di persone</a:t>
            </a:r>
            <a:endParaRPr lang="it-IT" dirty="0"/>
          </a:p>
        </p:txBody>
      </p:sp>
      <p:sp>
        <p:nvSpPr>
          <p:cNvPr id="3" name="Segnaposto contenuto 2"/>
          <p:cNvSpPr>
            <a:spLocks noGrp="1"/>
          </p:cNvSpPr>
          <p:nvPr>
            <p:ph idx="1"/>
          </p:nvPr>
        </p:nvSpPr>
        <p:spPr/>
        <p:txBody>
          <a:bodyPr/>
          <a:lstStyle/>
          <a:p>
            <a:r>
              <a:rPr lang="it-IT" dirty="0" smtClean="0"/>
              <a:t>Amministrazione disgiuntiva: art. 2257 c.c.</a:t>
            </a:r>
            <a:r>
              <a:rPr lang="it-IT" dirty="0" smtClean="0">
                <a:effectLst/>
              </a:rPr>
              <a:t> </a:t>
            </a:r>
          </a:p>
          <a:p>
            <a:r>
              <a:rPr lang="it-IT" dirty="0" smtClean="0"/>
              <a:t>Amministrazione congiuntiva: art. 2258 c.c.</a:t>
            </a:r>
          </a:p>
          <a:p>
            <a:r>
              <a:rPr lang="it-IT" dirty="0"/>
              <a:t>Art. 2259 c.c.: distinzione tra amministratori nominati nel contratto sociale o con atto separato</a:t>
            </a:r>
            <a:r>
              <a:rPr lang="it-IT" dirty="0" smtClean="0"/>
              <a:t>.</a:t>
            </a:r>
          </a:p>
          <a:p>
            <a:r>
              <a:rPr lang="it-IT" dirty="0" smtClean="0"/>
              <a:t>I regimi previsti per le società di persone applicabili anche alla s.r.l. nel caso in cui l’atto costitutivo opti per una amministrazione pluripersonale e disgiuntiva (art. 2475 c.c.)</a:t>
            </a:r>
            <a:r>
              <a:rPr lang="it-IT" dirty="0" smtClean="0">
                <a:effectLst/>
              </a:rPr>
              <a:t> </a:t>
            </a:r>
            <a:endParaRPr lang="it-IT" dirty="0"/>
          </a:p>
        </p:txBody>
      </p:sp>
    </p:spTree>
    <p:extLst>
      <p:ext uri="{BB962C8B-B14F-4D97-AF65-F5344CB8AC3E}">
        <p14:creationId xmlns:p14="http://schemas.microsoft.com/office/powerpoint/2010/main" val="367308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Controllo sulla gestione nelle società di persone</a:t>
            </a:r>
            <a:endParaRPr lang="it-IT" dirty="0"/>
          </a:p>
        </p:txBody>
      </p:sp>
      <p:sp>
        <p:nvSpPr>
          <p:cNvPr id="3" name="Segnaposto contenuto 2"/>
          <p:cNvSpPr>
            <a:spLocks noGrp="1"/>
          </p:cNvSpPr>
          <p:nvPr>
            <p:ph idx="1"/>
          </p:nvPr>
        </p:nvSpPr>
        <p:spPr/>
        <p:txBody>
          <a:bodyPr/>
          <a:lstStyle/>
          <a:p>
            <a:r>
              <a:rPr lang="it-IT" dirty="0"/>
              <a:t>L</a:t>
            </a:r>
            <a:r>
              <a:rPr lang="it-IT" dirty="0" smtClean="0"/>
              <a:t>’operato </a:t>
            </a:r>
            <a:r>
              <a:rPr lang="it-IT" dirty="0"/>
              <a:t>di chi amministra è esposto al controllo dei soci amministrati (art. 2261 c.c.)</a:t>
            </a:r>
          </a:p>
          <a:p>
            <a:r>
              <a:rPr lang="it-IT" dirty="0"/>
              <a:t>Onde esercitare il controllo, i soci amministrati hanno diritto di essere informati di consultare la documentazione amministrativa, di approvare rendiconto annuale e anche il bilancio se l’attività è commerciale.</a:t>
            </a:r>
          </a:p>
          <a:p>
            <a:endParaRPr lang="it-IT" dirty="0"/>
          </a:p>
        </p:txBody>
      </p:sp>
    </p:spTree>
    <p:extLst>
      <p:ext uri="{BB962C8B-B14F-4D97-AF65-F5344CB8AC3E}">
        <p14:creationId xmlns:p14="http://schemas.microsoft.com/office/powerpoint/2010/main" val="2094093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CORPORATE GOVERNANCE SYSTEMS</a:t>
            </a:r>
            <a:endParaRPr lang="it-IT" dirty="0"/>
          </a:p>
        </p:txBody>
      </p:sp>
      <p:sp>
        <p:nvSpPr>
          <p:cNvPr id="3" name="Segnaposto contenuto 2"/>
          <p:cNvSpPr>
            <a:spLocks noGrp="1"/>
          </p:cNvSpPr>
          <p:nvPr>
            <p:ph idx="1"/>
          </p:nvPr>
        </p:nvSpPr>
        <p:spPr/>
        <p:txBody>
          <a:bodyPr/>
          <a:lstStyle/>
          <a:p>
            <a:pPr>
              <a:spcBef>
                <a:spcPts val="0"/>
              </a:spcBef>
            </a:pPr>
            <a:r>
              <a:rPr lang="it-IT" dirty="0" smtClean="0"/>
              <a:t>Insieme di regole, di ogni livello (leggi, regolamenti, decisioni giurisprudenziali, precetti consuetudinari e di etica degli affari, etc.) che disciplinano la gestione e la direzione di una società o di un ente, pubblico o privato</a:t>
            </a:r>
          </a:p>
          <a:p>
            <a:pPr>
              <a:spcBef>
                <a:spcPts val="0"/>
              </a:spcBef>
            </a:pPr>
            <a:r>
              <a:rPr lang="it-IT" dirty="0" smtClean="0"/>
              <a:t>Sistema di gestione dell’impresa società per azioni (società di grandi dimensioni), risultante da un complesso di regole di natura diversa</a:t>
            </a:r>
          </a:p>
        </p:txBody>
      </p:sp>
    </p:spTree>
    <p:extLst>
      <p:ext uri="{BB962C8B-B14F-4D97-AF65-F5344CB8AC3E}">
        <p14:creationId xmlns:p14="http://schemas.microsoft.com/office/powerpoint/2010/main" val="80309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Obiettivi della corporate </a:t>
            </a:r>
            <a:r>
              <a:rPr lang="it-IT" dirty="0" err="1" smtClean="0"/>
              <a:t>governance</a:t>
            </a:r>
            <a:endParaRPr lang="it-IT" dirty="0"/>
          </a:p>
        </p:txBody>
      </p:sp>
      <p:sp>
        <p:nvSpPr>
          <p:cNvPr id="3" name="Segnaposto contenuto 2"/>
          <p:cNvSpPr>
            <a:spLocks noGrp="1"/>
          </p:cNvSpPr>
          <p:nvPr>
            <p:ph idx="1"/>
          </p:nvPr>
        </p:nvSpPr>
        <p:spPr/>
        <p:txBody>
          <a:bodyPr/>
          <a:lstStyle/>
          <a:p>
            <a:r>
              <a:rPr lang="it-IT" dirty="0" smtClean="0"/>
              <a:t>Dirimere o prevenire i conflitti di interesse (proprietari-manager; soci di controllo-soci estranei al controllo; società-altri stakeholder)</a:t>
            </a:r>
          </a:p>
          <a:p>
            <a:r>
              <a:rPr lang="it-IT" dirty="0" smtClean="0"/>
              <a:t>Favorire gli investimenti nei confronti dell’impresa </a:t>
            </a:r>
          </a:p>
        </p:txBody>
      </p:sp>
    </p:spTree>
    <p:extLst>
      <p:ext uri="{BB962C8B-B14F-4D97-AF65-F5344CB8AC3E}">
        <p14:creationId xmlns:p14="http://schemas.microsoft.com/office/powerpoint/2010/main" val="648405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Organizzazione di tipo corporativo. Organi della società</a:t>
            </a:r>
            <a:endParaRPr lang="it-IT" dirty="0"/>
          </a:p>
        </p:txBody>
      </p:sp>
      <p:sp>
        <p:nvSpPr>
          <p:cNvPr id="3" name="Segnaposto contenuto 2"/>
          <p:cNvSpPr>
            <a:spLocks noGrp="1"/>
          </p:cNvSpPr>
          <p:nvPr>
            <p:ph idx="1"/>
          </p:nvPr>
        </p:nvSpPr>
        <p:spPr/>
        <p:txBody>
          <a:bodyPr/>
          <a:lstStyle/>
          <a:p>
            <a:r>
              <a:rPr lang="it-IT" dirty="0" smtClean="0"/>
              <a:t>Assemblea dei soci (competenze limitate)</a:t>
            </a:r>
          </a:p>
          <a:p>
            <a:r>
              <a:rPr lang="it-IT" dirty="0" smtClean="0"/>
              <a:t>Organo amministrativo (si distingue dai soci, ma persegue i loro interessi)</a:t>
            </a:r>
          </a:p>
          <a:p>
            <a:r>
              <a:rPr lang="it-IT" dirty="0" smtClean="0"/>
              <a:t>Funzione di controllo interno sull’organo amministrativo (vigilanza sulla gestione, controllo di legittimità; </a:t>
            </a:r>
            <a:r>
              <a:rPr lang="it-IT" dirty="0"/>
              <a:t>c</a:t>
            </a:r>
            <a:r>
              <a:rPr lang="it-IT" dirty="0" smtClean="0"/>
              <a:t>ontrollo contabile): organo separato?</a:t>
            </a:r>
            <a:endParaRPr lang="it-IT" dirty="0" smtClean="0"/>
          </a:p>
        </p:txBody>
      </p:sp>
    </p:spTree>
    <p:extLst>
      <p:ext uri="{BB962C8B-B14F-4D97-AF65-F5344CB8AC3E}">
        <p14:creationId xmlns:p14="http://schemas.microsoft.com/office/powerpoint/2010/main" val="986302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Strategie di </a:t>
            </a:r>
            <a:r>
              <a:rPr lang="it-IT" dirty="0" err="1" smtClean="0"/>
              <a:t>Governance</a:t>
            </a:r>
            <a:endParaRPr lang="it-IT" dirty="0"/>
          </a:p>
        </p:txBody>
      </p:sp>
      <p:sp>
        <p:nvSpPr>
          <p:cNvPr id="3" name="Segnaposto contenuto 2"/>
          <p:cNvSpPr>
            <a:spLocks noGrp="1"/>
          </p:cNvSpPr>
          <p:nvPr>
            <p:ph idx="1"/>
          </p:nvPr>
        </p:nvSpPr>
        <p:spPr/>
        <p:txBody>
          <a:bodyPr/>
          <a:lstStyle/>
          <a:p>
            <a:r>
              <a:rPr lang="it-IT" dirty="0" smtClean="0"/>
              <a:t>Due </a:t>
            </a:r>
            <a:r>
              <a:rPr lang="it-IT" dirty="0" smtClean="0"/>
              <a:t>caratteristiche a tutela dei soci</a:t>
            </a:r>
            <a:endParaRPr lang="it-IT" dirty="0" smtClean="0"/>
          </a:p>
          <a:p>
            <a:pPr marL="514350" indent="-514350">
              <a:buAutoNum type="arabicParenR"/>
            </a:pPr>
            <a:r>
              <a:rPr lang="it-IT" dirty="0" smtClean="0"/>
              <a:t>Gli investitori sono proprietari. </a:t>
            </a:r>
            <a:r>
              <a:rPr lang="it-IT" dirty="0" smtClean="0"/>
              <a:t>Diritto </a:t>
            </a:r>
            <a:r>
              <a:rPr lang="it-IT" dirty="0" smtClean="0"/>
              <a:t>di controllo degli </a:t>
            </a:r>
            <a:r>
              <a:rPr lang="it-IT" dirty="0" smtClean="0"/>
              <a:t>azionisti sulla società</a:t>
            </a:r>
            <a:endParaRPr lang="it-IT" dirty="0" smtClean="0"/>
          </a:p>
          <a:p>
            <a:pPr marL="514350" indent="-514350">
              <a:buAutoNum type="arabicParenR"/>
            </a:pPr>
            <a:r>
              <a:rPr lang="it-IT" dirty="0" smtClean="0"/>
              <a:t>Organi di gestione e di controllo, controllo indiretto da parte </a:t>
            </a:r>
            <a:r>
              <a:rPr lang="it-IT" dirty="0"/>
              <a:t>dei </a:t>
            </a:r>
            <a:r>
              <a:rPr lang="it-IT" dirty="0" smtClean="0"/>
              <a:t>soci attraverso </a:t>
            </a:r>
            <a:r>
              <a:rPr lang="it-IT" dirty="0"/>
              <a:t>la </a:t>
            </a:r>
            <a:r>
              <a:rPr lang="it-IT" dirty="0" smtClean="0"/>
              <a:t>selezione (nomina e revoca) </a:t>
            </a:r>
            <a:r>
              <a:rPr lang="it-IT" dirty="0"/>
              <a:t>dei partecipanti agli organi di </a:t>
            </a:r>
            <a:r>
              <a:rPr lang="it-IT" dirty="0" smtClean="0"/>
              <a:t>amministrazione</a:t>
            </a:r>
            <a:endParaRPr lang="it-IT" dirty="0" smtClean="0"/>
          </a:p>
        </p:txBody>
      </p:sp>
    </p:spTree>
    <p:extLst>
      <p:ext uri="{BB962C8B-B14F-4D97-AF65-F5344CB8AC3E}">
        <p14:creationId xmlns:p14="http://schemas.microsoft.com/office/powerpoint/2010/main" val="212548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diritti di nomina e diritti revoca</a:t>
            </a:r>
            <a:endParaRPr lang="it-IT" dirty="0"/>
          </a:p>
        </p:txBody>
      </p:sp>
      <p:sp>
        <p:nvSpPr>
          <p:cNvPr id="3" name="Segnaposto contenuto 2"/>
          <p:cNvSpPr>
            <a:spLocks noGrp="1"/>
          </p:cNvSpPr>
          <p:nvPr>
            <p:ph idx="1"/>
          </p:nvPr>
        </p:nvSpPr>
        <p:spPr/>
        <p:txBody>
          <a:bodyPr/>
          <a:lstStyle/>
          <a:p>
            <a:r>
              <a:rPr lang="it-IT" dirty="0" smtClean="0"/>
              <a:t>Diritti di </a:t>
            </a:r>
            <a:r>
              <a:rPr lang="it-IT" dirty="0" smtClean="0"/>
              <a:t>nomina: possibilità di nominare i componenti degli organi di gestione e di controllo</a:t>
            </a:r>
            <a:endParaRPr lang="it-IT" dirty="0" smtClean="0"/>
          </a:p>
          <a:p>
            <a:r>
              <a:rPr lang="it-IT" dirty="0" smtClean="0"/>
              <a:t>Diritti di revoca: possibilità di rimuovere </a:t>
            </a:r>
            <a:r>
              <a:rPr lang="it-IT" dirty="0" smtClean="0"/>
              <a:t>i componenti degli organi di gestione e di controllo</a:t>
            </a:r>
            <a:endParaRPr lang="it-IT" dirty="0"/>
          </a:p>
        </p:txBody>
      </p:sp>
    </p:spTree>
    <p:extLst>
      <p:ext uri="{BB962C8B-B14F-4D97-AF65-F5344CB8AC3E}">
        <p14:creationId xmlns:p14="http://schemas.microsoft.com/office/powerpoint/2010/main" val="1216173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r>
              <a:rPr lang="it-IT" dirty="0" smtClean="0"/>
              <a:t>Elevata </a:t>
            </a:r>
            <a:r>
              <a:rPr lang="it-IT" dirty="0" smtClean="0"/>
              <a:t>sensibilità agli interessi della maggioranza. </a:t>
            </a:r>
            <a:r>
              <a:rPr lang="it-IT" dirty="0" smtClean="0"/>
              <a:t>Si </a:t>
            </a:r>
            <a:r>
              <a:rPr lang="it-IT" dirty="0" smtClean="0"/>
              <a:t>evitano i rischi di paralisi</a:t>
            </a:r>
          </a:p>
          <a:p>
            <a:r>
              <a:rPr lang="it-IT" dirty="0" smtClean="0"/>
              <a:t>Presenza di un organo monocamerale quale unitario corpo assembleare (</a:t>
            </a:r>
            <a:r>
              <a:rPr lang="it-IT" dirty="0" err="1" smtClean="0"/>
              <a:t>one</a:t>
            </a:r>
            <a:r>
              <a:rPr lang="it-IT" dirty="0" smtClean="0"/>
              <a:t> </a:t>
            </a:r>
            <a:r>
              <a:rPr lang="it-IT" dirty="0" err="1" smtClean="0"/>
              <a:t>tier</a:t>
            </a:r>
            <a:r>
              <a:rPr lang="it-IT" dirty="0" smtClean="0"/>
              <a:t> </a:t>
            </a:r>
            <a:r>
              <a:rPr lang="it-IT" dirty="0" err="1" smtClean="0"/>
              <a:t>systems</a:t>
            </a:r>
            <a:r>
              <a:rPr lang="it-IT" dirty="0" smtClean="0"/>
              <a:t>/</a:t>
            </a:r>
            <a:r>
              <a:rPr lang="it-IT" dirty="0" err="1" smtClean="0"/>
              <a:t>two</a:t>
            </a:r>
            <a:r>
              <a:rPr lang="it-IT" dirty="0" smtClean="0"/>
              <a:t> </a:t>
            </a:r>
            <a:r>
              <a:rPr lang="it-IT" dirty="0" err="1" smtClean="0"/>
              <a:t>tier</a:t>
            </a:r>
            <a:r>
              <a:rPr lang="it-IT" dirty="0" smtClean="0"/>
              <a:t> </a:t>
            </a:r>
            <a:r>
              <a:rPr lang="it-IT" dirty="0" err="1" smtClean="0"/>
              <a:t>systems</a:t>
            </a:r>
            <a:r>
              <a:rPr lang="it-IT" dirty="0" smtClean="0"/>
              <a:t>), contrapposto ai corpi legislativi bicamerali (organi indipendenti) </a:t>
            </a:r>
          </a:p>
        </p:txBody>
      </p:sp>
    </p:spTree>
    <p:extLst>
      <p:ext uri="{BB962C8B-B14F-4D97-AF65-F5344CB8AC3E}">
        <p14:creationId xmlns:p14="http://schemas.microsoft.com/office/powerpoint/2010/main" val="2002363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r>
              <a:rPr lang="it-IT" dirty="0" smtClean="0"/>
              <a:t>Elezione a maggioranza del </a:t>
            </a:r>
            <a:r>
              <a:rPr lang="it-IT" dirty="0" err="1" smtClean="0"/>
              <a:t>board</a:t>
            </a:r>
            <a:r>
              <a:rPr lang="it-IT" dirty="0" smtClean="0"/>
              <a:t>: organo monocamerale (</a:t>
            </a:r>
            <a:r>
              <a:rPr lang="it-IT" dirty="0" err="1" smtClean="0"/>
              <a:t>one</a:t>
            </a:r>
            <a:r>
              <a:rPr lang="it-IT" dirty="0" smtClean="0"/>
              <a:t> </a:t>
            </a:r>
            <a:r>
              <a:rPr lang="it-IT" dirty="0" err="1" smtClean="0"/>
              <a:t>tier</a:t>
            </a:r>
            <a:r>
              <a:rPr lang="it-IT" dirty="0" smtClean="0"/>
              <a:t> </a:t>
            </a:r>
            <a:r>
              <a:rPr lang="it-IT" dirty="0" err="1" smtClean="0"/>
              <a:t>systems</a:t>
            </a:r>
            <a:r>
              <a:rPr lang="it-IT" dirty="0" smtClean="0"/>
              <a:t>/</a:t>
            </a:r>
            <a:r>
              <a:rPr lang="it-IT" dirty="0" err="1" smtClean="0"/>
              <a:t>two</a:t>
            </a:r>
            <a:r>
              <a:rPr lang="it-IT" dirty="0" smtClean="0"/>
              <a:t> </a:t>
            </a:r>
            <a:r>
              <a:rPr lang="it-IT" dirty="0" err="1" smtClean="0"/>
              <a:t>tier</a:t>
            </a:r>
            <a:r>
              <a:rPr lang="it-IT" dirty="0" smtClean="0"/>
              <a:t> </a:t>
            </a:r>
            <a:r>
              <a:rPr lang="it-IT" dirty="0" err="1" smtClean="0"/>
              <a:t>systems</a:t>
            </a:r>
            <a:r>
              <a:rPr lang="it-IT" dirty="0" smtClean="0"/>
              <a:t>: sistema monistico/sistema dualistico)</a:t>
            </a:r>
          </a:p>
          <a:p>
            <a:r>
              <a:rPr lang="it-IT" dirty="0" smtClean="0"/>
              <a:t>Anche il sistema dualistico può essere considerato monocamerale: i due livelli sono organizzati in modo gerarchico o </a:t>
            </a:r>
            <a:r>
              <a:rPr lang="it-IT" dirty="0" err="1" smtClean="0"/>
              <a:t>semigerarchico</a:t>
            </a:r>
            <a:endParaRPr lang="it-IT" dirty="0" smtClean="0"/>
          </a:p>
          <a:p>
            <a:endParaRPr lang="it-IT" dirty="0"/>
          </a:p>
        </p:txBody>
      </p:sp>
    </p:spTree>
    <p:extLst>
      <p:ext uri="{BB962C8B-B14F-4D97-AF65-F5344CB8AC3E}">
        <p14:creationId xmlns:p14="http://schemas.microsoft.com/office/powerpoint/2010/main" val="207178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One-tier </a:t>
            </a:r>
            <a:r>
              <a:rPr lang="it-IT" dirty="0" err="1" smtClean="0"/>
              <a:t>systems</a:t>
            </a:r>
            <a:r>
              <a:rPr lang="it-IT" dirty="0" smtClean="0"/>
              <a:t>/</a:t>
            </a:r>
            <a:r>
              <a:rPr lang="it-IT" dirty="0" err="1" smtClean="0"/>
              <a:t>two</a:t>
            </a:r>
            <a:r>
              <a:rPr lang="it-IT" dirty="0" smtClean="0"/>
              <a:t> </a:t>
            </a:r>
            <a:r>
              <a:rPr lang="it-IT" dirty="0" err="1" smtClean="0"/>
              <a:t>tier</a:t>
            </a:r>
            <a:r>
              <a:rPr lang="it-IT" dirty="0" smtClean="0"/>
              <a:t> </a:t>
            </a:r>
            <a:r>
              <a:rPr lang="it-IT" dirty="0" err="1" smtClean="0"/>
              <a:t>systems</a:t>
            </a:r>
            <a:endParaRPr lang="it-IT" dirty="0"/>
          </a:p>
        </p:txBody>
      </p:sp>
      <p:sp>
        <p:nvSpPr>
          <p:cNvPr id="3" name="Segnaposto contenuto 2"/>
          <p:cNvSpPr>
            <a:spLocks noGrp="1"/>
          </p:cNvSpPr>
          <p:nvPr>
            <p:ph idx="1"/>
          </p:nvPr>
        </p:nvSpPr>
        <p:spPr/>
        <p:txBody>
          <a:bodyPr/>
          <a:lstStyle/>
          <a:p>
            <a:r>
              <a:rPr lang="it-IT" dirty="0" smtClean="0"/>
              <a:t>Poteri di direzione e controllo del management in capo al </a:t>
            </a:r>
            <a:r>
              <a:rPr lang="it-IT" dirty="0" err="1" smtClean="0"/>
              <a:t>board</a:t>
            </a:r>
            <a:r>
              <a:rPr lang="it-IT" dirty="0" smtClean="0"/>
              <a:t>, sia direttamente, sia mediante comitati interni </a:t>
            </a:r>
          </a:p>
          <a:p>
            <a:r>
              <a:rPr lang="it-IT" dirty="0" smtClean="0"/>
              <a:t>Formale separazione dei due poteri nei </a:t>
            </a:r>
            <a:r>
              <a:rPr lang="it-IT" dirty="0" err="1" smtClean="0"/>
              <a:t>two-tier</a:t>
            </a:r>
            <a:r>
              <a:rPr lang="it-IT" dirty="0" smtClean="0"/>
              <a:t> </a:t>
            </a:r>
            <a:r>
              <a:rPr lang="it-IT" dirty="0" err="1" smtClean="0"/>
              <a:t>systems</a:t>
            </a:r>
            <a:r>
              <a:rPr lang="it-IT" dirty="0" smtClean="0"/>
              <a:t>. I poteri di controllo sono allocati presso un organo di amministratori non esecutivi, con poteri di nomina del management </a:t>
            </a:r>
            <a:r>
              <a:rPr lang="it-IT" dirty="0" err="1" smtClean="0"/>
              <a:t>board</a:t>
            </a:r>
            <a:endParaRPr lang="it-IT" dirty="0"/>
          </a:p>
        </p:txBody>
      </p:sp>
    </p:spTree>
    <p:extLst>
      <p:ext uri="{BB962C8B-B14F-4D97-AF65-F5344CB8AC3E}">
        <p14:creationId xmlns:p14="http://schemas.microsoft.com/office/powerpoint/2010/main" val="972393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Scelte degli ordinamenti</a:t>
            </a:r>
            <a:endParaRPr lang="it-IT" dirty="0"/>
          </a:p>
        </p:txBody>
      </p:sp>
      <p:sp>
        <p:nvSpPr>
          <p:cNvPr id="3" name="Segnaposto contenuto 2"/>
          <p:cNvSpPr>
            <a:spLocks noGrp="1"/>
          </p:cNvSpPr>
          <p:nvPr>
            <p:ph idx="1"/>
          </p:nvPr>
        </p:nvSpPr>
        <p:spPr/>
        <p:txBody>
          <a:bodyPr/>
          <a:lstStyle/>
          <a:p>
            <a:r>
              <a:rPr lang="it-IT" dirty="0" smtClean="0"/>
              <a:t>Sistema monistico in Usa, UK, Japan</a:t>
            </a:r>
          </a:p>
          <a:p>
            <a:r>
              <a:rPr lang="it-IT" dirty="0" smtClean="0"/>
              <a:t>Sistema dualistico facoltativo (Francia, Italia) o obbligatorio (Germania, Paesi Bassi)</a:t>
            </a:r>
            <a:endParaRPr lang="it-IT" dirty="0"/>
          </a:p>
        </p:txBody>
      </p:sp>
    </p:spTree>
    <p:extLst>
      <p:ext uri="{BB962C8B-B14F-4D97-AF65-F5344CB8AC3E}">
        <p14:creationId xmlns:p14="http://schemas.microsoft.com/office/powerpoint/2010/main" val="671269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Sistema monistico</a:t>
            </a:r>
            <a:endParaRPr lang="it-IT" dirty="0"/>
          </a:p>
        </p:txBody>
      </p:sp>
      <p:sp>
        <p:nvSpPr>
          <p:cNvPr id="3" name="Segnaposto contenuto 2"/>
          <p:cNvSpPr>
            <a:spLocks noGrp="1"/>
          </p:cNvSpPr>
          <p:nvPr>
            <p:ph idx="1"/>
          </p:nvPr>
        </p:nvSpPr>
        <p:spPr/>
        <p:txBody>
          <a:bodyPr/>
          <a:lstStyle/>
          <a:p>
            <a:r>
              <a:rPr lang="it-IT" dirty="0" smtClean="0"/>
              <a:t>Affidamento della funzione di controllo ad un comitato all’interno del </a:t>
            </a:r>
            <a:r>
              <a:rPr lang="it-IT" dirty="0" err="1" smtClean="0"/>
              <a:t>board</a:t>
            </a:r>
            <a:endParaRPr lang="it-IT" dirty="0" smtClean="0"/>
          </a:p>
          <a:p>
            <a:r>
              <a:rPr lang="it-IT" dirty="0" smtClean="0"/>
              <a:t>Concentrazione del potere manageriale e di supervisione in un unico organo nominato dai soci</a:t>
            </a:r>
            <a:endParaRPr lang="it-IT" dirty="0"/>
          </a:p>
        </p:txBody>
      </p:sp>
    </p:spTree>
    <p:extLst>
      <p:ext uri="{BB962C8B-B14F-4D97-AF65-F5344CB8AC3E}">
        <p14:creationId xmlns:p14="http://schemas.microsoft.com/office/powerpoint/2010/main" val="11889287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Sistema dualistico</a:t>
            </a:r>
            <a:endParaRPr lang="it-IT" dirty="0"/>
          </a:p>
        </p:txBody>
      </p:sp>
      <p:sp>
        <p:nvSpPr>
          <p:cNvPr id="3" name="Segnaposto contenuto 2"/>
          <p:cNvSpPr>
            <a:spLocks noGrp="1"/>
          </p:cNvSpPr>
          <p:nvPr>
            <p:ph idx="1"/>
          </p:nvPr>
        </p:nvSpPr>
        <p:spPr/>
        <p:txBody>
          <a:bodyPr/>
          <a:lstStyle/>
          <a:p>
            <a:r>
              <a:rPr lang="it-IT" dirty="0" smtClean="0"/>
              <a:t>Organizzazione dei due consigli in maniera verticale e non orizzontale: rapporto </a:t>
            </a:r>
            <a:r>
              <a:rPr lang="it-IT" dirty="0" err="1" smtClean="0"/>
              <a:t>semigerarchico</a:t>
            </a:r>
            <a:r>
              <a:rPr lang="it-IT" dirty="0" smtClean="0"/>
              <a:t> tra consiglio di gestione e consiglio di sorveglianza</a:t>
            </a:r>
          </a:p>
          <a:p>
            <a:r>
              <a:rPr lang="it-IT" dirty="0" smtClean="0"/>
              <a:t>Poteri del consiglio di gestione (es. in Germania: revoca solo per giusta causa, superamento delle decisioni del consiglio di sorveglianza in caso di approvazione assembleare)</a:t>
            </a:r>
          </a:p>
          <a:p>
            <a:endParaRPr lang="it-IT" dirty="0"/>
          </a:p>
        </p:txBody>
      </p:sp>
    </p:spTree>
    <p:extLst>
      <p:ext uri="{BB962C8B-B14F-4D97-AF65-F5344CB8AC3E}">
        <p14:creationId xmlns:p14="http://schemas.microsoft.com/office/powerpoint/2010/main" val="2137666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Sistema tradizionale (o latino)</a:t>
            </a:r>
            <a:endParaRPr lang="it-IT" dirty="0"/>
          </a:p>
        </p:txBody>
      </p:sp>
      <p:sp>
        <p:nvSpPr>
          <p:cNvPr id="3" name="Segnaposto contenuto 2"/>
          <p:cNvSpPr>
            <a:spLocks noGrp="1"/>
          </p:cNvSpPr>
          <p:nvPr>
            <p:ph idx="1"/>
          </p:nvPr>
        </p:nvSpPr>
        <p:spPr/>
        <p:txBody>
          <a:bodyPr/>
          <a:lstStyle/>
          <a:p>
            <a:r>
              <a:rPr lang="it-IT" dirty="0" smtClean="0"/>
              <a:t>Organo di gestione (amministratore unico, o consiglio di amministrazione: organo collegiale)</a:t>
            </a:r>
          </a:p>
          <a:p>
            <a:r>
              <a:rPr lang="it-IT" dirty="0" smtClean="0"/>
              <a:t>Organo di controllo (organo collegiale, nella </a:t>
            </a:r>
            <a:r>
              <a:rPr lang="it-IT" dirty="0" err="1" smtClean="0"/>
              <a:t>s.p.a.</a:t>
            </a:r>
            <a:r>
              <a:rPr lang="it-IT" dirty="0" smtClean="0"/>
              <a:t>, anche membro unico nella s.r.l.) </a:t>
            </a:r>
          </a:p>
          <a:p>
            <a:r>
              <a:rPr lang="it-IT" dirty="0" smtClean="0"/>
              <a:t>Gli organi di gestione e controllo sono nominati dall’assemblea dei soci</a:t>
            </a:r>
            <a:endParaRPr lang="it-IT" dirty="0"/>
          </a:p>
        </p:txBody>
      </p:sp>
    </p:spTree>
    <p:extLst>
      <p:ext uri="{BB962C8B-B14F-4D97-AF65-F5344CB8AC3E}">
        <p14:creationId xmlns:p14="http://schemas.microsoft.com/office/powerpoint/2010/main" val="357249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francese</a:t>
            </a:r>
            <a:endParaRPr lang="it-IT" dirty="0"/>
          </a:p>
        </p:txBody>
      </p:sp>
      <p:sp>
        <p:nvSpPr>
          <p:cNvPr id="3" name="Segnaposto contenuto 2"/>
          <p:cNvSpPr>
            <a:spLocks noGrp="1"/>
          </p:cNvSpPr>
          <p:nvPr>
            <p:ph idx="1"/>
          </p:nvPr>
        </p:nvSpPr>
        <p:spPr>
          <a:xfrm>
            <a:off x="284813" y="1364105"/>
            <a:ext cx="11068987" cy="5321508"/>
          </a:xfrm>
        </p:spPr>
        <p:txBody>
          <a:bodyPr>
            <a:normAutofit fontScale="85000" lnSpcReduction="20000"/>
          </a:bodyPr>
          <a:lstStyle/>
          <a:p>
            <a:r>
              <a:rPr lang="fr-FR" dirty="0" smtClean="0"/>
              <a:t>La société anonyme est administrée par un conseil d'administration composé de trois membres au moins. Les statuts fixent le nombre maximum des membres du conseil, qui ne peut dépasser dix-huit (L. 225-17 Code de commerce)</a:t>
            </a:r>
          </a:p>
          <a:p>
            <a:r>
              <a:rPr lang="fr-FR" dirty="0" smtClean="0"/>
              <a:t>Les administrateurs sont nommés par l'assemblée générale constitutive ou par l'assemblée générale ordinaire (L. 225-18 Code de Commerce)</a:t>
            </a:r>
          </a:p>
          <a:p>
            <a:pPr>
              <a:buNone/>
            </a:pPr>
            <a:r>
              <a:rPr lang="fr-FR" dirty="0" smtClean="0"/>
              <a:t> </a:t>
            </a:r>
            <a:r>
              <a:rPr lang="fr-FR" dirty="0" err="1" smtClean="0"/>
              <a:t>opp</a:t>
            </a:r>
            <a:r>
              <a:rPr lang="fr-FR" dirty="0" smtClean="0"/>
              <a:t>. </a:t>
            </a:r>
            <a:r>
              <a:rPr lang="it-IT" dirty="0" smtClean="0"/>
              <a:t>previa disposizione statutaria:</a:t>
            </a:r>
            <a:endParaRPr lang="fr-FR" dirty="0" smtClean="0"/>
          </a:p>
          <a:p>
            <a:r>
              <a:rPr lang="fr-FR" dirty="0" smtClean="0"/>
              <a:t>La société anonyme est dirigée par un directoire composé de cinq membres au plus. Lorsque les actions de la société sont admises aux négociations sur un marché réglementé, ce nombre peut être porté par les statuts à sept (L. 225-58 Code de Commerce).</a:t>
            </a:r>
          </a:p>
          <a:p>
            <a:r>
              <a:rPr lang="fr-FR" dirty="0" smtClean="0"/>
              <a:t>Dans les sociétés anonymes dont le capital est inférieur à 150 000 euros, les fonctions dévolues au directoire peuvent être exercées par une seule personne (L. 225-58 Code de Commerce). </a:t>
            </a:r>
          </a:p>
          <a:p>
            <a:r>
              <a:rPr lang="fr-FR" dirty="0" smtClean="0"/>
              <a:t>Le directoire exerce ses fonctions sous le contrôle d'un conseil de surveillance.(L. 225-58 Code de Commerce)</a:t>
            </a:r>
          </a:p>
          <a:p>
            <a:r>
              <a:rPr lang="fr-FR" dirty="0" smtClean="0"/>
              <a:t>Les membres du directoire sont nommés par le conseil de surveillance qui confère à l'un d'eux la qualité de président (L. 225-59 Code de Commerce).</a:t>
            </a:r>
          </a:p>
        </p:txBody>
      </p:sp>
    </p:spTree>
    <p:extLst>
      <p:ext uri="{BB962C8B-B14F-4D97-AF65-F5344CB8AC3E}">
        <p14:creationId xmlns:p14="http://schemas.microsoft.com/office/powerpoint/2010/main" val="3224893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tedesco</a:t>
            </a:r>
            <a:endParaRPr lang="it-IT" dirty="0"/>
          </a:p>
        </p:txBody>
      </p:sp>
      <p:sp>
        <p:nvSpPr>
          <p:cNvPr id="3" name="Segnaposto contenuto 2"/>
          <p:cNvSpPr>
            <a:spLocks noGrp="1"/>
          </p:cNvSpPr>
          <p:nvPr>
            <p:ph idx="1"/>
          </p:nvPr>
        </p:nvSpPr>
        <p:spPr/>
        <p:txBody>
          <a:bodyPr/>
          <a:lstStyle/>
          <a:p>
            <a:r>
              <a:rPr lang="de-DE" dirty="0" smtClean="0"/>
              <a:t>Der Aufsichtsrat hat die Geschäftsführung zu überwachen (§ 111, Abs. 1, AktG)</a:t>
            </a:r>
          </a:p>
          <a:p>
            <a:r>
              <a:rPr lang="de-DE" dirty="0" smtClean="0"/>
              <a:t>Maßnahmen der Geschäftsführung können dem Aufsichtsrat nicht übertragen werden (§ 111, Abs. 4 AktG)</a:t>
            </a:r>
          </a:p>
          <a:p>
            <a:r>
              <a:rPr lang="de-DE" dirty="0" smtClean="0"/>
              <a:t>Der Vorstand hat unter eigener Verantwortung die Gesellschaft zu leiten (§ 76, Abs. 1, AktG)</a:t>
            </a:r>
          </a:p>
        </p:txBody>
      </p:sp>
    </p:spTree>
    <p:extLst>
      <p:ext uri="{BB962C8B-B14F-4D97-AF65-F5344CB8AC3E}">
        <p14:creationId xmlns:p14="http://schemas.microsoft.com/office/powerpoint/2010/main" val="1977902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italiano (</a:t>
            </a:r>
            <a:r>
              <a:rPr lang="it-IT" dirty="0" err="1" smtClean="0"/>
              <a:t>s.p.a.</a:t>
            </a:r>
            <a:r>
              <a:rPr lang="it-IT" dirty="0" smtClean="0"/>
              <a:t>)</a:t>
            </a:r>
            <a:endParaRPr lang="it-IT" dirty="0"/>
          </a:p>
        </p:txBody>
      </p:sp>
      <p:sp>
        <p:nvSpPr>
          <p:cNvPr id="3" name="Segnaposto contenuto 2"/>
          <p:cNvSpPr>
            <a:spLocks noGrp="1"/>
          </p:cNvSpPr>
          <p:nvPr>
            <p:ph idx="1"/>
          </p:nvPr>
        </p:nvSpPr>
        <p:spPr/>
        <p:txBody>
          <a:bodyPr/>
          <a:lstStyle/>
          <a:p>
            <a:r>
              <a:rPr lang="it-IT" dirty="0" smtClean="0"/>
              <a:t>Sistema tradizionale come regola di default (art. 2380 c.c.) </a:t>
            </a:r>
          </a:p>
          <a:p>
            <a:r>
              <a:rPr lang="it-IT" dirty="0" smtClean="0"/>
              <a:t>Sistema dualistico (2409-octies ss. c.c.)  </a:t>
            </a:r>
          </a:p>
          <a:p>
            <a:r>
              <a:rPr lang="it-IT" dirty="0" smtClean="0"/>
              <a:t>Sistema monistico (2409-sexiesdecis c.c.) </a:t>
            </a:r>
            <a:endParaRPr lang="it-IT" dirty="0"/>
          </a:p>
        </p:txBody>
      </p:sp>
    </p:spTree>
    <p:extLst>
      <p:ext uri="{BB962C8B-B14F-4D97-AF65-F5344CB8AC3E}">
        <p14:creationId xmlns:p14="http://schemas.microsoft.com/office/powerpoint/2010/main" val="751860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Disciplina dell’amministrazione delle società di capitali</a:t>
            </a:r>
            <a:endParaRPr lang="it-IT" dirty="0"/>
          </a:p>
        </p:txBody>
      </p:sp>
      <p:sp>
        <p:nvSpPr>
          <p:cNvPr id="3" name="Segnaposto contenuto 2"/>
          <p:cNvSpPr>
            <a:spLocks noGrp="1"/>
          </p:cNvSpPr>
          <p:nvPr>
            <p:ph idx="1"/>
          </p:nvPr>
        </p:nvSpPr>
        <p:spPr/>
        <p:txBody>
          <a:bodyPr/>
          <a:lstStyle/>
          <a:p>
            <a:r>
              <a:rPr lang="it-IT" dirty="0"/>
              <a:t>L’ufficio decisionale può essere unipersonale o pluripersonale</a:t>
            </a:r>
            <a:r>
              <a:rPr lang="it-IT" dirty="0" smtClean="0">
                <a:effectLst/>
              </a:rPr>
              <a:t> </a:t>
            </a:r>
          </a:p>
          <a:p>
            <a:r>
              <a:rPr lang="it-IT" dirty="0" smtClean="0"/>
              <a:t>Ufficio pluripersonale: amministrazione collegiale</a:t>
            </a:r>
          </a:p>
          <a:p>
            <a:r>
              <a:rPr lang="it-IT" dirty="0"/>
              <a:t>Differenza tra amministrazione congiuntiva e collegiale</a:t>
            </a:r>
            <a:r>
              <a:rPr lang="it-IT" dirty="0" smtClean="0">
                <a:effectLst/>
              </a:rPr>
              <a:t> </a:t>
            </a:r>
            <a:endParaRPr lang="it-IT" dirty="0"/>
          </a:p>
        </p:txBody>
      </p:sp>
    </p:spTree>
    <p:extLst>
      <p:ext uri="{BB962C8B-B14F-4D97-AF65-F5344CB8AC3E}">
        <p14:creationId xmlns:p14="http://schemas.microsoft.com/office/powerpoint/2010/main" val="2042142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Metodo collegiale</a:t>
            </a:r>
            <a:endParaRPr lang="it-IT" dirty="0"/>
          </a:p>
        </p:txBody>
      </p:sp>
      <p:sp>
        <p:nvSpPr>
          <p:cNvPr id="3" name="Segnaposto contenuto 2"/>
          <p:cNvSpPr>
            <a:spLocks noGrp="1"/>
          </p:cNvSpPr>
          <p:nvPr>
            <p:ph idx="1"/>
          </p:nvPr>
        </p:nvSpPr>
        <p:spPr/>
        <p:txBody>
          <a:bodyPr/>
          <a:lstStyle/>
          <a:p>
            <a:r>
              <a:rPr lang="it-IT" dirty="0"/>
              <a:t>procedimento decisionale, scandito da </a:t>
            </a:r>
            <a:r>
              <a:rPr lang="it-IT" dirty="0" err="1"/>
              <a:t>pià</a:t>
            </a:r>
            <a:r>
              <a:rPr lang="it-IT" dirty="0"/>
              <a:t> fasi: </a:t>
            </a:r>
            <a:endParaRPr lang="it-IT" dirty="0" smtClean="0"/>
          </a:p>
          <a:p>
            <a:r>
              <a:rPr lang="it-IT" dirty="0" smtClean="0"/>
              <a:t>a</a:t>
            </a:r>
            <a:r>
              <a:rPr lang="it-IT" dirty="0"/>
              <a:t>) convocazione in un certo luogo ed in un certo tempo; </a:t>
            </a:r>
            <a:endParaRPr lang="it-IT" dirty="0" smtClean="0"/>
          </a:p>
          <a:p>
            <a:r>
              <a:rPr lang="it-IT" dirty="0" smtClean="0"/>
              <a:t>b</a:t>
            </a:r>
            <a:r>
              <a:rPr lang="it-IT" dirty="0"/>
              <a:t>) per decidere su materie </a:t>
            </a:r>
            <a:r>
              <a:rPr lang="it-IT" dirty="0" smtClean="0"/>
              <a:t>prefissate</a:t>
            </a:r>
          </a:p>
          <a:p>
            <a:r>
              <a:rPr lang="it-IT" dirty="0" smtClean="0"/>
              <a:t> c) dibattito</a:t>
            </a:r>
          </a:p>
          <a:p>
            <a:r>
              <a:rPr lang="it-IT" dirty="0" smtClean="0"/>
              <a:t> </a:t>
            </a:r>
            <a:r>
              <a:rPr lang="it-IT" dirty="0"/>
              <a:t>e) votazione e conta dei voti a favore</a:t>
            </a:r>
            <a:r>
              <a:rPr lang="it-IT" dirty="0" smtClean="0"/>
              <a:t>;</a:t>
            </a:r>
          </a:p>
          <a:p>
            <a:r>
              <a:rPr lang="it-IT" dirty="0" smtClean="0"/>
              <a:t> </a:t>
            </a:r>
            <a:r>
              <a:rPr lang="it-IT" dirty="0" err="1"/>
              <a:t>f</a:t>
            </a:r>
            <a:r>
              <a:rPr lang="it-IT" dirty="0"/>
              <a:t>) proclamazione della decisione se i voti a favore attingono a una certa soglia quantitativa (quorum deliberativo</a:t>
            </a:r>
            <a:r>
              <a:rPr lang="it-IT" dirty="0" smtClean="0"/>
              <a:t>);</a:t>
            </a:r>
          </a:p>
          <a:p>
            <a:r>
              <a:rPr lang="it-IT" dirty="0" smtClean="0"/>
              <a:t> </a:t>
            </a:r>
            <a:r>
              <a:rPr lang="it-IT" dirty="0"/>
              <a:t>g) verbalizzazione.</a:t>
            </a:r>
            <a:r>
              <a:rPr lang="it-IT" dirty="0" smtClean="0">
                <a:effectLst/>
              </a:rPr>
              <a:t> </a:t>
            </a:r>
            <a:endParaRPr lang="it-IT" dirty="0"/>
          </a:p>
        </p:txBody>
      </p:sp>
    </p:spTree>
    <p:extLst>
      <p:ext uri="{BB962C8B-B14F-4D97-AF65-F5344CB8AC3E}">
        <p14:creationId xmlns:p14="http://schemas.microsoft.com/office/powerpoint/2010/main" val="12689993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Collegialità in senso forte o debole</a:t>
            </a:r>
            <a:endParaRPr lang="it-IT" dirty="0"/>
          </a:p>
        </p:txBody>
      </p:sp>
      <p:sp>
        <p:nvSpPr>
          <p:cNvPr id="3" name="Segnaposto contenuto 2"/>
          <p:cNvSpPr>
            <a:spLocks noGrp="1"/>
          </p:cNvSpPr>
          <p:nvPr>
            <p:ph idx="1"/>
          </p:nvPr>
        </p:nvSpPr>
        <p:spPr/>
        <p:txBody>
          <a:bodyPr>
            <a:normAutofit fontScale="92500" lnSpcReduction="20000"/>
          </a:bodyPr>
          <a:lstStyle/>
          <a:p>
            <a:r>
              <a:rPr lang="it-IT" dirty="0"/>
              <a:t>Prima accezione: unità spaziotemporale, in modo da consentire dibattito contestuale tra tutti i legittimati; </a:t>
            </a:r>
            <a:endParaRPr lang="it-IT" dirty="0" smtClean="0"/>
          </a:p>
          <a:p>
            <a:r>
              <a:rPr lang="it-IT" dirty="0" smtClean="0"/>
              <a:t>Seconda accezione: </a:t>
            </a:r>
            <a:r>
              <a:rPr lang="it-IT" dirty="0" smtClean="0"/>
              <a:t>possibilità </a:t>
            </a:r>
            <a:r>
              <a:rPr lang="it-IT" dirty="0"/>
              <a:t>di confronto tra tutti i legittimati, indipendentemente dall’unità spazio-temporale della decisione</a:t>
            </a:r>
            <a:r>
              <a:rPr lang="it-IT" dirty="0" smtClean="0"/>
              <a:t>.</a:t>
            </a:r>
          </a:p>
          <a:p>
            <a:r>
              <a:rPr lang="it-IT" dirty="0"/>
              <a:t>Possibilità di ricorrere ai metodi alternativi del consenso espresso per iscritto e consultazione scritta sia per le decisioni dei soci di s.r.l. sia per quelle degli amministratori</a:t>
            </a:r>
            <a:r>
              <a:rPr lang="it-IT" dirty="0" smtClean="0">
                <a:effectLst/>
              </a:rPr>
              <a:t> sulla falsariga della disciplina </a:t>
            </a:r>
            <a:r>
              <a:rPr lang="it-IT" dirty="0" smtClean="0"/>
              <a:t>francese (</a:t>
            </a:r>
            <a:r>
              <a:rPr lang="it-IT" dirty="0"/>
              <a:t>art. L. 223-27 e art. L. 223-28 code de </a:t>
            </a:r>
            <a:r>
              <a:rPr lang="it-IT" dirty="0" err="1"/>
              <a:t>commerce</a:t>
            </a:r>
            <a:r>
              <a:rPr lang="it-IT" dirty="0"/>
              <a:t>). </a:t>
            </a:r>
            <a:endParaRPr lang="it-IT" dirty="0" smtClean="0"/>
          </a:p>
          <a:p>
            <a:r>
              <a:rPr lang="it-IT" dirty="0" smtClean="0"/>
              <a:t> </a:t>
            </a:r>
            <a:r>
              <a:rPr lang="it-IT" dirty="0"/>
              <a:t>Possibilità di evincere procedimento da rispettare dalla regola secondo cui in ogni caso dai documenti sottoscritti devono risultare con chiarezza l’argomento oggetto della decisione ed il consenso alla stessa, per le decisioni dei soci anche dal diritto di ogni socio di partecipare alle decisioni.</a:t>
            </a:r>
            <a:r>
              <a:rPr lang="it-IT" dirty="0" smtClean="0">
                <a:effectLst/>
              </a:rPr>
              <a:t> </a:t>
            </a:r>
            <a:r>
              <a:rPr lang="it-IT" dirty="0" smtClean="0"/>
              <a:t> </a:t>
            </a:r>
            <a:endParaRPr lang="it-IT" dirty="0"/>
          </a:p>
          <a:p>
            <a:endParaRPr lang="it-IT" dirty="0"/>
          </a:p>
        </p:txBody>
      </p:sp>
    </p:spTree>
    <p:extLst>
      <p:ext uri="{BB962C8B-B14F-4D97-AF65-F5344CB8AC3E}">
        <p14:creationId xmlns:p14="http://schemas.microsoft.com/office/powerpoint/2010/main" val="13387839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Raccolta separata del consenso</a:t>
            </a:r>
            <a:endParaRPr lang="it-IT" dirty="0"/>
          </a:p>
        </p:txBody>
      </p:sp>
      <p:sp>
        <p:nvSpPr>
          <p:cNvPr id="3" name="Segnaposto contenuto 2"/>
          <p:cNvSpPr>
            <a:spLocks noGrp="1"/>
          </p:cNvSpPr>
          <p:nvPr>
            <p:ph idx="1"/>
          </p:nvPr>
        </p:nvSpPr>
        <p:spPr/>
        <p:txBody>
          <a:bodyPr/>
          <a:lstStyle/>
          <a:p>
            <a:r>
              <a:rPr lang="it-IT" dirty="0"/>
              <a:t>collegialità è preordinata a ponderare collettivamente una decisione o comporre interessi diversi nella decisione, funzionalmente sembra coessenziale alla collegialità una qualche provocazione al </a:t>
            </a:r>
            <a:r>
              <a:rPr lang="it-IT" dirty="0" smtClean="0"/>
              <a:t>dibattito prima </a:t>
            </a:r>
            <a:r>
              <a:rPr lang="it-IT" dirty="0"/>
              <a:t>di </a:t>
            </a:r>
            <a:r>
              <a:rPr lang="it-IT" dirty="0" smtClean="0"/>
              <a:t>decidere</a:t>
            </a:r>
          </a:p>
          <a:p>
            <a:r>
              <a:rPr lang="it-IT" dirty="0"/>
              <a:t>Differenza con la congiuntiva. Se c’è provocazione al dibattito la decisione è collegiale, altrimenti è congiuntiva</a:t>
            </a:r>
          </a:p>
          <a:p>
            <a:endParaRPr lang="it-IT" dirty="0"/>
          </a:p>
        </p:txBody>
      </p:sp>
    </p:spTree>
    <p:extLst>
      <p:ext uri="{BB962C8B-B14F-4D97-AF65-F5344CB8AC3E}">
        <p14:creationId xmlns:p14="http://schemas.microsoft.com/office/powerpoint/2010/main" val="13157863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a:t>Articolazione delle competenze decisionali e complementari nelle società di capitali.</a:t>
            </a:r>
          </a:p>
        </p:txBody>
      </p:sp>
      <p:sp>
        <p:nvSpPr>
          <p:cNvPr id="3" name="Segnaposto contenuto 2"/>
          <p:cNvSpPr>
            <a:spLocks noGrp="1"/>
          </p:cNvSpPr>
          <p:nvPr>
            <p:ph idx="1"/>
          </p:nvPr>
        </p:nvSpPr>
        <p:spPr/>
        <p:txBody>
          <a:bodyPr/>
          <a:lstStyle/>
          <a:p>
            <a:r>
              <a:rPr lang="it-IT" dirty="0"/>
              <a:t>Tutte le società di capitali sono organizzate </a:t>
            </a:r>
            <a:r>
              <a:rPr lang="it-IT" dirty="0" smtClean="0"/>
              <a:t>corporativamente.</a:t>
            </a:r>
          </a:p>
          <a:p>
            <a:r>
              <a:rPr lang="it-IT" dirty="0" smtClean="0"/>
              <a:t>Organizzazione </a:t>
            </a:r>
            <a:r>
              <a:rPr lang="it-IT" dirty="0"/>
              <a:t>corporativa residuale e attenuata nella s.r.l. e modificata nella sapa</a:t>
            </a:r>
            <a:r>
              <a:rPr lang="it-IT" dirty="0" smtClean="0"/>
              <a:t>.</a:t>
            </a:r>
          </a:p>
          <a:p>
            <a:r>
              <a:rPr lang="it-IT" dirty="0"/>
              <a:t>Controllo </a:t>
            </a:r>
            <a:r>
              <a:rPr lang="it-IT" dirty="0" smtClean="0"/>
              <a:t>contabile: Controlli </a:t>
            </a:r>
            <a:r>
              <a:rPr lang="it-IT" dirty="0"/>
              <a:t>estraniato dal disegno organizzativo, competenza di una figura professionale esterna alla società revisore contabile o società di revisione. Art. 2409 bis c.c.</a:t>
            </a:r>
          </a:p>
          <a:p>
            <a:endParaRPr lang="it-IT" dirty="0"/>
          </a:p>
        </p:txBody>
      </p:sp>
    </p:spTree>
    <p:extLst>
      <p:ext uri="{BB962C8B-B14F-4D97-AF65-F5344CB8AC3E}">
        <p14:creationId xmlns:p14="http://schemas.microsoft.com/office/powerpoint/2010/main" val="197666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a:t>Amministrazione, </a:t>
            </a:r>
            <a:r>
              <a:rPr lang="it-IT" dirty="0" smtClean="0"/>
              <a:t>controllo, </a:t>
            </a:r>
            <a:r>
              <a:rPr lang="it-IT" dirty="0"/>
              <a:t>legalità e </a:t>
            </a:r>
            <a:r>
              <a:rPr lang="it-IT" dirty="0" smtClean="0"/>
              <a:t>vigilanza nel sistema tradizionale</a:t>
            </a:r>
            <a:r>
              <a:rPr lang="it-IT" dirty="0"/>
              <a:t/>
            </a:r>
            <a:br>
              <a:rPr lang="it-IT" dirty="0"/>
            </a:br>
            <a:endParaRPr lang="it-IT" dirty="0"/>
          </a:p>
        </p:txBody>
      </p:sp>
      <p:sp>
        <p:nvSpPr>
          <p:cNvPr id="3" name="Segnaposto contenuto 2"/>
          <p:cNvSpPr>
            <a:spLocks noGrp="1"/>
          </p:cNvSpPr>
          <p:nvPr>
            <p:ph idx="1"/>
          </p:nvPr>
        </p:nvSpPr>
        <p:spPr>
          <a:xfrm>
            <a:off x="254833" y="1439056"/>
            <a:ext cx="11098967" cy="5261547"/>
          </a:xfrm>
        </p:spPr>
        <p:txBody>
          <a:bodyPr>
            <a:normAutofit fontScale="92500" lnSpcReduction="20000"/>
          </a:bodyPr>
          <a:lstStyle/>
          <a:p>
            <a:r>
              <a:rPr lang="it-IT" dirty="0"/>
              <a:t>Amministrazione nel sistema latino, regola dell’art. 2380 bis c.c.</a:t>
            </a:r>
          </a:p>
          <a:p>
            <a:r>
              <a:rPr lang="it-IT" dirty="0"/>
              <a:t>Reclutamento: competenza assemblea fatta eccezione per i primi amministratori, nominati nello </a:t>
            </a:r>
            <a:r>
              <a:rPr lang="it-IT" dirty="0" smtClean="0"/>
              <a:t>statuto</a:t>
            </a:r>
            <a:r>
              <a:rPr lang="it-IT" dirty="0"/>
              <a:t>,</a:t>
            </a:r>
            <a:r>
              <a:rPr lang="it-IT" dirty="0" smtClean="0"/>
              <a:t> quelli </a:t>
            </a:r>
            <a:r>
              <a:rPr lang="it-IT" dirty="0"/>
              <a:t>che lo statuto può concedere allo stato o enti pubblici di nominare (art. 2449 c.c.) </a:t>
            </a:r>
            <a:r>
              <a:rPr lang="it-IT" dirty="0" smtClean="0"/>
              <a:t>quelli eventuali </a:t>
            </a:r>
            <a:r>
              <a:rPr lang="it-IT" dirty="0"/>
              <a:t>di nomina di strumenti finanziari e gli amministratori cooptati fino alla prossima assemblea (art. 2386 c.c</a:t>
            </a:r>
            <a:r>
              <a:rPr lang="it-IT" dirty="0" smtClean="0"/>
              <a:t>.)</a:t>
            </a:r>
          </a:p>
          <a:p>
            <a:r>
              <a:rPr lang="it-IT" dirty="0"/>
              <a:t>Gli amministratori godono di stabilità personale: l’assemblea può revocarli in ogni momento, salvo risarcimento danni se revoca priva di giusta causa (art. 2383, comma 3, c.c.)</a:t>
            </a:r>
            <a:r>
              <a:rPr lang="it-IT" dirty="0" smtClean="0">
                <a:effectLst/>
              </a:rPr>
              <a:t> </a:t>
            </a:r>
          </a:p>
          <a:p>
            <a:r>
              <a:rPr lang="it-IT" dirty="0" err="1" smtClean="0"/>
              <a:t>omnicomprensività</a:t>
            </a:r>
            <a:r>
              <a:rPr lang="it-IT" dirty="0" smtClean="0"/>
              <a:t> ed esclusività </a:t>
            </a:r>
            <a:r>
              <a:rPr lang="it-IT" dirty="0"/>
              <a:t>della competenza decisionale. </a:t>
            </a:r>
          </a:p>
          <a:p>
            <a:r>
              <a:rPr lang="it-IT" dirty="0"/>
              <a:t>Esclusività: l’assemblea </a:t>
            </a:r>
            <a:r>
              <a:rPr lang="it-IT" dirty="0" smtClean="0"/>
              <a:t>dei soci è </a:t>
            </a:r>
            <a:r>
              <a:rPr lang="it-IT" dirty="0"/>
              <a:t>estranea all’attuazione dell’oggetto sociale. L’assemblea può solo essere riservataria nello statuto di autorizzazioni per il compimento di atti degli amministratori, ferma restando responsabilità degli amministratori. Accentuazione della esclusività dopo la riforma del 2003. Competenze implicite assemblea?</a:t>
            </a:r>
          </a:p>
          <a:p>
            <a:endParaRPr lang="it-IT" dirty="0"/>
          </a:p>
        </p:txBody>
      </p:sp>
    </p:spTree>
    <p:extLst>
      <p:ext uri="{BB962C8B-B14F-4D97-AF65-F5344CB8AC3E}">
        <p14:creationId xmlns:p14="http://schemas.microsoft.com/office/powerpoint/2010/main" val="19470097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Competenze decisionali in seno al consiglio </a:t>
            </a:r>
          </a:p>
        </p:txBody>
      </p:sp>
      <p:sp>
        <p:nvSpPr>
          <p:cNvPr id="3" name="Segnaposto contenuto 2"/>
          <p:cNvSpPr>
            <a:spLocks noGrp="1"/>
          </p:cNvSpPr>
          <p:nvPr>
            <p:ph idx="1"/>
          </p:nvPr>
        </p:nvSpPr>
        <p:spPr/>
        <p:txBody>
          <a:bodyPr/>
          <a:lstStyle/>
          <a:p>
            <a:r>
              <a:rPr lang="it-IT" dirty="0" smtClean="0"/>
              <a:t>Ripartibili </a:t>
            </a:r>
            <a:r>
              <a:rPr lang="it-IT" dirty="0"/>
              <a:t>tra </a:t>
            </a:r>
            <a:r>
              <a:rPr lang="it-IT" dirty="0" err="1"/>
              <a:t>cda</a:t>
            </a:r>
            <a:r>
              <a:rPr lang="it-IT" dirty="0"/>
              <a:t> e amministratori delegati o comitato esecutivo.</a:t>
            </a:r>
          </a:p>
          <a:p>
            <a:r>
              <a:rPr lang="it-IT" dirty="0"/>
              <a:t>Riserva di competenza per il plenum: art. 2381, comma 4 c.c. e sono attribuiti compiti istruzione, vigilanza e potere di avocare a sé operazioni rientranti nella delega. Gli uffici delegati provvedono alla gestione dell’impresa nei limiti della delega, all’organizzazione (cura dell’adeguatezza degli assetti) e, nei medesimi limiti, dell’impresa, ragguagliando </a:t>
            </a:r>
            <a:r>
              <a:rPr lang="it-IT" dirty="0" smtClean="0"/>
              <a:t>periodicamente </a:t>
            </a:r>
            <a:r>
              <a:rPr lang="it-IT" dirty="0"/>
              <a:t>il consiglio sulla gestione attuava e progettata.</a:t>
            </a:r>
          </a:p>
          <a:p>
            <a:endParaRPr lang="it-IT" dirty="0"/>
          </a:p>
        </p:txBody>
      </p:sp>
    </p:spTree>
    <p:extLst>
      <p:ext uri="{BB962C8B-B14F-4D97-AF65-F5344CB8AC3E}">
        <p14:creationId xmlns:p14="http://schemas.microsoft.com/office/powerpoint/2010/main" val="77573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Controllo di legalità e vigilanza nel sistema latino</a:t>
            </a:r>
          </a:p>
        </p:txBody>
      </p:sp>
      <p:sp>
        <p:nvSpPr>
          <p:cNvPr id="3" name="Segnaposto contenuto 2"/>
          <p:cNvSpPr>
            <a:spLocks noGrp="1"/>
          </p:cNvSpPr>
          <p:nvPr>
            <p:ph idx="1"/>
          </p:nvPr>
        </p:nvSpPr>
        <p:spPr/>
        <p:txBody>
          <a:bodyPr/>
          <a:lstStyle/>
          <a:p>
            <a:r>
              <a:rPr lang="it-IT" dirty="0"/>
              <a:t>Controlli affidati al collegio sindacale organo che gode di stabilità reale rafforzata, necessità di giusta causa delibata dal Tribunale</a:t>
            </a:r>
            <a:r>
              <a:rPr lang="it-IT" dirty="0" smtClean="0">
                <a:effectLst/>
              </a:rPr>
              <a:t> </a:t>
            </a:r>
          </a:p>
          <a:p>
            <a:r>
              <a:rPr lang="it-IT" dirty="0" smtClean="0"/>
              <a:t>Estraneità del controllo contabile al collegio sindacale, con un’eccezione (previsione statutaria, sempre che la società non faccia ricorso al mercato del capitale di rischio)</a:t>
            </a:r>
          </a:p>
          <a:p>
            <a:r>
              <a:rPr lang="it-IT" dirty="0" smtClean="0"/>
              <a:t>Vigilanza </a:t>
            </a:r>
            <a:r>
              <a:rPr lang="it-IT" dirty="0"/>
              <a:t>sull’adeguatezza degli assetti che il consiglio come plenum è tenuto a valutare.</a:t>
            </a:r>
            <a:r>
              <a:rPr lang="it-IT" dirty="0" smtClean="0">
                <a:effectLst/>
              </a:rPr>
              <a:t> </a:t>
            </a:r>
          </a:p>
          <a:p>
            <a:r>
              <a:rPr lang="it-IT" dirty="0"/>
              <a:t>Denuncia al tribunale gravi </a:t>
            </a:r>
            <a:r>
              <a:rPr lang="it-IT" dirty="0" smtClean="0"/>
              <a:t>irregolarità</a:t>
            </a:r>
            <a:r>
              <a:rPr lang="it-IT" dirty="0"/>
              <a:t>, art. 2409 c.c. competenza a deliberare promozione azione responsabilità</a:t>
            </a:r>
          </a:p>
          <a:p>
            <a:endParaRPr lang="it-IT" dirty="0"/>
          </a:p>
        </p:txBody>
      </p:sp>
    </p:spTree>
    <p:extLst>
      <p:ext uri="{BB962C8B-B14F-4D97-AF65-F5344CB8AC3E}">
        <p14:creationId xmlns:p14="http://schemas.microsoft.com/office/powerpoint/2010/main" val="11127758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a:t>Amministrazione, controllo legalità e vigilanza nei sistemi tedesco e anglosassone</a:t>
            </a:r>
          </a:p>
        </p:txBody>
      </p:sp>
      <p:sp>
        <p:nvSpPr>
          <p:cNvPr id="3" name="Segnaposto contenuto 2"/>
          <p:cNvSpPr>
            <a:spLocks noGrp="1"/>
          </p:cNvSpPr>
          <p:nvPr>
            <p:ph idx="1"/>
          </p:nvPr>
        </p:nvSpPr>
        <p:spPr/>
        <p:txBody>
          <a:bodyPr>
            <a:normAutofit fontScale="92500"/>
          </a:bodyPr>
          <a:lstStyle/>
          <a:p>
            <a:r>
              <a:rPr lang="it-IT" dirty="0"/>
              <a:t>Sistema dualistico (tedesco) Controllo di legalità e vigilanza compiti di un ufficio collegiale denominato Consiglio di sorveglianza, di nomina assembleare</a:t>
            </a:r>
            <a:r>
              <a:rPr lang="it-IT" dirty="0" smtClean="0">
                <a:effectLst/>
              </a:rPr>
              <a:t> </a:t>
            </a:r>
          </a:p>
          <a:p>
            <a:r>
              <a:rPr lang="it-IT" dirty="0"/>
              <a:t>Nel sistema monistico </a:t>
            </a:r>
            <a:r>
              <a:rPr lang="it-IT" dirty="0" smtClean="0"/>
              <a:t>i controlli spettano </a:t>
            </a:r>
            <a:r>
              <a:rPr lang="it-IT" dirty="0"/>
              <a:t>a comitato per il controllo sulla </a:t>
            </a:r>
            <a:r>
              <a:rPr lang="it-IT" dirty="0" smtClean="0"/>
              <a:t>gestione: vigilanza sull’adeguatezza della struttura organizzativa, del sistema di controllo interno e del sistema di amministrativo e contabile, nonché sulla sua idoneità a rappresentare correttamente i fatti di gestione.</a:t>
            </a:r>
            <a:r>
              <a:rPr lang="it-IT" dirty="0" smtClean="0">
                <a:effectLst/>
              </a:rPr>
              <a:t> </a:t>
            </a:r>
          </a:p>
          <a:p>
            <a:r>
              <a:rPr lang="it-IT" dirty="0"/>
              <a:t>Controllo legalità nel sistema monistico. Non previsto testualmente, si ricava dalla competenza nella cura dei rapporti con i soggetti incaricati del controllo contabile al pari della legittimazione a denunziare al tribunale le gravi irregolarità.</a:t>
            </a:r>
            <a:r>
              <a:rPr lang="it-IT" dirty="0" smtClean="0">
                <a:effectLst/>
              </a:rPr>
              <a:t> </a:t>
            </a:r>
          </a:p>
          <a:p>
            <a:endParaRPr lang="it-IT" dirty="0"/>
          </a:p>
        </p:txBody>
      </p:sp>
    </p:spTree>
    <p:extLst>
      <p:ext uri="{BB962C8B-B14F-4D97-AF65-F5344CB8AC3E}">
        <p14:creationId xmlns:p14="http://schemas.microsoft.com/office/powerpoint/2010/main" val="760820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Competenze decisionali nei sistemi alternativi</a:t>
            </a:r>
            <a:endParaRPr lang="it-IT" dirty="0"/>
          </a:p>
        </p:txBody>
      </p:sp>
      <p:sp>
        <p:nvSpPr>
          <p:cNvPr id="3" name="Segnaposto contenuto 2"/>
          <p:cNvSpPr>
            <a:spLocks noGrp="1"/>
          </p:cNvSpPr>
          <p:nvPr>
            <p:ph idx="1"/>
          </p:nvPr>
        </p:nvSpPr>
        <p:spPr/>
        <p:txBody>
          <a:bodyPr/>
          <a:lstStyle/>
          <a:p>
            <a:r>
              <a:rPr lang="it-IT" dirty="0"/>
              <a:t>Le competenze decisionali sono attribuite nel sistema dualistico al consiglio di </a:t>
            </a:r>
            <a:r>
              <a:rPr lang="it-IT" dirty="0" smtClean="0"/>
              <a:t>gestione</a:t>
            </a:r>
          </a:p>
          <a:p>
            <a:r>
              <a:rPr lang="it-IT" dirty="0" smtClean="0"/>
              <a:t>Nel </a:t>
            </a:r>
            <a:r>
              <a:rPr lang="it-IT" dirty="0"/>
              <a:t>sistema dualistico, al consiglio di sorveglianza spettano alcune competenze assembleari: approvazione bilancio, deliberazione azione responsabilità</a:t>
            </a:r>
          </a:p>
          <a:p>
            <a:r>
              <a:rPr lang="it-IT" dirty="0"/>
              <a:t>Funzione di alta amministrazione se lo statuto lo prevede: </a:t>
            </a:r>
            <a:r>
              <a:rPr lang="it-IT" dirty="0" err="1"/>
              <a:t>lett</a:t>
            </a:r>
            <a:r>
              <a:rPr lang="it-IT" dirty="0"/>
              <a:t>. </a:t>
            </a:r>
            <a:r>
              <a:rPr lang="it-IT" dirty="0" err="1"/>
              <a:t>f</a:t>
            </a:r>
            <a:r>
              <a:rPr lang="it-IT" dirty="0"/>
              <a:t>-bis</a:t>
            </a:r>
            <a:r>
              <a:rPr lang="it-IT" dirty="0" smtClean="0">
                <a:effectLst/>
              </a:rPr>
              <a:t> </a:t>
            </a:r>
          </a:p>
          <a:p>
            <a:r>
              <a:rPr lang="it-IT" dirty="0" smtClean="0"/>
              <a:t>Nel sistema monistico le competenze decisionali sono del </a:t>
            </a:r>
            <a:r>
              <a:rPr lang="it-IT" dirty="0" err="1" smtClean="0"/>
              <a:t>cda</a:t>
            </a:r>
            <a:endParaRPr lang="it-IT" dirty="0" smtClean="0"/>
          </a:p>
          <a:p>
            <a:endParaRPr lang="it-IT" dirty="0"/>
          </a:p>
        </p:txBody>
      </p:sp>
    </p:spTree>
    <p:extLst>
      <p:ext uri="{BB962C8B-B14F-4D97-AF65-F5344CB8AC3E}">
        <p14:creationId xmlns:p14="http://schemas.microsoft.com/office/powerpoint/2010/main" val="9973496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Società a responsabilità limitata</a:t>
            </a:r>
            <a:endParaRPr lang="it-IT" dirty="0"/>
          </a:p>
        </p:txBody>
      </p:sp>
      <p:sp>
        <p:nvSpPr>
          <p:cNvPr id="3" name="Segnaposto contenuto 2"/>
          <p:cNvSpPr>
            <a:spLocks noGrp="1"/>
          </p:cNvSpPr>
          <p:nvPr>
            <p:ph idx="1"/>
          </p:nvPr>
        </p:nvSpPr>
        <p:spPr/>
        <p:txBody>
          <a:bodyPr>
            <a:normAutofit/>
          </a:bodyPr>
          <a:lstStyle/>
          <a:p>
            <a:r>
              <a:rPr lang="it-IT" dirty="0"/>
              <a:t>Organizzazione </a:t>
            </a:r>
            <a:r>
              <a:rPr lang="it-IT" dirty="0" smtClean="0"/>
              <a:t>corporativa: residuale o necessaria</a:t>
            </a:r>
            <a:r>
              <a:rPr lang="it-IT" dirty="0" smtClean="0"/>
              <a:t>? </a:t>
            </a:r>
            <a:r>
              <a:rPr lang="it-IT" dirty="0" smtClean="0"/>
              <a:t>Organizzazione attenuata</a:t>
            </a:r>
            <a:endParaRPr lang="it-IT" dirty="0" smtClean="0"/>
          </a:p>
          <a:p>
            <a:r>
              <a:rPr lang="it-IT" dirty="0" smtClean="0"/>
              <a:t>Controllo: art</a:t>
            </a:r>
            <a:r>
              <a:rPr lang="it-IT" dirty="0"/>
              <a:t>. 2477 c.c. nomina di organo di controllo o revisore se previsto nell’atto costitutivo. Unico membro</a:t>
            </a:r>
          </a:p>
          <a:p>
            <a:r>
              <a:rPr lang="it-IT" dirty="0"/>
              <a:t>Controllo dei soci che hanno diritti di informazione e di consultazione della </a:t>
            </a:r>
            <a:r>
              <a:rPr lang="it-IT" dirty="0" smtClean="0"/>
              <a:t>contabilità </a:t>
            </a:r>
            <a:r>
              <a:rPr lang="it-IT" dirty="0"/>
              <a:t>(art. 2476, comma 2, c.c. approvazione del bilancio art. 2479 n. 1, e ad avvalersi di questi strumenti per esercitare azione sociale </a:t>
            </a:r>
            <a:r>
              <a:rPr lang="it-IT" dirty="0" smtClean="0"/>
              <a:t>responsabilità</a:t>
            </a:r>
          </a:p>
          <a:p>
            <a:r>
              <a:rPr lang="it-IT" dirty="0"/>
              <a:t>Organizzazione </a:t>
            </a:r>
            <a:r>
              <a:rPr lang="it-IT" dirty="0" smtClean="0"/>
              <a:t>corporativa attenuata </a:t>
            </a:r>
            <a:r>
              <a:rPr lang="it-IT" dirty="0"/>
              <a:t>perché l’amministrazione non è competenza esclusiva di ufficio specializzato come </a:t>
            </a:r>
            <a:r>
              <a:rPr lang="it-IT" dirty="0" smtClean="0"/>
              <a:t>nella </a:t>
            </a:r>
            <a:r>
              <a:rPr lang="it-IT" dirty="0" err="1"/>
              <a:t>s.p.a.</a:t>
            </a:r>
            <a:endParaRPr lang="it-IT" dirty="0"/>
          </a:p>
          <a:p>
            <a:endParaRPr lang="it-IT" dirty="0"/>
          </a:p>
          <a:p>
            <a:endParaRPr lang="it-IT" dirty="0"/>
          </a:p>
        </p:txBody>
      </p:sp>
    </p:spTree>
    <p:extLst>
      <p:ext uri="{BB962C8B-B14F-4D97-AF65-F5344CB8AC3E}">
        <p14:creationId xmlns:p14="http://schemas.microsoft.com/office/powerpoint/2010/main" val="11842021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Società in accomandita per azioni</a:t>
            </a:r>
            <a:br>
              <a:rPr lang="it-IT" dirty="0"/>
            </a:br>
            <a:endParaRPr lang="it-IT" dirty="0"/>
          </a:p>
        </p:txBody>
      </p:sp>
      <p:sp>
        <p:nvSpPr>
          <p:cNvPr id="3" name="Segnaposto contenuto 2"/>
          <p:cNvSpPr>
            <a:spLocks noGrp="1"/>
          </p:cNvSpPr>
          <p:nvPr>
            <p:ph idx="1"/>
          </p:nvPr>
        </p:nvSpPr>
        <p:spPr/>
        <p:txBody>
          <a:bodyPr/>
          <a:lstStyle/>
          <a:p>
            <a:r>
              <a:rPr lang="it-IT" dirty="0"/>
              <a:t>L’accomandita è codice organizzativo che favorisce la provvista del capitale di rischio, ma dall’altro corregge la plutocrazia azionaria con </a:t>
            </a:r>
            <a:r>
              <a:rPr lang="it-IT" dirty="0" smtClean="0"/>
              <a:t>autocrazia </a:t>
            </a:r>
            <a:r>
              <a:rPr lang="it-IT" dirty="0"/>
              <a:t>personale</a:t>
            </a:r>
            <a:r>
              <a:rPr lang="it-IT" dirty="0" smtClean="0">
                <a:effectLst/>
              </a:rPr>
              <a:t> </a:t>
            </a:r>
          </a:p>
          <a:p>
            <a:r>
              <a:rPr lang="it-IT" dirty="0"/>
              <a:t>Corrispondenza bi-univoca tra posizione di accomandatario ed amministratore di società. Differenza con accomandita semplice</a:t>
            </a:r>
          </a:p>
          <a:p>
            <a:endParaRPr lang="it-IT" dirty="0"/>
          </a:p>
        </p:txBody>
      </p:sp>
    </p:spTree>
    <p:extLst>
      <p:ext uri="{BB962C8B-B14F-4D97-AF65-F5344CB8AC3E}">
        <p14:creationId xmlns:p14="http://schemas.microsoft.com/office/powerpoint/2010/main" val="8356845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Regime della </a:t>
            </a:r>
            <a:r>
              <a:rPr lang="it-IT" dirty="0" smtClean="0"/>
              <a:t>illegittimità </a:t>
            </a:r>
            <a:r>
              <a:rPr lang="it-IT" dirty="0"/>
              <a:t>delle decisioni e rimedi</a:t>
            </a:r>
          </a:p>
        </p:txBody>
      </p:sp>
      <p:sp>
        <p:nvSpPr>
          <p:cNvPr id="3" name="Segnaposto contenuto 2"/>
          <p:cNvSpPr>
            <a:spLocks noGrp="1"/>
          </p:cNvSpPr>
          <p:nvPr>
            <p:ph idx="1"/>
          </p:nvPr>
        </p:nvSpPr>
        <p:spPr/>
        <p:txBody>
          <a:bodyPr>
            <a:normAutofit fontScale="92500" lnSpcReduction="10000"/>
          </a:bodyPr>
          <a:lstStyle/>
          <a:p>
            <a:r>
              <a:rPr lang="it-IT" dirty="0"/>
              <a:t>Società di </a:t>
            </a:r>
            <a:r>
              <a:rPr lang="it-IT" dirty="0" smtClean="0"/>
              <a:t>persone: nessuna </a:t>
            </a:r>
            <a:r>
              <a:rPr lang="it-IT" dirty="0"/>
              <a:t>disposizione espressa. </a:t>
            </a:r>
          </a:p>
          <a:p>
            <a:r>
              <a:rPr lang="it-IT" dirty="0"/>
              <a:t>Che succede se i soci prevedono nell’atto costitutivo l’organo </a:t>
            </a:r>
            <a:r>
              <a:rPr lang="it-IT" dirty="0" smtClean="0"/>
              <a:t>assembleare? Rimedi </a:t>
            </a:r>
            <a:r>
              <a:rPr lang="it-IT" dirty="0"/>
              <a:t>contrattuali o applicazione </a:t>
            </a:r>
            <a:r>
              <a:rPr lang="it-IT" dirty="0" smtClean="0"/>
              <a:t>analogica disciplina delle società di capitali?</a:t>
            </a:r>
          </a:p>
          <a:p>
            <a:r>
              <a:rPr lang="it-IT" dirty="0"/>
              <a:t>Primo orientamento a favore dei rimedi contrattuali. </a:t>
            </a:r>
            <a:r>
              <a:rPr lang="it-IT" dirty="0" err="1"/>
              <a:t>Cass</a:t>
            </a:r>
            <a:r>
              <a:rPr lang="it-IT" dirty="0"/>
              <a:t>. 7 giugno 2002, n. 8276, </a:t>
            </a:r>
          </a:p>
          <a:p>
            <a:r>
              <a:rPr lang="it-IT" dirty="0"/>
              <a:t>Secondo orientamento, recente, a favore </a:t>
            </a:r>
            <a:r>
              <a:rPr lang="it-IT" dirty="0" smtClean="0"/>
              <a:t>dell’applicazione </a:t>
            </a:r>
            <a:r>
              <a:rPr lang="it-IT" dirty="0"/>
              <a:t>analogica delle norme in tema di società di </a:t>
            </a:r>
            <a:r>
              <a:rPr lang="it-IT" dirty="0" smtClean="0"/>
              <a:t>persone (</a:t>
            </a:r>
            <a:r>
              <a:rPr lang="it-IT" dirty="0" err="1" smtClean="0"/>
              <a:t>Cass</a:t>
            </a:r>
            <a:r>
              <a:rPr lang="it-IT" dirty="0"/>
              <a:t>. </a:t>
            </a:r>
            <a:r>
              <a:rPr lang="it-IT" dirty="0" smtClean="0"/>
              <a:t>1624/2015): </a:t>
            </a:r>
            <a:r>
              <a:rPr lang="it-IT" dirty="0" smtClean="0">
                <a:effectLst/>
              </a:rPr>
              <a:t> </a:t>
            </a:r>
            <a:r>
              <a:rPr lang="it-IT" dirty="0"/>
              <a:t>Le società di persone “commerciali” appartengono al sottosistema del diritto societario retto da autonomi principi e valori; ne consegue, in tema di invalidità delle deliberazioni assembleari, l’applicabilità, ai sensi dell’art. 12 delle preleggi, degli artt. 2377 ss. c.c.</a:t>
            </a:r>
            <a:r>
              <a:rPr lang="it-IT" dirty="0" smtClean="0">
                <a:effectLst/>
              </a:rPr>
              <a:t> </a:t>
            </a:r>
            <a:endParaRPr lang="it-IT" dirty="0"/>
          </a:p>
        </p:txBody>
      </p:sp>
    </p:spTree>
    <p:extLst>
      <p:ext uri="{BB962C8B-B14F-4D97-AF65-F5344CB8AC3E}">
        <p14:creationId xmlns:p14="http://schemas.microsoft.com/office/powerpoint/2010/main" val="402768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69823" y="284813"/>
            <a:ext cx="11083977" cy="5922130"/>
          </a:xfrm>
        </p:spPr>
        <p:txBody>
          <a:bodyPr>
            <a:normAutofit lnSpcReduction="10000"/>
          </a:bodyPr>
          <a:lstStyle/>
          <a:p>
            <a:r>
              <a:rPr lang="it-IT" dirty="0"/>
              <a:t>Società di </a:t>
            </a:r>
            <a:r>
              <a:rPr lang="it-IT" dirty="0" smtClean="0"/>
              <a:t>capitali: tipologia </a:t>
            </a:r>
            <a:r>
              <a:rPr lang="it-IT" dirty="0"/>
              <a:t>di rimedi: invalidità (annullamento/nullità); risarcimento danno</a:t>
            </a:r>
          </a:p>
          <a:p>
            <a:r>
              <a:rPr lang="it-IT" dirty="0"/>
              <a:t>Prima della riforma del </a:t>
            </a:r>
            <a:r>
              <a:rPr lang="it-IT" dirty="0" smtClean="0"/>
              <a:t>2003</a:t>
            </a:r>
          </a:p>
          <a:p>
            <a:r>
              <a:rPr lang="it-IT" dirty="0" smtClean="0"/>
              <a:t>Tre </a:t>
            </a:r>
            <a:r>
              <a:rPr lang="it-IT" dirty="0"/>
              <a:t>tipi di </a:t>
            </a:r>
            <a:r>
              <a:rPr lang="it-IT" dirty="0" smtClean="0"/>
              <a:t>invalidità delle deliberazioni assembleari</a:t>
            </a:r>
            <a:endParaRPr lang="it-IT" dirty="0"/>
          </a:p>
          <a:p>
            <a:r>
              <a:rPr lang="it-IT" dirty="0" smtClean="0"/>
              <a:t>1) Annullabilità</a:t>
            </a:r>
            <a:r>
              <a:rPr lang="it-IT" dirty="0"/>
              <a:t>: categoria generale e residuale</a:t>
            </a:r>
          </a:p>
          <a:p>
            <a:r>
              <a:rPr lang="it-IT" dirty="0" smtClean="0"/>
              <a:t>2) Nullità</a:t>
            </a:r>
            <a:r>
              <a:rPr lang="it-IT" dirty="0"/>
              <a:t>: categoria testuale</a:t>
            </a:r>
          </a:p>
          <a:p>
            <a:r>
              <a:rPr lang="it-IT" dirty="0" smtClean="0"/>
              <a:t>3) Inesistenza</a:t>
            </a:r>
            <a:r>
              <a:rPr lang="it-IT" dirty="0"/>
              <a:t>: categoria giurisprudenziale</a:t>
            </a:r>
          </a:p>
          <a:p>
            <a:r>
              <a:rPr lang="it-IT" dirty="0" smtClean="0"/>
              <a:t>Deliberazioni amministratori: rimedi risarcitori, ad eccezione del caso del conflitto di interessi</a:t>
            </a:r>
          </a:p>
          <a:p>
            <a:r>
              <a:rPr lang="it-IT" dirty="0"/>
              <a:t>Responsabilità amministratori e sindaci. Inadempimento doveri imposti dalla legge o dall’atto costitutivo con la diligenza del mandatario. Responsabilità deleganti per violazione dovere di vigilanza sul generale andamento della gestione e di prevenzione dei danni.</a:t>
            </a:r>
          </a:p>
          <a:p>
            <a:endParaRPr lang="it-IT" dirty="0"/>
          </a:p>
          <a:p>
            <a:endParaRPr lang="it-IT" dirty="0"/>
          </a:p>
        </p:txBody>
      </p:sp>
    </p:spTree>
    <p:extLst>
      <p:ext uri="{BB962C8B-B14F-4D97-AF65-F5344CB8AC3E}">
        <p14:creationId xmlns:p14="http://schemas.microsoft.com/office/powerpoint/2010/main" val="3456744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Rimedi invalidanti e risarcitori dopo la riforma del 2003</a:t>
            </a:r>
          </a:p>
        </p:txBody>
      </p:sp>
      <p:sp>
        <p:nvSpPr>
          <p:cNvPr id="3" name="Segnaposto contenuto 2"/>
          <p:cNvSpPr>
            <a:spLocks noGrp="1"/>
          </p:cNvSpPr>
          <p:nvPr>
            <p:ph idx="1"/>
          </p:nvPr>
        </p:nvSpPr>
        <p:spPr/>
        <p:txBody>
          <a:bodyPr/>
          <a:lstStyle/>
          <a:p>
            <a:r>
              <a:rPr lang="it-IT" dirty="0"/>
              <a:t>Tratti salienti</a:t>
            </a:r>
          </a:p>
          <a:p>
            <a:pPr lvl="0"/>
            <a:r>
              <a:rPr lang="it-IT" dirty="0"/>
              <a:t>I rimedi dell’ordine dell’invalidità sono stati ridisegnati e coordinati con </a:t>
            </a:r>
            <a:r>
              <a:rPr lang="it-IT" dirty="0" err="1"/>
              <a:t>queli</a:t>
            </a:r>
            <a:r>
              <a:rPr lang="it-IT" dirty="0"/>
              <a:t> del risarcimento; risarcimento da illegittimità della deliberazione</a:t>
            </a:r>
          </a:p>
          <a:p>
            <a:pPr lvl="0"/>
            <a:r>
              <a:rPr lang="it-IT" dirty="0"/>
              <a:t>Statuto generale dell’invalidità delle deliberazioni consiliari</a:t>
            </a:r>
          </a:p>
          <a:p>
            <a:pPr lvl="0"/>
            <a:r>
              <a:rPr lang="it-IT" dirty="0"/>
              <a:t>Temperamento della regola del concorso nell’illecito da appartenenza al collegio</a:t>
            </a:r>
          </a:p>
        </p:txBody>
      </p:sp>
    </p:spTree>
    <p:extLst>
      <p:ext uri="{BB962C8B-B14F-4D97-AF65-F5344CB8AC3E}">
        <p14:creationId xmlns:p14="http://schemas.microsoft.com/office/powerpoint/2010/main" val="3325312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Invalidità delle deliberazioni assembleari</a:t>
            </a:r>
            <a:br>
              <a:rPr lang="it-IT" dirty="0"/>
            </a:br>
            <a:endParaRPr lang="it-IT" dirty="0"/>
          </a:p>
        </p:txBody>
      </p:sp>
      <p:sp>
        <p:nvSpPr>
          <p:cNvPr id="3" name="Segnaposto contenuto 2"/>
          <p:cNvSpPr>
            <a:spLocks noGrp="1"/>
          </p:cNvSpPr>
          <p:nvPr>
            <p:ph idx="1"/>
          </p:nvPr>
        </p:nvSpPr>
        <p:spPr/>
        <p:txBody>
          <a:bodyPr/>
          <a:lstStyle/>
          <a:p>
            <a:r>
              <a:rPr lang="it-IT" dirty="0"/>
              <a:t>Mantenimento categorie nullità e annullabilità. </a:t>
            </a:r>
            <a:endParaRPr lang="it-IT" dirty="0" smtClean="0"/>
          </a:p>
          <a:p>
            <a:r>
              <a:rPr lang="it-IT" dirty="0" smtClean="0"/>
              <a:t>Mancata </a:t>
            </a:r>
            <a:r>
              <a:rPr lang="it-IT" dirty="0"/>
              <a:t>previsione dell’inesistenza, da ritenersi bandita dal </a:t>
            </a:r>
            <a:r>
              <a:rPr lang="it-IT" dirty="0" smtClean="0"/>
              <a:t>sistema</a:t>
            </a:r>
          </a:p>
          <a:p>
            <a:r>
              <a:rPr lang="it-IT" dirty="0"/>
              <a:t>Allontanamento dalla disciplina del contratto</a:t>
            </a:r>
            <a:r>
              <a:rPr lang="it-IT" dirty="0" smtClean="0">
                <a:effectLst/>
              </a:rPr>
              <a:t> </a:t>
            </a:r>
          </a:p>
          <a:p>
            <a:r>
              <a:rPr lang="it-IT" dirty="0"/>
              <a:t>Inefficacia permanente ed irreversibile solo per deliberazioni assembleari che modifichino oggetto sociale prevedendo oggetto illecito o </a:t>
            </a:r>
            <a:r>
              <a:rPr lang="it-IT" dirty="0" smtClean="0"/>
              <a:t>impossibile</a:t>
            </a:r>
            <a:endParaRPr lang="it-IT" dirty="0"/>
          </a:p>
          <a:p>
            <a:r>
              <a:rPr lang="it-IT" dirty="0"/>
              <a:t>Nelle altre ipotesi inefficacia temporanea</a:t>
            </a:r>
            <a:r>
              <a:rPr lang="it-IT" dirty="0" smtClean="0"/>
              <a:t>.</a:t>
            </a:r>
          </a:p>
          <a:p>
            <a:r>
              <a:rPr lang="it-IT" dirty="0"/>
              <a:t>Tutti gli altri vizi rientrano nella categoria dell’annullabilità, implicante efficacia </a:t>
            </a:r>
            <a:r>
              <a:rPr lang="it-IT" dirty="0" err="1"/>
              <a:t>temporeaneamente</a:t>
            </a:r>
            <a:r>
              <a:rPr lang="it-IT" dirty="0"/>
              <a:t> precaria con possibilità di annullamento</a:t>
            </a:r>
            <a:r>
              <a:rPr lang="it-IT" dirty="0" smtClean="0">
                <a:effectLst/>
              </a:rPr>
              <a:t> </a:t>
            </a:r>
            <a:endParaRPr lang="it-IT" dirty="0"/>
          </a:p>
          <a:p>
            <a:endParaRPr lang="it-IT" dirty="0"/>
          </a:p>
        </p:txBody>
      </p:sp>
    </p:spTree>
    <p:extLst>
      <p:ext uri="{BB962C8B-B14F-4D97-AF65-F5344CB8AC3E}">
        <p14:creationId xmlns:p14="http://schemas.microsoft.com/office/powerpoint/2010/main" val="10998154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Invalidità delle deliberazioni consiliari</a:t>
            </a:r>
            <a:r>
              <a:rPr lang="it-IT" dirty="0" smtClean="0">
                <a:effectLst/>
              </a:rPr>
              <a:t> </a:t>
            </a:r>
            <a:endParaRPr lang="it-IT" dirty="0"/>
          </a:p>
        </p:txBody>
      </p:sp>
      <p:sp>
        <p:nvSpPr>
          <p:cNvPr id="3" name="Segnaposto contenuto 2"/>
          <p:cNvSpPr>
            <a:spLocks noGrp="1"/>
          </p:cNvSpPr>
          <p:nvPr>
            <p:ph idx="1"/>
          </p:nvPr>
        </p:nvSpPr>
        <p:spPr/>
        <p:txBody>
          <a:bodyPr/>
          <a:lstStyle/>
          <a:p>
            <a:r>
              <a:rPr lang="it-IT" dirty="0"/>
              <a:t>Disciplina della non conformità artt. 2388 e 2391 </a:t>
            </a:r>
            <a:r>
              <a:rPr lang="it-IT" dirty="0" err="1"/>
              <a:t>c.c</a:t>
            </a:r>
            <a:r>
              <a:rPr lang="it-IT" dirty="0" smtClean="0">
                <a:effectLst/>
              </a:rPr>
              <a:t> </a:t>
            </a:r>
          </a:p>
          <a:p>
            <a:r>
              <a:rPr lang="it-IT" dirty="0"/>
              <a:t>Invalidità delle deliberazioni degli altri consiliari</a:t>
            </a:r>
            <a:r>
              <a:rPr lang="it-IT" dirty="0" smtClean="0"/>
              <a:t>?</a:t>
            </a:r>
            <a:r>
              <a:rPr lang="it-IT" dirty="0"/>
              <a:t> Recente decisione del tribunale di Milano che ha ammesso l’impugnabilità nei casi in cui </a:t>
            </a:r>
            <a:r>
              <a:rPr lang="it-IT" dirty="0" smtClean="0"/>
              <a:t>producano effetti </a:t>
            </a:r>
            <a:r>
              <a:rPr lang="it-IT" dirty="0"/>
              <a:t>sull’organizzazione o </a:t>
            </a:r>
            <a:r>
              <a:rPr lang="it-IT" dirty="0" smtClean="0"/>
              <a:t>sulla posizione dei </a:t>
            </a:r>
            <a:r>
              <a:rPr lang="it-IT" dirty="0"/>
              <a:t>diritti dei </a:t>
            </a:r>
            <a:r>
              <a:rPr lang="it-IT" dirty="0" smtClean="0"/>
              <a:t>soci. </a:t>
            </a:r>
            <a:r>
              <a:rPr lang="it-IT" i="1" dirty="0" smtClean="0"/>
              <a:t>Principio </a:t>
            </a:r>
            <a:r>
              <a:rPr lang="it-IT" i="1" dirty="0"/>
              <a:t>generale di sindacabilità delle deliberazioni di tutti gli organi sociali, </a:t>
            </a:r>
            <a:r>
              <a:rPr lang="it-IT" dirty="0" smtClean="0"/>
              <a:t>(</a:t>
            </a:r>
            <a:r>
              <a:rPr lang="it-IT" dirty="0" err="1" smtClean="0"/>
              <a:t>Trib</a:t>
            </a:r>
            <a:r>
              <a:rPr lang="it-IT" dirty="0" smtClean="0"/>
              <a:t>. Milano, 23 aprile 2018)</a:t>
            </a:r>
            <a:endParaRPr lang="it-IT" dirty="0"/>
          </a:p>
          <a:p>
            <a:endParaRPr lang="it-IT" dirty="0"/>
          </a:p>
          <a:p>
            <a:endParaRPr lang="it-IT" dirty="0"/>
          </a:p>
        </p:txBody>
      </p:sp>
    </p:spTree>
    <p:extLst>
      <p:ext uri="{BB962C8B-B14F-4D97-AF65-F5344CB8AC3E}">
        <p14:creationId xmlns:p14="http://schemas.microsoft.com/office/powerpoint/2010/main" val="4195923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Responsabilità degli amministratori: </a:t>
            </a:r>
            <a:r>
              <a:rPr lang="it-IT" dirty="0" err="1" smtClean="0"/>
              <a:t>rules</a:t>
            </a:r>
            <a:r>
              <a:rPr lang="it-IT" dirty="0" smtClean="0"/>
              <a:t> e </a:t>
            </a:r>
            <a:r>
              <a:rPr lang="it-IT" dirty="0" err="1" smtClean="0"/>
              <a:t>standards</a:t>
            </a:r>
            <a:endParaRPr lang="it-IT" dirty="0"/>
          </a:p>
        </p:txBody>
      </p:sp>
      <p:sp>
        <p:nvSpPr>
          <p:cNvPr id="3" name="Segnaposto contenuto 2"/>
          <p:cNvSpPr>
            <a:spLocks noGrp="1"/>
          </p:cNvSpPr>
          <p:nvPr>
            <p:ph idx="1"/>
          </p:nvPr>
        </p:nvSpPr>
        <p:spPr>
          <a:xfrm>
            <a:off x="838200" y="1690688"/>
            <a:ext cx="9372600" cy="4906664"/>
          </a:xfrm>
        </p:spPr>
        <p:txBody>
          <a:bodyPr>
            <a:normAutofit fontScale="92500" lnSpcReduction="10000"/>
          </a:bodyPr>
          <a:lstStyle/>
          <a:p>
            <a:r>
              <a:rPr lang="it-IT" dirty="0" smtClean="0"/>
              <a:t>Obblighi specifici e predeterminati</a:t>
            </a:r>
          </a:p>
          <a:p>
            <a:r>
              <a:rPr lang="it-IT" dirty="0" smtClean="0"/>
              <a:t>Dovere di gestire l’impresa con diligenza e senza conflitti di interesse (duty </a:t>
            </a:r>
            <a:r>
              <a:rPr lang="it-IT" dirty="0" err="1" smtClean="0"/>
              <a:t>of</a:t>
            </a:r>
            <a:r>
              <a:rPr lang="it-IT" dirty="0" smtClean="0"/>
              <a:t> care; duty </a:t>
            </a:r>
            <a:r>
              <a:rPr lang="it-IT" dirty="0" err="1" smtClean="0"/>
              <a:t>of</a:t>
            </a:r>
            <a:r>
              <a:rPr lang="it-IT" dirty="0" smtClean="0"/>
              <a:t> </a:t>
            </a:r>
            <a:r>
              <a:rPr lang="it-IT" dirty="0" err="1" smtClean="0"/>
              <a:t>loyalty</a:t>
            </a:r>
            <a:r>
              <a:rPr lang="it-IT" dirty="0" smtClean="0"/>
              <a:t>)</a:t>
            </a:r>
          </a:p>
          <a:p>
            <a:r>
              <a:rPr lang="it-IT" dirty="0" smtClean="0"/>
              <a:t>Business judgment rule/</a:t>
            </a:r>
            <a:r>
              <a:rPr lang="it-IT" dirty="0" err="1" smtClean="0"/>
              <a:t>honest</a:t>
            </a:r>
            <a:r>
              <a:rPr lang="it-IT" dirty="0" smtClean="0"/>
              <a:t> </a:t>
            </a:r>
            <a:r>
              <a:rPr lang="it-IT" dirty="0" err="1" smtClean="0"/>
              <a:t>error</a:t>
            </a:r>
            <a:r>
              <a:rPr lang="it-IT" dirty="0" smtClean="0"/>
              <a:t> </a:t>
            </a:r>
            <a:r>
              <a:rPr lang="it-IT" dirty="0" err="1" smtClean="0"/>
              <a:t>if</a:t>
            </a:r>
            <a:r>
              <a:rPr lang="it-IT" dirty="0" smtClean="0"/>
              <a:t> judgment rule</a:t>
            </a:r>
          </a:p>
          <a:p>
            <a:r>
              <a:rPr lang="it-IT" dirty="0" smtClean="0"/>
              <a:t>La responsabilità degli amministratori viene esclusa finché tali decisioni siano assunte, entro i limiti dei poteri conferiti, da amministratori disinteressati, in buona fede e con l’impiego della dovuta diligenza nell’acquisire le informazioni relative all’operazione. Se tali condizioni sussistono, si applicherà la </a:t>
            </a:r>
            <a:r>
              <a:rPr lang="it-IT" i="1" dirty="0" smtClean="0"/>
              <a:t>business judgment rule</a:t>
            </a:r>
            <a:r>
              <a:rPr lang="it-IT" dirty="0" smtClean="0"/>
              <a:t>, in base alla quale è sufficiente che la decisione appaia meramente razionale al fine di rendere immune l’amministratore dalla relativa responsabilità, anche se, </a:t>
            </a:r>
            <a:r>
              <a:rPr lang="it-IT" i="1" dirty="0" smtClean="0"/>
              <a:t>ex post</a:t>
            </a:r>
            <a:r>
              <a:rPr lang="it-IT" dirty="0" smtClean="0"/>
              <a:t>, il giudice ritenga che la decisione sia stata, invece, irragionevole</a:t>
            </a:r>
          </a:p>
        </p:txBody>
      </p:sp>
    </p:spTree>
    <p:extLst>
      <p:ext uri="{BB962C8B-B14F-4D97-AF65-F5344CB8AC3E}">
        <p14:creationId xmlns:p14="http://schemas.microsoft.com/office/powerpoint/2010/main" val="17215383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smtClean="0"/>
              <a:t>Limiti all’applicazione della </a:t>
            </a:r>
            <a:r>
              <a:rPr lang="it-IT" dirty="0" err="1" smtClean="0"/>
              <a:t>b.j.r.</a:t>
            </a:r>
            <a:r>
              <a:rPr lang="it-IT" dirty="0" smtClean="0"/>
              <a:t/>
            </a:r>
            <a:br>
              <a:rPr lang="it-IT" dirty="0" smtClean="0"/>
            </a:br>
            <a:endParaRPr lang="it-IT" dirty="0"/>
          </a:p>
        </p:txBody>
      </p:sp>
      <p:sp>
        <p:nvSpPr>
          <p:cNvPr id="3" name="Segnaposto contenuto 2"/>
          <p:cNvSpPr>
            <a:spLocks noGrp="1"/>
          </p:cNvSpPr>
          <p:nvPr>
            <p:ph idx="1"/>
          </p:nvPr>
        </p:nvSpPr>
        <p:spPr/>
        <p:txBody>
          <a:bodyPr>
            <a:normAutofit/>
          </a:bodyPr>
          <a:lstStyle/>
          <a:p>
            <a:r>
              <a:rPr lang="it-IT" dirty="0" smtClean="0"/>
              <a:t> </a:t>
            </a:r>
            <a:r>
              <a:rPr lang="it-IT" i="1" dirty="0" smtClean="0"/>
              <a:t>Smith v. Van </a:t>
            </a:r>
            <a:r>
              <a:rPr lang="it-IT" i="1" dirty="0" err="1" smtClean="0"/>
              <a:t>Gorkom</a:t>
            </a:r>
            <a:r>
              <a:rPr lang="it-IT" i="1" dirty="0" smtClean="0"/>
              <a:t> (</a:t>
            </a:r>
            <a:r>
              <a:rPr lang="it-IT" dirty="0" smtClean="0"/>
              <a:t>responsabilità</a:t>
            </a:r>
            <a:r>
              <a:rPr lang="it-IT" i="1" dirty="0" smtClean="0"/>
              <a:t> </a:t>
            </a:r>
            <a:r>
              <a:rPr lang="it-IT" dirty="0" smtClean="0"/>
              <a:t>per danni derivanti da un’operazione di fusione)</a:t>
            </a:r>
          </a:p>
          <a:p>
            <a:r>
              <a:rPr lang="it-IT" dirty="0" smtClean="0"/>
              <a:t>il </a:t>
            </a:r>
            <a:r>
              <a:rPr lang="it-IT" i="1" dirty="0" smtClean="0"/>
              <a:t>quantum di informazioni </a:t>
            </a:r>
            <a:r>
              <a:rPr lang="it-IT" dirty="0" smtClean="0"/>
              <a:t>acquisite dagli amministratori era carente ai fini di una valutazione corretta e consapevole circa l’opportunità economica della proposta, così che fu possibile addebitare all’amministratore la violazione del </a:t>
            </a:r>
            <a:r>
              <a:rPr lang="it-IT" i="1" dirty="0" smtClean="0"/>
              <a:t>duty </a:t>
            </a:r>
            <a:r>
              <a:rPr lang="it-IT" i="1" dirty="0" err="1" smtClean="0"/>
              <a:t>of</a:t>
            </a:r>
            <a:r>
              <a:rPr lang="it-IT" i="1" dirty="0" smtClean="0"/>
              <a:t> care.</a:t>
            </a:r>
          </a:p>
          <a:p>
            <a:endParaRPr lang="it-IT" dirty="0" smtClean="0"/>
          </a:p>
          <a:p>
            <a:endParaRPr lang="it-IT" dirty="0"/>
          </a:p>
        </p:txBody>
      </p:sp>
    </p:spTree>
    <p:extLst>
      <p:ext uri="{BB962C8B-B14F-4D97-AF65-F5344CB8AC3E}">
        <p14:creationId xmlns:p14="http://schemas.microsoft.com/office/powerpoint/2010/main" val="8479732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italiano</a:t>
            </a:r>
            <a:endParaRPr lang="it-IT" dirty="0"/>
          </a:p>
        </p:txBody>
      </p:sp>
      <p:sp>
        <p:nvSpPr>
          <p:cNvPr id="3" name="Segnaposto contenuto 2"/>
          <p:cNvSpPr>
            <a:spLocks noGrp="1"/>
          </p:cNvSpPr>
          <p:nvPr>
            <p:ph idx="1"/>
          </p:nvPr>
        </p:nvSpPr>
        <p:spPr/>
        <p:txBody>
          <a:bodyPr>
            <a:normAutofit/>
          </a:bodyPr>
          <a:lstStyle/>
          <a:p>
            <a:r>
              <a:rPr lang="it-IT" dirty="0" smtClean="0"/>
              <a:t>Cass., 28 aprile 1997, n. 3652: responsabilità dell’amministratore per la violazione di adottare le cautele e di assumere le informazioni preventive che l’operazione richiede secondo un criterio di diligenza professionale</a:t>
            </a:r>
          </a:p>
          <a:p>
            <a:r>
              <a:rPr lang="it-IT" dirty="0" smtClean="0"/>
              <a:t>Art. 2381, comma 6, c.c.</a:t>
            </a:r>
          </a:p>
          <a:p>
            <a:r>
              <a:rPr lang="it-IT" dirty="0" smtClean="0"/>
              <a:t>Dovere di curare l’istituzione di assetti organizzativi, amministrativi e contabili adeguati</a:t>
            </a:r>
          </a:p>
          <a:p>
            <a:endParaRPr lang="it-IT" dirty="0"/>
          </a:p>
        </p:txBody>
      </p:sp>
    </p:spTree>
    <p:extLst>
      <p:ext uri="{BB962C8B-B14F-4D97-AF65-F5344CB8AC3E}">
        <p14:creationId xmlns:p14="http://schemas.microsoft.com/office/powerpoint/2010/main" val="11851161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tedesco e spagnolo</a:t>
            </a:r>
            <a:endParaRPr lang="it-IT" dirty="0"/>
          </a:p>
        </p:txBody>
      </p:sp>
      <p:sp>
        <p:nvSpPr>
          <p:cNvPr id="3" name="Segnaposto contenuto 2"/>
          <p:cNvSpPr>
            <a:spLocks noGrp="1"/>
          </p:cNvSpPr>
          <p:nvPr>
            <p:ph idx="1"/>
          </p:nvPr>
        </p:nvSpPr>
        <p:spPr/>
        <p:txBody>
          <a:bodyPr>
            <a:normAutofit fontScale="92500" lnSpcReduction="10000"/>
          </a:bodyPr>
          <a:lstStyle/>
          <a:p>
            <a:r>
              <a:rPr lang="de-DE" dirty="0" smtClean="0"/>
              <a:t>Die Vorstandsmitglieder haben bei ihrer Geschäftsführung die Sorgfalt eines ordentlichen und gewissenhaften Geschäftsleiters anzuwenden. Eine Pflichtverletzung liegt nicht vor, wenn das Vorstandsmitglied bei einer unternehmerischen Entscheidung vernünftigerweise annehmen durfte, auf der Grundlage angemessener Information zum Wohle der Gesellschaft zu handeln (§ 93, Abs. 1, Satz 2, AktG)</a:t>
            </a:r>
          </a:p>
          <a:p>
            <a:r>
              <a:rPr lang="es-ES" dirty="0" smtClean="0"/>
              <a:t>En el ámbito de las decisiones estratégicas y de negocio, sujetas a la discrecionalidad empresarial, el estándar de diligencia de un ordenado empresario se entenderá cumplido cuando el administrador haya actuado de buena fe, sin interés personal en el asunto objeto de decisión, con información suficiente y con arreglo a un procedimiento de decisión adecuado (§ 226 Texto Refundido  de la Ley de sociedades de capital)</a:t>
            </a:r>
            <a:endParaRPr lang="de-DE" dirty="0" smtClean="0"/>
          </a:p>
          <a:p>
            <a:endParaRPr lang="de-DE" dirty="0" smtClean="0"/>
          </a:p>
          <a:p>
            <a:endParaRPr lang="it-IT" dirty="0"/>
          </a:p>
        </p:txBody>
      </p:sp>
    </p:spTree>
    <p:extLst>
      <p:ext uri="{BB962C8B-B14F-4D97-AF65-F5344CB8AC3E}">
        <p14:creationId xmlns:p14="http://schemas.microsoft.com/office/powerpoint/2010/main" val="3360550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a:t>Disciplina della responsabilità amministratori e sindaci dopo la riforma del 2003</a:t>
            </a:r>
            <a:r>
              <a:rPr lang="it-IT" dirty="0" smtClean="0">
                <a:effectLst/>
              </a:rPr>
              <a:t> </a:t>
            </a:r>
            <a:endParaRPr lang="it-IT" dirty="0"/>
          </a:p>
        </p:txBody>
      </p:sp>
      <p:sp>
        <p:nvSpPr>
          <p:cNvPr id="3" name="Segnaposto contenuto 2"/>
          <p:cNvSpPr>
            <a:spLocks noGrp="1"/>
          </p:cNvSpPr>
          <p:nvPr>
            <p:ph idx="1"/>
          </p:nvPr>
        </p:nvSpPr>
        <p:spPr/>
        <p:txBody>
          <a:bodyPr>
            <a:normAutofit fontScale="92500" lnSpcReduction="10000"/>
          </a:bodyPr>
          <a:lstStyle/>
          <a:p>
            <a:r>
              <a:rPr lang="it-IT" dirty="0"/>
              <a:t>Mutamento del parametro della diligenza </a:t>
            </a:r>
            <a:endParaRPr lang="it-IT" dirty="0" smtClean="0"/>
          </a:p>
          <a:p>
            <a:r>
              <a:rPr lang="it-IT" dirty="0"/>
              <a:t>Attenuazione della regola del concorso di tutti i consiglieri.</a:t>
            </a:r>
            <a:r>
              <a:rPr lang="it-IT" dirty="0" smtClean="0">
                <a:effectLst/>
              </a:rPr>
              <a:t> </a:t>
            </a:r>
            <a:r>
              <a:rPr lang="it-IT" dirty="0"/>
              <a:t>Eliminazione del dovere di vigilanza sul generale andamento della gestione</a:t>
            </a:r>
            <a:r>
              <a:rPr lang="it-IT" dirty="0" smtClean="0">
                <a:effectLst/>
              </a:rPr>
              <a:t> </a:t>
            </a:r>
          </a:p>
          <a:p>
            <a:r>
              <a:rPr lang="it-IT" dirty="0"/>
              <a:t>Espressa previsione del dovere di agire in modo informato. </a:t>
            </a:r>
          </a:p>
          <a:p>
            <a:r>
              <a:rPr lang="it-IT" dirty="0"/>
              <a:t>In virtù della modifica dell'art. 2392 c.c. </a:t>
            </a:r>
            <a:r>
              <a:rPr lang="it-IT" dirty="0" smtClean="0"/>
              <a:t>a </a:t>
            </a:r>
            <a:r>
              <a:rPr lang="it-IT" dirty="0"/>
              <a:t>seguito della riforma delle società di capitali del 2003, gli amministratori privi di deleghe </a:t>
            </a:r>
            <a:r>
              <a:rPr lang="it-IT" dirty="0" smtClean="0"/>
              <a:t>non </a:t>
            </a:r>
            <a:r>
              <a:rPr lang="it-IT" dirty="0"/>
              <a:t>sono più sottoposti ad un generale obbligo di vigilanza, </a:t>
            </a:r>
            <a:r>
              <a:rPr lang="it-IT" dirty="0" smtClean="0"/>
              <a:t>ma </a:t>
            </a:r>
            <a:r>
              <a:rPr lang="it-IT" dirty="0"/>
              <a:t>rispondono solo quando non abbiano impedito fatti pregiudizievoli di quest'ultimi in virtù della conoscenza - o della possibilità di conoscenza, per il loro dovere di agire informati ex art. 2381 c.c. - di elementi tali da sollecitare il loro intervento alla stregua della diligenza richiesta dalla natura dell'incarico e dalle loro specifiche competenze.</a:t>
            </a:r>
            <a:r>
              <a:rPr lang="it-IT" dirty="0" smtClean="0">
                <a:effectLst/>
              </a:rPr>
              <a:t> (</a:t>
            </a:r>
            <a:r>
              <a:rPr lang="it-IT" dirty="0" err="1" smtClean="0"/>
              <a:t>Cass</a:t>
            </a:r>
            <a:r>
              <a:rPr lang="it-IT" dirty="0"/>
              <a:t>. civ., sez. I, 31-08-2016, n. </a:t>
            </a:r>
            <a:r>
              <a:rPr lang="it-IT" dirty="0" smtClean="0"/>
              <a:t>17441)</a:t>
            </a:r>
            <a:r>
              <a:rPr lang="it-IT" dirty="0" smtClean="0">
                <a:effectLst/>
              </a:rPr>
              <a:t> </a:t>
            </a:r>
            <a:endParaRPr lang="it-IT" dirty="0"/>
          </a:p>
        </p:txBody>
      </p:sp>
    </p:spTree>
    <p:extLst>
      <p:ext uri="{BB962C8B-B14F-4D97-AF65-F5344CB8AC3E}">
        <p14:creationId xmlns:p14="http://schemas.microsoft.com/office/powerpoint/2010/main" val="19411208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99803" y="314793"/>
            <a:ext cx="11053997" cy="5862170"/>
          </a:xfrm>
        </p:spPr>
        <p:txBody>
          <a:bodyPr/>
          <a:lstStyle/>
          <a:p>
            <a:r>
              <a:rPr lang="it-IT" dirty="0"/>
              <a:t>Introduzione azione sociale di minoranza sulla falsariga dell’art. 129 </a:t>
            </a:r>
            <a:r>
              <a:rPr lang="it-IT" dirty="0" err="1"/>
              <a:t>tuf</a:t>
            </a:r>
            <a:r>
              <a:rPr lang="it-IT" dirty="0"/>
              <a:t> poi abrogato. Art. 2393 bis per </a:t>
            </a:r>
            <a:r>
              <a:rPr lang="it-IT" dirty="0" err="1"/>
              <a:t>s.p.a.</a:t>
            </a:r>
            <a:r>
              <a:rPr lang="it-IT" dirty="0"/>
              <a:t> </a:t>
            </a:r>
          </a:p>
          <a:p>
            <a:r>
              <a:rPr lang="it-IT" dirty="0" smtClean="0"/>
              <a:t>Deliberazione </a:t>
            </a:r>
            <a:r>
              <a:rPr lang="it-IT" dirty="0"/>
              <a:t>assemblea o collegio sindacale </a:t>
            </a:r>
            <a:endParaRPr lang="it-IT" dirty="0" smtClean="0"/>
          </a:p>
          <a:p>
            <a:r>
              <a:rPr lang="it-IT" dirty="0"/>
              <a:t>Per i sindaci, l’antigiuridicità deriva dalla omessa vigilanza 2407 c.c. comma 2 o da responsabilità per fatto proprio comma </a:t>
            </a:r>
            <a:r>
              <a:rPr lang="it-IT" dirty="0" smtClean="0"/>
              <a:t>ex art. 2407 comma 1 c.c.</a:t>
            </a:r>
            <a:endParaRPr lang="it-IT" dirty="0"/>
          </a:p>
          <a:p>
            <a:endParaRPr lang="it-IT" dirty="0"/>
          </a:p>
        </p:txBody>
      </p:sp>
    </p:spTree>
    <p:extLst>
      <p:ext uri="{BB962C8B-B14F-4D97-AF65-F5344CB8AC3E}">
        <p14:creationId xmlns:p14="http://schemas.microsoft.com/office/powerpoint/2010/main" val="13692366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Illegittimità decisioni di soci e amministratori s.r.l.</a:t>
            </a:r>
            <a:endParaRPr lang="it-IT" dirty="0"/>
          </a:p>
        </p:txBody>
      </p:sp>
      <p:sp>
        <p:nvSpPr>
          <p:cNvPr id="3" name="Segnaposto contenuto 2"/>
          <p:cNvSpPr>
            <a:spLocks noGrp="1"/>
          </p:cNvSpPr>
          <p:nvPr>
            <p:ph idx="1"/>
          </p:nvPr>
        </p:nvSpPr>
        <p:spPr/>
        <p:txBody>
          <a:bodyPr/>
          <a:lstStyle/>
          <a:p>
            <a:r>
              <a:rPr lang="it-IT" dirty="0"/>
              <a:t>invalidità decisioni dei soci. Tripartizione tra inefficacia </a:t>
            </a:r>
            <a:r>
              <a:rPr lang="it-IT" dirty="0" smtClean="0"/>
              <a:t>permanente</a:t>
            </a:r>
            <a:r>
              <a:rPr lang="it-IT" dirty="0"/>
              <a:t>, inefficacia temporanea e efficacia </a:t>
            </a:r>
            <a:r>
              <a:rPr lang="it-IT" dirty="0" smtClean="0"/>
              <a:t>temporaneamente precaria</a:t>
            </a:r>
          </a:p>
          <a:p>
            <a:r>
              <a:rPr lang="it-IT" dirty="0"/>
              <a:t>manca regime di invalidità delle delibere </a:t>
            </a:r>
            <a:r>
              <a:rPr lang="it-IT" dirty="0" err="1"/>
              <a:t>cda</a:t>
            </a:r>
            <a:r>
              <a:rPr lang="it-IT" dirty="0"/>
              <a:t>, ad eccezione della deliberazione conflitto d’interessi</a:t>
            </a:r>
          </a:p>
          <a:p>
            <a:endParaRPr lang="it-IT" dirty="0"/>
          </a:p>
        </p:txBody>
      </p:sp>
    </p:spTree>
    <p:extLst>
      <p:ext uri="{BB962C8B-B14F-4D97-AF65-F5344CB8AC3E}">
        <p14:creationId xmlns:p14="http://schemas.microsoft.com/office/powerpoint/2010/main" val="2524421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Responsabilità amministratori s.r.l.</a:t>
            </a:r>
            <a:br>
              <a:rPr lang="it-IT" dirty="0" smtClean="0"/>
            </a:br>
            <a:endParaRPr lang="it-IT" dirty="0"/>
          </a:p>
        </p:txBody>
      </p:sp>
      <p:sp>
        <p:nvSpPr>
          <p:cNvPr id="3" name="Segnaposto contenuto 2"/>
          <p:cNvSpPr>
            <a:spLocks noGrp="1"/>
          </p:cNvSpPr>
          <p:nvPr>
            <p:ph idx="1"/>
          </p:nvPr>
        </p:nvSpPr>
        <p:spPr/>
        <p:txBody>
          <a:bodyPr/>
          <a:lstStyle/>
          <a:p>
            <a:r>
              <a:rPr lang="it-IT" dirty="0"/>
              <a:t>Assenza di </a:t>
            </a:r>
            <a:r>
              <a:rPr lang="it-IT" dirty="0" smtClean="0"/>
              <a:t>parametro</a:t>
            </a:r>
          </a:p>
          <a:p>
            <a:r>
              <a:rPr lang="it-IT" dirty="0" smtClean="0"/>
              <a:t>Manca responsabilità dei creditori sociali. Problema</a:t>
            </a:r>
          </a:p>
          <a:p>
            <a:r>
              <a:rPr lang="it-IT" dirty="0" smtClean="0"/>
              <a:t>Legittimazione </a:t>
            </a:r>
            <a:r>
              <a:rPr lang="it-IT" dirty="0" smtClean="0"/>
              <a:t>di ciascun socio all’azione sociale di responsabilità con possibilità di richiedere provvedimento cautelare di revoca degli amministratori</a:t>
            </a:r>
          </a:p>
          <a:p>
            <a:r>
              <a:rPr lang="it-IT" dirty="0" smtClean="0"/>
              <a:t>responsabilità in solido dei soci ex art. 2476, comma 7, c.c.</a:t>
            </a:r>
            <a:endParaRPr lang="it-IT" dirty="0"/>
          </a:p>
        </p:txBody>
      </p:sp>
    </p:spTree>
    <p:extLst>
      <p:ext uri="{BB962C8B-B14F-4D97-AF65-F5344CB8AC3E}">
        <p14:creationId xmlns:p14="http://schemas.microsoft.com/office/powerpoint/2010/main" val="18129325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direzione </a:t>
            </a:r>
            <a:r>
              <a:rPr lang="it-IT" dirty="0"/>
              <a:t>e coordinamento di società</a:t>
            </a:r>
          </a:p>
        </p:txBody>
      </p:sp>
      <p:sp>
        <p:nvSpPr>
          <p:cNvPr id="3" name="Segnaposto contenuto 2"/>
          <p:cNvSpPr>
            <a:spLocks noGrp="1"/>
          </p:cNvSpPr>
          <p:nvPr>
            <p:ph idx="1"/>
          </p:nvPr>
        </p:nvSpPr>
        <p:spPr/>
        <p:txBody>
          <a:bodyPr>
            <a:normAutofit fontScale="92500" lnSpcReduction="20000"/>
          </a:bodyPr>
          <a:lstStyle/>
          <a:p>
            <a:r>
              <a:rPr lang="it-IT" dirty="0"/>
              <a:t>Controllo di società ex art. 2359 c.c.</a:t>
            </a:r>
          </a:p>
          <a:p>
            <a:r>
              <a:rPr lang="it-IT" dirty="0"/>
              <a:t>n. 1 controllo di diritto</a:t>
            </a:r>
          </a:p>
          <a:p>
            <a:r>
              <a:rPr lang="it-IT" dirty="0"/>
              <a:t>n. 2 e 3 controllo di </a:t>
            </a:r>
            <a:r>
              <a:rPr lang="it-IT" dirty="0" smtClean="0"/>
              <a:t>fatto</a:t>
            </a:r>
          </a:p>
          <a:p>
            <a:r>
              <a:rPr lang="it-IT" dirty="0"/>
              <a:t>controllo e direzione e coordinamento di società</a:t>
            </a:r>
            <a:r>
              <a:rPr lang="it-IT" dirty="0" smtClean="0">
                <a:effectLst/>
              </a:rPr>
              <a:t> </a:t>
            </a:r>
          </a:p>
          <a:p>
            <a:r>
              <a:rPr lang="it-IT" dirty="0"/>
              <a:t>Problema di tutela dei soci e </a:t>
            </a:r>
            <a:r>
              <a:rPr lang="it-IT" dirty="0" smtClean="0"/>
              <a:t>creditori</a:t>
            </a:r>
          </a:p>
          <a:p>
            <a:r>
              <a:rPr lang="it-IT" dirty="0"/>
              <a:t>Pubblicità: iscrizione registro delle imprese e indicazione atti e corrispondenza (art. 2497 bis c.c.) Obbligo di motivazione (art. 2497 ter)</a:t>
            </a:r>
          </a:p>
          <a:p>
            <a:r>
              <a:rPr lang="it-IT" dirty="0"/>
              <a:t>Recesso: art. 2497 quater</a:t>
            </a:r>
          </a:p>
          <a:p>
            <a:r>
              <a:rPr lang="it-IT" dirty="0"/>
              <a:t>Regime di </a:t>
            </a:r>
            <a:r>
              <a:rPr lang="it-IT" dirty="0" smtClean="0"/>
              <a:t>postergazione </a:t>
            </a:r>
            <a:r>
              <a:rPr lang="it-IT" dirty="0"/>
              <a:t>finanziamenti Art. 2497 </a:t>
            </a:r>
            <a:r>
              <a:rPr lang="it-IT" dirty="0" err="1"/>
              <a:t>quinquies</a:t>
            </a:r>
            <a:r>
              <a:rPr lang="it-IT" dirty="0"/>
              <a:t> e </a:t>
            </a:r>
            <a:r>
              <a:rPr lang="it-IT" dirty="0" smtClean="0"/>
              <a:t>2467 c.c.</a:t>
            </a:r>
            <a:endParaRPr lang="it-IT" dirty="0"/>
          </a:p>
          <a:p>
            <a:r>
              <a:rPr lang="it-IT" dirty="0"/>
              <a:t>Responsabilità risarcitoria 2497 – responsabilità in solido</a:t>
            </a:r>
          </a:p>
          <a:p>
            <a:r>
              <a:rPr lang="it-IT" dirty="0"/>
              <a:t>Azione individuale</a:t>
            </a:r>
          </a:p>
          <a:p>
            <a:endParaRPr lang="it-IT" dirty="0"/>
          </a:p>
          <a:p>
            <a:endParaRPr lang="it-IT" dirty="0"/>
          </a:p>
        </p:txBody>
      </p:sp>
    </p:spTree>
    <p:extLst>
      <p:ext uri="{BB962C8B-B14F-4D97-AF65-F5344CB8AC3E}">
        <p14:creationId xmlns:p14="http://schemas.microsoft.com/office/powerpoint/2010/main" val="3889196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Dichiarazioni</a:t>
            </a:r>
            <a:endParaRPr lang="it-IT" dirty="0"/>
          </a:p>
        </p:txBody>
      </p:sp>
      <p:sp>
        <p:nvSpPr>
          <p:cNvPr id="3" name="Segnaposto contenuto 2"/>
          <p:cNvSpPr>
            <a:spLocks noGrp="1"/>
          </p:cNvSpPr>
          <p:nvPr>
            <p:ph idx="1"/>
          </p:nvPr>
        </p:nvSpPr>
        <p:spPr/>
        <p:txBody>
          <a:bodyPr/>
          <a:lstStyle/>
          <a:p>
            <a:r>
              <a:rPr lang="it-IT" dirty="0"/>
              <a:t>regime della sostituzione nell’impresa commerciale, o altrimenti detta della rappresentanza </a:t>
            </a:r>
            <a:r>
              <a:rPr lang="it-IT" dirty="0" smtClean="0"/>
              <a:t>commerciale</a:t>
            </a:r>
          </a:p>
          <a:p>
            <a:r>
              <a:rPr lang="it-IT" dirty="0"/>
              <a:t>tre figure: institore, procuratore, commesso</a:t>
            </a:r>
          </a:p>
          <a:p>
            <a:endParaRPr lang="it-IT" dirty="0"/>
          </a:p>
        </p:txBody>
      </p:sp>
    </p:spTree>
    <p:extLst>
      <p:ext uri="{BB962C8B-B14F-4D97-AF65-F5344CB8AC3E}">
        <p14:creationId xmlns:p14="http://schemas.microsoft.com/office/powerpoint/2010/main" val="6547139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competenze ambito e limiti dell’attività dichiarativa in nome degli enti societari</a:t>
            </a:r>
            <a:r>
              <a:rPr lang="it-IT" dirty="0" smtClean="0">
                <a:effectLst/>
              </a:rPr>
              <a:t> </a:t>
            </a:r>
            <a:endParaRPr lang="it-IT" dirty="0"/>
          </a:p>
        </p:txBody>
      </p:sp>
      <p:sp>
        <p:nvSpPr>
          <p:cNvPr id="3" name="Segnaposto contenuto 2"/>
          <p:cNvSpPr>
            <a:spLocks noGrp="1"/>
          </p:cNvSpPr>
          <p:nvPr>
            <p:ph idx="1"/>
          </p:nvPr>
        </p:nvSpPr>
        <p:spPr/>
        <p:txBody>
          <a:bodyPr/>
          <a:lstStyle/>
          <a:p>
            <a:r>
              <a:rPr lang="it-IT" dirty="0"/>
              <a:t>società di persone: medesimo regime residuale per l’attività decisionale o amministrativa Art. 2266 c.c. da leggere in correlazione con art. 2257 c.c</a:t>
            </a:r>
            <a:r>
              <a:rPr lang="it-IT" dirty="0" smtClean="0"/>
              <a:t>.</a:t>
            </a:r>
          </a:p>
          <a:p>
            <a:r>
              <a:rPr lang="it-IT" dirty="0"/>
              <a:t>società </a:t>
            </a:r>
            <a:r>
              <a:rPr lang="it-IT" dirty="0" smtClean="0"/>
              <a:t>capitali: ad </a:t>
            </a:r>
            <a:r>
              <a:rPr lang="it-IT" dirty="0"/>
              <a:t>eccezione amministratore unico, occorre una designazione nell’atto costitutivo circa la competenza a dichiarare.  Problemi in caso di omessa designazione, la rappresentanza spetta a tutti oppure no? Nel primo senso sembra deporre l’art. 2475-bis per la s.r.l. diversamente da quanto fa l’art. 2384 per società per azioni</a:t>
            </a:r>
          </a:p>
          <a:p>
            <a:endParaRPr lang="it-IT" dirty="0"/>
          </a:p>
        </p:txBody>
      </p:sp>
    </p:spTree>
    <p:extLst>
      <p:ext uri="{BB962C8B-B14F-4D97-AF65-F5344CB8AC3E}">
        <p14:creationId xmlns:p14="http://schemas.microsoft.com/office/powerpoint/2010/main" val="4789233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ambito potere rappresentanza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 Ruolo dell’oggetto sociale</a:t>
            </a:r>
          </a:p>
          <a:p>
            <a:r>
              <a:rPr lang="it-IT" dirty="0"/>
              <a:t>Limiti poteri rappresentanza: diversità di regime a seconda della qualificazione civile o commerciale del tipo di società e la pubblicità commerciale</a:t>
            </a:r>
          </a:p>
          <a:p>
            <a:r>
              <a:rPr lang="it-IT" dirty="0"/>
              <a:t>I Direttiva comunitaria </a:t>
            </a:r>
            <a:r>
              <a:rPr lang="it-IT" dirty="0" err="1"/>
              <a:t>d.p.r.</a:t>
            </a:r>
            <a:r>
              <a:rPr lang="it-IT" dirty="0"/>
              <a:t> 1127/1969</a:t>
            </a:r>
          </a:p>
          <a:p>
            <a:r>
              <a:rPr lang="it-IT" dirty="0"/>
              <a:t>Art. 2384 c.c. le limitazioni non sono opponibili ai terzi anche se presenti in statuto pubblicato, a meno che si provi che il terzo abbia agito intenzionalmente a danno </a:t>
            </a:r>
          </a:p>
          <a:p>
            <a:r>
              <a:rPr lang="it-IT" dirty="0"/>
              <a:t>Art. 2384 bis: l’oggetto sociale diviene limite del potere di rappresentanza opponibile ai terzi, se in mala fede</a:t>
            </a:r>
            <a:r>
              <a:rPr lang="it-IT" dirty="0" smtClean="0"/>
              <a:t>.</a:t>
            </a:r>
          </a:p>
          <a:p>
            <a:r>
              <a:rPr lang="it-IT" dirty="0"/>
              <a:t>Ulteriore cambiamento, in tema di impresa agricola</a:t>
            </a:r>
          </a:p>
          <a:p>
            <a:r>
              <a:rPr lang="it-IT" dirty="0"/>
              <a:t>Iscrizione sezione speciale ma con effetti pubblicità dichiarativa, inopponibilità delle pattuizioni e delle limitazioni se non iscritte nel registro delle imprese</a:t>
            </a:r>
          </a:p>
          <a:p>
            <a:endParaRPr lang="it-IT" dirty="0"/>
          </a:p>
          <a:p>
            <a:endParaRPr lang="it-IT" dirty="0"/>
          </a:p>
        </p:txBody>
      </p:sp>
    </p:spTree>
    <p:extLst>
      <p:ext uri="{BB962C8B-B14F-4D97-AF65-F5344CB8AC3E}">
        <p14:creationId xmlns:p14="http://schemas.microsoft.com/office/powerpoint/2010/main" val="12282908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Dopo la riforma</a:t>
            </a:r>
            <a:r>
              <a:rPr lang="it-IT" dirty="0" smtClean="0">
                <a:effectLst/>
              </a:rPr>
              <a:t> del 2003</a:t>
            </a:r>
            <a:endParaRPr lang="it-IT" dirty="0"/>
          </a:p>
        </p:txBody>
      </p:sp>
      <p:sp>
        <p:nvSpPr>
          <p:cNvPr id="3" name="Segnaposto contenuto 2"/>
          <p:cNvSpPr>
            <a:spLocks noGrp="1"/>
          </p:cNvSpPr>
          <p:nvPr>
            <p:ph idx="1"/>
          </p:nvPr>
        </p:nvSpPr>
        <p:spPr/>
        <p:txBody>
          <a:bodyPr/>
          <a:lstStyle/>
          <a:p>
            <a:r>
              <a:rPr lang="it-IT" dirty="0"/>
              <a:t>Abrogazione art. 2384 bis c.c</a:t>
            </a:r>
            <a:r>
              <a:rPr lang="it-IT" dirty="0" smtClean="0"/>
              <a:t>.</a:t>
            </a:r>
          </a:p>
          <a:p>
            <a:r>
              <a:rPr lang="it-IT" dirty="0"/>
              <a:t>Si ribadisce che le limitazioni statutarie anche se iscritte non sono opponibili ai terzi salvo che la società dimostri che costoro hanno agito intenzionalmente ai danni della società. Artt. 2384 e 2475 bis c.c</a:t>
            </a:r>
            <a:r>
              <a:rPr lang="it-IT" dirty="0" smtClean="0"/>
              <a:t>.</a:t>
            </a:r>
            <a:endParaRPr lang="it-IT" dirty="0"/>
          </a:p>
        </p:txBody>
      </p:sp>
    </p:spTree>
    <p:extLst>
      <p:ext uri="{BB962C8B-B14F-4D97-AF65-F5344CB8AC3E}">
        <p14:creationId xmlns:p14="http://schemas.microsoft.com/office/powerpoint/2010/main" val="2300802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Bibliografia essenziale</a:t>
            </a:r>
            <a:endParaRPr lang="it-IT" dirty="0"/>
          </a:p>
        </p:txBody>
      </p:sp>
      <p:sp>
        <p:nvSpPr>
          <p:cNvPr id="3" name="Segnaposto contenuto 2"/>
          <p:cNvSpPr>
            <a:spLocks noGrp="1"/>
          </p:cNvSpPr>
          <p:nvPr>
            <p:ph idx="1"/>
          </p:nvPr>
        </p:nvSpPr>
        <p:spPr/>
        <p:txBody>
          <a:bodyPr/>
          <a:lstStyle/>
          <a:p>
            <a:r>
              <a:rPr lang="it-IT" dirty="0" smtClean="0"/>
              <a:t>AA.VV., </a:t>
            </a:r>
            <a:r>
              <a:rPr lang="it-IT" i="1" dirty="0" smtClean="0"/>
              <a:t>Diritto societario comparato. Un approccio funzionale</a:t>
            </a:r>
            <a:r>
              <a:rPr lang="it-IT" dirty="0" smtClean="0"/>
              <a:t>, a cura di L. </a:t>
            </a:r>
            <a:r>
              <a:rPr lang="it-IT" dirty="0" err="1" smtClean="0"/>
              <a:t>Enriques</a:t>
            </a:r>
            <a:r>
              <a:rPr lang="it-IT" dirty="0" smtClean="0"/>
              <a:t>, Bologna, 2006.</a:t>
            </a:r>
          </a:p>
          <a:p>
            <a:r>
              <a:rPr lang="it-IT" dirty="0"/>
              <a:t>G.F. Campobasso, </a:t>
            </a:r>
            <a:r>
              <a:rPr lang="it-IT" i="1" dirty="0"/>
              <a:t>Diritto </a:t>
            </a:r>
            <a:r>
              <a:rPr lang="it-IT" i="1" dirty="0" smtClean="0"/>
              <a:t>commerciale 2. </a:t>
            </a:r>
            <a:r>
              <a:rPr lang="it-IT" i="1" dirty="0"/>
              <a:t>Diritto delle società</a:t>
            </a:r>
            <a:r>
              <a:rPr lang="it-IT" dirty="0"/>
              <a:t>, a cura di M. Campobasso, 9° ed., Torino, 2015</a:t>
            </a:r>
            <a:r>
              <a:rPr lang="it-IT" dirty="0" smtClean="0"/>
              <a:t>.</a:t>
            </a:r>
          </a:p>
          <a:p>
            <a:r>
              <a:rPr lang="it-IT" dirty="0"/>
              <a:t>P. Spada, </a:t>
            </a:r>
            <a:r>
              <a:rPr lang="it-IT" i="1" dirty="0"/>
              <a:t>Diritto commerciale</a:t>
            </a:r>
            <a:r>
              <a:rPr lang="it-IT" dirty="0"/>
              <a:t>, II, </a:t>
            </a:r>
            <a:r>
              <a:rPr lang="it-IT" i="1" dirty="0"/>
              <a:t>Elementi</a:t>
            </a:r>
            <a:r>
              <a:rPr lang="it-IT" dirty="0"/>
              <a:t>, Padova, 2009.</a:t>
            </a:r>
          </a:p>
          <a:p>
            <a:endParaRPr lang="it-IT" dirty="0"/>
          </a:p>
          <a:p>
            <a:endParaRPr lang="it-IT" dirty="0"/>
          </a:p>
          <a:p>
            <a:endParaRPr lang="it-IT" dirty="0"/>
          </a:p>
        </p:txBody>
      </p:sp>
    </p:spTree>
    <p:extLst>
      <p:ext uri="{BB962C8B-B14F-4D97-AF65-F5344CB8AC3E}">
        <p14:creationId xmlns:p14="http://schemas.microsoft.com/office/powerpoint/2010/main" val="107733134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595</TotalTime>
  <Words>4223</Words>
  <Application>Microsoft Macintosh PowerPoint</Application>
  <PresentationFormat>Personalizzato</PresentationFormat>
  <Paragraphs>252</Paragraphs>
  <Slides>57</Slides>
  <Notes>0</Notes>
  <HiddenSlides>0</HiddenSlides>
  <MMClips>0</MMClips>
  <ScaleCrop>false</ScaleCrop>
  <HeadingPairs>
    <vt:vector size="4" baseType="variant">
      <vt:variant>
        <vt:lpstr>Tema</vt:lpstr>
      </vt:variant>
      <vt:variant>
        <vt:i4>1</vt:i4>
      </vt:variant>
      <vt:variant>
        <vt:lpstr>Titoli diapositive</vt:lpstr>
      </vt:variant>
      <vt:variant>
        <vt:i4>57</vt:i4>
      </vt:variant>
    </vt:vector>
  </HeadingPairs>
  <TitlesOfParts>
    <vt:vector size="58" baseType="lpstr">
      <vt:lpstr>Tema di Office</vt:lpstr>
      <vt:lpstr>Investimento, decisioni e dichiarazioni</vt:lpstr>
      <vt:lpstr>Investimento</vt:lpstr>
      <vt:lpstr>Azienda</vt:lpstr>
      <vt:lpstr>Conferimento</vt:lpstr>
      <vt:lpstr>Società di capitali: risorse imputabili a capitale sociale</vt:lpstr>
      <vt:lpstr>Società di capitali: risorse non imputabili a capitale</vt:lpstr>
      <vt:lpstr>Operazioni sul capitale</vt:lpstr>
      <vt:lpstr>Decisioni e dichiarazioni</vt:lpstr>
      <vt:lpstr>Decisioni negli enti</vt:lpstr>
      <vt:lpstr>Disciplina dell’amministrazione nelle società di persone</vt:lpstr>
      <vt:lpstr>Controllo sulla gestione nelle società di persone</vt:lpstr>
      <vt:lpstr>CORPORATE GOVERNANCE SYSTEMS</vt:lpstr>
      <vt:lpstr>Obiettivi della corporate governance</vt:lpstr>
      <vt:lpstr>Organizzazione di tipo corporativo. Organi della società</vt:lpstr>
      <vt:lpstr>Strategie di Governance</vt:lpstr>
      <vt:lpstr>diritti di nomina e diritti revoca</vt:lpstr>
      <vt:lpstr>Presentazione di PowerPoint</vt:lpstr>
      <vt:lpstr>Presentazione di PowerPoint</vt:lpstr>
      <vt:lpstr>One-tier systems/two tier systems</vt:lpstr>
      <vt:lpstr>Scelte degli ordinamenti</vt:lpstr>
      <vt:lpstr>Sistema monistico</vt:lpstr>
      <vt:lpstr>Sistema dualistico</vt:lpstr>
      <vt:lpstr>Sistema tradizionale (o latino)</vt:lpstr>
      <vt:lpstr>Diritto francese</vt:lpstr>
      <vt:lpstr>Diritto tedesco</vt:lpstr>
      <vt:lpstr>Diritto italiano (s.p.a.)</vt:lpstr>
      <vt:lpstr>Disciplina dell’amministrazione delle società di capitali</vt:lpstr>
      <vt:lpstr>Metodo collegiale</vt:lpstr>
      <vt:lpstr>Collegialità in senso forte o debole</vt:lpstr>
      <vt:lpstr>Raccolta separata del consenso</vt:lpstr>
      <vt:lpstr>Articolazione delle competenze decisionali e complementari nelle società di capitali.</vt:lpstr>
      <vt:lpstr>Amministrazione, controllo, legalità e vigilanza nel sistema tradizionale </vt:lpstr>
      <vt:lpstr>Competenze decisionali in seno al consiglio </vt:lpstr>
      <vt:lpstr>Controllo di legalità e vigilanza nel sistema latino</vt:lpstr>
      <vt:lpstr>Amministrazione, controllo legalità e vigilanza nei sistemi tedesco e anglosassone</vt:lpstr>
      <vt:lpstr>Competenze decisionali nei sistemi alternativi</vt:lpstr>
      <vt:lpstr>Società a responsabilità limitata</vt:lpstr>
      <vt:lpstr>Società in accomandita per azioni </vt:lpstr>
      <vt:lpstr>Regime della illegittimità delle decisioni e rimedi</vt:lpstr>
      <vt:lpstr>Presentazione di PowerPoint</vt:lpstr>
      <vt:lpstr>Rimedi invalidanti e risarcitori dopo la riforma del 2003</vt:lpstr>
      <vt:lpstr>Invalidità delle deliberazioni assembleari </vt:lpstr>
      <vt:lpstr>Invalidità delle deliberazioni consiliari </vt:lpstr>
      <vt:lpstr>Responsabilità degli amministratori: rules e standards</vt:lpstr>
      <vt:lpstr>Limiti all’applicazione della b.j.r. </vt:lpstr>
      <vt:lpstr>Diritto italiano</vt:lpstr>
      <vt:lpstr>Diritto tedesco e spagnolo</vt:lpstr>
      <vt:lpstr>Disciplina della responsabilità amministratori e sindaci dopo la riforma del 2003 </vt:lpstr>
      <vt:lpstr>Presentazione di PowerPoint</vt:lpstr>
      <vt:lpstr>Illegittimità decisioni di soci e amministratori s.r.l.</vt:lpstr>
      <vt:lpstr>Responsabilità amministratori s.r.l. </vt:lpstr>
      <vt:lpstr>direzione e coordinamento di società</vt:lpstr>
      <vt:lpstr>Dichiarazioni</vt:lpstr>
      <vt:lpstr>competenze ambito e limiti dell’attività dichiarativa in nome degli enti societari </vt:lpstr>
      <vt:lpstr>ambito potere rappresentanza</vt:lpstr>
      <vt:lpstr>Dopo la riforma del 2003</vt:lpstr>
      <vt:lpstr>Bibliografia essenziale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Disciplina delle fattispecie</dc:title>
  <dc:creator>Francesco Brizzi</dc:creator>
  <cp:lastModifiedBy>Chiara</cp:lastModifiedBy>
  <cp:revision>34</cp:revision>
  <dcterms:created xsi:type="dcterms:W3CDTF">2018-10-23T14:02:19Z</dcterms:created>
  <dcterms:modified xsi:type="dcterms:W3CDTF">2018-10-25T21:42:17Z</dcterms:modified>
</cp:coreProperties>
</file>