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295" r:id="rId2"/>
    <p:sldId id="318" r:id="rId3"/>
    <p:sldId id="298" r:id="rId4"/>
    <p:sldId id="297" r:id="rId5"/>
    <p:sldId id="299" r:id="rId6"/>
    <p:sldId id="300" r:id="rId7"/>
    <p:sldId id="296" r:id="rId8"/>
    <p:sldId id="257" r:id="rId9"/>
    <p:sldId id="258" r:id="rId10"/>
    <p:sldId id="259" r:id="rId11"/>
    <p:sldId id="319" r:id="rId12"/>
    <p:sldId id="320" r:id="rId13"/>
    <p:sldId id="379" r:id="rId14"/>
    <p:sldId id="261" r:id="rId15"/>
    <p:sldId id="262" r:id="rId16"/>
    <p:sldId id="324" r:id="rId17"/>
    <p:sldId id="382" r:id="rId18"/>
    <p:sldId id="383" r:id="rId19"/>
    <p:sldId id="386" r:id="rId20"/>
    <p:sldId id="260" r:id="rId21"/>
    <p:sldId id="264" r:id="rId22"/>
    <p:sldId id="322" r:id="rId23"/>
    <p:sldId id="384" r:id="rId24"/>
    <p:sldId id="323" r:id="rId25"/>
    <p:sldId id="265" r:id="rId26"/>
    <p:sldId id="385" r:id="rId27"/>
    <p:sldId id="391" r:id="rId28"/>
    <p:sldId id="394" r:id="rId29"/>
    <p:sldId id="395" r:id="rId30"/>
    <p:sldId id="392" r:id="rId31"/>
    <p:sldId id="396" r:id="rId32"/>
    <p:sldId id="393" r:id="rId33"/>
    <p:sldId id="266" r:id="rId34"/>
    <p:sldId id="267" r:id="rId35"/>
    <p:sldId id="268" r:id="rId36"/>
    <p:sldId id="269" r:id="rId37"/>
    <p:sldId id="270" r:id="rId38"/>
    <p:sldId id="271" r:id="rId39"/>
    <p:sldId id="301" r:id="rId40"/>
    <p:sldId id="302" r:id="rId41"/>
    <p:sldId id="304" r:id="rId42"/>
    <p:sldId id="305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6" r:id="rId51"/>
    <p:sldId id="314" r:id="rId52"/>
    <p:sldId id="272" r:id="rId53"/>
    <p:sldId id="389" r:id="rId54"/>
    <p:sldId id="273" r:id="rId55"/>
    <p:sldId id="390" r:id="rId56"/>
    <p:sldId id="388" r:id="rId57"/>
  </p:sldIdLst>
  <p:sldSz cx="10693400" cy="7556500"/>
  <p:notesSz cx="10693400" cy="75565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566"/>
    <p:restoredTop sz="92623"/>
  </p:normalViewPr>
  <p:slideViewPr>
    <p:cSldViewPr>
      <p:cViewPr varScale="1">
        <p:scale>
          <a:sx n="92" d="100"/>
          <a:sy n="92" d="100"/>
        </p:scale>
        <p:origin x="1472" y="1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notesMaster" Target="notesMasters/notesMaster1.xml"/><Relationship Id="rId59" Type="http://schemas.openxmlformats.org/officeDocument/2006/relationships/presProps" Target="presProp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viewProps" Target="viewProps.xml"/><Relationship Id="rId61" Type="http://schemas.openxmlformats.org/officeDocument/2006/relationships/theme" Target="theme/theme1.xml"/><Relationship Id="rId6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042AF-8FEC-9344-A0A4-7AEB2B36EE31}" type="datetimeFigureOut">
              <a:rPr lang="it-IT" smtClean="0"/>
              <a:t>21/03/19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541713" y="944563"/>
            <a:ext cx="3609975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1069975" y="3636963"/>
            <a:ext cx="8553450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it-IT"/>
              <a:t>Modifica gli stili del testo dello schema
Secondo livello
Terzo livello
Quarto livello
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3391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6057900" y="7177088"/>
            <a:ext cx="4632325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12732C-BDBF-6644-88A0-DE92063F0344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02151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>
            <a:extLst>
              <a:ext uri="{FF2B5EF4-FFF2-40B4-BE49-F238E27FC236}">
                <a16:creationId xmlns:a16="http://schemas.microsoft.com/office/drawing/2014/main" xmlns="" id="{DE7BA09C-261C-FF46-8F79-D54F50060B4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0" name="Rectangle 3">
            <a:extLst>
              <a:ext uri="{FF2B5EF4-FFF2-40B4-BE49-F238E27FC236}">
                <a16:creationId xmlns:a16="http://schemas.microsoft.com/office/drawing/2014/main" xmlns="" id="{EABEAAD0-7B1B-944A-83B9-03698A4B5F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46830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>
            <a:extLst>
              <a:ext uri="{FF2B5EF4-FFF2-40B4-BE49-F238E27FC236}">
                <a16:creationId xmlns:a16="http://schemas.microsoft.com/office/drawing/2014/main" xmlns="" id="{B514ACAA-BB05-8445-B743-B1C0584B55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2" name="Rectangle 3">
            <a:extLst>
              <a:ext uri="{FF2B5EF4-FFF2-40B4-BE49-F238E27FC236}">
                <a16:creationId xmlns:a16="http://schemas.microsoft.com/office/drawing/2014/main" xmlns="" id="{2556D440-70B0-9B49-8A1E-BD733EB670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480158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>
            <a:extLst>
              <a:ext uri="{FF2B5EF4-FFF2-40B4-BE49-F238E27FC236}">
                <a16:creationId xmlns:a16="http://schemas.microsoft.com/office/drawing/2014/main" xmlns="" id="{B514ACAA-BB05-8445-B743-B1C0584B55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2" name="Rectangle 3">
            <a:extLst>
              <a:ext uri="{FF2B5EF4-FFF2-40B4-BE49-F238E27FC236}">
                <a16:creationId xmlns:a16="http://schemas.microsoft.com/office/drawing/2014/main" xmlns="" id="{2556D440-70B0-9B49-8A1E-BD733EB670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24955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>
            <a:extLst>
              <a:ext uri="{FF2B5EF4-FFF2-40B4-BE49-F238E27FC236}">
                <a16:creationId xmlns:a16="http://schemas.microsoft.com/office/drawing/2014/main" xmlns="" id="{B514ACAA-BB05-8445-B743-B1C0584B55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2" name="Rectangle 3">
            <a:extLst>
              <a:ext uri="{FF2B5EF4-FFF2-40B4-BE49-F238E27FC236}">
                <a16:creationId xmlns:a16="http://schemas.microsoft.com/office/drawing/2014/main" xmlns="" id="{2556D440-70B0-9B49-8A1E-BD733EB670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6975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318627" y="1415796"/>
            <a:ext cx="0" cy="4495800"/>
          </a:xfrm>
          <a:custGeom>
            <a:avLst/>
            <a:gdLst/>
            <a:ahLst/>
            <a:cxnLst/>
            <a:rect l="l" t="t" r="r" b="b"/>
            <a:pathLst>
              <a:path h="4495800">
                <a:moveTo>
                  <a:pt x="0" y="0"/>
                </a:moveTo>
                <a:lnTo>
                  <a:pt x="0" y="449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8509889" y="3340608"/>
            <a:ext cx="219455" cy="2019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817749" y="3340608"/>
            <a:ext cx="219455" cy="2019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9125598" y="3340608"/>
            <a:ext cx="219455" cy="2019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509889" y="3624834"/>
            <a:ext cx="219455" cy="2019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8817749" y="3624834"/>
            <a:ext cx="219455" cy="2019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9125598" y="3624834"/>
            <a:ext cx="219455" cy="2019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434207" y="3624834"/>
            <a:ext cx="218694" cy="20193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8509889" y="3909059"/>
            <a:ext cx="219455" cy="2019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8817749" y="3909059"/>
            <a:ext cx="219455" cy="2019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9125598" y="3909059"/>
            <a:ext cx="219455" cy="20193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9434207" y="3909059"/>
            <a:ext cx="218694" cy="20193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9742055" y="3909059"/>
            <a:ext cx="218694" cy="20193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8509889" y="4191761"/>
            <a:ext cx="219455" cy="20269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8817749" y="4191761"/>
            <a:ext cx="219455" cy="20269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9125598" y="4191761"/>
            <a:ext cx="219455" cy="20269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9434207" y="4191761"/>
            <a:ext cx="218694" cy="20269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8509889" y="4475988"/>
            <a:ext cx="219455" cy="20269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8817749" y="4475988"/>
            <a:ext cx="219455" cy="20269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9125598" y="4475988"/>
            <a:ext cx="219455" cy="20269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9434207" y="4475988"/>
            <a:ext cx="218694" cy="20269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9742055" y="4475988"/>
            <a:ext cx="218694" cy="20269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8509889" y="4760214"/>
            <a:ext cx="219455" cy="201167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8817749" y="4760214"/>
            <a:ext cx="219455" cy="20116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9125598" y="4760214"/>
            <a:ext cx="219455" cy="20116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9434207" y="4760214"/>
            <a:ext cx="218694" cy="201167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8509889" y="5044440"/>
            <a:ext cx="219455" cy="20116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8817749" y="5044440"/>
            <a:ext cx="219455" cy="20116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9125598" y="5044440"/>
            <a:ext cx="219455" cy="201167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9434207" y="5044440"/>
            <a:ext cx="218694" cy="201167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8817749" y="5327903"/>
            <a:ext cx="219455" cy="20192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k object 47"/>
          <p:cNvSpPr/>
          <p:nvPr/>
        </p:nvSpPr>
        <p:spPr>
          <a:xfrm>
            <a:off x="9434207" y="5327903"/>
            <a:ext cx="218694" cy="201929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k object 48"/>
          <p:cNvSpPr/>
          <p:nvPr/>
        </p:nvSpPr>
        <p:spPr>
          <a:xfrm>
            <a:off x="723785" y="3168395"/>
            <a:ext cx="8915400" cy="0"/>
          </a:xfrm>
          <a:custGeom>
            <a:avLst/>
            <a:gdLst/>
            <a:ahLst/>
            <a:cxnLst/>
            <a:rect l="l" t="t" r="r" b="b"/>
            <a:pathLst>
              <a:path w="8915400">
                <a:moveTo>
                  <a:pt x="0" y="0"/>
                </a:moveTo>
                <a:lnTo>
                  <a:pt x="8915400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688843" y="2251201"/>
            <a:ext cx="5315712" cy="6502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00" b="1" i="0">
                <a:solidFill>
                  <a:srgbClr val="33006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/>
              <a:t>Sergio Sciarelli - </a:t>
            </a:r>
            <a:r>
              <a:rPr spc="-5" dirty="0"/>
              <a:t>La gestione dell'impresa CEDAM </a:t>
            </a:r>
            <a:r>
              <a:rPr dirty="0"/>
              <a:t>© </a:t>
            </a:r>
            <a:r>
              <a:rPr spc="-5" dirty="0"/>
              <a:t>2011 </a:t>
            </a:r>
            <a:r>
              <a:rPr dirty="0"/>
              <a:t>Wolters Kluwer Italia</a:t>
            </a:r>
            <a:r>
              <a:rPr spc="-60" dirty="0"/>
              <a:t> </a:t>
            </a:r>
            <a:r>
              <a:rPr dirty="0"/>
              <a:t>S.r.l.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33006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33006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/>
              <a:t>Sergio Sciarelli - </a:t>
            </a:r>
            <a:r>
              <a:rPr spc="-5" dirty="0"/>
              <a:t>La gestione dell'impresa CEDAM </a:t>
            </a:r>
            <a:r>
              <a:rPr dirty="0"/>
              <a:t>© </a:t>
            </a:r>
            <a:r>
              <a:rPr spc="-5" dirty="0"/>
              <a:t>2011 </a:t>
            </a:r>
            <a:r>
              <a:rPr dirty="0"/>
              <a:t>Wolters Kluwer Italia</a:t>
            </a:r>
            <a:r>
              <a:rPr spc="-60" dirty="0"/>
              <a:t> </a:t>
            </a:r>
            <a:r>
              <a:rPr dirty="0"/>
              <a:t>S.r.l.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33006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/>
              <a:t>Sergio Sciarelli - </a:t>
            </a:r>
            <a:r>
              <a:rPr spc="-5" dirty="0"/>
              <a:t>La gestione dell'impresa CEDAM </a:t>
            </a:r>
            <a:r>
              <a:rPr dirty="0"/>
              <a:t>© </a:t>
            </a:r>
            <a:r>
              <a:rPr spc="-5" dirty="0"/>
              <a:t>2011 </a:t>
            </a:r>
            <a:r>
              <a:rPr dirty="0"/>
              <a:t>Wolters Kluwer Italia</a:t>
            </a:r>
            <a:r>
              <a:rPr spc="-60" dirty="0"/>
              <a:t> </a:t>
            </a:r>
            <a:r>
              <a:rPr dirty="0"/>
              <a:t>S.r.l.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33006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/>
              <a:t>Sergio Sciarelli - </a:t>
            </a:r>
            <a:r>
              <a:rPr spc="-5" dirty="0"/>
              <a:t>La gestione dell'impresa CEDAM </a:t>
            </a:r>
            <a:r>
              <a:rPr dirty="0"/>
              <a:t>© </a:t>
            </a:r>
            <a:r>
              <a:rPr spc="-5" dirty="0"/>
              <a:t>2011 </a:t>
            </a:r>
            <a:r>
              <a:rPr dirty="0"/>
              <a:t>Wolters Kluwer Italia</a:t>
            </a:r>
            <a:r>
              <a:rPr spc="-60" dirty="0"/>
              <a:t> </a:t>
            </a:r>
            <a:r>
              <a:rPr dirty="0"/>
              <a:t>S.r.l.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/>
              <a:t>Sergio Sciarelli - </a:t>
            </a:r>
            <a:r>
              <a:rPr spc="-5" dirty="0"/>
              <a:t>La gestione dell'impresa CEDAM </a:t>
            </a:r>
            <a:r>
              <a:rPr dirty="0"/>
              <a:t>© </a:t>
            </a:r>
            <a:r>
              <a:rPr spc="-5" dirty="0"/>
              <a:t>2011 </a:t>
            </a:r>
            <a:r>
              <a:rPr dirty="0"/>
              <a:t>Wolters Kluwer Italia</a:t>
            </a:r>
            <a:r>
              <a:rPr spc="-60" dirty="0"/>
              <a:t> </a:t>
            </a:r>
            <a:r>
              <a:rPr dirty="0"/>
              <a:t>S.r.l.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‹n.›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1476" y="555751"/>
            <a:ext cx="4330446" cy="1477328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34670" y="7027545"/>
            <a:ext cx="2459482" cy="276999"/>
          </a:xfrm>
        </p:spPr>
        <p:txBody>
          <a:bodyPr/>
          <a:lstStyle/>
          <a:p>
            <a:fld id="{AC1A9061-1D22-724D-9508-7BAEAF287353}" type="datetime1">
              <a:rPr lang="en-US" smtClean="0"/>
              <a:t>3/21/19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17811" y="7254199"/>
            <a:ext cx="3858259" cy="123111"/>
          </a:xfrm>
        </p:spPr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99248" y="7027545"/>
            <a:ext cx="2459482" cy="276999"/>
          </a:xfrm>
        </p:spPr>
        <p:txBody>
          <a:bodyPr/>
          <a:lstStyle/>
          <a:p>
            <a:fld id="{9FF96B15-8338-45D5-A943-561235072D66}" type="slidenum">
              <a:rPr lang="en-ZA" smtClean="0"/>
              <a:t>‹n.›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52040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>
          <a:xfrm>
            <a:off x="534670" y="7027545"/>
            <a:ext cx="2459482" cy="276999"/>
          </a:xfrm>
        </p:spPr>
        <p:txBody>
          <a:bodyPr/>
          <a:lstStyle/>
          <a:p>
            <a:fld id="{7F49D355-16BD-4E45-BD9A-5EA878CF7CBD}" type="datetimeFigureOut">
              <a:rPr lang="it-IT" smtClean="0"/>
              <a:t>21/03/19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>
          <a:xfrm>
            <a:off x="3417811" y="7254199"/>
            <a:ext cx="3858259" cy="123111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7699248" y="7027545"/>
            <a:ext cx="2459482" cy="276999"/>
          </a:xfrm>
        </p:spPr>
        <p:txBody>
          <a:bodyPr/>
          <a:lstStyle/>
          <a:p>
            <a:fld id="{E7A41E1B-4F70-4964-A407-84C68BE8251C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4944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368437" y="1185672"/>
            <a:ext cx="986155" cy="0"/>
          </a:xfrm>
          <a:custGeom>
            <a:avLst/>
            <a:gdLst/>
            <a:ahLst/>
            <a:cxnLst/>
            <a:rect l="l" t="t" r="r" b="b"/>
            <a:pathLst>
              <a:path w="986155">
                <a:moveTo>
                  <a:pt x="0" y="0"/>
                </a:moveTo>
                <a:lnTo>
                  <a:pt x="986028" y="0"/>
                </a:lnTo>
              </a:path>
            </a:pathLst>
          </a:custGeom>
          <a:ln w="57150">
            <a:solidFill>
              <a:srgbClr val="D8D8E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2354465" y="1185672"/>
            <a:ext cx="984885" cy="0"/>
          </a:xfrm>
          <a:custGeom>
            <a:avLst/>
            <a:gdLst/>
            <a:ahLst/>
            <a:cxnLst/>
            <a:rect l="l" t="t" r="r" b="b"/>
            <a:pathLst>
              <a:path w="984885">
                <a:moveTo>
                  <a:pt x="0" y="0"/>
                </a:moveTo>
                <a:lnTo>
                  <a:pt x="984504" y="0"/>
                </a:lnTo>
              </a:path>
            </a:pathLst>
          </a:custGeom>
          <a:ln w="57150">
            <a:solidFill>
              <a:srgbClr val="CC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338969" y="1185672"/>
            <a:ext cx="985519" cy="0"/>
          </a:xfrm>
          <a:custGeom>
            <a:avLst/>
            <a:gdLst/>
            <a:ahLst/>
            <a:cxnLst/>
            <a:rect l="l" t="t" r="r" b="b"/>
            <a:pathLst>
              <a:path w="985520">
                <a:moveTo>
                  <a:pt x="0" y="0"/>
                </a:moveTo>
                <a:lnTo>
                  <a:pt x="985266" y="0"/>
                </a:lnTo>
              </a:path>
            </a:pathLst>
          </a:custGeom>
          <a:ln w="57150">
            <a:solidFill>
              <a:srgbClr val="659A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324235" y="1185672"/>
            <a:ext cx="984885" cy="0"/>
          </a:xfrm>
          <a:custGeom>
            <a:avLst/>
            <a:gdLst/>
            <a:ahLst/>
            <a:cxnLst/>
            <a:rect l="l" t="t" r="r" b="b"/>
            <a:pathLst>
              <a:path w="984885">
                <a:moveTo>
                  <a:pt x="0" y="0"/>
                </a:moveTo>
                <a:lnTo>
                  <a:pt x="984504" y="0"/>
                </a:lnTo>
              </a:path>
            </a:pathLst>
          </a:custGeom>
          <a:ln w="57150">
            <a:solidFill>
              <a:srgbClr val="33006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307215" y="1185672"/>
            <a:ext cx="986155" cy="0"/>
          </a:xfrm>
          <a:custGeom>
            <a:avLst/>
            <a:gdLst/>
            <a:ahLst/>
            <a:cxnLst/>
            <a:rect l="l" t="t" r="r" b="b"/>
            <a:pathLst>
              <a:path w="986154">
                <a:moveTo>
                  <a:pt x="0" y="0"/>
                </a:moveTo>
                <a:lnTo>
                  <a:pt x="986028" y="0"/>
                </a:lnTo>
              </a:path>
            </a:pathLst>
          </a:custGeom>
          <a:ln w="57150">
            <a:solidFill>
              <a:srgbClr val="D8D8E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6293243" y="1185672"/>
            <a:ext cx="984250" cy="0"/>
          </a:xfrm>
          <a:custGeom>
            <a:avLst/>
            <a:gdLst/>
            <a:ahLst/>
            <a:cxnLst/>
            <a:rect l="l" t="t" r="r" b="b"/>
            <a:pathLst>
              <a:path w="984250">
                <a:moveTo>
                  <a:pt x="0" y="0"/>
                </a:moveTo>
                <a:lnTo>
                  <a:pt x="983741" y="0"/>
                </a:lnTo>
              </a:path>
            </a:pathLst>
          </a:custGeom>
          <a:ln w="57150">
            <a:solidFill>
              <a:srgbClr val="CC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7276972" y="1185672"/>
            <a:ext cx="986155" cy="0"/>
          </a:xfrm>
          <a:custGeom>
            <a:avLst/>
            <a:gdLst/>
            <a:ahLst/>
            <a:cxnLst/>
            <a:rect l="l" t="t" r="r" b="b"/>
            <a:pathLst>
              <a:path w="986154">
                <a:moveTo>
                  <a:pt x="0" y="0"/>
                </a:moveTo>
                <a:lnTo>
                  <a:pt x="986028" y="0"/>
                </a:lnTo>
              </a:path>
            </a:pathLst>
          </a:custGeom>
          <a:ln w="57150">
            <a:solidFill>
              <a:srgbClr val="659A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8263001" y="1185672"/>
            <a:ext cx="984885" cy="0"/>
          </a:xfrm>
          <a:custGeom>
            <a:avLst/>
            <a:gdLst/>
            <a:ahLst/>
            <a:cxnLst/>
            <a:rect l="l" t="t" r="r" b="b"/>
            <a:pathLst>
              <a:path w="984884">
                <a:moveTo>
                  <a:pt x="0" y="0"/>
                </a:moveTo>
                <a:lnTo>
                  <a:pt x="984504" y="0"/>
                </a:lnTo>
              </a:path>
            </a:pathLst>
          </a:custGeom>
          <a:ln w="57150">
            <a:solidFill>
              <a:srgbClr val="33006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81476" y="555751"/>
            <a:ext cx="4330446" cy="513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33006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36872" y="1917316"/>
            <a:ext cx="9019654" cy="17862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33006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7811" y="7254199"/>
            <a:ext cx="3858259" cy="1390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/>
              <a:t>Sergio Sciarelli - </a:t>
            </a:r>
            <a:r>
              <a:rPr spc="-5" dirty="0"/>
              <a:t>La gestione dell'impresa CEDAM </a:t>
            </a:r>
            <a:r>
              <a:rPr dirty="0"/>
              <a:t>© </a:t>
            </a:r>
            <a:r>
              <a:rPr spc="-5" dirty="0"/>
              <a:t>2011 </a:t>
            </a:r>
            <a:r>
              <a:rPr dirty="0"/>
              <a:t>Wolters Kluwer Italia</a:t>
            </a:r>
            <a:r>
              <a:rPr spc="-60" dirty="0"/>
              <a:t> </a:t>
            </a:r>
            <a:r>
              <a:rPr dirty="0"/>
              <a:t>S.r.l.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3/21/19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hyperlink" Target="https://go.microsoft.com/fwlink/?linkid=2007348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4" Type="http://schemas.openxmlformats.org/officeDocument/2006/relationships/image" Target="../media/image25.tif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6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759955" y="2330450"/>
            <a:ext cx="5315712" cy="643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08225">
              <a:lnSpc>
                <a:spcPct val="100000"/>
              </a:lnSpc>
              <a:spcBef>
                <a:spcPts val="95"/>
              </a:spcBef>
            </a:pPr>
            <a:r>
              <a:rPr lang="it-IT" spc="-10" dirty="0"/>
              <a:t>PARTE II</a:t>
            </a:r>
            <a:endParaRPr spc="-5" dirty="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/>
              <a:t>Sergio Sciarelli - </a:t>
            </a:r>
            <a:r>
              <a:rPr spc="-5" dirty="0"/>
              <a:t>La gestione dell'impresa CEDAM </a:t>
            </a:r>
            <a:r>
              <a:rPr dirty="0"/>
              <a:t>© </a:t>
            </a:r>
            <a:r>
              <a:rPr spc="-5" dirty="0"/>
              <a:t>2011 </a:t>
            </a:r>
            <a:r>
              <a:rPr dirty="0"/>
              <a:t>Wolters Kluwer Italia</a:t>
            </a:r>
            <a:r>
              <a:rPr spc="-60" dirty="0"/>
              <a:t> </a:t>
            </a:r>
            <a:r>
              <a:rPr dirty="0"/>
              <a:t>S.r.l.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679700" y="3420871"/>
            <a:ext cx="5112893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1" spc="-5" dirty="0">
                <a:solidFill>
                  <a:srgbClr val="009A9A"/>
                </a:solidFill>
                <a:latin typeface="Arial"/>
                <a:cs typeface="Arial"/>
              </a:rPr>
              <a:t>La </a:t>
            </a:r>
            <a:r>
              <a:rPr sz="3200" b="1" spc="-10" dirty="0" err="1">
                <a:solidFill>
                  <a:srgbClr val="009A9A"/>
                </a:solidFill>
                <a:latin typeface="Arial"/>
                <a:cs typeface="Arial"/>
              </a:rPr>
              <a:t>gestione</a:t>
            </a:r>
            <a:r>
              <a:rPr sz="3200" b="1" spc="-40" dirty="0">
                <a:solidFill>
                  <a:srgbClr val="009A9A"/>
                </a:solidFill>
                <a:latin typeface="Arial"/>
                <a:cs typeface="Arial"/>
              </a:rPr>
              <a:t> </a:t>
            </a:r>
            <a:r>
              <a:rPr lang="it-IT" sz="3200" b="1" spc="-10" dirty="0">
                <a:solidFill>
                  <a:srgbClr val="009A9A"/>
                </a:solidFill>
                <a:latin typeface="Arial"/>
                <a:cs typeface="Arial"/>
              </a:rPr>
              <a:t>S</a:t>
            </a:r>
            <a:r>
              <a:rPr sz="3200" b="1" spc="-10" dirty="0" err="1">
                <a:solidFill>
                  <a:srgbClr val="009A9A"/>
                </a:solidFill>
                <a:latin typeface="Arial"/>
                <a:cs typeface="Arial"/>
              </a:rPr>
              <a:t>trategica</a:t>
            </a:r>
            <a:endParaRPr sz="32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9979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70100" y="501650"/>
            <a:ext cx="7093078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it-IT" spc="-5" dirty="0"/>
              <a:t>II- Parte Concetti di base </a:t>
            </a:r>
            <a:endParaRPr spc="-10" dirty="0"/>
          </a:p>
        </p:txBody>
      </p:sp>
      <p:sp>
        <p:nvSpPr>
          <p:cNvPr id="12" name="object 12"/>
          <p:cNvSpPr/>
          <p:nvPr/>
        </p:nvSpPr>
        <p:spPr>
          <a:xfrm>
            <a:off x="5048884" y="3922776"/>
            <a:ext cx="273685" cy="14604"/>
          </a:xfrm>
          <a:custGeom>
            <a:avLst/>
            <a:gdLst/>
            <a:ahLst/>
            <a:cxnLst/>
            <a:rect l="l" t="t" r="r" b="b"/>
            <a:pathLst>
              <a:path w="273685" h="14604">
                <a:moveTo>
                  <a:pt x="0" y="0"/>
                </a:moveTo>
                <a:lnTo>
                  <a:pt x="55662" y="554"/>
                </a:lnTo>
                <a:lnTo>
                  <a:pt x="110995" y="2243"/>
                </a:lnTo>
                <a:lnTo>
                  <a:pt x="165853" y="5102"/>
                </a:lnTo>
                <a:lnTo>
                  <a:pt x="220089" y="9168"/>
                </a:lnTo>
                <a:lnTo>
                  <a:pt x="273558" y="14477"/>
                </a:lnTo>
              </a:path>
            </a:pathLst>
          </a:custGeom>
          <a:ln w="12954">
            <a:solidFill>
              <a:srgbClr val="CC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xmlns="" id="{FB43CD05-71EE-2044-A19B-3AB4F1B1FC77}"/>
              </a:ext>
            </a:extLst>
          </p:cNvPr>
          <p:cNvSpPr/>
          <p:nvPr/>
        </p:nvSpPr>
        <p:spPr>
          <a:xfrm>
            <a:off x="1231900" y="1492250"/>
            <a:ext cx="73279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Concetto di Strategia</a:t>
            </a:r>
          </a:p>
          <a:p>
            <a:endParaRPr lang="it-IT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Strategie competitive</a:t>
            </a:r>
          </a:p>
          <a:p>
            <a:endParaRPr lang="it-IT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it-IT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Concorrenza, risorse e vantaggio competitivo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it-IT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it-IT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Strategie di business (ASA)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it-IT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it-IT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Catena del valore e strategie competitive</a:t>
            </a:r>
          </a:p>
          <a:p>
            <a:endParaRPr lang="it-IT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Strategie complessive</a:t>
            </a:r>
          </a:p>
          <a:p>
            <a:endParaRPr lang="it-IT" sz="2800" dirty="0">
              <a:solidFill>
                <a:srgbClr val="000000"/>
              </a:solidFill>
              <a:latin typeface="-webkit-standard"/>
            </a:endParaRPr>
          </a:p>
        </p:txBody>
      </p:sp>
    </p:spTree>
    <p:extLst>
      <p:ext uri="{BB962C8B-B14F-4D97-AF65-F5344CB8AC3E}">
        <p14:creationId xmlns:p14="http://schemas.microsoft.com/office/powerpoint/2010/main" val="2494330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22446" y="484123"/>
            <a:ext cx="446468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Definizione </a:t>
            </a:r>
            <a:r>
              <a:rPr spc="-5" dirty="0"/>
              <a:t>di</a:t>
            </a:r>
            <a:r>
              <a:rPr spc="-20" dirty="0"/>
              <a:t> </a:t>
            </a:r>
            <a:r>
              <a:rPr spc="-10" dirty="0"/>
              <a:t>strategia</a:t>
            </a:r>
          </a:p>
        </p:txBody>
      </p:sp>
      <p:sp>
        <p:nvSpPr>
          <p:cNvPr id="3" name="object 3"/>
          <p:cNvSpPr/>
          <p:nvPr/>
        </p:nvSpPr>
        <p:spPr>
          <a:xfrm>
            <a:off x="1098689" y="1474469"/>
            <a:ext cx="8460105" cy="1236981"/>
          </a:xfrm>
          <a:custGeom>
            <a:avLst/>
            <a:gdLst/>
            <a:ahLst/>
            <a:cxnLst/>
            <a:rect l="l" t="t" r="r" b="b"/>
            <a:pathLst>
              <a:path w="8460105" h="935355">
                <a:moveTo>
                  <a:pt x="8459724" y="779526"/>
                </a:moveTo>
                <a:lnTo>
                  <a:pt x="8459724" y="156210"/>
                </a:lnTo>
                <a:lnTo>
                  <a:pt x="8451823" y="106899"/>
                </a:lnTo>
                <a:lnTo>
                  <a:pt x="8429804" y="64026"/>
                </a:lnTo>
                <a:lnTo>
                  <a:pt x="8396191" y="30187"/>
                </a:lnTo>
                <a:lnTo>
                  <a:pt x="8353507" y="7979"/>
                </a:lnTo>
                <a:lnTo>
                  <a:pt x="8304276" y="0"/>
                </a:lnTo>
                <a:lnTo>
                  <a:pt x="156209" y="0"/>
                </a:lnTo>
                <a:lnTo>
                  <a:pt x="106899" y="7979"/>
                </a:lnTo>
                <a:lnTo>
                  <a:pt x="64026" y="30187"/>
                </a:lnTo>
                <a:lnTo>
                  <a:pt x="30187" y="64026"/>
                </a:lnTo>
                <a:lnTo>
                  <a:pt x="7979" y="106899"/>
                </a:lnTo>
                <a:lnTo>
                  <a:pt x="0" y="156210"/>
                </a:lnTo>
                <a:lnTo>
                  <a:pt x="0" y="779526"/>
                </a:lnTo>
                <a:lnTo>
                  <a:pt x="7979" y="828757"/>
                </a:lnTo>
                <a:lnTo>
                  <a:pt x="30187" y="871441"/>
                </a:lnTo>
                <a:lnTo>
                  <a:pt x="64026" y="905054"/>
                </a:lnTo>
                <a:lnTo>
                  <a:pt x="106899" y="927073"/>
                </a:lnTo>
                <a:lnTo>
                  <a:pt x="156210" y="934974"/>
                </a:lnTo>
                <a:lnTo>
                  <a:pt x="8304276" y="934974"/>
                </a:lnTo>
                <a:lnTo>
                  <a:pt x="8353507" y="927073"/>
                </a:lnTo>
                <a:lnTo>
                  <a:pt x="8396191" y="905054"/>
                </a:lnTo>
                <a:lnTo>
                  <a:pt x="8429804" y="871441"/>
                </a:lnTo>
                <a:lnTo>
                  <a:pt x="8451823" y="828757"/>
                </a:lnTo>
                <a:lnTo>
                  <a:pt x="8459724" y="779526"/>
                </a:lnTo>
                <a:close/>
              </a:path>
            </a:pathLst>
          </a:custGeom>
          <a:solidFill>
            <a:srgbClr val="FFFF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98689" y="1474469"/>
            <a:ext cx="8460105" cy="1236981"/>
          </a:xfrm>
          <a:custGeom>
            <a:avLst/>
            <a:gdLst/>
            <a:ahLst/>
            <a:cxnLst/>
            <a:rect l="l" t="t" r="r" b="b"/>
            <a:pathLst>
              <a:path w="8460105" h="935355">
                <a:moveTo>
                  <a:pt x="156209" y="0"/>
                </a:moveTo>
                <a:lnTo>
                  <a:pt x="106899" y="7979"/>
                </a:lnTo>
                <a:lnTo>
                  <a:pt x="64026" y="30187"/>
                </a:lnTo>
                <a:lnTo>
                  <a:pt x="30187" y="64026"/>
                </a:lnTo>
                <a:lnTo>
                  <a:pt x="7979" y="106899"/>
                </a:lnTo>
                <a:lnTo>
                  <a:pt x="0" y="156210"/>
                </a:lnTo>
                <a:lnTo>
                  <a:pt x="0" y="779526"/>
                </a:lnTo>
                <a:lnTo>
                  <a:pt x="7979" y="828757"/>
                </a:lnTo>
                <a:lnTo>
                  <a:pt x="30187" y="871441"/>
                </a:lnTo>
                <a:lnTo>
                  <a:pt x="64026" y="905054"/>
                </a:lnTo>
                <a:lnTo>
                  <a:pt x="106899" y="927073"/>
                </a:lnTo>
                <a:lnTo>
                  <a:pt x="156210" y="934974"/>
                </a:lnTo>
                <a:lnTo>
                  <a:pt x="8304276" y="934974"/>
                </a:lnTo>
                <a:lnTo>
                  <a:pt x="8353507" y="927073"/>
                </a:lnTo>
                <a:lnTo>
                  <a:pt x="8396191" y="905054"/>
                </a:lnTo>
                <a:lnTo>
                  <a:pt x="8429804" y="871441"/>
                </a:lnTo>
                <a:lnTo>
                  <a:pt x="8451823" y="828757"/>
                </a:lnTo>
                <a:lnTo>
                  <a:pt x="8459724" y="779526"/>
                </a:lnTo>
                <a:lnTo>
                  <a:pt x="8459724" y="156210"/>
                </a:lnTo>
                <a:lnTo>
                  <a:pt x="8451823" y="106899"/>
                </a:lnTo>
                <a:lnTo>
                  <a:pt x="8429804" y="64026"/>
                </a:lnTo>
                <a:lnTo>
                  <a:pt x="8396191" y="30187"/>
                </a:lnTo>
                <a:lnTo>
                  <a:pt x="8353507" y="7979"/>
                </a:lnTo>
                <a:lnTo>
                  <a:pt x="8304276" y="0"/>
                </a:lnTo>
                <a:lnTo>
                  <a:pt x="156209" y="0"/>
                </a:lnTo>
                <a:close/>
              </a:path>
            </a:pathLst>
          </a:custGeom>
          <a:ln w="9144">
            <a:solidFill>
              <a:srgbClr val="FFC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983115" y="2482595"/>
            <a:ext cx="490855" cy="757555"/>
          </a:xfrm>
          <a:custGeom>
            <a:avLst/>
            <a:gdLst/>
            <a:ahLst/>
            <a:cxnLst/>
            <a:rect l="l" t="t" r="r" b="b"/>
            <a:pathLst>
              <a:path w="490854" h="757555">
                <a:moveTo>
                  <a:pt x="0" y="757428"/>
                </a:moveTo>
                <a:lnTo>
                  <a:pt x="490727" y="0"/>
                </a:lnTo>
              </a:path>
            </a:pathLst>
          </a:custGeom>
          <a:ln w="32004">
            <a:solidFill>
              <a:srgbClr val="008080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223447"/>
              </p:ext>
            </p:extLst>
          </p:nvPr>
        </p:nvGraphicFramePr>
        <p:xfrm>
          <a:off x="1298333" y="3252215"/>
          <a:ext cx="3672204" cy="31127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722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97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08080"/>
                      </a:solidFill>
                      <a:prstDash val="solid"/>
                    </a:lnL>
                    <a:lnR w="38100">
                      <a:solidFill>
                        <a:srgbClr val="008080"/>
                      </a:solidFill>
                      <a:prstDash val="solid"/>
                    </a:lnR>
                    <a:lnT w="38100">
                      <a:solidFill>
                        <a:srgbClr val="00808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695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050" dirty="0">
                        <a:latin typeface="Times New Roman"/>
                        <a:cs typeface="Times New Roman"/>
                      </a:endParaRPr>
                    </a:p>
                    <a:p>
                      <a:pPr marL="107950" marR="100965" algn="just">
                        <a:lnSpc>
                          <a:spcPct val="99900"/>
                        </a:lnSpc>
                      </a:pPr>
                      <a:r>
                        <a:rPr sz="2000" b="1" spc="-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È il </a:t>
                      </a:r>
                      <a:r>
                        <a:rPr sz="2000" b="1" spc="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mezzo 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per conseguire 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traguardi 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di 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tempo non  breve, definiti 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in funzione 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dell’evoluzione 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del rappor-  to tra l’impresa e  l’ambiente in cui </a:t>
                      </a:r>
                      <a:r>
                        <a:rPr sz="2000" b="1" spc="-10" dirty="0" err="1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questa</a:t>
                      </a:r>
                      <a:r>
                        <a:rPr sz="2000" b="1" spc="-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  </a:t>
                      </a:r>
                      <a:r>
                        <a:rPr sz="2000" b="1" spc="-5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opera</a:t>
                      </a:r>
                      <a:endParaRPr lang="it-IT" sz="2000" b="1" spc="-5" dirty="0">
                        <a:solidFill>
                          <a:srgbClr val="FFFFFF"/>
                        </a:solidFill>
                        <a:latin typeface="Tahoma"/>
                        <a:cs typeface="Tahoma"/>
                      </a:endParaRPr>
                    </a:p>
                    <a:p>
                      <a:pPr marL="107950" marR="100965" algn="just">
                        <a:lnSpc>
                          <a:spcPct val="99900"/>
                        </a:lnSpc>
                      </a:pPr>
                      <a:endParaRPr sz="2000" dirty="0">
                        <a:latin typeface="Tahoma"/>
                        <a:cs typeface="Tahoma"/>
                      </a:endParaRPr>
                    </a:p>
                  </a:txBody>
                  <a:tcPr marL="0" marR="0" marT="3810" marB="0">
                    <a:solidFill>
                      <a:srgbClr val="0080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784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FF9A33"/>
                      </a:solidFill>
                      <a:prstDash val="solid"/>
                    </a:lnL>
                    <a:lnR w="38100">
                      <a:solidFill>
                        <a:srgbClr val="FF9A33"/>
                      </a:solidFill>
                      <a:prstDash val="solid"/>
                    </a:lnR>
                    <a:lnB w="38100">
                      <a:solidFill>
                        <a:srgbClr val="00808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1301889" y="1516697"/>
            <a:ext cx="8256905" cy="4755789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12700" marR="5080">
              <a:lnSpc>
                <a:spcPts val="2390"/>
              </a:lnSpc>
              <a:spcBef>
                <a:spcPts val="185"/>
              </a:spcBef>
            </a:pPr>
            <a:r>
              <a:rPr sz="1800" b="0" dirty="0"/>
              <a:t>La </a:t>
            </a:r>
            <a:r>
              <a:rPr sz="1800" spc="-5" dirty="0"/>
              <a:t>strategia</a:t>
            </a:r>
            <a:r>
              <a:rPr sz="1800" b="0" spc="-5" dirty="0"/>
              <a:t> è un comportamento imprenditoriale di tempo </a:t>
            </a:r>
            <a:r>
              <a:rPr sz="1800" b="0" spc="-5" dirty="0" err="1"/>
              <a:t>lungo</a:t>
            </a:r>
            <a:r>
              <a:rPr sz="1800" b="0" spc="-5" dirty="0"/>
              <a:t> </a:t>
            </a:r>
            <a:r>
              <a:rPr lang="it-IT" sz="1800" b="0" spc="-5" dirty="0"/>
              <a:t>riguardante le scelte fondamentali dell’impresa (</a:t>
            </a:r>
            <a:r>
              <a:rPr lang="it-IT" sz="1800" spc="-5" dirty="0"/>
              <a:t>risorse</a:t>
            </a:r>
            <a:r>
              <a:rPr lang="it-IT" sz="1800" b="0" spc="-5" dirty="0"/>
              <a:t> da impiegare e le </a:t>
            </a:r>
            <a:r>
              <a:rPr lang="it-IT" sz="1800" spc="-5" dirty="0"/>
              <a:t>attività</a:t>
            </a:r>
            <a:r>
              <a:rPr lang="it-IT" sz="1800" b="0" spc="-5" dirty="0"/>
              <a:t> da svolgere  e i </a:t>
            </a:r>
            <a:r>
              <a:rPr lang="it-IT" sz="1800" spc="-5" dirty="0"/>
              <a:t>mercati</a:t>
            </a:r>
            <a:r>
              <a:rPr lang="it-IT" sz="1800" b="0" spc="-5" dirty="0"/>
              <a:t> in cui competere) e</a:t>
            </a:r>
            <a:r>
              <a:rPr sz="1800" b="0" spc="-5" dirty="0"/>
              <a:t> </a:t>
            </a:r>
            <a:r>
              <a:rPr sz="1800" b="0" dirty="0"/>
              <a:t>finalizzato </a:t>
            </a:r>
            <a:r>
              <a:rPr sz="1800" b="0" spc="-5" dirty="0"/>
              <a:t>al raggiungimento di </a:t>
            </a:r>
            <a:r>
              <a:rPr sz="1800" spc="-5" dirty="0"/>
              <a:t>obiettivi</a:t>
            </a:r>
            <a:r>
              <a:rPr sz="1800" b="0" spc="-5" dirty="0"/>
              <a:t> primari </a:t>
            </a:r>
            <a:r>
              <a:rPr sz="1800" b="0" spc="-10" dirty="0" err="1"/>
              <a:t>della</a:t>
            </a:r>
            <a:r>
              <a:rPr sz="1800" b="0" spc="35" dirty="0"/>
              <a:t> </a:t>
            </a:r>
            <a:r>
              <a:rPr sz="1800" b="0" spc="-10" dirty="0" err="1"/>
              <a:t>gestione</a:t>
            </a:r>
            <a:endParaRPr sz="1800" b="0" spc="-10" dirty="0"/>
          </a:p>
          <a:p>
            <a:pPr>
              <a:lnSpc>
                <a:spcPct val="100000"/>
              </a:lnSpc>
            </a:pPr>
            <a:endParaRPr sz="2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200" dirty="0">
              <a:latin typeface="Times New Roman"/>
              <a:cs typeface="Times New Roman"/>
            </a:endParaRPr>
          </a:p>
          <a:p>
            <a:pPr marL="4187190">
              <a:lnSpc>
                <a:spcPct val="100000"/>
              </a:lnSpc>
            </a:pPr>
            <a:r>
              <a:rPr spc="-5" dirty="0"/>
              <a:t>Tre </a:t>
            </a:r>
            <a:r>
              <a:rPr spc="-10" dirty="0"/>
              <a:t>elementi </a:t>
            </a:r>
            <a:r>
              <a:rPr spc="-5" dirty="0"/>
              <a:t>caratterizzanti:</a:t>
            </a:r>
          </a:p>
          <a:p>
            <a:pPr>
              <a:lnSpc>
                <a:spcPct val="100000"/>
              </a:lnSpc>
            </a:pPr>
            <a:endParaRPr sz="2400" dirty="0">
              <a:latin typeface="Times New Roman"/>
              <a:cs typeface="Times New Roman"/>
            </a:endParaRPr>
          </a:p>
          <a:p>
            <a:pPr marL="4530090" marR="13335" indent="-342900">
              <a:lnSpc>
                <a:spcPts val="2390"/>
              </a:lnSpc>
              <a:spcBef>
                <a:spcPts val="2140"/>
              </a:spcBef>
              <a:buClr>
                <a:srgbClr val="FF6500"/>
              </a:buClr>
              <a:buAutoNum type="arabicPeriod"/>
              <a:tabLst>
                <a:tab pos="4530725" algn="l"/>
                <a:tab pos="6431915" algn="l"/>
                <a:tab pos="6756400" algn="l"/>
                <a:tab pos="7688580" algn="l"/>
              </a:tabLst>
            </a:pPr>
            <a:r>
              <a:rPr spc="-5" dirty="0"/>
              <a:t>For</a:t>
            </a:r>
            <a:r>
              <a:rPr dirty="0"/>
              <a:t>m</a:t>
            </a:r>
            <a:r>
              <a:rPr spc="-5" dirty="0"/>
              <a:t>ul</a:t>
            </a:r>
            <a:r>
              <a:rPr spc="15" dirty="0"/>
              <a:t>az</a:t>
            </a:r>
            <a:r>
              <a:rPr spc="-5" dirty="0"/>
              <a:t>i</a:t>
            </a:r>
            <a:r>
              <a:rPr dirty="0"/>
              <a:t>o</a:t>
            </a:r>
            <a:r>
              <a:rPr spc="-5" dirty="0"/>
              <a:t>ne</a:t>
            </a:r>
            <a:r>
              <a:rPr dirty="0"/>
              <a:t>	</a:t>
            </a:r>
            <a:r>
              <a:rPr spc="-5" dirty="0"/>
              <a:t>a</a:t>
            </a:r>
            <a:r>
              <a:rPr dirty="0"/>
              <a:t>	</a:t>
            </a:r>
            <a:r>
              <a:rPr spc="-5" dirty="0"/>
              <a:t>livello</a:t>
            </a:r>
            <a:r>
              <a:rPr dirty="0"/>
              <a:t>	</a:t>
            </a:r>
            <a:r>
              <a:rPr spc="-5" dirty="0"/>
              <a:t>alto-  direzionale</a:t>
            </a:r>
          </a:p>
          <a:p>
            <a:pPr marL="4530090" indent="-342900">
              <a:lnSpc>
                <a:spcPct val="100000"/>
              </a:lnSpc>
              <a:spcBef>
                <a:spcPts val="1120"/>
              </a:spcBef>
              <a:buClr>
                <a:srgbClr val="FF6500"/>
              </a:buClr>
              <a:buAutoNum type="arabicPeriod"/>
              <a:tabLst>
                <a:tab pos="4530725" algn="l"/>
              </a:tabLst>
            </a:pPr>
            <a:r>
              <a:rPr dirty="0"/>
              <a:t>Proiezione </a:t>
            </a:r>
            <a:r>
              <a:rPr spc="-5" dirty="0"/>
              <a:t>a lunga</a:t>
            </a:r>
            <a:r>
              <a:rPr spc="-10" dirty="0"/>
              <a:t> </a:t>
            </a:r>
            <a:r>
              <a:rPr dirty="0"/>
              <a:t>scadenza</a:t>
            </a:r>
          </a:p>
          <a:p>
            <a:pPr marL="4530090" marR="13970" indent="-342900">
              <a:lnSpc>
                <a:spcPts val="2390"/>
              </a:lnSpc>
              <a:spcBef>
                <a:spcPts val="1300"/>
              </a:spcBef>
              <a:buClr>
                <a:srgbClr val="FF6500"/>
              </a:buClr>
              <a:buAutoNum type="arabicPeriod"/>
              <a:tabLst>
                <a:tab pos="4530725" algn="l"/>
                <a:tab pos="5789295" algn="l"/>
                <a:tab pos="6483350" algn="l"/>
                <a:tab pos="7974965" algn="l"/>
              </a:tabLst>
            </a:pPr>
            <a:r>
              <a:rPr spc="-10" dirty="0"/>
              <a:t>Priorit</a:t>
            </a:r>
            <a:r>
              <a:rPr spc="-5" dirty="0"/>
              <a:t>à</a:t>
            </a:r>
            <a:r>
              <a:rPr dirty="0"/>
              <a:t>	d</a:t>
            </a:r>
            <a:r>
              <a:rPr spc="-5" dirty="0"/>
              <a:t>ei</a:t>
            </a:r>
            <a:r>
              <a:rPr dirty="0"/>
              <a:t>	</a:t>
            </a:r>
            <a:r>
              <a:rPr spc="-10" dirty="0"/>
              <a:t>traguard</a:t>
            </a:r>
            <a:r>
              <a:rPr spc="-5" dirty="0"/>
              <a:t>i</a:t>
            </a:r>
            <a:r>
              <a:rPr dirty="0"/>
              <a:t>	d</a:t>
            </a:r>
            <a:r>
              <a:rPr spc="-5" dirty="0"/>
              <a:t>a  raggiungere</a:t>
            </a:r>
          </a:p>
        </p:txBody>
      </p:sp>
    </p:spTree>
    <p:extLst>
      <p:ext uri="{BB962C8B-B14F-4D97-AF65-F5344CB8AC3E}">
        <p14:creationId xmlns:p14="http://schemas.microsoft.com/office/powerpoint/2010/main" val="3413898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5326" y="679195"/>
            <a:ext cx="84340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Comportamenti imprenditoriali nei confronti</a:t>
            </a:r>
            <a:r>
              <a:rPr sz="2400" spc="-45" dirty="0"/>
              <a:t> </a:t>
            </a:r>
            <a:r>
              <a:rPr sz="2400" spc="-10" dirty="0"/>
              <a:t>dell’ambiente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4577981" y="2985516"/>
            <a:ext cx="4309110" cy="1027430"/>
          </a:xfrm>
          <a:prstGeom prst="rect">
            <a:avLst/>
          </a:prstGeom>
          <a:solidFill>
            <a:srgbClr val="C0C0C0"/>
          </a:solidFill>
        </p:spPr>
        <p:txBody>
          <a:bodyPr vert="horz" wrap="square" lIns="0" tIns="181610" rIns="0" bIns="0" rtlCol="0">
            <a:spAutoFit/>
          </a:bodyPr>
          <a:lstStyle/>
          <a:p>
            <a:pPr marL="405130" marR="1123315">
              <a:lnSpc>
                <a:spcPts val="2150"/>
              </a:lnSpc>
              <a:spcBef>
                <a:spcPts val="1430"/>
              </a:spcBef>
            </a:pPr>
            <a:r>
              <a:rPr sz="1800" b="1" spc="-5" dirty="0">
                <a:solidFill>
                  <a:srgbClr val="009A9A"/>
                </a:solidFill>
                <a:latin typeface="Tahoma"/>
                <a:cs typeface="Tahoma"/>
              </a:rPr>
              <a:t>Risposta al verificarsi </a:t>
            </a:r>
            <a:r>
              <a:rPr sz="1800" b="1" spc="-10" dirty="0">
                <a:solidFill>
                  <a:srgbClr val="009A9A"/>
                </a:solidFill>
                <a:latin typeface="Tahoma"/>
                <a:cs typeface="Tahoma"/>
              </a:rPr>
              <a:t>di  </a:t>
            </a:r>
            <a:r>
              <a:rPr sz="1800" b="1" spc="-5" dirty="0">
                <a:solidFill>
                  <a:srgbClr val="009A9A"/>
                </a:solidFill>
                <a:latin typeface="Tahoma"/>
                <a:cs typeface="Tahoma"/>
              </a:rPr>
              <a:t>cambiamenti</a:t>
            </a:r>
            <a:r>
              <a:rPr sz="1800" b="1" spc="-50" dirty="0">
                <a:solidFill>
                  <a:srgbClr val="009A9A"/>
                </a:solidFill>
                <a:latin typeface="Tahoma"/>
                <a:cs typeface="Tahoma"/>
              </a:rPr>
              <a:t> </a:t>
            </a:r>
            <a:r>
              <a:rPr sz="1800" b="1" spc="-10" dirty="0">
                <a:solidFill>
                  <a:srgbClr val="009A9A"/>
                </a:solidFill>
                <a:latin typeface="Tahoma"/>
                <a:cs typeface="Tahoma"/>
              </a:rPr>
              <a:t>ambientali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470527" y="4279391"/>
            <a:ext cx="4495800" cy="1081405"/>
          </a:xfrm>
          <a:custGeom>
            <a:avLst/>
            <a:gdLst/>
            <a:ahLst/>
            <a:cxnLst/>
            <a:rect l="l" t="t" r="r" b="b"/>
            <a:pathLst>
              <a:path w="4495800" h="1081404">
                <a:moveTo>
                  <a:pt x="4495800" y="1081277"/>
                </a:moveTo>
                <a:lnTo>
                  <a:pt x="4495800" y="0"/>
                </a:lnTo>
                <a:lnTo>
                  <a:pt x="0" y="0"/>
                </a:lnTo>
                <a:lnTo>
                  <a:pt x="0" y="1081278"/>
                </a:lnTo>
                <a:lnTo>
                  <a:pt x="4495800" y="1081277"/>
                </a:lnTo>
                <a:close/>
              </a:path>
            </a:pathLst>
          </a:custGeom>
          <a:ln w="9143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595507" y="4274820"/>
            <a:ext cx="4375785" cy="1090930"/>
          </a:xfrm>
          <a:prstGeom prst="rect">
            <a:avLst/>
          </a:prstGeom>
          <a:solidFill>
            <a:srgbClr val="C0C0C0"/>
          </a:solidFill>
        </p:spPr>
        <p:txBody>
          <a:bodyPr vert="horz" wrap="square" lIns="0" tIns="203200" rIns="0" bIns="0" rtlCol="0">
            <a:spAutoFit/>
          </a:bodyPr>
          <a:lstStyle/>
          <a:p>
            <a:pPr marL="356870" marR="641350">
              <a:lnSpc>
                <a:spcPts val="2150"/>
              </a:lnSpc>
              <a:spcBef>
                <a:spcPts val="1600"/>
              </a:spcBef>
            </a:pPr>
            <a:r>
              <a:rPr sz="1800" b="1" spc="-5" dirty="0">
                <a:solidFill>
                  <a:srgbClr val="009A9A"/>
                </a:solidFill>
                <a:latin typeface="Tahoma"/>
                <a:cs typeface="Tahoma"/>
              </a:rPr>
              <a:t>Risposta anticipata rispetto </a:t>
            </a:r>
            <a:r>
              <a:rPr sz="1800" b="1" dirty="0">
                <a:solidFill>
                  <a:srgbClr val="009A9A"/>
                </a:solidFill>
                <a:latin typeface="Tahoma"/>
                <a:cs typeface="Tahoma"/>
              </a:rPr>
              <a:t>a  </a:t>
            </a:r>
            <a:r>
              <a:rPr sz="1800" b="1" spc="-5" dirty="0">
                <a:solidFill>
                  <a:srgbClr val="009A9A"/>
                </a:solidFill>
                <a:latin typeface="Tahoma"/>
                <a:cs typeface="Tahoma"/>
              </a:rPr>
              <a:t>cambiamenti</a:t>
            </a:r>
            <a:r>
              <a:rPr sz="1800" b="1" spc="-10" dirty="0">
                <a:solidFill>
                  <a:srgbClr val="009A9A"/>
                </a:solidFill>
                <a:latin typeface="Tahoma"/>
                <a:cs typeface="Tahoma"/>
              </a:rPr>
              <a:t> previsti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470527" y="5722620"/>
            <a:ext cx="4495800" cy="1081405"/>
          </a:xfrm>
          <a:custGeom>
            <a:avLst/>
            <a:gdLst/>
            <a:ahLst/>
            <a:cxnLst/>
            <a:rect l="l" t="t" r="r" b="b"/>
            <a:pathLst>
              <a:path w="4495800" h="1081404">
                <a:moveTo>
                  <a:pt x="4495800" y="1081278"/>
                </a:moveTo>
                <a:lnTo>
                  <a:pt x="4495800" y="0"/>
                </a:lnTo>
                <a:lnTo>
                  <a:pt x="0" y="0"/>
                </a:lnTo>
                <a:lnTo>
                  <a:pt x="0" y="1081278"/>
                </a:lnTo>
                <a:lnTo>
                  <a:pt x="4495800" y="1081278"/>
                </a:lnTo>
                <a:close/>
              </a:path>
            </a:pathLst>
          </a:custGeom>
          <a:ln w="9143">
            <a:solidFill>
              <a:srgbClr val="C0C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595507" y="5718047"/>
            <a:ext cx="4375785" cy="1090930"/>
          </a:xfrm>
          <a:prstGeom prst="rect">
            <a:avLst/>
          </a:prstGeom>
          <a:solidFill>
            <a:srgbClr val="C0C0C0"/>
          </a:solidFill>
        </p:spPr>
        <p:txBody>
          <a:bodyPr vert="horz" wrap="square" lIns="0" tIns="203835" rIns="0" bIns="0" rtlCol="0">
            <a:spAutoFit/>
          </a:bodyPr>
          <a:lstStyle/>
          <a:p>
            <a:pPr marL="381635" marR="854075">
              <a:lnSpc>
                <a:spcPts val="2150"/>
              </a:lnSpc>
              <a:spcBef>
                <a:spcPts val="1605"/>
              </a:spcBef>
            </a:pPr>
            <a:r>
              <a:rPr sz="1800" b="1" dirty="0">
                <a:solidFill>
                  <a:srgbClr val="009A9A"/>
                </a:solidFill>
                <a:latin typeface="Tahoma"/>
                <a:cs typeface="Tahoma"/>
              </a:rPr>
              <a:t>Induzione dei </a:t>
            </a:r>
            <a:r>
              <a:rPr sz="1800" b="1" spc="-5" dirty="0">
                <a:solidFill>
                  <a:srgbClr val="009A9A"/>
                </a:solidFill>
                <a:latin typeface="Tahoma"/>
                <a:cs typeface="Tahoma"/>
              </a:rPr>
              <a:t>cambiamenti  nell’ambiente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47023" y="2985516"/>
            <a:ext cx="2331085" cy="1027430"/>
          </a:xfrm>
          <a:prstGeom prst="rect">
            <a:avLst/>
          </a:prstGeom>
          <a:solidFill>
            <a:srgbClr val="33CCCC"/>
          </a:solidFill>
        </p:spPr>
        <p:txBody>
          <a:bodyPr vert="horz" wrap="square" lIns="0" tIns="182880" rIns="0" bIns="0" rtlCol="0">
            <a:spAutoFit/>
          </a:bodyPr>
          <a:lstStyle/>
          <a:p>
            <a:pPr marL="548640" marR="269875" indent="-398780">
              <a:lnSpc>
                <a:spcPts val="2390"/>
              </a:lnSpc>
              <a:spcBef>
                <a:spcPts val="1440"/>
              </a:spcBef>
            </a:pPr>
            <a:r>
              <a:rPr sz="2000" b="1" spc="-5" dirty="0">
                <a:solidFill>
                  <a:srgbClr val="FFFF9A"/>
                </a:solidFill>
                <a:latin typeface="Tahoma"/>
                <a:cs typeface="Tahoma"/>
              </a:rPr>
              <a:t>Atte</a:t>
            </a:r>
            <a:r>
              <a:rPr sz="2000" b="1" dirty="0">
                <a:solidFill>
                  <a:srgbClr val="FFFF9A"/>
                </a:solidFill>
                <a:latin typeface="Tahoma"/>
                <a:cs typeface="Tahoma"/>
              </a:rPr>
              <a:t>g</a:t>
            </a:r>
            <a:r>
              <a:rPr sz="2000" b="1" spc="-5" dirty="0">
                <a:solidFill>
                  <a:srgbClr val="FFFF9A"/>
                </a:solidFill>
                <a:latin typeface="Tahoma"/>
                <a:cs typeface="Tahoma"/>
              </a:rPr>
              <a:t>gia</a:t>
            </a:r>
            <a:r>
              <a:rPr sz="2000" b="1" dirty="0">
                <a:solidFill>
                  <a:srgbClr val="FFFF9A"/>
                </a:solidFill>
                <a:latin typeface="Tahoma"/>
                <a:cs typeface="Tahoma"/>
              </a:rPr>
              <a:t>m</a:t>
            </a:r>
            <a:r>
              <a:rPr sz="2000" b="1" spc="-5" dirty="0">
                <a:solidFill>
                  <a:srgbClr val="FFFF9A"/>
                </a:solidFill>
                <a:latin typeface="Tahoma"/>
                <a:cs typeface="Tahoma"/>
              </a:rPr>
              <a:t>ento  di</a:t>
            </a:r>
            <a:r>
              <a:rPr sz="2000" b="1" spc="-15" dirty="0">
                <a:solidFill>
                  <a:srgbClr val="FFFF9A"/>
                </a:solidFill>
                <a:latin typeface="Tahoma"/>
                <a:cs typeface="Tahoma"/>
              </a:rPr>
              <a:t> </a:t>
            </a:r>
            <a:r>
              <a:rPr sz="2100" b="1" i="1" spc="-60" dirty="0">
                <a:solidFill>
                  <a:srgbClr val="FFFF9A"/>
                </a:solidFill>
                <a:latin typeface="Tahoma"/>
                <a:cs typeface="Tahoma"/>
              </a:rPr>
              <a:t>attesa</a:t>
            </a:r>
            <a:endParaRPr sz="2100">
              <a:latin typeface="Tahoma"/>
              <a:cs typeface="Tahom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268359" y="4279391"/>
            <a:ext cx="2322830" cy="1081405"/>
          </a:xfrm>
          <a:custGeom>
            <a:avLst/>
            <a:gdLst/>
            <a:ahLst/>
            <a:cxnLst/>
            <a:rect l="l" t="t" r="r" b="b"/>
            <a:pathLst>
              <a:path w="2322829" h="1081404">
                <a:moveTo>
                  <a:pt x="2322575" y="1081277"/>
                </a:moveTo>
                <a:lnTo>
                  <a:pt x="2322575" y="0"/>
                </a:lnTo>
                <a:lnTo>
                  <a:pt x="0" y="0"/>
                </a:lnTo>
                <a:lnTo>
                  <a:pt x="0" y="1081277"/>
                </a:lnTo>
                <a:lnTo>
                  <a:pt x="2322575" y="1081277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268359" y="4279391"/>
            <a:ext cx="2322830" cy="1081405"/>
          </a:xfrm>
          <a:custGeom>
            <a:avLst/>
            <a:gdLst/>
            <a:ahLst/>
            <a:cxnLst/>
            <a:rect l="l" t="t" r="r" b="b"/>
            <a:pathLst>
              <a:path w="2322829" h="1081404">
                <a:moveTo>
                  <a:pt x="2322575" y="1081277"/>
                </a:moveTo>
                <a:lnTo>
                  <a:pt x="2322575" y="0"/>
                </a:lnTo>
                <a:lnTo>
                  <a:pt x="0" y="0"/>
                </a:lnTo>
                <a:lnTo>
                  <a:pt x="0" y="1081277"/>
                </a:lnTo>
                <a:lnTo>
                  <a:pt x="2322575" y="1081277"/>
                </a:lnTo>
                <a:close/>
              </a:path>
            </a:pathLst>
          </a:custGeom>
          <a:ln w="9144">
            <a:solidFill>
              <a:srgbClr val="33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263787" y="4274820"/>
            <a:ext cx="2207260" cy="1090930"/>
          </a:xfrm>
          <a:prstGeom prst="rect">
            <a:avLst/>
          </a:prstGeom>
          <a:solidFill>
            <a:srgbClr val="33CCCC"/>
          </a:solidFill>
        </p:spPr>
        <p:txBody>
          <a:bodyPr vert="horz" wrap="square" lIns="0" tIns="193040" rIns="0" bIns="0" rtlCol="0">
            <a:spAutoFit/>
          </a:bodyPr>
          <a:lstStyle/>
          <a:p>
            <a:pPr marL="108585" algn="ctr">
              <a:lnSpc>
                <a:spcPts val="2345"/>
              </a:lnSpc>
              <a:spcBef>
                <a:spcPts val="1520"/>
              </a:spcBef>
            </a:pPr>
            <a:r>
              <a:rPr sz="2000" b="1" spc="-5" dirty="0">
                <a:solidFill>
                  <a:srgbClr val="FFFF9A"/>
                </a:solidFill>
                <a:latin typeface="Tahoma"/>
                <a:cs typeface="Tahoma"/>
              </a:rPr>
              <a:t>Atteggiamento</a:t>
            </a:r>
            <a:endParaRPr sz="2000">
              <a:latin typeface="Tahoma"/>
              <a:cs typeface="Tahoma"/>
            </a:endParaRPr>
          </a:p>
          <a:p>
            <a:pPr marL="108585" algn="ctr">
              <a:lnSpc>
                <a:spcPts val="2465"/>
              </a:lnSpc>
            </a:pPr>
            <a:r>
              <a:rPr sz="2100" b="1" i="1" spc="-55" dirty="0">
                <a:solidFill>
                  <a:srgbClr val="FFFF9A"/>
                </a:solidFill>
                <a:latin typeface="Tahoma"/>
                <a:cs typeface="Tahoma"/>
              </a:rPr>
              <a:t>anticipatorio</a:t>
            </a:r>
            <a:endParaRPr sz="2100">
              <a:latin typeface="Tahoma"/>
              <a:cs typeface="Tahoma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268359" y="5722620"/>
            <a:ext cx="2322830" cy="1081405"/>
          </a:xfrm>
          <a:custGeom>
            <a:avLst/>
            <a:gdLst/>
            <a:ahLst/>
            <a:cxnLst/>
            <a:rect l="l" t="t" r="r" b="b"/>
            <a:pathLst>
              <a:path w="2322829" h="1081404">
                <a:moveTo>
                  <a:pt x="2322576" y="1081277"/>
                </a:moveTo>
                <a:lnTo>
                  <a:pt x="2322575" y="0"/>
                </a:lnTo>
                <a:lnTo>
                  <a:pt x="0" y="0"/>
                </a:lnTo>
                <a:lnTo>
                  <a:pt x="0" y="1081277"/>
                </a:lnTo>
                <a:lnTo>
                  <a:pt x="2322576" y="1081277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68359" y="5722620"/>
            <a:ext cx="2322830" cy="1081405"/>
          </a:xfrm>
          <a:custGeom>
            <a:avLst/>
            <a:gdLst/>
            <a:ahLst/>
            <a:cxnLst/>
            <a:rect l="l" t="t" r="r" b="b"/>
            <a:pathLst>
              <a:path w="2322829" h="1081404">
                <a:moveTo>
                  <a:pt x="2322576" y="1081277"/>
                </a:moveTo>
                <a:lnTo>
                  <a:pt x="2322575" y="0"/>
                </a:lnTo>
                <a:lnTo>
                  <a:pt x="0" y="0"/>
                </a:lnTo>
                <a:lnTo>
                  <a:pt x="0" y="1081277"/>
                </a:lnTo>
                <a:lnTo>
                  <a:pt x="2322576" y="1081277"/>
                </a:lnTo>
                <a:close/>
              </a:path>
            </a:pathLst>
          </a:custGeom>
          <a:ln w="9144">
            <a:solidFill>
              <a:srgbClr val="33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263787" y="5718047"/>
            <a:ext cx="2207260" cy="1090930"/>
          </a:xfrm>
          <a:prstGeom prst="rect">
            <a:avLst/>
          </a:prstGeom>
          <a:solidFill>
            <a:srgbClr val="33CCCC"/>
          </a:solidFill>
        </p:spPr>
        <p:txBody>
          <a:bodyPr vert="horz" wrap="square" lIns="0" tIns="193040" rIns="0" bIns="0" rtlCol="0">
            <a:spAutoFit/>
          </a:bodyPr>
          <a:lstStyle/>
          <a:p>
            <a:pPr marR="29209" algn="ctr">
              <a:lnSpc>
                <a:spcPts val="2345"/>
              </a:lnSpc>
              <a:spcBef>
                <a:spcPts val="1520"/>
              </a:spcBef>
            </a:pPr>
            <a:r>
              <a:rPr sz="2000" b="1" spc="-5" dirty="0">
                <a:solidFill>
                  <a:srgbClr val="FFFF9A"/>
                </a:solidFill>
                <a:latin typeface="Tahoma"/>
                <a:cs typeface="Tahoma"/>
              </a:rPr>
              <a:t>Atteggiamento</a:t>
            </a:r>
            <a:endParaRPr sz="2000">
              <a:latin typeface="Tahoma"/>
              <a:cs typeface="Tahoma"/>
            </a:endParaRPr>
          </a:p>
          <a:p>
            <a:pPr marR="29845" algn="ctr">
              <a:lnSpc>
                <a:spcPts val="2465"/>
              </a:lnSpc>
            </a:pPr>
            <a:r>
              <a:rPr sz="2100" b="1" i="1" spc="-55" dirty="0">
                <a:solidFill>
                  <a:srgbClr val="FFFF9A"/>
                </a:solidFill>
                <a:latin typeface="Tahoma"/>
                <a:cs typeface="Tahoma"/>
              </a:rPr>
              <a:t>attivo</a:t>
            </a:r>
            <a:endParaRPr sz="21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249814" y="1433575"/>
            <a:ext cx="810387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000" b="1" spc="-5" dirty="0">
                <a:solidFill>
                  <a:srgbClr val="009A9A"/>
                </a:solidFill>
                <a:latin typeface="Tahoma"/>
                <a:cs typeface="Tahoma"/>
              </a:rPr>
              <a:t>La strategia definisce i rapporti con l’ambiente, i cui mutamenti  possono determinare opportunità e minacce per l’impresa. Nei  </a:t>
            </a:r>
            <a:r>
              <a:rPr sz="2000" b="1" spc="-10" dirty="0">
                <a:solidFill>
                  <a:srgbClr val="009A9A"/>
                </a:solidFill>
                <a:latin typeface="Tahoma"/>
                <a:cs typeface="Tahoma"/>
              </a:rPr>
              <a:t>confronti </a:t>
            </a:r>
            <a:r>
              <a:rPr sz="2000" b="1" spc="-5" dirty="0">
                <a:solidFill>
                  <a:srgbClr val="009A9A"/>
                </a:solidFill>
                <a:latin typeface="Tahoma"/>
                <a:cs typeface="Tahoma"/>
              </a:rPr>
              <a:t>dell’evoluzione dell’ambiente l’imprenditore </a:t>
            </a:r>
            <a:r>
              <a:rPr sz="2000" b="1" spc="-10" dirty="0">
                <a:solidFill>
                  <a:srgbClr val="009A9A"/>
                </a:solidFill>
                <a:latin typeface="Tahoma"/>
                <a:cs typeface="Tahoma"/>
              </a:rPr>
              <a:t>può  </a:t>
            </a:r>
            <a:r>
              <a:rPr sz="2000" b="1" spc="-5" dirty="0">
                <a:solidFill>
                  <a:srgbClr val="009A9A"/>
                </a:solidFill>
                <a:latin typeface="Tahoma"/>
                <a:cs typeface="Tahoma"/>
              </a:rPr>
              <a:t>assumere 3 diversi</a:t>
            </a:r>
            <a:r>
              <a:rPr sz="2000" b="1" spc="10" dirty="0">
                <a:solidFill>
                  <a:srgbClr val="009A9A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009A9A"/>
                </a:solidFill>
                <a:latin typeface="Tahoma"/>
                <a:cs typeface="Tahoma"/>
              </a:rPr>
              <a:t>atteggiamenti:</a:t>
            </a:r>
            <a:endParaRPr sz="200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241886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46097" y="484123"/>
            <a:ext cx="649859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Gerarchia delle scelte</a:t>
            </a:r>
            <a:r>
              <a:rPr spc="30" dirty="0"/>
              <a:t> </a:t>
            </a:r>
            <a:r>
              <a:rPr spc="-10" dirty="0"/>
              <a:t>strategiche</a:t>
            </a:r>
          </a:p>
        </p:txBody>
      </p:sp>
      <p:sp>
        <p:nvSpPr>
          <p:cNvPr id="3" name="object 3"/>
          <p:cNvSpPr/>
          <p:nvPr/>
        </p:nvSpPr>
        <p:spPr>
          <a:xfrm>
            <a:off x="4625987" y="1688592"/>
            <a:ext cx="2089785" cy="1440180"/>
          </a:xfrm>
          <a:custGeom>
            <a:avLst/>
            <a:gdLst/>
            <a:ahLst/>
            <a:cxnLst/>
            <a:rect l="l" t="t" r="r" b="b"/>
            <a:pathLst>
              <a:path w="2089784" h="1440180">
                <a:moveTo>
                  <a:pt x="2089403" y="1440180"/>
                </a:moveTo>
                <a:lnTo>
                  <a:pt x="1059941" y="0"/>
                </a:lnTo>
                <a:lnTo>
                  <a:pt x="0" y="1440180"/>
                </a:lnTo>
                <a:lnTo>
                  <a:pt x="2089403" y="144018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625987" y="1688592"/>
            <a:ext cx="2089785" cy="1440180"/>
          </a:xfrm>
          <a:custGeom>
            <a:avLst/>
            <a:gdLst/>
            <a:ahLst/>
            <a:cxnLst/>
            <a:rect l="l" t="t" r="r" b="b"/>
            <a:pathLst>
              <a:path w="2089784" h="1440180">
                <a:moveTo>
                  <a:pt x="1059941" y="0"/>
                </a:moveTo>
                <a:lnTo>
                  <a:pt x="0" y="1440180"/>
                </a:lnTo>
                <a:lnTo>
                  <a:pt x="2089403" y="1440180"/>
                </a:lnTo>
                <a:lnTo>
                  <a:pt x="1059941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93921" y="3128772"/>
            <a:ext cx="2952750" cy="636270"/>
          </a:xfrm>
          <a:custGeom>
            <a:avLst/>
            <a:gdLst/>
            <a:ahLst/>
            <a:cxnLst/>
            <a:rect l="l" t="t" r="r" b="b"/>
            <a:pathLst>
              <a:path w="2952750" h="636270">
                <a:moveTo>
                  <a:pt x="2952750" y="636270"/>
                </a:moveTo>
                <a:lnTo>
                  <a:pt x="2529078" y="0"/>
                </a:lnTo>
                <a:lnTo>
                  <a:pt x="424433" y="0"/>
                </a:lnTo>
                <a:lnTo>
                  <a:pt x="0" y="636270"/>
                </a:lnTo>
                <a:lnTo>
                  <a:pt x="2952750" y="636270"/>
                </a:lnTo>
                <a:close/>
              </a:path>
            </a:pathLst>
          </a:custGeom>
          <a:solidFill>
            <a:srgbClr val="33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193921" y="3128772"/>
            <a:ext cx="2952750" cy="636270"/>
          </a:xfrm>
          <a:custGeom>
            <a:avLst/>
            <a:gdLst/>
            <a:ahLst/>
            <a:cxnLst/>
            <a:rect l="l" t="t" r="r" b="b"/>
            <a:pathLst>
              <a:path w="2952750" h="636270">
                <a:moveTo>
                  <a:pt x="2952750" y="636270"/>
                </a:moveTo>
                <a:lnTo>
                  <a:pt x="2529078" y="0"/>
                </a:lnTo>
                <a:lnTo>
                  <a:pt x="424433" y="0"/>
                </a:lnTo>
                <a:lnTo>
                  <a:pt x="0" y="636270"/>
                </a:lnTo>
                <a:lnTo>
                  <a:pt x="2952750" y="63627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48519" y="3777996"/>
            <a:ext cx="4253230" cy="922019"/>
          </a:xfrm>
          <a:custGeom>
            <a:avLst/>
            <a:gdLst/>
            <a:ahLst/>
            <a:cxnLst/>
            <a:rect l="l" t="t" r="r" b="b"/>
            <a:pathLst>
              <a:path w="4253230" h="922020">
                <a:moveTo>
                  <a:pt x="4252722" y="922020"/>
                </a:moveTo>
                <a:lnTo>
                  <a:pt x="3593592" y="0"/>
                </a:lnTo>
                <a:lnTo>
                  <a:pt x="658368" y="0"/>
                </a:lnTo>
                <a:lnTo>
                  <a:pt x="0" y="922020"/>
                </a:lnTo>
                <a:lnTo>
                  <a:pt x="4252722" y="922020"/>
                </a:lnTo>
                <a:close/>
              </a:path>
            </a:pathLst>
          </a:custGeom>
          <a:solidFill>
            <a:srgbClr val="65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548519" y="3777996"/>
            <a:ext cx="4253230" cy="922019"/>
          </a:xfrm>
          <a:custGeom>
            <a:avLst/>
            <a:gdLst/>
            <a:ahLst/>
            <a:cxnLst/>
            <a:rect l="l" t="t" r="r" b="b"/>
            <a:pathLst>
              <a:path w="4253230" h="922020">
                <a:moveTo>
                  <a:pt x="4252722" y="922020"/>
                </a:moveTo>
                <a:lnTo>
                  <a:pt x="3593592" y="0"/>
                </a:lnTo>
                <a:lnTo>
                  <a:pt x="658368" y="0"/>
                </a:lnTo>
                <a:lnTo>
                  <a:pt x="0" y="922020"/>
                </a:lnTo>
                <a:lnTo>
                  <a:pt x="4252722" y="92202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627511" y="3128772"/>
            <a:ext cx="2086610" cy="0"/>
          </a:xfrm>
          <a:custGeom>
            <a:avLst/>
            <a:gdLst/>
            <a:ahLst/>
            <a:cxnLst/>
            <a:rect l="l" t="t" r="r" b="b"/>
            <a:pathLst>
              <a:path w="2086609">
                <a:moveTo>
                  <a:pt x="0" y="0"/>
                </a:moveTo>
                <a:lnTo>
                  <a:pt x="2086356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546233" y="4712970"/>
            <a:ext cx="4248150" cy="0"/>
          </a:xfrm>
          <a:custGeom>
            <a:avLst/>
            <a:gdLst/>
            <a:ahLst/>
            <a:cxnLst/>
            <a:rect l="l" t="t" r="r" b="b"/>
            <a:pathLst>
              <a:path w="4248150">
                <a:moveTo>
                  <a:pt x="0" y="0"/>
                </a:moveTo>
                <a:lnTo>
                  <a:pt x="4248150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193933" y="3777996"/>
            <a:ext cx="2952750" cy="0"/>
          </a:xfrm>
          <a:custGeom>
            <a:avLst/>
            <a:gdLst/>
            <a:ahLst/>
            <a:cxnLst/>
            <a:rect l="l" t="t" r="r" b="b"/>
            <a:pathLst>
              <a:path w="2952750">
                <a:moveTo>
                  <a:pt x="0" y="0"/>
                </a:moveTo>
                <a:lnTo>
                  <a:pt x="2952750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554359" y="3777996"/>
            <a:ext cx="577215" cy="3240405"/>
          </a:xfrm>
          <a:custGeom>
            <a:avLst/>
            <a:gdLst/>
            <a:ahLst/>
            <a:cxnLst/>
            <a:rect l="l" t="t" r="r" b="b"/>
            <a:pathLst>
              <a:path w="577214" h="3240404">
                <a:moveTo>
                  <a:pt x="576834" y="0"/>
                </a:moveTo>
                <a:lnTo>
                  <a:pt x="0" y="3240024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067691" y="3777996"/>
            <a:ext cx="863600" cy="3240405"/>
          </a:xfrm>
          <a:custGeom>
            <a:avLst/>
            <a:gdLst/>
            <a:ahLst/>
            <a:cxnLst/>
            <a:rect l="l" t="t" r="r" b="b"/>
            <a:pathLst>
              <a:path w="863600" h="3240404">
                <a:moveTo>
                  <a:pt x="0" y="0"/>
                </a:moveTo>
                <a:lnTo>
                  <a:pt x="863346" y="3240024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35187" y="5660897"/>
            <a:ext cx="7272655" cy="1357630"/>
          </a:xfrm>
          <a:custGeom>
            <a:avLst/>
            <a:gdLst/>
            <a:ahLst/>
            <a:cxnLst/>
            <a:rect l="l" t="t" r="r" b="b"/>
            <a:pathLst>
              <a:path w="7272655" h="1357629">
                <a:moveTo>
                  <a:pt x="7272528" y="1357122"/>
                </a:moveTo>
                <a:lnTo>
                  <a:pt x="6396228" y="0"/>
                </a:lnTo>
                <a:lnTo>
                  <a:pt x="876300" y="0"/>
                </a:lnTo>
                <a:lnTo>
                  <a:pt x="0" y="1357122"/>
                </a:lnTo>
                <a:lnTo>
                  <a:pt x="7272528" y="1357122"/>
                </a:lnTo>
                <a:close/>
              </a:path>
            </a:pathLst>
          </a:custGeom>
          <a:solidFill>
            <a:srgbClr val="CCE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035187" y="5660897"/>
            <a:ext cx="7272655" cy="1357630"/>
          </a:xfrm>
          <a:custGeom>
            <a:avLst/>
            <a:gdLst/>
            <a:ahLst/>
            <a:cxnLst/>
            <a:rect l="l" t="t" r="r" b="b"/>
            <a:pathLst>
              <a:path w="7272655" h="1357629">
                <a:moveTo>
                  <a:pt x="7272528" y="1357122"/>
                </a:moveTo>
                <a:lnTo>
                  <a:pt x="6396228" y="0"/>
                </a:lnTo>
                <a:lnTo>
                  <a:pt x="876300" y="0"/>
                </a:lnTo>
                <a:lnTo>
                  <a:pt x="0" y="1357122"/>
                </a:lnTo>
                <a:lnTo>
                  <a:pt x="7272528" y="1357122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900819" y="4712970"/>
            <a:ext cx="5543550" cy="936625"/>
          </a:xfrm>
          <a:custGeom>
            <a:avLst/>
            <a:gdLst/>
            <a:ahLst/>
            <a:cxnLst/>
            <a:rect l="l" t="t" r="r" b="b"/>
            <a:pathLst>
              <a:path w="5543550" h="936625">
                <a:moveTo>
                  <a:pt x="5543550" y="936498"/>
                </a:moveTo>
                <a:lnTo>
                  <a:pt x="4898898" y="0"/>
                </a:lnTo>
                <a:lnTo>
                  <a:pt x="643889" y="0"/>
                </a:lnTo>
                <a:lnTo>
                  <a:pt x="0" y="936498"/>
                </a:lnTo>
                <a:lnTo>
                  <a:pt x="5543550" y="936498"/>
                </a:lnTo>
                <a:close/>
              </a:path>
            </a:pathLst>
          </a:custGeom>
          <a:solidFill>
            <a:srgbClr val="9A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900819" y="4712970"/>
            <a:ext cx="5543550" cy="936625"/>
          </a:xfrm>
          <a:custGeom>
            <a:avLst/>
            <a:gdLst/>
            <a:ahLst/>
            <a:cxnLst/>
            <a:rect l="l" t="t" r="r" b="b"/>
            <a:pathLst>
              <a:path w="5543550" h="936625">
                <a:moveTo>
                  <a:pt x="5543550" y="936498"/>
                </a:moveTo>
                <a:lnTo>
                  <a:pt x="4898898" y="0"/>
                </a:lnTo>
                <a:lnTo>
                  <a:pt x="643889" y="0"/>
                </a:lnTo>
                <a:lnTo>
                  <a:pt x="0" y="936498"/>
                </a:lnTo>
                <a:lnTo>
                  <a:pt x="5543550" y="936498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900819" y="5649467"/>
            <a:ext cx="5543550" cy="0"/>
          </a:xfrm>
          <a:custGeom>
            <a:avLst/>
            <a:gdLst/>
            <a:ahLst/>
            <a:cxnLst/>
            <a:rect l="l" t="t" r="r" b="b"/>
            <a:pathLst>
              <a:path w="5543550">
                <a:moveTo>
                  <a:pt x="0" y="0"/>
                </a:moveTo>
                <a:lnTo>
                  <a:pt x="5543550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548519" y="4712970"/>
            <a:ext cx="4248150" cy="0"/>
          </a:xfrm>
          <a:custGeom>
            <a:avLst/>
            <a:gdLst/>
            <a:ahLst/>
            <a:cxnLst/>
            <a:rect l="l" t="t" r="r" b="b"/>
            <a:pathLst>
              <a:path w="4248150">
                <a:moveTo>
                  <a:pt x="0" y="0"/>
                </a:moveTo>
                <a:lnTo>
                  <a:pt x="4248150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555883" y="3777996"/>
            <a:ext cx="577215" cy="3240405"/>
          </a:xfrm>
          <a:custGeom>
            <a:avLst/>
            <a:gdLst/>
            <a:ahLst/>
            <a:cxnLst/>
            <a:rect l="l" t="t" r="r" b="b"/>
            <a:pathLst>
              <a:path w="577214" h="3240404">
                <a:moveTo>
                  <a:pt x="576834" y="0"/>
                </a:moveTo>
                <a:lnTo>
                  <a:pt x="0" y="3240024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069215" y="3777996"/>
            <a:ext cx="863600" cy="3240405"/>
          </a:xfrm>
          <a:custGeom>
            <a:avLst/>
            <a:gdLst/>
            <a:ahLst/>
            <a:cxnLst/>
            <a:rect l="l" t="t" r="r" b="b"/>
            <a:pathLst>
              <a:path w="863600" h="3240404">
                <a:moveTo>
                  <a:pt x="0" y="0"/>
                </a:moveTo>
                <a:lnTo>
                  <a:pt x="863346" y="3240024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4184269" y="4025900"/>
            <a:ext cx="438784" cy="4495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57480" marR="5080" indent="-145415">
              <a:lnSpc>
                <a:spcPts val="1660"/>
              </a:lnSpc>
              <a:spcBef>
                <a:spcPts val="170"/>
              </a:spcBef>
            </a:pP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Area 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A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491423" y="3289084"/>
            <a:ext cx="2357755" cy="421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1680"/>
              </a:lnSpc>
              <a:spcBef>
                <a:spcPts val="95"/>
              </a:spcBef>
            </a:pP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STRATEGIE</a:t>
            </a:r>
            <a:r>
              <a:rPr sz="1400" b="1" spc="-30" dirty="0">
                <a:solidFill>
                  <a:srgbClr val="0033CC"/>
                </a:solidFill>
                <a:latin typeface="Tahoma"/>
                <a:cs typeface="Tahoma"/>
              </a:rPr>
              <a:t>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COMPETITIVE</a:t>
            </a:r>
            <a:endParaRPr sz="1400" dirty="0">
              <a:latin typeface="Tahoma"/>
              <a:cs typeface="Tahoma"/>
            </a:endParaRPr>
          </a:p>
          <a:p>
            <a:pPr marL="635" algn="ctr">
              <a:lnSpc>
                <a:spcPts val="1440"/>
              </a:lnSpc>
            </a:pPr>
            <a:r>
              <a:rPr sz="1200" b="1" spc="-5" dirty="0">
                <a:solidFill>
                  <a:srgbClr val="0033CC"/>
                </a:solidFill>
                <a:latin typeface="Tahoma"/>
                <a:cs typeface="Tahoma"/>
              </a:rPr>
              <a:t>(strategie d’area</a:t>
            </a:r>
            <a:r>
              <a:rPr sz="1200" b="1" spc="-20" dirty="0">
                <a:solidFill>
                  <a:srgbClr val="0033CC"/>
                </a:solidFill>
                <a:latin typeface="Tahoma"/>
                <a:cs typeface="Tahoma"/>
              </a:rPr>
              <a:t> </a:t>
            </a:r>
            <a:r>
              <a:rPr sz="1200" b="1" spc="-5" dirty="0">
                <a:solidFill>
                  <a:srgbClr val="0033CC"/>
                </a:solidFill>
                <a:latin typeface="Tahoma"/>
                <a:cs typeface="Tahoma"/>
              </a:rPr>
              <a:t>d’affari)</a:t>
            </a:r>
            <a:endParaRPr sz="1200" dirty="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889119" y="2368550"/>
            <a:ext cx="1635760" cy="65405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69545" marR="163195" indent="-635" algn="ctr">
              <a:lnSpc>
                <a:spcPts val="1660"/>
              </a:lnSpc>
              <a:spcBef>
                <a:spcPts val="170"/>
              </a:spcBef>
            </a:pPr>
            <a:r>
              <a:rPr sz="1400" b="1" spc="-5" dirty="0">
                <a:solidFill>
                  <a:srgbClr val="FFFFFF"/>
                </a:solidFill>
                <a:latin typeface="Tahoma"/>
                <a:cs typeface="Tahoma"/>
              </a:rPr>
              <a:t>STRATEGIA  COMPLESSIVA</a:t>
            </a:r>
            <a:endParaRPr sz="1400" dirty="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200" b="1" spc="-5" dirty="0">
                <a:solidFill>
                  <a:srgbClr val="FFFFFF"/>
                </a:solidFill>
                <a:latin typeface="Tahoma"/>
                <a:cs typeface="Tahoma"/>
              </a:rPr>
              <a:t>(strategia</a:t>
            </a:r>
            <a:r>
              <a:rPr sz="1200" b="1" spc="-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Tahoma"/>
                <a:cs typeface="Tahoma"/>
              </a:rPr>
              <a:t>corporate)</a:t>
            </a:r>
            <a:endParaRPr sz="1200" dirty="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554601" y="5014976"/>
            <a:ext cx="2245995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solidFill>
                  <a:srgbClr val="A50021"/>
                </a:solidFill>
                <a:latin typeface="Tahoma"/>
                <a:cs typeface="Tahoma"/>
              </a:rPr>
              <a:t>STRATEGIE</a:t>
            </a:r>
            <a:r>
              <a:rPr sz="1400" b="1" spc="-35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1400" b="1" spc="-5" dirty="0">
                <a:solidFill>
                  <a:srgbClr val="A50021"/>
                </a:solidFill>
                <a:latin typeface="Tahoma"/>
                <a:cs typeface="Tahoma"/>
              </a:rPr>
              <a:t>FUNZIONALI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374508" y="4025867"/>
            <a:ext cx="438784" cy="4495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57480" marR="5080" indent="-145415">
              <a:lnSpc>
                <a:spcPts val="1660"/>
              </a:lnSpc>
              <a:spcBef>
                <a:spcPts val="170"/>
              </a:spcBef>
            </a:pP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Area 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B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559450" y="4025867"/>
            <a:ext cx="438784" cy="4495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58750" marR="5080" indent="-146685">
              <a:lnSpc>
                <a:spcPts val="1660"/>
              </a:lnSpc>
              <a:spcBef>
                <a:spcPts val="170"/>
              </a:spcBef>
            </a:pP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Area 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C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 rot="17640000">
            <a:off x="2285340" y="6263240"/>
            <a:ext cx="1066316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sz="1200" b="1" spc="-20" dirty="0">
                <a:solidFill>
                  <a:srgbClr val="A50021"/>
                </a:solidFill>
                <a:latin typeface="Tahoma"/>
                <a:cs typeface="Tahoma"/>
              </a:rPr>
              <a:t>P</a:t>
            </a:r>
            <a:r>
              <a:rPr sz="1200" b="1" spc="-15" dirty="0">
                <a:solidFill>
                  <a:srgbClr val="A50021"/>
                </a:solidFill>
                <a:latin typeface="Tahoma"/>
                <a:cs typeface="Tahoma"/>
              </a:rPr>
              <a:t>R</a:t>
            </a:r>
            <a:r>
              <a:rPr sz="1200" b="1" spc="-10" dirty="0">
                <a:solidFill>
                  <a:srgbClr val="A50021"/>
                </a:solidFill>
                <a:latin typeface="Tahoma"/>
                <a:cs typeface="Tahoma"/>
              </a:rPr>
              <a:t>O</a:t>
            </a:r>
            <a:r>
              <a:rPr sz="1200" b="1" spc="-20" dirty="0">
                <a:solidFill>
                  <a:srgbClr val="A50021"/>
                </a:solidFill>
                <a:latin typeface="Tahoma"/>
                <a:cs typeface="Tahoma"/>
              </a:rPr>
              <a:t>D</a:t>
            </a:r>
            <a:r>
              <a:rPr sz="1200" b="1" spc="-10" dirty="0">
                <a:solidFill>
                  <a:srgbClr val="A50021"/>
                </a:solidFill>
                <a:latin typeface="Tahoma"/>
                <a:cs typeface="Tahoma"/>
              </a:rPr>
              <a:t>U</a:t>
            </a:r>
            <a:r>
              <a:rPr sz="1800" b="1" spc="-15" baseline="2314" dirty="0">
                <a:solidFill>
                  <a:srgbClr val="A50021"/>
                </a:solidFill>
                <a:latin typeface="Tahoma"/>
                <a:cs typeface="Tahoma"/>
              </a:rPr>
              <a:t>Z</a:t>
            </a:r>
            <a:r>
              <a:rPr sz="1800" b="1" spc="-22" baseline="2314" dirty="0">
                <a:solidFill>
                  <a:srgbClr val="A50021"/>
                </a:solidFill>
                <a:latin typeface="Tahoma"/>
                <a:cs typeface="Tahoma"/>
              </a:rPr>
              <a:t>IO</a:t>
            </a:r>
            <a:r>
              <a:rPr sz="1800" b="1" spc="-15" baseline="2314" dirty="0">
                <a:solidFill>
                  <a:srgbClr val="A50021"/>
                </a:solidFill>
                <a:latin typeface="Tahoma"/>
                <a:cs typeface="Tahoma"/>
              </a:rPr>
              <a:t>N</a:t>
            </a:r>
            <a:r>
              <a:rPr sz="1800" b="1" spc="-7" baseline="2314" dirty="0">
                <a:solidFill>
                  <a:srgbClr val="A50021"/>
                </a:solidFill>
                <a:latin typeface="Tahoma"/>
                <a:cs typeface="Tahoma"/>
              </a:rPr>
              <a:t>E</a:t>
            </a:r>
            <a:endParaRPr sz="1800" baseline="2314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 rot="16740000">
            <a:off x="4447427" y="6291633"/>
            <a:ext cx="1065059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sz="1200" b="1" spc="-15" dirty="0">
                <a:solidFill>
                  <a:srgbClr val="A50021"/>
                </a:solidFill>
                <a:latin typeface="Tahoma"/>
                <a:cs typeface="Tahoma"/>
              </a:rPr>
              <a:t>P</a:t>
            </a:r>
            <a:r>
              <a:rPr sz="1200" b="1" spc="-5" dirty="0">
                <a:solidFill>
                  <a:srgbClr val="A50021"/>
                </a:solidFill>
                <a:latin typeface="Tahoma"/>
                <a:cs typeface="Tahoma"/>
              </a:rPr>
              <a:t>RO</a:t>
            </a:r>
            <a:r>
              <a:rPr sz="1200" b="1" spc="-15" dirty="0">
                <a:solidFill>
                  <a:srgbClr val="A50021"/>
                </a:solidFill>
                <a:latin typeface="Tahoma"/>
                <a:cs typeface="Tahoma"/>
              </a:rPr>
              <a:t>D</a:t>
            </a:r>
            <a:r>
              <a:rPr sz="1200" b="1" spc="-5" dirty="0">
                <a:solidFill>
                  <a:srgbClr val="A50021"/>
                </a:solidFill>
                <a:latin typeface="Tahoma"/>
                <a:cs typeface="Tahoma"/>
              </a:rPr>
              <a:t>U</a:t>
            </a:r>
            <a:r>
              <a:rPr sz="1200" b="1" dirty="0">
                <a:solidFill>
                  <a:srgbClr val="A50021"/>
                </a:solidFill>
                <a:latin typeface="Tahoma"/>
                <a:cs typeface="Tahoma"/>
              </a:rPr>
              <a:t>Z</a:t>
            </a:r>
            <a:r>
              <a:rPr sz="1200" b="1" spc="-5" dirty="0">
                <a:solidFill>
                  <a:srgbClr val="A50021"/>
                </a:solidFill>
                <a:latin typeface="Tahoma"/>
                <a:cs typeface="Tahoma"/>
              </a:rPr>
              <a:t>IONE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 rot="15300000">
            <a:off x="6545673" y="6292340"/>
            <a:ext cx="106694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sz="1200" b="1" spc="-30" dirty="0">
                <a:solidFill>
                  <a:srgbClr val="A50021"/>
                </a:solidFill>
                <a:latin typeface="Tahoma"/>
                <a:cs typeface="Tahoma"/>
              </a:rPr>
              <a:t>P</a:t>
            </a:r>
            <a:r>
              <a:rPr sz="1200" b="1" spc="-25" dirty="0">
                <a:solidFill>
                  <a:srgbClr val="A50021"/>
                </a:solidFill>
                <a:latin typeface="Tahoma"/>
                <a:cs typeface="Tahoma"/>
              </a:rPr>
              <a:t>RO</a:t>
            </a:r>
            <a:r>
              <a:rPr sz="1800" b="1" spc="-44" baseline="2314" dirty="0">
                <a:solidFill>
                  <a:srgbClr val="A50021"/>
                </a:solidFill>
                <a:latin typeface="Tahoma"/>
                <a:cs typeface="Tahoma"/>
              </a:rPr>
              <a:t>D</a:t>
            </a:r>
            <a:r>
              <a:rPr sz="1800" b="1" spc="-30" baseline="2314" dirty="0">
                <a:solidFill>
                  <a:srgbClr val="A50021"/>
                </a:solidFill>
                <a:latin typeface="Tahoma"/>
                <a:cs typeface="Tahoma"/>
              </a:rPr>
              <a:t>U</a:t>
            </a:r>
            <a:r>
              <a:rPr sz="1800" b="1" spc="-22" baseline="2314" dirty="0">
                <a:solidFill>
                  <a:srgbClr val="A50021"/>
                </a:solidFill>
                <a:latin typeface="Tahoma"/>
                <a:cs typeface="Tahoma"/>
              </a:rPr>
              <a:t>Z</a:t>
            </a:r>
            <a:r>
              <a:rPr sz="1800" b="1" spc="-44" baseline="2314" dirty="0">
                <a:solidFill>
                  <a:srgbClr val="A50021"/>
                </a:solidFill>
                <a:latin typeface="Tahoma"/>
                <a:cs typeface="Tahoma"/>
              </a:rPr>
              <a:t>I</a:t>
            </a:r>
            <a:r>
              <a:rPr sz="1800" b="1" spc="-37" baseline="4629" dirty="0">
                <a:solidFill>
                  <a:srgbClr val="A50021"/>
                </a:solidFill>
                <a:latin typeface="Tahoma"/>
                <a:cs typeface="Tahoma"/>
              </a:rPr>
              <a:t>ON</a:t>
            </a:r>
            <a:r>
              <a:rPr sz="1800" b="1" spc="-7" baseline="4629" dirty="0">
                <a:solidFill>
                  <a:srgbClr val="A50021"/>
                </a:solidFill>
                <a:latin typeface="Tahoma"/>
                <a:cs typeface="Tahoma"/>
              </a:rPr>
              <a:t>E</a:t>
            </a:r>
            <a:endParaRPr sz="1800" baseline="4629" dirty="0">
              <a:latin typeface="Tahoma"/>
              <a:cs typeface="Tahoma"/>
            </a:endParaRPr>
          </a:p>
        </p:txBody>
      </p:sp>
      <p:sp>
        <p:nvSpPr>
          <p:cNvPr id="32" name="object 32"/>
          <p:cNvSpPr txBox="1"/>
          <p:nvPr/>
        </p:nvSpPr>
        <p:spPr>
          <a:xfrm rot="15240000">
            <a:off x="6992571" y="6302842"/>
            <a:ext cx="1073813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it-IT"/>
            </a:defPPr>
            <a:lvl1pPr>
              <a:lnSpc>
                <a:spcPts val="1200"/>
              </a:lnSpc>
              <a:defRPr sz="1200" b="1" spc="-30">
                <a:solidFill>
                  <a:srgbClr val="A50021"/>
                </a:solidFill>
                <a:latin typeface="Tahoma"/>
                <a:cs typeface="Tahoma"/>
              </a:defRPr>
            </a:lvl1pPr>
          </a:lstStyle>
          <a:p>
            <a:r>
              <a:rPr lang="it-IT" dirty="0"/>
              <a:t>MARKETING</a:t>
            </a:r>
            <a:endParaRPr dirty="0"/>
          </a:p>
        </p:txBody>
      </p:sp>
      <p:sp>
        <p:nvSpPr>
          <p:cNvPr id="34" name="object 34"/>
          <p:cNvSpPr txBox="1"/>
          <p:nvPr/>
        </p:nvSpPr>
        <p:spPr>
          <a:xfrm rot="17113500">
            <a:off x="3912972" y="6293643"/>
            <a:ext cx="71927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sz="1200" b="1" spc="-25" dirty="0">
                <a:solidFill>
                  <a:srgbClr val="A50021"/>
                </a:solidFill>
                <a:latin typeface="Tahoma"/>
                <a:cs typeface="Tahoma"/>
              </a:rPr>
              <a:t>F</a:t>
            </a:r>
            <a:r>
              <a:rPr sz="1200" b="1" spc="-20" dirty="0">
                <a:solidFill>
                  <a:srgbClr val="A50021"/>
                </a:solidFill>
                <a:latin typeface="Tahoma"/>
                <a:cs typeface="Tahoma"/>
              </a:rPr>
              <a:t>I</a:t>
            </a:r>
            <a:r>
              <a:rPr sz="1200" b="1" spc="-25" dirty="0">
                <a:solidFill>
                  <a:srgbClr val="A50021"/>
                </a:solidFill>
                <a:latin typeface="Tahoma"/>
                <a:cs typeface="Tahoma"/>
              </a:rPr>
              <a:t>N</a:t>
            </a:r>
            <a:r>
              <a:rPr sz="1800" b="1" spc="-22" baseline="2314" dirty="0">
                <a:solidFill>
                  <a:srgbClr val="A50021"/>
                </a:solidFill>
                <a:latin typeface="Tahoma"/>
                <a:cs typeface="Tahoma"/>
              </a:rPr>
              <a:t>A</a:t>
            </a:r>
            <a:r>
              <a:rPr sz="1800" b="1" spc="-37" baseline="2314" dirty="0">
                <a:solidFill>
                  <a:srgbClr val="A50021"/>
                </a:solidFill>
                <a:latin typeface="Tahoma"/>
                <a:cs typeface="Tahoma"/>
              </a:rPr>
              <a:t>N</a:t>
            </a:r>
            <a:r>
              <a:rPr sz="1800" b="1" spc="-22" baseline="2314" dirty="0">
                <a:solidFill>
                  <a:srgbClr val="A50021"/>
                </a:solidFill>
                <a:latin typeface="Tahoma"/>
                <a:cs typeface="Tahoma"/>
              </a:rPr>
              <a:t>Z</a:t>
            </a:r>
            <a:r>
              <a:rPr sz="1800" b="1" baseline="2314" dirty="0">
                <a:solidFill>
                  <a:srgbClr val="A50021"/>
                </a:solidFill>
                <a:latin typeface="Tahoma"/>
                <a:cs typeface="Tahoma"/>
              </a:rPr>
              <a:t>A</a:t>
            </a:r>
            <a:endParaRPr sz="1800" baseline="2314" dirty="0">
              <a:latin typeface="Tahoma"/>
              <a:cs typeface="Tahoma"/>
            </a:endParaRPr>
          </a:p>
        </p:txBody>
      </p:sp>
      <p:sp>
        <p:nvSpPr>
          <p:cNvPr id="35" name="object 35"/>
          <p:cNvSpPr txBox="1"/>
          <p:nvPr/>
        </p:nvSpPr>
        <p:spPr>
          <a:xfrm rot="14820000">
            <a:off x="7636316" y="6266139"/>
            <a:ext cx="71865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sz="1200" b="1" spc="-15" dirty="0">
                <a:solidFill>
                  <a:srgbClr val="A50021"/>
                </a:solidFill>
                <a:latin typeface="Tahoma"/>
                <a:cs typeface="Tahoma"/>
              </a:rPr>
              <a:t>FIN</a:t>
            </a:r>
            <a:r>
              <a:rPr sz="1200" b="1" spc="-10" dirty="0">
                <a:solidFill>
                  <a:srgbClr val="A50021"/>
                </a:solidFill>
                <a:latin typeface="Tahoma"/>
                <a:cs typeface="Tahoma"/>
              </a:rPr>
              <a:t>A</a:t>
            </a:r>
            <a:r>
              <a:rPr sz="1200" b="1" spc="-15" dirty="0">
                <a:solidFill>
                  <a:srgbClr val="A50021"/>
                </a:solidFill>
                <a:latin typeface="Tahoma"/>
                <a:cs typeface="Tahoma"/>
              </a:rPr>
              <a:t>N</a:t>
            </a:r>
            <a:r>
              <a:rPr sz="1200" b="1" spc="-5" dirty="0">
                <a:solidFill>
                  <a:srgbClr val="A50021"/>
                </a:solidFill>
                <a:latin typeface="Tahoma"/>
                <a:cs typeface="Tahoma"/>
              </a:rPr>
              <a:t>Z</a:t>
            </a:r>
            <a:r>
              <a:rPr sz="1800" b="1" baseline="2314" dirty="0">
                <a:solidFill>
                  <a:srgbClr val="A50021"/>
                </a:solidFill>
                <a:latin typeface="Tahoma"/>
                <a:cs typeface="Tahoma"/>
              </a:rPr>
              <a:t>A</a:t>
            </a:r>
            <a:endParaRPr sz="1800" baseline="2314" dirty="0">
              <a:latin typeface="Tahoma"/>
              <a:cs typeface="Tahoma"/>
            </a:endParaRPr>
          </a:p>
        </p:txBody>
      </p:sp>
      <p:sp>
        <p:nvSpPr>
          <p:cNvPr id="36" name="object 36"/>
          <p:cNvSpPr txBox="1"/>
          <p:nvPr/>
        </p:nvSpPr>
        <p:spPr>
          <a:xfrm rot="15660000">
            <a:off x="6001390" y="6291761"/>
            <a:ext cx="71865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sz="1200" b="1" spc="-20" dirty="0">
                <a:solidFill>
                  <a:srgbClr val="A50021"/>
                </a:solidFill>
                <a:latin typeface="Tahoma"/>
                <a:cs typeface="Tahoma"/>
              </a:rPr>
              <a:t>F</a:t>
            </a:r>
            <a:r>
              <a:rPr sz="1200" b="1" spc="-15" dirty="0">
                <a:solidFill>
                  <a:srgbClr val="A50021"/>
                </a:solidFill>
                <a:latin typeface="Tahoma"/>
                <a:cs typeface="Tahoma"/>
              </a:rPr>
              <a:t>INAN</a:t>
            </a:r>
            <a:r>
              <a:rPr sz="1800" b="1" spc="-15" baseline="2314" dirty="0">
                <a:solidFill>
                  <a:srgbClr val="A50021"/>
                </a:solidFill>
                <a:latin typeface="Tahoma"/>
                <a:cs typeface="Tahoma"/>
              </a:rPr>
              <a:t>Z</a:t>
            </a:r>
            <a:r>
              <a:rPr sz="1800" b="1" baseline="2314" dirty="0">
                <a:solidFill>
                  <a:srgbClr val="A50021"/>
                </a:solidFill>
                <a:latin typeface="Tahoma"/>
                <a:cs typeface="Tahoma"/>
              </a:rPr>
              <a:t>A</a:t>
            </a:r>
            <a:endParaRPr sz="1800" baseline="2314">
              <a:latin typeface="Tahoma"/>
              <a:cs typeface="Tahom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715391" y="1617725"/>
            <a:ext cx="1800225" cy="730250"/>
          </a:xfrm>
          <a:prstGeom prst="rect">
            <a:avLst/>
          </a:prstGeom>
          <a:solidFill>
            <a:srgbClr val="33CCCC"/>
          </a:solidFill>
        </p:spPr>
        <p:txBody>
          <a:bodyPr vert="horz" wrap="square" lIns="0" tIns="45085" rIns="0" bIns="0" rtlCol="0">
            <a:spAutoFit/>
          </a:bodyPr>
          <a:lstStyle/>
          <a:p>
            <a:pPr marL="159385" marR="151765" algn="ctr">
              <a:lnSpc>
                <a:spcPct val="99400"/>
              </a:lnSpc>
              <a:spcBef>
                <a:spcPts val="355"/>
              </a:spcBef>
            </a:pPr>
            <a:r>
              <a:rPr sz="1400" b="1" spc="-5" dirty="0">
                <a:solidFill>
                  <a:srgbClr val="FFFFFF"/>
                </a:solidFill>
                <a:latin typeface="Tahoma"/>
                <a:cs typeface="Tahoma"/>
              </a:rPr>
              <a:t>Scelta delle</a:t>
            </a:r>
            <a:r>
              <a:rPr sz="1400" b="1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ahoma"/>
                <a:cs typeface="Tahoma"/>
              </a:rPr>
              <a:t>aree  d’affari in cui  operare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991914" y="3071720"/>
            <a:ext cx="1886585" cy="6623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indent="-635" algn="ctr">
              <a:lnSpc>
                <a:spcPct val="99300"/>
              </a:lnSpc>
              <a:spcBef>
                <a:spcPts val="110"/>
              </a:spcBef>
            </a:pP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Definizione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degli  </a:t>
            </a: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obiettivi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e </a:t>
            </a: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delle  politiche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da</a:t>
            </a:r>
            <a:r>
              <a:rPr sz="1400" b="1" spc="-85" dirty="0">
                <a:solidFill>
                  <a:srgbClr val="0033CC"/>
                </a:solidFill>
                <a:latin typeface="Tahoma"/>
                <a:cs typeface="Tahoma"/>
              </a:rPr>
              <a:t> </a:t>
            </a: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adottare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749554" y="4097403"/>
            <a:ext cx="2033270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57175">
              <a:lnSpc>
                <a:spcPct val="100000"/>
              </a:lnSpc>
              <a:spcBef>
                <a:spcPts val="95"/>
              </a:spcBef>
            </a:pPr>
            <a:r>
              <a:rPr sz="1400" b="1" dirty="0">
                <a:solidFill>
                  <a:srgbClr val="A50021"/>
                </a:solidFill>
                <a:latin typeface="Tahoma"/>
                <a:cs typeface="Tahoma"/>
              </a:rPr>
              <a:t>Definizione </a:t>
            </a:r>
            <a:r>
              <a:rPr sz="1400" b="1" spc="-5" dirty="0">
                <a:solidFill>
                  <a:srgbClr val="A50021"/>
                </a:solidFill>
                <a:latin typeface="Tahoma"/>
                <a:cs typeface="Tahoma"/>
              </a:rPr>
              <a:t>delle  modalità di</a:t>
            </a:r>
            <a:r>
              <a:rPr sz="1400" b="1" spc="-20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1400" b="1" spc="-5" dirty="0">
                <a:solidFill>
                  <a:srgbClr val="A50021"/>
                </a:solidFill>
                <a:latin typeface="Tahoma"/>
                <a:cs typeface="Tahoma"/>
              </a:rPr>
              <a:t>attuazione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8042149" y="4522448"/>
            <a:ext cx="1449070" cy="4495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339725" marR="5080" indent="-327660">
              <a:lnSpc>
                <a:spcPts val="1660"/>
              </a:lnSpc>
              <a:spcBef>
                <a:spcPts val="170"/>
              </a:spcBef>
            </a:pPr>
            <a:r>
              <a:rPr sz="1400" b="1" spc="-5" dirty="0">
                <a:solidFill>
                  <a:srgbClr val="A50021"/>
                </a:solidFill>
                <a:latin typeface="Tahoma"/>
                <a:cs typeface="Tahoma"/>
              </a:rPr>
              <a:t>delle </a:t>
            </a:r>
            <a:r>
              <a:rPr sz="1400" b="1" dirty="0">
                <a:solidFill>
                  <a:srgbClr val="A50021"/>
                </a:solidFill>
                <a:latin typeface="Tahoma"/>
                <a:cs typeface="Tahoma"/>
              </a:rPr>
              <a:t>funzioni </a:t>
            </a:r>
            <a:r>
              <a:rPr sz="1400" b="1" spc="-5" dirty="0">
                <a:solidFill>
                  <a:srgbClr val="A50021"/>
                </a:solidFill>
                <a:latin typeface="Tahoma"/>
                <a:cs typeface="Tahoma"/>
              </a:rPr>
              <a:t>di  gestione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42" name="object 35">
            <a:extLst>
              <a:ext uri="{FF2B5EF4-FFF2-40B4-BE49-F238E27FC236}">
                <a16:creationId xmlns:a16="http://schemas.microsoft.com/office/drawing/2014/main" xmlns="" id="{BDA22AB9-47B4-A44A-938F-3668383AE8B1}"/>
              </a:ext>
            </a:extLst>
          </p:cNvPr>
          <p:cNvSpPr txBox="1"/>
          <p:nvPr/>
        </p:nvSpPr>
        <p:spPr>
          <a:xfrm rot="14820000">
            <a:off x="8053429" y="6236369"/>
            <a:ext cx="718655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it-IT" sz="1800" b="1" baseline="2314" dirty="0">
                <a:solidFill>
                  <a:srgbClr val="A50021"/>
                </a:solidFill>
                <a:latin typeface="Tahoma"/>
                <a:cs typeface="Tahoma"/>
              </a:rPr>
              <a:t>R&amp;D</a:t>
            </a:r>
            <a:endParaRPr sz="1800" baseline="2314" dirty="0">
              <a:latin typeface="Tahoma"/>
              <a:cs typeface="Tahoma"/>
            </a:endParaRPr>
          </a:p>
        </p:txBody>
      </p:sp>
      <p:sp>
        <p:nvSpPr>
          <p:cNvPr id="45" name="object 32">
            <a:extLst>
              <a:ext uri="{FF2B5EF4-FFF2-40B4-BE49-F238E27FC236}">
                <a16:creationId xmlns:a16="http://schemas.microsoft.com/office/drawing/2014/main" xmlns="" id="{9B3DD655-6DC8-4349-8018-421E9B456D50}"/>
              </a:ext>
            </a:extLst>
          </p:cNvPr>
          <p:cNvSpPr txBox="1"/>
          <p:nvPr/>
        </p:nvSpPr>
        <p:spPr>
          <a:xfrm rot="16200000">
            <a:off x="4961449" y="6288599"/>
            <a:ext cx="1073813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it-IT"/>
            </a:defPPr>
            <a:lvl1pPr>
              <a:lnSpc>
                <a:spcPts val="1200"/>
              </a:lnSpc>
              <a:defRPr sz="1200" b="1" spc="-30">
                <a:solidFill>
                  <a:srgbClr val="A50021"/>
                </a:solidFill>
                <a:latin typeface="Tahoma"/>
                <a:cs typeface="Tahoma"/>
              </a:defRPr>
            </a:lvl1pPr>
          </a:lstStyle>
          <a:p>
            <a:r>
              <a:rPr lang="it-IT" dirty="0"/>
              <a:t>MARKETING</a:t>
            </a:r>
            <a:endParaRPr dirty="0"/>
          </a:p>
        </p:txBody>
      </p:sp>
      <p:sp>
        <p:nvSpPr>
          <p:cNvPr id="46" name="object 32">
            <a:extLst>
              <a:ext uri="{FF2B5EF4-FFF2-40B4-BE49-F238E27FC236}">
                <a16:creationId xmlns:a16="http://schemas.microsoft.com/office/drawing/2014/main" xmlns="" id="{BEEE9A59-843F-434A-A7BC-7CB8D9A8EC99}"/>
              </a:ext>
            </a:extLst>
          </p:cNvPr>
          <p:cNvSpPr txBox="1"/>
          <p:nvPr/>
        </p:nvSpPr>
        <p:spPr>
          <a:xfrm rot="17084149">
            <a:off x="2911558" y="6286687"/>
            <a:ext cx="1073813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it-IT"/>
            </a:defPPr>
            <a:lvl1pPr>
              <a:lnSpc>
                <a:spcPts val="1200"/>
              </a:lnSpc>
              <a:defRPr sz="1200" b="1" spc="-30">
                <a:solidFill>
                  <a:srgbClr val="A50021"/>
                </a:solidFill>
                <a:latin typeface="Tahoma"/>
                <a:cs typeface="Tahoma"/>
              </a:defRPr>
            </a:lvl1pPr>
          </a:lstStyle>
          <a:p>
            <a:r>
              <a:rPr lang="it-IT" dirty="0"/>
              <a:t>MARKETING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73887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986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Strategia </a:t>
            </a:r>
            <a:r>
              <a:rPr spc="-5" dirty="0"/>
              <a:t>e</a:t>
            </a:r>
            <a:r>
              <a:rPr spc="-20" dirty="0"/>
              <a:t> </a:t>
            </a:r>
            <a:r>
              <a:rPr spc="-10" dirty="0"/>
              <a:t>politiche</a:t>
            </a:r>
          </a:p>
        </p:txBody>
      </p:sp>
      <p:sp>
        <p:nvSpPr>
          <p:cNvPr id="3" name="object 3"/>
          <p:cNvSpPr/>
          <p:nvPr/>
        </p:nvSpPr>
        <p:spPr>
          <a:xfrm>
            <a:off x="2681363" y="1768601"/>
            <a:ext cx="1802130" cy="1439545"/>
          </a:xfrm>
          <a:custGeom>
            <a:avLst/>
            <a:gdLst/>
            <a:ahLst/>
            <a:cxnLst/>
            <a:rect l="l" t="t" r="r" b="b"/>
            <a:pathLst>
              <a:path w="1802129" h="1439545">
                <a:moveTo>
                  <a:pt x="1802130" y="719327"/>
                </a:moveTo>
                <a:lnTo>
                  <a:pt x="1800598" y="677013"/>
                </a:lnTo>
                <a:lnTo>
                  <a:pt x="1796061" y="635348"/>
                </a:lnTo>
                <a:lnTo>
                  <a:pt x="1788603" y="594401"/>
                </a:lnTo>
                <a:lnTo>
                  <a:pt x="1778308" y="554238"/>
                </a:lnTo>
                <a:lnTo>
                  <a:pt x="1765261" y="514926"/>
                </a:lnTo>
                <a:lnTo>
                  <a:pt x="1749547" y="476533"/>
                </a:lnTo>
                <a:lnTo>
                  <a:pt x="1731252" y="439126"/>
                </a:lnTo>
                <a:lnTo>
                  <a:pt x="1710458" y="402771"/>
                </a:lnTo>
                <a:lnTo>
                  <a:pt x="1687253" y="367536"/>
                </a:lnTo>
                <a:lnTo>
                  <a:pt x="1661719" y="333487"/>
                </a:lnTo>
                <a:lnTo>
                  <a:pt x="1633942" y="300693"/>
                </a:lnTo>
                <a:lnTo>
                  <a:pt x="1604007" y="269219"/>
                </a:lnTo>
                <a:lnTo>
                  <a:pt x="1571999" y="239133"/>
                </a:lnTo>
                <a:lnTo>
                  <a:pt x="1538001" y="210502"/>
                </a:lnTo>
                <a:lnTo>
                  <a:pt x="1502100" y="183393"/>
                </a:lnTo>
                <a:lnTo>
                  <a:pt x="1464379" y="157873"/>
                </a:lnTo>
                <a:lnTo>
                  <a:pt x="1424924" y="134010"/>
                </a:lnTo>
                <a:lnTo>
                  <a:pt x="1383819" y="111870"/>
                </a:lnTo>
                <a:lnTo>
                  <a:pt x="1341149" y="91520"/>
                </a:lnTo>
                <a:lnTo>
                  <a:pt x="1296999" y="73027"/>
                </a:lnTo>
                <a:lnTo>
                  <a:pt x="1251454" y="56459"/>
                </a:lnTo>
                <a:lnTo>
                  <a:pt x="1204597" y="41882"/>
                </a:lnTo>
                <a:lnTo>
                  <a:pt x="1156515" y="29364"/>
                </a:lnTo>
                <a:lnTo>
                  <a:pt x="1107292" y="18972"/>
                </a:lnTo>
                <a:lnTo>
                  <a:pt x="1057013" y="10772"/>
                </a:lnTo>
                <a:lnTo>
                  <a:pt x="1005761" y="4832"/>
                </a:lnTo>
                <a:lnTo>
                  <a:pt x="953624" y="1219"/>
                </a:lnTo>
                <a:lnTo>
                  <a:pt x="900684" y="0"/>
                </a:lnTo>
                <a:lnTo>
                  <a:pt x="847746" y="1219"/>
                </a:lnTo>
                <a:lnTo>
                  <a:pt x="795617" y="4832"/>
                </a:lnTo>
                <a:lnTo>
                  <a:pt x="744379" y="10772"/>
                </a:lnTo>
                <a:lnTo>
                  <a:pt x="694117" y="18972"/>
                </a:lnTo>
                <a:lnTo>
                  <a:pt x="644916" y="29364"/>
                </a:lnTo>
                <a:lnTo>
                  <a:pt x="596860" y="41882"/>
                </a:lnTo>
                <a:lnTo>
                  <a:pt x="550033" y="56459"/>
                </a:lnTo>
                <a:lnTo>
                  <a:pt x="504519" y="73027"/>
                </a:lnTo>
                <a:lnTo>
                  <a:pt x="460403" y="91520"/>
                </a:lnTo>
                <a:lnTo>
                  <a:pt x="417770" y="111870"/>
                </a:lnTo>
                <a:lnTo>
                  <a:pt x="376703" y="134010"/>
                </a:lnTo>
                <a:lnTo>
                  <a:pt x="337288" y="157873"/>
                </a:lnTo>
                <a:lnTo>
                  <a:pt x="299607" y="183393"/>
                </a:lnTo>
                <a:lnTo>
                  <a:pt x="263747" y="210502"/>
                </a:lnTo>
                <a:lnTo>
                  <a:pt x="229790" y="239133"/>
                </a:lnTo>
                <a:lnTo>
                  <a:pt x="197822" y="269219"/>
                </a:lnTo>
                <a:lnTo>
                  <a:pt x="167926" y="300693"/>
                </a:lnTo>
                <a:lnTo>
                  <a:pt x="140188" y="333487"/>
                </a:lnTo>
                <a:lnTo>
                  <a:pt x="114691" y="367536"/>
                </a:lnTo>
                <a:lnTo>
                  <a:pt x="91519" y="402771"/>
                </a:lnTo>
                <a:lnTo>
                  <a:pt x="70758" y="439126"/>
                </a:lnTo>
                <a:lnTo>
                  <a:pt x="52492" y="476533"/>
                </a:lnTo>
                <a:lnTo>
                  <a:pt x="36804" y="514926"/>
                </a:lnTo>
                <a:lnTo>
                  <a:pt x="23779" y="554238"/>
                </a:lnTo>
                <a:lnTo>
                  <a:pt x="13502" y="594401"/>
                </a:lnTo>
                <a:lnTo>
                  <a:pt x="6057" y="635348"/>
                </a:lnTo>
                <a:lnTo>
                  <a:pt x="1528" y="677013"/>
                </a:lnTo>
                <a:lnTo>
                  <a:pt x="0" y="719327"/>
                </a:lnTo>
                <a:lnTo>
                  <a:pt x="1528" y="761645"/>
                </a:lnTo>
                <a:lnTo>
                  <a:pt x="6057" y="803318"/>
                </a:lnTo>
                <a:lnTo>
                  <a:pt x="13502" y="844279"/>
                </a:lnTo>
                <a:lnTo>
                  <a:pt x="23779" y="884459"/>
                </a:lnTo>
                <a:lnTo>
                  <a:pt x="36804" y="923793"/>
                </a:lnTo>
                <a:lnTo>
                  <a:pt x="52492" y="962212"/>
                </a:lnTo>
                <a:lnTo>
                  <a:pt x="70758" y="999648"/>
                </a:lnTo>
                <a:lnTo>
                  <a:pt x="91519" y="1036035"/>
                </a:lnTo>
                <a:lnTo>
                  <a:pt x="114691" y="1071305"/>
                </a:lnTo>
                <a:lnTo>
                  <a:pt x="140188" y="1105390"/>
                </a:lnTo>
                <a:lnTo>
                  <a:pt x="167926" y="1138223"/>
                </a:lnTo>
                <a:lnTo>
                  <a:pt x="197822" y="1169736"/>
                </a:lnTo>
                <a:lnTo>
                  <a:pt x="229790" y="1199862"/>
                </a:lnTo>
                <a:lnTo>
                  <a:pt x="263747" y="1228534"/>
                </a:lnTo>
                <a:lnTo>
                  <a:pt x="299607" y="1255684"/>
                </a:lnTo>
                <a:lnTo>
                  <a:pt x="337288" y="1281244"/>
                </a:lnTo>
                <a:lnTo>
                  <a:pt x="376703" y="1305147"/>
                </a:lnTo>
                <a:lnTo>
                  <a:pt x="417770" y="1327325"/>
                </a:lnTo>
                <a:lnTo>
                  <a:pt x="460403" y="1347712"/>
                </a:lnTo>
                <a:lnTo>
                  <a:pt x="504519" y="1366239"/>
                </a:lnTo>
                <a:lnTo>
                  <a:pt x="550033" y="1382839"/>
                </a:lnTo>
                <a:lnTo>
                  <a:pt x="596860" y="1397445"/>
                </a:lnTo>
                <a:lnTo>
                  <a:pt x="644916" y="1409989"/>
                </a:lnTo>
                <a:lnTo>
                  <a:pt x="694117" y="1420403"/>
                </a:lnTo>
                <a:lnTo>
                  <a:pt x="744379" y="1428621"/>
                </a:lnTo>
                <a:lnTo>
                  <a:pt x="795617" y="1434574"/>
                </a:lnTo>
                <a:lnTo>
                  <a:pt x="847746" y="1438195"/>
                </a:lnTo>
                <a:lnTo>
                  <a:pt x="900684" y="1439418"/>
                </a:lnTo>
                <a:lnTo>
                  <a:pt x="953624" y="1438195"/>
                </a:lnTo>
                <a:lnTo>
                  <a:pt x="1005761" y="1434574"/>
                </a:lnTo>
                <a:lnTo>
                  <a:pt x="1057013" y="1428621"/>
                </a:lnTo>
                <a:lnTo>
                  <a:pt x="1107292" y="1420403"/>
                </a:lnTo>
                <a:lnTo>
                  <a:pt x="1156515" y="1409989"/>
                </a:lnTo>
                <a:lnTo>
                  <a:pt x="1204597" y="1397445"/>
                </a:lnTo>
                <a:lnTo>
                  <a:pt x="1251454" y="1382839"/>
                </a:lnTo>
                <a:lnTo>
                  <a:pt x="1296999" y="1366239"/>
                </a:lnTo>
                <a:lnTo>
                  <a:pt x="1341149" y="1347712"/>
                </a:lnTo>
                <a:lnTo>
                  <a:pt x="1383819" y="1327325"/>
                </a:lnTo>
                <a:lnTo>
                  <a:pt x="1424924" y="1305147"/>
                </a:lnTo>
                <a:lnTo>
                  <a:pt x="1464379" y="1281244"/>
                </a:lnTo>
                <a:lnTo>
                  <a:pt x="1502100" y="1255684"/>
                </a:lnTo>
                <a:lnTo>
                  <a:pt x="1538001" y="1228534"/>
                </a:lnTo>
                <a:lnTo>
                  <a:pt x="1571999" y="1199862"/>
                </a:lnTo>
                <a:lnTo>
                  <a:pt x="1604007" y="1169736"/>
                </a:lnTo>
                <a:lnTo>
                  <a:pt x="1633942" y="1138223"/>
                </a:lnTo>
                <a:lnTo>
                  <a:pt x="1661719" y="1105390"/>
                </a:lnTo>
                <a:lnTo>
                  <a:pt x="1687253" y="1071305"/>
                </a:lnTo>
                <a:lnTo>
                  <a:pt x="1710458" y="1036035"/>
                </a:lnTo>
                <a:lnTo>
                  <a:pt x="1731252" y="999648"/>
                </a:lnTo>
                <a:lnTo>
                  <a:pt x="1749547" y="962212"/>
                </a:lnTo>
                <a:lnTo>
                  <a:pt x="1765261" y="923793"/>
                </a:lnTo>
                <a:lnTo>
                  <a:pt x="1778308" y="884459"/>
                </a:lnTo>
                <a:lnTo>
                  <a:pt x="1788603" y="844279"/>
                </a:lnTo>
                <a:lnTo>
                  <a:pt x="1796061" y="803318"/>
                </a:lnTo>
                <a:lnTo>
                  <a:pt x="1800598" y="761645"/>
                </a:lnTo>
                <a:lnTo>
                  <a:pt x="1802130" y="719327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81363" y="1768601"/>
            <a:ext cx="1802130" cy="1439545"/>
          </a:xfrm>
          <a:custGeom>
            <a:avLst/>
            <a:gdLst/>
            <a:ahLst/>
            <a:cxnLst/>
            <a:rect l="l" t="t" r="r" b="b"/>
            <a:pathLst>
              <a:path w="1802129" h="1439545">
                <a:moveTo>
                  <a:pt x="1802130" y="719327"/>
                </a:moveTo>
                <a:lnTo>
                  <a:pt x="1800598" y="677013"/>
                </a:lnTo>
                <a:lnTo>
                  <a:pt x="1796061" y="635348"/>
                </a:lnTo>
                <a:lnTo>
                  <a:pt x="1788603" y="594401"/>
                </a:lnTo>
                <a:lnTo>
                  <a:pt x="1778308" y="554238"/>
                </a:lnTo>
                <a:lnTo>
                  <a:pt x="1765261" y="514926"/>
                </a:lnTo>
                <a:lnTo>
                  <a:pt x="1749547" y="476533"/>
                </a:lnTo>
                <a:lnTo>
                  <a:pt x="1731252" y="439126"/>
                </a:lnTo>
                <a:lnTo>
                  <a:pt x="1710458" y="402771"/>
                </a:lnTo>
                <a:lnTo>
                  <a:pt x="1687253" y="367536"/>
                </a:lnTo>
                <a:lnTo>
                  <a:pt x="1661719" y="333487"/>
                </a:lnTo>
                <a:lnTo>
                  <a:pt x="1633942" y="300693"/>
                </a:lnTo>
                <a:lnTo>
                  <a:pt x="1604007" y="269219"/>
                </a:lnTo>
                <a:lnTo>
                  <a:pt x="1571999" y="239133"/>
                </a:lnTo>
                <a:lnTo>
                  <a:pt x="1538001" y="210502"/>
                </a:lnTo>
                <a:lnTo>
                  <a:pt x="1502100" y="183393"/>
                </a:lnTo>
                <a:lnTo>
                  <a:pt x="1464379" y="157873"/>
                </a:lnTo>
                <a:lnTo>
                  <a:pt x="1424924" y="134010"/>
                </a:lnTo>
                <a:lnTo>
                  <a:pt x="1383819" y="111870"/>
                </a:lnTo>
                <a:lnTo>
                  <a:pt x="1341149" y="91520"/>
                </a:lnTo>
                <a:lnTo>
                  <a:pt x="1296999" y="73027"/>
                </a:lnTo>
                <a:lnTo>
                  <a:pt x="1251454" y="56459"/>
                </a:lnTo>
                <a:lnTo>
                  <a:pt x="1204597" y="41882"/>
                </a:lnTo>
                <a:lnTo>
                  <a:pt x="1156515" y="29364"/>
                </a:lnTo>
                <a:lnTo>
                  <a:pt x="1107292" y="18972"/>
                </a:lnTo>
                <a:lnTo>
                  <a:pt x="1057013" y="10772"/>
                </a:lnTo>
                <a:lnTo>
                  <a:pt x="1005761" y="4832"/>
                </a:lnTo>
                <a:lnTo>
                  <a:pt x="953624" y="1219"/>
                </a:lnTo>
                <a:lnTo>
                  <a:pt x="900684" y="0"/>
                </a:lnTo>
                <a:lnTo>
                  <a:pt x="847746" y="1219"/>
                </a:lnTo>
                <a:lnTo>
                  <a:pt x="795617" y="4832"/>
                </a:lnTo>
                <a:lnTo>
                  <a:pt x="744379" y="10772"/>
                </a:lnTo>
                <a:lnTo>
                  <a:pt x="694117" y="18972"/>
                </a:lnTo>
                <a:lnTo>
                  <a:pt x="644916" y="29364"/>
                </a:lnTo>
                <a:lnTo>
                  <a:pt x="596860" y="41882"/>
                </a:lnTo>
                <a:lnTo>
                  <a:pt x="550033" y="56459"/>
                </a:lnTo>
                <a:lnTo>
                  <a:pt x="504519" y="73027"/>
                </a:lnTo>
                <a:lnTo>
                  <a:pt x="460403" y="91520"/>
                </a:lnTo>
                <a:lnTo>
                  <a:pt x="417770" y="111870"/>
                </a:lnTo>
                <a:lnTo>
                  <a:pt x="376703" y="134010"/>
                </a:lnTo>
                <a:lnTo>
                  <a:pt x="337288" y="157873"/>
                </a:lnTo>
                <a:lnTo>
                  <a:pt x="299607" y="183393"/>
                </a:lnTo>
                <a:lnTo>
                  <a:pt x="263747" y="210502"/>
                </a:lnTo>
                <a:lnTo>
                  <a:pt x="229790" y="239133"/>
                </a:lnTo>
                <a:lnTo>
                  <a:pt x="197822" y="269219"/>
                </a:lnTo>
                <a:lnTo>
                  <a:pt x="167926" y="300693"/>
                </a:lnTo>
                <a:lnTo>
                  <a:pt x="140188" y="333487"/>
                </a:lnTo>
                <a:lnTo>
                  <a:pt x="114691" y="367536"/>
                </a:lnTo>
                <a:lnTo>
                  <a:pt x="91519" y="402771"/>
                </a:lnTo>
                <a:lnTo>
                  <a:pt x="70758" y="439126"/>
                </a:lnTo>
                <a:lnTo>
                  <a:pt x="52492" y="476533"/>
                </a:lnTo>
                <a:lnTo>
                  <a:pt x="36804" y="514926"/>
                </a:lnTo>
                <a:lnTo>
                  <a:pt x="23779" y="554238"/>
                </a:lnTo>
                <a:lnTo>
                  <a:pt x="13502" y="594401"/>
                </a:lnTo>
                <a:lnTo>
                  <a:pt x="6057" y="635348"/>
                </a:lnTo>
                <a:lnTo>
                  <a:pt x="1528" y="677013"/>
                </a:lnTo>
                <a:lnTo>
                  <a:pt x="0" y="719327"/>
                </a:lnTo>
                <a:lnTo>
                  <a:pt x="1528" y="761645"/>
                </a:lnTo>
                <a:lnTo>
                  <a:pt x="6057" y="803318"/>
                </a:lnTo>
                <a:lnTo>
                  <a:pt x="13502" y="844279"/>
                </a:lnTo>
                <a:lnTo>
                  <a:pt x="23779" y="884459"/>
                </a:lnTo>
                <a:lnTo>
                  <a:pt x="36804" y="923793"/>
                </a:lnTo>
                <a:lnTo>
                  <a:pt x="52492" y="962212"/>
                </a:lnTo>
                <a:lnTo>
                  <a:pt x="70758" y="999648"/>
                </a:lnTo>
                <a:lnTo>
                  <a:pt x="91519" y="1036035"/>
                </a:lnTo>
                <a:lnTo>
                  <a:pt x="114691" y="1071305"/>
                </a:lnTo>
                <a:lnTo>
                  <a:pt x="140188" y="1105390"/>
                </a:lnTo>
                <a:lnTo>
                  <a:pt x="167926" y="1138223"/>
                </a:lnTo>
                <a:lnTo>
                  <a:pt x="197822" y="1169736"/>
                </a:lnTo>
                <a:lnTo>
                  <a:pt x="229790" y="1199862"/>
                </a:lnTo>
                <a:lnTo>
                  <a:pt x="263747" y="1228534"/>
                </a:lnTo>
                <a:lnTo>
                  <a:pt x="299607" y="1255684"/>
                </a:lnTo>
                <a:lnTo>
                  <a:pt x="337288" y="1281244"/>
                </a:lnTo>
                <a:lnTo>
                  <a:pt x="376703" y="1305147"/>
                </a:lnTo>
                <a:lnTo>
                  <a:pt x="417770" y="1327325"/>
                </a:lnTo>
                <a:lnTo>
                  <a:pt x="460403" y="1347712"/>
                </a:lnTo>
                <a:lnTo>
                  <a:pt x="504519" y="1366239"/>
                </a:lnTo>
                <a:lnTo>
                  <a:pt x="550033" y="1382839"/>
                </a:lnTo>
                <a:lnTo>
                  <a:pt x="596860" y="1397445"/>
                </a:lnTo>
                <a:lnTo>
                  <a:pt x="644916" y="1409989"/>
                </a:lnTo>
                <a:lnTo>
                  <a:pt x="694117" y="1420403"/>
                </a:lnTo>
                <a:lnTo>
                  <a:pt x="744379" y="1428621"/>
                </a:lnTo>
                <a:lnTo>
                  <a:pt x="795617" y="1434574"/>
                </a:lnTo>
                <a:lnTo>
                  <a:pt x="847746" y="1438195"/>
                </a:lnTo>
                <a:lnTo>
                  <a:pt x="900684" y="1439418"/>
                </a:lnTo>
                <a:lnTo>
                  <a:pt x="953624" y="1438195"/>
                </a:lnTo>
                <a:lnTo>
                  <a:pt x="1005761" y="1434574"/>
                </a:lnTo>
                <a:lnTo>
                  <a:pt x="1057013" y="1428621"/>
                </a:lnTo>
                <a:lnTo>
                  <a:pt x="1107292" y="1420403"/>
                </a:lnTo>
                <a:lnTo>
                  <a:pt x="1156515" y="1409989"/>
                </a:lnTo>
                <a:lnTo>
                  <a:pt x="1204597" y="1397445"/>
                </a:lnTo>
                <a:lnTo>
                  <a:pt x="1251454" y="1382839"/>
                </a:lnTo>
                <a:lnTo>
                  <a:pt x="1296999" y="1366239"/>
                </a:lnTo>
                <a:lnTo>
                  <a:pt x="1341149" y="1347712"/>
                </a:lnTo>
                <a:lnTo>
                  <a:pt x="1383819" y="1327325"/>
                </a:lnTo>
                <a:lnTo>
                  <a:pt x="1424924" y="1305147"/>
                </a:lnTo>
                <a:lnTo>
                  <a:pt x="1464379" y="1281244"/>
                </a:lnTo>
                <a:lnTo>
                  <a:pt x="1502100" y="1255684"/>
                </a:lnTo>
                <a:lnTo>
                  <a:pt x="1538001" y="1228534"/>
                </a:lnTo>
                <a:lnTo>
                  <a:pt x="1571999" y="1199862"/>
                </a:lnTo>
                <a:lnTo>
                  <a:pt x="1604007" y="1169736"/>
                </a:lnTo>
                <a:lnTo>
                  <a:pt x="1633942" y="1138223"/>
                </a:lnTo>
                <a:lnTo>
                  <a:pt x="1661719" y="1105390"/>
                </a:lnTo>
                <a:lnTo>
                  <a:pt x="1687253" y="1071305"/>
                </a:lnTo>
                <a:lnTo>
                  <a:pt x="1710458" y="1036035"/>
                </a:lnTo>
                <a:lnTo>
                  <a:pt x="1731252" y="999648"/>
                </a:lnTo>
                <a:lnTo>
                  <a:pt x="1749547" y="962212"/>
                </a:lnTo>
                <a:lnTo>
                  <a:pt x="1765261" y="923793"/>
                </a:lnTo>
                <a:lnTo>
                  <a:pt x="1778308" y="884459"/>
                </a:lnTo>
                <a:lnTo>
                  <a:pt x="1788603" y="844279"/>
                </a:lnTo>
                <a:lnTo>
                  <a:pt x="1796061" y="803318"/>
                </a:lnTo>
                <a:lnTo>
                  <a:pt x="1800598" y="761645"/>
                </a:lnTo>
                <a:lnTo>
                  <a:pt x="1802130" y="719327"/>
                </a:lnTo>
                <a:close/>
              </a:path>
            </a:pathLst>
          </a:custGeom>
          <a:ln w="9144">
            <a:solidFill>
              <a:srgbClr val="FF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834767" y="2301494"/>
            <a:ext cx="149479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0033CC"/>
                </a:solidFill>
                <a:latin typeface="Tahoma"/>
                <a:cs typeface="Tahoma"/>
              </a:rPr>
              <a:t>STRATEGIA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639953" y="1767839"/>
            <a:ext cx="1802130" cy="1439545"/>
          </a:xfrm>
          <a:custGeom>
            <a:avLst/>
            <a:gdLst/>
            <a:ahLst/>
            <a:cxnLst/>
            <a:rect l="l" t="t" r="r" b="b"/>
            <a:pathLst>
              <a:path w="1802129" h="1439545">
                <a:moveTo>
                  <a:pt x="1802129" y="720089"/>
                </a:moveTo>
                <a:lnTo>
                  <a:pt x="1800601" y="677772"/>
                </a:lnTo>
                <a:lnTo>
                  <a:pt x="1796072" y="636099"/>
                </a:lnTo>
                <a:lnTo>
                  <a:pt x="1788627" y="595138"/>
                </a:lnTo>
                <a:lnTo>
                  <a:pt x="1778350" y="554958"/>
                </a:lnTo>
                <a:lnTo>
                  <a:pt x="1765325" y="515624"/>
                </a:lnTo>
                <a:lnTo>
                  <a:pt x="1749637" y="477205"/>
                </a:lnTo>
                <a:lnTo>
                  <a:pt x="1731371" y="439769"/>
                </a:lnTo>
                <a:lnTo>
                  <a:pt x="1710610" y="403382"/>
                </a:lnTo>
                <a:lnTo>
                  <a:pt x="1687438" y="368112"/>
                </a:lnTo>
                <a:lnTo>
                  <a:pt x="1661941" y="334027"/>
                </a:lnTo>
                <a:lnTo>
                  <a:pt x="1634203" y="301194"/>
                </a:lnTo>
                <a:lnTo>
                  <a:pt x="1604307" y="269681"/>
                </a:lnTo>
                <a:lnTo>
                  <a:pt x="1572339" y="239555"/>
                </a:lnTo>
                <a:lnTo>
                  <a:pt x="1538382" y="210883"/>
                </a:lnTo>
                <a:lnTo>
                  <a:pt x="1502522" y="183733"/>
                </a:lnTo>
                <a:lnTo>
                  <a:pt x="1464841" y="158173"/>
                </a:lnTo>
                <a:lnTo>
                  <a:pt x="1425426" y="134270"/>
                </a:lnTo>
                <a:lnTo>
                  <a:pt x="1384359" y="112092"/>
                </a:lnTo>
                <a:lnTo>
                  <a:pt x="1341726" y="91705"/>
                </a:lnTo>
                <a:lnTo>
                  <a:pt x="1297610" y="73178"/>
                </a:lnTo>
                <a:lnTo>
                  <a:pt x="1252096" y="56578"/>
                </a:lnTo>
                <a:lnTo>
                  <a:pt x="1205269" y="41972"/>
                </a:lnTo>
                <a:lnTo>
                  <a:pt x="1157213" y="29428"/>
                </a:lnTo>
                <a:lnTo>
                  <a:pt x="1108012" y="19014"/>
                </a:lnTo>
                <a:lnTo>
                  <a:pt x="1057750" y="10796"/>
                </a:lnTo>
                <a:lnTo>
                  <a:pt x="1006512" y="4843"/>
                </a:lnTo>
                <a:lnTo>
                  <a:pt x="954383" y="1222"/>
                </a:lnTo>
                <a:lnTo>
                  <a:pt x="901445" y="0"/>
                </a:lnTo>
                <a:lnTo>
                  <a:pt x="848505" y="1222"/>
                </a:lnTo>
                <a:lnTo>
                  <a:pt x="796368" y="4843"/>
                </a:lnTo>
                <a:lnTo>
                  <a:pt x="745116" y="10796"/>
                </a:lnTo>
                <a:lnTo>
                  <a:pt x="694837" y="19014"/>
                </a:lnTo>
                <a:lnTo>
                  <a:pt x="645614" y="29428"/>
                </a:lnTo>
                <a:lnTo>
                  <a:pt x="597532" y="41972"/>
                </a:lnTo>
                <a:lnTo>
                  <a:pt x="550675" y="56578"/>
                </a:lnTo>
                <a:lnTo>
                  <a:pt x="505130" y="73178"/>
                </a:lnTo>
                <a:lnTo>
                  <a:pt x="460980" y="91705"/>
                </a:lnTo>
                <a:lnTo>
                  <a:pt x="418310" y="112092"/>
                </a:lnTo>
                <a:lnTo>
                  <a:pt x="377205" y="134270"/>
                </a:lnTo>
                <a:lnTo>
                  <a:pt x="337750" y="158173"/>
                </a:lnTo>
                <a:lnTo>
                  <a:pt x="300029" y="183733"/>
                </a:lnTo>
                <a:lnTo>
                  <a:pt x="264128" y="210883"/>
                </a:lnTo>
                <a:lnTo>
                  <a:pt x="230130" y="239555"/>
                </a:lnTo>
                <a:lnTo>
                  <a:pt x="198122" y="269681"/>
                </a:lnTo>
                <a:lnTo>
                  <a:pt x="168187" y="301194"/>
                </a:lnTo>
                <a:lnTo>
                  <a:pt x="140410" y="334027"/>
                </a:lnTo>
                <a:lnTo>
                  <a:pt x="114876" y="368112"/>
                </a:lnTo>
                <a:lnTo>
                  <a:pt x="91671" y="403382"/>
                </a:lnTo>
                <a:lnTo>
                  <a:pt x="70877" y="439769"/>
                </a:lnTo>
                <a:lnTo>
                  <a:pt x="52582" y="477205"/>
                </a:lnTo>
                <a:lnTo>
                  <a:pt x="36868" y="515624"/>
                </a:lnTo>
                <a:lnTo>
                  <a:pt x="23821" y="554958"/>
                </a:lnTo>
                <a:lnTo>
                  <a:pt x="13526" y="595138"/>
                </a:lnTo>
                <a:lnTo>
                  <a:pt x="6068" y="636099"/>
                </a:lnTo>
                <a:lnTo>
                  <a:pt x="1531" y="677772"/>
                </a:lnTo>
                <a:lnTo>
                  <a:pt x="0" y="720090"/>
                </a:lnTo>
                <a:lnTo>
                  <a:pt x="1531" y="762328"/>
                </a:lnTo>
                <a:lnTo>
                  <a:pt x="6068" y="803928"/>
                </a:lnTo>
                <a:lnTo>
                  <a:pt x="13526" y="844821"/>
                </a:lnTo>
                <a:lnTo>
                  <a:pt x="23821" y="884939"/>
                </a:lnTo>
                <a:lnTo>
                  <a:pt x="36868" y="924215"/>
                </a:lnTo>
                <a:lnTo>
                  <a:pt x="52582" y="962581"/>
                </a:lnTo>
                <a:lnTo>
                  <a:pt x="70877" y="999970"/>
                </a:lnTo>
                <a:lnTo>
                  <a:pt x="91671" y="1036313"/>
                </a:lnTo>
                <a:lnTo>
                  <a:pt x="114876" y="1071543"/>
                </a:lnTo>
                <a:lnTo>
                  <a:pt x="140410" y="1105592"/>
                </a:lnTo>
                <a:lnTo>
                  <a:pt x="168187" y="1138393"/>
                </a:lnTo>
                <a:lnTo>
                  <a:pt x="198122" y="1169878"/>
                </a:lnTo>
                <a:lnTo>
                  <a:pt x="230130" y="1199980"/>
                </a:lnTo>
                <a:lnTo>
                  <a:pt x="264128" y="1228629"/>
                </a:lnTo>
                <a:lnTo>
                  <a:pt x="300029" y="1255760"/>
                </a:lnTo>
                <a:lnTo>
                  <a:pt x="337750" y="1281304"/>
                </a:lnTo>
                <a:lnTo>
                  <a:pt x="377205" y="1305193"/>
                </a:lnTo>
                <a:lnTo>
                  <a:pt x="418310" y="1327360"/>
                </a:lnTo>
                <a:lnTo>
                  <a:pt x="460980" y="1347737"/>
                </a:lnTo>
                <a:lnTo>
                  <a:pt x="505130" y="1366257"/>
                </a:lnTo>
                <a:lnTo>
                  <a:pt x="550675" y="1382851"/>
                </a:lnTo>
                <a:lnTo>
                  <a:pt x="597532" y="1397452"/>
                </a:lnTo>
                <a:lnTo>
                  <a:pt x="645614" y="1409993"/>
                </a:lnTo>
                <a:lnTo>
                  <a:pt x="694837" y="1420405"/>
                </a:lnTo>
                <a:lnTo>
                  <a:pt x="745116" y="1428622"/>
                </a:lnTo>
                <a:lnTo>
                  <a:pt x="796368" y="1434574"/>
                </a:lnTo>
                <a:lnTo>
                  <a:pt x="848505" y="1438195"/>
                </a:lnTo>
                <a:lnTo>
                  <a:pt x="901445" y="1439418"/>
                </a:lnTo>
                <a:lnTo>
                  <a:pt x="954383" y="1438195"/>
                </a:lnTo>
                <a:lnTo>
                  <a:pt x="1006512" y="1434574"/>
                </a:lnTo>
                <a:lnTo>
                  <a:pt x="1057750" y="1428622"/>
                </a:lnTo>
                <a:lnTo>
                  <a:pt x="1108012" y="1420405"/>
                </a:lnTo>
                <a:lnTo>
                  <a:pt x="1157213" y="1409993"/>
                </a:lnTo>
                <a:lnTo>
                  <a:pt x="1205269" y="1397452"/>
                </a:lnTo>
                <a:lnTo>
                  <a:pt x="1252096" y="1382851"/>
                </a:lnTo>
                <a:lnTo>
                  <a:pt x="1297610" y="1366257"/>
                </a:lnTo>
                <a:lnTo>
                  <a:pt x="1341726" y="1347737"/>
                </a:lnTo>
                <a:lnTo>
                  <a:pt x="1384359" y="1327360"/>
                </a:lnTo>
                <a:lnTo>
                  <a:pt x="1425426" y="1305193"/>
                </a:lnTo>
                <a:lnTo>
                  <a:pt x="1464841" y="1281304"/>
                </a:lnTo>
                <a:lnTo>
                  <a:pt x="1502522" y="1255760"/>
                </a:lnTo>
                <a:lnTo>
                  <a:pt x="1538382" y="1228629"/>
                </a:lnTo>
                <a:lnTo>
                  <a:pt x="1572339" y="1199980"/>
                </a:lnTo>
                <a:lnTo>
                  <a:pt x="1604307" y="1169878"/>
                </a:lnTo>
                <a:lnTo>
                  <a:pt x="1634203" y="1138393"/>
                </a:lnTo>
                <a:lnTo>
                  <a:pt x="1661941" y="1105592"/>
                </a:lnTo>
                <a:lnTo>
                  <a:pt x="1687438" y="1071543"/>
                </a:lnTo>
                <a:lnTo>
                  <a:pt x="1710610" y="1036313"/>
                </a:lnTo>
                <a:lnTo>
                  <a:pt x="1731371" y="999970"/>
                </a:lnTo>
                <a:lnTo>
                  <a:pt x="1749637" y="962581"/>
                </a:lnTo>
                <a:lnTo>
                  <a:pt x="1765325" y="924215"/>
                </a:lnTo>
                <a:lnTo>
                  <a:pt x="1778350" y="884939"/>
                </a:lnTo>
                <a:lnTo>
                  <a:pt x="1788627" y="844821"/>
                </a:lnTo>
                <a:lnTo>
                  <a:pt x="1796072" y="803928"/>
                </a:lnTo>
                <a:lnTo>
                  <a:pt x="1800601" y="762328"/>
                </a:lnTo>
                <a:lnTo>
                  <a:pt x="1802129" y="720089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815455" y="2301494"/>
            <a:ext cx="145288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5" dirty="0">
                <a:solidFill>
                  <a:srgbClr val="0033CC"/>
                </a:solidFill>
                <a:latin typeface="Tahoma"/>
                <a:cs typeface="Tahoma"/>
              </a:rPr>
              <a:t>POLITICHE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29298" y="4247725"/>
            <a:ext cx="3249295" cy="2157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999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A50021"/>
                </a:solidFill>
                <a:latin typeface="Tahoma"/>
                <a:cs typeface="Tahoma"/>
              </a:rPr>
              <a:t>Disegno generale</a:t>
            </a:r>
            <a:r>
              <a:rPr sz="2000" b="1" spc="-15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2000" b="1" spc="-5" dirty="0">
                <a:solidFill>
                  <a:srgbClr val="A50021"/>
                </a:solidFill>
                <a:latin typeface="Tahoma"/>
                <a:cs typeface="Tahoma"/>
              </a:rPr>
              <a:t>globale  di tempo lungo che  individua le </a:t>
            </a:r>
            <a:r>
              <a:rPr sz="2000" b="1" spc="-10" dirty="0">
                <a:solidFill>
                  <a:srgbClr val="A50021"/>
                </a:solidFill>
                <a:latin typeface="Tahoma"/>
                <a:cs typeface="Tahoma"/>
              </a:rPr>
              <a:t>direttrici da  </a:t>
            </a:r>
            <a:r>
              <a:rPr sz="2000" b="1" spc="-5" dirty="0">
                <a:solidFill>
                  <a:srgbClr val="A50021"/>
                </a:solidFill>
                <a:latin typeface="Tahoma"/>
                <a:cs typeface="Tahoma"/>
              </a:rPr>
              <a:t>seguire per raggiungere  determinate mete  (obiettivi primari </a:t>
            </a:r>
            <a:r>
              <a:rPr sz="2000" b="1" spc="-10" dirty="0">
                <a:solidFill>
                  <a:srgbClr val="A50021"/>
                </a:solidFill>
                <a:latin typeface="Tahoma"/>
                <a:cs typeface="Tahoma"/>
              </a:rPr>
              <a:t>della  </a:t>
            </a:r>
            <a:r>
              <a:rPr sz="2000" b="1" spc="-5" dirty="0">
                <a:solidFill>
                  <a:srgbClr val="A50021"/>
                </a:solidFill>
                <a:latin typeface="Tahoma"/>
                <a:cs typeface="Tahoma"/>
              </a:rPr>
              <a:t>gestione)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22269" y="4314461"/>
            <a:ext cx="3170555" cy="1852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999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A50021"/>
                </a:solidFill>
                <a:latin typeface="Tahoma"/>
                <a:cs typeface="Tahoma"/>
              </a:rPr>
              <a:t>Scelte </a:t>
            </a:r>
            <a:r>
              <a:rPr sz="2000" b="1" spc="-5" dirty="0">
                <a:solidFill>
                  <a:srgbClr val="A50021"/>
                </a:solidFill>
                <a:latin typeface="Tahoma"/>
                <a:cs typeface="Tahoma"/>
              </a:rPr>
              <a:t>funzionali </a:t>
            </a:r>
            <a:r>
              <a:rPr sz="2000" b="1" spc="-10" dirty="0">
                <a:solidFill>
                  <a:srgbClr val="A50021"/>
                </a:solidFill>
                <a:latin typeface="Tahoma"/>
                <a:cs typeface="Tahoma"/>
              </a:rPr>
              <a:t>in  </a:t>
            </a:r>
            <a:r>
              <a:rPr sz="2000" b="1" spc="-5" dirty="0">
                <a:solidFill>
                  <a:srgbClr val="A50021"/>
                </a:solidFill>
                <a:latin typeface="Tahoma"/>
                <a:cs typeface="Tahoma"/>
              </a:rPr>
              <a:t>rapporto al disegno  strategico e vincolanti  per le decisioni da  assumere nel </a:t>
            </a:r>
            <a:r>
              <a:rPr sz="2000" b="1" spc="-10" dirty="0">
                <a:solidFill>
                  <a:srgbClr val="A50021"/>
                </a:solidFill>
                <a:latin typeface="Tahoma"/>
                <a:cs typeface="Tahoma"/>
              </a:rPr>
              <a:t>corso della  gestione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546233" y="3208020"/>
            <a:ext cx="0" cy="935355"/>
          </a:xfrm>
          <a:custGeom>
            <a:avLst/>
            <a:gdLst/>
            <a:ahLst/>
            <a:cxnLst/>
            <a:rect l="l" t="t" r="r" b="b"/>
            <a:pathLst>
              <a:path h="935354">
                <a:moveTo>
                  <a:pt x="0" y="0"/>
                </a:moveTo>
                <a:lnTo>
                  <a:pt x="0" y="934974"/>
                </a:lnTo>
              </a:path>
            </a:pathLst>
          </a:custGeom>
          <a:ln w="44196">
            <a:solidFill>
              <a:srgbClr val="0033CC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57841" y="4054602"/>
            <a:ext cx="176784" cy="1767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578725" y="3208020"/>
            <a:ext cx="0" cy="935355"/>
          </a:xfrm>
          <a:custGeom>
            <a:avLst/>
            <a:gdLst/>
            <a:ahLst/>
            <a:cxnLst/>
            <a:rect l="l" t="t" r="r" b="b"/>
            <a:pathLst>
              <a:path h="935354">
                <a:moveTo>
                  <a:pt x="0" y="0"/>
                </a:moveTo>
                <a:lnTo>
                  <a:pt x="0" y="934974"/>
                </a:lnTo>
              </a:path>
            </a:pathLst>
          </a:custGeom>
          <a:ln w="44196">
            <a:solidFill>
              <a:srgbClr val="0033CC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490345" y="4054602"/>
            <a:ext cx="176783" cy="1767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07084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8413" y="555751"/>
            <a:ext cx="593344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1" spc="-10" dirty="0">
                <a:solidFill>
                  <a:srgbClr val="330065"/>
                </a:solidFill>
                <a:latin typeface="Arial"/>
                <a:cs typeface="Arial"/>
              </a:rPr>
              <a:t>Profili della gestione</a:t>
            </a:r>
            <a:r>
              <a:rPr sz="3200" b="1" spc="30" dirty="0">
                <a:solidFill>
                  <a:srgbClr val="330065"/>
                </a:solidFill>
                <a:latin typeface="Arial"/>
                <a:cs typeface="Arial"/>
              </a:rPr>
              <a:t> </a:t>
            </a:r>
            <a:r>
              <a:rPr sz="3200" b="1" spc="-10" dirty="0">
                <a:solidFill>
                  <a:srgbClr val="330065"/>
                </a:solidFill>
                <a:latin typeface="Arial"/>
                <a:cs typeface="Arial"/>
              </a:rPr>
              <a:t>aziendale</a:t>
            </a:r>
            <a:endParaRPr sz="3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22197" y="1419813"/>
            <a:ext cx="8118475" cy="127381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 indent="-635">
              <a:lnSpc>
                <a:spcPct val="99400"/>
              </a:lnSpc>
              <a:spcBef>
                <a:spcPts val="114"/>
              </a:spcBef>
              <a:tabLst>
                <a:tab pos="1410970" algn="l"/>
              </a:tabLst>
            </a:pPr>
            <a:r>
              <a:rPr sz="1900" b="1" i="1" spc="-60" dirty="0">
                <a:latin typeface="Tahoma"/>
                <a:cs typeface="Tahoma"/>
              </a:rPr>
              <a:t>Gestione</a:t>
            </a:r>
            <a:r>
              <a:rPr sz="1900" b="1" i="1" spc="-25" dirty="0">
                <a:latin typeface="Tahoma"/>
                <a:cs typeface="Tahoma"/>
              </a:rPr>
              <a:t> </a:t>
            </a:r>
            <a:r>
              <a:rPr sz="1800" b="1" spc="-5" dirty="0">
                <a:latin typeface="Tahoma"/>
                <a:cs typeface="Tahoma"/>
              </a:rPr>
              <a:t>=	può </a:t>
            </a:r>
            <a:r>
              <a:rPr sz="1800" b="1" dirty="0">
                <a:latin typeface="Tahoma"/>
                <a:cs typeface="Tahoma"/>
              </a:rPr>
              <a:t>essere intesa </a:t>
            </a:r>
            <a:r>
              <a:rPr sz="1800" b="1" spc="-5" dirty="0">
                <a:latin typeface="Tahoma"/>
                <a:cs typeface="Tahoma"/>
              </a:rPr>
              <a:t>come complesso di </a:t>
            </a:r>
            <a:r>
              <a:rPr sz="1800" b="1" spc="-10" dirty="0">
                <a:latin typeface="Tahoma"/>
                <a:cs typeface="Tahoma"/>
              </a:rPr>
              <a:t>decisioni </a:t>
            </a:r>
            <a:r>
              <a:rPr sz="1800" b="1" dirty="0">
                <a:latin typeface="Tahoma"/>
                <a:cs typeface="Tahoma"/>
              </a:rPr>
              <a:t>e </a:t>
            </a:r>
            <a:r>
              <a:rPr sz="1800" b="1" spc="-5" dirty="0">
                <a:latin typeface="Tahoma"/>
                <a:cs typeface="Tahoma"/>
              </a:rPr>
              <a:t>di </a:t>
            </a:r>
            <a:r>
              <a:rPr sz="1800" b="1" spc="-10" dirty="0">
                <a:latin typeface="Tahoma"/>
                <a:cs typeface="Tahoma"/>
              </a:rPr>
              <a:t>attività  </a:t>
            </a:r>
            <a:r>
              <a:rPr sz="1800" b="1" spc="-5" dirty="0">
                <a:latin typeface="Tahoma"/>
                <a:cs typeface="Tahoma"/>
              </a:rPr>
              <a:t>svolte dall’impresa per raggiungere le finalità dei soggetti </a:t>
            </a:r>
            <a:r>
              <a:rPr sz="1800" b="1" spc="-10" dirty="0">
                <a:latin typeface="Tahoma"/>
                <a:cs typeface="Tahoma"/>
              </a:rPr>
              <a:t>coinvolti  </a:t>
            </a:r>
            <a:r>
              <a:rPr sz="1800" b="1" spc="-5" dirty="0">
                <a:latin typeface="Tahoma"/>
                <a:cs typeface="Tahoma"/>
              </a:rPr>
              <a:t>nella sua</a:t>
            </a:r>
            <a:r>
              <a:rPr sz="1800" b="1" spc="-10" dirty="0">
                <a:latin typeface="Tahoma"/>
                <a:cs typeface="Tahoma"/>
              </a:rPr>
              <a:t> </a:t>
            </a:r>
            <a:r>
              <a:rPr sz="1800" b="1" spc="-5" dirty="0">
                <a:latin typeface="Tahoma"/>
                <a:cs typeface="Tahoma"/>
              </a:rPr>
              <a:t>operatività</a:t>
            </a:r>
            <a:endParaRPr sz="1800" dirty="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90"/>
              </a:spcBef>
            </a:pPr>
            <a:r>
              <a:rPr sz="1800" b="1" spc="-5" dirty="0">
                <a:latin typeface="Tahoma"/>
                <a:cs typeface="Tahoma"/>
              </a:rPr>
              <a:t>La gestione si sviluppa secondo un continuo sistema di possibili</a:t>
            </a:r>
            <a:r>
              <a:rPr sz="1800" b="1" spc="-20" dirty="0">
                <a:latin typeface="Tahoma"/>
                <a:cs typeface="Tahoma"/>
              </a:rPr>
              <a:t> </a:t>
            </a:r>
            <a:r>
              <a:rPr sz="1800" b="1" spc="-10" dirty="0">
                <a:latin typeface="Tahoma"/>
                <a:cs typeface="Tahoma"/>
              </a:rPr>
              <a:t>scelte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434719" y="29150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434719" y="29180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434719" y="292112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434719" y="29241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434719" y="292722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434719" y="29302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434719" y="29333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434719" y="29363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434719" y="293941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434719" y="29424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434719" y="29455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434719" y="29485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434719" y="29516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434719" y="29546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434719" y="295770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434719" y="29607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434719" y="29637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434719" y="296684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434719" y="29698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434719" y="29729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434719" y="297599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434719" y="29790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434719" y="29820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434719" y="298513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434719" y="298818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434719" y="29912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434719" y="29942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434719" y="299732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434719" y="30003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434719" y="300342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434719" y="30064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434719" y="30095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434719" y="30125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434719" y="301561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434719" y="30186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434719" y="30217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434719" y="30247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434719" y="30278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434719" y="30308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434719" y="303390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434719" y="30369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434719" y="30399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434719" y="304304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434719" y="30460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434719" y="30491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434719" y="305219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434719" y="30552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434719" y="30582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434719" y="306133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434719" y="306438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434719" y="30674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434719" y="30704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434719" y="307352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434719" y="30765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434719" y="307962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434719" y="30826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434719" y="30857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434719" y="30887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434719" y="309181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434719" y="30948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434719" y="30979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434719" y="31009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434719" y="31040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434719" y="31070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7434719" y="311010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434719" y="31131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434719" y="31161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434719" y="311924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434719" y="31222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7434719" y="31253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7434719" y="312839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434719" y="31314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434719" y="31344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434719" y="313753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434719" y="314058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434719" y="31436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434719" y="31466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434719" y="314972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434719" y="31527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434719" y="315582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434719" y="31588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434719" y="31619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7434719" y="31649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7434719" y="316801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7434719" y="31710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7434719" y="31741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7434719" y="31771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7434719" y="31802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434719" y="31832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7434719" y="318630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7434719" y="31893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7434719" y="31923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7434719" y="319544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7434719" y="31984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7434719" y="32015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7434719" y="320459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7434719" y="32076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7434719" y="32106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7434719" y="321373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7434719" y="321678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7434719" y="32198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7434719" y="32228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434719" y="322592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434719" y="32289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7434719" y="323202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7434719" y="32350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7434719" y="32381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7434719" y="32411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7434719" y="324421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7434719" y="32472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7434719" y="32503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7434719" y="32533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434719" y="32564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7434719" y="32594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434719" y="32625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434719" y="32655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434719" y="32685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434719" y="32716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7434719" y="32746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7434719" y="32777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7434719" y="32807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7434719" y="32838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7434719" y="32868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7434719" y="32899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7434719" y="32929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7434719" y="32960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7434719" y="32990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7434719" y="33021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434719" y="33051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434719" y="33082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7434719" y="33112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434719" y="33143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434719" y="33173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7434719" y="33204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7434719" y="33234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7434719" y="33265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7434719" y="33295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7434719" y="33326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7434719" y="33356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7434719" y="33387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7434719" y="33417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7434719" y="33447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7434719" y="33478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7434719" y="33508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7434719" y="33539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7434719" y="33569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7434719" y="33600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7434719" y="33630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7434719" y="33661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7434719" y="33691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7434719" y="33722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7434719" y="33752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7434719" y="33783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7434719" y="33813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7434719" y="33844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7434719" y="33874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7434719" y="33905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7434719" y="33935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7434719" y="33966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7434719" y="33996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7434719" y="34027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7434719" y="34057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7434719" y="34088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7434719" y="34118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7434719" y="34149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7434719" y="34179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7434719" y="34209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7434719" y="34240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7434719" y="34270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7434719" y="34301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7434719" y="34331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7434719" y="34362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7434719" y="34392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7434719" y="34423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7434719" y="34453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7434719" y="34484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7434719" y="34514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7434719" y="34545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7434719" y="34575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7434719" y="34606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7434719" y="34636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7434719" y="34667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7434719" y="34697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7434719" y="34728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7434719" y="34758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7434719" y="34789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7434719" y="34819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7434719" y="34850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7434719" y="34880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7434719" y="34911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7434719" y="34941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7434719" y="34971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7434719" y="35002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7434719" y="35032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7434719" y="35063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7434719" y="35093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7434719" y="35124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7434719" y="35154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7434719" y="35185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7434719" y="35215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7434719" y="35246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7434719" y="35276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7434719" y="35307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7434719" y="35337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7434719" y="35368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7434719" y="35398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7434719" y="35429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7434719" y="35459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7434719" y="35490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7434719" y="35520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7434719" y="35551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7434719" y="35581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7434719" y="35612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7434719" y="35642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7434719" y="35673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7434719" y="35703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7434719" y="35733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7434719" y="35764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7434719" y="35794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7434719" y="35825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7434719" y="35855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7434719" y="35886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7434719" y="35916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7434719" y="35947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7434719" y="35977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7434719" y="36008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7434719" y="36038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7434719" y="36069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7434719" y="36099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7434719" y="36130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7434719" y="36160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7434719" y="36191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7434719" y="36221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7434719" y="36252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7434719" y="36282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7434719" y="36313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7434719" y="36343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7434719" y="36374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7434719" y="36404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7434719" y="36435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7434719" y="36465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7434719" y="36495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7434719" y="36526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7434719" y="36556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7434719" y="36587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7434719" y="36617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7434719" y="36648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7434719" y="36678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7434719" y="36709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7434719" y="36739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434719" y="36770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7434719" y="36800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7434719" y="36831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7434719" y="36861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7434719" y="36892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7434719" y="36922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7434719" y="36953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7434719" y="36983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7434719" y="37014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7434719" y="37044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7434719" y="37075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7434719" y="37105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7434719" y="37136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7434719" y="37166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7434719" y="37197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7434719" y="37227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7434719" y="37257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7434719" y="37288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7434719" y="37318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7434719" y="37349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7434719" y="37379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7434719" y="37410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7434719" y="37440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7434719" y="37471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7434719" y="37501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7434719" y="37532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7434719" y="37562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7434719" y="37593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7434719" y="37623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7434719" y="37654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7434719" y="37684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7434719" y="37715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7434719" y="37745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7434719" y="37776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7434719" y="37806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7434719" y="37837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7434719" y="37867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7434719" y="37898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7434719" y="37928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7434719" y="37959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7434719" y="37989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7434719" y="38019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7434719" y="38050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7434719" y="38080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7434719" y="38111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7434719" y="38141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7434719" y="38172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7434719" y="38202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7434719" y="38233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7434719" y="38263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7434719" y="38294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7434719" y="38324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7434719" y="38355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7434719" y="38385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7434719" y="38416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7434719" y="38446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7434719" y="38477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7434719" y="38507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7434719" y="38538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7434719" y="38568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7434719" y="38599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7434719" y="38629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7434719" y="38660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7434719" y="38690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7434719" y="38721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7434719" y="38751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7434719" y="38781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7434719" y="38812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7434719" y="38842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7434719" y="38873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7434719" y="38903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7434719" y="38934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7434719" y="38964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7434719" y="38995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7434719" y="39025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7434719" y="39056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7434719" y="39086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7434719" y="39117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7434719" y="39147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7434719" y="39178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7434719" y="39208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7434719" y="39239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7434719" y="39269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7434719" y="39300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7434719" y="39330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7434719" y="39361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7434719" y="39391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7434719" y="39422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7434719" y="39452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7434719" y="39483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7434719" y="39513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7434719" y="39543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7434719" y="39574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7434719" y="39604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7434719" y="39635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7434719" y="39665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7434719" y="39696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7434719" y="39726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7434719" y="39757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7434719" y="39787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7434719" y="39818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7434719" y="39848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7434719" y="39879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7434719" y="39909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7434719" y="39940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7434719" y="39970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7434719" y="40001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7434719" y="40031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7434719" y="40062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7434719" y="40092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7434719" y="40123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7434719" y="40153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7434719" y="40184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7434719" y="40214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7434719" y="40245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7434719" y="40275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7434719" y="40305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7434719" y="40336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7434719" y="40366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7434719" y="40397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7434719" y="40427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7434719" y="40458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7434719" y="40488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7434719" y="40519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7434719" y="40549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7434719" y="40580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7434719" y="40610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7434719" y="40641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7434719" y="40671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7434719" y="40702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7434719" y="40732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7434719" y="40763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7434719" y="40793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7434719" y="40824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7434719" y="40854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7434719" y="40885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7434719" y="40915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7434719" y="40946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7434719" y="40976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7434719" y="41007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7434719" y="41037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7434719" y="41067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7434719" y="41098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7434719" y="41128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7434719" y="41159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7434719" y="41189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7434719" y="41220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7434719" y="41250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7434719" y="41281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7434719" y="41311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7434719" y="41342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7434719" y="41372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7434719" y="41403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7434719" y="41433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7434719" y="41464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7434719" y="41494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7434719" y="41525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7434719" y="41555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7434719" y="41586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7434719" y="41616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7434719" y="41647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7434719" y="41677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7434719" y="41708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7434719" y="41738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7434719" y="41769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7434719" y="41799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7434719" y="41829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7434719" y="41860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7434719" y="41890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7434719" y="41921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7434719" y="41951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7434719" y="41982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7434719" y="42012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7434719" y="42043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7434719" y="42073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7434719" y="42104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7434719" y="42134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7434719" y="42165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7434719" y="42195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7434719" y="42226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7434719" y="42256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7434719" y="42287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7434719" y="42317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7434719" y="42348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7434719" y="42378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7434719" y="42409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7434719" y="42439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7434719" y="42470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7434719" y="42500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7434719" y="42531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7434719" y="42561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7434719" y="42591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7434719" y="42622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7434719" y="42652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7434719" y="42683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7434719" y="42713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7434719" y="42744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7434719" y="42774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7434719" y="42805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7434719" y="42835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7434719" y="42866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7434719" y="42896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7434719" y="42927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7434719" y="42957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7434719" y="42988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7434719" y="43018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7434719" y="43049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7434719" y="43079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7434719" y="43110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7434719" y="43140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7434719" y="43171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7434719" y="43201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7434719" y="43232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7434719" y="43262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7434719" y="43293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7434719" y="43323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7434719" y="43353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7434719" y="43384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7434719" y="43414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7434719" y="43445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7434719" y="43475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7434719" y="43506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7434719" y="43536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7434719" y="43567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7434719" y="43597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7434719" y="43628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7434719" y="43658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7434719" y="43689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7434719" y="43719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7434719" y="43750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7434719" y="43780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7434719" y="43811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7434719" y="43841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7434719" y="43872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7434719" y="43902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7434719" y="43933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7434719" y="43963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7434719" y="43994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7434719" y="44024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7434719" y="44055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7434719" y="44085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7434719" y="44115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7434719" y="44146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7434719" y="44176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7434719" y="44207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7434719" y="44237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7434719" y="44268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7434719" y="44298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7434719" y="44329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7434719" y="44359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7434719" y="44390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7434719" y="44420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7434719" y="44451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7434719" y="44481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7434719" y="44512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7434719" y="44542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7434719" y="44573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7434719" y="44603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7434719" y="44634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7434719" y="44664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7434719" y="44695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7434719" y="44725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7434719" y="44756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7434719" y="44786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7434719" y="44817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7434719" y="44847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7434719" y="44877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7434719" y="44908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7434719" y="44938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7434719" y="44969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7434719" y="44999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7434719" y="45030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7434719" y="45060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7434719" y="45091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7434719" y="45121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7434719" y="45152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7434719" y="45182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7434719" y="45213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7434719" y="45243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7434719" y="45274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7434719" y="45304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7434719" y="45335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7434719" y="45365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7434719" y="45396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7434719" y="45426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7434719" y="45457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7434719" y="45487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7434719" y="45518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7434719" y="45548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7434719" y="45579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7434719" y="45609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7434719" y="45639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7434719" y="45670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7434719" y="45700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7434719" y="45731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7434719" y="45761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7434719" y="45792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7434719" y="45822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7434719" y="45853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7434719" y="45883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7434719" y="45914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7434719" y="45944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7434719" y="45975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7434719" y="46005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7434719" y="46036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7434719" y="46066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7434719" y="46097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7434719" y="46127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7434719" y="46158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7434719" y="46188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7434719" y="46219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7434719" y="46249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7434719" y="46280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7434719" y="46310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7434719" y="46341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7434719" y="46371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7434719" y="46401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7434719" y="46432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7434719" y="46462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7434719" y="46493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7434719" y="46523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7434719" y="46554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7434719" y="46584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7434719" y="46615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7434719" y="46645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7434719" y="46676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7434719" y="46706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7434719" y="46737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7434719" y="46767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7434719" y="46798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7434719" y="46828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7434719" y="46859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7434719" y="46889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7434719" y="46920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7434719" y="46950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7434719" y="46981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7434719" y="47011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7434719" y="47042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7434719" y="47072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7434719" y="47103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7434719" y="47133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7434719" y="47163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7434719" y="47194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7434719" y="47224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7434719" y="47255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7434719" y="47285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7434719" y="47316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7434719" y="47346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7434719" y="47377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7434719" y="47407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7434719" y="47438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7434719" y="47468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7434719" y="47499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7434719" y="47529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7434719" y="47560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7434719" y="47590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7434719" y="47621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7434719" y="47651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7434719" y="47682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7434719" y="47712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7434719" y="47743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7434719" y="47773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7434719" y="47804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7434719" y="47834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7434719" y="47865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7434719" y="47895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7434719" y="47925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7434719" y="47956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7434719" y="47986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7434719" y="48017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7434719" y="48047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7434719" y="48078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7434719" y="48108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7434719" y="48139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7434719" y="48169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7434719" y="48200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7434719" y="48230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7434719" y="48261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7434719" y="48291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7434719" y="48322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7434719" y="48352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7434719" y="48383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7434719" y="48413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7434719" y="48444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7434719" y="48474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7434719" y="48505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7434719" y="48535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7434719" y="48566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7434719" y="48596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7434719" y="48627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7434719" y="48657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7434719" y="48687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7434719" y="48718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7434719" y="48748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7434719" y="48779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7434719" y="48809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7434719" y="48840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7434719" y="48870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7434719" y="48901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7434719" y="48931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7434719" y="48962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7434719" y="48992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7434719" y="49023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7434719" y="49053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7434719" y="49084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7434719" y="49114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7434719" y="49145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7434719" y="49175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7434719" y="49206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7434719" y="49236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7434719" y="49267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7434719" y="49297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7434719" y="49328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7434719" y="49358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7434719" y="49389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7434719" y="49419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7434719" y="49449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7434719" y="49480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7434719" y="49510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7434719" y="49541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7434719" y="49571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7434719" y="49602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7434719" y="49632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7434719" y="49663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7434719" y="49693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7434719" y="49724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7434719" y="49754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7434719" y="49785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7434719" y="49815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7434719" y="49846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7434719" y="49876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7434719" y="49907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7434719" y="49937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7434719" y="49968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7434719" y="49998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7434719" y="50029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7434719" y="50059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7434719" y="50090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7434719" y="50120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3" name="object 693"/>
          <p:cNvSpPr/>
          <p:nvPr/>
        </p:nvSpPr>
        <p:spPr>
          <a:xfrm>
            <a:off x="7434719" y="50151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4" name="object 694"/>
          <p:cNvSpPr/>
          <p:nvPr/>
        </p:nvSpPr>
        <p:spPr>
          <a:xfrm>
            <a:off x="7434719" y="50181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5" name="object 695"/>
          <p:cNvSpPr/>
          <p:nvPr/>
        </p:nvSpPr>
        <p:spPr>
          <a:xfrm>
            <a:off x="7434719" y="50211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6" name="object 696"/>
          <p:cNvSpPr/>
          <p:nvPr/>
        </p:nvSpPr>
        <p:spPr>
          <a:xfrm>
            <a:off x="7434719" y="50242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7" name="object 697"/>
          <p:cNvSpPr/>
          <p:nvPr/>
        </p:nvSpPr>
        <p:spPr>
          <a:xfrm>
            <a:off x="7434719" y="50272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8" name="object 698"/>
          <p:cNvSpPr/>
          <p:nvPr/>
        </p:nvSpPr>
        <p:spPr>
          <a:xfrm>
            <a:off x="7434719" y="50303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9" name="object 699"/>
          <p:cNvSpPr/>
          <p:nvPr/>
        </p:nvSpPr>
        <p:spPr>
          <a:xfrm>
            <a:off x="7434719" y="50333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0" name="object 700"/>
          <p:cNvSpPr/>
          <p:nvPr/>
        </p:nvSpPr>
        <p:spPr>
          <a:xfrm>
            <a:off x="7434719" y="50364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1" name="object 701"/>
          <p:cNvSpPr/>
          <p:nvPr/>
        </p:nvSpPr>
        <p:spPr>
          <a:xfrm>
            <a:off x="7434719" y="50394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2" name="object 702"/>
          <p:cNvSpPr/>
          <p:nvPr/>
        </p:nvSpPr>
        <p:spPr>
          <a:xfrm>
            <a:off x="7434719" y="50425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3" name="object 703"/>
          <p:cNvSpPr/>
          <p:nvPr/>
        </p:nvSpPr>
        <p:spPr>
          <a:xfrm>
            <a:off x="7434719" y="50455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4" name="object 704"/>
          <p:cNvSpPr/>
          <p:nvPr/>
        </p:nvSpPr>
        <p:spPr>
          <a:xfrm>
            <a:off x="7434719" y="50486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5" name="object 705"/>
          <p:cNvSpPr/>
          <p:nvPr/>
        </p:nvSpPr>
        <p:spPr>
          <a:xfrm>
            <a:off x="7434719" y="50516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6" name="object 706"/>
          <p:cNvSpPr/>
          <p:nvPr/>
        </p:nvSpPr>
        <p:spPr>
          <a:xfrm>
            <a:off x="7434719" y="50547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7" name="object 707"/>
          <p:cNvSpPr/>
          <p:nvPr/>
        </p:nvSpPr>
        <p:spPr>
          <a:xfrm>
            <a:off x="7434719" y="50577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8" name="object 708"/>
          <p:cNvSpPr/>
          <p:nvPr/>
        </p:nvSpPr>
        <p:spPr>
          <a:xfrm>
            <a:off x="7434719" y="50608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9" name="object 709"/>
          <p:cNvSpPr/>
          <p:nvPr/>
        </p:nvSpPr>
        <p:spPr>
          <a:xfrm>
            <a:off x="7434719" y="50638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0" name="object 710"/>
          <p:cNvSpPr/>
          <p:nvPr/>
        </p:nvSpPr>
        <p:spPr>
          <a:xfrm>
            <a:off x="7434719" y="50669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1" name="object 711"/>
          <p:cNvSpPr/>
          <p:nvPr/>
        </p:nvSpPr>
        <p:spPr>
          <a:xfrm>
            <a:off x="7434719" y="50699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2" name="object 712"/>
          <p:cNvSpPr/>
          <p:nvPr/>
        </p:nvSpPr>
        <p:spPr>
          <a:xfrm>
            <a:off x="7434719" y="50730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3" name="object 713"/>
          <p:cNvSpPr/>
          <p:nvPr/>
        </p:nvSpPr>
        <p:spPr>
          <a:xfrm>
            <a:off x="7434719" y="50760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4" name="object 714"/>
          <p:cNvSpPr/>
          <p:nvPr/>
        </p:nvSpPr>
        <p:spPr>
          <a:xfrm>
            <a:off x="7434719" y="50791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5" name="object 715"/>
          <p:cNvSpPr/>
          <p:nvPr/>
        </p:nvSpPr>
        <p:spPr>
          <a:xfrm>
            <a:off x="7434719" y="50821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6" name="object 716"/>
          <p:cNvSpPr/>
          <p:nvPr/>
        </p:nvSpPr>
        <p:spPr>
          <a:xfrm>
            <a:off x="7434719" y="50852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7" name="object 717"/>
          <p:cNvSpPr/>
          <p:nvPr/>
        </p:nvSpPr>
        <p:spPr>
          <a:xfrm>
            <a:off x="7434719" y="50882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8" name="object 718"/>
          <p:cNvSpPr/>
          <p:nvPr/>
        </p:nvSpPr>
        <p:spPr>
          <a:xfrm>
            <a:off x="7434719" y="50913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9" name="object 719"/>
          <p:cNvSpPr/>
          <p:nvPr/>
        </p:nvSpPr>
        <p:spPr>
          <a:xfrm>
            <a:off x="7434719" y="50943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0" name="object 720"/>
          <p:cNvSpPr/>
          <p:nvPr/>
        </p:nvSpPr>
        <p:spPr>
          <a:xfrm>
            <a:off x="7434719" y="50973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1" name="object 721"/>
          <p:cNvSpPr/>
          <p:nvPr/>
        </p:nvSpPr>
        <p:spPr>
          <a:xfrm>
            <a:off x="7434719" y="51004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2" name="object 722"/>
          <p:cNvSpPr/>
          <p:nvPr/>
        </p:nvSpPr>
        <p:spPr>
          <a:xfrm>
            <a:off x="7434719" y="51034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3" name="object 723"/>
          <p:cNvSpPr/>
          <p:nvPr/>
        </p:nvSpPr>
        <p:spPr>
          <a:xfrm>
            <a:off x="7434719" y="51065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4" name="object 724"/>
          <p:cNvSpPr/>
          <p:nvPr/>
        </p:nvSpPr>
        <p:spPr>
          <a:xfrm>
            <a:off x="7434719" y="51095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5" name="object 725"/>
          <p:cNvSpPr/>
          <p:nvPr/>
        </p:nvSpPr>
        <p:spPr>
          <a:xfrm>
            <a:off x="7434719" y="51126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6" name="object 726"/>
          <p:cNvSpPr/>
          <p:nvPr/>
        </p:nvSpPr>
        <p:spPr>
          <a:xfrm>
            <a:off x="7434719" y="51156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7" name="object 727"/>
          <p:cNvSpPr/>
          <p:nvPr/>
        </p:nvSpPr>
        <p:spPr>
          <a:xfrm>
            <a:off x="7434719" y="51187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8" name="object 728"/>
          <p:cNvSpPr/>
          <p:nvPr/>
        </p:nvSpPr>
        <p:spPr>
          <a:xfrm>
            <a:off x="7434719" y="51217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9" name="object 729"/>
          <p:cNvSpPr/>
          <p:nvPr/>
        </p:nvSpPr>
        <p:spPr>
          <a:xfrm>
            <a:off x="7434719" y="51248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0" name="object 730"/>
          <p:cNvSpPr/>
          <p:nvPr/>
        </p:nvSpPr>
        <p:spPr>
          <a:xfrm>
            <a:off x="7434719" y="51278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1" name="object 731"/>
          <p:cNvSpPr/>
          <p:nvPr/>
        </p:nvSpPr>
        <p:spPr>
          <a:xfrm>
            <a:off x="7434719" y="51309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2" name="object 732"/>
          <p:cNvSpPr/>
          <p:nvPr/>
        </p:nvSpPr>
        <p:spPr>
          <a:xfrm>
            <a:off x="7434719" y="51339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3" name="object 733"/>
          <p:cNvSpPr/>
          <p:nvPr/>
        </p:nvSpPr>
        <p:spPr>
          <a:xfrm>
            <a:off x="7434719" y="51370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4" name="object 734"/>
          <p:cNvSpPr/>
          <p:nvPr/>
        </p:nvSpPr>
        <p:spPr>
          <a:xfrm>
            <a:off x="7434719" y="51400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5" name="object 735"/>
          <p:cNvSpPr/>
          <p:nvPr/>
        </p:nvSpPr>
        <p:spPr>
          <a:xfrm>
            <a:off x="7434719" y="51431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6" name="object 736"/>
          <p:cNvSpPr/>
          <p:nvPr/>
        </p:nvSpPr>
        <p:spPr>
          <a:xfrm>
            <a:off x="7434719" y="51461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7" name="object 737"/>
          <p:cNvSpPr/>
          <p:nvPr/>
        </p:nvSpPr>
        <p:spPr>
          <a:xfrm>
            <a:off x="7434719" y="51492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8" name="object 738"/>
          <p:cNvSpPr/>
          <p:nvPr/>
        </p:nvSpPr>
        <p:spPr>
          <a:xfrm>
            <a:off x="7434719" y="51522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9" name="object 739"/>
          <p:cNvSpPr/>
          <p:nvPr/>
        </p:nvSpPr>
        <p:spPr>
          <a:xfrm>
            <a:off x="7434719" y="51553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0" name="object 740"/>
          <p:cNvSpPr/>
          <p:nvPr/>
        </p:nvSpPr>
        <p:spPr>
          <a:xfrm>
            <a:off x="7434719" y="51583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1" name="object 741"/>
          <p:cNvSpPr/>
          <p:nvPr/>
        </p:nvSpPr>
        <p:spPr>
          <a:xfrm>
            <a:off x="7434719" y="51614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2" name="object 742"/>
          <p:cNvSpPr/>
          <p:nvPr/>
        </p:nvSpPr>
        <p:spPr>
          <a:xfrm>
            <a:off x="7434719" y="51644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3" name="object 743"/>
          <p:cNvSpPr/>
          <p:nvPr/>
        </p:nvSpPr>
        <p:spPr>
          <a:xfrm>
            <a:off x="7434719" y="51675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4" name="object 744"/>
          <p:cNvSpPr/>
          <p:nvPr/>
        </p:nvSpPr>
        <p:spPr>
          <a:xfrm>
            <a:off x="7434719" y="51705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5" name="object 745"/>
          <p:cNvSpPr/>
          <p:nvPr/>
        </p:nvSpPr>
        <p:spPr>
          <a:xfrm>
            <a:off x="7434719" y="51735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6" name="object 746"/>
          <p:cNvSpPr/>
          <p:nvPr/>
        </p:nvSpPr>
        <p:spPr>
          <a:xfrm>
            <a:off x="7434719" y="51766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7" name="object 747"/>
          <p:cNvSpPr/>
          <p:nvPr/>
        </p:nvSpPr>
        <p:spPr>
          <a:xfrm>
            <a:off x="7434719" y="51796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8" name="object 748"/>
          <p:cNvSpPr/>
          <p:nvPr/>
        </p:nvSpPr>
        <p:spPr>
          <a:xfrm>
            <a:off x="7434719" y="51827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9" name="object 749"/>
          <p:cNvSpPr/>
          <p:nvPr/>
        </p:nvSpPr>
        <p:spPr>
          <a:xfrm>
            <a:off x="7434719" y="51857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0" name="object 750"/>
          <p:cNvSpPr/>
          <p:nvPr/>
        </p:nvSpPr>
        <p:spPr>
          <a:xfrm>
            <a:off x="7434719" y="51888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1" name="object 751"/>
          <p:cNvSpPr/>
          <p:nvPr/>
        </p:nvSpPr>
        <p:spPr>
          <a:xfrm>
            <a:off x="7434719" y="51918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2" name="object 752"/>
          <p:cNvSpPr/>
          <p:nvPr/>
        </p:nvSpPr>
        <p:spPr>
          <a:xfrm>
            <a:off x="7434719" y="51949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3" name="object 753"/>
          <p:cNvSpPr/>
          <p:nvPr/>
        </p:nvSpPr>
        <p:spPr>
          <a:xfrm>
            <a:off x="7434719" y="51979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4" name="object 754"/>
          <p:cNvSpPr/>
          <p:nvPr/>
        </p:nvSpPr>
        <p:spPr>
          <a:xfrm>
            <a:off x="7434719" y="52010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5" name="object 755"/>
          <p:cNvSpPr/>
          <p:nvPr/>
        </p:nvSpPr>
        <p:spPr>
          <a:xfrm>
            <a:off x="7434719" y="52040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6" name="object 756"/>
          <p:cNvSpPr/>
          <p:nvPr/>
        </p:nvSpPr>
        <p:spPr>
          <a:xfrm>
            <a:off x="7434719" y="52071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7" name="object 757"/>
          <p:cNvSpPr/>
          <p:nvPr/>
        </p:nvSpPr>
        <p:spPr>
          <a:xfrm>
            <a:off x="7434719" y="52101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8" name="object 758"/>
          <p:cNvSpPr/>
          <p:nvPr/>
        </p:nvSpPr>
        <p:spPr>
          <a:xfrm>
            <a:off x="7434719" y="52132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9" name="object 759"/>
          <p:cNvSpPr/>
          <p:nvPr/>
        </p:nvSpPr>
        <p:spPr>
          <a:xfrm>
            <a:off x="7434719" y="52162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0" name="object 760"/>
          <p:cNvSpPr/>
          <p:nvPr/>
        </p:nvSpPr>
        <p:spPr>
          <a:xfrm>
            <a:off x="7434719" y="52193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1" name="object 761"/>
          <p:cNvSpPr/>
          <p:nvPr/>
        </p:nvSpPr>
        <p:spPr>
          <a:xfrm>
            <a:off x="7434719" y="52223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2" name="object 762"/>
          <p:cNvSpPr/>
          <p:nvPr/>
        </p:nvSpPr>
        <p:spPr>
          <a:xfrm>
            <a:off x="7434719" y="52254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3" name="object 763"/>
          <p:cNvSpPr/>
          <p:nvPr/>
        </p:nvSpPr>
        <p:spPr>
          <a:xfrm>
            <a:off x="7434719" y="52284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4" name="object 764"/>
          <p:cNvSpPr/>
          <p:nvPr/>
        </p:nvSpPr>
        <p:spPr>
          <a:xfrm>
            <a:off x="7434719" y="52315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5" name="object 765"/>
          <p:cNvSpPr/>
          <p:nvPr/>
        </p:nvSpPr>
        <p:spPr>
          <a:xfrm>
            <a:off x="7434719" y="52345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6" name="object 766"/>
          <p:cNvSpPr/>
          <p:nvPr/>
        </p:nvSpPr>
        <p:spPr>
          <a:xfrm>
            <a:off x="7434719" y="52376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7" name="object 767"/>
          <p:cNvSpPr/>
          <p:nvPr/>
        </p:nvSpPr>
        <p:spPr>
          <a:xfrm>
            <a:off x="7434719" y="52406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8" name="object 768"/>
          <p:cNvSpPr/>
          <p:nvPr/>
        </p:nvSpPr>
        <p:spPr>
          <a:xfrm>
            <a:off x="7434719" y="52437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9" name="object 769"/>
          <p:cNvSpPr/>
          <p:nvPr/>
        </p:nvSpPr>
        <p:spPr>
          <a:xfrm>
            <a:off x="7434719" y="52467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0" name="object 770"/>
          <p:cNvSpPr/>
          <p:nvPr/>
        </p:nvSpPr>
        <p:spPr>
          <a:xfrm>
            <a:off x="7434719" y="52497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1" name="object 771"/>
          <p:cNvSpPr/>
          <p:nvPr/>
        </p:nvSpPr>
        <p:spPr>
          <a:xfrm>
            <a:off x="7434719" y="52528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2" name="object 772"/>
          <p:cNvSpPr/>
          <p:nvPr/>
        </p:nvSpPr>
        <p:spPr>
          <a:xfrm>
            <a:off x="7434719" y="52558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3" name="object 773"/>
          <p:cNvSpPr/>
          <p:nvPr/>
        </p:nvSpPr>
        <p:spPr>
          <a:xfrm>
            <a:off x="7434719" y="52589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4" name="object 774"/>
          <p:cNvSpPr/>
          <p:nvPr/>
        </p:nvSpPr>
        <p:spPr>
          <a:xfrm>
            <a:off x="7434719" y="52619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5" name="object 775"/>
          <p:cNvSpPr/>
          <p:nvPr/>
        </p:nvSpPr>
        <p:spPr>
          <a:xfrm>
            <a:off x="7434719" y="52650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6" name="object 776"/>
          <p:cNvSpPr/>
          <p:nvPr/>
        </p:nvSpPr>
        <p:spPr>
          <a:xfrm>
            <a:off x="7434719" y="52680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7" name="object 777"/>
          <p:cNvSpPr/>
          <p:nvPr/>
        </p:nvSpPr>
        <p:spPr>
          <a:xfrm>
            <a:off x="7434719" y="52711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8" name="object 778"/>
          <p:cNvSpPr/>
          <p:nvPr/>
        </p:nvSpPr>
        <p:spPr>
          <a:xfrm>
            <a:off x="7434719" y="52741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9" name="object 779"/>
          <p:cNvSpPr/>
          <p:nvPr/>
        </p:nvSpPr>
        <p:spPr>
          <a:xfrm>
            <a:off x="7434719" y="52772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0" name="object 780"/>
          <p:cNvSpPr/>
          <p:nvPr/>
        </p:nvSpPr>
        <p:spPr>
          <a:xfrm>
            <a:off x="7434719" y="52802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1" name="object 781"/>
          <p:cNvSpPr/>
          <p:nvPr/>
        </p:nvSpPr>
        <p:spPr>
          <a:xfrm>
            <a:off x="7434719" y="52833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2" name="object 782"/>
          <p:cNvSpPr/>
          <p:nvPr/>
        </p:nvSpPr>
        <p:spPr>
          <a:xfrm>
            <a:off x="7434719" y="52863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3" name="object 783"/>
          <p:cNvSpPr/>
          <p:nvPr/>
        </p:nvSpPr>
        <p:spPr>
          <a:xfrm>
            <a:off x="7434719" y="52894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4" name="object 784"/>
          <p:cNvSpPr/>
          <p:nvPr/>
        </p:nvSpPr>
        <p:spPr>
          <a:xfrm>
            <a:off x="7434719" y="52924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5" name="object 785"/>
          <p:cNvSpPr/>
          <p:nvPr/>
        </p:nvSpPr>
        <p:spPr>
          <a:xfrm>
            <a:off x="7434719" y="52955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6" name="object 786"/>
          <p:cNvSpPr/>
          <p:nvPr/>
        </p:nvSpPr>
        <p:spPr>
          <a:xfrm>
            <a:off x="7434719" y="52985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7" name="object 787"/>
          <p:cNvSpPr/>
          <p:nvPr/>
        </p:nvSpPr>
        <p:spPr>
          <a:xfrm>
            <a:off x="7434719" y="53016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8" name="object 788"/>
          <p:cNvSpPr/>
          <p:nvPr/>
        </p:nvSpPr>
        <p:spPr>
          <a:xfrm>
            <a:off x="7434719" y="53046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9" name="object 789"/>
          <p:cNvSpPr/>
          <p:nvPr/>
        </p:nvSpPr>
        <p:spPr>
          <a:xfrm>
            <a:off x="7434719" y="53077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0" name="object 790"/>
          <p:cNvSpPr/>
          <p:nvPr/>
        </p:nvSpPr>
        <p:spPr>
          <a:xfrm>
            <a:off x="7434719" y="53107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1" name="object 791"/>
          <p:cNvSpPr/>
          <p:nvPr/>
        </p:nvSpPr>
        <p:spPr>
          <a:xfrm>
            <a:off x="7434719" y="53138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2" name="object 792"/>
          <p:cNvSpPr/>
          <p:nvPr/>
        </p:nvSpPr>
        <p:spPr>
          <a:xfrm>
            <a:off x="7434719" y="53168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3" name="object 793"/>
          <p:cNvSpPr/>
          <p:nvPr/>
        </p:nvSpPr>
        <p:spPr>
          <a:xfrm>
            <a:off x="7434719" y="53199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4" name="object 794"/>
          <p:cNvSpPr/>
          <p:nvPr/>
        </p:nvSpPr>
        <p:spPr>
          <a:xfrm>
            <a:off x="7434719" y="53229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5" name="object 795"/>
          <p:cNvSpPr/>
          <p:nvPr/>
        </p:nvSpPr>
        <p:spPr>
          <a:xfrm>
            <a:off x="7434719" y="53259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6" name="object 796"/>
          <p:cNvSpPr/>
          <p:nvPr/>
        </p:nvSpPr>
        <p:spPr>
          <a:xfrm>
            <a:off x="7434719" y="53290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7" name="object 797"/>
          <p:cNvSpPr/>
          <p:nvPr/>
        </p:nvSpPr>
        <p:spPr>
          <a:xfrm>
            <a:off x="7434719" y="53320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8" name="object 798"/>
          <p:cNvSpPr/>
          <p:nvPr/>
        </p:nvSpPr>
        <p:spPr>
          <a:xfrm>
            <a:off x="7434719" y="53351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9" name="object 799"/>
          <p:cNvSpPr/>
          <p:nvPr/>
        </p:nvSpPr>
        <p:spPr>
          <a:xfrm>
            <a:off x="7434719" y="53381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0" name="object 800"/>
          <p:cNvSpPr/>
          <p:nvPr/>
        </p:nvSpPr>
        <p:spPr>
          <a:xfrm>
            <a:off x="7434719" y="53412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1" name="object 801"/>
          <p:cNvSpPr/>
          <p:nvPr/>
        </p:nvSpPr>
        <p:spPr>
          <a:xfrm>
            <a:off x="7434719" y="53442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2" name="object 802"/>
          <p:cNvSpPr/>
          <p:nvPr/>
        </p:nvSpPr>
        <p:spPr>
          <a:xfrm>
            <a:off x="7434719" y="53473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3" name="object 803"/>
          <p:cNvSpPr/>
          <p:nvPr/>
        </p:nvSpPr>
        <p:spPr>
          <a:xfrm>
            <a:off x="7434719" y="53503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4" name="object 804"/>
          <p:cNvSpPr/>
          <p:nvPr/>
        </p:nvSpPr>
        <p:spPr>
          <a:xfrm>
            <a:off x="7434719" y="53534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5" name="object 805"/>
          <p:cNvSpPr/>
          <p:nvPr/>
        </p:nvSpPr>
        <p:spPr>
          <a:xfrm>
            <a:off x="7434719" y="53564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6" name="object 806"/>
          <p:cNvSpPr/>
          <p:nvPr/>
        </p:nvSpPr>
        <p:spPr>
          <a:xfrm>
            <a:off x="7434719" y="53595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7" name="object 807"/>
          <p:cNvSpPr/>
          <p:nvPr/>
        </p:nvSpPr>
        <p:spPr>
          <a:xfrm>
            <a:off x="7434719" y="53625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8" name="object 808"/>
          <p:cNvSpPr/>
          <p:nvPr/>
        </p:nvSpPr>
        <p:spPr>
          <a:xfrm>
            <a:off x="7434719" y="53656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9" name="object 809"/>
          <p:cNvSpPr/>
          <p:nvPr/>
        </p:nvSpPr>
        <p:spPr>
          <a:xfrm>
            <a:off x="7434719" y="53686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0" name="object 810"/>
          <p:cNvSpPr/>
          <p:nvPr/>
        </p:nvSpPr>
        <p:spPr>
          <a:xfrm>
            <a:off x="7434719" y="53717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1" name="object 811"/>
          <p:cNvSpPr/>
          <p:nvPr/>
        </p:nvSpPr>
        <p:spPr>
          <a:xfrm>
            <a:off x="7434719" y="53747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2" name="object 812"/>
          <p:cNvSpPr/>
          <p:nvPr/>
        </p:nvSpPr>
        <p:spPr>
          <a:xfrm>
            <a:off x="7434719" y="53778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3" name="object 813"/>
          <p:cNvSpPr/>
          <p:nvPr/>
        </p:nvSpPr>
        <p:spPr>
          <a:xfrm>
            <a:off x="7434719" y="53808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4" name="object 814"/>
          <p:cNvSpPr/>
          <p:nvPr/>
        </p:nvSpPr>
        <p:spPr>
          <a:xfrm>
            <a:off x="7434719" y="53839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5" name="object 815"/>
          <p:cNvSpPr/>
          <p:nvPr/>
        </p:nvSpPr>
        <p:spPr>
          <a:xfrm>
            <a:off x="7434719" y="53869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6" name="object 816"/>
          <p:cNvSpPr/>
          <p:nvPr/>
        </p:nvSpPr>
        <p:spPr>
          <a:xfrm>
            <a:off x="7434719" y="53900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7" name="object 817"/>
          <p:cNvSpPr/>
          <p:nvPr/>
        </p:nvSpPr>
        <p:spPr>
          <a:xfrm>
            <a:off x="7434719" y="53930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8" name="object 818"/>
          <p:cNvSpPr/>
          <p:nvPr/>
        </p:nvSpPr>
        <p:spPr>
          <a:xfrm>
            <a:off x="7434719" y="53961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9" name="object 819"/>
          <p:cNvSpPr/>
          <p:nvPr/>
        </p:nvSpPr>
        <p:spPr>
          <a:xfrm>
            <a:off x="7434719" y="53991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0" name="object 820"/>
          <p:cNvSpPr/>
          <p:nvPr/>
        </p:nvSpPr>
        <p:spPr>
          <a:xfrm>
            <a:off x="7434719" y="54021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1" name="object 821"/>
          <p:cNvSpPr/>
          <p:nvPr/>
        </p:nvSpPr>
        <p:spPr>
          <a:xfrm>
            <a:off x="7434719" y="54052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2" name="object 822"/>
          <p:cNvSpPr/>
          <p:nvPr/>
        </p:nvSpPr>
        <p:spPr>
          <a:xfrm>
            <a:off x="7434719" y="54082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3" name="object 823"/>
          <p:cNvSpPr/>
          <p:nvPr/>
        </p:nvSpPr>
        <p:spPr>
          <a:xfrm>
            <a:off x="7434719" y="54113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4" name="object 824"/>
          <p:cNvSpPr/>
          <p:nvPr/>
        </p:nvSpPr>
        <p:spPr>
          <a:xfrm>
            <a:off x="7434719" y="54143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5" name="object 825"/>
          <p:cNvSpPr/>
          <p:nvPr/>
        </p:nvSpPr>
        <p:spPr>
          <a:xfrm>
            <a:off x="7434719" y="54174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6" name="object 826"/>
          <p:cNvSpPr/>
          <p:nvPr/>
        </p:nvSpPr>
        <p:spPr>
          <a:xfrm>
            <a:off x="7434719" y="54204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7" name="object 827"/>
          <p:cNvSpPr/>
          <p:nvPr/>
        </p:nvSpPr>
        <p:spPr>
          <a:xfrm>
            <a:off x="7434719" y="54235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8" name="object 828"/>
          <p:cNvSpPr/>
          <p:nvPr/>
        </p:nvSpPr>
        <p:spPr>
          <a:xfrm>
            <a:off x="7434719" y="54265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9" name="object 829"/>
          <p:cNvSpPr/>
          <p:nvPr/>
        </p:nvSpPr>
        <p:spPr>
          <a:xfrm>
            <a:off x="7434719" y="54296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0" name="object 830"/>
          <p:cNvSpPr/>
          <p:nvPr/>
        </p:nvSpPr>
        <p:spPr>
          <a:xfrm>
            <a:off x="7434719" y="54326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1" name="object 831"/>
          <p:cNvSpPr/>
          <p:nvPr/>
        </p:nvSpPr>
        <p:spPr>
          <a:xfrm>
            <a:off x="7434719" y="54357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2" name="object 832"/>
          <p:cNvSpPr/>
          <p:nvPr/>
        </p:nvSpPr>
        <p:spPr>
          <a:xfrm>
            <a:off x="7434719" y="54387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3" name="object 833"/>
          <p:cNvSpPr/>
          <p:nvPr/>
        </p:nvSpPr>
        <p:spPr>
          <a:xfrm>
            <a:off x="7434719" y="54418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4" name="object 834"/>
          <p:cNvSpPr/>
          <p:nvPr/>
        </p:nvSpPr>
        <p:spPr>
          <a:xfrm>
            <a:off x="7434719" y="54448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5" name="object 835"/>
          <p:cNvSpPr/>
          <p:nvPr/>
        </p:nvSpPr>
        <p:spPr>
          <a:xfrm>
            <a:off x="7434719" y="54479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6" name="object 836"/>
          <p:cNvSpPr/>
          <p:nvPr/>
        </p:nvSpPr>
        <p:spPr>
          <a:xfrm>
            <a:off x="7434719" y="54509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7" name="object 837"/>
          <p:cNvSpPr/>
          <p:nvPr/>
        </p:nvSpPr>
        <p:spPr>
          <a:xfrm>
            <a:off x="7434719" y="54540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8" name="object 838"/>
          <p:cNvSpPr/>
          <p:nvPr/>
        </p:nvSpPr>
        <p:spPr>
          <a:xfrm>
            <a:off x="7434719" y="54570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9" name="object 839"/>
          <p:cNvSpPr/>
          <p:nvPr/>
        </p:nvSpPr>
        <p:spPr>
          <a:xfrm>
            <a:off x="7434719" y="54601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0" name="object 840"/>
          <p:cNvSpPr/>
          <p:nvPr/>
        </p:nvSpPr>
        <p:spPr>
          <a:xfrm>
            <a:off x="7434719" y="54631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1" name="object 841"/>
          <p:cNvSpPr/>
          <p:nvPr/>
        </p:nvSpPr>
        <p:spPr>
          <a:xfrm>
            <a:off x="7434719" y="54662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2" name="object 842"/>
          <p:cNvSpPr/>
          <p:nvPr/>
        </p:nvSpPr>
        <p:spPr>
          <a:xfrm>
            <a:off x="7434719" y="54692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3" name="object 843"/>
          <p:cNvSpPr/>
          <p:nvPr/>
        </p:nvSpPr>
        <p:spPr>
          <a:xfrm>
            <a:off x="7434719" y="54723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4" name="object 844"/>
          <p:cNvSpPr/>
          <p:nvPr/>
        </p:nvSpPr>
        <p:spPr>
          <a:xfrm>
            <a:off x="7434719" y="54753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5" name="object 845"/>
          <p:cNvSpPr/>
          <p:nvPr/>
        </p:nvSpPr>
        <p:spPr>
          <a:xfrm>
            <a:off x="7434719" y="54783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6" name="object 846"/>
          <p:cNvSpPr/>
          <p:nvPr/>
        </p:nvSpPr>
        <p:spPr>
          <a:xfrm>
            <a:off x="7434719" y="54814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7" name="object 847"/>
          <p:cNvSpPr/>
          <p:nvPr/>
        </p:nvSpPr>
        <p:spPr>
          <a:xfrm>
            <a:off x="7434719" y="54844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8" name="object 848"/>
          <p:cNvSpPr/>
          <p:nvPr/>
        </p:nvSpPr>
        <p:spPr>
          <a:xfrm>
            <a:off x="7434719" y="54875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9" name="object 849"/>
          <p:cNvSpPr/>
          <p:nvPr/>
        </p:nvSpPr>
        <p:spPr>
          <a:xfrm>
            <a:off x="7434719" y="54905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0" name="object 850"/>
          <p:cNvSpPr/>
          <p:nvPr/>
        </p:nvSpPr>
        <p:spPr>
          <a:xfrm>
            <a:off x="7434719" y="54936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1" name="object 851"/>
          <p:cNvSpPr/>
          <p:nvPr/>
        </p:nvSpPr>
        <p:spPr>
          <a:xfrm>
            <a:off x="7434719" y="54966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2" name="object 852"/>
          <p:cNvSpPr/>
          <p:nvPr/>
        </p:nvSpPr>
        <p:spPr>
          <a:xfrm>
            <a:off x="7434719" y="54997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3" name="object 853"/>
          <p:cNvSpPr/>
          <p:nvPr/>
        </p:nvSpPr>
        <p:spPr>
          <a:xfrm>
            <a:off x="7434719" y="55027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4" name="object 854"/>
          <p:cNvSpPr/>
          <p:nvPr/>
        </p:nvSpPr>
        <p:spPr>
          <a:xfrm>
            <a:off x="7434719" y="55058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5" name="object 855"/>
          <p:cNvSpPr/>
          <p:nvPr/>
        </p:nvSpPr>
        <p:spPr>
          <a:xfrm>
            <a:off x="7434719" y="55088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6" name="object 856"/>
          <p:cNvSpPr/>
          <p:nvPr/>
        </p:nvSpPr>
        <p:spPr>
          <a:xfrm>
            <a:off x="7434719" y="55119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7" name="object 857"/>
          <p:cNvSpPr/>
          <p:nvPr/>
        </p:nvSpPr>
        <p:spPr>
          <a:xfrm>
            <a:off x="7434719" y="55149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8" name="object 858"/>
          <p:cNvSpPr/>
          <p:nvPr/>
        </p:nvSpPr>
        <p:spPr>
          <a:xfrm>
            <a:off x="7434719" y="55180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9" name="object 859"/>
          <p:cNvSpPr/>
          <p:nvPr/>
        </p:nvSpPr>
        <p:spPr>
          <a:xfrm>
            <a:off x="7434719" y="55210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0" name="object 860"/>
          <p:cNvSpPr/>
          <p:nvPr/>
        </p:nvSpPr>
        <p:spPr>
          <a:xfrm>
            <a:off x="7434719" y="55241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1" name="object 861"/>
          <p:cNvSpPr/>
          <p:nvPr/>
        </p:nvSpPr>
        <p:spPr>
          <a:xfrm>
            <a:off x="7434719" y="55271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2" name="object 862"/>
          <p:cNvSpPr/>
          <p:nvPr/>
        </p:nvSpPr>
        <p:spPr>
          <a:xfrm>
            <a:off x="7434719" y="55302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3" name="object 863"/>
          <p:cNvSpPr/>
          <p:nvPr/>
        </p:nvSpPr>
        <p:spPr>
          <a:xfrm>
            <a:off x="7434719" y="55332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4" name="object 864"/>
          <p:cNvSpPr/>
          <p:nvPr/>
        </p:nvSpPr>
        <p:spPr>
          <a:xfrm>
            <a:off x="7434719" y="55363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5" name="object 865"/>
          <p:cNvSpPr/>
          <p:nvPr/>
        </p:nvSpPr>
        <p:spPr>
          <a:xfrm>
            <a:off x="7434719" y="55393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6" name="object 866"/>
          <p:cNvSpPr/>
          <p:nvPr/>
        </p:nvSpPr>
        <p:spPr>
          <a:xfrm>
            <a:off x="7434719" y="55424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7" name="object 867"/>
          <p:cNvSpPr/>
          <p:nvPr/>
        </p:nvSpPr>
        <p:spPr>
          <a:xfrm>
            <a:off x="7434719" y="55454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8" name="object 868"/>
          <p:cNvSpPr/>
          <p:nvPr/>
        </p:nvSpPr>
        <p:spPr>
          <a:xfrm>
            <a:off x="7434719" y="55485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9" name="object 869"/>
          <p:cNvSpPr/>
          <p:nvPr/>
        </p:nvSpPr>
        <p:spPr>
          <a:xfrm>
            <a:off x="7434719" y="55515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0" name="object 870"/>
          <p:cNvSpPr/>
          <p:nvPr/>
        </p:nvSpPr>
        <p:spPr>
          <a:xfrm>
            <a:off x="7434719" y="55545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1" name="object 871"/>
          <p:cNvSpPr/>
          <p:nvPr/>
        </p:nvSpPr>
        <p:spPr>
          <a:xfrm>
            <a:off x="7434719" y="55576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2" name="object 872"/>
          <p:cNvSpPr/>
          <p:nvPr/>
        </p:nvSpPr>
        <p:spPr>
          <a:xfrm>
            <a:off x="7434719" y="55606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3" name="object 873"/>
          <p:cNvSpPr/>
          <p:nvPr/>
        </p:nvSpPr>
        <p:spPr>
          <a:xfrm>
            <a:off x="7434719" y="55637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4" name="object 874"/>
          <p:cNvSpPr/>
          <p:nvPr/>
        </p:nvSpPr>
        <p:spPr>
          <a:xfrm>
            <a:off x="7434719" y="55667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5" name="object 875"/>
          <p:cNvSpPr/>
          <p:nvPr/>
        </p:nvSpPr>
        <p:spPr>
          <a:xfrm>
            <a:off x="7434719" y="55698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6" name="object 876"/>
          <p:cNvSpPr/>
          <p:nvPr/>
        </p:nvSpPr>
        <p:spPr>
          <a:xfrm>
            <a:off x="7434719" y="55728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7" name="object 877"/>
          <p:cNvSpPr/>
          <p:nvPr/>
        </p:nvSpPr>
        <p:spPr>
          <a:xfrm>
            <a:off x="7434719" y="55759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8" name="object 878"/>
          <p:cNvSpPr/>
          <p:nvPr/>
        </p:nvSpPr>
        <p:spPr>
          <a:xfrm>
            <a:off x="7434719" y="55789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9" name="object 879"/>
          <p:cNvSpPr/>
          <p:nvPr/>
        </p:nvSpPr>
        <p:spPr>
          <a:xfrm>
            <a:off x="7434719" y="55820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0" name="object 880"/>
          <p:cNvSpPr/>
          <p:nvPr/>
        </p:nvSpPr>
        <p:spPr>
          <a:xfrm>
            <a:off x="7434719" y="55850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1" name="object 881"/>
          <p:cNvSpPr/>
          <p:nvPr/>
        </p:nvSpPr>
        <p:spPr>
          <a:xfrm>
            <a:off x="7434719" y="55881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2" name="object 882"/>
          <p:cNvSpPr/>
          <p:nvPr/>
        </p:nvSpPr>
        <p:spPr>
          <a:xfrm>
            <a:off x="7434719" y="55911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3" name="object 883"/>
          <p:cNvSpPr/>
          <p:nvPr/>
        </p:nvSpPr>
        <p:spPr>
          <a:xfrm>
            <a:off x="7434719" y="55942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4" name="object 884"/>
          <p:cNvSpPr/>
          <p:nvPr/>
        </p:nvSpPr>
        <p:spPr>
          <a:xfrm>
            <a:off x="7434719" y="55972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5" name="object 885"/>
          <p:cNvSpPr/>
          <p:nvPr/>
        </p:nvSpPr>
        <p:spPr>
          <a:xfrm>
            <a:off x="7434719" y="56003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6" name="object 886"/>
          <p:cNvSpPr/>
          <p:nvPr/>
        </p:nvSpPr>
        <p:spPr>
          <a:xfrm>
            <a:off x="7434719" y="56033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7" name="object 887"/>
          <p:cNvSpPr/>
          <p:nvPr/>
        </p:nvSpPr>
        <p:spPr>
          <a:xfrm>
            <a:off x="7434719" y="56064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8" name="object 888"/>
          <p:cNvSpPr/>
          <p:nvPr/>
        </p:nvSpPr>
        <p:spPr>
          <a:xfrm>
            <a:off x="7434719" y="56094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9" name="object 889"/>
          <p:cNvSpPr/>
          <p:nvPr/>
        </p:nvSpPr>
        <p:spPr>
          <a:xfrm>
            <a:off x="7434719" y="56125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0" name="object 890"/>
          <p:cNvSpPr/>
          <p:nvPr/>
        </p:nvSpPr>
        <p:spPr>
          <a:xfrm>
            <a:off x="7434719" y="56155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1" name="object 891"/>
          <p:cNvSpPr/>
          <p:nvPr/>
        </p:nvSpPr>
        <p:spPr>
          <a:xfrm>
            <a:off x="7434719" y="56186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2" name="object 892"/>
          <p:cNvSpPr/>
          <p:nvPr/>
        </p:nvSpPr>
        <p:spPr>
          <a:xfrm>
            <a:off x="7434719" y="56216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3" name="object 893"/>
          <p:cNvSpPr/>
          <p:nvPr/>
        </p:nvSpPr>
        <p:spPr>
          <a:xfrm>
            <a:off x="7434719" y="56247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4" name="object 894"/>
          <p:cNvSpPr/>
          <p:nvPr/>
        </p:nvSpPr>
        <p:spPr>
          <a:xfrm>
            <a:off x="7434719" y="56277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5" name="object 895"/>
          <p:cNvSpPr/>
          <p:nvPr/>
        </p:nvSpPr>
        <p:spPr>
          <a:xfrm>
            <a:off x="7434719" y="56307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6" name="object 896"/>
          <p:cNvSpPr/>
          <p:nvPr/>
        </p:nvSpPr>
        <p:spPr>
          <a:xfrm>
            <a:off x="7434719" y="56338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7" name="object 897"/>
          <p:cNvSpPr/>
          <p:nvPr/>
        </p:nvSpPr>
        <p:spPr>
          <a:xfrm>
            <a:off x="7434719" y="56368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8" name="object 898"/>
          <p:cNvSpPr/>
          <p:nvPr/>
        </p:nvSpPr>
        <p:spPr>
          <a:xfrm>
            <a:off x="7434719" y="56399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9" name="object 899"/>
          <p:cNvSpPr/>
          <p:nvPr/>
        </p:nvSpPr>
        <p:spPr>
          <a:xfrm>
            <a:off x="7434719" y="56429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0" name="object 900"/>
          <p:cNvSpPr/>
          <p:nvPr/>
        </p:nvSpPr>
        <p:spPr>
          <a:xfrm>
            <a:off x="7434719" y="56460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1" name="object 901"/>
          <p:cNvSpPr/>
          <p:nvPr/>
        </p:nvSpPr>
        <p:spPr>
          <a:xfrm>
            <a:off x="7434719" y="56490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2" name="object 902"/>
          <p:cNvSpPr/>
          <p:nvPr/>
        </p:nvSpPr>
        <p:spPr>
          <a:xfrm>
            <a:off x="7434719" y="56521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3" name="object 903"/>
          <p:cNvSpPr/>
          <p:nvPr/>
        </p:nvSpPr>
        <p:spPr>
          <a:xfrm>
            <a:off x="7434719" y="56551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4" name="object 904"/>
          <p:cNvSpPr/>
          <p:nvPr/>
        </p:nvSpPr>
        <p:spPr>
          <a:xfrm>
            <a:off x="7434719" y="56582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5" name="object 905"/>
          <p:cNvSpPr/>
          <p:nvPr/>
        </p:nvSpPr>
        <p:spPr>
          <a:xfrm>
            <a:off x="7434719" y="56612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6" name="object 906"/>
          <p:cNvSpPr/>
          <p:nvPr/>
        </p:nvSpPr>
        <p:spPr>
          <a:xfrm>
            <a:off x="7434719" y="56643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7" name="object 907"/>
          <p:cNvSpPr/>
          <p:nvPr/>
        </p:nvSpPr>
        <p:spPr>
          <a:xfrm>
            <a:off x="7434719" y="56673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8" name="object 908"/>
          <p:cNvSpPr/>
          <p:nvPr/>
        </p:nvSpPr>
        <p:spPr>
          <a:xfrm>
            <a:off x="7434719" y="56704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9" name="object 909"/>
          <p:cNvSpPr/>
          <p:nvPr/>
        </p:nvSpPr>
        <p:spPr>
          <a:xfrm>
            <a:off x="7434719" y="56734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0" name="object 910"/>
          <p:cNvSpPr/>
          <p:nvPr/>
        </p:nvSpPr>
        <p:spPr>
          <a:xfrm>
            <a:off x="7434719" y="56765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1" name="object 911"/>
          <p:cNvSpPr/>
          <p:nvPr/>
        </p:nvSpPr>
        <p:spPr>
          <a:xfrm>
            <a:off x="7434719" y="56795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2" name="object 912"/>
          <p:cNvSpPr/>
          <p:nvPr/>
        </p:nvSpPr>
        <p:spPr>
          <a:xfrm>
            <a:off x="7434719" y="56826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3" name="object 913"/>
          <p:cNvSpPr/>
          <p:nvPr/>
        </p:nvSpPr>
        <p:spPr>
          <a:xfrm>
            <a:off x="7434719" y="56856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4" name="object 914"/>
          <p:cNvSpPr/>
          <p:nvPr/>
        </p:nvSpPr>
        <p:spPr>
          <a:xfrm>
            <a:off x="7434719" y="56887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5" name="object 915"/>
          <p:cNvSpPr/>
          <p:nvPr/>
        </p:nvSpPr>
        <p:spPr>
          <a:xfrm>
            <a:off x="7434719" y="56917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6" name="object 916"/>
          <p:cNvSpPr/>
          <p:nvPr/>
        </p:nvSpPr>
        <p:spPr>
          <a:xfrm>
            <a:off x="7434719" y="56948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7" name="object 917"/>
          <p:cNvSpPr/>
          <p:nvPr/>
        </p:nvSpPr>
        <p:spPr>
          <a:xfrm>
            <a:off x="7434719" y="56978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8" name="object 918"/>
          <p:cNvSpPr/>
          <p:nvPr/>
        </p:nvSpPr>
        <p:spPr>
          <a:xfrm>
            <a:off x="7434719" y="57009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9" name="object 919"/>
          <p:cNvSpPr/>
          <p:nvPr/>
        </p:nvSpPr>
        <p:spPr>
          <a:xfrm>
            <a:off x="7434719" y="57039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0" name="object 920"/>
          <p:cNvSpPr/>
          <p:nvPr/>
        </p:nvSpPr>
        <p:spPr>
          <a:xfrm>
            <a:off x="7434719" y="57069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1" name="object 921"/>
          <p:cNvSpPr/>
          <p:nvPr/>
        </p:nvSpPr>
        <p:spPr>
          <a:xfrm>
            <a:off x="7434719" y="57100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2" name="object 922"/>
          <p:cNvSpPr/>
          <p:nvPr/>
        </p:nvSpPr>
        <p:spPr>
          <a:xfrm>
            <a:off x="7434719" y="57130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3" name="object 923"/>
          <p:cNvSpPr/>
          <p:nvPr/>
        </p:nvSpPr>
        <p:spPr>
          <a:xfrm>
            <a:off x="7434719" y="57161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4" name="object 924"/>
          <p:cNvSpPr/>
          <p:nvPr/>
        </p:nvSpPr>
        <p:spPr>
          <a:xfrm>
            <a:off x="7434719" y="57191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5" name="object 925"/>
          <p:cNvSpPr/>
          <p:nvPr/>
        </p:nvSpPr>
        <p:spPr>
          <a:xfrm>
            <a:off x="7434719" y="57222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6" name="object 926"/>
          <p:cNvSpPr/>
          <p:nvPr/>
        </p:nvSpPr>
        <p:spPr>
          <a:xfrm>
            <a:off x="7434719" y="57252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7" name="object 927"/>
          <p:cNvSpPr/>
          <p:nvPr/>
        </p:nvSpPr>
        <p:spPr>
          <a:xfrm>
            <a:off x="7434719" y="57283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8" name="object 928"/>
          <p:cNvSpPr/>
          <p:nvPr/>
        </p:nvSpPr>
        <p:spPr>
          <a:xfrm>
            <a:off x="7434719" y="57313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9" name="object 929"/>
          <p:cNvSpPr/>
          <p:nvPr/>
        </p:nvSpPr>
        <p:spPr>
          <a:xfrm>
            <a:off x="7434719" y="57344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0" name="object 930"/>
          <p:cNvSpPr/>
          <p:nvPr/>
        </p:nvSpPr>
        <p:spPr>
          <a:xfrm>
            <a:off x="7434719" y="57374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1" name="object 931"/>
          <p:cNvSpPr/>
          <p:nvPr/>
        </p:nvSpPr>
        <p:spPr>
          <a:xfrm>
            <a:off x="7434719" y="57405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2" name="object 932"/>
          <p:cNvSpPr/>
          <p:nvPr/>
        </p:nvSpPr>
        <p:spPr>
          <a:xfrm>
            <a:off x="7434719" y="57435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3" name="object 933"/>
          <p:cNvSpPr/>
          <p:nvPr/>
        </p:nvSpPr>
        <p:spPr>
          <a:xfrm>
            <a:off x="7434719" y="57466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4" name="object 934"/>
          <p:cNvSpPr/>
          <p:nvPr/>
        </p:nvSpPr>
        <p:spPr>
          <a:xfrm>
            <a:off x="7434719" y="57496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5" name="object 935"/>
          <p:cNvSpPr/>
          <p:nvPr/>
        </p:nvSpPr>
        <p:spPr>
          <a:xfrm>
            <a:off x="7434719" y="57527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6" name="object 936"/>
          <p:cNvSpPr/>
          <p:nvPr/>
        </p:nvSpPr>
        <p:spPr>
          <a:xfrm>
            <a:off x="7434719" y="57557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7" name="object 937"/>
          <p:cNvSpPr/>
          <p:nvPr/>
        </p:nvSpPr>
        <p:spPr>
          <a:xfrm>
            <a:off x="7434719" y="57588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8" name="object 938"/>
          <p:cNvSpPr/>
          <p:nvPr/>
        </p:nvSpPr>
        <p:spPr>
          <a:xfrm>
            <a:off x="7434719" y="57618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9" name="object 939"/>
          <p:cNvSpPr/>
          <p:nvPr/>
        </p:nvSpPr>
        <p:spPr>
          <a:xfrm>
            <a:off x="7434719" y="57649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0" name="object 940"/>
          <p:cNvSpPr/>
          <p:nvPr/>
        </p:nvSpPr>
        <p:spPr>
          <a:xfrm>
            <a:off x="7434719" y="57679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1" name="object 941"/>
          <p:cNvSpPr/>
          <p:nvPr/>
        </p:nvSpPr>
        <p:spPr>
          <a:xfrm>
            <a:off x="7434719" y="57710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2" name="object 942"/>
          <p:cNvSpPr/>
          <p:nvPr/>
        </p:nvSpPr>
        <p:spPr>
          <a:xfrm>
            <a:off x="7434719" y="57740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3" name="object 943"/>
          <p:cNvSpPr/>
          <p:nvPr/>
        </p:nvSpPr>
        <p:spPr>
          <a:xfrm>
            <a:off x="7434719" y="57771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4" name="object 944"/>
          <p:cNvSpPr/>
          <p:nvPr/>
        </p:nvSpPr>
        <p:spPr>
          <a:xfrm>
            <a:off x="7434719" y="57801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5" name="object 945"/>
          <p:cNvSpPr/>
          <p:nvPr/>
        </p:nvSpPr>
        <p:spPr>
          <a:xfrm>
            <a:off x="7434719" y="57831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6" name="object 946"/>
          <p:cNvSpPr/>
          <p:nvPr/>
        </p:nvSpPr>
        <p:spPr>
          <a:xfrm>
            <a:off x="7434719" y="57862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7" name="object 947"/>
          <p:cNvSpPr/>
          <p:nvPr/>
        </p:nvSpPr>
        <p:spPr>
          <a:xfrm>
            <a:off x="7434719" y="57892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8" name="object 948"/>
          <p:cNvSpPr/>
          <p:nvPr/>
        </p:nvSpPr>
        <p:spPr>
          <a:xfrm>
            <a:off x="7434719" y="57923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9" name="object 949"/>
          <p:cNvSpPr/>
          <p:nvPr/>
        </p:nvSpPr>
        <p:spPr>
          <a:xfrm>
            <a:off x="7434719" y="57953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0" name="object 950"/>
          <p:cNvSpPr/>
          <p:nvPr/>
        </p:nvSpPr>
        <p:spPr>
          <a:xfrm>
            <a:off x="7434719" y="57984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1" name="object 951"/>
          <p:cNvSpPr/>
          <p:nvPr/>
        </p:nvSpPr>
        <p:spPr>
          <a:xfrm>
            <a:off x="7434719" y="58014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2" name="object 952"/>
          <p:cNvSpPr/>
          <p:nvPr/>
        </p:nvSpPr>
        <p:spPr>
          <a:xfrm>
            <a:off x="7434719" y="58045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3" name="object 953"/>
          <p:cNvSpPr/>
          <p:nvPr/>
        </p:nvSpPr>
        <p:spPr>
          <a:xfrm>
            <a:off x="7434719" y="58075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4" name="object 954"/>
          <p:cNvSpPr/>
          <p:nvPr/>
        </p:nvSpPr>
        <p:spPr>
          <a:xfrm>
            <a:off x="7434719" y="58106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5" name="object 955"/>
          <p:cNvSpPr/>
          <p:nvPr/>
        </p:nvSpPr>
        <p:spPr>
          <a:xfrm>
            <a:off x="7434719" y="58136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6" name="object 956"/>
          <p:cNvSpPr/>
          <p:nvPr/>
        </p:nvSpPr>
        <p:spPr>
          <a:xfrm>
            <a:off x="7434719" y="58167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7" name="object 957"/>
          <p:cNvSpPr/>
          <p:nvPr/>
        </p:nvSpPr>
        <p:spPr>
          <a:xfrm>
            <a:off x="7434719" y="58197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8" name="object 958"/>
          <p:cNvSpPr/>
          <p:nvPr/>
        </p:nvSpPr>
        <p:spPr>
          <a:xfrm>
            <a:off x="7434719" y="58228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9" name="object 959"/>
          <p:cNvSpPr/>
          <p:nvPr/>
        </p:nvSpPr>
        <p:spPr>
          <a:xfrm>
            <a:off x="7434719" y="58258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0" name="object 960"/>
          <p:cNvSpPr/>
          <p:nvPr/>
        </p:nvSpPr>
        <p:spPr>
          <a:xfrm>
            <a:off x="7434719" y="58289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1" name="object 961"/>
          <p:cNvSpPr/>
          <p:nvPr/>
        </p:nvSpPr>
        <p:spPr>
          <a:xfrm>
            <a:off x="7434719" y="58319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2" name="object 962"/>
          <p:cNvSpPr/>
          <p:nvPr/>
        </p:nvSpPr>
        <p:spPr>
          <a:xfrm>
            <a:off x="7434719" y="58350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3" name="object 963"/>
          <p:cNvSpPr/>
          <p:nvPr/>
        </p:nvSpPr>
        <p:spPr>
          <a:xfrm>
            <a:off x="7434719" y="58380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4" name="object 964"/>
          <p:cNvSpPr/>
          <p:nvPr/>
        </p:nvSpPr>
        <p:spPr>
          <a:xfrm>
            <a:off x="7434719" y="58411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5" name="object 965"/>
          <p:cNvSpPr/>
          <p:nvPr/>
        </p:nvSpPr>
        <p:spPr>
          <a:xfrm>
            <a:off x="7434719" y="58441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6" name="object 966"/>
          <p:cNvSpPr/>
          <p:nvPr/>
        </p:nvSpPr>
        <p:spPr>
          <a:xfrm>
            <a:off x="7434719" y="58472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7" name="object 967"/>
          <p:cNvSpPr/>
          <p:nvPr/>
        </p:nvSpPr>
        <p:spPr>
          <a:xfrm>
            <a:off x="7434719" y="58502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8" name="object 968"/>
          <p:cNvSpPr/>
          <p:nvPr/>
        </p:nvSpPr>
        <p:spPr>
          <a:xfrm>
            <a:off x="7434719" y="58533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9" name="object 969"/>
          <p:cNvSpPr/>
          <p:nvPr/>
        </p:nvSpPr>
        <p:spPr>
          <a:xfrm>
            <a:off x="7434719" y="58563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0" name="object 970"/>
          <p:cNvSpPr/>
          <p:nvPr/>
        </p:nvSpPr>
        <p:spPr>
          <a:xfrm>
            <a:off x="7434719" y="58593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1" name="object 971"/>
          <p:cNvSpPr/>
          <p:nvPr/>
        </p:nvSpPr>
        <p:spPr>
          <a:xfrm>
            <a:off x="7434719" y="58624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2" name="object 972"/>
          <p:cNvSpPr/>
          <p:nvPr/>
        </p:nvSpPr>
        <p:spPr>
          <a:xfrm>
            <a:off x="7434719" y="58654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3" name="object 973"/>
          <p:cNvSpPr/>
          <p:nvPr/>
        </p:nvSpPr>
        <p:spPr>
          <a:xfrm>
            <a:off x="7434719" y="58685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4" name="object 974"/>
          <p:cNvSpPr/>
          <p:nvPr/>
        </p:nvSpPr>
        <p:spPr>
          <a:xfrm>
            <a:off x="7434719" y="58715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5" name="object 975"/>
          <p:cNvSpPr/>
          <p:nvPr/>
        </p:nvSpPr>
        <p:spPr>
          <a:xfrm>
            <a:off x="7434719" y="58746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6" name="object 976"/>
          <p:cNvSpPr/>
          <p:nvPr/>
        </p:nvSpPr>
        <p:spPr>
          <a:xfrm>
            <a:off x="7434719" y="58776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7" name="object 977"/>
          <p:cNvSpPr/>
          <p:nvPr/>
        </p:nvSpPr>
        <p:spPr>
          <a:xfrm>
            <a:off x="7434719" y="58807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8" name="object 978"/>
          <p:cNvSpPr/>
          <p:nvPr/>
        </p:nvSpPr>
        <p:spPr>
          <a:xfrm>
            <a:off x="7434719" y="58837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9" name="object 979"/>
          <p:cNvSpPr/>
          <p:nvPr/>
        </p:nvSpPr>
        <p:spPr>
          <a:xfrm>
            <a:off x="7434719" y="58868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0" name="object 980"/>
          <p:cNvSpPr/>
          <p:nvPr/>
        </p:nvSpPr>
        <p:spPr>
          <a:xfrm>
            <a:off x="7434719" y="58898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1" name="object 981"/>
          <p:cNvSpPr/>
          <p:nvPr/>
        </p:nvSpPr>
        <p:spPr>
          <a:xfrm>
            <a:off x="7434719" y="58929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2" name="object 982"/>
          <p:cNvSpPr/>
          <p:nvPr/>
        </p:nvSpPr>
        <p:spPr>
          <a:xfrm>
            <a:off x="7434719" y="58959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3" name="object 983"/>
          <p:cNvSpPr/>
          <p:nvPr/>
        </p:nvSpPr>
        <p:spPr>
          <a:xfrm>
            <a:off x="7434719" y="58990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4" name="object 984"/>
          <p:cNvSpPr/>
          <p:nvPr/>
        </p:nvSpPr>
        <p:spPr>
          <a:xfrm>
            <a:off x="7434719" y="59020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5" name="object 985"/>
          <p:cNvSpPr/>
          <p:nvPr/>
        </p:nvSpPr>
        <p:spPr>
          <a:xfrm>
            <a:off x="7434719" y="59051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6" name="object 986"/>
          <p:cNvSpPr/>
          <p:nvPr/>
        </p:nvSpPr>
        <p:spPr>
          <a:xfrm>
            <a:off x="7434719" y="59081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7" name="object 987"/>
          <p:cNvSpPr/>
          <p:nvPr/>
        </p:nvSpPr>
        <p:spPr>
          <a:xfrm>
            <a:off x="7434719" y="59112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8" name="object 988"/>
          <p:cNvSpPr/>
          <p:nvPr/>
        </p:nvSpPr>
        <p:spPr>
          <a:xfrm>
            <a:off x="7434719" y="59142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9" name="object 989"/>
          <p:cNvSpPr/>
          <p:nvPr/>
        </p:nvSpPr>
        <p:spPr>
          <a:xfrm>
            <a:off x="7434719" y="59173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0" name="object 990"/>
          <p:cNvSpPr/>
          <p:nvPr/>
        </p:nvSpPr>
        <p:spPr>
          <a:xfrm>
            <a:off x="7434719" y="59203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1" name="object 991"/>
          <p:cNvSpPr/>
          <p:nvPr/>
        </p:nvSpPr>
        <p:spPr>
          <a:xfrm>
            <a:off x="7434719" y="59234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2" name="object 992"/>
          <p:cNvSpPr/>
          <p:nvPr/>
        </p:nvSpPr>
        <p:spPr>
          <a:xfrm>
            <a:off x="7434719" y="59264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3" name="object 993"/>
          <p:cNvSpPr/>
          <p:nvPr/>
        </p:nvSpPr>
        <p:spPr>
          <a:xfrm>
            <a:off x="7434719" y="59295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4" name="object 994"/>
          <p:cNvSpPr/>
          <p:nvPr/>
        </p:nvSpPr>
        <p:spPr>
          <a:xfrm>
            <a:off x="7434719" y="59325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5" name="object 995"/>
          <p:cNvSpPr/>
          <p:nvPr/>
        </p:nvSpPr>
        <p:spPr>
          <a:xfrm>
            <a:off x="7434719" y="59355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6" name="object 996"/>
          <p:cNvSpPr/>
          <p:nvPr/>
        </p:nvSpPr>
        <p:spPr>
          <a:xfrm>
            <a:off x="7434719" y="59386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7" name="object 997"/>
          <p:cNvSpPr/>
          <p:nvPr/>
        </p:nvSpPr>
        <p:spPr>
          <a:xfrm>
            <a:off x="7434719" y="59416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8" name="object 998"/>
          <p:cNvSpPr/>
          <p:nvPr/>
        </p:nvSpPr>
        <p:spPr>
          <a:xfrm>
            <a:off x="7434719" y="59447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9" name="object 999"/>
          <p:cNvSpPr/>
          <p:nvPr/>
        </p:nvSpPr>
        <p:spPr>
          <a:xfrm>
            <a:off x="7434719" y="59477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0" name="object 1000"/>
          <p:cNvSpPr/>
          <p:nvPr/>
        </p:nvSpPr>
        <p:spPr>
          <a:xfrm>
            <a:off x="7434719" y="59508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1" name="object 1001"/>
          <p:cNvSpPr/>
          <p:nvPr/>
        </p:nvSpPr>
        <p:spPr>
          <a:xfrm>
            <a:off x="7434719" y="59538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2" name="object 1002"/>
          <p:cNvSpPr/>
          <p:nvPr/>
        </p:nvSpPr>
        <p:spPr>
          <a:xfrm>
            <a:off x="7434719" y="59569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3" name="object 1003"/>
          <p:cNvSpPr/>
          <p:nvPr/>
        </p:nvSpPr>
        <p:spPr>
          <a:xfrm>
            <a:off x="7434719" y="59599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4" name="object 1004"/>
          <p:cNvSpPr/>
          <p:nvPr/>
        </p:nvSpPr>
        <p:spPr>
          <a:xfrm>
            <a:off x="7434719" y="59630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5" name="object 1005"/>
          <p:cNvSpPr/>
          <p:nvPr/>
        </p:nvSpPr>
        <p:spPr>
          <a:xfrm>
            <a:off x="7434719" y="59660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6" name="object 1006"/>
          <p:cNvSpPr/>
          <p:nvPr/>
        </p:nvSpPr>
        <p:spPr>
          <a:xfrm>
            <a:off x="7434719" y="59691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7" name="object 1007"/>
          <p:cNvSpPr/>
          <p:nvPr/>
        </p:nvSpPr>
        <p:spPr>
          <a:xfrm>
            <a:off x="7434719" y="59721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8" name="object 1008"/>
          <p:cNvSpPr/>
          <p:nvPr/>
        </p:nvSpPr>
        <p:spPr>
          <a:xfrm>
            <a:off x="7434719" y="59752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9" name="object 1009"/>
          <p:cNvSpPr/>
          <p:nvPr/>
        </p:nvSpPr>
        <p:spPr>
          <a:xfrm>
            <a:off x="7434719" y="59782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0" name="object 1010"/>
          <p:cNvSpPr/>
          <p:nvPr/>
        </p:nvSpPr>
        <p:spPr>
          <a:xfrm>
            <a:off x="7434719" y="59813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1" name="object 1011"/>
          <p:cNvSpPr/>
          <p:nvPr/>
        </p:nvSpPr>
        <p:spPr>
          <a:xfrm>
            <a:off x="7434719" y="59843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2" name="object 1012"/>
          <p:cNvSpPr/>
          <p:nvPr/>
        </p:nvSpPr>
        <p:spPr>
          <a:xfrm>
            <a:off x="7434719" y="59874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3" name="object 1013"/>
          <p:cNvSpPr/>
          <p:nvPr/>
        </p:nvSpPr>
        <p:spPr>
          <a:xfrm>
            <a:off x="7434719" y="59904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4" name="object 1014"/>
          <p:cNvSpPr/>
          <p:nvPr/>
        </p:nvSpPr>
        <p:spPr>
          <a:xfrm>
            <a:off x="7434719" y="59935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5" name="object 1015"/>
          <p:cNvSpPr/>
          <p:nvPr/>
        </p:nvSpPr>
        <p:spPr>
          <a:xfrm>
            <a:off x="7434719" y="59965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6" name="object 1016"/>
          <p:cNvSpPr/>
          <p:nvPr/>
        </p:nvSpPr>
        <p:spPr>
          <a:xfrm>
            <a:off x="7434719" y="59996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7" name="object 1017"/>
          <p:cNvSpPr/>
          <p:nvPr/>
        </p:nvSpPr>
        <p:spPr>
          <a:xfrm>
            <a:off x="7434719" y="60026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8" name="object 1018"/>
          <p:cNvSpPr/>
          <p:nvPr/>
        </p:nvSpPr>
        <p:spPr>
          <a:xfrm>
            <a:off x="7434719" y="60057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9" name="object 1019"/>
          <p:cNvSpPr/>
          <p:nvPr/>
        </p:nvSpPr>
        <p:spPr>
          <a:xfrm>
            <a:off x="7434719" y="60087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0" name="object 1020"/>
          <p:cNvSpPr/>
          <p:nvPr/>
        </p:nvSpPr>
        <p:spPr>
          <a:xfrm>
            <a:off x="7434719" y="60117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1" name="object 1021"/>
          <p:cNvSpPr/>
          <p:nvPr/>
        </p:nvSpPr>
        <p:spPr>
          <a:xfrm>
            <a:off x="7434719" y="60148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2" name="object 1022"/>
          <p:cNvSpPr/>
          <p:nvPr/>
        </p:nvSpPr>
        <p:spPr>
          <a:xfrm>
            <a:off x="7434719" y="60178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3" name="object 1023"/>
          <p:cNvSpPr/>
          <p:nvPr/>
        </p:nvSpPr>
        <p:spPr>
          <a:xfrm>
            <a:off x="7434719" y="60209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4" name="object 1024"/>
          <p:cNvSpPr/>
          <p:nvPr/>
        </p:nvSpPr>
        <p:spPr>
          <a:xfrm>
            <a:off x="7434719" y="60239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5" name="object 1025"/>
          <p:cNvSpPr/>
          <p:nvPr/>
        </p:nvSpPr>
        <p:spPr>
          <a:xfrm>
            <a:off x="7434719" y="60270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6" name="object 1026"/>
          <p:cNvSpPr/>
          <p:nvPr/>
        </p:nvSpPr>
        <p:spPr>
          <a:xfrm>
            <a:off x="7434719" y="60300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7" name="object 1027"/>
          <p:cNvSpPr/>
          <p:nvPr/>
        </p:nvSpPr>
        <p:spPr>
          <a:xfrm>
            <a:off x="7434719" y="60331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8" name="object 1028"/>
          <p:cNvSpPr/>
          <p:nvPr/>
        </p:nvSpPr>
        <p:spPr>
          <a:xfrm>
            <a:off x="7434719" y="60361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9" name="object 1029"/>
          <p:cNvSpPr/>
          <p:nvPr/>
        </p:nvSpPr>
        <p:spPr>
          <a:xfrm>
            <a:off x="7434719" y="60392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0" name="object 1030"/>
          <p:cNvSpPr/>
          <p:nvPr/>
        </p:nvSpPr>
        <p:spPr>
          <a:xfrm>
            <a:off x="7434719" y="60422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1" name="object 1031"/>
          <p:cNvSpPr/>
          <p:nvPr/>
        </p:nvSpPr>
        <p:spPr>
          <a:xfrm>
            <a:off x="7434719" y="60453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2" name="object 1032"/>
          <p:cNvSpPr/>
          <p:nvPr/>
        </p:nvSpPr>
        <p:spPr>
          <a:xfrm>
            <a:off x="7434719" y="60483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3" name="object 1033"/>
          <p:cNvSpPr/>
          <p:nvPr/>
        </p:nvSpPr>
        <p:spPr>
          <a:xfrm>
            <a:off x="7434719" y="60514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4" name="object 1034"/>
          <p:cNvSpPr/>
          <p:nvPr/>
        </p:nvSpPr>
        <p:spPr>
          <a:xfrm>
            <a:off x="7434719" y="60544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5" name="object 1035"/>
          <p:cNvSpPr/>
          <p:nvPr/>
        </p:nvSpPr>
        <p:spPr>
          <a:xfrm>
            <a:off x="7434719" y="60575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6" name="object 1036"/>
          <p:cNvSpPr/>
          <p:nvPr/>
        </p:nvSpPr>
        <p:spPr>
          <a:xfrm>
            <a:off x="7434719" y="60605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7" name="object 1037"/>
          <p:cNvSpPr/>
          <p:nvPr/>
        </p:nvSpPr>
        <p:spPr>
          <a:xfrm>
            <a:off x="7434719" y="60636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8" name="object 1038"/>
          <p:cNvSpPr/>
          <p:nvPr/>
        </p:nvSpPr>
        <p:spPr>
          <a:xfrm>
            <a:off x="7434719" y="60666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9" name="object 1039"/>
          <p:cNvSpPr/>
          <p:nvPr/>
        </p:nvSpPr>
        <p:spPr>
          <a:xfrm>
            <a:off x="7434719" y="60697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0" name="object 1040"/>
          <p:cNvSpPr/>
          <p:nvPr/>
        </p:nvSpPr>
        <p:spPr>
          <a:xfrm>
            <a:off x="7434719" y="60727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1" name="object 1041"/>
          <p:cNvSpPr/>
          <p:nvPr/>
        </p:nvSpPr>
        <p:spPr>
          <a:xfrm>
            <a:off x="7434719" y="60758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2" name="object 1042"/>
          <p:cNvSpPr/>
          <p:nvPr/>
        </p:nvSpPr>
        <p:spPr>
          <a:xfrm>
            <a:off x="7434719" y="60788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3" name="object 1043"/>
          <p:cNvSpPr/>
          <p:nvPr/>
        </p:nvSpPr>
        <p:spPr>
          <a:xfrm>
            <a:off x="7434719" y="60819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4" name="object 1044"/>
          <p:cNvSpPr/>
          <p:nvPr/>
        </p:nvSpPr>
        <p:spPr>
          <a:xfrm>
            <a:off x="7434719" y="60849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5" name="object 1045"/>
          <p:cNvSpPr/>
          <p:nvPr/>
        </p:nvSpPr>
        <p:spPr>
          <a:xfrm>
            <a:off x="7434719" y="60879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6" name="object 1046"/>
          <p:cNvSpPr/>
          <p:nvPr/>
        </p:nvSpPr>
        <p:spPr>
          <a:xfrm>
            <a:off x="7434719" y="60910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7" name="object 1047"/>
          <p:cNvSpPr/>
          <p:nvPr/>
        </p:nvSpPr>
        <p:spPr>
          <a:xfrm>
            <a:off x="7434719" y="60940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8" name="object 1048"/>
          <p:cNvSpPr/>
          <p:nvPr/>
        </p:nvSpPr>
        <p:spPr>
          <a:xfrm>
            <a:off x="7434719" y="60971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9" name="object 1049"/>
          <p:cNvSpPr/>
          <p:nvPr/>
        </p:nvSpPr>
        <p:spPr>
          <a:xfrm>
            <a:off x="7434719" y="61001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0" name="object 1050"/>
          <p:cNvSpPr/>
          <p:nvPr/>
        </p:nvSpPr>
        <p:spPr>
          <a:xfrm>
            <a:off x="7434719" y="61032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1" name="object 1051"/>
          <p:cNvSpPr/>
          <p:nvPr/>
        </p:nvSpPr>
        <p:spPr>
          <a:xfrm>
            <a:off x="7434719" y="61062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2" name="object 1052"/>
          <p:cNvSpPr/>
          <p:nvPr/>
        </p:nvSpPr>
        <p:spPr>
          <a:xfrm>
            <a:off x="7434719" y="61093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3" name="object 1053"/>
          <p:cNvSpPr/>
          <p:nvPr/>
        </p:nvSpPr>
        <p:spPr>
          <a:xfrm>
            <a:off x="7434719" y="61123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4" name="object 1054"/>
          <p:cNvSpPr/>
          <p:nvPr/>
        </p:nvSpPr>
        <p:spPr>
          <a:xfrm>
            <a:off x="7434719" y="61154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5" name="object 1055"/>
          <p:cNvSpPr/>
          <p:nvPr/>
        </p:nvSpPr>
        <p:spPr>
          <a:xfrm>
            <a:off x="7434719" y="61184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6" name="object 1056"/>
          <p:cNvSpPr/>
          <p:nvPr/>
        </p:nvSpPr>
        <p:spPr>
          <a:xfrm>
            <a:off x="7434719" y="61215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7" name="object 1057"/>
          <p:cNvSpPr/>
          <p:nvPr/>
        </p:nvSpPr>
        <p:spPr>
          <a:xfrm>
            <a:off x="7434719" y="61245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8" name="object 1058"/>
          <p:cNvSpPr/>
          <p:nvPr/>
        </p:nvSpPr>
        <p:spPr>
          <a:xfrm>
            <a:off x="7434719" y="61276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9" name="object 1059"/>
          <p:cNvSpPr/>
          <p:nvPr/>
        </p:nvSpPr>
        <p:spPr>
          <a:xfrm>
            <a:off x="7434719" y="61306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0" name="object 1060"/>
          <p:cNvSpPr/>
          <p:nvPr/>
        </p:nvSpPr>
        <p:spPr>
          <a:xfrm>
            <a:off x="7434719" y="61337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1" name="object 1061"/>
          <p:cNvSpPr/>
          <p:nvPr/>
        </p:nvSpPr>
        <p:spPr>
          <a:xfrm>
            <a:off x="7434719" y="61367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2" name="object 1062"/>
          <p:cNvSpPr/>
          <p:nvPr/>
        </p:nvSpPr>
        <p:spPr>
          <a:xfrm>
            <a:off x="7434719" y="61398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3" name="object 1063"/>
          <p:cNvSpPr/>
          <p:nvPr/>
        </p:nvSpPr>
        <p:spPr>
          <a:xfrm>
            <a:off x="7434719" y="61428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4" name="object 1064"/>
          <p:cNvSpPr/>
          <p:nvPr/>
        </p:nvSpPr>
        <p:spPr>
          <a:xfrm>
            <a:off x="7434719" y="61459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5" name="object 1065"/>
          <p:cNvSpPr/>
          <p:nvPr/>
        </p:nvSpPr>
        <p:spPr>
          <a:xfrm>
            <a:off x="7434719" y="61489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6" name="object 1066"/>
          <p:cNvSpPr/>
          <p:nvPr/>
        </p:nvSpPr>
        <p:spPr>
          <a:xfrm>
            <a:off x="7434719" y="61520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7" name="object 1067"/>
          <p:cNvSpPr/>
          <p:nvPr/>
        </p:nvSpPr>
        <p:spPr>
          <a:xfrm>
            <a:off x="7434719" y="61550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8" name="object 1068"/>
          <p:cNvSpPr/>
          <p:nvPr/>
        </p:nvSpPr>
        <p:spPr>
          <a:xfrm>
            <a:off x="7434719" y="61581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9" name="object 1069"/>
          <p:cNvSpPr/>
          <p:nvPr/>
        </p:nvSpPr>
        <p:spPr>
          <a:xfrm>
            <a:off x="7434719" y="61611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0" name="object 1070"/>
          <p:cNvSpPr/>
          <p:nvPr/>
        </p:nvSpPr>
        <p:spPr>
          <a:xfrm>
            <a:off x="7434719" y="61641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1" name="object 1071"/>
          <p:cNvSpPr/>
          <p:nvPr/>
        </p:nvSpPr>
        <p:spPr>
          <a:xfrm>
            <a:off x="7434719" y="61672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2" name="object 1072"/>
          <p:cNvSpPr/>
          <p:nvPr/>
        </p:nvSpPr>
        <p:spPr>
          <a:xfrm>
            <a:off x="7434719" y="61702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3" name="object 1073"/>
          <p:cNvSpPr/>
          <p:nvPr/>
        </p:nvSpPr>
        <p:spPr>
          <a:xfrm>
            <a:off x="7434719" y="61733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4" name="object 1074"/>
          <p:cNvSpPr/>
          <p:nvPr/>
        </p:nvSpPr>
        <p:spPr>
          <a:xfrm>
            <a:off x="7434719" y="61763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5" name="object 1075"/>
          <p:cNvSpPr/>
          <p:nvPr/>
        </p:nvSpPr>
        <p:spPr>
          <a:xfrm>
            <a:off x="7434719" y="61794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6" name="object 1076"/>
          <p:cNvSpPr/>
          <p:nvPr/>
        </p:nvSpPr>
        <p:spPr>
          <a:xfrm>
            <a:off x="7434719" y="61824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7" name="object 1077"/>
          <p:cNvSpPr/>
          <p:nvPr/>
        </p:nvSpPr>
        <p:spPr>
          <a:xfrm>
            <a:off x="7434719" y="61855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8" name="object 1078"/>
          <p:cNvSpPr/>
          <p:nvPr/>
        </p:nvSpPr>
        <p:spPr>
          <a:xfrm>
            <a:off x="7434719" y="61885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9" name="object 1079"/>
          <p:cNvSpPr/>
          <p:nvPr/>
        </p:nvSpPr>
        <p:spPr>
          <a:xfrm>
            <a:off x="7434719" y="61916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0" name="object 1080"/>
          <p:cNvSpPr/>
          <p:nvPr/>
        </p:nvSpPr>
        <p:spPr>
          <a:xfrm>
            <a:off x="7434719" y="61946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1" name="object 1081"/>
          <p:cNvSpPr/>
          <p:nvPr/>
        </p:nvSpPr>
        <p:spPr>
          <a:xfrm>
            <a:off x="7434719" y="61977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2" name="object 1082"/>
          <p:cNvSpPr/>
          <p:nvPr/>
        </p:nvSpPr>
        <p:spPr>
          <a:xfrm>
            <a:off x="7434719" y="62007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3" name="object 1083"/>
          <p:cNvSpPr/>
          <p:nvPr/>
        </p:nvSpPr>
        <p:spPr>
          <a:xfrm>
            <a:off x="7434719" y="62038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4" name="object 1084"/>
          <p:cNvSpPr/>
          <p:nvPr/>
        </p:nvSpPr>
        <p:spPr>
          <a:xfrm>
            <a:off x="7434719" y="62068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5" name="object 1085"/>
          <p:cNvSpPr/>
          <p:nvPr/>
        </p:nvSpPr>
        <p:spPr>
          <a:xfrm>
            <a:off x="7434719" y="62099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6" name="object 1086"/>
          <p:cNvSpPr/>
          <p:nvPr/>
        </p:nvSpPr>
        <p:spPr>
          <a:xfrm>
            <a:off x="7434719" y="62129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7" name="object 1087"/>
          <p:cNvSpPr/>
          <p:nvPr/>
        </p:nvSpPr>
        <p:spPr>
          <a:xfrm>
            <a:off x="7434719" y="62160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8" name="object 1088"/>
          <p:cNvSpPr/>
          <p:nvPr/>
        </p:nvSpPr>
        <p:spPr>
          <a:xfrm>
            <a:off x="7434719" y="62190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9" name="object 1089"/>
          <p:cNvSpPr/>
          <p:nvPr/>
        </p:nvSpPr>
        <p:spPr>
          <a:xfrm>
            <a:off x="7434719" y="62221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0" name="object 1090"/>
          <p:cNvSpPr/>
          <p:nvPr/>
        </p:nvSpPr>
        <p:spPr>
          <a:xfrm>
            <a:off x="7434719" y="62251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1" name="object 1091"/>
          <p:cNvSpPr/>
          <p:nvPr/>
        </p:nvSpPr>
        <p:spPr>
          <a:xfrm>
            <a:off x="7434719" y="62282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2" name="object 1092"/>
          <p:cNvSpPr/>
          <p:nvPr/>
        </p:nvSpPr>
        <p:spPr>
          <a:xfrm>
            <a:off x="7434719" y="62312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3" name="object 1093"/>
          <p:cNvSpPr/>
          <p:nvPr/>
        </p:nvSpPr>
        <p:spPr>
          <a:xfrm>
            <a:off x="7434719" y="62343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4" name="object 1094"/>
          <p:cNvSpPr/>
          <p:nvPr/>
        </p:nvSpPr>
        <p:spPr>
          <a:xfrm>
            <a:off x="7434719" y="62373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5" name="object 1095"/>
          <p:cNvSpPr/>
          <p:nvPr/>
        </p:nvSpPr>
        <p:spPr>
          <a:xfrm>
            <a:off x="7434719" y="62403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6" name="object 1096"/>
          <p:cNvSpPr/>
          <p:nvPr/>
        </p:nvSpPr>
        <p:spPr>
          <a:xfrm>
            <a:off x="7434719" y="62434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7" name="object 1097"/>
          <p:cNvSpPr/>
          <p:nvPr/>
        </p:nvSpPr>
        <p:spPr>
          <a:xfrm>
            <a:off x="7434719" y="62464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8" name="object 1098"/>
          <p:cNvSpPr/>
          <p:nvPr/>
        </p:nvSpPr>
        <p:spPr>
          <a:xfrm>
            <a:off x="7434719" y="62495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9" name="object 1099"/>
          <p:cNvSpPr/>
          <p:nvPr/>
        </p:nvSpPr>
        <p:spPr>
          <a:xfrm>
            <a:off x="7434719" y="62525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0" name="object 1100"/>
          <p:cNvSpPr/>
          <p:nvPr/>
        </p:nvSpPr>
        <p:spPr>
          <a:xfrm>
            <a:off x="7434719" y="62556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1" name="object 1101"/>
          <p:cNvSpPr/>
          <p:nvPr/>
        </p:nvSpPr>
        <p:spPr>
          <a:xfrm>
            <a:off x="7434719" y="62586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2" name="object 1102"/>
          <p:cNvSpPr/>
          <p:nvPr/>
        </p:nvSpPr>
        <p:spPr>
          <a:xfrm>
            <a:off x="7434719" y="62617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3" name="object 1103"/>
          <p:cNvSpPr/>
          <p:nvPr/>
        </p:nvSpPr>
        <p:spPr>
          <a:xfrm>
            <a:off x="7434719" y="62647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4" name="object 1104"/>
          <p:cNvSpPr/>
          <p:nvPr/>
        </p:nvSpPr>
        <p:spPr>
          <a:xfrm>
            <a:off x="7434719" y="62678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5" name="object 1105"/>
          <p:cNvSpPr/>
          <p:nvPr/>
        </p:nvSpPr>
        <p:spPr>
          <a:xfrm>
            <a:off x="7434719" y="62708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6" name="object 1106"/>
          <p:cNvSpPr/>
          <p:nvPr/>
        </p:nvSpPr>
        <p:spPr>
          <a:xfrm>
            <a:off x="7434719" y="62739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7" name="object 1107"/>
          <p:cNvSpPr/>
          <p:nvPr/>
        </p:nvSpPr>
        <p:spPr>
          <a:xfrm>
            <a:off x="7434719" y="62769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8" name="object 1108"/>
          <p:cNvSpPr/>
          <p:nvPr/>
        </p:nvSpPr>
        <p:spPr>
          <a:xfrm>
            <a:off x="7434719" y="62800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9" name="object 1109"/>
          <p:cNvSpPr/>
          <p:nvPr/>
        </p:nvSpPr>
        <p:spPr>
          <a:xfrm>
            <a:off x="7434719" y="62830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0" name="object 1110"/>
          <p:cNvSpPr/>
          <p:nvPr/>
        </p:nvSpPr>
        <p:spPr>
          <a:xfrm>
            <a:off x="7434719" y="62861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1" name="object 1111"/>
          <p:cNvSpPr/>
          <p:nvPr/>
        </p:nvSpPr>
        <p:spPr>
          <a:xfrm>
            <a:off x="7434719" y="62891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2" name="object 1112"/>
          <p:cNvSpPr/>
          <p:nvPr/>
        </p:nvSpPr>
        <p:spPr>
          <a:xfrm>
            <a:off x="7434719" y="62922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3" name="object 1113"/>
          <p:cNvSpPr/>
          <p:nvPr/>
        </p:nvSpPr>
        <p:spPr>
          <a:xfrm>
            <a:off x="7434719" y="62952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4" name="object 1114"/>
          <p:cNvSpPr/>
          <p:nvPr/>
        </p:nvSpPr>
        <p:spPr>
          <a:xfrm>
            <a:off x="7434719" y="62983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5" name="object 1115"/>
          <p:cNvSpPr/>
          <p:nvPr/>
        </p:nvSpPr>
        <p:spPr>
          <a:xfrm>
            <a:off x="7434719" y="63013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6" name="object 1116"/>
          <p:cNvSpPr/>
          <p:nvPr/>
        </p:nvSpPr>
        <p:spPr>
          <a:xfrm>
            <a:off x="7434719" y="63044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7" name="object 1117"/>
          <p:cNvSpPr/>
          <p:nvPr/>
        </p:nvSpPr>
        <p:spPr>
          <a:xfrm>
            <a:off x="7434719" y="63074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8" name="object 1118"/>
          <p:cNvSpPr/>
          <p:nvPr/>
        </p:nvSpPr>
        <p:spPr>
          <a:xfrm>
            <a:off x="7434719" y="63105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9" name="object 1119"/>
          <p:cNvSpPr/>
          <p:nvPr/>
        </p:nvSpPr>
        <p:spPr>
          <a:xfrm>
            <a:off x="7434719" y="63135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0" name="object 1120"/>
          <p:cNvSpPr/>
          <p:nvPr/>
        </p:nvSpPr>
        <p:spPr>
          <a:xfrm>
            <a:off x="7434719" y="63165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1" name="object 1121"/>
          <p:cNvSpPr/>
          <p:nvPr/>
        </p:nvSpPr>
        <p:spPr>
          <a:xfrm>
            <a:off x="7434719" y="63196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2" name="object 1122"/>
          <p:cNvSpPr/>
          <p:nvPr/>
        </p:nvSpPr>
        <p:spPr>
          <a:xfrm>
            <a:off x="7434719" y="63226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3" name="object 1123"/>
          <p:cNvSpPr/>
          <p:nvPr/>
        </p:nvSpPr>
        <p:spPr>
          <a:xfrm>
            <a:off x="7434719" y="63257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4" name="object 1124"/>
          <p:cNvSpPr/>
          <p:nvPr/>
        </p:nvSpPr>
        <p:spPr>
          <a:xfrm>
            <a:off x="7434719" y="63287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5" name="object 1125"/>
          <p:cNvSpPr/>
          <p:nvPr/>
        </p:nvSpPr>
        <p:spPr>
          <a:xfrm>
            <a:off x="7434719" y="63318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6" name="object 1126"/>
          <p:cNvSpPr/>
          <p:nvPr/>
        </p:nvSpPr>
        <p:spPr>
          <a:xfrm>
            <a:off x="7434719" y="63348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7" name="object 1127"/>
          <p:cNvSpPr/>
          <p:nvPr/>
        </p:nvSpPr>
        <p:spPr>
          <a:xfrm>
            <a:off x="7434719" y="63379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8" name="object 1128"/>
          <p:cNvSpPr/>
          <p:nvPr/>
        </p:nvSpPr>
        <p:spPr>
          <a:xfrm>
            <a:off x="7434719" y="63409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9" name="object 1129"/>
          <p:cNvSpPr/>
          <p:nvPr/>
        </p:nvSpPr>
        <p:spPr>
          <a:xfrm>
            <a:off x="7434719" y="63440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0" name="object 1130"/>
          <p:cNvSpPr/>
          <p:nvPr/>
        </p:nvSpPr>
        <p:spPr>
          <a:xfrm>
            <a:off x="7434719" y="63470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1" name="object 1131"/>
          <p:cNvSpPr/>
          <p:nvPr/>
        </p:nvSpPr>
        <p:spPr>
          <a:xfrm>
            <a:off x="7434719" y="63501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2" name="object 1132"/>
          <p:cNvSpPr/>
          <p:nvPr/>
        </p:nvSpPr>
        <p:spPr>
          <a:xfrm>
            <a:off x="7434719" y="63531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3" name="object 1133"/>
          <p:cNvSpPr/>
          <p:nvPr/>
        </p:nvSpPr>
        <p:spPr>
          <a:xfrm>
            <a:off x="7434719" y="63562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4" name="object 1134"/>
          <p:cNvSpPr/>
          <p:nvPr/>
        </p:nvSpPr>
        <p:spPr>
          <a:xfrm>
            <a:off x="7434719" y="63592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5" name="object 1135"/>
          <p:cNvSpPr/>
          <p:nvPr/>
        </p:nvSpPr>
        <p:spPr>
          <a:xfrm>
            <a:off x="7434719" y="63623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6" name="object 1136"/>
          <p:cNvSpPr/>
          <p:nvPr/>
        </p:nvSpPr>
        <p:spPr>
          <a:xfrm>
            <a:off x="7434719" y="63653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7" name="object 1137"/>
          <p:cNvSpPr/>
          <p:nvPr/>
        </p:nvSpPr>
        <p:spPr>
          <a:xfrm>
            <a:off x="7434719" y="63684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8" name="object 1138"/>
          <p:cNvSpPr/>
          <p:nvPr/>
        </p:nvSpPr>
        <p:spPr>
          <a:xfrm>
            <a:off x="7434719" y="63714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9" name="object 1139"/>
          <p:cNvSpPr/>
          <p:nvPr/>
        </p:nvSpPr>
        <p:spPr>
          <a:xfrm>
            <a:off x="7434719" y="63745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0" name="object 1140"/>
          <p:cNvSpPr/>
          <p:nvPr/>
        </p:nvSpPr>
        <p:spPr>
          <a:xfrm>
            <a:off x="7434719" y="63775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1" name="object 1141"/>
          <p:cNvSpPr/>
          <p:nvPr/>
        </p:nvSpPr>
        <p:spPr>
          <a:xfrm>
            <a:off x="7434719" y="63806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2" name="object 1142"/>
          <p:cNvSpPr/>
          <p:nvPr/>
        </p:nvSpPr>
        <p:spPr>
          <a:xfrm>
            <a:off x="7434719" y="63836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3" name="object 1143"/>
          <p:cNvSpPr/>
          <p:nvPr/>
        </p:nvSpPr>
        <p:spPr>
          <a:xfrm>
            <a:off x="7434719" y="63867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4" name="object 1144"/>
          <p:cNvSpPr/>
          <p:nvPr/>
        </p:nvSpPr>
        <p:spPr>
          <a:xfrm>
            <a:off x="7434719" y="63897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5" name="object 1145"/>
          <p:cNvSpPr/>
          <p:nvPr/>
        </p:nvSpPr>
        <p:spPr>
          <a:xfrm>
            <a:off x="7434719" y="63927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6" name="object 1146"/>
          <p:cNvSpPr/>
          <p:nvPr/>
        </p:nvSpPr>
        <p:spPr>
          <a:xfrm>
            <a:off x="7434719" y="63958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7" name="object 1147"/>
          <p:cNvSpPr/>
          <p:nvPr/>
        </p:nvSpPr>
        <p:spPr>
          <a:xfrm>
            <a:off x="7434719" y="63988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8" name="object 1148"/>
          <p:cNvSpPr/>
          <p:nvPr/>
        </p:nvSpPr>
        <p:spPr>
          <a:xfrm>
            <a:off x="7434719" y="64019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9" name="object 1149"/>
          <p:cNvSpPr/>
          <p:nvPr/>
        </p:nvSpPr>
        <p:spPr>
          <a:xfrm>
            <a:off x="7434719" y="64049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0" name="object 1150"/>
          <p:cNvSpPr/>
          <p:nvPr/>
        </p:nvSpPr>
        <p:spPr>
          <a:xfrm>
            <a:off x="7434719" y="64080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1" name="object 1151"/>
          <p:cNvSpPr/>
          <p:nvPr/>
        </p:nvSpPr>
        <p:spPr>
          <a:xfrm>
            <a:off x="7434719" y="64110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2" name="object 1152"/>
          <p:cNvSpPr/>
          <p:nvPr/>
        </p:nvSpPr>
        <p:spPr>
          <a:xfrm>
            <a:off x="7434719" y="64141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3" name="object 1153"/>
          <p:cNvSpPr/>
          <p:nvPr/>
        </p:nvSpPr>
        <p:spPr>
          <a:xfrm>
            <a:off x="7434719" y="64171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4" name="object 1154"/>
          <p:cNvSpPr/>
          <p:nvPr/>
        </p:nvSpPr>
        <p:spPr>
          <a:xfrm>
            <a:off x="7434719" y="64202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5" name="object 1155"/>
          <p:cNvSpPr/>
          <p:nvPr/>
        </p:nvSpPr>
        <p:spPr>
          <a:xfrm>
            <a:off x="7434719" y="64232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6" name="object 1156"/>
          <p:cNvSpPr/>
          <p:nvPr/>
        </p:nvSpPr>
        <p:spPr>
          <a:xfrm>
            <a:off x="7434719" y="64263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7" name="object 1157"/>
          <p:cNvSpPr/>
          <p:nvPr/>
        </p:nvSpPr>
        <p:spPr>
          <a:xfrm>
            <a:off x="7434719" y="64293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8" name="object 1158"/>
          <p:cNvSpPr/>
          <p:nvPr/>
        </p:nvSpPr>
        <p:spPr>
          <a:xfrm>
            <a:off x="7434719" y="64324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9" name="object 1159"/>
          <p:cNvSpPr/>
          <p:nvPr/>
        </p:nvSpPr>
        <p:spPr>
          <a:xfrm>
            <a:off x="7434719" y="643547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0" name="object 1160"/>
          <p:cNvSpPr/>
          <p:nvPr/>
        </p:nvSpPr>
        <p:spPr>
          <a:xfrm>
            <a:off x="7434719" y="643851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1" name="object 1161"/>
          <p:cNvSpPr/>
          <p:nvPr/>
        </p:nvSpPr>
        <p:spPr>
          <a:xfrm>
            <a:off x="7434719" y="644156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2" name="object 1162"/>
          <p:cNvSpPr/>
          <p:nvPr/>
        </p:nvSpPr>
        <p:spPr>
          <a:xfrm>
            <a:off x="7434719" y="64446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3" name="object 1163"/>
          <p:cNvSpPr/>
          <p:nvPr/>
        </p:nvSpPr>
        <p:spPr>
          <a:xfrm>
            <a:off x="7434719" y="64476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4" name="object 1164"/>
          <p:cNvSpPr/>
          <p:nvPr/>
        </p:nvSpPr>
        <p:spPr>
          <a:xfrm>
            <a:off x="7434719" y="64507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5" name="object 1165"/>
          <p:cNvSpPr/>
          <p:nvPr/>
        </p:nvSpPr>
        <p:spPr>
          <a:xfrm>
            <a:off x="7434719" y="645375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6" name="object 1166"/>
          <p:cNvSpPr/>
          <p:nvPr/>
        </p:nvSpPr>
        <p:spPr>
          <a:xfrm>
            <a:off x="7434719" y="645680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7" name="object 1167"/>
          <p:cNvSpPr/>
          <p:nvPr/>
        </p:nvSpPr>
        <p:spPr>
          <a:xfrm>
            <a:off x="7434719" y="645985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8" name="object 1168"/>
          <p:cNvSpPr/>
          <p:nvPr/>
        </p:nvSpPr>
        <p:spPr>
          <a:xfrm>
            <a:off x="7434719" y="64629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9" name="object 1169"/>
          <p:cNvSpPr/>
          <p:nvPr/>
        </p:nvSpPr>
        <p:spPr>
          <a:xfrm>
            <a:off x="7434719" y="64659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0" name="object 1170"/>
          <p:cNvSpPr/>
          <p:nvPr/>
        </p:nvSpPr>
        <p:spPr>
          <a:xfrm>
            <a:off x="7434719" y="64689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1" name="object 1171"/>
          <p:cNvSpPr/>
          <p:nvPr/>
        </p:nvSpPr>
        <p:spPr>
          <a:xfrm>
            <a:off x="7434719" y="64720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2" name="object 1172"/>
          <p:cNvSpPr/>
          <p:nvPr/>
        </p:nvSpPr>
        <p:spPr>
          <a:xfrm>
            <a:off x="7434719" y="647509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3" name="object 1173"/>
          <p:cNvSpPr/>
          <p:nvPr/>
        </p:nvSpPr>
        <p:spPr>
          <a:xfrm>
            <a:off x="7434719" y="647814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4" name="object 1174"/>
          <p:cNvSpPr/>
          <p:nvPr/>
        </p:nvSpPr>
        <p:spPr>
          <a:xfrm>
            <a:off x="7434719" y="648119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5" name="object 1175"/>
          <p:cNvSpPr/>
          <p:nvPr/>
        </p:nvSpPr>
        <p:spPr>
          <a:xfrm>
            <a:off x="7434719" y="64842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6" name="object 1176"/>
          <p:cNvSpPr/>
          <p:nvPr/>
        </p:nvSpPr>
        <p:spPr>
          <a:xfrm>
            <a:off x="7434719" y="64872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7" name="object 1177"/>
          <p:cNvSpPr/>
          <p:nvPr/>
        </p:nvSpPr>
        <p:spPr>
          <a:xfrm>
            <a:off x="7434719" y="64903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8" name="object 1178"/>
          <p:cNvSpPr/>
          <p:nvPr/>
        </p:nvSpPr>
        <p:spPr>
          <a:xfrm>
            <a:off x="7434719" y="649338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9" name="object 1179"/>
          <p:cNvSpPr/>
          <p:nvPr/>
        </p:nvSpPr>
        <p:spPr>
          <a:xfrm>
            <a:off x="7434719" y="649643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0" name="object 1180"/>
          <p:cNvSpPr/>
          <p:nvPr/>
        </p:nvSpPr>
        <p:spPr>
          <a:xfrm>
            <a:off x="7434719" y="649947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1" name="object 1181"/>
          <p:cNvSpPr/>
          <p:nvPr/>
        </p:nvSpPr>
        <p:spPr>
          <a:xfrm>
            <a:off x="7434719" y="65025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2" name="object 1182"/>
          <p:cNvSpPr/>
          <p:nvPr/>
        </p:nvSpPr>
        <p:spPr>
          <a:xfrm>
            <a:off x="7434719" y="65055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3" name="object 1183"/>
          <p:cNvSpPr/>
          <p:nvPr/>
        </p:nvSpPr>
        <p:spPr>
          <a:xfrm>
            <a:off x="7434719" y="65086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4" name="object 1184"/>
          <p:cNvSpPr/>
          <p:nvPr/>
        </p:nvSpPr>
        <p:spPr>
          <a:xfrm>
            <a:off x="7434719" y="65116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5" name="object 1185"/>
          <p:cNvSpPr/>
          <p:nvPr/>
        </p:nvSpPr>
        <p:spPr>
          <a:xfrm>
            <a:off x="7434719" y="651471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6" name="object 1186"/>
          <p:cNvSpPr/>
          <p:nvPr/>
        </p:nvSpPr>
        <p:spPr>
          <a:xfrm>
            <a:off x="7434719" y="65177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7" name="object 1187"/>
          <p:cNvSpPr/>
          <p:nvPr/>
        </p:nvSpPr>
        <p:spPr>
          <a:xfrm>
            <a:off x="7434719" y="65208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8" name="object 1188"/>
          <p:cNvSpPr/>
          <p:nvPr/>
        </p:nvSpPr>
        <p:spPr>
          <a:xfrm>
            <a:off x="7434719" y="65238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9" name="object 1189"/>
          <p:cNvSpPr/>
          <p:nvPr/>
        </p:nvSpPr>
        <p:spPr>
          <a:xfrm>
            <a:off x="7434719" y="65269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0" name="object 1190"/>
          <p:cNvSpPr/>
          <p:nvPr/>
        </p:nvSpPr>
        <p:spPr>
          <a:xfrm>
            <a:off x="7434719" y="65299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1" name="object 1191"/>
          <p:cNvSpPr/>
          <p:nvPr/>
        </p:nvSpPr>
        <p:spPr>
          <a:xfrm>
            <a:off x="7434719" y="653300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2" name="object 1192"/>
          <p:cNvSpPr/>
          <p:nvPr/>
        </p:nvSpPr>
        <p:spPr>
          <a:xfrm>
            <a:off x="7434719" y="653605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3" name="object 1193"/>
          <p:cNvSpPr/>
          <p:nvPr/>
        </p:nvSpPr>
        <p:spPr>
          <a:xfrm>
            <a:off x="7434719" y="65391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4" name="object 1194"/>
          <p:cNvSpPr/>
          <p:nvPr/>
        </p:nvSpPr>
        <p:spPr>
          <a:xfrm>
            <a:off x="7434719" y="65421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5" name="object 1195"/>
          <p:cNvSpPr/>
          <p:nvPr/>
        </p:nvSpPr>
        <p:spPr>
          <a:xfrm>
            <a:off x="7434719" y="65451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6" name="object 1196"/>
          <p:cNvSpPr/>
          <p:nvPr/>
        </p:nvSpPr>
        <p:spPr>
          <a:xfrm>
            <a:off x="7434719" y="65482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7" name="object 1197"/>
          <p:cNvSpPr/>
          <p:nvPr/>
        </p:nvSpPr>
        <p:spPr>
          <a:xfrm>
            <a:off x="7434719" y="655129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8" name="object 1198"/>
          <p:cNvSpPr/>
          <p:nvPr/>
        </p:nvSpPr>
        <p:spPr>
          <a:xfrm>
            <a:off x="7434719" y="655434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9" name="object 1199"/>
          <p:cNvSpPr/>
          <p:nvPr/>
        </p:nvSpPr>
        <p:spPr>
          <a:xfrm>
            <a:off x="7434719" y="655739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0" name="object 1200"/>
          <p:cNvSpPr/>
          <p:nvPr/>
        </p:nvSpPr>
        <p:spPr>
          <a:xfrm>
            <a:off x="7434719" y="65604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1" name="object 1201"/>
          <p:cNvSpPr/>
          <p:nvPr/>
        </p:nvSpPr>
        <p:spPr>
          <a:xfrm>
            <a:off x="7434719" y="65634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2" name="object 1202"/>
          <p:cNvSpPr/>
          <p:nvPr/>
        </p:nvSpPr>
        <p:spPr>
          <a:xfrm>
            <a:off x="7434719" y="65665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3" name="object 1203"/>
          <p:cNvSpPr/>
          <p:nvPr/>
        </p:nvSpPr>
        <p:spPr>
          <a:xfrm>
            <a:off x="7434719" y="656958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4" name="object 1204"/>
          <p:cNvSpPr/>
          <p:nvPr/>
        </p:nvSpPr>
        <p:spPr>
          <a:xfrm>
            <a:off x="7434719" y="657263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5" name="object 1205"/>
          <p:cNvSpPr/>
          <p:nvPr/>
        </p:nvSpPr>
        <p:spPr>
          <a:xfrm>
            <a:off x="7434719" y="65756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6" name="object 1206"/>
          <p:cNvSpPr/>
          <p:nvPr/>
        </p:nvSpPr>
        <p:spPr>
          <a:xfrm>
            <a:off x="7434719" y="65787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7" name="object 1207"/>
          <p:cNvSpPr/>
          <p:nvPr/>
        </p:nvSpPr>
        <p:spPr>
          <a:xfrm>
            <a:off x="7434719" y="65817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8" name="object 1208"/>
          <p:cNvSpPr/>
          <p:nvPr/>
        </p:nvSpPr>
        <p:spPr>
          <a:xfrm>
            <a:off x="7434719" y="65848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9" name="object 1209"/>
          <p:cNvSpPr/>
          <p:nvPr/>
        </p:nvSpPr>
        <p:spPr>
          <a:xfrm>
            <a:off x="7434719" y="65878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0" name="object 1210"/>
          <p:cNvSpPr/>
          <p:nvPr/>
        </p:nvSpPr>
        <p:spPr>
          <a:xfrm>
            <a:off x="7434719" y="659091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1" name="object 1211"/>
          <p:cNvSpPr/>
          <p:nvPr/>
        </p:nvSpPr>
        <p:spPr>
          <a:xfrm>
            <a:off x="7434719" y="65939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2" name="object 1212"/>
          <p:cNvSpPr/>
          <p:nvPr/>
        </p:nvSpPr>
        <p:spPr>
          <a:xfrm>
            <a:off x="7434719" y="65970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3" name="object 1213"/>
          <p:cNvSpPr/>
          <p:nvPr/>
        </p:nvSpPr>
        <p:spPr>
          <a:xfrm>
            <a:off x="7434719" y="66000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4" name="object 1214"/>
          <p:cNvSpPr/>
          <p:nvPr/>
        </p:nvSpPr>
        <p:spPr>
          <a:xfrm>
            <a:off x="7434719" y="66031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5" name="object 1215"/>
          <p:cNvSpPr/>
          <p:nvPr/>
        </p:nvSpPr>
        <p:spPr>
          <a:xfrm>
            <a:off x="7434719" y="66061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6" name="object 1216"/>
          <p:cNvSpPr/>
          <p:nvPr/>
        </p:nvSpPr>
        <p:spPr>
          <a:xfrm>
            <a:off x="7434719" y="660920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7" name="object 1217"/>
          <p:cNvSpPr/>
          <p:nvPr/>
        </p:nvSpPr>
        <p:spPr>
          <a:xfrm>
            <a:off x="7434719" y="661225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8" name="object 1218"/>
          <p:cNvSpPr/>
          <p:nvPr/>
        </p:nvSpPr>
        <p:spPr>
          <a:xfrm>
            <a:off x="7434719" y="66153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9" name="object 1219"/>
          <p:cNvSpPr/>
          <p:nvPr/>
        </p:nvSpPr>
        <p:spPr>
          <a:xfrm>
            <a:off x="7434719" y="66183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0" name="object 1220"/>
          <p:cNvSpPr/>
          <p:nvPr/>
        </p:nvSpPr>
        <p:spPr>
          <a:xfrm>
            <a:off x="7434719" y="66213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1" name="object 1221"/>
          <p:cNvSpPr/>
          <p:nvPr/>
        </p:nvSpPr>
        <p:spPr>
          <a:xfrm>
            <a:off x="7434719" y="66244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2" name="object 1222"/>
          <p:cNvSpPr/>
          <p:nvPr/>
        </p:nvSpPr>
        <p:spPr>
          <a:xfrm>
            <a:off x="7434719" y="662749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3" name="object 1223"/>
          <p:cNvSpPr/>
          <p:nvPr/>
        </p:nvSpPr>
        <p:spPr>
          <a:xfrm>
            <a:off x="7434719" y="663054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4" name="object 1224"/>
          <p:cNvSpPr/>
          <p:nvPr/>
        </p:nvSpPr>
        <p:spPr>
          <a:xfrm>
            <a:off x="7434719" y="663359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5" name="object 1225"/>
          <p:cNvSpPr/>
          <p:nvPr/>
        </p:nvSpPr>
        <p:spPr>
          <a:xfrm>
            <a:off x="7434719" y="66366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6" name="object 1226"/>
          <p:cNvSpPr/>
          <p:nvPr/>
        </p:nvSpPr>
        <p:spPr>
          <a:xfrm>
            <a:off x="7434719" y="66396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7" name="object 1227"/>
          <p:cNvSpPr/>
          <p:nvPr/>
        </p:nvSpPr>
        <p:spPr>
          <a:xfrm>
            <a:off x="7434719" y="66427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8" name="object 1228"/>
          <p:cNvSpPr/>
          <p:nvPr/>
        </p:nvSpPr>
        <p:spPr>
          <a:xfrm>
            <a:off x="7434719" y="664578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9" name="object 1229"/>
          <p:cNvSpPr/>
          <p:nvPr/>
        </p:nvSpPr>
        <p:spPr>
          <a:xfrm>
            <a:off x="7434719" y="664883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0" name="object 1230"/>
          <p:cNvSpPr/>
          <p:nvPr/>
        </p:nvSpPr>
        <p:spPr>
          <a:xfrm>
            <a:off x="7434719" y="66518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1" name="object 1231"/>
          <p:cNvSpPr/>
          <p:nvPr/>
        </p:nvSpPr>
        <p:spPr>
          <a:xfrm>
            <a:off x="7434719" y="66549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2" name="object 1232"/>
          <p:cNvSpPr/>
          <p:nvPr/>
        </p:nvSpPr>
        <p:spPr>
          <a:xfrm>
            <a:off x="7434719" y="66579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3" name="object 1233"/>
          <p:cNvSpPr/>
          <p:nvPr/>
        </p:nvSpPr>
        <p:spPr>
          <a:xfrm>
            <a:off x="7434719" y="66610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4" name="object 1234"/>
          <p:cNvSpPr/>
          <p:nvPr/>
        </p:nvSpPr>
        <p:spPr>
          <a:xfrm>
            <a:off x="7434719" y="66640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5" name="object 1235"/>
          <p:cNvSpPr/>
          <p:nvPr/>
        </p:nvSpPr>
        <p:spPr>
          <a:xfrm>
            <a:off x="7434719" y="666711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6" name="object 1236"/>
          <p:cNvSpPr/>
          <p:nvPr/>
        </p:nvSpPr>
        <p:spPr>
          <a:xfrm>
            <a:off x="7434719" y="66701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7" name="object 1237"/>
          <p:cNvSpPr/>
          <p:nvPr/>
        </p:nvSpPr>
        <p:spPr>
          <a:xfrm>
            <a:off x="7434719" y="66732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8" name="object 1238"/>
          <p:cNvSpPr/>
          <p:nvPr/>
        </p:nvSpPr>
        <p:spPr>
          <a:xfrm>
            <a:off x="7434719" y="66762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9" name="object 1239"/>
          <p:cNvSpPr/>
          <p:nvPr/>
        </p:nvSpPr>
        <p:spPr>
          <a:xfrm>
            <a:off x="7434719" y="66793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0" name="object 1240"/>
          <p:cNvSpPr/>
          <p:nvPr/>
        </p:nvSpPr>
        <p:spPr>
          <a:xfrm>
            <a:off x="7434719" y="66823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1" name="object 1241"/>
          <p:cNvSpPr/>
          <p:nvPr/>
        </p:nvSpPr>
        <p:spPr>
          <a:xfrm>
            <a:off x="7434719" y="668540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2" name="object 1242"/>
          <p:cNvSpPr/>
          <p:nvPr/>
        </p:nvSpPr>
        <p:spPr>
          <a:xfrm>
            <a:off x="7434719" y="668845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3" name="object 1243"/>
          <p:cNvSpPr/>
          <p:nvPr/>
        </p:nvSpPr>
        <p:spPr>
          <a:xfrm>
            <a:off x="7434719" y="66915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4" name="object 1244"/>
          <p:cNvSpPr/>
          <p:nvPr/>
        </p:nvSpPr>
        <p:spPr>
          <a:xfrm>
            <a:off x="7434719" y="66945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5" name="object 1245"/>
          <p:cNvSpPr/>
          <p:nvPr/>
        </p:nvSpPr>
        <p:spPr>
          <a:xfrm>
            <a:off x="7434719" y="66975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6" name="object 1246"/>
          <p:cNvSpPr/>
          <p:nvPr/>
        </p:nvSpPr>
        <p:spPr>
          <a:xfrm>
            <a:off x="7434719" y="67006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7" name="object 1247"/>
          <p:cNvSpPr/>
          <p:nvPr/>
        </p:nvSpPr>
        <p:spPr>
          <a:xfrm>
            <a:off x="7434719" y="670369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8" name="object 1248"/>
          <p:cNvSpPr/>
          <p:nvPr/>
        </p:nvSpPr>
        <p:spPr>
          <a:xfrm>
            <a:off x="7434719" y="670674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9" name="object 1249"/>
          <p:cNvSpPr/>
          <p:nvPr/>
        </p:nvSpPr>
        <p:spPr>
          <a:xfrm>
            <a:off x="7434719" y="670979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0" name="object 1250"/>
          <p:cNvSpPr/>
          <p:nvPr/>
        </p:nvSpPr>
        <p:spPr>
          <a:xfrm>
            <a:off x="7434719" y="67128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1" name="object 1251"/>
          <p:cNvSpPr/>
          <p:nvPr/>
        </p:nvSpPr>
        <p:spPr>
          <a:xfrm>
            <a:off x="7434719" y="67158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2" name="object 1252"/>
          <p:cNvSpPr/>
          <p:nvPr/>
        </p:nvSpPr>
        <p:spPr>
          <a:xfrm>
            <a:off x="7434719" y="67189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3" name="object 1253"/>
          <p:cNvSpPr/>
          <p:nvPr/>
        </p:nvSpPr>
        <p:spPr>
          <a:xfrm>
            <a:off x="7434719" y="672198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4" name="object 1254"/>
          <p:cNvSpPr/>
          <p:nvPr/>
        </p:nvSpPr>
        <p:spPr>
          <a:xfrm>
            <a:off x="7434719" y="672503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5" name="object 1255"/>
          <p:cNvSpPr/>
          <p:nvPr/>
        </p:nvSpPr>
        <p:spPr>
          <a:xfrm>
            <a:off x="7434719" y="67280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6" name="object 1256"/>
          <p:cNvSpPr/>
          <p:nvPr/>
        </p:nvSpPr>
        <p:spPr>
          <a:xfrm>
            <a:off x="7434719" y="67311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7" name="object 1257"/>
          <p:cNvSpPr/>
          <p:nvPr/>
        </p:nvSpPr>
        <p:spPr>
          <a:xfrm>
            <a:off x="7434719" y="67341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8" name="object 1258"/>
          <p:cNvSpPr/>
          <p:nvPr/>
        </p:nvSpPr>
        <p:spPr>
          <a:xfrm>
            <a:off x="7434719" y="67372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9" name="object 1259"/>
          <p:cNvSpPr/>
          <p:nvPr/>
        </p:nvSpPr>
        <p:spPr>
          <a:xfrm>
            <a:off x="7434719" y="67402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0" name="object 1260"/>
          <p:cNvSpPr/>
          <p:nvPr/>
        </p:nvSpPr>
        <p:spPr>
          <a:xfrm>
            <a:off x="7434719" y="674331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1" name="object 1261"/>
          <p:cNvSpPr/>
          <p:nvPr/>
        </p:nvSpPr>
        <p:spPr>
          <a:xfrm>
            <a:off x="7434719" y="67463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2" name="object 1262"/>
          <p:cNvSpPr/>
          <p:nvPr/>
        </p:nvSpPr>
        <p:spPr>
          <a:xfrm>
            <a:off x="7434719" y="67494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3" name="object 1263"/>
          <p:cNvSpPr/>
          <p:nvPr/>
        </p:nvSpPr>
        <p:spPr>
          <a:xfrm>
            <a:off x="7434719" y="67524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4" name="object 1264"/>
          <p:cNvSpPr/>
          <p:nvPr/>
        </p:nvSpPr>
        <p:spPr>
          <a:xfrm>
            <a:off x="7434719" y="67555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5" name="object 1265"/>
          <p:cNvSpPr/>
          <p:nvPr/>
        </p:nvSpPr>
        <p:spPr>
          <a:xfrm>
            <a:off x="7434719" y="67585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6" name="object 1266"/>
          <p:cNvSpPr/>
          <p:nvPr/>
        </p:nvSpPr>
        <p:spPr>
          <a:xfrm>
            <a:off x="7434719" y="676160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7" name="object 1267"/>
          <p:cNvSpPr/>
          <p:nvPr/>
        </p:nvSpPr>
        <p:spPr>
          <a:xfrm>
            <a:off x="7434719" y="676465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8" name="object 1268"/>
          <p:cNvSpPr/>
          <p:nvPr/>
        </p:nvSpPr>
        <p:spPr>
          <a:xfrm>
            <a:off x="7434719" y="67677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9" name="object 1269"/>
          <p:cNvSpPr/>
          <p:nvPr/>
        </p:nvSpPr>
        <p:spPr>
          <a:xfrm>
            <a:off x="7434719" y="67707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0" name="object 1270"/>
          <p:cNvSpPr/>
          <p:nvPr/>
        </p:nvSpPr>
        <p:spPr>
          <a:xfrm>
            <a:off x="7434719" y="67737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1" name="object 1271"/>
          <p:cNvSpPr/>
          <p:nvPr/>
        </p:nvSpPr>
        <p:spPr>
          <a:xfrm>
            <a:off x="7434719" y="67768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2" name="object 1272"/>
          <p:cNvSpPr/>
          <p:nvPr/>
        </p:nvSpPr>
        <p:spPr>
          <a:xfrm>
            <a:off x="7434719" y="677989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3" name="object 1273"/>
          <p:cNvSpPr/>
          <p:nvPr/>
        </p:nvSpPr>
        <p:spPr>
          <a:xfrm>
            <a:off x="7434719" y="678294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4" name="object 1274"/>
          <p:cNvSpPr/>
          <p:nvPr/>
        </p:nvSpPr>
        <p:spPr>
          <a:xfrm>
            <a:off x="7434719" y="678599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5" name="object 1275"/>
          <p:cNvSpPr/>
          <p:nvPr/>
        </p:nvSpPr>
        <p:spPr>
          <a:xfrm>
            <a:off x="7434719" y="67890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6" name="object 1276"/>
          <p:cNvSpPr/>
          <p:nvPr/>
        </p:nvSpPr>
        <p:spPr>
          <a:xfrm>
            <a:off x="7434719" y="67920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7" name="object 1277"/>
          <p:cNvSpPr/>
          <p:nvPr/>
        </p:nvSpPr>
        <p:spPr>
          <a:xfrm>
            <a:off x="7434719" y="67951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8" name="object 1278"/>
          <p:cNvSpPr/>
          <p:nvPr/>
        </p:nvSpPr>
        <p:spPr>
          <a:xfrm>
            <a:off x="7434719" y="679818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9" name="object 1279"/>
          <p:cNvSpPr/>
          <p:nvPr/>
        </p:nvSpPr>
        <p:spPr>
          <a:xfrm>
            <a:off x="7434719" y="680123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0" name="object 1280"/>
          <p:cNvSpPr/>
          <p:nvPr/>
        </p:nvSpPr>
        <p:spPr>
          <a:xfrm>
            <a:off x="7434719" y="68042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1" name="object 1281"/>
          <p:cNvSpPr/>
          <p:nvPr/>
        </p:nvSpPr>
        <p:spPr>
          <a:xfrm>
            <a:off x="7434719" y="68073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2" name="object 1282"/>
          <p:cNvSpPr/>
          <p:nvPr/>
        </p:nvSpPr>
        <p:spPr>
          <a:xfrm>
            <a:off x="7434719" y="68103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3" name="object 1283"/>
          <p:cNvSpPr/>
          <p:nvPr/>
        </p:nvSpPr>
        <p:spPr>
          <a:xfrm>
            <a:off x="7434719" y="68134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4" name="object 1284"/>
          <p:cNvSpPr/>
          <p:nvPr/>
        </p:nvSpPr>
        <p:spPr>
          <a:xfrm>
            <a:off x="7434719" y="68164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5" name="object 1285"/>
          <p:cNvSpPr/>
          <p:nvPr/>
        </p:nvSpPr>
        <p:spPr>
          <a:xfrm>
            <a:off x="7434719" y="681951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6" name="object 1286"/>
          <p:cNvSpPr/>
          <p:nvPr/>
        </p:nvSpPr>
        <p:spPr>
          <a:xfrm>
            <a:off x="7434719" y="68225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7" name="object 1287"/>
          <p:cNvSpPr/>
          <p:nvPr/>
        </p:nvSpPr>
        <p:spPr>
          <a:xfrm>
            <a:off x="7434719" y="68256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8" name="object 1288"/>
          <p:cNvSpPr/>
          <p:nvPr/>
        </p:nvSpPr>
        <p:spPr>
          <a:xfrm>
            <a:off x="7434719" y="68286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9" name="object 1289"/>
          <p:cNvSpPr/>
          <p:nvPr/>
        </p:nvSpPr>
        <p:spPr>
          <a:xfrm>
            <a:off x="7434719" y="68317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0" name="object 1290"/>
          <p:cNvSpPr/>
          <p:nvPr/>
        </p:nvSpPr>
        <p:spPr>
          <a:xfrm>
            <a:off x="7434719" y="68347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1" name="object 1291"/>
          <p:cNvSpPr/>
          <p:nvPr/>
        </p:nvSpPr>
        <p:spPr>
          <a:xfrm>
            <a:off x="7434719" y="683780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2" name="object 1292"/>
          <p:cNvSpPr/>
          <p:nvPr/>
        </p:nvSpPr>
        <p:spPr>
          <a:xfrm>
            <a:off x="7434719" y="684085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3" name="object 1293"/>
          <p:cNvSpPr/>
          <p:nvPr/>
        </p:nvSpPr>
        <p:spPr>
          <a:xfrm>
            <a:off x="7434719" y="68439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4" name="object 1294"/>
          <p:cNvSpPr/>
          <p:nvPr/>
        </p:nvSpPr>
        <p:spPr>
          <a:xfrm>
            <a:off x="7434719" y="68469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5" name="object 1295"/>
          <p:cNvSpPr/>
          <p:nvPr/>
        </p:nvSpPr>
        <p:spPr>
          <a:xfrm>
            <a:off x="7434719" y="68499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6" name="object 1296"/>
          <p:cNvSpPr/>
          <p:nvPr/>
        </p:nvSpPr>
        <p:spPr>
          <a:xfrm>
            <a:off x="7434719" y="68530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7" name="object 1297"/>
          <p:cNvSpPr/>
          <p:nvPr/>
        </p:nvSpPr>
        <p:spPr>
          <a:xfrm>
            <a:off x="7434719" y="685609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8" name="object 1298"/>
          <p:cNvSpPr/>
          <p:nvPr/>
        </p:nvSpPr>
        <p:spPr>
          <a:xfrm>
            <a:off x="7434719" y="685914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9" name="object 1299"/>
          <p:cNvSpPr/>
          <p:nvPr/>
        </p:nvSpPr>
        <p:spPr>
          <a:xfrm>
            <a:off x="7434719" y="686219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0" name="object 1300"/>
          <p:cNvSpPr/>
          <p:nvPr/>
        </p:nvSpPr>
        <p:spPr>
          <a:xfrm>
            <a:off x="7434719" y="68652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1" name="object 1301"/>
          <p:cNvSpPr/>
          <p:nvPr/>
        </p:nvSpPr>
        <p:spPr>
          <a:xfrm>
            <a:off x="7434719" y="68682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2" name="object 1302"/>
          <p:cNvSpPr/>
          <p:nvPr/>
        </p:nvSpPr>
        <p:spPr>
          <a:xfrm>
            <a:off x="7434719" y="68713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3" name="object 1303"/>
          <p:cNvSpPr/>
          <p:nvPr/>
        </p:nvSpPr>
        <p:spPr>
          <a:xfrm>
            <a:off x="7434719" y="687438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4" name="object 1304"/>
          <p:cNvSpPr/>
          <p:nvPr/>
        </p:nvSpPr>
        <p:spPr>
          <a:xfrm>
            <a:off x="7434719" y="687743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5" name="object 1305"/>
          <p:cNvSpPr/>
          <p:nvPr/>
        </p:nvSpPr>
        <p:spPr>
          <a:xfrm>
            <a:off x="7434719" y="68804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6" name="object 1306"/>
          <p:cNvSpPr/>
          <p:nvPr/>
        </p:nvSpPr>
        <p:spPr>
          <a:xfrm>
            <a:off x="7434719" y="68835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7" name="object 1307"/>
          <p:cNvSpPr/>
          <p:nvPr/>
        </p:nvSpPr>
        <p:spPr>
          <a:xfrm>
            <a:off x="7434719" y="68865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8" name="object 1308"/>
          <p:cNvSpPr/>
          <p:nvPr/>
        </p:nvSpPr>
        <p:spPr>
          <a:xfrm>
            <a:off x="7434719" y="68896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9" name="object 1309"/>
          <p:cNvSpPr/>
          <p:nvPr/>
        </p:nvSpPr>
        <p:spPr>
          <a:xfrm>
            <a:off x="7434719" y="68926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0" name="object 1310"/>
          <p:cNvSpPr/>
          <p:nvPr/>
        </p:nvSpPr>
        <p:spPr>
          <a:xfrm>
            <a:off x="7434719" y="689571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1" name="object 1311"/>
          <p:cNvSpPr/>
          <p:nvPr/>
        </p:nvSpPr>
        <p:spPr>
          <a:xfrm>
            <a:off x="7434719" y="68987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2" name="object 1312"/>
          <p:cNvSpPr/>
          <p:nvPr/>
        </p:nvSpPr>
        <p:spPr>
          <a:xfrm>
            <a:off x="7434719" y="69018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3" name="object 1313"/>
          <p:cNvSpPr/>
          <p:nvPr/>
        </p:nvSpPr>
        <p:spPr>
          <a:xfrm>
            <a:off x="7434719" y="69048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4" name="object 1314"/>
          <p:cNvSpPr/>
          <p:nvPr/>
        </p:nvSpPr>
        <p:spPr>
          <a:xfrm>
            <a:off x="7434719" y="69079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5" name="object 1315"/>
          <p:cNvSpPr/>
          <p:nvPr/>
        </p:nvSpPr>
        <p:spPr>
          <a:xfrm>
            <a:off x="7434719" y="69109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6" name="object 1316"/>
          <p:cNvSpPr/>
          <p:nvPr/>
        </p:nvSpPr>
        <p:spPr>
          <a:xfrm>
            <a:off x="7434719" y="691400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7" name="object 1317"/>
          <p:cNvSpPr/>
          <p:nvPr/>
        </p:nvSpPr>
        <p:spPr>
          <a:xfrm>
            <a:off x="7434719" y="691705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8" name="object 1318"/>
          <p:cNvSpPr/>
          <p:nvPr/>
        </p:nvSpPr>
        <p:spPr>
          <a:xfrm>
            <a:off x="7434719" y="69201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9" name="object 1319"/>
          <p:cNvSpPr/>
          <p:nvPr/>
        </p:nvSpPr>
        <p:spPr>
          <a:xfrm>
            <a:off x="7434719" y="69231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0" name="object 1320"/>
          <p:cNvSpPr/>
          <p:nvPr/>
        </p:nvSpPr>
        <p:spPr>
          <a:xfrm>
            <a:off x="7434719" y="69261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1" name="object 1321"/>
          <p:cNvSpPr/>
          <p:nvPr/>
        </p:nvSpPr>
        <p:spPr>
          <a:xfrm>
            <a:off x="7434719" y="69292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2" name="object 1322"/>
          <p:cNvSpPr/>
          <p:nvPr/>
        </p:nvSpPr>
        <p:spPr>
          <a:xfrm>
            <a:off x="7434719" y="693229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3" name="object 1323"/>
          <p:cNvSpPr/>
          <p:nvPr/>
        </p:nvSpPr>
        <p:spPr>
          <a:xfrm>
            <a:off x="7434719" y="693534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4" name="object 1324"/>
          <p:cNvSpPr/>
          <p:nvPr/>
        </p:nvSpPr>
        <p:spPr>
          <a:xfrm>
            <a:off x="7434719" y="693839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5" name="object 1325"/>
          <p:cNvSpPr/>
          <p:nvPr/>
        </p:nvSpPr>
        <p:spPr>
          <a:xfrm>
            <a:off x="7434719" y="69414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6" name="object 1326"/>
          <p:cNvSpPr/>
          <p:nvPr/>
        </p:nvSpPr>
        <p:spPr>
          <a:xfrm>
            <a:off x="7434719" y="69444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7" name="object 1327"/>
          <p:cNvSpPr/>
          <p:nvPr/>
        </p:nvSpPr>
        <p:spPr>
          <a:xfrm>
            <a:off x="7434719" y="69475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8" name="object 1328"/>
          <p:cNvSpPr/>
          <p:nvPr/>
        </p:nvSpPr>
        <p:spPr>
          <a:xfrm>
            <a:off x="7434719" y="695058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9" name="object 1329"/>
          <p:cNvSpPr/>
          <p:nvPr/>
        </p:nvSpPr>
        <p:spPr>
          <a:xfrm>
            <a:off x="7434719" y="695363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0" name="object 1330"/>
          <p:cNvSpPr/>
          <p:nvPr/>
        </p:nvSpPr>
        <p:spPr>
          <a:xfrm>
            <a:off x="7434719" y="69566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1" name="object 1331"/>
          <p:cNvSpPr/>
          <p:nvPr/>
        </p:nvSpPr>
        <p:spPr>
          <a:xfrm>
            <a:off x="7434719" y="69597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2" name="object 1332"/>
          <p:cNvSpPr/>
          <p:nvPr/>
        </p:nvSpPr>
        <p:spPr>
          <a:xfrm>
            <a:off x="7434719" y="69627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3" name="object 1333"/>
          <p:cNvSpPr/>
          <p:nvPr/>
        </p:nvSpPr>
        <p:spPr>
          <a:xfrm>
            <a:off x="7434719" y="69658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4" name="object 1334"/>
          <p:cNvSpPr/>
          <p:nvPr/>
        </p:nvSpPr>
        <p:spPr>
          <a:xfrm>
            <a:off x="7434719" y="69688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5" name="object 1335"/>
          <p:cNvSpPr/>
          <p:nvPr/>
        </p:nvSpPr>
        <p:spPr>
          <a:xfrm>
            <a:off x="7434719" y="697191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6" name="object 1336"/>
          <p:cNvSpPr/>
          <p:nvPr/>
        </p:nvSpPr>
        <p:spPr>
          <a:xfrm>
            <a:off x="7434719" y="69749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7" name="object 1337"/>
          <p:cNvSpPr/>
          <p:nvPr/>
        </p:nvSpPr>
        <p:spPr>
          <a:xfrm>
            <a:off x="7434719" y="69780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8" name="object 1338"/>
          <p:cNvSpPr/>
          <p:nvPr/>
        </p:nvSpPr>
        <p:spPr>
          <a:xfrm>
            <a:off x="7434719" y="69810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9" name="object 1339"/>
          <p:cNvSpPr/>
          <p:nvPr/>
        </p:nvSpPr>
        <p:spPr>
          <a:xfrm>
            <a:off x="7434719" y="69841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0" name="object 1340"/>
          <p:cNvSpPr/>
          <p:nvPr/>
        </p:nvSpPr>
        <p:spPr>
          <a:xfrm>
            <a:off x="7434719" y="69871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1" name="object 1341"/>
          <p:cNvSpPr/>
          <p:nvPr/>
        </p:nvSpPr>
        <p:spPr>
          <a:xfrm>
            <a:off x="7434719" y="699020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2" name="object 1342"/>
          <p:cNvSpPr/>
          <p:nvPr/>
        </p:nvSpPr>
        <p:spPr>
          <a:xfrm>
            <a:off x="7434719" y="699325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3" name="object 1343"/>
          <p:cNvSpPr/>
          <p:nvPr/>
        </p:nvSpPr>
        <p:spPr>
          <a:xfrm>
            <a:off x="7434719" y="69963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4" name="object 1344"/>
          <p:cNvSpPr/>
          <p:nvPr/>
        </p:nvSpPr>
        <p:spPr>
          <a:xfrm>
            <a:off x="7434719" y="69993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5" name="object 1345"/>
          <p:cNvSpPr/>
          <p:nvPr/>
        </p:nvSpPr>
        <p:spPr>
          <a:xfrm>
            <a:off x="7434719" y="70023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6" name="object 1346"/>
          <p:cNvSpPr/>
          <p:nvPr/>
        </p:nvSpPr>
        <p:spPr>
          <a:xfrm>
            <a:off x="7434719" y="70054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7" name="object 1347"/>
          <p:cNvSpPr/>
          <p:nvPr/>
        </p:nvSpPr>
        <p:spPr>
          <a:xfrm>
            <a:off x="7434719" y="700849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8" name="object 1348"/>
          <p:cNvSpPr/>
          <p:nvPr/>
        </p:nvSpPr>
        <p:spPr>
          <a:xfrm>
            <a:off x="7434719" y="701154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9" name="object 1349"/>
          <p:cNvSpPr/>
          <p:nvPr/>
        </p:nvSpPr>
        <p:spPr>
          <a:xfrm>
            <a:off x="7434719" y="701459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0" name="object 1350"/>
          <p:cNvSpPr/>
          <p:nvPr/>
        </p:nvSpPr>
        <p:spPr>
          <a:xfrm>
            <a:off x="7434719" y="701763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1" name="object 1351"/>
          <p:cNvSpPr/>
          <p:nvPr/>
        </p:nvSpPr>
        <p:spPr>
          <a:xfrm>
            <a:off x="7434719" y="702068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2" name="object 1352"/>
          <p:cNvSpPr/>
          <p:nvPr/>
        </p:nvSpPr>
        <p:spPr>
          <a:xfrm>
            <a:off x="7434719" y="702373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3" name="object 1353"/>
          <p:cNvSpPr/>
          <p:nvPr/>
        </p:nvSpPr>
        <p:spPr>
          <a:xfrm>
            <a:off x="7434719" y="702678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4" name="object 1354"/>
          <p:cNvSpPr/>
          <p:nvPr/>
        </p:nvSpPr>
        <p:spPr>
          <a:xfrm>
            <a:off x="7434719" y="702983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5" name="object 1355"/>
          <p:cNvSpPr/>
          <p:nvPr/>
        </p:nvSpPr>
        <p:spPr>
          <a:xfrm>
            <a:off x="7434719" y="7032879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6" name="object 1356"/>
          <p:cNvSpPr/>
          <p:nvPr/>
        </p:nvSpPr>
        <p:spPr>
          <a:xfrm>
            <a:off x="7434719" y="703592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7" name="object 1357"/>
          <p:cNvSpPr/>
          <p:nvPr/>
        </p:nvSpPr>
        <p:spPr>
          <a:xfrm>
            <a:off x="7434719" y="703897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8" name="object 1358"/>
          <p:cNvSpPr/>
          <p:nvPr/>
        </p:nvSpPr>
        <p:spPr>
          <a:xfrm>
            <a:off x="7434719" y="7042022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9" name="object 1359"/>
          <p:cNvSpPr/>
          <p:nvPr/>
        </p:nvSpPr>
        <p:spPr>
          <a:xfrm>
            <a:off x="7434719" y="704507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0" name="object 1360"/>
          <p:cNvSpPr/>
          <p:nvPr/>
        </p:nvSpPr>
        <p:spPr>
          <a:xfrm>
            <a:off x="7434719" y="704811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1" name="object 1361"/>
          <p:cNvSpPr/>
          <p:nvPr/>
        </p:nvSpPr>
        <p:spPr>
          <a:xfrm>
            <a:off x="7434719" y="7051167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2" name="object 1362"/>
          <p:cNvSpPr/>
          <p:nvPr/>
        </p:nvSpPr>
        <p:spPr>
          <a:xfrm>
            <a:off x="7434719" y="705421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3" name="object 1363"/>
          <p:cNvSpPr/>
          <p:nvPr/>
        </p:nvSpPr>
        <p:spPr>
          <a:xfrm>
            <a:off x="7434719" y="705726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4" name="object 1364"/>
          <p:cNvSpPr/>
          <p:nvPr/>
        </p:nvSpPr>
        <p:spPr>
          <a:xfrm>
            <a:off x="7434719" y="7060310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5" name="object 1365"/>
          <p:cNvSpPr/>
          <p:nvPr/>
        </p:nvSpPr>
        <p:spPr>
          <a:xfrm>
            <a:off x="7434719" y="706335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6" name="object 1366"/>
          <p:cNvSpPr/>
          <p:nvPr/>
        </p:nvSpPr>
        <p:spPr>
          <a:xfrm>
            <a:off x="7434719" y="706640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7" name="object 1367"/>
          <p:cNvSpPr/>
          <p:nvPr/>
        </p:nvSpPr>
        <p:spPr>
          <a:xfrm>
            <a:off x="7434719" y="7069455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8" name="object 1368"/>
          <p:cNvSpPr/>
          <p:nvPr/>
        </p:nvSpPr>
        <p:spPr>
          <a:xfrm>
            <a:off x="7434719" y="707250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9" name="object 1369"/>
          <p:cNvSpPr/>
          <p:nvPr/>
        </p:nvSpPr>
        <p:spPr>
          <a:xfrm>
            <a:off x="7434719" y="7075551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0" name="object 1370"/>
          <p:cNvSpPr/>
          <p:nvPr/>
        </p:nvSpPr>
        <p:spPr>
          <a:xfrm>
            <a:off x="7434719" y="7078598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1" name="object 1371"/>
          <p:cNvSpPr/>
          <p:nvPr/>
        </p:nvSpPr>
        <p:spPr>
          <a:xfrm>
            <a:off x="7434719" y="7081646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2" name="object 1372"/>
          <p:cNvSpPr/>
          <p:nvPr/>
        </p:nvSpPr>
        <p:spPr>
          <a:xfrm>
            <a:off x="7434719" y="7084694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3" name="object 1373"/>
          <p:cNvSpPr/>
          <p:nvPr/>
        </p:nvSpPr>
        <p:spPr>
          <a:xfrm>
            <a:off x="7434719" y="7087743"/>
            <a:ext cx="1873250" cy="0"/>
          </a:xfrm>
          <a:custGeom>
            <a:avLst/>
            <a:gdLst/>
            <a:ahLst/>
            <a:cxnLst/>
            <a:rect l="l" t="t" r="r" b="b"/>
            <a:pathLst>
              <a:path w="1873250">
                <a:moveTo>
                  <a:pt x="0" y="0"/>
                </a:moveTo>
                <a:lnTo>
                  <a:pt x="187299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4" name="object 1374"/>
          <p:cNvSpPr/>
          <p:nvPr/>
        </p:nvSpPr>
        <p:spPr>
          <a:xfrm>
            <a:off x="7434719" y="2914650"/>
            <a:ext cx="1873250" cy="4177029"/>
          </a:xfrm>
          <a:custGeom>
            <a:avLst/>
            <a:gdLst/>
            <a:ahLst/>
            <a:cxnLst/>
            <a:rect l="l" t="t" r="r" b="b"/>
            <a:pathLst>
              <a:path w="1873250" h="4177029">
                <a:moveTo>
                  <a:pt x="0" y="0"/>
                </a:moveTo>
                <a:lnTo>
                  <a:pt x="0" y="4176522"/>
                </a:lnTo>
                <a:lnTo>
                  <a:pt x="1872996" y="4176522"/>
                </a:lnTo>
                <a:lnTo>
                  <a:pt x="1872996" y="0"/>
                </a:lnTo>
                <a:lnTo>
                  <a:pt x="0" y="0"/>
                </a:lnTo>
                <a:close/>
              </a:path>
            </a:pathLst>
          </a:custGeom>
          <a:ln w="12953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5" name="object 1375"/>
          <p:cNvSpPr txBox="1"/>
          <p:nvPr/>
        </p:nvSpPr>
        <p:spPr>
          <a:xfrm>
            <a:off x="7546288" y="3082544"/>
            <a:ext cx="1662430" cy="572770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2700" marR="5080" indent="393700">
              <a:lnSpc>
                <a:spcPts val="2150"/>
              </a:lnSpc>
              <a:spcBef>
                <a:spcPts val="180"/>
              </a:spcBef>
            </a:pPr>
            <a:r>
              <a:rPr sz="1800" b="1" spc="-10" dirty="0">
                <a:solidFill>
                  <a:srgbClr val="009A00"/>
                </a:solidFill>
                <a:latin typeface="Tahoma"/>
                <a:cs typeface="Tahoma"/>
              </a:rPr>
              <a:t>SCELTE  </a:t>
            </a:r>
            <a:r>
              <a:rPr sz="1800" b="1" spc="-5" dirty="0">
                <a:solidFill>
                  <a:srgbClr val="009A00"/>
                </a:solidFill>
                <a:latin typeface="Tahoma"/>
                <a:cs typeface="Tahoma"/>
              </a:rPr>
              <a:t>STRATEGICHE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1376" name="object 1376"/>
          <p:cNvSpPr/>
          <p:nvPr/>
        </p:nvSpPr>
        <p:spPr>
          <a:xfrm>
            <a:off x="2178443" y="4405884"/>
            <a:ext cx="6646545" cy="0"/>
          </a:xfrm>
          <a:custGeom>
            <a:avLst/>
            <a:gdLst/>
            <a:ahLst/>
            <a:cxnLst/>
            <a:rect l="l" t="t" r="r" b="b"/>
            <a:pathLst>
              <a:path w="6646545">
                <a:moveTo>
                  <a:pt x="0" y="0"/>
                </a:moveTo>
                <a:lnTo>
                  <a:pt x="6646164" y="0"/>
                </a:lnTo>
              </a:path>
            </a:pathLst>
          </a:custGeom>
          <a:ln w="21336">
            <a:solidFill>
              <a:srgbClr val="00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7" name="object 1377"/>
          <p:cNvSpPr/>
          <p:nvPr/>
        </p:nvSpPr>
        <p:spPr>
          <a:xfrm>
            <a:off x="2178443" y="4299965"/>
            <a:ext cx="6646545" cy="0"/>
          </a:xfrm>
          <a:custGeom>
            <a:avLst/>
            <a:gdLst/>
            <a:ahLst/>
            <a:cxnLst/>
            <a:rect l="l" t="t" r="r" b="b"/>
            <a:pathLst>
              <a:path w="6646545">
                <a:moveTo>
                  <a:pt x="0" y="0"/>
                </a:moveTo>
                <a:lnTo>
                  <a:pt x="6646164" y="0"/>
                </a:lnTo>
              </a:path>
            </a:pathLst>
          </a:custGeom>
          <a:ln w="21336">
            <a:solidFill>
              <a:srgbClr val="00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8" name="object 1378"/>
          <p:cNvSpPr/>
          <p:nvPr/>
        </p:nvSpPr>
        <p:spPr>
          <a:xfrm>
            <a:off x="8698877" y="4016502"/>
            <a:ext cx="394335" cy="673100"/>
          </a:xfrm>
          <a:custGeom>
            <a:avLst/>
            <a:gdLst/>
            <a:ahLst/>
            <a:cxnLst/>
            <a:rect l="l" t="t" r="r" b="b"/>
            <a:pathLst>
              <a:path w="394334" h="673100">
                <a:moveTo>
                  <a:pt x="393954" y="336042"/>
                </a:moveTo>
                <a:lnTo>
                  <a:pt x="0" y="0"/>
                </a:lnTo>
                <a:lnTo>
                  <a:pt x="124205" y="336042"/>
                </a:lnTo>
                <a:lnTo>
                  <a:pt x="124205" y="566658"/>
                </a:lnTo>
                <a:lnTo>
                  <a:pt x="393954" y="336042"/>
                </a:lnTo>
                <a:close/>
              </a:path>
              <a:path w="394334" h="673100">
                <a:moveTo>
                  <a:pt x="124205" y="566658"/>
                </a:moveTo>
                <a:lnTo>
                  <a:pt x="124205" y="336042"/>
                </a:lnTo>
                <a:lnTo>
                  <a:pt x="0" y="672846"/>
                </a:lnTo>
                <a:lnTo>
                  <a:pt x="124205" y="566658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9" name="object 1379"/>
          <p:cNvSpPr/>
          <p:nvPr/>
        </p:nvSpPr>
        <p:spPr>
          <a:xfrm>
            <a:off x="2178443" y="4352544"/>
            <a:ext cx="6646545" cy="0"/>
          </a:xfrm>
          <a:custGeom>
            <a:avLst/>
            <a:gdLst/>
            <a:ahLst/>
            <a:cxnLst/>
            <a:rect l="l" t="t" r="r" b="b"/>
            <a:pathLst>
              <a:path w="6646545">
                <a:moveTo>
                  <a:pt x="0" y="0"/>
                </a:moveTo>
                <a:lnTo>
                  <a:pt x="6646164" y="0"/>
                </a:lnTo>
              </a:path>
            </a:pathLst>
          </a:custGeom>
          <a:ln w="41910">
            <a:solidFill>
              <a:srgbClr val="00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0" name="object 1380"/>
          <p:cNvSpPr txBox="1"/>
          <p:nvPr/>
        </p:nvSpPr>
        <p:spPr>
          <a:xfrm>
            <a:off x="4132453" y="3031490"/>
            <a:ext cx="24758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A50021"/>
                </a:solidFill>
                <a:latin typeface="Tahoma"/>
                <a:cs typeface="Tahoma"/>
              </a:rPr>
              <a:t>Proiezione</a:t>
            </a:r>
            <a:r>
              <a:rPr sz="1800" b="1" spc="-15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1800" b="1" spc="-5" dirty="0">
                <a:solidFill>
                  <a:srgbClr val="A50021"/>
                </a:solidFill>
                <a:latin typeface="Tahoma"/>
                <a:cs typeface="Tahoma"/>
              </a:rPr>
              <a:t>temporale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1381" name="object 1381"/>
          <p:cNvSpPr txBox="1"/>
          <p:nvPr/>
        </p:nvSpPr>
        <p:spPr>
          <a:xfrm>
            <a:off x="4132453" y="3650996"/>
            <a:ext cx="2595245" cy="506730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12700" marR="5080">
              <a:lnSpc>
                <a:spcPct val="75200"/>
              </a:lnSpc>
              <a:spcBef>
                <a:spcPts val="635"/>
              </a:spcBef>
            </a:pPr>
            <a:r>
              <a:rPr sz="1800" b="1" spc="-5" dirty="0">
                <a:solidFill>
                  <a:srgbClr val="A50021"/>
                </a:solidFill>
                <a:latin typeface="Tahoma"/>
                <a:cs typeface="Tahoma"/>
              </a:rPr>
              <a:t>Impatto sugli obiettivi  prioritari di</a:t>
            </a:r>
            <a:r>
              <a:rPr sz="1800" b="1" spc="-30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1800" b="1" spc="-5" dirty="0">
                <a:solidFill>
                  <a:srgbClr val="A50021"/>
                </a:solidFill>
                <a:latin typeface="Tahoma"/>
                <a:cs typeface="Tahoma"/>
              </a:rPr>
              <a:t>gestione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1382" name="object 1382"/>
          <p:cNvSpPr txBox="1"/>
          <p:nvPr/>
        </p:nvSpPr>
        <p:spPr>
          <a:xfrm>
            <a:off x="8163445" y="4316221"/>
            <a:ext cx="426084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solidFill>
                  <a:srgbClr val="0033CC"/>
                </a:solidFill>
                <a:latin typeface="Arial"/>
                <a:cs typeface="Arial"/>
              </a:rPr>
              <a:t>+</a:t>
            </a:r>
            <a:endParaRPr sz="5400">
              <a:latin typeface="Arial"/>
              <a:cs typeface="Arial"/>
            </a:endParaRPr>
          </a:p>
        </p:txBody>
      </p:sp>
      <p:sp>
        <p:nvSpPr>
          <p:cNvPr id="1383" name="object 1383"/>
          <p:cNvSpPr txBox="1"/>
          <p:nvPr/>
        </p:nvSpPr>
        <p:spPr>
          <a:xfrm>
            <a:off x="2186304" y="4222495"/>
            <a:ext cx="27940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>
                <a:solidFill>
                  <a:srgbClr val="0033CC"/>
                </a:solidFill>
                <a:latin typeface="Arial"/>
                <a:cs typeface="Arial"/>
              </a:rPr>
              <a:t>-</a:t>
            </a:r>
            <a:endParaRPr sz="6000">
              <a:latin typeface="Arial"/>
              <a:cs typeface="Arial"/>
            </a:endParaRPr>
          </a:p>
        </p:txBody>
      </p:sp>
      <p:sp>
        <p:nvSpPr>
          <p:cNvPr id="1384" name="object 1384"/>
          <p:cNvSpPr/>
          <p:nvPr/>
        </p:nvSpPr>
        <p:spPr>
          <a:xfrm>
            <a:off x="2341511" y="5847588"/>
            <a:ext cx="6750684" cy="0"/>
          </a:xfrm>
          <a:custGeom>
            <a:avLst/>
            <a:gdLst/>
            <a:ahLst/>
            <a:cxnLst/>
            <a:rect l="l" t="t" r="r" b="b"/>
            <a:pathLst>
              <a:path w="6750684">
                <a:moveTo>
                  <a:pt x="0" y="0"/>
                </a:moveTo>
                <a:lnTo>
                  <a:pt x="6750558" y="0"/>
                </a:lnTo>
              </a:path>
            </a:pathLst>
          </a:custGeom>
          <a:ln w="21336">
            <a:solidFill>
              <a:srgbClr val="0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5" name="object 1385"/>
          <p:cNvSpPr/>
          <p:nvPr/>
        </p:nvSpPr>
        <p:spPr>
          <a:xfrm>
            <a:off x="2341511" y="5741670"/>
            <a:ext cx="6750684" cy="0"/>
          </a:xfrm>
          <a:custGeom>
            <a:avLst/>
            <a:gdLst/>
            <a:ahLst/>
            <a:cxnLst/>
            <a:rect l="l" t="t" r="r" b="b"/>
            <a:pathLst>
              <a:path w="6750684">
                <a:moveTo>
                  <a:pt x="0" y="0"/>
                </a:moveTo>
                <a:lnTo>
                  <a:pt x="6750558" y="0"/>
                </a:lnTo>
              </a:path>
            </a:pathLst>
          </a:custGeom>
          <a:ln w="21336">
            <a:solidFill>
              <a:srgbClr val="0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6" name="object 1386"/>
          <p:cNvSpPr/>
          <p:nvPr/>
        </p:nvSpPr>
        <p:spPr>
          <a:xfrm>
            <a:off x="2178443" y="5673852"/>
            <a:ext cx="241554" cy="2415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7" name="object 1387"/>
          <p:cNvSpPr/>
          <p:nvPr/>
        </p:nvSpPr>
        <p:spPr>
          <a:xfrm>
            <a:off x="2341511" y="5794247"/>
            <a:ext cx="6750684" cy="0"/>
          </a:xfrm>
          <a:custGeom>
            <a:avLst/>
            <a:gdLst/>
            <a:ahLst/>
            <a:cxnLst/>
            <a:rect l="l" t="t" r="r" b="b"/>
            <a:pathLst>
              <a:path w="6750684">
                <a:moveTo>
                  <a:pt x="0" y="0"/>
                </a:moveTo>
                <a:lnTo>
                  <a:pt x="6750558" y="0"/>
                </a:lnTo>
              </a:path>
            </a:pathLst>
          </a:custGeom>
          <a:ln w="41910">
            <a:solidFill>
              <a:srgbClr val="0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8" name="object 1388"/>
          <p:cNvSpPr txBox="1"/>
          <p:nvPr/>
        </p:nvSpPr>
        <p:spPr>
          <a:xfrm>
            <a:off x="8305927" y="5664200"/>
            <a:ext cx="27940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>
                <a:solidFill>
                  <a:srgbClr val="009A9A"/>
                </a:solidFill>
                <a:latin typeface="Arial"/>
                <a:cs typeface="Arial"/>
              </a:rPr>
              <a:t>-</a:t>
            </a:r>
            <a:endParaRPr sz="6000">
              <a:latin typeface="Arial"/>
              <a:cs typeface="Arial"/>
            </a:endParaRPr>
          </a:p>
        </p:txBody>
      </p:sp>
      <p:sp>
        <p:nvSpPr>
          <p:cNvPr id="1389" name="object 1389"/>
          <p:cNvSpPr txBox="1"/>
          <p:nvPr/>
        </p:nvSpPr>
        <p:spPr>
          <a:xfrm>
            <a:off x="3408692" y="5104892"/>
            <a:ext cx="4019550" cy="572770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907415" marR="839469" indent="27940">
              <a:lnSpc>
                <a:spcPts val="2150"/>
              </a:lnSpc>
              <a:spcBef>
                <a:spcPts val="180"/>
              </a:spcBef>
            </a:pPr>
            <a:r>
              <a:rPr sz="1800" b="1" spc="-5" dirty="0">
                <a:solidFill>
                  <a:srgbClr val="A50021"/>
                </a:solidFill>
                <a:latin typeface="Tahoma"/>
                <a:cs typeface="Tahoma"/>
              </a:rPr>
              <a:t>Possibilità di  modifica</a:t>
            </a:r>
            <a:r>
              <a:rPr sz="1800" b="1" spc="-50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1800" b="1" spc="-10" dirty="0">
                <a:solidFill>
                  <a:srgbClr val="A50021"/>
                </a:solidFill>
                <a:latin typeface="Tahoma"/>
                <a:cs typeface="Tahoma"/>
              </a:rPr>
              <a:t>successiva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1390" name="object 1390"/>
          <p:cNvSpPr/>
          <p:nvPr/>
        </p:nvSpPr>
        <p:spPr>
          <a:xfrm>
            <a:off x="1746389" y="29150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1" name="object 1391"/>
          <p:cNvSpPr/>
          <p:nvPr/>
        </p:nvSpPr>
        <p:spPr>
          <a:xfrm>
            <a:off x="1746389" y="29180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2" name="object 1392"/>
          <p:cNvSpPr/>
          <p:nvPr/>
        </p:nvSpPr>
        <p:spPr>
          <a:xfrm>
            <a:off x="1746389" y="292112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3" name="object 1393"/>
          <p:cNvSpPr/>
          <p:nvPr/>
        </p:nvSpPr>
        <p:spPr>
          <a:xfrm>
            <a:off x="1746389" y="29241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4" name="object 1394"/>
          <p:cNvSpPr/>
          <p:nvPr/>
        </p:nvSpPr>
        <p:spPr>
          <a:xfrm>
            <a:off x="1746389" y="292722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5" name="object 1395"/>
          <p:cNvSpPr/>
          <p:nvPr/>
        </p:nvSpPr>
        <p:spPr>
          <a:xfrm>
            <a:off x="1746389" y="29302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6" name="object 1396"/>
          <p:cNvSpPr/>
          <p:nvPr/>
        </p:nvSpPr>
        <p:spPr>
          <a:xfrm>
            <a:off x="1746389" y="29333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7" name="object 1397"/>
          <p:cNvSpPr/>
          <p:nvPr/>
        </p:nvSpPr>
        <p:spPr>
          <a:xfrm>
            <a:off x="1746389" y="29363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8" name="object 1398"/>
          <p:cNvSpPr/>
          <p:nvPr/>
        </p:nvSpPr>
        <p:spPr>
          <a:xfrm>
            <a:off x="1746389" y="293941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9" name="object 1399"/>
          <p:cNvSpPr/>
          <p:nvPr/>
        </p:nvSpPr>
        <p:spPr>
          <a:xfrm>
            <a:off x="1746389" y="29424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0" name="object 1400"/>
          <p:cNvSpPr/>
          <p:nvPr/>
        </p:nvSpPr>
        <p:spPr>
          <a:xfrm>
            <a:off x="1746389" y="29455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1" name="object 1401"/>
          <p:cNvSpPr/>
          <p:nvPr/>
        </p:nvSpPr>
        <p:spPr>
          <a:xfrm>
            <a:off x="1746389" y="29485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2" name="object 1402"/>
          <p:cNvSpPr/>
          <p:nvPr/>
        </p:nvSpPr>
        <p:spPr>
          <a:xfrm>
            <a:off x="1746389" y="29516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3" name="object 1403"/>
          <p:cNvSpPr/>
          <p:nvPr/>
        </p:nvSpPr>
        <p:spPr>
          <a:xfrm>
            <a:off x="1746389" y="29546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4" name="object 1404"/>
          <p:cNvSpPr/>
          <p:nvPr/>
        </p:nvSpPr>
        <p:spPr>
          <a:xfrm>
            <a:off x="1746389" y="295770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5" name="object 1405"/>
          <p:cNvSpPr/>
          <p:nvPr/>
        </p:nvSpPr>
        <p:spPr>
          <a:xfrm>
            <a:off x="1746389" y="29607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6" name="object 1406"/>
          <p:cNvSpPr/>
          <p:nvPr/>
        </p:nvSpPr>
        <p:spPr>
          <a:xfrm>
            <a:off x="1746389" y="29637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7" name="object 1407"/>
          <p:cNvSpPr/>
          <p:nvPr/>
        </p:nvSpPr>
        <p:spPr>
          <a:xfrm>
            <a:off x="1746389" y="296684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8" name="object 1408"/>
          <p:cNvSpPr/>
          <p:nvPr/>
        </p:nvSpPr>
        <p:spPr>
          <a:xfrm>
            <a:off x="1746389" y="29698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9" name="object 1409"/>
          <p:cNvSpPr/>
          <p:nvPr/>
        </p:nvSpPr>
        <p:spPr>
          <a:xfrm>
            <a:off x="1746389" y="29729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0" name="object 1410"/>
          <p:cNvSpPr/>
          <p:nvPr/>
        </p:nvSpPr>
        <p:spPr>
          <a:xfrm>
            <a:off x="1746389" y="297599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1" name="object 1411"/>
          <p:cNvSpPr/>
          <p:nvPr/>
        </p:nvSpPr>
        <p:spPr>
          <a:xfrm>
            <a:off x="1746389" y="29790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2" name="object 1412"/>
          <p:cNvSpPr/>
          <p:nvPr/>
        </p:nvSpPr>
        <p:spPr>
          <a:xfrm>
            <a:off x="1746389" y="29820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3" name="object 1413"/>
          <p:cNvSpPr/>
          <p:nvPr/>
        </p:nvSpPr>
        <p:spPr>
          <a:xfrm>
            <a:off x="1746389" y="298513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4" name="object 1414"/>
          <p:cNvSpPr/>
          <p:nvPr/>
        </p:nvSpPr>
        <p:spPr>
          <a:xfrm>
            <a:off x="1746389" y="298818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5" name="object 1415"/>
          <p:cNvSpPr/>
          <p:nvPr/>
        </p:nvSpPr>
        <p:spPr>
          <a:xfrm>
            <a:off x="1746389" y="29912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6" name="object 1416"/>
          <p:cNvSpPr/>
          <p:nvPr/>
        </p:nvSpPr>
        <p:spPr>
          <a:xfrm>
            <a:off x="1746389" y="29942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7" name="object 1417"/>
          <p:cNvSpPr/>
          <p:nvPr/>
        </p:nvSpPr>
        <p:spPr>
          <a:xfrm>
            <a:off x="1746389" y="299732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8" name="object 1418"/>
          <p:cNvSpPr/>
          <p:nvPr/>
        </p:nvSpPr>
        <p:spPr>
          <a:xfrm>
            <a:off x="1746389" y="30003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9" name="object 1419"/>
          <p:cNvSpPr/>
          <p:nvPr/>
        </p:nvSpPr>
        <p:spPr>
          <a:xfrm>
            <a:off x="1746389" y="300342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0" name="object 1420"/>
          <p:cNvSpPr/>
          <p:nvPr/>
        </p:nvSpPr>
        <p:spPr>
          <a:xfrm>
            <a:off x="1746389" y="30064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1" name="object 1421"/>
          <p:cNvSpPr/>
          <p:nvPr/>
        </p:nvSpPr>
        <p:spPr>
          <a:xfrm>
            <a:off x="1746389" y="30095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2" name="object 1422"/>
          <p:cNvSpPr/>
          <p:nvPr/>
        </p:nvSpPr>
        <p:spPr>
          <a:xfrm>
            <a:off x="1746389" y="30125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3" name="object 1423"/>
          <p:cNvSpPr/>
          <p:nvPr/>
        </p:nvSpPr>
        <p:spPr>
          <a:xfrm>
            <a:off x="1746389" y="301561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4" name="object 1424"/>
          <p:cNvSpPr/>
          <p:nvPr/>
        </p:nvSpPr>
        <p:spPr>
          <a:xfrm>
            <a:off x="1746389" y="30186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5" name="object 1425"/>
          <p:cNvSpPr/>
          <p:nvPr/>
        </p:nvSpPr>
        <p:spPr>
          <a:xfrm>
            <a:off x="1746389" y="30217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6" name="object 1426"/>
          <p:cNvSpPr/>
          <p:nvPr/>
        </p:nvSpPr>
        <p:spPr>
          <a:xfrm>
            <a:off x="1746389" y="30247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7" name="object 1427"/>
          <p:cNvSpPr/>
          <p:nvPr/>
        </p:nvSpPr>
        <p:spPr>
          <a:xfrm>
            <a:off x="1746389" y="30278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8" name="object 1428"/>
          <p:cNvSpPr/>
          <p:nvPr/>
        </p:nvSpPr>
        <p:spPr>
          <a:xfrm>
            <a:off x="1746389" y="30308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9" name="object 1429"/>
          <p:cNvSpPr/>
          <p:nvPr/>
        </p:nvSpPr>
        <p:spPr>
          <a:xfrm>
            <a:off x="1746389" y="303390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0" name="object 1430"/>
          <p:cNvSpPr/>
          <p:nvPr/>
        </p:nvSpPr>
        <p:spPr>
          <a:xfrm>
            <a:off x="1746389" y="30369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1" name="object 1431"/>
          <p:cNvSpPr/>
          <p:nvPr/>
        </p:nvSpPr>
        <p:spPr>
          <a:xfrm>
            <a:off x="1746389" y="30399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2" name="object 1432"/>
          <p:cNvSpPr/>
          <p:nvPr/>
        </p:nvSpPr>
        <p:spPr>
          <a:xfrm>
            <a:off x="1746389" y="304304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3" name="object 1433"/>
          <p:cNvSpPr/>
          <p:nvPr/>
        </p:nvSpPr>
        <p:spPr>
          <a:xfrm>
            <a:off x="1746389" y="30460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4" name="object 1434"/>
          <p:cNvSpPr/>
          <p:nvPr/>
        </p:nvSpPr>
        <p:spPr>
          <a:xfrm>
            <a:off x="1746389" y="30491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5" name="object 1435"/>
          <p:cNvSpPr/>
          <p:nvPr/>
        </p:nvSpPr>
        <p:spPr>
          <a:xfrm>
            <a:off x="1746389" y="305219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6" name="object 1436"/>
          <p:cNvSpPr/>
          <p:nvPr/>
        </p:nvSpPr>
        <p:spPr>
          <a:xfrm>
            <a:off x="1746389" y="30552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7" name="object 1437"/>
          <p:cNvSpPr/>
          <p:nvPr/>
        </p:nvSpPr>
        <p:spPr>
          <a:xfrm>
            <a:off x="1746389" y="30582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8" name="object 1438"/>
          <p:cNvSpPr/>
          <p:nvPr/>
        </p:nvSpPr>
        <p:spPr>
          <a:xfrm>
            <a:off x="1746389" y="306133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9" name="object 1439"/>
          <p:cNvSpPr/>
          <p:nvPr/>
        </p:nvSpPr>
        <p:spPr>
          <a:xfrm>
            <a:off x="1746389" y="306438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0" name="object 1440"/>
          <p:cNvSpPr/>
          <p:nvPr/>
        </p:nvSpPr>
        <p:spPr>
          <a:xfrm>
            <a:off x="1746389" y="30674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1" name="object 1441"/>
          <p:cNvSpPr/>
          <p:nvPr/>
        </p:nvSpPr>
        <p:spPr>
          <a:xfrm>
            <a:off x="1746389" y="30704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2" name="object 1442"/>
          <p:cNvSpPr/>
          <p:nvPr/>
        </p:nvSpPr>
        <p:spPr>
          <a:xfrm>
            <a:off x="1746389" y="307352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3" name="object 1443"/>
          <p:cNvSpPr/>
          <p:nvPr/>
        </p:nvSpPr>
        <p:spPr>
          <a:xfrm>
            <a:off x="1746389" y="30765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4" name="object 1444"/>
          <p:cNvSpPr/>
          <p:nvPr/>
        </p:nvSpPr>
        <p:spPr>
          <a:xfrm>
            <a:off x="1746389" y="307962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5" name="object 1445"/>
          <p:cNvSpPr/>
          <p:nvPr/>
        </p:nvSpPr>
        <p:spPr>
          <a:xfrm>
            <a:off x="1746389" y="30826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6" name="object 1446"/>
          <p:cNvSpPr/>
          <p:nvPr/>
        </p:nvSpPr>
        <p:spPr>
          <a:xfrm>
            <a:off x="1746389" y="30857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7" name="object 1447"/>
          <p:cNvSpPr/>
          <p:nvPr/>
        </p:nvSpPr>
        <p:spPr>
          <a:xfrm>
            <a:off x="1746389" y="30887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8" name="object 1448"/>
          <p:cNvSpPr/>
          <p:nvPr/>
        </p:nvSpPr>
        <p:spPr>
          <a:xfrm>
            <a:off x="1746389" y="309181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9" name="object 1449"/>
          <p:cNvSpPr/>
          <p:nvPr/>
        </p:nvSpPr>
        <p:spPr>
          <a:xfrm>
            <a:off x="1746389" y="30948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0" name="object 1450"/>
          <p:cNvSpPr/>
          <p:nvPr/>
        </p:nvSpPr>
        <p:spPr>
          <a:xfrm>
            <a:off x="1746389" y="30979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1" name="object 1451"/>
          <p:cNvSpPr/>
          <p:nvPr/>
        </p:nvSpPr>
        <p:spPr>
          <a:xfrm>
            <a:off x="1746389" y="31009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2" name="object 1452"/>
          <p:cNvSpPr/>
          <p:nvPr/>
        </p:nvSpPr>
        <p:spPr>
          <a:xfrm>
            <a:off x="1746389" y="31040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3" name="object 1453"/>
          <p:cNvSpPr/>
          <p:nvPr/>
        </p:nvSpPr>
        <p:spPr>
          <a:xfrm>
            <a:off x="1746389" y="31070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4" name="object 1454"/>
          <p:cNvSpPr/>
          <p:nvPr/>
        </p:nvSpPr>
        <p:spPr>
          <a:xfrm>
            <a:off x="1746389" y="311010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5" name="object 1455"/>
          <p:cNvSpPr/>
          <p:nvPr/>
        </p:nvSpPr>
        <p:spPr>
          <a:xfrm>
            <a:off x="1746389" y="31131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6" name="object 1456"/>
          <p:cNvSpPr/>
          <p:nvPr/>
        </p:nvSpPr>
        <p:spPr>
          <a:xfrm>
            <a:off x="1746389" y="31161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7" name="object 1457"/>
          <p:cNvSpPr/>
          <p:nvPr/>
        </p:nvSpPr>
        <p:spPr>
          <a:xfrm>
            <a:off x="1746389" y="311924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8" name="object 1458"/>
          <p:cNvSpPr/>
          <p:nvPr/>
        </p:nvSpPr>
        <p:spPr>
          <a:xfrm>
            <a:off x="1746389" y="31222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9" name="object 1459"/>
          <p:cNvSpPr/>
          <p:nvPr/>
        </p:nvSpPr>
        <p:spPr>
          <a:xfrm>
            <a:off x="1746389" y="31253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0" name="object 1460"/>
          <p:cNvSpPr/>
          <p:nvPr/>
        </p:nvSpPr>
        <p:spPr>
          <a:xfrm>
            <a:off x="1746389" y="312839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1" name="object 1461"/>
          <p:cNvSpPr/>
          <p:nvPr/>
        </p:nvSpPr>
        <p:spPr>
          <a:xfrm>
            <a:off x="1746389" y="31314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2" name="object 1462"/>
          <p:cNvSpPr/>
          <p:nvPr/>
        </p:nvSpPr>
        <p:spPr>
          <a:xfrm>
            <a:off x="1746389" y="31344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3" name="object 1463"/>
          <p:cNvSpPr/>
          <p:nvPr/>
        </p:nvSpPr>
        <p:spPr>
          <a:xfrm>
            <a:off x="1746389" y="313753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4" name="object 1464"/>
          <p:cNvSpPr/>
          <p:nvPr/>
        </p:nvSpPr>
        <p:spPr>
          <a:xfrm>
            <a:off x="1746389" y="314058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5" name="object 1465"/>
          <p:cNvSpPr/>
          <p:nvPr/>
        </p:nvSpPr>
        <p:spPr>
          <a:xfrm>
            <a:off x="1746389" y="31436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6" name="object 1466"/>
          <p:cNvSpPr/>
          <p:nvPr/>
        </p:nvSpPr>
        <p:spPr>
          <a:xfrm>
            <a:off x="1746389" y="31466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7" name="object 1467"/>
          <p:cNvSpPr/>
          <p:nvPr/>
        </p:nvSpPr>
        <p:spPr>
          <a:xfrm>
            <a:off x="1746389" y="314972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8" name="object 1468"/>
          <p:cNvSpPr/>
          <p:nvPr/>
        </p:nvSpPr>
        <p:spPr>
          <a:xfrm>
            <a:off x="1746389" y="31527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9" name="object 1469"/>
          <p:cNvSpPr/>
          <p:nvPr/>
        </p:nvSpPr>
        <p:spPr>
          <a:xfrm>
            <a:off x="1746389" y="315582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0" name="object 1470"/>
          <p:cNvSpPr/>
          <p:nvPr/>
        </p:nvSpPr>
        <p:spPr>
          <a:xfrm>
            <a:off x="1746389" y="31588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1" name="object 1471"/>
          <p:cNvSpPr/>
          <p:nvPr/>
        </p:nvSpPr>
        <p:spPr>
          <a:xfrm>
            <a:off x="1746389" y="31619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2" name="object 1472"/>
          <p:cNvSpPr/>
          <p:nvPr/>
        </p:nvSpPr>
        <p:spPr>
          <a:xfrm>
            <a:off x="1746389" y="31649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3" name="object 1473"/>
          <p:cNvSpPr/>
          <p:nvPr/>
        </p:nvSpPr>
        <p:spPr>
          <a:xfrm>
            <a:off x="1746389" y="316801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4" name="object 1474"/>
          <p:cNvSpPr/>
          <p:nvPr/>
        </p:nvSpPr>
        <p:spPr>
          <a:xfrm>
            <a:off x="1746389" y="31710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5" name="object 1475"/>
          <p:cNvSpPr/>
          <p:nvPr/>
        </p:nvSpPr>
        <p:spPr>
          <a:xfrm>
            <a:off x="1746389" y="31741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6" name="object 1476"/>
          <p:cNvSpPr/>
          <p:nvPr/>
        </p:nvSpPr>
        <p:spPr>
          <a:xfrm>
            <a:off x="1746389" y="31771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7" name="object 1477"/>
          <p:cNvSpPr/>
          <p:nvPr/>
        </p:nvSpPr>
        <p:spPr>
          <a:xfrm>
            <a:off x="1746389" y="31802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8" name="object 1478"/>
          <p:cNvSpPr/>
          <p:nvPr/>
        </p:nvSpPr>
        <p:spPr>
          <a:xfrm>
            <a:off x="1746389" y="31832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9" name="object 1479"/>
          <p:cNvSpPr/>
          <p:nvPr/>
        </p:nvSpPr>
        <p:spPr>
          <a:xfrm>
            <a:off x="1746389" y="318630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0" name="object 1480"/>
          <p:cNvSpPr/>
          <p:nvPr/>
        </p:nvSpPr>
        <p:spPr>
          <a:xfrm>
            <a:off x="1746389" y="31893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1" name="object 1481"/>
          <p:cNvSpPr/>
          <p:nvPr/>
        </p:nvSpPr>
        <p:spPr>
          <a:xfrm>
            <a:off x="1746389" y="31923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2" name="object 1482"/>
          <p:cNvSpPr/>
          <p:nvPr/>
        </p:nvSpPr>
        <p:spPr>
          <a:xfrm>
            <a:off x="1746389" y="319544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3" name="object 1483"/>
          <p:cNvSpPr/>
          <p:nvPr/>
        </p:nvSpPr>
        <p:spPr>
          <a:xfrm>
            <a:off x="1746389" y="31984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4" name="object 1484"/>
          <p:cNvSpPr/>
          <p:nvPr/>
        </p:nvSpPr>
        <p:spPr>
          <a:xfrm>
            <a:off x="1746389" y="32015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5" name="object 1485"/>
          <p:cNvSpPr/>
          <p:nvPr/>
        </p:nvSpPr>
        <p:spPr>
          <a:xfrm>
            <a:off x="1746389" y="320459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6" name="object 1486"/>
          <p:cNvSpPr/>
          <p:nvPr/>
        </p:nvSpPr>
        <p:spPr>
          <a:xfrm>
            <a:off x="1746389" y="32076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7" name="object 1487"/>
          <p:cNvSpPr/>
          <p:nvPr/>
        </p:nvSpPr>
        <p:spPr>
          <a:xfrm>
            <a:off x="1746389" y="32106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8" name="object 1488"/>
          <p:cNvSpPr/>
          <p:nvPr/>
        </p:nvSpPr>
        <p:spPr>
          <a:xfrm>
            <a:off x="1746389" y="321373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9" name="object 1489"/>
          <p:cNvSpPr/>
          <p:nvPr/>
        </p:nvSpPr>
        <p:spPr>
          <a:xfrm>
            <a:off x="1746389" y="321678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0" name="object 1490"/>
          <p:cNvSpPr/>
          <p:nvPr/>
        </p:nvSpPr>
        <p:spPr>
          <a:xfrm>
            <a:off x="1746389" y="32198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1" name="object 1491"/>
          <p:cNvSpPr/>
          <p:nvPr/>
        </p:nvSpPr>
        <p:spPr>
          <a:xfrm>
            <a:off x="1746389" y="32228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2" name="object 1492"/>
          <p:cNvSpPr/>
          <p:nvPr/>
        </p:nvSpPr>
        <p:spPr>
          <a:xfrm>
            <a:off x="1746389" y="322592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3" name="object 1493"/>
          <p:cNvSpPr/>
          <p:nvPr/>
        </p:nvSpPr>
        <p:spPr>
          <a:xfrm>
            <a:off x="1746389" y="32289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4" name="object 1494"/>
          <p:cNvSpPr/>
          <p:nvPr/>
        </p:nvSpPr>
        <p:spPr>
          <a:xfrm>
            <a:off x="1746389" y="323202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5" name="object 1495"/>
          <p:cNvSpPr/>
          <p:nvPr/>
        </p:nvSpPr>
        <p:spPr>
          <a:xfrm>
            <a:off x="1746389" y="32350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6" name="object 1496"/>
          <p:cNvSpPr/>
          <p:nvPr/>
        </p:nvSpPr>
        <p:spPr>
          <a:xfrm>
            <a:off x="1746389" y="32381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7" name="object 1497"/>
          <p:cNvSpPr/>
          <p:nvPr/>
        </p:nvSpPr>
        <p:spPr>
          <a:xfrm>
            <a:off x="1746389" y="32411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8" name="object 1498"/>
          <p:cNvSpPr/>
          <p:nvPr/>
        </p:nvSpPr>
        <p:spPr>
          <a:xfrm>
            <a:off x="1746389" y="324421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9" name="object 1499"/>
          <p:cNvSpPr/>
          <p:nvPr/>
        </p:nvSpPr>
        <p:spPr>
          <a:xfrm>
            <a:off x="1746389" y="32472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0" name="object 1500"/>
          <p:cNvSpPr/>
          <p:nvPr/>
        </p:nvSpPr>
        <p:spPr>
          <a:xfrm>
            <a:off x="1746389" y="32503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1" name="object 1501"/>
          <p:cNvSpPr/>
          <p:nvPr/>
        </p:nvSpPr>
        <p:spPr>
          <a:xfrm>
            <a:off x="1746389" y="32533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2" name="object 1502"/>
          <p:cNvSpPr/>
          <p:nvPr/>
        </p:nvSpPr>
        <p:spPr>
          <a:xfrm>
            <a:off x="1746389" y="32564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3" name="object 1503"/>
          <p:cNvSpPr/>
          <p:nvPr/>
        </p:nvSpPr>
        <p:spPr>
          <a:xfrm>
            <a:off x="1746389" y="32594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4" name="object 1504"/>
          <p:cNvSpPr/>
          <p:nvPr/>
        </p:nvSpPr>
        <p:spPr>
          <a:xfrm>
            <a:off x="1746389" y="32625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5" name="object 1505"/>
          <p:cNvSpPr/>
          <p:nvPr/>
        </p:nvSpPr>
        <p:spPr>
          <a:xfrm>
            <a:off x="1746389" y="32655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6" name="object 1506"/>
          <p:cNvSpPr/>
          <p:nvPr/>
        </p:nvSpPr>
        <p:spPr>
          <a:xfrm>
            <a:off x="1746389" y="32685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7" name="object 1507"/>
          <p:cNvSpPr/>
          <p:nvPr/>
        </p:nvSpPr>
        <p:spPr>
          <a:xfrm>
            <a:off x="1746389" y="32716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8" name="object 1508"/>
          <p:cNvSpPr/>
          <p:nvPr/>
        </p:nvSpPr>
        <p:spPr>
          <a:xfrm>
            <a:off x="1746389" y="32746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9" name="object 1509"/>
          <p:cNvSpPr/>
          <p:nvPr/>
        </p:nvSpPr>
        <p:spPr>
          <a:xfrm>
            <a:off x="1746389" y="32777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0" name="object 1510"/>
          <p:cNvSpPr/>
          <p:nvPr/>
        </p:nvSpPr>
        <p:spPr>
          <a:xfrm>
            <a:off x="1746389" y="32807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1" name="object 1511"/>
          <p:cNvSpPr/>
          <p:nvPr/>
        </p:nvSpPr>
        <p:spPr>
          <a:xfrm>
            <a:off x="1746389" y="32838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2" name="object 1512"/>
          <p:cNvSpPr/>
          <p:nvPr/>
        </p:nvSpPr>
        <p:spPr>
          <a:xfrm>
            <a:off x="1746389" y="32868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3" name="object 1513"/>
          <p:cNvSpPr/>
          <p:nvPr/>
        </p:nvSpPr>
        <p:spPr>
          <a:xfrm>
            <a:off x="1746389" y="32899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4" name="object 1514"/>
          <p:cNvSpPr/>
          <p:nvPr/>
        </p:nvSpPr>
        <p:spPr>
          <a:xfrm>
            <a:off x="1746389" y="32929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5" name="object 1515"/>
          <p:cNvSpPr/>
          <p:nvPr/>
        </p:nvSpPr>
        <p:spPr>
          <a:xfrm>
            <a:off x="1746389" y="32960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6" name="object 1516"/>
          <p:cNvSpPr/>
          <p:nvPr/>
        </p:nvSpPr>
        <p:spPr>
          <a:xfrm>
            <a:off x="1746389" y="32990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7" name="object 1517"/>
          <p:cNvSpPr/>
          <p:nvPr/>
        </p:nvSpPr>
        <p:spPr>
          <a:xfrm>
            <a:off x="1746389" y="33021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8" name="object 1518"/>
          <p:cNvSpPr/>
          <p:nvPr/>
        </p:nvSpPr>
        <p:spPr>
          <a:xfrm>
            <a:off x="1746389" y="33051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9" name="object 1519"/>
          <p:cNvSpPr/>
          <p:nvPr/>
        </p:nvSpPr>
        <p:spPr>
          <a:xfrm>
            <a:off x="1746389" y="33082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0" name="object 1520"/>
          <p:cNvSpPr/>
          <p:nvPr/>
        </p:nvSpPr>
        <p:spPr>
          <a:xfrm>
            <a:off x="1746389" y="33112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1" name="object 1521"/>
          <p:cNvSpPr/>
          <p:nvPr/>
        </p:nvSpPr>
        <p:spPr>
          <a:xfrm>
            <a:off x="1746389" y="33143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2" name="object 1522"/>
          <p:cNvSpPr/>
          <p:nvPr/>
        </p:nvSpPr>
        <p:spPr>
          <a:xfrm>
            <a:off x="1746389" y="33173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3" name="object 1523"/>
          <p:cNvSpPr/>
          <p:nvPr/>
        </p:nvSpPr>
        <p:spPr>
          <a:xfrm>
            <a:off x="1746389" y="33204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4" name="object 1524"/>
          <p:cNvSpPr/>
          <p:nvPr/>
        </p:nvSpPr>
        <p:spPr>
          <a:xfrm>
            <a:off x="1746389" y="33234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5" name="object 1525"/>
          <p:cNvSpPr/>
          <p:nvPr/>
        </p:nvSpPr>
        <p:spPr>
          <a:xfrm>
            <a:off x="1746389" y="33265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6" name="object 1526"/>
          <p:cNvSpPr/>
          <p:nvPr/>
        </p:nvSpPr>
        <p:spPr>
          <a:xfrm>
            <a:off x="1746389" y="33295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7" name="object 1527"/>
          <p:cNvSpPr/>
          <p:nvPr/>
        </p:nvSpPr>
        <p:spPr>
          <a:xfrm>
            <a:off x="1746389" y="33326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8" name="object 1528"/>
          <p:cNvSpPr/>
          <p:nvPr/>
        </p:nvSpPr>
        <p:spPr>
          <a:xfrm>
            <a:off x="1746389" y="33356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9" name="object 1529"/>
          <p:cNvSpPr/>
          <p:nvPr/>
        </p:nvSpPr>
        <p:spPr>
          <a:xfrm>
            <a:off x="1746389" y="33387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0" name="object 1530"/>
          <p:cNvSpPr/>
          <p:nvPr/>
        </p:nvSpPr>
        <p:spPr>
          <a:xfrm>
            <a:off x="1746389" y="33417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1" name="object 1531"/>
          <p:cNvSpPr/>
          <p:nvPr/>
        </p:nvSpPr>
        <p:spPr>
          <a:xfrm>
            <a:off x="1746389" y="33447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2" name="object 1532"/>
          <p:cNvSpPr/>
          <p:nvPr/>
        </p:nvSpPr>
        <p:spPr>
          <a:xfrm>
            <a:off x="1746389" y="33478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3" name="object 1533"/>
          <p:cNvSpPr/>
          <p:nvPr/>
        </p:nvSpPr>
        <p:spPr>
          <a:xfrm>
            <a:off x="1746389" y="33508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4" name="object 1534"/>
          <p:cNvSpPr/>
          <p:nvPr/>
        </p:nvSpPr>
        <p:spPr>
          <a:xfrm>
            <a:off x="1746389" y="33539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5" name="object 1535"/>
          <p:cNvSpPr/>
          <p:nvPr/>
        </p:nvSpPr>
        <p:spPr>
          <a:xfrm>
            <a:off x="1746389" y="33569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6" name="object 1536"/>
          <p:cNvSpPr/>
          <p:nvPr/>
        </p:nvSpPr>
        <p:spPr>
          <a:xfrm>
            <a:off x="1746389" y="33600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7" name="object 1537"/>
          <p:cNvSpPr/>
          <p:nvPr/>
        </p:nvSpPr>
        <p:spPr>
          <a:xfrm>
            <a:off x="1746389" y="33630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8" name="object 1538"/>
          <p:cNvSpPr/>
          <p:nvPr/>
        </p:nvSpPr>
        <p:spPr>
          <a:xfrm>
            <a:off x="1746389" y="33661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9" name="object 1539"/>
          <p:cNvSpPr/>
          <p:nvPr/>
        </p:nvSpPr>
        <p:spPr>
          <a:xfrm>
            <a:off x="1746389" y="33691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0" name="object 1540"/>
          <p:cNvSpPr/>
          <p:nvPr/>
        </p:nvSpPr>
        <p:spPr>
          <a:xfrm>
            <a:off x="1746389" y="33722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1" name="object 1541"/>
          <p:cNvSpPr/>
          <p:nvPr/>
        </p:nvSpPr>
        <p:spPr>
          <a:xfrm>
            <a:off x="1746389" y="33752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2" name="object 1542"/>
          <p:cNvSpPr/>
          <p:nvPr/>
        </p:nvSpPr>
        <p:spPr>
          <a:xfrm>
            <a:off x="1746389" y="33783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3" name="object 1543"/>
          <p:cNvSpPr/>
          <p:nvPr/>
        </p:nvSpPr>
        <p:spPr>
          <a:xfrm>
            <a:off x="1746389" y="33813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4" name="object 1544"/>
          <p:cNvSpPr/>
          <p:nvPr/>
        </p:nvSpPr>
        <p:spPr>
          <a:xfrm>
            <a:off x="1746389" y="33844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5" name="object 1545"/>
          <p:cNvSpPr/>
          <p:nvPr/>
        </p:nvSpPr>
        <p:spPr>
          <a:xfrm>
            <a:off x="1746389" y="33874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6" name="object 1546"/>
          <p:cNvSpPr/>
          <p:nvPr/>
        </p:nvSpPr>
        <p:spPr>
          <a:xfrm>
            <a:off x="1746389" y="33905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7" name="object 1547"/>
          <p:cNvSpPr/>
          <p:nvPr/>
        </p:nvSpPr>
        <p:spPr>
          <a:xfrm>
            <a:off x="1746389" y="33935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8" name="object 1548"/>
          <p:cNvSpPr/>
          <p:nvPr/>
        </p:nvSpPr>
        <p:spPr>
          <a:xfrm>
            <a:off x="1746389" y="33966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9" name="object 1549"/>
          <p:cNvSpPr/>
          <p:nvPr/>
        </p:nvSpPr>
        <p:spPr>
          <a:xfrm>
            <a:off x="1746389" y="33996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0" name="object 1550"/>
          <p:cNvSpPr/>
          <p:nvPr/>
        </p:nvSpPr>
        <p:spPr>
          <a:xfrm>
            <a:off x="1746389" y="34027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1" name="object 1551"/>
          <p:cNvSpPr/>
          <p:nvPr/>
        </p:nvSpPr>
        <p:spPr>
          <a:xfrm>
            <a:off x="1746389" y="34057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2" name="object 1552"/>
          <p:cNvSpPr/>
          <p:nvPr/>
        </p:nvSpPr>
        <p:spPr>
          <a:xfrm>
            <a:off x="1746389" y="34088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3" name="object 1553"/>
          <p:cNvSpPr/>
          <p:nvPr/>
        </p:nvSpPr>
        <p:spPr>
          <a:xfrm>
            <a:off x="1746389" y="34118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4" name="object 1554"/>
          <p:cNvSpPr/>
          <p:nvPr/>
        </p:nvSpPr>
        <p:spPr>
          <a:xfrm>
            <a:off x="1746389" y="34149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5" name="object 1555"/>
          <p:cNvSpPr/>
          <p:nvPr/>
        </p:nvSpPr>
        <p:spPr>
          <a:xfrm>
            <a:off x="1746389" y="34179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6" name="object 1556"/>
          <p:cNvSpPr/>
          <p:nvPr/>
        </p:nvSpPr>
        <p:spPr>
          <a:xfrm>
            <a:off x="1746389" y="34209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7" name="object 1557"/>
          <p:cNvSpPr/>
          <p:nvPr/>
        </p:nvSpPr>
        <p:spPr>
          <a:xfrm>
            <a:off x="1746389" y="34240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8" name="object 1558"/>
          <p:cNvSpPr/>
          <p:nvPr/>
        </p:nvSpPr>
        <p:spPr>
          <a:xfrm>
            <a:off x="1746389" y="34270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9" name="object 1559"/>
          <p:cNvSpPr/>
          <p:nvPr/>
        </p:nvSpPr>
        <p:spPr>
          <a:xfrm>
            <a:off x="1746389" y="34301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0" name="object 1560"/>
          <p:cNvSpPr/>
          <p:nvPr/>
        </p:nvSpPr>
        <p:spPr>
          <a:xfrm>
            <a:off x="1746389" y="34331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1" name="object 1561"/>
          <p:cNvSpPr/>
          <p:nvPr/>
        </p:nvSpPr>
        <p:spPr>
          <a:xfrm>
            <a:off x="1746389" y="34362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2" name="object 1562"/>
          <p:cNvSpPr/>
          <p:nvPr/>
        </p:nvSpPr>
        <p:spPr>
          <a:xfrm>
            <a:off x="1746389" y="34392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3" name="object 1563"/>
          <p:cNvSpPr/>
          <p:nvPr/>
        </p:nvSpPr>
        <p:spPr>
          <a:xfrm>
            <a:off x="1746389" y="34423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4" name="object 1564"/>
          <p:cNvSpPr/>
          <p:nvPr/>
        </p:nvSpPr>
        <p:spPr>
          <a:xfrm>
            <a:off x="1746389" y="34453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5" name="object 1565"/>
          <p:cNvSpPr/>
          <p:nvPr/>
        </p:nvSpPr>
        <p:spPr>
          <a:xfrm>
            <a:off x="1746389" y="34484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6" name="object 1566"/>
          <p:cNvSpPr/>
          <p:nvPr/>
        </p:nvSpPr>
        <p:spPr>
          <a:xfrm>
            <a:off x="1746389" y="34514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7" name="object 1567"/>
          <p:cNvSpPr/>
          <p:nvPr/>
        </p:nvSpPr>
        <p:spPr>
          <a:xfrm>
            <a:off x="1746389" y="34545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8" name="object 1568"/>
          <p:cNvSpPr/>
          <p:nvPr/>
        </p:nvSpPr>
        <p:spPr>
          <a:xfrm>
            <a:off x="1746389" y="34575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9" name="object 1569"/>
          <p:cNvSpPr/>
          <p:nvPr/>
        </p:nvSpPr>
        <p:spPr>
          <a:xfrm>
            <a:off x="1746389" y="34606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0" name="object 1570"/>
          <p:cNvSpPr/>
          <p:nvPr/>
        </p:nvSpPr>
        <p:spPr>
          <a:xfrm>
            <a:off x="1746389" y="34636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1" name="object 1571"/>
          <p:cNvSpPr/>
          <p:nvPr/>
        </p:nvSpPr>
        <p:spPr>
          <a:xfrm>
            <a:off x="1746389" y="34667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2" name="object 1572"/>
          <p:cNvSpPr/>
          <p:nvPr/>
        </p:nvSpPr>
        <p:spPr>
          <a:xfrm>
            <a:off x="1746389" y="34697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3" name="object 1573"/>
          <p:cNvSpPr/>
          <p:nvPr/>
        </p:nvSpPr>
        <p:spPr>
          <a:xfrm>
            <a:off x="1746389" y="34728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4" name="object 1574"/>
          <p:cNvSpPr/>
          <p:nvPr/>
        </p:nvSpPr>
        <p:spPr>
          <a:xfrm>
            <a:off x="1746389" y="34758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5" name="object 1575"/>
          <p:cNvSpPr/>
          <p:nvPr/>
        </p:nvSpPr>
        <p:spPr>
          <a:xfrm>
            <a:off x="1746389" y="34789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6" name="object 1576"/>
          <p:cNvSpPr/>
          <p:nvPr/>
        </p:nvSpPr>
        <p:spPr>
          <a:xfrm>
            <a:off x="1746389" y="34819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7" name="object 1577"/>
          <p:cNvSpPr/>
          <p:nvPr/>
        </p:nvSpPr>
        <p:spPr>
          <a:xfrm>
            <a:off x="1746389" y="34850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8" name="object 1578"/>
          <p:cNvSpPr/>
          <p:nvPr/>
        </p:nvSpPr>
        <p:spPr>
          <a:xfrm>
            <a:off x="1746389" y="34880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9" name="object 1579"/>
          <p:cNvSpPr/>
          <p:nvPr/>
        </p:nvSpPr>
        <p:spPr>
          <a:xfrm>
            <a:off x="1746389" y="34911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0" name="object 1580"/>
          <p:cNvSpPr/>
          <p:nvPr/>
        </p:nvSpPr>
        <p:spPr>
          <a:xfrm>
            <a:off x="1746389" y="34941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1" name="object 1581"/>
          <p:cNvSpPr/>
          <p:nvPr/>
        </p:nvSpPr>
        <p:spPr>
          <a:xfrm>
            <a:off x="1746389" y="34971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2" name="object 1582"/>
          <p:cNvSpPr/>
          <p:nvPr/>
        </p:nvSpPr>
        <p:spPr>
          <a:xfrm>
            <a:off x="1746389" y="35002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3" name="object 1583"/>
          <p:cNvSpPr/>
          <p:nvPr/>
        </p:nvSpPr>
        <p:spPr>
          <a:xfrm>
            <a:off x="1746389" y="35032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4" name="object 1584"/>
          <p:cNvSpPr/>
          <p:nvPr/>
        </p:nvSpPr>
        <p:spPr>
          <a:xfrm>
            <a:off x="1746389" y="35063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5" name="object 1585"/>
          <p:cNvSpPr/>
          <p:nvPr/>
        </p:nvSpPr>
        <p:spPr>
          <a:xfrm>
            <a:off x="1746389" y="35093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6" name="object 1586"/>
          <p:cNvSpPr/>
          <p:nvPr/>
        </p:nvSpPr>
        <p:spPr>
          <a:xfrm>
            <a:off x="1746389" y="35124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7" name="object 1587"/>
          <p:cNvSpPr/>
          <p:nvPr/>
        </p:nvSpPr>
        <p:spPr>
          <a:xfrm>
            <a:off x="1746389" y="35154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8" name="object 1588"/>
          <p:cNvSpPr/>
          <p:nvPr/>
        </p:nvSpPr>
        <p:spPr>
          <a:xfrm>
            <a:off x="1746389" y="35185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9" name="object 1589"/>
          <p:cNvSpPr/>
          <p:nvPr/>
        </p:nvSpPr>
        <p:spPr>
          <a:xfrm>
            <a:off x="1746389" y="35215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0" name="object 1590"/>
          <p:cNvSpPr/>
          <p:nvPr/>
        </p:nvSpPr>
        <p:spPr>
          <a:xfrm>
            <a:off x="1746389" y="35246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1" name="object 1591"/>
          <p:cNvSpPr/>
          <p:nvPr/>
        </p:nvSpPr>
        <p:spPr>
          <a:xfrm>
            <a:off x="1746389" y="35276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2" name="object 1592"/>
          <p:cNvSpPr/>
          <p:nvPr/>
        </p:nvSpPr>
        <p:spPr>
          <a:xfrm>
            <a:off x="1746389" y="35307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3" name="object 1593"/>
          <p:cNvSpPr/>
          <p:nvPr/>
        </p:nvSpPr>
        <p:spPr>
          <a:xfrm>
            <a:off x="1746389" y="35337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4" name="object 1594"/>
          <p:cNvSpPr/>
          <p:nvPr/>
        </p:nvSpPr>
        <p:spPr>
          <a:xfrm>
            <a:off x="1746389" y="35368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5" name="object 1595"/>
          <p:cNvSpPr/>
          <p:nvPr/>
        </p:nvSpPr>
        <p:spPr>
          <a:xfrm>
            <a:off x="1746389" y="35398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6" name="object 1596"/>
          <p:cNvSpPr/>
          <p:nvPr/>
        </p:nvSpPr>
        <p:spPr>
          <a:xfrm>
            <a:off x="1746389" y="35429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7" name="object 1597"/>
          <p:cNvSpPr/>
          <p:nvPr/>
        </p:nvSpPr>
        <p:spPr>
          <a:xfrm>
            <a:off x="1746389" y="35459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8" name="object 1598"/>
          <p:cNvSpPr/>
          <p:nvPr/>
        </p:nvSpPr>
        <p:spPr>
          <a:xfrm>
            <a:off x="1746389" y="35490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9" name="object 1599"/>
          <p:cNvSpPr/>
          <p:nvPr/>
        </p:nvSpPr>
        <p:spPr>
          <a:xfrm>
            <a:off x="1746389" y="35520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0" name="object 1600"/>
          <p:cNvSpPr/>
          <p:nvPr/>
        </p:nvSpPr>
        <p:spPr>
          <a:xfrm>
            <a:off x="1746389" y="35551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1" name="object 1601"/>
          <p:cNvSpPr/>
          <p:nvPr/>
        </p:nvSpPr>
        <p:spPr>
          <a:xfrm>
            <a:off x="1746389" y="35581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2" name="object 1602"/>
          <p:cNvSpPr/>
          <p:nvPr/>
        </p:nvSpPr>
        <p:spPr>
          <a:xfrm>
            <a:off x="1746389" y="35612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3" name="object 1603"/>
          <p:cNvSpPr/>
          <p:nvPr/>
        </p:nvSpPr>
        <p:spPr>
          <a:xfrm>
            <a:off x="1746389" y="35642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4" name="object 1604"/>
          <p:cNvSpPr/>
          <p:nvPr/>
        </p:nvSpPr>
        <p:spPr>
          <a:xfrm>
            <a:off x="1746389" y="35673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5" name="object 1605"/>
          <p:cNvSpPr/>
          <p:nvPr/>
        </p:nvSpPr>
        <p:spPr>
          <a:xfrm>
            <a:off x="1746389" y="35703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6" name="object 1606"/>
          <p:cNvSpPr/>
          <p:nvPr/>
        </p:nvSpPr>
        <p:spPr>
          <a:xfrm>
            <a:off x="1746389" y="35733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7" name="object 1607"/>
          <p:cNvSpPr/>
          <p:nvPr/>
        </p:nvSpPr>
        <p:spPr>
          <a:xfrm>
            <a:off x="1746389" y="35764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8" name="object 1608"/>
          <p:cNvSpPr/>
          <p:nvPr/>
        </p:nvSpPr>
        <p:spPr>
          <a:xfrm>
            <a:off x="1746389" y="35794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9" name="object 1609"/>
          <p:cNvSpPr/>
          <p:nvPr/>
        </p:nvSpPr>
        <p:spPr>
          <a:xfrm>
            <a:off x="1746389" y="35825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0" name="object 1610"/>
          <p:cNvSpPr/>
          <p:nvPr/>
        </p:nvSpPr>
        <p:spPr>
          <a:xfrm>
            <a:off x="1746389" y="35855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1" name="object 1611"/>
          <p:cNvSpPr/>
          <p:nvPr/>
        </p:nvSpPr>
        <p:spPr>
          <a:xfrm>
            <a:off x="1746389" y="35886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2" name="object 1612"/>
          <p:cNvSpPr/>
          <p:nvPr/>
        </p:nvSpPr>
        <p:spPr>
          <a:xfrm>
            <a:off x="1746389" y="35916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3" name="object 1613"/>
          <p:cNvSpPr/>
          <p:nvPr/>
        </p:nvSpPr>
        <p:spPr>
          <a:xfrm>
            <a:off x="1746389" y="35947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4" name="object 1614"/>
          <p:cNvSpPr/>
          <p:nvPr/>
        </p:nvSpPr>
        <p:spPr>
          <a:xfrm>
            <a:off x="1746389" y="35977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5" name="object 1615"/>
          <p:cNvSpPr/>
          <p:nvPr/>
        </p:nvSpPr>
        <p:spPr>
          <a:xfrm>
            <a:off x="1746389" y="36008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6" name="object 1616"/>
          <p:cNvSpPr/>
          <p:nvPr/>
        </p:nvSpPr>
        <p:spPr>
          <a:xfrm>
            <a:off x="1746389" y="36038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7" name="object 1617"/>
          <p:cNvSpPr/>
          <p:nvPr/>
        </p:nvSpPr>
        <p:spPr>
          <a:xfrm>
            <a:off x="1746389" y="36069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8" name="object 1618"/>
          <p:cNvSpPr/>
          <p:nvPr/>
        </p:nvSpPr>
        <p:spPr>
          <a:xfrm>
            <a:off x="1746389" y="36099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9" name="object 1619"/>
          <p:cNvSpPr/>
          <p:nvPr/>
        </p:nvSpPr>
        <p:spPr>
          <a:xfrm>
            <a:off x="1746389" y="36130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0" name="object 1620"/>
          <p:cNvSpPr/>
          <p:nvPr/>
        </p:nvSpPr>
        <p:spPr>
          <a:xfrm>
            <a:off x="1746389" y="36160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1" name="object 1621"/>
          <p:cNvSpPr/>
          <p:nvPr/>
        </p:nvSpPr>
        <p:spPr>
          <a:xfrm>
            <a:off x="1746389" y="36191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2" name="object 1622"/>
          <p:cNvSpPr/>
          <p:nvPr/>
        </p:nvSpPr>
        <p:spPr>
          <a:xfrm>
            <a:off x="1746389" y="36221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3" name="object 1623"/>
          <p:cNvSpPr/>
          <p:nvPr/>
        </p:nvSpPr>
        <p:spPr>
          <a:xfrm>
            <a:off x="1746389" y="36252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4" name="object 1624"/>
          <p:cNvSpPr/>
          <p:nvPr/>
        </p:nvSpPr>
        <p:spPr>
          <a:xfrm>
            <a:off x="1746389" y="36282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5" name="object 1625"/>
          <p:cNvSpPr/>
          <p:nvPr/>
        </p:nvSpPr>
        <p:spPr>
          <a:xfrm>
            <a:off x="1746389" y="36313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6" name="object 1626"/>
          <p:cNvSpPr/>
          <p:nvPr/>
        </p:nvSpPr>
        <p:spPr>
          <a:xfrm>
            <a:off x="1746389" y="36343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7" name="object 1627"/>
          <p:cNvSpPr/>
          <p:nvPr/>
        </p:nvSpPr>
        <p:spPr>
          <a:xfrm>
            <a:off x="1746389" y="36374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8" name="object 1628"/>
          <p:cNvSpPr/>
          <p:nvPr/>
        </p:nvSpPr>
        <p:spPr>
          <a:xfrm>
            <a:off x="1746389" y="36404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9" name="object 1629"/>
          <p:cNvSpPr/>
          <p:nvPr/>
        </p:nvSpPr>
        <p:spPr>
          <a:xfrm>
            <a:off x="1746389" y="36435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0" name="object 1630"/>
          <p:cNvSpPr/>
          <p:nvPr/>
        </p:nvSpPr>
        <p:spPr>
          <a:xfrm>
            <a:off x="1746389" y="36465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1" name="object 1631"/>
          <p:cNvSpPr/>
          <p:nvPr/>
        </p:nvSpPr>
        <p:spPr>
          <a:xfrm>
            <a:off x="1746389" y="36495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2" name="object 1632"/>
          <p:cNvSpPr/>
          <p:nvPr/>
        </p:nvSpPr>
        <p:spPr>
          <a:xfrm>
            <a:off x="1746389" y="36526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3" name="object 1633"/>
          <p:cNvSpPr/>
          <p:nvPr/>
        </p:nvSpPr>
        <p:spPr>
          <a:xfrm>
            <a:off x="1746389" y="36556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4" name="object 1634"/>
          <p:cNvSpPr/>
          <p:nvPr/>
        </p:nvSpPr>
        <p:spPr>
          <a:xfrm>
            <a:off x="1746389" y="36587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5" name="object 1635"/>
          <p:cNvSpPr/>
          <p:nvPr/>
        </p:nvSpPr>
        <p:spPr>
          <a:xfrm>
            <a:off x="1746389" y="36617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6" name="object 1636"/>
          <p:cNvSpPr/>
          <p:nvPr/>
        </p:nvSpPr>
        <p:spPr>
          <a:xfrm>
            <a:off x="1746389" y="36648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7" name="object 1637"/>
          <p:cNvSpPr/>
          <p:nvPr/>
        </p:nvSpPr>
        <p:spPr>
          <a:xfrm>
            <a:off x="1746389" y="36678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8" name="object 1638"/>
          <p:cNvSpPr/>
          <p:nvPr/>
        </p:nvSpPr>
        <p:spPr>
          <a:xfrm>
            <a:off x="1746389" y="36709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9" name="object 1639"/>
          <p:cNvSpPr/>
          <p:nvPr/>
        </p:nvSpPr>
        <p:spPr>
          <a:xfrm>
            <a:off x="1746389" y="36739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0" name="object 1640"/>
          <p:cNvSpPr/>
          <p:nvPr/>
        </p:nvSpPr>
        <p:spPr>
          <a:xfrm>
            <a:off x="1746389" y="36770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1" name="object 1641"/>
          <p:cNvSpPr/>
          <p:nvPr/>
        </p:nvSpPr>
        <p:spPr>
          <a:xfrm>
            <a:off x="1746389" y="36800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2" name="object 1642"/>
          <p:cNvSpPr/>
          <p:nvPr/>
        </p:nvSpPr>
        <p:spPr>
          <a:xfrm>
            <a:off x="1746389" y="36831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3" name="object 1643"/>
          <p:cNvSpPr/>
          <p:nvPr/>
        </p:nvSpPr>
        <p:spPr>
          <a:xfrm>
            <a:off x="1746389" y="36861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4" name="object 1644"/>
          <p:cNvSpPr/>
          <p:nvPr/>
        </p:nvSpPr>
        <p:spPr>
          <a:xfrm>
            <a:off x="1746389" y="36892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5" name="object 1645"/>
          <p:cNvSpPr/>
          <p:nvPr/>
        </p:nvSpPr>
        <p:spPr>
          <a:xfrm>
            <a:off x="1746389" y="36922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6" name="object 1646"/>
          <p:cNvSpPr/>
          <p:nvPr/>
        </p:nvSpPr>
        <p:spPr>
          <a:xfrm>
            <a:off x="1746389" y="36953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7" name="object 1647"/>
          <p:cNvSpPr/>
          <p:nvPr/>
        </p:nvSpPr>
        <p:spPr>
          <a:xfrm>
            <a:off x="1746389" y="36983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8" name="object 1648"/>
          <p:cNvSpPr/>
          <p:nvPr/>
        </p:nvSpPr>
        <p:spPr>
          <a:xfrm>
            <a:off x="1746389" y="37014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9" name="object 1649"/>
          <p:cNvSpPr/>
          <p:nvPr/>
        </p:nvSpPr>
        <p:spPr>
          <a:xfrm>
            <a:off x="1746389" y="37044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0" name="object 1650"/>
          <p:cNvSpPr/>
          <p:nvPr/>
        </p:nvSpPr>
        <p:spPr>
          <a:xfrm>
            <a:off x="1746389" y="37075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1" name="object 1651"/>
          <p:cNvSpPr/>
          <p:nvPr/>
        </p:nvSpPr>
        <p:spPr>
          <a:xfrm>
            <a:off x="1746389" y="37105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2" name="object 1652"/>
          <p:cNvSpPr/>
          <p:nvPr/>
        </p:nvSpPr>
        <p:spPr>
          <a:xfrm>
            <a:off x="1746389" y="37136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3" name="object 1653"/>
          <p:cNvSpPr/>
          <p:nvPr/>
        </p:nvSpPr>
        <p:spPr>
          <a:xfrm>
            <a:off x="1746389" y="37166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4" name="object 1654"/>
          <p:cNvSpPr/>
          <p:nvPr/>
        </p:nvSpPr>
        <p:spPr>
          <a:xfrm>
            <a:off x="1746389" y="37197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5" name="object 1655"/>
          <p:cNvSpPr/>
          <p:nvPr/>
        </p:nvSpPr>
        <p:spPr>
          <a:xfrm>
            <a:off x="1746389" y="37227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6" name="object 1656"/>
          <p:cNvSpPr/>
          <p:nvPr/>
        </p:nvSpPr>
        <p:spPr>
          <a:xfrm>
            <a:off x="1746389" y="37257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7" name="object 1657"/>
          <p:cNvSpPr/>
          <p:nvPr/>
        </p:nvSpPr>
        <p:spPr>
          <a:xfrm>
            <a:off x="1746389" y="37288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8" name="object 1658"/>
          <p:cNvSpPr/>
          <p:nvPr/>
        </p:nvSpPr>
        <p:spPr>
          <a:xfrm>
            <a:off x="1746389" y="37318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9" name="object 1659"/>
          <p:cNvSpPr/>
          <p:nvPr/>
        </p:nvSpPr>
        <p:spPr>
          <a:xfrm>
            <a:off x="1746389" y="37349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0" name="object 1660"/>
          <p:cNvSpPr/>
          <p:nvPr/>
        </p:nvSpPr>
        <p:spPr>
          <a:xfrm>
            <a:off x="1746389" y="37379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1" name="object 1661"/>
          <p:cNvSpPr/>
          <p:nvPr/>
        </p:nvSpPr>
        <p:spPr>
          <a:xfrm>
            <a:off x="1746389" y="37410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2" name="object 1662"/>
          <p:cNvSpPr/>
          <p:nvPr/>
        </p:nvSpPr>
        <p:spPr>
          <a:xfrm>
            <a:off x="1746389" y="37440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3" name="object 1663"/>
          <p:cNvSpPr/>
          <p:nvPr/>
        </p:nvSpPr>
        <p:spPr>
          <a:xfrm>
            <a:off x="1746389" y="37471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4" name="object 1664"/>
          <p:cNvSpPr/>
          <p:nvPr/>
        </p:nvSpPr>
        <p:spPr>
          <a:xfrm>
            <a:off x="1746389" y="37501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5" name="object 1665"/>
          <p:cNvSpPr/>
          <p:nvPr/>
        </p:nvSpPr>
        <p:spPr>
          <a:xfrm>
            <a:off x="1746389" y="37532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6" name="object 1666"/>
          <p:cNvSpPr/>
          <p:nvPr/>
        </p:nvSpPr>
        <p:spPr>
          <a:xfrm>
            <a:off x="1746389" y="37562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7" name="object 1667"/>
          <p:cNvSpPr/>
          <p:nvPr/>
        </p:nvSpPr>
        <p:spPr>
          <a:xfrm>
            <a:off x="1746389" y="37593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8" name="object 1668"/>
          <p:cNvSpPr/>
          <p:nvPr/>
        </p:nvSpPr>
        <p:spPr>
          <a:xfrm>
            <a:off x="1746389" y="37623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9" name="object 1669"/>
          <p:cNvSpPr/>
          <p:nvPr/>
        </p:nvSpPr>
        <p:spPr>
          <a:xfrm>
            <a:off x="1746389" y="37654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0" name="object 1670"/>
          <p:cNvSpPr/>
          <p:nvPr/>
        </p:nvSpPr>
        <p:spPr>
          <a:xfrm>
            <a:off x="1746389" y="37684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1" name="object 1671"/>
          <p:cNvSpPr/>
          <p:nvPr/>
        </p:nvSpPr>
        <p:spPr>
          <a:xfrm>
            <a:off x="1746389" y="37715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2" name="object 1672"/>
          <p:cNvSpPr/>
          <p:nvPr/>
        </p:nvSpPr>
        <p:spPr>
          <a:xfrm>
            <a:off x="1746389" y="37745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3" name="object 1673"/>
          <p:cNvSpPr/>
          <p:nvPr/>
        </p:nvSpPr>
        <p:spPr>
          <a:xfrm>
            <a:off x="1746389" y="37776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4" name="object 1674"/>
          <p:cNvSpPr/>
          <p:nvPr/>
        </p:nvSpPr>
        <p:spPr>
          <a:xfrm>
            <a:off x="1746389" y="37806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5" name="object 1675"/>
          <p:cNvSpPr/>
          <p:nvPr/>
        </p:nvSpPr>
        <p:spPr>
          <a:xfrm>
            <a:off x="1746389" y="37837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6" name="object 1676"/>
          <p:cNvSpPr/>
          <p:nvPr/>
        </p:nvSpPr>
        <p:spPr>
          <a:xfrm>
            <a:off x="1746389" y="37867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7" name="object 1677"/>
          <p:cNvSpPr/>
          <p:nvPr/>
        </p:nvSpPr>
        <p:spPr>
          <a:xfrm>
            <a:off x="1746389" y="37898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8" name="object 1678"/>
          <p:cNvSpPr/>
          <p:nvPr/>
        </p:nvSpPr>
        <p:spPr>
          <a:xfrm>
            <a:off x="1746389" y="37928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9" name="object 1679"/>
          <p:cNvSpPr/>
          <p:nvPr/>
        </p:nvSpPr>
        <p:spPr>
          <a:xfrm>
            <a:off x="1746389" y="37959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0" name="object 1680"/>
          <p:cNvSpPr/>
          <p:nvPr/>
        </p:nvSpPr>
        <p:spPr>
          <a:xfrm>
            <a:off x="1746389" y="37989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1" name="object 1681"/>
          <p:cNvSpPr/>
          <p:nvPr/>
        </p:nvSpPr>
        <p:spPr>
          <a:xfrm>
            <a:off x="1746389" y="38019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2" name="object 1682"/>
          <p:cNvSpPr/>
          <p:nvPr/>
        </p:nvSpPr>
        <p:spPr>
          <a:xfrm>
            <a:off x="1746389" y="38050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3" name="object 1683"/>
          <p:cNvSpPr/>
          <p:nvPr/>
        </p:nvSpPr>
        <p:spPr>
          <a:xfrm>
            <a:off x="1746389" y="38080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4" name="object 1684"/>
          <p:cNvSpPr/>
          <p:nvPr/>
        </p:nvSpPr>
        <p:spPr>
          <a:xfrm>
            <a:off x="1746389" y="38111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5" name="object 1685"/>
          <p:cNvSpPr/>
          <p:nvPr/>
        </p:nvSpPr>
        <p:spPr>
          <a:xfrm>
            <a:off x="1746389" y="38141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6" name="object 1686"/>
          <p:cNvSpPr/>
          <p:nvPr/>
        </p:nvSpPr>
        <p:spPr>
          <a:xfrm>
            <a:off x="1746389" y="38172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7" name="object 1687"/>
          <p:cNvSpPr/>
          <p:nvPr/>
        </p:nvSpPr>
        <p:spPr>
          <a:xfrm>
            <a:off x="1746389" y="38202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8" name="object 1688"/>
          <p:cNvSpPr/>
          <p:nvPr/>
        </p:nvSpPr>
        <p:spPr>
          <a:xfrm>
            <a:off x="1746389" y="38233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9" name="object 1689"/>
          <p:cNvSpPr/>
          <p:nvPr/>
        </p:nvSpPr>
        <p:spPr>
          <a:xfrm>
            <a:off x="1746389" y="38263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0" name="object 1690"/>
          <p:cNvSpPr/>
          <p:nvPr/>
        </p:nvSpPr>
        <p:spPr>
          <a:xfrm>
            <a:off x="1746389" y="38294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1" name="object 1691"/>
          <p:cNvSpPr/>
          <p:nvPr/>
        </p:nvSpPr>
        <p:spPr>
          <a:xfrm>
            <a:off x="1746389" y="38324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2" name="object 1692"/>
          <p:cNvSpPr/>
          <p:nvPr/>
        </p:nvSpPr>
        <p:spPr>
          <a:xfrm>
            <a:off x="1746389" y="38355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3" name="object 1693"/>
          <p:cNvSpPr/>
          <p:nvPr/>
        </p:nvSpPr>
        <p:spPr>
          <a:xfrm>
            <a:off x="1746389" y="38385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4" name="object 1694"/>
          <p:cNvSpPr/>
          <p:nvPr/>
        </p:nvSpPr>
        <p:spPr>
          <a:xfrm>
            <a:off x="1746389" y="38416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5" name="object 1695"/>
          <p:cNvSpPr/>
          <p:nvPr/>
        </p:nvSpPr>
        <p:spPr>
          <a:xfrm>
            <a:off x="1746389" y="38446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6" name="object 1696"/>
          <p:cNvSpPr/>
          <p:nvPr/>
        </p:nvSpPr>
        <p:spPr>
          <a:xfrm>
            <a:off x="1746389" y="38477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7" name="object 1697"/>
          <p:cNvSpPr/>
          <p:nvPr/>
        </p:nvSpPr>
        <p:spPr>
          <a:xfrm>
            <a:off x="1746389" y="38507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8" name="object 1698"/>
          <p:cNvSpPr/>
          <p:nvPr/>
        </p:nvSpPr>
        <p:spPr>
          <a:xfrm>
            <a:off x="1746389" y="38538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9" name="object 1699"/>
          <p:cNvSpPr/>
          <p:nvPr/>
        </p:nvSpPr>
        <p:spPr>
          <a:xfrm>
            <a:off x="1746389" y="38568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0" name="object 1700"/>
          <p:cNvSpPr/>
          <p:nvPr/>
        </p:nvSpPr>
        <p:spPr>
          <a:xfrm>
            <a:off x="1746389" y="38599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1" name="object 1701"/>
          <p:cNvSpPr/>
          <p:nvPr/>
        </p:nvSpPr>
        <p:spPr>
          <a:xfrm>
            <a:off x="1746389" y="38629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2" name="object 1702"/>
          <p:cNvSpPr/>
          <p:nvPr/>
        </p:nvSpPr>
        <p:spPr>
          <a:xfrm>
            <a:off x="1746389" y="38660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3" name="object 1703"/>
          <p:cNvSpPr/>
          <p:nvPr/>
        </p:nvSpPr>
        <p:spPr>
          <a:xfrm>
            <a:off x="1746389" y="38690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4" name="object 1704"/>
          <p:cNvSpPr/>
          <p:nvPr/>
        </p:nvSpPr>
        <p:spPr>
          <a:xfrm>
            <a:off x="1746389" y="38721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5" name="object 1705"/>
          <p:cNvSpPr/>
          <p:nvPr/>
        </p:nvSpPr>
        <p:spPr>
          <a:xfrm>
            <a:off x="1746389" y="38751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6" name="object 1706"/>
          <p:cNvSpPr/>
          <p:nvPr/>
        </p:nvSpPr>
        <p:spPr>
          <a:xfrm>
            <a:off x="1746389" y="38781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7" name="object 1707"/>
          <p:cNvSpPr/>
          <p:nvPr/>
        </p:nvSpPr>
        <p:spPr>
          <a:xfrm>
            <a:off x="1746389" y="38812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8" name="object 1708"/>
          <p:cNvSpPr/>
          <p:nvPr/>
        </p:nvSpPr>
        <p:spPr>
          <a:xfrm>
            <a:off x="1746389" y="38842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9" name="object 1709"/>
          <p:cNvSpPr/>
          <p:nvPr/>
        </p:nvSpPr>
        <p:spPr>
          <a:xfrm>
            <a:off x="1746389" y="38873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0" name="object 1710"/>
          <p:cNvSpPr/>
          <p:nvPr/>
        </p:nvSpPr>
        <p:spPr>
          <a:xfrm>
            <a:off x="1746389" y="38903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1" name="object 1711"/>
          <p:cNvSpPr/>
          <p:nvPr/>
        </p:nvSpPr>
        <p:spPr>
          <a:xfrm>
            <a:off x="1746389" y="38934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2" name="object 1712"/>
          <p:cNvSpPr/>
          <p:nvPr/>
        </p:nvSpPr>
        <p:spPr>
          <a:xfrm>
            <a:off x="1746389" y="38964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3" name="object 1713"/>
          <p:cNvSpPr/>
          <p:nvPr/>
        </p:nvSpPr>
        <p:spPr>
          <a:xfrm>
            <a:off x="1746389" y="38995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4" name="object 1714"/>
          <p:cNvSpPr/>
          <p:nvPr/>
        </p:nvSpPr>
        <p:spPr>
          <a:xfrm>
            <a:off x="1746389" y="39025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5" name="object 1715"/>
          <p:cNvSpPr/>
          <p:nvPr/>
        </p:nvSpPr>
        <p:spPr>
          <a:xfrm>
            <a:off x="1746389" y="39056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6" name="object 1716"/>
          <p:cNvSpPr/>
          <p:nvPr/>
        </p:nvSpPr>
        <p:spPr>
          <a:xfrm>
            <a:off x="1746389" y="39086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7" name="object 1717"/>
          <p:cNvSpPr/>
          <p:nvPr/>
        </p:nvSpPr>
        <p:spPr>
          <a:xfrm>
            <a:off x="1746389" y="39117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8" name="object 1718"/>
          <p:cNvSpPr/>
          <p:nvPr/>
        </p:nvSpPr>
        <p:spPr>
          <a:xfrm>
            <a:off x="1746389" y="39147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9" name="object 1719"/>
          <p:cNvSpPr/>
          <p:nvPr/>
        </p:nvSpPr>
        <p:spPr>
          <a:xfrm>
            <a:off x="1746389" y="39178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0" name="object 1720"/>
          <p:cNvSpPr/>
          <p:nvPr/>
        </p:nvSpPr>
        <p:spPr>
          <a:xfrm>
            <a:off x="1746389" y="39208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1" name="object 1721"/>
          <p:cNvSpPr/>
          <p:nvPr/>
        </p:nvSpPr>
        <p:spPr>
          <a:xfrm>
            <a:off x="1746389" y="39239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2" name="object 1722"/>
          <p:cNvSpPr/>
          <p:nvPr/>
        </p:nvSpPr>
        <p:spPr>
          <a:xfrm>
            <a:off x="1746389" y="39269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3" name="object 1723"/>
          <p:cNvSpPr/>
          <p:nvPr/>
        </p:nvSpPr>
        <p:spPr>
          <a:xfrm>
            <a:off x="1746389" y="39300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4" name="object 1724"/>
          <p:cNvSpPr/>
          <p:nvPr/>
        </p:nvSpPr>
        <p:spPr>
          <a:xfrm>
            <a:off x="1746389" y="39330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5" name="object 1725"/>
          <p:cNvSpPr/>
          <p:nvPr/>
        </p:nvSpPr>
        <p:spPr>
          <a:xfrm>
            <a:off x="1746389" y="39361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6" name="object 1726"/>
          <p:cNvSpPr/>
          <p:nvPr/>
        </p:nvSpPr>
        <p:spPr>
          <a:xfrm>
            <a:off x="1746389" y="39391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7" name="object 1727"/>
          <p:cNvSpPr/>
          <p:nvPr/>
        </p:nvSpPr>
        <p:spPr>
          <a:xfrm>
            <a:off x="1746389" y="39422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8" name="object 1728"/>
          <p:cNvSpPr/>
          <p:nvPr/>
        </p:nvSpPr>
        <p:spPr>
          <a:xfrm>
            <a:off x="1746389" y="39452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9" name="object 1729"/>
          <p:cNvSpPr/>
          <p:nvPr/>
        </p:nvSpPr>
        <p:spPr>
          <a:xfrm>
            <a:off x="1746389" y="39483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0" name="object 1730"/>
          <p:cNvSpPr/>
          <p:nvPr/>
        </p:nvSpPr>
        <p:spPr>
          <a:xfrm>
            <a:off x="1746389" y="39513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1" name="object 1731"/>
          <p:cNvSpPr/>
          <p:nvPr/>
        </p:nvSpPr>
        <p:spPr>
          <a:xfrm>
            <a:off x="1746389" y="39543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2" name="object 1732"/>
          <p:cNvSpPr/>
          <p:nvPr/>
        </p:nvSpPr>
        <p:spPr>
          <a:xfrm>
            <a:off x="1746389" y="39574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3" name="object 1733"/>
          <p:cNvSpPr/>
          <p:nvPr/>
        </p:nvSpPr>
        <p:spPr>
          <a:xfrm>
            <a:off x="1746389" y="39604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4" name="object 1734"/>
          <p:cNvSpPr/>
          <p:nvPr/>
        </p:nvSpPr>
        <p:spPr>
          <a:xfrm>
            <a:off x="1746389" y="39635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5" name="object 1735"/>
          <p:cNvSpPr/>
          <p:nvPr/>
        </p:nvSpPr>
        <p:spPr>
          <a:xfrm>
            <a:off x="1746389" y="39665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6" name="object 1736"/>
          <p:cNvSpPr/>
          <p:nvPr/>
        </p:nvSpPr>
        <p:spPr>
          <a:xfrm>
            <a:off x="1746389" y="39696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7" name="object 1737"/>
          <p:cNvSpPr/>
          <p:nvPr/>
        </p:nvSpPr>
        <p:spPr>
          <a:xfrm>
            <a:off x="1746389" y="39726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8" name="object 1738"/>
          <p:cNvSpPr/>
          <p:nvPr/>
        </p:nvSpPr>
        <p:spPr>
          <a:xfrm>
            <a:off x="1746389" y="39757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9" name="object 1739"/>
          <p:cNvSpPr/>
          <p:nvPr/>
        </p:nvSpPr>
        <p:spPr>
          <a:xfrm>
            <a:off x="1746389" y="39787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0" name="object 1740"/>
          <p:cNvSpPr/>
          <p:nvPr/>
        </p:nvSpPr>
        <p:spPr>
          <a:xfrm>
            <a:off x="1746389" y="39818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1" name="object 1741"/>
          <p:cNvSpPr/>
          <p:nvPr/>
        </p:nvSpPr>
        <p:spPr>
          <a:xfrm>
            <a:off x="1746389" y="39848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2" name="object 1742"/>
          <p:cNvSpPr/>
          <p:nvPr/>
        </p:nvSpPr>
        <p:spPr>
          <a:xfrm>
            <a:off x="1746389" y="39879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3" name="object 1743"/>
          <p:cNvSpPr/>
          <p:nvPr/>
        </p:nvSpPr>
        <p:spPr>
          <a:xfrm>
            <a:off x="1746389" y="39909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4" name="object 1744"/>
          <p:cNvSpPr/>
          <p:nvPr/>
        </p:nvSpPr>
        <p:spPr>
          <a:xfrm>
            <a:off x="1746389" y="39940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5" name="object 1745"/>
          <p:cNvSpPr/>
          <p:nvPr/>
        </p:nvSpPr>
        <p:spPr>
          <a:xfrm>
            <a:off x="1746389" y="39970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6" name="object 1746"/>
          <p:cNvSpPr/>
          <p:nvPr/>
        </p:nvSpPr>
        <p:spPr>
          <a:xfrm>
            <a:off x="1746389" y="40001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7" name="object 1747"/>
          <p:cNvSpPr/>
          <p:nvPr/>
        </p:nvSpPr>
        <p:spPr>
          <a:xfrm>
            <a:off x="1746389" y="40031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8" name="object 1748"/>
          <p:cNvSpPr/>
          <p:nvPr/>
        </p:nvSpPr>
        <p:spPr>
          <a:xfrm>
            <a:off x="1746389" y="40062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9" name="object 1749"/>
          <p:cNvSpPr/>
          <p:nvPr/>
        </p:nvSpPr>
        <p:spPr>
          <a:xfrm>
            <a:off x="1746389" y="40092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0" name="object 1750"/>
          <p:cNvSpPr/>
          <p:nvPr/>
        </p:nvSpPr>
        <p:spPr>
          <a:xfrm>
            <a:off x="1746389" y="40123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1" name="object 1751"/>
          <p:cNvSpPr/>
          <p:nvPr/>
        </p:nvSpPr>
        <p:spPr>
          <a:xfrm>
            <a:off x="1746389" y="40153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2" name="object 1752"/>
          <p:cNvSpPr/>
          <p:nvPr/>
        </p:nvSpPr>
        <p:spPr>
          <a:xfrm>
            <a:off x="1746389" y="40184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3" name="object 1753"/>
          <p:cNvSpPr/>
          <p:nvPr/>
        </p:nvSpPr>
        <p:spPr>
          <a:xfrm>
            <a:off x="1746389" y="40214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4" name="object 1754"/>
          <p:cNvSpPr/>
          <p:nvPr/>
        </p:nvSpPr>
        <p:spPr>
          <a:xfrm>
            <a:off x="1746389" y="40245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5" name="object 1755"/>
          <p:cNvSpPr/>
          <p:nvPr/>
        </p:nvSpPr>
        <p:spPr>
          <a:xfrm>
            <a:off x="1746389" y="40275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6" name="object 1756"/>
          <p:cNvSpPr/>
          <p:nvPr/>
        </p:nvSpPr>
        <p:spPr>
          <a:xfrm>
            <a:off x="1746389" y="40305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7" name="object 1757"/>
          <p:cNvSpPr/>
          <p:nvPr/>
        </p:nvSpPr>
        <p:spPr>
          <a:xfrm>
            <a:off x="1746389" y="40336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8" name="object 1758"/>
          <p:cNvSpPr/>
          <p:nvPr/>
        </p:nvSpPr>
        <p:spPr>
          <a:xfrm>
            <a:off x="1746389" y="40366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9" name="object 1759"/>
          <p:cNvSpPr/>
          <p:nvPr/>
        </p:nvSpPr>
        <p:spPr>
          <a:xfrm>
            <a:off x="1746389" y="40397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0" name="object 1760"/>
          <p:cNvSpPr/>
          <p:nvPr/>
        </p:nvSpPr>
        <p:spPr>
          <a:xfrm>
            <a:off x="1746389" y="40427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1" name="object 1761"/>
          <p:cNvSpPr/>
          <p:nvPr/>
        </p:nvSpPr>
        <p:spPr>
          <a:xfrm>
            <a:off x="1746389" y="40458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2" name="object 1762"/>
          <p:cNvSpPr/>
          <p:nvPr/>
        </p:nvSpPr>
        <p:spPr>
          <a:xfrm>
            <a:off x="1746389" y="40488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3" name="object 1763"/>
          <p:cNvSpPr/>
          <p:nvPr/>
        </p:nvSpPr>
        <p:spPr>
          <a:xfrm>
            <a:off x="1746389" y="40519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4" name="object 1764"/>
          <p:cNvSpPr/>
          <p:nvPr/>
        </p:nvSpPr>
        <p:spPr>
          <a:xfrm>
            <a:off x="1746389" y="40549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5" name="object 1765"/>
          <p:cNvSpPr/>
          <p:nvPr/>
        </p:nvSpPr>
        <p:spPr>
          <a:xfrm>
            <a:off x="1746389" y="40580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6" name="object 1766"/>
          <p:cNvSpPr/>
          <p:nvPr/>
        </p:nvSpPr>
        <p:spPr>
          <a:xfrm>
            <a:off x="1746389" y="40610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7" name="object 1767"/>
          <p:cNvSpPr/>
          <p:nvPr/>
        </p:nvSpPr>
        <p:spPr>
          <a:xfrm>
            <a:off x="1746389" y="40641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8" name="object 1768"/>
          <p:cNvSpPr/>
          <p:nvPr/>
        </p:nvSpPr>
        <p:spPr>
          <a:xfrm>
            <a:off x="1746389" y="40671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9" name="object 1769"/>
          <p:cNvSpPr/>
          <p:nvPr/>
        </p:nvSpPr>
        <p:spPr>
          <a:xfrm>
            <a:off x="1746389" y="40702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0" name="object 1770"/>
          <p:cNvSpPr/>
          <p:nvPr/>
        </p:nvSpPr>
        <p:spPr>
          <a:xfrm>
            <a:off x="1746389" y="40732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1" name="object 1771"/>
          <p:cNvSpPr/>
          <p:nvPr/>
        </p:nvSpPr>
        <p:spPr>
          <a:xfrm>
            <a:off x="1746389" y="40763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2" name="object 1772"/>
          <p:cNvSpPr/>
          <p:nvPr/>
        </p:nvSpPr>
        <p:spPr>
          <a:xfrm>
            <a:off x="1746389" y="40793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3" name="object 1773"/>
          <p:cNvSpPr/>
          <p:nvPr/>
        </p:nvSpPr>
        <p:spPr>
          <a:xfrm>
            <a:off x="1746389" y="40824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4" name="object 1774"/>
          <p:cNvSpPr/>
          <p:nvPr/>
        </p:nvSpPr>
        <p:spPr>
          <a:xfrm>
            <a:off x="1746389" y="40854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5" name="object 1775"/>
          <p:cNvSpPr/>
          <p:nvPr/>
        </p:nvSpPr>
        <p:spPr>
          <a:xfrm>
            <a:off x="1746389" y="40885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6" name="object 1776"/>
          <p:cNvSpPr/>
          <p:nvPr/>
        </p:nvSpPr>
        <p:spPr>
          <a:xfrm>
            <a:off x="1746389" y="40915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7" name="object 1777"/>
          <p:cNvSpPr/>
          <p:nvPr/>
        </p:nvSpPr>
        <p:spPr>
          <a:xfrm>
            <a:off x="1746389" y="40946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8" name="object 1778"/>
          <p:cNvSpPr/>
          <p:nvPr/>
        </p:nvSpPr>
        <p:spPr>
          <a:xfrm>
            <a:off x="1746389" y="40976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9" name="object 1779"/>
          <p:cNvSpPr/>
          <p:nvPr/>
        </p:nvSpPr>
        <p:spPr>
          <a:xfrm>
            <a:off x="1746389" y="41007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0" name="object 1780"/>
          <p:cNvSpPr/>
          <p:nvPr/>
        </p:nvSpPr>
        <p:spPr>
          <a:xfrm>
            <a:off x="1746389" y="41037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1" name="object 1781"/>
          <p:cNvSpPr/>
          <p:nvPr/>
        </p:nvSpPr>
        <p:spPr>
          <a:xfrm>
            <a:off x="1746389" y="41067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2" name="object 1782"/>
          <p:cNvSpPr/>
          <p:nvPr/>
        </p:nvSpPr>
        <p:spPr>
          <a:xfrm>
            <a:off x="1746389" y="41098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3" name="object 1783"/>
          <p:cNvSpPr/>
          <p:nvPr/>
        </p:nvSpPr>
        <p:spPr>
          <a:xfrm>
            <a:off x="1746389" y="41128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4" name="object 1784"/>
          <p:cNvSpPr/>
          <p:nvPr/>
        </p:nvSpPr>
        <p:spPr>
          <a:xfrm>
            <a:off x="1746389" y="41159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5" name="object 1785"/>
          <p:cNvSpPr/>
          <p:nvPr/>
        </p:nvSpPr>
        <p:spPr>
          <a:xfrm>
            <a:off x="1746389" y="41189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6" name="object 1786"/>
          <p:cNvSpPr/>
          <p:nvPr/>
        </p:nvSpPr>
        <p:spPr>
          <a:xfrm>
            <a:off x="1746389" y="41220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7" name="object 1787"/>
          <p:cNvSpPr/>
          <p:nvPr/>
        </p:nvSpPr>
        <p:spPr>
          <a:xfrm>
            <a:off x="1746389" y="41250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8" name="object 1788"/>
          <p:cNvSpPr/>
          <p:nvPr/>
        </p:nvSpPr>
        <p:spPr>
          <a:xfrm>
            <a:off x="1746389" y="41281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9" name="object 1789"/>
          <p:cNvSpPr/>
          <p:nvPr/>
        </p:nvSpPr>
        <p:spPr>
          <a:xfrm>
            <a:off x="1746389" y="41311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0" name="object 1790"/>
          <p:cNvSpPr/>
          <p:nvPr/>
        </p:nvSpPr>
        <p:spPr>
          <a:xfrm>
            <a:off x="1746389" y="41342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1" name="object 1791"/>
          <p:cNvSpPr/>
          <p:nvPr/>
        </p:nvSpPr>
        <p:spPr>
          <a:xfrm>
            <a:off x="1746389" y="41372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2" name="object 1792"/>
          <p:cNvSpPr/>
          <p:nvPr/>
        </p:nvSpPr>
        <p:spPr>
          <a:xfrm>
            <a:off x="1746389" y="41403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3" name="object 1793"/>
          <p:cNvSpPr/>
          <p:nvPr/>
        </p:nvSpPr>
        <p:spPr>
          <a:xfrm>
            <a:off x="1746389" y="41433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4" name="object 1794"/>
          <p:cNvSpPr/>
          <p:nvPr/>
        </p:nvSpPr>
        <p:spPr>
          <a:xfrm>
            <a:off x="1746389" y="41464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5" name="object 1795"/>
          <p:cNvSpPr/>
          <p:nvPr/>
        </p:nvSpPr>
        <p:spPr>
          <a:xfrm>
            <a:off x="1746389" y="41494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6" name="object 1796"/>
          <p:cNvSpPr/>
          <p:nvPr/>
        </p:nvSpPr>
        <p:spPr>
          <a:xfrm>
            <a:off x="1746389" y="41525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7" name="object 1797"/>
          <p:cNvSpPr/>
          <p:nvPr/>
        </p:nvSpPr>
        <p:spPr>
          <a:xfrm>
            <a:off x="1746389" y="41555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8" name="object 1798"/>
          <p:cNvSpPr/>
          <p:nvPr/>
        </p:nvSpPr>
        <p:spPr>
          <a:xfrm>
            <a:off x="1746389" y="41586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9" name="object 1799"/>
          <p:cNvSpPr/>
          <p:nvPr/>
        </p:nvSpPr>
        <p:spPr>
          <a:xfrm>
            <a:off x="1746389" y="41616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0" name="object 1800"/>
          <p:cNvSpPr/>
          <p:nvPr/>
        </p:nvSpPr>
        <p:spPr>
          <a:xfrm>
            <a:off x="1746389" y="41647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1" name="object 1801"/>
          <p:cNvSpPr/>
          <p:nvPr/>
        </p:nvSpPr>
        <p:spPr>
          <a:xfrm>
            <a:off x="1746389" y="41677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2" name="object 1802"/>
          <p:cNvSpPr/>
          <p:nvPr/>
        </p:nvSpPr>
        <p:spPr>
          <a:xfrm>
            <a:off x="1746389" y="41708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3" name="object 1803"/>
          <p:cNvSpPr/>
          <p:nvPr/>
        </p:nvSpPr>
        <p:spPr>
          <a:xfrm>
            <a:off x="1746389" y="41738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4" name="object 1804"/>
          <p:cNvSpPr/>
          <p:nvPr/>
        </p:nvSpPr>
        <p:spPr>
          <a:xfrm>
            <a:off x="1746389" y="41769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5" name="object 1805"/>
          <p:cNvSpPr/>
          <p:nvPr/>
        </p:nvSpPr>
        <p:spPr>
          <a:xfrm>
            <a:off x="1746389" y="41799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6" name="object 1806"/>
          <p:cNvSpPr/>
          <p:nvPr/>
        </p:nvSpPr>
        <p:spPr>
          <a:xfrm>
            <a:off x="1746389" y="41829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7" name="object 1807"/>
          <p:cNvSpPr/>
          <p:nvPr/>
        </p:nvSpPr>
        <p:spPr>
          <a:xfrm>
            <a:off x="1746389" y="41860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8" name="object 1808"/>
          <p:cNvSpPr/>
          <p:nvPr/>
        </p:nvSpPr>
        <p:spPr>
          <a:xfrm>
            <a:off x="1746389" y="41890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9" name="object 1809"/>
          <p:cNvSpPr/>
          <p:nvPr/>
        </p:nvSpPr>
        <p:spPr>
          <a:xfrm>
            <a:off x="1746389" y="41921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0" name="object 1810"/>
          <p:cNvSpPr/>
          <p:nvPr/>
        </p:nvSpPr>
        <p:spPr>
          <a:xfrm>
            <a:off x="1746389" y="41951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1" name="object 1811"/>
          <p:cNvSpPr/>
          <p:nvPr/>
        </p:nvSpPr>
        <p:spPr>
          <a:xfrm>
            <a:off x="1746389" y="41982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2" name="object 1812"/>
          <p:cNvSpPr/>
          <p:nvPr/>
        </p:nvSpPr>
        <p:spPr>
          <a:xfrm>
            <a:off x="1746389" y="42012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3" name="object 1813"/>
          <p:cNvSpPr/>
          <p:nvPr/>
        </p:nvSpPr>
        <p:spPr>
          <a:xfrm>
            <a:off x="1746389" y="42043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4" name="object 1814"/>
          <p:cNvSpPr/>
          <p:nvPr/>
        </p:nvSpPr>
        <p:spPr>
          <a:xfrm>
            <a:off x="1746389" y="42073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5" name="object 1815"/>
          <p:cNvSpPr/>
          <p:nvPr/>
        </p:nvSpPr>
        <p:spPr>
          <a:xfrm>
            <a:off x="1746389" y="42104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6" name="object 1816"/>
          <p:cNvSpPr/>
          <p:nvPr/>
        </p:nvSpPr>
        <p:spPr>
          <a:xfrm>
            <a:off x="1746389" y="42134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7" name="object 1817"/>
          <p:cNvSpPr/>
          <p:nvPr/>
        </p:nvSpPr>
        <p:spPr>
          <a:xfrm>
            <a:off x="1746389" y="42165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8" name="object 1818"/>
          <p:cNvSpPr/>
          <p:nvPr/>
        </p:nvSpPr>
        <p:spPr>
          <a:xfrm>
            <a:off x="1746389" y="42195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9" name="object 1819"/>
          <p:cNvSpPr/>
          <p:nvPr/>
        </p:nvSpPr>
        <p:spPr>
          <a:xfrm>
            <a:off x="1746389" y="42226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0" name="object 1820"/>
          <p:cNvSpPr/>
          <p:nvPr/>
        </p:nvSpPr>
        <p:spPr>
          <a:xfrm>
            <a:off x="1746389" y="42256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1" name="object 1821"/>
          <p:cNvSpPr/>
          <p:nvPr/>
        </p:nvSpPr>
        <p:spPr>
          <a:xfrm>
            <a:off x="1746389" y="42287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2" name="object 1822"/>
          <p:cNvSpPr/>
          <p:nvPr/>
        </p:nvSpPr>
        <p:spPr>
          <a:xfrm>
            <a:off x="1746389" y="42317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3" name="object 1823"/>
          <p:cNvSpPr/>
          <p:nvPr/>
        </p:nvSpPr>
        <p:spPr>
          <a:xfrm>
            <a:off x="1746389" y="42348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4" name="object 1824"/>
          <p:cNvSpPr/>
          <p:nvPr/>
        </p:nvSpPr>
        <p:spPr>
          <a:xfrm>
            <a:off x="1746389" y="42378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5" name="object 1825"/>
          <p:cNvSpPr/>
          <p:nvPr/>
        </p:nvSpPr>
        <p:spPr>
          <a:xfrm>
            <a:off x="1746389" y="42409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6" name="object 1826"/>
          <p:cNvSpPr/>
          <p:nvPr/>
        </p:nvSpPr>
        <p:spPr>
          <a:xfrm>
            <a:off x="1746389" y="42439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7" name="object 1827"/>
          <p:cNvSpPr/>
          <p:nvPr/>
        </p:nvSpPr>
        <p:spPr>
          <a:xfrm>
            <a:off x="1746389" y="42470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8" name="object 1828"/>
          <p:cNvSpPr/>
          <p:nvPr/>
        </p:nvSpPr>
        <p:spPr>
          <a:xfrm>
            <a:off x="1746389" y="42500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9" name="object 1829"/>
          <p:cNvSpPr/>
          <p:nvPr/>
        </p:nvSpPr>
        <p:spPr>
          <a:xfrm>
            <a:off x="1746389" y="42531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0" name="object 1830"/>
          <p:cNvSpPr/>
          <p:nvPr/>
        </p:nvSpPr>
        <p:spPr>
          <a:xfrm>
            <a:off x="1746389" y="42561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1" name="object 1831"/>
          <p:cNvSpPr/>
          <p:nvPr/>
        </p:nvSpPr>
        <p:spPr>
          <a:xfrm>
            <a:off x="1746389" y="42591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2" name="object 1832"/>
          <p:cNvSpPr/>
          <p:nvPr/>
        </p:nvSpPr>
        <p:spPr>
          <a:xfrm>
            <a:off x="1746389" y="42622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3" name="object 1833"/>
          <p:cNvSpPr/>
          <p:nvPr/>
        </p:nvSpPr>
        <p:spPr>
          <a:xfrm>
            <a:off x="1746389" y="42652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4" name="object 1834"/>
          <p:cNvSpPr/>
          <p:nvPr/>
        </p:nvSpPr>
        <p:spPr>
          <a:xfrm>
            <a:off x="1746389" y="42683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5" name="object 1835"/>
          <p:cNvSpPr/>
          <p:nvPr/>
        </p:nvSpPr>
        <p:spPr>
          <a:xfrm>
            <a:off x="1746389" y="42713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6" name="object 1836"/>
          <p:cNvSpPr/>
          <p:nvPr/>
        </p:nvSpPr>
        <p:spPr>
          <a:xfrm>
            <a:off x="1746389" y="42744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7" name="object 1837"/>
          <p:cNvSpPr/>
          <p:nvPr/>
        </p:nvSpPr>
        <p:spPr>
          <a:xfrm>
            <a:off x="1746389" y="42774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8" name="object 1838"/>
          <p:cNvSpPr/>
          <p:nvPr/>
        </p:nvSpPr>
        <p:spPr>
          <a:xfrm>
            <a:off x="1746389" y="42805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9" name="object 1839"/>
          <p:cNvSpPr/>
          <p:nvPr/>
        </p:nvSpPr>
        <p:spPr>
          <a:xfrm>
            <a:off x="1746389" y="42835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0" name="object 1840"/>
          <p:cNvSpPr/>
          <p:nvPr/>
        </p:nvSpPr>
        <p:spPr>
          <a:xfrm>
            <a:off x="1746389" y="42866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1" name="object 1841"/>
          <p:cNvSpPr/>
          <p:nvPr/>
        </p:nvSpPr>
        <p:spPr>
          <a:xfrm>
            <a:off x="1746389" y="42896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2" name="object 1842"/>
          <p:cNvSpPr/>
          <p:nvPr/>
        </p:nvSpPr>
        <p:spPr>
          <a:xfrm>
            <a:off x="1746389" y="42927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3" name="object 1843"/>
          <p:cNvSpPr/>
          <p:nvPr/>
        </p:nvSpPr>
        <p:spPr>
          <a:xfrm>
            <a:off x="1746389" y="42957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4" name="object 1844"/>
          <p:cNvSpPr/>
          <p:nvPr/>
        </p:nvSpPr>
        <p:spPr>
          <a:xfrm>
            <a:off x="1746389" y="42988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5" name="object 1845"/>
          <p:cNvSpPr/>
          <p:nvPr/>
        </p:nvSpPr>
        <p:spPr>
          <a:xfrm>
            <a:off x="1746389" y="43018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6" name="object 1846"/>
          <p:cNvSpPr/>
          <p:nvPr/>
        </p:nvSpPr>
        <p:spPr>
          <a:xfrm>
            <a:off x="1746389" y="43049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7" name="object 1847"/>
          <p:cNvSpPr/>
          <p:nvPr/>
        </p:nvSpPr>
        <p:spPr>
          <a:xfrm>
            <a:off x="1746389" y="43079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8" name="object 1848"/>
          <p:cNvSpPr/>
          <p:nvPr/>
        </p:nvSpPr>
        <p:spPr>
          <a:xfrm>
            <a:off x="1746389" y="43110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9" name="object 1849"/>
          <p:cNvSpPr/>
          <p:nvPr/>
        </p:nvSpPr>
        <p:spPr>
          <a:xfrm>
            <a:off x="1746389" y="43140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0" name="object 1850"/>
          <p:cNvSpPr/>
          <p:nvPr/>
        </p:nvSpPr>
        <p:spPr>
          <a:xfrm>
            <a:off x="1746389" y="43171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1" name="object 1851"/>
          <p:cNvSpPr/>
          <p:nvPr/>
        </p:nvSpPr>
        <p:spPr>
          <a:xfrm>
            <a:off x="1746389" y="43201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2" name="object 1852"/>
          <p:cNvSpPr/>
          <p:nvPr/>
        </p:nvSpPr>
        <p:spPr>
          <a:xfrm>
            <a:off x="1746389" y="43232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3" name="object 1853"/>
          <p:cNvSpPr/>
          <p:nvPr/>
        </p:nvSpPr>
        <p:spPr>
          <a:xfrm>
            <a:off x="1746389" y="43262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4" name="object 1854"/>
          <p:cNvSpPr/>
          <p:nvPr/>
        </p:nvSpPr>
        <p:spPr>
          <a:xfrm>
            <a:off x="1746389" y="43293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5" name="object 1855"/>
          <p:cNvSpPr/>
          <p:nvPr/>
        </p:nvSpPr>
        <p:spPr>
          <a:xfrm>
            <a:off x="1746389" y="43323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6" name="object 1856"/>
          <p:cNvSpPr/>
          <p:nvPr/>
        </p:nvSpPr>
        <p:spPr>
          <a:xfrm>
            <a:off x="1746389" y="43353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7" name="object 1857"/>
          <p:cNvSpPr/>
          <p:nvPr/>
        </p:nvSpPr>
        <p:spPr>
          <a:xfrm>
            <a:off x="1746389" y="43384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8" name="object 1858"/>
          <p:cNvSpPr/>
          <p:nvPr/>
        </p:nvSpPr>
        <p:spPr>
          <a:xfrm>
            <a:off x="1746389" y="43414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9" name="object 1859"/>
          <p:cNvSpPr/>
          <p:nvPr/>
        </p:nvSpPr>
        <p:spPr>
          <a:xfrm>
            <a:off x="1746389" y="43445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0" name="object 1860"/>
          <p:cNvSpPr/>
          <p:nvPr/>
        </p:nvSpPr>
        <p:spPr>
          <a:xfrm>
            <a:off x="1746389" y="43475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1" name="object 1861"/>
          <p:cNvSpPr/>
          <p:nvPr/>
        </p:nvSpPr>
        <p:spPr>
          <a:xfrm>
            <a:off x="1746389" y="43506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2" name="object 1862"/>
          <p:cNvSpPr/>
          <p:nvPr/>
        </p:nvSpPr>
        <p:spPr>
          <a:xfrm>
            <a:off x="1746389" y="43536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3" name="object 1863"/>
          <p:cNvSpPr/>
          <p:nvPr/>
        </p:nvSpPr>
        <p:spPr>
          <a:xfrm>
            <a:off x="1746389" y="43567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4" name="object 1864"/>
          <p:cNvSpPr/>
          <p:nvPr/>
        </p:nvSpPr>
        <p:spPr>
          <a:xfrm>
            <a:off x="1746389" y="43597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5" name="object 1865"/>
          <p:cNvSpPr/>
          <p:nvPr/>
        </p:nvSpPr>
        <p:spPr>
          <a:xfrm>
            <a:off x="1746389" y="43628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6" name="object 1866"/>
          <p:cNvSpPr/>
          <p:nvPr/>
        </p:nvSpPr>
        <p:spPr>
          <a:xfrm>
            <a:off x="1746389" y="43658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7" name="object 1867"/>
          <p:cNvSpPr/>
          <p:nvPr/>
        </p:nvSpPr>
        <p:spPr>
          <a:xfrm>
            <a:off x="1746389" y="43689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8" name="object 1868"/>
          <p:cNvSpPr/>
          <p:nvPr/>
        </p:nvSpPr>
        <p:spPr>
          <a:xfrm>
            <a:off x="1746389" y="43719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9" name="object 1869"/>
          <p:cNvSpPr/>
          <p:nvPr/>
        </p:nvSpPr>
        <p:spPr>
          <a:xfrm>
            <a:off x="1746389" y="43750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0" name="object 1870"/>
          <p:cNvSpPr/>
          <p:nvPr/>
        </p:nvSpPr>
        <p:spPr>
          <a:xfrm>
            <a:off x="1746389" y="43780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1" name="object 1871"/>
          <p:cNvSpPr/>
          <p:nvPr/>
        </p:nvSpPr>
        <p:spPr>
          <a:xfrm>
            <a:off x="1746389" y="43811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2" name="object 1872"/>
          <p:cNvSpPr/>
          <p:nvPr/>
        </p:nvSpPr>
        <p:spPr>
          <a:xfrm>
            <a:off x="1746389" y="43841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3" name="object 1873"/>
          <p:cNvSpPr/>
          <p:nvPr/>
        </p:nvSpPr>
        <p:spPr>
          <a:xfrm>
            <a:off x="1746389" y="43872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4" name="object 1874"/>
          <p:cNvSpPr/>
          <p:nvPr/>
        </p:nvSpPr>
        <p:spPr>
          <a:xfrm>
            <a:off x="1746389" y="43902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5" name="object 1875"/>
          <p:cNvSpPr/>
          <p:nvPr/>
        </p:nvSpPr>
        <p:spPr>
          <a:xfrm>
            <a:off x="1746389" y="43933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6" name="object 1876"/>
          <p:cNvSpPr/>
          <p:nvPr/>
        </p:nvSpPr>
        <p:spPr>
          <a:xfrm>
            <a:off x="1746389" y="43963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7" name="object 1877"/>
          <p:cNvSpPr/>
          <p:nvPr/>
        </p:nvSpPr>
        <p:spPr>
          <a:xfrm>
            <a:off x="1746389" y="43994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8" name="object 1878"/>
          <p:cNvSpPr/>
          <p:nvPr/>
        </p:nvSpPr>
        <p:spPr>
          <a:xfrm>
            <a:off x="1746389" y="44024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9" name="object 1879"/>
          <p:cNvSpPr/>
          <p:nvPr/>
        </p:nvSpPr>
        <p:spPr>
          <a:xfrm>
            <a:off x="1746389" y="44055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0" name="object 1880"/>
          <p:cNvSpPr/>
          <p:nvPr/>
        </p:nvSpPr>
        <p:spPr>
          <a:xfrm>
            <a:off x="1746389" y="44085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1" name="object 1881"/>
          <p:cNvSpPr/>
          <p:nvPr/>
        </p:nvSpPr>
        <p:spPr>
          <a:xfrm>
            <a:off x="1746389" y="44115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2" name="object 1882"/>
          <p:cNvSpPr/>
          <p:nvPr/>
        </p:nvSpPr>
        <p:spPr>
          <a:xfrm>
            <a:off x="1746389" y="44146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3" name="object 1883"/>
          <p:cNvSpPr/>
          <p:nvPr/>
        </p:nvSpPr>
        <p:spPr>
          <a:xfrm>
            <a:off x="1746389" y="44176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4" name="object 1884"/>
          <p:cNvSpPr/>
          <p:nvPr/>
        </p:nvSpPr>
        <p:spPr>
          <a:xfrm>
            <a:off x="1746389" y="44207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5" name="object 1885"/>
          <p:cNvSpPr/>
          <p:nvPr/>
        </p:nvSpPr>
        <p:spPr>
          <a:xfrm>
            <a:off x="1746389" y="44237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6" name="object 1886"/>
          <p:cNvSpPr/>
          <p:nvPr/>
        </p:nvSpPr>
        <p:spPr>
          <a:xfrm>
            <a:off x="1746389" y="44268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7" name="object 1887"/>
          <p:cNvSpPr/>
          <p:nvPr/>
        </p:nvSpPr>
        <p:spPr>
          <a:xfrm>
            <a:off x="1746389" y="44298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8" name="object 1888"/>
          <p:cNvSpPr/>
          <p:nvPr/>
        </p:nvSpPr>
        <p:spPr>
          <a:xfrm>
            <a:off x="1746389" y="44329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9" name="object 1889"/>
          <p:cNvSpPr/>
          <p:nvPr/>
        </p:nvSpPr>
        <p:spPr>
          <a:xfrm>
            <a:off x="1746389" y="44359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0" name="object 1890"/>
          <p:cNvSpPr/>
          <p:nvPr/>
        </p:nvSpPr>
        <p:spPr>
          <a:xfrm>
            <a:off x="1746389" y="44390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1" name="object 1891"/>
          <p:cNvSpPr/>
          <p:nvPr/>
        </p:nvSpPr>
        <p:spPr>
          <a:xfrm>
            <a:off x="1746389" y="44420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2" name="object 1892"/>
          <p:cNvSpPr/>
          <p:nvPr/>
        </p:nvSpPr>
        <p:spPr>
          <a:xfrm>
            <a:off x="1746389" y="44451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3" name="object 1893"/>
          <p:cNvSpPr/>
          <p:nvPr/>
        </p:nvSpPr>
        <p:spPr>
          <a:xfrm>
            <a:off x="1746389" y="44481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4" name="object 1894"/>
          <p:cNvSpPr/>
          <p:nvPr/>
        </p:nvSpPr>
        <p:spPr>
          <a:xfrm>
            <a:off x="1746389" y="44512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5" name="object 1895"/>
          <p:cNvSpPr/>
          <p:nvPr/>
        </p:nvSpPr>
        <p:spPr>
          <a:xfrm>
            <a:off x="1746389" y="44542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6" name="object 1896"/>
          <p:cNvSpPr/>
          <p:nvPr/>
        </p:nvSpPr>
        <p:spPr>
          <a:xfrm>
            <a:off x="1746389" y="44573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7" name="object 1897"/>
          <p:cNvSpPr/>
          <p:nvPr/>
        </p:nvSpPr>
        <p:spPr>
          <a:xfrm>
            <a:off x="1746389" y="44603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8" name="object 1898"/>
          <p:cNvSpPr/>
          <p:nvPr/>
        </p:nvSpPr>
        <p:spPr>
          <a:xfrm>
            <a:off x="1746389" y="44634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9" name="object 1899"/>
          <p:cNvSpPr/>
          <p:nvPr/>
        </p:nvSpPr>
        <p:spPr>
          <a:xfrm>
            <a:off x="1746389" y="44664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0" name="object 1900"/>
          <p:cNvSpPr/>
          <p:nvPr/>
        </p:nvSpPr>
        <p:spPr>
          <a:xfrm>
            <a:off x="1746389" y="44695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1" name="object 1901"/>
          <p:cNvSpPr/>
          <p:nvPr/>
        </p:nvSpPr>
        <p:spPr>
          <a:xfrm>
            <a:off x="1746389" y="44725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2" name="object 1902"/>
          <p:cNvSpPr/>
          <p:nvPr/>
        </p:nvSpPr>
        <p:spPr>
          <a:xfrm>
            <a:off x="1746389" y="44756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3" name="object 1903"/>
          <p:cNvSpPr/>
          <p:nvPr/>
        </p:nvSpPr>
        <p:spPr>
          <a:xfrm>
            <a:off x="1746389" y="44786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4" name="object 1904"/>
          <p:cNvSpPr/>
          <p:nvPr/>
        </p:nvSpPr>
        <p:spPr>
          <a:xfrm>
            <a:off x="1746389" y="44817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5" name="object 1905"/>
          <p:cNvSpPr/>
          <p:nvPr/>
        </p:nvSpPr>
        <p:spPr>
          <a:xfrm>
            <a:off x="1746389" y="44847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6" name="object 1906"/>
          <p:cNvSpPr/>
          <p:nvPr/>
        </p:nvSpPr>
        <p:spPr>
          <a:xfrm>
            <a:off x="1746389" y="44877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7" name="object 1907"/>
          <p:cNvSpPr/>
          <p:nvPr/>
        </p:nvSpPr>
        <p:spPr>
          <a:xfrm>
            <a:off x="1746389" y="44908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8" name="object 1908"/>
          <p:cNvSpPr/>
          <p:nvPr/>
        </p:nvSpPr>
        <p:spPr>
          <a:xfrm>
            <a:off x="1746389" y="44938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9" name="object 1909"/>
          <p:cNvSpPr/>
          <p:nvPr/>
        </p:nvSpPr>
        <p:spPr>
          <a:xfrm>
            <a:off x="1746389" y="44969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0" name="object 1910"/>
          <p:cNvSpPr/>
          <p:nvPr/>
        </p:nvSpPr>
        <p:spPr>
          <a:xfrm>
            <a:off x="1746389" y="44999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1" name="object 1911"/>
          <p:cNvSpPr/>
          <p:nvPr/>
        </p:nvSpPr>
        <p:spPr>
          <a:xfrm>
            <a:off x="1746389" y="45030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2" name="object 1912"/>
          <p:cNvSpPr/>
          <p:nvPr/>
        </p:nvSpPr>
        <p:spPr>
          <a:xfrm>
            <a:off x="1746389" y="45060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3" name="object 1913"/>
          <p:cNvSpPr/>
          <p:nvPr/>
        </p:nvSpPr>
        <p:spPr>
          <a:xfrm>
            <a:off x="1746389" y="45091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4" name="object 1914"/>
          <p:cNvSpPr/>
          <p:nvPr/>
        </p:nvSpPr>
        <p:spPr>
          <a:xfrm>
            <a:off x="1746389" y="45121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5" name="object 1915"/>
          <p:cNvSpPr/>
          <p:nvPr/>
        </p:nvSpPr>
        <p:spPr>
          <a:xfrm>
            <a:off x="1746389" y="45152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6" name="object 1916"/>
          <p:cNvSpPr/>
          <p:nvPr/>
        </p:nvSpPr>
        <p:spPr>
          <a:xfrm>
            <a:off x="1746389" y="45182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7" name="object 1917"/>
          <p:cNvSpPr/>
          <p:nvPr/>
        </p:nvSpPr>
        <p:spPr>
          <a:xfrm>
            <a:off x="1746389" y="45213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8" name="object 1918"/>
          <p:cNvSpPr/>
          <p:nvPr/>
        </p:nvSpPr>
        <p:spPr>
          <a:xfrm>
            <a:off x="1746389" y="45243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9" name="object 1919"/>
          <p:cNvSpPr/>
          <p:nvPr/>
        </p:nvSpPr>
        <p:spPr>
          <a:xfrm>
            <a:off x="1746389" y="45274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0" name="object 1920"/>
          <p:cNvSpPr/>
          <p:nvPr/>
        </p:nvSpPr>
        <p:spPr>
          <a:xfrm>
            <a:off x="1746389" y="45304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1" name="object 1921"/>
          <p:cNvSpPr/>
          <p:nvPr/>
        </p:nvSpPr>
        <p:spPr>
          <a:xfrm>
            <a:off x="1746389" y="45335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2" name="object 1922"/>
          <p:cNvSpPr/>
          <p:nvPr/>
        </p:nvSpPr>
        <p:spPr>
          <a:xfrm>
            <a:off x="1746389" y="45365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3" name="object 1923"/>
          <p:cNvSpPr/>
          <p:nvPr/>
        </p:nvSpPr>
        <p:spPr>
          <a:xfrm>
            <a:off x="1746389" y="45396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4" name="object 1924"/>
          <p:cNvSpPr/>
          <p:nvPr/>
        </p:nvSpPr>
        <p:spPr>
          <a:xfrm>
            <a:off x="1746389" y="45426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5" name="object 1925"/>
          <p:cNvSpPr/>
          <p:nvPr/>
        </p:nvSpPr>
        <p:spPr>
          <a:xfrm>
            <a:off x="1746389" y="45457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6" name="object 1926"/>
          <p:cNvSpPr/>
          <p:nvPr/>
        </p:nvSpPr>
        <p:spPr>
          <a:xfrm>
            <a:off x="1746389" y="45487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7" name="object 1927"/>
          <p:cNvSpPr/>
          <p:nvPr/>
        </p:nvSpPr>
        <p:spPr>
          <a:xfrm>
            <a:off x="1746389" y="45518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8" name="object 1928"/>
          <p:cNvSpPr/>
          <p:nvPr/>
        </p:nvSpPr>
        <p:spPr>
          <a:xfrm>
            <a:off x="1746389" y="45548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9" name="object 1929"/>
          <p:cNvSpPr/>
          <p:nvPr/>
        </p:nvSpPr>
        <p:spPr>
          <a:xfrm>
            <a:off x="1746389" y="45579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0" name="object 1930"/>
          <p:cNvSpPr/>
          <p:nvPr/>
        </p:nvSpPr>
        <p:spPr>
          <a:xfrm>
            <a:off x="1746389" y="45609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1" name="object 1931"/>
          <p:cNvSpPr/>
          <p:nvPr/>
        </p:nvSpPr>
        <p:spPr>
          <a:xfrm>
            <a:off x="1746389" y="45639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2" name="object 1932"/>
          <p:cNvSpPr/>
          <p:nvPr/>
        </p:nvSpPr>
        <p:spPr>
          <a:xfrm>
            <a:off x="1746389" y="45670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3" name="object 1933"/>
          <p:cNvSpPr/>
          <p:nvPr/>
        </p:nvSpPr>
        <p:spPr>
          <a:xfrm>
            <a:off x="1746389" y="45700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4" name="object 1934"/>
          <p:cNvSpPr/>
          <p:nvPr/>
        </p:nvSpPr>
        <p:spPr>
          <a:xfrm>
            <a:off x="1746389" y="45731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5" name="object 1935"/>
          <p:cNvSpPr/>
          <p:nvPr/>
        </p:nvSpPr>
        <p:spPr>
          <a:xfrm>
            <a:off x="1746389" y="45761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6" name="object 1936"/>
          <p:cNvSpPr/>
          <p:nvPr/>
        </p:nvSpPr>
        <p:spPr>
          <a:xfrm>
            <a:off x="1746389" y="45792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7" name="object 1937"/>
          <p:cNvSpPr/>
          <p:nvPr/>
        </p:nvSpPr>
        <p:spPr>
          <a:xfrm>
            <a:off x="1746389" y="45822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8" name="object 1938"/>
          <p:cNvSpPr/>
          <p:nvPr/>
        </p:nvSpPr>
        <p:spPr>
          <a:xfrm>
            <a:off x="1746389" y="45853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9" name="object 1939"/>
          <p:cNvSpPr/>
          <p:nvPr/>
        </p:nvSpPr>
        <p:spPr>
          <a:xfrm>
            <a:off x="1746389" y="45883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0" name="object 1940"/>
          <p:cNvSpPr/>
          <p:nvPr/>
        </p:nvSpPr>
        <p:spPr>
          <a:xfrm>
            <a:off x="1746389" y="45914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1" name="object 1941"/>
          <p:cNvSpPr/>
          <p:nvPr/>
        </p:nvSpPr>
        <p:spPr>
          <a:xfrm>
            <a:off x="1746389" y="45944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2" name="object 1942"/>
          <p:cNvSpPr/>
          <p:nvPr/>
        </p:nvSpPr>
        <p:spPr>
          <a:xfrm>
            <a:off x="1746389" y="45975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3" name="object 1943"/>
          <p:cNvSpPr/>
          <p:nvPr/>
        </p:nvSpPr>
        <p:spPr>
          <a:xfrm>
            <a:off x="1746389" y="46005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4" name="object 1944"/>
          <p:cNvSpPr/>
          <p:nvPr/>
        </p:nvSpPr>
        <p:spPr>
          <a:xfrm>
            <a:off x="1746389" y="46036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5" name="object 1945"/>
          <p:cNvSpPr/>
          <p:nvPr/>
        </p:nvSpPr>
        <p:spPr>
          <a:xfrm>
            <a:off x="1746389" y="46066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6" name="object 1946"/>
          <p:cNvSpPr/>
          <p:nvPr/>
        </p:nvSpPr>
        <p:spPr>
          <a:xfrm>
            <a:off x="1746389" y="46097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7" name="object 1947"/>
          <p:cNvSpPr/>
          <p:nvPr/>
        </p:nvSpPr>
        <p:spPr>
          <a:xfrm>
            <a:off x="1746389" y="46127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8" name="object 1948"/>
          <p:cNvSpPr/>
          <p:nvPr/>
        </p:nvSpPr>
        <p:spPr>
          <a:xfrm>
            <a:off x="1746389" y="46158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9" name="object 1949"/>
          <p:cNvSpPr/>
          <p:nvPr/>
        </p:nvSpPr>
        <p:spPr>
          <a:xfrm>
            <a:off x="1746389" y="46188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0" name="object 1950"/>
          <p:cNvSpPr/>
          <p:nvPr/>
        </p:nvSpPr>
        <p:spPr>
          <a:xfrm>
            <a:off x="1746389" y="46219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1" name="object 1951"/>
          <p:cNvSpPr/>
          <p:nvPr/>
        </p:nvSpPr>
        <p:spPr>
          <a:xfrm>
            <a:off x="1746389" y="46249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2" name="object 1952"/>
          <p:cNvSpPr/>
          <p:nvPr/>
        </p:nvSpPr>
        <p:spPr>
          <a:xfrm>
            <a:off x="1746389" y="46280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3" name="object 1953"/>
          <p:cNvSpPr/>
          <p:nvPr/>
        </p:nvSpPr>
        <p:spPr>
          <a:xfrm>
            <a:off x="1746389" y="46310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4" name="object 1954"/>
          <p:cNvSpPr/>
          <p:nvPr/>
        </p:nvSpPr>
        <p:spPr>
          <a:xfrm>
            <a:off x="1746389" y="46341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5" name="object 1955"/>
          <p:cNvSpPr/>
          <p:nvPr/>
        </p:nvSpPr>
        <p:spPr>
          <a:xfrm>
            <a:off x="1746389" y="46371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6" name="object 1956"/>
          <p:cNvSpPr/>
          <p:nvPr/>
        </p:nvSpPr>
        <p:spPr>
          <a:xfrm>
            <a:off x="1746389" y="46401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7" name="object 1957"/>
          <p:cNvSpPr/>
          <p:nvPr/>
        </p:nvSpPr>
        <p:spPr>
          <a:xfrm>
            <a:off x="1746389" y="46432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8" name="object 1958"/>
          <p:cNvSpPr/>
          <p:nvPr/>
        </p:nvSpPr>
        <p:spPr>
          <a:xfrm>
            <a:off x="1746389" y="46462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9" name="object 1959"/>
          <p:cNvSpPr/>
          <p:nvPr/>
        </p:nvSpPr>
        <p:spPr>
          <a:xfrm>
            <a:off x="1746389" y="46493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0" name="object 1960"/>
          <p:cNvSpPr/>
          <p:nvPr/>
        </p:nvSpPr>
        <p:spPr>
          <a:xfrm>
            <a:off x="1746389" y="46523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1" name="object 1961"/>
          <p:cNvSpPr/>
          <p:nvPr/>
        </p:nvSpPr>
        <p:spPr>
          <a:xfrm>
            <a:off x="1746389" y="46554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2" name="object 1962"/>
          <p:cNvSpPr/>
          <p:nvPr/>
        </p:nvSpPr>
        <p:spPr>
          <a:xfrm>
            <a:off x="1746389" y="46584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3" name="object 1963"/>
          <p:cNvSpPr/>
          <p:nvPr/>
        </p:nvSpPr>
        <p:spPr>
          <a:xfrm>
            <a:off x="1746389" y="46615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4" name="object 1964"/>
          <p:cNvSpPr/>
          <p:nvPr/>
        </p:nvSpPr>
        <p:spPr>
          <a:xfrm>
            <a:off x="1746389" y="46645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5" name="object 1965"/>
          <p:cNvSpPr/>
          <p:nvPr/>
        </p:nvSpPr>
        <p:spPr>
          <a:xfrm>
            <a:off x="1746389" y="46676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6" name="object 1966"/>
          <p:cNvSpPr/>
          <p:nvPr/>
        </p:nvSpPr>
        <p:spPr>
          <a:xfrm>
            <a:off x="1746389" y="46706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7" name="object 1967"/>
          <p:cNvSpPr/>
          <p:nvPr/>
        </p:nvSpPr>
        <p:spPr>
          <a:xfrm>
            <a:off x="1746389" y="46737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8" name="object 1968"/>
          <p:cNvSpPr/>
          <p:nvPr/>
        </p:nvSpPr>
        <p:spPr>
          <a:xfrm>
            <a:off x="1746389" y="46767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9" name="object 1969"/>
          <p:cNvSpPr/>
          <p:nvPr/>
        </p:nvSpPr>
        <p:spPr>
          <a:xfrm>
            <a:off x="1746389" y="46798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0" name="object 1970"/>
          <p:cNvSpPr/>
          <p:nvPr/>
        </p:nvSpPr>
        <p:spPr>
          <a:xfrm>
            <a:off x="1746389" y="46828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1" name="object 1971"/>
          <p:cNvSpPr/>
          <p:nvPr/>
        </p:nvSpPr>
        <p:spPr>
          <a:xfrm>
            <a:off x="1746389" y="46859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2" name="object 1972"/>
          <p:cNvSpPr/>
          <p:nvPr/>
        </p:nvSpPr>
        <p:spPr>
          <a:xfrm>
            <a:off x="1746389" y="46889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3" name="object 1973"/>
          <p:cNvSpPr/>
          <p:nvPr/>
        </p:nvSpPr>
        <p:spPr>
          <a:xfrm>
            <a:off x="1746389" y="46920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4" name="object 1974"/>
          <p:cNvSpPr/>
          <p:nvPr/>
        </p:nvSpPr>
        <p:spPr>
          <a:xfrm>
            <a:off x="1746389" y="46950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5" name="object 1975"/>
          <p:cNvSpPr/>
          <p:nvPr/>
        </p:nvSpPr>
        <p:spPr>
          <a:xfrm>
            <a:off x="1746389" y="46981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6" name="object 1976"/>
          <p:cNvSpPr/>
          <p:nvPr/>
        </p:nvSpPr>
        <p:spPr>
          <a:xfrm>
            <a:off x="1746389" y="47011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7" name="object 1977"/>
          <p:cNvSpPr/>
          <p:nvPr/>
        </p:nvSpPr>
        <p:spPr>
          <a:xfrm>
            <a:off x="1746389" y="47042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8" name="object 1978"/>
          <p:cNvSpPr/>
          <p:nvPr/>
        </p:nvSpPr>
        <p:spPr>
          <a:xfrm>
            <a:off x="1746389" y="47072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9" name="object 1979"/>
          <p:cNvSpPr/>
          <p:nvPr/>
        </p:nvSpPr>
        <p:spPr>
          <a:xfrm>
            <a:off x="1746389" y="47103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0" name="object 1980"/>
          <p:cNvSpPr/>
          <p:nvPr/>
        </p:nvSpPr>
        <p:spPr>
          <a:xfrm>
            <a:off x="1746389" y="47133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1" name="object 1981"/>
          <p:cNvSpPr/>
          <p:nvPr/>
        </p:nvSpPr>
        <p:spPr>
          <a:xfrm>
            <a:off x="1746389" y="47163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2" name="object 1982"/>
          <p:cNvSpPr/>
          <p:nvPr/>
        </p:nvSpPr>
        <p:spPr>
          <a:xfrm>
            <a:off x="1746389" y="47194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3" name="object 1983"/>
          <p:cNvSpPr/>
          <p:nvPr/>
        </p:nvSpPr>
        <p:spPr>
          <a:xfrm>
            <a:off x="1746389" y="47224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4" name="object 1984"/>
          <p:cNvSpPr/>
          <p:nvPr/>
        </p:nvSpPr>
        <p:spPr>
          <a:xfrm>
            <a:off x="1746389" y="47255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5" name="object 1985"/>
          <p:cNvSpPr/>
          <p:nvPr/>
        </p:nvSpPr>
        <p:spPr>
          <a:xfrm>
            <a:off x="1746389" y="47285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6" name="object 1986"/>
          <p:cNvSpPr/>
          <p:nvPr/>
        </p:nvSpPr>
        <p:spPr>
          <a:xfrm>
            <a:off x="1746389" y="47316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7" name="object 1987"/>
          <p:cNvSpPr/>
          <p:nvPr/>
        </p:nvSpPr>
        <p:spPr>
          <a:xfrm>
            <a:off x="1746389" y="47346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8" name="object 1988"/>
          <p:cNvSpPr/>
          <p:nvPr/>
        </p:nvSpPr>
        <p:spPr>
          <a:xfrm>
            <a:off x="1746389" y="47377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9" name="object 1989"/>
          <p:cNvSpPr/>
          <p:nvPr/>
        </p:nvSpPr>
        <p:spPr>
          <a:xfrm>
            <a:off x="1746389" y="47407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0" name="object 1990"/>
          <p:cNvSpPr/>
          <p:nvPr/>
        </p:nvSpPr>
        <p:spPr>
          <a:xfrm>
            <a:off x="1746389" y="47438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1" name="object 1991"/>
          <p:cNvSpPr/>
          <p:nvPr/>
        </p:nvSpPr>
        <p:spPr>
          <a:xfrm>
            <a:off x="1746389" y="47468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2" name="object 1992"/>
          <p:cNvSpPr/>
          <p:nvPr/>
        </p:nvSpPr>
        <p:spPr>
          <a:xfrm>
            <a:off x="1746389" y="47499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3" name="object 1993"/>
          <p:cNvSpPr/>
          <p:nvPr/>
        </p:nvSpPr>
        <p:spPr>
          <a:xfrm>
            <a:off x="1746389" y="47529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4" name="object 1994"/>
          <p:cNvSpPr/>
          <p:nvPr/>
        </p:nvSpPr>
        <p:spPr>
          <a:xfrm>
            <a:off x="1746389" y="47560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5" name="object 1995"/>
          <p:cNvSpPr/>
          <p:nvPr/>
        </p:nvSpPr>
        <p:spPr>
          <a:xfrm>
            <a:off x="1746389" y="47590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6" name="object 1996"/>
          <p:cNvSpPr/>
          <p:nvPr/>
        </p:nvSpPr>
        <p:spPr>
          <a:xfrm>
            <a:off x="1746389" y="47621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7" name="object 1997"/>
          <p:cNvSpPr/>
          <p:nvPr/>
        </p:nvSpPr>
        <p:spPr>
          <a:xfrm>
            <a:off x="1746389" y="47651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8" name="object 1998"/>
          <p:cNvSpPr/>
          <p:nvPr/>
        </p:nvSpPr>
        <p:spPr>
          <a:xfrm>
            <a:off x="1746389" y="47682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9" name="object 1999"/>
          <p:cNvSpPr/>
          <p:nvPr/>
        </p:nvSpPr>
        <p:spPr>
          <a:xfrm>
            <a:off x="1746389" y="47712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0" name="object 2000"/>
          <p:cNvSpPr/>
          <p:nvPr/>
        </p:nvSpPr>
        <p:spPr>
          <a:xfrm>
            <a:off x="1746389" y="47743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1" name="object 2001"/>
          <p:cNvSpPr/>
          <p:nvPr/>
        </p:nvSpPr>
        <p:spPr>
          <a:xfrm>
            <a:off x="1746389" y="47773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2" name="object 2002"/>
          <p:cNvSpPr/>
          <p:nvPr/>
        </p:nvSpPr>
        <p:spPr>
          <a:xfrm>
            <a:off x="1746389" y="47804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3" name="object 2003"/>
          <p:cNvSpPr/>
          <p:nvPr/>
        </p:nvSpPr>
        <p:spPr>
          <a:xfrm>
            <a:off x="1746389" y="47834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4" name="object 2004"/>
          <p:cNvSpPr/>
          <p:nvPr/>
        </p:nvSpPr>
        <p:spPr>
          <a:xfrm>
            <a:off x="1746389" y="47865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5" name="object 2005"/>
          <p:cNvSpPr/>
          <p:nvPr/>
        </p:nvSpPr>
        <p:spPr>
          <a:xfrm>
            <a:off x="1746389" y="47895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6" name="object 2006"/>
          <p:cNvSpPr/>
          <p:nvPr/>
        </p:nvSpPr>
        <p:spPr>
          <a:xfrm>
            <a:off x="1746389" y="47925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7" name="object 2007"/>
          <p:cNvSpPr/>
          <p:nvPr/>
        </p:nvSpPr>
        <p:spPr>
          <a:xfrm>
            <a:off x="1746389" y="47956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8" name="object 2008"/>
          <p:cNvSpPr/>
          <p:nvPr/>
        </p:nvSpPr>
        <p:spPr>
          <a:xfrm>
            <a:off x="1746389" y="47986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9" name="object 2009"/>
          <p:cNvSpPr/>
          <p:nvPr/>
        </p:nvSpPr>
        <p:spPr>
          <a:xfrm>
            <a:off x="1746389" y="48017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0" name="object 2010"/>
          <p:cNvSpPr/>
          <p:nvPr/>
        </p:nvSpPr>
        <p:spPr>
          <a:xfrm>
            <a:off x="1746389" y="48047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1" name="object 2011"/>
          <p:cNvSpPr/>
          <p:nvPr/>
        </p:nvSpPr>
        <p:spPr>
          <a:xfrm>
            <a:off x="1746389" y="48078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2" name="object 2012"/>
          <p:cNvSpPr/>
          <p:nvPr/>
        </p:nvSpPr>
        <p:spPr>
          <a:xfrm>
            <a:off x="1746389" y="48108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3" name="object 2013"/>
          <p:cNvSpPr/>
          <p:nvPr/>
        </p:nvSpPr>
        <p:spPr>
          <a:xfrm>
            <a:off x="1746389" y="48139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4" name="object 2014"/>
          <p:cNvSpPr/>
          <p:nvPr/>
        </p:nvSpPr>
        <p:spPr>
          <a:xfrm>
            <a:off x="1746389" y="48169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5" name="object 2015"/>
          <p:cNvSpPr/>
          <p:nvPr/>
        </p:nvSpPr>
        <p:spPr>
          <a:xfrm>
            <a:off x="1746389" y="48200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6" name="object 2016"/>
          <p:cNvSpPr/>
          <p:nvPr/>
        </p:nvSpPr>
        <p:spPr>
          <a:xfrm>
            <a:off x="1746389" y="48230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7" name="object 2017"/>
          <p:cNvSpPr/>
          <p:nvPr/>
        </p:nvSpPr>
        <p:spPr>
          <a:xfrm>
            <a:off x="1746389" y="48261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8" name="object 2018"/>
          <p:cNvSpPr/>
          <p:nvPr/>
        </p:nvSpPr>
        <p:spPr>
          <a:xfrm>
            <a:off x="1746389" y="48291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9" name="object 2019"/>
          <p:cNvSpPr/>
          <p:nvPr/>
        </p:nvSpPr>
        <p:spPr>
          <a:xfrm>
            <a:off x="1746389" y="48322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0" name="object 2020"/>
          <p:cNvSpPr/>
          <p:nvPr/>
        </p:nvSpPr>
        <p:spPr>
          <a:xfrm>
            <a:off x="1746389" y="48352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1" name="object 2021"/>
          <p:cNvSpPr/>
          <p:nvPr/>
        </p:nvSpPr>
        <p:spPr>
          <a:xfrm>
            <a:off x="1746389" y="48383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2" name="object 2022"/>
          <p:cNvSpPr/>
          <p:nvPr/>
        </p:nvSpPr>
        <p:spPr>
          <a:xfrm>
            <a:off x="1746389" y="48413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3" name="object 2023"/>
          <p:cNvSpPr/>
          <p:nvPr/>
        </p:nvSpPr>
        <p:spPr>
          <a:xfrm>
            <a:off x="1746389" y="48444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4" name="object 2024"/>
          <p:cNvSpPr/>
          <p:nvPr/>
        </p:nvSpPr>
        <p:spPr>
          <a:xfrm>
            <a:off x="1746389" y="48474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5" name="object 2025"/>
          <p:cNvSpPr/>
          <p:nvPr/>
        </p:nvSpPr>
        <p:spPr>
          <a:xfrm>
            <a:off x="1746389" y="48505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6" name="object 2026"/>
          <p:cNvSpPr/>
          <p:nvPr/>
        </p:nvSpPr>
        <p:spPr>
          <a:xfrm>
            <a:off x="1746389" y="48535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7" name="object 2027"/>
          <p:cNvSpPr/>
          <p:nvPr/>
        </p:nvSpPr>
        <p:spPr>
          <a:xfrm>
            <a:off x="1746389" y="48566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8" name="object 2028"/>
          <p:cNvSpPr/>
          <p:nvPr/>
        </p:nvSpPr>
        <p:spPr>
          <a:xfrm>
            <a:off x="1746389" y="48596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9" name="object 2029"/>
          <p:cNvSpPr/>
          <p:nvPr/>
        </p:nvSpPr>
        <p:spPr>
          <a:xfrm>
            <a:off x="1746389" y="48627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0" name="object 2030"/>
          <p:cNvSpPr/>
          <p:nvPr/>
        </p:nvSpPr>
        <p:spPr>
          <a:xfrm>
            <a:off x="1746389" y="48657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1" name="object 2031"/>
          <p:cNvSpPr/>
          <p:nvPr/>
        </p:nvSpPr>
        <p:spPr>
          <a:xfrm>
            <a:off x="1746389" y="48687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2" name="object 2032"/>
          <p:cNvSpPr/>
          <p:nvPr/>
        </p:nvSpPr>
        <p:spPr>
          <a:xfrm>
            <a:off x="1746389" y="48718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3" name="object 2033"/>
          <p:cNvSpPr/>
          <p:nvPr/>
        </p:nvSpPr>
        <p:spPr>
          <a:xfrm>
            <a:off x="1746389" y="48748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4" name="object 2034"/>
          <p:cNvSpPr/>
          <p:nvPr/>
        </p:nvSpPr>
        <p:spPr>
          <a:xfrm>
            <a:off x="1746389" y="48779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5" name="object 2035"/>
          <p:cNvSpPr/>
          <p:nvPr/>
        </p:nvSpPr>
        <p:spPr>
          <a:xfrm>
            <a:off x="1746389" y="48809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6" name="object 2036"/>
          <p:cNvSpPr/>
          <p:nvPr/>
        </p:nvSpPr>
        <p:spPr>
          <a:xfrm>
            <a:off x="1746389" y="48840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7" name="object 2037"/>
          <p:cNvSpPr/>
          <p:nvPr/>
        </p:nvSpPr>
        <p:spPr>
          <a:xfrm>
            <a:off x="1746389" y="48870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8" name="object 2038"/>
          <p:cNvSpPr/>
          <p:nvPr/>
        </p:nvSpPr>
        <p:spPr>
          <a:xfrm>
            <a:off x="1746389" y="48901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9" name="object 2039"/>
          <p:cNvSpPr/>
          <p:nvPr/>
        </p:nvSpPr>
        <p:spPr>
          <a:xfrm>
            <a:off x="1746389" y="48931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0" name="object 2040"/>
          <p:cNvSpPr/>
          <p:nvPr/>
        </p:nvSpPr>
        <p:spPr>
          <a:xfrm>
            <a:off x="1746389" y="48962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1" name="object 2041"/>
          <p:cNvSpPr/>
          <p:nvPr/>
        </p:nvSpPr>
        <p:spPr>
          <a:xfrm>
            <a:off x="1746389" y="48992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2" name="object 2042"/>
          <p:cNvSpPr/>
          <p:nvPr/>
        </p:nvSpPr>
        <p:spPr>
          <a:xfrm>
            <a:off x="1746389" y="49023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3" name="object 2043"/>
          <p:cNvSpPr/>
          <p:nvPr/>
        </p:nvSpPr>
        <p:spPr>
          <a:xfrm>
            <a:off x="1746389" y="49053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4" name="object 2044"/>
          <p:cNvSpPr/>
          <p:nvPr/>
        </p:nvSpPr>
        <p:spPr>
          <a:xfrm>
            <a:off x="1746389" y="49084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5" name="object 2045"/>
          <p:cNvSpPr/>
          <p:nvPr/>
        </p:nvSpPr>
        <p:spPr>
          <a:xfrm>
            <a:off x="1746389" y="49114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6" name="object 2046"/>
          <p:cNvSpPr/>
          <p:nvPr/>
        </p:nvSpPr>
        <p:spPr>
          <a:xfrm>
            <a:off x="1746389" y="49145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7" name="object 2047"/>
          <p:cNvSpPr/>
          <p:nvPr/>
        </p:nvSpPr>
        <p:spPr>
          <a:xfrm>
            <a:off x="1746389" y="49175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8" name="object 2048"/>
          <p:cNvSpPr/>
          <p:nvPr/>
        </p:nvSpPr>
        <p:spPr>
          <a:xfrm>
            <a:off x="1746389" y="49206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9" name="object 2049"/>
          <p:cNvSpPr/>
          <p:nvPr/>
        </p:nvSpPr>
        <p:spPr>
          <a:xfrm>
            <a:off x="1746389" y="49236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0" name="object 2050"/>
          <p:cNvSpPr/>
          <p:nvPr/>
        </p:nvSpPr>
        <p:spPr>
          <a:xfrm>
            <a:off x="1746389" y="49267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1" name="object 2051"/>
          <p:cNvSpPr/>
          <p:nvPr/>
        </p:nvSpPr>
        <p:spPr>
          <a:xfrm>
            <a:off x="1746389" y="49297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2" name="object 2052"/>
          <p:cNvSpPr/>
          <p:nvPr/>
        </p:nvSpPr>
        <p:spPr>
          <a:xfrm>
            <a:off x="1746389" y="49328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3" name="object 2053"/>
          <p:cNvSpPr/>
          <p:nvPr/>
        </p:nvSpPr>
        <p:spPr>
          <a:xfrm>
            <a:off x="1746389" y="49358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4" name="object 2054"/>
          <p:cNvSpPr/>
          <p:nvPr/>
        </p:nvSpPr>
        <p:spPr>
          <a:xfrm>
            <a:off x="1746389" y="49389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5" name="object 2055"/>
          <p:cNvSpPr/>
          <p:nvPr/>
        </p:nvSpPr>
        <p:spPr>
          <a:xfrm>
            <a:off x="1746389" y="49419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6" name="object 2056"/>
          <p:cNvSpPr/>
          <p:nvPr/>
        </p:nvSpPr>
        <p:spPr>
          <a:xfrm>
            <a:off x="1746389" y="49449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7" name="object 2057"/>
          <p:cNvSpPr/>
          <p:nvPr/>
        </p:nvSpPr>
        <p:spPr>
          <a:xfrm>
            <a:off x="1746389" y="49480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8" name="object 2058"/>
          <p:cNvSpPr/>
          <p:nvPr/>
        </p:nvSpPr>
        <p:spPr>
          <a:xfrm>
            <a:off x="1746389" y="49510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9" name="object 2059"/>
          <p:cNvSpPr/>
          <p:nvPr/>
        </p:nvSpPr>
        <p:spPr>
          <a:xfrm>
            <a:off x="1746389" y="49541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0" name="object 2060"/>
          <p:cNvSpPr/>
          <p:nvPr/>
        </p:nvSpPr>
        <p:spPr>
          <a:xfrm>
            <a:off x="1746389" y="49571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1" name="object 2061"/>
          <p:cNvSpPr/>
          <p:nvPr/>
        </p:nvSpPr>
        <p:spPr>
          <a:xfrm>
            <a:off x="1746389" y="49602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2" name="object 2062"/>
          <p:cNvSpPr/>
          <p:nvPr/>
        </p:nvSpPr>
        <p:spPr>
          <a:xfrm>
            <a:off x="1746389" y="49632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3" name="object 2063"/>
          <p:cNvSpPr/>
          <p:nvPr/>
        </p:nvSpPr>
        <p:spPr>
          <a:xfrm>
            <a:off x="1746389" y="49663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4" name="object 2064"/>
          <p:cNvSpPr/>
          <p:nvPr/>
        </p:nvSpPr>
        <p:spPr>
          <a:xfrm>
            <a:off x="1746389" y="49693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5" name="object 2065"/>
          <p:cNvSpPr/>
          <p:nvPr/>
        </p:nvSpPr>
        <p:spPr>
          <a:xfrm>
            <a:off x="1746389" y="49724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6" name="object 2066"/>
          <p:cNvSpPr/>
          <p:nvPr/>
        </p:nvSpPr>
        <p:spPr>
          <a:xfrm>
            <a:off x="1746389" y="49754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7" name="object 2067"/>
          <p:cNvSpPr/>
          <p:nvPr/>
        </p:nvSpPr>
        <p:spPr>
          <a:xfrm>
            <a:off x="1746389" y="49785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8" name="object 2068"/>
          <p:cNvSpPr/>
          <p:nvPr/>
        </p:nvSpPr>
        <p:spPr>
          <a:xfrm>
            <a:off x="1746389" y="49815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9" name="object 2069"/>
          <p:cNvSpPr/>
          <p:nvPr/>
        </p:nvSpPr>
        <p:spPr>
          <a:xfrm>
            <a:off x="1746389" y="49846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0" name="object 2070"/>
          <p:cNvSpPr/>
          <p:nvPr/>
        </p:nvSpPr>
        <p:spPr>
          <a:xfrm>
            <a:off x="1746389" y="49876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1" name="object 2071"/>
          <p:cNvSpPr/>
          <p:nvPr/>
        </p:nvSpPr>
        <p:spPr>
          <a:xfrm>
            <a:off x="1746389" y="49907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2" name="object 2072"/>
          <p:cNvSpPr/>
          <p:nvPr/>
        </p:nvSpPr>
        <p:spPr>
          <a:xfrm>
            <a:off x="1746389" y="49937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3" name="object 2073"/>
          <p:cNvSpPr/>
          <p:nvPr/>
        </p:nvSpPr>
        <p:spPr>
          <a:xfrm>
            <a:off x="1746389" y="49968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4" name="object 2074"/>
          <p:cNvSpPr/>
          <p:nvPr/>
        </p:nvSpPr>
        <p:spPr>
          <a:xfrm>
            <a:off x="1746389" y="49998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5" name="object 2075"/>
          <p:cNvSpPr/>
          <p:nvPr/>
        </p:nvSpPr>
        <p:spPr>
          <a:xfrm>
            <a:off x="1746389" y="50029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6" name="object 2076"/>
          <p:cNvSpPr/>
          <p:nvPr/>
        </p:nvSpPr>
        <p:spPr>
          <a:xfrm>
            <a:off x="1746389" y="50059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7" name="object 2077"/>
          <p:cNvSpPr/>
          <p:nvPr/>
        </p:nvSpPr>
        <p:spPr>
          <a:xfrm>
            <a:off x="1746389" y="50090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8" name="object 2078"/>
          <p:cNvSpPr/>
          <p:nvPr/>
        </p:nvSpPr>
        <p:spPr>
          <a:xfrm>
            <a:off x="1746389" y="50120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9" name="object 2079"/>
          <p:cNvSpPr/>
          <p:nvPr/>
        </p:nvSpPr>
        <p:spPr>
          <a:xfrm>
            <a:off x="1746389" y="50151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0" name="object 2080"/>
          <p:cNvSpPr/>
          <p:nvPr/>
        </p:nvSpPr>
        <p:spPr>
          <a:xfrm>
            <a:off x="1746389" y="50181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1" name="object 2081"/>
          <p:cNvSpPr/>
          <p:nvPr/>
        </p:nvSpPr>
        <p:spPr>
          <a:xfrm>
            <a:off x="1746389" y="50211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2" name="object 2082"/>
          <p:cNvSpPr/>
          <p:nvPr/>
        </p:nvSpPr>
        <p:spPr>
          <a:xfrm>
            <a:off x="1746389" y="50242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3" name="object 2083"/>
          <p:cNvSpPr/>
          <p:nvPr/>
        </p:nvSpPr>
        <p:spPr>
          <a:xfrm>
            <a:off x="1746389" y="50272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4" name="object 2084"/>
          <p:cNvSpPr/>
          <p:nvPr/>
        </p:nvSpPr>
        <p:spPr>
          <a:xfrm>
            <a:off x="1746389" y="50303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5" name="object 2085"/>
          <p:cNvSpPr/>
          <p:nvPr/>
        </p:nvSpPr>
        <p:spPr>
          <a:xfrm>
            <a:off x="1746389" y="50333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6" name="object 2086"/>
          <p:cNvSpPr/>
          <p:nvPr/>
        </p:nvSpPr>
        <p:spPr>
          <a:xfrm>
            <a:off x="1746389" y="50364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7" name="object 2087"/>
          <p:cNvSpPr/>
          <p:nvPr/>
        </p:nvSpPr>
        <p:spPr>
          <a:xfrm>
            <a:off x="1746389" y="50394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8" name="object 2088"/>
          <p:cNvSpPr/>
          <p:nvPr/>
        </p:nvSpPr>
        <p:spPr>
          <a:xfrm>
            <a:off x="1746389" y="50425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9" name="object 2089"/>
          <p:cNvSpPr/>
          <p:nvPr/>
        </p:nvSpPr>
        <p:spPr>
          <a:xfrm>
            <a:off x="1746389" y="50455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0" name="object 2090"/>
          <p:cNvSpPr/>
          <p:nvPr/>
        </p:nvSpPr>
        <p:spPr>
          <a:xfrm>
            <a:off x="1746389" y="50486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1" name="object 2091"/>
          <p:cNvSpPr/>
          <p:nvPr/>
        </p:nvSpPr>
        <p:spPr>
          <a:xfrm>
            <a:off x="1746389" y="50516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2" name="object 2092"/>
          <p:cNvSpPr/>
          <p:nvPr/>
        </p:nvSpPr>
        <p:spPr>
          <a:xfrm>
            <a:off x="1746389" y="50547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3" name="object 2093"/>
          <p:cNvSpPr/>
          <p:nvPr/>
        </p:nvSpPr>
        <p:spPr>
          <a:xfrm>
            <a:off x="1746389" y="50577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4" name="object 2094"/>
          <p:cNvSpPr/>
          <p:nvPr/>
        </p:nvSpPr>
        <p:spPr>
          <a:xfrm>
            <a:off x="1746389" y="50608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5" name="object 2095"/>
          <p:cNvSpPr/>
          <p:nvPr/>
        </p:nvSpPr>
        <p:spPr>
          <a:xfrm>
            <a:off x="1746389" y="50638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6" name="object 2096"/>
          <p:cNvSpPr/>
          <p:nvPr/>
        </p:nvSpPr>
        <p:spPr>
          <a:xfrm>
            <a:off x="1746389" y="50669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7" name="object 2097"/>
          <p:cNvSpPr/>
          <p:nvPr/>
        </p:nvSpPr>
        <p:spPr>
          <a:xfrm>
            <a:off x="1746389" y="50699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8" name="object 2098"/>
          <p:cNvSpPr/>
          <p:nvPr/>
        </p:nvSpPr>
        <p:spPr>
          <a:xfrm>
            <a:off x="1746389" y="50730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9" name="object 2099"/>
          <p:cNvSpPr/>
          <p:nvPr/>
        </p:nvSpPr>
        <p:spPr>
          <a:xfrm>
            <a:off x="1746389" y="50760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0" name="object 2100"/>
          <p:cNvSpPr/>
          <p:nvPr/>
        </p:nvSpPr>
        <p:spPr>
          <a:xfrm>
            <a:off x="1746389" y="50791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1" name="object 2101"/>
          <p:cNvSpPr/>
          <p:nvPr/>
        </p:nvSpPr>
        <p:spPr>
          <a:xfrm>
            <a:off x="1746389" y="50821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2" name="object 2102"/>
          <p:cNvSpPr/>
          <p:nvPr/>
        </p:nvSpPr>
        <p:spPr>
          <a:xfrm>
            <a:off x="1746389" y="50852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3" name="object 2103"/>
          <p:cNvSpPr/>
          <p:nvPr/>
        </p:nvSpPr>
        <p:spPr>
          <a:xfrm>
            <a:off x="1746389" y="50882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4" name="object 2104"/>
          <p:cNvSpPr/>
          <p:nvPr/>
        </p:nvSpPr>
        <p:spPr>
          <a:xfrm>
            <a:off x="1746389" y="50913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5" name="object 2105"/>
          <p:cNvSpPr/>
          <p:nvPr/>
        </p:nvSpPr>
        <p:spPr>
          <a:xfrm>
            <a:off x="1746389" y="50943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6" name="object 2106"/>
          <p:cNvSpPr/>
          <p:nvPr/>
        </p:nvSpPr>
        <p:spPr>
          <a:xfrm>
            <a:off x="1746389" y="50973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7" name="object 2107"/>
          <p:cNvSpPr/>
          <p:nvPr/>
        </p:nvSpPr>
        <p:spPr>
          <a:xfrm>
            <a:off x="1746389" y="51004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8" name="object 2108"/>
          <p:cNvSpPr/>
          <p:nvPr/>
        </p:nvSpPr>
        <p:spPr>
          <a:xfrm>
            <a:off x="1746389" y="51034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9" name="object 2109"/>
          <p:cNvSpPr/>
          <p:nvPr/>
        </p:nvSpPr>
        <p:spPr>
          <a:xfrm>
            <a:off x="1746389" y="51065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0" name="object 2110"/>
          <p:cNvSpPr/>
          <p:nvPr/>
        </p:nvSpPr>
        <p:spPr>
          <a:xfrm>
            <a:off x="1746389" y="51095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1" name="object 2111"/>
          <p:cNvSpPr/>
          <p:nvPr/>
        </p:nvSpPr>
        <p:spPr>
          <a:xfrm>
            <a:off x="1746389" y="51126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2" name="object 2112"/>
          <p:cNvSpPr/>
          <p:nvPr/>
        </p:nvSpPr>
        <p:spPr>
          <a:xfrm>
            <a:off x="1746389" y="51156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3" name="object 2113"/>
          <p:cNvSpPr/>
          <p:nvPr/>
        </p:nvSpPr>
        <p:spPr>
          <a:xfrm>
            <a:off x="1746389" y="51187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4" name="object 2114"/>
          <p:cNvSpPr/>
          <p:nvPr/>
        </p:nvSpPr>
        <p:spPr>
          <a:xfrm>
            <a:off x="1746389" y="51217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5" name="object 2115"/>
          <p:cNvSpPr/>
          <p:nvPr/>
        </p:nvSpPr>
        <p:spPr>
          <a:xfrm>
            <a:off x="1746389" y="51248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6" name="object 2116"/>
          <p:cNvSpPr/>
          <p:nvPr/>
        </p:nvSpPr>
        <p:spPr>
          <a:xfrm>
            <a:off x="1746389" y="51278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7" name="object 2117"/>
          <p:cNvSpPr/>
          <p:nvPr/>
        </p:nvSpPr>
        <p:spPr>
          <a:xfrm>
            <a:off x="1746389" y="51309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8" name="object 2118"/>
          <p:cNvSpPr/>
          <p:nvPr/>
        </p:nvSpPr>
        <p:spPr>
          <a:xfrm>
            <a:off x="1746389" y="51339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9" name="object 2119"/>
          <p:cNvSpPr/>
          <p:nvPr/>
        </p:nvSpPr>
        <p:spPr>
          <a:xfrm>
            <a:off x="1746389" y="51370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0" name="object 2120"/>
          <p:cNvSpPr/>
          <p:nvPr/>
        </p:nvSpPr>
        <p:spPr>
          <a:xfrm>
            <a:off x="1746389" y="51400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1" name="object 2121"/>
          <p:cNvSpPr/>
          <p:nvPr/>
        </p:nvSpPr>
        <p:spPr>
          <a:xfrm>
            <a:off x="1746389" y="51431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2" name="object 2122"/>
          <p:cNvSpPr/>
          <p:nvPr/>
        </p:nvSpPr>
        <p:spPr>
          <a:xfrm>
            <a:off x="1746389" y="51461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3" name="object 2123"/>
          <p:cNvSpPr/>
          <p:nvPr/>
        </p:nvSpPr>
        <p:spPr>
          <a:xfrm>
            <a:off x="1746389" y="51492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4" name="object 2124"/>
          <p:cNvSpPr/>
          <p:nvPr/>
        </p:nvSpPr>
        <p:spPr>
          <a:xfrm>
            <a:off x="1746389" y="51522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5" name="object 2125"/>
          <p:cNvSpPr/>
          <p:nvPr/>
        </p:nvSpPr>
        <p:spPr>
          <a:xfrm>
            <a:off x="1746389" y="51553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6" name="object 2126"/>
          <p:cNvSpPr/>
          <p:nvPr/>
        </p:nvSpPr>
        <p:spPr>
          <a:xfrm>
            <a:off x="1746389" y="51583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7" name="object 2127"/>
          <p:cNvSpPr/>
          <p:nvPr/>
        </p:nvSpPr>
        <p:spPr>
          <a:xfrm>
            <a:off x="1746389" y="51614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8" name="object 2128"/>
          <p:cNvSpPr/>
          <p:nvPr/>
        </p:nvSpPr>
        <p:spPr>
          <a:xfrm>
            <a:off x="1746389" y="51644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9" name="object 2129"/>
          <p:cNvSpPr/>
          <p:nvPr/>
        </p:nvSpPr>
        <p:spPr>
          <a:xfrm>
            <a:off x="1746389" y="51675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0" name="object 2130"/>
          <p:cNvSpPr/>
          <p:nvPr/>
        </p:nvSpPr>
        <p:spPr>
          <a:xfrm>
            <a:off x="1746389" y="51705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1" name="object 2131"/>
          <p:cNvSpPr/>
          <p:nvPr/>
        </p:nvSpPr>
        <p:spPr>
          <a:xfrm>
            <a:off x="1746389" y="51735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2" name="object 2132"/>
          <p:cNvSpPr/>
          <p:nvPr/>
        </p:nvSpPr>
        <p:spPr>
          <a:xfrm>
            <a:off x="1746389" y="51766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3" name="object 2133"/>
          <p:cNvSpPr/>
          <p:nvPr/>
        </p:nvSpPr>
        <p:spPr>
          <a:xfrm>
            <a:off x="1746389" y="51796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4" name="object 2134"/>
          <p:cNvSpPr/>
          <p:nvPr/>
        </p:nvSpPr>
        <p:spPr>
          <a:xfrm>
            <a:off x="1746389" y="51827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5" name="object 2135"/>
          <p:cNvSpPr/>
          <p:nvPr/>
        </p:nvSpPr>
        <p:spPr>
          <a:xfrm>
            <a:off x="1746389" y="51857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6" name="object 2136"/>
          <p:cNvSpPr/>
          <p:nvPr/>
        </p:nvSpPr>
        <p:spPr>
          <a:xfrm>
            <a:off x="1746389" y="51888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7" name="object 2137"/>
          <p:cNvSpPr/>
          <p:nvPr/>
        </p:nvSpPr>
        <p:spPr>
          <a:xfrm>
            <a:off x="1746389" y="51918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8" name="object 2138"/>
          <p:cNvSpPr/>
          <p:nvPr/>
        </p:nvSpPr>
        <p:spPr>
          <a:xfrm>
            <a:off x="1746389" y="51949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9" name="object 2139"/>
          <p:cNvSpPr/>
          <p:nvPr/>
        </p:nvSpPr>
        <p:spPr>
          <a:xfrm>
            <a:off x="1746389" y="51979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0" name="object 2140"/>
          <p:cNvSpPr/>
          <p:nvPr/>
        </p:nvSpPr>
        <p:spPr>
          <a:xfrm>
            <a:off x="1746389" y="52010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1" name="object 2141"/>
          <p:cNvSpPr/>
          <p:nvPr/>
        </p:nvSpPr>
        <p:spPr>
          <a:xfrm>
            <a:off x="1746389" y="52040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2" name="object 2142"/>
          <p:cNvSpPr/>
          <p:nvPr/>
        </p:nvSpPr>
        <p:spPr>
          <a:xfrm>
            <a:off x="1746389" y="52071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3" name="object 2143"/>
          <p:cNvSpPr/>
          <p:nvPr/>
        </p:nvSpPr>
        <p:spPr>
          <a:xfrm>
            <a:off x="1746389" y="52101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4" name="object 2144"/>
          <p:cNvSpPr/>
          <p:nvPr/>
        </p:nvSpPr>
        <p:spPr>
          <a:xfrm>
            <a:off x="1746389" y="52132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5" name="object 2145"/>
          <p:cNvSpPr/>
          <p:nvPr/>
        </p:nvSpPr>
        <p:spPr>
          <a:xfrm>
            <a:off x="1746389" y="52162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6" name="object 2146"/>
          <p:cNvSpPr/>
          <p:nvPr/>
        </p:nvSpPr>
        <p:spPr>
          <a:xfrm>
            <a:off x="1746389" y="52193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7" name="object 2147"/>
          <p:cNvSpPr/>
          <p:nvPr/>
        </p:nvSpPr>
        <p:spPr>
          <a:xfrm>
            <a:off x="1746389" y="52223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8" name="object 2148"/>
          <p:cNvSpPr/>
          <p:nvPr/>
        </p:nvSpPr>
        <p:spPr>
          <a:xfrm>
            <a:off x="1746389" y="52254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9" name="object 2149"/>
          <p:cNvSpPr/>
          <p:nvPr/>
        </p:nvSpPr>
        <p:spPr>
          <a:xfrm>
            <a:off x="1746389" y="52284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0" name="object 2150"/>
          <p:cNvSpPr/>
          <p:nvPr/>
        </p:nvSpPr>
        <p:spPr>
          <a:xfrm>
            <a:off x="1746389" y="52315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1" name="object 2151"/>
          <p:cNvSpPr/>
          <p:nvPr/>
        </p:nvSpPr>
        <p:spPr>
          <a:xfrm>
            <a:off x="1746389" y="52345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2" name="object 2152"/>
          <p:cNvSpPr/>
          <p:nvPr/>
        </p:nvSpPr>
        <p:spPr>
          <a:xfrm>
            <a:off x="1746389" y="52376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3" name="object 2153"/>
          <p:cNvSpPr/>
          <p:nvPr/>
        </p:nvSpPr>
        <p:spPr>
          <a:xfrm>
            <a:off x="1746389" y="52406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4" name="object 2154"/>
          <p:cNvSpPr/>
          <p:nvPr/>
        </p:nvSpPr>
        <p:spPr>
          <a:xfrm>
            <a:off x="1746389" y="52437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5" name="object 2155"/>
          <p:cNvSpPr/>
          <p:nvPr/>
        </p:nvSpPr>
        <p:spPr>
          <a:xfrm>
            <a:off x="1746389" y="52467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6" name="object 2156"/>
          <p:cNvSpPr/>
          <p:nvPr/>
        </p:nvSpPr>
        <p:spPr>
          <a:xfrm>
            <a:off x="1746389" y="52497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7" name="object 2157"/>
          <p:cNvSpPr/>
          <p:nvPr/>
        </p:nvSpPr>
        <p:spPr>
          <a:xfrm>
            <a:off x="1746389" y="52528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8" name="object 2158"/>
          <p:cNvSpPr/>
          <p:nvPr/>
        </p:nvSpPr>
        <p:spPr>
          <a:xfrm>
            <a:off x="1746389" y="52558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9" name="object 2159"/>
          <p:cNvSpPr/>
          <p:nvPr/>
        </p:nvSpPr>
        <p:spPr>
          <a:xfrm>
            <a:off x="1746389" y="52589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0" name="object 2160"/>
          <p:cNvSpPr/>
          <p:nvPr/>
        </p:nvSpPr>
        <p:spPr>
          <a:xfrm>
            <a:off x="1746389" y="52619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1" name="object 2161"/>
          <p:cNvSpPr/>
          <p:nvPr/>
        </p:nvSpPr>
        <p:spPr>
          <a:xfrm>
            <a:off x="1746389" y="52650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2" name="object 2162"/>
          <p:cNvSpPr/>
          <p:nvPr/>
        </p:nvSpPr>
        <p:spPr>
          <a:xfrm>
            <a:off x="1746389" y="52680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3" name="object 2163"/>
          <p:cNvSpPr/>
          <p:nvPr/>
        </p:nvSpPr>
        <p:spPr>
          <a:xfrm>
            <a:off x="1746389" y="52711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4" name="object 2164"/>
          <p:cNvSpPr/>
          <p:nvPr/>
        </p:nvSpPr>
        <p:spPr>
          <a:xfrm>
            <a:off x="1746389" y="52741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5" name="object 2165"/>
          <p:cNvSpPr/>
          <p:nvPr/>
        </p:nvSpPr>
        <p:spPr>
          <a:xfrm>
            <a:off x="1746389" y="52772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6" name="object 2166"/>
          <p:cNvSpPr/>
          <p:nvPr/>
        </p:nvSpPr>
        <p:spPr>
          <a:xfrm>
            <a:off x="1746389" y="52802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7" name="object 2167"/>
          <p:cNvSpPr/>
          <p:nvPr/>
        </p:nvSpPr>
        <p:spPr>
          <a:xfrm>
            <a:off x="1746389" y="52833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8" name="object 2168"/>
          <p:cNvSpPr/>
          <p:nvPr/>
        </p:nvSpPr>
        <p:spPr>
          <a:xfrm>
            <a:off x="1746389" y="52863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9" name="object 2169"/>
          <p:cNvSpPr/>
          <p:nvPr/>
        </p:nvSpPr>
        <p:spPr>
          <a:xfrm>
            <a:off x="1746389" y="52894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0" name="object 2170"/>
          <p:cNvSpPr/>
          <p:nvPr/>
        </p:nvSpPr>
        <p:spPr>
          <a:xfrm>
            <a:off x="1746389" y="52924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1" name="object 2171"/>
          <p:cNvSpPr/>
          <p:nvPr/>
        </p:nvSpPr>
        <p:spPr>
          <a:xfrm>
            <a:off x="1746389" y="52955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2" name="object 2172"/>
          <p:cNvSpPr/>
          <p:nvPr/>
        </p:nvSpPr>
        <p:spPr>
          <a:xfrm>
            <a:off x="1746389" y="52985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3" name="object 2173"/>
          <p:cNvSpPr/>
          <p:nvPr/>
        </p:nvSpPr>
        <p:spPr>
          <a:xfrm>
            <a:off x="1746389" y="53016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4" name="object 2174"/>
          <p:cNvSpPr/>
          <p:nvPr/>
        </p:nvSpPr>
        <p:spPr>
          <a:xfrm>
            <a:off x="1746389" y="53046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5" name="object 2175"/>
          <p:cNvSpPr/>
          <p:nvPr/>
        </p:nvSpPr>
        <p:spPr>
          <a:xfrm>
            <a:off x="1746389" y="53077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6" name="object 2176"/>
          <p:cNvSpPr/>
          <p:nvPr/>
        </p:nvSpPr>
        <p:spPr>
          <a:xfrm>
            <a:off x="1746389" y="53107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7" name="object 2177"/>
          <p:cNvSpPr/>
          <p:nvPr/>
        </p:nvSpPr>
        <p:spPr>
          <a:xfrm>
            <a:off x="1746389" y="53138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8" name="object 2178"/>
          <p:cNvSpPr/>
          <p:nvPr/>
        </p:nvSpPr>
        <p:spPr>
          <a:xfrm>
            <a:off x="1746389" y="53168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9" name="object 2179"/>
          <p:cNvSpPr/>
          <p:nvPr/>
        </p:nvSpPr>
        <p:spPr>
          <a:xfrm>
            <a:off x="1746389" y="53199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0" name="object 2180"/>
          <p:cNvSpPr/>
          <p:nvPr/>
        </p:nvSpPr>
        <p:spPr>
          <a:xfrm>
            <a:off x="1746389" y="53229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1" name="object 2181"/>
          <p:cNvSpPr/>
          <p:nvPr/>
        </p:nvSpPr>
        <p:spPr>
          <a:xfrm>
            <a:off x="1746389" y="53259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2" name="object 2182"/>
          <p:cNvSpPr/>
          <p:nvPr/>
        </p:nvSpPr>
        <p:spPr>
          <a:xfrm>
            <a:off x="1746389" y="53290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3" name="object 2183"/>
          <p:cNvSpPr/>
          <p:nvPr/>
        </p:nvSpPr>
        <p:spPr>
          <a:xfrm>
            <a:off x="1746389" y="53320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4" name="object 2184"/>
          <p:cNvSpPr/>
          <p:nvPr/>
        </p:nvSpPr>
        <p:spPr>
          <a:xfrm>
            <a:off x="1746389" y="53351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5" name="object 2185"/>
          <p:cNvSpPr/>
          <p:nvPr/>
        </p:nvSpPr>
        <p:spPr>
          <a:xfrm>
            <a:off x="1746389" y="53381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6" name="object 2186"/>
          <p:cNvSpPr/>
          <p:nvPr/>
        </p:nvSpPr>
        <p:spPr>
          <a:xfrm>
            <a:off x="1746389" y="53412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7" name="object 2187"/>
          <p:cNvSpPr/>
          <p:nvPr/>
        </p:nvSpPr>
        <p:spPr>
          <a:xfrm>
            <a:off x="1746389" y="53442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8" name="object 2188"/>
          <p:cNvSpPr/>
          <p:nvPr/>
        </p:nvSpPr>
        <p:spPr>
          <a:xfrm>
            <a:off x="1746389" y="53473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9" name="object 2189"/>
          <p:cNvSpPr/>
          <p:nvPr/>
        </p:nvSpPr>
        <p:spPr>
          <a:xfrm>
            <a:off x="1746389" y="53503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0" name="object 2190"/>
          <p:cNvSpPr/>
          <p:nvPr/>
        </p:nvSpPr>
        <p:spPr>
          <a:xfrm>
            <a:off x="1746389" y="53534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1" name="object 2191"/>
          <p:cNvSpPr/>
          <p:nvPr/>
        </p:nvSpPr>
        <p:spPr>
          <a:xfrm>
            <a:off x="1746389" y="53564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2" name="object 2192"/>
          <p:cNvSpPr/>
          <p:nvPr/>
        </p:nvSpPr>
        <p:spPr>
          <a:xfrm>
            <a:off x="1746389" y="53595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3" name="object 2193"/>
          <p:cNvSpPr/>
          <p:nvPr/>
        </p:nvSpPr>
        <p:spPr>
          <a:xfrm>
            <a:off x="1746389" y="53625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4" name="object 2194"/>
          <p:cNvSpPr/>
          <p:nvPr/>
        </p:nvSpPr>
        <p:spPr>
          <a:xfrm>
            <a:off x="1746389" y="53656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5" name="object 2195"/>
          <p:cNvSpPr/>
          <p:nvPr/>
        </p:nvSpPr>
        <p:spPr>
          <a:xfrm>
            <a:off x="1746389" y="53686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6" name="object 2196"/>
          <p:cNvSpPr/>
          <p:nvPr/>
        </p:nvSpPr>
        <p:spPr>
          <a:xfrm>
            <a:off x="1746389" y="53717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7" name="object 2197"/>
          <p:cNvSpPr/>
          <p:nvPr/>
        </p:nvSpPr>
        <p:spPr>
          <a:xfrm>
            <a:off x="1746389" y="53747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8" name="object 2198"/>
          <p:cNvSpPr/>
          <p:nvPr/>
        </p:nvSpPr>
        <p:spPr>
          <a:xfrm>
            <a:off x="1746389" y="53778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9" name="object 2199"/>
          <p:cNvSpPr/>
          <p:nvPr/>
        </p:nvSpPr>
        <p:spPr>
          <a:xfrm>
            <a:off x="1746389" y="53808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0" name="object 2200"/>
          <p:cNvSpPr/>
          <p:nvPr/>
        </p:nvSpPr>
        <p:spPr>
          <a:xfrm>
            <a:off x="1746389" y="53839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1" name="object 2201"/>
          <p:cNvSpPr/>
          <p:nvPr/>
        </p:nvSpPr>
        <p:spPr>
          <a:xfrm>
            <a:off x="1746389" y="53869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2" name="object 2202"/>
          <p:cNvSpPr/>
          <p:nvPr/>
        </p:nvSpPr>
        <p:spPr>
          <a:xfrm>
            <a:off x="1746389" y="53900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3" name="object 2203"/>
          <p:cNvSpPr/>
          <p:nvPr/>
        </p:nvSpPr>
        <p:spPr>
          <a:xfrm>
            <a:off x="1746389" y="53930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4" name="object 2204"/>
          <p:cNvSpPr/>
          <p:nvPr/>
        </p:nvSpPr>
        <p:spPr>
          <a:xfrm>
            <a:off x="1746389" y="53961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5" name="object 2205"/>
          <p:cNvSpPr/>
          <p:nvPr/>
        </p:nvSpPr>
        <p:spPr>
          <a:xfrm>
            <a:off x="1746389" y="53991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6" name="object 2206"/>
          <p:cNvSpPr/>
          <p:nvPr/>
        </p:nvSpPr>
        <p:spPr>
          <a:xfrm>
            <a:off x="1746389" y="54021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7" name="object 2207"/>
          <p:cNvSpPr/>
          <p:nvPr/>
        </p:nvSpPr>
        <p:spPr>
          <a:xfrm>
            <a:off x="1746389" y="54052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8" name="object 2208"/>
          <p:cNvSpPr/>
          <p:nvPr/>
        </p:nvSpPr>
        <p:spPr>
          <a:xfrm>
            <a:off x="1746389" y="54082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9" name="object 2209"/>
          <p:cNvSpPr/>
          <p:nvPr/>
        </p:nvSpPr>
        <p:spPr>
          <a:xfrm>
            <a:off x="1746389" y="54113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0" name="object 2210"/>
          <p:cNvSpPr/>
          <p:nvPr/>
        </p:nvSpPr>
        <p:spPr>
          <a:xfrm>
            <a:off x="1746389" y="54143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1" name="object 2211"/>
          <p:cNvSpPr/>
          <p:nvPr/>
        </p:nvSpPr>
        <p:spPr>
          <a:xfrm>
            <a:off x="1746389" y="54174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2" name="object 2212"/>
          <p:cNvSpPr/>
          <p:nvPr/>
        </p:nvSpPr>
        <p:spPr>
          <a:xfrm>
            <a:off x="1746389" y="54204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3" name="object 2213"/>
          <p:cNvSpPr/>
          <p:nvPr/>
        </p:nvSpPr>
        <p:spPr>
          <a:xfrm>
            <a:off x="1746389" y="54235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4" name="object 2214"/>
          <p:cNvSpPr/>
          <p:nvPr/>
        </p:nvSpPr>
        <p:spPr>
          <a:xfrm>
            <a:off x="1746389" y="54265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5" name="object 2215"/>
          <p:cNvSpPr/>
          <p:nvPr/>
        </p:nvSpPr>
        <p:spPr>
          <a:xfrm>
            <a:off x="1746389" y="54296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6" name="object 2216"/>
          <p:cNvSpPr/>
          <p:nvPr/>
        </p:nvSpPr>
        <p:spPr>
          <a:xfrm>
            <a:off x="1746389" y="54326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7" name="object 2217"/>
          <p:cNvSpPr/>
          <p:nvPr/>
        </p:nvSpPr>
        <p:spPr>
          <a:xfrm>
            <a:off x="1746389" y="54357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8" name="object 2218"/>
          <p:cNvSpPr/>
          <p:nvPr/>
        </p:nvSpPr>
        <p:spPr>
          <a:xfrm>
            <a:off x="1746389" y="54387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9" name="object 2219"/>
          <p:cNvSpPr/>
          <p:nvPr/>
        </p:nvSpPr>
        <p:spPr>
          <a:xfrm>
            <a:off x="1746389" y="54418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0" name="object 2220"/>
          <p:cNvSpPr/>
          <p:nvPr/>
        </p:nvSpPr>
        <p:spPr>
          <a:xfrm>
            <a:off x="1746389" y="54448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1" name="object 2221"/>
          <p:cNvSpPr/>
          <p:nvPr/>
        </p:nvSpPr>
        <p:spPr>
          <a:xfrm>
            <a:off x="1746389" y="54479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2" name="object 2222"/>
          <p:cNvSpPr/>
          <p:nvPr/>
        </p:nvSpPr>
        <p:spPr>
          <a:xfrm>
            <a:off x="1746389" y="54509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3" name="object 2223"/>
          <p:cNvSpPr/>
          <p:nvPr/>
        </p:nvSpPr>
        <p:spPr>
          <a:xfrm>
            <a:off x="1746389" y="54540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4" name="object 2224"/>
          <p:cNvSpPr/>
          <p:nvPr/>
        </p:nvSpPr>
        <p:spPr>
          <a:xfrm>
            <a:off x="1746389" y="54570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5" name="object 2225"/>
          <p:cNvSpPr/>
          <p:nvPr/>
        </p:nvSpPr>
        <p:spPr>
          <a:xfrm>
            <a:off x="1746389" y="54601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6" name="object 2226"/>
          <p:cNvSpPr/>
          <p:nvPr/>
        </p:nvSpPr>
        <p:spPr>
          <a:xfrm>
            <a:off x="1746389" y="54631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7" name="object 2227"/>
          <p:cNvSpPr/>
          <p:nvPr/>
        </p:nvSpPr>
        <p:spPr>
          <a:xfrm>
            <a:off x="1746389" y="54662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8" name="object 2228"/>
          <p:cNvSpPr/>
          <p:nvPr/>
        </p:nvSpPr>
        <p:spPr>
          <a:xfrm>
            <a:off x="1746389" y="54692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9" name="object 2229"/>
          <p:cNvSpPr/>
          <p:nvPr/>
        </p:nvSpPr>
        <p:spPr>
          <a:xfrm>
            <a:off x="1746389" y="54723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0" name="object 2230"/>
          <p:cNvSpPr/>
          <p:nvPr/>
        </p:nvSpPr>
        <p:spPr>
          <a:xfrm>
            <a:off x="1746389" y="54753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1" name="object 2231"/>
          <p:cNvSpPr/>
          <p:nvPr/>
        </p:nvSpPr>
        <p:spPr>
          <a:xfrm>
            <a:off x="1746389" y="54783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2" name="object 2232"/>
          <p:cNvSpPr/>
          <p:nvPr/>
        </p:nvSpPr>
        <p:spPr>
          <a:xfrm>
            <a:off x="1746389" y="54814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3" name="object 2233"/>
          <p:cNvSpPr/>
          <p:nvPr/>
        </p:nvSpPr>
        <p:spPr>
          <a:xfrm>
            <a:off x="1746389" y="54844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4" name="object 2234"/>
          <p:cNvSpPr/>
          <p:nvPr/>
        </p:nvSpPr>
        <p:spPr>
          <a:xfrm>
            <a:off x="1746389" y="54875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5" name="object 2235"/>
          <p:cNvSpPr/>
          <p:nvPr/>
        </p:nvSpPr>
        <p:spPr>
          <a:xfrm>
            <a:off x="1746389" y="54905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6" name="object 2236"/>
          <p:cNvSpPr/>
          <p:nvPr/>
        </p:nvSpPr>
        <p:spPr>
          <a:xfrm>
            <a:off x="1746389" y="54936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7" name="object 2237"/>
          <p:cNvSpPr/>
          <p:nvPr/>
        </p:nvSpPr>
        <p:spPr>
          <a:xfrm>
            <a:off x="1746389" y="54966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8" name="object 2238"/>
          <p:cNvSpPr/>
          <p:nvPr/>
        </p:nvSpPr>
        <p:spPr>
          <a:xfrm>
            <a:off x="1746389" y="54997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9" name="object 2239"/>
          <p:cNvSpPr/>
          <p:nvPr/>
        </p:nvSpPr>
        <p:spPr>
          <a:xfrm>
            <a:off x="1746389" y="55027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0" name="object 2240"/>
          <p:cNvSpPr/>
          <p:nvPr/>
        </p:nvSpPr>
        <p:spPr>
          <a:xfrm>
            <a:off x="1746389" y="55058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1" name="object 2241"/>
          <p:cNvSpPr/>
          <p:nvPr/>
        </p:nvSpPr>
        <p:spPr>
          <a:xfrm>
            <a:off x="1746389" y="55088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2" name="object 2242"/>
          <p:cNvSpPr/>
          <p:nvPr/>
        </p:nvSpPr>
        <p:spPr>
          <a:xfrm>
            <a:off x="1746389" y="55119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3" name="object 2243"/>
          <p:cNvSpPr/>
          <p:nvPr/>
        </p:nvSpPr>
        <p:spPr>
          <a:xfrm>
            <a:off x="1746389" y="55149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4" name="object 2244"/>
          <p:cNvSpPr/>
          <p:nvPr/>
        </p:nvSpPr>
        <p:spPr>
          <a:xfrm>
            <a:off x="1746389" y="55180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5" name="object 2245"/>
          <p:cNvSpPr/>
          <p:nvPr/>
        </p:nvSpPr>
        <p:spPr>
          <a:xfrm>
            <a:off x="1746389" y="55210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6" name="object 2246"/>
          <p:cNvSpPr/>
          <p:nvPr/>
        </p:nvSpPr>
        <p:spPr>
          <a:xfrm>
            <a:off x="1746389" y="55241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7" name="object 2247"/>
          <p:cNvSpPr/>
          <p:nvPr/>
        </p:nvSpPr>
        <p:spPr>
          <a:xfrm>
            <a:off x="1746389" y="55271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8" name="object 2248"/>
          <p:cNvSpPr/>
          <p:nvPr/>
        </p:nvSpPr>
        <p:spPr>
          <a:xfrm>
            <a:off x="1746389" y="55302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9" name="object 2249"/>
          <p:cNvSpPr/>
          <p:nvPr/>
        </p:nvSpPr>
        <p:spPr>
          <a:xfrm>
            <a:off x="1746389" y="55332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0" name="object 2250"/>
          <p:cNvSpPr/>
          <p:nvPr/>
        </p:nvSpPr>
        <p:spPr>
          <a:xfrm>
            <a:off x="1746389" y="55363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1" name="object 2251"/>
          <p:cNvSpPr/>
          <p:nvPr/>
        </p:nvSpPr>
        <p:spPr>
          <a:xfrm>
            <a:off x="1746389" y="55393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2" name="object 2252"/>
          <p:cNvSpPr/>
          <p:nvPr/>
        </p:nvSpPr>
        <p:spPr>
          <a:xfrm>
            <a:off x="1746389" y="55424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3" name="object 2253"/>
          <p:cNvSpPr/>
          <p:nvPr/>
        </p:nvSpPr>
        <p:spPr>
          <a:xfrm>
            <a:off x="1746389" y="55454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4" name="object 2254"/>
          <p:cNvSpPr/>
          <p:nvPr/>
        </p:nvSpPr>
        <p:spPr>
          <a:xfrm>
            <a:off x="1746389" y="55485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5" name="object 2255"/>
          <p:cNvSpPr/>
          <p:nvPr/>
        </p:nvSpPr>
        <p:spPr>
          <a:xfrm>
            <a:off x="1746389" y="55515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6" name="object 2256"/>
          <p:cNvSpPr/>
          <p:nvPr/>
        </p:nvSpPr>
        <p:spPr>
          <a:xfrm>
            <a:off x="1746389" y="55545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7" name="object 2257"/>
          <p:cNvSpPr/>
          <p:nvPr/>
        </p:nvSpPr>
        <p:spPr>
          <a:xfrm>
            <a:off x="1746389" y="55576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8" name="object 2258"/>
          <p:cNvSpPr/>
          <p:nvPr/>
        </p:nvSpPr>
        <p:spPr>
          <a:xfrm>
            <a:off x="1746389" y="55606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9" name="object 2259"/>
          <p:cNvSpPr/>
          <p:nvPr/>
        </p:nvSpPr>
        <p:spPr>
          <a:xfrm>
            <a:off x="1746389" y="55637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0" name="object 2260"/>
          <p:cNvSpPr/>
          <p:nvPr/>
        </p:nvSpPr>
        <p:spPr>
          <a:xfrm>
            <a:off x="1746389" y="55667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1" name="object 2261"/>
          <p:cNvSpPr/>
          <p:nvPr/>
        </p:nvSpPr>
        <p:spPr>
          <a:xfrm>
            <a:off x="1746389" y="55698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2" name="object 2262"/>
          <p:cNvSpPr/>
          <p:nvPr/>
        </p:nvSpPr>
        <p:spPr>
          <a:xfrm>
            <a:off x="1746389" y="55728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3" name="object 2263"/>
          <p:cNvSpPr/>
          <p:nvPr/>
        </p:nvSpPr>
        <p:spPr>
          <a:xfrm>
            <a:off x="1746389" y="55759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4" name="object 2264"/>
          <p:cNvSpPr/>
          <p:nvPr/>
        </p:nvSpPr>
        <p:spPr>
          <a:xfrm>
            <a:off x="1746389" y="55789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5" name="object 2265"/>
          <p:cNvSpPr/>
          <p:nvPr/>
        </p:nvSpPr>
        <p:spPr>
          <a:xfrm>
            <a:off x="1746389" y="55820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6" name="object 2266"/>
          <p:cNvSpPr/>
          <p:nvPr/>
        </p:nvSpPr>
        <p:spPr>
          <a:xfrm>
            <a:off x="1746389" y="55850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7" name="object 2267"/>
          <p:cNvSpPr/>
          <p:nvPr/>
        </p:nvSpPr>
        <p:spPr>
          <a:xfrm>
            <a:off x="1746389" y="55881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8" name="object 2268"/>
          <p:cNvSpPr/>
          <p:nvPr/>
        </p:nvSpPr>
        <p:spPr>
          <a:xfrm>
            <a:off x="1746389" y="55911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9" name="object 2269"/>
          <p:cNvSpPr/>
          <p:nvPr/>
        </p:nvSpPr>
        <p:spPr>
          <a:xfrm>
            <a:off x="1746389" y="55942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0" name="object 2270"/>
          <p:cNvSpPr/>
          <p:nvPr/>
        </p:nvSpPr>
        <p:spPr>
          <a:xfrm>
            <a:off x="1746389" y="55972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1" name="object 2271"/>
          <p:cNvSpPr/>
          <p:nvPr/>
        </p:nvSpPr>
        <p:spPr>
          <a:xfrm>
            <a:off x="1746389" y="56003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2" name="object 2272"/>
          <p:cNvSpPr/>
          <p:nvPr/>
        </p:nvSpPr>
        <p:spPr>
          <a:xfrm>
            <a:off x="1746389" y="56033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3" name="object 2273"/>
          <p:cNvSpPr/>
          <p:nvPr/>
        </p:nvSpPr>
        <p:spPr>
          <a:xfrm>
            <a:off x="1746389" y="56064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4" name="object 2274"/>
          <p:cNvSpPr/>
          <p:nvPr/>
        </p:nvSpPr>
        <p:spPr>
          <a:xfrm>
            <a:off x="1746389" y="56094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5" name="object 2275"/>
          <p:cNvSpPr/>
          <p:nvPr/>
        </p:nvSpPr>
        <p:spPr>
          <a:xfrm>
            <a:off x="1746389" y="56125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6" name="object 2276"/>
          <p:cNvSpPr/>
          <p:nvPr/>
        </p:nvSpPr>
        <p:spPr>
          <a:xfrm>
            <a:off x="1746389" y="56155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7" name="object 2277"/>
          <p:cNvSpPr/>
          <p:nvPr/>
        </p:nvSpPr>
        <p:spPr>
          <a:xfrm>
            <a:off x="1746389" y="56186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8" name="object 2278"/>
          <p:cNvSpPr/>
          <p:nvPr/>
        </p:nvSpPr>
        <p:spPr>
          <a:xfrm>
            <a:off x="1746389" y="56216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9" name="object 2279"/>
          <p:cNvSpPr/>
          <p:nvPr/>
        </p:nvSpPr>
        <p:spPr>
          <a:xfrm>
            <a:off x="1746389" y="56247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0" name="object 2280"/>
          <p:cNvSpPr/>
          <p:nvPr/>
        </p:nvSpPr>
        <p:spPr>
          <a:xfrm>
            <a:off x="1746389" y="56277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1" name="object 2281"/>
          <p:cNvSpPr/>
          <p:nvPr/>
        </p:nvSpPr>
        <p:spPr>
          <a:xfrm>
            <a:off x="1746389" y="56307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2" name="object 2282"/>
          <p:cNvSpPr/>
          <p:nvPr/>
        </p:nvSpPr>
        <p:spPr>
          <a:xfrm>
            <a:off x="1746389" y="56338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3" name="object 2283"/>
          <p:cNvSpPr/>
          <p:nvPr/>
        </p:nvSpPr>
        <p:spPr>
          <a:xfrm>
            <a:off x="1746389" y="56368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4" name="object 2284"/>
          <p:cNvSpPr/>
          <p:nvPr/>
        </p:nvSpPr>
        <p:spPr>
          <a:xfrm>
            <a:off x="1746389" y="56399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5" name="object 2285"/>
          <p:cNvSpPr/>
          <p:nvPr/>
        </p:nvSpPr>
        <p:spPr>
          <a:xfrm>
            <a:off x="1746389" y="56429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6" name="object 2286"/>
          <p:cNvSpPr/>
          <p:nvPr/>
        </p:nvSpPr>
        <p:spPr>
          <a:xfrm>
            <a:off x="1746389" y="56460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7" name="object 2287"/>
          <p:cNvSpPr/>
          <p:nvPr/>
        </p:nvSpPr>
        <p:spPr>
          <a:xfrm>
            <a:off x="1746389" y="56490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8" name="object 2288"/>
          <p:cNvSpPr/>
          <p:nvPr/>
        </p:nvSpPr>
        <p:spPr>
          <a:xfrm>
            <a:off x="1746389" y="56521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9" name="object 2289"/>
          <p:cNvSpPr/>
          <p:nvPr/>
        </p:nvSpPr>
        <p:spPr>
          <a:xfrm>
            <a:off x="1746389" y="56551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0" name="object 2290"/>
          <p:cNvSpPr/>
          <p:nvPr/>
        </p:nvSpPr>
        <p:spPr>
          <a:xfrm>
            <a:off x="1746389" y="56582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1" name="object 2291"/>
          <p:cNvSpPr/>
          <p:nvPr/>
        </p:nvSpPr>
        <p:spPr>
          <a:xfrm>
            <a:off x="1746389" y="56612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2" name="object 2292"/>
          <p:cNvSpPr/>
          <p:nvPr/>
        </p:nvSpPr>
        <p:spPr>
          <a:xfrm>
            <a:off x="1746389" y="56643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3" name="object 2293"/>
          <p:cNvSpPr/>
          <p:nvPr/>
        </p:nvSpPr>
        <p:spPr>
          <a:xfrm>
            <a:off x="1746389" y="56673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4" name="object 2294"/>
          <p:cNvSpPr/>
          <p:nvPr/>
        </p:nvSpPr>
        <p:spPr>
          <a:xfrm>
            <a:off x="1746389" y="56704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5" name="object 2295"/>
          <p:cNvSpPr/>
          <p:nvPr/>
        </p:nvSpPr>
        <p:spPr>
          <a:xfrm>
            <a:off x="1746389" y="56734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6" name="object 2296"/>
          <p:cNvSpPr/>
          <p:nvPr/>
        </p:nvSpPr>
        <p:spPr>
          <a:xfrm>
            <a:off x="1746389" y="56765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7" name="object 2297"/>
          <p:cNvSpPr/>
          <p:nvPr/>
        </p:nvSpPr>
        <p:spPr>
          <a:xfrm>
            <a:off x="1746389" y="56795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8" name="object 2298"/>
          <p:cNvSpPr/>
          <p:nvPr/>
        </p:nvSpPr>
        <p:spPr>
          <a:xfrm>
            <a:off x="1746389" y="56826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9" name="object 2299"/>
          <p:cNvSpPr/>
          <p:nvPr/>
        </p:nvSpPr>
        <p:spPr>
          <a:xfrm>
            <a:off x="1746389" y="56856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0" name="object 2300"/>
          <p:cNvSpPr/>
          <p:nvPr/>
        </p:nvSpPr>
        <p:spPr>
          <a:xfrm>
            <a:off x="1746389" y="56887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1" name="object 2301"/>
          <p:cNvSpPr/>
          <p:nvPr/>
        </p:nvSpPr>
        <p:spPr>
          <a:xfrm>
            <a:off x="1746389" y="56917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2" name="object 2302"/>
          <p:cNvSpPr/>
          <p:nvPr/>
        </p:nvSpPr>
        <p:spPr>
          <a:xfrm>
            <a:off x="1746389" y="56948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3" name="object 2303"/>
          <p:cNvSpPr/>
          <p:nvPr/>
        </p:nvSpPr>
        <p:spPr>
          <a:xfrm>
            <a:off x="1746389" y="56978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4" name="object 2304"/>
          <p:cNvSpPr/>
          <p:nvPr/>
        </p:nvSpPr>
        <p:spPr>
          <a:xfrm>
            <a:off x="1746389" y="57009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5" name="object 2305"/>
          <p:cNvSpPr/>
          <p:nvPr/>
        </p:nvSpPr>
        <p:spPr>
          <a:xfrm>
            <a:off x="1746389" y="57039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6" name="object 2306"/>
          <p:cNvSpPr/>
          <p:nvPr/>
        </p:nvSpPr>
        <p:spPr>
          <a:xfrm>
            <a:off x="1746389" y="57069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7" name="object 2307"/>
          <p:cNvSpPr/>
          <p:nvPr/>
        </p:nvSpPr>
        <p:spPr>
          <a:xfrm>
            <a:off x="1746389" y="57100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8" name="object 2308"/>
          <p:cNvSpPr/>
          <p:nvPr/>
        </p:nvSpPr>
        <p:spPr>
          <a:xfrm>
            <a:off x="1746389" y="57130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9" name="object 2309"/>
          <p:cNvSpPr/>
          <p:nvPr/>
        </p:nvSpPr>
        <p:spPr>
          <a:xfrm>
            <a:off x="1746389" y="57161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0" name="object 2310"/>
          <p:cNvSpPr/>
          <p:nvPr/>
        </p:nvSpPr>
        <p:spPr>
          <a:xfrm>
            <a:off x="1746389" y="57191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1" name="object 2311"/>
          <p:cNvSpPr/>
          <p:nvPr/>
        </p:nvSpPr>
        <p:spPr>
          <a:xfrm>
            <a:off x="1746389" y="57222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2" name="object 2312"/>
          <p:cNvSpPr/>
          <p:nvPr/>
        </p:nvSpPr>
        <p:spPr>
          <a:xfrm>
            <a:off x="1746389" y="57252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3" name="object 2313"/>
          <p:cNvSpPr/>
          <p:nvPr/>
        </p:nvSpPr>
        <p:spPr>
          <a:xfrm>
            <a:off x="1746389" y="57283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4" name="object 2314"/>
          <p:cNvSpPr/>
          <p:nvPr/>
        </p:nvSpPr>
        <p:spPr>
          <a:xfrm>
            <a:off x="1746389" y="57313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5" name="object 2315"/>
          <p:cNvSpPr/>
          <p:nvPr/>
        </p:nvSpPr>
        <p:spPr>
          <a:xfrm>
            <a:off x="1746389" y="57344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6" name="object 2316"/>
          <p:cNvSpPr/>
          <p:nvPr/>
        </p:nvSpPr>
        <p:spPr>
          <a:xfrm>
            <a:off x="1746389" y="57374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7" name="object 2317"/>
          <p:cNvSpPr/>
          <p:nvPr/>
        </p:nvSpPr>
        <p:spPr>
          <a:xfrm>
            <a:off x="1746389" y="57405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8" name="object 2318"/>
          <p:cNvSpPr/>
          <p:nvPr/>
        </p:nvSpPr>
        <p:spPr>
          <a:xfrm>
            <a:off x="1746389" y="57435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9" name="object 2319"/>
          <p:cNvSpPr/>
          <p:nvPr/>
        </p:nvSpPr>
        <p:spPr>
          <a:xfrm>
            <a:off x="1746389" y="57466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0" name="object 2320"/>
          <p:cNvSpPr/>
          <p:nvPr/>
        </p:nvSpPr>
        <p:spPr>
          <a:xfrm>
            <a:off x="1746389" y="57496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1" name="object 2321"/>
          <p:cNvSpPr/>
          <p:nvPr/>
        </p:nvSpPr>
        <p:spPr>
          <a:xfrm>
            <a:off x="1746389" y="57527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2" name="object 2322"/>
          <p:cNvSpPr/>
          <p:nvPr/>
        </p:nvSpPr>
        <p:spPr>
          <a:xfrm>
            <a:off x="1746389" y="57557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3" name="object 2323"/>
          <p:cNvSpPr/>
          <p:nvPr/>
        </p:nvSpPr>
        <p:spPr>
          <a:xfrm>
            <a:off x="1746389" y="57588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4" name="object 2324"/>
          <p:cNvSpPr/>
          <p:nvPr/>
        </p:nvSpPr>
        <p:spPr>
          <a:xfrm>
            <a:off x="1746389" y="57618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5" name="object 2325"/>
          <p:cNvSpPr/>
          <p:nvPr/>
        </p:nvSpPr>
        <p:spPr>
          <a:xfrm>
            <a:off x="1746389" y="57649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6" name="object 2326"/>
          <p:cNvSpPr/>
          <p:nvPr/>
        </p:nvSpPr>
        <p:spPr>
          <a:xfrm>
            <a:off x="1746389" y="57679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7" name="object 2327"/>
          <p:cNvSpPr/>
          <p:nvPr/>
        </p:nvSpPr>
        <p:spPr>
          <a:xfrm>
            <a:off x="1746389" y="57710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8" name="object 2328"/>
          <p:cNvSpPr/>
          <p:nvPr/>
        </p:nvSpPr>
        <p:spPr>
          <a:xfrm>
            <a:off x="1746389" y="57740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9" name="object 2329"/>
          <p:cNvSpPr/>
          <p:nvPr/>
        </p:nvSpPr>
        <p:spPr>
          <a:xfrm>
            <a:off x="1746389" y="57771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0" name="object 2330"/>
          <p:cNvSpPr/>
          <p:nvPr/>
        </p:nvSpPr>
        <p:spPr>
          <a:xfrm>
            <a:off x="1746389" y="57801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1" name="object 2331"/>
          <p:cNvSpPr/>
          <p:nvPr/>
        </p:nvSpPr>
        <p:spPr>
          <a:xfrm>
            <a:off x="1746389" y="57831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2" name="object 2332"/>
          <p:cNvSpPr/>
          <p:nvPr/>
        </p:nvSpPr>
        <p:spPr>
          <a:xfrm>
            <a:off x="1746389" y="57862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3" name="object 2333"/>
          <p:cNvSpPr/>
          <p:nvPr/>
        </p:nvSpPr>
        <p:spPr>
          <a:xfrm>
            <a:off x="1746389" y="57892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4" name="object 2334"/>
          <p:cNvSpPr/>
          <p:nvPr/>
        </p:nvSpPr>
        <p:spPr>
          <a:xfrm>
            <a:off x="1746389" y="57923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5" name="object 2335"/>
          <p:cNvSpPr/>
          <p:nvPr/>
        </p:nvSpPr>
        <p:spPr>
          <a:xfrm>
            <a:off x="1746389" y="57953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6" name="object 2336"/>
          <p:cNvSpPr/>
          <p:nvPr/>
        </p:nvSpPr>
        <p:spPr>
          <a:xfrm>
            <a:off x="1746389" y="57984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7" name="object 2337"/>
          <p:cNvSpPr/>
          <p:nvPr/>
        </p:nvSpPr>
        <p:spPr>
          <a:xfrm>
            <a:off x="1746389" y="58014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8" name="object 2338"/>
          <p:cNvSpPr/>
          <p:nvPr/>
        </p:nvSpPr>
        <p:spPr>
          <a:xfrm>
            <a:off x="1746389" y="58045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9" name="object 2339"/>
          <p:cNvSpPr/>
          <p:nvPr/>
        </p:nvSpPr>
        <p:spPr>
          <a:xfrm>
            <a:off x="1746389" y="58075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0" name="object 2340"/>
          <p:cNvSpPr/>
          <p:nvPr/>
        </p:nvSpPr>
        <p:spPr>
          <a:xfrm>
            <a:off x="1746389" y="58106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1" name="object 2341"/>
          <p:cNvSpPr/>
          <p:nvPr/>
        </p:nvSpPr>
        <p:spPr>
          <a:xfrm>
            <a:off x="1746389" y="58136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2" name="object 2342"/>
          <p:cNvSpPr/>
          <p:nvPr/>
        </p:nvSpPr>
        <p:spPr>
          <a:xfrm>
            <a:off x="1746389" y="58167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3" name="object 2343"/>
          <p:cNvSpPr/>
          <p:nvPr/>
        </p:nvSpPr>
        <p:spPr>
          <a:xfrm>
            <a:off x="1746389" y="58197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4" name="object 2344"/>
          <p:cNvSpPr/>
          <p:nvPr/>
        </p:nvSpPr>
        <p:spPr>
          <a:xfrm>
            <a:off x="1746389" y="58228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5" name="object 2345"/>
          <p:cNvSpPr/>
          <p:nvPr/>
        </p:nvSpPr>
        <p:spPr>
          <a:xfrm>
            <a:off x="1746389" y="58258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6" name="object 2346"/>
          <p:cNvSpPr/>
          <p:nvPr/>
        </p:nvSpPr>
        <p:spPr>
          <a:xfrm>
            <a:off x="1746389" y="58289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7" name="object 2347"/>
          <p:cNvSpPr/>
          <p:nvPr/>
        </p:nvSpPr>
        <p:spPr>
          <a:xfrm>
            <a:off x="1746389" y="58319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8" name="object 2348"/>
          <p:cNvSpPr/>
          <p:nvPr/>
        </p:nvSpPr>
        <p:spPr>
          <a:xfrm>
            <a:off x="1746389" y="58350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9" name="object 2349"/>
          <p:cNvSpPr/>
          <p:nvPr/>
        </p:nvSpPr>
        <p:spPr>
          <a:xfrm>
            <a:off x="1746389" y="58380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0" name="object 2350"/>
          <p:cNvSpPr/>
          <p:nvPr/>
        </p:nvSpPr>
        <p:spPr>
          <a:xfrm>
            <a:off x="1746389" y="58411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1" name="object 2351"/>
          <p:cNvSpPr/>
          <p:nvPr/>
        </p:nvSpPr>
        <p:spPr>
          <a:xfrm>
            <a:off x="1746389" y="58441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2" name="object 2352"/>
          <p:cNvSpPr/>
          <p:nvPr/>
        </p:nvSpPr>
        <p:spPr>
          <a:xfrm>
            <a:off x="1746389" y="58472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3" name="object 2353"/>
          <p:cNvSpPr/>
          <p:nvPr/>
        </p:nvSpPr>
        <p:spPr>
          <a:xfrm>
            <a:off x="1746389" y="58502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4" name="object 2354"/>
          <p:cNvSpPr/>
          <p:nvPr/>
        </p:nvSpPr>
        <p:spPr>
          <a:xfrm>
            <a:off x="1746389" y="58533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5" name="object 2355"/>
          <p:cNvSpPr/>
          <p:nvPr/>
        </p:nvSpPr>
        <p:spPr>
          <a:xfrm>
            <a:off x="1746389" y="58563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6" name="object 2356"/>
          <p:cNvSpPr/>
          <p:nvPr/>
        </p:nvSpPr>
        <p:spPr>
          <a:xfrm>
            <a:off x="1746389" y="58593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7" name="object 2357"/>
          <p:cNvSpPr/>
          <p:nvPr/>
        </p:nvSpPr>
        <p:spPr>
          <a:xfrm>
            <a:off x="1746389" y="58624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8" name="object 2358"/>
          <p:cNvSpPr/>
          <p:nvPr/>
        </p:nvSpPr>
        <p:spPr>
          <a:xfrm>
            <a:off x="1746389" y="58654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9" name="object 2359"/>
          <p:cNvSpPr/>
          <p:nvPr/>
        </p:nvSpPr>
        <p:spPr>
          <a:xfrm>
            <a:off x="1746389" y="58685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0" name="object 2360"/>
          <p:cNvSpPr/>
          <p:nvPr/>
        </p:nvSpPr>
        <p:spPr>
          <a:xfrm>
            <a:off x="1746389" y="58715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1" name="object 2361"/>
          <p:cNvSpPr/>
          <p:nvPr/>
        </p:nvSpPr>
        <p:spPr>
          <a:xfrm>
            <a:off x="1746389" y="58746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2" name="object 2362"/>
          <p:cNvSpPr/>
          <p:nvPr/>
        </p:nvSpPr>
        <p:spPr>
          <a:xfrm>
            <a:off x="1746389" y="58776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3" name="object 2363"/>
          <p:cNvSpPr/>
          <p:nvPr/>
        </p:nvSpPr>
        <p:spPr>
          <a:xfrm>
            <a:off x="1746389" y="58807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4" name="object 2364"/>
          <p:cNvSpPr/>
          <p:nvPr/>
        </p:nvSpPr>
        <p:spPr>
          <a:xfrm>
            <a:off x="1746389" y="58837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5" name="object 2365"/>
          <p:cNvSpPr/>
          <p:nvPr/>
        </p:nvSpPr>
        <p:spPr>
          <a:xfrm>
            <a:off x="1746389" y="58868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6" name="object 2366"/>
          <p:cNvSpPr/>
          <p:nvPr/>
        </p:nvSpPr>
        <p:spPr>
          <a:xfrm>
            <a:off x="1746389" y="58898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7" name="object 2367"/>
          <p:cNvSpPr/>
          <p:nvPr/>
        </p:nvSpPr>
        <p:spPr>
          <a:xfrm>
            <a:off x="1746389" y="58929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5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8" name="object 2368"/>
          <p:cNvSpPr/>
          <p:nvPr/>
        </p:nvSpPr>
        <p:spPr>
          <a:xfrm>
            <a:off x="1746389" y="58959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9" name="object 2369"/>
          <p:cNvSpPr/>
          <p:nvPr/>
        </p:nvSpPr>
        <p:spPr>
          <a:xfrm>
            <a:off x="1746389" y="58990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0" name="object 2370"/>
          <p:cNvSpPr/>
          <p:nvPr/>
        </p:nvSpPr>
        <p:spPr>
          <a:xfrm>
            <a:off x="1746389" y="59020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1" name="object 2371"/>
          <p:cNvSpPr/>
          <p:nvPr/>
        </p:nvSpPr>
        <p:spPr>
          <a:xfrm>
            <a:off x="1746389" y="59051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2" name="object 2372"/>
          <p:cNvSpPr/>
          <p:nvPr/>
        </p:nvSpPr>
        <p:spPr>
          <a:xfrm>
            <a:off x="1746389" y="59081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3" name="object 2373"/>
          <p:cNvSpPr/>
          <p:nvPr/>
        </p:nvSpPr>
        <p:spPr>
          <a:xfrm>
            <a:off x="1746389" y="59112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4" name="object 2374"/>
          <p:cNvSpPr/>
          <p:nvPr/>
        </p:nvSpPr>
        <p:spPr>
          <a:xfrm>
            <a:off x="1746389" y="59142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5" name="object 2375"/>
          <p:cNvSpPr/>
          <p:nvPr/>
        </p:nvSpPr>
        <p:spPr>
          <a:xfrm>
            <a:off x="1746389" y="59173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6" name="object 2376"/>
          <p:cNvSpPr/>
          <p:nvPr/>
        </p:nvSpPr>
        <p:spPr>
          <a:xfrm>
            <a:off x="1746389" y="59203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7" name="object 2377"/>
          <p:cNvSpPr/>
          <p:nvPr/>
        </p:nvSpPr>
        <p:spPr>
          <a:xfrm>
            <a:off x="1746389" y="59234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8" name="object 2378"/>
          <p:cNvSpPr/>
          <p:nvPr/>
        </p:nvSpPr>
        <p:spPr>
          <a:xfrm>
            <a:off x="1746389" y="59264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9" name="object 2379"/>
          <p:cNvSpPr/>
          <p:nvPr/>
        </p:nvSpPr>
        <p:spPr>
          <a:xfrm>
            <a:off x="1746389" y="59295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0" name="object 2380"/>
          <p:cNvSpPr/>
          <p:nvPr/>
        </p:nvSpPr>
        <p:spPr>
          <a:xfrm>
            <a:off x="1746389" y="59325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1" name="object 2381"/>
          <p:cNvSpPr/>
          <p:nvPr/>
        </p:nvSpPr>
        <p:spPr>
          <a:xfrm>
            <a:off x="1746389" y="59355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2" name="object 2382"/>
          <p:cNvSpPr/>
          <p:nvPr/>
        </p:nvSpPr>
        <p:spPr>
          <a:xfrm>
            <a:off x="1746389" y="59386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3" name="object 2383"/>
          <p:cNvSpPr/>
          <p:nvPr/>
        </p:nvSpPr>
        <p:spPr>
          <a:xfrm>
            <a:off x="1746389" y="59416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4" name="object 2384"/>
          <p:cNvSpPr/>
          <p:nvPr/>
        </p:nvSpPr>
        <p:spPr>
          <a:xfrm>
            <a:off x="1746389" y="59447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5" name="object 2385"/>
          <p:cNvSpPr/>
          <p:nvPr/>
        </p:nvSpPr>
        <p:spPr>
          <a:xfrm>
            <a:off x="1746389" y="59477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6" name="object 2386"/>
          <p:cNvSpPr/>
          <p:nvPr/>
        </p:nvSpPr>
        <p:spPr>
          <a:xfrm>
            <a:off x="1746389" y="59508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7" name="object 2387"/>
          <p:cNvSpPr/>
          <p:nvPr/>
        </p:nvSpPr>
        <p:spPr>
          <a:xfrm>
            <a:off x="1746389" y="59538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8" name="object 2388"/>
          <p:cNvSpPr/>
          <p:nvPr/>
        </p:nvSpPr>
        <p:spPr>
          <a:xfrm>
            <a:off x="1746389" y="59569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9" name="object 2389"/>
          <p:cNvSpPr/>
          <p:nvPr/>
        </p:nvSpPr>
        <p:spPr>
          <a:xfrm>
            <a:off x="1746389" y="59599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0" name="object 2390"/>
          <p:cNvSpPr/>
          <p:nvPr/>
        </p:nvSpPr>
        <p:spPr>
          <a:xfrm>
            <a:off x="1746389" y="59630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1" name="object 2391"/>
          <p:cNvSpPr/>
          <p:nvPr/>
        </p:nvSpPr>
        <p:spPr>
          <a:xfrm>
            <a:off x="1746389" y="59660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2" name="object 2392"/>
          <p:cNvSpPr/>
          <p:nvPr/>
        </p:nvSpPr>
        <p:spPr>
          <a:xfrm>
            <a:off x="1746389" y="59691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3" name="object 2393"/>
          <p:cNvSpPr/>
          <p:nvPr/>
        </p:nvSpPr>
        <p:spPr>
          <a:xfrm>
            <a:off x="1746389" y="59721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4" name="object 2394"/>
          <p:cNvSpPr/>
          <p:nvPr/>
        </p:nvSpPr>
        <p:spPr>
          <a:xfrm>
            <a:off x="1746389" y="59752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5" name="object 2395"/>
          <p:cNvSpPr/>
          <p:nvPr/>
        </p:nvSpPr>
        <p:spPr>
          <a:xfrm>
            <a:off x="1746389" y="59782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6" name="object 2396"/>
          <p:cNvSpPr/>
          <p:nvPr/>
        </p:nvSpPr>
        <p:spPr>
          <a:xfrm>
            <a:off x="1746389" y="59813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7" name="object 2397"/>
          <p:cNvSpPr/>
          <p:nvPr/>
        </p:nvSpPr>
        <p:spPr>
          <a:xfrm>
            <a:off x="1746389" y="59843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8" name="object 2398"/>
          <p:cNvSpPr/>
          <p:nvPr/>
        </p:nvSpPr>
        <p:spPr>
          <a:xfrm>
            <a:off x="1746389" y="59874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9" name="object 2399"/>
          <p:cNvSpPr/>
          <p:nvPr/>
        </p:nvSpPr>
        <p:spPr>
          <a:xfrm>
            <a:off x="1746389" y="59904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0" name="object 2400"/>
          <p:cNvSpPr/>
          <p:nvPr/>
        </p:nvSpPr>
        <p:spPr>
          <a:xfrm>
            <a:off x="1746389" y="59935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1" name="object 2401"/>
          <p:cNvSpPr/>
          <p:nvPr/>
        </p:nvSpPr>
        <p:spPr>
          <a:xfrm>
            <a:off x="1746389" y="59965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2" name="object 2402"/>
          <p:cNvSpPr/>
          <p:nvPr/>
        </p:nvSpPr>
        <p:spPr>
          <a:xfrm>
            <a:off x="1746389" y="59996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3" name="object 2403"/>
          <p:cNvSpPr/>
          <p:nvPr/>
        </p:nvSpPr>
        <p:spPr>
          <a:xfrm>
            <a:off x="1746389" y="60026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4" name="object 2404"/>
          <p:cNvSpPr/>
          <p:nvPr/>
        </p:nvSpPr>
        <p:spPr>
          <a:xfrm>
            <a:off x="1746389" y="60057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5" name="object 2405"/>
          <p:cNvSpPr/>
          <p:nvPr/>
        </p:nvSpPr>
        <p:spPr>
          <a:xfrm>
            <a:off x="1746389" y="60087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6" name="object 2406"/>
          <p:cNvSpPr/>
          <p:nvPr/>
        </p:nvSpPr>
        <p:spPr>
          <a:xfrm>
            <a:off x="1746389" y="60117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7" name="object 2407"/>
          <p:cNvSpPr/>
          <p:nvPr/>
        </p:nvSpPr>
        <p:spPr>
          <a:xfrm>
            <a:off x="1746389" y="60148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8" name="object 2408"/>
          <p:cNvSpPr/>
          <p:nvPr/>
        </p:nvSpPr>
        <p:spPr>
          <a:xfrm>
            <a:off x="1746389" y="60178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9" name="object 2409"/>
          <p:cNvSpPr/>
          <p:nvPr/>
        </p:nvSpPr>
        <p:spPr>
          <a:xfrm>
            <a:off x="1746389" y="60209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0" name="object 2410"/>
          <p:cNvSpPr/>
          <p:nvPr/>
        </p:nvSpPr>
        <p:spPr>
          <a:xfrm>
            <a:off x="1746389" y="60239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1" name="object 2411"/>
          <p:cNvSpPr/>
          <p:nvPr/>
        </p:nvSpPr>
        <p:spPr>
          <a:xfrm>
            <a:off x="1746389" y="60270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2" name="object 2412"/>
          <p:cNvSpPr/>
          <p:nvPr/>
        </p:nvSpPr>
        <p:spPr>
          <a:xfrm>
            <a:off x="1746389" y="60300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3" name="object 2413"/>
          <p:cNvSpPr/>
          <p:nvPr/>
        </p:nvSpPr>
        <p:spPr>
          <a:xfrm>
            <a:off x="1746389" y="60331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4" name="object 2414"/>
          <p:cNvSpPr/>
          <p:nvPr/>
        </p:nvSpPr>
        <p:spPr>
          <a:xfrm>
            <a:off x="1746389" y="60361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5" name="object 2415"/>
          <p:cNvSpPr/>
          <p:nvPr/>
        </p:nvSpPr>
        <p:spPr>
          <a:xfrm>
            <a:off x="1746389" y="60392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6" name="object 2416"/>
          <p:cNvSpPr/>
          <p:nvPr/>
        </p:nvSpPr>
        <p:spPr>
          <a:xfrm>
            <a:off x="1746389" y="60422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7" name="object 2417"/>
          <p:cNvSpPr/>
          <p:nvPr/>
        </p:nvSpPr>
        <p:spPr>
          <a:xfrm>
            <a:off x="1746389" y="60453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8" name="object 2418"/>
          <p:cNvSpPr/>
          <p:nvPr/>
        </p:nvSpPr>
        <p:spPr>
          <a:xfrm>
            <a:off x="1746389" y="60483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9" name="object 2419"/>
          <p:cNvSpPr/>
          <p:nvPr/>
        </p:nvSpPr>
        <p:spPr>
          <a:xfrm>
            <a:off x="1746389" y="60514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0" name="object 2420"/>
          <p:cNvSpPr/>
          <p:nvPr/>
        </p:nvSpPr>
        <p:spPr>
          <a:xfrm>
            <a:off x="1746389" y="60544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1" name="object 2421"/>
          <p:cNvSpPr/>
          <p:nvPr/>
        </p:nvSpPr>
        <p:spPr>
          <a:xfrm>
            <a:off x="1746389" y="60575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2" name="object 2422"/>
          <p:cNvSpPr/>
          <p:nvPr/>
        </p:nvSpPr>
        <p:spPr>
          <a:xfrm>
            <a:off x="1746389" y="60605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3" name="object 2423"/>
          <p:cNvSpPr/>
          <p:nvPr/>
        </p:nvSpPr>
        <p:spPr>
          <a:xfrm>
            <a:off x="1746389" y="60636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4" name="object 2424"/>
          <p:cNvSpPr/>
          <p:nvPr/>
        </p:nvSpPr>
        <p:spPr>
          <a:xfrm>
            <a:off x="1746389" y="60666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5" name="object 2425"/>
          <p:cNvSpPr/>
          <p:nvPr/>
        </p:nvSpPr>
        <p:spPr>
          <a:xfrm>
            <a:off x="1746389" y="60697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6" name="object 2426"/>
          <p:cNvSpPr/>
          <p:nvPr/>
        </p:nvSpPr>
        <p:spPr>
          <a:xfrm>
            <a:off x="1746389" y="60727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7" name="object 2427"/>
          <p:cNvSpPr/>
          <p:nvPr/>
        </p:nvSpPr>
        <p:spPr>
          <a:xfrm>
            <a:off x="1746389" y="60758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8" name="object 2428"/>
          <p:cNvSpPr/>
          <p:nvPr/>
        </p:nvSpPr>
        <p:spPr>
          <a:xfrm>
            <a:off x="1746389" y="60788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9" name="object 2429"/>
          <p:cNvSpPr/>
          <p:nvPr/>
        </p:nvSpPr>
        <p:spPr>
          <a:xfrm>
            <a:off x="1746389" y="60819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0" name="object 2430"/>
          <p:cNvSpPr/>
          <p:nvPr/>
        </p:nvSpPr>
        <p:spPr>
          <a:xfrm>
            <a:off x="1746389" y="60849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1" name="object 2431"/>
          <p:cNvSpPr/>
          <p:nvPr/>
        </p:nvSpPr>
        <p:spPr>
          <a:xfrm>
            <a:off x="1746389" y="60879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2" name="object 2432"/>
          <p:cNvSpPr/>
          <p:nvPr/>
        </p:nvSpPr>
        <p:spPr>
          <a:xfrm>
            <a:off x="1746389" y="60910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3" name="object 2433"/>
          <p:cNvSpPr/>
          <p:nvPr/>
        </p:nvSpPr>
        <p:spPr>
          <a:xfrm>
            <a:off x="1746389" y="60940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4" name="object 2434"/>
          <p:cNvSpPr/>
          <p:nvPr/>
        </p:nvSpPr>
        <p:spPr>
          <a:xfrm>
            <a:off x="1746389" y="60971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5" name="object 2435"/>
          <p:cNvSpPr/>
          <p:nvPr/>
        </p:nvSpPr>
        <p:spPr>
          <a:xfrm>
            <a:off x="1746389" y="61001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6" name="object 2436"/>
          <p:cNvSpPr/>
          <p:nvPr/>
        </p:nvSpPr>
        <p:spPr>
          <a:xfrm>
            <a:off x="1746389" y="61032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7" name="object 2437"/>
          <p:cNvSpPr/>
          <p:nvPr/>
        </p:nvSpPr>
        <p:spPr>
          <a:xfrm>
            <a:off x="1746389" y="61062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8" name="object 2438"/>
          <p:cNvSpPr/>
          <p:nvPr/>
        </p:nvSpPr>
        <p:spPr>
          <a:xfrm>
            <a:off x="1746389" y="61093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9" name="object 2439"/>
          <p:cNvSpPr/>
          <p:nvPr/>
        </p:nvSpPr>
        <p:spPr>
          <a:xfrm>
            <a:off x="1746389" y="61123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0" name="object 2440"/>
          <p:cNvSpPr/>
          <p:nvPr/>
        </p:nvSpPr>
        <p:spPr>
          <a:xfrm>
            <a:off x="1746389" y="61154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1" name="object 2441"/>
          <p:cNvSpPr/>
          <p:nvPr/>
        </p:nvSpPr>
        <p:spPr>
          <a:xfrm>
            <a:off x="1746389" y="61184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2" name="object 2442"/>
          <p:cNvSpPr/>
          <p:nvPr/>
        </p:nvSpPr>
        <p:spPr>
          <a:xfrm>
            <a:off x="1746389" y="61215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3" name="object 2443"/>
          <p:cNvSpPr/>
          <p:nvPr/>
        </p:nvSpPr>
        <p:spPr>
          <a:xfrm>
            <a:off x="1746389" y="61245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4" name="object 2444"/>
          <p:cNvSpPr/>
          <p:nvPr/>
        </p:nvSpPr>
        <p:spPr>
          <a:xfrm>
            <a:off x="1746389" y="61276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5" name="object 2445"/>
          <p:cNvSpPr/>
          <p:nvPr/>
        </p:nvSpPr>
        <p:spPr>
          <a:xfrm>
            <a:off x="1746389" y="61306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6" name="object 2446"/>
          <p:cNvSpPr/>
          <p:nvPr/>
        </p:nvSpPr>
        <p:spPr>
          <a:xfrm>
            <a:off x="1746389" y="61337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7" name="object 2447"/>
          <p:cNvSpPr/>
          <p:nvPr/>
        </p:nvSpPr>
        <p:spPr>
          <a:xfrm>
            <a:off x="1746389" y="61367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8" name="object 2448"/>
          <p:cNvSpPr/>
          <p:nvPr/>
        </p:nvSpPr>
        <p:spPr>
          <a:xfrm>
            <a:off x="1746389" y="61398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9" name="object 2449"/>
          <p:cNvSpPr/>
          <p:nvPr/>
        </p:nvSpPr>
        <p:spPr>
          <a:xfrm>
            <a:off x="1746389" y="61428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0" name="object 2450"/>
          <p:cNvSpPr/>
          <p:nvPr/>
        </p:nvSpPr>
        <p:spPr>
          <a:xfrm>
            <a:off x="1746389" y="61459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1" name="object 2451"/>
          <p:cNvSpPr/>
          <p:nvPr/>
        </p:nvSpPr>
        <p:spPr>
          <a:xfrm>
            <a:off x="1746389" y="61489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2" name="object 2452"/>
          <p:cNvSpPr/>
          <p:nvPr/>
        </p:nvSpPr>
        <p:spPr>
          <a:xfrm>
            <a:off x="1746389" y="61520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3" name="object 2453"/>
          <p:cNvSpPr/>
          <p:nvPr/>
        </p:nvSpPr>
        <p:spPr>
          <a:xfrm>
            <a:off x="1746389" y="61550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4" name="object 2454"/>
          <p:cNvSpPr/>
          <p:nvPr/>
        </p:nvSpPr>
        <p:spPr>
          <a:xfrm>
            <a:off x="1746389" y="61581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5" name="object 2455"/>
          <p:cNvSpPr/>
          <p:nvPr/>
        </p:nvSpPr>
        <p:spPr>
          <a:xfrm>
            <a:off x="1746389" y="61611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6" name="object 2456"/>
          <p:cNvSpPr/>
          <p:nvPr/>
        </p:nvSpPr>
        <p:spPr>
          <a:xfrm>
            <a:off x="1746389" y="61641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7" name="object 2457"/>
          <p:cNvSpPr/>
          <p:nvPr/>
        </p:nvSpPr>
        <p:spPr>
          <a:xfrm>
            <a:off x="1746389" y="61672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8" name="object 2458"/>
          <p:cNvSpPr/>
          <p:nvPr/>
        </p:nvSpPr>
        <p:spPr>
          <a:xfrm>
            <a:off x="1746389" y="61702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9" name="object 2459"/>
          <p:cNvSpPr/>
          <p:nvPr/>
        </p:nvSpPr>
        <p:spPr>
          <a:xfrm>
            <a:off x="1746389" y="61733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0" name="object 2460"/>
          <p:cNvSpPr/>
          <p:nvPr/>
        </p:nvSpPr>
        <p:spPr>
          <a:xfrm>
            <a:off x="1746389" y="61763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1" name="object 2461"/>
          <p:cNvSpPr/>
          <p:nvPr/>
        </p:nvSpPr>
        <p:spPr>
          <a:xfrm>
            <a:off x="1746389" y="61794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2" name="object 2462"/>
          <p:cNvSpPr/>
          <p:nvPr/>
        </p:nvSpPr>
        <p:spPr>
          <a:xfrm>
            <a:off x="1746389" y="61824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3" name="object 2463"/>
          <p:cNvSpPr/>
          <p:nvPr/>
        </p:nvSpPr>
        <p:spPr>
          <a:xfrm>
            <a:off x="1746389" y="61855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4" name="object 2464"/>
          <p:cNvSpPr/>
          <p:nvPr/>
        </p:nvSpPr>
        <p:spPr>
          <a:xfrm>
            <a:off x="1746389" y="61885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5" name="object 2465"/>
          <p:cNvSpPr/>
          <p:nvPr/>
        </p:nvSpPr>
        <p:spPr>
          <a:xfrm>
            <a:off x="1746389" y="61916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6" name="object 2466"/>
          <p:cNvSpPr/>
          <p:nvPr/>
        </p:nvSpPr>
        <p:spPr>
          <a:xfrm>
            <a:off x="1746389" y="61946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7" name="object 2467"/>
          <p:cNvSpPr/>
          <p:nvPr/>
        </p:nvSpPr>
        <p:spPr>
          <a:xfrm>
            <a:off x="1746389" y="61977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8" name="object 2468"/>
          <p:cNvSpPr/>
          <p:nvPr/>
        </p:nvSpPr>
        <p:spPr>
          <a:xfrm>
            <a:off x="1746389" y="62007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9" name="object 2469"/>
          <p:cNvSpPr/>
          <p:nvPr/>
        </p:nvSpPr>
        <p:spPr>
          <a:xfrm>
            <a:off x="1746389" y="62038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0" name="object 2470"/>
          <p:cNvSpPr/>
          <p:nvPr/>
        </p:nvSpPr>
        <p:spPr>
          <a:xfrm>
            <a:off x="1746389" y="62068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1" name="object 2471"/>
          <p:cNvSpPr/>
          <p:nvPr/>
        </p:nvSpPr>
        <p:spPr>
          <a:xfrm>
            <a:off x="1746389" y="62099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2" name="object 2472"/>
          <p:cNvSpPr/>
          <p:nvPr/>
        </p:nvSpPr>
        <p:spPr>
          <a:xfrm>
            <a:off x="1746389" y="62129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3" name="object 2473"/>
          <p:cNvSpPr/>
          <p:nvPr/>
        </p:nvSpPr>
        <p:spPr>
          <a:xfrm>
            <a:off x="1746389" y="62160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4" name="object 2474"/>
          <p:cNvSpPr/>
          <p:nvPr/>
        </p:nvSpPr>
        <p:spPr>
          <a:xfrm>
            <a:off x="1746389" y="62190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5" name="object 2475"/>
          <p:cNvSpPr/>
          <p:nvPr/>
        </p:nvSpPr>
        <p:spPr>
          <a:xfrm>
            <a:off x="1746389" y="62221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6" name="object 2476"/>
          <p:cNvSpPr/>
          <p:nvPr/>
        </p:nvSpPr>
        <p:spPr>
          <a:xfrm>
            <a:off x="1746389" y="62251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7" name="object 2477"/>
          <p:cNvSpPr/>
          <p:nvPr/>
        </p:nvSpPr>
        <p:spPr>
          <a:xfrm>
            <a:off x="1746389" y="62282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8" name="object 2478"/>
          <p:cNvSpPr/>
          <p:nvPr/>
        </p:nvSpPr>
        <p:spPr>
          <a:xfrm>
            <a:off x="1746389" y="62312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9" name="object 2479"/>
          <p:cNvSpPr/>
          <p:nvPr/>
        </p:nvSpPr>
        <p:spPr>
          <a:xfrm>
            <a:off x="1746389" y="62343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0" name="object 2480"/>
          <p:cNvSpPr/>
          <p:nvPr/>
        </p:nvSpPr>
        <p:spPr>
          <a:xfrm>
            <a:off x="1746389" y="62373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1" name="object 2481"/>
          <p:cNvSpPr/>
          <p:nvPr/>
        </p:nvSpPr>
        <p:spPr>
          <a:xfrm>
            <a:off x="1746389" y="62403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2" name="object 2482"/>
          <p:cNvSpPr/>
          <p:nvPr/>
        </p:nvSpPr>
        <p:spPr>
          <a:xfrm>
            <a:off x="1746389" y="62434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3" name="object 2483"/>
          <p:cNvSpPr/>
          <p:nvPr/>
        </p:nvSpPr>
        <p:spPr>
          <a:xfrm>
            <a:off x="1746389" y="62464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4" name="object 2484"/>
          <p:cNvSpPr/>
          <p:nvPr/>
        </p:nvSpPr>
        <p:spPr>
          <a:xfrm>
            <a:off x="1746389" y="62495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5" name="object 2485"/>
          <p:cNvSpPr/>
          <p:nvPr/>
        </p:nvSpPr>
        <p:spPr>
          <a:xfrm>
            <a:off x="1746389" y="62525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6" name="object 2486"/>
          <p:cNvSpPr/>
          <p:nvPr/>
        </p:nvSpPr>
        <p:spPr>
          <a:xfrm>
            <a:off x="1746389" y="62556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7" name="object 2487"/>
          <p:cNvSpPr/>
          <p:nvPr/>
        </p:nvSpPr>
        <p:spPr>
          <a:xfrm>
            <a:off x="1746389" y="62586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8" name="object 2488"/>
          <p:cNvSpPr/>
          <p:nvPr/>
        </p:nvSpPr>
        <p:spPr>
          <a:xfrm>
            <a:off x="1746389" y="62617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9" name="object 2489"/>
          <p:cNvSpPr/>
          <p:nvPr/>
        </p:nvSpPr>
        <p:spPr>
          <a:xfrm>
            <a:off x="1746389" y="62647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0" name="object 2490"/>
          <p:cNvSpPr/>
          <p:nvPr/>
        </p:nvSpPr>
        <p:spPr>
          <a:xfrm>
            <a:off x="1746389" y="62678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1" name="object 2491"/>
          <p:cNvSpPr/>
          <p:nvPr/>
        </p:nvSpPr>
        <p:spPr>
          <a:xfrm>
            <a:off x="1746389" y="62708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2" name="object 2492"/>
          <p:cNvSpPr/>
          <p:nvPr/>
        </p:nvSpPr>
        <p:spPr>
          <a:xfrm>
            <a:off x="1746389" y="62739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3" name="object 2493"/>
          <p:cNvSpPr/>
          <p:nvPr/>
        </p:nvSpPr>
        <p:spPr>
          <a:xfrm>
            <a:off x="1746389" y="62769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4" name="object 2494"/>
          <p:cNvSpPr/>
          <p:nvPr/>
        </p:nvSpPr>
        <p:spPr>
          <a:xfrm>
            <a:off x="1746389" y="62800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5" name="object 2495"/>
          <p:cNvSpPr/>
          <p:nvPr/>
        </p:nvSpPr>
        <p:spPr>
          <a:xfrm>
            <a:off x="1746389" y="62830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6" name="object 2496"/>
          <p:cNvSpPr/>
          <p:nvPr/>
        </p:nvSpPr>
        <p:spPr>
          <a:xfrm>
            <a:off x="1746389" y="62861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7" name="object 2497"/>
          <p:cNvSpPr/>
          <p:nvPr/>
        </p:nvSpPr>
        <p:spPr>
          <a:xfrm>
            <a:off x="1746389" y="62891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8" name="object 2498"/>
          <p:cNvSpPr/>
          <p:nvPr/>
        </p:nvSpPr>
        <p:spPr>
          <a:xfrm>
            <a:off x="1746389" y="62922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9" name="object 2499"/>
          <p:cNvSpPr/>
          <p:nvPr/>
        </p:nvSpPr>
        <p:spPr>
          <a:xfrm>
            <a:off x="1746389" y="62952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0" name="object 2500"/>
          <p:cNvSpPr/>
          <p:nvPr/>
        </p:nvSpPr>
        <p:spPr>
          <a:xfrm>
            <a:off x="1746389" y="62983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1" name="object 2501"/>
          <p:cNvSpPr/>
          <p:nvPr/>
        </p:nvSpPr>
        <p:spPr>
          <a:xfrm>
            <a:off x="1746389" y="63013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2" name="object 2502"/>
          <p:cNvSpPr/>
          <p:nvPr/>
        </p:nvSpPr>
        <p:spPr>
          <a:xfrm>
            <a:off x="1746389" y="63044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3" name="object 2503"/>
          <p:cNvSpPr/>
          <p:nvPr/>
        </p:nvSpPr>
        <p:spPr>
          <a:xfrm>
            <a:off x="1746389" y="63074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4" name="object 2504"/>
          <p:cNvSpPr/>
          <p:nvPr/>
        </p:nvSpPr>
        <p:spPr>
          <a:xfrm>
            <a:off x="1746389" y="63105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5" name="object 2505"/>
          <p:cNvSpPr/>
          <p:nvPr/>
        </p:nvSpPr>
        <p:spPr>
          <a:xfrm>
            <a:off x="1746389" y="63135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6" name="object 2506"/>
          <p:cNvSpPr/>
          <p:nvPr/>
        </p:nvSpPr>
        <p:spPr>
          <a:xfrm>
            <a:off x="1746389" y="63165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7" name="object 2507"/>
          <p:cNvSpPr/>
          <p:nvPr/>
        </p:nvSpPr>
        <p:spPr>
          <a:xfrm>
            <a:off x="1746389" y="63196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8" name="object 2508"/>
          <p:cNvSpPr/>
          <p:nvPr/>
        </p:nvSpPr>
        <p:spPr>
          <a:xfrm>
            <a:off x="1746389" y="63226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9" name="object 2509"/>
          <p:cNvSpPr/>
          <p:nvPr/>
        </p:nvSpPr>
        <p:spPr>
          <a:xfrm>
            <a:off x="1746389" y="63257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0" name="object 2510"/>
          <p:cNvSpPr/>
          <p:nvPr/>
        </p:nvSpPr>
        <p:spPr>
          <a:xfrm>
            <a:off x="1746389" y="63287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1" name="object 2511"/>
          <p:cNvSpPr/>
          <p:nvPr/>
        </p:nvSpPr>
        <p:spPr>
          <a:xfrm>
            <a:off x="1746389" y="63318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2" name="object 2512"/>
          <p:cNvSpPr/>
          <p:nvPr/>
        </p:nvSpPr>
        <p:spPr>
          <a:xfrm>
            <a:off x="1746389" y="63348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3" name="object 2513"/>
          <p:cNvSpPr/>
          <p:nvPr/>
        </p:nvSpPr>
        <p:spPr>
          <a:xfrm>
            <a:off x="1746389" y="63379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4" name="object 2514"/>
          <p:cNvSpPr/>
          <p:nvPr/>
        </p:nvSpPr>
        <p:spPr>
          <a:xfrm>
            <a:off x="1746389" y="63409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5" name="object 2515"/>
          <p:cNvSpPr/>
          <p:nvPr/>
        </p:nvSpPr>
        <p:spPr>
          <a:xfrm>
            <a:off x="1746389" y="63440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6" name="object 2516"/>
          <p:cNvSpPr/>
          <p:nvPr/>
        </p:nvSpPr>
        <p:spPr>
          <a:xfrm>
            <a:off x="1746389" y="63470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7" name="object 2517"/>
          <p:cNvSpPr/>
          <p:nvPr/>
        </p:nvSpPr>
        <p:spPr>
          <a:xfrm>
            <a:off x="1746389" y="63501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8" name="object 2518"/>
          <p:cNvSpPr/>
          <p:nvPr/>
        </p:nvSpPr>
        <p:spPr>
          <a:xfrm>
            <a:off x="1746389" y="63531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9" name="object 2519"/>
          <p:cNvSpPr/>
          <p:nvPr/>
        </p:nvSpPr>
        <p:spPr>
          <a:xfrm>
            <a:off x="1746389" y="63562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0" name="object 2520"/>
          <p:cNvSpPr/>
          <p:nvPr/>
        </p:nvSpPr>
        <p:spPr>
          <a:xfrm>
            <a:off x="1746389" y="63592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1" name="object 2521"/>
          <p:cNvSpPr/>
          <p:nvPr/>
        </p:nvSpPr>
        <p:spPr>
          <a:xfrm>
            <a:off x="1746389" y="63623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2" name="object 2522"/>
          <p:cNvSpPr/>
          <p:nvPr/>
        </p:nvSpPr>
        <p:spPr>
          <a:xfrm>
            <a:off x="1746389" y="63653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3" name="object 2523"/>
          <p:cNvSpPr/>
          <p:nvPr/>
        </p:nvSpPr>
        <p:spPr>
          <a:xfrm>
            <a:off x="1746389" y="63684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4" name="object 2524"/>
          <p:cNvSpPr/>
          <p:nvPr/>
        </p:nvSpPr>
        <p:spPr>
          <a:xfrm>
            <a:off x="1746389" y="63714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5" name="object 2525"/>
          <p:cNvSpPr/>
          <p:nvPr/>
        </p:nvSpPr>
        <p:spPr>
          <a:xfrm>
            <a:off x="1746389" y="63745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6" name="object 2526"/>
          <p:cNvSpPr/>
          <p:nvPr/>
        </p:nvSpPr>
        <p:spPr>
          <a:xfrm>
            <a:off x="1746389" y="63775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7" name="object 2527"/>
          <p:cNvSpPr/>
          <p:nvPr/>
        </p:nvSpPr>
        <p:spPr>
          <a:xfrm>
            <a:off x="1746389" y="63806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8" name="object 2528"/>
          <p:cNvSpPr/>
          <p:nvPr/>
        </p:nvSpPr>
        <p:spPr>
          <a:xfrm>
            <a:off x="1746389" y="63836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9" name="object 2529"/>
          <p:cNvSpPr/>
          <p:nvPr/>
        </p:nvSpPr>
        <p:spPr>
          <a:xfrm>
            <a:off x="1746389" y="63867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0" name="object 2530"/>
          <p:cNvSpPr/>
          <p:nvPr/>
        </p:nvSpPr>
        <p:spPr>
          <a:xfrm>
            <a:off x="1746389" y="63897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1" name="object 2531"/>
          <p:cNvSpPr/>
          <p:nvPr/>
        </p:nvSpPr>
        <p:spPr>
          <a:xfrm>
            <a:off x="1746389" y="63927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2" name="object 2532"/>
          <p:cNvSpPr/>
          <p:nvPr/>
        </p:nvSpPr>
        <p:spPr>
          <a:xfrm>
            <a:off x="1746389" y="63958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3" name="object 2533"/>
          <p:cNvSpPr/>
          <p:nvPr/>
        </p:nvSpPr>
        <p:spPr>
          <a:xfrm>
            <a:off x="1746389" y="63988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4" name="object 2534"/>
          <p:cNvSpPr/>
          <p:nvPr/>
        </p:nvSpPr>
        <p:spPr>
          <a:xfrm>
            <a:off x="1746389" y="64019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5" name="object 2535"/>
          <p:cNvSpPr/>
          <p:nvPr/>
        </p:nvSpPr>
        <p:spPr>
          <a:xfrm>
            <a:off x="1746389" y="64049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6" name="object 2536"/>
          <p:cNvSpPr/>
          <p:nvPr/>
        </p:nvSpPr>
        <p:spPr>
          <a:xfrm>
            <a:off x="1746389" y="64080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7" name="object 2537"/>
          <p:cNvSpPr/>
          <p:nvPr/>
        </p:nvSpPr>
        <p:spPr>
          <a:xfrm>
            <a:off x="1746389" y="64110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8" name="object 2538"/>
          <p:cNvSpPr/>
          <p:nvPr/>
        </p:nvSpPr>
        <p:spPr>
          <a:xfrm>
            <a:off x="1746389" y="64141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9" name="object 2539"/>
          <p:cNvSpPr/>
          <p:nvPr/>
        </p:nvSpPr>
        <p:spPr>
          <a:xfrm>
            <a:off x="1746389" y="64171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0" name="object 2540"/>
          <p:cNvSpPr/>
          <p:nvPr/>
        </p:nvSpPr>
        <p:spPr>
          <a:xfrm>
            <a:off x="1746389" y="64202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1" name="object 2541"/>
          <p:cNvSpPr/>
          <p:nvPr/>
        </p:nvSpPr>
        <p:spPr>
          <a:xfrm>
            <a:off x="1746389" y="64232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2" name="object 2542"/>
          <p:cNvSpPr/>
          <p:nvPr/>
        </p:nvSpPr>
        <p:spPr>
          <a:xfrm>
            <a:off x="1746389" y="64263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3" name="object 2543"/>
          <p:cNvSpPr/>
          <p:nvPr/>
        </p:nvSpPr>
        <p:spPr>
          <a:xfrm>
            <a:off x="1746389" y="64293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4" name="object 2544"/>
          <p:cNvSpPr/>
          <p:nvPr/>
        </p:nvSpPr>
        <p:spPr>
          <a:xfrm>
            <a:off x="1746389" y="64324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5" name="object 2545"/>
          <p:cNvSpPr/>
          <p:nvPr/>
        </p:nvSpPr>
        <p:spPr>
          <a:xfrm>
            <a:off x="1746389" y="643547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6" name="object 2546"/>
          <p:cNvSpPr/>
          <p:nvPr/>
        </p:nvSpPr>
        <p:spPr>
          <a:xfrm>
            <a:off x="1746389" y="643851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7" name="object 2547"/>
          <p:cNvSpPr/>
          <p:nvPr/>
        </p:nvSpPr>
        <p:spPr>
          <a:xfrm>
            <a:off x="1746389" y="644156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8" name="object 2548"/>
          <p:cNvSpPr/>
          <p:nvPr/>
        </p:nvSpPr>
        <p:spPr>
          <a:xfrm>
            <a:off x="1746389" y="64446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9" name="object 2549"/>
          <p:cNvSpPr/>
          <p:nvPr/>
        </p:nvSpPr>
        <p:spPr>
          <a:xfrm>
            <a:off x="1746389" y="64476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0" name="object 2550"/>
          <p:cNvSpPr/>
          <p:nvPr/>
        </p:nvSpPr>
        <p:spPr>
          <a:xfrm>
            <a:off x="1746389" y="64507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1" name="object 2551"/>
          <p:cNvSpPr/>
          <p:nvPr/>
        </p:nvSpPr>
        <p:spPr>
          <a:xfrm>
            <a:off x="1746389" y="645375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2" name="object 2552"/>
          <p:cNvSpPr/>
          <p:nvPr/>
        </p:nvSpPr>
        <p:spPr>
          <a:xfrm>
            <a:off x="1746389" y="645680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3" name="object 2553"/>
          <p:cNvSpPr/>
          <p:nvPr/>
        </p:nvSpPr>
        <p:spPr>
          <a:xfrm>
            <a:off x="1746389" y="645985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4" name="object 2554"/>
          <p:cNvSpPr/>
          <p:nvPr/>
        </p:nvSpPr>
        <p:spPr>
          <a:xfrm>
            <a:off x="1746389" y="64629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5" name="object 2555"/>
          <p:cNvSpPr/>
          <p:nvPr/>
        </p:nvSpPr>
        <p:spPr>
          <a:xfrm>
            <a:off x="1746389" y="64659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6" name="object 2556"/>
          <p:cNvSpPr/>
          <p:nvPr/>
        </p:nvSpPr>
        <p:spPr>
          <a:xfrm>
            <a:off x="1746389" y="64689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7" name="object 2557"/>
          <p:cNvSpPr/>
          <p:nvPr/>
        </p:nvSpPr>
        <p:spPr>
          <a:xfrm>
            <a:off x="1746389" y="64720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8" name="object 2558"/>
          <p:cNvSpPr/>
          <p:nvPr/>
        </p:nvSpPr>
        <p:spPr>
          <a:xfrm>
            <a:off x="1746389" y="647509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9" name="object 2559"/>
          <p:cNvSpPr/>
          <p:nvPr/>
        </p:nvSpPr>
        <p:spPr>
          <a:xfrm>
            <a:off x="1746389" y="647814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0" name="object 2560"/>
          <p:cNvSpPr/>
          <p:nvPr/>
        </p:nvSpPr>
        <p:spPr>
          <a:xfrm>
            <a:off x="1746389" y="648119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1" name="object 2561"/>
          <p:cNvSpPr/>
          <p:nvPr/>
        </p:nvSpPr>
        <p:spPr>
          <a:xfrm>
            <a:off x="1746389" y="64842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2" name="object 2562"/>
          <p:cNvSpPr/>
          <p:nvPr/>
        </p:nvSpPr>
        <p:spPr>
          <a:xfrm>
            <a:off x="1746389" y="64872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3" name="object 2563"/>
          <p:cNvSpPr/>
          <p:nvPr/>
        </p:nvSpPr>
        <p:spPr>
          <a:xfrm>
            <a:off x="1746389" y="64903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4" name="object 2564"/>
          <p:cNvSpPr/>
          <p:nvPr/>
        </p:nvSpPr>
        <p:spPr>
          <a:xfrm>
            <a:off x="1746389" y="649338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5" name="object 2565"/>
          <p:cNvSpPr/>
          <p:nvPr/>
        </p:nvSpPr>
        <p:spPr>
          <a:xfrm>
            <a:off x="1746389" y="649643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6" name="object 2566"/>
          <p:cNvSpPr/>
          <p:nvPr/>
        </p:nvSpPr>
        <p:spPr>
          <a:xfrm>
            <a:off x="1746389" y="649947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7" name="object 2567"/>
          <p:cNvSpPr/>
          <p:nvPr/>
        </p:nvSpPr>
        <p:spPr>
          <a:xfrm>
            <a:off x="1746389" y="65025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8" name="object 2568"/>
          <p:cNvSpPr/>
          <p:nvPr/>
        </p:nvSpPr>
        <p:spPr>
          <a:xfrm>
            <a:off x="1746389" y="65055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9" name="object 2569"/>
          <p:cNvSpPr/>
          <p:nvPr/>
        </p:nvSpPr>
        <p:spPr>
          <a:xfrm>
            <a:off x="1746389" y="65086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0" name="object 2570"/>
          <p:cNvSpPr/>
          <p:nvPr/>
        </p:nvSpPr>
        <p:spPr>
          <a:xfrm>
            <a:off x="1746389" y="65116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1" name="object 2571"/>
          <p:cNvSpPr/>
          <p:nvPr/>
        </p:nvSpPr>
        <p:spPr>
          <a:xfrm>
            <a:off x="1746389" y="651471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2" name="object 2572"/>
          <p:cNvSpPr/>
          <p:nvPr/>
        </p:nvSpPr>
        <p:spPr>
          <a:xfrm>
            <a:off x="1746389" y="65177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3" name="object 2573"/>
          <p:cNvSpPr/>
          <p:nvPr/>
        </p:nvSpPr>
        <p:spPr>
          <a:xfrm>
            <a:off x="1746389" y="65208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4" name="object 2574"/>
          <p:cNvSpPr/>
          <p:nvPr/>
        </p:nvSpPr>
        <p:spPr>
          <a:xfrm>
            <a:off x="1746389" y="65238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5" name="object 2575"/>
          <p:cNvSpPr/>
          <p:nvPr/>
        </p:nvSpPr>
        <p:spPr>
          <a:xfrm>
            <a:off x="1746389" y="65269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6" name="object 2576"/>
          <p:cNvSpPr/>
          <p:nvPr/>
        </p:nvSpPr>
        <p:spPr>
          <a:xfrm>
            <a:off x="1746389" y="65299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7" name="object 2577"/>
          <p:cNvSpPr/>
          <p:nvPr/>
        </p:nvSpPr>
        <p:spPr>
          <a:xfrm>
            <a:off x="1746389" y="653300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8" name="object 2578"/>
          <p:cNvSpPr/>
          <p:nvPr/>
        </p:nvSpPr>
        <p:spPr>
          <a:xfrm>
            <a:off x="1746389" y="653605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9" name="object 2579"/>
          <p:cNvSpPr/>
          <p:nvPr/>
        </p:nvSpPr>
        <p:spPr>
          <a:xfrm>
            <a:off x="1746389" y="65391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0" name="object 2580"/>
          <p:cNvSpPr/>
          <p:nvPr/>
        </p:nvSpPr>
        <p:spPr>
          <a:xfrm>
            <a:off x="1746389" y="65421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1" name="object 2581"/>
          <p:cNvSpPr/>
          <p:nvPr/>
        </p:nvSpPr>
        <p:spPr>
          <a:xfrm>
            <a:off x="1746389" y="65451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2" name="object 2582"/>
          <p:cNvSpPr/>
          <p:nvPr/>
        </p:nvSpPr>
        <p:spPr>
          <a:xfrm>
            <a:off x="1746389" y="65482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3" name="object 2583"/>
          <p:cNvSpPr/>
          <p:nvPr/>
        </p:nvSpPr>
        <p:spPr>
          <a:xfrm>
            <a:off x="1746389" y="655129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4" name="object 2584"/>
          <p:cNvSpPr/>
          <p:nvPr/>
        </p:nvSpPr>
        <p:spPr>
          <a:xfrm>
            <a:off x="1746389" y="655434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5" name="object 2585"/>
          <p:cNvSpPr/>
          <p:nvPr/>
        </p:nvSpPr>
        <p:spPr>
          <a:xfrm>
            <a:off x="1746389" y="655739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6" name="object 2586"/>
          <p:cNvSpPr/>
          <p:nvPr/>
        </p:nvSpPr>
        <p:spPr>
          <a:xfrm>
            <a:off x="1746389" y="65604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7" name="object 2587"/>
          <p:cNvSpPr/>
          <p:nvPr/>
        </p:nvSpPr>
        <p:spPr>
          <a:xfrm>
            <a:off x="1746389" y="65634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8" name="object 2588"/>
          <p:cNvSpPr/>
          <p:nvPr/>
        </p:nvSpPr>
        <p:spPr>
          <a:xfrm>
            <a:off x="1746389" y="65665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9" name="object 2589"/>
          <p:cNvSpPr/>
          <p:nvPr/>
        </p:nvSpPr>
        <p:spPr>
          <a:xfrm>
            <a:off x="1746389" y="656958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0" name="object 2590"/>
          <p:cNvSpPr/>
          <p:nvPr/>
        </p:nvSpPr>
        <p:spPr>
          <a:xfrm>
            <a:off x="1746389" y="657263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1" name="object 2591"/>
          <p:cNvSpPr/>
          <p:nvPr/>
        </p:nvSpPr>
        <p:spPr>
          <a:xfrm>
            <a:off x="1746389" y="65756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2" name="object 2592"/>
          <p:cNvSpPr/>
          <p:nvPr/>
        </p:nvSpPr>
        <p:spPr>
          <a:xfrm>
            <a:off x="1746389" y="65787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3" name="object 2593"/>
          <p:cNvSpPr/>
          <p:nvPr/>
        </p:nvSpPr>
        <p:spPr>
          <a:xfrm>
            <a:off x="1746389" y="65817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4" name="object 2594"/>
          <p:cNvSpPr/>
          <p:nvPr/>
        </p:nvSpPr>
        <p:spPr>
          <a:xfrm>
            <a:off x="1746389" y="65848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5" name="object 2595"/>
          <p:cNvSpPr/>
          <p:nvPr/>
        </p:nvSpPr>
        <p:spPr>
          <a:xfrm>
            <a:off x="1746389" y="65878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6" name="object 2596"/>
          <p:cNvSpPr/>
          <p:nvPr/>
        </p:nvSpPr>
        <p:spPr>
          <a:xfrm>
            <a:off x="1746389" y="659091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7" name="object 2597"/>
          <p:cNvSpPr/>
          <p:nvPr/>
        </p:nvSpPr>
        <p:spPr>
          <a:xfrm>
            <a:off x="1746389" y="65939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8" name="object 2598"/>
          <p:cNvSpPr/>
          <p:nvPr/>
        </p:nvSpPr>
        <p:spPr>
          <a:xfrm>
            <a:off x="1746389" y="65970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9" name="object 2599"/>
          <p:cNvSpPr/>
          <p:nvPr/>
        </p:nvSpPr>
        <p:spPr>
          <a:xfrm>
            <a:off x="1746389" y="66000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0" name="object 2600"/>
          <p:cNvSpPr/>
          <p:nvPr/>
        </p:nvSpPr>
        <p:spPr>
          <a:xfrm>
            <a:off x="1746389" y="66031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1" name="object 2601"/>
          <p:cNvSpPr/>
          <p:nvPr/>
        </p:nvSpPr>
        <p:spPr>
          <a:xfrm>
            <a:off x="1746389" y="66061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2" name="object 2602"/>
          <p:cNvSpPr/>
          <p:nvPr/>
        </p:nvSpPr>
        <p:spPr>
          <a:xfrm>
            <a:off x="1746389" y="660920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3" name="object 2603"/>
          <p:cNvSpPr/>
          <p:nvPr/>
        </p:nvSpPr>
        <p:spPr>
          <a:xfrm>
            <a:off x="1746389" y="661225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4" name="object 2604"/>
          <p:cNvSpPr/>
          <p:nvPr/>
        </p:nvSpPr>
        <p:spPr>
          <a:xfrm>
            <a:off x="1746389" y="66153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5" name="object 2605"/>
          <p:cNvSpPr/>
          <p:nvPr/>
        </p:nvSpPr>
        <p:spPr>
          <a:xfrm>
            <a:off x="1746389" y="66183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6" name="object 2606"/>
          <p:cNvSpPr/>
          <p:nvPr/>
        </p:nvSpPr>
        <p:spPr>
          <a:xfrm>
            <a:off x="1746389" y="66213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7" name="object 2607"/>
          <p:cNvSpPr/>
          <p:nvPr/>
        </p:nvSpPr>
        <p:spPr>
          <a:xfrm>
            <a:off x="1746389" y="66244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8" name="object 2608"/>
          <p:cNvSpPr/>
          <p:nvPr/>
        </p:nvSpPr>
        <p:spPr>
          <a:xfrm>
            <a:off x="1746389" y="662749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9" name="object 2609"/>
          <p:cNvSpPr/>
          <p:nvPr/>
        </p:nvSpPr>
        <p:spPr>
          <a:xfrm>
            <a:off x="1746389" y="663054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0" name="object 2610"/>
          <p:cNvSpPr/>
          <p:nvPr/>
        </p:nvSpPr>
        <p:spPr>
          <a:xfrm>
            <a:off x="1746389" y="663359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1" name="object 2611"/>
          <p:cNvSpPr/>
          <p:nvPr/>
        </p:nvSpPr>
        <p:spPr>
          <a:xfrm>
            <a:off x="1746389" y="66366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2" name="object 2612"/>
          <p:cNvSpPr/>
          <p:nvPr/>
        </p:nvSpPr>
        <p:spPr>
          <a:xfrm>
            <a:off x="1746389" y="66396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3" name="object 2613"/>
          <p:cNvSpPr/>
          <p:nvPr/>
        </p:nvSpPr>
        <p:spPr>
          <a:xfrm>
            <a:off x="1746389" y="66427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4" name="object 2614"/>
          <p:cNvSpPr/>
          <p:nvPr/>
        </p:nvSpPr>
        <p:spPr>
          <a:xfrm>
            <a:off x="1746389" y="664578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5" name="object 2615"/>
          <p:cNvSpPr/>
          <p:nvPr/>
        </p:nvSpPr>
        <p:spPr>
          <a:xfrm>
            <a:off x="1746389" y="664883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6" name="object 2616"/>
          <p:cNvSpPr/>
          <p:nvPr/>
        </p:nvSpPr>
        <p:spPr>
          <a:xfrm>
            <a:off x="1746389" y="66518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7" name="object 2617"/>
          <p:cNvSpPr/>
          <p:nvPr/>
        </p:nvSpPr>
        <p:spPr>
          <a:xfrm>
            <a:off x="1746389" y="66549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8" name="object 2618"/>
          <p:cNvSpPr/>
          <p:nvPr/>
        </p:nvSpPr>
        <p:spPr>
          <a:xfrm>
            <a:off x="1746389" y="66579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9" name="object 2619"/>
          <p:cNvSpPr/>
          <p:nvPr/>
        </p:nvSpPr>
        <p:spPr>
          <a:xfrm>
            <a:off x="1746389" y="66610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0" name="object 2620"/>
          <p:cNvSpPr/>
          <p:nvPr/>
        </p:nvSpPr>
        <p:spPr>
          <a:xfrm>
            <a:off x="1746389" y="66640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1" name="object 2621"/>
          <p:cNvSpPr/>
          <p:nvPr/>
        </p:nvSpPr>
        <p:spPr>
          <a:xfrm>
            <a:off x="1746389" y="666711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2" name="object 2622"/>
          <p:cNvSpPr/>
          <p:nvPr/>
        </p:nvSpPr>
        <p:spPr>
          <a:xfrm>
            <a:off x="1746389" y="66701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3" name="object 2623"/>
          <p:cNvSpPr/>
          <p:nvPr/>
        </p:nvSpPr>
        <p:spPr>
          <a:xfrm>
            <a:off x="1746389" y="66732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4" name="object 2624"/>
          <p:cNvSpPr/>
          <p:nvPr/>
        </p:nvSpPr>
        <p:spPr>
          <a:xfrm>
            <a:off x="1746389" y="66762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5" name="object 2625"/>
          <p:cNvSpPr/>
          <p:nvPr/>
        </p:nvSpPr>
        <p:spPr>
          <a:xfrm>
            <a:off x="1746389" y="66793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6" name="object 2626"/>
          <p:cNvSpPr/>
          <p:nvPr/>
        </p:nvSpPr>
        <p:spPr>
          <a:xfrm>
            <a:off x="1746389" y="66823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7" name="object 2627"/>
          <p:cNvSpPr/>
          <p:nvPr/>
        </p:nvSpPr>
        <p:spPr>
          <a:xfrm>
            <a:off x="1746389" y="668540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8" name="object 2628"/>
          <p:cNvSpPr/>
          <p:nvPr/>
        </p:nvSpPr>
        <p:spPr>
          <a:xfrm>
            <a:off x="1746389" y="668845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9" name="object 2629"/>
          <p:cNvSpPr/>
          <p:nvPr/>
        </p:nvSpPr>
        <p:spPr>
          <a:xfrm>
            <a:off x="1746389" y="66915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0" name="object 2630"/>
          <p:cNvSpPr/>
          <p:nvPr/>
        </p:nvSpPr>
        <p:spPr>
          <a:xfrm>
            <a:off x="1746389" y="66945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1" name="object 2631"/>
          <p:cNvSpPr/>
          <p:nvPr/>
        </p:nvSpPr>
        <p:spPr>
          <a:xfrm>
            <a:off x="1746389" y="66975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2" name="object 2632"/>
          <p:cNvSpPr/>
          <p:nvPr/>
        </p:nvSpPr>
        <p:spPr>
          <a:xfrm>
            <a:off x="1746389" y="67006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3" name="object 2633"/>
          <p:cNvSpPr/>
          <p:nvPr/>
        </p:nvSpPr>
        <p:spPr>
          <a:xfrm>
            <a:off x="1746389" y="670369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4" name="object 2634"/>
          <p:cNvSpPr/>
          <p:nvPr/>
        </p:nvSpPr>
        <p:spPr>
          <a:xfrm>
            <a:off x="1746389" y="670674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5" name="object 2635"/>
          <p:cNvSpPr/>
          <p:nvPr/>
        </p:nvSpPr>
        <p:spPr>
          <a:xfrm>
            <a:off x="1746389" y="670979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6" name="object 2636"/>
          <p:cNvSpPr/>
          <p:nvPr/>
        </p:nvSpPr>
        <p:spPr>
          <a:xfrm>
            <a:off x="1746389" y="67128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7" name="object 2637"/>
          <p:cNvSpPr/>
          <p:nvPr/>
        </p:nvSpPr>
        <p:spPr>
          <a:xfrm>
            <a:off x="1746389" y="67158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8" name="object 2638"/>
          <p:cNvSpPr/>
          <p:nvPr/>
        </p:nvSpPr>
        <p:spPr>
          <a:xfrm>
            <a:off x="1746389" y="67189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9" name="object 2639"/>
          <p:cNvSpPr/>
          <p:nvPr/>
        </p:nvSpPr>
        <p:spPr>
          <a:xfrm>
            <a:off x="1746389" y="672198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0" name="object 2640"/>
          <p:cNvSpPr/>
          <p:nvPr/>
        </p:nvSpPr>
        <p:spPr>
          <a:xfrm>
            <a:off x="1746389" y="672503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1" name="object 2641"/>
          <p:cNvSpPr/>
          <p:nvPr/>
        </p:nvSpPr>
        <p:spPr>
          <a:xfrm>
            <a:off x="1746389" y="67280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2" name="object 2642"/>
          <p:cNvSpPr/>
          <p:nvPr/>
        </p:nvSpPr>
        <p:spPr>
          <a:xfrm>
            <a:off x="1746389" y="67311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3" name="object 2643"/>
          <p:cNvSpPr/>
          <p:nvPr/>
        </p:nvSpPr>
        <p:spPr>
          <a:xfrm>
            <a:off x="1746389" y="67341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4" name="object 2644"/>
          <p:cNvSpPr/>
          <p:nvPr/>
        </p:nvSpPr>
        <p:spPr>
          <a:xfrm>
            <a:off x="1746389" y="67372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5" name="object 2645"/>
          <p:cNvSpPr/>
          <p:nvPr/>
        </p:nvSpPr>
        <p:spPr>
          <a:xfrm>
            <a:off x="1746389" y="67402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6" name="object 2646"/>
          <p:cNvSpPr/>
          <p:nvPr/>
        </p:nvSpPr>
        <p:spPr>
          <a:xfrm>
            <a:off x="1746389" y="674331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7" name="object 2647"/>
          <p:cNvSpPr/>
          <p:nvPr/>
        </p:nvSpPr>
        <p:spPr>
          <a:xfrm>
            <a:off x="1746389" y="67463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8" name="object 2648"/>
          <p:cNvSpPr/>
          <p:nvPr/>
        </p:nvSpPr>
        <p:spPr>
          <a:xfrm>
            <a:off x="1746389" y="67494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9" name="object 2649"/>
          <p:cNvSpPr/>
          <p:nvPr/>
        </p:nvSpPr>
        <p:spPr>
          <a:xfrm>
            <a:off x="1746389" y="67524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0" name="object 2650"/>
          <p:cNvSpPr/>
          <p:nvPr/>
        </p:nvSpPr>
        <p:spPr>
          <a:xfrm>
            <a:off x="1746389" y="67555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1" name="object 2651"/>
          <p:cNvSpPr/>
          <p:nvPr/>
        </p:nvSpPr>
        <p:spPr>
          <a:xfrm>
            <a:off x="1746389" y="67585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2" name="object 2652"/>
          <p:cNvSpPr/>
          <p:nvPr/>
        </p:nvSpPr>
        <p:spPr>
          <a:xfrm>
            <a:off x="1746389" y="676160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3" name="object 2653"/>
          <p:cNvSpPr/>
          <p:nvPr/>
        </p:nvSpPr>
        <p:spPr>
          <a:xfrm>
            <a:off x="1746389" y="676465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4" name="object 2654"/>
          <p:cNvSpPr/>
          <p:nvPr/>
        </p:nvSpPr>
        <p:spPr>
          <a:xfrm>
            <a:off x="1746389" y="67677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5" name="object 2655"/>
          <p:cNvSpPr/>
          <p:nvPr/>
        </p:nvSpPr>
        <p:spPr>
          <a:xfrm>
            <a:off x="1746389" y="67707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6" name="object 2656"/>
          <p:cNvSpPr/>
          <p:nvPr/>
        </p:nvSpPr>
        <p:spPr>
          <a:xfrm>
            <a:off x="1746389" y="67737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7" name="object 2657"/>
          <p:cNvSpPr/>
          <p:nvPr/>
        </p:nvSpPr>
        <p:spPr>
          <a:xfrm>
            <a:off x="1746389" y="67768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8" name="object 2658"/>
          <p:cNvSpPr/>
          <p:nvPr/>
        </p:nvSpPr>
        <p:spPr>
          <a:xfrm>
            <a:off x="1746389" y="677989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9" name="object 2659"/>
          <p:cNvSpPr/>
          <p:nvPr/>
        </p:nvSpPr>
        <p:spPr>
          <a:xfrm>
            <a:off x="1746389" y="678294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0" name="object 2660"/>
          <p:cNvSpPr/>
          <p:nvPr/>
        </p:nvSpPr>
        <p:spPr>
          <a:xfrm>
            <a:off x="1746389" y="678599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1" name="object 2661"/>
          <p:cNvSpPr/>
          <p:nvPr/>
        </p:nvSpPr>
        <p:spPr>
          <a:xfrm>
            <a:off x="1746389" y="67890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2" name="object 2662"/>
          <p:cNvSpPr/>
          <p:nvPr/>
        </p:nvSpPr>
        <p:spPr>
          <a:xfrm>
            <a:off x="1746389" y="67920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3" name="object 2663"/>
          <p:cNvSpPr/>
          <p:nvPr/>
        </p:nvSpPr>
        <p:spPr>
          <a:xfrm>
            <a:off x="1746389" y="67951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4" name="object 2664"/>
          <p:cNvSpPr/>
          <p:nvPr/>
        </p:nvSpPr>
        <p:spPr>
          <a:xfrm>
            <a:off x="1746389" y="679818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5" name="object 2665"/>
          <p:cNvSpPr/>
          <p:nvPr/>
        </p:nvSpPr>
        <p:spPr>
          <a:xfrm>
            <a:off x="1746389" y="680123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6" name="object 2666"/>
          <p:cNvSpPr/>
          <p:nvPr/>
        </p:nvSpPr>
        <p:spPr>
          <a:xfrm>
            <a:off x="1746389" y="68042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7" name="object 2667"/>
          <p:cNvSpPr/>
          <p:nvPr/>
        </p:nvSpPr>
        <p:spPr>
          <a:xfrm>
            <a:off x="1746389" y="68073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8" name="object 2668"/>
          <p:cNvSpPr/>
          <p:nvPr/>
        </p:nvSpPr>
        <p:spPr>
          <a:xfrm>
            <a:off x="1746389" y="68103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9" name="object 2669"/>
          <p:cNvSpPr/>
          <p:nvPr/>
        </p:nvSpPr>
        <p:spPr>
          <a:xfrm>
            <a:off x="1746389" y="68134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0" name="object 2670"/>
          <p:cNvSpPr/>
          <p:nvPr/>
        </p:nvSpPr>
        <p:spPr>
          <a:xfrm>
            <a:off x="1746389" y="68164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1" name="object 2671"/>
          <p:cNvSpPr/>
          <p:nvPr/>
        </p:nvSpPr>
        <p:spPr>
          <a:xfrm>
            <a:off x="1746389" y="681951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2" name="object 2672"/>
          <p:cNvSpPr/>
          <p:nvPr/>
        </p:nvSpPr>
        <p:spPr>
          <a:xfrm>
            <a:off x="1746389" y="68225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3" name="object 2673"/>
          <p:cNvSpPr/>
          <p:nvPr/>
        </p:nvSpPr>
        <p:spPr>
          <a:xfrm>
            <a:off x="1746389" y="68256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4" name="object 2674"/>
          <p:cNvSpPr/>
          <p:nvPr/>
        </p:nvSpPr>
        <p:spPr>
          <a:xfrm>
            <a:off x="1746389" y="68286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5" name="object 2675"/>
          <p:cNvSpPr/>
          <p:nvPr/>
        </p:nvSpPr>
        <p:spPr>
          <a:xfrm>
            <a:off x="1746389" y="68317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6" name="object 2676"/>
          <p:cNvSpPr/>
          <p:nvPr/>
        </p:nvSpPr>
        <p:spPr>
          <a:xfrm>
            <a:off x="1746389" y="68347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7" name="object 2677"/>
          <p:cNvSpPr/>
          <p:nvPr/>
        </p:nvSpPr>
        <p:spPr>
          <a:xfrm>
            <a:off x="1746389" y="683780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8" name="object 2678"/>
          <p:cNvSpPr/>
          <p:nvPr/>
        </p:nvSpPr>
        <p:spPr>
          <a:xfrm>
            <a:off x="1746389" y="684085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9" name="object 2679"/>
          <p:cNvSpPr/>
          <p:nvPr/>
        </p:nvSpPr>
        <p:spPr>
          <a:xfrm>
            <a:off x="1746389" y="68439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0" name="object 2680"/>
          <p:cNvSpPr/>
          <p:nvPr/>
        </p:nvSpPr>
        <p:spPr>
          <a:xfrm>
            <a:off x="1746389" y="68469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1" name="object 2681"/>
          <p:cNvSpPr/>
          <p:nvPr/>
        </p:nvSpPr>
        <p:spPr>
          <a:xfrm>
            <a:off x="1746389" y="68499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2" name="object 2682"/>
          <p:cNvSpPr/>
          <p:nvPr/>
        </p:nvSpPr>
        <p:spPr>
          <a:xfrm>
            <a:off x="1746389" y="68530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3" name="object 2683"/>
          <p:cNvSpPr/>
          <p:nvPr/>
        </p:nvSpPr>
        <p:spPr>
          <a:xfrm>
            <a:off x="1746389" y="685609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4" name="object 2684"/>
          <p:cNvSpPr/>
          <p:nvPr/>
        </p:nvSpPr>
        <p:spPr>
          <a:xfrm>
            <a:off x="1746389" y="685914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5" name="object 2685"/>
          <p:cNvSpPr/>
          <p:nvPr/>
        </p:nvSpPr>
        <p:spPr>
          <a:xfrm>
            <a:off x="1746389" y="686219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6" name="object 2686"/>
          <p:cNvSpPr/>
          <p:nvPr/>
        </p:nvSpPr>
        <p:spPr>
          <a:xfrm>
            <a:off x="1746389" y="68652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7" name="object 2687"/>
          <p:cNvSpPr/>
          <p:nvPr/>
        </p:nvSpPr>
        <p:spPr>
          <a:xfrm>
            <a:off x="1746389" y="68682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8" name="object 2688"/>
          <p:cNvSpPr/>
          <p:nvPr/>
        </p:nvSpPr>
        <p:spPr>
          <a:xfrm>
            <a:off x="1746389" y="68713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9" name="object 2689"/>
          <p:cNvSpPr/>
          <p:nvPr/>
        </p:nvSpPr>
        <p:spPr>
          <a:xfrm>
            <a:off x="1746389" y="687438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0" name="object 2690"/>
          <p:cNvSpPr/>
          <p:nvPr/>
        </p:nvSpPr>
        <p:spPr>
          <a:xfrm>
            <a:off x="1746389" y="687743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1" name="object 2691"/>
          <p:cNvSpPr/>
          <p:nvPr/>
        </p:nvSpPr>
        <p:spPr>
          <a:xfrm>
            <a:off x="1746389" y="68804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2" name="object 2692"/>
          <p:cNvSpPr/>
          <p:nvPr/>
        </p:nvSpPr>
        <p:spPr>
          <a:xfrm>
            <a:off x="1746389" y="68835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3" name="object 2693"/>
          <p:cNvSpPr/>
          <p:nvPr/>
        </p:nvSpPr>
        <p:spPr>
          <a:xfrm>
            <a:off x="1746389" y="68865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4" name="object 2694"/>
          <p:cNvSpPr/>
          <p:nvPr/>
        </p:nvSpPr>
        <p:spPr>
          <a:xfrm>
            <a:off x="1746389" y="68896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5" name="object 2695"/>
          <p:cNvSpPr/>
          <p:nvPr/>
        </p:nvSpPr>
        <p:spPr>
          <a:xfrm>
            <a:off x="1746389" y="68926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6" name="object 2696"/>
          <p:cNvSpPr/>
          <p:nvPr/>
        </p:nvSpPr>
        <p:spPr>
          <a:xfrm>
            <a:off x="1746389" y="689571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7" name="object 2697"/>
          <p:cNvSpPr/>
          <p:nvPr/>
        </p:nvSpPr>
        <p:spPr>
          <a:xfrm>
            <a:off x="1746389" y="68987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8" name="object 2698"/>
          <p:cNvSpPr/>
          <p:nvPr/>
        </p:nvSpPr>
        <p:spPr>
          <a:xfrm>
            <a:off x="1746389" y="69018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9" name="object 2699"/>
          <p:cNvSpPr/>
          <p:nvPr/>
        </p:nvSpPr>
        <p:spPr>
          <a:xfrm>
            <a:off x="1746389" y="69048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0" name="object 2700"/>
          <p:cNvSpPr/>
          <p:nvPr/>
        </p:nvSpPr>
        <p:spPr>
          <a:xfrm>
            <a:off x="1746389" y="69079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1" name="object 2701"/>
          <p:cNvSpPr/>
          <p:nvPr/>
        </p:nvSpPr>
        <p:spPr>
          <a:xfrm>
            <a:off x="1746389" y="69109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2" name="object 2702"/>
          <p:cNvSpPr/>
          <p:nvPr/>
        </p:nvSpPr>
        <p:spPr>
          <a:xfrm>
            <a:off x="1746389" y="691400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3" name="object 2703"/>
          <p:cNvSpPr/>
          <p:nvPr/>
        </p:nvSpPr>
        <p:spPr>
          <a:xfrm>
            <a:off x="1746389" y="691705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4" name="object 2704"/>
          <p:cNvSpPr/>
          <p:nvPr/>
        </p:nvSpPr>
        <p:spPr>
          <a:xfrm>
            <a:off x="1746389" y="69201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5" name="object 2705"/>
          <p:cNvSpPr/>
          <p:nvPr/>
        </p:nvSpPr>
        <p:spPr>
          <a:xfrm>
            <a:off x="1746389" y="69231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6" name="object 2706"/>
          <p:cNvSpPr/>
          <p:nvPr/>
        </p:nvSpPr>
        <p:spPr>
          <a:xfrm>
            <a:off x="1746389" y="69261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7" name="object 2707"/>
          <p:cNvSpPr/>
          <p:nvPr/>
        </p:nvSpPr>
        <p:spPr>
          <a:xfrm>
            <a:off x="1746389" y="69292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8" name="object 2708"/>
          <p:cNvSpPr/>
          <p:nvPr/>
        </p:nvSpPr>
        <p:spPr>
          <a:xfrm>
            <a:off x="1746389" y="693229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9" name="object 2709"/>
          <p:cNvSpPr/>
          <p:nvPr/>
        </p:nvSpPr>
        <p:spPr>
          <a:xfrm>
            <a:off x="1746389" y="693534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0" name="object 2710"/>
          <p:cNvSpPr/>
          <p:nvPr/>
        </p:nvSpPr>
        <p:spPr>
          <a:xfrm>
            <a:off x="1746389" y="693839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1" name="object 2711"/>
          <p:cNvSpPr/>
          <p:nvPr/>
        </p:nvSpPr>
        <p:spPr>
          <a:xfrm>
            <a:off x="1746389" y="69414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2" name="object 2712"/>
          <p:cNvSpPr/>
          <p:nvPr/>
        </p:nvSpPr>
        <p:spPr>
          <a:xfrm>
            <a:off x="1746389" y="69444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3" name="object 2713"/>
          <p:cNvSpPr/>
          <p:nvPr/>
        </p:nvSpPr>
        <p:spPr>
          <a:xfrm>
            <a:off x="1746389" y="69475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4" name="object 2714"/>
          <p:cNvSpPr/>
          <p:nvPr/>
        </p:nvSpPr>
        <p:spPr>
          <a:xfrm>
            <a:off x="1746389" y="695058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5" name="object 2715"/>
          <p:cNvSpPr/>
          <p:nvPr/>
        </p:nvSpPr>
        <p:spPr>
          <a:xfrm>
            <a:off x="1746389" y="695363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6" name="object 2716"/>
          <p:cNvSpPr/>
          <p:nvPr/>
        </p:nvSpPr>
        <p:spPr>
          <a:xfrm>
            <a:off x="1746389" y="69566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7" name="object 2717"/>
          <p:cNvSpPr/>
          <p:nvPr/>
        </p:nvSpPr>
        <p:spPr>
          <a:xfrm>
            <a:off x="1746389" y="69597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8" name="object 2718"/>
          <p:cNvSpPr/>
          <p:nvPr/>
        </p:nvSpPr>
        <p:spPr>
          <a:xfrm>
            <a:off x="1746389" y="69627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9" name="object 2719"/>
          <p:cNvSpPr/>
          <p:nvPr/>
        </p:nvSpPr>
        <p:spPr>
          <a:xfrm>
            <a:off x="1746389" y="69658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0" name="object 2720"/>
          <p:cNvSpPr/>
          <p:nvPr/>
        </p:nvSpPr>
        <p:spPr>
          <a:xfrm>
            <a:off x="1746389" y="69688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1" name="object 2721"/>
          <p:cNvSpPr/>
          <p:nvPr/>
        </p:nvSpPr>
        <p:spPr>
          <a:xfrm>
            <a:off x="1746389" y="697191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2" name="object 2722"/>
          <p:cNvSpPr/>
          <p:nvPr/>
        </p:nvSpPr>
        <p:spPr>
          <a:xfrm>
            <a:off x="1746389" y="69749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3" name="object 2723"/>
          <p:cNvSpPr/>
          <p:nvPr/>
        </p:nvSpPr>
        <p:spPr>
          <a:xfrm>
            <a:off x="1746389" y="69780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4" name="object 2724"/>
          <p:cNvSpPr/>
          <p:nvPr/>
        </p:nvSpPr>
        <p:spPr>
          <a:xfrm>
            <a:off x="1746389" y="69810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5" name="object 2725"/>
          <p:cNvSpPr/>
          <p:nvPr/>
        </p:nvSpPr>
        <p:spPr>
          <a:xfrm>
            <a:off x="1746389" y="69841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6" name="object 2726"/>
          <p:cNvSpPr/>
          <p:nvPr/>
        </p:nvSpPr>
        <p:spPr>
          <a:xfrm>
            <a:off x="1746389" y="69871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7" name="object 2727"/>
          <p:cNvSpPr/>
          <p:nvPr/>
        </p:nvSpPr>
        <p:spPr>
          <a:xfrm>
            <a:off x="1746389" y="699020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8" name="object 2728"/>
          <p:cNvSpPr/>
          <p:nvPr/>
        </p:nvSpPr>
        <p:spPr>
          <a:xfrm>
            <a:off x="1746389" y="699325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9" name="object 2729"/>
          <p:cNvSpPr/>
          <p:nvPr/>
        </p:nvSpPr>
        <p:spPr>
          <a:xfrm>
            <a:off x="1746389" y="69963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0" name="object 2730"/>
          <p:cNvSpPr/>
          <p:nvPr/>
        </p:nvSpPr>
        <p:spPr>
          <a:xfrm>
            <a:off x="1746389" y="69993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1" name="object 2731"/>
          <p:cNvSpPr/>
          <p:nvPr/>
        </p:nvSpPr>
        <p:spPr>
          <a:xfrm>
            <a:off x="1746389" y="70023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2" name="object 2732"/>
          <p:cNvSpPr/>
          <p:nvPr/>
        </p:nvSpPr>
        <p:spPr>
          <a:xfrm>
            <a:off x="1746389" y="70054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3" name="object 2733"/>
          <p:cNvSpPr/>
          <p:nvPr/>
        </p:nvSpPr>
        <p:spPr>
          <a:xfrm>
            <a:off x="1746389" y="700849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4" name="object 2734"/>
          <p:cNvSpPr/>
          <p:nvPr/>
        </p:nvSpPr>
        <p:spPr>
          <a:xfrm>
            <a:off x="1746389" y="701154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5" name="object 2735"/>
          <p:cNvSpPr/>
          <p:nvPr/>
        </p:nvSpPr>
        <p:spPr>
          <a:xfrm>
            <a:off x="1746389" y="701459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6" name="object 2736"/>
          <p:cNvSpPr/>
          <p:nvPr/>
        </p:nvSpPr>
        <p:spPr>
          <a:xfrm>
            <a:off x="1746389" y="701763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7" name="object 2737"/>
          <p:cNvSpPr/>
          <p:nvPr/>
        </p:nvSpPr>
        <p:spPr>
          <a:xfrm>
            <a:off x="1746389" y="702068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8" name="object 2738"/>
          <p:cNvSpPr/>
          <p:nvPr/>
        </p:nvSpPr>
        <p:spPr>
          <a:xfrm>
            <a:off x="1746389" y="702373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9" name="object 2739"/>
          <p:cNvSpPr/>
          <p:nvPr/>
        </p:nvSpPr>
        <p:spPr>
          <a:xfrm>
            <a:off x="1746389" y="702678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0" name="object 2740"/>
          <p:cNvSpPr/>
          <p:nvPr/>
        </p:nvSpPr>
        <p:spPr>
          <a:xfrm>
            <a:off x="1746389" y="702983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1" name="object 2741"/>
          <p:cNvSpPr/>
          <p:nvPr/>
        </p:nvSpPr>
        <p:spPr>
          <a:xfrm>
            <a:off x="1746389" y="7032879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2" name="object 2742"/>
          <p:cNvSpPr/>
          <p:nvPr/>
        </p:nvSpPr>
        <p:spPr>
          <a:xfrm>
            <a:off x="1746389" y="703592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3" name="object 2743"/>
          <p:cNvSpPr/>
          <p:nvPr/>
        </p:nvSpPr>
        <p:spPr>
          <a:xfrm>
            <a:off x="1746389" y="703897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4" name="object 2744"/>
          <p:cNvSpPr/>
          <p:nvPr/>
        </p:nvSpPr>
        <p:spPr>
          <a:xfrm>
            <a:off x="1746389" y="7042022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5" name="object 2745"/>
          <p:cNvSpPr/>
          <p:nvPr/>
        </p:nvSpPr>
        <p:spPr>
          <a:xfrm>
            <a:off x="1746389" y="704507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6" name="object 2746"/>
          <p:cNvSpPr/>
          <p:nvPr/>
        </p:nvSpPr>
        <p:spPr>
          <a:xfrm>
            <a:off x="1746389" y="704811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7" name="object 2747"/>
          <p:cNvSpPr/>
          <p:nvPr/>
        </p:nvSpPr>
        <p:spPr>
          <a:xfrm>
            <a:off x="1746389" y="7051167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8" name="object 2748"/>
          <p:cNvSpPr/>
          <p:nvPr/>
        </p:nvSpPr>
        <p:spPr>
          <a:xfrm>
            <a:off x="1746389" y="705421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9" name="object 2749"/>
          <p:cNvSpPr/>
          <p:nvPr/>
        </p:nvSpPr>
        <p:spPr>
          <a:xfrm>
            <a:off x="1746389" y="705726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0" name="object 2750"/>
          <p:cNvSpPr/>
          <p:nvPr/>
        </p:nvSpPr>
        <p:spPr>
          <a:xfrm>
            <a:off x="1746389" y="7060310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1" name="object 2751"/>
          <p:cNvSpPr/>
          <p:nvPr/>
        </p:nvSpPr>
        <p:spPr>
          <a:xfrm>
            <a:off x="1746389" y="706335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2" name="object 2752"/>
          <p:cNvSpPr/>
          <p:nvPr/>
        </p:nvSpPr>
        <p:spPr>
          <a:xfrm>
            <a:off x="1746389" y="706640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3" name="object 2753"/>
          <p:cNvSpPr/>
          <p:nvPr/>
        </p:nvSpPr>
        <p:spPr>
          <a:xfrm>
            <a:off x="1746389" y="7069455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4" name="object 2754"/>
          <p:cNvSpPr/>
          <p:nvPr/>
        </p:nvSpPr>
        <p:spPr>
          <a:xfrm>
            <a:off x="1746389" y="707250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5" name="object 2755"/>
          <p:cNvSpPr/>
          <p:nvPr/>
        </p:nvSpPr>
        <p:spPr>
          <a:xfrm>
            <a:off x="1746389" y="7075551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6" name="object 2756"/>
          <p:cNvSpPr/>
          <p:nvPr/>
        </p:nvSpPr>
        <p:spPr>
          <a:xfrm>
            <a:off x="1746389" y="7078598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7" name="object 2757"/>
          <p:cNvSpPr/>
          <p:nvPr/>
        </p:nvSpPr>
        <p:spPr>
          <a:xfrm>
            <a:off x="1746389" y="7081646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8" name="object 2758"/>
          <p:cNvSpPr/>
          <p:nvPr/>
        </p:nvSpPr>
        <p:spPr>
          <a:xfrm>
            <a:off x="1746389" y="7084694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9" name="object 2759"/>
          <p:cNvSpPr/>
          <p:nvPr/>
        </p:nvSpPr>
        <p:spPr>
          <a:xfrm>
            <a:off x="1746389" y="7087743"/>
            <a:ext cx="1656080" cy="0"/>
          </a:xfrm>
          <a:custGeom>
            <a:avLst/>
            <a:gdLst/>
            <a:ahLst/>
            <a:cxnLst/>
            <a:rect l="l" t="t" r="r" b="b"/>
            <a:pathLst>
              <a:path w="1656079">
                <a:moveTo>
                  <a:pt x="0" y="0"/>
                </a:moveTo>
                <a:lnTo>
                  <a:pt x="1655826" y="0"/>
                </a:lnTo>
              </a:path>
            </a:pathLst>
          </a:custGeom>
          <a:ln w="3175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0" name="object 2760"/>
          <p:cNvSpPr/>
          <p:nvPr/>
        </p:nvSpPr>
        <p:spPr>
          <a:xfrm>
            <a:off x="1746389" y="2914650"/>
            <a:ext cx="1656080" cy="4177029"/>
          </a:xfrm>
          <a:custGeom>
            <a:avLst/>
            <a:gdLst/>
            <a:ahLst/>
            <a:cxnLst/>
            <a:rect l="l" t="t" r="r" b="b"/>
            <a:pathLst>
              <a:path w="1656079" h="4177029">
                <a:moveTo>
                  <a:pt x="0" y="0"/>
                </a:moveTo>
                <a:lnTo>
                  <a:pt x="0" y="4176522"/>
                </a:lnTo>
                <a:lnTo>
                  <a:pt x="1655826" y="4176522"/>
                </a:lnTo>
                <a:lnTo>
                  <a:pt x="1655825" y="0"/>
                </a:lnTo>
                <a:lnTo>
                  <a:pt x="0" y="0"/>
                </a:lnTo>
                <a:close/>
              </a:path>
            </a:pathLst>
          </a:custGeom>
          <a:ln w="12954">
            <a:solidFill>
              <a:srgbClr val="9ACC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1" name="object 2761"/>
          <p:cNvSpPr txBox="1"/>
          <p:nvPr/>
        </p:nvSpPr>
        <p:spPr>
          <a:xfrm>
            <a:off x="1752866" y="5349494"/>
            <a:ext cx="1643380" cy="1638300"/>
          </a:xfrm>
          <a:prstGeom prst="rect">
            <a:avLst/>
          </a:prstGeom>
        </p:spPr>
        <p:txBody>
          <a:bodyPr vert="horz" wrap="square" lIns="0" tIns="398780" rIns="0" bIns="0" rtlCol="0">
            <a:spAutoFit/>
          </a:bodyPr>
          <a:lstStyle/>
          <a:p>
            <a:pPr marR="53975" algn="ctr">
              <a:lnSpc>
                <a:spcPct val="100000"/>
              </a:lnSpc>
              <a:spcBef>
                <a:spcPts val="3140"/>
              </a:spcBef>
            </a:pPr>
            <a:r>
              <a:rPr sz="5400" dirty="0">
                <a:solidFill>
                  <a:srgbClr val="009A9A"/>
                </a:solidFill>
                <a:latin typeface="Arial"/>
                <a:cs typeface="Arial"/>
              </a:rPr>
              <a:t>+</a:t>
            </a:r>
            <a:endParaRPr sz="5400" dirty="0">
              <a:latin typeface="Arial"/>
              <a:cs typeface="Arial"/>
            </a:endParaRPr>
          </a:p>
          <a:p>
            <a:pPr marR="65405" algn="ctr">
              <a:lnSpc>
                <a:spcPct val="100000"/>
              </a:lnSpc>
              <a:spcBef>
                <a:spcPts val="1015"/>
              </a:spcBef>
            </a:pPr>
            <a:r>
              <a:rPr lang="it-IT" sz="1800" b="1" spc="-10" dirty="0">
                <a:solidFill>
                  <a:srgbClr val="009A00"/>
                </a:solidFill>
                <a:latin typeface="Tahoma"/>
                <a:cs typeface="Tahoma"/>
              </a:rPr>
              <a:t>POLITICHE</a:t>
            </a:r>
            <a:endParaRPr sz="1800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239548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09783" y="474217"/>
            <a:ext cx="886523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/>
              <a:t>I rapporti di interdipendenza tra le scelte</a:t>
            </a:r>
            <a:r>
              <a:rPr sz="2800" spc="-100" dirty="0"/>
              <a:t> </a:t>
            </a:r>
            <a:r>
              <a:rPr sz="2800" dirty="0"/>
              <a:t>strategiche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2609735" y="3272790"/>
            <a:ext cx="2089785" cy="1440180"/>
          </a:xfrm>
          <a:custGeom>
            <a:avLst/>
            <a:gdLst/>
            <a:ahLst/>
            <a:cxnLst/>
            <a:rect l="l" t="t" r="r" b="b"/>
            <a:pathLst>
              <a:path w="2089785" h="1440179">
                <a:moveTo>
                  <a:pt x="2089403" y="1440180"/>
                </a:moveTo>
                <a:lnTo>
                  <a:pt x="1059941" y="0"/>
                </a:lnTo>
                <a:lnTo>
                  <a:pt x="0" y="1440180"/>
                </a:lnTo>
                <a:lnTo>
                  <a:pt x="2089403" y="144018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09735" y="3272790"/>
            <a:ext cx="2089785" cy="1440180"/>
          </a:xfrm>
          <a:custGeom>
            <a:avLst/>
            <a:gdLst/>
            <a:ahLst/>
            <a:cxnLst/>
            <a:rect l="l" t="t" r="r" b="b"/>
            <a:pathLst>
              <a:path w="2089785" h="1440179">
                <a:moveTo>
                  <a:pt x="1059941" y="0"/>
                </a:moveTo>
                <a:lnTo>
                  <a:pt x="0" y="1440180"/>
                </a:lnTo>
                <a:lnTo>
                  <a:pt x="2089403" y="1440180"/>
                </a:lnTo>
                <a:lnTo>
                  <a:pt x="1059941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78443" y="4712970"/>
            <a:ext cx="2952750" cy="636270"/>
          </a:xfrm>
          <a:custGeom>
            <a:avLst/>
            <a:gdLst/>
            <a:ahLst/>
            <a:cxnLst/>
            <a:rect l="l" t="t" r="r" b="b"/>
            <a:pathLst>
              <a:path w="2952750" h="636270">
                <a:moveTo>
                  <a:pt x="2952750" y="636269"/>
                </a:moveTo>
                <a:lnTo>
                  <a:pt x="2528316" y="0"/>
                </a:lnTo>
                <a:lnTo>
                  <a:pt x="424433" y="0"/>
                </a:lnTo>
                <a:lnTo>
                  <a:pt x="0" y="636269"/>
                </a:lnTo>
                <a:lnTo>
                  <a:pt x="2952750" y="636269"/>
                </a:lnTo>
                <a:close/>
              </a:path>
            </a:pathLst>
          </a:custGeom>
          <a:solidFill>
            <a:srgbClr val="33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178443" y="4712970"/>
            <a:ext cx="2952750" cy="636270"/>
          </a:xfrm>
          <a:custGeom>
            <a:avLst/>
            <a:gdLst/>
            <a:ahLst/>
            <a:cxnLst/>
            <a:rect l="l" t="t" r="r" b="b"/>
            <a:pathLst>
              <a:path w="2952750" h="636270">
                <a:moveTo>
                  <a:pt x="2952750" y="636269"/>
                </a:moveTo>
                <a:lnTo>
                  <a:pt x="2528316" y="0"/>
                </a:lnTo>
                <a:lnTo>
                  <a:pt x="424433" y="0"/>
                </a:lnTo>
                <a:lnTo>
                  <a:pt x="0" y="636269"/>
                </a:lnTo>
                <a:lnTo>
                  <a:pt x="2952750" y="636269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32267" y="5362194"/>
            <a:ext cx="4253230" cy="923290"/>
          </a:xfrm>
          <a:custGeom>
            <a:avLst/>
            <a:gdLst/>
            <a:ahLst/>
            <a:cxnLst/>
            <a:rect l="l" t="t" r="r" b="b"/>
            <a:pathLst>
              <a:path w="4253230" h="923289">
                <a:moveTo>
                  <a:pt x="4252722" y="922781"/>
                </a:moveTo>
                <a:lnTo>
                  <a:pt x="3593592" y="0"/>
                </a:lnTo>
                <a:lnTo>
                  <a:pt x="658368" y="0"/>
                </a:lnTo>
                <a:lnTo>
                  <a:pt x="0" y="922781"/>
                </a:lnTo>
                <a:lnTo>
                  <a:pt x="4252722" y="922781"/>
                </a:lnTo>
                <a:close/>
              </a:path>
            </a:pathLst>
          </a:custGeom>
          <a:solidFill>
            <a:srgbClr val="65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532267" y="5362194"/>
            <a:ext cx="4253230" cy="923290"/>
          </a:xfrm>
          <a:custGeom>
            <a:avLst/>
            <a:gdLst/>
            <a:ahLst/>
            <a:cxnLst/>
            <a:rect l="l" t="t" r="r" b="b"/>
            <a:pathLst>
              <a:path w="4253230" h="923289">
                <a:moveTo>
                  <a:pt x="4252722" y="922781"/>
                </a:moveTo>
                <a:lnTo>
                  <a:pt x="3593592" y="0"/>
                </a:lnTo>
                <a:lnTo>
                  <a:pt x="658368" y="0"/>
                </a:lnTo>
                <a:lnTo>
                  <a:pt x="0" y="922781"/>
                </a:lnTo>
                <a:lnTo>
                  <a:pt x="4252722" y="922781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611259" y="4712970"/>
            <a:ext cx="2086610" cy="0"/>
          </a:xfrm>
          <a:custGeom>
            <a:avLst/>
            <a:gdLst/>
            <a:ahLst/>
            <a:cxnLst/>
            <a:rect l="l" t="t" r="r" b="b"/>
            <a:pathLst>
              <a:path w="2086610">
                <a:moveTo>
                  <a:pt x="0" y="0"/>
                </a:moveTo>
                <a:lnTo>
                  <a:pt x="2086356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530743" y="6297167"/>
            <a:ext cx="4248150" cy="0"/>
          </a:xfrm>
          <a:custGeom>
            <a:avLst/>
            <a:gdLst/>
            <a:ahLst/>
            <a:cxnLst/>
            <a:rect l="l" t="t" r="r" b="b"/>
            <a:pathLst>
              <a:path w="4248150">
                <a:moveTo>
                  <a:pt x="0" y="0"/>
                </a:moveTo>
                <a:lnTo>
                  <a:pt x="4248150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178443" y="5362194"/>
            <a:ext cx="2952750" cy="0"/>
          </a:xfrm>
          <a:custGeom>
            <a:avLst/>
            <a:gdLst/>
            <a:ahLst/>
            <a:cxnLst/>
            <a:rect l="l" t="t" r="r" b="b"/>
            <a:pathLst>
              <a:path w="2952750">
                <a:moveTo>
                  <a:pt x="0" y="0"/>
                </a:moveTo>
                <a:lnTo>
                  <a:pt x="2952750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786938" y="5362194"/>
            <a:ext cx="328295" cy="1845310"/>
          </a:xfrm>
          <a:custGeom>
            <a:avLst/>
            <a:gdLst/>
            <a:ahLst/>
            <a:cxnLst/>
            <a:rect l="l" t="t" r="r" b="b"/>
            <a:pathLst>
              <a:path w="328294" h="1845309">
                <a:moveTo>
                  <a:pt x="328003" y="0"/>
                </a:moveTo>
                <a:lnTo>
                  <a:pt x="0" y="1844801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051439" y="5362194"/>
            <a:ext cx="492125" cy="1845310"/>
          </a:xfrm>
          <a:custGeom>
            <a:avLst/>
            <a:gdLst/>
            <a:ahLst/>
            <a:cxnLst/>
            <a:rect l="l" t="t" r="r" b="b"/>
            <a:pathLst>
              <a:path w="492125" h="1845309">
                <a:moveTo>
                  <a:pt x="0" y="0"/>
                </a:moveTo>
                <a:lnTo>
                  <a:pt x="491571" y="1844801"/>
                </a:lnTo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86924" y="6297167"/>
            <a:ext cx="5507355" cy="909955"/>
          </a:xfrm>
          <a:custGeom>
            <a:avLst/>
            <a:gdLst/>
            <a:ahLst/>
            <a:cxnLst/>
            <a:rect l="l" t="t" r="r" b="b"/>
            <a:pathLst>
              <a:path w="5507355" h="909954">
                <a:moveTo>
                  <a:pt x="5506832" y="909828"/>
                </a:moveTo>
                <a:lnTo>
                  <a:pt x="4880539" y="0"/>
                </a:lnTo>
                <a:lnTo>
                  <a:pt x="626293" y="0"/>
                </a:lnTo>
                <a:lnTo>
                  <a:pt x="0" y="909828"/>
                </a:lnTo>
                <a:lnTo>
                  <a:pt x="5506832" y="909828"/>
                </a:lnTo>
                <a:close/>
              </a:path>
            </a:pathLst>
          </a:custGeom>
          <a:solidFill>
            <a:srgbClr val="9A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86924" y="6297167"/>
            <a:ext cx="5507355" cy="909955"/>
          </a:xfrm>
          <a:custGeom>
            <a:avLst/>
            <a:gdLst/>
            <a:ahLst/>
            <a:cxnLst/>
            <a:rect l="l" t="t" r="r" b="b"/>
            <a:pathLst>
              <a:path w="5507355" h="909954">
                <a:moveTo>
                  <a:pt x="5506832" y="909828"/>
                </a:moveTo>
                <a:lnTo>
                  <a:pt x="4880539" y="0"/>
                </a:lnTo>
                <a:lnTo>
                  <a:pt x="626293" y="0"/>
                </a:lnTo>
                <a:lnTo>
                  <a:pt x="0" y="909828"/>
                </a:lnTo>
                <a:lnTo>
                  <a:pt x="5506832" y="909828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516265" y="6297167"/>
            <a:ext cx="4248150" cy="1905"/>
          </a:xfrm>
          <a:custGeom>
            <a:avLst/>
            <a:gdLst/>
            <a:ahLst/>
            <a:cxnLst/>
            <a:rect l="l" t="t" r="r" b="b"/>
            <a:pathLst>
              <a:path w="4248150" h="1904">
                <a:moveTo>
                  <a:pt x="0" y="0"/>
                </a:moveTo>
                <a:lnTo>
                  <a:pt x="4248150" y="1523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152027" y="5610097"/>
            <a:ext cx="438784" cy="4495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57480" marR="5080" indent="-145415">
              <a:lnSpc>
                <a:spcPts val="1660"/>
              </a:lnSpc>
              <a:spcBef>
                <a:spcPts val="170"/>
              </a:spcBef>
            </a:pP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Area 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A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59182" y="4873281"/>
            <a:ext cx="2357755" cy="421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1680"/>
              </a:lnSpc>
              <a:spcBef>
                <a:spcPts val="95"/>
              </a:spcBef>
            </a:pP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STRATEGIE</a:t>
            </a:r>
            <a:r>
              <a:rPr sz="1400" b="1" spc="-30" dirty="0">
                <a:solidFill>
                  <a:srgbClr val="0033CC"/>
                </a:solidFill>
                <a:latin typeface="Tahoma"/>
                <a:cs typeface="Tahoma"/>
              </a:rPr>
              <a:t>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COMPETITIVE</a:t>
            </a:r>
            <a:endParaRPr sz="1400">
              <a:latin typeface="Tahoma"/>
              <a:cs typeface="Tahoma"/>
            </a:endParaRPr>
          </a:p>
          <a:p>
            <a:pPr marL="635" algn="ctr">
              <a:lnSpc>
                <a:spcPts val="1440"/>
              </a:lnSpc>
            </a:pPr>
            <a:r>
              <a:rPr sz="1200" b="1" spc="-5" dirty="0">
                <a:solidFill>
                  <a:srgbClr val="0033CC"/>
                </a:solidFill>
                <a:latin typeface="Tahoma"/>
                <a:cs typeface="Tahoma"/>
              </a:rPr>
              <a:t>(strategie d’area</a:t>
            </a:r>
            <a:r>
              <a:rPr sz="1200" b="1" spc="-20" dirty="0">
                <a:solidFill>
                  <a:srgbClr val="0033CC"/>
                </a:solidFill>
                <a:latin typeface="Tahoma"/>
                <a:cs typeface="Tahoma"/>
              </a:rPr>
              <a:t> </a:t>
            </a:r>
            <a:r>
              <a:rPr sz="1200" b="1" spc="-5" dirty="0">
                <a:solidFill>
                  <a:srgbClr val="0033CC"/>
                </a:solidFill>
                <a:latin typeface="Tahoma"/>
                <a:cs typeface="Tahoma"/>
              </a:rPr>
              <a:t>d’affari)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857626" y="3952747"/>
            <a:ext cx="1635760" cy="65405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68910" marR="163830" indent="-635" algn="ctr">
              <a:lnSpc>
                <a:spcPts val="1660"/>
              </a:lnSpc>
              <a:spcBef>
                <a:spcPts val="170"/>
              </a:spcBef>
            </a:pPr>
            <a:r>
              <a:rPr sz="1400" b="1" spc="-5" dirty="0">
                <a:solidFill>
                  <a:srgbClr val="FFFFFF"/>
                </a:solidFill>
                <a:latin typeface="Tahoma"/>
                <a:cs typeface="Tahoma"/>
              </a:rPr>
              <a:t>STRATEGIA  COMPLESSIVA</a:t>
            </a:r>
            <a:endParaRPr sz="140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200" b="1" spc="-5" dirty="0">
                <a:solidFill>
                  <a:srgbClr val="FFFFFF"/>
                </a:solidFill>
                <a:latin typeface="Tahoma"/>
                <a:cs typeface="Tahoma"/>
              </a:rPr>
              <a:t>(strategia</a:t>
            </a:r>
            <a:r>
              <a:rPr sz="1200" b="1" spc="-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Tahoma"/>
                <a:cs typeface="Tahoma"/>
              </a:rPr>
              <a:t>corporate)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23108" y="6599173"/>
            <a:ext cx="2245995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solidFill>
                  <a:srgbClr val="A50021"/>
                </a:solidFill>
                <a:latin typeface="Tahoma"/>
                <a:cs typeface="Tahoma"/>
              </a:rPr>
              <a:t>STRATEGIE</a:t>
            </a:r>
            <a:r>
              <a:rPr sz="1400" b="1" spc="-35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1400" b="1" spc="-5" dirty="0">
                <a:solidFill>
                  <a:srgbClr val="A50021"/>
                </a:solidFill>
                <a:latin typeface="Tahoma"/>
                <a:cs typeface="Tahoma"/>
              </a:rPr>
              <a:t>FUNZIONALI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343016" y="5610065"/>
            <a:ext cx="438784" cy="4495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57480" marR="5080" indent="-145415">
              <a:lnSpc>
                <a:spcPts val="1660"/>
              </a:lnSpc>
              <a:spcBef>
                <a:spcPts val="170"/>
              </a:spcBef>
            </a:pP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Area 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B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527248" y="5610065"/>
            <a:ext cx="438784" cy="4495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58750" marR="5080" indent="-146685">
              <a:lnSpc>
                <a:spcPts val="1660"/>
              </a:lnSpc>
              <a:spcBef>
                <a:spcPts val="170"/>
              </a:spcBef>
            </a:pP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Area 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C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82101" rIns="0" bIns="0" rtlCol="0">
            <a:spAutoFit/>
          </a:bodyPr>
          <a:lstStyle/>
          <a:p>
            <a:pPr marL="24765" marR="5080">
              <a:lnSpc>
                <a:spcPct val="99900"/>
              </a:lnSpc>
              <a:spcBef>
                <a:spcPts val="100"/>
              </a:spcBef>
            </a:pPr>
            <a:r>
              <a:rPr dirty="0">
                <a:solidFill>
                  <a:srgbClr val="009A9A"/>
                </a:solidFill>
                <a:latin typeface="Tahoma"/>
                <a:cs typeface="Tahoma"/>
              </a:rPr>
              <a:t>La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scelta </a:t>
            </a:r>
            <a:r>
              <a:rPr dirty="0">
                <a:solidFill>
                  <a:srgbClr val="009A9A"/>
                </a:solidFill>
                <a:latin typeface="Tahoma"/>
                <a:cs typeface="Tahoma"/>
              </a:rPr>
              <a:t>di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inserirsi in un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determinato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ambito di attività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(Area 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Strategica di Affari) dipende dalla preventiva </a:t>
            </a:r>
            <a:r>
              <a:rPr dirty="0">
                <a:solidFill>
                  <a:srgbClr val="009A9A"/>
                </a:solidFill>
                <a:latin typeface="Tahoma"/>
                <a:cs typeface="Tahoma"/>
              </a:rPr>
              <a:t>valutazione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della  possibilità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di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competere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con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successo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in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quella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determinata  </a:t>
            </a:r>
            <a:r>
              <a:rPr dirty="0">
                <a:solidFill>
                  <a:srgbClr val="009A9A"/>
                </a:solidFill>
                <a:latin typeface="Tahoma"/>
                <a:cs typeface="Tahoma"/>
              </a:rPr>
              <a:t>porzione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di mercato, sulla base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delle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risorse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possedute (o  acquisibili)</a:t>
            </a:r>
          </a:p>
        </p:txBody>
      </p:sp>
      <p:sp>
        <p:nvSpPr>
          <p:cNvPr id="24" name="object 24"/>
          <p:cNvSpPr/>
          <p:nvPr/>
        </p:nvSpPr>
        <p:spPr>
          <a:xfrm>
            <a:off x="2103496" y="4178877"/>
            <a:ext cx="582295" cy="605155"/>
          </a:xfrm>
          <a:custGeom>
            <a:avLst/>
            <a:gdLst/>
            <a:ahLst/>
            <a:cxnLst/>
            <a:rect l="l" t="t" r="r" b="b"/>
            <a:pathLst>
              <a:path w="582294" h="605154">
                <a:moveTo>
                  <a:pt x="581676" y="35744"/>
                </a:moveTo>
                <a:lnTo>
                  <a:pt x="520296" y="21026"/>
                </a:lnTo>
                <a:lnTo>
                  <a:pt x="460292" y="10222"/>
                </a:lnTo>
                <a:lnTo>
                  <a:pt x="402173" y="3243"/>
                </a:lnTo>
                <a:lnTo>
                  <a:pt x="346449" y="0"/>
                </a:lnTo>
                <a:lnTo>
                  <a:pt x="293630" y="402"/>
                </a:lnTo>
                <a:lnTo>
                  <a:pt x="244226" y="4361"/>
                </a:lnTo>
                <a:lnTo>
                  <a:pt x="198747" y="11786"/>
                </a:lnTo>
                <a:lnTo>
                  <a:pt x="157703" y="22590"/>
                </a:lnTo>
                <a:lnTo>
                  <a:pt x="121603" y="36681"/>
                </a:lnTo>
                <a:lnTo>
                  <a:pt x="66277" y="74370"/>
                </a:lnTo>
                <a:lnTo>
                  <a:pt x="36846" y="124136"/>
                </a:lnTo>
                <a:lnTo>
                  <a:pt x="3318" y="249866"/>
                </a:lnTo>
                <a:lnTo>
                  <a:pt x="0" y="281450"/>
                </a:lnTo>
                <a:lnTo>
                  <a:pt x="6007" y="314408"/>
                </a:lnTo>
                <a:lnTo>
                  <a:pt x="20901" y="348249"/>
                </a:lnTo>
                <a:lnTo>
                  <a:pt x="40656" y="377226"/>
                </a:lnTo>
                <a:lnTo>
                  <a:pt x="40656" y="192716"/>
                </a:lnTo>
                <a:lnTo>
                  <a:pt x="67041" y="173319"/>
                </a:lnTo>
                <a:lnTo>
                  <a:pt x="135700" y="144169"/>
                </a:lnTo>
                <a:lnTo>
                  <a:pt x="176964" y="134479"/>
                </a:lnTo>
                <a:lnTo>
                  <a:pt x="222179" y="128087"/>
                </a:lnTo>
                <a:lnTo>
                  <a:pt x="270840" y="125023"/>
                </a:lnTo>
                <a:lnTo>
                  <a:pt x="322596" y="125329"/>
                </a:lnTo>
                <a:lnTo>
                  <a:pt x="376477" y="129004"/>
                </a:lnTo>
                <a:lnTo>
                  <a:pt x="432443" y="136111"/>
                </a:lnTo>
                <a:lnTo>
                  <a:pt x="489835" y="146670"/>
                </a:lnTo>
                <a:lnTo>
                  <a:pt x="548148" y="160712"/>
                </a:lnTo>
                <a:lnTo>
                  <a:pt x="581676" y="35744"/>
                </a:lnTo>
                <a:close/>
              </a:path>
              <a:path w="582294" h="605154">
                <a:moveTo>
                  <a:pt x="447564" y="536378"/>
                </a:moveTo>
                <a:lnTo>
                  <a:pt x="322596" y="355022"/>
                </a:lnTo>
                <a:lnTo>
                  <a:pt x="305832" y="417506"/>
                </a:lnTo>
                <a:lnTo>
                  <a:pt x="248356" y="389499"/>
                </a:lnTo>
                <a:lnTo>
                  <a:pt x="196477" y="359346"/>
                </a:lnTo>
                <a:lnTo>
                  <a:pt x="150757" y="327513"/>
                </a:lnTo>
                <a:lnTo>
                  <a:pt x="111755" y="294467"/>
                </a:lnTo>
                <a:lnTo>
                  <a:pt x="80031" y="260674"/>
                </a:lnTo>
                <a:lnTo>
                  <a:pt x="56145" y="226602"/>
                </a:lnTo>
                <a:lnTo>
                  <a:pt x="40656" y="192716"/>
                </a:lnTo>
                <a:lnTo>
                  <a:pt x="40656" y="377226"/>
                </a:lnTo>
                <a:lnTo>
                  <a:pt x="75593" y="416628"/>
                </a:lnTo>
                <a:lnTo>
                  <a:pt x="114514" y="450188"/>
                </a:lnTo>
                <a:lnTo>
                  <a:pt x="160565" y="482675"/>
                </a:lnTo>
                <a:lnTo>
                  <a:pt x="213308" y="513600"/>
                </a:lnTo>
                <a:lnTo>
                  <a:pt x="272304" y="542474"/>
                </a:lnTo>
                <a:lnTo>
                  <a:pt x="272304" y="598971"/>
                </a:lnTo>
                <a:lnTo>
                  <a:pt x="447564" y="536378"/>
                </a:lnTo>
                <a:close/>
              </a:path>
              <a:path w="582294" h="605154">
                <a:moveTo>
                  <a:pt x="272304" y="598971"/>
                </a:moveTo>
                <a:lnTo>
                  <a:pt x="272304" y="542474"/>
                </a:lnTo>
                <a:lnTo>
                  <a:pt x="255540" y="604958"/>
                </a:lnTo>
                <a:lnTo>
                  <a:pt x="272304" y="598971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137105" y="4178877"/>
            <a:ext cx="548640" cy="193040"/>
          </a:xfrm>
          <a:custGeom>
            <a:avLst/>
            <a:gdLst/>
            <a:ahLst/>
            <a:cxnLst/>
            <a:rect l="l" t="t" r="r" b="b"/>
            <a:pathLst>
              <a:path w="548639" h="193039">
                <a:moveTo>
                  <a:pt x="548068" y="35744"/>
                </a:moveTo>
                <a:lnTo>
                  <a:pt x="486688" y="21026"/>
                </a:lnTo>
                <a:lnTo>
                  <a:pt x="426684" y="10222"/>
                </a:lnTo>
                <a:lnTo>
                  <a:pt x="368564" y="3243"/>
                </a:lnTo>
                <a:lnTo>
                  <a:pt x="312841" y="0"/>
                </a:lnTo>
                <a:lnTo>
                  <a:pt x="260022" y="402"/>
                </a:lnTo>
                <a:lnTo>
                  <a:pt x="210618" y="4361"/>
                </a:lnTo>
                <a:lnTo>
                  <a:pt x="165139" y="11786"/>
                </a:lnTo>
                <a:lnTo>
                  <a:pt x="124095" y="22590"/>
                </a:lnTo>
                <a:lnTo>
                  <a:pt x="87995" y="36681"/>
                </a:lnTo>
                <a:lnTo>
                  <a:pt x="32668" y="74370"/>
                </a:lnTo>
                <a:lnTo>
                  <a:pt x="3238" y="124136"/>
                </a:lnTo>
                <a:lnTo>
                  <a:pt x="0" y="157283"/>
                </a:lnTo>
                <a:lnTo>
                  <a:pt x="2166" y="174714"/>
                </a:lnTo>
                <a:lnTo>
                  <a:pt x="7048" y="192716"/>
                </a:lnTo>
                <a:lnTo>
                  <a:pt x="33432" y="173319"/>
                </a:lnTo>
                <a:lnTo>
                  <a:pt x="65282" y="157126"/>
                </a:lnTo>
                <a:lnTo>
                  <a:pt x="102091" y="144169"/>
                </a:lnTo>
                <a:lnTo>
                  <a:pt x="143356" y="134479"/>
                </a:lnTo>
                <a:lnTo>
                  <a:pt x="188571" y="128087"/>
                </a:lnTo>
                <a:lnTo>
                  <a:pt x="237232" y="125023"/>
                </a:lnTo>
                <a:lnTo>
                  <a:pt x="288832" y="125318"/>
                </a:lnTo>
                <a:lnTo>
                  <a:pt x="342868" y="129004"/>
                </a:lnTo>
                <a:lnTo>
                  <a:pt x="398835" y="136111"/>
                </a:lnTo>
                <a:lnTo>
                  <a:pt x="456227" y="146670"/>
                </a:lnTo>
                <a:lnTo>
                  <a:pt x="514540" y="160712"/>
                </a:lnTo>
                <a:lnTo>
                  <a:pt x="548068" y="35744"/>
                </a:lnTo>
                <a:close/>
              </a:path>
            </a:pathLst>
          </a:custGeom>
          <a:solidFill>
            <a:srgbClr val="29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103496" y="4178877"/>
            <a:ext cx="582295" cy="605155"/>
          </a:xfrm>
          <a:custGeom>
            <a:avLst/>
            <a:gdLst/>
            <a:ahLst/>
            <a:cxnLst/>
            <a:rect l="l" t="t" r="r" b="b"/>
            <a:pathLst>
              <a:path w="582294" h="605154">
                <a:moveTo>
                  <a:pt x="581676" y="35744"/>
                </a:moveTo>
                <a:lnTo>
                  <a:pt x="520296" y="21026"/>
                </a:lnTo>
                <a:lnTo>
                  <a:pt x="460292" y="10222"/>
                </a:lnTo>
                <a:lnTo>
                  <a:pt x="402173" y="3243"/>
                </a:lnTo>
                <a:lnTo>
                  <a:pt x="346449" y="0"/>
                </a:lnTo>
                <a:lnTo>
                  <a:pt x="293630" y="402"/>
                </a:lnTo>
                <a:lnTo>
                  <a:pt x="244226" y="4361"/>
                </a:lnTo>
                <a:lnTo>
                  <a:pt x="198747" y="11786"/>
                </a:lnTo>
                <a:lnTo>
                  <a:pt x="157703" y="22590"/>
                </a:lnTo>
                <a:lnTo>
                  <a:pt x="121603" y="36681"/>
                </a:lnTo>
                <a:lnTo>
                  <a:pt x="66277" y="74370"/>
                </a:lnTo>
                <a:lnTo>
                  <a:pt x="36846" y="124136"/>
                </a:lnTo>
                <a:lnTo>
                  <a:pt x="3318" y="249866"/>
                </a:lnTo>
                <a:lnTo>
                  <a:pt x="0" y="281450"/>
                </a:lnTo>
                <a:lnTo>
                  <a:pt x="6007" y="314408"/>
                </a:lnTo>
                <a:lnTo>
                  <a:pt x="44243" y="382486"/>
                </a:lnTo>
                <a:lnTo>
                  <a:pt x="75593" y="416628"/>
                </a:lnTo>
                <a:lnTo>
                  <a:pt x="114514" y="450188"/>
                </a:lnTo>
                <a:lnTo>
                  <a:pt x="160565" y="482675"/>
                </a:lnTo>
                <a:lnTo>
                  <a:pt x="213308" y="513600"/>
                </a:lnTo>
                <a:lnTo>
                  <a:pt x="272304" y="542474"/>
                </a:lnTo>
                <a:lnTo>
                  <a:pt x="255540" y="604958"/>
                </a:lnTo>
                <a:lnTo>
                  <a:pt x="447564" y="536378"/>
                </a:lnTo>
                <a:lnTo>
                  <a:pt x="322596" y="355022"/>
                </a:lnTo>
                <a:lnTo>
                  <a:pt x="305832" y="417506"/>
                </a:lnTo>
                <a:lnTo>
                  <a:pt x="248356" y="389499"/>
                </a:lnTo>
                <a:lnTo>
                  <a:pt x="196477" y="359346"/>
                </a:lnTo>
                <a:lnTo>
                  <a:pt x="150757" y="327513"/>
                </a:lnTo>
                <a:lnTo>
                  <a:pt x="111755" y="294467"/>
                </a:lnTo>
                <a:lnTo>
                  <a:pt x="80031" y="260674"/>
                </a:lnTo>
                <a:lnTo>
                  <a:pt x="56145" y="226602"/>
                </a:lnTo>
                <a:lnTo>
                  <a:pt x="40656" y="192716"/>
                </a:lnTo>
                <a:lnTo>
                  <a:pt x="67041" y="173319"/>
                </a:lnTo>
                <a:lnTo>
                  <a:pt x="135700" y="144169"/>
                </a:lnTo>
                <a:lnTo>
                  <a:pt x="176964" y="134479"/>
                </a:lnTo>
                <a:lnTo>
                  <a:pt x="222179" y="128087"/>
                </a:lnTo>
                <a:lnTo>
                  <a:pt x="270840" y="125023"/>
                </a:lnTo>
                <a:lnTo>
                  <a:pt x="322441" y="125318"/>
                </a:lnTo>
                <a:lnTo>
                  <a:pt x="376477" y="129004"/>
                </a:lnTo>
                <a:lnTo>
                  <a:pt x="432443" y="136111"/>
                </a:lnTo>
                <a:lnTo>
                  <a:pt x="489835" y="146670"/>
                </a:lnTo>
                <a:lnTo>
                  <a:pt x="548148" y="160712"/>
                </a:lnTo>
                <a:lnTo>
                  <a:pt x="581676" y="35744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137105" y="4303014"/>
            <a:ext cx="7620" cy="68580"/>
          </a:xfrm>
          <a:custGeom>
            <a:avLst/>
            <a:gdLst/>
            <a:ahLst/>
            <a:cxnLst/>
            <a:rect l="l" t="t" r="r" b="b"/>
            <a:pathLst>
              <a:path w="7619" h="68579">
                <a:moveTo>
                  <a:pt x="3238" y="0"/>
                </a:moveTo>
                <a:lnTo>
                  <a:pt x="404" y="16287"/>
                </a:lnTo>
                <a:lnTo>
                  <a:pt x="0" y="33147"/>
                </a:lnTo>
                <a:lnTo>
                  <a:pt x="2166" y="50577"/>
                </a:lnTo>
                <a:lnTo>
                  <a:pt x="7048" y="6858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731143" y="4180332"/>
            <a:ext cx="561975" cy="657225"/>
          </a:xfrm>
          <a:custGeom>
            <a:avLst/>
            <a:gdLst/>
            <a:ahLst/>
            <a:cxnLst/>
            <a:rect l="l" t="t" r="r" b="b"/>
            <a:pathLst>
              <a:path w="561975" h="657225">
                <a:moveTo>
                  <a:pt x="561657" y="344091"/>
                </a:moveTo>
                <a:lnTo>
                  <a:pt x="527303" y="189738"/>
                </a:lnTo>
                <a:lnTo>
                  <a:pt x="493926" y="134263"/>
                </a:lnTo>
                <a:lnTo>
                  <a:pt x="427585" y="92962"/>
                </a:lnTo>
                <a:lnTo>
                  <a:pt x="383605" y="78176"/>
                </a:lnTo>
                <a:lnTo>
                  <a:pt x="333247" y="67592"/>
                </a:lnTo>
                <a:lnTo>
                  <a:pt x="277132" y="61429"/>
                </a:lnTo>
                <a:lnTo>
                  <a:pt x="215881" y="59907"/>
                </a:lnTo>
                <a:lnTo>
                  <a:pt x="150113" y="63246"/>
                </a:lnTo>
                <a:lnTo>
                  <a:pt x="134873" y="0"/>
                </a:lnTo>
                <a:lnTo>
                  <a:pt x="0" y="153924"/>
                </a:lnTo>
                <a:lnTo>
                  <a:pt x="181355" y="243551"/>
                </a:lnTo>
                <a:lnTo>
                  <a:pt x="181355" y="188976"/>
                </a:lnTo>
                <a:lnTo>
                  <a:pt x="245252" y="185736"/>
                </a:lnTo>
                <a:lnTo>
                  <a:pt x="305217" y="187043"/>
                </a:lnTo>
                <a:lnTo>
                  <a:pt x="360583" y="192774"/>
                </a:lnTo>
                <a:lnTo>
                  <a:pt x="410684" y="202811"/>
                </a:lnTo>
                <a:lnTo>
                  <a:pt x="454854" y="217034"/>
                </a:lnTo>
                <a:lnTo>
                  <a:pt x="492425" y="235322"/>
                </a:lnTo>
                <a:lnTo>
                  <a:pt x="522731" y="438657"/>
                </a:lnTo>
                <a:lnTo>
                  <a:pt x="527186" y="433292"/>
                </a:lnTo>
                <a:lnTo>
                  <a:pt x="545569" y="403320"/>
                </a:lnTo>
                <a:lnTo>
                  <a:pt x="557196" y="373481"/>
                </a:lnTo>
                <a:lnTo>
                  <a:pt x="561657" y="344091"/>
                </a:lnTo>
                <a:close/>
              </a:path>
              <a:path w="561975" h="657225">
                <a:moveTo>
                  <a:pt x="522731" y="438657"/>
                </a:moveTo>
                <a:lnTo>
                  <a:pt x="522731" y="257556"/>
                </a:lnTo>
                <a:lnTo>
                  <a:pt x="508841" y="287285"/>
                </a:lnTo>
                <a:lnTo>
                  <a:pt x="488650" y="316856"/>
                </a:lnTo>
                <a:lnTo>
                  <a:pt x="462586" y="345998"/>
                </a:lnTo>
                <a:lnTo>
                  <a:pt x="431074" y="374440"/>
                </a:lnTo>
                <a:lnTo>
                  <a:pt x="394540" y="401909"/>
                </a:lnTo>
                <a:lnTo>
                  <a:pt x="353409" y="428135"/>
                </a:lnTo>
                <a:lnTo>
                  <a:pt x="308109" y="452846"/>
                </a:lnTo>
                <a:lnTo>
                  <a:pt x="259065" y="475770"/>
                </a:lnTo>
                <a:lnTo>
                  <a:pt x="206702" y="496637"/>
                </a:lnTo>
                <a:lnTo>
                  <a:pt x="151447" y="515176"/>
                </a:lnTo>
                <a:lnTo>
                  <a:pt x="93725" y="531114"/>
                </a:lnTo>
                <a:lnTo>
                  <a:pt x="124967" y="656844"/>
                </a:lnTo>
                <a:lnTo>
                  <a:pt x="185810" y="639907"/>
                </a:lnTo>
                <a:lnTo>
                  <a:pt x="243566" y="620256"/>
                </a:lnTo>
                <a:lnTo>
                  <a:pt x="297828" y="598209"/>
                </a:lnTo>
                <a:lnTo>
                  <a:pt x="348189" y="574080"/>
                </a:lnTo>
                <a:lnTo>
                  <a:pt x="394239" y="548187"/>
                </a:lnTo>
                <a:lnTo>
                  <a:pt x="435572" y="520845"/>
                </a:lnTo>
                <a:lnTo>
                  <a:pt x="471779" y="492371"/>
                </a:lnTo>
                <a:lnTo>
                  <a:pt x="502453" y="463081"/>
                </a:lnTo>
                <a:lnTo>
                  <a:pt x="522731" y="438657"/>
                </a:lnTo>
                <a:close/>
              </a:path>
              <a:path w="561975" h="657225">
                <a:moveTo>
                  <a:pt x="197357" y="251460"/>
                </a:moveTo>
                <a:lnTo>
                  <a:pt x="181355" y="188976"/>
                </a:lnTo>
                <a:lnTo>
                  <a:pt x="181355" y="243551"/>
                </a:lnTo>
                <a:lnTo>
                  <a:pt x="197357" y="25146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824869" y="4437888"/>
            <a:ext cx="467995" cy="399415"/>
          </a:xfrm>
          <a:custGeom>
            <a:avLst/>
            <a:gdLst/>
            <a:ahLst/>
            <a:cxnLst/>
            <a:rect l="l" t="t" r="r" b="b"/>
            <a:pathLst>
              <a:path w="467995" h="399414">
                <a:moveTo>
                  <a:pt x="467931" y="86535"/>
                </a:moveTo>
                <a:lnTo>
                  <a:pt x="459545" y="42326"/>
                </a:lnTo>
                <a:lnTo>
                  <a:pt x="429005" y="0"/>
                </a:lnTo>
                <a:lnTo>
                  <a:pt x="415115" y="29729"/>
                </a:lnTo>
                <a:lnTo>
                  <a:pt x="394924" y="59300"/>
                </a:lnTo>
                <a:lnTo>
                  <a:pt x="368860" y="88442"/>
                </a:lnTo>
                <a:lnTo>
                  <a:pt x="337348" y="116884"/>
                </a:lnTo>
                <a:lnTo>
                  <a:pt x="300814" y="144353"/>
                </a:lnTo>
                <a:lnTo>
                  <a:pt x="259683" y="170579"/>
                </a:lnTo>
                <a:lnTo>
                  <a:pt x="214383" y="195290"/>
                </a:lnTo>
                <a:lnTo>
                  <a:pt x="165339" y="218214"/>
                </a:lnTo>
                <a:lnTo>
                  <a:pt x="112976" y="239081"/>
                </a:lnTo>
                <a:lnTo>
                  <a:pt x="57721" y="257620"/>
                </a:lnTo>
                <a:lnTo>
                  <a:pt x="0" y="273558"/>
                </a:lnTo>
                <a:lnTo>
                  <a:pt x="31241" y="399288"/>
                </a:lnTo>
                <a:lnTo>
                  <a:pt x="92084" y="382351"/>
                </a:lnTo>
                <a:lnTo>
                  <a:pt x="149840" y="362700"/>
                </a:lnTo>
                <a:lnTo>
                  <a:pt x="204102" y="340653"/>
                </a:lnTo>
                <a:lnTo>
                  <a:pt x="254463" y="316524"/>
                </a:lnTo>
                <a:lnTo>
                  <a:pt x="300513" y="290631"/>
                </a:lnTo>
                <a:lnTo>
                  <a:pt x="341846" y="263289"/>
                </a:lnTo>
                <a:lnTo>
                  <a:pt x="378053" y="234815"/>
                </a:lnTo>
                <a:lnTo>
                  <a:pt x="408727" y="205525"/>
                </a:lnTo>
                <a:lnTo>
                  <a:pt x="433460" y="175736"/>
                </a:lnTo>
                <a:lnTo>
                  <a:pt x="463470" y="115925"/>
                </a:lnTo>
                <a:lnTo>
                  <a:pt x="467931" y="86535"/>
                </a:lnTo>
                <a:close/>
              </a:path>
            </a:pathLst>
          </a:custGeom>
          <a:solidFill>
            <a:srgbClr val="29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731143" y="4180332"/>
            <a:ext cx="561975" cy="657225"/>
          </a:xfrm>
          <a:custGeom>
            <a:avLst/>
            <a:gdLst/>
            <a:ahLst/>
            <a:cxnLst/>
            <a:rect l="l" t="t" r="r" b="b"/>
            <a:pathLst>
              <a:path w="561975" h="657225">
                <a:moveTo>
                  <a:pt x="124967" y="656844"/>
                </a:moveTo>
                <a:lnTo>
                  <a:pt x="185810" y="639907"/>
                </a:lnTo>
                <a:lnTo>
                  <a:pt x="243566" y="620256"/>
                </a:lnTo>
                <a:lnTo>
                  <a:pt x="297828" y="598209"/>
                </a:lnTo>
                <a:lnTo>
                  <a:pt x="348189" y="574080"/>
                </a:lnTo>
                <a:lnTo>
                  <a:pt x="394239" y="548187"/>
                </a:lnTo>
                <a:lnTo>
                  <a:pt x="435572" y="520845"/>
                </a:lnTo>
                <a:lnTo>
                  <a:pt x="471779" y="492371"/>
                </a:lnTo>
                <a:lnTo>
                  <a:pt x="502453" y="463081"/>
                </a:lnTo>
                <a:lnTo>
                  <a:pt x="527186" y="433292"/>
                </a:lnTo>
                <a:lnTo>
                  <a:pt x="557196" y="373481"/>
                </a:lnTo>
                <a:lnTo>
                  <a:pt x="561657" y="344091"/>
                </a:lnTo>
                <a:lnTo>
                  <a:pt x="558545" y="315468"/>
                </a:lnTo>
                <a:lnTo>
                  <a:pt x="527303" y="189738"/>
                </a:lnTo>
                <a:lnTo>
                  <a:pt x="493926" y="134263"/>
                </a:lnTo>
                <a:lnTo>
                  <a:pt x="427585" y="92962"/>
                </a:lnTo>
                <a:lnTo>
                  <a:pt x="383605" y="78176"/>
                </a:lnTo>
                <a:lnTo>
                  <a:pt x="333247" y="67592"/>
                </a:lnTo>
                <a:lnTo>
                  <a:pt x="277132" y="61429"/>
                </a:lnTo>
                <a:lnTo>
                  <a:pt x="215881" y="59907"/>
                </a:lnTo>
                <a:lnTo>
                  <a:pt x="150113" y="63246"/>
                </a:lnTo>
                <a:lnTo>
                  <a:pt x="134873" y="0"/>
                </a:lnTo>
                <a:lnTo>
                  <a:pt x="0" y="153924"/>
                </a:lnTo>
                <a:lnTo>
                  <a:pt x="197357" y="251460"/>
                </a:lnTo>
                <a:lnTo>
                  <a:pt x="181355" y="188976"/>
                </a:lnTo>
                <a:lnTo>
                  <a:pt x="245252" y="185736"/>
                </a:lnTo>
                <a:lnTo>
                  <a:pt x="305217" y="187043"/>
                </a:lnTo>
                <a:lnTo>
                  <a:pt x="360583" y="192774"/>
                </a:lnTo>
                <a:lnTo>
                  <a:pt x="410684" y="202811"/>
                </a:lnTo>
                <a:lnTo>
                  <a:pt x="454854" y="217034"/>
                </a:lnTo>
                <a:lnTo>
                  <a:pt x="492425" y="235322"/>
                </a:lnTo>
                <a:lnTo>
                  <a:pt x="522731" y="257556"/>
                </a:lnTo>
                <a:lnTo>
                  <a:pt x="508841" y="287285"/>
                </a:lnTo>
                <a:lnTo>
                  <a:pt x="462586" y="345998"/>
                </a:lnTo>
                <a:lnTo>
                  <a:pt x="431074" y="374440"/>
                </a:lnTo>
                <a:lnTo>
                  <a:pt x="394540" y="401909"/>
                </a:lnTo>
                <a:lnTo>
                  <a:pt x="353409" y="428135"/>
                </a:lnTo>
                <a:lnTo>
                  <a:pt x="308109" y="452846"/>
                </a:lnTo>
                <a:lnTo>
                  <a:pt x="259065" y="475770"/>
                </a:lnTo>
                <a:lnTo>
                  <a:pt x="206702" y="496637"/>
                </a:lnTo>
                <a:lnTo>
                  <a:pt x="151447" y="515176"/>
                </a:lnTo>
                <a:lnTo>
                  <a:pt x="93725" y="531114"/>
                </a:lnTo>
                <a:lnTo>
                  <a:pt x="124967" y="65684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253875" y="4437888"/>
            <a:ext cx="36195" cy="58419"/>
          </a:xfrm>
          <a:custGeom>
            <a:avLst/>
            <a:gdLst/>
            <a:ahLst/>
            <a:cxnLst/>
            <a:rect l="l" t="t" r="r" b="b"/>
            <a:pathLst>
              <a:path w="36195" h="58420">
                <a:moveTo>
                  <a:pt x="35813" y="57912"/>
                </a:moveTo>
                <a:lnTo>
                  <a:pt x="30539" y="42326"/>
                </a:lnTo>
                <a:lnTo>
                  <a:pt x="22764" y="27527"/>
                </a:lnTo>
                <a:lnTo>
                  <a:pt x="12561" y="13442"/>
                </a:lnTo>
                <a:lnTo>
                  <a:pt x="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51126" y="5834553"/>
            <a:ext cx="582295" cy="605155"/>
          </a:xfrm>
          <a:custGeom>
            <a:avLst/>
            <a:gdLst/>
            <a:ahLst/>
            <a:cxnLst/>
            <a:rect l="l" t="t" r="r" b="b"/>
            <a:pathLst>
              <a:path w="582294" h="605154">
                <a:moveTo>
                  <a:pt x="581903" y="35894"/>
                </a:moveTo>
                <a:lnTo>
                  <a:pt x="520361" y="21163"/>
                </a:lnTo>
                <a:lnTo>
                  <a:pt x="460221" y="10326"/>
                </a:lnTo>
                <a:lnTo>
                  <a:pt x="401994" y="3299"/>
                </a:lnTo>
                <a:lnTo>
                  <a:pt x="346189" y="0"/>
                </a:lnTo>
                <a:lnTo>
                  <a:pt x="293316" y="344"/>
                </a:lnTo>
                <a:lnTo>
                  <a:pt x="243885" y="4248"/>
                </a:lnTo>
                <a:lnTo>
                  <a:pt x="198406" y="11630"/>
                </a:lnTo>
                <a:lnTo>
                  <a:pt x="157389" y="22407"/>
                </a:lnTo>
                <a:lnTo>
                  <a:pt x="121343" y="36494"/>
                </a:lnTo>
                <a:lnTo>
                  <a:pt x="66206" y="74268"/>
                </a:lnTo>
                <a:lnTo>
                  <a:pt x="37073" y="124286"/>
                </a:lnTo>
                <a:lnTo>
                  <a:pt x="3545" y="249254"/>
                </a:lnTo>
                <a:lnTo>
                  <a:pt x="0" y="281065"/>
                </a:lnTo>
                <a:lnTo>
                  <a:pt x="5830" y="314199"/>
                </a:lnTo>
                <a:lnTo>
                  <a:pt x="20591" y="348173"/>
                </a:lnTo>
                <a:lnTo>
                  <a:pt x="40121" y="377016"/>
                </a:lnTo>
                <a:lnTo>
                  <a:pt x="40121" y="192104"/>
                </a:lnTo>
                <a:lnTo>
                  <a:pt x="66506" y="172896"/>
                </a:lnTo>
                <a:lnTo>
                  <a:pt x="135180" y="144026"/>
                </a:lnTo>
                <a:lnTo>
                  <a:pt x="176466" y="134433"/>
                </a:lnTo>
                <a:lnTo>
                  <a:pt x="221716" y="128113"/>
                </a:lnTo>
                <a:lnTo>
                  <a:pt x="270428" y="125101"/>
                </a:lnTo>
                <a:lnTo>
                  <a:pt x="322102" y="125431"/>
                </a:lnTo>
                <a:lnTo>
                  <a:pt x="376235" y="129138"/>
                </a:lnTo>
                <a:lnTo>
                  <a:pt x="432325" y="136256"/>
                </a:lnTo>
                <a:lnTo>
                  <a:pt x="489873" y="146819"/>
                </a:lnTo>
                <a:lnTo>
                  <a:pt x="548375" y="160862"/>
                </a:lnTo>
                <a:lnTo>
                  <a:pt x="581903" y="35894"/>
                </a:lnTo>
                <a:close/>
              </a:path>
              <a:path w="582294" h="605154">
                <a:moveTo>
                  <a:pt x="447791" y="536528"/>
                </a:moveTo>
                <a:lnTo>
                  <a:pt x="322061" y="355172"/>
                </a:lnTo>
                <a:lnTo>
                  <a:pt x="305297" y="417656"/>
                </a:lnTo>
                <a:lnTo>
                  <a:pt x="247860" y="389647"/>
                </a:lnTo>
                <a:lnTo>
                  <a:pt x="196076" y="359478"/>
                </a:lnTo>
                <a:lnTo>
                  <a:pt x="150462" y="327603"/>
                </a:lnTo>
                <a:lnTo>
                  <a:pt x="111540" y="294474"/>
                </a:lnTo>
                <a:lnTo>
                  <a:pt x="79829" y="260547"/>
                </a:lnTo>
                <a:lnTo>
                  <a:pt x="55850" y="226272"/>
                </a:lnTo>
                <a:lnTo>
                  <a:pt x="40121" y="192104"/>
                </a:lnTo>
                <a:lnTo>
                  <a:pt x="40121" y="377016"/>
                </a:lnTo>
                <a:lnTo>
                  <a:pt x="75125" y="416711"/>
                </a:lnTo>
                <a:lnTo>
                  <a:pt x="114007" y="450309"/>
                </a:lnTo>
                <a:lnTo>
                  <a:pt x="160038" y="482816"/>
                </a:lnTo>
                <a:lnTo>
                  <a:pt x="212774" y="513749"/>
                </a:lnTo>
                <a:lnTo>
                  <a:pt x="271769" y="542624"/>
                </a:lnTo>
                <a:lnTo>
                  <a:pt x="271769" y="599145"/>
                </a:lnTo>
                <a:lnTo>
                  <a:pt x="447791" y="536528"/>
                </a:lnTo>
                <a:close/>
              </a:path>
              <a:path w="582294" h="605154">
                <a:moveTo>
                  <a:pt x="271769" y="599145"/>
                </a:moveTo>
                <a:lnTo>
                  <a:pt x="271769" y="542624"/>
                </a:lnTo>
                <a:lnTo>
                  <a:pt x="255005" y="605108"/>
                </a:lnTo>
                <a:lnTo>
                  <a:pt x="271769" y="599145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84580" y="5834553"/>
            <a:ext cx="548640" cy="192405"/>
          </a:xfrm>
          <a:custGeom>
            <a:avLst/>
            <a:gdLst/>
            <a:ahLst/>
            <a:cxnLst/>
            <a:rect l="l" t="t" r="r" b="b"/>
            <a:pathLst>
              <a:path w="548640" h="192404">
                <a:moveTo>
                  <a:pt x="548449" y="35894"/>
                </a:moveTo>
                <a:lnTo>
                  <a:pt x="486907" y="21163"/>
                </a:lnTo>
                <a:lnTo>
                  <a:pt x="426767" y="10326"/>
                </a:lnTo>
                <a:lnTo>
                  <a:pt x="368540" y="3299"/>
                </a:lnTo>
                <a:lnTo>
                  <a:pt x="312735" y="0"/>
                </a:lnTo>
                <a:lnTo>
                  <a:pt x="259862" y="344"/>
                </a:lnTo>
                <a:lnTo>
                  <a:pt x="210431" y="4248"/>
                </a:lnTo>
                <a:lnTo>
                  <a:pt x="164952" y="11630"/>
                </a:lnTo>
                <a:lnTo>
                  <a:pt x="123935" y="22407"/>
                </a:lnTo>
                <a:lnTo>
                  <a:pt x="87889" y="36494"/>
                </a:lnTo>
                <a:lnTo>
                  <a:pt x="32752" y="74268"/>
                </a:lnTo>
                <a:lnTo>
                  <a:pt x="3619" y="124286"/>
                </a:lnTo>
                <a:lnTo>
                  <a:pt x="0" y="157338"/>
                </a:lnTo>
                <a:lnTo>
                  <a:pt x="2119" y="174543"/>
                </a:lnTo>
                <a:lnTo>
                  <a:pt x="6667" y="192104"/>
                </a:lnTo>
                <a:lnTo>
                  <a:pt x="33052" y="172896"/>
                </a:lnTo>
                <a:lnTo>
                  <a:pt x="64905" y="156859"/>
                </a:lnTo>
                <a:lnTo>
                  <a:pt x="101726" y="144026"/>
                </a:lnTo>
                <a:lnTo>
                  <a:pt x="143012" y="134433"/>
                </a:lnTo>
                <a:lnTo>
                  <a:pt x="188262" y="128113"/>
                </a:lnTo>
                <a:lnTo>
                  <a:pt x="236974" y="125101"/>
                </a:lnTo>
                <a:lnTo>
                  <a:pt x="288648" y="125431"/>
                </a:lnTo>
                <a:lnTo>
                  <a:pt x="342781" y="129138"/>
                </a:lnTo>
                <a:lnTo>
                  <a:pt x="398871" y="136256"/>
                </a:lnTo>
                <a:lnTo>
                  <a:pt x="456419" y="146819"/>
                </a:lnTo>
                <a:lnTo>
                  <a:pt x="514921" y="160862"/>
                </a:lnTo>
                <a:lnTo>
                  <a:pt x="548449" y="35894"/>
                </a:lnTo>
                <a:close/>
              </a:path>
            </a:pathLst>
          </a:custGeom>
          <a:solidFill>
            <a:srgbClr val="29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51126" y="5834553"/>
            <a:ext cx="582295" cy="605155"/>
          </a:xfrm>
          <a:custGeom>
            <a:avLst/>
            <a:gdLst/>
            <a:ahLst/>
            <a:cxnLst/>
            <a:rect l="l" t="t" r="r" b="b"/>
            <a:pathLst>
              <a:path w="582294" h="605154">
                <a:moveTo>
                  <a:pt x="581903" y="35894"/>
                </a:moveTo>
                <a:lnTo>
                  <a:pt x="520361" y="21163"/>
                </a:lnTo>
                <a:lnTo>
                  <a:pt x="460221" y="10326"/>
                </a:lnTo>
                <a:lnTo>
                  <a:pt x="401994" y="3299"/>
                </a:lnTo>
                <a:lnTo>
                  <a:pt x="346189" y="0"/>
                </a:lnTo>
                <a:lnTo>
                  <a:pt x="293316" y="344"/>
                </a:lnTo>
                <a:lnTo>
                  <a:pt x="243885" y="4248"/>
                </a:lnTo>
                <a:lnTo>
                  <a:pt x="198406" y="11630"/>
                </a:lnTo>
                <a:lnTo>
                  <a:pt x="157389" y="22407"/>
                </a:lnTo>
                <a:lnTo>
                  <a:pt x="121343" y="36494"/>
                </a:lnTo>
                <a:lnTo>
                  <a:pt x="66206" y="74268"/>
                </a:lnTo>
                <a:lnTo>
                  <a:pt x="37073" y="124286"/>
                </a:lnTo>
                <a:lnTo>
                  <a:pt x="3545" y="249254"/>
                </a:lnTo>
                <a:lnTo>
                  <a:pt x="0" y="281065"/>
                </a:lnTo>
                <a:lnTo>
                  <a:pt x="5830" y="314199"/>
                </a:lnTo>
                <a:lnTo>
                  <a:pt x="43838" y="382505"/>
                </a:lnTo>
                <a:lnTo>
                  <a:pt x="75125" y="416711"/>
                </a:lnTo>
                <a:lnTo>
                  <a:pt x="114007" y="450309"/>
                </a:lnTo>
                <a:lnTo>
                  <a:pt x="160038" y="482816"/>
                </a:lnTo>
                <a:lnTo>
                  <a:pt x="212774" y="513749"/>
                </a:lnTo>
                <a:lnTo>
                  <a:pt x="271769" y="542624"/>
                </a:lnTo>
                <a:lnTo>
                  <a:pt x="255005" y="605108"/>
                </a:lnTo>
                <a:lnTo>
                  <a:pt x="447791" y="536528"/>
                </a:lnTo>
                <a:lnTo>
                  <a:pt x="322061" y="355172"/>
                </a:lnTo>
                <a:lnTo>
                  <a:pt x="305297" y="417656"/>
                </a:lnTo>
                <a:lnTo>
                  <a:pt x="247860" y="389647"/>
                </a:lnTo>
                <a:lnTo>
                  <a:pt x="196076" y="359478"/>
                </a:lnTo>
                <a:lnTo>
                  <a:pt x="150462" y="327603"/>
                </a:lnTo>
                <a:lnTo>
                  <a:pt x="111540" y="294474"/>
                </a:lnTo>
                <a:lnTo>
                  <a:pt x="79829" y="260547"/>
                </a:lnTo>
                <a:lnTo>
                  <a:pt x="55850" y="226272"/>
                </a:lnTo>
                <a:lnTo>
                  <a:pt x="40121" y="192104"/>
                </a:lnTo>
                <a:lnTo>
                  <a:pt x="66506" y="172896"/>
                </a:lnTo>
                <a:lnTo>
                  <a:pt x="135180" y="144026"/>
                </a:lnTo>
                <a:lnTo>
                  <a:pt x="176466" y="134433"/>
                </a:lnTo>
                <a:lnTo>
                  <a:pt x="221716" y="128113"/>
                </a:lnTo>
                <a:lnTo>
                  <a:pt x="270428" y="125101"/>
                </a:lnTo>
                <a:lnTo>
                  <a:pt x="322102" y="125431"/>
                </a:lnTo>
                <a:lnTo>
                  <a:pt x="376235" y="129138"/>
                </a:lnTo>
                <a:lnTo>
                  <a:pt x="432325" y="136256"/>
                </a:lnTo>
                <a:lnTo>
                  <a:pt x="489873" y="146819"/>
                </a:lnTo>
                <a:lnTo>
                  <a:pt x="548375" y="160862"/>
                </a:lnTo>
                <a:lnTo>
                  <a:pt x="581903" y="35894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84580" y="5958840"/>
            <a:ext cx="6985" cy="67945"/>
          </a:xfrm>
          <a:custGeom>
            <a:avLst/>
            <a:gdLst/>
            <a:ahLst/>
            <a:cxnLst/>
            <a:rect l="l" t="t" r="r" b="b"/>
            <a:pathLst>
              <a:path w="6984" h="67945">
                <a:moveTo>
                  <a:pt x="3619" y="0"/>
                </a:moveTo>
                <a:lnTo>
                  <a:pt x="452" y="16275"/>
                </a:lnTo>
                <a:lnTo>
                  <a:pt x="0" y="33051"/>
                </a:lnTo>
                <a:lnTo>
                  <a:pt x="2119" y="50256"/>
                </a:lnTo>
                <a:lnTo>
                  <a:pt x="6667" y="67818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812421" y="5836158"/>
            <a:ext cx="561975" cy="657225"/>
          </a:xfrm>
          <a:custGeom>
            <a:avLst/>
            <a:gdLst/>
            <a:ahLst/>
            <a:cxnLst/>
            <a:rect l="l" t="t" r="r" b="b"/>
            <a:pathLst>
              <a:path w="561975" h="657225">
                <a:moveTo>
                  <a:pt x="561657" y="344091"/>
                </a:moveTo>
                <a:lnTo>
                  <a:pt x="527303" y="189737"/>
                </a:lnTo>
                <a:lnTo>
                  <a:pt x="493838" y="134263"/>
                </a:lnTo>
                <a:lnTo>
                  <a:pt x="427334" y="92962"/>
                </a:lnTo>
                <a:lnTo>
                  <a:pt x="383292" y="78176"/>
                </a:lnTo>
                <a:lnTo>
                  <a:pt x="332909" y="67592"/>
                </a:lnTo>
                <a:lnTo>
                  <a:pt x="276825" y="61429"/>
                </a:lnTo>
                <a:lnTo>
                  <a:pt x="215680" y="59907"/>
                </a:lnTo>
                <a:lnTo>
                  <a:pt x="150113" y="63245"/>
                </a:lnTo>
                <a:lnTo>
                  <a:pt x="134873" y="0"/>
                </a:lnTo>
                <a:lnTo>
                  <a:pt x="0" y="153923"/>
                </a:lnTo>
                <a:lnTo>
                  <a:pt x="181355" y="243551"/>
                </a:lnTo>
                <a:lnTo>
                  <a:pt x="181355" y="188975"/>
                </a:lnTo>
                <a:lnTo>
                  <a:pt x="245252" y="185736"/>
                </a:lnTo>
                <a:lnTo>
                  <a:pt x="305217" y="187043"/>
                </a:lnTo>
                <a:lnTo>
                  <a:pt x="360583" y="192774"/>
                </a:lnTo>
                <a:lnTo>
                  <a:pt x="410684" y="202811"/>
                </a:lnTo>
                <a:lnTo>
                  <a:pt x="454854" y="217034"/>
                </a:lnTo>
                <a:lnTo>
                  <a:pt x="492425" y="235322"/>
                </a:lnTo>
                <a:lnTo>
                  <a:pt x="522731" y="438657"/>
                </a:lnTo>
                <a:lnTo>
                  <a:pt x="527186" y="433292"/>
                </a:lnTo>
                <a:lnTo>
                  <a:pt x="545569" y="403320"/>
                </a:lnTo>
                <a:lnTo>
                  <a:pt x="557196" y="373481"/>
                </a:lnTo>
                <a:lnTo>
                  <a:pt x="561657" y="344091"/>
                </a:lnTo>
                <a:close/>
              </a:path>
              <a:path w="561975" h="657225">
                <a:moveTo>
                  <a:pt x="522731" y="438657"/>
                </a:moveTo>
                <a:lnTo>
                  <a:pt x="522731" y="257555"/>
                </a:lnTo>
                <a:lnTo>
                  <a:pt x="508841" y="287285"/>
                </a:lnTo>
                <a:lnTo>
                  <a:pt x="488650" y="316856"/>
                </a:lnTo>
                <a:lnTo>
                  <a:pt x="462586" y="345998"/>
                </a:lnTo>
                <a:lnTo>
                  <a:pt x="431074" y="374440"/>
                </a:lnTo>
                <a:lnTo>
                  <a:pt x="394540" y="401909"/>
                </a:lnTo>
                <a:lnTo>
                  <a:pt x="353409" y="428135"/>
                </a:lnTo>
                <a:lnTo>
                  <a:pt x="308109" y="452846"/>
                </a:lnTo>
                <a:lnTo>
                  <a:pt x="259065" y="475770"/>
                </a:lnTo>
                <a:lnTo>
                  <a:pt x="206702" y="496637"/>
                </a:lnTo>
                <a:lnTo>
                  <a:pt x="151447" y="515176"/>
                </a:lnTo>
                <a:lnTo>
                  <a:pt x="93725" y="531113"/>
                </a:lnTo>
                <a:lnTo>
                  <a:pt x="124967" y="656843"/>
                </a:lnTo>
                <a:lnTo>
                  <a:pt x="185810" y="639907"/>
                </a:lnTo>
                <a:lnTo>
                  <a:pt x="243566" y="620256"/>
                </a:lnTo>
                <a:lnTo>
                  <a:pt x="297828" y="598209"/>
                </a:lnTo>
                <a:lnTo>
                  <a:pt x="348189" y="574080"/>
                </a:lnTo>
                <a:lnTo>
                  <a:pt x="394239" y="548187"/>
                </a:lnTo>
                <a:lnTo>
                  <a:pt x="435572" y="520845"/>
                </a:lnTo>
                <a:lnTo>
                  <a:pt x="471779" y="492371"/>
                </a:lnTo>
                <a:lnTo>
                  <a:pt x="502453" y="463081"/>
                </a:lnTo>
                <a:lnTo>
                  <a:pt x="522731" y="438657"/>
                </a:lnTo>
                <a:close/>
              </a:path>
              <a:path w="561975" h="657225">
                <a:moveTo>
                  <a:pt x="197357" y="251459"/>
                </a:moveTo>
                <a:lnTo>
                  <a:pt x="181355" y="188975"/>
                </a:lnTo>
                <a:lnTo>
                  <a:pt x="181355" y="243551"/>
                </a:lnTo>
                <a:lnTo>
                  <a:pt x="197357" y="251459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906147" y="6093714"/>
            <a:ext cx="467995" cy="399415"/>
          </a:xfrm>
          <a:custGeom>
            <a:avLst/>
            <a:gdLst/>
            <a:ahLst/>
            <a:cxnLst/>
            <a:rect l="l" t="t" r="r" b="b"/>
            <a:pathLst>
              <a:path w="467995" h="399414">
                <a:moveTo>
                  <a:pt x="467931" y="86535"/>
                </a:moveTo>
                <a:lnTo>
                  <a:pt x="459545" y="42326"/>
                </a:lnTo>
                <a:lnTo>
                  <a:pt x="429005" y="0"/>
                </a:lnTo>
                <a:lnTo>
                  <a:pt x="415115" y="29729"/>
                </a:lnTo>
                <a:lnTo>
                  <a:pt x="394924" y="59300"/>
                </a:lnTo>
                <a:lnTo>
                  <a:pt x="368860" y="88442"/>
                </a:lnTo>
                <a:lnTo>
                  <a:pt x="337348" y="116884"/>
                </a:lnTo>
                <a:lnTo>
                  <a:pt x="300814" y="144353"/>
                </a:lnTo>
                <a:lnTo>
                  <a:pt x="259683" y="170579"/>
                </a:lnTo>
                <a:lnTo>
                  <a:pt x="214383" y="195290"/>
                </a:lnTo>
                <a:lnTo>
                  <a:pt x="165339" y="218214"/>
                </a:lnTo>
                <a:lnTo>
                  <a:pt x="112976" y="239081"/>
                </a:lnTo>
                <a:lnTo>
                  <a:pt x="57721" y="257620"/>
                </a:lnTo>
                <a:lnTo>
                  <a:pt x="0" y="273558"/>
                </a:lnTo>
                <a:lnTo>
                  <a:pt x="31241" y="399288"/>
                </a:lnTo>
                <a:lnTo>
                  <a:pt x="92084" y="382351"/>
                </a:lnTo>
                <a:lnTo>
                  <a:pt x="149840" y="362700"/>
                </a:lnTo>
                <a:lnTo>
                  <a:pt x="204102" y="340653"/>
                </a:lnTo>
                <a:lnTo>
                  <a:pt x="254463" y="316524"/>
                </a:lnTo>
                <a:lnTo>
                  <a:pt x="300513" y="290631"/>
                </a:lnTo>
                <a:lnTo>
                  <a:pt x="341846" y="263289"/>
                </a:lnTo>
                <a:lnTo>
                  <a:pt x="378053" y="234815"/>
                </a:lnTo>
                <a:lnTo>
                  <a:pt x="408727" y="205525"/>
                </a:lnTo>
                <a:lnTo>
                  <a:pt x="433460" y="175736"/>
                </a:lnTo>
                <a:lnTo>
                  <a:pt x="463470" y="115925"/>
                </a:lnTo>
                <a:lnTo>
                  <a:pt x="467931" y="86535"/>
                </a:lnTo>
                <a:close/>
              </a:path>
            </a:pathLst>
          </a:custGeom>
          <a:solidFill>
            <a:srgbClr val="29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812421" y="5836158"/>
            <a:ext cx="561975" cy="657225"/>
          </a:xfrm>
          <a:custGeom>
            <a:avLst/>
            <a:gdLst/>
            <a:ahLst/>
            <a:cxnLst/>
            <a:rect l="l" t="t" r="r" b="b"/>
            <a:pathLst>
              <a:path w="561975" h="657225">
                <a:moveTo>
                  <a:pt x="124967" y="656843"/>
                </a:moveTo>
                <a:lnTo>
                  <a:pt x="185810" y="639907"/>
                </a:lnTo>
                <a:lnTo>
                  <a:pt x="243566" y="620256"/>
                </a:lnTo>
                <a:lnTo>
                  <a:pt x="297828" y="598209"/>
                </a:lnTo>
                <a:lnTo>
                  <a:pt x="348189" y="574080"/>
                </a:lnTo>
                <a:lnTo>
                  <a:pt x="394239" y="548187"/>
                </a:lnTo>
                <a:lnTo>
                  <a:pt x="435572" y="520845"/>
                </a:lnTo>
                <a:lnTo>
                  <a:pt x="471779" y="492371"/>
                </a:lnTo>
                <a:lnTo>
                  <a:pt x="502453" y="463081"/>
                </a:lnTo>
                <a:lnTo>
                  <a:pt x="527186" y="433292"/>
                </a:lnTo>
                <a:lnTo>
                  <a:pt x="557196" y="373481"/>
                </a:lnTo>
                <a:lnTo>
                  <a:pt x="561657" y="344091"/>
                </a:lnTo>
                <a:lnTo>
                  <a:pt x="558545" y="315467"/>
                </a:lnTo>
                <a:lnTo>
                  <a:pt x="527303" y="189737"/>
                </a:lnTo>
                <a:lnTo>
                  <a:pt x="493838" y="134263"/>
                </a:lnTo>
                <a:lnTo>
                  <a:pt x="427334" y="92962"/>
                </a:lnTo>
                <a:lnTo>
                  <a:pt x="383292" y="78176"/>
                </a:lnTo>
                <a:lnTo>
                  <a:pt x="332909" y="67592"/>
                </a:lnTo>
                <a:lnTo>
                  <a:pt x="276825" y="61429"/>
                </a:lnTo>
                <a:lnTo>
                  <a:pt x="215680" y="59907"/>
                </a:lnTo>
                <a:lnTo>
                  <a:pt x="150113" y="63245"/>
                </a:lnTo>
                <a:lnTo>
                  <a:pt x="134873" y="0"/>
                </a:lnTo>
                <a:lnTo>
                  <a:pt x="0" y="153923"/>
                </a:lnTo>
                <a:lnTo>
                  <a:pt x="197357" y="251459"/>
                </a:lnTo>
                <a:lnTo>
                  <a:pt x="181355" y="188975"/>
                </a:lnTo>
                <a:lnTo>
                  <a:pt x="245252" y="185736"/>
                </a:lnTo>
                <a:lnTo>
                  <a:pt x="305217" y="187043"/>
                </a:lnTo>
                <a:lnTo>
                  <a:pt x="360583" y="192774"/>
                </a:lnTo>
                <a:lnTo>
                  <a:pt x="410684" y="202811"/>
                </a:lnTo>
                <a:lnTo>
                  <a:pt x="454854" y="217034"/>
                </a:lnTo>
                <a:lnTo>
                  <a:pt x="492425" y="235322"/>
                </a:lnTo>
                <a:lnTo>
                  <a:pt x="522731" y="257555"/>
                </a:lnTo>
                <a:lnTo>
                  <a:pt x="508841" y="287285"/>
                </a:lnTo>
                <a:lnTo>
                  <a:pt x="462586" y="345998"/>
                </a:lnTo>
                <a:lnTo>
                  <a:pt x="431074" y="374440"/>
                </a:lnTo>
                <a:lnTo>
                  <a:pt x="394540" y="401909"/>
                </a:lnTo>
                <a:lnTo>
                  <a:pt x="353409" y="428135"/>
                </a:lnTo>
                <a:lnTo>
                  <a:pt x="308109" y="452846"/>
                </a:lnTo>
                <a:lnTo>
                  <a:pt x="259065" y="475770"/>
                </a:lnTo>
                <a:lnTo>
                  <a:pt x="206702" y="496637"/>
                </a:lnTo>
                <a:lnTo>
                  <a:pt x="151447" y="515176"/>
                </a:lnTo>
                <a:lnTo>
                  <a:pt x="93725" y="531113"/>
                </a:lnTo>
                <a:lnTo>
                  <a:pt x="124967" y="656843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335153" y="6093714"/>
            <a:ext cx="36195" cy="58419"/>
          </a:xfrm>
          <a:custGeom>
            <a:avLst/>
            <a:gdLst/>
            <a:ahLst/>
            <a:cxnLst/>
            <a:rect l="l" t="t" r="r" b="b"/>
            <a:pathLst>
              <a:path w="36195" h="58420">
                <a:moveTo>
                  <a:pt x="35813" y="57912"/>
                </a:moveTo>
                <a:lnTo>
                  <a:pt x="30539" y="42326"/>
                </a:lnTo>
                <a:lnTo>
                  <a:pt x="22764" y="27527"/>
                </a:lnTo>
                <a:lnTo>
                  <a:pt x="12561" y="13442"/>
                </a:lnTo>
                <a:lnTo>
                  <a:pt x="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5930772" y="4165345"/>
            <a:ext cx="3530600" cy="1123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33CC"/>
                </a:solidFill>
                <a:latin typeface="Arial"/>
                <a:cs typeface="Arial"/>
              </a:rPr>
              <a:t>La scelta delle A.S.A. in </a:t>
            </a:r>
            <a:r>
              <a:rPr sz="1800" b="1" spc="-10" dirty="0">
                <a:solidFill>
                  <a:srgbClr val="0033CC"/>
                </a:solidFill>
                <a:latin typeface="Arial"/>
                <a:cs typeface="Arial"/>
              </a:rPr>
              <a:t>cui  </a:t>
            </a:r>
            <a:r>
              <a:rPr sz="1800" b="1" spc="-5" dirty="0">
                <a:solidFill>
                  <a:srgbClr val="0033CC"/>
                </a:solidFill>
                <a:latin typeface="Arial"/>
                <a:cs typeface="Arial"/>
              </a:rPr>
              <a:t>operare è dunque </a:t>
            </a:r>
            <a:r>
              <a:rPr sz="1800" b="1" dirty="0">
                <a:solidFill>
                  <a:srgbClr val="0033CC"/>
                </a:solidFill>
                <a:latin typeface="Arial"/>
                <a:cs typeface="Arial"/>
              </a:rPr>
              <a:t>funzione </a:t>
            </a:r>
            <a:r>
              <a:rPr sz="1800" b="1" spc="-5" dirty="0">
                <a:solidFill>
                  <a:srgbClr val="0033CC"/>
                </a:solidFill>
                <a:latin typeface="Arial"/>
                <a:cs typeface="Arial"/>
              </a:rPr>
              <a:t>della  possibilità </a:t>
            </a:r>
            <a:r>
              <a:rPr sz="1800" b="1" dirty="0">
                <a:solidFill>
                  <a:srgbClr val="0033CC"/>
                </a:solidFill>
                <a:latin typeface="Arial"/>
                <a:cs typeface="Arial"/>
              </a:rPr>
              <a:t>di </a:t>
            </a:r>
            <a:r>
              <a:rPr sz="1800" b="1" spc="-5" dirty="0">
                <a:solidFill>
                  <a:srgbClr val="0033CC"/>
                </a:solidFill>
                <a:latin typeface="Arial"/>
                <a:cs typeface="Arial"/>
              </a:rPr>
              <a:t>attuare una  strategia competitiva</a:t>
            </a:r>
            <a:r>
              <a:rPr sz="1800" b="1" spc="-25" dirty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0033CC"/>
                </a:solidFill>
                <a:latin typeface="Arial"/>
                <a:cs typeface="Arial"/>
              </a:rPr>
              <a:t>vincente</a:t>
            </a:r>
            <a:endParaRPr sz="1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95536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96730" y="345391"/>
            <a:ext cx="670757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Il rapporto tra impresa e</a:t>
            </a:r>
            <a:r>
              <a:rPr sz="2400" spc="-20" dirty="0"/>
              <a:t> </a:t>
            </a:r>
            <a:r>
              <a:rPr sz="2400" spc="-10" dirty="0" err="1"/>
              <a:t>ambiente</a:t>
            </a:r>
            <a:r>
              <a:rPr lang="it-IT" sz="2400" spc="-10" dirty="0"/>
              <a:t> per la competizione</a:t>
            </a:r>
            <a:endParaRPr sz="2400" dirty="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837113" y="1312696"/>
            <a:ext cx="9019654" cy="2286891"/>
          </a:xfrm>
          <a:prstGeom prst="rect">
            <a:avLst/>
          </a:prstGeom>
        </p:spPr>
        <p:txBody>
          <a:bodyPr vert="horz" wrap="square" lIns="0" tIns="1045574" rIns="0" bIns="0" rtlCol="0">
            <a:spAutoFit/>
          </a:bodyPr>
          <a:lstStyle/>
          <a:p>
            <a:pPr marL="3553460" marR="5080">
              <a:lnSpc>
                <a:spcPct val="100000"/>
              </a:lnSpc>
              <a:spcBef>
                <a:spcPts val="95"/>
              </a:spcBef>
            </a:pP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La struttura del </a:t>
            </a:r>
            <a:r>
              <a:rPr lang="it-IT" spc="-5" dirty="0">
                <a:solidFill>
                  <a:srgbClr val="009A9A"/>
                </a:solidFill>
                <a:latin typeface="Tahoma"/>
                <a:cs typeface="Tahoma"/>
              </a:rPr>
              <a:t>settore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 incide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sul 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comportamento delle imprese e 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questo,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a sua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volta,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influenza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il  risultato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(performance) </a:t>
            </a:r>
            <a:r>
              <a:rPr spc="-10" dirty="0">
                <a:solidFill>
                  <a:srgbClr val="009A9A"/>
                </a:solidFill>
                <a:latin typeface="Tahoma"/>
                <a:cs typeface="Tahoma"/>
              </a:rPr>
              <a:t>della  </a:t>
            </a:r>
            <a:r>
              <a:rPr spc="-5" dirty="0">
                <a:solidFill>
                  <a:srgbClr val="009A9A"/>
                </a:solidFill>
                <a:latin typeface="Tahoma"/>
                <a:cs typeface="Tahoma"/>
              </a:rPr>
              <a:t>gestione </a:t>
            </a:r>
            <a:r>
              <a:rPr dirty="0">
                <a:solidFill>
                  <a:srgbClr val="009A9A"/>
                </a:solidFill>
                <a:latin typeface="Tahoma"/>
                <a:cs typeface="Tahoma"/>
              </a:rPr>
              <a:t>aziendale</a:t>
            </a:r>
          </a:p>
        </p:txBody>
      </p:sp>
      <p:sp>
        <p:nvSpPr>
          <p:cNvPr id="4" name="object 4"/>
          <p:cNvSpPr/>
          <p:nvPr/>
        </p:nvSpPr>
        <p:spPr>
          <a:xfrm>
            <a:off x="1243469" y="1617725"/>
            <a:ext cx="1405890" cy="758190"/>
          </a:xfrm>
          <a:custGeom>
            <a:avLst/>
            <a:gdLst/>
            <a:ahLst/>
            <a:cxnLst/>
            <a:rect l="l" t="t" r="r" b="b"/>
            <a:pathLst>
              <a:path w="1405889" h="758189">
                <a:moveTo>
                  <a:pt x="1405890" y="378714"/>
                </a:moveTo>
                <a:lnTo>
                  <a:pt x="1054608" y="0"/>
                </a:lnTo>
                <a:lnTo>
                  <a:pt x="0" y="0"/>
                </a:lnTo>
                <a:lnTo>
                  <a:pt x="0" y="758190"/>
                </a:lnTo>
                <a:lnTo>
                  <a:pt x="1054608" y="758190"/>
                </a:lnTo>
                <a:lnTo>
                  <a:pt x="1405890" y="378714"/>
                </a:lnTo>
                <a:close/>
              </a:path>
            </a:pathLst>
          </a:custGeom>
          <a:solidFill>
            <a:srgbClr val="0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43469" y="1617725"/>
            <a:ext cx="1405890" cy="758190"/>
          </a:xfrm>
          <a:custGeom>
            <a:avLst/>
            <a:gdLst/>
            <a:ahLst/>
            <a:cxnLst/>
            <a:rect l="l" t="t" r="r" b="b"/>
            <a:pathLst>
              <a:path w="1405889" h="758189">
                <a:moveTo>
                  <a:pt x="1054608" y="0"/>
                </a:moveTo>
                <a:lnTo>
                  <a:pt x="0" y="0"/>
                </a:lnTo>
                <a:lnTo>
                  <a:pt x="0" y="758190"/>
                </a:lnTo>
                <a:lnTo>
                  <a:pt x="1054608" y="758190"/>
                </a:lnTo>
                <a:lnTo>
                  <a:pt x="1405890" y="378714"/>
                </a:lnTo>
                <a:lnTo>
                  <a:pt x="1054608" y="0"/>
                </a:lnTo>
                <a:close/>
              </a:path>
            </a:pathLst>
          </a:custGeom>
          <a:ln w="9144">
            <a:solidFill>
              <a:srgbClr val="7F7F7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49463" y="1807717"/>
            <a:ext cx="8705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S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- C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1800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P 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69057" y="1717039"/>
            <a:ext cx="3217545" cy="514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009A9A"/>
                </a:solidFill>
                <a:latin typeface="Times New Roman"/>
                <a:cs typeface="Times New Roman"/>
              </a:rPr>
              <a:t>PARADIGMA</a:t>
            </a:r>
            <a:r>
              <a:rPr sz="1600" b="1" spc="-60" dirty="0">
                <a:solidFill>
                  <a:srgbClr val="009A9A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009A9A"/>
                </a:solidFill>
                <a:latin typeface="Times New Roman"/>
                <a:cs typeface="Times New Roman"/>
              </a:rPr>
              <a:t>STRUTTURALISTA</a:t>
            </a:r>
            <a:endParaRPr sz="16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solidFill>
                  <a:srgbClr val="009A9A"/>
                </a:solidFill>
                <a:latin typeface="Times New Roman"/>
                <a:cs typeface="Times New Roman"/>
              </a:rPr>
              <a:t>(Struttura-Condotta-Performance)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243469" y="4367021"/>
            <a:ext cx="1405890" cy="759460"/>
          </a:xfrm>
          <a:custGeom>
            <a:avLst/>
            <a:gdLst/>
            <a:ahLst/>
            <a:cxnLst/>
            <a:rect l="l" t="t" r="r" b="b"/>
            <a:pathLst>
              <a:path w="1405889" h="759460">
                <a:moveTo>
                  <a:pt x="1405890" y="379476"/>
                </a:moveTo>
                <a:lnTo>
                  <a:pt x="1054608" y="0"/>
                </a:lnTo>
                <a:lnTo>
                  <a:pt x="0" y="0"/>
                </a:lnTo>
                <a:lnTo>
                  <a:pt x="0" y="758952"/>
                </a:lnTo>
                <a:lnTo>
                  <a:pt x="1054608" y="758952"/>
                </a:lnTo>
                <a:lnTo>
                  <a:pt x="1405890" y="379476"/>
                </a:lnTo>
                <a:close/>
              </a:path>
            </a:pathLst>
          </a:custGeom>
          <a:solidFill>
            <a:srgbClr val="A500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43469" y="4367021"/>
            <a:ext cx="1405890" cy="759460"/>
          </a:xfrm>
          <a:custGeom>
            <a:avLst/>
            <a:gdLst/>
            <a:ahLst/>
            <a:cxnLst/>
            <a:rect l="l" t="t" r="r" b="b"/>
            <a:pathLst>
              <a:path w="1405889" h="759460">
                <a:moveTo>
                  <a:pt x="1054608" y="0"/>
                </a:moveTo>
                <a:lnTo>
                  <a:pt x="0" y="0"/>
                </a:lnTo>
                <a:lnTo>
                  <a:pt x="0" y="758952"/>
                </a:lnTo>
                <a:lnTo>
                  <a:pt x="1054608" y="758952"/>
                </a:lnTo>
                <a:lnTo>
                  <a:pt x="1405890" y="379476"/>
                </a:lnTo>
                <a:lnTo>
                  <a:pt x="1054608" y="0"/>
                </a:lnTo>
                <a:close/>
              </a:path>
            </a:pathLst>
          </a:custGeom>
          <a:ln w="9144">
            <a:solidFill>
              <a:srgbClr val="7F7F7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449463" y="4557014"/>
            <a:ext cx="8705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C -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S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1800" spc="3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P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73629" y="4521961"/>
            <a:ext cx="3648710" cy="514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A50021"/>
                </a:solidFill>
                <a:latin typeface="Times New Roman"/>
                <a:cs typeface="Times New Roman"/>
              </a:rPr>
              <a:t>PARADIGMA</a:t>
            </a:r>
            <a:r>
              <a:rPr sz="1600" b="1" spc="-60" dirty="0">
                <a:solidFill>
                  <a:srgbClr val="A50021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A50021"/>
                </a:solidFill>
                <a:latin typeface="Times New Roman"/>
                <a:cs typeface="Times New Roman"/>
              </a:rPr>
              <a:t>COMPORTAMENTISTA</a:t>
            </a:r>
            <a:endParaRPr sz="16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solidFill>
                  <a:srgbClr val="A50021"/>
                </a:solidFill>
                <a:latin typeface="Times New Roman"/>
                <a:cs typeface="Times New Roman"/>
              </a:rPr>
              <a:t>(Condotta-Struttura-Performance)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778628" y="5289296"/>
            <a:ext cx="4762500" cy="1852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999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A50021"/>
                </a:solidFill>
                <a:latin typeface="Tahoma"/>
                <a:cs typeface="Tahoma"/>
              </a:rPr>
              <a:t>È il comportamento delle imprese  che influenza la </a:t>
            </a:r>
            <a:r>
              <a:rPr sz="2000" b="1" spc="-10" dirty="0">
                <a:solidFill>
                  <a:srgbClr val="A50021"/>
                </a:solidFill>
                <a:latin typeface="Tahoma"/>
                <a:cs typeface="Tahoma"/>
              </a:rPr>
              <a:t>struttura </a:t>
            </a:r>
            <a:r>
              <a:rPr sz="2000" b="1" dirty="0">
                <a:solidFill>
                  <a:srgbClr val="A50021"/>
                </a:solidFill>
                <a:latin typeface="Tahoma"/>
                <a:cs typeface="Tahoma"/>
              </a:rPr>
              <a:t>del </a:t>
            </a:r>
            <a:r>
              <a:rPr sz="2000" b="1" spc="-10" dirty="0">
                <a:solidFill>
                  <a:srgbClr val="A50021"/>
                </a:solidFill>
                <a:latin typeface="Tahoma"/>
                <a:cs typeface="Tahoma"/>
              </a:rPr>
              <a:t>settore.  </a:t>
            </a:r>
            <a:r>
              <a:rPr sz="2000" b="1" spc="-5" dirty="0">
                <a:solidFill>
                  <a:srgbClr val="A50021"/>
                </a:solidFill>
                <a:latin typeface="Tahoma"/>
                <a:cs typeface="Tahoma"/>
              </a:rPr>
              <a:t>Le </a:t>
            </a:r>
            <a:r>
              <a:rPr sz="2000" b="1" dirty="0">
                <a:solidFill>
                  <a:srgbClr val="A50021"/>
                </a:solidFill>
                <a:latin typeface="Tahoma"/>
                <a:cs typeface="Tahoma"/>
              </a:rPr>
              <a:t>trasformazioni </a:t>
            </a:r>
            <a:r>
              <a:rPr sz="2000" b="1" spc="-5" dirty="0">
                <a:solidFill>
                  <a:srgbClr val="A50021"/>
                </a:solidFill>
                <a:latin typeface="Tahoma"/>
                <a:cs typeface="Tahoma"/>
              </a:rPr>
              <a:t>ambientali si  determinano (anche) per effetto dei  comportamenti </a:t>
            </a:r>
            <a:r>
              <a:rPr sz="2000" b="1" spc="-10" dirty="0">
                <a:solidFill>
                  <a:srgbClr val="A50021"/>
                </a:solidFill>
                <a:latin typeface="Tahoma"/>
                <a:cs typeface="Tahoma"/>
              </a:rPr>
              <a:t>innovativi promossi  </a:t>
            </a:r>
            <a:r>
              <a:rPr sz="2000" b="1" spc="-5" dirty="0">
                <a:solidFill>
                  <a:srgbClr val="A50021"/>
                </a:solidFill>
                <a:latin typeface="Tahoma"/>
                <a:cs typeface="Tahoma"/>
              </a:rPr>
              <a:t>dalle imprese</a:t>
            </a:r>
            <a:endParaRPr sz="200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355541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53817" y="563371"/>
            <a:ext cx="49352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Il rapporto tra impresa e</a:t>
            </a:r>
            <a:r>
              <a:rPr sz="2400" spc="-20" dirty="0"/>
              <a:t> </a:t>
            </a:r>
            <a:r>
              <a:rPr sz="2400" spc="-10" dirty="0"/>
              <a:t>ambiente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4778628" y="2160524"/>
            <a:ext cx="4672330" cy="2157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999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339A33"/>
                </a:solidFill>
                <a:latin typeface="Tahoma"/>
                <a:cs typeface="Tahoma"/>
              </a:rPr>
              <a:t>Sono </a:t>
            </a:r>
            <a:r>
              <a:rPr sz="2000" b="1" spc="-5" dirty="0">
                <a:solidFill>
                  <a:srgbClr val="339A33"/>
                </a:solidFill>
                <a:latin typeface="Tahoma"/>
                <a:cs typeface="Tahoma"/>
              </a:rPr>
              <a:t>le risorse specifiche </a:t>
            </a:r>
            <a:r>
              <a:rPr sz="2000" b="1" spc="-10" dirty="0">
                <a:solidFill>
                  <a:srgbClr val="339A33"/>
                </a:solidFill>
                <a:latin typeface="Tahoma"/>
                <a:cs typeface="Tahoma"/>
              </a:rPr>
              <a:t>possedute  </a:t>
            </a:r>
            <a:r>
              <a:rPr sz="2000" b="1" spc="-5" dirty="0">
                <a:solidFill>
                  <a:srgbClr val="339A33"/>
                </a:solidFill>
                <a:latin typeface="Tahoma"/>
                <a:cs typeface="Tahoma"/>
              </a:rPr>
              <a:t>dall’impresa che sostengono le  </a:t>
            </a:r>
            <a:r>
              <a:rPr sz="2000" b="1" spc="-10" dirty="0">
                <a:solidFill>
                  <a:srgbClr val="339A33"/>
                </a:solidFill>
                <a:latin typeface="Tahoma"/>
                <a:cs typeface="Tahoma"/>
              </a:rPr>
              <a:t>condotte suscettibili </a:t>
            </a:r>
            <a:r>
              <a:rPr sz="2000" b="1" spc="-5" dirty="0">
                <a:solidFill>
                  <a:srgbClr val="339A33"/>
                </a:solidFill>
                <a:latin typeface="Tahoma"/>
                <a:cs typeface="Tahoma"/>
              </a:rPr>
              <a:t>di </a:t>
            </a:r>
            <a:r>
              <a:rPr sz="2000" b="1" spc="-10" dirty="0">
                <a:solidFill>
                  <a:srgbClr val="339A33"/>
                </a:solidFill>
                <a:latin typeface="Tahoma"/>
                <a:cs typeface="Tahoma"/>
              </a:rPr>
              <a:t>generare  cambiamenti settoriali che,  </a:t>
            </a:r>
            <a:r>
              <a:rPr sz="2000" b="1" spc="-5" dirty="0">
                <a:solidFill>
                  <a:srgbClr val="339A33"/>
                </a:solidFill>
                <a:latin typeface="Tahoma"/>
                <a:cs typeface="Tahoma"/>
              </a:rPr>
              <a:t>modificando le regole del gioco,  migliorano le </a:t>
            </a:r>
            <a:r>
              <a:rPr sz="2000" b="1" spc="-10" dirty="0">
                <a:solidFill>
                  <a:srgbClr val="339A33"/>
                </a:solidFill>
                <a:latin typeface="Tahoma"/>
                <a:cs typeface="Tahoma"/>
              </a:rPr>
              <a:t>probabilità </a:t>
            </a:r>
            <a:r>
              <a:rPr sz="2000" b="1" spc="-5" dirty="0">
                <a:solidFill>
                  <a:srgbClr val="339A33"/>
                </a:solidFill>
                <a:latin typeface="Tahoma"/>
                <a:cs typeface="Tahoma"/>
              </a:rPr>
              <a:t>di successo  competitivo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43469" y="1296924"/>
            <a:ext cx="1405890" cy="759460"/>
          </a:xfrm>
          <a:custGeom>
            <a:avLst/>
            <a:gdLst/>
            <a:ahLst/>
            <a:cxnLst/>
            <a:rect l="l" t="t" r="r" b="b"/>
            <a:pathLst>
              <a:path w="1405889" h="759460">
                <a:moveTo>
                  <a:pt x="1405890" y="379476"/>
                </a:moveTo>
                <a:lnTo>
                  <a:pt x="1054608" y="0"/>
                </a:lnTo>
                <a:lnTo>
                  <a:pt x="0" y="0"/>
                </a:lnTo>
                <a:lnTo>
                  <a:pt x="0" y="758952"/>
                </a:lnTo>
                <a:lnTo>
                  <a:pt x="1054608" y="758952"/>
                </a:lnTo>
                <a:lnTo>
                  <a:pt x="1405890" y="379476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43469" y="1296924"/>
            <a:ext cx="1405890" cy="759460"/>
          </a:xfrm>
          <a:custGeom>
            <a:avLst/>
            <a:gdLst/>
            <a:ahLst/>
            <a:cxnLst/>
            <a:rect l="l" t="t" r="r" b="b"/>
            <a:pathLst>
              <a:path w="1405889" h="759460">
                <a:moveTo>
                  <a:pt x="1054608" y="0"/>
                </a:moveTo>
                <a:lnTo>
                  <a:pt x="0" y="0"/>
                </a:lnTo>
                <a:lnTo>
                  <a:pt x="0" y="758952"/>
                </a:lnTo>
                <a:lnTo>
                  <a:pt x="1054608" y="758952"/>
                </a:lnTo>
                <a:lnTo>
                  <a:pt x="1405890" y="379476"/>
                </a:lnTo>
                <a:lnTo>
                  <a:pt x="1054608" y="0"/>
                </a:lnTo>
                <a:close/>
              </a:path>
            </a:pathLst>
          </a:custGeom>
          <a:ln w="9144">
            <a:solidFill>
              <a:srgbClr val="339A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49463" y="1486915"/>
            <a:ext cx="7816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R-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C -</a:t>
            </a:r>
            <a:r>
              <a:rPr sz="1800" spc="-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P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243469" y="4367021"/>
            <a:ext cx="1405890" cy="759460"/>
          </a:xfrm>
          <a:custGeom>
            <a:avLst/>
            <a:gdLst/>
            <a:ahLst/>
            <a:cxnLst/>
            <a:rect l="l" t="t" r="r" b="b"/>
            <a:pathLst>
              <a:path w="1405889" h="759460">
                <a:moveTo>
                  <a:pt x="1405890" y="379476"/>
                </a:moveTo>
                <a:lnTo>
                  <a:pt x="1054608" y="0"/>
                </a:lnTo>
                <a:lnTo>
                  <a:pt x="0" y="0"/>
                </a:lnTo>
                <a:lnTo>
                  <a:pt x="0" y="758952"/>
                </a:lnTo>
                <a:lnTo>
                  <a:pt x="1054608" y="758952"/>
                </a:lnTo>
                <a:lnTo>
                  <a:pt x="1405890" y="379476"/>
                </a:lnTo>
                <a:close/>
              </a:path>
            </a:pathLst>
          </a:custGeom>
          <a:solidFill>
            <a:srgbClr val="65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43469" y="4367021"/>
            <a:ext cx="1405890" cy="759460"/>
          </a:xfrm>
          <a:custGeom>
            <a:avLst/>
            <a:gdLst/>
            <a:ahLst/>
            <a:cxnLst/>
            <a:rect l="l" t="t" r="r" b="b"/>
            <a:pathLst>
              <a:path w="1405889" h="759460">
                <a:moveTo>
                  <a:pt x="1054608" y="0"/>
                </a:moveTo>
                <a:lnTo>
                  <a:pt x="0" y="0"/>
                </a:lnTo>
                <a:lnTo>
                  <a:pt x="0" y="758952"/>
                </a:lnTo>
                <a:lnTo>
                  <a:pt x="1054608" y="758952"/>
                </a:lnTo>
                <a:lnTo>
                  <a:pt x="1405890" y="379476"/>
                </a:lnTo>
                <a:lnTo>
                  <a:pt x="1054608" y="0"/>
                </a:lnTo>
                <a:close/>
              </a:path>
            </a:pathLst>
          </a:custGeom>
          <a:ln w="9144">
            <a:solidFill>
              <a:srgbClr val="7F7F7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449463" y="4557014"/>
            <a:ext cx="9086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K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- C -</a:t>
            </a:r>
            <a:r>
              <a:rPr sz="1800" spc="3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P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78628" y="5249671"/>
            <a:ext cx="4775835" cy="1852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999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009A9A"/>
                </a:solidFill>
                <a:latin typeface="Tahoma"/>
                <a:cs typeface="Tahoma"/>
              </a:rPr>
              <a:t>Sono le </a:t>
            </a:r>
            <a:r>
              <a:rPr sz="2000" b="1" dirty="0">
                <a:solidFill>
                  <a:srgbClr val="009A9A"/>
                </a:solidFill>
                <a:latin typeface="Tahoma"/>
                <a:cs typeface="Tahoma"/>
              </a:rPr>
              <a:t>conoscenze </a:t>
            </a:r>
            <a:r>
              <a:rPr sz="2000" b="1" spc="-5" dirty="0">
                <a:solidFill>
                  <a:srgbClr val="009A9A"/>
                </a:solidFill>
                <a:latin typeface="Tahoma"/>
                <a:cs typeface="Tahoma"/>
              </a:rPr>
              <a:t>(prodotte  dall’interazione </a:t>
            </a:r>
            <a:r>
              <a:rPr sz="2000" b="1" spc="-10" dirty="0">
                <a:solidFill>
                  <a:srgbClr val="009A9A"/>
                </a:solidFill>
                <a:latin typeface="Tahoma"/>
                <a:cs typeface="Tahoma"/>
              </a:rPr>
              <a:t>sociale) </a:t>
            </a:r>
            <a:r>
              <a:rPr sz="2000" b="1" spc="-5" dirty="0">
                <a:solidFill>
                  <a:srgbClr val="009A9A"/>
                </a:solidFill>
                <a:latin typeface="Tahoma"/>
                <a:cs typeface="Tahoma"/>
              </a:rPr>
              <a:t>che si  accumulano nell’impresa a produrre  </a:t>
            </a:r>
            <a:r>
              <a:rPr sz="2000" b="1" spc="-5" dirty="0" err="1">
                <a:solidFill>
                  <a:srgbClr val="009A9A"/>
                </a:solidFill>
                <a:latin typeface="Tahoma"/>
                <a:cs typeface="Tahoma"/>
              </a:rPr>
              <a:t>capacità</a:t>
            </a:r>
            <a:r>
              <a:rPr sz="2000" b="1" spc="-5" dirty="0">
                <a:solidFill>
                  <a:srgbClr val="009A9A"/>
                </a:solidFill>
                <a:latin typeface="Tahoma"/>
                <a:cs typeface="Tahoma"/>
              </a:rPr>
              <a:t> </a:t>
            </a:r>
            <a:r>
              <a:rPr lang="it-IT" sz="2000" b="1" spc="-5" dirty="0">
                <a:solidFill>
                  <a:srgbClr val="009A9A"/>
                </a:solidFill>
                <a:latin typeface="Tahoma"/>
                <a:cs typeface="Tahoma"/>
              </a:rPr>
              <a:t>dinamiche </a:t>
            </a:r>
            <a:r>
              <a:rPr sz="2000" b="1" spc="-5" dirty="0">
                <a:solidFill>
                  <a:srgbClr val="009A9A"/>
                </a:solidFill>
                <a:latin typeface="Tahoma"/>
                <a:cs typeface="Tahoma"/>
              </a:rPr>
              <a:t>in grado di ispirare condotte  </a:t>
            </a:r>
            <a:r>
              <a:rPr sz="2000" b="1" spc="-10" dirty="0">
                <a:solidFill>
                  <a:srgbClr val="009A9A"/>
                </a:solidFill>
                <a:latin typeface="Tahoma"/>
                <a:cs typeface="Tahoma"/>
              </a:rPr>
              <a:t>suscettibili </a:t>
            </a:r>
            <a:r>
              <a:rPr sz="2000" b="1" spc="-5" dirty="0">
                <a:solidFill>
                  <a:srgbClr val="009A9A"/>
                </a:solidFill>
                <a:latin typeface="Tahoma"/>
                <a:cs typeface="Tahoma"/>
              </a:rPr>
              <a:t>di generare </a:t>
            </a:r>
            <a:r>
              <a:rPr sz="2000" b="1" spc="-10" dirty="0">
                <a:solidFill>
                  <a:srgbClr val="009A9A"/>
                </a:solidFill>
                <a:latin typeface="Tahoma"/>
                <a:cs typeface="Tahoma"/>
              </a:rPr>
              <a:t>successo  </a:t>
            </a:r>
            <a:r>
              <a:rPr sz="2000" b="1" spc="-5" dirty="0">
                <a:solidFill>
                  <a:srgbClr val="009A9A"/>
                </a:solidFill>
                <a:latin typeface="Tahoma"/>
                <a:cs typeface="Tahoma"/>
              </a:rPr>
              <a:t>competitivo</a:t>
            </a:r>
            <a:endParaRPr sz="2000" dirty="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72282" y="1467866"/>
            <a:ext cx="403161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339A33"/>
                </a:solidFill>
                <a:latin typeface="Times New Roman"/>
                <a:cs typeface="Times New Roman"/>
              </a:rPr>
              <a:t>PARADIGMA FONDATO SULLE</a:t>
            </a:r>
            <a:r>
              <a:rPr sz="1600" b="1" spc="-60" dirty="0">
                <a:solidFill>
                  <a:srgbClr val="339A33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339A33"/>
                </a:solidFill>
                <a:latin typeface="Times New Roman"/>
                <a:cs typeface="Times New Roman"/>
              </a:rPr>
              <a:t>RISORSE</a:t>
            </a:r>
            <a:endParaRPr sz="16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600" dirty="0">
                <a:solidFill>
                  <a:srgbClr val="339A33"/>
                </a:solidFill>
                <a:latin typeface="Times New Roman"/>
                <a:cs typeface="Times New Roman"/>
              </a:rPr>
              <a:t>(Risorse-Condotta-Performance)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57530" y="4524965"/>
            <a:ext cx="4582160" cy="514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009A9A"/>
                </a:solidFill>
                <a:latin typeface="Times New Roman"/>
                <a:cs typeface="Times New Roman"/>
              </a:rPr>
              <a:t>PARADIGMA FONDATO SULLA</a:t>
            </a:r>
            <a:r>
              <a:rPr sz="1600" b="1" spc="-65" dirty="0">
                <a:solidFill>
                  <a:srgbClr val="009A9A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009A9A"/>
                </a:solidFill>
                <a:latin typeface="Times New Roman"/>
                <a:cs typeface="Times New Roman"/>
              </a:rPr>
              <a:t>CONOSCENZA</a:t>
            </a:r>
            <a:endParaRPr sz="160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1600" b="1" dirty="0">
                <a:solidFill>
                  <a:srgbClr val="009A9A"/>
                </a:solidFill>
                <a:latin typeface="Times New Roman"/>
                <a:cs typeface="Times New Roman"/>
              </a:rPr>
              <a:t>(Conoscenza-Capacità-Performance)</a:t>
            </a:r>
            <a:endParaRPr sz="16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91088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96B15-8338-45D5-A943-561235072D66}" type="slidenum">
              <a:rPr lang="en-ZA" smtClean="0"/>
              <a:t>11</a:t>
            </a:fld>
            <a:endParaRPr lang="en-ZA"/>
          </a:p>
        </p:txBody>
      </p:sp>
      <p:sp>
        <p:nvSpPr>
          <p:cNvPr id="4" name="TextBox 7">
            <a:hlinkClick r:id="rId2"/>
            <a:extLst>
              <a:ext uri="{FF2B5EF4-FFF2-40B4-BE49-F238E27FC236}">
                <a16:creationId xmlns:a16="http://schemas.microsoft.com/office/drawing/2014/main" xmlns="" id="{5FC6C278-4035-446A-A94B-030E792FDDF5}"/>
              </a:ext>
            </a:extLst>
          </p:cNvPr>
          <p:cNvSpPr txBox="1"/>
          <p:nvPr/>
        </p:nvSpPr>
        <p:spPr>
          <a:xfrm>
            <a:off x="469900" y="1799848"/>
            <a:ext cx="9951519" cy="53236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it-IT" sz="2400" dirty="0">
                <a:solidFill>
                  <a:srgbClr val="0070C0"/>
                </a:solidFill>
              </a:rPr>
              <a:t>Nell’ottica </a:t>
            </a:r>
            <a:r>
              <a:rPr lang="it-IT" sz="2400" b="1" i="1" dirty="0">
                <a:solidFill>
                  <a:srgbClr val="0070C0"/>
                </a:solidFill>
              </a:rPr>
              <a:t>Resource-</a:t>
            </a:r>
            <a:r>
              <a:rPr lang="it-IT" sz="2400" b="1" i="1" dirty="0" err="1">
                <a:solidFill>
                  <a:srgbClr val="0070C0"/>
                </a:solidFill>
              </a:rPr>
              <a:t>Based</a:t>
            </a:r>
            <a:r>
              <a:rPr lang="it-IT" sz="2400" b="1" i="1" dirty="0">
                <a:solidFill>
                  <a:srgbClr val="0070C0"/>
                </a:solidFill>
              </a:rPr>
              <a:t> View</a:t>
            </a:r>
            <a:r>
              <a:rPr lang="it-IT" sz="2400" dirty="0">
                <a:solidFill>
                  <a:srgbClr val="0070C0"/>
                </a:solidFill>
              </a:rPr>
              <a:t>, i fattori di origine interna possono essere ricondotti alle risorse e competenze dell’impresa</a:t>
            </a:r>
          </a:p>
        </p:txBody>
      </p:sp>
      <p:sp>
        <p:nvSpPr>
          <p:cNvPr id="5" name="Freccia in giù 4"/>
          <p:cNvSpPr/>
          <p:nvPr/>
        </p:nvSpPr>
        <p:spPr>
          <a:xfrm rot="16200000">
            <a:off x="827990" y="3539268"/>
            <a:ext cx="370002" cy="4415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sp>
        <p:nvSpPr>
          <p:cNvPr id="9" name="TextBox 7">
            <a:hlinkClick r:id="rId2"/>
            <a:extLst>
              <a:ext uri="{FF2B5EF4-FFF2-40B4-BE49-F238E27FC236}">
                <a16:creationId xmlns:a16="http://schemas.microsoft.com/office/drawing/2014/main" xmlns="" id="{5FC6C278-4035-446A-A94B-030E792FDDF5}"/>
              </a:ext>
            </a:extLst>
          </p:cNvPr>
          <p:cNvSpPr txBox="1"/>
          <p:nvPr/>
        </p:nvSpPr>
        <p:spPr>
          <a:xfrm>
            <a:off x="1462240" y="3525686"/>
            <a:ext cx="5598479" cy="53236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it-IT" sz="2600" u="sng" dirty="0">
                <a:solidFill>
                  <a:srgbClr val="0070C0"/>
                </a:solidFill>
              </a:rPr>
              <a:t>Risorse tangibili</a:t>
            </a:r>
            <a:r>
              <a:rPr lang="it-IT" sz="2600" dirty="0">
                <a:solidFill>
                  <a:srgbClr val="0070C0"/>
                </a:solidFill>
              </a:rPr>
              <a:t>: fisiche e finanziarie</a:t>
            </a:r>
          </a:p>
        </p:txBody>
      </p:sp>
      <p:sp>
        <p:nvSpPr>
          <p:cNvPr id="10" name="TextBox 7">
            <a:hlinkClick r:id="rId2"/>
            <a:extLst>
              <a:ext uri="{FF2B5EF4-FFF2-40B4-BE49-F238E27FC236}">
                <a16:creationId xmlns:a16="http://schemas.microsoft.com/office/drawing/2014/main" xmlns="" id="{5FC6C278-4035-446A-A94B-030E792FDDF5}"/>
              </a:ext>
            </a:extLst>
          </p:cNvPr>
          <p:cNvSpPr txBox="1"/>
          <p:nvPr/>
        </p:nvSpPr>
        <p:spPr>
          <a:xfrm>
            <a:off x="1462240" y="4236488"/>
            <a:ext cx="8774095" cy="53236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it-IT" sz="2600" u="sng" dirty="0">
                <a:solidFill>
                  <a:srgbClr val="0070C0"/>
                </a:solidFill>
              </a:rPr>
              <a:t>Risorse immateriali</a:t>
            </a:r>
            <a:r>
              <a:rPr lang="it-IT" sz="2600" dirty="0">
                <a:solidFill>
                  <a:srgbClr val="0070C0"/>
                </a:solidFill>
              </a:rPr>
              <a:t>: interne (brevetti, proprietà intellettuale) ed esterne (reputazione, immagine del brand)</a:t>
            </a:r>
          </a:p>
        </p:txBody>
      </p:sp>
      <p:sp>
        <p:nvSpPr>
          <p:cNvPr id="11" name="TextBox 7">
            <a:hlinkClick r:id="rId2"/>
            <a:extLst>
              <a:ext uri="{FF2B5EF4-FFF2-40B4-BE49-F238E27FC236}">
                <a16:creationId xmlns:a16="http://schemas.microsoft.com/office/drawing/2014/main" xmlns="" id="{5FC6C278-4035-446A-A94B-030E792FDDF5}"/>
              </a:ext>
            </a:extLst>
          </p:cNvPr>
          <p:cNvSpPr txBox="1"/>
          <p:nvPr/>
        </p:nvSpPr>
        <p:spPr>
          <a:xfrm>
            <a:off x="1462240" y="5153622"/>
            <a:ext cx="6935155" cy="53236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it-IT" sz="2600" u="sng" dirty="0">
                <a:solidFill>
                  <a:srgbClr val="0070C0"/>
                </a:solidFill>
              </a:rPr>
              <a:t>Risorse umane</a:t>
            </a:r>
            <a:r>
              <a:rPr lang="it-IT" sz="2600" dirty="0">
                <a:solidFill>
                  <a:srgbClr val="0070C0"/>
                </a:solidFill>
              </a:rPr>
              <a:t>: motivazione, competenza e lealtà</a:t>
            </a:r>
          </a:p>
        </p:txBody>
      </p:sp>
      <p:sp>
        <p:nvSpPr>
          <p:cNvPr id="12" name="TextBox 7">
            <a:hlinkClick r:id="rId2"/>
            <a:extLst>
              <a:ext uri="{FF2B5EF4-FFF2-40B4-BE49-F238E27FC236}">
                <a16:creationId xmlns:a16="http://schemas.microsoft.com/office/drawing/2014/main" xmlns="" id="{5FC6C278-4035-446A-A94B-030E792FDDF5}"/>
              </a:ext>
            </a:extLst>
          </p:cNvPr>
          <p:cNvSpPr txBox="1"/>
          <p:nvPr/>
        </p:nvSpPr>
        <p:spPr>
          <a:xfrm>
            <a:off x="1462240" y="5760488"/>
            <a:ext cx="8818006" cy="53236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it-IT" sz="2600" u="sng" dirty="0">
                <a:solidFill>
                  <a:srgbClr val="0070C0"/>
                </a:solidFill>
              </a:rPr>
              <a:t>Competenze aziendali</a:t>
            </a:r>
            <a:r>
              <a:rPr lang="it-IT" sz="2600" dirty="0">
                <a:solidFill>
                  <a:srgbClr val="0070C0"/>
                </a:solidFill>
              </a:rPr>
              <a:t>: tecnologiche, di marketing e organizzative</a:t>
            </a:r>
          </a:p>
        </p:txBody>
      </p:sp>
      <p:sp>
        <p:nvSpPr>
          <p:cNvPr id="14" name="Freccia in giù 13"/>
          <p:cNvSpPr/>
          <p:nvPr/>
        </p:nvSpPr>
        <p:spPr>
          <a:xfrm rot="16200000">
            <a:off x="827989" y="4351003"/>
            <a:ext cx="370002" cy="4415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sp>
        <p:nvSpPr>
          <p:cNvPr id="15" name="Freccia in giù 14"/>
          <p:cNvSpPr/>
          <p:nvPr/>
        </p:nvSpPr>
        <p:spPr>
          <a:xfrm rot="16200000">
            <a:off x="827989" y="5121097"/>
            <a:ext cx="370002" cy="4415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sp>
        <p:nvSpPr>
          <p:cNvPr id="16" name="Freccia in giù 15"/>
          <p:cNvSpPr/>
          <p:nvPr/>
        </p:nvSpPr>
        <p:spPr>
          <a:xfrm rot="16200000">
            <a:off x="827989" y="5805915"/>
            <a:ext cx="370002" cy="4415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</p:spTree>
    <p:extLst>
      <p:ext uri="{BB962C8B-B14F-4D97-AF65-F5344CB8AC3E}">
        <p14:creationId xmlns:p14="http://schemas.microsoft.com/office/powerpoint/2010/main" val="41951098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73CB54C2-1816-C840-85BF-B1BF9F087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1476" y="273050"/>
            <a:ext cx="4330446" cy="492443"/>
          </a:xfrm>
        </p:spPr>
        <p:txBody>
          <a:bodyPr/>
          <a:lstStyle/>
          <a:p>
            <a:r>
              <a:rPr lang="it-IT" dirty="0"/>
              <a:t>Le competenze chiave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xmlns="" id="{7AD80BBE-F226-2548-AB84-B3705C2C18F6}"/>
              </a:ext>
            </a:extLst>
          </p:cNvPr>
          <p:cNvSpPr txBox="1"/>
          <p:nvPr/>
        </p:nvSpPr>
        <p:spPr>
          <a:xfrm>
            <a:off x="1993900" y="1743526"/>
            <a:ext cx="7543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La società ha costituito nel tempo una combinazione nello sviluppo di materiali adesivi e rivestimenti operando nella fornitura per i  settori più disparati: cancelleria (post-it); fotografia (pellicola); sicurezza (protezioni antincendio, prodotti dentali (abrasivi), ecc.)</a:t>
            </a:r>
          </a:p>
          <a:p>
            <a:endParaRPr lang="it-IT" dirty="0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xmlns="" id="{3E99BBB5-C8A1-4341-88F8-22D8F7E44579}"/>
              </a:ext>
            </a:extLst>
          </p:cNvPr>
          <p:cNvSpPr txBox="1"/>
          <p:nvPr/>
        </p:nvSpPr>
        <p:spPr>
          <a:xfrm>
            <a:off x="1886395" y="3414871"/>
            <a:ext cx="72322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La società numero uno al mondo per la fotografia grazie alle competenze accumulate nei settori dell’ottica, della microelettronica e della meccanica di precisione ha potuto competere in vari altri contesti: </a:t>
            </a:r>
            <a:r>
              <a:rPr lang="it-IT" dirty="0" err="1"/>
              <a:t>viedo</a:t>
            </a:r>
            <a:r>
              <a:rPr lang="it-IT" dirty="0"/>
              <a:t>, fotocopiatrici a basso costo, stampanti, ecc.</a:t>
            </a:r>
          </a:p>
          <a:p>
            <a:endParaRPr lang="it-IT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xmlns="" id="{72A61B9E-86C8-464F-B94E-2A40A7E9EB90}"/>
              </a:ext>
            </a:extLst>
          </p:cNvPr>
          <p:cNvSpPr txBox="1"/>
          <p:nvPr/>
        </p:nvSpPr>
        <p:spPr>
          <a:xfrm>
            <a:off x="2427923" y="5998118"/>
            <a:ext cx="754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La società concepisce la sua attività come la diffusione di prodotti monouso di largo consumo a case di plastica fusa (penne, accendini, rasoi, ecc.)</a:t>
            </a:r>
          </a:p>
          <a:p>
            <a:endParaRPr lang="it-IT" dirty="0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xmlns="" id="{63F14262-F7C1-B64F-89D9-0411FB8FBC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5" y="1959208"/>
            <a:ext cx="1580705" cy="835139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xmlns="" id="{46173213-791C-B041-A5DB-F21A0473B2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5" y="3026836"/>
            <a:ext cx="1854200" cy="1422400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E08F1549-0477-364C-8A98-D192173146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95" y="5795327"/>
            <a:ext cx="24257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65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5">
            <a:extLst>
              <a:ext uri="{FF2B5EF4-FFF2-40B4-BE49-F238E27FC236}">
                <a16:creationId xmlns:a16="http://schemas.microsoft.com/office/drawing/2014/main" xmlns="" id="{5CE11005-496F-1146-A459-3DD140E046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100" y="333447"/>
            <a:ext cx="8464815" cy="571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it-IT" sz="3200" b="1" dirty="0">
                <a:solidFill>
                  <a:srgbClr val="330065"/>
                </a:solidFill>
                <a:latin typeface="Arial"/>
                <a:ea typeface="+mj-ea"/>
                <a:cs typeface="Arial"/>
              </a:rPr>
              <a:t>Le 5 </a:t>
            </a:r>
            <a:r>
              <a:rPr lang="en-GB" altLang="it-IT" sz="3200" b="1" dirty="0" err="1">
                <a:solidFill>
                  <a:srgbClr val="330065"/>
                </a:solidFill>
                <a:latin typeface="Arial"/>
                <a:ea typeface="+mj-ea"/>
                <a:cs typeface="Arial"/>
              </a:rPr>
              <a:t>Forze</a:t>
            </a:r>
            <a:r>
              <a:rPr lang="en-GB" altLang="it-IT" sz="3200" b="1" dirty="0">
                <a:solidFill>
                  <a:srgbClr val="330065"/>
                </a:solidFill>
                <a:latin typeface="Arial"/>
                <a:ea typeface="+mj-ea"/>
                <a:cs typeface="Arial"/>
              </a:rPr>
              <a:t> competitive di Porter</a:t>
            </a:r>
          </a:p>
        </p:txBody>
      </p:sp>
      <p:graphicFrame>
        <p:nvGraphicFramePr>
          <p:cNvPr id="21506" name="Object 5">
            <a:extLst>
              <a:ext uri="{FF2B5EF4-FFF2-40B4-BE49-F238E27FC236}">
                <a16:creationId xmlns:a16="http://schemas.microsoft.com/office/drawing/2014/main" xmlns="" id="{2AE926C7-57EB-404E-AD41-036E490D049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730129"/>
              </p:ext>
            </p:extLst>
          </p:nvPr>
        </p:nvGraphicFramePr>
        <p:xfrm>
          <a:off x="1231900" y="1263651"/>
          <a:ext cx="6114124" cy="47222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" name="Documento" r:id="rId4" imgW="2044700" imgH="1530350" progId="Word.Document.8">
                  <p:embed/>
                </p:oleObj>
              </mc:Choice>
              <mc:Fallback>
                <p:oleObj name="Documento" r:id="rId4" imgW="2044700" imgH="1530350" progId="Word.Document.8">
                  <p:embed/>
                  <p:pic>
                    <p:nvPicPr>
                      <p:cNvPr id="21506" name="Object 5">
                        <a:extLst>
                          <a:ext uri="{FF2B5EF4-FFF2-40B4-BE49-F238E27FC236}">
                            <a16:creationId xmlns:a16="http://schemas.microsoft.com/office/drawing/2014/main" xmlns="" id="{2AE926C7-57EB-404E-AD41-036E490D049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1900" y="1263651"/>
                        <a:ext cx="6114124" cy="47222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638" name="Rectangle 6">
            <a:extLst>
              <a:ext uri="{FF2B5EF4-FFF2-40B4-BE49-F238E27FC236}">
                <a16:creationId xmlns:a16="http://schemas.microsoft.com/office/drawing/2014/main" xmlns="" id="{E0913522-48B6-2C4C-BF8E-D01FF10B11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100" y="5890911"/>
            <a:ext cx="9490098" cy="153343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 typeface="Arial" panose="020B0604020202020204" pitchFamily="34" charset="0"/>
              <a:buAutoNum type="arabicPeriod"/>
              <a:defRPr/>
            </a:pPr>
            <a:r>
              <a:rPr lang="it-IT" altLang="it-IT" sz="1873" i="1" dirty="0">
                <a:solidFill>
                  <a:srgbClr val="000066"/>
                </a:solidFill>
              </a:rPr>
              <a:t>Intensità della competizione tra imprese nello stesso settore;</a:t>
            </a:r>
          </a:p>
          <a:p>
            <a:pPr>
              <a:buFont typeface="Arial" panose="020B0604020202020204" pitchFamily="34" charset="0"/>
              <a:buAutoNum type="arabicPeriod"/>
              <a:defRPr/>
            </a:pPr>
            <a:r>
              <a:rPr lang="it-IT" altLang="it-IT" sz="1873" i="1" dirty="0">
                <a:solidFill>
                  <a:srgbClr val="000066"/>
                </a:solidFill>
              </a:rPr>
              <a:t>Minacce derivanti </a:t>
            </a:r>
            <a:r>
              <a:rPr lang="it-IT" altLang="it-IT" sz="1873" i="1" dirty="0" err="1">
                <a:solidFill>
                  <a:srgbClr val="000066"/>
                </a:solidFill>
              </a:rPr>
              <a:t>dall</a:t>
            </a:r>
            <a:r>
              <a:rPr lang="ja-JP" altLang="it-IT" sz="1873" i="1">
                <a:solidFill>
                  <a:srgbClr val="000066"/>
                </a:solidFill>
              </a:rPr>
              <a:t>’</a:t>
            </a:r>
            <a:r>
              <a:rPr lang="it-IT" altLang="ja-JP" sz="1873" i="1" dirty="0">
                <a:solidFill>
                  <a:srgbClr val="000066"/>
                </a:solidFill>
              </a:rPr>
              <a:t>ingresso sul mercato di nuovi concorrenti (potenziali entranti);</a:t>
            </a:r>
          </a:p>
          <a:p>
            <a:pPr>
              <a:buFont typeface="Arial" panose="020B0604020202020204" pitchFamily="34" charset="0"/>
              <a:buAutoNum type="arabicPeriod"/>
              <a:defRPr/>
            </a:pPr>
            <a:r>
              <a:rPr lang="it-IT" altLang="it-IT" sz="1873" i="1" dirty="0">
                <a:solidFill>
                  <a:srgbClr val="000066"/>
                </a:solidFill>
              </a:rPr>
              <a:t>Minacce derivanti </a:t>
            </a:r>
            <a:r>
              <a:rPr lang="it-IT" altLang="it-IT" sz="1873" i="1" dirty="0" err="1">
                <a:solidFill>
                  <a:srgbClr val="000066"/>
                </a:solidFill>
              </a:rPr>
              <a:t>dall</a:t>
            </a:r>
            <a:r>
              <a:rPr lang="ja-JP" altLang="it-IT" sz="1873" i="1">
                <a:solidFill>
                  <a:srgbClr val="000066"/>
                </a:solidFill>
              </a:rPr>
              <a:t>’</a:t>
            </a:r>
            <a:r>
              <a:rPr lang="it-IT" altLang="ja-JP" sz="1873" i="1" dirty="0">
                <a:solidFill>
                  <a:srgbClr val="000066"/>
                </a:solidFill>
              </a:rPr>
              <a:t>introduzione sul mercato di prodotti/servizi sostitutivi;</a:t>
            </a:r>
          </a:p>
          <a:p>
            <a:pPr>
              <a:buFont typeface="Arial" panose="020B0604020202020204" pitchFamily="34" charset="0"/>
              <a:buAutoNum type="arabicPeriod"/>
              <a:defRPr/>
            </a:pPr>
            <a:r>
              <a:rPr lang="it-IT" altLang="it-IT" sz="1873" i="1" dirty="0">
                <a:solidFill>
                  <a:srgbClr val="000066"/>
                </a:solidFill>
              </a:rPr>
              <a:t>Potere contrattuale dei fornitori;</a:t>
            </a:r>
          </a:p>
          <a:p>
            <a:pPr>
              <a:buFont typeface="Arial" panose="020B0604020202020204" pitchFamily="34" charset="0"/>
              <a:buAutoNum type="arabicPeriod"/>
              <a:defRPr/>
            </a:pPr>
            <a:r>
              <a:rPr lang="it-IT" altLang="it-IT" sz="1873" i="1" dirty="0">
                <a:solidFill>
                  <a:srgbClr val="000066"/>
                </a:solidFill>
              </a:rPr>
              <a:t>Potere contrattuale degli acquirenti (clienti</a:t>
            </a: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xmlns="" id="{70CF37FD-9D6A-5147-B696-44615B88AB30}"/>
              </a:ext>
            </a:extLst>
          </p:cNvPr>
          <p:cNvSpPr txBox="1"/>
          <p:nvPr/>
        </p:nvSpPr>
        <p:spPr>
          <a:xfrm>
            <a:off x="7092315" y="1797050"/>
            <a:ext cx="3458845" cy="21666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000" b="1" spc="-5" dirty="0">
                <a:solidFill>
                  <a:srgbClr val="009A9A"/>
                </a:solidFill>
                <a:latin typeface="Arial"/>
                <a:cs typeface="Arial"/>
              </a:rPr>
              <a:t>Le </a:t>
            </a:r>
            <a:r>
              <a:rPr sz="2000" b="1" spc="-5" dirty="0">
                <a:solidFill>
                  <a:srgbClr val="A50021"/>
                </a:solidFill>
                <a:latin typeface="Arial"/>
                <a:cs typeface="Arial"/>
              </a:rPr>
              <a:t>cinque forze </a:t>
            </a:r>
            <a:r>
              <a:rPr sz="2000" b="1" spc="-10" dirty="0">
                <a:solidFill>
                  <a:srgbClr val="009A9A"/>
                </a:solidFill>
                <a:latin typeface="Arial"/>
                <a:cs typeface="Arial"/>
              </a:rPr>
              <a:t>determinano </a:t>
            </a:r>
            <a:r>
              <a:rPr sz="2000" b="1" spc="-5" dirty="0">
                <a:solidFill>
                  <a:srgbClr val="009A9A"/>
                </a:solidFill>
                <a:latin typeface="Arial"/>
                <a:cs typeface="Arial"/>
              </a:rPr>
              <a:t>il </a:t>
            </a:r>
            <a:r>
              <a:rPr sz="2000" b="1" spc="-10" dirty="0">
                <a:solidFill>
                  <a:srgbClr val="009A9A"/>
                </a:solidFill>
                <a:latin typeface="Arial"/>
                <a:cs typeface="Arial"/>
              </a:rPr>
              <a:t>livello </a:t>
            </a:r>
            <a:r>
              <a:rPr sz="2000" b="1" spc="-5" dirty="0">
                <a:solidFill>
                  <a:srgbClr val="009A9A"/>
                </a:solidFill>
                <a:latin typeface="Arial"/>
                <a:cs typeface="Arial"/>
              </a:rPr>
              <a:t>di </a:t>
            </a:r>
            <a:r>
              <a:rPr sz="2000" b="1" spc="-10" dirty="0">
                <a:solidFill>
                  <a:srgbClr val="009A9A"/>
                </a:solidFill>
                <a:latin typeface="Arial"/>
                <a:cs typeface="Arial"/>
              </a:rPr>
              <a:t>intensità  </a:t>
            </a:r>
            <a:r>
              <a:rPr sz="2000" b="1" spc="-5" dirty="0">
                <a:solidFill>
                  <a:srgbClr val="009A9A"/>
                </a:solidFill>
                <a:latin typeface="Arial"/>
                <a:cs typeface="Arial"/>
              </a:rPr>
              <a:t>competitiva e condizionano </a:t>
            </a:r>
            <a:r>
              <a:rPr sz="2000" b="1" u="heavy" spc="-5" dirty="0">
                <a:solidFill>
                  <a:srgbClr val="009A9A"/>
                </a:solidFill>
                <a:uFill>
                  <a:solidFill>
                    <a:srgbClr val="009A9A"/>
                  </a:solidFill>
                </a:uFill>
                <a:latin typeface="Arial"/>
                <a:cs typeface="Arial"/>
              </a:rPr>
              <a:t>le possibilità di </a:t>
            </a:r>
            <a:r>
              <a:rPr sz="2000" b="1" spc="-5" dirty="0">
                <a:solidFill>
                  <a:srgbClr val="009A9A"/>
                </a:solidFill>
                <a:latin typeface="Arial"/>
                <a:cs typeface="Arial"/>
              </a:rPr>
              <a:t> </a:t>
            </a:r>
            <a:r>
              <a:rPr sz="2000" b="1" u="heavy" spc="-5" dirty="0">
                <a:solidFill>
                  <a:srgbClr val="009A9A"/>
                </a:solidFill>
                <a:uFill>
                  <a:solidFill>
                    <a:srgbClr val="009A9A"/>
                  </a:solidFill>
                </a:uFill>
                <a:latin typeface="Arial"/>
                <a:cs typeface="Arial"/>
              </a:rPr>
              <a:t>profitto, che in un’ottica di medio lungo termine</a:t>
            </a:r>
            <a:r>
              <a:rPr sz="2000" b="1" spc="-5" dirty="0">
                <a:solidFill>
                  <a:srgbClr val="009A9A"/>
                </a:solidFill>
                <a:latin typeface="Arial"/>
                <a:cs typeface="Arial"/>
              </a:rPr>
              <a:t>, </a:t>
            </a:r>
            <a:r>
              <a:rPr sz="2000" b="1" spc="-10" dirty="0">
                <a:solidFill>
                  <a:srgbClr val="009A9A"/>
                </a:solidFill>
                <a:latin typeface="Arial"/>
                <a:cs typeface="Arial"/>
              </a:rPr>
              <a:t>le  </a:t>
            </a:r>
            <a:r>
              <a:rPr sz="2000" b="1" spc="-5" dirty="0">
                <a:solidFill>
                  <a:srgbClr val="009A9A"/>
                </a:solidFill>
                <a:latin typeface="Arial"/>
                <a:cs typeface="Arial"/>
              </a:rPr>
              <a:t>imprese del settore possono</a:t>
            </a:r>
            <a:r>
              <a:rPr sz="2000" b="1" spc="20" dirty="0">
                <a:solidFill>
                  <a:srgbClr val="009A9A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009A9A"/>
                </a:solidFill>
                <a:latin typeface="Arial"/>
                <a:cs typeface="Arial"/>
              </a:rPr>
              <a:t>conseguire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9291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5776" y="513842"/>
            <a:ext cx="927772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it-IT" dirty="0"/>
              <a:t>L’analisi della concorrenza diretta</a:t>
            </a:r>
            <a:endParaRPr spc="-5" dirty="0"/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xmlns="" id="{7E2585A8-3437-4B4F-9AF6-D1ACAF1CD710}"/>
              </a:ext>
            </a:extLst>
          </p:cNvPr>
          <p:cNvSpPr/>
          <p:nvPr/>
        </p:nvSpPr>
        <p:spPr>
          <a:xfrm>
            <a:off x="698500" y="1654592"/>
            <a:ext cx="9372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it-IT" altLang="ja-JP" i="1" dirty="0">
                <a:solidFill>
                  <a:srgbClr val="000066"/>
                </a:solidFill>
                <a:latin typeface="Helvetica" pitchFamily="2" charset="0"/>
              </a:rPr>
              <a:t>le altre imprese che operano sullo stesso mercato nello stesso settore produttivo</a:t>
            </a:r>
            <a:r>
              <a:rPr lang="ja-JP" altLang="it-IT" i="1">
                <a:solidFill>
                  <a:srgbClr val="000066"/>
                </a:solidFill>
              </a:rPr>
              <a:t>”</a:t>
            </a:r>
            <a:r>
              <a:rPr lang="it-IT" altLang="ja-JP" dirty="0">
                <a:solidFill>
                  <a:srgbClr val="000066"/>
                </a:solidFill>
                <a:latin typeface="Helvetica" pitchFamily="2" charset="0"/>
              </a:rPr>
              <a:t>. </a:t>
            </a:r>
          </a:p>
          <a:p>
            <a:pPr algn="just">
              <a:defRPr/>
            </a:pPr>
            <a:r>
              <a:rPr lang="it-IT" altLang="it-IT" dirty="0">
                <a:solidFill>
                  <a:srgbClr val="000066"/>
                </a:solidFill>
                <a:latin typeface="Helvetica" pitchFamily="2" charset="0"/>
              </a:rPr>
              <a:t>Secondo questo schema ci sono in genere 5 fattori che determinano la posizione competitiva di ciascun concorrente:</a:t>
            </a:r>
          </a:p>
          <a:p>
            <a:pPr algn="just">
              <a:defRPr/>
            </a:pPr>
            <a:endParaRPr lang="it-IT" altLang="it-IT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b="1" i="1" dirty="0">
                <a:solidFill>
                  <a:srgbClr val="000066"/>
                </a:solidFill>
                <a:latin typeface="Helvetica" pitchFamily="2" charset="0"/>
              </a:rPr>
              <a:t>La concentrazione</a:t>
            </a:r>
            <a:r>
              <a:rPr lang="it-IT" altLang="it-IT" dirty="0">
                <a:solidFill>
                  <a:srgbClr val="000066"/>
                </a:solidFill>
                <a:latin typeface="Helvetica" pitchFamily="2" charset="0"/>
              </a:rPr>
              <a:t>: si riferisce al numero di imprese operanti in un dato mercato. 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it-IT" altLang="it-IT" b="1" i="1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defRPr/>
            </a:pPr>
            <a:r>
              <a:rPr lang="it-IT" altLang="it-IT" b="1" i="1" dirty="0">
                <a:solidFill>
                  <a:srgbClr val="000066"/>
                </a:solidFill>
                <a:latin typeface="Helvetica" pitchFamily="2" charset="0"/>
              </a:rPr>
              <a:t>- La differenziazione dell’</a:t>
            </a:r>
            <a:r>
              <a:rPr lang="it-IT" altLang="ja-JP" b="1" i="1" dirty="0">
                <a:solidFill>
                  <a:srgbClr val="000066"/>
                </a:solidFill>
                <a:latin typeface="Helvetica" pitchFamily="2" charset="0"/>
              </a:rPr>
              <a:t>offerta</a:t>
            </a:r>
            <a:r>
              <a:rPr lang="it-IT" altLang="ja-JP" dirty="0">
                <a:solidFill>
                  <a:srgbClr val="000066"/>
                </a:solidFill>
                <a:latin typeface="Helvetica" pitchFamily="2" charset="0"/>
              </a:rPr>
              <a:t>: quanto più i prodotti offerti alla clientela saranno simili tra le imprese, tanto più il cliente è disposto a scegliere in base unicamente al prezzo; </a:t>
            </a:r>
          </a:p>
          <a:p>
            <a:pPr marL="285750" indent="-285750" algn="just">
              <a:buFontTx/>
              <a:buChar char="-"/>
              <a:defRPr/>
            </a:pPr>
            <a:endParaRPr lang="it-IT" altLang="ja-JP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b="1" i="1" dirty="0">
                <a:solidFill>
                  <a:srgbClr val="000066"/>
                </a:solidFill>
                <a:latin typeface="Helvetica" pitchFamily="2" charset="0"/>
              </a:rPr>
              <a:t>La capacità produttiva</a:t>
            </a:r>
            <a:r>
              <a:rPr lang="it-IT" altLang="it-IT" dirty="0">
                <a:solidFill>
                  <a:srgbClr val="000066"/>
                </a:solidFill>
                <a:latin typeface="Helvetica" pitchFamily="2" charset="0"/>
              </a:rPr>
              <a:t>: se c</a:t>
            </a:r>
            <a:r>
              <a:rPr lang="ja-JP" altLang="it-IT">
                <a:solidFill>
                  <a:srgbClr val="000066"/>
                </a:solidFill>
              </a:rPr>
              <a:t>’</a:t>
            </a:r>
            <a:r>
              <a:rPr lang="it-IT" altLang="ja-JP" dirty="0">
                <a:solidFill>
                  <a:srgbClr val="000066"/>
                </a:solidFill>
              </a:rPr>
              <a:t>è eccesso di capacità produttiva le aziende sono indotte ad una maggiore competizione per aumentare i volume di unità prodotte e vendute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it-IT" altLang="it-IT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endParaRPr lang="it-IT" altLang="it-IT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defRPr/>
            </a:pPr>
            <a:r>
              <a:rPr lang="it-IT" altLang="it-IT" dirty="0">
                <a:solidFill>
                  <a:srgbClr val="000066"/>
                </a:solidFill>
                <a:latin typeface="Helvetica" pitchFamily="2" charset="0"/>
              </a:rPr>
              <a:t>- </a:t>
            </a:r>
            <a:r>
              <a:rPr lang="it-IT" altLang="it-IT" b="1" i="1" dirty="0">
                <a:solidFill>
                  <a:srgbClr val="000066"/>
                </a:solidFill>
                <a:latin typeface="Helvetica" pitchFamily="2" charset="0"/>
              </a:rPr>
              <a:t>Struttura di costo</a:t>
            </a:r>
            <a:r>
              <a:rPr lang="it-IT" altLang="it-IT" dirty="0">
                <a:solidFill>
                  <a:srgbClr val="000066"/>
                </a:solidFill>
                <a:latin typeface="Helvetica" pitchFamily="2" charset="0"/>
              </a:rPr>
              <a:t>: in termini di rapporto tra costi fissi e costi variabili. </a:t>
            </a:r>
          </a:p>
          <a:p>
            <a:pPr marL="285750" indent="-285750" algn="just">
              <a:buFontTx/>
              <a:buChar char="-"/>
              <a:defRPr/>
            </a:pPr>
            <a:endParaRPr lang="it-IT" altLang="ja-JP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defRPr/>
            </a:pPr>
            <a:r>
              <a:rPr lang="it-IT" altLang="it-IT" b="1" i="1" dirty="0">
                <a:solidFill>
                  <a:srgbClr val="000066"/>
                </a:solidFill>
                <a:latin typeface="Helvetica" pitchFamily="2" charset="0"/>
              </a:rPr>
              <a:t>- Caratteristiche della domanda: </a:t>
            </a:r>
            <a:r>
              <a:rPr lang="it-IT" altLang="it-IT" dirty="0">
                <a:solidFill>
                  <a:srgbClr val="000066"/>
                </a:solidFill>
                <a:latin typeface="Helvetica" pitchFamily="2" charset="0"/>
              </a:rPr>
              <a:t>stabile o in aumento 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it-IT" altLang="it-IT" b="1" i="1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defRPr/>
            </a:pPr>
            <a:r>
              <a:rPr lang="it-IT" altLang="it-IT" b="1" i="1" dirty="0">
                <a:solidFill>
                  <a:srgbClr val="000066"/>
                </a:solidFill>
                <a:latin typeface="Helvetica" pitchFamily="2" charset="0"/>
              </a:rPr>
              <a:t>- Barrire all’entrata</a:t>
            </a:r>
          </a:p>
          <a:p>
            <a:pPr algn="just">
              <a:defRPr/>
            </a:pPr>
            <a:endParaRPr lang="it-IT" altLang="it-IT" b="1" i="1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endParaRPr lang="it-IT" altLang="ja-JP" dirty="0">
              <a:solidFill>
                <a:srgbClr val="000066"/>
              </a:solidFill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43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17811" y="96410"/>
            <a:ext cx="4648200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it-IT" spc="-10" dirty="0"/>
              <a:t>La concorrenza potenziale e le </a:t>
            </a:r>
            <a:r>
              <a:rPr spc="-10" dirty="0" err="1"/>
              <a:t>Barriere</a:t>
            </a:r>
            <a:endParaRPr spc="-10" dirty="0"/>
          </a:p>
        </p:txBody>
      </p:sp>
      <p:sp>
        <p:nvSpPr>
          <p:cNvPr id="3" name="object 3"/>
          <p:cNvSpPr txBox="1"/>
          <p:nvPr/>
        </p:nvSpPr>
        <p:spPr>
          <a:xfrm>
            <a:off x="1610245" y="5713729"/>
            <a:ext cx="215392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10" dirty="0">
                <a:solidFill>
                  <a:srgbClr val="A50021"/>
                </a:solidFill>
                <a:latin typeface="Arial"/>
                <a:cs typeface="Arial"/>
              </a:rPr>
              <a:t>Barriere</a:t>
            </a:r>
            <a:r>
              <a:rPr sz="2000" spc="-20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A50021"/>
                </a:solidFill>
                <a:latin typeface="Arial"/>
                <a:cs typeface="Arial"/>
              </a:rPr>
              <a:t>all’uscita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267085" y="5830823"/>
            <a:ext cx="718185" cy="182245"/>
          </a:xfrm>
          <a:custGeom>
            <a:avLst/>
            <a:gdLst/>
            <a:ahLst/>
            <a:cxnLst/>
            <a:rect l="l" t="t" r="r" b="b"/>
            <a:pathLst>
              <a:path w="718185" h="182245">
                <a:moveTo>
                  <a:pt x="537972" y="136398"/>
                </a:moveTo>
                <a:lnTo>
                  <a:pt x="537972" y="45720"/>
                </a:lnTo>
                <a:lnTo>
                  <a:pt x="0" y="45720"/>
                </a:lnTo>
                <a:lnTo>
                  <a:pt x="0" y="136398"/>
                </a:lnTo>
                <a:lnTo>
                  <a:pt x="537972" y="136398"/>
                </a:lnTo>
                <a:close/>
              </a:path>
              <a:path w="718185" h="182245">
                <a:moveTo>
                  <a:pt x="717804" y="91439"/>
                </a:moveTo>
                <a:lnTo>
                  <a:pt x="537972" y="0"/>
                </a:lnTo>
                <a:lnTo>
                  <a:pt x="537972" y="182118"/>
                </a:lnTo>
                <a:lnTo>
                  <a:pt x="717804" y="91439"/>
                </a:lnTo>
                <a:close/>
              </a:path>
            </a:pathLst>
          </a:custGeom>
          <a:solidFill>
            <a:srgbClr val="9A33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267085" y="5830823"/>
            <a:ext cx="718185" cy="182245"/>
          </a:xfrm>
          <a:custGeom>
            <a:avLst/>
            <a:gdLst/>
            <a:ahLst/>
            <a:cxnLst/>
            <a:rect l="l" t="t" r="r" b="b"/>
            <a:pathLst>
              <a:path w="718185" h="182245">
                <a:moveTo>
                  <a:pt x="537972" y="0"/>
                </a:moveTo>
                <a:lnTo>
                  <a:pt x="537972" y="45720"/>
                </a:lnTo>
                <a:lnTo>
                  <a:pt x="0" y="45720"/>
                </a:lnTo>
                <a:lnTo>
                  <a:pt x="0" y="136398"/>
                </a:lnTo>
                <a:lnTo>
                  <a:pt x="537972" y="136398"/>
                </a:lnTo>
                <a:lnTo>
                  <a:pt x="537972" y="182118"/>
                </a:lnTo>
                <a:lnTo>
                  <a:pt x="717804" y="91439"/>
                </a:lnTo>
                <a:lnTo>
                  <a:pt x="537972" y="0"/>
                </a:lnTo>
                <a:close/>
              </a:path>
            </a:pathLst>
          </a:custGeom>
          <a:ln w="129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210683" y="5641340"/>
            <a:ext cx="3912235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A50021"/>
                </a:solidFill>
                <a:latin typeface="Arial"/>
                <a:cs typeface="Arial"/>
              </a:rPr>
              <a:t>Difficoltà del disinvestimento  Ostacoli al fallimento </a:t>
            </a:r>
            <a:r>
              <a:rPr sz="1800" dirty="0">
                <a:solidFill>
                  <a:srgbClr val="A50021"/>
                </a:solidFill>
                <a:latin typeface="Arial"/>
                <a:cs typeface="Arial"/>
              </a:rPr>
              <a:t>o</a:t>
            </a:r>
            <a:r>
              <a:rPr sz="1800" spc="-10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50021"/>
                </a:solidFill>
                <a:latin typeface="Arial"/>
                <a:cs typeface="Arial"/>
              </a:rPr>
              <a:t>liquidazione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03300" y="1618589"/>
            <a:ext cx="9143999" cy="3806811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56210">
              <a:lnSpc>
                <a:spcPct val="100000"/>
              </a:lnSpc>
              <a:spcBef>
                <a:spcPts val="365"/>
              </a:spcBef>
            </a:pPr>
            <a:r>
              <a:rPr lang="it-IT" sz="1800" b="1" spc="-5" dirty="0">
                <a:solidFill>
                  <a:srgbClr val="009A9A"/>
                </a:solidFill>
                <a:latin typeface="Arial"/>
                <a:cs typeface="Arial"/>
              </a:rPr>
              <a:t>Barriere</a:t>
            </a:r>
            <a:r>
              <a:rPr lang="it-IT" sz="1800" b="1" spc="-10" dirty="0">
                <a:solidFill>
                  <a:srgbClr val="009A9A"/>
                </a:solidFill>
                <a:latin typeface="Arial"/>
                <a:cs typeface="Arial"/>
              </a:rPr>
              <a:t> </a:t>
            </a:r>
            <a:r>
              <a:rPr lang="it-IT" sz="1800" b="1" spc="-5" dirty="0">
                <a:solidFill>
                  <a:srgbClr val="009A9A"/>
                </a:solidFill>
                <a:latin typeface="Arial"/>
                <a:cs typeface="Arial"/>
              </a:rPr>
              <a:t>all’entrata</a:t>
            </a:r>
            <a:endParaRPr lang="it-IT" sz="1800" dirty="0">
              <a:latin typeface="Arial"/>
              <a:cs typeface="Arial"/>
            </a:endParaRPr>
          </a:p>
          <a:p>
            <a:pPr marL="156210" marR="217170">
              <a:lnSpc>
                <a:spcPct val="100000"/>
              </a:lnSpc>
              <a:spcBef>
                <a:spcPts val="265"/>
              </a:spcBef>
            </a:pPr>
            <a:r>
              <a:rPr lang="it-IT" sz="1800" spc="-5" dirty="0">
                <a:latin typeface="Arial"/>
                <a:cs typeface="Arial"/>
              </a:rPr>
              <a:t>«Un </a:t>
            </a:r>
            <a:r>
              <a:rPr lang="it-IT" sz="1800" dirty="0">
                <a:latin typeface="Arial"/>
                <a:cs typeface="Arial"/>
              </a:rPr>
              <a:t>costo </a:t>
            </a:r>
            <a:r>
              <a:rPr lang="it-IT" sz="1800" spc="-5" dirty="0">
                <a:latin typeface="Arial"/>
                <a:cs typeface="Arial"/>
              </a:rPr>
              <a:t>che dev’essere sopportato da un’impresa che volesse  entrare in un certo settore industriale, ma che non è sopportato </a:t>
            </a:r>
            <a:r>
              <a:rPr lang="it-IT" sz="1800" spc="-10" dirty="0">
                <a:latin typeface="Arial"/>
                <a:cs typeface="Arial"/>
              </a:rPr>
              <a:t>dalle  </a:t>
            </a:r>
            <a:r>
              <a:rPr lang="it-IT" sz="1800" spc="-5" dirty="0">
                <a:latin typeface="Arial"/>
                <a:cs typeface="Arial"/>
              </a:rPr>
              <a:t>imprese già operanti all’interno di tale </a:t>
            </a:r>
            <a:r>
              <a:rPr lang="it-IT" sz="1800" dirty="0">
                <a:latin typeface="Arial"/>
                <a:cs typeface="Arial"/>
              </a:rPr>
              <a:t>settore»</a:t>
            </a:r>
            <a:r>
              <a:rPr lang="it-IT" sz="1800" spc="15" dirty="0">
                <a:latin typeface="Arial"/>
                <a:cs typeface="Arial"/>
              </a:rPr>
              <a:t> </a:t>
            </a:r>
            <a:r>
              <a:rPr lang="it-IT" sz="1800" spc="-5" dirty="0">
                <a:latin typeface="Arial"/>
                <a:cs typeface="Arial"/>
              </a:rPr>
              <a:t>(</a:t>
            </a:r>
            <a:r>
              <a:rPr lang="it-IT" sz="1800" spc="-5" dirty="0" err="1">
                <a:latin typeface="Arial"/>
                <a:cs typeface="Arial"/>
              </a:rPr>
              <a:t>Stigler</a:t>
            </a:r>
            <a:r>
              <a:rPr lang="it-IT" sz="1800" spc="-5" dirty="0">
                <a:latin typeface="Arial"/>
                <a:cs typeface="Arial"/>
              </a:rPr>
              <a:t>)</a:t>
            </a:r>
            <a:endParaRPr lang="it-IT" sz="235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lang="it-IT" sz="23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AutoNum type="arabicPeriod"/>
              <a:tabLst>
                <a:tab pos="266700" algn="l"/>
              </a:tabLst>
            </a:pPr>
            <a:r>
              <a:rPr lang="it-IT" sz="1800" b="1" spc="-5" dirty="0">
                <a:solidFill>
                  <a:srgbClr val="009A9A"/>
                </a:solidFill>
                <a:latin typeface="Arial"/>
                <a:cs typeface="Arial"/>
                <a:hlinkClick r:id="" action="ppaction://hlinkshowjump?jump=nextslide"/>
              </a:rPr>
              <a:t>Economie di scala, di apprendimento, di scopo e di</a:t>
            </a:r>
            <a:r>
              <a:rPr lang="it-IT" sz="1800" b="1" spc="-15" dirty="0">
                <a:solidFill>
                  <a:srgbClr val="009A9A"/>
                </a:solidFill>
                <a:latin typeface="Arial"/>
                <a:cs typeface="Arial"/>
                <a:hlinkClick r:id="" action="ppaction://hlinkshowjump?jump=nextslide"/>
              </a:rPr>
              <a:t> </a:t>
            </a:r>
            <a:r>
              <a:rPr lang="it-IT" sz="1800" b="1" spc="-10" dirty="0">
                <a:solidFill>
                  <a:srgbClr val="009A9A"/>
                </a:solidFill>
                <a:latin typeface="Arial"/>
                <a:cs typeface="Arial"/>
                <a:hlinkClick r:id="" action="ppaction://hlinkshowjump?jump=nextslide"/>
              </a:rPr>
              <a:t>relazioni</a:t>
            </a:r>
            <a:endParaRPr lang="it-IT" sz="1800" dirty="0">
              <a:latin typeface="Arial"/>
              <a:cs typeface="Arial"/>
            </a:endParaRPr>
          </a:p>
          <a:p>
            <a:pPr marL="266065" indent="-253365">
              <a:lnSpc>
                <a:spcPct val="100000"/>
              </a:lnSpc>
              <a:spcBef>
                <a:spcPts val="1095"/>
              </a:spcBef>
              <a:buAutoNum type="arabicPeriod"/>
              <a:tabLst>
                <a:tab pos="266700" algn="l"/>
              </a:tabLst>
            </a:pPr>
            <a:r>
              <a:rPr lang="it-IT" sz="1800" b="1" dirty="0">
                <a:solidFill>
                  <a:srgbClr val="009A9A"/>
                </a:solidFill>
                <a:latin typeface="Arial"/>
                <a:cs typeface="Arial"/>
              </a:rPr>
              <a:t>Disponibilità </a:t>
            </a:r>
            <a:r>
              <a:rPr lang="it-IT" sz="1800" b="1" spc="-5" dirty="0">
                <a:solidFill>
                  <a:srgbClr val="009A9A"/>
                </a:solidFill>
                <a:latin typeface="Arial"/>
                <a:cs typeface="Arial"/>
              </a:rPr>
              <a:t>di</a:t>
            </a:r>
            <a:r>
              <a:rPr lang="it-IT" sz="1800" b="1" spc="-15" dirty="0">
                <a:solidFill>
                  <a:srgbClr val="009A9A"/>
                </a:solidFill>
                <a:latin typeface="Arial"/>
                <a:cs typeface="Arial"/>
              </a:rPr>
              <a:t> </a:t>
            </a:r>
            <a:r>
              <a:rPr lang="it-IT" sz="1800" b="1" spc="-5" dirty="0">
                <a:solidFill>
                  <a:srgbClr val="009A9A"/>
                </a:solidFill>
                <a:latin typeface="Arial"/>
                <a:cs typeface="Arial"/>
              </a:rPr>
              <a:t>brevetti/</a:t>
            </a:r>
            <a:r>
              <a:rPr lang="it-IT" sz="1800" b="1" i="1" spc="-5" dirty="0">
                <a:solidFill>
                  <a:srgbClr val="009A9A"/>
                </a:solidFill>
                <a:latin typeface="Arial"/>
                <a:cs typeface="Arial"/>
              </a:rPr>
              <a:t>know-how,</a:t>
            </a:r>
            <a:endParaRPr lang="it-IT" sz="18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90"/>
              </a:spcBef>
              <a:buAutoNum type="arabicPeriod"/>
              <a:tabLst>
                <a:tab pos="267335" algn="l"/>
              </a:tabLst>
            </a:pPr>
            <a:r>
              <a:rPr lang="it-IT" sz="1800" b="1" dirty="0">
                <a:solidFill>
                  <a:srgbClr val="009A9A"/>
                </a:solidFill>
                <a:latin typeface="Arial"/>
                <a:cs typeface="Arial"/>
              </a:rPr>
              <a:t>Controllo/possesso  di </a:t>
            </a:r>
            <a:r>
              <a:rPr lang="it-IT" sz="1800" b="1" spc="-5" dirty="0">
                <a:solidFill>
                  <a:srgbClr val="009A9A"/>
                </a:solidFill>
                <a:latin typeface="Arial"/>
                <a:cs typeface="Arial"/>
              </a:rPr>
              <a:t>risorse distintive (fattori  </a:t>
            </a:r>
            <a:r>
              <a:rPr lang="it-IT" sz="1800" b="1" dirty="0">
                <a:solidFill>
                  <a:srgbClr val="009A9A"/>
                </a:solidFill>
                <a:latin typeface="Arial"/>
                <a:cs typeface="Arial"/>
              </a:rPr>
              <a:t>produttivi </a:t>
            </a:r>
            <a:r>
              <a:rPr lang="it-IT" sz="1800" b="1" spc="-5" dirty="0">
                <a:solidFill>
                  <a:srgbClr val="009A9A"/>
                </a:solidFill>
                <a:latin typeface="Arial"/>
                <a:cs typeface="Arial"/>
              </a:rPr>
              <a:t>essenziali, manodopera altamente specializzata,  marchio, controllò dei canali di distribuzione, ecc.</a:t>
            </a:r>
          </a:p>
          <a:p>
            <a:pPr marL="266065" indent="-253365">
              <a:lnSpc>
                <a:spcPct val="100000"/>
              </a:lnSpc>
              <a:spcBef>
                <a:spcPts val="1245"/>
              </a:spcBef>
              <a:buAutoNum type="arabicPeriod"/>
              <a:tabLst>
                <a:tab pos="266700" algn="l"/>
              </a:tabLst>
            </a:pPr>
            <a:r>
              <a:rPr lang="it-IT" sz="1800" b="1" spc="-5" dirty="0">
                <a:solidFill>
                  <a:srgbClr val="009A9A"/>
                </a:solidFill>
                <a:latin typeface="Arial"/>
                <a:cs typeface="Arial"/>
              </a:rPr>
              <a:t>Differenziazione dei</a:t>
            </a:r>
            <a:r>
              <a:rPr lang="it-IT" sz="1800" b="1" spc="-10" dirty="0">
                <a:solidFill>
                  <a:srgbClr val="009A9A"/>
                </a:solidFill>
                <a:latin typeface="Arial"/>
                <a:cs typeface="Arial"/>
              </a:rPr>
              <a:t> </a:t>
            </a:r>
            <a:r>
              <a:rPr lang="it-IT" sz="1800" b="1" dirty="0">
                <a:solidFill>
                  <a:srgbClr val="009A9A"/>
                </a:solidFill>
                <a:latin typeface="Arial"/>
                <a:cs typeface="Arial"/>
              </a:rPr>
              <a:t>prodotti/standard qualitativi</a:t>
            </a:r>
          </a:p>
          <a:p>
            <a:pPr marL="266065" indent="-253365">
              <a:lnSpc>
                <a:spcPct val="100000"/>
              </a:lnSpc>
              <a:spcBef>
                <a:spcPts val="1245"/>
              </a:spcBef>
              <a:buAutoNum type="arabicPeriod"/>
              <a:tabLst>
                <a:tab pos="266700" algn="l"/>
              </a:tabLst>
            </a:pPr>
            <a:r>
              <a:rPr lang="it-IT" b="1" dirty="0">
                <a:solidFill>
                  <a:srgbClr val="009A9A"/>
                </a:solidFill>
                <a:latin typeface="Arial"/>
                <a:cs typeface="Arial"/>
              </a:rPr>
              <a:t>Dimensioni degli investimenti e fabbisogno di capitale</a:t>
            </a:r>
            <a:endParaRPr lang="it-IT" sz="1800" dirty="0">
              <a:latin typeface="Arial"/>
              <a:cs typeface="Arial"/>
            </a:endParaRP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xmlns="" id="{F8E02166-9958-1444-A070-D649717B8120}"/>
              </a:ext>
            </a:extLst>
          </p:cNvPr>
          <p:cNvSpPr txBox="1"/>
          <p:nvPr/>
        </p:nvSpPr>
        <p:spPr>
          <a:xfrm>
            <a:off x="1668780" y="6628129"/>
            <a:ext cx="215392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10" dirty="0" err="1">
                <a:solidFill>
                  <a:schemeClr val="tx2"/>
                </a:solidFill>
                <a:latin typeface="Arial"/>
                <a:cs typeface="Arial"/>
              </a:rPr>
              <a:t>Barriere</a:t>
            </a:r>
            <a:r>
              <a:rPr sz="2000" spc="-2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it-IT" sz="2000" spc="-10" dirty="0">
                <a:solidFill>
                  <a:schemeClr val="tx2"/>
                </a:solidFill>
                <a:latin typeface="Arial"/>
                <a:cs typeface="Arial"/>
              </a:rPr>
              <a:t>interne</a:t>
            </a:r>
            <a:endParaRPr sz="2000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xmlns="" id="{7F3B0F3E-E63B-F44C-A212-6B315B8AB2FF}"/>
              </a:ext>
            </a:extLst>
          </p:cNvPr>
          <p:cNvSpPr/>
          <p:nvPr/>
        </p:nvSpPr>
        <p:spPr>
          <a:xfrm>
            <a:off x="4193540" y="6745223"/>
            <a:ext cx="718185" cy="182245"/>
          </a:xfrm>
          <a:custGeom>
            <a:avLst/>
            <a:gdLst/>
            <a:ahLst/>
            <a:cxnLst/>
            <a:rect l="l" t="t" r="r" b="b"/>
            <a:pathLst>
              <a:path w="718185" h="182245">
                <a:moveTo>
                  <a:pt x="537972" y="136398"/>
                </a:moveTo>
                <a:lnTo>
                  <a:pt x="537972" y="45720"/>
                </a:lnTo>
                <a:lnTo>
                  <a:pt x="0" y="45720"/>
                </a:lnTo>
                <a:lnTo>
                  <a:pt x="0" y="136398"/>
                </a:lnTo>
                <a:lnTo>
                  <a:pt x="537972" y="136398"/>
                </a:lnTo>
                <a:close/>
              </a:path>
              <a:path w="718185" h="182245">
                <a:moveTo>
                  <a:pt x="717804" y="91439"/>
                </a:moveTo>
                <a:lnTo>
                  <a:pt x="537972" y="0"/>
                </a:lnTo>
                <a:lnTo>
                  <a:pt x="537972" y="182118"/>
                </a:lnTo>
                <a:lnTo>
                  <a:pt x="717804" y="91439"/>
                </a:lnTo>
                <a:close/>
              </a:path>
            </a:pathLst>
          </a:custGeom>
          <a:solidFill>
            <a:srgbClr val="9A33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5">
            <a:extLst>
              <a:ext uri="{FF2B5EF4-FFF2-40B4-BE49-F238E27FC236}">
                <a16:creationId xmlns:a16="http://schemas.microsoft.com/office/drawing/2014/main" xmlns="" id="{3DE1F031-B467-1149-8D12-174FD4FA4922}"/>
              </a:ext>
            </a:extLst>
          </p:cNvPr>
          <p:cNvSpPr/>
          <p:nvPr/>
        </p:nvSpPr>
        <p:spPr>
          <a:xfrm>
            <a:off x="4193540" y="6745223"/>
            <a:ext cx="718185" cy="182245"/>
          </a:xfrm>
          <a:custGeom>
            <a:avLst/>
            <a:gdLst/>
            <a:ahLst/>
            <a:cxnLst/>
            <a:rect l="l" t="t" r="r" b="b"/>
            <a:pathLst>
              <a:path w="718185" h="182245">
                <a:moveTo>
                  <a:pt x="537972" y="0"/>
                </a:moveTo>
                <a:lnTo>
                  <a:pt x="537972" y="45720"/>
                </a:lnTo>
                <a:lnTo>
                  <a:pt x="0" y="45720"/>
                </a:lnTo>
                <a:lnTo>
                  <a:pt x="0" y="136398"/>
                </a:lnTo>
                <a:lnTo>
                  <a:pt x="537972" y="136398"/>
                </a:lnTo>
                <a:lnTo>
                  <a:pt x="537972" y="182118"/>
                </a:lnTo>
                <a:lnTo>
                  <a:pt x="717804" y="91439"/>
                </a:lnTo>
                <a:lnTo>
                  <a:pt x="537972" y="0"/>
                </a:lnTo>
                <a:close/>
              </a:path>
            </a:pathLst>
          </a:custGeom>
          <a:ln w="129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6">
            <a:extLst>
              <a:ext uri="{FF2B5EF4-FFF2-40B4-BE49-F238E27FC236}">
                <a16:creationId xmlns:a16="http://schemas.microsoft.com/office/drawing/2014/main" xmlns="" id="{985DCCA9-3019-864B-AFB4-95F6161D51CA}"/>
              </a:ext>
            </a:extLst>
          </p:cNvPr>
          <p:cNvSpPr txBox="1"/>
          <p:nvPr/>
        </p:nvSpPr>
        <p:spPr>
          <a:xfrm>
            <a:off x="5137138" y="6555740"/>
            <a:ext cx="5238762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it-IT" sz="1800" spc="-5" dirty="0">
                <a:solidFill>
                  <a:schemeClr val="tx2"/>
                </a:solidFill>
                <a:latin typeface="Arial"/>
                <a:cs typeface="Arial"/>
              </a:rPr>
              <a:t>Tutelano la posizione di ciascuna impresa contro la minaccia espansiva dei concorrente diretti </a:t>
            </a:r>
            <a:endParaRPr sz="1800" dirty="0">
              <a:solidFill>
                <a:schemeClr val="tx2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51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1">
            <a:extLst>
              <a:ext uri="{FF2B5EF4-FFF2-40B4-BE49-F238E27FC236}">
                <a16:creationId xmlns:a16="http://schemas.microsoft.com/office/drawing/2014/main" xmlns="" id="{2E5798D5-9D83-664A-94F1-F7F502235F82}"/>
              </a:ext>
            </a:extLst>
          </p:cNvPr>
          <p:cNvGrpSpPr/>
          <p:nvPr/>
        </p:nvGrpSpPr>
        <p:grpSpPr>
          <a:xfrm>
            <a:off x="165101" y="1759572"/>
            <a:ext cx="4730160" cy="2704478"/>
            <a:chOff x="696149" y="128511"/>
            <a:chExt cx="5840683" cy="2262414"/>
          </a:xfrm>
        </p:grpSpPr>
        <p:cxnSp>
          <p:nvCxnSpPr>
            <p:cNvPr id="7" name="Connettore 2 6"/>
            <p:cNvCxnSpPr/>
            <p:nvPr/>
          </p:nvCxnSpPr>
          <p:spPr>
            <a:xfrm flipV="1">
              <a:off x="1855645" y="366538"/>
              <a:ext cx="0" cy="182486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ttore 2 11"/>
            <p:cNvCxnSpPr/>
            <p:nvPr/>
          </p:nvCxnSpPr>
          <p:spPr>
            <a:xfrm>
              <a:off x="1855645" y="2191407"/>
              <a:ext cx="3570397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Figura a mano libera 14"/>
            <p:cNvSpPr/>
            <p:nvPr/>
          </p:nvSpPr>
          <p:spPr>
            <a:xfrm>
              <a:off x="1942916" y="413089"/>
              <a:ext cx="3086415" cy="1619634"/>
            </a:xfrm>
            <a:custGeom>
              <a:avLst/>
              <a:gdLst>
                <a:gd name="connsiteX0" fmla="*/ 108204 w 3272028"/>
                <a:gd name="connsiteY0" fmla="*/ 0 h 1839468"/>
                <a:gd name="connsiteX1" fmla="*/ 419100 w 3272028"/>
                <a:gd name="connsiteY1" fmla="*/ 1563624 h 1839468"/>
                <a:gd name="connsiteX2" fmla="*/ 2622804 w 3272028"/>
                <a:gd name="connsiteY2" fmla="*/ 1655064 h 1839468"/>
                <a:gd name="connsiteX3" fmla="*/ 3272028 w 3272028"/>
                <a:gd name="connsiteY3" fmla="*/ 1472184 h 1839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72028" h="1839468">
                  <a:moveTo>
                    <a:pt x="108204" y="0"/>
                  </a:moveTo>
                  <a:cubicBezTo>
                    <a:pt x="54102" y="643890"/>
                    <a:pt x="0" y="1287780"/>
                    <a:pt x="419100" y="1563624"/>
                  </a:cubicBezTo>
                  <a:cubicBezTo>
                    <a:pt x="838200" y="1839468"/>
                    <a:pt x="2147316" y="1670304"/>
                    <a:pt x="2622804" y="1655064"/>
                  </a:cubicBezTo>
                  <a:cubicBezTo>
                    <a:pt x="3098292" y="1639824"/>
                    <a:pt x="3185160" y="1556004"/>
                    <a:pt x="3272028" y="1472184"/>
                  </a:cubicBez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sz="1983"/>
            </a:p>
          </p:txBody>
        </p:sp>
        <p:cxnSp>
          <p:nvCxnSpPr>
            <p:cNvPr id="17" name="Connettore 1 16"/>
            <p:cNvCxnSpPr/>
            <p:nvPr/>
          </p:nvCxnSpPr>
          <p:spPr>
            <a:xfrm>
              <a:off x="1820333" y="1953381"/>
              <a:ext cx="2970972" cy="0"/>
            </a:xfrm>
            <a:prstGeom prst="line">
              <a:avLst/>
            </a:prstGeom>
            <a:ln w="63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ttore 1 19"/>
            <p:cNvCxnSpPr/>
            <p:nvPr/>
          </p:nvCxnSpPr>
          <p:spPr>
            <a:xfrm flipH="1" flipV="1">
              <a:off x="3204462" y="1944143"/>
              <a:ext cx="0" cy="247264"/>
            </a:xfrm>
            <a:prstGeom prst="line">
              <a:avLst/>
            </a:prstGeom>
            <a:ln w="63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asellaDiTesto 22"/>
            <p:cNvSpPr txBox="1"/>
            <p:nvPr/>
          </p:nvSpPr>
          <p:spPr>
            <a:xfrm>
              <a:off x="696149" y="128511"/>
              <a:ext cx="1159498" cy="545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12" dirty="0"/>
                <a:t>Costo unitari operativi</a:t>
              </a:r>
            </a:p>
          </p:txBody>
        </p:sp>
        <p:sp>
          <p:nvSpPr>
            <p:cNvPr id="29" name="CasellaDiTesto 28"/>
            <p:cNvSpPr txBox="1"/>
            <p:nvPr/>
          </p:nvSpPr>
          <p:spPr>
            <a:xfrm>
              <a:off x="5505384" y="2112066"/>
              <a:ext cx="1031448" cy="278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12" dirty="0"/>
                <a:t>Q</a:t>
              </a:r>
            </a:p>
          </p:txBody>
        </p:sp>
        <p:sp>
          <p:nvSpPr>
            <p:cNvPr id="30" name="CasellaDiTesto 29"/>
            <p:cNvSpPr txBox="1"/>
            <p:nvPr/>
          </p:nvSpPr>
          <p:spPr>
            <a:xfrm>
              <a:off x="3305818" y="254405"/>
              <a:ext cx="2199565" cy="2332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12" b="1" u="sng" dirty="0"/>
                <a:t>ECONOMIA </a:t>
              </a:r>
              <a:r>
                <a:rPr lang="it-IT" sz="1212" b="1" u="sng" dirty="0" err="1"/>
                <a:t>DI</a:t>
              </a:r>
              <a:r>
                <a:rPr lang="it-IT" sz="1212" b="1" u="sng" dirty="0"/>
                <a:t> SCALA</a:t>
              </a:r>
            </a:p>
          </p:txBody>
        </p:sp>
      </p:grpSp>
      <p:grpSp>
        <p:nvGrpSpPr>
          <p:cNvPr id="3" name="Gruppo 2">
            <a:extLst>
              <a:ext uri="{FF2B5EF4-FFF2-40B4-BE49-F238E27FC236}">
                <a16:creationId xmlns:a16="http://schemas.microsoft.com/office/drawing/2014/main" xmlns="" id="{4F816176-A03E-224F-A7EF-9218CDF24DA4}"/>
              </a:ext>
            </a:extLst>
          </p:cNvPr>
          <p:cNvGrpSpPr/>
          <p:nvPr/>
        </p:nvGrpSpPr>
        <p:grpSpPr>
          <a:xfrm>
            <a:off x="5035935" y="2633776"/>
            <a:ext cx="4882765" cy="2090306"/>
            <a:chOff x="744855" y="2746802"/>
            <a:chExt cx="6266313" cy="2449586"/>
          </a:xfrm>
        </p:grpSpPr>
        <p:cxnSp>
          <p:nvCxnSpPr>
            <p:cNvPr id="9" name="Connettore 2 8"/>
            <p:cNvCxnSpPr/>
            <p:nvPr/>
          </p:nvCxnSpPr>
          <p:spPr>
            <a:xfrm flipV="1">
              <a:off x="1855645" y="2984829"/>
              <a:ext cx="0" cy="182486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ttore 2 12"/>
            <p:cNvCxnSpPr/>
            <p:nvPr/>
          </p:nvCxnSpPr>
          <p:spPr>
            <a:xfrm>
              <a:off x="1855645" y="4809698"/>
              <a:ext cx="3570397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CasellaDiTesto 23"/>
            <p:cNvSpPr txBox="1"/>
            <p:nvPr/>
          </p:nvSpPr>
          <p:spPr>
            <a:xfrm>
              <a:off x="744855" y="2746802"/>
              <a:ext cx="1031448" cy="4653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12" dirty="0"/>
                <a:t>Costo unitario</a:t>
              </a:r>
            </a:p>
          </p:txBody>
        </p:sp>
        <p:sp>
          <p:nvSpPr>
            <p:cNvPr id="27" name="CasellaDiTesto 26"/>
            <p:cNvSpPr txBox="1"/>
            <p:nvPr/>
          </p:nvSpPr>
          <p:spPr>
            <a:xfrm>
              <a:off x="5505384" y="4651014"/>
              <a:ext cx="1505784" cy="545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12" dirty="0"/>
                <a:t>Q cumulate nel tempo</a:t>
              </a:r>
            </a:p>
          </p:txBody>
        </p:sp>
        <p:sp>
          <p:nvSpPr>
            <p:cNvPr id="31" name="CasellaDiTesto 30"/>
            <p:cNvSpPr txBox="1"/>
            <p:nvPr/>
          </p:nvSpPr>
          <p:spPr>
            <a:xfrm>
              <a:off x="3523646" y="2756969"/>
              <a:ext cx="1824869" cy="4653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12" b="1" u="sng" dirty="0"/>
                <a:t>ECONOMIA </a:t>
              </a:r>
              <a:r>
                <a:rPr lang="it-IT" sz="1212" b="1" u="sng" dirty="0" err="1"/>
                <a:t>DI</a:t>
              </a:r>
              <a:r>
                <a:rPr lang="it-IT" sz="1212" b="1" u="sng" dirty="0"/>
                <a:t> ESPERIENZA</a:t>
              </a:r>
            </a:p>
          </p:txBody>
        </p:sp>
        <p:sp>
          <p:nvSpPr>
            <p:cNvPr id="33" name="Figura a mano libera 32"/>
            <p:cNvSpPr/>
            <p:nvPr/>
          </p:nvSpPr>
          <p:spPr>
            <a:xfrm>
              <a:off x="2003369" y="3103203"/>
              <a:ext cx="2787936" cy="1547811"/>
            </a:xfrm>
            <a:custGeom>
              <a:avLst/>
              <a:gdLst>
                <a:gd name="connsiteX0" fmla="*/ 71628 w 2750820"/>
                <a:gd name="connsiteY0" fmla="*/ 0 h 1664208"/>
                <a:gd name="connsiteX1" fmla="*/ 446532 w 2750820"/>
                <a:gd name="connsiteY1" fmla="*/ 1362456 h 1664208"/>
                <a:gd name="connsiteX2" fmla="*/ 2750820 w 2750820"/>
                <a:gd name="connsiteY2" fmla="*/ 1664208 h 1664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50820" h="1664208">
                  <a:moveTo>
                    <a:pt x="71628" y="0"/>
                  </a:moveTo>
                  <a:cubicBezTo>
                    <a:pt x="35814" y="542544"/>
                    <a:pt x="0" y="1085088"/>
                    <a:pt x="446532" y="1362456"/>
                  </a:cubicBezTo>
                  <a:cubicBezTo>
                    <a:pt x="893064" y="1639824"/>
                    <a:pt x="1821942" y="1652016"/>
                    <a:pt x="2750820" y="1664208"/>
                  </a:cubicBez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sz="1983"/>
            </a:p>
          </p:txBody>
        </p:sp>
      </p:grpSp>
      <p:grpSp>
        <p:nvGrpSpPr>
          <p:cNvPr id="4" name="Gruppo 3">
            <a:extLst>
              <a:ext uri="{FF2B5EF4-FFF2-40B4-BE49-F238E27FC236}">
                <a16:creationId xmlns:a16="http://schemas.microsoft.com/office/drawing/2014/main" xmlns="" id="{33DEABD2-19B3-DD4A-8AC0-BF196DEAF80C}"/>
              </a:ext>
            </a:extLst>
          </p:cNvPr>
          <p:cNvGrpSpPr/>
          <p:nvPr/>
        </p:nvGrpSpPr>
        <p:grpSpPr>
          <a:xfrm>
            <a:off x="824198" y="5127067"/>
            <a:ext cx="5712634" cy="2131569"/>
            <a:chOff x="824198" y="5127067"/>
            <a:chExt cx="5712634" cy="2131569"/>
          </a:xfrm>
        </p:grpSpPr>
        <p:cxnSp>
          <p:nvCxnSpPr>
            <p:cNvPr id="10" name="Connettore 2 9"/>
            <p:cNvCxnSpPr/>
            <p:nvPr/>
          </p:nvCxnSpPr>
          <p:spPr>
            <a:xfrm flipV="1">
              <a:off x="1855645" y="5285751"/>
              <a:ext cx="0" cy="182486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ttore 2 13"/>
            <p:cNvCxnSpPr/>
            <p:nvPr/>
          </p:nvCxnSpPr>
          <p:spPr>
            <a:xfrm>
              <a:off x="1855645" y="7110620"/>
              <a:ext cx="3570397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CasellaDiTesto 24"/>
            <p:cNvSpPr txBox="1"/>
            <p:nvPr/>
          </p:nvSpPr>
          <p:spPr>
            <a:xfrm>
              <a:off x="824198" y="5127067"/>
              <a:ext cx="1031448" cy="4653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12" dirty="0"/>
                <a:t>Costo unitario</a:t>
              </a:r>
            </a:p>
          </p:txBody>
        </p:sp>
        <p:sp>
          <p:nvSpPr>
            <p:cNvPr id="26" name="CasellaDiTesto 25"/>
            <p:cNvSpPr txBox="1"/>
            <p:nvPr/>
          </p:nvSpPr>
          <p:spPr>
            <a:xfrm>
              <a:off x="5505384" y="6793252"/>
              <a:ext cx="1031448" cy="4653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12" dirty="0" err="1"/>
                <a:t>N°</a:t>
              </a:r>
              <a:r>
                <a:rPr lang="it-IT" sz="1212" dirty="0"/>
                <a:t> attività collegate</a:t>
              </a:r>
            </a:p>
          </p:txBody>
        </p:sp>
        <p:sp>
          <p:nvSpPr>
            <p:cNvPr id="32" name="CasellaDiTesto 31"/>
            <p:cNvSpPr txBox="1"/>
            <p:nvPr/>
          </p:nvSpPr>
          <p:spPr>
            <a:xfrm>
              <a:off x="3062421" y="5693101"/>
              <a:ext cx="1824869" cy="278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212" b="1" u="sng" dirty="0"/>
                <a:t>ECONOMIA </a:t>
              </a:r>
              <a:r>
                <a:rPr lang="it-IT" sz="1212" b="1" u="sng" dirty="0" err="1"/>
                <a:t>DI</a:t>
              </a:r>
              <a:r>
                <a:rPr lang="it-IT" sz="1212" b="1" u="sng" dirty="0"/>
                <a:t> SCOPO</a:t>
              </a:r>
            </a:p>
          </p:txBody>
        </p:sp>
        <p:sp>
          <p:nvSpPr>
            <p:cNvPr id="34" name="Figura a mano libera 33"/>
            <p:cNvSpPr/>
            <p:nvPr/>
          </p:nvSpPr>
          <p:spPr>
            <a:xfrm>
              <a:off x="2014330" y="5444435"/>
              <a:ext cx="2787936" cy="1547811"/>
            </a:xfrm>
            <a:custGeom>
              <a:avLst/>
              <a:gdLst>
                <a:gd name="connsiteX0" fmla="*/ 71628 w 2750820"/>
                <a:gd name="connsiteY0" fmla="*/ 0 h 1664208"/>
                <a:gd name="connsiteX1" fmla="*/ 446532 w 2750820"/>
                <a:gd name="connsiteY1" fmla="*/ 1362456 h 1664208"/>
                <a:gd name="connsiteX2" fmla="*/ 2750820 w 2750820"/>
                <a:gd name="connsiteY2" fmla="*/ 1664208 h 1664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750820" h="1664208">
                  <a:moveTo>
                    <a:pt x="71628" y="0"/>
                  </a:moveTo>
                  <a:cubicBezTo>
                    <a:pt x="35814" y="542544"/>
                    <a:pt x="0" y="1085088"/>
                    <a:pt x="446532" y="1362456"/>
                  </a:cubicBezTo>
                  <a:cubicBezTo>
                    <a:pt x="893064" y="1639824"/>
                    <a:pt x="1821942" y="1652016"/>
                    <a:pt x="2750820" y="1664208"/>
                  </a:cubicBez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sz="1983"/>
            </a:p>
          </p:txBody>
        </p:sp>
      </p:grpSp>
      <p:sp>
        <p:nvSpPr>
          <p:cNvPr id="28" name="object 2">
            <a:extLst>
              <a:ext uri="{FF2B5EF4-FFF2-40B4-BE49-F238E27FC236}">
                <a16:creationId xmlns:a16="http://schemas.microsoft.com/office/drawing/2014/main" xmlns="" id="{BF218314-B9B5-4D4E-98BD-6BA26C67D317}"/>
              </a:ext>
            </a:extLst>
          </p:cNvPr>
          <p:cNvSpPr txBox="1">
            <a:spLocks/>
          </p:cNvSpPr>
          <p:nvPr/>
        </p:nvSpPr>
        <p:spPr>
          <a:xfrm>
            <a:off x="2984501" y="513842"/>
            <a:ext cx="38862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it-IT" sz="3200" b="1" spc="-10" dirty="0">
                <a:solidFill>
                  <a:srgbClr val="330065"/>
                </a:solidFill>
                <a:latin typeface="Arial"/>
                <a:cs typeface="Arial"/>
              </a:rPr>
              <a:t>Le economie</a:t>
            </a:r>
          </a:p>
        </p:txBody>
      </p:sp>
    </p:spTree>
    <p:extLst>
      <p:ext uri="{BB962C8B-B14F-4D97-AF65-F5344CB8AC3E}">
        <p14:creationId xmlns:p14="http://schemas.microsoft.com/office/powerpoint/2010/main" val="204434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>
            <a:extLst>
              <a:ext uri="{FF2B5EF4-FFF2-40B4-BE49-F238E27FC236}">
                <a16:creationId xmlns:a16="http://schemas.microsoft.com/office/drawing/2014/main" xmlns="" id="{4FC2A4FD-8895-4149-AA80-77E931B77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832" y="1264666"/>
            <a:ext cx="9404468" cy="677698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09E8E84-426E-40dd-AFC4-6F175D3DCCD1}"/>
            <a:ext uri="{91240B29-F687-4f45-9708-019B960494DF}"/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>
              <a:defRPr/>
            </a:pPr>
            <a:r>
              <a:rPr lang="it-IT" altLang="it-IT" sz="1983" i="1" dirty="0">
                <a:solidFill>
                  <a:srgbClr val="000066"/>
                </a:solidFill>
                <a:latin typeface="Helvetica" pitchFamily="2" charset="0"/>
              </a:rPr>
              <a:t>I </a:t>
            </a:r>
            <a:r>
              <a:rPr lang="it-IT" altLang="it-IT" sz="1983" dirty="0">
                <a:solidFill>
                  <a:srgbClr val="000066"/>
                </a:solidFill>
                <a:latin typeface="Helvetica" pitchFamily="2" charset="0"/>
              </a:rPr>
              <a:t>principali clienti </a:t>
            </a:r>
            <a:r>
              <a:rPr lang="it-IT" altLang="it-IT" sz="1983" dirty="0" err="1">
                <a:solidFill>
                  <a:srgbClr val="000066"/>
                </a:solidFill>
                <a:latin typeface="Helvetica" pitchFamily="2" charset="0"/>
              </a:rPr>
              <a:t>dell</a:t>
            </a:r>
            <a:r>
              <a:rPr lang="ja-JP" altLang="it-IT" sz="1983">
                <a:solidFill>
                  <a:srgbClr val="000066"/>
                </a:solidFill>
              </a:rPr>
              <a:t>’</a:t>
            </a:r>
            <a:r>
              <a:rPr lang="it-IT" altLang="ja-JP" sz="1983" dirty="0">
                <a:solidFill>
                  <a:srgbClr val="000066"/>
                </a:solidFill>
                <a:latin typeface="Helvetica" pitchFamily="2" charset="0"/>
              </a:rPr>
              <a:t>azienda, hanno un peso contrattuale  in grado di incidere sui </a:t>
            </a:r>
            <a:r>
              <a:rPr lang="it-IT" altLang="ja-JP" sz="1983" b="1" i="1" dirty="0">
                <a:solidFill>
                  <a:srgbClr val="000066"/>
                </a:solidFill>
                <a:latin typeface="Helvetica" pitchFamily="2" charset="0"/>
              </a:rPr>
              <a:t>margini di profitto</a:t>
            </a:r>
            <a:r>
              <a:rPr lang="it-IT" altLang="ja-JP" sz="1983" dirty="0">
                <a:solidFill>
                  <a:srgbClr val="000066"/>
                </a:solidFill>
                <a:latin typeface="Helvetica" pitchFamily="2" charset="0"/>
              </a:rPr>
              <a:t> dell’impresa (riduzione dei prezzi, miglioramenti della qualità o del servizio). Il potere contrattuale dei clienti è influenzato dai seguenti fattori:</a:t>
            </a:r>
          </a:p>
          <a:p>
            <a:pPr algn="just">
              <a:defRPr/>
            </a:pPr>
            <a:endParaRPr lang="it-IT" altLang="it-IT" sz="1983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sz="1983" b="1" i="1" dirty="0">
                <a:solidFill>
                  <a:srgbClr val="000066"/>
                </a:solidFill>
                <a:latin typeface="Helvetica" pitchFamily="2" charset="0"/>
              </a:rPr>
              <a:t>Dimensioni degli acquisti dei clienti</a:t>
            </a:r>
            <a:r>
              <a:rPr lang="it-IT" altLang="it-IT" sz="1983" dirty="0">
                <a:solidFill>
                  <a:srgbClr val="000066"/>
                </a:solidFill>
                <a:latin typeface="Helvetica" pitchFamily="2" charset="0"/>
              </a:rPr>
              <a:t>: se il volume di acquisti del cliente è una parte notevole del fatturato totale, tanto maggiore è il potere contrattuale dello stesso</a:t>
            </a:r>
          </a:p>
          <a:p>
            <a:pPr algn="just">
              <a:buFontTx/>
              <a:buChar char="-"/>
              <a:defRPr/>
            </a:pPr>
            <a:endParaRPr lang="it-IT" altLang="it-IT" sz="1983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sz="1983" dirty="0">
                <a:solidFill>
                  <a:srgbClr val="000066"/>
                </a:solidFill>
                <a:latin typeface="Helvetica" pitchFamily="2" charset="0"/>
              </a:rPr>
              <a:t> </a:t>
            </a:r>
            <a:r>
              <a:rPr lang="it-IT" altLang="it-IT" sz="1983" b="1" i="1" dirty="0">
                <a:solidFill>
                  <a:srgbClr val="000066"/>
                </a:solidFill>
                <a:latin typeface="Helvetica" pitchFamily="2" charset="0"/>
              </a:rPr>
              <a:t>Redditività degli acquirenti:</a:t>
            </a:r>
          </a:p>
          <a:p>
            <a:pPr algn="just">
              <a:buFontTx/>
              <a:buChar char="-"/>
              <a:defRPr/>
            </a:pPr>
            <a:endParaRPr lang="it-IT" altLang="it-IT" sz="1983" b="1" i="1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sz="1983" b="1" i="1" dirty="0">
                <a:solidFill>
                  <a:srgbClr val="000066"/>
                </a:solidFill>
                <a:latin typeface="Helvetica" pitchFamily="2" charset="0"/>
              </a:rPr>
              <a:t>Concentrazione della clientela</a:t>
            </a:r>
            <a:r>
              <a:rPr lang="it-IT" altLang="it-IT" sz="1983" dirty="0">
                <a:solidFill>
                  <a:srgbClr val="000066"/>
                </a:solidFill>
                <a:latin typeface="Helvetica" pitchFamily="2" charset="0"/>
              </a:rPr>
              <a:t>: quanto più basso è il numero di clienti che l</a:t>
            </a:r>
            <a:r>
              <a:rPr lang="ja-JP" altLang="it-IT" sz="1983">
                <a:solidFill>
                  <a:srgbClr val="000066"/>
                </a:solidFill>
              </a:rPr>
              <a:t>’</a:t>
            </a:r>
            <a:r>
              <a:rPr lang="it-IT" altLang="ja-JP" sz="1983" dirty="0">
                <a:solidFill>
                  <a:srgbClr val="000066"/>
                </a:solidFill>
                <a:latin typeface="Helvetica" pitchFamily="2" charset="0"/>
              </a:rPr>
              <a:t>azienda ha nel proprio portafoglio, tanto maggiore sarà il loro potere contrattuale.</a:t>
            </a:r>
          </a:p>
          <a:p>
            <a:pPr algn="just">
              <a:buFontTx/>
              <a:buChar char="-"/>
              <a:defRPr/>
            </a:pPr>
            <a:endParaRPr lang="it-IT" altLang="ja-JP" sz="1983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endParaRPr lang="it-IT" altLang="ja-JP" sz="1983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sz="1983" b="1" dirty="0">
                <a:solidFill>
                  <a:srgbClr val="000066"/>
                </a:solidFill>
                <a:latin typeface="Helvetica" pitchFamily="2" charset="0"/>
              </a:rPr>
              <a:t>Sostituibilità del prodotto e grado di informazione dell’acquirente</a:t>
            </a:r>
          </a:p>
          <a:p>
            <a:pPr algn="just">
              <a:buFontTx/>
              <a:buChar char="-"/>
              <a:defRPr/>
            </a:pPr>
            <a:endParaRPr lang="it-IT" altLang="it-IT" sz="1983" b="1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sz="1983" b="1" dirty="0">
                <a:solidFill>
                  <a:srgbClr val="000066"/>
                </a:solidFill>
                <a:latin typeface="Helvetica" pitchFamily="2" charset="0"/>
              </a:rPr>
              <a:t>Costi di cambiamento per il cliente</a:t>
            </a:r>
          </a:p>
          <a:p>
            <a:pPr algn="just">
              <a:buFontTx/>
              <a:buChar char="-"/>
              <a:defRPr/>
            </a:pPr>
            <a:endParaRPr lang="it-IT" altLang="it-IT" sz="1983" b="1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sz="2000" b="1" i="1" dirty="0">
                <a:solidFill>
                  <a:srgbClr val="000066"/>
                </a:solidFill>
                <a:latin typeface="Helvetica" pitchFamily="2" charset="0"/>
              </a:rPr>
              <a:t>Possibilità di integrazione verticale a monte</a:t>
            </a:r>
            <a:r>
              <a:rPr lang="it-IT" altLang="it-IT" sz="2000" dirty="0">
                <a:solidFill>
                  <a:srgbClr val="000066"/>
                </a:solidFill>
                <a:latin typeface="Helvetica" pitchFamily="2" charset="0"/>
              </a:rPr>
              <a:t>: possibilità di scegliere se comprare un dato prodotto oppure se produrlo da se. </a:t>
            </a:r>
            <a:endParaRPr lang="it-IT" altLang="it-IT" sz="1983" b="1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defRPr/>
            </a:pPr>
            <a:endParaRPr lang="it-IT" altLang="it-IT" sz="1983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defRPr/>
            </a:pPr>
            <a:endParaRPr lang="it-IT" altLang="it-IT" sz="1763" dirty="0">
              <a:solidFill>
                <a:srgbClr val="000066"/>
              </a:solidFill>
              <a:latin typeface="Helvetica" pitchFamily="2" charset="0"/>
            </a:endParaRPr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xmlns="" id="{B158D626-4EC6-A643-96CF-FABEDDEB59D9}"/>
              </a:ext>
            </a:extLst>
          </p:cNvPr>
          <p:cNvSpPr txBox="1">
            <a:spLocks/>
          </p:cNvSpPr>
          <p:nvPr/>
        </p:nvSpPr>
        <p:spPr>
          <a:xfrm>
            <a:off x="2984500" y="513842"/>
            <a:ext cx="594359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it-IT" sz="3200" b="1" spc="-10" dirty="0">
                <a:solidFill>
                  <a:srgbClr val="330065"/>
                </a:solidFill>
                <a:latin typeface="Arial"/>
                <a:cs typeface="Arial"/>
              </a:rPr>
              <a:t>Potere contrattuale dei clienti</a:t>
            </a:r>
          </a:p>
        </p:txBody>
      </p:sp>
    </p:spTree>
    <p:extLst>
      <p:ext uri="{BB962C8B-B14F-4D97-AF65-F5344CB8AC3E}">
        <p14:creationId xmlns:p14="http://schemas.microsoft.com/office/powerpoint/2010/main" val="415071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>
            <a:extLst>
              <a:ext uri="{FF2B5EF4-FFF2-40B4-BE49-F238E27FC236}">
                <a16:creationId xmlns:a16="http://schemas.microsoft.com/office/drawing/2014/main" xmlns="" id="{4FC2A4FD-8895-4149-AA80-77E931B77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832" y="1264666"/>
            <a:ext cx="9709268" cy="5895396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09E8E84-426E-40dd-AFC4-6F175D3DCCD1}"/>
            <a:ext uri="{91240B29-F687-4f45-9708-019B960494DF}"/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>
              <a:defRPr/>
            </a:pPr>
            <a:r>
              <a:rPr lang="it-IT" altLang="it-IT" sz="1983" i="1" dirty="0">
                <a:solidFill>
                  <a:srgbClr val="000066"/>
                </a:solidFill>
                <a:latin typeface="Helvetica" pitchFamily="2" charset="0"/>
              </a:rPr>
              <a:t>I </a:t>
            </a:r>
            <a:r>
              <a:rPr lang="it-IT" altLang="it-IT" sz="1983" dirty="0">
                <a:solidFill>
                  <a:srgbClr val="000066"/>
                </a:solidFill>
                <a:latin typeface="Helvetica" pitchFamily="2" charset="0"/>
              </a:rPr>
              <a:t>principali fornitori  </a:t>
            </a:r>
            <a:r>
              <a:rPr lang="it-IT" altLang="it-IT" sz="1983" dirty="0" err="1">
                <a:solidFill>
                  <a:srgbClr val="000066"/>
                </a:solidFill>
                <a:latin typeface="Helvetica" pitchFamily="2" charset="0"/>
              </a:rPr>
              <a:t>dell</a:t>
            </a:r>
            <a:r>
              <a:rPr lang="ja-JP" altLang="it-IT" sz="1983">
                <a:solidFill>
                  <a:srgbClr val="000066"/>
                </a:solidFill>
              </a:rPr>
              <a:t>’</a:t>
            </a:r>
            <a:r>
              <a:rPr lang="it-IT" altLang="ja-JP" sz="1983" dirty="0">
                <a:solidFill>
                  <a:srgbClr val="000066"/>
                </a:solidFill>
                <a:latin typeface="Helvetica" pitchFamily="2" charset="0"/>
              </a:rPr>
              <a:t>azienda, hanno un peso contrattuale  in grado di incidere sui </a:t>
            </a:r>
            <a:r>
              <a:rPr lang="it-IT" altLang="ja-JP" sz="1983" b="1" i="1" dirty="0">
                <a:solidFill>
                  <a:srgbClr val="000066"/>
                </a:solidFill>
                <a:latin typeface="Helvetica" pitchFamily="2" charset="0"/>
              </a:rPr>
              <a:t>margini di profitto</a:t>
            </a:r>
            <a:r>
              <a:rPr lang="it-IT" altLang="ja-JP" sz="1983" dirty="0">
                <a:solidFill>
                  <a:srgbClr val="000066"/>
                </a:solidFill>
                <a:latin typeface="Helvetica" pitchFamily="2" charset="0"/>
              </a:rPr>
              <a:t> dell’impresa (aumento dei prezzi, peggioramento della qualità o del servizio). Il potere contrattuale dei clienti è influenzato dai seguenti fattori:</a:t>
            </a:r>
          </a:p>
          <a:p>
            <a:pPr algn="just">
              <a:defRPr/>
            </a:pPr>
            <a:endParaRPr lang="it-IT" altLang="it-IT" sz="1983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sz="1983" b="1" i="1" dirty="0">
                <a:solidFill>
                  <a:srgbClr val="000066"/>
                </a:solidFill>
                <a:latin typeface="Helvetica" pitchFamily="2" charset="0"/>
              </a:rPr>
              <a:t>Dimensioni degli acquisti dell’impresa</a:t>
            </a:r>
            <a:r>
              <a:rPr lang="it-IT" altLang="it-IT" sz="1983" dirty="0">
                <a:solidFill>
                  <a:srgbClr val="000066"/>
                </a:solidFill>
                <a:latin typeface="Helvetica" pitchFamily="2" charset="0"/>
              </a:rPr>
              <a:t>:  se il volume di acquisti verso il  fornitore  è una parte notevole del volume di acquisti totali , tanto maggiore è il potere contrattuale dello stesso</a:t>
            </a:r>
          </a:p>
          <a:p>
            <a:pPr algn="just">
              <a:buFontTx/>
              <a:buChar char="-"/>
              <a:defRPr/>
            </a:pPr>
            <a:endParaRPr lang="it-IT" altLang="it-IT" sz="1983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sz="1983" dirty="0">
                <a:solidFill>
                  <a:srgbClr val="000066"/>
                </a:solidFill>
                <a:latin typeface="Helvetica" pitchFamily="2" charset="0"/>
              </a:rPr>
              <a:t> </a:t>
            </a:r>
            <a:r>
              <a:rPr lang="it-IT" altLang="it-IT" sz="1983" b="1" dirty="0">
                <a:solidFill>
                  <a:srgbClr val="000066"/>
                </a:solidFill>
                <a:latin typeface="Helvetica" pitchFamily="2" charset="0"/>
              </a:rPr>
              <a:t>Sostituibilità del prodotto e grado di informazione dell’impresa </a:t>
            </a:r>
          </a:p>
          <a:p>
            <a:pPr algn="just">
              <a:buFontTx/>
              <a:buChar char="-"/>
              <a:defRPr/>
            </a:pPr>
            <a:endParaRPr lang="it-IT" altLang="it-IT" sz="1983" b="1" i="1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sz="1983" b="1" i="1" dirty="0">
                <a:solidFill>
                  <a:srgbClr val="000066"/>
                </a:solidFill>
                <a:latin typeface="Helvetica" pitchFamily="2" charset="0"/>
              </a:rPr>
              <a:t>Concentrazione del mercato della fornitura </a:t>
            </a:r>
            <a:r>
              <a:rPr lang="it-IT" altLang="it-IT" sz="1983" dirty="0">
                <a:solidFill>
                  <a:srgbClr val="000066"/>
                </a:solidFill>
                <a:latin typeface="Helvetica" pitchFamily="2" charset="0"/>
              </a:rPr>
              <a:t>: quanto più basso è il numero di fornitori  che l</a:t>
            </a:r>
            <a:r>
              <a:rPr lang="ja-JP" altLang="it-IT" sz="1983">
                <a:solidFill>
                  <a:srgbClr val="000066"/>
                </a:solidFill>
              </a:rPr>
              <a:t>’</a:t>
            </a:r>
            <a:r>
              <a:rPr lang="it-IT" altLang="ja-JP" sz="1983" dirty="0">
                <a:solidFill>
                  <a:srgbClr val="000066"/>
                </a:solidFill>
                <a:latin typeface="Helvetica" pitchFamily="2" charset="0"/>
              </a:rPr>
              <a:t>azienda ha nel proprio portafoglio acquisti, tanto maggiore sarà il loro potere contrattuale.</a:t>
            </a:r>
          </a:p>
          <a:p>
            <a:pPr algn="just">
              <a:buFontTx/>
              <a:buChar char="-"/>
              <a:defRPr/>
            </a:pPr>
            <a:endParaRPr lang="it-IT" altLang="ja-JP" sz="1983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defRPr/>
            </a:pPr>
            <a:endParaRPr lang="it-IT" altLang="it-IT" sz="1983" b="1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sz="1983" b="1" dirty="0">
                <a:solidFill>
                  <a:srgbClr val="000066"/>
                </a:solidFill>
                <a:latin typeface="Helvetica" pitchFamily="2" charset="0"/>
              </a:rPr>
              <a:t>Costi di cambiamento del fornitori </a:t>
            </a:r>
          </a:p>
          <a:p>
            <a:pPr algn="just">
              <a:buFontTx/>
              <a:buChar char="-"/>
              <a:defRPr/>
            </a:pPr>
            <a:endParaRPr lang="it-IT" altLang="it-IT" sz="1983" b="1" dirty="0">
              <a:solidFill>
                <a:srgbClr val="000066"/>
              </a:solidFill>
              <a:latin typeface="Helvetica" pitchFamily="2" charset="0"/>
            </a:endParaRPr>
          </a:p>
          <a:p>
            <a:pPr algn="just">
              <a:buFontTx/>
              <a:buChar char="-"/>
              <a:defRPr/>
            </a:pPr>
            <a:r>
              <a:rPr lang="it-IT" altLang="it-IT" sz="2000" b="1" i="1" dirty="0">
                <a:solidFill>
                  <a:srgbClr val="000066"/>
                </a:solidFill>
                <a:latin typeface="Helvetica" pitchFamily="2" charset="0"/>
              </a:rPr>
              <a:t>Possibilità di integrazione verticale a vale</a:t>
            </a:r>
            <a:r>
              <a:rPr lang="it-IT" altLang="it-IT" sz="2000" dirty="0">
                <a:solidFill>
                  <a:srgbClr val="000066"/>
                </a:solidFill>
                <a:latin typeface="Helvetica" pitchFamily="2" charset="0"/>
              </a:rPr>
              <a:t>: possibilità di scegliere di produrre o vendere un dato prodotto anziché venderlo a terzi . </a:t>
            </a:r>
            <a:endParaRPr lang="it-IT" altLang="it-IT" sz="1983" b="1" dirty="0">
              <a:solidFill>
                <a:srgbClr val="000066"/>
              </a:solidFill>
              <a:latin typeface="Helvetica" pitchFamily="2" charset="0"/>
            </a:endParaRPr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xmlns="" id="{B158D626-4EC6-A643-96CF-FABEDDEB59D9}"/>
              </a:ext>
            </a:extLst>
          </p:cNvPr>
          <p:cNvSpPr txBox="1">
            <a:spLocks/>
          </p:cNvSpPr>
          <p:nvPr/>
        </p:nvSpPr>
        <p:spPr>
          <a:xfrm>
            <a:off x="1863666" y="501650"/>
            <a:ext cx="71628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it-IT" sz="3200" b="1" spc="-10" dirty="0">
                <a:solidFill>
                  <a:srgbClr val="330065"/>
                </a:solidFill>
                <a:latin typeface="Arial"/>
                <a:cs typeface="Arial"/>
              </a:rPr>
              <a:t>Potere contrattuale dei fornitori </a:t>
            </a:r>
          </a:p>
        </p:txBody>
      </p:sp>
    </p:spTree>
    <p:extLst>
      <p:ext uri="{BB962C8B-B14F-4D97-AF65-F5344CB8AC3E}">
        <p14:creationId xmlns:p14="http://schemas.microsoft.com/office/powerpoint/2010/main" val="84772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>
            <a:extLst>
              <a:ext uri="{FF2B5EF4-FFF2-40B4-BE49-F238E27FC236}">
                <a16:creationId xmlns:a16="http://schemas.microsoft.com/office/drawing/2014/main" xmlns="" id="{4FC2A4FD-8895-4149-AA80-77E931B77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432" y="2178050"/>
            <a:ext cx="9709268" cy="378565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09E8E84-426E-40dd-AFC4-6F175D3DCCD1}"/>
            <a:ext uri="{91240B29-F687-4f45-9708-019B960494DF}"/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it-IT" dirty="0"/>
              <a:t>All’aumentare del numero di prodotti sostituitivi la domanda diventa </a:t>
            </a:r>
            <a:r>
              <a:rPr lang="it-IT" dirty="0" err="1"/>
              <a:t>piu</a:t>
            </a:r>
            <a:r>
              <a:rPr lang="it-IT" dirty="0"/>
              <a:t>̀ elastica rispetto al prezzo e i margini di profitto delle imprese tendono a diminuire; </a:t>
            </a:r>
          </a:p>
          <a:p>
            <a:endParaRPr lang="it-IT" dirty="0"/>
          </a:p>
          <a:p>
            <a:r>
              <a:rPr lang="it-IT" dirty="0"/>
              <a:t>Il prezzo che i consumatori sono disposti a pagare dipende, in parte, dalla presenza di prodotti sostitutivi. </a:t>
            </a:r>
          </a:p>
          <a:p>
            <a:endParaRPr lang="it-IT" dirty="0"/>
          </a:p>
          <a:p>
            <a:r>
              <a:rPr lang="it-IT" dirty="0"/>
              <a:t>All’aumentare della complessità̀ dei bisogni che vengono soddisfatti da un prodotto diventa più̀ difficile, per il consumatore, effettuare un confronto tra i prodotti e i loro prezzi. </a:t>
            </a:r>
            <a:endParaRPr lang="it-IT" sz="2000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xmlns="" id="{B158D626-4EC6-A643-96CF-FABEDDEB59D9}"/>
              </a:ext>
            </a:extLst>
          </p:cNvPr>
          <p:cNvSpPr txBox="1">
            <a:spLocks/>
          </p:cNvSpPr>
          <p:nvPr/>
        </p:nvSpPr>
        <p:spPr>
          <a:xfrm>
            <a:off x="1863666" y="501650"/>
            <a:ext cx="71628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 algn="ctr">
              <a:spcBef>
                <a:spcPts val="100"/>
              </a:spcBef>
            </a:pPr>
            <a:r>
              <a:rPr lang="it-IT" sz="3200" b="1" spc="-10" dirty="0">
                <a:solidFill>
                  <a:srgbClr val="330065"/>
                </a:solidFill>
                <a:latin typeface="Arial"/>
                <a:cs typeface="Arial"/>
              </a:rPr>
              <a:t>Concorrenza dei prodotti sostitutivi</a:t>
            </a:r>
          </a:p>
        </p:txBody>
      </p:sp>
    </p:spTree>
    <p:extLst>
      <p:ext uri="{BB962C8B-B14F-4D97-AF65-F5344CB8AC3E}">
        <p14:creationId xmlns:p14="http://schemas.microsoft.com/office/powerpoint/2010/main" val="282953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84553" y="271177"/>
            <a:ext cx="8498205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dirty="0"/>
              <a:t>Il modello </a:t>
            </a:r>
            <a:r>
              <a:rPr spc="-5" dirty="0"/>
              <a:t>della concorrenza allargata </a:t>
            </a:r>
            <a:r>
              <a:rPr dirty="0"/>
              <a:t>di</a:t>
            </a:r>
            <a:r>
              <a:rPr spc="60" dirty="0"/>
              <a:t> </a:t>
            </a:r>
            <a:r>
              <a:rPr spc="-5" dirty="0"/>
              <a:t>Porter</a:t>
            </a:r>
          </a:p>
        </p:txBody>
      </p:sp>
      <p:sp>
        <p:nvSpPr>
          <p:cNvPr id="3" name="object 3"/>
          <p:cNvSpPr/>
          <p:nvPr/>
        </p:nvSpPr>
        <p:spPr>
          <a:xfrm>
            <a:off x="1243469" y="5565647"/>
            <a:ext cx="8460105" cy="1511300"/>
          </a:xfrm>
          <a:custGeom>
            <a:avLst/>
            <a:gdLst/>
            <a:ahLst/>
            <a:cxnLst/>
            <a:rect l="l" t="t" r="r" b="b"/>
            <a:pathLst>
              <a:path w="8460105" h="1511300">
                <a:moveTo>
                  <a:pt x="0" y="0"/>
                </a:moveTo>
                <a:lnTo>
                  <a:pt x="0" y="1511046"/>
                </a:lnTo>
                <a:lnTo>
                  <a:pt x="8459723" y="1511046"/>
                </a:lnTo>
                <a:lnTo>
                  <a:pt x="8459723" y="0"/>
                </a:lnTo>
                <a:lnTo>
                  <a:pt x="0" y="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515503" y="1924272"/>
            <a:ext cx="1751330" cy="472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770"/>
              </a:lnSpc>
            </a:pPr>
            <a:r>
              <a:rPr sz="1600" b="1" spc="-5" dirty="0">
                <a:solidFill>
                  <a:srgbClr val="2232FC"/>
                </a:solidFill>
                <a:latin typeface="Arial"/>
                <a:cs typeface="Arial"/>
              </a:rPr>
              <a:t>Minaccia di</a:t>
            </a:r>
            <a:r>
              <a:rPr sz="1600" b="1" spc="-80" dirty="0">
                <a:solidFill>
                  <a:srgbClr val="2232FC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2232FC"/>
                </a:solidFill>
                <a:latin typeface="Arial"/>
                <a:cs typeface="Arial"/>
              </a:rPr>
              <a:t>nuove</a:t>
            </a:r>
            <a:endParaRPr sz="1600"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1600" b="1" spc="-5" dirty="0">
                <a:solidFill>
                  <a:srgbClr val="2232FC"/>
                </a:solidFill>
                <a:latin typeface="Arial"/>
                <a:cs typeface="Arial"/>
              </a:rPr>
              <a:t>entrate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473843" y="3691890"/>
            <a:ext cx="457200" cy="238760"/>
          </a:xfrm>
          <a:custGeom>
            <a:avLst/>
            <a:gdLst/>
            <a:ahLst/>
            <a:cxnLst/>
            <a:rect l="l" t="t" r="r" b="b"/>
            <a:pathLst>
              <a:path w="457200" h="238760">
                <a:moveTo>
                  <a:pt x="342138" y="179070"/>
                </a:moveTo>
                <a:lnTo>
                  <a:pt x="342138" y="60198"/>
                </a:lnTo>
                <a:lnTo>
                  <a:pt x="0" y="60198"/>
                </a:lnTo>
                <a:lnTo>
                  <a:pt x="0" y="179070"/>
                </a:lnTo>
                <a:lnTo>
                  <a:pt x="342138" y="179070"/>
                </a:lnTo>
                <a:close/>
              </a:path>
              <a:path w="457200" h="238760">
                <a:moveTo>
                  <a:pt x="457200" y="119634"/>
                </a:moveTo>
                <a:lnTo>
                  <a:pt x="342138" y="0"/>
                </a:lnTo>
                <a:lnTo>
                  <a:pt x="342138" y="238506"/>
                </a:lnTo>
                <a:lnTo>
                  <a:pt x="457200" y="119634"/>
                </a:lnTo>
                <a:close/>
              </a:path>
            </a:pathLst>
          </a:custGeom>
          <a:solidFill>
            <a:srgbClr val="CC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007243" y="2016251"/>
            <a:ext cx="2819400" cy="725805"/>
          </a:xfrm>
          <a:custGeom>
            <a:avLst/>
            <a:gdLst/>
            <a:ahLst/>
            <a:cxnLst/>
            <a:rect l="l" t="t" r="r" b="b"/>
            <a:pathLst>
              <a:path w="2819400" h="725805">
                <a:moveTo>
                  <a:pt x="0" y="0"/>
                </a:moveTo>
                <a:lnTo>
                  <a:pt x="0" y="725423"/>
                </a:lnTo>
                <a:lnTo>
                  <a:pt x="2819399" y="725423"/>
                </a:lnTo>
                <a:lnTo>
                  <a:pt x="2819399" y="0"/>
                </a:lnTo>
                <a:lnTo>
                  <a:pt x="0" y="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007243" y="2741676"/>
            <a:ext cx="2819400" cy="2551430"/>
          </a:xfrm>
          <a:custGeom>
            <a:avLst/>
            <a:gdLst/>
            <a:ahLst/>
            <a:cxnLst/>
            <a:rect l="l" t="t" r="r" b="b"/>
            <a:pathLst>
              <a:path w="2819400" h="2551429">
                <a:moveTo>
                  <a:pt x="0" y="0"/>
                </a:moveTo>
                <a:lnTo>
                  <a:pt x="0" y="2551176"/>
                </a:lnTo>
                <a:lnTo>
                  <a:pt x="2819399" y="2551175"/>
                </a:lnTo>
                <a:lnTo>
                  <a:pt x="2819399" y="0"/>
                </a:lnTo>
                <a:lnTo>
                  <a:pt x="0" y="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007243" y="2065274"/>
            <a:ext cx="2819400" cy="28930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75665" marR="455295" indent="-565150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Concorrenza 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livello  di</a:t>
            </a:r>
            <a:r>
              <a:rPr sz="16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settore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>
              <a:latin typeface="Times New Roman"/>
              <a:cs typeface="Times New Roman"/>
            </a:endParaRPr>
          </a:p>
          <a:p>
            <a:pPr marL="92075">
              <a:lnSpc>
                <a:spcPts val="1675"/>
              </a:lnSpc>
              <a:spcBef>
                <a:spcPts val="5"/>
              </a:spcBef>
              <a:buClr>
                <a:srgbClr val="0000CC"/>
              </a:buClr>
              <a:buFont typeface="Arial"/>
              <a:buChar char="•"/>
              <a:tabLst>
                <a:tab pos="203835" algn="l"/>
              </a:tabLst>
            </a:pPr>
            <a:r>
              <a:rPr sz="1400" b="1" spc="-10" dirty="0">
                <a:latin typeface="Arial"/>
                <a:cs typeface="Arial"/>
              </a:rPr>
              <a:t>Concentrazione</a:t>
            </a:r>
            <a:endParaRPr sz="1400">
              <a:latin typeface="Arial"/>
              <a:cs typeface="Arial"/>
            </a:endParaRPr>
          </a:p>
          <a:p>
            <a:pPr marL="92075" marR="942975">
              <a:lnSpc>
                <a:spcPts val="1670"/>
              </a:lnSpc>
              <a:spcBef>
                <a:spcPts val="60"/>
              </a:spcBef>
              <a:buClr>
                <a:srgbClr val="0000CC"/>
              </a:buClr>
              <a:buFont typeface="Arial"/>
              <a:buChar char="•"/>
              <a:tabLst>
                <a:tab pos="203835" algn="l"/>
              </a:tabLst>
            </a:pPr>
            <a:r>
              <a:rPr sz="1400" b="1" spc="-10" dirty="0">
                <a:latin typeface="Arial"/>
                <a:cs typeface="Arial"/>
              </a:rPr>
              <a:t>Differenziazione del  prodotto</a:t>
            </a:r>
            <a:endParaRPr sz="1400">
              <a:latin typeface="Arial"/>
              <a:cs typeface="Arial"/>
            </a:endParaRPr>
          </a:p>
          <a:p>
            <a:pPr marL="92075">
              <a:lnSpc>
                <a:spcPts val="1625"/>
              </a:lnSpc>
              <a:buClr>
                <a:srgbClr val="0000CC"/>
              </a:buClr>
              <a:buFont typeface="Arial"/>
              <a:buChar char="•"/>
              <a:tabLst>
                <a:tab pos="203835" algn="l"/>
              </a:tabLst>
            </a:pPr>
            <a:r>
              <a:rPr sz="1400" b="1" spc="-10" dirty="0">
                <a:latin typeface="Arial"/>
                <a:cs typeface="Arial"/>
              </a:rPr>
              <a:t>Capacità </a:t>
            </a:r>
            <a:r>
              <a:rPr sz="1400" b="1" spc="-5" dirty="0">
                <a:latin typeface="Arial"/>
                <a:cs typeface="Arial"/>
              </a:rPr>
              <a:t>in</a:t>
            </a:r>
            <a:r>
              <a:rPr sz="1400" b="1" spc="-10" dirty="0">
                <a:latin typeface="Arial"/>
                <a:cs typeface="Arial"/>
              </a:rPr>
              <a:t> eccesso</a:t>
            </a:r>
            <a:endParaRPr sz="1400">
              <a:latin typeface="Arial"/>
              <a:cs typeface="Arial"/>
            </a:endParaRPr>
          </a:p>
          <a:p>
            <a:pPr marL="92075" marR="906780">
              <a:lnSpc>
                <a:spcPts val="1670"/>
              </a:lnSpc>
              <a:spcBef>
                <a:spcPts val="60"/>
              </a:spcBef>
              <a:buClr>
                <a:srgbClr val="0000CC"/>
              </a:buClr>
              <a:buFont typeface="Arial"/>
              <a:buChar char="•"/>
              <a:tabLst>
                <a:tab pos="203835" algn="l"/>
              </a:tabLst>
            </a:pPr>
            <a:r>
              <a:rPr sz="1400" b="1" spc="-10" dirty="0">
                <a:latin typeface="Arial"/>
                <a:cs typeface="Arial"/>
              </a:rPr>
              <a:t>Rapporto </a:t>
            </a:r>
            <a:r>
              <a:rPr sz="1400" b="1" spc="-5" dirty="0">
                <a:latin typeface="Arial"/>
                <a:cs typeface="Arial"/>
              </a:rPr>
              <a:t>costi </a:t>
            </a:r>
            <a:r>
              <a:rPr sz="1400" b="1" spc="-10" dirty="0">
                <a:latin typeface="Arial"/>
                <a:cs typeface="Arial"/>
              </a:rPr>
              <a:t>fissi,  variabili</a:t>
            </a:r>
            <a:endParaRPr sz="1400">
              <a:latin typeface="Arial"/>
              <a:cs typeface="Arial"/>
            </a:endParaRPr>
          </a:p>
          <a:p>
            <a:pPr marL="92075">
              <a:lnSpc>
                <a:spcPts val="1620"/>
              </a:lnSpc>
              <a:buClr>
                <a:srgbClr val="0000CC"/>
              </a:buClr>
              <a:buFont typeface="Arial"/>
              <a:buChar char="•"/>
              <a:tabLst>
                <a:tab pos="203835" algn="l"/>
              </a:tabLst>
            </a:pPr>
            <a:r>
              <a:rPr sz="1400" b="1" spc="-10" dirty="0">
                <a:latin typeface="Arial"/>
                <a:cs typeface="Arial"/>
              </a:rPr>
              <a:t>Aumento </a:t>
            </a:r>
            <a:r>
              <a:rPr sz="1400" b="1" spc="-5" dirty="0">
                <a:latin typeface="Arial"/>
                <a:cs typeface="Arial"/>
              </a:rPr>
              <a:t>della</a:t>
            </a:r>
            <a:r>
              <a:rPr sz="1400" b="1" spc="-10" dirty="0">
                <a:latin typeface="Arial"/>
                <a:cs typeface="Arial"/>
              </a:rPr>
              <a:t> domanda</a:t>
            </a:r>
            <a:endParaRPr sz="1400">
              <a:latin typeface="Arial"/>
              <a:cs typeface="Arial"/>
            </a:endParaRPr>
          </a:p>
          <a:p>
            <a:pPr marL="92075" marR="916940">
              <a:lnSpc>
                <a:spcPts val="1670"/>
              </a:lnSpc>
              <a:spcBef>
                <a:spcPts val="60"/>
              </a:spcBef>
              <a:buClr>
                <a:srgbClr val="0000CC"/>
              </a:buClr>
              <a:buFont typeface="Arial"/>
              <a:buChar char="•"/>
              <a:tabLst>
                <a:tab pos="203835" algn="l"/>
              </a:tabLst>
            </a:pPr>
            <a:r>
              <a:rPr sz="1400" b="1" spc="-10" dirty="0">
                <a:latin typeface="Arial"/>
                <a:cs typeface="Arial"/>
              </a:rPr>
              <a:t>Fluttuazioni cicliche  </a:t>
            </a:r>
            <a:r>
              <a:rPr sz="1400" b="1" spc="-5" dirty="0">
                <a:latin typeface="Arial"/>
                <a:cs typeface="Arial"/>
              </a:rPr>
              <a:t>della</a:t>
            </a:r>
            <a:r>
              <a:rPr sz="1400" b="1" spc="-20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domanda</a:t>
            </a:r>
            <a:endParaRPr sz="1400">
              <a:latin typeface="Arial"/>
              <a:cs typeface="Arial"/>
            </a:endParaRPr>
          </a:p>
          <a:p>
            <a:pPr marL="92075">
              <a:lnSpc>
                <a:spcPts val="1630"/>
              </a:lnSpc>
              <a:buClr>
                <a:srgbClr val="0000CC"/>
              </a:buClr>
              <a:buFont typeface="Arial"/>
              <a:buChar char="•"/>
              <a:tabLst>
                <a:tab pos="203835" algn="l"/>
              </a:tabLst>
            </a:pPr>
            <a:r>
              <a:rPr sz="1400" b="1" spc="-10" dirty="0">
                <a:latin typeface="Arial"/>
                <a:cs typeface="Arial"/>
              </a:rPr>
              <a:t>Barriere</a:t>
            </a:r>
            <a:r>
              <a:rPr sz="1400" b="1" spc="-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all’entrata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360043" y="1863851"/>
            <a:ext cx="2286000" cy="2813399"/>
          </a:xfrm>
          <a:prstGeom prst="rect">
            <a:avLst/>
          </a:prstGeom>
          <a:solidFill>
            <a:srgbClr val="33CCCC"/>
          </a:solidFill>
        </p:spPr>
        <p:txBody>
          <a:bodyPr vert="horz" wrap="square" lIns="0" tIns="193675" rIns="0" bIns="0" rtlCol="0">
            <a:spAutoFit/>
          </a:bodyPr>
          <a:lstStyle/>
          <a:p>
            <a:pPr marL="120014">
              <a:lnSpc>
                <a:spcPct val="100000"/>
              </a:lnSpc>
              <a:spcBef>
                <a:spcPts val="1525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Minaccia di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it-IT" sz="1600" b="1" spc="-5" dirty="0">
                <a:solidFill>
                  <a:srgbClr val="FFFFFF"/>
                </a:solidFill>
                <a:latin typeface="Arial"/>
                <a:cs typeface="Arial"/>
              </a:rPr>
              <a:t>prodotti sostitutivi</a:t>
            </a:r>
            <a:endParaRPr sz="1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50" dirty="0">
              <a:latin typeface="Times New Roman"/>
              <a:cs typeface="Times New Roman"/>
            </a:endParaRPr>
          </a:p>
          <a:p>
            <a:pPr marL="244475" marR="245110">
              <a:lnSpc>
                <a:spcPct val="100000"/>
              </a:lnSpc>
              <a:buClr>
                <a:srgbClr val="0000CC"/>
              </a:buClr>
              <a:buFont typeface="Arial"/>
              <a:buChar char="•"/>
              <a:tabLst>
                <a:tab pos="356235" algn="l"/>
              </a:tabLst>
            </a:pPr>
            <a:r>
              <a:rPr sz="1400" b="1" spc="-10" dirty="0">
                <a:latin typeface="Arial"/>
                <a:cs typeface="Arial"/>
              </a:rPr>
              <a:t>Propensione degli  acquirenti </a:t>
            </a:r>
            <a:r>
              <a:rPr sz="1400" b="1" spc="-5" dirty="0">
                <a:latin typeface="Arial"/>
                <a:cs typeface="Arial"/>
              </a:rPr>
              <a:t>nei  confronti dei</a:t>
            </a:r>
            <a:r>
              <a:rPr sz="1400" b="1" spc="-50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prodotti  sostitutivi</a:t>
            </a:r>
            <a:endParaRPr sz="1400" dirty="0">
              <a:latin typeface="Arial"/>
              <a:cs typeface="Arial"/>
            </a:endParaRPr>
          </a:p>
          <a:p>
            <a:pPr marL="244475" marR="174625">
              <a:lnSpc>
                <a:spcPts val="1670"/>
              </a:lnSpc>
              <a:spcBef>
                <a:spcPts val="45"/>
              </a:spcBef>
              <a:buClr>
                <a:srgbClr val="0000CC"/>
              </a:buClr>
              <a:buFont typeface="Arial"/>
              <a:buChar char="•"/>
              <a:tabLst>
                <a:tab pos="356235" algn="l"/>
              </a:tabLst>
            </a:pPr>
            <a:r>
              <a:rPr sz="1400" b="1" spc="-10" dirty="0">
                <a:latin typeface="Arial"/>
                <a:cs typeface="Arial"/>
              </a:rPr>
              <a:t>Caratteristiche  andamento </a:t>
            </a:r>
            <a:r>
              <a:rPr sz="1400" b="1" spc="-5" dirty="0">
                <a:latin typeface="Arial"/>
                <a:cs typeface="Arial"/>
              </a:rPr>
              <a:t>dei </a:t>
            </a:r>
            <a:r>
              <a:rPr sz="1400" b="1" spc="-10" dirty="0">
                <a:latin typeface="Arial"/>
                <a:cs typeface="Arial"/>
              </a:rPr>
              <a:t>prezzi  </a:t>
            </a:r>
            <a:r>
              <a:rPr sz="1400" b="1" spc="-5" dirty="0">
                <a:latin typeface="Arial"/>
                <a:cs typeface="Arial"/>
              </a:rPr>
              <a:t>dei </a:t>
            </a:r>
            <a:r>
              <a:rPr sz="1400" b="1" spc="-10" dirty="0">
                <a:latin typeface="Arial"/>
                <a:cs typeface="Arial"/>
              </a:rPr>
              <a:t>prodotti</a:t>
            </a:r>
            <a:r>
              <a:rPr sz="1400" b="1" spc="-20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sostitutivi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47685" y="5712205"/>
            <a:ext cx="2194560" cy="8763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ts val="1675"/>
              </a:lnSpc>
              <a:spcBef>
                <a:spcPts val="95"/>
              </a:spcBef>
            </a:pPr>
            <a:r>
              <a:rPr sz="1400" b="1" i="1" spc="-10" dirty="0">
                <a:latin typeface="Arial"/>
                <a:cs typeface="Arial"/>
              </a:rPr>
              <a:t>Sensibilità </a:t>
            </a:r>
            <a:r>
              <a:rPr sz="1400" b="1" i="1" spc="-5" dirty="0">
                <a:latin typeface="Arial"/>
                <a:cs typeface="Arial"/>
              </a:rPr>
              <a:t>al </a:t>
            </a:r>
            <a:r>
              <a:rPr sz="1400" b="1" i="1" spc="-10" dirty="0">
                <a:latin typeface="Arial"/>
                <a:cs typeface="Arial"/>
              </a:rPr>
              <a:t>prezzo:</a:t>
            </a:r>
            <a:endParaRPr sz="1400">
              <a:latin typeface="Arial"/>
              <a:cs typeface="Arial"/>
            </a:endParaRPr>
          </a:p>
          <a:p>
            <a:pPr marL="111760" marR="431165" indent="-111760">
              <a:lnSpc>
                <a:spcPts val="1670"/>
              </a:lnSpc>
              <a:spcBef>
                <a:spcPts val="60"/>
              </a:spcBef>
              <a:buClr>
                <a:srgbClr val="0000CC"/>
              </a:buClr>
              <a:buChar char="•"/>
              <a:tabLst>
                <a:tab pos="111760" algn="l"/>
              </a:tabLst>
            </a:pPr>
            <a:r>
              <a:rPr sz="1400" spc="-5" dirty="0">
                <a:latin typeface="Arial"/>
                <a:cs typeface="Arial"/>
              </a:rPr>
              <a:t>Costo degli acquisti  </a:t>
            </a:r>
            <a:r>
              <a:rPr sz="1400" spc="-10" dirty="0">
                <a:latin typeface="Arial"/>
                <a:cs typeface="Arial"/>
              </a:rPr>
              <a:t>rispetto </a:t>
            </a:r>
            <a:r>
              <a:rPr sz="1400" spc="-5" dirty="0">
                <a:latin typeface="Arial"/>
                <a:cs typeface="Arial"/>
              </a:rPr>
              <a:t>ai costi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totali</a:t>
            </a:r>
            <a:endParaRPr sz="1400">
              <a:latin typeface="Arial"/>
              <a:cs typeface="Arial"/>
            </a:endParaRPr>
          </a:p>
          <a:p>
            <a:pPr marL="111760" indent="-111760">
              <a:lnSpc>
                <a:spcPts val="1625"/>
              </a:lnSpc>
              <a:buClr>
                <a:srgbClr val="0000CC"/>
              </a:buClr>
              <a:buChar char="•"/>
              <a:tabLst>
                <a:tab pos="111760" algn="l"/>
              </a:tabLst>
            </a:pPr>
            <a:r>
              <a:rPr sz="1400" spc="-10" dirty="0">
                <a:latin typeface="Arial"/>
                <a:cs typeface="Arial"/>
              </a:rPr>
              <a:t>Redditività degli</a:t>
            </a:r>
            <a:r>
              <a:rPr sz="1400" spc="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acquirenti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47685" y="6562296"/>
            <a:ext cx="31356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11125" indent="-111125">
              <a:lnSpc>
                <a:spcPct val="100000"/>
              </a:lnSpc>
              <a:spcBef>
                <a:spcPts val="95"/>
              </a:spcBef>
              <a:buClr>
                <a:srgbClr val="0000CC"/>
              </a:buClr>
              <a:buChar char="•"/>
              <a:tabLst>
                <a:tab pos="111760" algn="l"/>
              </a:tabLst>
            </a:pPr>
            <a:r>
              <a:rPr sz="1400" spc="-10" dirty="0">
                <a:latin typeface="Arial"/>
                <a:cs typeface="Arial"/>
              </a:rPr>
              <a:t>Importanza </a:t>
            </a:r>
            <a:r>
              <a:rPr sz="1400" spc="-5" dirty="0">
                <a:latin typeface="Arial"/>
                <a:cs typeface="Arial"/>
              </a:rPr>
              <a:t>del </a:t>
            </a:r>
            <a:r>
              <a:rPr sz="1400" spc="-10" dirty="0">
                <a:latin typeface="Arial"/>
                <a:cs typeface="Arial"/>
              </a:rPr>
              <a:t>prodotto</a:t>
            </a:r>
            <a:r>
              <a:rPr sz="140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rispetto</a:t>
            </a:r>
            <a:endParaRPr sz="1400">
              <a:latin typeface="Arial"/>
              <a:cs typeface="Arial"/>
            </a:endParaRPr>
          </a:p>
          <a:p>
            <a:pPr marL="97790">
              <a:lnSpc>
                <a:spcPct val="100000"/>
              </a:lnSpc>
            </a:pPr>
            <a:r>
              <a:rPr sz="1400" spc="-5" dirty="0">
                <a:latin typeface="Arial"/>
                <a:cs typeface="Arial"/>
              </a:rPr>
              <a:t>alla </a:t>
            </a:r>
            <a:r>
              <a:rPr sz="1400" spc="-10" dirty="0">
                <a:latin typeface="Arial"/>
                <a:cs typeface="Arial"/>
              </a:rPr>
              <a:t>qualità </a:t>
            </a:r>
            <a:r>
              <a:rPr sz="1400" spc="-5" dirty="0">
                <a:latin typeface="Arial"/>
                <a:cs typeface="Arial"/>
              </a:rPr>
              <a:t>del prodotto</a:t>
            </a:r>
            <a:r>
              <a:rPr sz="140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dell’acquirente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51427" y="5500370"/>
            <a:ext cx="5560060" cy="910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Potere dal lato della</a:t>
            </a:r>
            <a:r>
              <a:rPr sz="16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domanda</a:t>
            </a:r>
            <a:endParaRPr sz="1600">
              <a:latin typeface="Arial"/>
              <a:cs typeface="Arial"/>
            </a:endParaRPr>
          </a:p>
          <a:p>
            <a:pPr marL="883919">
              <a:lnSpc>
                <a:spcPts val="1675"/>
              </a:lnSpc>
              <a:spcBef>
                <a:spcPts val="20"/>
              </a:spcBef>
            </a:pPr>
            <a:r>
              <a:rPr sz="1400" b="1" i="1" spc="-10" dirty="0">
                <a:latin typeface="Arial"/>
                <a:cs typeface="Arial"/>
              </a:rPr>
              <a:t>Potere contrattuale:</a:t>
            </a:r>
            <a:endParaRPr sz="1400">
              <a:latin typeface="Arial"/>
              <a:cs typeface="Arial"/>
            </a:endParaRPr>
          </a:p>
          <a:p>
            <a:pPr marL="995044" indent="-111125">
              <a:lnSpc>
                <a:spcPts val="1675"/>
              </a:lnSpc>
              <a:buClr>
                <a:srgbClr val="0000CC"/>
              </a:buClr>
              <a:buChar char="•"/>
              <a:tabLst>
                <a:tab pos="995680" algn="l"/>
              </a:tabLst>
            </a:pPr>
            <a:r>
              <a:rPr sz="1400" spc="-10" dirty="0">
                <a:latin typeface="Arial"/>
                <a:cs typeface="Arial"/>
              </a:rPr>
              <a:t>Dimensioni </a:t>
            </a:r>
            <a:r>
              <a:rPr sz="1400" spc="-5" dirty="0">
                <a:latin typeface="Arial"/>
                <a:cs typeface="Arial"/>
              </a:rPr>
              <a:t>e </a:t>
            </a:r>
            <a:r>
              <a:rPr sz="1400" spc="-10" dirty="0">
                <a:latin typeface="Arial"/>
                <a:cs typeface="Arial"/>
              </a:rPr>
              <a:t>concentrazione acquirenti rispetto </a:t>
            </a:r>
            <a:r>
              <a:rPr sz="1400" spc="-5" dirty="0">
                <a:latin typeface="Arial"/>
                <a:cs typeface="Arial"/>
              </a:rPr>
              <a:t>ai</a:t>
            </a:r>
            <a:r>
              <a:rPr sz="1400" spc="1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fornitori</a:t>
            </a:r>
            <a:endParaRPr sz="1400">
              <a:latin typeface="Arial"/>
              <a:cs typeface="Arial"/>
            </a:endParaRPr>
          </a:p>
          <a:p>
            <a:pPr marL="995044" indent="-111125">
              <a:lnSpc>
                <a:spcPts val="1675"/>
              </a:lnSpc>
              <a:buClr>
                <a:srgbClr val="0000CC"/>
              </a:buClr>
              <a:buChar char="•"/>
              <a:tabLst>
                <a:tab pos="995680" algn="l"/>
              </a:tabLst>
            </a:pPr>
            <a:r>
              <a:rPr sz="1400" spc="-5" dirty="0">
                <a:latin typeface="Arial"/>
                <a:cs typeface="Arial"/>
              </a:rPr>
              <a:t>Costi di spostamento per gli </a:t>
            </a:r>
            <a:r>
              <a:rPr sz="1400" spc="-10" dirty="0">
                <a:latin typeface="Arial"/>
                <a:cs typeface="Arial"/>
              </a:rPr>
              <a:t>acquirenti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35754" y="6384572"/>
            <a:ext cx="395668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11125" indent="-111125">
              <a:lnSpc>
                <a:spcPts val="1675"/>
              </a:lnSpc>
              <a:spcBef>
                <a:spcPts val="95"/>
              </a:spcBef>
              <a:buClr>
                <a:srgbClr val="0000CC"/>
              </a:buClr>
              <a:buChar char="•"/>
              <a:tabLst>
                <a:tab pos="111760" algn="l"/>
              </a:tabLst>
            </a:pPr>
            <a:r>
              <a:rPr sz="1400" spc="-10" dirty="0">
                <a:latin typeface="Arial"/>
                <a:cs typeface="Arial"/>
              </a:rPr>
              <a:t>Informazioni degli</a:t>
            </a:r>
            <a:r>
              <a:rPr sz="1400" spc="-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acquirenti</a:t>
            </a:r>
            <a:endParaRPr sz="1400">
              <a:latin typeface="Arial"/>
              <a:cs typeface="Arial"/>
            </a:endParaRPr>
          </a:p>
          <a:p>
            <a:pPr marL="111125" indent="-111125">
              <a:lnSpc>
                <a:spcPts val="1675"/>
              </a:lnSpc>
              <a:buClr>
                <a:srgbClr val="0000CC"/>
              </a:buClr>
              <a:buChar char="•"/>
              <a:tabLst>
                <a:tab pos="111760" algn="l"/>
              </a:tabLst>
            </a:pPr>
            <a:r>
              <a:rPr sz="1400" spc="-10" dirty="0">
                <a:latin typeface="Arial"/>
                <a:cs typeface="Arial"/>
              </a:rPr>
              <a:t>Capacità degli acquirenti </a:t>
            </a:r>
            <a:r>
              <a:rPr sz="1400" spc="-5" dirty="0">
                <a:latin typeface="Arial"/>
                <a:cs typeface="Arial"/>
              </a:rPr>
              <a:t>di </a:t>
            </a:r>
            <a:r>
              <a:rPr sz="1400" spc="-10" dirty="0">
                <a:latin typeface="Arial"/>
                <a:cs typeface="Arial"/>
              </a:rPr>
              <a:t>integrazione </a:t>
            </a:r>
            <a:r>
              <a:rPr sz="1400" spc="-5" dirty="0">
                <a:latin typeface="Arial"/>
                <a:cs typeface="Arial"/>
              </a:rPr>
              <a:t>a</a:t>
            </a:r>
            <a:r>
              <a:rPr sz="1400" spc="7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monte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305691" y="5259323"/>
            <a:ext cx="227965" cy="306070"/>
          </a:xfrm>
          <a:custGeom>
            <a:avLst/>
            <a:gdLst/>
            <a:ahLst/>
            <a:cxnLst/>
            <a:rect l="l" t="t" r="r" b="b"/>
            <a:pathLst>
              <a:path w="227964" h="306070">
                <a:moveTo>
                  <a:pt x="227838" y="78485"/>
                </a:moveTo>
                <a:lnTo>
                  <a:pt x="115062" y="0"/>
                </a:lnTo>
                <a:lnTo>
                  <a:pt x="0" y="73913"/>
                </a:lnTo>
                <a:lnTo>
                  <a:pt x="57150" y="75437"/>
                </a:lnTo>
                <a:lnTo>
                  <a:pt x="57150" y="303367"/>
                </a:lnTo>
                <a:lnTo>
                  <a:pt x="166878" y="305561"/>
                </a:lnTo>
                <a:lnTo>
                  <a:pt x="170688" y="76961"/>
                </a:lnTo>
                <a:lnTo>
                  <a:pt x="227838" y="78485"/>
                </a:lnTo>
                <a:close/>
              </a:path>
              <a:path w="227964" h="306070">
                <a:moveTo>
                  <a:pt x="57150" y="303367"/>
                </a:moveTo>
                <a:lnTo>
                  <a:pt x="57150" y="75437"/>
                </a:lnTo>
                <a:lnTo>
                  <a:pt x="52578" y="303275"/>
                </a:lnTo>
                <a:lnTo>
                  <a:pt x="57150" y="303367"/>
                </a:lnTo>
                <a:close/>
              </a:path>
            </a:pathLst>
          </a:custGeom>
          <a:solidFill>
            <a:srgbClr val="CC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187843" y="1330452"/>
            <a:ext cx="8458200" cy="381000"/>
          </a:xfrm>
          <a:prstGeom prst="rect">
            <a:avLst/>
          </a:prstGeom>
          <a:solidFill>
            <a:srgbClr val="33CCCC"/>
          </a:solidFill>
        </p:spPr>
        <p:txBody>
          <a:bodyPr vert="horz" wrap="square" lIns="0" tIns="635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00"/>
              </a:spcBef>
            </a:pP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Potere dal lato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FFFFFF"/>
                </a:solidFill>
                <a:latin typeface="Arial"/>
                <a:cs typeface="Arial"/>
              </a:rPr>
              <a:t>dell’offerta</a:t>
            </a:r>
            <a:endParaRPr sz="16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227205" y="1708404"/>
            <a:ext cx="238760" cy="306070"/>
          </a:xfrm>
          <a:custGeom>
            <a:avLst/>
            <a:gdLst/>
            <a:ahLst/>
            <a:cxnLst/>
            <a:rect l="l" t="t" r="r" b="b"/>
            <a:pathLst>
              <a:path w="238760" h="306069">
                <a:moveTo>
                  <a:pt x="60197" y="268605"/>
                </a:moveTo>
                <a:lnTo>
                  <a:pt x="60197" y="230885"/>
                </a:lnTo>
                <a:lnTo>
                  <a:pt x="0" y="231647"/>
                </a:lnTo>
                <a:lnTo>
                  <a:pt x="60197" y="268605"/>
                </a:lnTo>
                <a:close/>
              </a:path>
              <a:path w="238760" h="306069">
                <a:moveTo>
                  <a:pt x="238505" y="227075"/>
                </a:moveTo>
                <a:lnTo>
                  <a:pt x="179069" y="228599"/>
                </a:lnTo>
                <a:lnTo>
                  <a:pt x="175259" y="0"/>
                </a:lnTo>
                <a:lnTo>
                  <a:pt x="55625" y="2285"/>
                </a:lnTo>
                <a:lnTo>
                  <a:pt x="60197" y="230885"/>
                </a:lnTo>
                <a:lnTo>
                  <a:pt x="60197" y="268605"/>
                </a:lnTo>
                <a:lnTo>
                  <a:pt x="120395" y="305561"/>
                </a:lnTo>
                <a:lnTo>
                  <a:pt x="238505" y="227075"/>
                </a:lnTo>
                <a:close/>
              </a:path>
            </a:pathLst>
          </a:custGeom>
          <a:solidFill>
            <a:srgbClr val="CC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265567" y="1892045"/>
            <a:ext cx="2209800" cy="3512820"/>
          </a:xfrm>
          <a:prstGeom prst="rect">
            <a:avLst/>
          </a:prstGeom>
          <a:solidFill>
            <a:srgbClr val="33CCCC"/>
          </a:solidFill>
        </p:spPr>
        <p:txBody>
          <a:bodyPr vert="horz" wrap="square" lIns="0" tIns="41275" rIns="0" bIns="0" rtlCol="0">
            <a:spAutoFit/>
          </a:bodyPr>
          <a:lstStyle/>
          <a:p>
            <a:pPr marL="652145" marR="335280" indent="-536575">
              <a:lnSpc>
                <a:spcPct val="100000"/>
              </a:lnSpc>
              <a:spcBef>
                <a:spcPts val="325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Minaccia di</a:t>
            </a:r>
            <a:r>
              <a:rPr sz="16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nuove  entrate</a:t>
            </a:r>
            <a:endParaRPr sz="1600">
              <a:latin typeface="Arial"/>
              <a:cs typeface="Arial"/>
            </a:endParaRPr>
          </a:p>
          <a:p>
            <a:pPr marL="69215">
              <a:lnSpc>
                <a:spcPts val="1675"/>
              </a:lnSpc>
              <a:spcBef>
                <a:spcPts val="860"/>
              </a:spcBef>
              <a:buClr>
                <a:srgbClr val="0000CC"/>
              </a:buClr>
              <a:buFont typeface="Arial"/>
              <a:buChar char="•"/>
              <a:tabLst>
                <a:tab pos="180975" algn="l"/>
              </a:tabLst>
            </a:pPr>
            <a:r>
              <a:rPr sz="1400" b="1" spc="-10" dirty="0">
                <a:latin typeface="Arial"/>
                <a:cs typeface="Arial"/>
              </a:rPr>
              <a:t>Economie </a:t>
            </a:r>
            <a:r>
              <a:rPr sz="1400" b="1" spc="-5" dirty="0">
                <a:latin typeface="Arial"/>
                <a:cs typeface="Arial"/>
              </a:rPr>
              <a:t>di</a:t>
            </a:r>
            <a:r>
              <a:rPr sz="1400" b="1" spc="-10" dirty="0">
                <a:latin typeface="Arial"/>
                <a:cs typeface="Arial"/>
              </a:rPr>
              <a:t> scala</a:t>
            </a:r>
            <a:endParaRPr sz="1400">
              <a:latin typeface="Arial"/>
              <a:cs typeface="Arial"/>
            </a:endParaRPr>
          </a:p>
          <a:p>
            <a:pPr marL="69215" marR="545465">
              <a:lnSpc>
                <a:spcPts val="1670"/>
              </a:lnSpc>
              <a:spcBef>
                <a:spcPts val="60"/>
              </a:spcBef>
              <a:buClr>
                <a:srgbClr val="0000CC"/>
              </a:buClr>
              <a:buFont typeface="Arial"/>
              <a:buChar char="•"/>
              <a:tabLst>
                <a:tab pos="180975" algn="l"/>
              </a:tabLst>
            </a:pPr>
            <a:r>
              <a:rPr sz="1400" b="1" spc="-10" dirty="0">
                <a:latin typeface="Arial"/>
                <a:cs typeface="Arial"/>
              </a:rPr>
              <a:t>Vantaggi di costo  assoluto</a:t>
            </a:r>
            <a:endParaRPr sz="1400">
              <a:latin typeface="Arial"/>
              <a:cs typeface="Arial"/>
            </a:endParaRPr>
          </a:p>
          <a:p>
            <a:pPr marL="69215" marR="812800">
              <a:lnSpc>
                <a:spcPts val="1670"/>
              </a:lnSpc>
              <a:spcBef>
                <a:spcPts val="15"/>
              </a:spcBef>
              <a:buClr>
                <a:srgbClr val="0000CC"/>
              </a:buClr>
              <a:buFont typeface="Arial"/>
              <a:buChar char="•"/>
              <a:tabLst>
                <a:tab pos="180975" algn="l"/>
              </a:tabLst>
            </a:pPr>
            <a:r>
              <a:rPr sz="1400" b="1" spc="-10" dirty="0">
                <a:latin typeface="Arial"/>
                <a:cs typeface="Arial"/>
              </a:rPr>
              <a:t>Fabbisogno</a:t>
            </a:r>
            <a:r>
              <a:rPr sz="1400" b="1" spc="-5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di  capitale</a:t>
            </a:r>
            <a:endParaRPr sz="1400">
              <a:latin typeface="Arial"/>
              <a:cs typeface="Arial"/>
            </a:endParaRPr>
          </a:p>
          <a:p>
            <a:pPr marL="69215" marR="356235">
              <a:lnSpc>
                <a:spcPts val="1670"/>
              </a:lnSpc>
              <a:spcBef>
                <a:spcPts val="5"/>
              </a:spcBef>
              <a:buClr>
                <a:srgbClr val="0000CC"/>
              </a:buClr>
              <a:buFont typeface="Arial"/>
              <a:buChar char="•"/>
              <a:tabLst>
                <a:tab pos="180975" algn="l"/>
              </a:tabLst>
            </a:pPr>
            <a:r>
              <a:rPr sz="1400" b="1" spc="-10" dirty="0">
                <a:latin typeface="Arial"/>
                <a:cs typeface="Arial"/>
              </a:rPr>
              <a:t>Differenziazione del  prodotto</a:t>
            </a:r>
            <a:endParaRPr sz="1400">
              <a:latin typeface="Arial"/>
              <a:cs typeface="Arial"/>
            </a:endParaRPr>
          </a:p>
          <a:p>
            <a:pPr marL="69215" marR="535305">
              <a:lnSpc>
                <a:spcPts val="1670"/>
              </a:lnSpc>
              <a:spcBef>
                <a:spcPts val="10"/>
              </a:spcBef>
              <a:buClr>
                <a:srgbClr val="0000CC"/>
              </a:buClr>
              <a:buFont typeface="Arial"/>
              <a:buChar char="•"/>
              <a:tabLst>
                <a:tab pos="180975" algn="l"/>
              </a:tabLst>
            </a:pPr>
            <a:r>
              <a:rPr sz="1400" b="1" spc="-10" dirty="0">
                <a:latin typeface="Arial"/>
                <a:cs typeface="Arial"/>
              </a:rPr>
              <a:t>Canali </a:t>
            </a:r>
            <a:r>
              <a:rPr sz="1400" b="1" spc="-5" dirty="0">
                <a:latin typeface="Arial"/>
                <a:cs typeface="Arial"/>
              </a:rPr>
              <a:t>di </a:t>
            </a:r>
            <a:r>
              <a:rPr sz="1400" b="1" spc="-10" dirty="0">
                <a:latin typeface="Arial"/>
                <a:cs typeface="Arial"/>
              </a:rPr>
              <a:t>accesso  </a:t>
            </a:r>
            <a:r>
              <a:rPr sz="1400" b="1" spc="-5" dirty="0">
                <a:latin typeface="Arial"/>
                <a:cs typeface="Arial"/>
              </a:rPr>
              <a:t>alla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distribuzione</a:t>
            </a:r>
            <a:endParaRPr sz="1400">
              <a:latin typeface="Arial"/>
              <a:cs typeface="Arial"/>
            </a:endParaRPr>
          </a:p>
          <a:p>
            <a:pPr marL="69215" marR="295275">
              <a:lnSpc>
                <a:spcPts val="1670"/>
              </a:lnSpc>
              <a:spcBef>
                <a:spcPts val="10"/>
              </a:spcBef>
              <a:buClr>
                <a:srgbClr val="0000CC"/>
              </a:buClr>
              <a:buFont typeface="Arial"/>
              <a:buChar char="•"/>
              <a:tabLst>
                <a:tab pos="180975" algn="l"/>
              </a:tabLst>
            </a:pPr>
            <a:r>
              <a:rPr sz="1400" b="1" spc="-10" dirty="0">
                <a:latin typeface="Arial"/>
                <a:cs typeface="Arial"/>
              </a:rPr>
              <a:t>Barriere governative  </a:t>
            </a:r>
            <a:r>
              <a:rPr sz="1400" b="1" spc="-5" dirty="0">
                <a:latin typeface="Arial"/>
                <a:cs typeface="Arial"/>
              </a:rPr>
              <a:t>e</a:t>
            </a:r>
            <a:r>
              <a:rPr sz="1400" b="1" spc="-10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legali</a:t>
            </a:r>
            <a:endParaRPr sz="1400">
              <a:latin typeface="Arial"/>
              <a:cs typeface="Arial"/>
            </a:endParaRPr>
          </a:p>
          <a:p>
            <a:pPr marL="69215" marR="302895">
              <a:lnSpc>
                <a:spcPts val="1670"/>
              </a:lnSpc>
              <a:spcBef>
                <a:spcPts val="10"/>
              </a:spcBef>
              <a:buClr>
                <a:srgbClr val="0000CC"/>
              </a:buClr>
              <a:buFont typeface="Arial"/>
              <a:buChar char="•"/>
              <a:tabLst>
                <a:tab pos="180975" algn="l"/>
              </a:tabLst>
            </a:pPr>
            <a:r>
              <a:rPr sz="1400" b="1" spc="-10" dirty="0">
                <a:latin typeface="Arial"/>
                <a:cs typeface="Arial"/>
              </a:rPr>
              <a:t>Rappresaglia </a:t>
            </a:r>
            <a:r>
              <a:rPr sz="1400" b="1" spc="-5" dirty="0">
                <a:latin typeface="Arial"/>
                <a:cs typeface="Arial"/>
              </a:rPr>
              <a:t>tra i  </a:t>
            </a:r>
            <a:r>
              <a:rPr sz="1400" b="1" spc="-10" dirty="0">
                <a:latin typeface="Arial"/>
                <a:cs typeface="Arial"/>
              </a:rPr>
              <a:t>produttori</a:t>
            </a:r>
            <a:r>
              <a:rPr sz="1400" b="1" spc="-1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consolidati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834251" y="3691890"/>
            <a:ext cx="457200" cy="238760"/>
          </a:xfrm>
          <a:custGeom>
            <a:avLst/>
            <a:gdLst/>
            <a:ahLst/>
            <a:cxnLst/>
            <a:rect l="l" t="t" r="r" b="b"/>
            <a:pathLst>
              <a:path w="457200" h="238760">
                <a:moveTo>
                  <a:pt x="114300" y="238506"/>
                </a:moveTo>
                <a:lnTo>
                  <a:pt x="114300" y="0"/>
                </a:lnTo>
                <a:lnTo>
                  <a:pt x="0" y="119634"/>
                </a:lnTo>
                <a:lnTo>
                  <a:pt x="114300" y="238506"/>
                </a:lnTo>
                <a:close/>
              </a:path>
              <a:path w="457200" h="238760">
                <a:moveTo>
                  <a:pt x="457200" y="179069"/>
                </a:moveTo>
                <a:lnTo>
                  <a:pt x="457200" y="60197"/>
                </a:lnTo>
                <a:lnTo>
                  <a:pt x="114300" y="60198"/>
                </a:lnTo>
                <a:lnTo>
                  <a:pt x="114300" y="179070"/>
                </a:lnTo>
                <a:lnTo>
                  <a:pt x="457200" y="179069"/>
                </a:lnTo>
                <a:close/>
              </a:path>
            </a:pathLst>
          </a:custGeom>
          <a:solidFill>
            <a:srgbClr val="CCCC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4507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39657" y="513842"/>
            <a:ext cx="689507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Il modello </a:t>
            </a:r>
            <a:r>
              <a:rPr spc="-5" dirty="0"/>
              <a:t>tridimensionale </a:t>
            </a:r>
            <a:r>
              <a:rPr dirty="0"/>
              <a:t>di </a:t>
            </a:r>
            <a:r>
              <a:rPr spc="-5" dirty="0"/>
              <a:t>Abell</a:t>
            </a:r>
          </a:p>
        </p:txBody>
      </p:sp>
      <p:sp>
        <p:nvSpPr>
          <p:cNvPr id="3" name="object 3"/>
          <p:cNvSpPr/>
          <p:nvPr/>
        </p:nvSpPr>
        <p:spPr>
          <a:xfrm>
            <a:off x="2313317" y="1833372"/>
            <a:ext cx="1727200" cy="0"/>
          </a:xfrm>
          <a:custGeom>
            <a:avLst/>
            <a:gdLst/>
            <a:ahLst/>
            <a:cxnLst/>
            <a:rect l="l" t="t" r="r" b="b"/>
            <a:pathLst>
              <a:path w="1727200">
                <a:moveTo>
                  <a:pt x="0" y="0"/>
                </a:moveTo>
                <a:lnTo>
                  <a:pt x="1726692" y="0"/>
                </a:lnTo>
              </a:path>
            </a:pathLst>
          </a:custGeom>
          <a:ln w="44196">
            <a:solidFill>
              <a:srgbClr val="0033CC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951617" y="1744979"/>
            <a:ext cx="176784" cy="1767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58268" y="2069592"/>
            <a:ext cx="45719" cy="2297430"/>
          </a:xfrm>
          <a:custGeom>
            <a:avLst/>
            <a:gdLst/>
            <a:ahLst/>
            <a:cxnLst/>
            <a:rect l="l" t="t" r="r" b="b"/>
            <a:pathLst>
              <a:path h="1962150">
                <a:moveTo>
                  <a:pt x="0" y="1962150"/>
                </a:moveTo>
                <a:lnTo>
                  <a:pt x="0" y="0"/>
                </a:lnTo>
              </a:path>
            </a:pathLst>
          </a:custGeom>
          <a:ln w="2514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288927" y="1976627"/>
            <a:ext cx="139700" cy="139700"/>
          </a:xfrm>
          <a:custGeom>
            <a:avLst/>
            <a:gdLst/>
            <a:ahLst/>
            <a:cxnLst/>
            <a:rect l="l" t="t" r="r" b="b"/>
            <a:pathLst>
              <a:path w="139700" h="139700">
                <a:moveTo>
                  <a:pt x="139446" y="139446"/>
                </a:moveTo>
                <a:lnTo>
                  <a:pt x="70104" y="0"/>
                </a:lnTo>
                <a:lnTo>
                  <a:pt x="0" y="139446"/>
                </a:lnTo>
                <a:lnTo>
                  <a:pt x="70104" y="95250"/>
                </a:lnTo>
                <a:lnTo>
                  <a:pt x="139446" y="13944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56089" y="4362196"/>
            <a:ext cx="2202178" cy="1168654"/>
          </a:xfrm>
          <a:custGeom>
            <a:avLst/>
            <a:gdLst/>
            <a:ahLst/>
            <a:cxnLst/>
            <a:rect l="l" t="t" r="r" b="b"/>
            <a:pathLst>
              <a:path w="1592579" h="868679">
                <a:moveTo>
                  <a:pt x="1592580" y="0"/>
                </a:moveTo>
                <a:lnTo>
                  <a:pt x="0" y="868680"/>
                </a:lnTo>
              </a:path>
            </a:pathLst>
          </a:custGeom>
          <a:ln w="2514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74555" y="5427726"/>
            <a:ext cx="155448" cy="12877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58269" y="4367022"/>
            <a:ext cx="2725674" cy="45719"/>
          </a:xfrm>
          <a:custGeom>
            <a:avLst/>
            <a:gdLst/>
            <a:ahLst/>
            <a:cxnLst/>
            <a:rect l="l" t="t" r="r" b="b"/>
            <a:pathLst>
              <a:path w="1733550">
                <a:moveTo>
                  <a:pt x="0" y="0"/>
                </a:moveTo>
                <a:lnTo>
                  <a:pt x="1733550" y="0"/>
                </a:lnTo>
              </a:path>
            </a:pathLst>
          </a:custGeom>
          <a:ln w="2514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038224" y="4343400"/>
            <a:ext cx="140207" cy="13944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217796" y="1617217"/>
            <a:ext cx="21704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3365CC"/>
                </a:solidFill>
                <a:latin typeface="Arial"/>
                <a:cs typeface="Arial"/>
              </a:rPr>
              <a:t>Funzioni</a:t>
            </a:r>
            <a:r>
              <a:rPr sz="2400" b="1" spc="-90" dirty="0">
                <a:solidFill>
                  <a:srgbClr val="3365CC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3365CC"/>
                </a:solidFill>
                <a:latin typeface="Arial"/>
                <a:cs typeface="Arial"/>
              </a:rPr>
              <a:t>d’uso</a:t>
            </a:r>
            <a:endParaRPr sz="2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350884" y="3903217"/>
            <a:ext cx="1023619" cy="11214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3365CC"/>
                </a:solidFill>
                <a:latin typeface="Arial"/>
                <a:cs typeface="Arial"/>
              </a:rPr>
              <a:t>Gruppi  di   </a:t>
            </a:r>
            <a:r>
              <a:rPr sz="2400" b="1" spc="-5" dirty="0">
                <a:solidFill>
                  <a:srgbClr val="3365CC"/>
                </a:solidFill>
                <a:latin typeface="Arial"/>
                <a:cs typeface="Arial"/>
              </a:rPr>
              <a:t>clienti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22197" y="4971541"/>
            <a:ext cx="150495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200" b="1" dirty="0">
                <a:solidFill>
                  <a:srgbClr val="00659A"/>
                </a:solidFill>
                <a:latin typeface="Arial"/>
                <a:cs typeface="Arial"/>
              </a:rPr>
              <a:t>Tecnologie  alternative</a:t>
            </a:r>
            <a:endParaRPr sz="22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376819" y="1330452"/>
            <a:ext cx="1801495" cy="1079500"/>
          </a:xfrm>
          <a:custGeom>
            <a:avLst/>
            <a:gdLst/>
            <a:ahLst/>
            <a:cxnLst/>
            <a:rect l="l" t="t" r="r" b="b"/>
            <a:pathLst>
              <a:path w="1801495" h="1079500">
                <a:moveTo>
                  <a:pt x="1801368" y="539496"/>
                </a:moveTo>
                <a:lnTo>
                  <a:pt x="1793773" y="469167"/>
                </a:lnTo>
                <a:lnTo>
                  <a:pt x="1771624" y="401572"/>
                </a:lnTo>
                <a:lnTo>
                  <a:pt x="1735878" y="337281"/>
                </a:lnTo>
                <a:lnTo>
                  <a:pt x="1713204" y="306551"/>
                </a:lnTo>
                <a:lnTo>
                  <a:pt x="1687489" y="276861"/>
                </a:lnTo>
                <a:lnTo>
                  <a:pt x="1658852" y="248281"/>
                </a:lnTo>
                <a:lnTo>
                  <a:pt x="1627412" y="220882"/>
                </a:lnTo>
                <a:lnTo>
                  <a:pt x="1593289" y="194735"/>
                </a:lnTo>
                <a:lnTo>
                  <a:pt x="1556602" y="169912"/>
                </a:lnTo>
                <a:lnTo>
                  <a:pt x="1517471" y="146484"/>
                </a:lnTo>
                <a:lnTo>
                  <a:pt x="1476014" y="124521"/>
                </a:lnTo>
                <a:lnTo>
                  <a:pt x="1432352" y="104095"/>
                </a:lnTo>
                <a:lnTo>
                  <a:pt x="1386604" y="85277"/>
                </a:lnTo>
                <a:lnTo>
                  <a:pt x="1338889" y="68137"/>
                </a:lnTo>
                <a:lnTo>
                  <a:pt x="1289326" y="52748"/>
                </a:lnTo>
                <a:lnTo>
                  <a:pt x="1238035" y="39180"/>
                </a:lnTo>
                <a:lnTo>
                  <a:pt x="1185135" y="27505"/>
                </a:lnTo>
                <a:lnTo>
                  <a:pt x="1130746" y="17792"/>
                </a:lnTo>
                <a:lnTo>
                  <a:pt x="1074987" y="10115"/>
                </a:lnTo>
                <a:lnTo>
                  <a:pt x="1017977" y="4543"/>
                </a:lnTo>
                <a:lnTo>
                  <a:pt x="959836" y="1147"/>
                </a:lnTo>
                <a:lnTo>
                  <a:pt x="900684" y="0"/>
                </a:lnTo>
                <a:lnTo>
                  <a:pt x="841446" y="1147"/>
                </a:lnTo>
                <a:lnTo>
                  <a:pt x="783235" y="4543"/>
                </a:lnTo>
                <a:lnTo>
                  <a:pt x="726168" y="10115"/>
                </a:lnTo>
                <a:lnTo>
                  <a:pt x="670363" y="17792"/>
                </a:lnTo>
                <a:lnTo>
                  <a:pt x="615939" y="27505"/>
                </a:lnTo>
                <a:lnTo>
                  <a:pt x="563015" y="39180"/>
                </a:lnTo>
                <a:lnTo>
                  <a:pt x="511709" y="52748"/>
                </a:lnTo>
                <a:lnTo>
                  <a:pt x="462140" y="68137"/>
                </a:lnTo>
                <a:lnTo>
                  <a:pt x="414426" y="85277"/>
                </a:lnTo>
                <a:lnTo>
                  <a:pt x="368686" y="104095"/>
                </a:lnTo>
                <a:lnTo>
                  <a:pt x="325037" y="124521"/>
                </a:lnTo>
                <a:lnTo>
                  <a:pt x="283600" y="146484"/>
                </a:lnTo>
                <a:lnTo>
                  <a:pt x="244491" y="169912"/>
                </a:lnTo>
                <a:lnTo>
                  <a:pt x="207830" y="194735"/>
                </a:lnTo>
                <a:lnTo>
                  <a:pt x="173736" y="220882"/>
                </a:lnTo>
                <a:lnTo>
                  <a:pt x="142325" y="248281"/>
                </a:lnTo>
                <a:lnTo>
                  <a:pt x="113719" y="276861"/>
                </a:lnTo>
                <a:lnTo>
                  <a:pt x="88034" y="306551"/>
                </a:lnTo>
                <a:lnTo>
                  <a:pt x="65389" y="337281"/>
                </a:lnTo>
                <a:lnTo>
                  <a:pt x="29693" y="401572"/>
                </a:lnTo>
                <a:lnTo>
                  <a:pt x="7581" y="469167"/>
                </a:lnTo>
                <a:lnTo>
                  <a:pt x="0" y="539496"/>
                </a:lnTo>
                <a:lnTo>
                  <a:pt x="1915" y="574966"/>
                </a:lnTo>
                <a:lnTo>
                  <a:pt x="16880" y="643999"/>
                </a:lnTo>
                <a:lnTo>
                  <a:pt x="45902" y="710013"/>
                </a:lnTo>
                <a:lnTo>
                  <a:pt x="88034" y="772440"/>
                </a:lnTo>
                <a:lnTo>
                  <a:pt x="113719" y="802130"/>
                </a:lnTo>
                <a:lnTo>
                  <a:pt x="142325" y="830710"/>
                </a:lnTo>
                <a:lnTo>
                  <a:pt x="173736" y="858109"/>
                </a:lnTo>
                <a:lnTo>
                  <a:pt x="207830" y="884256"/>
                </a:lnTo>
                <a:lnTo>
                  <a:pt x="244491" y="909079"/>
                </a:lnTo>
                <a:lnTo>
                  <a:pt x="283600" y="932507"/>
                </a:lnTo>
                <a:lnTo>
                  <a:pt x="325037" y="954470"/>
                </a:lnTo>
                <a:lnTo>
                  <a:pt x="368686" y="974896"/>
                </a:lnTo>
                <a:lnTo>
                  <a:pt x="414426" y="993714"/>
                </a:lnTo>
                <a:lnTo>
                  <a:pt x="462140" y="1010854"/>
                </a:lnTo>
                <a:lnTo>
                  <a:pt x="511709" y="1026243"/>
                </a:lnTo>
                <a:lnTo>
                  <a:pt x="563015" y="1039811"/>
                </a:lnTo>
                <a:lnTo>
                  <a:pt x="615939" y="1051486"/>
                </a:lnTo>
                <a:lnTo>
                  <a:pt x="670363" y="1061199"/>
                </a:lnTo>
                <a:lnTo>
                  <a:pt x="726168" y="1068876"/>
                </a:lnTo>
                <a:lnTo>
                  <a:pt x="783235" y="1074448"/>
                </a:lnTo>
                <a:lnTo>
                  <a:pt x="841446" y="1077844"/>
                </a:lnTo>
                <a:lnTo>
                  <a:pt x="900684" y="1078992"/>
                </a:lnTo>
                <a:lnTo>
                  <a:pt x="959836" y="1077844"/>
                </a:lnTo>
                <a:lnTo>
                  <a:pt x="1017977" y="1074448"/>
                </a:lnTo>
                <a:lnTo>
                  <a:pt x="1074987" y="1068876"/>
                </a:lnTo>
                <a:lnTo>
                  <a:pt x="1130746" y="1061199"/>
                </a:lnTo>
                <a:lnTo>
                  <a:pt x="1185135" y="1051486"/>
                </a:lnTo>
                <a:lnTo>
                  <a:pt x="1238035" y="1039811"/>
                </a:lnTo>
                <a:lnTo>
                  <a:pt x="1289326" y="1026243"/>
                </a:lnTo>
                <a:lnTo>
                  <a:pt x="1338889" y="1010854"/>
                </a:lnTo>
                <a:lnTo>
                  <a:pt x="1386604" y="993714"/>
                </a:lnTo>
                <a:lnTo>
                  <a:pt x="1432352" y="974896"/>
                </a:lnTo>
                <a:lnTo>
                  <a:pt x="1476014" y="954470"/>
                </a:lnTo>
                <a:lnTo>
                  <a:pt x="1517471" y="932507"/>
                </a:lnTo>
                <a:lnTo>
                  <a:pt x="1556602" y="909079"/>
                </a:lnTo>
                <a:lnTo>
                  <a:pt x="1593289" y="884256"/>
                </a:lnTo>
                <a:lnTo>
                  <a:pt x="1627412" y="858109"/>
                </a:lnTo>
                <a:lnTo>
                  <a:pt x="1658852" y="830710"/>
                </a:lnTo>
                <a:lnTo>
                  <a:pt x="1687489" y="802130"/>
                </a:lnTo>
                <a:lnTo>
                  <a:pt x="1713204" y="772440"/>
                </a:lnTo>
                <a:lnTo>
                  <a:pt x="1735878" y="741710"/>
                </a:lnTo>
                <a:lnTo>
                  <a:pt x="1771624" y="677419"/>
                </a:lnTo>
                <a:lnTo>
                  <a:pt x="1793773" y="609824"/>
                </a:lnTo>
                <a:lnTo>
                  <a:pt x="1801368" y="53949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376819" y="1330452"/>
            <a:ext cx="1801495" cy="1079500"/>
          </a:xfrm>
          <a:custGeom>
            <a:avLst/>
            <a:gdLst/>
            <a:ahLst/>
            <a:cxnLst/>
            <a:rect l="l" t="t" r="r" b="b"/>
            <a:pathLst>
              <a:path w="1801495" h="1079500">
                <a:moveTo>
                  <a:pt x="1801368" y="539496"/>
                </a:moveTo>
                <a:lnTo>
                  <a:pt x="1793773" y="469167"/>
                </a:lnTo>
                <a:lnTo>
                  <a:pt x="1771624" y="401572"/>
                </a:lnTo>
                <a:lnTo>
                  <a:pt x="1735878" y="337281"/>
                </a:lnTo>
                <a:lnTo>
                  <a:pt x="1713204" y="306551"/>
                </a:lnTo>
                <a:lnTo>
                  <a:pt x="1687489" y="276861"/>
                </a:lnTo>
                <a:lnTo>
                  <a:pt x="1658852" y="248281"/>
                </a:lnTo>
                <a:lnTo>
                  <a:pt x="1627412" y="220882"/>
                </a:lnTo>
                <a:lnTo>
                  <a:pt x="1593289" y="194735"/>
                </a:lnTo>
                <a:lnTo>
                  <a:pt x="1556602" y="169912"/>
                </a:lnTo>
                <a:lnTo>
                  <a:pt x="1517471" y="146484"/>
                </a:lnTo>
                <a:lnTo>
                  <a:pt x="1476014" y="124521"/>
                </a:lnTo>
                <a:lnTo>
                  <a:pt x="1432352" y="104095"/>
                </a:lnTo>
                <a:lnTo>
                  <a:pt x="1386604" y="85277"/>
                </a:lnTo>
                <a:lnTo>
                  <a:pt x="1338889" y="68137"/>
                </a:lnTo>
                <a:lnTo>
                  <a:pt x="1289326" y="52748"/>
                </a:lnTo>
                <a:lnTo>
                  <a:pt x="1238035" y="39180"/>
                </a:lnTo>
                <a:lnTo>
                  <a:pt x="1185135" y="27505"/>
                </a:lnTo>
                <a:lnTo>
                  <a:pt x="1130746" y="17792"/>
                </a:lnTo>
                <a:lnTo>
                  <a:pt x="1074987" y="10115"/>
                </a:lnTo>
                <a:lnTo>
                  <a:pt x="1017977" y="4543"/>
                </a:lnTo>
                <a:lnTo>
                  <a:pt x="959836" y="1147"/>
                </a:lnTo>
                <a:lnTo>
                  <a:pt x="900684" y="0"/>
                </a:lnTo>
                <a:lnTo>
                  <a:pt x="841446" y="1147"/>
                </a:lnTo>
                <a:lnTo>
                  <a:pt x="783235" y="4543"/>
                </a:lnTo>
                <a:lnTo>
                  <a:pt x="726168" y="10115"/>
                </a:lnTo>
                <a:lnTo>
                  <a:pt x="670363" y="17792"/>
                </a:lnTo>
                <a:lnTo>
                  <a:pt x="615939" y="27505"/>
                </a:lnTo>
                <a:lnTo>
                  <a:pt x="563015" y="39180"/>
                </a:lnTo>
                <a:lnTo>
                  <a:pt x="511709" y="52748"/>
                </a:lnTo>
                <a:lnTo>
                  <a:pt x="462140" y="68137"/>
                </a:lnTo>
                <a:lnTo>
                  <a:pt x="414426" y="85277"/>
                </a:lnTo>
                <a:lnTo>
                  <a:pt x="368686" y="104095"/>
                </a:lnTo>
                <a:lnTo>
                  <a:pt x="325037" y="124521"/>
                </a:lnTo>
                <a:lnTo>
                  <a:pt x="283600" y="146484"/>
                </a:lnTo>
                <a:lnTo>
                  <a:pt x="244491" y="169912"/>
                </a:lnTo>
                <a:lnTo>
                  <a:pt x="207830" y="194735"/>
                </a:lnTo>
                <a:lnTo>
                  <a:pt x="173736" y="220882"/>
                </a:lnTo>
                <a:lnTo>
                  <a:pt x="142325" y="248281"/>
                </a:lnTo>
                <a:lnTo>
                  <a:pt x="113719" y="276861"/>
                </a:lnTo>
                <a:lnTo>
                  <a:pt x="88034" y="306551"/>
                </a:lnTo>
                <a:lnTo>
                  <a:pt x="65389" y="337281"/>
                </a:lnTo>
                <a:lnTo>
                  <a:pt x="29693" y="401572"/>
                </a:lnTo>
                <a:lnTo>
                  <a:pt x="7581" y="469167"/>
                </a:lnTo>
                <a:lnTo>
                  <a:pt x="0" y="539496"/>
                </a:lnTo>
                <a:lnTo>
                  <a:pt x="1915" y="574966"/>
                </a:lnTo>
                <a:lnTo>
                  <a:pt x="16880" y="643999"/>
                </a:lnTo>
                <a:lnTo>
                  <a:pt x="45902" y="710013"/>
                </a:lnTo>
                <a:lnTo>
                  <a:pt x="88034" y="772440"/>
                </a:lnTo>
                <a:lnTo>
                  <a:pt x="113719" y="802130"/>
                </a:lnTo>
                <a:lnTo>
                  <a:pt x="142325" y="830710"/>
                </a:lnTo>
                <a:lnTo>
                  <a:pt x="173736" y="858109"/>
                </a:lnTo>
                <a:lnTo>
                  <a:pt x="207830" y="884256"/>
                </a:lnTo>
                <a:lnTo>
                  <a:pt x="244491" y="909079"/>
                </a:lnTo>
                <a:lnTo>
                  <a:pt x="283600" y="932507"/>
                </a:lnTo>
                <a:lnTo>
                  <a:pt x="325037" y="954470"/>
                </a:lnTo>
                <a:lnTo>
                  <a:pt x="368686" y="974896"/>
                </a:lnTo>
                <a:lnTo>
                  <a:pt x="414426" y="993714"/>
                </a:lnTo>
                <a:lnTo>
                  <a:pt x="462140" y="1010854"/>
                </a:lnTo>
                <a:lnTo>
                  <a:pt x="511709" y="1026243"/>
                </a:lnTo>
                <a:lnTo>
                  <a:pt x="563015" y="1039811"/>
                </a:lnTo>
                <a:lnTo>
                  <a:pt x="615939" y="1051486"/>
                </a:lnTo>
                <a:lnTo>
                  <a:pt x="670363" y="1061199"/>
                </a:lnTo>
                <a:lnTo>
                  <a:pt x="726168" y="1068876"/>
                </a:lnTo>
                <a:lnTo>
                  <a:pt x="783235" y="1074448"/>
                </a:lnTo>
                <a:lnTo>
                  <a:pt x="841446" y="1077844"/>
                </a:lnTo>
                <a:lnTo>
                  <a:pt x="900684" y="1078992"/>
                </a:lnTo>
                <a:lnTo>
                  <a:pt x="959836" y="1077844"/>
                </a:lnTo>
                <a:lnTo>
                  <a:pt x="1017977" y="1074448"/>
                </a:lnTo>
                <a:lnTo>
                  <a:pt x="1074987" y="1068876"/>
                </a:lnTo>
                <a:lnTo>
                  <a:pt x="1130746" y="1061199"/>
                </a:lnTo>
                <a:lnTo>
                  <a:pt x="1185135" y="1051486"/>
                </a:lnTo>
                <a:lnTo>
                  <a:pt x="1238035" y="1039811"/>
                </a:lnTo>
                <a:lnTo>
                  <a:pt x="1289326" y="1026243"/>
                </a:lnTo>
                <a:lnTo>
                  <a:pt x="1338889" y="1010854"/>
                </a:lnTo>
                <a:lnTo>
                  <a:pt x="1386604" y="993714"/>
                </a:lnTo>
                <a:lnTo>
                  <a:pt x="1432352" y="974896"/>
                </a:lnTo>
                <a:lnTo>
                  <a:pt x="1476014" y="954470"/>
                </a:lnTo>
                <a:lnTo>
                  <a:pt x="1517471" y="932507"/>
                </a:lnTo>
                <a:lnTo>
                  <a:pt x="1556602" y="909079"/>
                </a:lnTo>
                <a:lnTo>
                  <a:pt x="1593289" y="884256"/>
                </a:lnTo>
                <a:lnTo>
                  <a:pt x="1627412" y="858109"/>
                </a:lnTo>
                <a:lnTo>
                  <a:pt x="1658852" y="830710"/>
                </a:lnTo>
                <a:lnTo>
                  <a:pt x="1687489" y="802130"/>
                </a:lnTo>
                <a:lnTo>
                  <a:pt x="1713204" y="772440"/>
                </a:lnTo>
                <a:lnTo>
                  <a:pt x="1735878" y="741710"/>
                </a:lnTo>
                <a:lnTo>
                  <a:pt x="1771624" y="677419"/>
                </a:lnTo>
                <a:lnTo>
                  <a:pt x="1793773" y="609824"/>
                </a:lnTo>
                <a:lnTo>
                  <a:pt x="1801368" y="539496"/>
                </a:lnTo>
                <a:close/>
              </a:path>
            </a:pathLst>
          </a:custGeom>
          <a:ln w="9144">
            <a:solidFill>
              <a:srgbClr val="FF9A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654429" y="1506727"/>
            <a:ext cx="124777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9545" marR="5080" indent="-157480"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Bisogni che si  intendono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802147" y="1930352"/>
            <a:ext cx="954405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soddisfare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2673743" y="5722620"/>
            <a:ext cx="1367790" cy="792480"/>
          </a:xfrm>
          <a:custGeom>
            <a:avLst/>
            <a:gdLst/>
            <a:ahLst/>
            <a:cxnLst/>
            <a:rect l="l" t="t" r="r" b="b"/>
            <a:pathLst>
              <a:path w="1367789" h="792479">
                <a:moveTo>
                  <a:pt x="1367789" y="792479"/>
                </a:moveTo>
                <a:lnTo>
                  <a:pt x="0" y="0"/>
                </a:lnTo>
              </a:path>
            </a:pathLst>
          </a:custGeom>
          <a:ln w="44196">
            <a:solidFill>
              <a:srgbClr val="0033CC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585351" y="5634228"/>
            <a:ext cx="176783" cy="1767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321443" y="5506973"/>
            <a:ext cx="1801495" cy="1079500"/>
          </a:xfrm>
          <a:custGeom>
            <a:avLst/>
            <a:gdLst/>
            <a:ahLst/>
            <a:cxnLst/>
            <a:rect l="l" t="t" r="r" b="b"/>
            <a:pathLst>
              <a:path w="1801495" h="1079500">
                <a:moveTo>
                  <a:pt x="1801367" y="539496"/>
                </a:moveTo>
                <a:lnTo>
                  <a:pt x="1793773" y="469167"/>
                </a:lnTo>
                <a:lnTo>
                  <a:pt x="1771624" y="401572"/>
                </a:lnTo>
                <a:lnTo>
                  <a:pt x="1735878" y="337281"/>
                </a:lnTo>
                <a:lnTo>
                  <a:pt x="1713204" y="306551"/>
                </a:lnTo>
                <a:lnTo>
                  <a:pt x="1687489" y="276861"/>
                </a:lnTo>
                <a:lnTo>
                  <a:pt x="1658852" y="248281"/>
                </a:lnTo>
                <a:lnTo>
                  <a:pt x="1627412" y="220882"/>
                </a:lnTo>
                <a:lnTo>
                  <a:pt x="1593289" y="194735"/>
                </a:lnTo>
                <a:lnTo>
                  <a:pt x="1556602" y="169912"/>
                </a:lnTo>
                <a:lnTo>
                  <a:pt x="1517471" y="146484"/>
                </a:lnTo>
                <a:lnTo>
                  <a:pt x="1476014" y="124521"/>
                </a:lnTo>
                <a:lnTo>
                  <a:pt x="1432352" y="104095"/>
                </a:lnTo>
                <a:lnTo>
                  <a:pt x="1386604" y="85277"/>
                </a:lnTo>
                <a:lnTo>
                  <a:pt x="1338889" y="68137"/>
                </a:lnTo>
                <a:lnTo>
                  <a:pt x="1289326" y="52748"/>
                </a:lnTo>
                <a:lnTo>
                  <a:pt x="1238035" y="39180"/>
                </a:lnTo>
                <a:lnTo>
                  <a:pt x="1185135" y="27505"/>
                </a:lnTo>
                <a:lnTo>
                  <a:pt x="1130746" y="17792"/>
                </a:lnTo>
                <a:lnTo>
                  <a:pt x="1074987" y="10115"/>
                </a:lnTo>
                <a:lnTo>
                  <a:pt x="1017977" y="4543"/>
                </a:lnTo>
                <a:lnTo>
                  <a:pt x="959836" y="1147"/>
                </a:lnTo>
                <a:lnTo>
                  <a:pt x="900683" y="0"/>
                </a:lnTo>
                <a:lnTo>
                  <a:pt x="841446" y="1147"/>
                </a:lnTo>
                <a:lnTo>
                  <a:pt x="783235" y="4543"/>
                </a:lnTo>
                <a:lnTo>
                  <a:pt x="726168" y="10115"/>
                </a:lnTo>
                <a:lnTo>
                  <a:pt x="670363" y="17792"/>
                </a:lnTo>
                <a:lnTo>
                  <a:pt x="615939" y="27505"/>
                </a:lnTo>
                <a:lnTo>
                  <a:pt x="563015" y="39180"/>
                </a:lnTo>
                <a:lnTo>
                  <a:pt x="511709" y="52748"/>
                </a:lnTo>
                <a:lnTo>
                  <a:pt x="462140" y="68137"/>
                </a:lnTo>
                <a:lnTo>
                  <a:pt x="414426" y="85277"/>
                </a:lnTo>
                <a:lnTo>
                  <a:pt x="368686" y="104095"/>
                </a:lnTo>
                <a:lnTo>
                  <a:pt x="325037" y="124521"/>
                </a:lnTo>
                <a:lnTo>
                  <a:pt x="283600" y="146484"/>
                </a:lnTo>
                <a:lnTo>
                  <a:pt x="244491" y="169912"/>
                </a:lnTo>
                <a:lnTo>
                  <a:pt x="207830" y="194735"/>
                </a:lnTo>
                <a:lnTo>
                  <a:pt x="173736" y="220882"/>
                </a:lnTo>
                <a:lnTo>
                  <a:pt x="142325" y="248281"/>
                </a:lnTo>
                <a:lnTo>
                  <a:pt x="113719" y="276861"/>
                </a:lnTo>
                <a:lnTo>
                  <a:pt x="88034" y="306551"/>
                </a:lnTo>
                <a:lnTo>
                  <a:pt x="65389" y="337281"/>
                </a:lnTo>
                <a:lnTo>
                  <a:pt x="29693" y="401572"/>
                </a:lnTo>
                <a:lnTo>
                  <a:pt x="7581" y="469167"/>
                </a:lnTo>
                <a:lnTo>
                  <a:pt x="0" y="539496"/>
                </a:lnTo>
                <a:lnTo>
                  <a:pt x="1915" y="574966"/>
                </a:lnTo>
                <a:lnTo>
                  <a:pt x="16880" y="643999"/>
                </a:lnTo>
                <a:lnTo>
                  <a:pt x="45902" y="710013"/>
                </a:lnTo>
                <a:lnTo>
                  <a:pt x="88034" y="772440"/>
                </a:lnTo>
                <a:lnTo>
                  <a:pt x="113719" y="802130"/>
                </a:lnTo>
                <a:lnTo>
                  <a:pt x="142325" y="830710"/>
                </a:lnTo>
                <a:lnTo>
                  <a:pt x="173736" y="858109"/>
                </a:lnTo>
                <a:lnTo>
                  <a:pt x="207830" y="884256"/>
                </a:lnTo>
                <a:lnTo>
                  <a:pt x="244491" y="909079"/>
                </a:lnTo>
                <a:lnTo>
                  <a:pt x="283600" y="932507"/>
                </a:lnTo>
                <a:lnTo>
                  <a:pt x="325037" y="954470"/>
                </a:lnTo>
                <a:lnTo>
                  <a:pt x="368686" y="974896"/>
                </a:lnTo>
                <a:lnTo>
                  <a:pt x="414426" y="993714"/>
                </a:lnTo>
                <a:lnTo>
                  <a:pt x="462140" y="1010854"/>
                </a:lnTo>
                <a:lnTo>
                  <a:pt x="511709" y="1026243"/>
                </a:lnTo>
                <a:lnTo>
                  <a:pt x="563015" y="1039811"/>
                </a:lnTo>
                <a:lnTo>
                  <a:pt x="615939" y="1051486"/>
                </a:lnTo>
                <a:lnTo>
                  <a:pt x="670363" y="1061199"/>
                </a:lnTo>
                <a:lnTo>
                  <a:pt x="726168" y="1068876"/>
                </a:lnTo>
                <a:lnTo>
                  <a:pt x="783235" y="1074448"/>
                </a:lnTo>
                <a:lnTo>
                  <a:pt x="841446" y="1077844"/>
                </a:lnTo>
                <a:lnTo>
                  <a:pt x="900683" y="1078992"/>
                </a:lnTo>
                <a:lnTo>
                  <a:pt x="959836" y="1077844"/>
                </a:lnTo>
                <a:lnTo>
                  <a:pt x="1017977" y="1074448"/>
                </a:lnTo>
                <a:lnTo>
                  <a:pt x="1074987" y="1068876"/>
                </a:lnTo>
                <a:lnTo>
                  <a:pt x="1130746" y="1061199"/>
                </a:lnTo>
                <a:lnTo>
                  <a:pt x="1185135" y="1051486"/>
                </a:lnTo>
                <a:lnTo>
                  <a:pt x="1238035" y="1039811"/>
                </a:lnTo>
                <a:lnTo>
                  <a:pt x="1289326" y="1026243"/>
                </a:lnTo>
                <a:lnTo>
                  <a:pt x="1338889" y="1010854"/>
                </a:lnTo>
                <a:lnTo>
                  <a:pt x="1386604" y="993714"/>
                </a:lnTo>
                <a:lnTo>
                  <a:pt x="1432352" y="974896"/>
                </a:lnTo>
                <a:lnTo>
                  <a:pt x="1476014" y="954470"/>
                </a:lnTo>
                <a:lnTo>
                  <a:pt x="1517471" y="932507"/>
                </a:lnTo>
                <a:lnTo>
                  <a:pt x="1556602" y="909079"/>
                </a:lnTo>
                <a:lnTo>
                  <a:pt x="1593289" y="884256"/>
                </a:lnTo>
                <a:lnTo>
                  <a:pt x="1627412" y="858109"/>
                </a:lnTo>
                <a:lnTo>
                  <a:pt x="1658852" y="830710"/>
                </a:lnTo>
                <a:lnTo>
                  <a:pt x="1687489" y="802130"/>
                </a:lnTo>
                <a:lnTo>
                  <a:pt x="1713204" y="772440"/>
                </a:lnTo>
                <a:lnTo>
                  <a:pt x="1735878" y="741710"/>
                </a:lnTo>
                <a:lnTo>
                  <a:pt x="1771624" y="677419"/>
                </a:lnTo>
                <a:lnTo>
                  <a:pt x="1793773" y="609824"/>
                </a:lnTo>
                <a:lnTo>
                  <a:pt x="1801367" y="53949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321443" y="5506973"/>
            <a:ext cx="1801495" cy="1079500"/>
          </a:xfrm>
          <a:custGeom>
            <a:avLst/>
            <a:gdLst/>
            <a:ahLst/>
            <a:cxnLst/>
            <a:rect l="l" t="t" r="r" b="b"/>
            <a:pathLst>
              <a:path w="1801495" h="1079500">
                <a:moveTo>
                  <a:pt x="1801367" y="539496"/>
                </a:moveTo>
                <a:lnTo>
                  <a:pt x="1793773" y="469167"/>
                </a:lnTo>
                <a:lnTo>
                  <a:pt x="1771624" y="401572"/>
                </a:lnTo>
                <a:lnTo>
                  <a:pt x="1735878" y="337281"/>
                </a:lnTo>
                <a:lnTo>
                  <a:pt x="1713204" y="306551"/>
                </a:lnTo>
                <a:lnTo>
                  <a:pt x="1687489" y="276861"/>
                </a:lnTo>
                <a:lnTo>
                  <a:pt x="1658852" y="248281"/>
                </a:lnTo>
                <a:lnTo>
                  <a:pt x="1627412" y="220882"/>
                </a:lnTo>
                <a:lnTo>
                  <a:pt x="1593289" y="194735"/>
                </a:lnTo>
                <a:lnTo>
                  <a:pt x="1556602" y="169912"/>
                </a:lnTo>
                <a:lnTo>
                  <a:pt x="1517471" y="146484"/>
                </a:lnTo>
                <a:lnTo>
                  <a:pt x="1476014" y="124521"/>
                </a:lnTo>
                <a:lnTo>
                  <a:pt x="1432352" y="104095"/>
                </a:lnTo>
                <a:lnTo>
                  <a:pt x="1386604" y="85277"/>
                </a:lnTo>
                <a:lnTo>
                  <a:pt x="1338889" y="68137"/>
                </a:lnTo>
                <a:lnTo>
                  <a:pt x="1289326" y="52748"/>
                </a:lnTo>
                <a:lnTo>
                  <a:pt x="1238035" y="39180"/>
                </a:lnTo>
                <a:lnTo>
                  <a:pt x="1185135" y="27505"/>
                </a:lnTo>
                <a:lnTo>
                  <a:pt x="1130746" y="17792"/>
                </a:lnTo>
                <a:lnTo>
                  <a:pt x="1074987" y="10115"/>
                </a:lnTo>
                <a:lnTo>
                  <a:pt x="1017977" y="4543"/>
                </a:lnTo>
                <a:lnTo>
                  <a:pt x="959836" y="1147"/>
                </a:lnTo>
                <a:lnTo>
                  <a:pt x="900683" y="0"/>
                </a:lnTo>
                <a:lnTo>
                  <a:pt x="841446" y="1147"/>
                </a:lnTo>
                <a:lnTo>
                  <a:pt x="783235" y="4543"/>
                </a:lnTo>
                <a:lnTo>
                  <a:pt x="726168" y="10115"/>
                </a:lnTo>
                <a:lnTo>
                  <a:pt x="670363" y="17792"/>
                </a:lnTo>
                <a:lnTo>
                  <a:pt x="615939" y="27505"/>
                </a:lnTo>
                <a:lnTo>
                  <a:pt x="563015" y="39180"/>
                </a:lnTo>
                <a:lnTo>
                  <a:pt x="511709" y="52748"/>
                </a:lnTo>
                <a:lnTo>
                  <a:pt x="462140" y="68137"/>
                </a:lnTo>
                <a:lnTo>
                  <a:pt x="414426" y="85277"/>
                </a:lnTo>
                <a:lnTo>
                  <a:pt x="368686" y="104095"/>
                </a:lnTo>
                <a:lnTo>
                  <a:pt x="325037" y="124521"/>
                </a:lnTo>
                <a:lnTo>
                  <a:pt x="283600" y="146484"/>
                </a:lnTo>
                <a:lnTo>
                  <a:pt x="244491" y="169912"/>
                </a:lnTo>
                <a:lnTo>
                  <a:pt x="207830" y="194735"/>
                </a:lnTo>
                <a:lnTo>
                  <a:pt x="173736" y="220882"/>
                </a:lnTo>
                <a:lnTo>
                  <a:pt x="142325" y="248281"/>
                </a:lnTo>
                <a:lnTo>
                  <a:pt x="113719" y="276861"/>
                </a:lnTo>
                <a:lnTo>
                  <a:pt x="88034" y="306551"/>
                </a:lnTo>
                <a:lnTo>
                  <a:pt x="65389" y="337281"/>
                </a:lnTo>
                <a:lnTo>
                  <a:pt x="29693" y="401572"/>
                </a:lnTo>
                <a:lnTo>
                  <a:pt x="7581" y="469167"/>
                </a:lnTo>
                <a:lnTo>
                  <a:pt x="0" y="539496"/>
                </a:lnTo>
                <a:lnTo>
                  <a:pt x="1915" y="574966"/>
                </a:lnTo>
                <a:lnTo>
                  <a:pt x="16880" y="643999"/>
                </a:lnTo>
                <a:lnTo>
                  <a:pt x="45902" y="710013"/>
                </a:lnTo>
                <a:lnTo>
                  <a:pt x="88034" y="772440"/>
                </a:lnTo>
                <a:lnTo>
                  <a:pt x="113719" y="802130"/>
                </a:lnTo>
                <a:lnTo>
                  <a:pt x="142325" y="830710"/>
                </a:lnTo>
                <a:lnTo>
                  <a:pt x="173736" y="858109"/>
                </a:lnTo>
                <a:lnTo>
                  <a:pt x="207830" y="884256"/>
                </a:lnTo>
                <a:lnTo>
                  <a:pt x="244491" y="909079"/>
                </a:lnTo>
                <a:lnTo>
                  <a:pt x="283600" y="932507"/>
                </a:lnTo>
                <a:lnTo>
                  <a:pt x="325037" y="954470"/>
                </a:lnTo>
                <a:lnTo>
                  <a:pt x="368686" y="974896"/>
                </a:lnTo>
                <a:lnTo>
                  <a:pt x="414426" y="993714"/>
                </a:lnTo>
                <a:lnTo>
                  <a:pt x="462140" y="1010854"/>
                </a:lnTo>
                <a:lnTo>
                  <a:pt x="511709" y="1026243"/>
                </a:lnTo>
                <a:lnTo>
                  <a:pt x="563015" y="1039811"/>
                </a:lnTo>
                <a:lnTo>
                  <a:pt x="615939" y="1051486"/>
                </a:lnTo>
                <a:lnTo>
                  <a:pt x="670363" y="1061199"/>
                </a:lnTo>
                <a:lnTo>
                  <a:pt x="726168" y="1068876"/>
                </a:lnTo>
                <a:lnTo>
                  <a:pt x="783235" y="1074448"/>
                </a:lnTo>
                <a:lnTo>
                  <a:pt x="841446" y="1077844"/>
                </a:lnTo>
                <a:lnTo>
                  <a:pt x="900683" y="1078992"/>
                </a:lnTo>
                <a:lnTo>
                  <a:pt x="959836" y="1077844"/>
                </a:lnTo>
                <a:lnTo>
                  <a:pt x="1017977" y="1074448"/>
                </a:lnTo>
                <a:lnTo>
                  <a:pt x="1074987" y="1068876"/>
                </a:lnTo>
                <a:lnTo>
                  <a:pt x="1130746" y="1061199"/>
                </a:lnTo>
                <a:lnTo>
                  <a:pt x="1185135" y="1051486"/>
                </a:lnTo>
                <a:lnTo>
                  <a:pt x="1238035" y="1039811"/>
                </a:lnTo>
                <a:lnTo>
                  <a:pt x="1289326" y="1026243"/>
                </a:lnTo>
                <a:lnTo>
                  <a:pt x="1338889" y="1010854"/>
                </a:lnTo>
                <a:lnTo>
                  <a:pt x="1386604" y="993714"/>
                </a:lnTo>
                <a:lnTo>
                  <a:pt x="1432352" y="974896"/>
                </a:lnTo>
                <a:lnTo>
                  <a:pt x="1476014" y="954470"/>
                </a:lnTo>
                <a:lnTo>
                  <a:pt x="1517471" y="932507"/>
                </a:lnTo>
                <a:lnTo>
                  <a:pt x="1556602" y="909079"/>
                </a:lnTo>
                <a:lnTo>
                  <a:pt x="1593289" y="884256"/>
                </a:lnTo>
                <a:lnTo>
                  <a:pt x="1627412" y="858109"/>
                </a:lnTo>
                <a:lnTo>
                  <a:pt x="1658852" y="830710"/>
                </a:lnTo>
                <a:lnTo>
                  <a:pt x="1687489" y="802130"/>
                </a:lnTo>
                <a:lnTo>
                  <a:pt x="1713204" y="772440"/>
                </a:lnTo>
                <a:lnTo>
                  <a:pt x="1735878" y="741710"/>
                </a:lnTo>
                <a:lnTo>
                  <a:pt x="1771624" y="677419"/>
                </a:lnTo>
                <a:lnTo>
                  <a:pt x="1793773" y="609824"/>
                </a:lnTo>
                <a:lnTo>
                  <a:pt x="1801367" y="539496"/>
                </a:lnTo>
                <a:close/>
              </a:path>
            </a:pathLst>
          </a:custGeom>
          <a:ln w="9144">
            <a:solidFill>
              <a:srgbClr val="FF9A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721725" y="2769870"/>
            <a:ext cx="0" cy="1081405"/>
          </a:xfrm>
          <a:custGeom>
            <a:avLst/>
            <a:gdLst/>
            <a:ahLst/>
            <a:cxnLst/>
            <a:rect l="l" t="t" r="r" b="b"/>
            <a:pathLst>
              <a:path h="1081404">
                <a:moveTo>
                  <a:pt x="0" y="0"/>
                </a:moveTo>
                <a:lnTo>
                  <a:pt x="0" y="1081278"/>
                </a:lnTo>
              </a:path>
            </a:pathLst>
          </a:custGeom>
          <a:ln w="44196">
            <a:solidFill>
              <a:srgbClr val="0033CC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633345" y="3762755"/>
            <a:ext cx="176783" cy="17678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747139" y="2554223"/>
            <a:ext cx="1802130" cy="721360"/>
          </a:xfrm>
          <a:custGeom>
            <a:avLst/>
            <a:gdLst/>
            <a:ahLst/>
            <a:cxnLst/>
            <a:rect l="l" t="t" r="r" b="b"/>
            <a:pathLst>
              <a:path w="1802129" h="721360">
                <a:moveTo>
                  <a:pt x="1802129" y="360425"/>
                </a:moveTo>
                <a:lnTo>
                  <a:pt x="1792349" y="307032"/>
                </a:lnTo>
                <a:lnTo>
                  <a:pt x="1763941" y="256116"/>
                </a:lnTo>
                <a:lnTo>
                  <a:pt x="1718303" y="208225"/>
                </a:lnTo>
                <a:lnTo>
                  <a:pt x="1656833" y="163911"/>
                </a:lnTo>
                <a:lnTo>
                  <a:pt x="1620598" y="143266"/>
                </a:lnTo>
                <a:lnTo>
                  <a:pt x="1580929" y="123722"/>
                </a:lnTo>
                <a:lnTo>
                  <a:pt x="1538001" y="105346"/>
                </a:lnTo>
                <a:lnTo>
                  <a:pt x="1491989" y="88208"/>
                </a:lnTo>
                <a:lnTo>
                  <a:pt x="1443068" y="72376"/>
                </a:lnTo>
                <a:lnTo>
                  <a:pt x="1391411" y="57918"/>
                </a:lnTo>
                <a:lnTo>
                  <a:pt x="1337195" y="44905"/>
                </a:lnTo>
                <a:lnTo>
                  <a:pt x="1280594" y="33403"/>
                </a:lnTo>
                <a:lnTo>
                  <a:pt x="1221782" y="23483"/>
                </a:lnTo>
                <a:lnTo>
                  <a:pt x="1160935" y="15212"/>
                </a:lnTo>
                <a:lnTo>
                  <a:pt x="1098226" y="8660"/>
                </a:lnTo>
                <a:lnTo>
                  <a:pt x="1033832" y="3894"/>
                </a:lnTo>
                <a:lnTo>
                  <a:pt x="967926" y="985"/>
                </a:lnTo>
                <a:lnTo>
                  <a:pt x="900683" y="0"/>
                </a:lnTo>
                <a:lnTo>
                  <a:pt x="833446" y="985"/>
                </a:lnTo>
                <a:lnTo>
                  <a:pt x="767553" y="3894"/>
                </a:lnTo>
                <a:lnTo>
                  <a:pt x="703179" y="8660"/>
                </a:lnTo>
                <a:lnTo>
                  <a:pt x="640499" y="15212"/>
                </a:lnTo>
                <a:lnTo>
                  <a:pt x="579685" y="23483"/>
                </a:lnTo>
                <a:lnTo>
                  <a:pt x="520912" y="33403"/>
                </a:lnTo>
                <a:lnTo>
                  <a:pt x="464354" y="44905"/>
                </a:lnTo>
                <a:lnTo>
                  <a:pt x="410185" y="57918"/>
                </a:lnTo>
                <a:lnTo>
                  <a:pt x="358578" y="72376"/>
                </a:lnTo>
                <a:lnTo>
                  <a:pt x="309707" y="88208"/>
                </a:lnTo>
                <a:lnTo>
                  <a:pt x="263747" y="105346"/>
                </a:lnTo>
                <a:lnTo>
                  <a:pt x="220871" y="123722"/>
                </a:lnTo>
                <a:lnTo>
                  <a:pt x="181253" y="143266"/>
                </a:lnTo>
                <a:lnTo>
                  <a:pt x="145067" y="163911"/>
                </a:lnTo>
                <a:lnTo>
                  <a:pt x="112487" y="185587"/>
                </a:lnTo>
                <a:lnTo>
                  <a:pt x="58840" y="231758"/>
                </a:lnTo>
                <a:lnTo>
                  <a:pt x="21704" y="281230"/>
                </a:lnTo>
                <a:lnTo>
                  <a:pt x="2469" y="333454"/>
                </a:lnTo>
                <a:lnTo>
                  <a:pt x="0" y="360426"/>
                </a:lnTo>
                <a:lnTo>
                  <a:pt x="2469" y="387303"/>
                </a:lnTo>
                <a:lnTo>
                  <a:pt x="21704" y="439388"/>
                </a:lnTo>
                <a:lnTo>
                  <a:pt x="58840" y="488783"/>
                </a:lnTo>
                <a:lnTo>
                  <a:pt x="112487" y="534926"/>
                </a:lnTo>
                <a:lnTo>
                  <a:pt x="145067" y="556604"/>
                </a:lnTo>
                <a:lnTo>
                  <a:pt x="181253" y="577258"/>
                </a:lnTo>
                <a:lnTo>
                  <a:pt x="220871" y="596820"/>
                </a:lnTo>
                <a:lnTo>
                  <a:pt x="263747" y="615219"/>
                </a:lnTo>
                <a:lnTo>
                  <a:pt x="309707" y="632386"/>
                </a:lnTo>
                <a:lnTo>
                  <a:pt x="358578" y="648249"/>
                </a:lnTo>
                <a:lnTo>
                  <a:pt x="410185" y="662740"/>
                </a:lnTo>
                <a:lnTo>
                  <a:pt x="464354" y="675789"/>
                </a:lnTo>
                <a:lnTo>
                  <a:pt x="520912" y="687324"/>
                </a:lnTo>
                <a:lnTo>
                  <a:pt x="579685" y="697277"/>
                </a:lnTo>
                <a:lnTo>
                  <a:pt x="640499" y="705577"/>
                </a:lnTo>
                <a:lnTo>
                  <a:pt x="703179" y="712155"/>
                </a:lnTo>
                <a:lnTo>
                  <a:pt x="767553" y="716940"/>
                </a:lnTo>
                <a:lnTo>
                  <a:pt x="833446" y="719862"/>
                </a:lnTo>
                <a:lnTo>
                  <a:pt x="900683" y="720852"/>
                </a:lnTo>
                <a:lnTo>
                  <a:pt x="967926" y="719862"/>
                </a:lnTo>
                <a:lnTo>
                  <a:pt x="1033832" y="716940"/>
                </a:lnTo>
                <a:lnTo>
                  <a:pt x="1098226" y="712155"/>
                </a:lnTo>
                <a:lnTo>
                  <a:pt x="1160935" y="705577"/>
                </a:lnTo>
                <a:lnTo>
                  <a:pt x="1221782" y="697277"/>
                </a:lnTo>
                <a:lnTo>
                  <a:pt x="1280594" y="687324"/>
                </a:lnTo>
                <a:lnTo>
                  <a:pt x="1337195" y="675789"/>
                </a:lnTo>
                <a:lnTo>
                  <a:pt x="1391411" y="662740"/>
                </a:lnTo>
                <a:lnTo>
                  <a:pt x="1443068" y="648249"/>
                </a:lnTo>
                <a:lnTo>
                  <a:pt x="1491989" y="632386"/>
                </a:lnTo>
                <a:lnTo>
                  <a:pt x="1538001" y="615219"/>
                </a:lnTo>
                <a:lnTo>
                  <a:pt x="1580929" y="596820"/>
                </a:lnTo>
                <a:lnTo>
                  <a:pt x="1620598" y="577258"/>
                </a:lnTo>
                <a:lnTo>
                  <a:pt x="1656833" y="556604"/>
                </a:lnTo>
                <a:lnTo>
                  <a:pt x="1689460" y="534926"/>
                </a:lnTo>
                <a:lnTo>
                  <a:pt x="1743189" y="488783"/>
                </a:lnTo>
                <a:lnTo>
                  <a:pt x="1780387" y="439388"/>
                </a:lnTo>
                <a:lnTo>
                  <a:pt x="1799655" y="387303"/>
                </a:lnTo>
                <a:lnTo>
                  <a:pt x="1802129" y="360425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747139" y="2554223"/>
            <a:ext cx="1802130" cy="721360"/>
          </a:xfrm>
          <a:custGeom>
            <a:avLst/>
            <a:gdLst/>
            <a:ahLst/>
            <a:cxnLst/>
            <a:rect l="l" t="t" r="r" b="b"/>
            <a:pathLst>
              <a:path w="1802129" h="721360">
                <a:moveTo>
                  <a:pt x="1802129" y="360425"/>
                </a:moveTo>
                <a:lnTo>
                  <a:pt x="1792349" y="307032"/>
                </a:lnTo>
                <a:lnTo>
                  <a:pt x="1763941" y="256116"/>
                </a:lnTo>
                <a:lnTo>
                  <a:pt x="1718303" y="208225"/>
                </a:lnTo>
                <a:lnTo>
                  <a:pt x="1656833" y="163911"/>
                </a:lnTo>
                <a:lnTo>
                  <a:pt x="1620598" y="143266"/>
                </a:lnTo>
                <a:lnTo>
                  <a:pt x="1580929" y="123722"/>
                </a:lnTo>
                <a:lnTo>
                  <a:pt x="1538001" y="105346"/>
                </a:lnTo>
                <a:lnTo>
                  <a:pt x="1491989" y="88208"/>
                </a:lnTo>
                <a:lnTo>
                  <a:pt x="1443068" y="72376"/>
                </a:lnTo>
                <a:lnTo>
                  <a:pt x="1391411" y="57918"/>
                </a:lnTo>
                <a:lnTo>
                  <a:pt x="1337195" y="44905"/>
                </a:lnTo>
                <a:lnTo>
                  <a:pt x="1280594" y="33403"/>
                </a:lnTo>
                <a:lnTo>
                  <a:pt x="1221782" y="23483"/>
                </a:lnTo>
                <a:lnTo>
                  <a:pt x="1160935" y="15212"/>
                </a:lnTo>
                <a:lnTo>
                  <a:pt x="1098226" y="8660"/>
                </a:lnTo>
                <a:lnTo>
                  <a:pt x="1033832" y="3894"/>
                </a:lnTo>
                <a:lnTo>
                  <a:pt x="967926" y="985"/>
                </a:lnTo>
                <a:lnTo>
                  <a:pt x="900683" y="0"/>
                </a:lnTo>
                <a:lnTo>
                  <a:pt x="833446" y="985"/>
                </a:lnTo>
                <a:lnTo>
                  <a:pt x="767553" y="3894"/>
                </a:lnTo>
                <a:lnTo>
                  <a:pt x="703179" y="8660"/>
                </a:lnTo>
                <a:lnTo>
                  <a:pt x="640499" y="15212"/>
                </a:lnTo>
                <a:lnTo>
                  <a:pt x="579685" y="23483"/>
                </a:lnTo>
                <a:lnTo>
                  <a:pt x="520912" y="33403"/>
                </a:lnTo>
                <a:lnTo>
                  <a:pt x="464354" y="44905"/>
                </a:lnTo>
                <a:lnTo>
                  <a:pt x="410185" y="57918"/>
                </a:lnTo>
                <a:lnTo>
                  <a:pt x="358578" y="72376"/>
                </a:lnTo>
                <a:lnTo>
                  <a:pt x="309707" y="88208"/>
                </a:lnTo>
                <a:lnTo>
                  <a:pt x="263747" y="105346"/>
                </a:lnTo>
                <a:lnTo>
                  <a:pt x="220871" y="123722"/>
                </a:lnTo>
                <a:lnTo>
                  <a:pt x="181253" y="143266"/>
                </a:lnTo>
                <a:lnTo>
                  <a:pt x="145067" y="163911"/>
                </a:lnTo>
                <a:lnTo>
                  <a:pt x="112487" y="185587"/>
                </a:lnTo>
                <a:lnTo>
                  <a:pt x="58840" y="231758"/>
                </a:lnTo>
                <a:lnTo>
                  <a:pt x="21704" y="281230"/>
                </a:lnTo>
                <a:lnTo>
                  <a:pt x="2469" y="333454"/>
                </a:lnTo>
                <a:lnTo>
                  <a:pt x="0" y="360426"/>
                </a:lnTo>
                <a:lnTo>
                  <a:pt x="2469" y="387303"/>
                </a:lnTo>
                <a:lnTo>
                  <a:pt x="21704" y="439388"/>
                </a:lnTo>
                <a:lnTo>
                  <a:pt x="58840" y="488783"/>
                </a:lnTo>
                <a:lnTo>
                  <a:pt x="112487" y="534926"/>
                </a:lnTo>
                <a:lnTo>
                  <a:pt x="145067" y="556604"/>
                </a:lnTo>
                <a:lnTo>
                  <a:pt x="181253" y="577258"/>
                </a:lnTo>
                <a:lnTo>
                  <a:pt x="220871" y="596820"/>
                </a:lnTo>
                <a:lnTo>
                  <a:pt x="263747" y="615219"/>
                </a:lnTo>
                <a:lnTo>
                  <a:pt x="309707" y="632386"/>
                </a:lnTo>
                <a:lnTo>
                  <a:pt x="358578" y="648249"/>
                </a:lnTo>
                <a:lnTo>
                  <a:pt x="410185" y="662740"/>
                </a:lnTo>
                <a:lnTo>
                  <a:pt x="464354" y="675789"/>
                </a:lnTo>
                <a:lnTo>
                  <a:pt x="520912" y="687324"/>
                </a:lnTo>
                <a:lnTo>
                  <a:pt x="579685" y="697277"/>
                </a:lnTo>
                <a:lnTo>
                  <a:pt x="640499" y="705577"/>
                </a:lnTo>
                <a:lnTo>
                  <a:pt x="703179" y="712155"/>
                </a:lnTo>
                <a:lnTo>
                  <a:pt x="767553" y="716940"/>
                </a:lnTo>
                <a:lnTo>
                  <a:pt x="833446" y="719862"/>
                </a:lnTo>
                <a:lnTo>
                  <a:pt x="900683" y="720852"/>
                </a:lnTo>
                <a:lnTo>
                  <a:pt x="967926" y="719862"/>
                </a:lnTo>
                <a:lnTo>
                  <a:pt x="1033832" y="716940"/>
                </a:lnTo>
                <a:lnTo>
                  <a:pt x="1098226" y="712155"/>
                </a:lnTo>
                <a:lnTo>
                  <a:pt x="1160935" y="705577"/>
                </a:lnTo>
                <a:lnTo>
                  <a:pt x="1221782" y="697277"/>
                </a:lnTo>
                <a:lnTo>
                  <a:pt x="1280594" y="687324"/>
                </a:lnTo>
                <a:lnTo>
                  <a:pt x="1337195" y="675789"/>
                </a:lnTo>
                <a:lnTo>
                  <a:pt x="1391411" y="662740"/>
                </a:lnTo>
                <a:lnTo>
                  <a:pt x="1443068" y="648249"/>
                </a:lnTo>
                <a:lnTo>
                  <a:pt x="1491989" y="632386"/>
                </a:lnTo>
                <a:lnTo>
                  <a:pt x="1538001" y="615219"/>
                </a:lnTo>
                <a:lnTo>
                  <a:pt x="1580929" y="596820"/>
                </a:lnTo>
                <a:lnTo>
                  <a:pt x="1620598" y="577258"/>
                </a:lnTo>
                <a:lnTo>
                  <a:pt x="1656833" y="556604"/>
                </a:lnTo>
                <a:lnTo>
                  <a:pt x="1689460" y="534926"/>
                </a:lnTo>
                <a:lnTo>
                  <a:pt x="1743189" y="488783"/>
                </a:lnTo>
                <a:lnTo>
                  <a:pt x="1780387" y="439388"/>
                </a:lnTo>
                <a:lnTo>
                  <a:pt x="1799655" y="387303"/>
                </a:lnTo>
                <a:lnTo>
                  <a:pt x="1802129" y="360425"/>
                </a:lnTo>
                <a:close/>
              </a:path>
            </a:pathLst>
          </a:custGeom>
          <a:ln w="9144">
            <a:solidFill>
              <a:srgbClr val="FF9A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8343265" y="2784601"/>
            <a:ext cx="610870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Target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178185" y="5610097"/>
            <a:ext cx="7956550" cy="15627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310765" marR="4169410" indent="-1905" algn="ctr">
              <a:lnSpc>
                <a:spcPct val="995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Modalità  </a:t>
            </a: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alternative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di  soddisfacimento  dei</a:t>
            </a:r>
            <a:r>
              <a:rPr sz="1400" b="1" spc="-10" dirty="0">
                <a:solidFill>
                  <a:srgbClr val="0033CC"/>
                </a:solidFill>
                <a:latin typeface="Tahoma"/>
                <a:cs typeface="Tahoma"/>
              </a:rPr>
              <a:t>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bisogni</a:t>
            </a:r>
            <a:endParaRPr sz="1400">
              <a:latin typeface="Tahoma"/>
              <a:cs typeface="Tahoma"/>
            </a:endParaRPr>
          </a:p>
          <a:p>
            <a:pPr marL="12700" marR="5080">
              <a:lnSpc>
                <a:spcPct val="109700"/>
              </a:lnSpc>
              <a:spcBef>
                <a:spcPts val="1200"/>
              </a:spcBef>
            </a:pPr>
            <a:r>
              <a:rPr sz="1600" b="1" dirty="0">
                <a:solidFill>
                  <a:srgbClr val="009A9A"/>
                </a:solidFill>
                <a:latin typeface="Arial"/>
                <a:cs typeface="Arial"/>
              </a:rPr>
              <a:t>Il </a:t>
            </a:r>
            <a:r>
              <a:rPr sz="1600" b="1" spc="-5" dirty="0">
                <a:solidFill>
                  <a:srgbClr val="009A9A"/>
                </a:solidFill>
                <a:latin typeface="Arial"/>
                <a:cs typeface="Arial"/>
              </a:rPr>
              <a:t>modello </a:t>
            </a:r>
            <a:r>
              <a:rPr sz="1600" b="1" dirty="0">
                <a:solidFill>
                  <a:srgbClr val="009A9A"/>
                </a:solidFill>
                <a:latin typeface="Arial"/>
                <a:cs typeface="Arial"/>
              </a:rPr>
              <a:t>definisce l’Area </a:t>
            </a:r>
            <a:r>
              <a:rPr sz="1600" b="1" spc="-5" dirty="0">
                <a:solidFill>
                  <a:srgbClr val="009A9A"/>
                </a:solidFill>
                <a:latin typeface="Arial"/>
                <a:cs typeface="Arial"/>
              </a:rPr>
              <a:t>Strategica </a:t>
            </a:r>
            <a:r>
              <a:rPr sz="1600" b="1" dirty="0">
                <a:solidFill>
                  <a:srgbClr val="009A9A"/>
                </a:solidFill>
                <a:latin typeface="Arial"/>
                <a:cs typeface="Arial"/>
              </a:rPr>
              <a:t>di Affari (ASA), ossia il business, la porzione  di mercato in cui l’azienda intende</a:t>
            </a:r>
            <a:r>
              <a:rPr sz="1600" b="1" spc="-5" dirty="0">
                <a:solidFill>
                  <a:srgbClr val="009A9A"/>
                </a:solidFill>
                <a:latin typeface="Arial"/>
                <a:cs typeface="Arial"/>
              </a:rPr>
              <a:t> operare</a:t>
            </a:r>
            <a:endParaRPr sz="16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65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ttore 2 3"/>
          <p:cNvCxnSpPr/>
          <p:nvPr/>
        </p:nvCxnSpPr>
        <p:spPr>
          <a:xfrm rot="5400000" flipH="1" flipV="1">
            <a:off x="2695376" y="3068484"/>
            <a:ext cx="2669115" cy="131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ttore 2 4"/>
          <p:cNvCxnSpPr/>
          <p:nvPr/>
        </p:nvCxnSpPr>
        <p:spPr>
          <a:xfrm rot="5400000">
            <a:off x="2192620" y="4397065"/>
            <a:ext cx="1831338" cy="184460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ttore 2 5"/>
          <p:cNvCxnSpPr/>
          <p:nvPr/>
        </p:nvCxnSpPr>
        <p:spPr>
          <a:xfrm>
            <a:off x="4021666" y="4420746"/>
            <a:ext cx="4280473" cy="115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1 6"/>
          <p:cNvCxnSpPr/>
          <p:nvPr/>
        </p:nvCxnSpPr>
        <p:spPr>
          <a:xfrm rot="5400000" flipH="1" flipV="1">
            <a:off x="4929149" y="4403697"/>
            <a:ext cx="103857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1 7"/>
          <p:cNvCxnSpPr/>
          <p:nvPr/>
        </p:nvCxnSpPr>
        <p:spPr>
          <a:xfrm rot="5400000" flipH="1" flipV="1">
            <a:off x="5939943" y="4403697"/>
            <a:ext cx="103857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1 8"/>
          <p:cNvCxnSpPr/>
          <p:nvPr/>
        </p:nvCxnSpPr>
        <p:spPr>
          <a:xfrm rot="5400000" flipH="1" flipV="1">
            <a:off x="6952050" y="4403697"/>
            <a:ext cx="103857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1 9"/>
          <p:cNvCxnSpPr/>
          <p:nvPr/>
        </p:nvCxnSpPr>
        <p:spPr>
          <a:xfrm>
            <a:off x="3672682" y="4665646"/>
            <a:ext cx="119303" cy="51929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1 10"/>
          <p:cNvCxnSpPr/>
          <p:nvPr/>
        </p:nvCxnSpPr>
        <p:spPr>
          <a:xfrm>
            <a:off x="3078790" y="5241474"/>
            <a:ext cx="119302" cy="5192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1 11"/>
          <p:cNvCxnSpPr/>
          <p:nvPr/>
        </p:nvCxnSpPr>
        <p:spPr>
          <a:xfrm>
            <a:off x="3970282" y="3357053"/>
            <a:ext cx="119302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/>
          <p:cNvCxnSpPr/>
          <p:nvPr/>
        </p:nvCxnSpPr>
        <p:spPr>
          <a:xfrm>
            <a:off x="3970282" y="2257327"/>
            <a:ext cx="119302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2" name="CasellaDiTesto 24"/>
          <p:cNvSpPr txBox="1">
            <a:spLocks noChangeArrowheads="1"/>
          </p:cNvSpPr>
          <p:nvPr/>
        </p:nvSpPr>
        <p:spPr bwMode="auto">
          <a:xfrm>
            <a:off x="3477173" y="540298"/>
            <a:ext cx="20219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b="1" dirty="0">
                <a:latin typeface="Calibri" pitchFamily="34" charset="0"/>
              </a:rPr>
              <a:t>BISOGNI / FUNZIONI D’USO</a:t>
            </a:r>
          </a:p>
        </p:txBody>
      </p:sp>
      <p:sp>
        <p:nvSpPr>
          <p:cNvPr id="10253" name="CasellaDiTesto 25"/>
          <p:cNvSpPr txBox="1">
            <a:spLocks noChangeArrowheads="1"/>
          </p:cNvSpPr>
          <p:nvPr/>
        </p:nvSpPr>
        <p:spPr bwMode="auto">
          <a:xfrm rot="20291775">
            <a:off x="8082110" y="4070483"/>
            <a:ext cx="154700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it-IT" altLang="it-IT" b="1" dirty="0">
                <a:latin typeface="Calibri" pitchFamily="34" charset="0"/>
              </a:rPr>
              <a:t>CATEGORIE CLIENTI</a:t>
            </a:r>
          </a:p>
        </p:txBody>
      </p:sp>
      <p:sp>
        <p:nvSpPr>
          <p:cNvPr id="10254" name="CasellaDiTesto 26"/>
          <p:cNvSpPr txBox="1">
            <a:spLocks noChangeArrowheads="1"/>
          </p:cNvSpPr>
          <p:nvPr/>
        </p:nvSpPr>
        <p:spPr bwMode="auto">
          <a:xfrm>
            <a:off x="1017264" y="6445250"/>
            <a:ext cx="202010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b="1" dirty="0">
                <a:latin typeface="Calibri" pitchFamily="34" charset="0"/>
              </a:rPr>
              <a:t>TECNOLOGIE ALTERNATIVE</a:t>
            </a:r>
          </a:p>
        </p:txBody>
      </p:sp>
      <p:cxnSp>
        <p:nvCxnSpPr>
          <p:cNvPr id="21" name="Connettore 1 20"/>
          <p:cNvCxnSpPr/>
          <p:nvPr/>
        </p:nvCxnSpPr>
        <p:spPr>
          <a:xfrm>
            <a:off x="2483588" y="5817300"/>
            <a:ext cx="119302" cy="51929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ubo 28"/>
          <p:cNvSpPr/>
          <p:nvPr/>
        </p:nvSpPr>
        <p:spPr>
          <a:xfrm>
            <a:off x="5727700" y="3324449"/>
            <a:ext cx="1248089" cy="1360522"/>
          </a:xfrm>
          <a:prstGeom prst="cube">
            <a:avLst/>
          </a:prstGeom>
          <a:noFill/>
          <a:ln w="508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/>
          </a:p>
        </p:txBody>
      </p:sp>
      <p:sp>
        <p:nvSpPr>
          <p:cNvPr id="30" name="Cubo 29"/>
          <p:cNvSpPr/>
          <p:nvPr/>
        </p:nvSpPr>
        <p:spPr>
          <a:xfrm>
            <a:off x="4784411" y="3323604"/>
            <a:ext cx="1248089" cy="1360522"/>
          </a:xfrm>
          <a:prstGeom prst="cube">
            <a:avLst/>
          </a:prstGeom>
          <a:noFill/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 dirty="0"/>
          </a:p>
        </p:txBody>
      </p: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xmlns="" id="{8A61FE3A-A4F5-074E-AAAD-D08636803F7B}"/>
              </a:ext>
            </a:extLst>
          </p:cNvPr>
          <p:cNvCxnSpPr/>
          <p:nvPr/>
        </p:nvCxnSpPr>
        <p:spPr>
          <a:xfrm>
            <a:off x="3761668" y="4702984"/>
            <a:ext cx="3891339" cy="169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2 18">
            <a:extLst>
              <a:ext uri="{FF2B5EF4-FFF2-40B4-BE49-F238E27FC236}">
                <a16:creationId xmlns:a16="http://schemas.microsoft.com/office/drawing/2014/main" xmlns="" id="{46D6B71A-4224-9C42-970C-7A60896AC452}"/>
              </a:ext>
            </a:extLst>
          </p:cNvPr>
          <p:cNvCxnSpPr/>
          <p:nvPr/>
        </p:nvCxnSpPr>
        <p:spPr>
          <a:xfrm>
            <a:off x="3954803" y="3304349"/>
            <a:ext cx="3891339" cy="1154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>
            <a:extLst>
              <a:ext uri="{FF2B5EF4-FFF2-40B4-BE49-F238E27FC236}">
                <a16:creationId xmlns:a16="http://schemas.microsoft.com/office/drawing/2014/main" xmlns="" id="{E3CABF9D-2E38-AD42-BA87-802DD98088D6}"/>
              </a:ext>
            </a:extLst>
          </p:cNvPr>
          <p:cNvCxnSpPr>
            <a:cxnSpLocks/>
          </p:cNvCxnSpPr>
          <p:nvPr/>
        </p:nvCxnSpPr>
        <p:spPr>
          <a:xfrm>
            <a:off x="3684498" y="1904040"/>
            <a:ext cx="1" cy="280317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>
            <a:extLst>
              <a:ext uri="{FF2B5EF4-FFF2-40B4-BE49-F238E27FC236}">
                <a16:creationId xmlns:a16="http://schemas.microsoft.com/office/drawing/2014/main" xmlns="" id="{E26093EA-9046-964F-8301-8A2880E39412}"/>
              </a:ext>
            </a:extLst>
          </p:cNvPr>
          <p:cNvCxnSpPr>
            <a:cxnSpLocks/>
          </p:cNvCxnSpPr>
          <p:nvPr/>
        </p:nvCxnSpPr>
        <p:spPr>
          <a:xfrm flipH="1">
            <a:off x="2203412" y="3311479"/>
            <a:ext cx="1828183" cy="1773957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2 26">
            <a:extLst>
              <a:ext uri="{FF2B5EF4-FFF2-40B4-BE49-F238E27FC236}">
                <a16:creationId xmlns:a16="http://schemas.microsoft.com/office/drawing/2014/main" xmlns="" id="{2BBCA8B2-A559-954A-B03D-877A652054CF}"/>
              </a:ext>
            </a:extLst>
          </p:cNvPr>
          <p:cNvCxnSpPr>
            <a:cxnSpLocks/>
          </p:cNvCxnSpPr>
          <p:nvPr/>
        </p:nvCxnSpPr>
        <p:spPr>
          <a:xfrm>
            <a:off x="4970112" y="1568450"/>
            <a:ext cx="1" cy="280317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ttore 2 30">
            <a:extLst>
              <a:ext uri="{FF2B5EF4-FFF2-40B4-BE49-F238E27FC236}">
                <a16:creationId xmlns:a16="http://schemas.microsoft.com/office/drawing/2014/main" xmlns="" id="{FA348540-9F15-8146-93A3-D632EDB2A4FA}"/>
              </a:ext>
            </a:extLst>
          </p:cNvPr>
          <p:cNvCxnSpPr>
            <a:cxnSpLocks/>
          </p:cNvCxnSpPr>
          <p:nvPr/>
        </p:nvCxnSpPr>
        <p:spPr>
          <a:xfrm>
            <a:off x="5987044" y="1568450"/>
            <a:ext cx="1" cy="280317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ttore 2 31">
            <a:extLst>
              <a:ext uri="{FF2B5EF4-FFF2-40B4-BE49-F238E27FC236}">
                <a16:creationId xmlns:a16="http://schemas.microsoft.com/office/drawing/2014/main" xmlns="" id="{07890D08-44E1-514C-92D7-2AE7EF5FD7EE}"/>
              </a:ext>
            </a:extLst>
          </p:cNvPr>
          <p:cNvCxnSpPr>
            <a:cxnSpLocks/>
          </p:cNvCxnSpPr>
          <p:nvPr/>
        </p:nvCxnSpPr>
        <p:spPr>
          <a:xfrm flipH="1">
            <a:off x="4279526" y="4438947"/>
            <a:ext cx="1676604" cy="179608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ttore 2 32">
            <a:extLst>
              <a:ext uri="{FF2B5EF4-FFF2-40B4-BE49-F238E27FC236}">
                <a16:creationId xmlns:a16="http://schemas.microsoft.com/office/drawing/2014/main" xmlns="" id="{B4EA1F27-F419-7B41-8177-D83D91192ABC}"/>
              </a:ext>
            </a:extLst>
          </p:cNvPr>
          <p:cNvCxnSpPr>
            <a:cxnSpLocks/>
          </p:cNvCxnSpPr>
          <p:nvPr/>
        </p:nvCxnSpPr>
        <p:spPr>
          <a:xfrm flipH="1">
            <a:off x="3261526" y="4455896"/>
            <a:ext cx="1719983" cy="177914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xmlns="" id="{DACD74D7-9150-5D4F-A22D-12E5EE4F0B07}"/>
              </a:ext>
            </a:extLst>
          </p:cNvPr>
          <p:cNvCxnSpPr>
            <a:cxnSpLocks/>
          </p:cNvCxnSpPr>
          <p:nvPr/>
        </p:nvCxnSpPr>
        <p:spPr>
          <a:xfrm flipH="1">
            <a:off x="2009305" y="2280942"/>
            <a:ext cx="1965179" cy="165284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asellaDiTesto 2">
            <a:extLst>
              <a:ext uri="{FF2B5EF4-FFF2-40B4-BE49-F238E27FC236}">
                <a16:creationId xmlns:a16="http://schemas.microsoft.com/office/drawing/2014/main" xmlns="" id="{F3E4B274-BA35-F746-B21C-8724B59D8C16}"/>
              </a:ext>
            </a:extLst>
          </p:cNvPr>
          <p:cNvSpPr txBox="1"/>
          <p:nvPr/>
        </p:nvSpPr>
        <p:spPr>
          <a:xfrm>
            <a:off x="4236250" y="4024316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1</a:t>
            </a:r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xmlns="" id="{7288F37B-1A52-514C-8E86-57681981D5B4}"/>
              </a:ext>
            </a:extLst>
          </p:cNvPr>
          <p:cNvSpPr txBox="1"/>
          <p:nvPr/>
        </p:nvSpPr>
        <p:spPr>
          <a:xfrm>
            <a:off x="5164220" y="4003865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2</a:t>
            </a:r>
          </a:p>
        </p:txBody>
      </p:sp>
      <p:sp>
        <p:nvSpPr>
          <p:cNvPr id="35" name="CasellaDiTesto 34">
            <a:extLst>
              <a:ext uri="{FF2B5EF4-FFF2-40B4-BE49-F238E27FC236}">
                <a16:creationId xmlns:a16="http://schemas.microsoft.com/office/drawing/2014/main" xmlns="" id="{104890EB-75F4-D741-B383-032984FAE759}"/>
              </a:ext>
            </a:extLst>
          </p:cNvPr>
          <p:cNvSpPr txBox="1"/>
          <p:nvPr/>
        </p:nvSpPr>
        <p:spPr>
          <a:xfrm>
            <a:off x="6106717" y="3977115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3</a:t>
            </a:r>
          </a:p>
        </p:txBody>
      </p:sp>
      <p:sp>
        <p:nvSpPr>
          <p:cNvPr id="36" name="CasellaDiTesto 35">
            <a:extLst>
              <a:ext uri="{FF2B5EF4-FFF2-40B4-BE49-F238E27FC236}">
                <a16:creationId xmlns:a16="http://schemas.microsoft.com/office/drawing/2014/main" xmlns="" id="{73D212E2-F41F-D24D-ABE1-8946BDC1D7E4}"/>
              </a:ext>
            </a:extLst>
          </p:cNvPr>
          <p:cNvSpPr txBox="1"/>
          <p:nvPr/>
        </p:nvSpPr>
        <p:spPr>
          <a:xfrm>
            <a:off x="3698092" y="2777320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2</a:t>
            </a:r>
          </a:p>
        </p:txBody>
      </p:sp>
      <p:sp>
        <p:nvSpPr>
          <p:cNvPr id="37" name="CasellaDiTesto 36">
            <a:extLst>
              <a:ext uri="{FF2B5EF4-FFF2-40B4-BE49-F238E27FC236}">
                <a16:creationId xmlns:a16="http://schemas.microsoft.com/office/drawing/2014/main" xmlns="" id="{4AFF977C-1224-084F-A997-5BF482E53B6F}"/>
              </a:ext>
            </a:extLst>
          </p:cNvPr>
          <p:cNvSpPr txBox="1"/>
          <p:nvPr/>
        </p:nvSpPr>
        <p:spPr>
          <a:xfrm>
            <a:off x="3037373" y="4685057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2</a:t>
            </a:r>
          </a:p>
        </p:txBody>
      </p:sp>
      <p:sp>
        <p:nvSpPr>
          <p:cNvPr id="38" name="CasellaDiTesto 37">
            <a:extLst>
              <a:ext uri="{FF2B5EF4-FFF2-40B4-BE49-F238E27FC236}">
                <a16:creationId xmlns:a16="http://schemas.microsoft.com/office/drawing/2014/main" xmlns="" id="{3288A4AE-2179-DF4A-9D1D-F7AA9B9E73D6}"/>
              </a:ext>
            </a:extLst>
          </p:cNvPr>
          <p:cNvSpPr txBox="1"/>
          <p:nvPr/>
        </p:nvSpPr>
        <p:spPr>
          <a:xfrm>
            <a:off x="2483588" y="5273569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3</a:t>
            </a:r>
          </a:p>
        </p:txBody>
      </p:sp>
      <p:cxnSp>
        <p:nvCxnSpPr>
          <p:cNvPr id="39" name="Connettore 2 38">
            <a:extLst>
              <a:ext uri="{FF2B5EF4-FFF2-40B4-BE49-F238E27FC236}">
                <a16:creationId xmlns:a16="http://schemas.microsoft.com/office/drawing/2014/main" xmlns="" id="{F34E1657-AAB1-964A-81F2-B17372A84F0C}"/>
              </a:ext>
            </a:extLst>
          </p:cNvPr>
          <p:cNvCxnSpPr>
            <a:cxnSpLocks/>
          </p:cNvCxnSpPr>
          <p:nvPr/>
        </p:nvCxnSpPr>
        <p:spPr>
          <a:xfrm>
            <a:off x="3087344" y="2306226"/>
            <a:ext cx="1" cy="280317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2 39">
            <a:extLst>
              <a:ext uri="{FF2B5EF4-FFF2-40B4-BE49-F238E27FC236}">
                <a16:creationId xmlns:a16="http://schemas.microsoft.com/office/drawing/2014/main" xmlns="" id="{F4551342-2C55-3547-A78D-6DDF62419E5B}"/>
              </a:ext>
            </a:extLst>
          </p:cNvPr>
          <p:cNvCxnSpPr/>
          <p:nvPr/>
        </p:nvCxnSpPr>
        <p:spPr>
          <a:xfrm>
            <a:off x="3138441" y="5273568"/>
            <a:ext cx="3891339" cy="169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ttore 2 40">
            <a:extLst>
              <a:ext uri="{FF2B5EF4-FFF2-40B4-BE49-F238E27FC236}">
                <a16:creationId xmlns:a16="http://schemas.microsoft.com/office/drawing/2014/main" xmlns="" id="{685083B4-D6BE-D94D-8562-28E1007B4A20}"/>
              </a:ext>
            </a:extLst>
          </p:cNvPr>
          <p:cNvCxnSpPr/>
          <p:nvPr/>
        </p:nvCxnSpPr>
        <p:spPr>
          <a:xfrm>
            <a:off x="4041374" y="2275255"/>
            <a:ext cx="3891339" cy="169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ttore 2 41">
            <a:extLst>
              <a:ext uri="{FF2B5EF4-FFF2-40B4-BE49-F238E27FC236}">
                <a16:creationId xmlns:a16="http://schemas.microsoft.com/office/drawing/2014/main" xmlns="" id="{63E89C21-2A18-9442-8430-F5B467E75D6C}"/>
              </a:ext>
            </a:extLst>
          </p:cNvPr>
          <p:cNvCxnSpPr>
            <a:cxnSpLocks/>
          </p:cNvCxnSpPr>
          <p:nvPr/>
        </p:nvCxnSpPr>
        <p:spPr>
          <a:xfrm flipH="1">
            <a:off x="5229440" y="4423923"/>
            <a:ext cx="1676604" cy="179608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312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ttore 2 3"/>
          <p:cNvCxnSpPr/>
          <p:nvPr/>
        </p:nvCxnSpPr>
        <p:spPr>
          <a:xfrm rot="5400000" flipH="1" flipV="1">
            <a:off x="2695376" y="3068484"/>
            <a:ext cx="2669115" cy="131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ttore 2 4"/>
          <p:cNvCxnSpPr/>
          <p:nvPr/>
        </p:nvCxnSpPr>
        <p:spPr>
          <a:xfrm rot="5400000">
            <a:off x="2192620" y="4397065"/>
            <a:ext cx="1831338" cy="184460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ttore 2 5"/>
          <p:cNvCxnSpPr/>
          <p:nvPr/>
        </p:nvCxnSpPr>
        <p:spPr>
          <a:xfrm>
            <a:off x="4021666" y="4420746"/>
            <a:ext cx="4280473" cy="115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1 6"/>
          <p:cNvCxnSpPr/>
          <p:nvPr/>
        </p:nvCxnSpPr>
        <p:spPr>
          <a:xfrm rot="5400000" flipH="1" flipV="1">
            <a:off x="4929149" y="4403697"/>
            <a:ext cx="103857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1 7"/>
          <p:cNvCxnSpPr/>
          <p:nvPr/>
        </p:nvCxnSpPr>
        <p:spPr>
          <a:xfrm rot="5400000" flipH="1" flipV="1">
            <a:off x="5939943" y="4403697"/>
            <a:ext cx="103857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1 8"/>
          <p:cNvCxnSpPr/>
          <p:nvPr/>
        </p:nvCxnSpPr>
        <p:spPr>
          <a:xfrm rot="5400000" flipH="1" flipV="1">
            <a:off x="6952050" y="4403697"/>
            <a:ext cx="103857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1 9"/>
          <p:cNvCxnSpPr/>
          <p:nvPr/>
        </p:nvCxnSpPr>
        <p:spPr>
          <a:xfrm>
            <a:off x="3672682" y="4665646"/>
            <a:ext cx="119303" cy="51929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1 10"/>
          <p:cNvCxnSpPr/>
          <p:nvPr/>
        </p:nvCxnSpPr>
        <p:spPr>
          <a:xfrm>
            <a:off x="3078790" y="5241474"/>
            <a:ext cx="119302" cy="5192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1 11"/>
          <p:cNvCxnSpPr/>
          <p:nvPr/>
        </p:nvCxnSpPr>
        <p:spPr>
          <a:xfrm>
            <a:off x="3970282" y="3357053"/>
            <a:ext cx="119302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/>
          <p:cNvCxnSpPr/>
          <p:nvPr/>
        </p:nvCxnSpPr>
        <p:spPr>
          <a:xfrm>
            <a:off x="3970282" y="2257327"/>
            <a:ext cx="119302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2" name="CasellaDiTesto 24"/>
          <p:cNvSpPr txBox="1">
            <a:spLocks noChangeArrowheads="1"/>
          </p:cNvSpPr>
          <p:nvPr/>
        </p:nvSpPr>
        <p:spPr bwMode="auto">
          <a:xfrm>
            <a:off x="3477173" y="540298"/>
            <a:ext cx="20219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b="1" dirty="0">
                <a:latin typeface="Calibri" pitchFamily="34" charset="0"/>
              </a:rPr>
              <a:t>BISOGNI / FUNZIONI D’USO</a:t>
            </a:r>
          </a:p>
        </p:txBody>
      </p:sp>
      <p:sp>
        <p:nvSpPr>
          <p:cNvPr id="10253" name="CasellaDiTesto 25"/>
          <p:cNvSpPr txBox="1">
            <a:spLocks noChangeArrowheads="1"/>
          </p:cNvSpPr>
          <p:nvPr/>
        </p:nvSpPr>
        <p:spPr bwMode="auto">
          <a:xfrm rot="20291775">
            <a:off x="8082218" y="4071045"/>
            <a:ext cx="15439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b="1" dirty="0">
                <a:latin typeface="Calibri" pitchFamily="34" charset="0"/>
              </a:rPr>
              <a:t>CATEGORIE CLIENTI</a:t>
            </a:r>
          </a:p>
        </p:txBody>
      </p:sp>
      <p:sp>
        <p:nvSpPr>
          <p:cNvPr id="10254" name="CasellaDiTesto 26"/>
          <p:cNvSpPr txBox="1">
            <a:spLocks noChangeArrowheads="1"/>
          </p:cNvSpPr>
          <p:nvPr/>
        </p:nvSpPr>
        <p:spPr bwMode="auto">
          <a:xfrm>
            <a:off x="1017264" y="6445250"/>
            <a:ext cx="202010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b="1" dirty="0">
                <a:latin typeface="Calibri" pitchFamily="34" charset="0"/>
              </a:rPr>
              <a:t>TECNOLOGIE ALTERNATIVE</a:t>
            </a:r>
          </a:p>
        </p:txBody>
      </p:sp>
      <p:cxnSp>
        <p:nvCxnSpPr>
          <p:cNvPr id="21" name="Connettore 1 20"/>
          <p:cNvCxnSpPr/>
          <p:nvPr/>
        </p:nvCxnSpPr>
        <p:spPr>
          <a:xfrm>
            <a:off x="2483588" y="5817300"/>
            <a:ext cx="119302" cy="51929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ubo 28"/>
          <p:cNvSpPr/>
          <p:nvPr/>
        </p:nvSpPr>
        <p:spPr>
          <a:xfrm>
            <a:off x="5179906" y="3894922"/>
            <a:ext cx="1248089" cy="1360522"/>
          </a:xfrm>
          <a:prstGeom prst="cube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 dirty="0"/>
          </a:p>
        </p:txBody>
      </p:sp>
      <p:sp>
        <p:nvSpPr>
          <p:cNvPr id="30" name="Cubo 29"/>
          <p:cNvSpPr/>
          <p:nvPr/>
        </p:nvSpPr>
        <p:spPr>
          <a:xfrm>
            <a:off x="4784411" y="3323604"/>
            <a:ext cx="1248089" cy="1360522"/>
          </a:xfrm>
          <a:prstGeom prst="cube">
            <a:avLst/>
          </a:prstGeom>
          <a:noFill/>
          <a:ln w="4445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 dirty="0"/>
          </a:p>
        </p:txBody>
      </p: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xmlns="" id="{8A61FE3A-A4F5-074E-AAAD-D08636803F7B}"/>
              </a:ext>
            </a:extLst>
          </p:cNvPr>
          <p:cNvCxnSpPr/>
          <p:nvPr/>
        </p:nvCxnSpPr>
        <p:spPr>
          <a:xfrm>
            <a:off x="3761668" y="4702984"/>
            <a:ext cx="3891339" cy="169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2 18">
            <a:extLst>
              <a:ext uri="{FF2B5EF4-FFF2-40B4-BE49-F238E27FC236}">
                <a16:creationId xmlns:a16="http://schemas.microsoft.com/office/drawing/2014/main" xmlns="" id="{46D6B71A-4224-9C42-970C-7A60896AC452}"/>
              </a:ext>
            </a:extLst>
          </p:cNvPr>
          <p:cNvCxnSpPr/>
          <p:nvPr/>
        </p:nvCxnSpPr>
        <p:spPr>
          <a:xfrm>
            <a:off x="3954803" y="3304349"/>
            <a:ext cx="3891339" cy="1154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>
            <a:extLst>
              <a:ext uri="{FF2B5EF4-FFF2-40B4-BE49-F238E27FC236}">
                <a16:creationId xmlns:a16="http://schemas.microsoft.com/office/drawing/2014/main" xmlns="" id="{E3CABF9D-2E38-AD42-BA87-802DD98088D6}"/>
              </a:ext>
            </a:extLst>
          </p:cNvPr>
          <p:cNvCxnSpPr>
            <a:cxnSpLocks/>
          </p:cNvCxnSpPr>
          <p:nvPr/>
        </p:nvCxnSpPr>
        <p:spPr>
          <a:xfrm>
            <a:off x="3684498" y="1904040"/>
            <a:ext cx="1" cy="280317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>
            <a:extLst>
              <a:ext uri="{FF2B5EF4-FFF2-40B4-BE49-F238E27FC236}">
                <a16:creationId xmlns:a16="http://schemas.microsoft.com/office/drawing/2014/main" xmlns="" id="{E26093EA-9046-964F-8301-8A2880E39412}"/>
              </a:ext>
            </a:extLst>
          </p:cNvPr>
          <p:cNvCxnSpPr>
            <a:cxnSpLocks/>
          </p:cNvCxnSpPr>
          <p:nvPr/>
        </p:nvCxnSpPr>
        <p:spPr>
          <a:xfrm flipH="1">
            <a:off x="2203412" y="3311479"/>
            <a:ext cx="1828183" cy="1773957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2 26">
            <a:extLst>
              <a:ext uri="{FF2B5EF4-FFF2-40B4-BE49-F238E27FC236}">
                <a16:creationId xmlns:a16="http://schemas.microsoft.com/office/drawing/2014/main" xmlns="" id="{2BBCA8B2-A559-954A-B03D-877A652054CF}"/>
              </a:ext>
            </a:extLst>
          </p:cNvPr>
          <p:cNvCxnSpPr>
            <a:cxnSpLocks/>
          </p:cNvCxnSpPr>
          <p:nvPr/>
        </p:nvCxnSpPr>
        <p:spPr>
          <a:xfrm>
            <a:off x="4970112" y="1568450"/>
            <a:ext cx="1" cy="280317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ttore 2 30">
            <a:extLst>
              <a:ext uri="{FF2B5EF4-FFF2-40B4-BE49-F238E27FC236}">
                <a16:creationId xmlns:a16="http://schemas.microsoft.com/office/drawing/2014/main" xmlns="" id="{FA348540-9F15-8146-93A3-D632EDB2A4FA}"/>
              </a:ext>
            </a:extLst>
          </p:cNvPr>
          <p:cNvCxnSpPr>
            <a:cxnSpLocks/>
          </p:cNvCxnSpPr>
          <p:nvPr/>
        </p:nvCxnSpPr>
        <p:spPr>
          <a:xfrm>
            <a:off x="5987044" y="1568450"/>
            <a:ext cx="1" cy="280317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ttore 2 31">
            <a:extLst>
              <a:ext uri="{FF2B5EF4-FFF2-40B4-BE49-F238E27FC236}">
                <a16:creationId xmlns:a16="http://schemas.microsoft.com/office/drawing/2014/main" xmlns="" id="{07890D08-44E1-514C-92D7-2AE7EF5FD7EE}"/>
              </a:ext>
            </a:extLst>
          </p:cNvPr>
          <p:cNvCxnSpPr>
            <a:cxnSpLocks/>
          </p:cNvCxnSpPr>
          <p:nvPr/>
        </p:nvCxnSpPr>
        <p:spPr>
          <a:xfrm flipH="1">
            <a:off x="4279526" y="4438947"/>
            <a:ext cx="1676604" cy="179608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ttore 2 32">
            <a:extLst>
              <a:ext uri="{FF2B5EF4-FFF2-40B4-BE49-F238E27FC236}">
                <a16:creationId xmlns:a16="http://schemas.microsoft.com/office/drawing/2014/main" xmlns="" id="{B4EA1F27-F419-7B41-8177-D83D91192ABC}"/>
              </a:ext>
            </a:extLst>
          </p:cNvPr>
          <p:cNvCxnSpPr>
            <a:cxnSpLocks/>
          </p:cNvCxnSpPr>
          <p:nvPr/>
        </p:nvCxnSpPr>
        <p:spPr>
          <a:xfrm flipH="1">
            <a:off x="3261526" y="4455896"/>
            <a:ext cx="1719983" cy="177914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xmlns="" id="{DACD74D7-9150-5D4F-A22D-12E5EE4F0B07}"/>
              </a:ext>
            </a:extLst>
          </p:cNvPr>
          <p:cNvCxnSpPr>
            <a:cxnSpLocks/>
          </p:cNvCxnSpPr>
          <p:nvPr/>
        </p:nvCxnSpPr>
        <p:spPr>
          <a:xfrm flipH="1">
            <a:off x="2009305" y="2280942"/>
            <a:ext cx="1965179" cy="165284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asellaDiTesto 2">
            <a:extLst>
              <a:ext uri="{FF2B5EF4-FFF2-40B4-BE49-F238E27FC236}">
                <a16:creationId xmlns:a16="http://schemas.microsoft.com/office/drawing/2014/main" xmlns="" id="{F3E4B274-BA35-F746-B21C-8724B59D8C16}"/>
              </a:ext>
            </a:extLst>
          </p:cNvPr>
          <p:cNvSpPr txBox="1"/>
          <p:nvPr/>
        </p:nvSpPr>
        <p:spPr>
          <a:xfrm>
            <a:off x="4236250" y="4024316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1</a:t>
            </a:r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xmlns="" id="{7288F37B-1A52-514C-8E86-57681981D5B4}"/>
              </a:ext>
            </a:extLst>
          </p:cNvPr>
          <p:cNvSpPr txBox="1"/>
          <p:nvPr/>
        </p:nvSpPr>
        <p:spPr>
          <a:xfrm>
            <a:off x="5164220" y="4003865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2</a:t>
            </a:r>
          </a:p>
        </p:txBody>
      </p:sp>
      <p:sp>
        <p:nvSpPr>
          <p:cNvPr id="35" name="CasellaDiTesto 34">
            <a:extLst>
              <a:ext uri="{FF2B5EF4-FFF2-40B4-BE49-F238E27FC236}">
                <a16:creationId xmlns:a16="http://schemas.microsoft.com/office/drawing/2014/main" xmlns="" id="{104890EB-75F4-D741-B383-032984FAE759}"/>
              </a:ext>
            </a:extLst>
          </p:cNvPr>
          <p:cNvSpPr txBox="1"/>
          <p:nvPr/>
        </p:nvSpPr>
        <p:spPr>
          <a:xfrm>
            <a:off x="6106717" y="3977115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3</a:t>
            </a:r>
          </a:p>
        </p:txBody>
      </p:sp>
      <p:sp>
        <p:nvSpPr>
          <p:cNvPr id="36" name="CasellaDiTesto 35">
            <a:extLst>
              <a:ext uri="{FF2B5EF4-FFF2-40B4-BE49-F238E27FC236}">
                <a16:creationId xmlns:a16="http://schemas.microsoft.com/office/drawing/2014/main" xmlns="" id="{73D212E2-F41F-D24D-ABE1-8946BDC1D7E4}"/>
              </a:ext>
            </a:extLst>
          </p:cNvPr>
          <p:cNvSpPr txBox="1"/>
          <p:nvPr/>
        </p:nvSpPr>
        <p:spPr>
          <a:xfrm>
            <a:off x="3698092" y="2777320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2</a:t>
            </a:r>
          </a:p>
        </p:txBody>
      </p:sp>
      <p:sp>
        <p:nvSpPr>
          <p:cNvPr id="37" name="CasellaDiTesto 36">
            <a:extLst>
              <a:ext uri="{FF2B5EF4-FFF2-40B4-BE49-F238E27FC236}">
                <a16:creationId xmlns:a16="http://schemas.microsoft.com/office/drawing/2014/main" xmlns="" id="{4AFF977C-1224-084F-A997-5BF482E53B6F}"/>
              </a:ext>
            </a:extLst>
          </p:cNvPr>
          <p:cNvSpPr txBox="1"/>
          <p:nvPr/>
        </p:nvSpPr>
        <p:spPr>
          <a:xfrm>
            <a:off x="3037373" y="4685057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2</a:t>
            </a:r>
          </a:p>
        </p:txBody>
      </p:sp>
      <p:sp>
        <p:nvSpPr>
          <p:cNvPr id="38" name="CasellaDiTesto 37">
            <a:extLst>
              <a:ext uri="{FF2B5EF4-FFF2-40B4-BE49-F238E27FC236}">
                <a16:creationId xmlns:a16="http://schemas.microsoft.com/office/drawing/2014/main" xmlns="" id="{3288A4AE-2179-DF4A-9D1D-F7AA9B9E73D6}"/>
              </a:ext>
            </a:extLst>
          </p:cNvPr>
          <p:cNvSpPr txBox="1"/>
          <p:nvPr/>
        </p:nvSpPr>
        <p:spPr>
          <a:xfrm>
            <a:off x="2483588" y="5273569"/>
            <a:ext cx="782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3</a:t>
            </a:r>
          </a:p>
        </p:txBody>
      </p:sp>
      <p:cxnSp>
        <p:nvCxnSpPr>
          <p:cNvPr id="39" name="Connettore 2 38">
            <a:extLst>
              <a:ext uri="{FF2B5EF4-FFF2-40B4-BE49-F238E27FC236}">
                <a16:creationId xmlns:a16="http://schemas.microsoft.com/office/drawing/2014/main" xmlns="" id="{F34E1657-AAB1-964A-81F2-B17372A84F0C}"/>
              </a:ext>
            </a:extLst>
          </p:cNvPr>
          <p:cNvCxnSpPr>
            <a:cxnSpLocks/>
          </p:cNvCxnSpPr>
          <p:nvPr/>
        </p:nvCxnSpPr>
        <p:spPr>
          <a:xfrm>
            <a:off x="3087344" y="2306226"/>
            <a:ext cx="1" cy="280317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2 39">
            <a:extLst>
              <a:ext uri="{FF2B5EF4-FFF2-40B4-BE49-F238E27FC236}">
                <a16:creationId xmlns:a16="http://schemas.microsoft.com/office/drawing/2014/main" xmlns="" id="{F4551342-2C55-3547-A78D-6DDF62419E5B}"/>
              </a:ext>
            </a:extLst>
          </p:cNvPr>
          <p:cNvCxnSpPr/>
          <p:nvPr/>
        </p:nvCxnSpPr>
        <p:spPr>
          <a:xfrm>
            <a:off x="3138441" y="5273568"/>
            <a:ext cx="3891339" cy="169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ttore 2 40">
            <a:extLst>
              <a:ext uri="{FF2B5EF4-FFF2-40B4-BE49-F238E27FC236}">
                <a16:creationId xmlns:a16="http://schemas.microsoft.com/office/drawing/2014/main" xmlns="" id="{685083B4-D6BE-D94D-8562-28E1007B4A20}"/>
              </a:ext>
            </a:extLst>
          </p:cNvPr>
          <p:cNvCxnSpPr/>
          <p:nvPr/>
        </p:nvCxnSpPr>
        <p:spPr>
          <a:xfrm>
            <a:off x="4041374" y="2275255"/>
            <a:ext cx="3891339" cy="169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ttore 2 41">
            <a:extLst>
              <a:ext uri="{FF2B5EF4-FFF2-40B4-BE49-F238E27FC236}">
                <a16:creationId xmlns:a16="http://schemas.microsoft.com/office/drawing/2014/main" xmlns="" id="{63E89C21-2A18-9442-8430-F5B467E75D6C}"/>
              </a:ext>
            </a:extLst>
          </p:cNvPr>
          <p:cNvCxnSpPr>
            <a:cxnSpLocks/>
          </p:cNvCxnSpPr>
          <p:nvPr/>
        </p:nvCxnSpPr>
        <p:spPr>
          <a:xfrm flipH="1">
            <a:off x="5229440" y="4423923"/>
            <a:ext cx="1676604" cy="1796089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Cubo 42">
            <a:extLst>
              <a:ext uri="{FF2B5EF4-FFF2-40B4-BE49-F238E27FC236}">
                <a16:creationId xmlns:a16="http://schemas.microsoft.com/office/drawing/2014/main" xmlns="" id="{832ACBF5-E741-264F-894A-9606DFD3AE57}"/>
              </a:ext>
            </a:extLst>
          </p:cNvPr>
          <p:cNvSpPr/>
          <p:nvPr/>
        </p:nvSpPr>
        <p:spPr>
          <a:xfrm>
            <a:off x="5183539" y="2813932"/>
            <a:ext cx="1248089" cy="1360522"/>
          </a:xfrm>
          <a:prstGeom prst="cube">
            <a:avLst/>
          </a:prstGeom>
          <a:noFill/>
          <a:ln w="444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xmlns="" id="{8993D808-DF59-144C-A29B-840C7057F4B0}"/>
              </a:ext>
            </a:extLst>
          </p:cNvPr>
          <p:cNvSpPr txBox="1"/>
          <p:nvPr/>
        </p:nvSpPr>
        <p:spPr>
          <a:xfrm>
            <a:off x="2566930" y="336014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06543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4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ruppo 65">
            <a:extLst>
              <a:ext uri="{FF2B5EF4-FFF2-40B4-BE49-F238E27FC236}">
                <a16:creationId xmlns:a16="http://schemas.microsoft.com/office/drawing/2014/main" xmlns="" id="{A3DD1C67-CC35-3848-8834-C1B61BBE051E}"/>
              </a:ext>
            </a:extLst>
          </p:cNvPr>
          <p:cNvGrpSpPr/>
          <p:nvPr/>
        </p:nvGrpSpPr>
        <p:grpSpPr>
          <a:xfrm>
            <a:off x="5203509" y="1634975"/>
            <a:ext cx="4029391" cy="2485588"/>
            <a:chOff x="2009305" y="1568450"/>
            <a:chExt cx="6292834" cy="4666586"/>
          </a:xfrm>
        </p:grpSpPr>
        <p:cxnSp>
          <p:nvCxnSpPr>
            <p:cNvPr id="67" name="Connettore 2 66">
              <a:extLst>
                <a:ext uri="{FF2B5EF4-FFF2-40B4-BE49-F238E27FC236}">
                  <a16:creationId xmlns:a16="http://schemas.microsoft.com/office/drawing/2014/main" xmlns="" id="{13DB5BC1-A2ED-4B4E-A0A1-8C60FBE4058F}"/>
                </a:ext>
              </a:extLst>
            </p:cNvPr>
            <p:cNvCxnSpPr/>
            <p:nvPr/>
          </p:nvCxnSpPr>
          <p:spPr>
            <a:xfrm rot="5400000" flipH="1" flipV="1">
              <a:off x="2695376" y="3068484"/>
              <a:ext cx="2669115" cy="1312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nettore 2 67">
              <a:extLst>
                <a:ext uri="{FF2B5EF4-FFF2-40B4-BE49-F238E27FC236}">
                  <a16:creationId xmlns:a16="http://schemas.microsoft.com/office/drawing/2014/main" xmlns="" id="{00C55E0F-2F8A-B64C-A282-0CD2AF8F70E3}"/>
                </a:ext>
              </a:extLst>
            </p:cNvPr>
            <p:cNvCxnSpPr/>
            <p:nvPr/>
          </p:nvCxnSpPr>
          <p:spPr>
            <a:xfrm rot="5400000">
              <a:off x="2192620" y="4397065"/>
              <a:ext cx="1831338" cy="1844603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nettore 2 68">
              <a:extLst>
                <a:ext uri="{FF2B5EF4-FFF2-40B4-BE49-F238E27FC236}">
                  <a16:creationId xmlns:a16="http://schemas.microsoft.com/office/drawing/2014/main" xmlns="" id="{A24A20AB-C696-8E42-ADDC-717C2E466369}"/>
                </a:ext>
              </a:extLst>
            </p:cNvPr>
            <p:cNvCxnSpPr/>
            <p:nvPr/>
          </p:nvCxnSpPr>
          <p:spPr>
            <a:xfrm>
              <a:off x="4021666" y="4420746"/>
              <a:ext cx="4280473" cy="1154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Connettore 1 69">
              <a:extLst>
                <a:ext uri="{FF2B5EF4-FFF2-40B4-BE49-F238E27FC236}">
                  <a16:creationId xmlns:a16="http://schemas.microsoft.com/office/drawing/2014/main" xmlns="" id="{9B647332-10AA-F14A-A9B3-22569C469923}"/>
                </a:ext>
              </a:extLst>
            </p:cNvPr>
            <p:cNvCxnSpPr/>
            <p:nvPr/>
          </p:nvCxnSpPr>
          <p:spPr>
            <a:xfrm rot="5400000" flipH="1" flipV="1">
              <a:off x="4929149" y="4403697"/>
              <a:ext cx="103857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onnettore 1 70">
              <a:extLst>
                <a:ext uri="{FF2B5EF4-FFF2-40B4-BE49-F238E27FC236}">
                  <a16:creationId xmlns:a16="http://schemas.microsoft.com/office/drawing/2014/main" xmlns="" id="{EC25505B-FEB0-FD4C-8279-D7F27F2703B6}"/>
                </a:ext>
              </a:extLst>
            </p:cNvPr>
            <p:cNvCxnSpPr/>
            <p:nvPr/>
          </p:nvCxnSpPr>
          <p:spPr>
            <a:xfrm rot="5400000" flipH="1" flipV="1">
              <a:off x="5939943" y="4403697"/>
              <a:ext cx="103857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Connettore 1 71">
              <a:extLst>
                <a:ext uri="{FF2B5EF4-FFF2-40B4-BE49-F238E27FC236}">
                  <a16:creationId xmlns:a16="http://schemas.microsoft.com/office/drawing/2014/main" xmlns="" id="{48B91907-9B7B-0A4B-B2C5-5F69221EAC7B}"/>
                </a:ext>
              </a:extLst>
            </p:cNvPr>
            <p:cNvCxnSpPr/>
            <p:nvPr/>
          </p:nvCxnSpPr>
          <p:spPr>
            <a:xfrm rot="5400000" flipH="1" flipV="1">
              <a:off x="6952050" y="4403697"/>
              <a:ext cx="103857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Connettore 1 72">
              <a:extLst>
                <a:ext uri="{FF2B5EF4-FFF2-40B4-BE49-F238E27FC236}">
                  <a16:creationId xmlns:a16="http://schemas.microsoft.com/office/drawing/2014/main" xmlns="" id="{A60E9845-AAE1-A046-8F4E-A38E6A776B13}"/>
                </a:ext>
              </a:extLst>
            </p:cNvPr>
            <p:cNvCxnSpPr/>
            <p:nvPr/>
          </p:nvCxnSpPr>
          <p:spPr>
            <a:xfrm>
              <a:off x="3672682" y="4665646"/>
              <a:ext cx="119303" cy="5192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Connettore 1 73">
              <a:extLst>
                <a:ext uri="{FF2B5EF4-FFF2-40B4-BE49-F238E27FC236}">
                  <a16:creationId xmlns:a16="http://schemas.microsoft.com/office/drawing/2014/main" xmlns="" id="{57DBC687-2C8B-5E40-804A-4614A4B8CAB9}"/>
                </a:ext>
              </a:extLst>
            </p:cNvPr>
            <p:cNvCxnSpPr/>
            <p:nvPr/>
          </p:nvCxnSpPr>
          <p:spPr>
            <a:xfrm>
              <a:off x="3078790" y="5241474"/>
              <a:ext cx="119302" cy="5192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Connettore 1 74">
              <a:extLst>
                <a:ext uri="{FF2B5EF4-FFF2-40B4-BE49-F238E27FC236}">
                  <a16:creationId xmlns:a16="http://schemas.microsoft.com/office/drawing/2014/main" xmlns="" id="{7AEC78F9-85F7-5E4B-8CCF-9A7A38A6679F}"/>
                </a:ext>
              </a:extLst>
            </p:cNvPr>
            <p:cNvCxnSpPr/>
            <p:nvPr/>
          </p:nvCxnSpPr>
          <p:spPr>
            <a:xfrm>
              <a:off x="3970282" y="3357053"/>
              <a:ext cx="119302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Connettore 1 75">
              <a:extLst>
                <a:ext uri="{FF2B5EF4-FFF2-40B4-BE49-F238E27FC236}">
                  <a16:creationId xmlns:a16="http://schemas.microsoft.com/office/drawing/2014/main" xmlns="" id="{E85B764E-7BE6-0D4D-A984-4E179BC463F3}"/>
                </a:ext>
              </a:extLst>
            </p:cNvPr>
            <p:cNvCxnSpPr/>
            <p:nvPr/>
          </p:nvCxnSpPr>
          <p:spPr>
            <a:xfrm>
              <a:off x="3970282" y="2257327"/>
              <a:ext cx="119302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Connettore 1 76">
              <a:extLst>
                <a:ext uri="{FF2B5EF4-FFF2-40B4-BE49-F238E27FC236}">
                  <a16:creationId xmlns:a16="http://schemas.microsoft.com/office/drawing/2014/main" xmlns="" id="{611D1513-60FF-E541-A093-E8AF42656FDA}"/>
                </a:ext>
              </a:extLst>
            </p:cNvPr>
            <p:cNvCxnSpPr/>
            <p:nvPr/>
          </p:nvCxnSpPr>
          <p:spPr>
            <a:xfrm>
              <a:off x="2483588" y="5817300"/>
              <a:ext cx="119302" cy="5192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Connettore 2 78">
              <a:extLst>
                <a:ext uri="{FF2B5EF4-FFF2-40B4-BE49-F238E27FC236}">
                  <a16:creationId xmlns:a16="http://schemas.microsoft.com/office/drawing/2014/main" xmlns="" id="{6E09DE7A-C385-B345-BFC5-369BDED8052D}"/>
                </a:ext>
              </a:extLst>
            </p:cNvPr>
            <p:cNvCxnSpPr/>
            <p:nvPr/>
          </p:nvCxnSpPr>
          <p:spPr>
            <a:xfrm>
              <a:off x="3761668" y="4702984"/>
              <a:ext cx="3891339" cy="169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Connettore 2 79">
              <a:extLst>
                <a:ext uri="{FF2B5EF4-FFF2-40B4-BE49-F238E27FC236}">
                  <a16:creationId xmlns:a16="http://schemas.microsoft.com/office/drawing/2014/main" xmlns="" id="{4B4F23F6-1248-4541-9D19-6C0194453238}"/>
                </a:ext>
              </a:extLst>
            </p:cNvPr>
            <p:cNvCxnSpPr/>
            <p:nvPr/>
          </p:nvCxnSpPr>
          <p:spPr>
            <a:xfrm>
              <a:off x="3954803" y="3304349"/>
              <a:ext cx="3891339" cy="1154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Connettore 2 80">
              <a:extLst>
                <a:ext uri="{FF2B5EF4-FFF2-40B4-BE49-F238E27FC236}">
                  <a16:creationId xmlns:a16="http://schemas.microsoft.com/office/drawing/2014/main" xmlns="" id="{0D3BD9C7-81A2-4444-A1F4-8BC4E0A9A5FF}"/>
                </a:ext>
              </a:extLst>
            </p:cNvPr>
            <p:cNvCxnSpPr>
              <a:cxnSpLocks/>
            </p:cNvCxnSpPr>
            <p:nvPr/>
          </p:nvCxnSpPr>
          <p:spPr>
            <a:xfrm>
              <a:off x="3684498" y="1904040"/>
              <a:ext cx="1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Connettore 2 81">
              <a:extLst>
                <a:ext uri="{FF2B5EF4-FFF2-40B4-BE49-F238E27FC236}">
                  <a16:creationId xmlns:a16="http://schemas.microsoft.com/office/drawing/2014/main" xmlns="" id="{905EB8A8-F89F-8E46-AE8F-0BDBC55C935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03412" y="3311479"/>
              <a:ext cx="1828183" cy="1773957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Connettore 2 82">
              <a:extLst>
                <a:ext uri="{FF2B5EF4-FFF2-40B4-BE49-F238E27FC236}">
                  <a16:creationId xmlns:a16="http://schemas.microsoft.com/office/drawing/2014/main" xmlns="" id="{D7BFB172-4465-8845-9079-25D45AD38DE4}"/>
                </a:ext>
              </a:extLst>
            </p:cNvPr>
            <p:cNvCxnSpPr>
              <a:cxnSpLocks/>
            </p:cNvCxnSpPr>
            <p:nvPr/>
          </p:nvCxnSpPr>
          <p:spPr>
            <a:xfrm>
              <a:off x="4970112" y="1568450"/>
              <a:ext cx="1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Connettore 2 83">
              <a:extLst>
                <a:ext uri="{FF2B5EF4-FFF2-40B4-BE49-F238E27FC236}">
                  <a16:creationId xmlns:a16="http://schemas.microsoft.com/office/drawing/2014/main" xmlns="" id="{35B222F3-5476-8C43-9E43-FA55397494D7}"/>
                </a:ext>
              </a:extLst>
            </p:cNvPr>
            <p:cNvCxnSpPr>
              <a:cxnSpLocks/>
            </p:cNvCxnSpPr>
            <p:nvPr/>
          </p:nvCxnSpPr>
          <p:spPr>
            <a:xfrm>
              <a:off x="5987044" y="1568450"/>
              <a:ext cx="1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Connettore 2 84">
              <a:extLst>
                <a:ext uri="{FF2B5EF4-FFF2-40B4-BE49-F238E27FC236}">
                  <a16:creationId xmlns:a16="http://schemas.microsoft.com/office/drawing/2014/main" xmlns="" id="{9A1CC155-D816-2B48-8F79-1434AA04D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526" y="4438947"/>
              <a:ext cx="1676604" cy="179608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Connettore 2 85">
              <a:extLst>
                <a:ext uri="{FF2B5EF4-FFF2-40B4-BE49-F238E27FC236}">
                  <a16:creationId xmlns:a16="http://schemas.microsoft.com/office/drawing/2014/main" xmlns="" id="{4D607DBF-44CD-7240-B7A4-5EDEA1706D6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61526" y="4455896"/>
              <a:ext cx="1719983" cy="177914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Connettore 2 86">
              <a:extLst>
                <a:ext uri="{FF2B5EF4-FFF2-40B4-BE49-F238E27FC236}">
                  <a16:creationId xmlns:a16="http://schemas.microsoft.com/office/drawing/2014/main" xmlns="" id="{650E8FB5-025E-2641-874B-F683DD7AD07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09305" y="2280942"/>
              <a:ext cx="1965179" cy="165284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Connettore 2 93">
              <a:extLst>
                <a:ext uri="{FF2B5EF4-FFF2-40B4-BE49-F238E27FC236}">
                  <a16:creationId xmlns:a16="http://schemas.microsoft.com/office/drawing/2014/main" xmlns="" id="{7B320D4A-27E9-024C-959D-69BEFB22E2EC}"/>
                </a:ext>
              </a:extLst>
            </p:cNvPr>
            <p:cNvCxnSpPr>
              <a:cxnSpLocks/>
            </p:cNvCxnSpPr>
            <p:nvPr/>
          </p:nvCxnSpPr>
          <p:spPr>
            <a:xfrm>
              <a:off x="3087344" y="2306226"/>
              <a:ext cx="1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Connettore 2 94">
              <a:extLst>
                <a:ext uri="{FF2B5EF4-FFF2-40B4-BE49-F238E27FC236}">
                  <a16:creationId xmlns:a16="http://schemas.microsoft.com/office/drawing/2014/main" xmlns="" id="{B77D35E9-4496-B148-B3C3-D3C5B0FEE426}"/>
                </a:ext>
              </a:extLst>
            </p:cNvPr>
            <p:cNvCxnSpPr/>
            <p:nvPr/>
          </p:nvCxnSpPr>
          <p:spPr>
            <a:xfrm>
              <a:off x="3138441" y="5273568"/>
              <a:ext cx="3891339" cy="169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Connettore 2 95">
              <a:extLst>
                <a:ext uri="{FF2B5EF4-FFF2-40B4-BE49-F238E27FC236}">
                  <a16:creationId xmlns:a16="http://schemas.microsoft.com/office/drawing/2014/main" xmlns="" id="{409D18C5-D5E2-4843-AD4F-ABCBA494DBBD}"/>
                </a:ext>
              </a:extLst>
            </p:cNvPr>
            <p:cNvCxnSpPr/>
            <p:nvPr/>
          </p:nvCxnSpPr>
          <p:spPr>
            <a:xfrm>
              <a:off x="4041374" y="2275255"/>
              <a:ext cx="3891339" cy="1690"/>
            </a:xfrm>
            <a:prstGeom prst="straightConnector1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Connettore 2 96">
              <a:extLst>
                <a:ext uri="{FF2B5EF4-FFF2-40B4-BE49-F238E27FC236}">
                  <a16:creationId xmlns:a16="http://schemas.microsoft.com/office/drawing/2014/main" xmlns="" id="{B081ED9A-394A-F742-8BF3-F7F054E4883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29440" y="4423923"/>
              <a:ext cx="1676604" cy="1796089"/>
            </a:xfrm>
            <a:prstGeom prst="straightConnector1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o 97">
            <a:extLst>
              <a:ext uri="{FF2B5EF4-FFF2-40B4-BE49-F238E27FC236}">
                <a16:creationId xmlns:a16="http://schemas.microsoft.com/office/drawing/2014/main" xmlns="" id="{1ABD9E39-8DA2-FA4E-B6E4-D15AFD5859AD}"/>
              </a:ext>
            </a:extLst>
          </p:cNvPr>
          <p:cNvGrpSpPr/>
          <p:nvPr/>
        </p:nvGrpSpPr>
        <p:grpSpPr>
          <a:xfrm>
            <a:off x="780514" y="1617910"/>
            <a:ext cx="3519001" cy="2485588"/>
            <a:chOff x="2009305" y="1568450"/>
            <a:chExt cx="6292834" cy="4666586"/>
          </a:xfrm>
        </p:grpSpPr>
        <p:cxnSp>
          <p:nvCxnSpPr>
            <p:cNvPr id="99" name="Connettore 2 98">
              <a:extLst>
                <a:ext uri="{FF2B5EF4-FFF2-40B4-BE49-F238E27FC236}">
                  <a16:creationId xmlns:a16="http://schemas.microsoft.com/office/drawing/2014/main" xmlns="" id="{2889663A-B759-7A46-8CCC-B8B3E56CF5C0}"/>
                </a:ext>
              </a:extLst>
            </p:cNvPr>
            <p:cNvCxnSpPr/>
            <p:nvPr/>
          </p:nvCxnSpPr>
          <p:spPr>
            <a:xfrm rot="5400000" flipH="1" flipV="1">
              <a:off x="2695376" y="3068484"/>
              <a:ext cx="2669115" cy="1312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Connettore 2 99">
              <a:extLst>
                <a:ext uri="{FF2B5EF4-FFF2-40B4-BE49-F238E27FC236}">
                  <a16:creationId xmlns:a16="http://schemas.microsoft.com/office/drawing/2014/main" xmlns="" id="{E44DDF88-85A6-2C46-87A1-A24CB03A971A}"/>
                </a:ext>
              </a:extLst>
            </p:cNvPr>
            <p:cNvCxnSpPr/>
            <p:nvPr/>
          </p:nvCxnSpPr>
          <p:spPr>
            <a:xfrm rot="5400000">
              <a:off x="2192620" y="4397065"/>
              <a:ext cx="1831338" cy="1844603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Connettore 2 100">
              <a:extLst>
                <a:ext uri="{FF2B5EF4-FFF2-40B4-BE49-F238E27FC236}">
                  <a16:creationId xmlns:a16="http://schemas.microsoft.com/office/drawing/2014/main" xmlns="" id="{A7CDE0D7-DF8D-0449-8B23-3ACB2E0A309E}"/>
                </a:ext>
              </a:extLst>
            </p:cNvPr>
            <p:cNvCxnSpPr/>
            <p:nvPr/>
          </p:nvCxnSpPr>
          <p:spPr>
            <a:xfrm>
              <a:off x="4021666" y="4420746"/>
              <a:ext cx="4280473" cy="1154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Connettore 1 101">
              <a:extLst>
                <a:ext uri="{FF2B5EF4-FFF2-40B4-BE49-F238E27FC236}">
                  <a16:creationId xmlns:a16="http://schemas.microsoft.com/office/drawing/2014/main" xmlns="" id="{3979A18D-4F43-074D-B1B7-5BE75D437FB9}"/>
                </a:ext>
              </a:extLst>
            </p:cNvPr>
            <p:cNvCxnSpPr/>
            <p:nvPr/>
          </p:nvCxnSpPr>
          <p:spPr>
            <a:xfrm rot="5400000" flipH="1" flipV="1">
              <a:off x="4929149" y="4403697"/>
              <a:ext cx="103857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Connettore 1 102">
              <a:extLst>
                <a:ext uri="{FF2B5EF4-FFF2-40B4-BE49-F238E27FC236}">
                  <a16:creationId xmlns:a16="http://schemas.microsoft.com/office/drawing/2014/main" xmlns="" id="{E1DF494F-7022-F44D-83EB-7FD8B68F432A}"/>
                </a:ext>
              </a:extLst>
            </p:cNvPr>
            <p:cNvCxnSpPr/>
            <p:nvPr/>
          </p:nvCxnSpPr>
          <p:spPr>
            <a:xfrm rot="5400000" flipH="1" flipV="1">
              <a:off x="5939943" y="4403697"/>
              <a:ext cx="103857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Connettore 1 103">
              <a:extLst>
                <a:ext uri="{FF2B5EF4-FFF2-40B4-BE49-F238E27FC236}">
                  <a16:creationId xmlns:a16="http://schemas.microsoft.com/office/drawing/2014/main" xmlns="" id="{FEDC7629-5BCE-CF40-832C-F4BFA934B763}"/>
                </a:ext>
              </a:extLst>
            </p:cNvPr>
            <p:cNvCxnSpPr/>
            <p:nvPr/>
          </p:nvCxnSpPr>
          <p:spPr>
            <a:xfrm rot="5400000" flipH="1" flipV="1">
              <a:off x="6952050" y="4403697"/>
              <a:ext cx="103857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Connettore 1 104">
              <a:extLst>
                <a:ext uri="{FF2B5EF4-FFF2-40B4-BE49-F238E27FC236}">
                  <a16:creationId xmlns:a16="http://schemas.microsoft.com/office/drawing/2014/main" xmlns="" id="{F1E6D639-0997-DD44-A0E8-FC83572E56A2}"/>
                </a:ext>
              </a:extLst>
            </p:cNvPr>
            <p:cNvCxnSpPr/>
            <p:nvPr/>
          </p:nvCxnSpPr>
          <p:spPr>
            <a:xfrm>
              <a:off x="3672682" y="4665646"/>
              <a:ext cx="119303" cy="5192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Connettore 1 105">
              <a:extLst>
                <a:ext uri="{FF2B5EF4-FFF2-40B4-BE49-F238E27FC236}">
                  <a16:creationId xmlns:a16="http://schemas.microsoft.com/office/drawing/2014/main" xmlns="" id="{6763BF9C-1322-8F41-B3A9-3C00420E30D2}"/>
                </a:ext>
              </a:extLst>
            </p:cNvPr>
            <p:cNvCxnSpPr/>
            <p:nvPr/>
          </p:nvCxnSpPr>
          <p:spPr>
            <a:xfrm>
              <a:off x="3078790" y="5241474"/>
              <a:ext cx="119302" cy="5192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Connettore 1 106">
              <a:extLst>
                <a:ext uri="{FF2B5EF4-FFF2-40B4-BE49-F238E27FC236}">
                  <a16:creationId xmlns:a16="http://schemas.microsoft.com/office/drawing/2014/main" xmlns="" id="{B21CE836-6C80-D14A-9CB8-50EDCC832953}"/>
                </a:ext>
              </a:extLst>
            </p:cNvPr>
            <p:cNvCxnSpPr/>
            <p:nvPr/>
          </p:nvCxnSpPr>
          <p:spPr>
            <a:xfrm>
              <a:off x="3970282" y="3357053"/>
              <a:ext cx="119302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Connettore 1 107">
              <a:extLst>
                <a:ext uri="{FF2B5EF4-FFF2-40B4-BE49-F238E27FC236}">
                  <a16:creationId xmlns:a16="http://schemas.microsoft.com/office/drawing/2014/main" xmlns="" id="{880E698D-B69B-A943-AE14-7B423AB364FC}"/>
                </a:ext>
              </a:extLst>
            </p:cNvPr>
            <p:cNvCxnSpPr/>
            <p:nvPr/>
          </p:nvCxnSpPr>
          <p:spPr>
            <a:xfrm>
              <a:off x="3970282" y="2257327"/>
              <a:ext cx="119302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Connettore 1 108">
              <a:extLst>
                <a:ext uri="{FF2B5EF4-FFF2-40B4-BE49-F238E27FC236}">
                  <a16:creationId xmlns:a16="http://schemas.microsoft.com/office/drawing/2014/main" xmlns="" id="{042CE9CD-F159-AF4F-9BA6-BCE859F07451}"/>
                </a:ext>
              </a:extLst>
            </p:cNvPr>
            <p:cNvCxnSpPr/>
            <p:nvPr/>
          </p:nvCxnSpPr>
          <p:spPr>
            <a:xfrm>
              <a:off x="2483588" y="5817300"/>
              <a:ext cx="119302" cy="5192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Cubo 109">
              <a:extLst>
                <a:ext uri="{FF2B5EF4-FFF2-40B4-BE49-F238E27FC236}">
                  <a16:creationId xmlns:a16="http://schemas.microsoft.com/office/drawing/2014/main" xmlns="" id="{52E71226-5B1E-BE46-9761-E957EC3BF8A4}"/>
                </a:ext>
              </a:extLst>
            </p:cNvPr>
            <p:cNvSpPr/>
            <p:nvPr/>
          </p:nvSpPr>
          <p:spPr>
            <a:xfrm>
              <a:off x="4784411" y="3323604"/>
              <a:ext cx="1248089" cy="1360522"/>
            </a:xfrm>
            <a:prstGeom prst="cube">
              <a:avLst/>
            </a:prstGeom>
            <a:noFill/>
            <a:ln w="444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sz="1983" dirty="0"/>
            </a:p>
          </p:txBody>
        </p:sp>
        <p:cxnSp>
          <p:nvCxnSpPr>
            <p:cNvPr id="111" name="Connettore 2 110">
              <a:extLst>
                <a:ext uri="{FF2B5EF4-FFF2-40B4-BE49-F238E27FC236}">
                  <a16:creationId xmlns:a16="http://schemas.microsoft.com/office/drawing/2014/main" xmlns="" id="{2EC70A86-F920-964F-AC54-6A64656DF021}"/>
                </a:ext>
              </a:extLst>
            </p:cNvPr>
            <p:cNvCxnSpPr/>
            <p:nvPr/>
          </p:nvCxnSpPr>
          <p:spPr>
            <a:xfrm>
              <a:off x="3761668" y="4702984"/>
              <a:ext cx="3891339" cy="169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Connettore 2 111">
              <a:extLst>
                <a:ext uri="{FF2B5EF4-FFF2-40B4-BE49-F238E27FC236}">
                  <a16:creationId xmlns:a16="http://schemas.microsoft.com/office/drawing/2014/main" xmlns="" id="{09E4E2F2-C632-F44C-9C58-8D9421576E1E}"/>
                </a:ext>
              </a:extLst>
            </p:cNvPr>
            <p:cNvCxnSpPr/>
            <p:nvPr/>
          </p:nvCxnSpPr>
          <p:spPr>
            <a:xfrm>
              <a:off x="3954803" y="3304349"/>
              <a:ext cx="3891339" cy="1154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Connettore 2 112">
              <a:extLst>
                <a:ext uri="{FF2B5EF4-FFF2-40B4-BE49-F238E27FC236}">
                  <a16:creationId xmlns:a16="http://schemas.microsoft.com/office/drawing/2014/main" xmlns="" id="{590D7D50-E909-7541-A469-E4AE4705E14B}"/>
                </a:ext>
              </a:extLst>
            </p:cNvPr>
            <p:cNvCxnSpPr>
              <a:cxnSpLocks/>
            </p:cNvCxnSpPr>
            <p:nvPr/>
          </p:nvCxnSpPr>
          <p:spPr>
            <a:xfrm>
              <a:off x="3684498" y="1904040"/>
              <a:ext cx="1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Connettore 2 113">
              <a:extLst>
                <a:ext uri="{FF2B5EF4-FFF2-40B4-BE49-F238E27FC236}">
                  <a16:creationId xmlns:a16="http://schemas.microsoft.com/office/drawing/2014/main" xmlns="" id="{1D68ADDF-BC13-0947-BA51-69F5BEB31A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03412" y="3311479"/>
              <a:ext cx="1828183" cy="1773957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Connettore 2 114">
              <a:extLst>
                <a:ext uri="{FF2B5EF4-FFF2-40B4-BE49-F238E27FC236}">
                  <a16:creationId xmlns:a16="http://schemas.microsoft.com/office/drawing/2014/main" xmlns="" id="{BAE1CCAA-6C3C-3A43-8CAF-EFC5C22419F1}"/>
                </a:ext>
              </a:extLst>
            </p:cNvPr>
            <p:cNvCxnSpPr>
              <a:cxnSpLocks/>
            </p:cNvCxnSpPr>
            <p:nvPr/>
          </p:nvCxnSpPr>
          <p:spPr>
            <a:xfrm>
              <a:off x="4970112" y="1568450"/>
              <a:ext cx="1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Connettore 2 115">
              <a:extLst>
                <a:ext uri="{FF2B5EF4-FFF2-40B4-BE49-F238E27FC236}">
                  <a16:creationId xmlns:a16="http://schemas.microsoft.com/office/drawing/2014/main" xmlns="" id="{5462821A-E06E-DD41-8D16-4ED835472FC7}"/>
                </a:ext>
              </a:extLst>
            </p:cNvPr>
            <p:cNvCxnSpPr>
              <a:cxnSpLocks/>
            </p:cNvCxnSpPr>
            <p:nvPr/>
          </p:nvCxnSpPr>
          <p:spPr>
            <a:xfrm>
              <a:off x="5987044" y="1568450"/>
              <a:ext cx="1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Connettore 2 116">
              <a:extLst>
                <a:ext uri="{FF2B5EF4-FFF2-40B4-BE49-F238E27FC236}">
                  <a16:creationId xmlns:a16="http://schemas.microsoft.com/office/drawing/2014/main" xmlns="" id="{827D8D6D-5DA5-914E-BCDE-D0F499C78B4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526" y="4438947"/>
              <a:ext cx="1676604" cy="179608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Connettore 2 117">
              <a:extLst>
                <a:ext uri="{FF2B5EF4-FFF2-40B4-BE49-F238E27FC236}">
                  <a16:creationId xmlns:a16="http://schemas.microsoft.com/office/drawing/2014/main" xmlns="" id="{3DA2967C-F0E9-A344-BFF0-B61859A6CD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61526" y="4455896"/>
              <a:ext cx="1719983" cy="177914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Connettore 2 118">
              <a:extLst>
                <a:ext uri="{FF2B5EF4-FFF2-40B4-BE49-F238E27FC236}">
                  <a16:creationId xmlns:a16="http://schemas.microsoft.com/office/drawing/2014/main" xmlns="" id="{4C0B45F0-F968-9145-8F96-F427706F2A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09305" y="2280942"/>
              <a:ext cx="1965179" cy="165284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Connettore 2 125">
              <a:extLst>
                <a:ext uri="{FF2B5EF4-FFF2-40B4-BE49-F238E27FC236}">
                  <a16:creationId xmlns:a16="http://schemas.microsoft.com/office/drawing/2014/main" xmlns="" id="{91B0DA44-8D5B-9A42-A38D-B5D11A3F4C04}"/>
                </a:ext>
              </a:extLst>
            </p:cNvPr>
            <p:cNvCxnSpPr>
              <a:cxnSpLocks/>
            </p:cNvCxnSpPr>
            <p:nvPr/>
          </p:nvCxnSpPr>
          <p:spPr>
            <a:xfrm>
              <a:off x="3087344" y="2306226"/>
              <a:ext cx="1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Connettore 2 126">
              <a:extLst>
                <a:ext uri="{FF2B5EF4-FFF2-40B4-BE49-F238E27FC236}">
                  <a16:creationId xmlns:a16="http://schemas.microsoft.com/office/drawing/2014/main" xmlns="" id="{784F9724-F66C-DC49-AAB8-3B8D8AA7EB35}"/>
                </a:ext>
              </a:extLst>
            </p:cNvPr>
            <p:cNvCxnSpPr/>
            <p:nvPr/>
          </p:nvCxnSpPr>
          <p:spPr>
            <a:xfrm>
              <a:off x="3138441" y="5273568"/>
              <a:ext cx="3891339" cy="169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Connettore 2 127">
              <a:extLst>
                <a:ext uri="{FF2B5EF4-FFF2-40B4-BE49-F238E27FC236}">
                  <a16:creationId xmlns:a16="http://schemas.microsoft.com/office/drawing/2014/main" xmlns="" id="{FFFBB568-5A90-EC45-9DE1-C2111CBFDB0E}"/>
                </a:ext>
              </a:extLst>
            </p:cNvPr>
            <p:cNvCxnSpPr/>
            <p:nvPr/>
          </p:nvCxnSpPr>
          <p:spPr>
            <a:xfrm>
              <a:off x="4041374" y="2275255"/>
              <a:ext cx="3891339" cy="1690"/>
            </a:xfrm>
            <a:prstGeom prst="straightConnector1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Connettore 2 128">
              <a:extLst>
                <a:ext uri="{FF2B5EF4-FFF2-40B4-BE49-F238E27FC236}">
                  <a16:creationId xmlns:a16="http://schemas.microsoft.com/office/drawing/2014/main" xmlns="" id="{2F836A55-C2A5-7442-817A-9FA8ECA6106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29440" y="4423923"/>
              <a:ext cx="1676604" cy="1796089"/>
            </a:xfrm>
            <a:prstGeom prst="straightConnector1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0" name="CasellaDiTesto 24">
            <a:extLst>
              <a:ext uri="{FF2B5EF4-FFF2-40B4-BE49-F238E27FC236}">
                <a16:creationId xmlns:a16="http://schemas.microsoft.com/office/drawing/2014/main" xmlns="" id="{7ABB0BEB-C276-B34F-B99D-331A7DD7D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2969" y="1319641"/>
            <a:ext cx="20219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sz="1100" b="1" dirty="0">
                <a:latin typeface="Calibri" pitchFamily="34" charset="0"/>
              </a:rPr>
              <a:t>BISOGNI / FUNZIONI D’USO</a:t>
            </a:r>
          </a:p>
        </p:txBody>
      </p:sp>
      <p:sp>
        <p:nvSpPr>
          <p:cNvPr id="132" name="CasellaDiTesto 24">
            <a:extLst>
              <a:ext uri="{FF2B5EF4-FFF2-40B4-BE49-F238E27FC236}">
                <a16:creationId xmlns:a16="http://schemas.microsoft.com/office/drawing/2014/main" xmlns="" id="{E5D26FCA-8F2C-A245-A565-E46A7F45A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0302" y="1180109"/>
            <a:ext cx="20219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sz="1100" b="1" dirty="0">
                <a:latin typeface="Calibri" pitchFamily="34" charset="0"/>
              </a:rPr>
              <a:t>BISOGNI / FUNZIONI D’USO</a:t>
            </a:r>
          </a:p>
        </p:txBody>
      </p:sp>
      <p:sp>
        <p:nvSpPr>
          <p:cNvPr id="133" name="CasellaDiTesto 24">
            <a:extLst>
              <a:ext uri="{FF2B5EF4-FFF2-40B4-BE49-F238E27FC236}">
                <a16:creationId xmlns:a16="http://schemas.microsoft.com/office/drawing/2014/main" xmlns="" id="{AC497200-2AB1-114D-B9C9-EBC29635D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8609" y="4542635"/>
            <a:ext cx="20219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sz="1100" b="1" dirty="0">
                <a:latin typeface="Calibri" pitchFamily="34" charset="0"/>
              </a:rPr>
              <a:t>BISOGNI / FUNZIONI D’USO</a:t>
            </a:r>
          </a:p>
        </p:txBody>
      </p:sp>
      <p:sp>
        <p:nvSpPr>
          <p:cNvPr id="136" name="Cubo 135">
            <a:extLst>
              <a:ext uri="{FF2B5EF4-FFF2-40B4-BE49-F238E27FC236}">
                <a16:creationId xmlns:a16="http://schemas.microsoft.com/office/drawing/2014/main" xmlns="" id="{EFED8A2B-4483-8641-B7BD-BAD96632F614}"/>
              </a:ext>
            </a:extLst>
          </p:cNvPr>
          <p:cNvSpPr/>
          <p:nvPr/>
        </p:nvSpPr>
        <p:spPr>
          <a:xfrm>
            <a:off x="6489700" y="2443988"/>
            <a:ext cx="774141" cy="724662"/>
          </a:xfrm>
          <a:prstGeom prst="cube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 dirty="0"/>
          </a:p>
        </p:txBody>
      </p:sp>
      <p:sp>
        <p:nvSpPr>
          <p:cNvPr id="140" name="Cubo 139">
            <a:extLst>
              <a:ext uri="{FF2B5EF4-FFF2-40B4-BE49-F238E27FC236}">
                <a16:creationId xmlns:a16="http://schemas.microsoft.com/office/drawing/2014/main" xmlns="" id="{234830F0-5B4D-2845-8214-6859F5F5D7EA}"/>
              </a:ext>
            </a:extLst>
          </p:cNvPr>
          <p:cNvSpPr/>
          <p:nvPr/>
        </p:nvSpPr>
        <p:spPr>
          <a:xfrm>
            <a:off x="7087159" y="2443988"/>
            <a:ext cx="774141" cy="724662"/>
          </a:xfrm>
          <a:prstGeom prst="cube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 dirty="0"/>
          </a:p>
        </p:txBody>
      </p:sp>
      <p:sp>
        <p:nvSpPr>
          <p:cNvPr id="141" name="Cubo 140">
            <a:extLst>
              <a:ext uri="{FF2B5EF4-FFF2-40B4-BE49-F238E27FC236}">
                <a16:creationId xmlns:a16="http://schemas.microsoft.com/office/drawing/2014/main" xmlns="" id="{E9F5D7A7-7531-5640-9A6C-B1B3710D2148}"/>
              </a:ext>
            </a:extLst>
          </p:cNvPr>
          <p:cNvSpPr/>
          <p:nvPr/>
        </p:nvSpPr>
        <p:spPr>
          <a:xfrm>
            <a:off x="7708900" y="2443988"/>
            <a:ext cx="774141" cy="724662"/>
          </a:xfrm>
          <a:prstGeom prst="cube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 dirty="0"/>
          </a:p>
        </p:txBody>
      </p:sp>
      <p:sp>
        <p:nvSpPr>
          <p:cNvPr id="142" name="Cubo 141">
            <a:extLst>
              <a:ext uri="{FF2B5EF4-FFF2-40B4-BE49-F238E27FC236}">
                <a16:creationId xmlns:a16="http://schemas.microsoft.com/office/drawing/2014/main" xmlns="" id="{699BC57A-9EC3-0D41-A530-A722D98E4517}"/>
              </a:ext>
            </a:extLst>
          </p:cNvPr>
          <p:cNvSpPr/>
          <p:nvPr/>
        </p:nvSpPr>
        <p:spPr>
          <a:xfrm>
            <a:off x="6489700" y="1910588"/>
            <a:ext cx="774141" cy="724662"/>
          </a:xfrm>
          <a:prstGeom prst="cube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 dirty="0"/>
          </a:p>
        </p:txBody>
      </p:sp>
      <p:sp>
        <p:nvSpPr>
          <p:cNvPr id="143" name="Cubo 142">
            <a:extLst>
              <a:ext uri="{FF2B5EF4-FFF2-40B4-BE49-F238E27FC236}">
                <a16:creationId xmlns:a16="http://schemas.microsoft.com/office/drawing/2014/main" xmlns="" id="{8DF9CD17-960B-B349-9A58-B7155291D209}"/>
              </a:ext>
            </a:extLst>
          </p:cNvPr>
          <p:cNvSpPr/>
          <p:nvPr/>
        </p:nvSpPr>
        <p:spPr>
          <a:xfrm>
            <a:off x="7087159" y="1910588"/>
            <a:ext cx="774141" cy="724662"/>
          </a:xfrm>
          <a:prstGeom prst="cube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 dirty="0"/>
          </a:p>
        </p:txBody>
      </p:sp>
      <p:sp>
        <p:nvSpPr>
          <p:cNvPr id="144" name="Cubo 143">
            <a:extLst>
              <a:ext uri="{FF2B5EF4-FFF2-40B4-BE49-F238E27FC236}">
                <a16:creationId xmlns:a16="http://schemas.microsoft.com/office/drawing/2014/main" xmlns="" id="{6F543859-5C8F-B948-8C8B-0905DB9F0BF4}"/>
              </a:ext>
            </a:extLst>
          </p:cNvPr>
          <p:cNvSpPr/>
          <p:nvPr/>
        </p:nvSpPr>
        <p:spPr>
          <a:xfrm>
            <a:off x="7696759" y="1910588"/>
            <a:ext cx="774141" cy="724662"/>
          </a:xfrm>
          <a:prstGeom prst="cube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 dirty="0"/>
          </a:p>
        </p:txBody>
      </p:sp>
      <p:sp>
        <p:nvSpPr>
          <p:cNvPr id="145" name="CasellaDiTesto 25">
            <a:extLst>
              <a:ext uri="{FF2B5EF4-FFF2-40B4-BE49-F238E27FC236}">
                <a16:creationId xmlns:a16="http://schemas.microsoft.com/office/drawing/2014/main" xmlns="" id="{ADB7D784-3F36-E546-8176-CD16C8B7E461}"/>
              </a:ext>
            </a:extLst>
          </p:cNvPr>
          <p:cNvSpPr txBox="1">
            <a:spLocks noChangeArrowheads="1"/>
          </p:cNvSpPr>
          <p:nvPr/>
        </p:nvSpPr>
        <p:spPr bwMode="auto">
          <a:xfrm rot="20291775">
            <a:off x="3522043" y="2683542"/>
            <a:ext cx="15439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sz="1200" b="1" dirty="0">
                <a:latin typeface="Calibri" pitchFamily="34" charset="0"/>
              </a:rPr>
              <a:t>CATEGORIE CLIENTI</a:t>
            </a:r>
          </a:p>
        </p:txBody>
      </p:sp>
      <p:sp>
        <p:nvSpPr>
          <p:cNvPr id="148" name="object 2">
            <a:extLst>
              <a:ext uri="{FF2B5EF4-FFF2-40B4-BE49-F238E27FC236}">
                <a16:creationId xmlns:a16="http://schemas.microsoft.com/office/drawing/2014/main" xmlns="" id="{EC4CCA08-88F9-5C4B-A8F7-D84F28416C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754551" y="440407"/>
            <a:ext cx="689507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it-IT" dirty="0"/>
              <a:t>ASA, Settore e Mercato</a:t>
            </a:r>
            <a:endParaRPr spc="-5" dirty="0"/>
          </a:p>
        </p:txBody>
      </p:sp>
      <p:sp>
        <p:nvSpPr>
          <p:cNvPr id="149" name="CasellaDiTesto 25">
            <a:extLst>
              <a:ext uri="{FF2B5EF4-FFF2-40B4-BE49-F238E27FC236}">
                <a16:creationId xmlns:a16="http://schemas.microsoft.com/office/drawing/2014/main" xmlns="" id="{BB4E4B6A-9E85-B344-95E8-EC51AB9AB6D8}"/>
              </a:ext>
            </a:extLst>
          </p:cNvPr>
          <p:cNvSpPr txBox="1">
            <a:spLocks noChangeArrowheads="1"/>
          </p:cNvSpPr>
          <p:nvPr/>
        </p:nvSpPr>
        <p:spPr bwMode="auto">
          <a:xfrm rot="20291775">
            <a:off x="8855080" y="3067839"/>
            <a:ext cx="15439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sz="1200" b="1" dirty="0">
                <a:latin typeface="Calibri" pitchFamily="34" charset="0"/>
              </a:rPr>
              <a:t>CATEGORIE CLIENTI</a:t>
            </a:r>
          </a:p>
        </p:txBody>
      </p:sp>
      <p:sp>
        <p:nvSpPr>
          <p:cNvPr id="150" name="CasellaDiTesto 25">
            <a:extLst>
              <a:ext uri="{FF2B5EF4-FFF2-40B4-BE49-F238E27FC236}">
                <a16:creationId xmlns:a16="http://schemas.microsoft.com/office/drawing/2014/main" xmlns="" id="{4D39F21D-BB27-1346-8443-B6B761AC351D}"/>
              </a:ext>
            </a:extLst>
          </p:cNvPr>
          <p:cNvSpPr txBox="1">
            <a:spLocks noChangeArrowheads="1"/>
          </p:cNvSpPr>
          <p:nvPr/>
        </p:nvSpPr>
        <p:spPr bwMode="auto">
          <a:xfrm rot="20291775">
            <a:off x="6757481" y="6304106"/>
            <a:ext cx="15439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sz="1200" b="1" dirty="0">
                <a:latin typeface="Calibri" pitchFamily="34" charset="0"/>
              </a:rPr>
              <a:t>CATEGORIE CLIENTI</a:t>
            </a:r>
          </a:p>
        </p:txBody>
      </p:sp>
      <p:grpSp>
        <p:nvGrpSpPr>
          <p:cNvPr id="151" name="Gruppo 150">
            <a:extLst>
              <a:ext uri="{FF2B5EF4-FFF2-40B4-BE49-F238E27FC236}">
                <a16:creationId xmlns:a16="http://schemas.microsoft.com/office/drawing/2014/main" xmlns="" id="{0EA0AD76-E725-5F42-AFAD-F35857295591}"/>
              </a:ext>
            </a:extLst>
          </p:cNvPr>
          <p:cNvGrpSpPr/>
          <p:nvPr/>
        </p:nvGrpSpPr>
        <p:grpSpPr>
          <a:xfrm>
            <a:off x="3451977" y="4761100"/>
            <a:ext cx="3519001" cy="2485588"/>
            <a:chOff x="2009305" y="1568450"/>
            <a:chExt cx="6292834" cy="4666586"/>
          </a:xfrm>
        </p:grpSpPr>
        <p:cxnSp>
          <p:nvCxnSpPr>
            <p:cNvPr id="152" name="Connettore 2 151">
              <a:extLst>
                <a:ext uri="{FF2B5EF4-FFF2-40B4-BE49-F238E27FC236}">
                  <a16:creationId xmlns:a16="http://schemas.microsoft.com/office/drawing/2014/main" xmlns="" id="{E0EF1E92-FA8B-ED4B-976C-AABFD244CA2D}"/>
                </a:ext>
              </a:extLst>
            </p:cNvPr>
            <p:cNvCxnSpPr/>
            <p:nvPr/>
          </p:nvCxnSpPr>
          <p:spPr>
            <a:xfrm rot="5400000" flipH="1" flipV="1">
              <a:off x="2695376" y="3068484"/>
              <a:ext cx="2669115" cy="1312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Connettore 2 152">
              <a:extLst>
                <a:ext uri="{FF2B5EF4-FFF2-40B4-BE49-F238E27FC236}">
                  <a16:creationId xmlns:a16="http://schemas.microsoft.com/office/drawing/2014/main" xmlns="" id="{78257756-642C-E442-8B05-F616202D3D03}"/>
                </a:ext>
              </a:extLst>
            </p:cNvPr>
            <p:cNvCxnSpPr/>
            <p:nvPr/>
          </p:nvCxnSpPr>
          <p:spPr>
            <a:xfrm rot="5400000">
              <a:off x="2192620" y="4397065"/>
              <a:ext cx="1831338" cy="1844603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Connettore 2 153">
              <a:extLst>
                <a:ext uri="{FF2B5EF4-FFF2-40B4-BE49-F238E27FC236}">
                  <a16:creationId xmlns:a16="http://schemas.microsoft.com/office/drawing/2014/main" xmlns="" id="{DB3364A6-733F-0045-BB66-1723154159F5}"/>
                </a:ext>
              </a:extLst>
            </p:cNvPr>
            <p:cNvCxnSpPr/>
            <p:nvPr/>
          </p:nvCxnSpPr>
          <p:spPr>
            <a:xfrm>
              <a:off x="4021666" y="4420746"/>
              <a:ext cx="4280473" cy="1154"/>
            </a:xfrm>
            <a:prstGeom prst="straightConnector1">
              <a:avLst/>
            </a:prstGeom>
            <a:ln w="222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Connettore 1 154">
              <a:extLst>
                <a:ext uri="{FF2B5EF4-FFF2-40B4-BE49-F238E27FC236}">
                  <a16:creationId xmlns:a16="http://schemas.microsoft.com/office/drawing/2014/main" xmlns="" id="{E927720D-3F7F-FF40-8A80-204EB35A2544}"/>
                </a:ext>
              </a:extLst>
            </p:cNvPr>
            <p:cNvCxnSpPr/>
            <p:nvPr/>
          </p:nvCxnSpPr>
          <p:spPr>
            <a:xfrm rot="5400000" flipH="1" flipV="1">
              <a:off x="4929149" y="4403697"/>
              <a:ext cx="103857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Connettore 1 155">
              <a:extLst>
                <a:ext uri="{FF2B5EF4-FFF2-40B4-BE49-F238E27FC236}">
                  <a16:creationId xmlns:a16="http://schemas.microsoft.com/office/drawing/2014/main" xmlns="" id="{14ACCA76-7514-074B-B16A-977F3F4D901F}"/>
                </a:ext>
              </a:extLst>
            </p:cNvPr>
            <p:cNvCxnSpPr/>
            <p:nvPr/>
          </p:nvCxnSpPr>
          <p:spPr>
            <a:xfrm rot="5400000" flipH="1" flipV="1">
              <a:off x="5939943" y="4403697"/>
              <a:ext cx="103857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Connettore 1 156">
              <a:extLst>
                <a:ext uri="{FF2B5EF4-FFF2-40B4-BE49-F238E27FC236}">
                  <a16:creationId xmlns:a16="http://schemas.microsoft.com/office/drawing/2014/main" xmlns="" id="{4200A363-AFF0-6A4E-A6F1-819320E20F3D}"/>
                </a:ext>
              </a:extLst>
            </p:cNvPr>
            <p:cNvCxnSpPr/>
            <p:nvPr/>
          </p:nvCxnSpPr>
          <p:spPr>
            <a:xfrm rot="5400000" flipH="1" flipV="1">
              <a:off x="6952050" y="4403697"/>
              <a:ext cx="103857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Connettore 1 157">
              <a:extLst>
                <a:ext uri="{FF2B5EF4-FFF2-40B4-BE49-F238E27FC236}">
                  <a16:creationId xmlns:a16="http://schemas.microsoft.com/office/drawing/2014/main" xmlns="" id="{CEE4BE41-2673-3544-8DDB-4923380E982F}"/>
                </a:ext>
              </a:extLst>
            </p:cNvPr>
            <p:cNvCxnSpPr/>
            <p:nvPr/>
          </p:nvCxnSpPr>
          <p:spPr>
            <a:xfrm>
              <a:off x="3672682" y="4665646"/>
              <a:ext cx="119303" cy="5192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Connettore 1 158">
              <a:extLst>
                <a:ext uri="{FF2B5EF4-FFF2-40B4-BE49-F238E27FC236}">
                  <a16:creationId xmlns:a16="http://schemas.microsoft.com/office/drawing/2014/main" xmlns="" id="{39E8B8AA-B814-3041-8134-FAC7F4783BF7}"/>
                </a:ext>
              </a:extLst>
            </p:cNvPr>
            <p:cNvCxnSpPr/>
            <p:nvPr/>
          </p:nvCxnSpPr>
          <p:spPr>
            <a:xfrm>
              <a:off x="3370531" y="4964566"/>
              <a:ext cx="119303" cy="5192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Connettore 1 159">
              <a:extLst>
                <a:ext uri="{FF2B5EF4-FFF2-40B4-BE49-F238E27FC236}">
                  <a16:creationId xmlns:a16="http://schemas.microsoft.com/office/drawing/2014/main" xmlns="" id="{1CB4F182-40A8-9346-9D93-A73E436E8CF0}"/>
                </a:ext>
              </a:extLst>
            </p:cNvPr>
            <p:cNvCxnSpPr/>
            <p:nvPr/>
          </p:nvCxnSpPr>
          <p:spPr>
            <a:xfrm>
              <a:off x="3970282" y="3357053"/>
              <a:ext cx="119302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Connettore 1 160">
              <a:extLst>
                <a:ext uri="{FF2B5EF4-FFF2-40B4-BE49-F238E27FC236}">
                  <a16:creationId xmlns:a16="http://schemas.microsoft.com/office/drawing/2014/main" xmlns="" id="{854C72E4-6D08-4543-AB09-263DDBA22931}"/>
                </a:ext>
              </a:extLst>
            </p:cNvPr>
            <p:cNvCxnSpPr/>
            <p:nvPr/>
          </p:nvCxnSpPr>
          <p:spPr>
            <a:xfrm>
              <a:off x="3970282" y="2257327"/>
              <a:ext cx="119302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Connettore 1 161">
              <a:extLst>
                <a:ext uri="{FF2B5EF4-FFF2-40B4-BE49-F238E27FC236}">
                  <a16:creationId xmlns:a16="http://schemas.microsoft.com/office/drawing/2014/main" xmlns="" id="{BDE01985-FC0B-5442-A8F1-96B29D0AD47C}"/>
                </a:ext>
              </a:extLst>
            </p:cNvPr>
            <p:cNvCxnSpPr/>
            <p:nvPr/>
          </p:nvCxnSpPr>
          <p:spPr>
            <a:xfrm>
              <a:off x="2961738" y="5445681"/>
              <a:ext cx="119303" cy="5192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Cubo 162">
              <a:extLst>
                <a:ext uri="{FF2B5EF4-FFF2-40B4-BE49-F238E27FC236}">
                  <a16:creationId xmlns:a16="http://schemas.microsoft.com/office/drawing/2014/main" xmlns="" id="{2B215646-95D7-DD40-8016-63F3A735A6D5}"/>
                </a:ext>
              </a:extLst>
            </p:cNvPr>
            <p:cNvSpPr/>
            <p:nvPr/>
          </p:nvSpPr>
          <p:spPr>
            <a:xfrm>
              <a:off x="4784412" y="3304349"/>
              <a:ext cx="1344833" cy="1379777"/>
            </a:xfrm>
            <a:prstGeom prst="cube">
              <a:avLst/>
            </a:prstGeom>
            <a:noFill/>
            <a:ln w="444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 sz="1983" dirty="0"/>
            </a:p>
          </p:txBody>
        </p:sp>
        <p:cxnSp>
          <p:nvCxnSpPr>
            <p:cNvPr id="164" name="Connettore 2 163">
              <a:extLst>
                <a:ext uri="{FF2B5EF4-FFF2-40B4-BE49-F238E27FC236}">
                  <a16:creationId xmlns:a16="http://schemas.microsoft.com/office/drawing/2014/main" xmlns="" id="{7A00E09F-6BBD-CB43-8B51-0371E3710FBD}"/>
                </a:ext>
              </a:extLst>
            </p:cNvPr>
            <p:cNvCxnSpPr/>
            <p:nvPr/>
          </p:nvCxnSpPr>
          <p:spPr>
            <a:xfrm>
              <a:off x="3761668" y="4702984"/>
              <a:ext cx="3891339" cy="169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Connettore 2 164">
              <a:extLst>
                <a:ext uri="{FF2B5EF4-FFF2-40B4-BE49-F238E27FC236}">
                  <a16:creationId xmlns:a16="http://schemas.microsoft.com/office/drawing/2014/main" xmlns="" id="{C810C2D4-7AEA-7949-BCE0-593BDA4601B0}"/>
                </a:ext>
              </a:extLst>
            </p:cNvPr>
            <p:cNvCxnSpPr/>
            <p:nvPr/>
          </p:nvCxnSpPr>
          <p:spPr>
            <a:xfrm>
              <a:off x="3954803" y="3304349"/>
              <a:ext cx="3891339" cy="1154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Connettore 2 165">
              <a:extLst>
                <a:ext uri="{FF2B5EF4-FFF2-40B4-BE49-F238E27FC236}">
                  <a16:creationId xmlns:a16="http://schemas.microsoft.com/office/drawing/2014/main" xmlns="" id="{9ACFA748-1D66-E74E-BCFB-B4BB084486E4}"/>
                </a:ext>
              </a:extLst>
            </p:cNvPr>
            <p:cNvCxnSpPr>
              <a:cxnSpLocks/>
            </p:cNvCxnSpPr>
            <p:nvPr/>
          </p:nvCxnSpPr>
          <p:spPr>
            <a:xfrm>
              <a:off x="3684498" y="1904040"/>
              <a:ext cx="1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Connettore 2 166">
              <a:extLst>
                <a:ext uri="{FF2B5EF4-FFF2-40B4-BE49-F238E27FC236}">
                  <a16:creationId xmlns:a16="http://schemas.microsoft.com/office/drawing/2014/main" xmlns="" id="{2A404615-F857-9B4B-8E01-A6975E63E4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03412" y="3311479"/>
              <a:ext cx="1828183" cy="1773957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Connettore 2 167">
              <a:extLst>
                <a:ext uri="{FF2B5EF4-FFF2-40B4-BE49-F238E27FC236}">
                  <a16:creationId xmlns:a16="http://schemas.microsoft.com/office/drawing/2014/main" xmlns="" id="{D0339C95-E926-8B4C-9A55-8E0BBCDC79F5}"/>
                </a:ext>
              </a:extLst>
            </p:cNvPr>
            <p:cNvCxnSpPr>
              <a:cxnSpLocks/>
            </p:cNvCxnSpPr>
            <p:nvPr/>
          </p:nvCxnSpPr>
          <p:spPr>
            <a:xfrm>
              <a:off x="4970112" y="1568450"/>
              <a:ext cx="1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Connettore 2 168">
              <a:extLst>
                <a:ext uri="{FF2B5EF4-FFF2-40B4-BE49-F238E27FC236}">
                  <a16:creationId xmlns:a16="http://schemas.microsoft.com/office/drawing/2014/main" xmlns="" id="{48719304-2CE1-7047-A32E-6FFE4D32D873}"/>
                </a:ext>
              </a:extLst>
            </p:cNvPr>
            <p:cNvCxnSpPr>
              <a:cxnSpLocks/>
            </p:cNvCxnSpPr>
            <p:nvPr/>
          </p:nvCxnSpPr>
          <p:spPr>
            <a:xfrm>
              <a:off x="5987044" y="1568450"/>
              <a:ext cx="1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Connettore 2 169">
              <a:extLst>
                <a:ext uri="{FF2B5EF4-FFF2-40B4-BE49-F238E27FC236}">
                  <a16:creationId xmlns:a16="http://schemas.microsoft.com/office/drawing/2014/main" xmlns="" id="{CB16DE58-FEDD-974C-BD26-5140A851649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526" y="4438947"/>
              <a:ext cx="1676604" cy="179608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Connettore 2 170">
              <a:extLst>
                <a:ext uri="{FF2B5EF4-FFF2-40B4-BE49-F238E27FC236}">
                  <a16:creationId xmlns:a16="http://schemas.microsoft.com/office/drawing/2014/main" xmlns="" id="{E46DCCF5-9D32-3F4A-BC3C-4622A83B59C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61526" y="4455896"/>
              <a:ext cx="1719983" cy="177914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Connettore 2 171">
              <a:extLst>
                <a:ext uri="{FF2B5EF4-FFF2-40B4-BE49-F238E27FC236}">
                  <a16:creationId xmlns:a16="http://schemas.microsoft.com/office/drawing/2014/main" xmlns="" id="{02D04AEA-65D5-A641-8C05-B002D768EFE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009305" y="2280942"/>
              <a:ext cx="1965179" cy="165284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Connettore 2 172">
              <a:extLst>
                <a:ext uri="{FF2B5EF4-FFF2-40B4-BE49-F238E27FC236}">
                  <a16:creationId xmlns:a16="http://schemas.microsoft.com/office/drawing/2014/main" xmlns="" id="{CEAB2013-39AA-294C-99D0-A45A744923FA}"/>
                </a:ext>
              </a:extLst>
            </p:cNvPr>
            <p:cNvCxnSpPr>
              <a:cxnSpLocks/>
            </p:cNvCxnSpPr>
            <p:nvPr/>
          </p:nvCxnSpPr>
          <p:spPr>
            <a:xfrm>
              <a:off x="3353568" y="2155249"/>
              <a:ext cx="2" cy="2803179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Connettore 2 173">
              <a:extLst>
                <a:ext uri="{FF2B5EF4-FFF2-40B4-BE49-F238E27FC236}">
                  <a16:creationId xmlns:a16="http://schemas.microsoft.com/office/drawing/2014/main" xmlns="" id="{016ED8B0-00B3-D343-B059-B3EB195DBEDC}"/>
                </a:ext>
              </a:extLst>
            </p:cNvPr>
            <p:cNvCxnSpPr/>
            <p:nvPr/>
          </p:nvCxnSpPr>
          <p:spPr>
            <a:xfrm>
              <a:off x="3353569" y="5016495"/>
              <a:ext cx="3891340" cy="1690"/>
            </a:xfrm>
            <a:prstGeom prst="straightConnector1">
              <a:avLst/>
            </a:prstGeom>
            <a:ln w="22225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Connettore 2 174">
              <a:extLst>
                <a:ext uri="{FF2B5EF4-FFF2-40B4-BE49-F238E27FC236}">
                  <a16:creationId xmlns:a16="http://schemas.microsoft.com/office/drawing/2014/main" xmlns="" id="{3B7BB438-3CD5-1A44-857E-E58B4B7885A1}"/>
                </a:ext>
              </a:extLst>
            </p:cNvPr>
            <p:cNvCxnSpPr/>
            <p:nvPr/>
          </p:nvCxnSpPr>
          <p:spPr>
            <a:xfrm>
              <a:off x="4041374" y="2275255"/>
              <a:ext cx="3891339" cy="1690"/>
            </a:xfrm>
            <a:prstGeom prst="straightConnector1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Connettore 2 175">
              <a:extLst>
                <a:ext uri="{FF2B5EF4-FFF2-40B4-BE49-F238E27FC236}">
                  <a16:creationId xmlns:a16="http://schemas.microsoft.com/office/drawing/2014/main" xmlns="" id="{E30CB3FB-17E9-E84F-89EC-1C6191E550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29440" y="4423923"/>
              <a:ext cx="1676604" cy="1796089"/>
            </a:xfrm>
            <a:prstGeom prst="straightConnector1">
              <a:avLst/>
            </a:prstGeom>
            <a:ln w="22225">
              <a:solidFill>
                <a:schemeClr val="bg1">
                  <a:lumMod val="75000"/>
                </a:schemeClr>
              </a:solidFill>
              <a:prstDash val="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7" name="CasellaDiTesto 26">
            <a:extLst>
              <a:ext uri="{FF2B5EF4-FFF2-40B4-BE49-F238E27FC236}">
                <a16:creationId xmlns:a16="http://schemas.microsoft.com/office/drawing/2014/main" xmlns="" id="{8B976D60-B33A-6546-8215-3A9E3BD429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0322" y="7254691"/>
            <a:ext cx="20201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sz="1200" b="1" dirty="0">
                <a:latin typeface="Calibri" pitchFamily="34" charset="0"/>
              </a:rPr>
              <a:t>TECNOLOGIE ALTERNATIVE</a:t>
            </a:r>
          </a:p>
        </p:txBody>
      </p:sp>
      <p:sp>
        <p:nvSpPr>
          <p:cNvPr id="179" name="CasellaDiTesto 26">
            <a:extLst>
              <a:ext uri="{FF2B5EF4-FFF2-40B4-BE49-F238E27FC236}">
                <a16:creationId xmlns:a16="http://schemas.microsoft.com/office/drawing/2014/main" xmlns="" id="{2AE2A643-F917-6040-BC55-266D2FCBA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1290" y="3932864"/>
            <a:ext cx="20201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sz="1200" b="1" dirty="0">
                <a:latin typeface="Calibri" pitchFamily="34" charset="0"/>
              </a:rPr>
              <a:t>TECNOLOGIE ALTERNATIVE</a:t>
            </a:r>
          </a:p>
        </p:txBody>
      </p:sp>
      <p:sp>
        <p:nvSpPr>
          <p:cNvPr id="180" name="CasellaDiTesto 26">
            <a:extLst>
              <a:ext uri="{FF2B5EF4-FFF2-40B4-BE49-F238E27FC236}">
                <a16:creationId xmlns:a16="http://schemas.microsoft.com/office/drawing/2014/main" xmlns="" id="{21A3EC53-8A35-0D4E-B200-E77A2962AE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898" y="4110786"/>
            <a:ext cx="20201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it-IT" altLang="it-IT" sz="1200" b="1" dirty="0">
                <a:latin typeface="Calibri" pitchFamily="34" charset="0"/>
              </a:rPr>
              <a:t>TECNOLOGIE ALTERNATIVE</a:t>
            </a:r>
          </a:p>
        </p:txBody>
      </p:sp>
      <p:sp>
        <p:nvSpPr>
          <p:cNvPr id="183" name="Cubo 182">
            <a:extLst>
              <a:ext uri="{FF2B5EF4-FFF2-40B4-BE49-F238E27FC236}">
                <a16:creationId xmlns:a16="http://schemas.microsoft.com/office/drawing/2014/main" xmlns="" id="{B167E5D2-B24F-A246-8DD7-01F4A664C944}"/>
              </a:ext>
            </a:extLst>
          </p:cNvPr>
          <p:cNvSpPr/>
          <p:nvPr/>
        </p:nvSpPr>
        <p:spPr>
          <a:xfrm>
            <a:off x="4835458" y="5875951"/>
            <a:ext cx="752041" cy="734918"/>
          </a:xfrm>
          <a:prstGeom prst="cube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 dirty="0"/>
          </a:p>
        </p:txBody>
      </p:sp>
      <p:cxnSp>
        <p:nvCxnSpPr>
          <p:cNvPr id="184" name="Connettore 2 183">
            <a:extLst>
              <a:ext uri="{FF2B5EF4-FFF2-40B4-BE49-F238E27FC236}">
                <a16:creationId xmlns:a16="http://schemas.microsoft.com/office/drawing/2014/main" xmlns="" id="{82343A23-638E-B148-9744-F0791B89F420}"/>
              </a:ext>
            </a:extLst>
          </p:cNvPr>
          <p:cNvCxnSpPr/>
          <p:nvPr/>
        </p:nvCxnSpPr>
        <p:spPr>
          <a:xfrm>
            <a:off x="4026023" y="6823106"/>
            <a:ext cx="2176067" cy="900"/>
          </a:xfrm>
          <a:prstGeom prst="straightConnector1">
            <a:avLst/>
          </a:prstGeom>
          <a:ln w="22225">
            <a:solidFill>
              <a:schemeClr val="bg1">
                <a:lumMod val="85000"/>
              </a:schemeClr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Cubo 184">
            <a:extLst>
              <a:ext uri="{FF2B5EF4-FFF2-40B4-BE49-F238E27FC236}">
                <a16:creationId xmlns:a16="http://schemas.microsoft.com/office/drawing/2014/main" xmlns="" id="{901EBED1-9287-5F4B-AED2-F1203B6D7F72}"/>
              </a:ext>
            </a:extLst>
          </p:cNvPr>
          <p:cNvSpPr/>
          <p:nvPr/>
        </p:nvSpPr>
        <p:spPr>
          <a:xfrm>
            <a:off x="4584700" y="6091332"/>
            <a:ext cx="752041" cy="734918"/>
          </a:xfrm>
          <a:prstGeom prst="cube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1983" dirty="0"/>
          </a:p>
        </p:txBody>
      </p:sp>
      <p:cxnSp>
        <p:nvCxnSpPr>
          <p:cNvPr id="186" name="Connettore 2 185">
            <a:extLst>
              <a:ext uri="{FF2B5EF4-FFF2-40B4-BE49-F238E27FC236}">
                <a16:creationId xmlns:a16="http://schemas.microsoft.com/office/drawing/2014/main" xmlns="" id="{5DED128D-55CA-184B-B8CF-DAF00DDDCE30}"/>
              </a:ext>
            </a:extLst>
          </p:cNvPr>
          <p:cNvCxnSpPr>
            <a:cxnSpLocks/>
          </p:cNvCxnSpPr>
          <p:nvPr/>
        </p:nvCxnSpPr>
        <p:spPr>
          <a:xfrm>
            <a:off x="4017289" y="5360837"/>
            <a:ext cx="1" cy="1493072"/>
          </a:xfrm>
          <a:prstGeom prst="straightConnector1">
            <a:avLst/>
          </a:prstGeom>
          <a:ln w="22225">
            <a:solidFill>
              <a:schemeClr val="bg1">
                <a:lumMod val="85000"/>
              </a:schemeClr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490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8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27515" y="529783"/>
            <a:ext cx="653351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La catena del valore </a:t>
            </a:r>
            <a:r>
              <a:rPr dirty="0"/>
              <a:t>di</a:t>
            </a:r>
            <a:r>
              <a:rPr spc="-20" dirty="0"/>
              <a:t> </a:t>
            </a:r>
            <a:r>
              <a:rPr spc="-10" dirty="0"/>
              <a:t>Porter</a:t>
            </a:r>
          </a:p>
        </p:txBody>
      </p:sp>
      <p:sp>
        <p:nvSpPr>
          <p:cNvPr id="3" name="object 3"/>
          <p:cNvSpPr/>
          <p:nvPr/>
        </p:nvSpPr>
        <p:spPr>
          <a:xfrm>
            <a:off x="1709813" y="1520189"/>
            <a:ext cx="7848600" cy="4114800"/>
          </a:xfrm>
          <a:custGeom>
            <a:avLst/>
            <a:gdLst/>
            <a:ahLst/>
            <a:cxnLst/>
            <a:rect l="l" t="t" r="r" b="b"/>
            <a:pathLst>
              <a:path w="7848600" h="4114800">
                <a:moveTo>
                  <a:pt x="6898385" y="0"/>
                </a:moveTo>
                <a:lnTo>
                  <a:pt x="0" y="0"/>
                </a:lnTo>
                <a:lnTo>
                  <a:pt x="0" y="4114800"/>
                </a:lnTo>
                <a:lnTo>
                  <a:pt x="6898385" y="4114800"/>
                </a:lnTo>
                <a:lnTo>
                  <a:pt x="7848600" y="2057400"/>
                </a:lnTo>
                <a:lnTo>
                  <a:pt x="6898385" y="0"/>
                </a:lnTo>
                <a:close/>
              </a:path>
            </a:pathLst>
          </a:custGeom>
          <a:ln w="28193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09813" y="1520189"/>
            <a:ext cx="7318375" cy="4114800"/>
          </a:xfrm>
          <a:custGeom>
            <a:avLst/>
            <a:gdLst/>
            <a:ahLst/>
            <a:cxnLst/>
            <a:rect l="l" t="t" r="r" b="b"/>
            <a:pathLst>
              <a:path w="7318375" h="4114800">
                <a:moveTo>
                  <a:pt x="6432042" y="0"/>
                </a:moveTo>
                <a:lnTo>
                  <a:pt x="0" y="0"/>
                </a:lnTo>
                <a:lnTo>
                  <a:pt x="0" y="4114800"/>
                </a:lnTo>
                <a:lnTo>
                  <a:pt x="6432042" y="4114800"/>
                </a:lnTo>
                <a:lnTo>
                  <a:pt x="7318248" y="2057400"/>
                </a:lnTo>
                <a:lnTo>
                  <a:pt x="6432042" y="0"/>
                </a:lnTo>
                <a:close/>
              </a:path>
            </a:pathLst>
          </a:custGeom>
          <a:ln w="28194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09801" y="3577590"/>
            <a:ext cx="7318375" cy="0"/>
          </a:xfrm>
          <a:custGeom>
            <a:avLst/>
            <a:gdLst/>
            <a:ahLst/>
            <a:cxnLst/>
            <a:rect l="l" t="t" r="r" b="b"/>
            <a:pathLst>
              <a:path w="7318375">
                <a:moveTo>
                  <a:pt x="7318248" y="0"/>
                </a:moveTo>
                <a:lnTo>
                  <a:pt x="0" y="0"/>
                </a:lnTo>
              </a:path>
            </a:pathLst>
          </a:custGeom>
          <a:ln w="28194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09813" y="3578352"/>
            <a:ext cx="1323340" cy="2057400"/>
          </a:xfrm>
          <a:custGeom>
            <a:avLst/>
            <a:gdLst/>
            <a:ahLst/>
            <a:cxnLst/>
            <a:rect l="l" t="t" r="r" b="b"/>
            <a:pathLst>
              <a:path w="1323339" h="2057400">
                <a:moveTo>
                  <a:pt x="1322832" y="2057400"/>
                </a:moveTo>
                <a:lnTo>
                  <a:pt x="1322832" y="0"/>
                </a:lnTo>
                <a:lnTo>
                  <a:pt x="0" y="0"/>
                </a:lnTo>
                <a:lnTo>
                  <a:pt x="0" y="2057400"/>
                </a:lnTo>
                <a:lnTo>
                  <a:pt x="1322832" y="2057400"/>
                </a:lnTo>
                <a:close/>
              </a:path>
            </a:pathLst>
          </a:custGeom>
          <a:ln w="19050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719338" y="4225584"/>
            <a:ext cx="1303020" cy="758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8105" marR="69215" algn="ctr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00009A"/>
                </a:solidFill>
                <a:latin typeface="Tahoma"/>
                <a:cs typeface="Tahoma"/>
              </a:rPr>
              <a:t>LOGIS</a:t>
            </a:r>
            <a:r>
              <a:rPr sz="1600" b="1" spc="-10" dirty="0">
                <a:solidFill>
                  <a:srgbClr val="00009A"/>
                </a:solidFill>
                <a:latin typeface="Tahoma"/>
                <a:cs typeface="Tahoma"/>
              </a:rPr>
              <a:t>T</a:t>
            </a:r>
            <a:r>
              <a:rPr sz="1600" b="1" spc="-5" dirty="0">
                <a:solidFill>
                  <a:srgbClr val="00009A"/>
                </a:solidFill>
                <a:latin typeface="Tahoma"/>
                <a:cs typeface="Tahoma"/>
              </a:rPr>
              <a:t>ICA  IN     ENTRATA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032645" y="3578352"/>
            <a:ext cx="1322070" cy="2057400"/>
          </a:xfrm>
          <a:custGeom>
            <a:avLst/>
            <a:gdLst/>
            <a:ahLst/>
            <a:cxnLst/>
            <a:rect l="l" t="t" r="r" b="b"/>
            <a:pathLst>
              <a:path w="1322070" h="2057400">
                <a:moveTo>
                  <a:pt x="1322069" y="2057400"/>
                </a:moveTo>
                <a:lnTo>
                  <a:pt x="1322069" y="0"/>
                </a:lnTo>
                <a:lnTo>
                  <a:pt x="0" y="0"/>
                </a:lnTo>
                <a:lnTo>
                  <a:pt x="0" y="2057400"/>
                </a:lnTo>
                <a:lnTo>
                  <a:pt x="1322069" y="2057400"/>
                </a:lnTo>
                <a:close/>
              </a:path>
            </a:pathLst>
          </a:custGeom>
          <a:ln w="19050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041408" y="4348266"/>
            <a:ext cx="130429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9055" marR="48895" indent="73025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00009A"/>
                </a:solidFill>
                <a:latin typeface="Tahoma"/>
                <a:cs typeface="Tahoma"/>
              </a:rPr>
              <a:t>ATTIVITA’  </a:t>
            </a:r>
            <a:r>
              <a:rPr sz="1600" b="1" dirty="0">
                <a:solidFill>
                  <a:srgbClr val="00009A"/>
                </a:solidFill>
                <a:latin typeface="Tahoma"/>
                <a:cs typeface="Tahoma"/>
              </a:rPr>
              <a:t>OPERATIVE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354715" y="3578352"/>
            <a:ext cx="1322070" cy="2057400"/>
          </a:xfrm>
          <a:custGeom>
            <a:avLst/>
            <a:gdLst/>
            <a:ahLst/>
            <a:cxnLst/>
            <a:rect l="l" t="t" r="r" b="b"/>
            <a:pathLst>
              <a:path w="1322070" h="2057400">
                <a:moveTo>
                  <a:pt x="1322070" y="2057400"/>
                </a:moveTo>
                <a:lnTo>
                  <a:pt x="1322070" y="0"/>
                </a:lnTo>
                <a:lnTo>
                  <a:pt x="0" y="0"/>
                </a:lnTo>
                <a:lnTo>
                  <a:pt x="0" y="2057400"/>
                </a:lnTo>
                <a:lnTo>
                  <a:pt x="1322070" y="2057400"/>
                </a:lnTo>
                <a:close/>
              </a:path>
            </a:pathLst>
          </a:custGeom>
          <a:ln w="9144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76785" y="3578352"/>
            <a:ext cx="1324610" cy="2057400"/>
          </a:xfrm>
          <a:custGeom>
            <a:avLst/>
            <a:gdLst/>
            <a:ahLst/>
            <a:cxnLst/>
            <a:rect l="l" t="t" r="r" b="b"/>
            <a:pathLst>
              <a:path w="1324609" h="2057400">
                <a:moveTo>
                  <a:pt x="1324355" y="2057400"/>
                </a:moveTo>
                <a:lnTo>
                  <a:pt x="1324355" y="0"/>
                </a:lnTo>
                <a:lnTo>
                  <a:pt x="0" y="0"/>
                </a:lnTo>
                <a:lnTo>
                  <a:pt x="0" y="2057400"/>
                </a:lnTo>
                <a:lnTo>
                  <a:pt x="1324355" y="2057400"/>
                </a:lnTo>
                <a:close/>
              </a:path>
            </a:pathLst>
          </a:custGeom>
          <a:ln w="9144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54715" y="3578352"/>
            <a:ext cx="1322070" cy="2057400"/>
          </a:xfrm>
          <a:custGeom>
            <a:avLst/>
            <a:gdLst/>
            <a:ahLst/>
            <a:cxnLst/>
            <a:rect l="l" t="t" r="r" b="b"/>
            <a:pathLst>
              <a:path w="1322070" h="2057400">
                <a:moveTo>
                  <a:pt x="1322070" y="2057400"/>
                </a:moveTo>
                <a:lnTo>
                  <a:pt x="1322070" y="0"/>
                </a:lnTo>
                <a:lnTo>
                  <a:pt x="0" y="0"/>
                </a:lnTo>
                <a:lnTo>
                  <a:pt x="0" y="2057400"/>
                </a:lnTo>
                <a:lnTo>
                  <a:pt x="1322070" y="2057400"/>
                </a:lnTo>
                <a:close/>
              </a:path>
            </a:pathLst>
          </a:custGeom>
          <a:ln w="19050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364240" y="4225584"/>
            <a:ext cx="1303020" cy="758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8105" marR="69215" algn="ctr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00009A"/>
                </a:solidFill>
                <a:latin typeface="Tahoma"/>
                <a:cs typeface="Tahoma"/>
              </a:rPr>
              <a:t>LOGIS</a:t>
            </a:r>
            <a:r>
              <a:rPr sz="1600" b="1" spc="-10" dirty="0">
                <a:solidFill>
                  <a:srgbClr val="00009A"/>
                </a:solidFill>
                <a:latin typeface="Tahoma"/>
                <a:cs typeface="Tahoma"/>
              </a:rPr>
              <a:t>T</a:t>
            </a:r>
            <a:r>
              <a:rPr sz="1600" b="1" spc="-5" dirty="0">
                <a:solidFill>
                  <a:srgbClr val="00009A"/>
                </a:solidFill>
                <a:latin typeface="Tahoma"/>
                <a:cs typeface="Tahoma"/>
              </a:rPr>
              <a:t>ICA  IN</a:t>
            </a:r>
            <a:endParaRPr sz="160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sz="1600" b="1" spc="-5" dirty="0">
                <a:solidFill>
                  <a:srgbClr val="00009A"/>
                </a:solidFill>
                <a:latin typeface="Tahoma"/>
                <a:cs typeface="Tahoma"/>
              </a:rPr>
              <a:t>USCITA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676785" y="3578352"/>
            <a:ext cx="1324610" cy="2057400"/>
          </a:xfrm>
          <a:custGeom>
            <a:avLst/>
            <a:gdLst/>
            <a:ahLst/>
            <a:cxnLst/>
            <a:rect l="l" t="t" r="r" b="b"/>
            <a:pathLst>
              <a:path w="1324609" h="2057400">
                <a:moveTo>
                  <a:pt x="1324355" y="2057400"/>
                </a:moveTo>
                <a:lnTo>
                  <a:pt x="1324355" y="0"/>
                </a:lnTo>
                <a:lnTo>
                  <a:pt x="0" y="0"/>
                </a:lnTo>
                <a:lnTo>
                  <a:pt x="0" y="2057400"/>
                </a:lnTo>
                <a:lnTo>
                  <a:pt x="1324355" y="2057400"/>
                </a:lnTo>
                <a:close/>
              </a:path>
            </a:pathLst>
          </a:custGeom>
          <a:ln w="19050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686310" y="4271959"/>
            <a:ext cx="1305560" cy="6635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8425" marR="90805" algn="ctr"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solidFill>
                  <a:srgbClr val="00009A"/>
                </a:solidFill>
                <a:latin typeface="Tahoma"/>
                <a:cs typeface="Tahoma"/>
              </a:rPr>
              <a:t>MARKE</a:t>
            </a:r>
            <a:r>
              <a:rPr sz="1400" b="1" dirty="0">
                <a:solidFill>
                  <a:srgbClr val="00009A"/>
                </a:solidFill>
                <a:latin typeface="Tahoma"/>
                <a:cs typeface="Tahoma"/>
              </a:rPr>
              <a:t>T</a:t>
            </a:r>
            <a:r>
              <a:rPr sz="1400" b="1" spc="-5" dirty="0">
                <a:solidFill>
                  <a:srgbClr val="00009A"/>
                </a:solidFill>
                <a:latin typeface="Tahoma"/>
                <a:cs typeface="Tahoma"/>
              </a:rPr>
              <a:t>ING  E</a:t>
            </a:r>
            <a:endParaRPr sz="1400">
              <a:latin typeface="Tahoma"/>
              <a:cs typeface="Tahoma"/>
            </a:endParaRPr>
          </a:p>
          <a:p>
            <a:pPr algn="ctr">
              <a:lnSpc>
                <a:spcPts val="1664"/>
              </a:lnSpc>
            </a:pPr>
            <a:r>
              <a:rPr sz="1400" b="1" spc="-5" dirty="0">
                <a:solidFill>
                  <a:srgbClr val="00009A"/>
                </a:solidFill>
                <a:latin typeface="Tahoma"/>
                <a:cs typeface="Tahoma"/>
              </a:rPr>
              <a:t>VENDITE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323000" y="4363506"/>
            <a:ext cx="887094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00009A"/>
                </a:solidFill>
                <a:latin typeface="Tahoma"/>
                <a:cs typeface="Tahoma"/>
              </a:rPr>
              <a:t>SERVIZI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709813" y="3001517"/>
            <a:ext cx="7056120" cy="0"/>
          </a:xfrm>
          <a:custGeom>
            <a:avLst/>
            <a:gdLst/>
            <a:ahLst/>
            <a:cxnLst/>
            <a:rect l="l" t="t" r="r" b="b"/>
            <a:pathLst>
              <a:path w="7056120">
                <a:moveTo>
                  <a:pt x="0" y="0"/>
                </a:moveTo>
                <a:lnTo>
                  <a:pt x="7056120" y="0"/>
                </a:lnTo>
              </a:path>
            </a:pathLst>
          </a:custGeom>
          <a:ln w="19050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709813" y="2507742"/>
            <a:ext cx="6878955" cy="0"/>
          </a:xfrm>
          <a:custGeom>
            <a:avLst/>
            <a:gdLst/>
            <a:ahLst/>
            <a:cxnLst/>
            <a:rect l="l" t="t" r="r" b="b"/>
            <a:pathLst>
              <a:path w="6878955">
                <a:moveTo>
                  <a:pt x="0" y="0"/>
                </a:moveTo>
                <a:lnTo>
                  <a:pt x="6878574" y="0"/>
                </a:lnTo>
              </a:path>
            </a:pathLst>
          </a:custGeom>
          <a:ln w="19050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709813" y="2013966"/>
            <a:ext cx="6615430" cy="0"/>
          </a:xfrm>
          <a:custGeom>
            <a:avLst/>
            <a:gdLst/>
            <a:ahLst/>
            <a:cxnLst/>
            <a:rect l="l" t="t" r="r" b="b"/>
            <a:pathLst>
              <a:path w="6615430">
                <a:moveTo>
                  <a:pt x="0" y="0"/>
                </a:moveTo>
                <a:lnTo>
                  <a:pt x="6614922" y="0"/>
                </a:lnTo>
              </a:path>
            </a:pathLst>
          </a:custGeom>
          <a:ln w="19050">
            <a:solidFill>
              <a:srgbClr val="00339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031883" y="2013966"/>
            <a:ext cx="0" cy="1564005"/>
          </a:xfrm>
          <a:custGeom>
            <a:avLst/>
            <a:gdLst/>
            <a:ahLst/>
            <a:cxnLst/>
            <a:rect l="l" t="t" r="r" b="b"/>
            <a:pathLst>
              <a:path h="1564004">
                <a:moveTo>
                  <a:pt x="0" y="1563624"/>
                </a:moveTo>
                <a:lnTo>
                  <a:pt x="0" y="0"/>
                </a:lnTo>
              </a:path>
            </a:pathLst>
          </a:custGeom>
          <a:ln w="28194">
            <a:solidFill>
              <a:srgbClr val="00339A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354715" y="2013966"/>
            <a:ext cx="0" cy="1564005"/>
          </a:xfrm>
          <a:custGeom>
            <a:avLst/>
            <a:gdLst/>
            <a:ahLst/>
            <a:cxnLst/>
            <a:rect l="l" t="t" r="r" b="b"/>
            <a:pathLst>
              <a:path h="1564004">
                <a:moveTo>
                  <a:pt x="0" y="1563624"/>
                </a:moveTo>
                <a:lnTo>
                  <a:pt x="0" y="0"/>
                </a:lnTo>
              </a:path>
            </a:pathLst>
          </a:custGeom>
          <a:ln w="28194">
            <a:solidFill>
              <a:srgbClr val="00339A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676785" y="2013966"/>
            <a:ext cx="0" cy="1564005"/>
          </a:xfrm>
          <a:custGeom>
            <a:avLst/>
            <a:gdLst/>
            <a:ahLst/>
            <a:cxnLst/>
            <a:rect l="l" t="t" r="r" b="b"/>
            <a:pathLst>
              <a:path h="1564004">
                <a:moveTo>
                  <a:pt x="0" y="1563624"/>
                </a:moveTo>
                <a:lnTo>
                  <a:pt x="0" y="0"/>
                </a:lnTo>
              </a:path>
            </a:pathLst>
          </a:custGeom>
          <a:ln w="19050">
            <a:solidFill>
              <a:srgbClr val="00339A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001141" y="2013966"/>
            <a:ext cx="0" cy="1564005"/>
          </a:xfrm>
          <a:custGeom>
            <a:avLst/>
            <a:gdLst/>
            <a:ahLst/>
            <a:cxnLst/>
            <a:rect l="l" t="t" r="r" b="b"/>
            <a:pathLst>
              <a:path h="1564004">
                <a:moveTo>
                  <a:pt x="0" y="1563624"/>
                </a:moveTo>
                <a:lnTo>
                  <a:pt x="0" y="0"/>
                </a:lnTo>
              </a:path>
            </a:pathLst>
          </a:custGeom>
          <a:ln w="28194">
            <a:solidFill>
              <a:srgbClr val="00339A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3045980" y="1564713"/>
            <a:ext cx="4104004" cy="17894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08330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A50021"/>
                </a:solidFill>
                <a:latin typeface="Tahoma"/>
                <a:cs typeface="Tahoma"/>
              </a:rPr>
              <a:t>ATTIVITA’</a:t>
            </a:r>
            <a:r>
              <a:rPr sz="1600" b="1" spc="-10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1600" b="1" spc="-5" dirty="0">
                <a:solidFill>
                  <a:srgbClr val="A50021"/>
                </a:solidFill>
                <a:latin typeface="Tahoma"/>
                <a:cs typeface="Tahoma"/>
              </a:rPr>
              <a:t>INFRASTRUTTURALI</a:t>
            </a:r>
            <a:endParaRPr sz="1600">
              <a:latin typeface="Tahoma"/>
              <a:cs typeface="Tahoma"/>
            </a:endParaRPr>
          </a:p>
          <a:p>
            <a:pPr marL="608330" marR="5080" indent="-88900">
              <a:lnSpc>
                <a:spcPts val="3940"/>
              </a:lnSpc>
              <a:spcBef>
                <a:spcPts val="395"/>
              </a:spcBef>
            </a:pPr>
            <a:r>
              <a:rPr sz="1600" b="1" dirty="0">
                <a:solidFill>
                  <a:srgbClr val="A50021"/>
                </a:solidFill>
                <a:latin typeface="Tahoma"/>
                <a:cs typeface="Tahoma"/>
              </a:rPr>
              <a:t>GESTIONE DELLE RISORSE</a:t>
            </a:r>
            <a:r>
              <a:rPr sz="1600" b="1" spc="-70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1600" b="1" dirty="0">
                <a:solidFill>
                  <a:srgbClr val="A50021"/>
                </a:solidFill>
                <a:latin typeface="Tahoma"/>
                <a:cs typeface="Tahoma"/>
              </a:rPr>
              <a:t>UMANE  </a:t>
            </a:r>
            <a:r>
              <a:rPr sz="1600" b="1" spc="-5" dirty="0">
                <a:solidFill>
                  <a:srgbClr val="A50021"/>
                </a:solidFill>
                <a:latin typeface="Tahoma"/>
                <a:cs typeface="Tahoma"/>
              </a:rPr>
              <a:t>SVILUPPO DELLA</a:t>
            </a:r>
            <a:r>
              <a:rPr sz="1600" b="1" spc="-15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1600" b="1" spc="-5" dirty="0">
                <a:solidFill>
                  <a:srgbClr val="A50021"/>
                </a:solidFill>
                <a:latin typeface="Tahoma"/>
                <a:cs typeface="Tahoma"/>
              </a:rPr>
              <a:t>TECNOLOGIA</a:t>
            </a:r>
            <a:endParaRPr sz="16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500">
              <a:latin typeface="Times New Roman"/>
              <a:cs typeface="Times New Roman"/>
            </a:endParaRPr>
          </a:p>
          <a:p>
            <a:pPr marL="873125">
              <a:lnSpc>
                <a:spcPct val="100000"/>
              </a:lnSpc>
            </a:pPr>
            <a:r>
              <a:rPr sz="1600" b="1" spc="-5" dirty="0">
                <a:solidFill>
                  <a:srgbClr val="A50021"/>
                </a:solidFill>
                <a:latin typeface="Tahoma"/>
                <a:cs typeface="Tahoma"/>
              </a:rPr>
              <a:t>APPROVVIGIONAMENTO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25" name="object 25"/>
          <p:cNvSpPr txBox="1"/>
          <p:nvPr/>
        </p:nvSpPr>
        <p:spPr>
          <a:xfrm rot="4020000">
            <a:off x="8353864" y="2575128"/>
            <a:ext cx="102628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0"/>
              </a:lnSpc>
            </a:pPr>
            <a:r>
              <a:rPr sz="2400" b="1" baseline="1736" dirty="0">
                <a:latin typeface="Times New Roman"/>
                <a:cs typeface="Times New Roman"/>
              </a:rPr>
              <a:t>M</a:t>
            </a:r>
            <a:r>
              <a:rPr sz="2400" b="1" spc="-30" baseline="1736" dirty="0">
                <a:latin typeface="Times New Roman"/>
                <a:cs typeface="Times New Roman"/>
              </a:rPr>
              <a:t>A</a:t>
            </a:r>
            <a:r>
              <a:rPr sz="2400" b="1" spc="-22" baseline="1736" dirty="0">
                <a:latin typeface="Times New Roman"/>
                <a:cs typeface="Times New Roman"/>
              </a:rPr>
              <a:t>R</a:t>
            </a:r>
            <a:r>
              <a:rPr sz="1600" b="1" spc="-15" dirty="0">
                <a:latin typeface="Times New Roman"/>
                <a:cs typeface="Times New Roman"/>
              </a:rPr>
              <a:t>G</a:t>
            </a:r>
            <a:r>
              <a:rPr sz="1600" b="1" spc="-20" dirty="0">
                <a:latin typeface="Times New Roman"/>
                <a:cs typeface="Times New Roman"/>
              </a:rPr>
              <a:t>IN</a:t>
            </a:r>
            <a:r>
              <a:rPr sz="1600" b="1" dirty="0">
                <a:latin typeface="Times New Roman"/>
                <a:cs typeface="Times New Roman"/>
              </a:rPr>
              <a:t>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 rot="17580000">
            <a:off x="8317700" y="4414201"/>
            <a:ext cx="102753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00"/>
              </a:lnSpc>
            </a:pPr>
            <a:r>
              <a:rPr sz="1600" b="1" spc="-30" dirty="0">
                <a:latin typeface="Times New Roman"/>
                <a:cs typeface="Times New Roman"/>
              </a:rPr>
              <a:t>MA</a:t>
            </a:r>
            <a:r>
              <a:rPr sz="2400" b="1" spc="-37" baseline="1736" dirty="0">
                <a:latin typeface="Times New Roman"/>
                <a:cs typeface="Times New Roman"/>
              </a:rPr>
              <a:t>R</a:t>
            </a:r>
            <a:r>
              <a:rPr sz="2400" b="1" spc="-44" baseline="1736" dirty="0">
                <a:latin typeface="Times New Roman"/>
                <a:cs typeface="Times New Roman"/>
              </a:rPr>
              <a:t>GI</a:t>
            </a:r>
            <a:r>
              <a:rPr sz="2400" b="1" spc="-52" baseline="3472" dirty="0">
                <a:latin typeface="Times New Roman"/>
                <a:cs typeface="Times New Roman"/>
              </a:rPr>
              <a:t>N</a:t>
            </a:r>
            <a:r>
              <a:rPr sz="2400" b="1" baseline="3472" dirty="0">
                <a:latin typeface="Times New Roman"/>
                <a:cs typeface="Times New Roman"/>
              </a:rPr>
              <a:t>E</a:t>
            </a:r>
            <a:endParaRPr sz="2400" baseline="3472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237516" y="1244989"/>
            <a:ext cx="301625" cy="2247900"/>
          </a:xfrm>
          <a:prstGeom prst="rect">
            <a:avLst/>
          </a:prstGeom>
        </p:spPr>
        <p:txBody>
          <a:bodyPr vert="vert270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A50021"/>
                </a:solidFill>
                <a:latin typeface="Tahoma"/>
                <a:cs typeface="Tahoma"/>
              </a:rPr>
              <a:t>Attività di</a:t>
            </a:r>
            <a:r>
              <a:rPr sz="1800" b="1" spc="-50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1800" b="1" spc="-5" dirty="0">
                <a:solidFill>
                  <a:srgbClr val="A50021"/>
                </a:solidFill>
                <a:latin typeface="Tahoma"/>
                <a:cs typeface="Tahoma"/>
              </a:rPr>
              <a:t>supporto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231343" y="3671692"/>
            <a:ext cx="301625" cy="1908175"/>
          </a:xfrm>
          <a:prstGeom prst="rect">
            <a:avLst/>
          </a:prstGeom>
        </p:spPr>
        <p:txBody>
          <a:bodyPr vert="vert270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3365"/>
                </a:solidFill>
                <a:latin typeface="Tahoma"/>
                <a:cs typeface="Tahoma"/>
              </a:rPr>
              <a:t>Attività</a:t>
            </a:r>
            <a:r>
              <a:rPr sz="1800" b="1" spc="-75" dirty="0">
                <a:solidFill>
                  <a:srgbClr val="003365"/>
                </a:solidFill>
                <a:latin typeface="Tahoma"/>
                <a:cs typeface="Tahoma"/>
              </a:rPr>
              <a:t> </a:t>
            </a:r>
            <a:r>
              <a:rPr sz="1800" b="1" spc="-5" dirty="0">
                <a:solidFill>
                  <a:srgbClr val="003365"/>
                </a:solidFill>
                <a:latin typeface="Tahoma"/>
                <a:cs typeface="Tahoma"/>
              </a:rPr>
              <a:t>primarie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178185" y="5749544"/>
            <a:ext cx="8356600" cy="13989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009A"/>
                </a:solidFill>
                <a:latin typeface="Arial"/>
                <a:cs typeface="Arial"/>
              </a:rPr>
              <a:t>L’impresa, con la sua attività, crea un </a:t>
            </a:r>
            <a:r>
              <a:rPr sz="1800" b="1" spc="-5" dirty="0">
                <a:solidFill>
                  <a:srgbClr val="A50021"/>
                </a:solidFill>
                <a:latin typeface="Arial"/>
                <a:cs typeface="Arial"/>
              </a:rPr>
              <a:t>valore </a:t>
            </a:r>
            <a:r>
              <a:rPr sz="1800" b="1" spc="-5" dirty="0">
                <a:solidFill>
                  <a:srgbClr val="00009A"/>
                </a:solidFill>
                <a:latin typeface="Arial"/>
                <a:cs typeface="Arial"/>
              </a:rPr>
              <a:t>per il cliente, che è misurato </a:t>
            </a:r>
            <a:r>
              <a:rPr sz="1800" b="1" spc="-10" dirty="0">
                <a:solidFill>
                  <a:srgbClr val="00009A"/>
                </a:solidFill>
                <a:latin typeface="Arial"/>
                <a:cs typeface="Arial"/>
              </a:rPr>
              <a:t>dal  </a:t>
            </a:r>
            <a:r>
              <a:rPr sz="1800" b="1" spc="-5" dirty="0">
                <a:solidFill>
                  <a:srgbClr val="00009A"/>
                </a:solidFill>
                <a:latin typeface="Arial"/>
                <a:cs typeface="Arial"/>
              </a:rPr>
              <a:t>prezzo che questi paga </a:t>
            </a:r>
            <a:r>
              <a:rPr sz="1800" b="1" dirty="0">
                <a:solidFill>
                  <a:srgbClr val="00009A"/>
                </a:solidFill>
                <a:latin typeface="Arial"/>
                <a:cs typeface="Arial"/>
              </a:rPr>
              <a:t>o </a:t>
            </a:r>
            <a:r>
              <a:rPr sz="1800" b="1" spc="-5" dirty="0">
                <a:solidFill>
                  <a:srgbClr val="00009A"/>
                </a:solidFill>
                <a:latin typeface="Arial"/>
                <a:cs typeface="Arial"/>
              </a:rPr>
              <a:t>sarebbe </a:t>
            </a:r>
            <a:r>
              <a:rPr sz="1800" b="1" dirty="0">
                <a:solidFill>
                  <a:srgbClr val="00009A"/>
                </a:solidFill>
                <a:latin typeface="Arial"/>
                <a:cs typeface="Arial"/>
              </a:rPr>
              <a:t>disposto </a:t>
            </a:r>
            <a:r>
              <a:rPr sz="1800" b="1" spc="-5" dirty="0">
                <a:solidFill>
                  <a:srgbClr val="00009A"/>
                </a:solidFill>
                <a:latin typeface="Arial"/>
                <a:cs typeface="Arial"/>
              </a:rPr>
              <a:t>a pagare per ottenere </a:t>
            </a:r>
            <a:r>
              <a:rPr sz="1800" b="1" dirty="0">
                <a:solidFill>
                  <a:srgbClr val="00009A"/>
                </a:solidFill>
                <a:latin typeface="Arial"/>
                <a:cs typeface="Arial"/>
              </a:rPr>
              <a:t>il prodotto.  </a:t>
            </a:r>
            <a:r>
              <a:rPr sz="1800" b="1" spc="-5" dirty="0">
                <a:solidFill>
                  <a:srgbClr val="00009A"/>
                </a:solidFill>
                <a:latin typeface="Arial"/>
                <a:cs typeface="Arial"/>
              </a:rPr>
              <a:t>Il </a:t>
            </a:r>
            <a:r>
              <a:rPr sz="1800" b="1" spc="-5" dirty="0">
                <a:solidFill>
                  <a:srgbClr val="A50021"/>
                </a:solidFill>
                <a:latin typeface="Arial"/>
                <a:cs typeface="Arial"/>
              </a:rPr>
              <a:t>margine </a:t>
            </a:r>
            <a:r>
              <a:rPr sz="1800" b="1" spc="-5" dirty="0">
                <a:solidFill>
                  <a:srgbClr val="00009A"/>
                </a:solidFill>
                <a:latin typeface="Arial"/>
                <a:cs typeface="Arial"/>
              </a:rPr>
              <a:t>è il valore che residua all’azienda </a:t>
            </a:r>
            <a:r>
              <a:rPr sz="1800" b="1" dirty="0">
                <a:solidFill>
                  <a:srgbClr val="00009A"/>
                </a:solidFill>
                <a:latin typeface="Arial"/>
                <a:cs typeface="Arial"/>
              </a:rPr>
              <a:t>dopo </a:t>
            </a:r>
            <a:r>
              <a:rPr sz="1800" b="1" spc="-5" dirty="0">
                <a:solidFill>
                  <a:srgbClr val="00009A"/>
                </a:solidFill>
                <a:latin typeface="Arial"/>
                <a:cs typeface="Arial"/>
              </a:rPr>
              <a:t>aver coperto </a:t>
            </a:r>
            <a:r>
              <a:rPr sz="1800" b="1" dirty="0">
                <a:solidFill>
                  <a:srgbClr val="00009A"/>
                </a:solidFill>
                <a:latin typeface="Arial"/>
                <a:cs typeface="Arial"/>
              </a:rPr>
              <a:t>i </a:t>
            </a:r>
            <a:r>
              <a:rPr sz="1800" b="1" spc="-10" dirty="0">
                <a:solidFill>
                  <a:srgbClr val="00009A"/>
                </a:solidFill>
                <a:latin typeface="Arial"/>
                <a:cs typeface="Arial"/>
              </a:rPr>
              <a:t>costi  </a:t>
            </a:r>
            <a:r>
              <a:rPr sz="1800" b="1" spc="-5" dirty="0">
                <a:solidFill>
                  <a:srgbClr val="00009A"/>
                </a:solidFill>
                <a:latin typeface="Arial"/>
                <a:cs typeface="Arial"/>
              </a:rPr>
              <a:t>associati allo svolgimento </a:t>
            </a:r>
            <a:r>
              <a:rPr sz="1800" b="1" dirty="0">
                <a:solidFill>
                  <a:srgbClr val="00009A"/>
                </a:solidFill>
                <a:latin typeface="Arial"/>
                <a:cs typeface="Arial"/>
              </a:rPr>
              <a:t>di </a:t>
            </a:r>
            <a:r>
              <a:rPr sz="1800" b="1" spc="-5" dirty="0">
                <a:solidFill>
                  <a:srgbClr val="00009A"/>
                </a:solidFill>
                <a:latin typeface="Arial"/>
                <a:cs typeface="Arial"/>
              </a:rPr>
              <a:t>tutte le attività necessarie per progettare,  produrre, promuovere e commercializzare </a:t>
            </a:r>
            <a:r>
              <a:rPr sz="1800" b="1" dirty="0">
                <a:solidFill>
                  <a:srgbClr val="00009A"/>
                </a:solidFill>
                <a:latin typeface="Arial"/>
                <a:cs typeface="Arial"/>
              </a:rPr>
              <a:t>il</a:t>
            </a:r>
            <a:r>
              <a:rPr sz="1800" b="1" spc="-10" dirty="0">
                <a:solidFill>
                  <a:srgbClr val="00009A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009A"/>
                </a:solidFill>
                <a:latin typeface="Arial"/>
                <a:cs typeface="Arial"/>
              </a:rPr>
              <a:t>prodotto</a:t>
            </a:r>
            <a:endParaRPr sz="1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775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34" y="2662667"/>
            <a:ext cx="4482271" cy="2538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101322"/>
              </p:ext>
            </p:extLst>
          </p:nvPr>
        </p:nvGraphicFramePr>
        <p:xfrm>
          <a:off x="4763180" y="3406326"/>
          <a:ext cx="3729084" cy="10516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6454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6454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6598">
                <a:tc>
                  <a:txBody>
                    <a:bodyPr/>
                    <a:lstStyle/>
                    <a:p>
                      <a:r>
                        <a:rPr lang="it-IT" sz="11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LEADERSHIP DI COSTO</a:t>
                      </a:r>
                    </a:p>
                  </a:txBody>
                  <a:tcPr marL="100753" marR="100753" marT="50377" marB="50377"/>
                </a:tc>
                <a:tc>
                  <a:txBody>
                    <a:bodyPr/>
                    <a:lstStyle/>
                    <a:p>
                      <a:r>
                        <a:rPr lang="it-IT" sz="11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DIFFERENZIAZIONE</a:t>
                      </a:r>
                    </a:p>
                  </a:txBody>
                  <a:tcPr marL="100753" marR="100753" marT="50377" marB="50377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5033">
                <a:tc>
                  <a:txBody>
                    <a:bodyPr/>
                    <a:lstStyle/>
                    <a:p>
                      <a:r>
                        <a:rPr lang="it-IT" sz="11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3.A FOCALIZZAZIONE SUI COSTI</a:t>
                      </a:r>
                    </a:p>
                  </a:txBody>
                  <a:tcPr marL="100753" marR="100753" marT="50377" marB="50377"/>
                </a:tc>
                <a:tc>
                  <a:txBody>
                    <a:bodyPr/>
                    <a:lstStyle/>
                    <a:p>
                      <a:r>
                        <a:rPr lang="it-IT" sz="11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3.B FOCALIZZAZIONE SULLA DIFFERENZIAZIONE</a:t>
                      </a:r>
                    </a:p>
                  </a:txBody>
                  <a:tcPr marL="100753" marR="100753" marT="50377" marB="50377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8455898" y="3323689"/>
            <a:ext cx="1031448" cy="448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OBIETTIVO</a:t>
            </a:r>
            <a:r>
              <a:rPr lang="it-IT" sz="1212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1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GENERICO</a:t>
            </a:r>
            <a:endParaRPr lang="it-IT" sz="1212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8477680" y="3980774"/>
            <a:ext cx="1031448" cy="431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OBIETTIVO SPECIFICO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9234465" y="3711710"/>
            <a:ext cx="1269474" cy="431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2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AMBITO COMPETITIVO</a:t>
            </a:r>
          </a:p>
        </p:txBody>
      </p:sp>
      <p:cxnSp>
        <p:nvCxnSpPr>
          <p:cNvPr id="7" name="Connettore 2 6"/>
          <p:cNvCxnSpPr/>
          <p:nvPr/>
        </p:nvCxnSpPr>
        <p:spPr>
          <a:xfrm>
            <a:off x="6616174" y="4421636"/>
            <a:ext cx="0" cy="79342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5386371" y="5215058"/>
            <a:ext cx="2459607" cy="261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102" dirty="0"/>
              <a:t>POLITICHE DI MARKETING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902095" y="5598326"/>
            <a:ext cx="1428159" cy="7707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102" dirty="0"/>
              <a:t>PRODOTTO </a:t>
            </a:r>
          </a:p>
          <a:p>
            <a:pPr algn="ctr"/>
            <a:r>
              <a:rPr lang="it-IT" sz="1102" dirty="0"/>
              <a:t>PREZZO</a:t>
            </a:r>
          </a:p>
          <a:p>
            <a:pPr algn="ctr"/>
            <a:r>
              <a:rPr lang="it-IT" sz="1102" dirty="0"/>
              <a:t>PROMOZIONE </a:t>
            </a:r>
          </a:p>
          <a:p>
            <a:pPr algn="ctr"/>
            <a:r>
              <a:rPr lang="it-IT" sz="1102" dirty="0"/>
              <a:t>DISTRIBUZIONE</a:t>
            </a:r>
          </a:p>
        </p:txBody>
      </p:sp>
      <p:sp>
        <p:nvSpPr>
          <p:cNvPr id="12" name="object 2">
            <a:extLst>
              <a:ext uri="{FF2B5EF4-FFF2-40B4-BE49-F238E27FC236}">
                <a16:creationId xmlns:a16="http://schemas.microsoft.com/office/drawing/2014/main" xmlns="" id="{A5A34414-697E-E745-81FA-A024B07193D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87628" y="501650"/>
            <a:ext cx="706258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La catena </a:t>
            </a:r>
            <a:r>
              <a:rPr lang="it-IT" spc="-5" dirty="0"/>
              <a:t>e vantaggio competitivo</a:t>
            </a:r>
            <a:endParaRPr spc="-10" dirty="0"/>
          </a:p>
        </p:txBody>
      </p:sp>
    </p:spTree>
    <p:extLst>
      <p:ext uri="{BB962C8B-B14F-4D97-AF65-F5344CB8AC3E}">
        <p14:creationId xmlns:p14="http://schemas.microsoft.com/office/powerpoint/2010/main" val="148369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155700" y="555751"/>
            <a:ext cx="6356222" cy="984885"/>
          </a:xfrm>
        </p:spPr>
        <p:txBody>
          <a:bodyPr/>
          <a:lstStyle/>
          <a:p>
            <a:r>
              <a:rPr lang="it-IT" dirty="0" smtClean="0"/>
              <a:t>Strategia </a:t>
            </a:r>
            <a:r>
              <a:rPr lang="it-IT" dirty="0"/>
              <a:t>di leadership di costo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98500" y="2178050"/>
            <a:ext cx="9019654" cy="3724096"/>
          </a:xfrm>
        </p:spPr>
        <p:txBody>
          <a:bodyPr/>
          <a:lstStyle/>
          <a:p>
            <a:pPr fontAlgn="base"/>
            <a:r>
              <a:rPr lang="it-IT" sz="2200" b="0" dirty="0" smtClean="0"/>
              <a:t>La </a:t>
            </a:r>
            <a:r>
              <a:rPr lang="it-IT" sz="2200" b="0" dirty="0"/>
              <a:t>strategia competitiva che mira alla leadership di costo consiste nell’ambire a sostenere i costi più bassi dell’intero settore. In questo modo l’impresa può attirare un elevato numero di clienti praticando un prezzo più basso dei concorrenti.</a:t>
            </a:r>
          </a:p>
          <a:p>
            <a:pPr fontAlgn="base"/>
            <a:r>
              <a:rPr lang="it-IT" sz="2200" b="0" dirty="0"/>
              <a:t>Per conseguire questa strategia è necessario che:</a:t>
            </a:r>
          </a:p>
          <a:p>
            <a:pPr fontAlgn="base"/>
            <a:r>
              <a:rPr lang="it-IT" sz="2200" b="0" dirty="0"/>
              <a:t>l’abbattimento dei costi sia subordinato al vincolo di</a:t>
            </a:r>
            <a:r>
              <a:rPr lang="it-IT" sz="2200" dirty="0"/>
              <a:t> mantenimento delle caratteristiche del prodotto che il cliente ritiene essenziali</a:t>
            </a:r>
            <a:r>
              <a:rPr lang="it-IT" sz="2200" b="0" dirty="0"/>
              <a:t>;</a:t>
            </a:r>
          </a:p>
          <a:p>
            <a:pPr fontAlgn="base"/>
            <a:r>
              <a:rPr lang="it-IT" sz="2200" b="0" dirty="0"/>
              <a:t>il vantaggio di costo sia </a:t>
            </a:r>
            <a:r>
              <a:rPr lang="it-IT" sz="2200" dirty="0"/>
              <a:t>fondato su elementi difficili o troppo onerosi da replicare</a:t>
            </a:r>
            <a:r>
              <a:rPr lang="it-IT" sz="2200" b="0" dirty="0"/>
              <a:t> per i competitors.</a:t>
            </a:r>
          </a:p>
          <a:p>
            <a:r>
              <a:rPr lang="it-IT" sz="2200" dirty="0"/>
              <a:t/>
            </a:r>
            <a:br>
              <a:rPr lang="it-IT" sz="2200" dirty="0"/>
            </a:br>
            <a:endParaRPr lang="it-IT" sz="2200" dirty="0"/>
          </a:p>
        </p:txBody>
      </p:sp>
    </p:spTree>
    <p:extLst>
      <p:ext uri="{BB962C8B-B14F-4D97-AF65-F5344CB8AC3E}">
        <p14:creationId xmlns:p14="http://schemas.microsoft.com/office/powerpoint/2010/main" val="19410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6872" y="1917316"/>
            <a:ext cx="9019654" cy="3385542"/>
          </a:xfrm>
        </p:spPr>
        <p:txBody>
          <a:bodyPr/>
          <a:lstStyle/>
          <a:p>
            <a:pPr fontAlgn="base"/>
            <a:r>
              <a:rPr lang="it-IT" b="0" dirty="0"/>
              <a:t>Quando questa strategia è applicabile quando:</a:t>
            </a:r>
          </a:p>
          <a:p>
            <a:pPr fontAlgn="base"/>
            <a:r>
              <a:rPr lang="it-IT" b="0" dirty="0"/>
              <a:t>il consumatore ha un’elevata sensibilità al prezzo;</a:t>
            </a:r>
          </a:p>
          <a:p>
            <a:pPr fontAlgn="base"/>
            <a:r>
              <a:rPr lang="it-IT" b="0" dirty="0"/>
              <a:t>i beni offerti sono indifferenziati e non vi è possibilità di aggiungere elementi di differenziazione;</a:t>
            </a:r>
          </a:p>
          <a:p>
            <a:pPr fontAlgn="base"/>
            <a:r>
              <a:rPr lang="it-IT" b="0" dirty="0"/>
              <a:t>tutti i consumatori fanno un utilizzo standardizzato del bene;</a:t>
            </a:r>
          </a:p>
          <a:p>
            <a:pPr fontAlgn="base"/>
            <a:r>
              <a:rPr lang="it-IT" b="0" dirty="0" smtClean="0"/>
              <a:t>- ci </a:t>
            </a:r>
            <a:r>
              <a:rPr lang="it-IT" b="0" dirty="0"/>
              <a:t>sono bassi costi per il cliente nel passaggio da un prodotto all’altro o da un fornitore all’altro;</a:t>
            </a:r>
          </a:p>
          <a:p>
            <a:pPr fontAlgn="base"/>
            <a:r>
              <a:rPr lang="it-IT" b="0" dirty="0" smtClean="0"/>
              <a:t>- concentrazione </a:t>
            </a:r>
            <a:r>
              <a:rPr lang="it-IT" b="0" dirty="0"/>
              <a:t>degli acquirenti con conseguente aumento del loro potere contrattuale;</a:t>
            </a:r>
          </a:p>
          <a:p>
            <a:pPr fontAlgn="base"/>
            <a:r>
              <a:rPr lang="it-IT" b="0" dirty="0" smtClean="0"/>
              <a:t>- i </a:t>
            </a:r>
            <a:r>
              <a:rPr lang="it-IT" b="0" dirty="0"/>
              <a:t>nuovi entranti praticano prezzi bassi per guadagnare quota di mercato.</a:t>
            </a:r>
          </a:p>
          <a:p>
            <a:endParaRPr lang="it-IT" dirty="0"/>
          </a:p>
        </p:txBody>
      </p:sp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1155700" y="555751"/>
            <a:ext cx="6356222" cy="984885"/>
          </a:xfrm>
        </p:spPr>
        <p:txBody>
          <a:bodyPr/>
          <a:lstStyle/>
          <a:p>
            <a:r>
              <a:rPr lang="it-IT" dirty="0" smtClean="0"/>
              <a:t>Strategia </a:t>
            </a:r>
            <a:r>
              <a:rPr lang="it-IT" dirty="0"/>
              <a:t>di leadership di costo</a:t>
            </a:r>
            <a:br>
              <a:rPr lang="it-IT" dirty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6005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74700" y="882650"/>
            <a:ext cx="9019654" cy="6771084"/>
          </a:xfrm>
        </p:spPr>
        <p:txBody>
          <a:bodyPr/>
          <a:lstStyle/>
          <a:p>
            <a:pPr fontAlgn="base"/>
            <a:r>
              <a:rPr lang="it-IT" b="0" dirty="0"/>
              <a:t>Il rischio maggiore nel conseguire questa strategia competitiva è la </a:t>
            </a:r>
            <a:r>
              <a:rPr lang="it-IT" dirty="0"/>
              <a:t>guerra dei prezzi</a:t>
            </a:r>
            <a:r>
              <a:rPr lang="it-IT" b="0" dirty="0"/>
              <a:t> con conseguente penalizzazione di tutte le imprese del settore.</a:t>
            </a:r>
          </a:p>
          <a:p>
            <a:pPr fontAlgn="base"/>
            <a:r>
              <a:rPr lang="it-IT" b="0" dirty="0"/>
              <a:t>Un’impresa che si orienta verso questa strategia può agire in due modi:</a:t>
            </a:r>
          </a:p>
          <a:p>
            <a:pPr fontAlgn="base"/>
            <a:r>
              <a:rPr lang="it-IT" b="0" dirty="0" smtClean="0"/>
              <a:t>- ridurre </a:t>
            </a:r>
            <a:r>
              <a:rPr lang="it-IT" b="0" dirty="0"/>
              <a:t>il margine in modo da ridurre il prezzo finale di vendita;</a:t>
            </a:r>
          </a:p>
          <a:p>
            <a:pPr fontAlgn="base"/>
            <a:r>
              <a:rPr lang="it-IT" b="0" dirty="0" smtClean="0"/>
              <a:t>- mantenere </a:t>
            </a:r>
            <a:r>
              <a:rPr lang="it-IT" b="0" dirty="0"/>
              <a:t>i prezzi in linea con la media del mercato e la quota di mercato attuale. In questo modo l’impresa godrà dei vantaggi derivanti dal maggiore margine unitario conseguito.</a:t>
            </a:r>
          </a:p>
          <a:p>
            <a:pPr fontAlgn="base"/>
            <a:endParaRPr lang="it-IT" b="0" dirty="0" smtClean="0"/>
          </a:p>
          <a:p>
            <a:pPr fontAlgn="base"/>
            <a:r>
              <a:rPr lang="it-IT" b="0" dirty="0" smtClean="0"/>
              <a:t>’ necessario </a:t>
            </a:r>
            <a:r>
              <a:rPr lang="it-IT" b="0" dirty="0"/>
              <a:t>agire sulla catena del valore aumentandone l’efficienza ed eliminando attività superflue.</a:t>
            </a:r>
            <a:br>
              <a:rPr lang="it-IT" b="0" dirty="0"/>
            </a:br>
            <a:r>
              <a:rPr lang="it-IT" b="0" dirty="0"/>
              <a:t>In particolare è possibile agire sulla catena del valore:</a:t>
            </a:r>
          </a:p>
          <a:p>
            <a:pPr fontAlgn="base"/>
            <a:r>
              <a:rPr lang="it-IT" b="0" dirty="0"/>
              <a:t>sfruttando le economie di scala e di apprendimento;</a:t>
            </a:r>
          </a:p>
          <a:p>
            <a:pPr fontAlgn="base"/>
            <a:r>
              <a:rPr lang="it-IT" b="0" dirty="0"/>
              <a:t>sfruttando al massimo la capacità produttiva;</a:t>
            </a:r>
          </a:p>
          <a:p>
            <a:pPr fontAlgn="base"/>
            <a:r>
              <a:rPr lang="it-IT" b="0" dirty="0"/>
              <a:t>incrementando l’efficienza della catena di fornitura in modo da ridurre le scorte in magazzino;</a:t>
            </a:r>
          </a:p>
          <a:p>
            <a:pPr fontAlgn="base"/>
            <a:r>
              <a:rPr lang="it-IT" b="0" dirty="0"/>
              <a:t>riducendo il costo delle materie prime;</a:t>
            </a:r>
          </a:p>
          <a:p>
            <a:pPr fontAlgn="base"/>
            <a:r>
              <a:rPr lang="it-IT" b="0" dirty="0"/>
              <a:t>riducendo il costo della manodopera;</a:t>
            </a:r>
          </a:p>
          <a:p>
            <a:pPr fontAlgn="base"/>
            <a:r>
              <a:rPr lang="it-IT" b="0" dirty="0"/>
              <a:t>esternalizzando o integrando attività;</a:t>
            </a:r>
          </a:p>
          <a:p>
            <a:pPr fontAlgn="base"/>
            <a:r>
              <a:rPr lang="it-IT" b="0" dirty="0"/>
              <a:t>riducendo la catena distributiva e consegnando direttamente il prodotto all’utente finale;</a:t>
            </a:r>
          </a:p>
          <a:p>
            <a:pPr fontAlgn="base"/>
            <a:r>
              <a:rPr lang="it-IT" b="0" dirty="0"/>
              <a:t>offrendo un prodotto standardizzato e apprezzato dalla massa.</a:t>
            </a:r>
          </a:p>
          <a:p>
            <a:endParaRPr lang="it-IT" dirty="0"/>
          </a:p>
        </p:txBody>
      </p:sp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1231900" y="267797"/>
            <a:ext cx="6356222" cy="984885"/>
          </a:xfrm>
        </p:spPr>
        <p:txBody>
          <a:bodyPr/>
          <a:lstStyle/>
          <a:p>
            <a:r>
              <a:rPr lang="it-IT" dirty="0" smtClean="0"/>
              <a:t>Strategia </a:t>
            </a:r>
            <a:r>
              <a:rPr lang="it-IT" dirty="0"/>
              <a:t>di leadership di costo</a:t>
            </a:r>
            <a:br>
              <a:rPr lang="it-IT" dirty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9001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74700" y="349250"/>
            <a:ext cx="6675050" cy="762000"/>
          </a:xfrm>
        </p:spPr>
        <p:txBody>
          <a:bodyPr/>
          <a:lstStyle/>
          <a:p>
            <a:r>
              <a:rPr lang="it-IT"/>
              <a:t>Strategia di differenziazione</a:t>
            </a:r>
            <a:br>
              <a:rPr lang="it-IT"/>
            </a:b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74700" y="1339850"/>
            <a:ext cx="9019654" cy="5539978"/>
          </a:xfrm>
        </p:spPr>
        <p:txBody>
          <a:bodyPr/>
          <a:lstStyle/>
          <a:p>
            <a:pPr fontAlgn="base"/>
            <a:r>
              <a:rPr lang="it-IT" b="0" dirty="0" smtClean="0"/>
              <a:t>La </a:t>
            </a:r>
            <a:r>
              <a:rPr lang="it-IT" b="0" dirty="0"/>
              <a:t>strategia competitiva che mira alla differenziazione consiste nell’offrire sul mercato un prodotto/servizio con </a:t>
            </a:r>
            <a:r>
              <a:rPr lang="it-IT" dirty="0"/>
              <a:t>caratteristiche uniche ed inimitabili</a:t>
            </a:r>
            <a:r>
              <a:rPr lang="it-IT" b="0" dirty="0"/>
              <a:t>.</a:t>
            </a:r>
          </a:p>
          <a:p>
            <a:pPr fontAlgn="base"/>
            <a:r>
              <a:rPr lang="it-IT" b="0" dirty="0"/>
              <a:t>Un prodotto/servizio ha caratteristiche inimitabili quando impedisce ai competitors di proporre lo stesso prodotto a causa dell’esistenza di </a:t>
            </a:r>
            <a:r>
              <a:rPr lang="it-IT" dirty="0"/>
              <a:t>barriere all’entrata o all’uscita</a:t>
            </a:r>
            <a:r>
              <a:rPr lang="it-IT" b="0" dirty="0"/>
              <a:t>.</a:t>
            </a:r>
          </a:p>
          <a:p>
            <a:pPr fontAlgn="base"/>
            <a:r>
              <a:rPr lang="it-IT" b="0" dirty="0"/>
              <a:t>La differenziazione può essere:</a:t>
            </a:r>
          </a:p>
          <a:p>
            <a:pPr fontAlgn="base"/>
            <a:r>
              <a:rPr lang="it-IT" dirty="0"/>
              <a:t>Attuale:</a:t>
            </a:r>
            <a:r>
              <a:rPr lang="it-IT" b="0" dirty="0"/>
              <a:t> consiste nell’offrire sul mercato un prodotto/servizio che non è attualmente disponibile;</a:t>
            </a:r>
          </a:p>
          <a:p>
            <a:pPr fontAlgn="base"/>
            <a:r>
              <a:rPr lang="it-IT" dirty="0"/>
              <a:t>Percepita:</a:t>
            </a:r>
            <a:r>
              <a:rPr lang="it-IT" b="0" dirty="0"/>
              <a:t> consiste, attraverso attività di marketing, nel rendere il prodotto, nella mente del consumatore, differente agli altri presenti sul mercato.</a:t>
            </a:r>
          </a:p>
          <a:p>
            <a:pPr fontAlgn="base"/>
            <a:r>
              <a:rPr lang="it-IT" b="0" dirty="0"/>
              <a:t>Questa strategia è applicabile quando:</a:t>
            </a:r>
          </a:p>
          <a:p>
            <a:pPr fontAlgn="base"/>
            <a:r>
              <a:rPr lang="it-IT" b="0" dirty="0" smtClean="0"/>
              <a:t>- le </a:t>
            </a:r>
            <a:r>
              <a:rPr lang="it-IT" b="0" dirty="0"/>
              <a:t>preferenze dei consumatori sono molto eterogenee e non è possibile soddisfarle con un bene standardizzato,</a:t>
            </a:r>
          </a:p>
          <a:p>
            <a:pPr fontAlgn="base"/>
            <a:r>
              <a:rPr lang="it-IT" b="0" dirty="0" smtClean="0"/>
              <a:t>- il </a:t>
            </a:r>
            <a:r>
              <a:rPr lang="it-IT" b="0" dirty="0"/>
              <a:t>consumatore è sensibile al brand ed alla sua unicità,</a:t>
            </a:r>
          </a:p>
          <a:p>
            <a:pPr fontAlgn="base"/>
            <a:r>
              <a:rPr lang="it-IT" b="0" dirty="0" smtClean="0"/>
              <a:t>- ci </a:t>
            </a:r>
            <a:r>
              <a:rPr lang="it-IT" b="0" dirty="0"/>
              <a:t>sono ampie possibilità di differenziazione del bene per caratteristiche ritenute importanti dagli acquirenti,</a:t>
            </a:r>
          </a:p>
          <a:p>
            <a:pPr fontAlgn="base"/>
            <a:r>
              <a:rPr lang="it-IT" b="0" dirty="0" smtClean="0"/>
              <a:t>- si </a:t>
            </a:r>
            <a:r>
              <a:rPr lang="it-IT" b="0" dirty="0"/>
              <a:t>assiste ad un rapido cambiamento tecnologico che offre opportunità di differenziazione</a:t>
            </a:r>
            <a:r>
              <a:rPr lang="it-IT" b="0" dirty="0" smtClean="0"/>
              <a:t>.</a:t>
            </a:r>
            <a:endParaRPr lang="it-IT" b="0" dirty="0"/>
          </a:p>
        </p:txBody>
      </p:sp>
    </p:spTree>
    <p:extLst>
      <p:ext uri="{BB962C8B-B14F-4D97-AF65-F5344CB8AC3E}">
        <p14:creationId xmlns:p14="http://schemas.microsoft.com/office/powerpoint/2010/main" val="1418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6872" y="1917316"/>
            <a:ext cx="9019654" cy="4308872"/>
          </a:xfrm>
        </p:spPr>
        <p:txBody>
          <a:bodyPr/>
          <a:lstStyle/>
          <a:p>
            <a:pPr fontAlgn="base"/>
            <a:r>
              <a:rPr lang="it-IT" b="0" dirty="0"/>
              <a:t>Nell’attuazione di una strategia di differenziazione il </a:t>
            </a:r>
            <a:r>
              <a:rPr lang="it-IT" dirty="0"/>
              <a:t>premium </a:t>
            </a:r>
            <a:r>
              <a:rPr lang="it-IT" dirty="0" err="1"/>
              <a:t>price</a:t>
            </a:r>
            <a:r>
              <a:rPr lang="it-IT" b="0" dirty="0"/>
              <a:t> deve essere:</a:t>
            </a:r>
          </a:p>
          <a:p>
            <a:pPr fontAlgn="base"/>
            <a:r>
              <a:rPr lang="it-IT" dirty="0"/>
              <a:t>superiore ai costi aggiuntivi</a:t>
            </a:r>
            <a:r>
              <a:rPr lang="it-IT" b="0" dirty="0"/>
              <a:t> dovuti alla differenziazione ;</a:t>
            </a:r>
          </a:p>
          <a:p>
            <a:pPr fontAlgn="base"/>
            <a:r>
              <a:rPr lang="it-IT" b="0" dirty="0"/>
              <a:t>riflettere il valore effettivo dell’offerta ed il suo valore percepito.</a:t>
            </a:r>
          </a:p>
          <a:p>
            <a:pPr fontAlgn="base"/>
            <a:r>
              <a:rPr lang="it-IT" b="0" dirty="0"/>
              <a:t>Esistono quattro percorsi alternativi per attuare una strategia di differenziazione:</a:t>
            </a:r>
          </a:p>
          <a:p>
            <a:pPr fontAlgn="base"/>
            <a:r>
              <a:rPr lang="it-IT" b="0" dirty="0"/>
              <a:t>inserire nell’offerta caratteristiche di prodotto/servizio che riducano i costi complessivi di utilizzo per l’utente finale;</a:t>
            </a:r>
          </a:p>
          <a:p>
            <a:pPr fontAlgn="base"/>
            <a:r>
              <a:rPr lang="it-IT" b="0" dirty="0"/>
              <a:t>inserire nell’offerta attributi che migliorino la performance del prodotto;</a:t>
            </a:r>
          </a:p>
          <a:p>
            <a:pPr fontAlgn="base"/>
            <a:r>
              <a:rPr lang="it-IT" b="0" dirty="0"/>
              <a:t>inserire nell’offerta caratteristiche che incrementano la soddisfazione del cliente in termini non economici ed intangibili;</a:t>
            </a:r>
          </a:p>
          <a:p>
            <a:pPr fontAlgn="base"/>
            <a:r>
              <a:rPr lang="it-IT" b="0" dirty="0"/>
              <a:t>sviluppare un’offerta unica grazie a competenze e capacità distintive che i competitors non possiedono e non sono in grado di eguagliare .</a:t>
            </a:r>
          </a:p>
          <a:p>
            <a:endParaRPr lang="it-IT" dirty="0"/>
          </a:p>
          <a:p>
            <a:endParaRPr lang="it-IT" dirty="0"/>
          </a:p>
        </p:txBody>
      </p:sp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836872" y="555751"/>
            <a:ext cx="6675050" cy="513080"/>
          </a:xfrm>
        </p:spPr>
        <p:txBody>
          <a:bodyPr/>
          <a:lstStyle/>
          <a:p>
            <a:r>
              <a:rPr lang="it-IT"/>
              <a:t>Strategia di differenziazione</a:t>
            </a:r>
            <a:br>
              <a:rPr lang="it-IT"/>
            </a:b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543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74700" y="1263650"/>
            <a:ext cx="9019654" cy="6463308"/>
          </a:xfrm>
        </p:spPr>
        <p:txBody>
          <a:bodyPr/>
          <a:lstStyle/>
          <a:p>
            <a:pPr fontAlgn="base"/>
            <a:r>
              <a:rPr lang="it-IT" b="0" dirty="0" smtClean="0"/>
              <a:t>La </a:t>
            </a:r>
            <a:r>
              <a:rPr lang="it-IT" b="0" dirty="0"/>
              <a:t>strategia competitiva che mira alla focalizzazione consiste nel rivolgersi ad una nicchia di mercato e può essere:</a:t>
            </a:r>
          </a:p>
          <a:p>
            <a:pPr fontAlgn="base"/>
            <a:r>
              <a:rPr lang="it-IT" dirty="0"/>
              <a:t>orientata al costo</a:t>
            </a:r>
            <a:r>
              <a:rPr lang="it-IT" b="0" dirty="0"/>
              <a:t> servendo un segmento ristretto di mercato ed offrendogli un prezzo più basso rispetto ai competitors;</a:t>
            </a:r>
          </a:p>
          <a:p>
            <a:pPr fontAlgn="base"/>
            <a:r>
              <a:rPr lang="it-IT" dirty="0"/>
              <a:t>orientata alla differenziazione</a:t>
            </a:r>
            <a:r>
              <a:rPr lang="it-IT" b="0" dirty="0"/>
              <a:t> servendo un segmento ristretto di mercato ed offrendogli un prodotto personalizzato.</a:t>
            </a:r>
          </a:p>
          <a:p>
            <a:pPr fontAlgn="base"/>
            <a:r>
              <a:rPr lang="it-IT" b="0" dirty="0"/>
              <a:t>La premessa nell’attuazione di una strategia di focalizzazione è che i bisogni della nicchia non siano soddisfatti dai prodotti commercializzati nel mercato di massa, e che per soddisfarne i bisogni è necessario focalizzarsi interamente su di essa.</a:t>
            </a:r>
          </a:p>
          <a:p>
            <a:pPr fontAlgn="base"/>
            <a:r>
              <a:rPr lang="it-IT" b="0" dirty="0"/>
              <a:t>Questa strategia è applicabile quando:</a:t>
            </a:r>
          </a:p>
          <a:p>
            <a:pPr fontAlgn="base"/>
            <a:r>
              <a:rPr lang="it-IT" b="0" dirty="0" smtClean="0"/>
              <a:t>- la </a:t>
            </a:r>
            <a:r>
              <a:rPr lang="it-IT" b="0" dirty="0"/>
              <a:t>nicchia di mercato è sufficientemente grande da generare profitti e non è ritenuta interessante dai leader del mercato;</a:t>
            </a:r>
          </a:p>
          <a:p>
            <a:pPr marL="342900" indent="-342900" fontAlgn="base">
              <a:buFontTx/>
              <a:buChar char="-"/>
            </a:pPr>
            <a:r>
              <a:rPr lang="it-IT" b="0" dirty="0" smtClean="0"/>
              <a:t>i </a:t>
            </a:r>
            <a:r>
              <a:rPr lang="it-IT" b="0" dirty="0"/>
              <a:t>concorrenti che mirano a quella nicchia specifica sono </a:t>
            </a:r>
            <a:r>
              <a:rPr lang="it-IT" b="0" dirty="0" smtClean="0"/>
              <a:t>pochi;</a:t>
            </a:r>
          </a:p>
          <a:p>
            <a:pPr marL="342900" indent="-342900" fontAlgn="base">
              <a:buFontTx/>
              <a:buChar char="-"/>
            </a:pPr>
            <a:r>
              <a:rPr lang="it-IT" b="0" dirty="0" smtClean="0"/>
              <a:t>il </a:t>
            </a:r>
            <a:r>
              <a:rPr lang="it-IT" b="0" dirty="0"/>
              <a:t>cliente è fidelizzato</a:t>
            </a:r>
            <a:r>
              <a:rPr lang="it-IT" b="0" dirty="0" smtClean="0"/>
              <a:t>.</a:t>
            </a:r>
          </a:p>
          <a:p>
            <a:pPr marL="342900" indent="-342900" fontAlgn="base">
              <a:buFontTx/>
              <a:buChar char="-"/>
            </a:pPr>
            <a:endParaRPr lang="it-IT" b="0" dirty="0"/>
          </a:p>
          <a:p>
            <a:pPr fontAlgn="base"/>
            <a:r>
              <a:rPr lang="it-IT" b="0" dirty="0"/>
              <a:t>Il rischio maggiore nel conseguire questa strategia è legato alla possibilità che il leader di mercato possa sviluppare </a:t>
            </a:r>
            <a:r>
              <a:rPr lang="it-IT" b="0" dirty="0" err="1"/>
              <a:t>sottolinee</a:t>
            </a:r>
            <a:r>
              <a:rPr lang="it-IT" b="0" dirty="0"/>
              <a:t> di prodotto idonee a sottrarre quote di mercato a chi opera nella nicchia.</a:t>
            </a:r>
          </a:p>
          <a:p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393700" y="555751"/>
            <a:ext cx="7118222" cy="1477328"/>
          </a:xfrm>
        </p:spPr>
        <p:txBody>
          <a:bodyPr/>
          <a:lstStyle/>
          <a:p>
            <a:r>
              <a:rPr lang="it-IT"/>
              <a:t>Strategia di focalizzazione</a:t>
            </a:r>
            <a:br>
              <a:rPr lang="it-IT"/>
            </a:b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531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10689" y="513842"/>
            <a:ext cx="7249232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I </a:t>
            </a:r>
            <a:r>
              <a:rPr spc="-5" dirty="0"/>
              <a:t>segmenti della catena del</a:t>
            </a:r>
            <a:r>
              <a:rPr spc="-15" dirty="0"/>
              <a:t> </a:t>
            </a:r>
            <a:r>
              <a:rPr spc="-10" dirty="0"/>
              <a:t>valore</a:t>
            </a:r>
          </a:p>
        </p:txBody>
      </p:sp>
      <p:sp>
        <p:nvSpPr>
          <p:cNvPr id="3" name="object 3"/>
          <p:cNvSpPr/>
          <p:nvPr/>
        </p:nvSpPr>
        <p:spPr>
          <a:xfrm>
            <a:off x="4049915" y="1617725"/>
            <a:ext cx="2514600" cy="5029200"/>
          </a:xfrm>
          <a:custGeom>
            <a:avLst/>
            <a:gdLst/>
            <a:ahLst/>
            <a:cxnLst/>
            <a:rect l="l" t="t" r="r" b="b"/>
            <a:pathLst>
              <a:path w="2514600" h="5029200">
                <a:moveTo>
                  <a:pt x="0" y="0"/>
                </a:moveTo>
                <a:lnTo>
                  <a:pt x="0" y="5029200"/>
                </a:lnTo>
                <a:lnTo>
                  <a:pt x="2514600" y="5029200"/>
                </a:lnTo>
                <a:lnTo>
                  <a:pt x="2514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88015" y="1840992"/>
            <a:ext cx="2409825" cy="554355"/>
          </a:xfrm>
          <a:custGeom>
            <a:avLst/>
            <a:gdLst/>
            <a:ahLst/>
            <a:cxnLst/>
            <a:rect l="l" t="t" r="r" b="b"/>
            <a:pathLst>
              <a:path w="2409825" h="554355">
                <a:moveTo>
                  <a:pt x="2409444" y="461771"/>
                </a:moveTo>
                <a:lnTo>
                  <a:pt x="2409444" y="92963"/>
                </a:lnTo>
                <a:lnTo>
                  <a:pt x="2402216" y="56899"/>
                </a:lnTo>
                <a:lnTo>
                  <a:pt x="2382488" y="27336"/>
                </a:lnTo>
                <a:lnTo>
                  <a:pt x="2353186" y="7346"/>
                </a:lnTo>
                <a:lnTo>
                  <a:pt x="2317241" y="0"/>
                </a:lnTo>
                <a:lnTo>
                  <a:pt x="92201" y="0"/>
                </a:lnTo>
                <a:lnTo>
                  <a:pt x="56257" y="7346"/>
                </a:lnTo>
                <a:lnTo>
                  <a:pt x="26955" y="27336"/>
                </a:lnTo>
                <a:lnTo>
                  <a:pt x="7227" y="56899"/>
                </a:lnTo>
                <a:lnTo>
                  <a:pt x="0" y="92964"/>
                </a:lnTo>
                <a:lnTo>
                  <a:pt x="0" y="461772"/>
                </a:lnTo>
                <a:lnTo>
                  <a:pt x="7227" y="497716"/>
                </a:lnTo>
                <a:lnTo>
                  <a:pt x="26955" y="527018"/>
                </a:lnTo>
                <a:lnTo>
                  <a:pt x="56257" y="546746"/>
                </a:lnTo>
                <a:lnTo>
                  <a:pt x="92201" y="553974"/>
                </a:lnTo>
                <a:lnTo>
                  <a:pt x="2317241" y="553973"/>
                </a:lnTo>
                <a:lnTo>
                  <a:pt x="2353186" y="546746"/>
                </a:lnTo>
                <a:lnTo>
                  <a:pt x="2382488" y="527018"/>
                </a:lnTo>
                <a:lnTo>
                  <a:pt x="2402216" y="497716"/>
                </a:lnTo>
                <a:lnTo>
                  <a:pt x="2409444" y="46177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088015" y="1840992"/>
            <a:ext cx="2409825" cy="554355"/>
          </a:xfrm>
          <a:custGeom>
            <a:avLst/>
            <a:gdLst/>
            <a:ahLst/>
            <a:cxnLst/>
            <a:rect l="l" t="t" r="r" b="b"/>
            <a:pathLst>
              <a:path w="2409825" h="554355">
                <a:moveTo>
                  <a:pt x="92201" y="0"/>
                </a:moveTo>
                <a:lnTo>
                  <a:pt x="56257" y="7346"/>
                </a:lnTo>
                <a:lnTo>
                  <a:pt x="26955" y="27336"/>
                </a:lnTo>
                <a:lnTo>
                  <a:pt x="7227" y="56899"/>
                </a:lnTo>
                <a:lnTo>
                  <a:pt x="0" y="92964"/>
                </a:lnTo>
                <a:lnTo>
                  <a:pt x="0" y="461772"/>
                </a:lnTo>
                <a:lnTo>
                  <a:pt x="7227" y="497716"/>
                </a:lnTo>
                <a:lnTo>
                  <a:pt x="26955" y="527018"/>
                </a:lnTo>
                <a:lnTo>
                  <a:pt x="56257" y="546746"/>
                </a:lnTo>
                <a:lnTo>
                  <a:pt x="92201" y="553974"/>
                </a:lnTo>
                <a:lnTo>
                  <a:pt x="2317241" y="553973"/>
                </a:lnTo>
                <a:lnTo>
                  <a:pt x="2353186" y="546746"/>
                </a:lnTo>
                <a:lnTo>
                  <a:pt x="2382488" y="527018"/>
                </a:lnTo>
                <a:lnTo>
                  <a:pt x="2402216" y="497716"/>
                </a:lnTo>
                <a:lnTo>
                  <a:pt x="2409444" y="461771"/>
                </a:lnTo>
                <a:lnTo>
                  <a:pt x="2409444" y="92963"/>
                </a:lnTo>
                <a:lnTo>
                  <a:pt x="2402216" y="56899"/>
                </a:lnTo>
                <a:lnTo>
                  <a:pt x="2382488" y="27336"/>
                </a:lnTo>
                <a:lnTo>
                  <a:pt x="2353186" y="7346"/>
                </a:lnTo>
                <a:lnTo>
                  <a:pt x="2317241" y="0"/>
                </a:lnTo>
                <a:lnTo>
                  <a:pt x="92201" y="0"/>
                </a:lnTo>
                <a:close/>
              </a:path>
            </a:pathLst>
          </a:custGeom>
          <a:ln w="281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088015" y="2612898"/>
            <a:ext cx="2399030" cy="552450"/>
          </a:xfrm>
          <a:custGeom>
            <a:avLst/>
            <a:gdLst/>
            <a:ahLst/>
            <a:cxnLst/>
            <a:rect l="l" t="t" r="r" b="b"/>
            <a:pathLst>
              <a:path w="2399029" h="552450">
                <a:moveTo>
                  <a:pt x="2398776" y="460247"/>
                </a:moveTo>
                <a:lnTo>
                  <a:pt x="2398776" y="92201"/>
                </a:lnTo>
                <a:lnTo>
                  <a:pt x="2391548" y="56257"/>
                </a:lnTo>
                <a:lnTo>
                  <a:pt x="2371820" y="26955"/>
                </a:lnTo>
                <a:lnTo>
                  <a:pt x="2342518" y="7227"/>
                </a:lnTo>
                <a:lnTo>
                  <a:pt x="2306574" y="0"/>
                </a:lnTo>
                <a:lnTo>
                  <a:pt x="92201" y="0"/>
                </a:lnTo>
                <a:lnTo>
                  <a:pt x="56257" y="7227"/>
                </a:lnTo>
                <a:lnTo>
                  <a:pt x="26955" y="26955"/>
                </a:lnTo>
                <a:lnTo>
                  <a:pt x="7227" y="56257"/>
                </a:lnTo>
                <a:lnTo>
                  <a:pt x="0" y="92202"/>
                </a:lnTo>
                <a:lnTo>
                  <a:pt x="0" y="460248"/>
                </a:lnTo>
                <a:lnTo>
                  <a:pt x="7227" y="496192"/>
                </a:lnTo>
                <a:lnTo>
                  <a:pt x="26955" y="525494"/>
                </a:lnTo>
                <a:lnTo>
                  <a:pt x="56257" y="545222"/>
                </a:lnTo>
                <a:lnTo>
                  <a:pt x="92201" y="552450"/>
                </a:lnTo>
                <a:lnTo>
                  <a:pt x="2306574" y="552449"/>
                </a:lnTo>
                <a:lnTo>
                  <a:pt x="2342518" y="545222"/>
                </a:lnTo>
                <a:lnTo>
                  <a:pt x="2371820" y="525494"/>
                </a:lnTo>
                <a:lnTo>
                  <a:pt x="2391548" y="496192"/>
                </a:lnTo>
                <a:lnTo>
                  <a:pt x="2398776" y="46024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088015" y="2612898"/>
            <a:ext cx="2399030" cy="552450"/>
          </a:xfrm>
          <a:custGeom>
            <a:avLst/>
            <a:gdLst/>
            <a:ahLst/>
            <a:cxnLst/>
            <a:rect l="l" t="t" r="r" b="b"/>
            <a:pathLst>
              <a:path w="2399029" h="552450">
                <a:moveTo>
                  <a:pt x="92201" y="0"/>
                </a:moveTo>
                <a:lnTo>
                  <a:pt x="56257" y="7227"/>
                </a:lnTo>
                <a:lnTo>
                  <a:pt x="26955" y="26955"/>
                </a:lnTo>
                <a:lnTo>
                  <a:pt x="7227" y="56257"/>
                </a:lnTo>
                <a:lnTo>
                  <a:pt x="0" y="92202"/>
                </a:lnTo>
                <a:lnTo>
                  <a:pt x="0" y="460248"/>
                </a:lnTo>
                <a:lnTo>
                  <a:pt x="7227" y="496192"/>
                </a:lnTo>
                <a:lnTo>
                  <a:pt x="26955" y="525494"/>
                </a:lnTo>
                <a:lnTo>
                  <a:pt x="56257" y="545222"/>
                </a:lnTo>
                <a:lnTo>
                  <a:pt x="92201" y="552450"/>
                </a:lnTo>
                <a:lnTo>
                  <a:pt x="2306574" y="552449"/>
                </a:lnTo>
                <a:lnTo>
                  <a:pt x="2342518" y="545222"/>
                </a:lnTo>
                <a:lnTo>
                  <a:pt x="2371820" y="525494"/>
                </a:lnTo>
                <a:lnTo>
                  <a:pt x="2391548" y="496192"/>
                </a:lnTo>
                <a:lnTo>
                  <a:pt x="2398776" y="460247"/>
                </a:lnTo>
                <a:lnTo>
                  <a:pt x="2398776" y="92201"/>
                </a:lnTo>
                <a:lnTo>
                  <a:pt x="2391548" y="56257"/>
                </a:lnTo>
                <a:lnTo>
                  <a:pt x="2371820" y="26955"/>
                </a:lnTo>
                <a:lnTo>
                  <a:pt x="2342518" y="7227"/>
                </a:lnTo>
                <a:lnTo>
                  <a:pt x="2306574" y="0"/>
                </a:lnTo>
                <a:lnTo>
                  <a:pt x="92201" y="0"/>
                </a:lnTo>
                <a:close/>
              </a:path>
            </a:pathLst>
          </a:custGeom>
          <a:ln w="281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102112" y="2840990"/>
            <a:ext cx="23577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977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Times New Roman"/>
                <a:cs typeface="Times New Roman"/>
              </a:rPr>
              <a:t>PRODUZIONE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068965" y="3374897"/>
            <a:ext cx="2466975" cy="552450"/>
          </a:xfrm>
          <a:custGeom>
            <a:avLst/>
            <a:gdLst/>
            <a:ahLst/>
            <a:cxnLst/>
            <a:rect l="l" t="t" r="r" b="b"/>
            <a:pathLst>
              <a:path w="2466975" h="552450">
                <a:moveTo>
                  <a:pt x="2466594" y="460247"/>
                </a:moveTo>
                <a:lnTo>
                  <a:pt x="2466594" y="92201"/>
                </a:lnTo>
                <a:lnTo>
                  <a:pt x="2459378" y="56257"/>
                </a:lnTo>
                <a:lnTo>
                  <a:pt x="2439733" y="26955"/>
                </a:lnTo>
                <a:lnTo>
                  <a:pt x="2410658" y="7227"/>
                </a:lnTo>
                <a:lnTo>
                  <a:pt x="2375154" y="0"/>
                </a:lnTo>
                <a:lnTo>
                  <a:pt x="92201" y="0"/>
                </a:lnTo>
                <a:lnTo>
                  <a:pt x="56257" y="7227"/>
                </a:lnTo>
                <a:lnTo>
                  <a:pt x="26955" y="26955"/>
                </a:lnTo>
                <a:lnTo>
                  <a:pt x="7227" y="56257"/>
                </a:lnTo>
                <a:lnTo>
                  <a:pt x="0" y="92202"/>
                </a:lnTo>
                <a:lnTo>
                  <a:pt x="0" y="460248"/>
                </a:lnTo>
                <a:lnTo>
                  <a:pt x="7227" y="496192"/>
                </a:lnTo>
                <a:lnTo>
                  <a:pt x="26955" y="525494"/>
                </a:lnTo>
                <a:lnTo>
                  <a:pt x="56257" y="545222"/>
                </a:lnTo>
                <a:lnTo>
                  <a:pt x="92201" y="552450"/>
                </a:lnTo>
                <a:lnTo>
                  <a:pt x="2375154" y="552449"/>
                </a:lnTo>
                <a:lnTo>
                  <a:pt x="2410658" y="545222"/>
                </a:lnTo>
                <a:lnTo>
                  <a:pt x="2439733" y="525494"/>
                </a:lnTo>
                <a:lnTo>
                  <a:pt x="2459378" y="496192"/>
                </a:lnTo>
                <a:lnTo>
                  <a:pt x="2466594" y="46024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068965" y="3374897"/>
            <a:ext cx="2466975" cy="552450"/>
          </a:xfrm>
          <a:custGeom>
            <a:avLst/>
            <a:gdLst/>
            <a:ahLst/>
            <a:cxnLst/>
            <a:rect l="l" t="t" r="r" b="b"/>
            <a:pathLst>
              <a:path w="2466975" h="552450">
                <a:moveTo>
                  <a:pt x="92201" y="0"/>
                </a:moveTo>
                <a:lnTo>
                  <a:pt x="56257" y="7227"/>
                </a:lnTo>
                <a:lnTo>
                  <a:pt x="26955" y="26955"/>
                </a:lnTo>
                <a:lnTo>
                  <a:pt x="7227" y="56257"/>
                </a:lnTo>
                <a:lnTo>
                  <a:pt x="0" y="92202"/>
                </a:lnTo>
                <a:lnTo>
                  <a:pt x="0" y="460248"/>
                </a:lnTo>
                <a:lnTo>
                  <a:pt x="7227" y="496192"/>
                </a:lnTo>
                <a:lnTo>
                  <a:pt x="26955" y="525494"/>
                </a:lnTo>
                <a:lnTo>
                  <a:pt x="56257" y="545222"/>
                </a:lnTo>
                <a:lnTo>
                  <a:pt x="92201" y="552450"/>
                </a:lnTo>
                <a:lnTo>
                  <a:pt x="2375154" y="552449"/>
                </a:lnTo>
                <a:lnTo>
                  <a:pt x="2410658" y="545222"/>
                </a:lnTo>
                <a:lnTo>
                  <a:pt x="2439733" y="525494"/>
                </a:lnTo>
                <a:lnTo>
                  <a:pt x="2459378" y="496192"/>
                </a:lnTo>
                <a:lnTo>
                  <a:pt x="2466594" y="460247"/>
                </a:lnTo>
                <a:lnTo>
                  <a:pt x="2466594" y="92201"/>
                </a:lnTo>
                <a:lnTo>
                  <a:pt x="2459378" y="56257"/>
                </a:lnTo>
                <a:lnTo>
                  <a:pt x="2439733" y="26955"/>
                </a:lnTo>
                <a:lnTo>
                  <a:pt x="2410658" y="7227"/>
                </a:lnTo>
                <a:lnTo>
                  <a:pt x="2375154" y="0"/>
                </a:lnTo>
                <a:lnTo>
                  <a:pt x="92201" y="0"/>
                </a:lnTo>
                <a:close/>
              </a:path>
            </a:pathLst>
          </a:custGeom>
          <a:ln w="281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100153" y="3431154"/>
            <a:ext cx="2421890" cy="482600"/>
          </a:xfrm>
          <a:prstGeom prst="rect">
            <a:avLst/>
          </a:prstGeom>
          <a:solidFill>
            <a:srgbClr val="33CCCC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1250">
              <a:latin typeface="Times New Roman"/>
              <a:cs typeface="Times New Roman"/>
            </a:endParaRPr>
          </a:p>
          <a:p>
            <a:pPr marL="800735">
              <a:lnSpc>
                <a:spcPct val="100000"/>
              </a:lnSpc>
            </a:pPr>
            <a:r>
              <a:rPr sz="1200" spc="-10" dirty="0">
                <a:latin typeface="Times New Roman"/>
                <a:cs typeface="Times New Roman"/>
              </a:rPr>
              <a:t>LOGISTICA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049915" y="4126991"/>
            <a:ext cx="2486025" cy="552450"/>
          </a:xfrm>
          <a:custGeom>
            <a:avLst/>
            <a:gdLst/>
            <a:ahLst/>
            <a:cxnLst/>
            <a:rect l="l" t="t" r="r" b="b"/>
            <a:pathLst>
              <a:path w="2486025" h="552450">
                <a:moveTo>
                  <a:pt x="2485644" y="460247"/>
                </a:moveTo>
                <a:lnTo>
                  <a:pt x="2485644" y="92201"/>
                </a:lnTo>
                <a:lnTo>
                  <a:pt x="2478428" y="56257"/>
                </a:lnTo>
                <a:lnTo>
                  <a:pt x="2458783" y="26955"/>
                </a:lnTo>
                <a:lnTo>
                  <a:pt x="2429708" y="7227"/>
                </a:lnTo>
                <a:lnTo>
                  <a:pt x="2394204" y="0"/>
                </a:lnTo>
                <a:lnTo>
                  <a:pt x="92201" y="0"/>
                </a:lnTo>
                <a:lnTo>
                  <a:pt x="56257" y="7227"/>
                </a:lnTo>
                <a:lnTo>
                  <a:pt x="26955" y="26955"/>
                </a:lnTo>
                <a:lnTo>
                  <a:pt x="7227" y="56257"/>
                </a:lnTo>
                <a:lnTo>
                  <a:pt x="0" y="92202"/>
                </a:lnTo>
                <a:lnTo>
                  <a:pt x="0" y="460248"/>
                </a:lnTo>
                <a:lnTo>
                  <a:pt x="7227" y="496192"/>
                </a:lnTo>
                <a:lnTo>
                  <a:pt x="26955" y="525494"/>
                </a:lnTo>
                <a:lnTo>
                  <a:pt x="56257" y="545222"/>
                </a:lnTo>
                <a:lnTo>
                  <a:pt x="92201" y="552450"/>
                </a:lnTo>
                <a:lnTo>
                  <a:pt x="2394204" y="552449"/>
                </a:lnTo>
                <a:lnTo>
                  <a:pt x="2429708" y="545222"/>
                </a:lnTo>
                <a:lnTo>
                  <a:pt x="2458783" y="525494"/>
                </a:lnTo>
                <a:lnTo>
                  <a:pt x="2478428" y="496192"/>
                </a:lnTo>
                <a:lnTo>
                  <a:pt x="2485644" y="46024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049915" y="4126991"/>
            <a:ext cx="2486025" cy="552450"/>
          </a:xfrm>
          <a:custGeom>
            <a:avLst/>
            <a:gdLst/>
            <a:ahLst/>
            <a:cxnLst/>
            <a:rect l="l" t="t" r="r" b="b"/>
            <a:pathLst>
              <a:path w="2486025" h="552450">
                <a:moveTo>
                  <a:pt x="92201" y="0"/>
                </a:moveTo>
                <a:lnTo>
                  <a:pt x="56257" y="7227"/>
                </a:lnTo>
                <a:lnTo>
                  <a:pt x="26955" y="26955"/>
                </a:lnTo>
                <a:lnTo>
                  <a:pt x="7227" y="56257"/>
                </a:lnTo>
                <a:lnTo>
                  <a:pt x="0" y="92202"/>
                </a:lnTo>
                <a:lnTo>
                  <a:pt x="0" y="460248"/>
                </a:lnTo>
                <a:lnTo>
                  <a:pt x="7227" y="496192"/>
                </a:lnTo>
                <a:lnTo>
                  <a:pt x="26955" y="525494"/>
                </a:lnTo>
                <a:lnTo>
                  <a:pt x="56257" y="545222"/>
                </a:lnTo>
                <a:lnTo>
                  <a:pt x="92201" y="552450"/>
                </a:lnTo>
                <a:lnTo>
                  <a:pt x="2394204" y="552449"/>
                </a:lnTo>
                <a:lnTo>
                  <a:pt x="2429708" y="545222"/>
                </a:lnTo>
                <a:lnTo>
                  <a:pt x="2458783" y="525494"/>
                </a:lnTo>
                <a:lnTo>
                  <a:pt x="2478428" y="496192"/>
                </a:lnTo>
                <a:lnTo>
                  <a:pt x="2485644" y="460247"/>
                </a:lnTo>
                <a:lnTo>
                  <a:pt x="2485644" y="92201"/>
                </a:lnTo>
                <a:lnTo>
                  <a:pt x="2478428" y="56257"/>
                </a:lnTo>
                <a:lnTo>
                  <a:pt x="2458783" y="26955"/>
                </a:lnTo>
                <a:lnTo>
                  <a:pt x="2429708" y="7227"/>
                </a:lnTo>
                <a:lnTo>
                  <a:pt x="2394204" y="0"/>
                </a:lnTo>
                <a:lnTo>
                  <a:pt x="92201" y="0"/>
                </a:lnTo>
                <a:close/>
              </a:path>
            </a:pathLst>
          </a:custGeom>
          <a:ln w="281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064012" y="4201921"/>
            <a:ext cx="2457450" cy="3924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25170" marR="261620" indent="-45593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MARKETING DI </a:t>
            </a:r>
            <a:r>
              <a:rPr sz="1200" spc="-10" dirty="0">
                <a:latin typeface="Times New Roman"/>
                <a:cs typeface="Times New Roman"/>
              </a:rPr>
              <a:t>ACQUISTO  </a:t>
            </a:r>
            <a:r>
              <a:rPr sz="1200" dirty="0">
                <a:latin typeface="Times New Roman"/>
                <a:cs typeface="Times New Roman"/>
              </a:rPr>
              <a:t>E </a:t>
            </a:r>
            <a:r>
              <a:rPr sz="1200" spc="-5" dirty="0">
                <a:latin typeface="Times New Roman"/>
                <a:cs typeface="Times New Roman"/>
              </a:rPr>
              <a:t>DI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VENDITA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078109" y="4900421"/>
            <a:ext cx="2438400" cy="551180"/>
          </a:xfrm>
          <a:custGeom>
            <a:avLst/>
            <a:gdLst/>
            <a:ahLst/>
            <a:cxnLst/>
            <a:rect l="l" t="t" r="r" b="b"/>
            <a:pathLst>
              <a:path w="2438400" h="551179">
                <a:moveTo>
                  <a:pt x="2438400" y="458723"/>
                </a:moveTo>
                <a:lnTo>
                  <a:pt x="2438400" y="91439"/>
                </a:lnTo>
                <a:lnTo>
                  <a:pt x="2431184" y="55935"/>
                </a:lnTo>
                <a:lnTo>
                  <a:pt x="2411539" y="26860"/>
                </a:lnTo>
                <a:lnTo>
                  <a:pt x="2382464" y="7215"/>
                </a:lnTo>
                <a:lnTo>
                  <a:pt x="2346960" y="0"/>
                </a:lnTo>
                <a:lnTo>
                  <a:pt x="92201" y="0"/>
                </a:lnTo>
                <a:lnTo>
                  <a:pt x="56257" y="7215"/>
                </a:lnTo>
                <a:lnTo>
                  <a:pt x="26955" y="26860"/>
                </a:lnTo>
                <a:lnTo>
                  <a:pt x="7227" y="55935"/>
                </a:lnTo>
                <a:lnTo>
                  <a:pt x="0" y="91440"/>
                </a:lnTo>
                <a:lnTo>
                  <a:pt x="0" y="458723"/>
                </a:lnTo>
                <a:lnTo>
                  <a:pt x="7227" y="494668"/>
                </a:lnTo>
                <a:lnTo>
                  <a:pt x="26955" y="523970"/>
                </a:lnTo>
                <a:lnTo>
                  <a:pt x="56257" y="543698"/>
                </a:lnTo>
                <a:lnTo>
                  <a:pt x="92201" y="550926"/>
                </a:lnTo>
                <a:lnTo>
                  <a:pt x="2346960" y="550925"/>
                </a:lnTo>
                <a:lnTo>
                  <a:pt x="2382464" y="543698"/>
                </a:lnTo>
                <a:lnTo>
                  <a:pt x="2411539" y="523970"/>
                </a:lnTo>
                <a:lnTo>
                  <a:pt x="2431184" y="494668"/>
                </a:lnTo>
                <a:lnTo>
                  <a:pt x="2438400" y="45872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078109" y="4900421"/>
            <a:ext cx="2438400" cy="551180"/>
          </a:xfrm>
          <a:custGeom>
            <a:avLst/>
            <a:gdLst/>
            <a:ahLst/>
            <a:cxnLst/>
            <a:rect l="l" t="t" r="r" b="b"/>
            <a:pathLst>
              <a:path w="2438400" h="551179">
                <a:moveTo>
                  <a:pt x="92201" y="0"/>
                </a:moveTo>
                <a:lnTo>
                  <a:pt x="56257" y="7215"/>
                </a:lnTo>
                <a:lnTo>
                  <a:pt x="26955" y="26860"/>
                </a:lnTo>
                <a:lnTo>
                  <a:pt x="7227" y="55935"/>
                </a:lnTo>
                <a:lnTo>
                  <a:pt x="0" y="91440"/>
                </a:lnTo>
                <a:lnTo>
                  <a:pt x="0" y="458723"/>
                </a:lnTo>
                <a:lnTo>
                  <a:pt x="7227" y="494668"/>
                </a:lnTo>
                <a:lnTo>
                  <a:pt x="26955" y="523970"/>
                </a:lnTo>
                <a:lnTo>
                  <a:pt x="56257" y="543698"/>
                </a:lnTo>
                <a:lnTo>
                  <a:pt x="92201" y="550926"/>
                </a:lnTo>
                <a:lnTo>
                  <a:pt x="2346960" y="550925"/>
                </a:lnTo>
                <a:lnTo>
                  <a:pt x="2382464" y="543698"/>
                </a:lnTo>
                <a:lnTo>
                  <a:pt x="2411539" y="523970"/>
                </a:lnTo>
                <a:lnTo>
                  <a:pt x="2431184" y="494668"/>
                </a:lnTo>
                <a:lnTo>
                  <a:pt x="2438400" y="458723"/>
                </a:lnTo>
                <a:lnTo>
                  <a:pt x="2438400" y="91439"/>
                </a:lnTo>
                <a:lnTo>
                  <a:pt x="2431184" y="55935"/>
                </a:lnTo>
                <a:lnTo>
                  <a:pt x="2411539" y="26860"/>
                </a:lnTo>
                <a:lnTo>
                  <a:pt x="2382464" y="7215"/>
                </a:lnTo>
                <a:lnTo>
                  <a:pt x="2346960" y="0"/>
                </a:lnTo>
                <a:lnTo>
                  <a:pt x="92201" y="0"/>
                </a:lnTo>
                <a:close/>
              </a:path>
            </a:pathLst>
          </a:custGeom>
          <a:ln w="281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088015" y="5650991"/>
            <a:ext cx="2419350" cy="552450"/>
          </a:xfrm>
          <a:custGeom>
            <a:avLst/>
            <a:gdLst/>
            <a:ahLst/>
            <a:cxnLst/>
            <a:rect l="l" t="t" r="r" b="b"/>
            <a:pathLst>
              <a:path w="2419350" h="552450">
                <a:moveTo>
                  <a:pt x="2419350" y="460247"/>
                </a:moveTo>
                <a:lnTo>
                  <a:pt x="2419350" y="92201"/>
                </a:lnTo>
                <a:lnTo>
                  <a:pt x="2412122" y="56257"/>
                </a:lnTo>
                <a:lnTo>
                  <a:pt x="2392394" y="26955"/>
                </a:lnTo>
                <a:lnTo>
                  <a:pt x="2363092" y="7227"/>
                </a:lnTo>
                <a:lnTo>
                  <a:pt x="2327147" y="0"/>
                </a:lnTo>
                <a:lnTo>
                  <a:pt x="92201" y="0"/>
                </a:lnTo>
                <a:lnTo>
                  <a:pt x="56257" y="7227"/>
                </a:lnTo>
                <a:lnTo>
                  <a:pt x="26955" y="26955"/>
                </a:lnTo>
                <a:lnTo>
                  <a:pt x="7227" y="56257"/>
                </a:lnTo>
                <a:lnTo>
                  <a:pt x="0" y="92202"/>
                </a:lnTo>
                <a:lnTo>
                  <a:pt x="0" y="460248"/>
                </a:lnTo>
                <a:lnTo>
                  <a:pt x="7227" y="496192"/>
                </a:lnTo>
                <a:lnTo>
                  <a:pt x="26955" y="525494"/>
                </a:lnTo>
                <a:lnTo>
                  <a:pt x="56257" y="545222"/>
                </a:lnTo>
                <a:lnTo>
                  <a:pt x="92201" y="552450"/>
                </a:lnTo>
                <a:lnTo>
                  <a:pt x="2327147" y="552449"/>
                </a:lnTo>
                <a:lnTo>
                  <a:pt x="2363092" y="545222"/>
                </a:lnTo>
                <a:lnTo>
                  <a:pt x="2392394" y="525494"/>
                </a:lnTo>
                <a:lnTo>
                  <a:pt x="2412122" y="496192"/>
                </a:lnTo>
                <a:lnTo>
                  <a:pt x="2419350" y="46024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088015" y="5650991"/>
            <a:ext cx="2419350" cy="552450"/>
          </a:xfrm>
          <a:custGeom>
            <a:avLst/>
            <a:gdLst/>
            <a:ahLst/>
            <a:cxnLst/>
            <a:rect l="l" t="t" r="r" b="b"/>
            <a:pathLst>
              <a:path w="2419350" h="552450">
                <a:moveTo>
                  <a:pt x="92201" y="0"/>
                </a:moveTo>
                <a:lnTo>
                  <a:pt x="56257" y="7227"/>
                </a:lnTo>
                <a:lnTo>
                  <a:pt x="26955" y="26955"/>
                </a:lnTo>
                <a:lnTo>
                  <a:pt x="7227" y="56257"/>
                </a:lnTo>
                <a:lnTo>
                  <a:pt x="0" y="92202"/>
                </a:lnTo>
                <a:lnTo>
                  <a:pt x="0" y="460248"/>
                </a:lnTo>
                <a:lnTo>
                  <a:pt x="7227" y="496192"/>
                </a:lnTo>
                <a:lnTo>
                  <a:pt x="26955" y="525494"/>
                </a:lnTo>
                <a:lnTo>
                  <a:pt x="56257" y="545222"/>
                </a:lnTo>
                <a:lnTo>
                  <a:pt x="92201" y="552450"/>
                </a:lnTo>
                <a:lnTo>
                  <a:pt x="2327147" y="552449"/>
                </a:lnTo>
                <a:lnTo>
                  <a:pt x="2363092" y="545222"/>
                </a:lnTo>
                <a:lnTo>
                  <a:pt x="2392394" y="525494"/>
                </a:lnTo>
                <a:lnTo>
                  <a:pt x="2412122" y="496192"/>
                </a:lnTo>
                <a:lnTo>
                  <a:pt x="2419350" y="460247"/>
                </a:lnTo>
                <a:lnTo>
                  <a:pt x="2419350" y="92201"/>
                </a:lnTo>
                <a:lnTo>
                  <a:pt x="2412122" y="56257"/>
                </a:lnTo>
                <a:lnTo>
                  <a:pt x="2392394" y="26955"/>
                </a:lnTo>
                <a:lnTo>
                  <a:pt x="2363092" y="7227"/>
                </a:lnTo>
                <a:lnTo>
                  <a:pt x="2327147" y="0"/>
                </a:lnTo>
                <a:lnTo>
                  <a:pt x="92201" y="0"/>
                </a:lnTo>
                <a:close/>
              </a:path>
            </a:pathLst>
          </a:custGeom>
          <a:ln w="281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149278" y="2394332"/>
            <a:ext cx="250825" cy="1720214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850"/>
              </a:lnSpc>
            </a:pPr>
            <a:r>
              <a:rPr sz="1600" b="1" spc="-5" dirty="0">
                <a:solidFill>
                  <a:srgbClr val="A50021"/>
                </a:solidFill>
                <a:latin typeface="Times New Roman"/>
                <a:cs typeface="Times New Roman"/>
              </a:rPr>
              <a:t>Leadership di</a:t>
            </a:r>
            <a:r>
              <a:rPr sz="1600" b="1" spc="-60" dirty="0">
                <a:solidFill>
                  <a:srgbClr val="A50021"/>
                </a:solidFill>
                <a:latin typeface="Times New Roman"/>
                <a:cs typeface="Times New Roman"/>
              </a:rPr>
              <a:t> </a:t>
            </a:r>
            <a:r>
              <a:rPr sz="1600" b="1" spc="-5" dirty="0">
                <a:solidFill>
                  <a:srgbClr val="A50021"/>
                </a:solidFill>
                <a:latin typeface="Times New Roman"/>
                <a:cs typeface="Times New Roman"/>
              </a:rPr>
              <a:t>costo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209096" y="2630677"/>
            <a:ext cx="250825" cy="14503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850"/>
              </a:lnSpc>
            </a:pPr>
            <a:r>
              <a:rPr sz="1600" b="1" dirty="0">
                <a:solidFill>
                  <a:srgbClr val="00009A"/>
                </a:solidFill>
                <a:latin typeface="Times New Roman"/>
                <a:cs typeface="Times New Roman"/>
              </a:rPr>
              <a:t>Differenziazione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564515" y="2088642"/>
            <a:ext cx="57150" cy="0"/>
          </a:xfrm>
          <a:custGeom>
            <a:avLst/>
            <a:gdLst/>
            <a:ahLst/>
            <a:cxnLst/>
            <a:rect l="l" t="t" r="r" b="b"/>
            <a:pathLst>
              <a:path w="57150">
                <a:moveTo>
                  <a:pt x="0" y="0"/>
                </a:moveTo>
                <a:lnTo>
                  <a:pt x="5715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620141" y="2039111"/>
            <a:ext cx="100330" cy="100330"/>
          </a:xfrm>
          <a:custGeom>
            <a:avLst/>
            <a:gdLst/>
            <a:ahLst/>
            <a:cxnLst/>
            <a:rect l="l" t="t" r="r" b="b"/>
            <a:pathLst>
              <a:path w="100329" h="100330">
                <a:moveTo>
                  <a:pt x="99822" y="50292"/>
                </a:moveTo>
                <a:lnTo>
                  <a:pt x="0" y="0"/>
                </a:lnTo>
                <a:lnTo>
                  <a:pt x="0" y="99822"/>
                </a:lnTo>
                <a:lnTo>
                  <a:pt x="99822" y="502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678803" y="1687067"/>
            <a:ext cx="2484120" cy="792480"/>
          </a:xfrm>
          <a:custGeom>
            <a:avLst/>
            <a:gdLst/>
            <a:ahLst/>
            <a:cxnLst/>
            <a:rect l="l" t="t" r="r" b="b"/>
            <a:pathLst>
              <a:path w="2484120" h="792480">
                <a:moveTo>
                  <a:pt x="2484120" y="792480"/>
                </a:moveTo>
                <a:lnTo>
                  <a:pt x="2484120" y="0"/>
                </a:lnTo>
                <a:lnTo>
                  <a:pt x="0" y="0"/>
                </a:lnTo>
                <a:lnTo>
                  <a:pt x="0" y="792480"/>
                </a:lnTo>
                <a:lnTo>
                  <a:pt x="2484120" y="7924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678803" y="1687067"/>
            <a:ext cx="2484120" cy="792480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47625" rIns="0" bIns="0" rtlCol="0">
            <a:spAutoFit/>
          </a:bodyPr>
          <a:lstStyle/>
          <a:p>
            <a:pPr marL="96520" marR="293370">
              <a:lnSpc>
                <a:spcPct val="100000"/>
              </a:lnSpc>
              <a:spcBef>
                <a:spcPts val="375"/>
              </a:spcBef>
            </a:pPr>
            <a:r>
              <a:rPr sz="1200" spc="-5" dirty="0">
                <a:latin typeface="Arial"/>
                <a:cs typeface="Arial"/>
              </a:rPr>
              <a:t>Scelte di </a:t>
            </a:r>
            <a:r>
              <a:rPr sz="1200" spc="-10" dirty="0">
                <a:latin typeface="Arial"/>
                <a:cs typeface="Arial"/>
              </a:rPr>
              <a:t>design, </a:t>
            </a:r>
            <a:r>
              <a:rPr sz="1200" spc="-5" dirty="0">
                <a:latin typeface="Arial"/>
                <a:cs typeface="Arial"/>
              </a:rPr>
              <a:t>stile, </a:t>
            </a:r>
            <a:r>
              <a:rPr sz="1200" spc="-10" dirty="0">
                <a:latin typeface="Arial"/>
                <a:cs typeface="Arial"/>
              </a:rPr>
              <a:t>materiali  </a:t>
            </a:r>
            <a:r>
              <a:rPr sz="1200" spc="-5" dirty="0">
                <a:latin typeface="Arial"/>
                <a:cs typeface="Arial"/>
              </a:rPr>
              <a:t>particolari, soluzioni </a:t>
            </a:r>
            <a:r>
              <a:rPr sz="1200" spc="-10" dirty="0">
                <a:latin typeface="Arial"/>
                <a:cs typeface="Arial"/>
              </a:rPr>
              <a:t>progettuali  innovative, rapido sviluppo di  </a:t>
            </a:r>
            <a:r>
              <a:rPr sz="1200" spc="-5" dirty="0">
                <a:latin typeface="Arial"/>
                <a:cs typeface="Arial"/>
              </a:rPr>
              <a:t>nuovi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prodotti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678803" y="2622042"/>
            <a:ext cx="2484120" cy="495300"/>
          </a:xfrm>
          <a:custGeom>
            <a:avLst/>
            <a:gdLst/>
            <a:ahLst/>
            <a:cxnLst/>
            <a:rect l="l" t="t" r="r" b="b"/>
            <a:pathLst>
              <a:path w="2484120" h="495300">
                <a:moveTo>
                  <a:pt x="2484120" y="495300"/>
                </a:moveTo>
                <a:lnTo>
                  <a:pt x="2484120" y="0"/>
                </a:lnTo>
                <a:lnTo>
                  <a:pt x="0" y="0"/>
                </a:lnTo>
                <a:lnTo>
                  <a:pt x="0" y="495300"/>
                </a:lnTo>
                <a:lnTo>
                  <a:pt x="2484120" y="49530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6762877" y="2657347"/>
            <a:ext cx="2077085" cy="390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Arial"/>
                <a:cs typeface="Arial"/>
              </a:rPr>
              <a:t>Innovazione </a:t>
            </a:r>
            <a:r>
              <a:rPr sz="1200" spc="-5" dirty="0">
                <a:latin typeface="Arial"/>
                <a:cs typeface="Arial"/>
              </a:rPr>
              <a:t>di processo, </a:t>
            </a:r>
            <a:r>
              <a:rPr sz="1200" spc="-10" dirty="0">
                <a:latin typeface="Arial"/>
                <a:cs typeface="Arial"/>
              </a:rPr>
              <a:t>livelli  </a:t>
            </a:r>
            <a:r>
              <a:rPr sz="1200" spc="-5" dirty="0">
                <a:latin typeface="Arial"/>
                <a:cs typeface="Arial"/>
              </a:rPr>
              <a:t>qualitativi </a:t>
            </a:r>
            <a:r>
              <a:rPr sz="1200" spc="-10" dirty="0">
                <a:latin typeface="Arial"/>
                <a:cs typeface="Arial"/>
              </a:rPr>
              <a:t>elevati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601609" y="2587751"/>
            <a:ext cx="2334260" cy="643890"/>
          </a:xfrm>
          <a:custGeom>
            <a:avLst/>
            <a:gdLst/>
            <a:ahLst/>
            <a:cxnLst/>
            <a:rect l="l" t="t" r="r" b="b"/>
            <a:pathLst>
              <a:path w="2334260" h="643889">
                <a:moveTo>
                  <a:pt x="2334005" y="643889"/>
                </a:moveTo>
                <a:lnTo>
                  <a:pt x="2334005" y="0"/>
                </a:lnTo>
                <a:lnTo>
                  <a:pt x="0" y="0"/>
                </a:lnTo>
                <a:lnTo>
                  <a:pt x="0" y="643890"/>
                </a:lnTo>
                <a:lnTo>
                  <a:pt x="2334005" y="643889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1606181" y="2622296"/>
            <a:ext cx="2325370" cy="573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2710" marR="48514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Arial"/>
                <a:cs typeface="Arial"/>
              </a:rPr>
              <a:t>Economie </a:t>
            </a:r>
            <a:r>
              <a:rPr sz="1200" spc="-5" dirty="0">
                <a:latin typeface="Arial"/>
                <a:cs typeface="Arial"/>
              </a:rPr>
              <a:t>di </a:t>
            </a:r>
            <a:r>
              <a:rPr sz="1200" spc="-10" dirty="0">
                <a:latin typeface="Arial"/>
                <a:cs typeface="Arial"/>
              </a:rPr>
              <a:t>scala </a:t>
            </a:r>
            <a:r>
              <a:rPr sz="1200" spc="-5" dirty="0">
                <a:latin typeface="Arial"/>
                <a:cs typeface="Arial"/>
              </a:rPr>
              <a:t>e </a:t>
            </a:r>
            <a:r>
              <a:rPr sz="1200" spc="-10" dirty="0">
                <a:latin typeface="Arial"/>
                <a:cs typeface="Arial"/>
              </a:rPr>
              <a:t>di  </a:t>
            </a:r>
            <a:r>
              <a:rPr sz="1200" spc="-5" dirty="0">
                <a:latin typeface="Arial"/>
                <a:cs typeface="Arial"/>
              </a:rPr>
              <a:t>apprendimento, </a:t>
            </a:r>
            <a:r>
              <a:rPr sz="1200" spc="-10" dirty="0">
                <a:latin typeface="Arial"/>
                <a:cs typeface="Arial"/>
              </a:rPr>
              <a:t>efficienza  </a:t>
            </a:r>
            <a:r>
              <a:rPr sz="1200" spc="-5" dirty="0">
                <a:latin typeface="Arial"/>
                <a:cs typeface="Arial"/>
              </a:rPr>
              <a:t>economica degli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impianti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1601609" y="1687067"/>
            <a:ext cx="2334260" cy="792480"/>
          </a:xfrm>
          <a:custGeom>
            <a:avLst/>
            <a:gdLst/>
            <a:ahLst/>
            <a:cxnLst/>
            <a:rect l="l" t="t" r="r" b="b"/>
            <a:pathLst>
              <a:path w="2334260" h="792480">
                <a:moveTo>
                  <a:pt x="2334005" y="792480"/>
                </a:moveTo>
                <a:lnTo>
                  <a:pt x="2334005" y="0"/>
                </a:lnTo>
                <a:lnTo>
                  <a:pt x="0" y="0"/>
                </a:lnTo>
                <a:lnTo>
                  <a:pt x="0" y="792480"/>
                </a:lnTo>
                <a:lnTo>
                  <a:pt x="2334005" y="79248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1686432" y="1722373"/>
            <a:ext cx="2164715" cy="755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Scelta di </a:t>
            </a:r>
            <a:r>
              <a:rPr sz="1200" spc="-10" dirty="0">
                <a:latin typeface="Arial"/>
                <a:cs typeface="Arial"/>
              </a:rPr>
              <a:t>materiali </a:t>
            </a:r>
            <a:r>
              <a:rPr sz="1200" spc="-5" dirty="0">
                <a:latin typeface="Arial"/>
                <a:cs typeface="Arial"/>
              </a:rPr>
              <a:t>meno costosi  (fare il costo sui </a:t>
            </a:r>
            <a:r>
              <a:rPr sz="1200" spc="-10" dirty="0">
                <a:latin typeface="Arial"/>
                <a:cs typeface="Arial"/>
              </a:rPr>
              <a:t>prezzi),  </a:t>
            </a:r>
            <a:r>
              <a:rPr sz="1200" spc="-5" dirty="0">
                <a:latin typeface="Arial"/>
                <a:cs typeface="Arial"/>
              </a:rPr>
              <a:t>riduzione della frequenza </a:t>
            </a:r>
            <a:r>
              <a:rPr sz="1200" spc="-10" dirty="0">
                <a:latin typeface="Arial"/>
                <a:cs typeface="Arial"/>
              </a:rPr>
              <a:t>di  variazione </a:t>
            </a:r>
            <a:r>
              <a:rPr sz="1200" spc="-5" dirty="0">
                <a:latin typeface="Arial"/>
                <a:cs typeface="Arial"/>
              </a:rPr>
              <a:t>dei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modelli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1601609" y="3273552"/>
            <a:ext cx="2334260" cy="643890"/>
          </a:xfrm>
          <a:custGeom>
            <a:avLst/>
            <a:gdLst/>
            <a:ahLst/>
            <a:cxnLst/>
            <a:rect l="l" t="t" r="r" b="b"/>
            <a:pathLst>
              <a:path w="2334260" h="643889">
                <a:moveTo>
                  <a:pt x="2334005" y="643889"/>
                </a:moveTo>
                <a:lnTo>
                  <a:pt x="2334005" y="0"/>
                </a:lnTo>
                <a:lnTo>
                  <a:pt x="0" y="0"/>
                </a:lnTo>
                <a:lnTo>
                  <a:pt x="0" y="643889"/>
                </a:lnTo>
                <a:lnTo>
                  <a:pt x="2334005" y="643889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606181" y="3308096"/>
            <a:ext cx="2325370" cy="390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2710" marR="15367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Lay-out, riduzione </a:t>
            </a:r>
            <a:r>
              <a:rPr sz="1200" spc="-10" dirty="0">
                <a:latin typeface="Arial"/>
                <a:cs typeface="Arial"/>
              </a:rPr>
              <a:t>delle </a:t>
            </a:r>
            <a:r>
              <a:rPr sz="1200" spc="-5" dirty="0">
                <a:latin typeface="Arial"/>
                <a:cs typeface="Arial"/>
              </a:rPr>
              <a:t>scorte,  outsourcing dei servizi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logistici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1601609" y="3944873"/>
            <a:ext cx="2334260" cy="772795"/>
          </a:xfrm>
          <a:custGeom>
            <a:avLst/>
            <a:gdLst/>
            <a:ahLst/>
            <a:cxnLst/>
            <a:rect l="l" t="t" r="r" b="b"/>
            <a:pathLst>
              <a:path w="2334260" h="772795">
                <a:moveTo>
                  <a:pt x="2334005" y="772667"/>
                </a:moveTo>
                <a:lnTo>
                  <a:pt x="2334005" y="0"/>
                </a:lnTo>
                <a:lnTo>
                  <a:pt x="0" y="0"/>
                </a:lnTo>
                <a:lnTo>
                  <a:pt x="0" y="772667"/>
                </a:lnTo>
                <a:lnTo>
                  <a:pt x="2334005" y="772667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606181" y="3979417"/>
            <a:ext cx="2325370" cy="756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2710" marR="252095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Partnership con fornitori,  eliminazione clienti </a:t>
            </a:r>
            <a:r>
              <a:rPr sz="1200" spc="-10" dirty="0">
                <a:latin typeface="Arial"/>
                <a:cs typeface="Arial"/>
              </a:rPr>
              <a:t>marginali,  </a:t>
            </a:r>
            <a:r>
              <a:rPr sz="1200" spc="-5" dirty="0">
                <a:latin typeface="Arial"/>
                <a:cs typeface="Arial"/>
              </a:rPr>
              <a:t>vendita a pacchetti standard,  gamma </a:t>
            </a:r>
            <a:r>
              <a:rPr sz="1200" dirty="0">
                <a:latin typeface="Arial"/>
                <a:cs typeface="Arial"/>
              </a:rPr>
              <a:t>ristretta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601609" y="4759452"/>
            <a:ext cx="2334260" cy="643890"/>
          </a:xfrm>
          <a:custGeom>
            <a:avLst/>
            <a:gdLst/>
            <a:ahLst/>
            <a:cxnLst/>
            <a:rect l="l" t="t" r="r" b="b"/>
            <a:pathLst>
              <a:path w="2334260" h="643889">
                <a:moveTo>
                  <a:pt x="2334005" y="643889"/>
                </a:moveTo>
                <a:lnTo>
                  <a:pt x="2334005" y="0"/>
                </a:lnTo>
                <a:lnTo>
                  <a:pt x="0" y="0"/>
                </a:lnTo>
                <a:lnTo>
                  <a:pt x="0" y="643889"/>
                </a:lnTo>
                <a:lnTo>
                  <a:pt x="2334005" y="643889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606181" y="4793995"/>
            <a:ext cx="23253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Riduzione dei servizi al</a:t>
            </a:r>
            <a:r>
              <a:rPr sz="1200" spc="-10" dirty="0">
                <a:latin typeface="Arial"/>
                <a:cs typeface="Arial"/>
              </a:rPr>
              <a:t> cliente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1601609" y="5559552"/>
            <a:ext cx="2334260" cy="643890"/>
          </a:xfrm>
          <a:custGeom>
            <a:avLst/>
            <a:gdLst/>
            <a:ahLst/>
            <a:cxnLst/>
            <a:rect l="l" t="t" r="r" b="b"/>
            <a:pathLst>
              <a:path w="2334260" h="643889">
                <a:moveTo>
                  <a:pt x="2334006" y="643889"/>
                </a:moveTo>
                <a:lnTo>
                  <a:pt x="2334005" y="0"/>
                </a:lnTo>
                <a:lnTo>
                  <a:pt x="0" y="0"/>
                </a:lnTo>
                <a:lnTo>
                  <a:pt x="0" y="643889"/>
                </a:lnTo>
                <a:lnTo>
                  <a:pt x="2334006" y="643889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1686432" y="5594095"/>
            <a:ext cx="2028189" cy="573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Arial"/>
                <a:cs typeface="Arial"/>
              </a:rPr>
              <a:t>Delocalizzazione produttiva  </a:t>
            </a:r>
            <a:r>
              <a:rPr sz="1200" spc="-5" dirty="0">
                <a:latin typeface="Arial"/>
                <a:cs typeface="Arial"/>
              </a:rPr>
              <a:t>verso aree con bassi costi </a:t>
            </a:r>
            <a:r>
              <a:rPr sz="1200" spc="-10" dirty="0">
                <a:latin typeface="Arial"/>
                <a:cs typeface="Arial"/>
              </a:rPr>
              <a:t>del  lavoro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6678803" y="3297173"/>
            <a:ext cx="2484120" cy="620395"/>
          </a:xfrm>
          <a:custGeom>
            <a:avLst/>
            <a:gdLst/>
            <a:ahLst/>
            <a:cxnLst/>
            <a:rect l="l" t="t" r="r" b="b"/>
            <a:pathLst>
              <a:path w="2484120" h="620395">
                <a:moveTo>
                  <a:pt x="2484120" y="620267"/>
                </a:moveTo>
                <a:lnTo>
                  <a:pt x="2484120" y="0"/>
                </a:lnTo>
                <a:lnTo>
                  <a:pt x="0" y="0"/>
                </a:lnTo>
                <a:lnTo>
                  <a:pt x="0" y="620267"/>
                </a:lnTo>
                <a:lnTo>
                  <a:pt x="2484120" y="620267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6762877" y="3331717"/>
            <a:ext cx="2227580" cy="573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Arial"/>
                <a:cs typeface="Arial"/>
              </a:rPr>
              <a:t>Logistica per </a:t>
            </a:r>
            <a:r>
              <a:rPr sz="1200" spc="-5" dirty="0">
                <a:latin typeface="Arial"/>
                <a:cs typeface="Arial"/>
              </a:rPr>
              <a:t>il </a:t>
            </a:r>
            <a:r>
              <a:rPr sz="1200" spc="-10" dirty="0">
                <a:latin typeface="Arial"/>
                <a:cs typeface="Arial"/>
              </a:rPr>
              <a:t>cliente (consegna  </a:t>
            </a:r>
            <a:r>
              <a:rPr sz="1200" spc="-5" dirty="0">
                <a:latin typeface="Arial"/>
                <a:cs typeface="Arial"/>
              </a:rPr>
              <a:t>rapida, efficienza </a:t>
            </a:r>
            <a:r>
              <a:rPr sz="1200" spc="-10" dirty="0">
                <a:latin typeface="Arial"/>
                <a:cs typeface="Arial"/>
              </a:rPr>
              <a:t>nella </a:t>
            </a:r>
            <a:r>
              <a:rPr sz="1200" spc="-5" dirty="0">
                <a:latin typeface="Arial"/>
                <a:cs typeface="Arial"/>
              </a:rPr>
              <a:t>gestione  </a:t>
            </a:r>
            <a:r>
              <a:rPr sz="1200" spc="-10" dirty="0">
                <a:latin typeface="Arial"/>
                <a:cs typeface="Arial"/>
              </a:rPr>
              <a:t>degli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ordini)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683375" y="4098290"/>
            <a:ext cx="2475230" cy="756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2075" marR="51054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Ricerca fornitori di </a:t>
            </a:r>
            <a:r>
              <a:rPr sz="1200" spc="-10" dirty="0">
                <a:latin typeface="Arial"/>
                <a:cs typeface="Arial"/>
              </a:rPr>
              <a:t>qualità,  </a:t>
            </a:r>
            <a:r>
              <a:rPr sz="1200" spc="-5" dirty="0">
                <a:latin typeface="Arial"/>
                <a:cs typeface="Arial"/>
              </a:rPr>
              <a:t>soluzioni di </a:t>
            </a:r>
            <a:r>
              <a:rPr sz="1200" spc="-10" dirty="0">
                <a:latin typeface="Arial"/>
                <a:cs typeface="Arial"/>
              </a:rPr>
              <a:t>vendita  personalizzate, </a:t>
            </a:r>
            <a:r>
              <a:rPr sz="1200" spc="-5" dirty="0">
                <a:latin typeface="Arial"/>
                <a:cs typeface="Arial"/>
              </a:rPr>
              <a:t>sviluppo </a:t>
            </a:r>
            <a:r>
              <a:rPr sz="1200" spc="-10" dirty="0">
                <a:latin typeface="Arial"/>
                <a:cs typeface="Arial"/>
              </a:rPr>
              <a:t>del  brand, gamma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ampia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6678803" y="4897373"/>
            <a:ext cx="2484120" cy="620395"/>
          </a:xfrm>
          <a:custGeom>
            <a:avLst/>
            <a:gdLst/>
            <a:ahLst/>
            <a:cxnLst/>
            <a:rect l="l" t="t" r="r" b="b"/>
            <a:pathLst>
              <a:path w="2484120" h="620395">
                <a:moveTo>
                  <a:pt x="2484120" y="620267"/>
                </a:moveTo>
                <a:lnTo>
                  <a:pt x="2484120" y="0"/>
                </a:lnTo>
                <a:lnTo>
                  <a:pt x="0" y="0"/>
                </a:lnTo>
                <a:lnTo>
                  <a:pt x="0" y="620267"/>
                </a:lnTo>
                <a:lnTo>
                  <a:pt x="2484120" y="620267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6683375" y="4931917"/>
            <a:ext cx="2475230" cy="573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2075" marR="63246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Offerta di </a:t>
            </a:r>
            <a:r>
              <a:rPr sz="1200" spc="-10" dirty="0">
                <a:latin typeface="Arial"/>
                <a:cs typeface="Arial"/>
              </a:rPr>
              <a:t>servizi </a:t>
            </a:r>
            <a:r>
              <a:rPr sz="1200" spc="-5" dirty="0">
                <a:latin typeface="Arial"/>
                <a:cs typeface="Arial"/>
              </a:rPr>
              <a:t>al </a:t>
            </a:r>
            <a:r>
              <a:rPr sz="1200" spc="-10" dirty="0">
                <a:latin typeface="Arial"/>
                <a:cs typeface="Arial"/>
              </a:rPr>
              <a:t>cliente  (finanziari, </a:t>
            </a:r>
            <a:r>
              <a:rPr sz="1200" spc="-5" dirty="0">
                <a:latin typeface="Arial"/>
                <a:cs typeface="Arial"/>
              </a:rPr>
              <a:t>di </a:t>
            </a:r>
            <a:r>
              <a:rPr sz="1200" spc="-10" dirty="0">
                <a:latin typeface="Arial"/>
                <a:cs typeface="Arial"/>
              </a:rPr>
              <a:t>assistenza,  informativi)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6678803" y="5583173"/>
            <a:ext cx="2484120" cy="620395"/>
          </a:xfrm>
          <a:custGeom>
            <a:avLst/>
            <a:gdLst/>
            <a:ahLst/>
            <a:cxnLst/>
            <a:rect l="l" t="t" r="r" b="b"/>
            <a:pathLst>
              <a:path w="2484120" h="620395">
                <a:moveTo>
                  <a:pt x="2484120" y="620267"/>
                </a:moveTo>
                <a:lnTo>
                  <a:pt x="2484120" y="0"/>
                </a:lnTo>
                <a:lnTo>
                  <a:pt x="0" y="0"/>
                </a:lnTo>
                <a:lnTo>
                  <a:pt x="0" y="620267"/>
                </a:lnTo>
                <a:lnTo>
                  <a:pt x="2484120" y="620267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6762877" y="5617717"/>
            <a:ext cx="22377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Arial"/>
                <a:cs typeface="Arial"/>
              </a:rPr>
              <a:t>Formazione delle </a:t>
            </a:r>
            <a:r>
              <a:rPr sz="1200" spc="-5" dirty="0">
                <a:latin typeface="Arial"/>
                <a:cs typeface="Arial"/>
              </a:rPr>
              <a:t>risorse </a:t>
            </a:r>
            <a:r>
              <a:rPr sz="1200" spc="-10" dirty="0">
                <a:latin typeface="Arial"/>
                <a:cs typeface="Arial"/>
              </a:rPr>
              <a:t>umane,  tecnologia</a:t>
            </a:r>
            <a:r>
              <a:rPr sz="120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all’avanguardia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6564515" y="2888742"/>
            <a:ext cx="57150" cy="0"/>
          </a:xfrm>
          <a:custGeom>
            <a:avLst/>
            <a:gdLst/>
            <a:ahLst/>
            <a:cxnLst/>
            <a:rect l="l" t="t" r="r" b="b"/>
            <a:pathLst>
              <a:path w="57150">
                <a:moveTo>
                  <a:pt x="0" y="0"/>
                </a:moveTo>
                <a:lnTo>
                  <a:pt x="5715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620141" y="2839211"/>
            <a:ext cx="100330" cy="100330"/>
          </a:xfrm>
          <a:custGeom>
            <a:avLst/>
            <a:gdLst/>
            <a:ahLst/>
            <a:cxnLst/>
            <a:rect l="l" t="t" r="r" b="b"/>
            <a:pathLst>
              <a:path w="100329" h="100330">
                <a:moveTo>
                  <a:pt x="99822" y="50292"/>
                </a:moveTo>
                <a:lnTo>
                  <a:pt x="0" y="0"/>
                </a:lnTo>
                <a:lnTo>
                  <a:pt x="0" y="99822"/>
                </a:lnTo>
                <a:lnTo>
                  <a:pt x="99822" y="502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564515" y="3688841"/>
            <a:ext cx="57150" cy="0"/>
          </a:xfrm>
          <a:custGeom>
            <a:avLst/>
            <a:gdLst/>
            <a:ahLst/>
            <a:cxnLst/>
            <a:rect l="l" t="t" r="r" b="b"/>
            <a:pathLst>
              <a:path w="57150">
                <a:moveTo>
                  <a:pt x="0" y="0"/>
                </a:moveTo>
                <a:lnTo>
                  <a:pt x="5715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620141" y="3639311"/>
            <a:ext cx="100330" cy="100330"/>
          </a:xfrm>
          <a:custGeom>
            <a:avLst/>
            <a:gdLst/>
            <a:ahLst/>
            <a:cxnLst/>
            <a:rect l="l" t="t" r="r" b="b"/>
            <a:pathLst>
              <a:path w="100329" h="100329">
                <a:moveTo>
                  <a:pt x="99822" y="50292"/>
                </a:moveTo>
                <a:lnTo>
                  <a:pt x="0" y="0"/>
                </a:lnTo>
                <a:lnTo>
                  <a:pt x="0" y="99822"/>
                </a:lnTo>
                <a:lnTo>
                  <a:pt x="99822" y="502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564515" y="4374641"/>
            <a:ext cx="57150" cy="0"/>
          </a:xfrm>
          <a:custGeom>
            <a:avLst/>
            <a:gdLst/>
            <a:ahLst/>
            <a:cxnLst/>
            <a:rect l="l" t="t" r="r" b="b"/>
            <a:pathLst>
              <a:path w="57150">
                <a:moveTo>
                  <a:pt x="0" y="0"/>
                </a:moveTo>
                <a:lnTo>
                  <a:pt x="5715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620141" y="4325111"/>
            <a:ext cx="100330" cy="100330"/>
          </a:xfrm>
          <a:custGeom>
            <a:avLst/>
            <a:gdLst/>
            <a:ahLst/>
            <a:cxnLst/>
            <a:rect l="l" t="t" r="r" b="b"/>
            <a:pathLst>
              <a:path w="100329" h="100329">
                <a:moveTo>
                  <a:pt x="99822" y="50292"/>
                </a:moveTo>
                <a:lnTo>
                  <a:pt x="0" y="0"/>
                </a:lnTo>
                <a:lnTo>
                  <a:pt x="0" y="99822"/>
                </a:lnTo>
                <a:lnTo>
                  <a:pt x="99822" y="502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564515" y="5174741"/>
            <a:ext cx="57150" cy="0"/>
          </a:xfrm>
          <a:custGeom>
            <a:avLst/>
            <a:gdLst/>
            <a:ahLst/>
            <a:cxnLst/>
            <a:rect l="l" t="t" r="r" b="b"/>
            <a:pathLst>
              <a:path w="57150">
                <a:moveTo>
                  <a:pt x="0" y="0"/>
                </a:moveTo>
                <a:lnTo>
                  <a:pt x="5715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620141" y="5125211"/>
            <a:ext cx="100330" cy="100330"/>
          </a:xfrm>
          <a:custGeom>
            <a:avLst/>
            <a:gdLst/>
            <a:ahLst/>
            <a:cxnLst/>
            <a:rect l="l" t="t" r="r" b="b"/>
            <a:pathLst>
              <a:path w="100329" h="100329">
                <a:moveTo>
                  <a:pt x="99822" y="50292"/>
                </a:moveTo>
                <a:lnTo>
                  <a:pt x="0" y="0"/>
                </a:lnTo>
                <a:lnTo>
                  <a:pt x="0" y="99822"/>
                </a:lnTo>
                <a:lnTo>
                  <a:pt x="99822" y="502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564515" y="5974841"/>
            <a:ext cx="57150" cy="0"/>
          </a:xfrm>
          <a:custGeom>
            <a:avLst/>
            <a:gdLst/>
            <a:ahLst/>
            <a:cxnLst/>
            <a:rect l="l" t="t" r="r" b="b"/>
            <a:pathLst>
              <a:path w="57150">
                <a:moveTo>
                  <a:pt x="0" y="0"/>
                </a:moveTo>
                <a:lnTo>
                  <a:pt x="5715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620141" y="5925311"/>
            <a:ext cx="100330" cy="100330"/>
          </a:xfrm>
          <a:custGeom>
            <a:avLst/>
            <a:gdLst/>
            <a:ahLst/>
            <a:cxnLst/>
            <a:rect l="l" t="t" r="r" b="b"/>
            <a:pathLst>
              <a:path w="100329" h="100329">
                <a:moveTo>
                  <a:pt x="99822" y="50292"/>
                </a:moveTo>
                <a:lnTo>
                  <a:pt x="0" y="0"/>
                </a:lnTo>
                <a:lnTo>
                  <a:pt x="0" y="99822"/>
                </a:lnTo>
                <a:lnTo>
                  <a:pt x="99822" y="502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998861" y="2088642"/>
            <a:ext cx="48260" cy="0"/>
          </a:xfrm>
          <a:custGeom>
            <a:avLst/>
            <a:gdLst/>
            <a:ahLst/>
            <a:cxnLst/>
            <a:rect l="l" t="t" r="r" b="b"/>
            <a:pathLst>
              <a:path w="48260">
                <a:moveTo>
                  <a:pt x="0" y="0"/>
                </a:moveTo>
                <a:lnTo>
                  <a:pt x="48006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900563" y="2039111"/>
            <a:ext cx="100965" cy="100330"/>
          </a:xfrm>
          <a:custGeom>
            <a:avLst/>
            <a:gdLst/>
            <a:ahLst/>
            <a:cxnLst/>
            <a:rect l="l" t="t" r="r" b="b"/>
            <a:pathLst>
              <a:path w="100964" h="100330">
                <a:moveTo>
                  <a:pt x="100584" y="99822"/>
                </a:moveTo>
                <a:lnTo>
                  <a:pt x="100584" y="0"/>
                </a:lnTo>
                <a:lnTo>
                  <a:pt x="0" y="50292"/>
                </a:lnTo>
                <a:lnTo>
                  <a:pt x="100584" y="99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998861" y="2888742"/>
            <a:ext cx="48260" cy="0"/>
          </a:xfrm>
          <a:custGeom>
            <a:avLst/>
            <a:gdLst/>
            <a:ahLst/>
            <a:cxnLst/>
            <a:rect l="l" t="t" r="r" b="b"/>
            <a:pathLst>
              <a:path w="48260">
                <a:moveTo>
                  <a:pt x="0" y="0"/>
                </a:moveTo>
                <a:lnTo>
                  <a:pt x="48006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900563" y="2839211"/>
            <a:ext cx="100965" cy="100330"/>
          </a:xfrm>
          <a:custGeom>
            <a:avLst/>
            <a:gdLst/>
            <a:ahLst/>
            <a:cxnLst/>
            <a:rect l="l" t="t" r="r" b="b"/>
            <a:pathLst>
              <a:path w="100964" h="100330">
                <a:moveTo>
                  <a:pt x="100584" y="99822"/>
                </a:moveTo>
                <a:lnTo>
                  <a:pt x="100584" y="0"/>
                </a:lnTo>
                <a:lnTo>
                  <a:pt x="0" y="50292"/>
                </a:lnTo>
                <a:lnTo>
                  <a:pt x="100584" y="99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998861" y="3688841"/>
            <a:ext cx="48260" cy="0"/>
          </a:xfrm>
          <a:custGeom>
            <a:avLst/>
            <a:gdLst/>
            <a:ahLst/>
            <a:cxnLst/>
            <a:rect l="l" t="t" r="r" b="b"/>
            <a:pathLst>
              <a:path w="48260">
                <a:moveTo>
                  <a:pt x="0" y="0"/>
                </a:moveTo>
                <a:lnTo>
                  <a:pt x="48006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900563" y="3639311"/>
            <a:ext cx="100965" cy="100330"/>
          </a:xfrm>
          <a:custGeom>
            <a:avLst/>
            <a:gdLst/>
            <a:ahLst/>
            <a:cxnLst/>
            <a:rect l="l" t="t" r="r" b="b"/>
            <a:pathLst>
              <a:path w="100964" h="100329">
                <a:moveTo>
                  <a:pt x="100584" y="99822"/>
                </a:moveTo>
                <a:lnTo>
                  <a:pt x="100584" y="0"/>
                </a:lnTo>
                <a:lnTo>
                  <a:pt x="0" y="50292"/>
                </a:lnTo>
                <a:lnTo>
                  <a:pt x="100584" y="99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998861" y="4374641"/>
            <a:ext cx="48260" cy="0"/>
          </a:xfrm>
          <a:custGeom>
            <a:avLst/>
            <a:gdLst/>
            <a:ahLst/>
            <a:cxnLst/>
            <a:rect l="l" t="t" r="r" b="b"/>
            <a:pathLst>
              <a:path w="48260">
                <a:moveTo>
                  <a:pt x="0" y="0"/>
                </a:moveTo>
                <a:lnTo>
                  <a:pt x="48006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900563" y="4325111"/>
            <a:ext cx="100965" cy="100330"/>
          </a:xfrm>
          <a:custGeom>
            <a:avLst/>
            <a:gdLst/>
            <a:ahLst/>
            <a:cxnLst/>
            <a:rect l="l" t="t" r="r" b="b"/>
            <a:pathLst>
              <a:path w="100964" h="100329">
                <a:moveTo>
                  <a:pt x="100584" y="99822"/>
                </a:moveTo>
                <a:lnTo>
                  <a:pt x="100584" y="0"/>
                </a:lnTo>
                <a:lnTo>
                  <a:pt x="0" y="50292"/>
                </a:lnTo>
                <a:lnTo>
                  <a:pt x="100584" y="998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998861" y="5174741"/>
            <a:ext cx="48260" cy="0"/>
          </a:xfrm>
          <a:custGeom>
            <a:avLst/>
            <a:gdLst/>
            <a:ahLst/>
            <a:cxnLst/>
            <a:rect l="l" t="t" r="r" b="b"/>
            <a:pathLst>
              <a:path w="48260">
                <a:moveTo>
                  <a:pt x="0" y="0"/>
                </a:moveTo>
                <a:lnTo>
                  <a:pt x="48006" y="0"/>
                </a:lnTo>
              </a:path>
            </a:pathLst>
          </a:custGeom>
          <a:ln w="9144">
            <a:solidFill>
              <a:srgbClr val="32323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900563" y="5125211"/>
            <a:ext cx="100965" cy="100330"/>
          </a:xfrm>
          <a:custGeom>
            <a:avLst/>
            <a:gdLst/>
            <a:ahLst/>
            <a:cxnLst/>
            <a:rect l="l" t="t" r="r" b="b"/>
            <a:pathLst>
              <a:path w="100964" h="100329">
                <a:moveTo>
                  <a:pt x="100584" y="99822"/>
                </a:moveTo>
                <a:lnTo>
                  <a:pt x="100584" y="0"/>
                </a:lnTo>
                <a:lnTo>
                  <a:pt x="0" y="50292"/>
                </a:lnTo>
                <a:lnTo>
                  <a:pt x="100584" y="99822"/>
                </a:lnTo>
                <a:close/>
              </a:path>
            </a:pathLst>
          </a:custGeom>
          <a:solidFill>
            <a:srgbClr val="3232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998861" y="5974841"/>
            <a:ext cx="48260" cy="0"/>
          </a:xfrm>
          <a:custGeom>
            <a:avLst/>
            <a:gdLst/>
            <a:ahLst/>
            <a:cxnLst/>
            <a:rect l="l" t="t" r="r" b="b"/>
            <a:pathLst>
              <a:path w="48260">
                <a:moveTo>
                  <a:pt x="0" y="0"/>
                </a:moveTo>
                <a:lnTo>
                  <a:pt x="48006" y="0"/>
                </a:lnTo>
              </a:path>
            </a:pathLst>
          </a:custGeom>
          <a:ln w="9144">
            <a:solidFill>
              <a:srgbClr val="32323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900563" y="5925311"/>
            <a:ext cx="100965" cy="100330"/>
          </a:xfrm>
          <a:custGeom>
            <a:avLst/>
            <a:gdLst/>
            <a:ahLst/>
            <a:cxnLst/>
            <a:rect l="l" t="t" r="r" b="b"/>
            <a:pathLst>
              <a:path w="100964" h="100329">
                <a:moveTo>
                  <a:pt x="100584" y="99822"/>
                </a:moveTo>
                <a:lnTo>
                  <a:pt x="100584" y="0"/>
                </a:lnTo>
                <a:lnTo>
                  <a:pt x="0" y="50292"/>
                </a:lnTo>
                <a:lnTo>
                  <a:pt x="100584" y="99822"/>
                </a:lnTo>
                <a:close/>
              </a:path>
            </a:pathLst>
          </a:custGeom>
          <a:solidFill>
            <a:srgbClr val="32323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4049915" y="1791335"/>
            <a:ext cx="2514600" cy="4653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8945" marR="469265" algn="ctr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PROGETTAZIONE</a:t>
            </a:r>
            <a:r>
              <a:rPr sz="1200" spc="-6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DEL  PRODOTTO</a:t>
            </a: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50" dirty="0">
              <a:latin typeface="Times New Roman"/>
              <a:cs typeface="Times New Roman"/>
            </a:endParaRPr>
          </a:p>
          <a:p>
            <a:pPr marL="282575" indent="214629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SERVIZI AL</a:t>
            </a:r>
            <a:r>
              <a:rPr sz="120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CLIENTE</a:t>
            </a: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550" dirty="0">
              <a:latin typeface="Times New Roman"/>
              <a:cs typeface="Times New Roman"/>
            </a:endParaRPr>
          </a:p>
          <a:p>
            <a:pPr marL="282575" marR="294005" algn="ctr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GESTIONE DELLE </a:t>
            </a:r>
            <a:r>
              <a:rPr sz="1200" spc="-10" dirty="0">
                <a:latin typeface="Times New Roman"/>
                <a:cs typeface="Times New Roman"/>
              </a:rPr>
              <a:t>RISORSE  </a:t>
            </a:r>
            <a:r>
              <a:rPr sz="1200" spc="-5" dirty="0">
                <a:latin typeface="Times New Roman"/>
                <a:cs typeface="Times New Roman"/>
              </a:rPr>
              <a:t>UMANE </a:t>
            </a:r>
            <a:r>
              <a:rPr sz="1200" dirty="0">
                <a:latin typeface="Times New Roman"/>
                <a:cs typeface="Times New Roman"/>
              </a:rPr>
              <a:t>E</a:t>
            </a:r>
            <a:r>
              <a:rPr sz="1200" spc="-7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TECNOLOGICHE</a:t>
            </a: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6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Sistema di</a:t>
            </a:r>
            <a:r>
              <a:rPr sz="14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Times New Roman"/>
                <a:cs typeface="Times New Roman"/>
              </a:rPr>
              <a:t>direzione</a:t>
            </a:r>
            <a:endParaRPr sz="1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9380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90314" y="492987"/>
            <a:ext cx="5318887" cy="503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La</a:t>
            </a:r>
            <a:r>
              <a:rPr spc="-10" dirty="0"/>
              <a:t> </a:t>
            </a:r>
            <a:r>
              <a:rPr spc="-5" dirty="0"/>
              <a:t>differenziazione</a:t>
            </a:r>
          </a:p>
        </p:txBody>
      </p:sp>
      <p:sp>
        <p:nvSpPr>
          <p:cNvPr id="3" name="object 3"/>
          <p:cNvSpPr/>
          <p:nvPr/>
        </p:nvSpPr>
        <p:spPr>
          <a:xfrm>
            <a:off x="8947277" y="4696205"/>
            <a:ext cx="161925" cy="1385570"/>
          </a:xfrm>
          <a:custGeom>
            <a:avLst/>
            <a:gdLst/>
            <a:ahLst/>
            <a:cxnLst/>
            <a:rect l="l" t="t" r="r" b="b"/>
            <a:pathLst>
              <a:path w="161925" h="1385570">
                <a:moveTo>
                  <a:pt x="161544" y="1223771"/>
                </a:moveTo>
                <a:lnTo>
                  <a:pt x="161543" y="0"/>
                </a:lnTo>
                <a:lnTo>
                  <a:pt x="0" y="161543"/>
                </a:lnTo>
                <a:lnTo>
                  <a:pt x="0" y="1385315"/>
                </a:lnTo>
                <a:lnTo>
                  <a:pt x="161544" y="1223771"/>
                </a:lnTo>
                <a:close/>
              </a:path>
            </a:pathLst>
          </a:custGeom>
          <a:solidFill>
            <a:srgbClr val="005B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01597" y="4696205"/>
            <a:ext cx="7507605" cy="161925"/>
          </a:xfrm>
          <a:custGeom>
            <a:avLst/>
            <a:gdLst/>
            <a:ahLst/>
            <a:cxnLst/>
            <a:rect l="l" t="t" r="r" b="b"/>
            <a:pathLst>
              <a:path w="7507605" h="161925">
                <a:moveTo>
                  <a:pt x="7507224" y="0"/>
                </a:moveTo>
                <a:lnTo>
                  <a:pt x="162305" y="0"/>
                </a:lnTo>
                <a:lnTo>
                  <a:pt x="0" y="161544"/>
                </a:lnTo>
                <a:lnTo>
                  <a:pt x="7345680" y="161543"/>
                </a:lnTo>
                <a:lnTo>
                  <a:pt x="7507224" y="0"/>
                </a:lnTo>
                <a:close/>
              </a:path>
            </a:pathLst>
          </a:custGeom>
          <a:solidFill>
            <a:srgbClr val="005B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01609" y="4857750"/>
            <a:ext cx="7345680" cy="1224280"/>
          </a:xfrm>
          <a:prstGeom prst="rect">
            <a:avLst/>
          </a:prstGeom>
          <a:ln w="12953">
            <a:solidFill>
              <a:srgbClr val="80CDE7"/>
            </a:solidFill>
          </a:ln>
        </p:spPr>
        <p:txBody>
          <a:bodyPr vert="horz" wrap="square" lIns="0" tIns="54610" rIns="0" bIns="0" rtlCol="0">
            <a:spAutoFit/>
          </a:bodyPr>
          <a:lstStyle/>
          <a:p>
            <a:pPr marL="935355" marR="928369" indent="-64769" algn="ctr">
              <a:lnSpc>
                <a:spcPct val="100000"/>
              </a:lnSpc>
              <a:spcBef>
                <a:spcPts val="430"/>
              </a:spcBef>
            </a:pPr>
            <a:r>
              <a:rPr sz="1800" b="1" spc="-5" dirty="0">
                <a:solidFill>
                  <a:srgbClr val="00659A"/>
                </a:solidFill>
                <a:latin typeface="Arial"/>
                <a:cs typeface="Arial"/>
              </a:rPr>
              <a:t>L’ESISTENZA DI </a:t>
            </a:r>
            <a:r>
              <a:rPr sz="1800" b="1" dirty="0">
                <a:solidFill>
                  <a:srgbClr val="00659A"/>
                </a:solidFill>
                <a:latin typeface="Arial"/>
                <a:cs typeface="Arial"/>
              </a:rPr>
              <a:t>PRODOTTI DIFFERENZIATI  COMPORTA IL FRAZIONAMENTO DEL</a:t>
            </a:r>
            <a:r>
              <a:rPr sz="1800" b="1" spc="-90" dirty="0">
                <a:solidFill>
                  <a:srgbClr val="0065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0659A"/>
                </a:solidFill>
                <a:latin typeface="Arial"/>
                <a:cs typeface="Arial"/>
              </a:rPr>
              <a:t>MERCATO</a:t>
            </a:r>
            <a:endParaRPr sz="1800" dirty="0">
              <a:latin typeface="Arial"/>
              <a:cs typeface="Arial"/>
            </a:endParaRPr>
          </a:p>
          <a:p>
            <a:pPr marL="503555" marR="496570" algn="ctr">
              <a:lnSpc>
                <a:spcPct val="100000"/>
              </a:lnSpc>
              <a:spcBef>
                <a:spcPts val="5"/>
              </a:spcBef>
            </a:pPr>
            <a:r>
              <a:rPr sz="1800" b="1" spc="-5" dirty="0">
                <a:solidFill>
                  <a:srgbClr val="00659A"/>
                </a:solidFill>
                <a:latin typeface="Arial"/>
                <a:cs typeface="Arial"/>
              </a:rPr>
              <a:t>IN TANTI </a:t>
            </a:r>
            <a:r>
              <a:rPr sz="1800" b="1" spc="-5" dirty="0">
                <a:solidFill>
                  <a:srgbClr val="A50021"/>
                </a:solidFill>
                <a:latin typeface="Arial"/>
                <a:cs typeface="Arial"/>
              </a:rPr>
              <a:t>SUB-MERCATI </a:t>
            </a:r>
            <a:r>
              <a:rPr sz="1800" b="1" spc="-5" dirty="0">
                <a:solidFill>
                  <a:srgbClr val="00659A"/>
                </a:solidFill>
                <a:latin typeface="Arial"/>
                <a:cs typeface="Arial"/>
              </a:rPr>
              <a:t>CIASCUNO DEI QUALI </a:t>
            </a:r>
            <a:r>
              <a:rPr sz="1800" b="1" dirty="0">
                <a:solidFill>
                  <a:srgbClr val="00659A"/>
                </a:solidFill>
                <a:latin typeface="Arial"/>
                <a:cs typeface="Arial"/>
              </a:rPr>
              <a:t>E’, ENTRO  </a:t>
            </a:r>
            <a:r>
              <a:rPr sz="1800" b="1" spc="-5" dirty="0">
                <a:solidFill>
                  <a:srgbClr val="00659A"/>
                </a:solidFill>
                <a:latin typeface="Arial"/>
                <a:cs typeface="Arial"/>
              </a:rPr>
              <a:t>CERTI </a:t>
            </a:r>
            <a:r>
              <a:rPr sz="1800" b="1" dirty="0">
                <a:solidFill>
                  <a:srgbClr val="00659A"/>
                </a:solidFill>
                <a:latin typeface="Arial"/>
                <a:cs typeface="Arial"/>
              </a:rPr>
              <a:t>LIMITI, SEPARATO </a:t>
            </a:r>
            <a:r>
              <a:rPr sz="1800" b="1" spc="-5" dirty="0">
                <a:solidFill>
                  <a:srgbClr val="00659A"/>
                </a:solidFill>
                <a:latin typeface="Arial"/>
                <a:cs typeface="Arial"/>
              </a:rPr>
              <a:t>DAGLI</a:t>
            </a:r>
            <a:r>
              <a:rPr sz="1800" b="1" spc="-15" dirty="0">
                <a:solidFill>
                  <a:srgbClr val="0065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0659A"/>
                </a:solidFill>
                <a:latin typeface="Arial"/>
                <a:cs typeface="Arial"/>
              </a:rPr>
              <a:t>ALTRI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54327" y="1716887"/>
            <a:ext cx="7124700" cy="2223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1915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33659A"/>
                </a:solidFill>
                <a:latin typeface="Arial"/>
                <a:cs typeface="Arial"/>
              </a:rPr>
              <a:t>La differenziazione è generata dalla possibilità di conferire al </a:t>
            </a:r>
            <a:r>
              <a:rPr sz="1800" spc="-10" dirty="0">
                <a:solidFill>
                  <a:srgbClr val="33659A"/>
                </a:solidFill>
                <a:latin typeface="Arial"/>
                <a:cs typeface="Arial"/>
              </a:rPr>
              <a:t>prodotto  </a:t>
            </a:r>
            <a:r>
              <a:rPr sz="1800" spc="-5" dirty="0">
                <a:solidFill>
                  <a:srgbClr val="33659A"/>
                </a:solidFill>
                <a:latin typeface="Arial"/>
                <a:cs typeface="Arial"/>
              </a:rPr>
              <a:t>caratteristiche e qualità tali da renderlo «differente» </a:t>
            </a:r>
            <a:r>
              <a:rPr sz="1800" dirty="0">
                <a:solidFill>
                  <a:srgbClr val="33659A"/>
                </a:solidFill>
                <a:latin typeface="Arial"/>
                <a:cs typeface="Arial"/>
              </a:rPr>
              <a:t>e, </a:t>
            </a:r>
            <a:r>
              <a:rPr sz="1800" spc="-5" dirty="0">
                <a:solidFill>
                  <a:srgbClr val="33659A"/>
                </a:solidFill>
                <a:latin typeface="Arial"/>
                <a:cs typeface="Arial"/>
              </a:rPr>
              <a:t>dunque,  preferibile rispetto ai prodotti della</a:t>
            </a:r>
            <a:r>
              <a:rPr sz="1800" spc="-10" dirty="0">
                <a:solidFill>
                  <a:srgbClr val="33659A"/>
                </a:solidFill>
                <a:latin typeface="Arial"/>
                <a:cs typeface="Arial"/>
              </a:rPr>
              <a:t> concorrenza.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1800" spc="-5" dirty="0">
                <a:solidFill>
                  <a:srgbClr val="33659A"/>
                </a:solidFill>
                <a:latin typeface="Arial"/>
                <a:cs typeface="Arial"/>
              </a:rPr>
              <a:t>Può essere conseguita modificando le </a:t>
            </a:r>
            <a:r>
              <a:rPr sz="1800" spc="-5" dirty="0">
                <a:solidFill>
                  <a:srgbClr val="A50021"/>
                </a:solidFill>
                <a:latin typeface="Arial"/>
                <a:cs typeface="Arial"/>
              </a:rPr>
              <a:t>caratteristiche fisiche, </a:t>
            </a:r>
            <a:r>
              <a:rPr sz="1800" spc="-10" dirty="0">
                <a:solidFill>
                  <a:srgbClr val="A50021"/>
                </a:solidFill>
                <a:latin typeface="Arial"/>
                <a:cs typeface="Arial"/>
              </a:rPr>
              <a:t>tecniche,  </a:t>
            </a:r>
            <a:r>
              <a:rPr sz="1800" spc="-5" dirty="0">
                <a:solidFill>
                  <a:srgbClr val="A50021"/>
                </a:solidFill>
                <a:latin typeface="Arial"/>
                <a:cs typeface="Arial"/>
              </a:rPr>
              <a:t>estetiche o semplicemente psicologiche </a:t>
            </a:r>
            <a:r>
              <a:rPr sz="1800" spc="-5" dirty="0">
                <a:solidFill>
                  <a:srgbClr val="33659A"/>
                </a:solidFill>
                <a:latin typeface="Arial"/>
                <a:cs typeface="Arial"/>
              </a:rPr>
              <a:t>(es. immagine della </a:t>
            </a:r>
            <a:r>
              <a:rPr sz="1800" spc="-10" dirty="0">
                <a:solidFill>
                  <a:srgbClr val="33659A"/>
                </a:solidFill>
                <a:latin typeface="Arial"/>
                <a:cs typeface="Arial"/>
              </a:rPr>
              <a:t>marca)  </a:t>
            </a:r>
            <a:r>
              <a:rPr sz="1800" spc="-5" dirty="0">
                <a:solidFill>
                  <a:srgbClr val="33659A"/>
                </a:solidFill>
                <a:latin typeface="Arial"/>
                <a:cs typeface="Arial"/>
              </a:rPr>
              <a:t>associate al</a:t>
            </a:r>
            <a:r>
              <a:rPr sz="1800" spc="-10" dirty="0">
                <a:solidFill>
                  <a:srgbClr val="33659A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33659A"/>
                </a:solidFill>
                <a:latin typeface="Arial"/>
                <a:cs typeface="Arial"/>
              </a:rPr>
              <a:t>prodotto</a:t>
            </a:r>
            <a:endParaRPr sz="1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4255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21862" y="592270"/>
            <a:ext cx="663466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Le strategie</a:t>
            </a:r>
            <a:r>
              <a:rPr spc="-35" dirty="0"/>
              <a:t> </a:t>
            </a:r>
            <a:r>
              <a:rPr spc="-10" dirty="0"/>
              <a:t>competitive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837113" y="1263650"/>
            <a:ext cx="9019654" cy="23363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" marR="5080">
              <a:lnSpc>
                <a:spcPct val="105200"/>
              </a:lnSpc>
              <a:spcBef>
                <a:spcPts val="100"/>
              </a:spcBef>
            </a:pPr>
            <a:r>
              <a:rPr sz="1800" spc="-5" dirty="0"/>
              <a:t>Secondo Porter l’impresa può conseguire un </a:t>
            </a:r>
            <a:r>
              <a:rPr sz="1800" spc="-10" dirty="0">
                <a:solidFill>
                  <a:srgbClr val="A50021"/>
                </a:solidFill>
              </a:rPr>
              <a:t>vantaggio competitivo  </a:t>
            </a:r>
            <a:r>
              <a:rPr sz="1800" spc="-5" dirty="0"/>
              <a:t>se è </a:t>
            </a:r>
            <a:r>
              <a:rPr sz="1800" spc="-10" dirty="0"/>
              <a:t>in grado</a:t>
            </a:r>
            <a:r>
              <a:rPr sz="1800" spc="5" dirty="0"/>
              <a:t> </a:t>
            </a:r>
            <a:r>
              <a:rPr sz="1800" spc="-10" dirty="0"/>
              <a:t>di:</a:t>
            </a:r>
          </a:p>
          <a:p>
            <a:pPr marL="24765" marR="304165">
              <a:lnSpc>
                <a:spcPct val="105200"/>
              </a:lnSpc>
              <a:spcBef>
                <a:spcPts val="1195"/>
              </a:spcBef>
              <a:buClr>
                <a:srgbClr val="FF6500"/>
              </a:buClr>
              <a:buFont typeface="Arial"/>
              <a:buChar char="•"/>
              <a:tabLst>
                <a:tab pos="184785" algn="l"/>
              </a:tabLst>
            </a:pPr>
            <a:r>
              <a:rPr sz="1800" spc="-10" dirty="0"/>
              <a:t>realizzare </a:t>
            </a:r>
            <a:r>
              <a:rPr sz="1800" spc="-5" dirty="0"/>
              <a:t>le </a:t>
            </a:r>
            <a:r>
              <a:rPr sz="1800" spc="-10" dirty="0"/>
              <a:t>attività descritte </a:t>
            </a:r>
            <a:r>
              <a:rPr sz="1800" spc="-5" dirty="0"/>
              <a:t>dalla </a:t>
            </a:r>
            <a:r>
              <a:rPr sz="1800" spc="-10" dirty="0"/>
              <a:t>catena </a:t>
            </a:r>
            <a:r>
              <a:rPr sz="1800" spc="-5" dirty="0"/>
              <a:t>del </a:t>
            </a:r>
            <a:r>
              <a:rPr sz="1800" spc="-10" dirty="0"/>
              <a:t>valore </a:t>
            </a:r>
            <a:r>
              <a:rPr sz="1800" spc="-5" dirty="0"/>
              <a:t>ad un </a:t>
            </a:r>
            <a:r>
              <a:rPr sz="1800" u="heavy" spc="-10" dirty="0">
                <a:uFill>
                  <a:solidFill>
                    <a:srgbClr val="00339A"/>
                  </a:solidFill>
                </a:uFill>
              </a:rPr>
              <a:t>costo  </a:t>
            </a:r>
            <a:r>
              <a:rPr sz="1800" u="heavy" spc="-5" dirty="0">
                <a:uFill>
                  <a:solidFill>
                    <a:srgbClr val="00339A"/>
                  </a:solidFill>
                </a:uFill>
              </a:rPr>
              <a:t>complessivamente inferiore</a:t>
            </a:r>
            <a:r>
              <a:rPr sz="1800" spc="-5" dirty="0"/>
              <a:t> </a:t>
            </a:r>
            <a:r>
              <a:rPr sz="1800" spc="-10" dirty="0"/>
              <a:t>rispetto </a:t>
            </a:r>
            <a:r>
              <a:rPr sz="1800" spc="-5" dirty="0"/>
              <a:t>a quello </a:t>
            </a:r>
            <a:r>
              <a:rPr sz="1800" spc="-10" dirty="0"/>
              <a:t>sostenuto </a:t>
            </a:r>
            <a:r>
              <a:rPr sz="1800" spc="-5" dirty="0"/>
              <a:t>dalla  concorrenza (leadership di</a:t>
            </a:r>
            <a:r>
              <a:rPr sz="1800" spc="10" dirty="0"/>
              <a:t> </a:t>
            </a:r>
            <a:r>
              <a:rPr sz="1800" spc="-5" dirty="0"/>
              <a:t>costo);</a:t>
            </a:r>
          </a:p>
          <a:p>
            <a:pPr marL="24765" marR="672465">
              <a:lnSpc>
                <a:spcPct val="105200"/>
              </a:lnSpc>
              <a:spcBef>
                <a:spcPts val="1200"/>
              </a:spcBef>
              <a:buClr>
                <a:srgbClr val="FF6500"/>
              </a:buClr>
              <a:buFont typeface="Arial"/>
              <a:buChar char="•"/>
              <a:tabLst>
                <a:tab pos="185420" algn="l"/>
              </a:tabLst>
            </a:pPr>
            <a:r>
              <a:rPr sz="1800" u="heavy" spc="-10" dirty="0">
                <a:uFill>
                  <a:solidFill>
                    <a:srgbClr val="00339A"/>
                  </a:solidFill>
                </a:uFill>
              </a:rPr>
              <a:t>differenziare</a:t>
            </a:r>
            <a:r>
              <a:rPr sz="1800" spc="-10" dirty="0"/>
              <a:t> l’offerta rispetto </a:t>
            </a:r>
            <a:r>
              <a:rPr sz="1800" spc="-5" dirty="0"/>
              <a:t>a </a:t>
            </a:r>
            <a:r>
              <a:rPr sz="1800" spc="-10" dirty="0"/>
              <a:t>quella </a:t>
            </a:r>
            <a:r>
              <a:rPr sz="1800" spc="-5" dirty="0"/>
              <a:t>dei </a:t>
            </a:r>
            <a:r>
              <a:rPr sz="1800" i="1" spc="-10" dirty="0">
                <a:latin typeface="Arial"/>
                <a:cs typeface="Arial"/>
              </a:rPr>
              <a:t>competitor, </a:t>
            </a:r>
            <a:r>
              <a:rPr sz="1800" spc="-5" dirty="0"/>
              <a:t>così da  </a:t>
            </a:r>
            <a:r>
              <a:rPr sz="1800" spc="-10" dirty="0"/>
              <a:t>giustificare </a:t>
            </a:r>
            <a:r>
              <a:rPr sz="1800" spc="-5" dirty="0"/>
              <a:t>un </a:t>
            </a:r>
            <a:r>
              <a:rPr sz="1800" spc="-10" dirty="0"/>
              <a:t>ricarico </a:t>
            </a:r>
            <a:r>
              <a:rPr sz="1800" spc="-5" dirty="0"/>
              <a:t>sul </a:t>
            </a:r>
            <a:r>
              <a:rPr sz="1800" spc="-10" dirty="0"/>
              <a:t>prezzo </a:t>
            </a:r>
            <a:r>
              <a:rPr sz="1800" i="1" spc="-10" dirty="0">
                <a:latin typeface="Arial"/>
                <a:cs typeface="Arial"/>
              </a:rPr>
              <a:t>(premium</a:t>
            </a:r>
            <a:r>
              <a:rPr sz="1800" i="1" spc="50" dirty="0">
                <a:latin typeface="Arial"/>
                <a:cs typeface="Arial"/>
              </a:rPr>
              <a:t> </a:t>
            </a:r>
            <a:r>
              <a:rPr sz="1800" i="1" spc="-10" dirty="0">
                <a:latin typeface="Arial"/>
                <a:cs typeface="Arial"/>
              </a:rPr>
              <a:t>price)</a:t>
            </a:r>
          </a:p>
        </p:txBody>
      </p:sp>
      <p:graphicFrame>
        <p:nvGraphicFramePr>
          <p:cNvPr id="17" name="Tabella 16">
            <a:extLst>
              <a:ext uri="{FF2B5EF4-FFF2-40B4-BE49-F238E27FC236}">
                <a16:creationId xmlns:a16="http://schemas.microsoft.com/office/drawing/2014/main" xmlns="" id="{85CBA416-6859-3046-9B76-2C709F854F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274619"/>
              </p:ext>
            </p:extLst>
          </p:nvPr>
        </p:nvGraphicFramePr>
        <p:xfrm>
          <a:off x="899290" y="3625850"/>
          <a:ext cx="9019410" cy="38303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5153">
                  <a:extLst>
                    <a:ext uri="{9D8B030D-6E8A-4147-A177-3AD203B41FA5}">
                      <a16:colId xmlns:a16="http://schemas.microsoft.com/office/drawing/2014/main" xmlns="" val="95194221"/>
                    </a:ext>
                  </a:extLst>
                </a:gridCol>
                <a:gridCol w="3447787">
                  <a:extLst>
                    <a:ext uri="{9D8B030D-6E8A-4147-A177-3AD203B41FA5}">
                      <a16:colId xmlns:a16="http://schemas.microsoft.com/office/drawing/2014/main" xmlns="" val="1525904174"/>
                    </a:ext>
                  </a:extLst>
                </a:gridCol>
                <a:gridCol w="3006470">
                  <a:extLst>
                    <a:ext uri="{9D8B030D-6E8A-4147-A177-3AD203B41FA5}">
                      <a16:colId xmlns:a16="http://schemas.microsoft.com/office/drawing/2014/main" xmlns="" val="3049243456"/>
                    </a:ext>
                  </a:extLst>
                </a:gridCol>
              </a:tblGrid>
              <a:tr h="394377">
                <a:tc>
                  <a:txBody>
                    <a:bodyPr/>
                    <a:lstStyle/>
                    <a:p>
                      <a:r>
                        <a:rPr lang="it-IT" dirty="0"/>
                        <a:t>strategia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contenuti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finalità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74185449"/>
                  </a:ext>
                </a:extLst>
              </a:tr>
              <a:tr h="551047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Leadership di</a:t>
                      </a:r>
                      <a:r>
                        <a:rPr lang="it-IT" sz="1400" b="1" spc="-8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t-IT" sz="14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costo</a:t>
                      </a:r>
                      <a:endParaRPr lang="it-IT" sz="14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it-IT" sz="14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Il </a:t>
                      </a:r>
                      <a:r>
                        <a:rPr lang="it-IT" sz="1400" spc="-5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vantaggio è ricercato nello  sfruttamento di minori</a:t>
                      </a:r>
                      <a:r>
                        <a:rPr lang="it-IT" sz="1400" spc="-6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t-IT" sz="1400" spc="-5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costi</a:t>
                      </a:r>
                      <a:endParaRPr lang="it-IT" sz="14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 concorrenza  è basata sul prezzo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84864027"/>
                  </a:ext>
                </a:extLst>
              </a:tr>
              <a:tr h="324146">
                <a:tc gridSpan="3"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1" dirty="0">
                          <a:solidFill>
                            <a:srgbClr val="00339A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Differenziazione</a:t>
                      </a:r>
                      <a:endParaRPr lang="it-IT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83301122"/>
                  </a:ext>
                </a:extLst>
              </a:tr>
              <a:tr h="100485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it-IT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leadership di prodotto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 differenziazione è ricercata attraverso l’innovazione e la qualità e la capacità di soddisfare esigenze ampie e differenziate dei consumatori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 concorrenza è basata su di un’offerta differenziata per il contenuto di qualità e/o di innovazione proposto e/o varietà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43710439"/>
                  </a:ext>
                </a:extLst>
              </a:tr>
              <a:tr h="77794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it-IT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leadership di servizio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 differenziazione è ricercata attraverso l’arricchimento dell’offerta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 concorrenza è basata su di un’offerta ampliata rispetto al contenuto di servizi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34260433"/>
                  </a:ext>
                </a:extLst>
              </a:tr>
              <a:tr h="777949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b="1" spc="5" dirty="0">
                          <a:solidFill>
                            <a:srgbClr val="00659A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Focalizzazione</a:t>
                      </a:r>
                      <a:endParaRPr lang="it-IT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it-IT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 compete scegliendo segmenti di mercato limitati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spc="-5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 ricerca l’uno o l’altro </a:t>
                      </a:r>
                      <a:r>
                        <a:rPr lang="it-IT" sz="1400" spc="-1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vantaggio,  </a:t>
                      </a:r>
                      <a:r>
                        <a:rPr lang="it-IT" sz="1400" spc="-5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puntando su specifici segmenti di  mercato</a:t>
                      </a:r>
                      <a:endParaRPr lang="it-IT" sz="14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897813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115175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VRIO</a:t>
            </a:r>
            <a:r>
              <a:rPr spc="-40" dirty="0"/>
              <a:t> </a:t>
            </a:r>
            <a:r>
              <a:rPr spc="-5" dirty="0"/>
              <a:t>Analysis</a:t>
            </a:r>
          </a:p>
        </p:txBody>
      </p:sp>
      <p:sp>
        <p:nvSpPr>
          <p:cNvPr id="3" name="object 3"/>
          <p:cNvSpPr/>
          <p:nvPr/>
        </p:nvSpPr>
        <p:spPr>
          <a:xfrm>
            <a:off x="8840596" y="5970270"/>
            <a:ext cx="19050" cy="19050"/>
          </a:xfrm>
          <a:custGeom>
            <a:avLst/>
            <a:gdLst/>
            <a:ahLst/>
            <a:cxnLst/>
            <a:rect l="l" t="t" r="r" b="b"/>
            <a:pathLst>
              <a:path w="19050" h="19050">
                <a:moveTo>
                  <a:pt x="0" y="0"/>
                </a:moveTo>
                <a:lnTo>
                  <a:pt x="19050" y="19050"/>
                </a:lnTo>
              </a:path>
            </a:pathLst>
          </a:custGeom>
          <a:ln w="129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278746" y="5970270"/>
            <a:ext cx="19050" cy="19050"/>
          </a:xfrm>
          <a:custGeom>
            <a:avLst/>
            <a:gdLst/>
            <a:ahLst/>
            <a:cxnLst/>
            <a:rect l="l" t="t" r="r" b="b"/>
            <a:pathLst>
              <a:path w="19050" h="19050">
                <a:moveTo>
                  <a:pt x="19050" y="0"/>
                </a:moveTo>
                <a:lnTo>
                  <a:pt x="0" y="19050"/>
                </a:lnTo>
              </a:path>
            </a:pathLst>
          </a:custGeom>
          <a:ln w="129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673975" y="3773423"/>
            <a:ext cx="1553210" cy="2884170"/>
          </a:xfrm>
          <a:custGeom>
            <a:avLst/>
            <a:gdLst/>
            <a:ahLst/>
            <a:cxnLst/>
            <a:rect l="l" t="t" r="r" b="b"/>
            <a:pathLst>
              <a:path w="1553209" h="2884170">
                <a:moveTo>
                  <a:pt x="0" y="0"/>
                </a:moveTo>
                <a:lnTo>
                  <a:pt x="0" y="2884170"/>
                </a:lnTo>
                <a:lnTo>
                  <a:pt x="1552955" y="2884170"/>
                </a:lnTo>
                <a:lnTo>
                  <a:pt x="1552955" y="0"/>
                </a:lnTo>
                <a:lnTo>
                  <a:pt x="0" y="0"/>
                </a:lnTo>
                <a:close/>
              </a:path>
            </a:pathLst>
          </a:custGeom>
          <a:solidFill>
            <a:srgbClr val="65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524266" y="1467992"/>
          <a:ext cx="7705088" cy="5181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916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477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766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017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3763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60070">
                <a:tc gridSpan="4">
                  <a:txBody>
                    <a:bodyPr/>
                    <a:lstStyle/>
                    <a:p>
                      <a:pPr marL="49530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600" b="1" spc="-5" dirty="0">
                          <a:solidFill>
                            <a:srgbClr val="CC0000"/>
                          </a:solidFill>
                          <a:latin typeface="Arial"/>
                          <a:cs typeface="Arial"/>
                        </a:rPr>
                        <a:t>RISORSE O</a:t>
                      </a:r>
                      <a:r>
                        <a:rPr sz="2600" b="1" dirty="0">
                          <a:solidFill>
                            <a:srgbClr val="CC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600" b="1" spc="-5" dirty="0">
                          <a:solidFill>
                            <a:srgbClr val="CC0000"/>
                          </a:solidFill>
                          <a:latin typeface="Arial"/>
                          <a:cs typeface="Arial"/>
                        </a:rPr>
                        <a:t>CAPACITA’</a:t>
                      </a:r>
                      <a:endParaRPr sz="2600">
                        <a:latin typeface="Arial"/>
                        <a:cs typeface="Arial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175260" marR="152400" algn="ctr">
                        <a:lnSpc>
                          <a:spcPct val="100000"/>
                        </a:lnSpc>
                        <a:spcBef>
                          <a:spcPts val="1265"/>
                        </a:spcBef>
                      </a:pPr>
                      <a:r>
                        <a:rPr sz="1500" b="1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Conseguen-  </a:t>
                      </a:r>
                      <a:r>
                        <a:rPr sz="15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ze      competitive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 marL="356235">
                        <a:lnSpc>
                          <a:spcPct val="100000"/>
                        </a:lnSpc>
                      </a:pPr>
                      <a:r>
                        <a:rPr sz="17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Risultati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38630">
                <a:tc>
                  <a:txBody>
                    <a:bodyPr/>
                    <a:lstStyle/>
                    <a:p>
                      <a:pPr marL="177800" marR="155575" indent="21018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7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Di  </a:t>
                      </a:r>
                      <a:r>
                        <a:rPr sz="1700" b="1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valore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7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Rare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233679" marR="214629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700" b="1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Difficili  </a:t>
                      </a:r>
                      <a:r>
                        <a:rPr sz="17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da  </a:t>
                      </a:r>
                      <a:r>
                        <a:rPr sz="1700" b="1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imitare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10489" marR="9017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Messe a</a:t>
                      </a:r>
                      <a:r>
                        <a:rPr sz="1500" b="1" spc="-7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frutto  </a:t>
                      </a:r>
                      <a:r>
                        <a:rPr sz="15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nell’organizza</a:t>
                      </a:r>
                      <a:endParaRPr sz="1500">
                        <a:latin typeface="Arial"/>
                        <a:cs typeface="Arial"/>
                      </a:endParaRPr>
                    </a:p>
                    <a:p>
                      <a:pPr marL="148590" marR="127635" indent="-127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zione  </a:t>
                      </a:r>
                      <a:r>
                        <a:rPr sz="1500" b="1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(durevo</a:t>
                      </a:r>
                      <a:r>
                        <a:rPr sz="15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500" b="1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zza)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1185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7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7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---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7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---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7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91135" marR="170180" indent="2032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Svantaggio  competitivo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53365" indent="539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Al </a:t>
                      </a:r>
                      <a:r>
                        <a:rPr sz="1500" b="1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di </a:t>
                      </a: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sotto  della</a:t>
                      </a:r>
                      <a:r>
                        <a:rPr sz="1500" b="1" spc="-8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media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31825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7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SI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7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7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---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95580" marR="175895" indent="264160">
                        <a:lnSpc>
                          <a:spcPct val="100000"/>
                        </a:lnSpc>
                        <a:spcBef>
                          <a:spcPts val="895"/>
                        </a:spcBef>
                      </a:pP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Parità  competitiva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1366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396875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1500" b="1" spc="-1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media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3580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17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SI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5969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17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SI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5969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17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5969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179070" marR="158750" indent="85725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Vantaggio  </a:t>
                      </a:r>
                      <a:r>
                        <a:rPr sz="1500" b="1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temporaneo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53365" indent="2730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Al di </a:t>
                      </a:r>
                      <a:r>
                        <a:rPr sz="15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sopra  </a:t>
                      </a: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della</a:t>
                      </a:r>
                      <a:r>
                        <a:rPr sz="1500" b="1" spc="-8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media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563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sz="17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SI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7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SI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</a:pPr>
                      <a:r>
                        <a:rPr sz="17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SI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7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SI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44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328295" marR="243840" indent="-63500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Vantaggio  durevole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92710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B w="19050">
                      <a:solidFill>
                        <a:srgbClr val="64D3FA"/>
                      </a:solidFill>
                      <a:prstDash val="solid"/>
                    </a:lnB>
                    <a:solidFill>
                      <a:srgbClr val="659A9A"/>
                    </a:solidFill>
                  </a:tcPr>
                </a:tc>
                <a:tc>
                  <a:txBody>
                    <a:bodyPr/>
                    <a:lstStyle/>
                    <a:p>
                      <a:pPr marL="264160" marR="253365" indent="27305"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Al di </a:t>
                      </a:r>
                      <a:r>
                        <a:rPr sz="1500" b="1" spc="-10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sopra  </a:t>
                      </a: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della</a:t>
                      </a:r>
                      <a:r>
                        <a:rPr sz="1500" b="1" spc="-8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9A"/>
                          </a:solidFill>
                          <a:latin typeface="Arial"/>
                          <a:cs typeface="Arial"/>
                        </a:rPr>
                        <a:t>media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14935" marB="0">
                    <a:lnL w="19050">
                      <a:solidFill>
                        <a:srgbClr val="64D3FA"/>
                      </a:solidFill>
                      <a:prstDash val="solid"/>
                    </a:lnL>
                    <a:lnR w="19050">
                      <a:solidFill>
                        <a:srgbClr val="64D3FA"/>
                      </a:solidFill>
                      <a:prstDash val="solid"/>
                    </a:lnR>
                    <a:lnB w="19050">
                      <a:solidFill>
                        <a:srgbClr val="64D3FA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7" name="object 7"/>
          <p:cNvSpPr/>
          <p:nvPr/>
        </p:nvSpPr>
        <p:spPr>
          <a:xfrm>
            <a:off x="5346839" y="4354067"/>
            <a:ext cx="211454" cy="1333500"/>
          </a:xfrm>
          <a:custGeom>
            <a:avLst/>
            <a:gdLst/>
            <a:ahLst/>
            <a:cxnLst/>
            <a:rect l="l" t="t" r="r" b="b"/>
            <a:pathLst>
              <a:path w="211454" h="1333500">
                <a:moveTo>
                  <a:pt x="211073" y="266700"/>
                </a:moveTo>
                <a:lnTo>
                  <a:pt x="105917" y="0"/>
                </a:lnTo>
                <a:lnTo>
                  <a:pt x="0" y="266700"/>
                </a:lnTo>
                <a:lnTo>
                  <a:pt x="52577" y="266700"/>
                </a:lnTo>
                <a:lnTo>
                  <a:pt x="52577" y="1199190"/>
                </a:lnTo>
                <a:lnTo>
                  <a:pt x="105917" y="1333500"/>
                </a:lnTo>
                <a:lnTo>
                  <a:pt x="158495" y="1200150"/>
                </a:lnTo>
                <a:lnTo>
                  <a:pt x="158495" y="266700"/>
                </a:lnTo>
                <a:lnTo>
                  <a:pt x="211073" y="266700"/>
                </a:lnTo>
                <a:close/>
              </a:path>
              <a:path w="211454" h="1333500">
                <a:moveTo>
                  <a:pt x="52577" y="1199190"/>
                </a:moveTo>
                <a:lnTo>
                  <a:pt x="52577" y="1066800"/>
                </a:lnTo>
                <a:lnTo>
                  <a:pt x="0" y="1066800"/>
                </a:lnTo>
                <a:lnTo>
                  <a:pt x="52577" y="1199190"/>
                </a:lnTo>
                <a:close/>
              </a:path>
              <a:path w="211454" h="1333500">
                <a:moveTo>
                  <a:pt x="211073" y="1066800"/>
                </a:moveTo>
                <a:lnTo>
                  <a:pt x="158495" y="1066800"/>
                </a:lnTo>
                <a:lnTo>
                  <a:pt x="158495" y="1200150"/>
                </a:lnTo>
                <a:lnTo>
                  <a:pt x="211073" y="1066800"/>
                </a:lnTo>
                <a:close/>
              </a:path>
            </a:pathLst>
          </a:custGeom>
          <a:solidFill>
            <a:srgbClr val="65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46839" y="4354067"/>
            <a:ext cx="211454" cy="1333500"/>
          </a:xfrm>
          <a:custGeom>
            <a:avLst/>
            <a:gdLst/>
            <a:ahLst/>
            <a:cxnLst/>
            <a:rect l="l" t="t" r="r" b="b"/>
            <a:pathLst>
              <a:path w="211454" h="1333500">
                <a:moveTo>
                  <a:pt x="105917" y="0"/>
                </a:moveTo>
                <a:lnTo>
                  <a:pt x="211073" y="266700"/>
                </a:lnTo>
                <a:lnTo>
                  <a:pt x="158495" y="266700"/>
                </a:lnTo>
                <a:lnTo>
                  <a:pt x="158495" y="1066800"/>
                </a:lnTo>
                <a:lnTo>
                  <a:pt x="211073" y="1066800"/>
                </a:lnTo>
                <a:lnTo>
                  <a:pt x="105917" y="1333500"/>
                </a:lnTo>
                <a:lnTo>
                  <a:pt x="0" y="1066800"/>
                </a:lnTo>
                <a:lnTo>
                  <a:pt x="52577" y="1066800"/>
                </a:lnTo>
                <a:lnTo>
                  <a:pt x="52577" y="266700"/>
                </a:lnTo>
                <a:lnTo>
                  <a:pt x="0" y="266700"/>
                </a:lnTo>
                <a:lnTo>
                  <a:pt x="105917" y="0"/>
                </a:lnTo>
                <a:close/>
              </a:path>
            </a:pathLst>
          </a:custGeom>
          <a:ln w="129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065804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94125" y="513842"/>
            <a:ext cx="368617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SWOT</a:t>
            </a:r>
            <a:r>
              <a:rPr spc="-55" dirty="0"/>
              <a:t> </a:t>
            </a:r>
            <a:r>
              <a:rPr spc="-5" dirty="0"/>
              <a:t>Analysis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244356" y="1970913"/>
          <a:ext cx="6263640" cy="37445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513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1264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9964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905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309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POSITIVI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738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NEGATIVI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37640">
                <a:tc>
                  <a:txBody>
                    <a:bodyPr/>
                    <a:lstStyle/>
                    <a:p>
                      <a:pPr marL="98425" marR="70485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FATTORI</a:t>
                      </a:r>
                      <a:r>
                        <a:rPr sz="1600" b="1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DI 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ORIGINE 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INTERNA</a:t>
                      </a:r>
                      <a:endParaRPr sz="1600" dirty="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Strenght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139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Punti di</a:t>
                      </a:r>
                      <a:r>
                        <a:rPr sz="16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forza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4604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Weakness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1587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Punti di</a:t>
                      </a:r>
                      <a:r>
                        <a:rPr sz="16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5" dirty="0">
                          <a:latin typeface="Arial"/>
                          <a:cs typeface="Arial"/>
                        </a:rPr>
                        <a:t>debolezza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16380">
                <a:tc>
                  <a:txBody>
                    <a:bodyPr/>
                    <a:lstStyle/>
                    <a:p>
                      <a:pPr marL="98425" marR="70485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FATTORI</a:t>
                      </a:r>
                      <a:r>
                        <a:rPr sz="1600" b="1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latin typeface="Arial"/>
                          <a:cs typeface="Arial"/>
                        </a:rPr>
                        <a:t>DI  </a:t>
                      </a:r>
                      <a:r>
                        <a:rPr sz="1600" b="1" dirty="0">
                          <a:latin typeface="Arial"/>
                          <a:cs typeface="Arial"/>
                        </a:rPr>
                        <a:t>ORIGINE  </a:t>
                      </a:r>
                      <a:r>
                        <a:rPr sz="1600" b="1" spc="-10" dirty="0">
                          <a:latin typeface="Arial"/>
                          <a:cs typeface="Arial"/>
                        </a:rPr>
                        <a:t>ESTERNA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480059">
                        <a:lnSpc>
                          <a:spcPct val="100000"/>
                        </a:lnSpc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Opportunity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marL="5314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Opportunità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650" dirty="0">
                        <a:latin typeface="Times New Roman"/>
                        <a:cs typeface="Times New Roman"/>
                      </a:endParaRPr>
                    </a:p>
                    <a:p>
                      <a:pPr marL="13970" algn="ctr">
                        <a:lnSpc>
                          <a:spcPct val="100000"/>
                        </a:lnSpc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Threat</a:t>
                      </a:r>
                      <a:endParaRPr sz="1600" dirty="0">
                        <a:latin typeface="Arial"/>
                        <a:cs typeface="Arial"/>
                      </a:endParaRPr>
                    </a:p>
                    <a:p>
                      <a:pPr marL="1587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spc="-5" dirty="0">
                          <a:latin typeface="Arial"/>
                          <a:cs typeface="Arial"/>
                        </a:rPr>
                        <a:t>Minacce</a:t>
                      </a:r>
                      <a:endParaRPr sz="16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5" name="Oval 3">
            <a:extLst>
              <a:ext uri="{FF2B5EF4-FFF2-40B4-BE49-F238E27FC236}">
                <a16:creationId xmlns:a16="http://schemas.microsoft.com/office/drawing/2014/main" xmlns="" id="{0C8CFBD7-4D73-C84B-BF52-D501A8FB2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1027" y="2557800"/>
            <a:ext cx="4495800" cy="584200"/>
          </a:xfrm>
          <a:prstGeom prst="ellipse">
            <a:avLst/>
          </a:prstGeom>
          <a:gradFill rotWithShape="0">
            <a:gsLst>
              <a:gs pos="0">
                <a:schemeClr val="accent1">
                  <a:gamma/>
                  <a:tint val="17647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/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it-IT" sz="1800">
                <a:solidFill>
                  <a:srgbClr val="99FF99"/>
                </a:solidFill>
                <a:latin typeface="Arial" charset="0"/>
                <a:ea typeface="ＭＳ Ｐゴシック" charset="0"/>
              </a:rPr>
              <a:t>Competenze distintive</a:t>
            </a:r>
          </a:p>
        </p:txBody>
      </p:sp>
      <p:sp>
        <p:nvSpPr>
          <p:cNvPr id="7" name="Oval 2">
            <a:extLst>
              <a:ext uri="{FF2B5EF4-FFF2-40B4-BE49-F238E27FC236}">
                <a16:creationId xmlns:a16="http://schemas.microsoft.com/office/drawing/2014/main" xmlns="" id="{D1531A76-7743-1549-9FD9-E8DF73427A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1027" y="5423408"/>
            <a:ext cx="4495800" cy="584200"/>
          </a:xfrm>
          <a:prstGeom prst="ellipse">
            <a:avLst/>
          </a:prstGeom>
          <a:gradFill rotWithShape="0">
            <a:gsLst>
              <a:gs pos="0">
                <a:schemeClr val="accent1">
                  <a:gamma/>
                  <a:tint val="17647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74998"/>
              </a:schemeClr>
            </a:prstShdw>
          </a:effectLst>
          <a:extLst>
            <a:ext uri="{91240B29-F687-4f45-9708-019B960494DF}"/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it-IT" sz="1800" dirty="0">
                <a:solidFill>
                  <a:schemeClr val="hlink"/>
                </a:solidFill>
                <a:latin typeface="Arial" charset="0"/>
                <a:ea typeface="ＭＳ Ｐゴシック" charset="0"/>
              </a:rPr>
              <a:t>Fattori di competitività del business</a:t>
            </a:r>
          </a:p>
        </p:txBody>
      </p:sp>
    </p:spTree>
    <p:extLst>
      <p:ext uri="{BB962C8B-B14F-4D97-AF65-F5344CB8AC3E}">
        <p14:creationId xmlns:p14="http://schemas.microsoft.com/office/powerpoint/2010/main" val="26815453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65300" y="513842"/>
            <a:ext cx="663587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Relazione tra domanda e</a:t>
            </a:r>
            <a:r>
              <a:rPr spc="25" dirty="0"/>
              <a:t> </a:t>
            </a:r>
            <a:r>
              <a:rPr spc="-5" dirty="0"/>
              <a:t>offerta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10245" y="1861819"/>
            <a:ext cx="362077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009A9A"/>
                </a:solidFill>
                <a:latin typeface="Arial"/>
                <a:cs typeface="Arial"/>
              </a:rPr>
              <a:t>Domanda superiore</a:t>
            </a:r>
            <a:r>
              <a:rPr sz="2000" b="1" spc="20" dirty="0">
                <a:solidFill>
                  <a:srgbClr val="009A9A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009A9A"/>
                </a:solidFill>
                <a:latin typeface="Arial"/>
                <a:cs typeface="Arial"/>
              </a:rPr>
              <a:t>all’offerta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91619" y="1977389"/>
            <a:ext cx="717550" cy="182880"/>
          </a:xfrm>
          <a:custGeom>
            <a:avLst/>
            <a:gdLst/>
            <a:ahLst/>
            <a:cxnLst/>
            <a:rect l="l" t="t" r="r" b="b"/>
            <a:pathLst>
              <a:path w="717550" h="182880">
                <a:moveTo>
                  <a:pt x="537972" y="137160"/>
                </a:moveTo>
                <a:lnTo>
                  <a:pt x="537972" y="45720"/>
                </a:lnTo>
                <a:lnTo>
                  <a:pt x="0" y="45720"/>
                </a:lnTo>
                <a:lnTo>
                  <a:pt x="0" y="137160"/>
                </a:lnTo>
                <a:lnTo>
                  <a:pt x="537972" y="137160"/>
                </a:lnTo>
                <a:close/>
              </a:path>
              <a:path w="717550" h="182880">
                <a:moveTo>
                  <a:pt x="717042" y="91439"/>
                </a:moveTo>
                <a:lnTo>
                  <a:pt x="537972" y="0"/>
                </a:lnTo>
                <a:lnTo>
                  <a:pt x="537972" y="182880"/>
                </a:lnTo>
                <a:lnTo>
                  <a:pt x="717042" y="91439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91619" y="1977389"/>
            <a:ext cx="717550" cy="182880"/>
          </a:xfrm>
          <a:custGeom>
            <a:avLst/>
            <a:gdLst/>
            <a:ahLst/>
            <a:cxnLst/>
            <a:rect l="l" t="t" r="r" b="b"/>
            <a:pathLst>
              <a:path w="717550" h="182880">
                <a:moveTo>
                  <a:pt x="537972" y="0"/>
                </a:moveTo>
                <a:lnTo>
                  <a:pt x="537972" y="45720"/>
                </a:lnTo>
                <a:lnTo>
                  <a:pt x="0" y="45720"/>
                </a:lnTo>
                <a:lnTo>
                  <a:pt x="0" y="137160"/>
                </a:lnTo>
                <a:lnTo>
                  <a:pt x="537972" y="137160"/>
                </a:lnTo>
                <a:lnTo>
                  <a:pt x="537972" y="182880"/>
                </a:lnTo>
                <a:lnTo>
                  <a:pt x="717042" y="91439"/>
                </a:lnTo>
                <a:lnTo>
                  <a:pt x="537972" y="0"/>
                </a:lnTo>
                <a:close/>
              </a:path>
            </a:pathLst>
          </a:custGeom>
          <a:ln w="129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794881" y="1823719"/>
            <a:ext cx="264731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009A9A"/>
                </a:solidFill>
                <a:latin typeface="Arial"/>
                <a:cs typeface="Arial"/>
              </a:rPr>
              <a:t>Mercato </a:t>
            </a:r>
            <a:r>
              <a:rPr sz="2000" b="1" spc="-5" dirty="0">
                <a:solidFill>
                  <a:srgbClr val="009A9A"/>
                </a:solidFill>
                <a:latin typeface="Arial"/>
                <a:cs typeface="Arial"/>
              </a:rPr>
              <a:t>del</a:t>
            </a:r>
            <a:r>
              <a:rPr sz="2000" b="1" spc="-30" dirty="0">
                <a:solidFill>
                  <a:srgbClr val="009A9A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009A9A"/>
                </a:solidFill>
                <a:latin typeface="Arial"/>
                <a:cs typeface="Arial"/>
              </a:rPr>
              <a:t>venditore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38532" y="3804968"/>
            <a:ext cx="3776979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A50021"/>
                </a:solidFill>
                <a:latin typeface="Arial"/>
                <a:cs typeface="Arial"/>
              </a:rPr>
              <a:t>Offerta superiore </a:t>
            </a:r>
            <a:r>
              <a:rPr sz="2000" b="1" spc="-5" dirty="0">
                <a:solidFill>
                  <a:srgbClr val="A50021"/>
                </a:solidFill>
                <a:latin typeface="Arial"/>
                <a:cs typeface="Arial"/>
              </a:rPr>
              <a:t>alla domanda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562485" y="3922776"/>
            <a:ext cx="718185" cy="182245"/>
          </a:xfrm>
          <a:custGeom>
            <a:avLst/>
            <a:gdLst/>
            <a:ahLst/>
            <a:cxnLst/>
            <a:rect l="l" t="t" r="r" b="b"/>
            <a:pathLst>
              <a:path w="718185" h="182245">
                <a:moveTo>
                  <a:pt x="537972" y="136398"/>
                </a:moveTo>
                <a:lnTo>
                  <a:pt x="537972" y="44958"/>
                </a:lnTo>
                <a:lnTo>
                  <a:pt x="0" y="44958"/>
                </a:lnTo>
                <a:lnTo>
                  <a:pt x="0" y="136398"/>
                </a:lnTo>
                <a:lnTo>
                  <a:pt x="537972" y="136398"/>
                </a:lnTo>
                <a:close/>
              </a:path>
              <a:path w="718185" h="182245">
                <a:moveTo>
                  <a:pt x="717804" y="90677"/>
                </a:moveTo>
                <a:lnTo>
                  <a:pt x="537972" y="0"/>
                </a:lnTo>
                <a:lnTo>
                  <a:pt x="537972" y="182118"/>
                </a:lnTo>
                <a:lnTo>
                  <a:pt x="717804" y="90677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62485" y="3922776"/>
            <a:ext cx="718185" cy="182245"/>
          </a:xfrm>
          <a:custGeom>
            <a:avLst/>
            <a:gdLst/>
            <a:ahLst/>
            <a:cxnLst/>
            <a:rect l="l" t="t" r="r" b="b"/>
            <a:pathLst>
              <a:path w="718185" h="182245">
                <a:moveTo>
                  <a:pt x="537972" y="0"/>
                </a:moveTo>
                <a:lnTo>
                  <a:pt x="537972" y="44958"/>
                </a:lnTo>
                <a:lnTo>
                  <a:pt x="0" y="44958"/>
                </a:lnTo>
                <a:lnTo>
                  <a:pt x="0" y="136398"/>
                </a:lnTo>
                <a:lnTo>
                  <a:pt x="537972" y="136398"/>
                </a:lnTo>
                <a:lnTo>
                  <a:pt x="537972" y="182118"/>
                </a:lnTo>
                <a:lnTo>
                  <a:pt x="717804" y="90677"/>
                </a:lnTo>
                <a:lnTo>
                  <a:pt x="537972" y="0"/>
                </a:lnTo>
                <a:close/>
              </a:path>
            </a:pathLst>
          </a:custGeom>
          <a:ln w="129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650101" y="3878071"/>
            <a:ext cx="290131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10" dirty="0">
                <a:solidFill>
                  <a:srgbClr val="A50021"/>
                </a:solidFill>
                <a:latin typeface="Arial"/>
                <a:cs typeface="Arial"/>
              </a:rPr>
              <a:t>Mercato </a:t>
            </a:r>
            <a:r>
              <a:rPr sz="2000" b="1" spc="-5" dirty="0">
                <a:solidFill>
                  <a:srgbClr val="A50021"/>
                </a:solidFill>
                <a:latin typeface="Arial"/>
                <a:cs typeface="Arial"/>
              </a:rPr>
              <a:t>del</a:t>
            </a:r>
            <a:r>
              <a:rPr sz="2000" b="1" spc="-20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A50021"/>
                </a:solidFill>
                <a:latin typeface="Arial"/>
                <a:cs typeface="Arial"/>
              </a:rPr>
              <a:t>compratore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022989" y="2266950"/>
            <a:ext cx="4895850" cy="1439545"/>
          </a:xfrm>
          <a:custGeom>
            <a:avLst/>
            <a:gdLst/>
            <a:ahLst/>
            <a:cxnLst/>
            <a:rect l="l" t="t" r="r" b="b"/>
            <a:pathLst>
              <a:path w="4895850" h="1439545">
                <a:moveTo>
                  <a:pt x="4895850" y="843489"/>
                </a:moveTo>
                <a:lnTo>
                  <a:pt x="4895850" y="595190"/>
                </a:lnTo>
                <a:lnTo>
                  <a:pt x="4884036" y="576685"/>
                </a:lnTo>
                <a:lnTo>
                  <a:pt x="4853174" y="537578"/>
                </a:lnTo>
                <a:lnTo>
                  <a:pt x="4815143" y="499320"/>
                </a:lnTo>
                <a:lnTo>
                  <a:pt x="4770161" y="461975"/>
                </a:lnTo>
                <a:lnTo>
                  <a:pt x="4718448" y="425606"/>
                </a:lnTo>
                <a:lnTo>
                  <a:pt x="4660224" y="390277"/>
                </a:lnTo>
                <a:lnTo>
                  <a:pt x="4595706" y="356051"/>
                </a:lnTo>
                <a:lnTo>
                  <a:pt x="4561156" y="339372"/>
                </a:lnTo>
                <a:lnTo>
                  <a:pt x="4525115" y="322992"/>
                </a:lnTo>
                <a:lnTo>
                  <a:pt x="4487611" y="306921"/>
                </a:lnTo>
                <a:lnTo>
                  <a:pt x="4448670" y="291164"/>
                </a:lnTo>
                <a:lnTo>
                  <a:pt x="4408321" y="275732"/>
                </a:lnTo>
                <a:lnTo>
                  <a:pt x="4366590" y="260631"/>
                </a:lnTo>
                <a:lnTo>
                  <a:pt x="4323505" y="245869"/>
                </a:lnTo>
                <a:lnTo>
                  <a:pt x="4279094" y="231455"/>
                </a:lnTo>
                <a:lnTo>
                  <a:pt x="4233383" y="217396"/>
                </a:lnTo>
                <a:lnTo>
                  <a:pt x="4186401" y="203700"/>
                </a:lnTo>
                <a:lnTo>
                  <a:pt x="4138175" y="190376"/>
                </a:lnTo>
                <a:lnTo>
                  <a:pt x="4088731" y="177431"/>
                </a:lnTo>
                <a:lnTo>
                  <a:pt x="4038098" y="164873"/>
                </a:lnTo>
                <a:lnTo>
                  <a:pt x="3986303" y="152710"/>
                </a:lnTo>
                <a:lnTo>
                  <a:pt x="3933373" y="140950"/>
                </a:lnTo>
                <a:lnTo>
                  <a:pt x="3879336" y="129601"/>
                </a:lnTo>
                <a:lnTo>
                  <a:pt x="3824219" y="118671"/>
                </a:lnTo>
                <a:lnTo>
                  <a:pt x="3768050" y="108168"/>
                </a:lnTo>
                <a:lnTo>
                  <a:pt x="3710855" y="98100"/>
                </a:lnTo>
                <a:lnTo>
                  <a:pt x="3652662" y="88475"/>
                </a:lnTo>
                <a:lnTo>
                  <a:pt x="3593500" y="79300"/>
                </a:lnTo>
                <a:lnTo>
                  <a:pt x="3533394" y="70584"/>
                </a:lnTo>
                <a:lnTo>
                  <a:pt x="3472373" y="62335"/>
                </a:lnTo>
                <a:lnTo>
                  <a:pt x="3410464" y="54560"/>
                </a:lnTo>
                <a:lnTo>
                  <a:pt x="3347694" y="47268"/>
                </a:lnTo>
                <a:lnTo>
                  <a:pt x="3284091" y="40466"/>
                </a:lnTo>
                <a:lnTo>
                  <a:pt x="3219682" y="34163"/>
                </a:lnTo>
                <a:lnTo>
                  <a:pt x="3154494" y="28367"/>
                </a:lnTo>
                <a:lnTo>
                  <a:pt x="3088556" y="23084"/>
                </a:lnTo>
                <a:lnTo>
                  <a:pt x="3021893" y="18324"/>
                </a:lnTo>
                <a:lnTo>
                  <a:pt x="2954535" y="14094"/>
                </a:lnTo>
                <a:lnTo>
                  <a:pt x="2886507" y="10402"/>
                </a:lnTo>
                <a:lnTo>
                  <a:pt x="2817839" y="7257"/>
                </a:lnTo>
                <a:lnTo>
                  <a:pt x="2748556" y="4665"/>
                </a:lnTo>
                <a:lnTo>
                  <a:pt x="2678686" y="2636"/>
                </a:lnTo>
                <a:lnTo>
                  <a:pt x="2608257" y="1177"/>
                </a:lnTo>
                <a:lnTo>
                  <a:pt x="2537297" y="295"/>
                </a:lnTo>
                <a:lnTo>
                  <a:pt x="2465832" y="0"/>
                </a:lnTo>
                <a:lnTo>
                  <a:pt x="2394406" y="295"/>
                </a:lnTo>
                <a:lnTo>
                  <a:pt x="2323483" y="1177"/>
                </a:lnTo>
                <a:lnTo>
                  <a:pt x="2253091" y="2636"/>
                </a:lnTo>
                <a:lnTo>
                  <a:pt x="2183257" y="4665"/>
                </a:lnTo>
                <a:lnTo>
                  <a:pt x="2114008" y="7257"/>
                </a:lnTo>
                <a:lnTo>
                  <a:pt x="2045372" y="10402"/>
                </a:lnTo>
                <a:lnTo>
                  <a:pt x="1977376" y="14094"/>
                </a:lnTo>
                <a:lnTo>
                  <a:pt x="1910047" y="18324"/>
                </a:lnTo>
                <a:lnTo>
                  <a:pt x="1843414" y="23084"/>
                </a:lnTo>
                <a:lnTo>
                  <a:pt x="1777504" y="28367"/>
                </a:lnTo>
                <a:lnTo>
                  <a:pt x="1712343" y="34163"/>
                </a:lnTo>
                <a:lnTo>
                  <a:pt x="1647959" y="40466"/>
                </a:lnTo>
                <a:lnTo>
                  <a:pt x="1584380" y="47268"/>
                </a:lnTo>
                <a:lnTo>
                  <a:pt x="1521634" y="54560"/>
                </a:lnTo>
                <a:lnTo>
                  <a:pt x="1459747" y="62335"/>
                </a:lnTo>
                <a:lnTo>
                  <a:pt x="1398747" y="70584"/>
                </a:lnTo>
                <a:lnTo>
                  <a:pt x="1338662" y="79300"/>
                </a:lnTo>
                <a:lnTo>
                  <a:pt x="1279518" y="88475"/>
                </a:lnTo>
                <a:lnTo>
                  <a:pt x="1221344" y="98100"/>
                </a:lnTo>
                <a:lnTo>
                  <a:pt x="1164167" y="108168"/>
                </a:lnTo>
                <a:lnTo>
                  <a:pt x="1108014" y="118671"/>
                </a:lnTo>
                <a:lnTo>
                  <a:pt x="1052912" y="129601"/>
                </a:lnTo>
                <a:lnTo>
                  <a:pt x="998890" y="140950"/>
                </a:lnTo>
                <a:lnTo>
                  <a:pt x="945974" y="152710"/>
                </a:lnTo>
                <a:lnTo>
                  <a:pt x="894192" y="164873"/>
                </a:lnTo>
                <a:lnTo>
                  <a:pt x="843571" y="177431"/>
                </a:lnTo>
                <a:lnTo>
                  <a:pt x="794139" y="190376"/>
                </a:lnTo>
                <a:lnTo>
                  <a:pt x="745923" y="203700"/>
                </a:lnTo>
                <a:lnTo>
                  <a:pt x="698951" y="217396"/>
                </a:lnTo>
                <a:lnTo>
                  <a:pt x="653250" y="231455"/>
                </a:lnTo>
                <a:lnTo>
                  <a:pt x="608848" y="245869"/>
                </a:lnTo>
                <a:lnTo>
                  <a:pt x="565771" y="260631"/>
                </a:lnTo>
                <a:lnTo>
                  <a:pt x="524048" y="275732"/>
                </a:lnTo>
                <a:lnTo>
                  <a:pt x="483705" y="291164"/>
                </a:lnTo>
                <a:lnTo>
                  <a:pt x="444770" y="306921"/>
                </a:lnTo>
                <a:lnTo>
                  <a:pt x="407272" y="322992"/>
                </a:lnTo>
                <a:lnTo>
                  <a:pt x="371236" y="339372"/>
                </a:lnTo>
                <a:lnTo>
                  <a:pt x="336691" y="356051"/>
                </a:lnTo>
                <a:lnTo>
                  <a:pt x="272181" y="390277"/>
                </a:lnTo>
                <a:lnTo>
                  <a:pt x="213963" y="425606"/>
                </a:lnTo>
                <a:lnTo>
                  <a:pt x="162255" y="461975"/>
                </a:lnTo>
                <a:lnTo>
                  <a:pt x="117277" y="499320"/>
                </a:lnTo>
                <a:lnTo>
                  <a:pt x="79248" y="537578"/>
                </a:lnTo>
                <a:lnTo>
                  <a:pt x="48388" y="576685"/>
                </a:lnTo>
                <a:lnTo>
                  <a:pt x="24916" y="616577"/>
                </a:lnTo>
                <a:lnTo>
                  <a:pt x="9052" y="657192"/>
                </a:lnTo>
                <a:lnTo>
                  <a:pt x="1014" y="698464"/>
                </a:lnTo>
                <a:lnTo>
                  <a:pt x="0" y="719328"/>
                </a:lnTo>
                <a:lnTo>
                  <a:pt x="1014" y="740191"/>
                </a:lnTo>
                <a:lnTo>
                  <a:pt x="9052" y="781469"/>
                </a:lnTo>
                <a:lnTo>
                  <a:pt x="24916" y="822094"/>
                </a:lnTo>
                <a:lnTo>
                  <a:pt x="48388" y="862002"/>
                </a:lnTo>
                <a:lnTo>
                  <a:pt x="79248" y="901128"/>
                </a:lnTo>
                <a:lnTo>
                  <a:pt x="117277" y="939409"/>
                </a:lnTo>
                <a:lnTo>
                  <a:pt x="162255" y="976781"/>
                </a:lnTo>
                <a:lnTo>
                  <a:pt x="213963" y="1013180"/>
                </a:lnTo>
                <a:lnTo>
                  <a:pt x="272181" y="1048541"/>
                </a:lnTo>
                <a:lnTo>
                  <a:pt x="336691" y="1082802"/>
                </a:lnTo>
                <a:lnTo>
                  <a:pt x="371236" y="1099499"/>
                </a:lnTo>
                <a:lnTo>
                  <a:pt x="407272" y="1115897"/>
                </a:lnTo>
                <a:lnTo>
                  <a:pt x="444770" y="1131987"/>
                </a:lnTo>
                <a:lnTo>
                  <a:pt x="483705" y="1147763"/>
                </a:lnTo>
                <a:lnTo>
                  <a:pt x="524048" y="1163215"/>
                </a:lnTo>
                <a:lnTo>
                  <a:pt x="565771" y="1178336"/>
                </a:lnTo>
                <a:lnTo>
                  <a:pt x="608848" y="1193117"/>
                </a:lnTo>
                <a:lnTo>
                  <a:pt x="653250" y="1207551"/>
                </a:lnTo>
                <a:lnTo>
                  <a:pt x="698951" y="1221630"/>
                </a:lnTo>
                <a:lnTo>
                  <a:pt x="745923" y="1235346"/>
                </a:lnTo>
                <a:lnTo>
                  <a:pt x="794139" y="1248690"/>
                </a:lnTo>
                <a:lnTo>
                  <a:pt x="843571" y="1261655"/>
                </a:lnTo>
                <a:lnTo>
                  <a:pt x="894192" y="1274233"/>
                </a:lnTo>
                <a:lnTo>
                  <a:pt x="945974" y="1286416"/>
                </a:lnTo>
                <a:lnTo>
                  <a:pt x="998890" y="1298195"/>
                </a:lnTo>
                <a:lnTo>
                  <a:pt x="1052912" y="1309563"/>
                </a:lnTo>
                <a:lnTo>
                  <a:pt x="1108014" y="1320512"/>
                </a:lnTo>
                <a:lnTo>
                  <a:pt x="1164167" y="1331033"/>
                </a:lnTo>
                <a:lnTo>
                  <a:pt x="1221344" y="1341120"/>
                </a:lnTo>
                <a:lnTo>
                  <a:pt x="1279518" y="1350762"/>
                </a:lnTo>
                <a:lnTo>
                  <a:pt x="1338662" y="1359954"/>
                </a:lnTo>
                <a:lnTo>
                  <a:pt x="1398747" y="1368686"/>
                </a:lnTo>
                <a:lnTo>
                  <a:pt x="1459747" y="1376952"/>
                </a:lnTo>
                <a:lnTo>
                  <a:pt x="1521634" y="1384741"/>
                </a:lnTo>
                <a:lnTo>
                  <a:pt x="1584380" y="1392048"/>
                </a:lnTo>
                <a:lnTo>
                  <a:pt x="1647959" y="1398863"/>
                </a:lnTo>
                <a:lnTo>
                  <a:pt x="1712343" y="1405179"/>
                </a:lnTo>
                <a:lnTo>
                  <a:pt x="1777504" y="1410988"/>
                </a:lnTo>
                <a:lnTo>
                  <a:pt x="1843414" y="1416282"/>
                </a:lnTo>
                <a:lnTo>
                  <a:pt x="1910047" y="1421052"/>
                </a:lnTo>
                <a:lnTo>
                  <a:pt x="1977376" y="1425291"/>
                </a:lnTo>
                <a:lnTo>
                  <a:pt x="2045372" y="1428991"/>
                </a:lnTo>
                <a:lnTo>
                  <a:pt x="2114008" y="1432144"/>
                </a:lnTo>
                <a:lnTo>
                  <a:pt x="2183257" y="1434741"/>
                </a:lnTo>
                <a:lnTo>
                  <a:pt x="2253091" y="1436775"/>
                </a:lnTo>
                <a:lnTo>
                  <a:pt x="2323483" y="1438238"/>
                </a:lnTo>
                <a:lnTo>
                  <a:pt x="2394406" y="1439121"/>
                </a:lnTo>
                <a:lnTo>
                  <a:pt x="2465832" y="1439418"/>
                </a:lnTo>
                <a:lnTo>
                  <a:pt x="2537297" y="1439121"/>
                </a:lnTo>
                <a:lnTo>
                  <a:pt x="2608257" y="1438238"/>
                </a:lnTo>
                <a:lnTo>
                  <a:pt x="2678686" y="1436775"/>
                </a:lnTo>
                <a:lnTo>
                  <a:pt x="2748556" y="1434741"/>
                </a:lnTo>
                <a:lnTo>
                  <a:pt x="2817839" y="1432144"/>
                </a:lnTo>
                <a:lnTo>
                  <a:pt x="2886507" y="1428991"/>
                </a:lnTo>
                <a:lnTo>
                  <a:pt x="2954535" y="1425291"/>
                </a:lnTo>
                <a:lnTo>
                  <a:pt x="3021893" y="1421052"/>
                </a:lnTo>
                <a:lnTo>
                  <a:pt x="3088556" y="1416282"/>
                </a:lnTo>
                <a:lnTo>
                  <a:pt x="3154494" y="1410988"/>
                </a:lnTo>
                <a:lnTo>
                  <a:pt x="3219682" y="1405179"/>
                </a:lnTo>
                <a:lnTo>
                  <a:pt x="3284091" y="1398863"/>
                </a:lnTo>
                <a:lnTo>
                  <a:pt x="3347694" y="1392048"/>
                </a:lnTo>
                <a:lnTo>
                  <a:pt x="3410464" y="1384741"/>
                </a:lnTo>
                <a:lnTo>
                  <a:pt x="3472373" y="1376952"/>
                </a:lnTo>
                <a:lnTo>
                  <a:pt x="3533394" y="1368686"/>
                </a:lnTo>
                <a:lnTo>
                  <a:pt x="3593500" y="1359954"/>
                </a:lnTo>
                <a:lnTo>
                  <a:pt x="3652662" y="1350762"/>
                </a:lnTo>
                <a:lnTo>
                  <a:pt x="3710855" y="1341120"/>
                </a:lnTo>
                <a:lnTo>
                  <a:pt x="3768050" y="1331033"/>
                </a:lnTo>
                <a:lnTo>
                  <a:pt x="3824219" y="1320512"/>
                </a:lnTo>
                <a:lnTo>
                  <a:pt x="3879336" y="1309563"/>
                </a:lnTo>
                <a:lnTo>
                  <a:pt x="3933373" y="1298195"/>
                </a:lnTo>
                <a:lnTo>
                  <a:pt x="3986303" y="1286416"/>
                </a:lnTo>
                <a:lnTo>
                  <a:pt x="4038098" y="1274233"/>
                </a:lnTo>
                <a:lnTo>
                  <a:pt x="4088731" y="1261655"/>
                </a:lnTo>
                <a:lnTo>
                  <a:pt x="4138175" y="1248690"/>
                </a:lnTo>
                <a:lnTo>
                  <a:pt x="4186401" y="1235346"/>
                </a:lnTo>
                <a:lnTo>
                  <a:pt x="4233383" y="1221630"/>
                </a:lnTo>
                <a:lnTo>
                  <a:pt x="4279094" y="1207551"/>
                </a:lnTo>
                <a:lnTo>
                  <a:pt x="4323505" y="1193117"/>
                </a:lnTo>
                <a:lnTo>
                  <a:pt x="4366590" y="1178336"/>
                </a:lnTo>
                <a:lnTo>
                  <a:pt x="4408321" y="1163215"/>
                </a:lnTo>
                <a:lnTo>
                  <a:pt x="4448670" y="1147763"/>
                </a:lnTo>
                <a:lnTo>
                  <a:pt x="4487611" y="1131987"/>
                </a:lnTo>
                <a:lnTo>
                  <a:pt x="4525115" y="1115897"/>
                </a:lnTo>
                <a:lnTo>
                  <a:pt x="4561156" y="1099499"/>
                </a:lnTo>
                <a:lnTo>
                  <a:pt x="4595706" y="1082802"/>
                </a:lnTo>
                <a:lnTo>
                  <a:pt x="4660224" y="1048541"/>
                </a:lnTo>
                <a:lnTo>
                  <a:pt x="4718448" y="1013180"/>
                </a:lnTo>
                <a:lnTo>
                  <a:pt x="4770161" y="976781"/>
                </a:lnTo>
                <a:lnTo>
                  <a:pt x="4815143" y="939409"/>
                </a:lnTo>
                <a:lnTo>
                  <a:pt x="4853174" y="901128"/>
                </a:lnTo>
                <a:lnTo>
                  <a:pt x="4884036" y="862002"/>
                </a:lnTo>
                <a:lnTo>
                  <a:pt x="4895850" y="843489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22989" y="2266950"/>
            <a:ext cx="4895850" cy="1439545"/>
          </a:xfrm>
          <a:custGeom>
            <a:avLst/>
            <a:gdLst/>
            <a:ahLst/>
            <a:cxnLst/>
            <a:rect l="l" t="t" r="r" b="b"/>
            <a:pathLst>
              <a:path w="4895850" h="1439545">
                <a:moveTo>
                  <a:pt x="4895850" y="595190"/>
                </a:moveTo>
                <a:lnTo>
                  <a:pt x="4869515" y="557029"/>
                </a:lnTo>
                <a:lnTo>
                  <a:pt x="4835041" y="518339"/>
                </a:lnTo>
                <a:lnTo>
                  <a:pt x="4793507" y="480529"/>
                </a:lnTo>
                <a:lnTo>
                  <a:pt x="4745132" y="443664"/>
                </a:lnTo>
                <a:lnTo>
                  <a:pt x="4690136" y="407807"/>
                </a:lnTo>
                <a:lnTo>
                  <a:pt x="4628738" y="373022"/>
                </a:lnTo>
                <a:lnTo>
                  <a:pt x="4561156" y="339372"/>
                </a:lnTo>
                <a:lnTo>
                  <a:pt x="4525115" y="322992"/>
                </a:lnTo>
                <a:lnTo>
                  <a:pt x="4487611" y="306921"/>
                </a:lnTo>
                <a:lnTo>
                  <a:pt x="4448670" y="291164"/>
                </a:lnTo>
                <a:lnTo>
                  <a:pt x="4408321" y="275732"/>
                </a:lnTo>
                <a:lnTo>
                  <a:pt x="4366590" y="260631"/>
                </a:lnTo>
                <a:lnTo>
                  <a:pt x="4323505" y="245869"/>
                </a:lnTo>
                <a:lnTo>
                  <a:pt x="4279094" y="231455"/>
                </a:lnTo>
                <a:lnTo>
                  <a:pt x="4233383" y="217396"/>
                </a:lnTo>
                <a:lnTo>
                  <a:pt x="4186401" y="203700"/>
                </a:lnTo>
                <a:lnTo>
                  <a:pt x="4138175" y="190376"/>
                </a:lnTo>
                <a:lnTo>
                  <a:pt x="4088731" y="177431"/>
                </a:lnTo>
                <a:lnTo>
                  <a:pt x="4038098" y="164873"/>
                </a:lnTo>
                <a:lnTo>
                  <a:pt x="3986303" y="152710"/>
                </a:lnTo>
                <a:lnTo>
                  <a:pt x="3933373" y="140950"/>
                </a:lnTo>
                <a:lnTo>
                  <a:pt x="3879336" y="129601"/>
                </a:lnTo>
                <a:lnTo>
                  <a:pt x="3824219" y="118671"/>
                </a:lnTo>
                <a:lnTo>
                  <a:pt x="3768050" y="108168"/>
                </a:lnTo>
                <a:lnTo>
                  <a:pt x="3710855" y="98100"/>
                </a:lnTo>
                <a:lnTo>
                  <a:pt x="3652662" y="88475"/>
                </a:lnTo>
                <a:lnTo>
                  <a:pt x="3593500" y="79300"/>
                </a:lnTo>
                <a:lnTo>
                  <a:pt x="3533394" y="70584"/>
                </a:lnTo>
                <a:lnTo>
                  <a:pt x="3472373" y="62335"/>
                </a:lnTo>
                <a:lnTo>
                  <a:pt x="3410464" y="54560"/>
                </a:lnTo>
                <a:lnTo>
                  <a:pt x="3347694" y="47268"/>
                </a:lnTo>
                <a:lnTo>
                  <a:pt x="3284091" y="40466"/>
                </a:lnTo>
                <a:lnTo>
                  <a:pt x="3219682" y="34163"/>
                </a:lnTo>
                <a:lnTo>
                  <a:pt x="3154494" y="28367"/>
                </a:lnTo>
                <a:lnTo>
                  <a:pt x="3088556" y="23084"/>
                </a:lnTo>
                <a:lnTo>
                  <a:pt x="3021893" y="18324"/>
                </a:lnTo>
                <a:lnTo>
                  <a:pt x="2954535" y="14094"/>
                </a:lnTo>
                <a:lnTo>
                  <a:pt x="2886507" y="10402"/>
                </a:lnTo>
                <a:lnTo>
                  <a:pt x="2817839" y="7257"/>
                </a:lnTo>
                <a:lnTo>
                  <a:pt x="2748556" y="4665"/>
                </a:lnTo>
                <a:lnTo>
                  <a:pt x="2678686" y="2636"/>
                </a:lnTo>
                <a:lnTo>
                  <a:pt x="2608257" y="1177"/>
                </a:lnTo>
                <a:lnTo>
                  <a:pt x="2537297" y="295"/>
                </a:lnTo>
                <a:lnTo>
                  <a:pt x="2465832" y="0"/>
                </a:lnTo>
                <a:lnTo>
                  <a:pt x="2394406" y="295"/>
                </a:lnTo>
                <a:lnTo>
                  <a:pt x="2323483" y="1177"/>
                </a:lnTo>
                <a:lnTo>
                  <a:pt x="2253091" y="2636"/>
                </a:lnTo>
                <a:lnTo>
                  <a:pt x="2183257" y="4665"/>
                </a:lnTo>
                <a:lnTo>
                  <a:pt x="2114008" y="7257"/>
                </a:lnTo>
                <a:lnTo>
                  <a:pt x="2045372" y="10402"/>
                </a:lnTo>
                <a:lnTo>
                  <a:pt x="1977376" y="14094"/>
                </a:lnTo>
                <a:lnTo>
                  <a:pt x="1910047" y="18324"/>
                </a:lnTo>
                <a:lnTo>
                  <a:pt x="1843414" y="23084"/>
                </a:lnTo>
                <a:lnTo>
                  <a:pt x="1777504" y="28367"/>
                </a:lnTo>
                <a:lnTo>
                  <a:pt x="1712343" y="34163"/>
                </a:lnTo>
                <a:lnTo>
                  <a:pt x="1647959" y="40466"/>
                </a:lnTo>
                <a:lnTo>
                  <a:pt x="1584380" y="47268"/>
                </a:lnTo>
                <a:lnTo>
                  <a:pt x="1521634" y="54560"/>
                </a:lnTo>
                <a:lnTo>
                  <a:pt x="1459747" y="62335"/>
                </a:lnTo>
                <a:lnTo>
                  <a:pt x="1398747" y="70584"/>
                </a:lnTo>
                <a:lnTo>
                  <a:pt x="1338662" y="79300"/>
                </a:lnTo>
                <a:lnTo>
                  <a:pt x="1279518" y="88475"/>
                </a:lnTo>
                <a:lnTo>
                  <a:pt x="1221344" y="98100"/>
                </a:lnTo>
                <a:lnTo>
                  <a:pt x="1164167" y="108168"/>
                </a:lnTo>
                <a:lnTo>
                  <a:pt x="1108014" y="118671"/>
                </a:lnTo>
                <a:lnTo>
                  <a:pt x="1052912" y="129601"/>
                </a:lnTo>
                <a:lnTo>
                  <a:pt x="998890" y="140950"/>
                </a:lnTo>
                <a:lnTo>
                  <a:pt x="945974" y="152710"/>
                </a:lnTo>
                <a:lnTo>
                  <a:pt x="894192" y="164873"/>
                </a:lnTo>
                <a:lnTo>
                  <a:pt x="843571" y="177431"/>
                </a:lnTo>
                <a:lnTo>
                  <a:pt x="794139" y="190376"/>
                </a:lnTo>
                <a:lnTo>
                  <a:pt x="745923" y="203700"/>
                </a:lnTo>
                <a:lnTo>
                  <a:pt x="698951" y="217396"/>
                </a:lnTo>
                <a:lnTo>
                  <a:pt x="653250" y="231455"/>
                </a:lnTo>
                <a:lnTo>
                  <a:pt x="608848" y="245869"/>
                </a:lnTo>
                <a:lnTo>
                  <a:pt x="565771" y="260631"/>
                </a:lnTo>
                <a:lnTo>
                  <a:pt x="524048" y="275732"/>
                </a:lnTo>
                <a:lnTo>
                  <a:pt x="483705" y="291164"/>
                </a:lnTo>
                <a:lnTo>
                  <a:pt x="444770" y="306921"/>
                </a:lnTo>
                <a:lnTo>
                  <a:pt x="407272" y="322992"/>
                </a:lnTo>
                <a:lnTo>
                  <a:pt x="371236" y="339372"/>
                </a:lnTo>
                <a:lnTo>
                  <a:pt x="336691" y="356051"/>
                </a:lnTo>
                <a:lnTo>
                  <a:pt x="272181" y="390277"/>
                </a:lnTo>
                <a:lnTo>
                  <a:pt x="213963" y="425606"/>
                </a:lnTo>
                <a:lnTo>
                  <a:pt x="162255" y="461975"/>
                </a:lnTo>
                <a:lnTo>
                  <a:pt x="117277" y="499320"/>
                </a:lnTo>
                <a:lnTo>
                  <a:pt x="79248" y="537578"/>
                </a:lnTo>
                <a:lnTo>
                  <a:pt x="48388" y="576685"/>
                </a:lnTo>
                <a:lnTo>
                  <a:pt x="24916" y="616577"/>
                </a:lnTo>
                <a:lnTo>
                  <a:pt x="9052" y="657192"/>
                </a:lnTo>
                <a:lnTo>
                  <a:pt x="1014" y="698464"/>
                </a:lnTo>
                <a:lnTo>
                  <a:pt x="0" y="719328"/>
                </a:lnTo>
                <a:lnTo>
                  <a:pt x="1014" y="740191"/>
                </a:lnTo>
                <a:lnTo>
                  <a:pt x="9052" y="781469"/>
                </a:lnTo>
                <a:lnTo>
                  <a:pt x="24916" y="822094"/>
                </a:lnTo>
                <a:lnTo>
                  <a:pt x="48388" y="862002"/>
                </a:lnTo>
                <a:lnTo>
                  <a:pt x="79248" y="901128"/>
                </a:lnTo>
                <a:lnTo>
                  <a:pt x="117277" y="939409"/>
                </a:lnTo>
                <a:lnTo>
                  <a:pt x="162255" y="976781"/>
                </a:lnTo>
                <a:lnTo>
                  <a:pt x="213963" y="1013180"/>
                </a:lnTo>
                <a:lnTo>
                  <a:pt x="272181" y="1048541"/>
                </a:lnTo>
                <a:lnTo>
                  <a:pt x="336691" y="1082802"/>
                </a:lnTo>
                <a:lnTo>
                  <a:pt x="371236" y="1099499"/>
                </a:lnTo>
                <a:lnTo>
                  <a:pt x="407272" y="1115897"/>
                </a:lnTo>
                <a:lnTo>
                  <a:pt x="444770" y="1131987"/>
                </a:lnTo>
                <a:lnTo>
                  <a:pt x="483705" y="1147763"/>
                </a:lnTo>
                <a:lnTo>
                  <a:pt x="524048" y="1163215"/>
                </a:lnTo>
                <a:lnTo>
                  <a:pt x="565771" y="1178336"/>
                </a:lnTo>
                <a:lnTo>
                  <a:pt x="608848" y="1193117"/>
                </a:lnTo>
                <a:lnTo>
                  <a:pt x="653250" y="1207551"/>
                </a:lnTo>
                <a:lnTo>
                  <a:pt x="698951" y="1221630"/>
                </a:lnTo>
                <a:lnTo>
                  <a:pt x="745923" y="1235346"/>
                </a:lnTo>
                <a:lnTo>
                  <a:pt x="794139" y="1248690"/>
                </a:lnTo>
                <a:lnTo>
                  <a:pt x="843571" y="1261655"/>
                </a:lnTo>
                <a:lnTo>
                  <a:pt x="894192" y="1274233"/>
                </a:lnTo>
                <a:lnTo>
                  <a:pt x="945974" y="1286416"/>
                </a:lnTo>
                <a:lnTo>
                  <a:pt x="998890" y="1298195"/>
                </a:lnTo>
                <a:lnTo>
                  <a:pt x="1052912" y="1309563"/>
                </a:lnTo>
                <a:lnTo>
                  <a:pt x="1108014" y="1320512"/>
                </a:lnTo>
                <a:lnTo>
                  <a:pt x="1164167" y="1331033"/>
                </a:lnTo>
                <a:lnTo>
                  <a:pt x="1221344" y="1341120"/>
                </a:lnTo>
                <a:lnTo>
                  <a:pt x="1279518" y="1350762"/>
                </a:lnTo>
                <a:lnTo>
                  <a:pt x="1338662" y="1359954"/>
                </a:lnTo>
                <a:lnTo>
                  <a:pt x="1398747" y="1368686"/>
                </a:lnTo>
                <a:lnTo>
                  <a:pt x="1459747" y="1376952"/>
                </a:lnTo>
                <a:lnTo>
                  <a:pt x="1521634" y="1384741"/>
                </a:lnTo>
                <a:lnTo>
                  <a:pt x="1584380" y="1392048"/>
                </a:lnTo>
                <a:lnTo>
                  <a:pt x="1647959" y="1398863"/>
                </a:lnTo>
                <a:lnTo>
                  <a:pt x="1712343" y="1405179"/>
                </a:lnTo>
                <a:lnTo>
                  <a:pt x="1777504" y="1410988"/>
                </a:lnTo>
                <a:lnTo>
                  <a:pt x="1843414" y="1416282"/>
                </a:lnTo>
                <a:lnTo>
                  <a:pt x="1910047" y="1421052"/>
                </a:lnTo>
                <a:lnTo>
                  <a:pt x="1977376" y="1425291"/>
                </a:lnTo>
                <a:lnTo>
                  <a:pt x="2045372" y="1428991"/>
                </a:lnTo>
                <a:lnTo>
                  <a:pt x="2114008" y="1432144"/>
                </a:lnTo>
                <a:lnTo>
                  <a:pt x="2183257" y="1434741"/>
                </a:lnTo>
                <a:lnTo>
                  <a:pt x="2253091" y="1436775"/>
                </a:lnTo>
                <a:lnTo>
                  <a:pt x="2323483" y="1438238"/>
                </a:lnTo>
                <a:lnTo>
                  <a:pt x="2394406" y="1439121"/>
                </a:lnTo>
                <a:lnTo>
                  <a:pt x="2465832" y="1439418"/>
                </a:lnTo>
                <a:lnTo>
                  <a:pt x="2537297" y="1439121"/>
                </a:lnTo>
                <a:lnTo>
                  <a:pt x="2608257" y="1438238"/>
                </a:lnTo>
                <a:lnTo>
                  <a:pt x="2678686" y="1436775"/>
                </a:lnTo>
                <a:lnTo>
                  <a:pt x="2748556" y="1434741"/>
                </a:lnTo>
                <a:lnTo>
                  <a:pt x="2817839" y="1432144"/>
                </a:lnTo>
                <a:lnTo>
                  <a:pt x="2886507" y="1428991"/>
                </a:lnTo>
                <a:lnTo>
                  <a:pt x="2954535" y="1425291"/>
                </a:lnTo>
                <a:lnTo>
                  <a:pt x="3021893" y="1421052"/>
                </a:lnTo>
                <a:lnTo>
                  <a:pt x="3088556" y="1416282"/>
                </a:lnTo>
                <a:lnTo>
                  <a:pt x="3154494" y="1410988"/>
                </a:lnTo>
                <a:lnTo>
                  <a:pt x="3219682" y="1405179"/>
                </a:lnTo>
                <a:lnTo>
                  <a:pt x="3284091" y="1398863"/>
                </a:lnTo>
                <a:lnTo>
                  <a:pt x="3347694" y="1392048"/>
                </a:lnTo>
                <a:lnTo>
                  <a:pt x="3410464" y="1384741"/>
                </a:lnTo>
                <a:lnTo>
                  <a:pt x="3472373" y="1376952"/>
                </a:lnTo>
                <a:lnTo>
                  <a:pt x="3533394" y="1368686"/>
                </a:lnTo>
                <a:lnTo>
                  <a:pt x="3593500" y="1359954"/>
                </a:lnTo>
                <a:lnTo>
                  <a:pt x="3652662" y="1350762"/>
                </a:lnTo>
                <a:lnTo>
                  <a:pt x="3710855" y="1341120"/>
                </a:lnTo>
                <a:lnTo>
                  <a:pt x="3768050" y="1331033"/>
                </a:lnTo>
                <a:lnTo>
                  <a:pt x="3824219" y="1320512"/>
                </a:lnTo>
                <a:lnTo>
                  <a:pt x="3879336" y="1309563"/>
                </a:lnTo>
                <a:lnTo>
                  <a:pt x="3933373" y="1298195"/>
                </a:lnTo>
                <a:lnTo>
                  <a:pt x="3986303" y="1286416"/>
                </a:lnTo>
                <a:lnTo>
                  <a:pt x="4038098" y="1274233"/>
                </a:lnTo>
                <a:lnTo>
                  <a:pt x="4088731" y="1261655"/>
                </a:lnTo>
                <a:lnTo>
                  <a:pt x="4138175" y="1248690"/>
                </a:lnTo>
                <a:lnTo>
                  <a:pt x="4186401" y="1235346"/>
                </a:lnTo>
                <a:lnTo>
                  <a:pt x="4233383" y="1221630"/>
                </a:lnTo>
                <a:lnTo>
                  <a:pt x="4279094" y="1207551"/>
                </a:lnTo>
                <a:lnTo>
                  <a:pt x="4323505" y="1193117"/>
                </a:lnTo>
                <a:lnTo>
                  <a:pt x="4366590" y="1178336"/>
                </a:lnTo>
                <a:lnTo>
                  <a:pt x="4408321" y="1163215"/>
                </a:lnTo>
                <a:lnTo>
                  <a:pt x="4448670" y="1147763"/>
                </a:lnTo>
                <a:lnTo>
                  <a:pt x="4487611" y="1131987"/>
                </a:lnTo>
                <a:lnTo>
                  <a:pt x="4525115" y="1115897"/>
                </a:lnTo>
                <a:lnTo>
                  <a:pt x="4561156" y="1099499"/>
                </a:lnTo>
                <a:lnTo>
                  <a:pt x="4595706" y="1082802"/>
                </a:lnTo>
                <a:lnTo>
                  <a:pt x="4660224" y="1048541"/>
                </a:lnTo>
                <a:lnTo>
                  <a:pt x="4718448" y="1013180"/>
                </a:lnTo>
                <a:lnTo>
                  <a:pt x="4770161" y="976781"/>
                </a:lnTo>
                <a:lnTo>
                  <a:pt x="4815143" y="939409"/>
                </a:lnTo>
                <a:lnTo>
                  <a:pt x="4853174" y="901128"/>
                </a:lnTo>
                <a:lnTo>
                  <a:pt x="4884036" y="862002"/>
                </a:lnTo>
                <a:lnTo>
                  <a:pt x="4895850" y="843489"/>
                </a:lnTo>
                <a:lnTo>
                  <a:pt x="4895850" y="595190"/>
                </a:lnTo>
              </a:path>
            </a:pathLst>
          </a:custGeom>
          <a:ln w="9143">
            <a:solidFill>
              <a:srgbClr val="CC9A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789803" y="2399029"/>
            <a:ext cx="3345179" cy="1168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Il </a:t>
            </a:r>
            <a:r>
              <a:rPr sz="1500" spc="-5" dirty="0">
                <a:solidFill>
                  <a:srgbClr val="FFFFFF"/>
                </a:solidFill>
                <a:latin typeface="Arial"/>
                <a:cs typeface="Arial"/>
              </a:rPr>
              <a:t>venditore può stabilire le condizioni di  contrattazione dei beni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e, </a:t>
            </a:r>
            <a:r>
              <a:rPr sz="1500" spc="-5" dirty="0">
                <a:solidFill>
                  <a:srgbClr val="FFFFFF"/>
                </a:solidFill>
                <a:latin typeface="Arial"/>
                <a:cs typeface="Arial"/>
              </a:rPr>
              <a:t>senza  preoccuparsi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della vendibilità, </a:t>
            </a:r>
            <a:r>
              <a:rPr sz="1500" spc="-5" dirty="0">
                <a:solidFill>
                  <a:srgbClr val="FFFFFF"/>
                </a:solidFill>
                <a:latin typeface="Arial"/>
                <a:cs typeface="Arial"/>
              </a:rPr>
              <a:t>può  concentrare i suoi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sforzi</a:t>
            </a:r>
            <a:r>
              <a:rPr sz="15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FFFFFF"/>
                </a:solidFill>
                <a:latin typeface="Arial"/>
                <a:cs typeface="Arial"/>
              </a:rPr>
              <a:t>sulla</a:t>
            </a:r>
            <a:endParaRPr sz="1500">
              <a:latin typeface="Arial"/>
              <a:cs typeface="Arial"/>
            </a:endParaRPr>
          </a:p>
          <a:p>
            <a:pPr marL="52705" algn="ctr">
              <a:lnSpc>
                <a:spcPct val="100000"/>
              </a:lnSpc>
            </a:pPr>
            <a:r>
              <a:rPr sz="1500" spc="-5" dirty="0">
                <a:solidFill>
                  <a:srgbClr val="FFFFFF"/>
                </a:solidFill>
                <a:latin typeface="Arial"/>
                <a:cs typeface="Arial"/>
              </a:rPr>
              <a:t>gestione tecnico</a:t>
            </a:r>
            <a:r>
              <a:rPr sz="15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-finanziaria</a:t>
            </a:r>
            <a:endParaRPr sz="15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202059" y="4211573"/>
            <a:ext cx="4466590" cy="1367155"/>
          </a:xfrm>
          <a:custGeom>
            <a:avLst/>
            <a:gdLst/>
            <a:ahLst/>
            <a:cxnLst/>
            <a:rect l="l" t="t" r="r" b="b"/>
            <a:pathLst>
              <a:path w="4466590" h="1367154">
                <a:moveTo>
                  <a:pt x="4466082" y="683513"/>
                </a:moveTo>
                <a:lnTo>
                  <a:pt x="4461688" y="640238"/>
                </a:lnTo>
                <a:lnTo>
                  <a:pt x="4448683" y="597685"/>
                </a:lnTo>
                <a:lnTo>
                  <a:pt x="4427327" y="555933"/>
                </a:lnTo>
                <a:lnTo>
                  <a:pt x="4397882" y="515063"/>
                </a:lnTo>
                <a:lnTo>
                  <a:pt x="4360610" y="475154"/>
                </a:lnTo>
                <a:lnTo>
                  <a:pt x="4315770" y="436285"/>
                </a:lnTo>
                <a:lnTo>
                  <a:pt x="4263627" y="398537"/>
                </a:lnTo>
                <a:lnTo>
                  <a:pt x="4204439" y="361988"/>
                </a:lnTo>
                <a:lnTo>
                  <a:pt x="4138470" y="326718"/>
                </a:lnTo>
                <a:lnTo>
                  <a:pt x="4103023" y="309588"/>
                </a:lnTo>
                <a:lnTo>
                  <a:pt x="4065979" y="292807"/>
                </a:lnTo>
                <a:lnTo>
                  <a:pt x="4027371" y="276386"/>
                </a:lnTo>
                <a:lnTo>
                  <a:pt x="3987230" y="260335"/>
                </a:lnTo>
                <a:lnTo>
                  <a:pt x="3945590" y="244663"/>
                </a:lnTo>
                <a:lnTo>
                  <a:pt x="3902483" y="229381"/>
                </a:lnTo>
                <a:lnTo>
                  <a:pt x="3857942" y="214498"/>
                </a:lnTo>
                <a:lnTo>
                  <a:pt x="3812000" y="200024"/>
                </a:lnTo>
                <a:lnTo>
                  <a:pt x="3764689" y="185970"/>
                </a:lnTo>
                <a:lnTo>
                  <a:pt x="3716041" y="172345"/>
                </a:lnTo>
                <a:lnTo>
                  <a:pt x="3666091" y="159160"/>
                </a:lnTo>
                <a:lnTo>
                  <a:pt x="3614870" y="146423"/>
                </a:lnTo>
                <a:lnTo>
                  <a:pt x="3562410" y="134146"/>
                </a:lnTo>
                <a:lnTo>
                  <a:pt x="3508746" y="122337"/>
                </a:lnTo>
                <a:lnTo>
                  <a:pt x="3453909" y="111008"/>
                </a:lnTo>
                <a:lnTo>
                  <a:pt x="3397931" y="100168"/>
                </a:lnTo>
                <a:lnTo>
                  <a:pt x="3340847" y="89826"/>
                </a:lnTo>
                <a:lnTo>
                  <a:pt x="3282688" y="79994"/>
                </a:lnTo>
                <a:lnTo>
                  <a:pt x="3223487" y="70680"/>
                </a:lnTo>
                <a:lnTo>
                  <a:pt x="3163276" y="61895"/>
                </a:lnTo>
                <a:lnTo>
                  <a:pt x="3102090" y="53649"/>
                </a:lnTo>
                <a:lnTo>
                  <a:pt x="3039959" y="45952"/>
                </a:lnTo>
                <a:lnTo>
                  <a:pt x="2976917" y="38813"/>
                </a:lnTo>
                <a:lnTo>
                  <a:pt x="2912996" y="32242"/>
                </a:lnTo>
                <a:lnTo>
                  <a:pt x="2848230" y="26250"/>
                </a:lnTo>
                <a:lnTo>
                  <a:pt x="2782650" y="20847"/>
                </a:lnTo>
                <a:lnTo>
                  <a:pt x="2716290" y="16042"/>
                </a:lnTo>
                <a:lnTo>
                  <a:pt x="2649182" y="11846"/>
                </a:lnTo>
                <a:lnTo>
                  <a:pt x="2581359" y="8267"/>
                </a:lnTo>
                <a:lnTo>
                  <a:pt x="2512853" y="5318"/>
                </a:lnTo>
                <a:lnTo>
                  <a:pt x="2443698" y="3006"/>
                </a:lnTo>
                <a:lnTo>
                  <a:pt x="2373925" y="1342"/>
                </a:lnTo>
                <a:lnTo>
                  <a:pt x="2303568" y="337"/>
                </a:lnTo>
                <a:lnTo>
                  <a:pt x="2232660" y="0"/>
                </a:lnTo>
                <a:lnTo>
                  <a:pt x="2161794" y="337"/>
                </a:lnTo>
                <a:lnTo>
                  <a:pt x="2091478" y="1342"/>
                </a:lnTo>
                <a:lnTo>
                  <a:pt x="2021746" y="3006"/>
                </a:lnTo>
                <a:lnTo>
                  <a:pt x="1952628" y="5318"/>
                </a:lnTo>
                <a:lnTo>
                  <a:pt x="1884160" y="8267"/>
                </a:lnTo>
                <a:lnTo>
                  <a:pt x="1816372" y="11846"/>
                </a:lnTo>
                <a:lnTo>
                  <a:pt x="1749297" y="16042"/>
                </a:lnTo>
                <a:lnTo>
                  <a:pt x="1682969" y="20847"/>
                </a:lnTo>
                <a:lnTo>
                  <a:pt x="1617420" y="26250"/>
                </a:lnTo>
                <a:lnTo>
                  <a:pt x="1552683" y="32242"/>
                </a:lnTo>
                <a:lnTo>
                  <a:pt x="1488791" y="38813"/>
                </a:lnTo>
                <a:lnTo>
                  <a:pt x="1425775" y="45952"/>
                </a:lnTo>
                <a:lnTo>
                  <a:pt x="1363670" y="53649"/>
                </a:lnTo>
                <a:lnTo>
                  <a:pt x="1302507" y="61895"/>
                </a:lnTo>
                <a:lnTo>
                  <a:pt x="1242320" y="70680"/>
                </a:lnTo>
                <a:lnTo>
                  <a:pt x="1183140" y="79994"/>
                </a:lnTo>
                <a:lnTo>
                  <a:pt x="1125002" y="89826"/>
                </a:lnTo>
                <a:lnTo>
                  <a:pt x="1067937" y="100168"/>
                </a:lnTo>
                <a:lnTo>
                  <a:pt x="1011978" y="111008"/>
                </a:lnTo>
                <a:lnTo>
                  <a:pt x="957158" y="122337"/>
                </a:lnTo>
                <a:lnTo>
                  <a:pt x="903509" y="134146"/>
                </a:lnTo>
                <a:lnTo>
                  <a:pt x="851065" y="146423"/>
                </a:lnTo>
                <a:lnTo>
                  <a:pt x="799858" y="159160"/>
                </a:lnTo>
                <a:lnTo>
                  <a:pt x="749921" y="172345"/>
                </a:lnTo>
                <a:lnTo>
                  <a:pt x="701286" y="185970"/>
                </a:lnTo>
                <a:lnTo>
                  <a:pt x="653986" y="200025"/>
                </a:lnTo>
                <a:lnTo>
                  <a:pt x="608054" y="214498"/>
                </a:lnTo>
                <a:lnTo>
                  <a:pt x="563523" y="229381"/>
                </a:lnTo>
                <a:lnTo>
                  <a:pt x="520425" y="244663"/>
                </a:lnTo>
                <a:lnTo>
                  <a:pt x="478793" y="260335"/>
                </a:lnTo>
                <a:lnTo>
                  <a:pt x="438660" y="276386"/>
                </a:lnTo>
                <a:lnTo>
                  <a:pt x="400058" y="292807"/>
                </a:lnTo>
                <a:lnTo>
                  <a:pt x="363021" y="309588"/>
                </a:lnTo>
                <a:lnTo>
                  <a:pt x="327580" y="326718"/>
                </a:lnTo>
                <a:lnTo>
                  <a:pt x="261620" y="361988"/>
                </a:lnTo>
                <a:lnTo>
                  <a:pt x="202440" y="398537"/>
                </a:lnTo>
                <a:lnTo>
                  <a:pt x="150301" y="436285"/>
                </a:lnTo>
                <a:lnTo>
                  <a:pt x="105466" y="475154"/>
                </a:lnTo>
                <a:lnTo>
                  <a:pt x="68196" y="515063"/>
                </a:lnTo>
                <a:lnTo>
                  <a:pt x="38753" y="555933"/>
                </a:lnTo>
                <a:lnTo>
                  <a:pt x="17398" y="597685"/>
                </a:lnTo>
                <a:lnTo>
                  <a:pt x="4393" y="640238"/>
                </a:lnTo>
                <a:lnTo>
                  <a:pt x="0" y="683514"/>
                </a:lnTo>
                <a:lnTo>
                  <a:pt x="1103" y="705194"/>
                </a:lnTo>
                <a:lnTo>
                  <a:pt x="9835" y="748044"/>
                </a:lnTo>
                <a:lnTo>
                  <a:pt x="27048" y="790143"/>
                </a:lnTo>
                <a:lnTo>
                  <a:pt x="52480" y="831413"/>
                </a:lnTo>
                <a:lnTo>
                  <a:pt x="85869" y="871773"/>
                </a:lnTo>
                <a:lnTo>
                  <a:pt x="126954" y="911142"/>
                </a:lnTo>
                <a:lnTo>
                  <a:pt x="175474" y="949440"/>
                </a:lnTo>
                <a:lnTo>
                  <a:pt x="231166" y="986586"/>
                </a:lnTo>
                <a:lnTo>
                  <a:pt x="293769" y="1022500"/>
                </a:lnTo>
                <a:lnTo>
                  <a:pt x="363021" y="1057103"/>
                </a:lnTo>
                <a:lnTo>
                  <a:pt x="400058" y="1073887"/>
                </a:lnTo>
                <a:lnTo>
                  <a:pt x="438660" y="1090313"/>
                </a:lnTo>
                <a:lnTo>
                  <a:pt x="478793" y="1106370"/>
                </a:lnTo>
                <a:lnTo>
                  <a:pt x="520425" y="1122049"/>
                </a:lnTo>
                <a:lnTo>
                  <a:pt x="563523" y="1137340"/>
                </a:lnTo>
                <a:lnTo>
                  <a:pt x="608054" y="1152233"/>
                </a:lnTo>
                <a:lnTo>
                  <a:pt x="653986" y="1166717"/>
                </a:lnTo>
                <a:lnTo>
                  <a:pt x="701286" y="1180782"/>
                </a:lnTo>
                <a:lnTo>
                  <a:pt x="749921" y="1194419"/>
                </a:lnTo>
                <a:lnTo>
                  <a:pt x="799858" y="1207618"/>
                </a:lnTo>
                <a:lnTo>
                  <a:pt x="851065" y="1220368"/>
                </a:lnTo>
                <a:lnTo>
                  <a:pt x="903509" y="1232659"/>
                </a:lnTo>
                <a:lnTo>
                  <a:pt x="957158" y="1244481"/>
                </a:lnTo>
                <a:lnTo>
                  <a:pt x="1011978" y="1255825"/>
                </a:lnTo>
                <a:lnTo>
                  <a:pt x="1067937" y="1266680"/>
                </a:lnTo>
                <a:lnTo>
                  <a:pt x="1125002" y="1277036"/>
                </a:lnTo>
                <a:lnTo>
                  <a:pt x="1183140" y="1286883"/>
                </a:lnTo>
                <a:lnTo>
                  <a:pt x="1242320" y="1296211"/>
                </a:lnTo>
                <a:lnTo>
                  <a:pt x="1302507" y="1305011"/>
                </a:lnTo>
                <a:lnTo>
                  <a:pt x="1363670" y="1313271"/>
                </a:lnTo>
                <a:lnTo>
                  <a:pt x="1425775" y="1320982"/>
                </a:lnTo>
                <a:lnTo>
                  <a:pt x="1488791" y="1328134"/>
                </a:lnTo>
                <a:lnTo>
                  <a:pt x="1552683" y="1334716"/>
                </a:lnTo>
                <a:lnTo>
                  <a:pt x="1617420" y="1340720"/>
                </a:lnTo>
                <a:lnTo>
                  <a:pt x="1682969" y="1346134"/>
                </a:lnTo>
                <a:lnTo>
                  <a:pt x="1749297" y="1350949"/>
                </a:lnTo>
                <a:lnTo>
                  <a:pt x="1816372" y="1355154"/>
                </a:lnTo>
                <a:lnTo>
                  <a:pt x="1884160" y="1358740"/>
                </a:lnTo>
                <a:lnTo>
                  <a:pt x="1952628" y="1361697"/>
                </a:lnTo>
                <a:lnTo>
                  <a:pt x="2021746" y="1364014"/>
                </a:lnTo>
                <a:lnTo>
                  <a:pt x="2091478" y="1365681"/>
                </a:lnTo>
                <a:lnTo>
                  <a:pt x="2161794" y="1366689"/>
                </a:lnTo>
                <a:lnTo>
                  <a:pt x="2232660" y="1367028"/>
                </a:lnTo>
                <a:lnTo>
                  <a:pt x="2303568" y="1366689"/>
                </a:lnTo>
                <a:lnTo>
                  <a:pt x="2373925" y="1365681"/>
                </a:lnTo>
                <a:lnTo>
                  <a:pt x="2443698" y="1364014"/>
                </a:lnTo>
                <a:lnTo>
                  <a:pt x="2512853" y="1361697"/>
                </a:lnTo>
                <a:lnTo>
                  <a:pt x="2581359" y="1358740"/>
                </a:lnTo>
                <a:lnTo>
                  <a:pt x="2649182" y="1355154"/>
                </a:lnTo>
                <a:lnTo>
                  <a:pt x="2716290" y="1350949"/>
                </a:lnTo>
                <a:lnTo>
                  <a:pt x="2782650" y="1346134"/>
                </a:lnTo>
                <a:lnTo>
                  <a:pt x="2848230" y="1340720"/>
                </a:lnTo>
                <a:lnTo>
                  <a:pt x="2912996" y="1334716"/>
                </a:lnTo>
                <a:lnTo>
                  <a:pt x="2976917" y="1328134"/>
                </a:lnTo>
                <a:lnTo>
                  <a:pt x="3039959" y="1320982"/>
                </a:lnTo>
                <a:lnTo>
                  <a:pt x="3102090" y="1313271"/>
                </a:lnTo>
                <a:lnTo>
                  <a:pt x="3163276" y="1305011"/>
                </a:lnTo>
                <a:lnTo>
                  <a:pt x="3223487" y="1296211"/>
                </a:lnTo>
                <a:lnTo>
                  <a:pt x="3282688" y="1286883"/>
                </a:lnTo>
                <a:lnTo>
                  <a:pt x="3340847" y="1277036"/>
                </a:lnTo>
                <a:lnTo>
                  <a:pt x="3397931" y="1266680"/>
                </a:lnTo>
                <a:lnTo>
                  <a:pt x="3453909" y="1255825"/>
                </a:lnTo>
                <a:lnTo>
                  <a:pt x="3508746" y="1244481"/>
                </a:lnTo>
                <a:lnTo>
                  <a:pt x="3562410" y="1232659"/>
                </a:lnTo>
                <a:lnTo>
                  <a:pt x="3614870" y="1220368"/>
                </a:lnTo>
                <a:lnTo>
                  <a:pt x="3666091" y="1207618"/>
                </a:lnTo>
                <a:lnTo>
                  <a:pt x="3716041" y="1194419"/>
                </a:lnTo>
                <a:lnTo>
                  <a:pt x="3764689" y="1180782"/>
                </a:lnTo>
                <a:lnTo>
                  <a:pt x="3812000" y="1166717"/>
                </a:lnTo>
                <a:lnTo>
                  <a:pt x="3857942" y="1152233"/>
                </a:lnTo>
                <a:lnTo>
                  <a:pt x="3902483" y="1137340"/>
                </a:lnTo>
                <a:lnTo>
                  <a:pt x="3945590" y="1122049"/>
                </a:lnTo>
                <a:lnTo>
                  <a:pt x="3987230" y="1106370"/>
                </a:lnTo>
                <a:lnTo>
                  <a:pt x="4027371" y="1090313"/>
                </a:lnTo>
                <a:lnTo>
                  <a:pt x="4065979" y="1073887"/>
                </a:lnTo>
                <a:lnTo>
                  <a:pt x="4103023" y="1057103"/>
                </a:lnTo>
                <a:lnTo>
                  <a:pt x="4138470" y="1039971"/>
                </a:lnTo>
                <a:lnTo>
                  <a:pt x="4204439" y="1004702"/>
                </a:lnTo>
                <a:lnTo>
                  <a:pt x="4263627" y="968162"/>
                </a:lnTo>
                <a:lnTo>
                  <a:pt x="4315770" y="930430"/>
                </a:lnTo>
                <a:lnTo>
                  <a:pt x="4360610" y="891586"/>
                </a:lnTo>
                <a:lnTo>
                  <a:pt x="4397882" y="851712"/>
                </a:lnTo>
                <a:lnTo>
                  <a:pt x="4427327" y="810887"/>
                </a:lnTo>
                <a:lnTo>
                  <a:pt x="4448683" y="769192"/>
                </a:lnTo>
                <a:lnTo>
                  <a:pt x="4461688" y="726708"/>
                </a:lnTo>
                <a:lnTo>
                  <a:pt x="4464978" y="705194"/>
                </a:lnTo>
                <a:lnTo>
                  <a:pt x="4466082" y="683513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202059" y="4211573"/>
            <a:ext cx="4466590" cy="1367155"/>
          </a:xfrm>
          <a:custGeom>
            <a:avLst/>
            <a:gdLst/>
            <a:ahLst/>
            <a:cxnLst/>
            <a:rect l="l" t="t" r="r" b="b"/>
            <a:pathLst>
              <a:path w="4466590" h="1367154">
                <a:moveTo>
                  <a:pt x="4466082" y="683513"/>
                </a:moveTo>
                <a:lnTo>
                  <a:pt x="4461688" y="640238"/>
                </a:lnTo>
                <a:lnTo>
                  <a:pt x="4448683" y="597685"/>
                </a:lnTo>
                <a:lnTo>
                  <a:pt x="4427327" y="555933"/>
                </a:lnTo>
                <a:lnTo>
                  <a:pt x="4397882" y="515063"/>
                </a:lnTo>
                <a:lnTo>
                  <a:pt x="4360610" y="475154"/>
                </a:lnTo>
                <a:lnTo>
                  <a:pt x="4315770" y="436285"/>
                </a:lnTo>
                <a:lnTo>
                  <a:pt x="4263627" y="398537"/>
                </a:lnTo>
                <a:lnTo>
                  <a:pt x="4204439" y="361988"/>
                </a:lnTo>
                <a:lnTo>
                  <a:pt x="4138470" y="326718"/>
                </a:lnTo>
                <a:lnTo>
                  <a:pt x="4103023" y="309588"/>
                </a:lnTo>
                <a:lnTo>
                  <a:pt x="4065979" y="292807"/>
                </a:lnTo>
                <a:lnTo>
                  <a:pt x="4027371" y="276386"/>
                </a:lnTo>
                <a:lnTo>
                  <a:pt x="3987230" y="260335"/>
                </a:lnTo>
                <a:lnTo>
                  <a:pt x="3945590" y="244663"/>
                </a:lnTo>
                <a:lnTo>
                  <a:pt x="3902483" y="229381"/>
                </a:lnTo>
                <a:lnTo>
                  <a:pt x="3857942" y="214498"/>
                </a:lnTo>
                <a:lnTo>
                  <a:pt x="3812000" y="200024"/>
                </a:lnTo>
                <a:lnTo>
                  <a:pt x="3764689" y="185970"/>
                </a:lnTo>
                <a:lnTo>
                  <a:pt x="3716041" y="172345"/>
                </a:lnTo>
                <a:lnTo>
                  <a:pt x="3666091" y="159160"/>
                </a:lnTo>
                <a:lnTo>
                  <a:pt x="3614870" y="146423"/>
                </a:lnTo>
                <a:lnTo>
                  <a:pt x="3562410" y="134146"/>
                </a:lnTo>
                <a:lnTo>
                  <a:pt x="3508746" y="122337"/>
                </a:lnTo>
                <a:lnTo>
                  <a:pt x="3453909" y="111008"/>
                </a:lnTo>
                <a:lnTo>
                  <a:pt x="3397931" y="100168"/>
                </a:lnTo>
                <a:lnTo>
                  <a:pt x="3340847" y="89826"/>
                </a:lnTo>
                <a:lnTo>
                  <a:pt x="3282688" y="79994"/>
                </a:lnTo>
                <a:lnTo>
                  <a:pt x="3223487" y="70680"/>
                </a:lnTo>
                <a:lnTo>
                  <a:pt x="3163276" y="61895"/>
                </a:lnTo>
                <a:lnTo>
                  <a:pt x="3102090" y="53649"/>
                </a:lnTo>
                <a:lnTo>
                  <a:pt x="3039959" y="45952"/>
                </a:lnTo>
                <a:lnTo>
                  <a:pt x="2976917" y="38813"/>
                </a:lnTo>
                <a:lnTo>
                  <a:pt x="2912996" y="32242"/>
                </a:lnTo>
                <a:lnTo>
                  <a:pt x="2848230" y="26250"/>
                </a:lnTo>
                <a:lnTo>
                  <a:pt x="2782650" y="20847"/>
                </a:lnTo>
                <a:lnTo>
                  <a:pt x="2716290" y="16042"/>
                </a:lnTo>
                <a:lnTo>
                  <a:pt x="2649182" y="11846"/>
                </a:lnTo>
                <a:lnTo>
                  <a:pt x="2581359" y="8267"/>
                </a:lnTo>
                <a:lnTo>
                  <a:pt x="2512853" y="5318"/>
                </a:lnTo>
                <a:lnTo>
                  <a:pt x="2443698" y="3006"/>
                </a:lnTo>
                <a:lnTo>
                  <a:pt x="2373925" y="1342"/>
                </a:lnTo>
                <a:lnTo>
                  <a:pt x="2303568" y="337"/>
                </a:lnTo>
                <a:lnTo>
                  <a:pt x="2232660" y="0"/>
                </a:lnTo>
                <a:lnTo>
                  <a:pt x="2161794" y="337"/>
                </a:lnTo>
                <a:lnTo>
                  <a:pt x="2091478" y="1342"/>
                </a:lnTo>
                <a:lnTo>
                  <a:pt x="2021746" y="3006"/>
                </a:lnTo>
                <a:lnTo>
                  <a:pt x="1952628" y="5318"/>
                </a:lnTo>
                <a:lnTo>
                  <a:pt x="1884160" y="8267"/>
                </a:lnTo>
                <a:lnTo>
                  <a:pt x="1816372" y="11846"/>
                </a:lnTo>
                <a:lnTo>
                  <a:pt x="1749297" y="16042"/>
                </a:lnTo>
                <a:lnTo>
                  <a:pt x="1682969" y="20847"/>
                </a:lnTo>
                <a:lnTo>
                  <a:pt x="1617420" y="26250"/>
                </a:lnTo>
                <a:lnTo>
                  <a:pt x="1552683" y="32242"/>
                </a:lnTo>
                <a:lnTo>
                  <a:pt x="1488791" y="38813"/>
                </a:lnTo>
                <a:lnTo>
                  <a:pt x="1425775" y="45952"/>
                </a:lnTo>
                <a:lnTo>
                  <a:pt x="1363670" y="53649"/>
                </a:lnTo>
                <a:lnTo>
                  <a:pt x="1302507" y="61895"/>
                </a:lnTo>
                <a:lnTo>
                  <a:pt x="1242320" y="70680"/>
                </a:lnTo>
                <a:lnTo>
                  <a:pt x="1183140" y="79994"/>
                </a:lnTo>
                <a:lnTo>
                  <a:pt x="1125002" y="89826"/>
                </a:lnTo>
                <a:lnTo>
                  <a:pt x="1067937" y="100168"/>
                </a:lnTo>
                <a:lnTo>
                  <a:pt x="1011978" y="111008"/>
                </a:lnTo>
                <a:lnTo>
                  <a:pt x="957158" y="122337"/>
                </a:lnTo>
                <a:lnTo>
                  <a:pt x="903509" y="134146"/>
                </a:lnTo>
                <a:lnTo>
                  <a:pt x="851065" y="146423"/>
                </a:lnTo>
                <a:lnTo>
                  <a:pt x="799858" y="159160"/>
                </a:lnTo>
                <a:lnTo>
                  <a:pt x="749921" y="172345"/>
                </a:lnTo>
                <a:lnTo>
                  <a:pt x="701286" y="185970"/>
                </a:lnTo>
                <a:lnTo>
                  <a:pt x="653986" y="200025"/>
                </a:lnTo>
                <a:lnTo>
                  <a:pt x="608054" y="214498"/>
                </a:lnTo>
                <a:lnTo>
                  <a:pt x="563523" y="229381"/>
                </a:lnTo>
                <a:lnTo>
                  <a:pt x="520425" y="244663"/>
                </a:lnTo>
                <a:lnTo>
                  <a:pt x="478793" y="260335"/>
                </a:lnTo>
                <a:lnTo>
                  <a:pt x="438660" y="276386"/>
                </a:lnTo>
                <a:lnTo>
                  <a:pt x="400058" y="292807"/>
                </a:lnTo>
                <a:lnTo>
                  <a:pt x="363021" y="309588"/>
                </a:lnTo>
                <a:lnTo>
                  <a:pt x="327580" y="326718"/>
                </a:lnTo>
                <a:lnTo>
                  <a:pt x="261620" y="361988"/>
                </a:lnTo>
                <a:lnTo>
                  <a:pt x="202440" y="398537"/>
                </a:lnTo>
                <a:lnTo>
                  <a:pt x="150301" y="436285"/>
                </a:lnTo>
                <a:lnTo>
                  <a:pt x="105466" y="475154"/>
                </a:lnTo>
                <a:lnTo>
                  <a:pt x="68196" y="515063"/>
                </a:lnTo>
                <a:lnTo>
                  <a:pt x="38753" y="555933"/>
                </a:lnTo>
                <a:lnTo>
                  <a:pt x="17398" y="597685"/>
                </a:lnTo>
                <a:lnTo>
                  <a:pt x="4393" y="640238"/>
                </a:lnTo>
                <a:lnTo>
                  <a:pt x="0" y="683514"/>
                </a:lnTo>
                <a:lnTo>
                  <a:pt x="1103" y="705194"/>
                </a:lnTo>
                <a:lnTo>
                  <a:pt x="9835" y="748044"/>
                </a:lnTo>
                <a:lnTo>
                  <a:pt x="27048" y="790143"/>
                </a:lnTo>
                <a:lnTo>
                  <a:pt x="52480" y="831413"/>
                </a:lnTo>
                <a:lnTo>
                  <a:pt x="85869" y="871773"/>
                </a:lnTo>
                <a:lnTo>
                  <a:pt x="126954" y="911142"/>
                </a:lnTo>
                <a:lnTo>
                  <a:pt x="175474" y="949440"/>
                </a:lnTo>
                <a:lnTo>
                  <a:pt x="231166" y="986586"/>
                </a:lnTo>
                <a:lnTo>
                  <a:pt x="293769" y="1022500"/>
                </a:lnTo>
                <a:lnTo>
                  <a:pt x="363021" y="1057103"/>
                </a:lnTo>
                <a:lnTo>
                  <a:pt x="400058" y="1073887"/>
                </a:lnTo>
                <a:lnTo>
                  <a:pt x="438660" y="1090313"/>
                </a:lnTo>
                <a:lnTo>
                  <a:pt x="478793" y="1106370"/>
                </a:lnTo>
                <a:lnTo>
                  <a:pt x="520425" y="1122049"/>
                </a:lnTo>
                <a:lnTo>
                  <a:pt x="563523" y="1137340"/>
                </a:lnTo>
                <a:lnTo>
                  <a:pt x="608054" y="1152233"/>
                </a:lnTo>
                <a:lnTo>
                  <a:pt x="653986" y="1166717"/>
                </a:lnTo>
                <a:lnTo>
                  <a:pt x="701286" y="1180782"/>
                </a:lnTo>
                <a:lnTo>
                  <a:pt x="749921" y="1194419"/>
                </a:lnTo>
                <a:lnTo>
                  <a:pt x="799858" y="1207618"/>
                </a:lnTo>
                <a:lnTo>
                  <a:pt x="851065" y="1220368"/>
                </a:lnTo>
                <a:lnTo>
                  <a:pt x="903509" y="1232659"/>
                </a:lnTo>
                <a:lnTo>
                  <a:pt x="957158" y="1244481"/>
                </a:lnTo>
                <a:lnTo>
                  <a:pt x="1011978" y="1255825"/>
                </a:lnTo>
                <a:lnTo>
                  <a:pt x="1067937" y="1266680"/>
                </a:lnTo>
                <a:lnTo>
                  <a:pt x="1125002" y="1277036"/>
                </a:lnTo>
                <a:lnTo>
                  <a:pt x="1183140" y="1286883"/>
                </a:lnTo>
                <a:lnTo>
                  <a:pt x="1242320" y="1296211"/>
                </a:lnTo>
                <a:lnTo>
                  <a:pt x="1302507" y="1305011"/>
                </a:lnTo>
                <a:lnTo>
                  <a:pt x="1363670" y="1313271"/>
                </a:lnTo>
                <a:lnTo>
                  <a:pt x="1425775" y="1320982"/>
                </a:lnTo>
                <a:lnTo>
                  <a:pt x="1488791" y="1328134"/>
                </a:lnTo>
                <a:lnTo>
                  <a:pt x="1552683" y="1334716"/>
                </a:lnTo>
                <a:lnTo>
                  <a:pt x="1617420" y="1340720"/>
                </a:lnTo>
                <a:lnTo>
                  <a:pt x="1682969" y="1346134"/>
                </a:lnTo>
                <a:lnTo>
                  <a:pt x="1749297" y="1350949"/>
                </a:lnTo>
                <a:lnTo>
                  <a:pt x="1816372" y="1355154"/>
                </a:lnTo>
                <a:lnTo>
                  <a:pt x="1884160" y="1358740"/>
                </a:lnTo>
                <a:lnTo>
                  <a:pt x="1952628" y="1361697"/>
                </a:lnTo>
                <a:lnTo>
                  <a:pt x="2021746" y="1364014"/>
                </a:lnTo>
                <a:lnTo>
                  <a:pt x="2091478" y="1365681"/>
                </a:lnTo>
                <a:lnTo>
                  <a:pt x="2161794" y="1366689"/>
                </a:lnTo>
                <a:lnTo>
                  <a:pt x="2232660" y="1367028"/>
                </a:lnTo>
                <a:lnTo>
                  <a:pt x="2303568" y="1366689"/>
                </a:lnTo>
                <a:lnTo>
                  <a:pt x="2373925" y="1365681"/>
                </a:lnTo>
                <a:lnTo>
                  <a:pt x="2443698" y="1364014"/>
                </a:lnTo>
                <a:lnTo>
                  <a:pt x="2512853" y="1361697"/>
                </a:lnTo>
                <a:lnTo>
                  <a:pt x="2581359" y="1358740"/>
                </a:lnTo>
                <a:lnTo>
                  <a:pt x="2649182" y="1355154"/>
                </a:lnTo>
                <a:lnTo>
                  <a:pt x="2716290" y="1350949"/>
                </a:lnTo>
                <a:lnTo>
                  <a:pt x="2782650" y="1346134"/>
                </a:lnTo>
                <a:lnTo>
                  <a:pt x="2848230" y="1340720"/>
                </a:lnTo>
                <a:lnTo>
                  <a:pt x="2912996" y="1334716"/>
                </a:lnTo>
                <a:lnTo>
                  <a:pt x="2976917" y="1328134"/>
                </a:lnTo>
                <a:lnTo>
                  <a:pt x="3039959" y="1320982"/>
                </a:lnTo>
                <a:lnTo>
                  <a:pt x="3102090" y="1313271"/>
                </a:lnTo>
                <a:lnTo>
                  <a:pt x="3163276" y="1305011"/>
                </a:lnTo>
                <a:lnTo>
                  <a:pt x="3223487" y="1296211"/>
                </a:lnTo>
                <a:lnTo>
                  <a:pt x="3282688" y="1286883"/>
                </a:lnTo>
                <a:lnTo>
                  <a:pt x="3340847" y="1277036"/>
                </a:lnTo>
                <a:lnTo>
                  <a:pt x="3397931" y="1266680"/>
                </a:lnTo>
                <a:lnTo>
                  <a:pt x="3453909" y="1255825"/>
                </a:lnTo>
                <a:lnTo>
                  <a:pt x="3508746" y="1244481"/>
                </a:lnTo>
                <a:lnTo>
                  <a:pt x="3562410" y="1232659"/>
                </a:lnTo>
                <a:lnTo>
                  <a:pt x="3614870" y="1220368"/>
                </a:lnTo>
                <a:lnTo>
                  <a:pt x="3666091" y="1207618"/>
                </a:lnTo>
                <a:lnTo>
                  <a:pt x="3716041" y="1194419"/>
                </a:lnTo>
                <a:lnTo>
                  <a:pt x="3764689" y="1180782"/>
                </a:lnTo>
                <a:lnTo>
                  <a:pt x="3812000" y="1166717"/>
                </a:lnTo>
                <a:lnTo>
                  <a:pt x="3857942" y="1152233"/>
                </a:lnTo>
                <a:lnTo>
                  <a:pt x="3902483" y="1137340"/>
                </a:lnTo>
                <a:lnTo>
                  <a:pt x="3945590" y="1122049"/>
                </a:lnTo>
                <a:lnTo>
                  <a:pt x="3987230" y="1106370"/>
                </a:lnTo>
                <a:lnTo>
                  <a:pt x="4027371" y="1090313"/>
                </a:lnTo>
                <a:lnTo>
                  <a:pt x="4065979" y="1073887"/>
                </a:lnTo>
                <a:lnTo>
                  <a:pt x="4103023" y="1057103"/>
                </a:lnTo>
                <a:lnTo>
                  <a:pt x="4138470" y="1039971"/>
                </a:lnTo>
                <a:lnTo>
                  <a:pt x="4204439" y="1004702"/>
                </a:lnTo>
                <a:lnTo>
                  <a:pt x="4263627" y="968162"/>
                </a:lnTo>
                <a:lnTo>
                  <a:pt x="4315770" y="930430"/>
                </a:lnTo>
                <a:lnTo>
                  <a:pt x="4360610" y="891586"/>
                </a:lnTo>
                <a:lnTo>
                  <a:pt x="4397882" y="851712"/>
                </a:lnTo>
                <a:lnTo>
                  <a:pt x="4427327" y="810887"/>
                </a:lnTo>
                <a:lnTo>
                  <a:pt x="4448683" y="769192"/>
                </a:lnTo>
                <a:lnTo>
                  <a:pt x="4461688" y="726708"/>
                </a:lnTo>
                <a:lnTo>
                  <a:pt x="4466082" y="683513"/>
                </a:lnTo>
                <a:close/>
              </a:path>
            </a:pathLst>
          </a:custGeom>
          <a:ln w="9144">
            <a:solidFill>
              <a:srgbClr val="CC9A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798946" y="4421378"/>
            <a:ext cx="3272154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Il </a:t>
            </a:r>
            <a:r>
              <a:rPr sz="1500" spc="-5" dirty="0">
                <a:solidFill>
                  <a:srgbClr val="FFFFFF"/>
                </a:solidFill>
                <a:latin typeface="Arial"/>
                <a:cs typeface="Arial"/>
              </a:rPr>
              <a:t>venditore deve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attuare </a:t>
            </a:r>
            <a:r>
              <a:rPr sz="1500" spc="-5" dirty="0">
                <a:solidFill>
                  <a:srgbClr val="FFFFFF"/>
                </a:solidFill>
                <a:latin typeface="Arial"/>
                <a:cs typeface="Arial"/>
              </a:rPr>
              <a:t>una </a:t>
            </a: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gestione  </a:t>
            </a:r>
            <a:r>
              <a:rPr sz="1500" spc="-5" dirty="0">
                <a:solidFill>
                  <a:srgbClr val="FFFFFF"/>
                </a:solidFill>
                <a:latin typeface="Arial"/>
                <a:cs typeface="Arial"/>
              </a:rPr>
              <a:t>in chiave di marketing per fronteggiare  In modo adeguato i bisogni ed i gusti  dei</a:t>
            </a:r>
            <a:r>
              <a:rPr sz="15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spc="-5" dirty="0">
                <a:solidFill>
                  <a:srgbClr val="FFFFFF"/>
                </a:solidFill>
                <a:latin typeface="Arial"/>
                <a:cs typeface="Arial"/>
              </a:rPr>
              <a:t>consumatori</a:t>
            </a:r>
            <a:endParaRPr sz="15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33405" y="6294373"/>
            <a:ext cx="8494395" cy="758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A50021"/>
                </a:solidFill>
                <a:latin typeface="Arial"/>
                <a:cs typeface="Arial"/>
              </a:rPr>
              <a:t>L’ipotesi </a:t>
            </a:r>
            <a:r>
              <a:rPr sz="1600" b="1" dirty="0">
                <a:solidFill>
                  <a:srgbClr val="A50021"/>
                </a:solidFill>
                <a:latin typeface="Arial"/>
                <a:cs typeface="Arial"/>
              </a:rPr>
              <a:t>di </a:t>
            </a:r>
            <a:r>
              <a:rPr sz="1600" b="1" spc="-5" dirty="0">
                <a:solidFill>
                  <a:srgbClr val="A50021"/>
                </a:solidFill>
                <a:latin typeface="Arial"/>
                <a:cs typeface="Arial"/>
              </a:rPr>
              <a:t>mercato del compratore </a:t>
            </a:r>
            <a:r>
              <a:rPr sz="1600" b="1" dirty="0">
                <a:solidFill>
                  <a:srgbClr val="A50021"/>
                </a:solidFill>
                <a:latin typeface="Arial"/>
                <a:cs typeface="Arial"/>
              </a:rPr>
              <a:t>è </a:t>
            </a:r>
            <a:r>
              <a:rPr sz="1600" b="1" spc="-5" dirty="0">
                <a:solidFill>
                  <a:srgbClr val="A50021"/>
                </a:solidFill>
                <a:latin typeface="Arial"/>
                <a:cs typeface="Arial"/>
              </a:rPr>
              <a:t>la più diffusa, dato che il progresso tecnologico </a:t>
            </a:r>
            <a:r>
              <a:rPr sz="1600" b="1" dirty="0">
                <a:solidFill>
                  <a:srgbClr val="A50021"/>
                </a:solidFill>
                <a:latin typeface="Arial"/>
                <a:cs typeface="Arial"/>
              </a:rPr>
              <a:t>e  l’evoluzione dei sistemi di produzione </a:t>
            </a:r>
            <a:r>
              <a:rPr sz="1600" b="1" spc="-5" dirty="0">
                <a:solidFill>
                  <a:srgbClr val="A50021"/>
                </a:solidFill>
                <a:latin typeface="Arial"/>
                <a:cs typeface="Arial"/>
              </a:rPr>
              <a:t>portano </a:t>
            </a:r>
            <a:r>
              <a:rPr sz="1600" b="1" dirty="0">
                <a:solidFill>
                  <a:srgbClr val="A50021"/>
                </a:solidFill>
                <a:latin typeface="Arial"/>
                <a:cs typeface="Arial"/>
              </a:rPr>
              <a:t>a </a:t>
            </a:r>
            <a:r>
              <a:rPr sz="1600" b="1" spc="-5" dirty="0">
                <a:solidFill>
                  <a:srgbClr val="A50021"/>
                </a:solidFill>
                <a:latin typeface="Arial"/>
                <a:cs typeface="Arial"/>
              </a:rPr>
              <a:t>creare risorse potenziali quasi sempre  esuberanti </a:t>
            </a:r>
            <a:r>
              <a:rPr sz="1600" b="1" dirty="0">
                <a:solidFill>
                  <a:srgbClr val="A50021"/>
                </a:solidFill>
                <a:latin typeface="Arial"/>
                <a:cs typeface="Arial"/>
              </a:rPr>
              <a:t>rispetto alle capacità di assorbimento della</a:t>
            </a:r>
            <a:r>
              <a:rPr sz="1600" b="1" spc="-20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A50021"/>
                </a:solidFill>
                <a:latin typeface="Arial"/>
                <a:cs typeface="Arial"/>
              </a:rPr>
              <a:t>domanda</a:t>
            </a:r>
            <a:endParaRPr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77227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19935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Capitolo</a:t>
            </a:r>
            <a:r>
              <a:rPr spc="-50" dirty="0"/>
              <a:t> </a:t>
            </a:r>
            <a:r>
              <a:rPr spc="-10" dirty="0"/>
              <a:t>VII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73857" y="3420871"/>
            <a:ext cx="5818505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03225">
              <a:lnSpc>
                <a:spcPct val="100000"/>
              </a:lnSpc>
              <a:spcBef>
                <a:spcPts val="95"/>
              </a:spcBef>
            </a:pPr>
            <a:r>
              <a:rPr sz="3200" b="1" spc="-5" dirty="0">
                <a:solidFill>
                  <a:srgbClr val="009A9A"/>
                </a:solidFill>
                <a:latin typeface="Arial"/>
                <a:cs typeface="Arial"/>
              </a:rPr>
              <a:t>La </a:t>
            </a:r>
            <a:r>
              <a:rPr sz="3200" b="1" spc="-10" dirty="0">
                <a:solidFill>
                  <a:srgbClr val="009A9A"/>
                </a:solidFill>
                <a:latin typeface="Arial"/>
                <a:cs typeface="Arial"/>
              </a:rPr>
              <a:t>strategia complessiva </a:t>
            </a:r>
            <a:r>
              <a:rPr sz="3200" b="1" spc="-5" dirty="0">
                <a:solidFill>
                  <a:srgbClr val="009A9A"/>
                </a:solidFill>
                <a:latin typeface="Arial"/>
                <a:cs typeface="Arial"/>
              </a:rPr>
              <a:t>e i  </a:t>
            </a:r>
            <a:r>
              <a:rPr sz="3200" b="1" spc="-10" dirty="0">
                <a:solidFill>
                  <a:srgbClr val="009A9A"/>
                </a:solidFill>
                <a:latin typeface="Arial"/>
                <a:cs typeface="Arial"/>
              </a:rPr>
              <a:t>percorsi </a:t>
            </a:r>
            <a:r>
              <a:rPr sz="3200" b="1" spc="-5" dirty="0">
                <a:solidFill>
                  <a:srgbClr val="009A9A"/>
                </a:solidFill>
                <a:latin typeface="Arial"/>
                <a:cs typeface="Arial"/>
              </a:rPr>
              <a:t>di </a:t>
            </a:r>
            <a:r>
              <a:rPr sz="3200" b="1" spc="-10" dirty="0">
                <a:solidFill>
                  <a:srgbClr val="009A9A"/>
                </a:solidFill>
                <a:latin typeface="Arial"/>
                <a:cs typeface="Arial"/>
              </a:rPr>
              <a:t>sviluppo</a:t>
            </a:r>
            <a:r>
              <a:rPr sz="3200" b="1" spc="5" dirty="0">
                <a:solidFill>
                  <a:srgbClr val="009A9A"/>
                </a:solidFill>
                <a:latin typeface="Arial"/>
                <a:cs typeface="Arial"/>
              </a:rPr>
              <a:t> </a:t>
            </a:r>
            <a:r>
              <a:rPr sz="3200" b="1" spc="-10" dirty="0">
                <a:solidFill>
                  <a:srgbClr val="009A9A"/>
                </a:solidFill>
                <a:latin typeface="Arial"/>
                <a:cs typeface="Arial"/>
              </a:rPr>
              <a:t>aziendale</a:t>
            </a:r>
            <a:endParaRPr sz="3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275708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78697" y="563371"/>
            <a:ext cx="64738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Le scelte strategiche quali sistemi di</a:t>
            </a:r>
            <a:r>
              <a:rPr sz="2400" spc="-80" dirty="0"/>
              <a:t> </a:t>
            </a:r>
            <a:r>
              <a:rPr sz="2400" spc="-5" dirty="0"/>
              <a:t>opzioni</a:t>
            </a:r>
            <a:endParaRPr sz="2400"/>
          </a:p>
        </p:txBody>
      </p:sp>
      <p:sp>
        <p:nvSpPr>
          <p:cNvPr id="4" name="object 4"/>
          <p:cNvSpPr/>
          <p:nvPr/>
        </p:nvSpPr>
        <p:spPr>
          <a:xfrm>
            <a:off x="5041900" y="2956559"/>
            <a:ext cx="283210" cy="283210"/>
          </a:xfrm>
          <a:custGeom>
            <a:avLst/>
            <a:gdLst/>
            <a:ahLst/>
            <a:cxnLst/>
            <a:rect l="l" t="t" r="r" b="b"/>
            <a:pathLst>
              <a:path w="283210" h="283210">
                <a:moveTo>
                  <a:pt x="282702" y="0"/>
                </a:moveTo>
                <a:lnTo>
                  <a:pt x="0" y="0"/>
                </a:lnTo>
                <a:lnTo>
                  <a:pt x="140970" y="282702"/>
                </a:lnTo>
                <a:lnTo>
                  <a:pt x="282702" y="0"/>
                </a:lnTo>
                <a:close/>
              </a:path>
            </a:pathLst>
          </a:custGeom>
          <a:solidFill>
            <a:srgbClr val="0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953153" y="1860295"/>
            <a:ext cx="7051040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985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solidFill>
                  <a:srgbClr val="A50021"/>
                </a:solidFill>
                <a:latin typeface="Arial"/>
                <a:cs typeface="Arial"/>
              </a:rPr>
              <a:t>LA GESTIONE DELL’IMPRESA SI SVILUPPA SECONDO UN  CONTINUO SISTEMA DI SCELTE TRA OPZIONI POSSIBILI  IN ORDINE ALL’ALLOCAZIONE DI RISORSE</a:t>
            </a:r>
            <a:r>
              <a:rPr sz="2000" spc="30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50021"/>
                </a:solidFill>
                <a:latin typeface="Arial"/>
                <a:cs typeface="Arial"/>
              </a:rPr>
              <a:t>SCARSE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398473" y="3377359"/>
            <a:ext cx="8209280" cy="1295400"/>
          </a:xfrm>
          <a:custGeom>
            <a:avLst/>
            <a:gdLst/>
            <a:ahLst/>
            <a:cxnLst/>
            <a:rect l="l" t="t" r="r" b="b"/>
            <a:pathLst>
              <a:path w="8209280" h="1295400">
                <a:moveTo>
                  <a:pt x="8209026" y="1078991"/>
                </a:moveTo>
                <a:lnTo>
                  <a:pt x="8209026" y="215645"/>
                </a:lnTo>
                <a:lnTo>
                  <a:pt x="8203318" y="166271"/>
                </a:lnTo>
                <a:lnTo>
                  <a:pt x="8187067" y="120909"/>
                </a:lnTo>
                <a:lnTo>
                  <a:pt x="8161579" y="80865"/>
                </a:lnTo>
                <a:lnTo>
                  <a:pt x="8128160" y="47446"/>
                </a:lnTo>
                <a:lnTo>
                  <a:pt x="8088116" y="21958"/>
                </a:lnTo>
                <a:lnTo>
                  <a:pt x="8042754" y="5707"/>
                </a:lnTo>
                <a:lnTo>
                  <a:pt x="7993380" y="0"/>
                </a:lnTo>
                <a:lnTo>
                  <a:pt x="215646" y="0"/>
                </a:lnTo>
                <a:lnTo>
                  <a:pt x="166271" y="5707"/>
                </a:lnTo>
                <a:lnTo>
                  <a:pt x="120909" y="21958"/>
                </a:lnTo>
                <a:lnTo>
                  <a:pt x="80865" y="47446"/>
                </a:lnTo>
                <a:lnTo>
                  <a:pt x="47446" y="80865"/>
                </a:lnTo>
                <a:lnTo>
                  <a:pt x="21958" y="120909"/>
                </a:lnTo>
                <a:lnTo>
                  <a:pt x="5707" y="166271"/>
                </a:lnTo>
                <a:lnTo>
                  <a:pt x="0" y="215646"/>
                </a:lnTo>
                <a:lnTo>
                  <a:pt x="0" y="1078992"/>
                </a:lnTo>
                <a:lnTo>
                  <a:pt x="5707" y="1128648"/>
                </a:lnTo>
                <a:lnTo>
                  <a:pt x="21958" y="1174213"/>
                </a:lnTo>
                <a:lnTo>
                  <a:pt x="47446" y="1214392"/>
                </a:lnTo>
                <a:lnTo>
                  <a:pt x="80865" y="1247893"/>
                </a:lnTo>
                <a:lnTo>
                  <a:pt x="120909" y="1273424"/>
                </a:lnTo>
                <a:lnTo>
                  <a:pt x="166271" y="1289690"/>
                </a:lnTo>
                <a:lnTo>
                  <a:pt x="215646" y="1295400"/>
                </a:lnTo>
                <a:lnTo>
                  <a:pt x="7993380" y="1295399"/>
                </a:lnTo>
                <a:lnTo>
                  <a:pt x="8042754" y="1289690"/>
                </a:lnTo>
                <a:lnTo>
                  <a:pt x="8088116" y="1273424"/>
                </a:lnTo>
                <a:lnTo>
                  <a:pt x="8128160" y="1247893"/>
                </a:lnTo>
                <a:lnTo>
                  <a:pt x="8161579" y="1214392"/>
                </a:lnTo>
                <a:lnTo>
                  <a:pt x="8187067" y="1174213"/>
                </a:lnTo>
                <a:lnTo>
                  <a:pt x="8203318" y="1128648"/>
                </a:lnTo>
                <a:lnTo>
                  <a:pt x="8209026" y="1078991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711976" y="3351263"/>
            <a:ext cx="788670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47955" indent="76835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Le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strategie vanno scelte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base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alle risorse specifiche (firm  specific) di cui l’impresa è dotata,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con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lo scopo di sfruttarle al</a:t>
            </a:r>
            <a:r>
              <a:rPr sz="2000" spc="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meglio.</a:t>
            </a:r>
            <a:endParaRPr sz="2000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Sono le capacità distintive, intese come gli elementi propri di ciascuna  impresa, che ne determinano l’eccellenza e, quindi, il</a:t>
            </a:r>
            <a:r>
              <a:rPr sz="20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successo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xmlns="" id="{3D3C5357-4243-3C40-A462-B23A66EDE822}"/>
              </a:ext>
            </a:extLst>
          </p:cNvPr>
          <p:cNvSpPr txBox="1"/>
          <p:nvPr/>
        </p:nvSpPr>
        <p:spPr>
          <a:xfrm>
            <a:off x="1322244" y="5809221"/>
            <a:ext cx="2253615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3659A"/>
                </a:solidFill>
                <a:latin typeface="Arial"/>
                <a:cs typeface="Arial"/>
              </a:rPr>
              <a:t>Materiali (fabbricati,  </a:t>
            </a:r>
            <a:r>
              <a:rPr sz="1600" spc="-10" dirty="0">
                <a:solidFill>
                  <a:srgbClr val="33659A"/>
                </a:solidFill>
                <a:latin typeface="Arial"/>
                <a:cs typeface="Arial"/>
              </a:rPr>
              <a:t>impianti, </a:t>
            </a:r>
            <a:r>
              <a:rPr sz="1600" spc="-5" dirty="0">
                <a:solidFill>
                  <a:srgbClr val="33659A"/>
                </a:solidFill>
                <a:latin typeface="Arial"/>
                <a:cs typeface="Arial"/>
              </a:rPr>
              <a:t>ecc.) </a:t>
            </a:r>
            <a:r>
              <a:rPr sz="1600" spc="-10" dirty="0">
                <a:solidFill>
                  <a:srgbClr val="33659A"/>
                </a:solidFill>
                <a:latin typeface="Arial"/>
                <a:cs typeface="Arial"/>
              </a:rPr>
              <a:t>ed  </a:t>
            </a:r>
            <a:r>
              <a:rPr sz="1600" spc="-5" dirty="0">
                <a:solidFill>
                  <a:srgbClr val="33659A"/>
                </a:solidFill>
                <a:latin typeface="Arial"/>
                <a:cs typeface="Arial"/>
              </a:rPr>
              <a:t>immateriali  </a:t>
            </a:r>
            <a:r>
              <a:rPr sz="1600" spc="-10" dirty="0">
                <a:solidFill>
                  <a:srgbClr val="33659A"/>
                </a:solidFill>
                <a:latin typeface="Arial"/>
                <a:cs typeface="Arial"/>
              </a:rPr>
              <a:t>(immagine, </a:t>
            </a:r>
            <a:r>
              <a:rPr sz="1600" spc="-5" dirty="0">
                <a:solidFill>
                  <a:srgbClr val="33659A"/>
                </a:solidFill>
                <a:latin typeface="Arial"/>
                <a:cs typeface="Arial"/>
              </a:rPr>
              <a:t>fiducia  reputazione,</a:t>
            </a:r>
            <a:r>
              <a:rPr sz="1600" spc="-30" dirty="0">
                <a:solidFill>
                  <a:srgbClr val="33659A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33659A"/>
                </a:solidFill>
                <a:latin typeface="Arial"/>
                <a:cs typeface="Arial"/>
              </a:rPr>
              <a:t>cultura  gestionale,</a:t>
            </a:r>
            <a:r>
              <a:rPr sz="1600" spc="-10" dirty="0">
                <a:solidFill>
                  <a:srgbClr val="33659A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33659A"/>
                </a:solidFill>
                <a:latin typeface="Arial"/>
                <a:cs typeface="Arial"/>
              </a:rPr>
              <a:t>ecc.)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xmlns="" id="{A955806A-B33C-E446-A355-9BA371A9AE2F}"/>
              </a:ext>
            </a:extLst>
          </p:cNvPr>
          <p:cNvSpPr txBox="1"/>
          <p:nvPr/>
        </p:nvSpPr>
        <p:spPr>
          <a:xfrm>
            <a:off x="1314335" y="5280270"/>
            <a:ext cx="2016760" cy="406400"/>
          </a:xfrm>
          <a:prstGeom prst="rect">
            <a:avLst/>
          </a:prstGeom>
          <a:solidFill>
            <a:srgbClr val="339A65"/>
          </a:solidFill>
          <a:ln w="9144">
            <a:solidFill>
              <a:srgbClr val="FF6500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96520">
              <a:lnSpc>
                <a:spcPct val="100000"/>
              </a:lnSpc>
              <a:spcBef>
                <a:spcPts val="345"/>
              </a:spcBef>
            </a:pPr>
            <a:r>
              <a:rPr sz="2000" spc="-5" dirty="0">
                <a:solidFill>
                  <a:srgbClr val="FFFF9A"/>
                </a:solidFill>
                <a:latin typeface="Arial"/>
                <a:cs typeface="Arial"/>
              </a:rPr>
              <a:t>RISORSE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6">
            <a:extLst>
              <a:ext uri="{FF2B5EF4-FFF2-40B4-BE49-F238E27FC236}">
                <a16:creationId xmlns:a16="http://schemas.microsoft.com/office/drawing/2014/main" xmlns="" id="{A7313A9F-DDF1-4649-ADC7-2CD3D51DAE8F}"/>
              </a:ext>
            </a:extLst>
          </p:cNvPr>
          <p:cNvSpPr txBox="1"/>
          <p:nvPr/>
        </p:nvSpPr>
        <p:spPr>
          <a:xfrm>
            <a:off x="4123067" y="5280270"/>
            <a:ext cx="2016760" cy="406400"/>
          </a:xfrm>
          <a:prstGeom prst="rect">
            <a:avLst/>
          </a:prstGeom>
          <a:solidFill>
            <a:srgbClr val="33CCCC"/>
          </a:solidFill>
          <a:ln w="9144">
            <a:solidFill>
              <a:srgbClr val="FFFF00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96520">
              <a:lnSpc>
                <a:spcPct val="100000"/>
              </a:lnSpc>
              <a:spcBef>
                <a:spcPts val="345"/>
              </a:spcBef>
            </a:pP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COMPETENZE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7">
            <a:extLst>
              <a:ext uri="{FF2B5EF4-FFF2-40B4-BE49-F238E27FC236}">
                <a16:creationId xmlns:a16="http://schemas.microsoft.com/office/drawing/2014/main" xmlns="" id="{197AB670-6211-2F4B-9DCE-887E3F76CEAC}"/>
              </a:ext>
            </a:extLst>
          </p:cNvPr>
          <p:cNvSpPr txBox="1"/>
          <p:nvPr/>
        </p:nvSpPr>
        <p:spPr>
          <a:xfrm>
            <a:off x="4202561" y="5810885"/>
            <a:ext cx="2240915" cy="9970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3659A"/>
                </a:solidFill>
                <a:latin typeface="Arial"/>
                <a:cs typeface="Arial"/>
              </a:rPr>
              <a:t>Attitudini a</a:t>
            </a:r>
            <a:r>
              <a:rPr sz="1600" spc="-20" dirty="0">
                <a:solidFill>
                  <a:srgbClr val="33659A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33659A"/>
                </a:solidFill>
                <a:latin typeface="Arial"/>
                <a:cs typeface="Arial"/>
              </a:rPr>
              <a:t>svolgere  </a:t>
            </a:r>
            <a:r>
              <a:rPr sz="1600" spc="-10" dirty="0">
                <a:solidFill>
                  <a:srgbClr val="33659A"/>
                </a:solidFill>
                <a:latin typeface="Arial"/>
                <a:cs typeface="Arial"/>
              </a:rPr>
              <a:t>determinate  </a:t>
            </a:r>
            <a:r>
              <a:rPr sz="1600" spc="-5" dirty="0">
                <a:solidFill>
                  <a:srgbClr val="33659A"/>
                </a:solidFill>
                <a:latin typeface="Arial"/>
                <a:cs typeface="Arial"/>
              </a:rPr>
              <a:t>funzioni (es.  innovazioni di  prodotto)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3" name="object 8">
            <a:extLst>
              <a:ext uri="{FF2B5EF4-FFF2-40B4-BE49-F238E27FC236}">
                <a16:creationId xmlns:a16="http://schemas.microsoft.com/office/drawing/2014/main" xmlns="" id="{650ABE35-B767-D043-A657-CFE32705EFD8}"/>
              </a:ext>
            </a:extLst>
          </p:cNvPr>
          <p:cNvSpPr txBox="1"/>
          <p:nvPr/>
        </p:nvSpPr>
        <p:spPr>
          <a:xfrm>
            <a:off x="7147432" y="5280270"/>
            <a:ext cx="2015489" cy="406400"/>
          </a:xfrm>
          <a:prstGeom prst="rect">
            <a:avLst/>
          </a:prstGeom>
          <a:solidFill>
            <a:srgbClr val="008080"/>
          </a:solidFill>
          <a:ln w="9144">
            <a:solidFill>
              <a:srgbClr val="FFFF00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96520">
              <a:lnSpc>
                <a:spcPct val="100000"/>
              </a:lnSpc>
              <a:spcBef>
                <a:spcPts val="345"/>
              </a:spcBef>
            </a:pPr>
            <a:r>
              <a:rPr sz="2000" spc="-5" dirty="0">
                <a:solidFill>
                  <a:srgbClr val="FFFF00"/>
                </a:solidFill>
                <a:latin typeface="Arial"/>
                <a:cs typeface="Arial"/>
              </a:rPr>
              <a:t>CAPACITA’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9">
            <a:extLst>
              <a:ext uri="{FF2B5EF4-FFF2-40B4-BE49-F238E27FC236}">
                <a16:creationId xmlns:a16="http://schemas.microsoft.com/office/drawing/2014/main" xmlns="" id="{6F749149-4FA2-7C4F-B5A9-72607BB0A9A1}"/>
              </a:ext>
            </a:extLst>
          </p:cNvPr>
          <p:cNvSpPr txBox="1"/>
          <p:nvPr/>
        </p:nvSpPr>
        <p:spPr>
          <a:xfrm>
            <a:off x="7155383" y="5810885"/>
            <a:ext cx="2452370" cy="155106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3659A"/>
                </a:solidFill>
                <a:latin typeface="Arial"/>
                <a:cs typeface="Arial"/>
              </a:rPr>
              <a:t>Intese in senso  dinamico (dynamic  capabilities) come  abilità a creare</a:t>
            </a:r>
            <a:r>
              <a:rPr sz="1600" spc="-30" dirty="0">
                <a:solidFill>
                  <a:srgbClr val="33659A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33659A"/>
                </a:solidFill>
                <a:latin typeface="Arial"/>
                <a:cs typeface="Arial"/>
              </a:rPr>
              <a:t>nuove  combinazioni dei  fattori di produzione  (generando  innovazione</a:t>
            </a:r>
            <a:r>
              <a:rPr sz="2000" spc="-5" dirty="0">
                <a:solidFill>
                  <a:srgbClr val="33659A"/>
                </a:solidFill>
                <a:latin typeface="Arial"/>
                <a:cs typeface="Arial"/>
              </a:rPr>
              <a:t>)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985646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41930" y="474217"/>
            <a:ext cx="637349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/>
              <a:t>Le strategie di sviluppo</a:t>
            </a:r>
            <a:r>
              <a:rPr sz="2800" spc="-70" dirty="0"/>
              <a:t> </a:t>
            </a:r>
            <a:r>
              <a:rPr sz="2800" dirty="0"/>
              <a:t>dimensionale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2770517" y="1977389"/>
            <a:ext cx="2089150" cy="1440180"/>
          </a:xfrm>
          <a:custGeom>
            <a:avLst/>
            <a:gdLst/>
            <a:ahLst/>
            <a:cxnLst/>
            <a:rect l="l" t="t" r="r" b="b"/>
            <a:pathLst>
              <a:path w="2089150" h="1440179">
                <a:moveTo>
                  <a:pt x="2088642" y="1440180"/>
                </a:moveTo>
                <a:lnTo>
                  <a:pt x="1059180" y="0"/>
                </a:lnTo>
                <a:lnTo>
                  <a:pt x="0" y="1440180"/>
                </a:lnTo>
                <a:lnTo>
                  <a:pt x="2088642" y="144018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70517" y="1977389"/>
            <a:ext cx="2089150" cy="1440180"/>
          </a:xfrm>
          <a:custGeom>
            <a:avLst/>
            <a:gdLst/>
            <a:ahLst/>
            <a:cxnLst/>
            <a:rect l="l" t="t" r="r" b="b"/>
            <a:pathLst>
              <a:path w="2089150" h="1440179">
                <a:moveTo>
                  <a:pt x="1059180" y="0"/>
                </a:moveTo>
                <a:lnTo>
                  <a:pt x="0" y="1440180"/>
                </a:lnTo>
                <a:lnTo>
                  <a:pt x="2088642" y="1440180"/>
                </a:lnTo>
                <a:lnTo>
                  <a:pt x="1059180" y="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38463" y="3417570"/>
            <a:ext cx="2952750" cy="636270"/>
          </a:xfrm>
          <a:custGeom>
            <a:avLst/>
            <a:gdLst/>
            <a:ahLst/>
            <a:cxnLst/>
            <a:rect l="l" t="t" r="r" b="b"/>
            <a:pathLst>
              <a:path w="2952750" h="636270">
                <a:moveTo>
                  <a:pt x="2952750" y="636270"/>
                </a:moveTo>
                <a:lnTo>
                  <a:pt x="2528316" y="0"/>
                </a:lnTo>
                <a:lnTo>
                  <a:pt x="424433" y="0"/>
                </a:lnTo>
                <a:lnTo>
                  <a:pt x="0" y="636270"/>
                </a:lnTo>
                <a:lnTo>
                  <a:pt x="2952750" y="636270"/>
                </a:lnTo>
                <a:close/>
              </a:path>
            </a:pathLst>
          </a:custGeom>
          <a:solidFill>
            <a:srgbClr val="33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338463" y="3417570"/>
            <a:ext cx="2952750" cy="636270"/>
          </a:xfrm>
          <a:custGeom>
            <a:avLst/>
            <a:gdLst/>
            <a:ahLst/>
            <a:cxnLst/>
            <a:rect l="l" t="t" r="r" b="b"/>
            <a:pathLst>
              <a:path w="2952750" h="636270">
                <a:moveTo>
                  <a:pt x="2952750" y="636270"/>
                </a:moveTo>
                <a:lnTo>
                  <a:pt x="2528316" y="0"/>
                </a:lnTo>
                <a:lnTo>
                  <a:pt x="424433" y="0"/>
                </a:lnTo>
                <a:lnTo>
                  <a:pt x="0" y="636270"/>
                </a:lnTo>
                <a:lnTo>
                  <a:pt x="2952750" y="63627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92287" y="4066794"/>
            <a:ext cx="4253230" cy="923290"/>
          </a:xfrm>
          <a:custGeom>
            <a:avLst/>
            <a:gdLst/>
            <a:ahLst/>
            <a:cxnLst/>
            <a:rect l="l" t="t" r="r" b="b"/>
            <a:pathLst>
              <a:path w="4253230" h="923289">
                <a:moveTo>
                  <a:pt x="4252722" y="922782"/>
                </a:moveTo>
                <a:lnTo>
                  <a:pt x="3594354" y="0"/>
                </a:lnTo>
                <a:lnTo>
                  <a:pt x="659130" y="0"/>
                </a:lnTo>
                <a:lnTo>
                  <a:pt x="0" y="922782"/>
                </a:lnTo>
                <a:lnTo>
                  <a:pt x="4252722" y="922782"/>
                </a:lnTo>
                <a:close/>
              </a:path>
            </a:pathLst>
          </a:custGeom>
          <a:solidFill>
            <a:srgbClr val="65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92287" y="4066794"/>
            <a:ext cx="4253230" cy="923290"/>
          </a:xfrm>
          <a:custGeom>
            <a:avLst/>
            <a:gdLst/>
            <a:ahLst/>
            <a:cxnLst/>
            <a:rect l="l" t="t" r="r" b="b"/>
            <a:pathLst>
              <a:path w="4253230" h="923289">
                <a:moveTo>
                  <a:pt x="4252722" y="922782"/>
                </a:moveTo>
                <a:lnTo>
                  <a:pt x="3594354" y="0"/>
                </a:lnTo>
                <a:lnTo>
                  <a:pt x="659130" y="0"/>
                </a:lnTo>
                <a:lnTo>
                  <a:pt x="0" y="922782"/>
                </a:lnTo>
                <a:lnTo>
                  <a:pt x="4252722" y="922782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772041" y="3417570"/>
            <a:ext cx="2085975" cy="0"/>
          </a:xfrm>
          <a:custGeom>
            <a:avLst/>
            <a:gdLst/>
            <a:ahLst/>
            <a:cxnLst/>
            <a:rect l="l" t="t" r="r" b="b"/>
            <a:pathLst>
              <a:path w="2085975">
                <a:moveTo>
                  <a:pt x="0" y="0"/>
                </a:moveTo>
                <a:lnTo>
                  <a:pt x="2085594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90763" y="5001767"/>
            <a:ext cx="4248150" cy="0"/>
          </a:xfrm>
          <a:custGeom>
            <a:avLst/>
            <a:gdLst/>
            <a:ahLst/>
            <a:cxnLst/>
            <a:rect l="l" t="t" r="r" b="b"/>
            <a:pathLst>
              <a:path w="4248150">
                <a:moveTo>
                  <a:pt x="0" y="0"/>
                </a:moveTo>
                <a:lnTo>
                  <a:pt x="4248150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38463" y="4066794"/>
            <a:ext cx="2952750" cy="0"/>
          </a:xfrm>
          <a:custGeom>
            <a:avLst/>
            <a:gdLst/>
            <a:ahLst/>
            <a:cxnLst/>
            <a:rect l="l" t="t" r="r" b="b"/>
            <a:pathLst>
              <a:path w="2952750">
                <a:moveTo>
                  <a:pt x="0" y="0"/>
                </a:moveTo>
                <a:lnTo>
                  <a:pt x="2952750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14941" y="4066794"/>
            <a:ext cx="160020" cy="1007110"/>
          </a:xfrm>
          <a:custGeom>
            <a:avLst/>
            <a:gdLst/>
            <a:ahLst/>
            <a:cxnLst/>
            <a:rect l="l" t="t" r="r" b="b"/>
            <a:pathLst>
              <a:path w="160020" h="1007110">
                <a:moveTo>
                  <a:pt x="160019" y="0"/>
                </a:moveTo>
                <a:lnTo>
                  <a:pt x="0" y="1006602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11459" y="4066794"/>
            <a:ext cx="272415" cy="1007110"/>
          </a:xfrm>
          <a:custGeom>
            <a:avLst/>
            <a:gdLst/>
            <a:ahLst/>
            <a:cxnLst/>
            <a:rect l="l" t="t" r="r" b="b"/>
            <a:pathLst>
              <a:path w="272414" h="1007110">
                <a:moveTo>
                  <a:pt x="0" y="0"/>
                </a:moveTo>
                <a:lnTo>
                  <a:pt x="272034" y="1006602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27049" y="4995671"/>
            <a:ext cx="5543550" cy="936625"/>
          </a:xfrm>
          <a:custGeom>
            <a:avLst/>
            <a:gdLst/>
            <a:ahLst/>
            <a:cxnLst/>
            <a:rect l="l" t="t" r="r" b="b"/>
            <a:pathLst>
              <a:path w="5543550" h="936625">
                <a:moveTo>
                  <a:pt x="5543550" y="936498"/>
                </a:moveTo>
                <a:lnTo>
                  <a:pt x="4899660" y="0"/>
                </a:lnTo>
                <a:lnTo>
                  <a:pt x="644651" y="0"/>
                </a:lnTo>
                <a:lnTo>
                  <a:pt x="0" y="936498"/>
                </a:lnTo>
                <a:lnTo>
                  <a:pt x="5543550" y="936498"/>
                </a:lnTo>
                <a:close/>
              </a:path>
            </a:pathLst>
          </a:custGeom>
          <a:solidFill>
            <a:srgbClr val="9A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27049" y="4995671"/>
            <a:ext cx="5543550" cy="936625"/>
          </a:xfrm>
          <a:custGeom>
            <a:avLst/>
            <a:gdLst/>
            <a:ahLst/>
            <a:cxnLst/>
            <a:rect l="l" t="t" r="r" b="b"/>
            <a:pathLst>
              <a:path w="5543550" h="936625">
                <a:moveTo>
                  <a:pt x="5543550" y="936498"/>
                </a:moveTo>
                <a:lnTo>
                  <a:pt x="4899660" y="0"/>
                </a:lnTo>
                <a:lnTo>
                  <a:pt x="644651" y="0"/>
                </a:lnTo>
                <a:lnTo>
                  <a:pt x="0" y="936498"/>
                </a:lnTo>
                <a:lnTo>
                  <a:pt x="5543550" y="936498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674761" y="4995671"/>
            <a:ext cx="4248150" cy="1905"/>
          </a:xfrm>
          <a:custGeom>
            <a:avLst/>
            <a:gdLst/>
            <a:ahLst/>
            <a:cxnLst/>
            <a:rect l="l" t="t" r="r" b="b"/>
            <a:pathLst>
              <a:path w="4248150" h="1904">
                <a:moveTo>
                  <a:pt x="0" y="0"/>
                </a:moveTo>
                <a:lnTo>
                  <a:pt x="4248150" y="1523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311273" y="4308602"/>
            <a:ext cx="438784" cy="4495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57480" marR="5080" indent="-145415">
              <a:lnSpc>
                <a:spcPts val="1660"/>
              </a:lnSpc>
              <a:spcBef>
                <a:spcPts val="170"/>
              </a:spcBef>
            </a:pP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Area 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A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17717" y="3571785"/>
            <a:ext cx="2357755" cy="421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1680"/>
              </a:lnSpc>
              <a:spcBef>
                <a:spcPts val="95"/>
              </a:spcBef>
            </a:pP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STRATEGIE</a:t>
            </a:r>
            <a:r>
              <a:rPr sz="1400" b="1" spc="-30" dirty="0">
                <a:solidFill>
                  <a:srgbClr val="0033CC"/>
                </a:solidFill>
                <a:latin typeface="Tahoma"/>
                <a:cs typeface="Tahoma"/>
              </a:rPr>
              <a:t>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COMPETITIVE</a:t>
            </a:r>
            <a:endParaRPr sz="1400">
              <a:latin typeface="Tahoma"/>
              <a:cs typeface="Tahoma"/>
            </a:endParaRPr>
          </a:p>
          <a:p>
            <a:pPr marL="635" algn="ctr">
              <a:lnSpc>
                <a:spcPts val="1440"/>
              </a:lnSpc>
            </a:pPr>
            <a:r>
              <a:rPr sz="1200" b="1" spc="-5" dirty="0">
                <a:solidFill>
                  <a:srgbClr val="0033CC"/>
                </a:solidFill>
                <a:latin typeface="Tahoma"/>
                <a:cs typeface="Tahoma"/>
              </a:rPr>
              <a:t>(strategie d’area</a:t>
            </a:r>
            <a:r>
              <a:rPr sz="1200" b="1" spc="-20" dirty="0">
                <a:solidFill>
                  <a:srgbClr val="0033CC"/>
                </a:solidFill>
                <a:latin typeface="Tahoma"/>
                <a:cs typeface="Tahoma"/>
              </a:rPr>
              <a:t> </a:t>
            </a:r>
            <a:r>
              <a:rPr sz="1200" b="1" spc="-5" dirty="0">
                <a:solidFill>
                  <a:srgbClr val="0033CC"/>
                </a:solidFill>
                <a:latin typeface="Tahoma"/>
                <a:cs typeface="Tahoma"/>
              </a:rPr>
              <a:t>d’affari)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016123" y="2651251"/>
            <a:ext cx="1635760" cy="65405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68910" marR="163830" indent="-635" algn="ctr">
              <a:lnSpc>
                <a:spcPts val="1660"/>
              </a:lnSpc>
              <a:spcBef>
                <a:spcPts val="170"/>
              </a:spcBef>
            </a:pPr>
            <a:r>
              <a:rPr sz="1400" b="1" spc="-5" dirty="0">
                <a:solidFill>
                  <a:srgbClr val="FFFFFF"/>
                </a:solidFill>
                <a:latin typeface="Tahoma"/>
                <a:cs typeface="Tahoma"/>
              </a:rPr>
              <a:t>STRATEGIA  COMPLESSIVA</a:t>
            </a:r>
            <a:endParaRPr sz="140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200" b="1" spc="-5" dirty="0">
                <a:solidFill>
                  <a:srgbClr val="FFFFFF"/>
                </a:solidFill>
                <a:latin typeface="Tahoma"/>
                <a:cs typeface="Tahoma"/>
              </a:rPr>
              <a:t>(strategia</a:t>
            </a:r>
            <a:r>
              <a:rPr sz="1200" b="1" spc="-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Tahoma"/>
                <a:cs typeface="Tahoma"/>
              </a:rPr>
              <a:t>corporate)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683129" y="5297677"/>
            <a:ext cx="2245995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solidFill>
                  <a:srgbClr val="A50021"/>
                </a:solidFill>
                <a:latin typeface="Tahoma"/>
                <a:cs typeface="Tahoma"/>
              </a:rPr>
              <a:t>STRATEGIE</a:t>
            </a:r>
            <a:r>
              <a:rPr sz="1400" b="1" spc="-35" dirty="0">
                <a:solidFill>
                  <a:srgbClr val="A50021"/>
                </a:solidFill>
                <a:latin typeface="Tahoma"/>
                <a:cs typeface="Tahoma"/>
              </a:rPr>
              <a:t> </a:t>
            </a:r>
            <a:r>
              <a:rPr sz="1400" b="1" spc="-5" dirty="0">
                <a:solidFill>
                  <a:srgbClr val="A50021"/>
                </a:solidFill>
                <a:latin typeface="Tahoma"/>
                <a:cs typeface="Tahoma"/>
              </a:rPr>
              <a:t>FUNZIONALI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501438" y="4308569"/>
            <a:ext cx="438784" cy="4495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57480" marR="5080" indent="-145415">
              <a:lnSpc>
                <a:spcPts val="1660"/>
              </a:lnSpc>
              <a:spcBef>
                <a:spcPts val="170"/>
              </a:spcBef>
            </a:pP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Area 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B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685670" y="4308569"/>
            <a:ext cx="438784" cy="4495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58750" marR="5080" indent="-146685">
              <a:lnSpc>
                <a:spcPts val="1660"/>
              </a:lnSpc>
              <a:spcBef>
                <a:spcPts val="170"/>
              </a:spcBef>
            </a:pPr>
            <a:r>
              <a:rPr sz="1400" b="1" dirty="0">
                <a:solidFill>
                  <a:srgbClr val="0033CC"/>
                </a:solidFill>
                <a:latin typeface="Tahoma"/>
                <a:cs typeface="Tahoma"/>
              </a:rPr>
              <a:t>Area  </a:t>
            </a:r>
            <a:r>
              <a:rPr sz="1400" b="1" spc="-5" dirty="0">
                <a:solidFill>
                  <a:srgbClr val="0033CC"/>
                </a:solidFill>
                <a:latin typeface="Tahoma"/>
                <a:cs typeface="Tahoma"/>
              </a:rPr>
              <a:t>C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778893" y="2049017"/>
            <a:ext cx="3457575" cy="641985"/>
          </a:xfrm>
          <a:prstGeom prst="rect">
            <a:avLst/>
          </a:prstGeom>
          <a:solidFill>
            <a:srgbClr val="33CCCC"/>
          </a:solidFill>
        </p:spPr>
        <p:txBody>
          <a:bodyPr vert="horz" wrap="square" lIns="0" tIns="31750" rIns="0" bIns="0" rtlCol="0">
            <a:spAutoFit/>
          </a:bodyPr>
          <a:lstStyle/>
          <a:p>
            <a:pPr marL="744220" marR="737235" indent="335915">
              <a:lnSpc>
                <a:spcPct val="100000"/>
              </a:lnSpc>
              <a:spcBef>
                <a:spcPts val="250"/>
              </a:spcBef>
            </a:pPr>
            <a:r>
              <a:rPr sz="1800" spc="-5" dirty="0">
                <a:solidFill>
                  <a:srgbClr val="FFFF9A"/>
                </a:solidFill>
                <a:latin typeface="Arial Black"/>
                <a:cs typeface="Arial Black"/>
              </a:rPr>
              <a:t>SVILUPPO  </a:t>
            </a:r>
            <a:r>
              <a:rPr sz="1800" spc="-10" dirty="0">
                <a:solidFill>
                  <a:srgbClr val="FFFF9A"/>
                </a:solidFill>
                <a:latin typeface="Arial Black"/>
                <a:cs typeface="Arial Black"/>
              </a:rPr>
              <a:t>DIMENSIONALE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4770767" y="2482595"/>
            <a:ext cx="775970" cy="1905"/>
          </a:xfrm>
          <a:custGeom>
            <a:avLst/>
            <a:gdLst/>
            <a:ahLst/>
            <a:cxnLst/>
            <a:rect l="l" t="t" r="r" b="b"/>
            <a:pathLst>
              <a:path w="775970" h="1905">
                <a:moveTo>
                  <a:pt x="0" y="0"/>
                </a:moveTo>
                <a:lnTo>
                  <a:pt x="775716" y="1523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6794881" y="4452620"/>
            <a:ext cx="2794635" cy="16732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È </a:t>
            </a:r>
            <a:r>
              <a:rPr sz="1800" spc="-5" dirty="0">
                <a:latin typeface="Arial"/>
                <a:cs typeface="Arial"/>
              </a:rPr>
              <a:t>il percorso </a:t>
            </a:r>
            <a:r>
              <a:rPr sz="1800" spc="-10" dirty="0">
                <a:latin typeface="Arial"/>
                <a:cs typeface="Arial"/>
              </a:rPr>
              <a:t>generalmente  </a:t>
            </a:r>
            <a:r>
              <a:rPr sz="1800" spc="-5" dirty="0">
                <a:latin typeface="Arial"/>
                <a:cs typeface="Arial"/>
              </a:rPr>
              <a:t>scelto dall’impresa, quando  siano </a:t>
            </a:r>
            <a:r>
              <a:rPr sz="1800" dirty="0">
                <a:latin typeface="Arial"/>
                <a:cs typeface="Arial"/>
              </a:rPr>
              <a:t>rispettati </a:t>
            </a:r>
            <a:r>
              <a:rPr sz="1800" spc="-5" dirty="0">
                <a:latin typeface="Arial"/>
                <a:cs typeface="Arial"/>
              </a:rPr>
              <a:t>i </a:t>
            </a:r>
            <a:r>
              <a:rPr sz="1800" dirty="0">
                <a:latin typeface="Arial"/>
                <a:cs typeface="Arial"/>
              </a:rPr>
              <a:t>tre  </a:t>
            </a:r>
            <a:r>
              <a:rPr sz="1800" spc="-5" dirty="0">
                <a:latin typeface="Arial"/>
                <a:cs typeface="Arial"/>
              </a:rPr>
              <a:t>fondamentali equilibri di  gestione, </a:t>
            </a:r>
            <a:r>
              <a:rPr sz="1800" spc="-10" dirty="0">
                <a:latin typeface="Arial"/>
                <a:cs typeface="Arial"/>
              </a:rPr>
              <a:t>economico,  </a:t>
            </a:r>
            <a:r>
              <a:rPr sz="1800" spc="-5" dirty="0">
                <a:latin typeface="Arial"/>
                <a:cs typeface="Arial"/>
              </a:rPr>
              <a:t>patrimoniale e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finanziario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7578725" y="2769870"/>
            <a:ext cx="0" cy="1369060"/>
          </a:xfrm>
          <a:custGeom>
            <a:avLst/>
            <a:gdLst/>
            <a:ahLst/>
            <a:cxnLst/>
            <a:rect l="l" t="t" r="r" b="b"/>
            <a:pathLst>
              <a:path h="1369060">
                <a:moveTo>
                  <a:pt x="0" y="0"/>
                </a:moveTo>
                <a:lnTo>
                  <a:pt x="0" y="1368552"/>
                </a:lnTo>
              </a:path>
            </a:pathLst>
          </a:custGeom>
          <a:ln w="9144">
            <a:solidFill>
              <a:srgbClr val="000000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4">
            <a:extLst>
              <a:ext uri="{FF2B5EF4-FFF2-40B4-BE49-F238E27FC236}">
                <a16:creationId xmlns:a16="http://schemas.microsoft.com/office/drawing/2014/main" xmlns="" id="{41634F18-A1B1-7541-927E-5D297C61B132}"/>
              </a:ext>
            </a:extLst>
          </p:cNvPr>
          <p:cNvSpPr txBox="1"/>
          <p:nvPr/>
        </p:nvSpPr>
        <p:spPr>
          <a:xfrm>
            <a:off x="669873" y="6302126"/>
            <a:ext cx="7628002" cy="1028357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>
              <a:lnSpc>
                <a:spcPct val="99200"/>
              </a:lnSpc>
              <a:spcBef>
                <a:spcPts val="114"/>
              </a:spcBef>
            </a:pPr>
            <a:r>
              <a:rPr lang="it-IT" sz="1600" spc="-5" dirty="0">
                <a:solidFill>
                  <a:srgbClr val="33659A"/>
                </a:solidFill>
                <a:latin typeface="Arial Black"/>
                <a:cs typeface="Arial Black"/>
              </a:rPr>
              <a:t>Le alternative: </a:t>
            </a:r>
          </a:p>
          <a:p>
            <a:pPr marL="298450" marR="5080" indent="-285750">
              <a:lnSpc>
                <a:spcPct val="99200"/>
              </a:lnSpc>
              <a:spcBef>
                <a:spcPts val="114"/>
              </a:spcBef>
              <a:buFont typeface="Arial" panose="020B0604020202020204" pitchFamily="34" charset="0"/>
              <a:buChar char="•"/>
            </a:pPr>
            <a:r>
              <a:rPr lang="it-IT" sz="1600" spc="-5" dirty="0">
                <a:solidFill>
                  <a:srgbClr val="33659A"/>
                </a:solidFill>
                <a:latin typeface="Arial Black"/>
                <a:cs typeface="Arial Black"/>
              </a:rPr>
              <a:t>SVILUPPO DIMENSIONALE</a:t>
            </a:r>
            <a:endParaRPr lang="it-IT" sz="1600" spc="-5" dirty="0">
              <a:latin typeface="Arial Black"/>
              <a:cs typeface="Arial Black"/>
            </a:endParaRPr>
          </a:p>
          <a:p>
            <a:pPr marL="298450" marR="5080" indent="-285750">
              <a:lnSpc>
                <a:spcPct val="99200"/>
              </a:lnSpc>
              <a:spcBef>
                <a:spcPts val="114"/>
              </a:spcBef>
              <a:buFont typeface="Arial" panose="020B0604020202020204" pitchFamily="34" charset="0"/>
              <a:buChar char="•"/>
            </a:pPr>
            <a:r>
              <a:rPr lang="it-IT" sz="1600" spc="-5" dirty="0">
                <a:latin typeface="Arial Black"/>
                <a:cs typeface="Arial Black"/>
              </a:rPr>
              <a:t>RISANAMENTO</a:t>
            </a:r>
          </a:p>
          <a:p>
            <a:pPr marL="298450" marR="5080" indent="-285750">
              <a:lnSpc>
                <a:spcPct val="99200"/>
              </a:lnSpc>
              <a:spcBef>
                <a:spcPts val="114"/>
              </a:spcBef>
              <a:buFont typeface="Arial" panose="020B0604020202020204" pitchFamily="34" charset="0"/>
              <a:buChar char="•"/>
            </a:pPr>
            <a:r>
              <a:rPr lang="it-IT" sz="1600" spc="-5" dirty="0">
                <a:latin typeface="Arial Black"/>
                <a:cs typeface="Arial Black"/>
              </a:rPr>
              <a:t>RAFFORZAMENTEO O ASSESTAMENTO </a:t>
            </a:r>
            <a:endParaRPr sz="1600" dirty="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4862634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53688" y="513842"/>
            <a:ext cx="4964811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Sviluppo e</a:t>
            </a:r>
            <a:r>
              <a:rPr spc="-15" dirty="0"/>
              <a:t> </a:t>
            </a:r>
            <a:r>
              <a:rPr spc="-5" dirty="0"/>
              <a:t>crescita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81098" y="1966976"/>
            <a:ext cx="13220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33659A"/>
                </a:solidFill>
                <a:latin typeface="Arial Black"/>
                <a:cs typeface="Arial Black"/>
              </a:rPr>
              <a:t>SVILUPPO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81098" y="2330450"/>
            <a:ext cx="3825240" cy="14839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>
              <a:lnSpc>
                <a:spcPct val="99200"/>
              </a:lnSpc>
              <a:spcBef>
                <a:spcPts val="114"/>
              </a:spcBef>
            </a:pPr>
            <a:r>
              <a:rPr sz="1600" spc="-5" dirty="0">
                <a:latin typeface="Arial Black"/>
                <a:cs typeface="Arial Black"/>
              </a:rPr>
              <a:t>“</a:t>
            </a:r>
            <a:r>
              <a:rPr sz="1600" spc="-5" dirty="0">
                <a:solidFill>
                  <a:srgbClr val="009A9A"/>
                </a:solidFill>
                <a:latin typeface="Arial Black"/>
                <a:cs typeface="Arial Black"/>
              </a:rPr>
              <a:t>Movimento verso il meglio”  Processo qualitativo di evoluzione  dei rapporti tra l’impresa </a:t>
            </a:r>
            <a:r>
              <a:rPr sz="1600" dirty="0">
                <a:solidFill>
                  <a:srgbClr val="009A9A"/>
                </a:solidFill>
                <a:latin typeface="Arial Black"/>
                <a:cs typeface="Arial Black"/>
              </a:rPr>
              <a:t>e  </a:t>
            </a:r>
            <a:r>
              <a:rPr sz="1600" spc="-5" dirty="0">
                <a:solidFill>
                  <a:srgbClr val="009A9A"/>
                </a:solidFill>
                <a:latin typeface="Arial Black"/>
                <a:cs typeface="Arial Black"/>
              </a:rPr>
              <a:t>l’ambiente che può</a:t>
            </a:r>
            <a:r>
              <a:rPr sz="1600" spc="-30" dirty="0">
                <a:solidFill>
                  <a:srgbClr val="009A9A"/>
                </a:solidFill>
                <a:latin typeface="Arial Black"/>
                <a:cs typeface="Arial Black"/>
              </a:rPr>
              <a:t> </a:t>
            </a:r>
            <a:r>
              <a:rPr sz="1600" spc="-5" dirty="0">
                <a:solidFill>
                  <a:srgbClr val="009A9A"/>
                </a:solidFill>
                <a:latin typeface="Arial Black"/>
                <a:cs typeface="Arial Black"/>
              </a:rPr>
              <a:t>determinare</a:t>
            </a:r>
            <a:endParaRPr sz="1600" dirty="0">
              <a:latin typeface="Arial Black"/>
              <a:cs typeface="Arial Black"/>
            </a:endParaRPr>
          </a:p>
          <a:p>
            <a:pPr marL="12700" marR="532130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solidFill>
                  <a:srgbClr val="009A9A"/>
                </a:solidFill>
                <a:latin typeface="Arial Black"/>
                <a:cs typeface="Arial Black"/>
              </a:rPr>
              <a:t>o </a:t>
            </a:r>
            <a:r>
              <a:rPr sz="1600" spc="-5" dirty="0">
                <a:solidFill>
                  <a:srgbClr val="009A9A"/>
                </a:solidFill>
                <a:latin typeface="Arial Black"/>
                <a:cs typeface="Arial Black"/>
              </a:rPr>
              <a:t>meno un ampliamento della  struttura</a:t>
            </a:r>
            <a:r>
              <a:rPr sz="1600" spc="-10" dirty="0">
                <a:solidFill>
                  <a:srgbClr val="009A9A"/>
                </a:solidFill>
                <a:latin typeface="Arial Black"/>
                <a:cs typeface="Arial Black"/>
              </a:rPr>
              <a:t> </a:t>
            </a:r>
            <a:r>
              <a:rPr sz="1600" spc="-5" dirty="0">
                <a:solidFill>
                  <a:srgbClr val="009A9A"/>
                </a:solidFill>
                <a:latin typeface="Arial Black"/>
                <a:cs typeface="Arial Black"/>
              </a:rPr>
              <a:t>organizzativa</a:t>
            </a:r>
            <a:endParaRPr sz="1600" dirty="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86767" y="1912873"/>
            <a:ext cx="1321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33659A"/>
                </a:solidFill>
                <a:latin typeface="Arial Black"/>
                <a:cs typeface="Arial Black"/>
              </a:rPr>
              <a:t>CRESCITA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786767" y="2313940"/>
            <a:ext cx="3959860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009A9A"/>
                </a:solidFill>
                <a:latin typeface="Arial Black"/>
                <a:cs typeface="Arial Black"/>
              </a:rPr>
              <a:t>Aumento della dimensione azienda-  le </a:t>
            </a:r>
            <a:r>
              <a:rPr lang="it-IT" sz="1600" spc="-5" dirty="0">
                <a:solidFill>
                  <a:srgbClr val="009A9A"/>
                </a:solidFill>
                <a:latin typeface="Arial Black"/>
                <a:cs typeface="Arial Black"/>
              </a:rPr>
              <a:t>(volume di attività) </a:t>
            </a:r>
            <a:r>
              <a:rPr sz="1600" spc="-5" dirty="0">
                <a:solidFill>
                  <a:srgbClr val="009A9A"/>
                </a:solidFill>
                <a:latin typeface="Arial Black"/>
                <a:cs typeface="Arial Black"/>
              </a:rPr>
              <a:t>con mutamento dell’assetto  organizzativo, dello stile di direzio-  ne </a:t>
            </a:r>
            <a:r>
              <a:rPr sz="1600" dirty="0">
                <a:solidFill>
                  <a:srgbClr val="009A9A"/>
                </a:solidFill>
                <a:latin typeface="Arial Black"/>
                <a:cs typeface="Arial Black"/>
              </a:rPr>
              <a:t>e </a:t>
            </a:r>
            <a:r>
              <a:rPr sz="1600" spc="-5" dirty="0">
                <a:solidFill>
                  <a:srgbClr val="009A9A"/>
                </a:solidFill>
                <a:latin typeface="Arial Black"/>
                <a:cs typeface="Arial Black"/>
              </a:rPr>
              <a:t>degli stessi comportamenti  imprenditoriali</a:t>
            </a:r>
            <a:endParaRPr sz="1600" dirty="0">
              <a:latin typeface="Arial Black"/>
              <a:cs typeface="Arial Blac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836038" y="4235450"/>
            <a:ext cx="7340600" cy="30700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it-IT" sz="1800" spc="-5" dirty="0">
                <a:solidFill>
                  <a:srgbClr val="A50021"/>
                </a:solidFill>
                <a:latin typeface="Arial"/>
                <a:cs typeface="Arial"/>
              </a:rPr>
              <a:t>L’aspirazione allo sviluppo dimensionale è un fenomeno</a:t>
            </a:r>
            <a:r>
              <a:rPr lang="it-IT" sz="1800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lang="it-IT" sz="1800" i="1" spc="-10" dirty="0">
                <a:solidFill>
                  <a:srgbClr val="A50021"/>
                </a:solidFill>
                <a:latin typeface="Arial"/>
                <a:cs typeface="Arial"/>
              </a:rPr>
              <a:t>generalizzabile,</a:t>
            </a:r>
            <a:endParaRPr lang="it-IT"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it-IT" sz="1800" spc="-5" dirty="0">
                <a:solidFill>
                  <a:srgbClr val="A50021"/>
                </a:solidFill>
                <a:latin typeface="Arial"/>
                <a:cs typeface="Arial"/>
              </a:rPr>
              <a:t>anche se non</a:t>
            </a:r>
            <a:r>
              <a:rPr lang="it-IT" sz="1800" spc="-10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lang="it-IT" sz="1800" i="1" spc="-10" dirty="0">
                <a:solidFill>
                  <a:srgbClr val="A50021"/>
                </a:solidFill>
                <a:latin typeface="Arial"/>
                <a:cs typeface="Arial"/>
              </a:rPr>
              <a:t>generale</a:t>
            </a:r>
          </a:p>
          <a:p>
            <a:pPr marL="298450" marR="233679" indent="-285750">
              <a:lnSpc>
                <a:spcPct val="100000"/>
              </a:lnSpc>
              <a:spcBef>
                <a:spcPts val="1095"/>
              </a:spcBef>
              <a:buFont typeface="Arial" panose="020B0604020202020204" pitchFamily="34" charset="0"/>
              <a:buChar char="•"/>
            </a:pPr>
            <a:r>
              <a:rPr lang="it-IT" sz="1400" b="1" spc="-5" dirty="0">
                <a:latin typeface="Arial"/>
                <a:cs typeface="Arial"/>
              </a:rPr>
              <a:t>Permette </a:t>
            </a:r>
            <a:r>
              <a:rPr lang="it-IT" sz="1400" b="1" dirty="0">
                <a:latin typeface="Arial"/>
                <a:cs typeface="Arial"/>
              </a:rPr>
              <a:t>di </a:t>
            </a:r>
            <a:r>
              <a:rPr lang="it-IT" sz="1400" b="1" spc="-5" dirty="0">
                <a:latin typeface="Arial"/>
                <a:cs typeface="Arial"/>
              </a:rPr>
              <a:t>acquisire </a:t>
            </a:r>
            <a:r>
              <a:rPr lang="it-IT" sz="1400" b="1" dirty="0">
                <a:latin typeface="Arial"/>
                <a:cs typeface="Arial"/>
              </a:rPr>
              <a:t>un </a:t>
            </a:r>
            <a:r>
              <a:rPr lang="it-IT" sz="1400" b="1" spc="-5" dirty="0">
                <a:latin typeface="Arial"/>
                <a:cs typeface="Arial"/>
              </a:rPr>
              <a:t>maggiore peso nel mercato sfruttando l’incremento  della domanda </a:t>
            </a:r>
            <a:r>
              <a:rPr lang="it-IT" sz="1400" b="1" dirty="0">
                <a:latin typeface="Arial"/>
                <a:cs typeface="Arial"/>
              </a:rPr>
              <a:t>globale </a:t>
            </a:r>
            <a:r>
              <a:rPr lang="it-IT" sz="1400" b="1" spc="-5" dirty="0">
                <a:latin typeface="Arial"/>
                <a:cs typeface="Arial"/>
              </a:rPr>
              <a:t>e sottraendo affari alla</a:t>
            </a:r>
            <a:r>
              <a:rPr lang="it-IT" sz="1400" b="1" spc="10" dirty="0">
                <a:latin typeface="Arial"/>
                <a:cs typeface="Arial"/>
              </a:rPr>
              <a:t> </a:t>
            </a:r>
            <a:r>
              <a:rPr lang="it-IT" sz="1400" b="1" spc="-5" dirty="0">
                <a:latin typeface="Arial"/>
                <a:cs typeface="Arial"/>
              </a:rPr>
              <a:t>concorrenza;</a:t>
            </a:r>
            <a:endParaRPr lang="it-IT" sz="1400" dirty="0">
              <a:latin typeface="Arial"/>
              <a:cs typeface="Arial"/>
            </a:endParaRPr>
          </a:p>
          <a:p>
            <a:pPr marL="298450" marR="245110" indent="-285750">
              <a:lnSpc>
                <a:spcPct val="100000"/>
              </a:lnSpc>
              <a:spcBef>
                <a:spcPts val="1090"/>
              </a:spcBef>
              <a:buFont typeface="Arial" panose="020B0604020202020204" pitchFamily="34" charset="0"/>
              <a:buChar char="•"/>
            </a:pPr>
            <a:r>
              <a:rPr lang="it-IT" sz="1400" b="1" spc="-5" dirty="0">
                <a:latin typeface="Arial"/>
                <a:cs typeface="Arial"/>
              </a:rPr>
              <a:t>Rende possibile sfruttare la curva di apprendimento e le economie </a:t>
            </a:r>
            <a:r>
              <a:rPr lang="it-IT" sz="1400" b="1" dirty="0">
                <a:latin typeface="Arial"/>
                <a:cs typeface="Arial"/>
              </a:rPr>
              <a:t>di </a:t>
            </a:r>
            <a:r>
              <a:rPr lang="it-IT" sz="1400" b="1" spc="-10" dirty="0">
                <a:latin typeface="Arial"/>
                <a:cs typeface="Arial"/>
              </a:rPr>
              <a:t>scala,  </a:t>
            </a:r>
            <a:r>
              <a:rPr lang="it-IT" sz="1400" b="1" spc="-5" dirty="0">
                <a:latin typeface="Arial"/>
                <a:cs typeface="Arial"/>
              </a:rPr>
              <a:t>che si </a:t>
            </a:r>
            <a:r>
              <a:rPr lang="it-IT" sz="1400" b="1" dirty="0">
                <a:latin typeface="Arial"/>
                <a:cs typeface="Arial"/>
              </a:rPr>
              <a:t>collegano non solo </a:t>
            </a:r>
            <a:r>
              <a:rPr lang="it-IT" sz="1400" b="1" spc="-5" dirty="0">
                <a:latin typeface="Arial"/>
                <a:cs typeface="Arial"/>
              </a:rPr>
              <a:t>al momento </a:t>
            </a:r>
            <a:r>
              <a:rPr lang="it-IT" sz="1400" b="1" dirty="0">
                <a:latin typeface="Arial"/>
                <a:cs typeface="Arial"/>
              </a:rPr>
              <a:t>tecnico-produttivo </a:t>
            </a:r>
            <a:r>
              <a:rPr lang="it-IT" sz="1400" b="1" spc="-5" dirty="0">
                <a:latin typeface="Arial"/>
                <a:cs typeface="Arial"/>
              </a:rPr>
              <a:t>ma anche alla fase  distributiva, al campo finanziario, alla ricerca, </a:t>
            </a:r>
            <a:r>
              <a:rPr lang="it-IT" sz="1400" b="1" spc="-10" dirty="0">
                <a:latin typeface="Arial"/>
                <a:cs typeface="Arial"/>
              </a:rPr>
              <a:t>etc.</a:t>
            </a:r>
            <a:endParaRPr lang="it-IT" sz="1400" dirty="0">
              <a:latin typeface="Arial"/>
              <a:cs typeface="Arial"/>
            </a:endParaRPr>
          </a:p>
          <a:p>
            <a:pPr marL="298450" marR="5080" indent="-285750">
              <a:lnSpc>
                <a:spcPct val="100000"/>
              </a:lnSpc>
              <a:spcBef>
                <a:spcPts val="1095"/>
              </a:spcBef>
              <a:buFont typeface="Arial" panose="020B0604020202020204" pitchFamily="34" charset="0"/>
              <a:buChar char="•"/>
            </a:pPr>
            <a:r>
              <a:rPr lang="it-IT" sz="1400" b="1" spc="-5" dirty="0">
                <a:latin typeface="Arial"/>
                <a:cs typeface="Arial"/>
              </a:rPr>
              <a:t>Conferisce all’impresa </a:t>
            </a:r>
            <a:r>
              <a:rPr lang="it-IT" sz="1400" b="1" dirty="0">
                <a:latin typeface="Arial"/>
                <a:cs typeface="Arial"/>
              </a:rPr>
              <a:t>un più </a:t>
            </a:r>
            <a:r>
              <a:rPr lang="it-IT" sz="1400" b="1" spc="-5" dirty="0">
                <a:latin typeface="Arial"/>
                <a:cs typeface="Arial"/>
              </a:rPr>
              <a:t>ampio potere nei riguardi delle varie componenti  dell’ambiente</a:t>
            </a:r>
            <a:endParaRPr lang="it-IT" sz="1400" dirty="0">
              <a:latin typeface="Arial"/>
              <a:cs typeface="Arial"/>
            </a:endParaRPr>
          </a:p>
          <a:p>
            <a:pPr marL="298450" indent="-285750">
              <a:lnSpc>
                <a:spcPct val="100000"/>
              </a:lnSpc>
              <a:spcBef>
                <a:spcPts val="1090"/>
              </a:spcBef>
              <a:buFont typeface="Arial" panose="020B0604020202020204" pitchFamily="34" charset="0"/>
              <a:buChar char="•"/>
            </a:pPr>
            <a:r>
              <a:rPr lang="it-IT" sz="1400" b="1" spc="-5" dirty="0">
                <a:latin typeface="Arial"/>
                <a:cs typeface="Arial"/>
              </a:rPr>
              <a:t>Contribuisce ad aumentare il prestigio </a:t>
            </a:r>
            <a:r>
              <a:rPr lang="it-IT" sz="1400" b="1" dirty="0">
                <a:latin typeface="Arial"/>
                <a:cs typeface="Arial"/>
              </a:rPr>
              <a:t>di </a:t>
            </a:r>
            <a:r>
              <a:rPr lang="it-IT" sz="1400" b="1" spc="-5" dirty="0">
                <a:latin typeface="Arial"/>
                <a:cs typeface="Arial"/>
              </a:rPr>
              <a:t>chi governa</a:t>
            </a:r>
            <a:r>
              <a:rPr lang="it-IT" sz="1400" b="1" spc="55" dirty="0">
                <a:latin typeface="Arial"/>
                <a:cs typeface="Arial"/>
              </a:rPr>
              <a:t> </a:t>
            </a:r>
            <a:r>
              <a:rPr lang="it-IT" sz="1400" b="1" spc="-5" dirty="0">
                <a:latin typeface="Arial"/>
                <a:cs typeface="Arial"/>
              </a:rPr>
              <a:t>l’impresa</a:t>
            </a:r>
            <a:endParaRPr lang="it-IT" sz="14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endParaRPr lang="it-IT" sz="1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308229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15702" y="501650"/>
            <a:ext cx="832739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/>
              <a:t>Effetti, limiti </a:t>
            </a:r>
            <a:r>
              <a:rPr sz="2800" dirty="0"/>
              <a:t>e </a:t>
            </a:r>
            <a:r>
              <a:rPr sz="2800" spc="-5" dirty="0"/>
              <a:t>cause dello sviluppo</a:t>
            </a:r>
            <a:r>
              <a:rPr sz="2800" spc="-35" dirty="0"/>
              <a:t> </a:t>
            </a:r>
            <a:r>
              <a:rPr sz="2800" spc="-5" dirty="0"/>
              <a:t>dimensionale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1160411" y="5625846"/>
            <a:ext cx="8572500" cy="0"/>
          </a:xfrm>
          <a:custGeom>
            <a:avLst/>
            <a:gdLst/>
            <a:ahLst/>
            <a:cxnLst/>
            <a:rect l="l" t="t" r="r" b="b"/>
            <a:pathLst>
              <a:path w="8572500">
                <a:moveTo>
                  <a:pt x="0" y="0"/>
                </a:moveTo>
                <a:lnTo>
                  <a:pt x="8572500" y="0"/>
                </a:lnTo>
              </a:path>
            </a:pathLst>
          </a:custGeom>
          <a:ln w="12954">
            <a:solidFill>
              <a:srgbClr val="64D3F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25249"/>
              </p:ext>
            </p:extLst>
          </p:nvPr>
        </p:nvGraphicFramePr>
        <p:xfrm>
          <a:off x="1133347" y="1762125"/>
          <a:ext cx="8532495" cy="51034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323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2544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7467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8460">
                <a:tc>
                  <a:txBody>
                    <a:bodyPr/>
                    <a:lstStyle/>
                    <a:p>
                      <a:pPr marL="11874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800" b="1" i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Vantaggi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0795" marB="0">
                    <a:lnL w="19050">
                      <a:solidFill>
                        <a:srgbClr val="64D3FA"/>
                      </a:solidFill>
                      <a:prstDash val="solid"/>
                    </a:lnL>
                    <a:lnT w="19050">
                      <a:solidFill>
                        <a:srgbClr val="64D3FA"/>
                      </a:solidFill>
                      <a:prstDash val="solid"/>
                    </a:lnT>
                    <a:solidFill>
                      <a:srgbClr val="009A9A"/>
                    </a:solidFill>
                  </a:tcPr>
                </a:tc>
                <a:tc>
                  <a:txBody>
                    <a:bodyPr/>
                    <a:lstStyle/>
                    <a:p>
                      <a:pPr marL="1108075">
                        <a:lnSpc>
                          <a:spcPts val="2060"/>
                        </a:lnSpc>
                      </a:pPr>
                      <a:r>
                        <a:rPr sz="1800" b="1" i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EFFETTI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9050">
                      <a:solidFill>
                        <a:srgbClr val="64D3FA"/>
                      </a:solidFill>
                      <a:prstDash val="solid"/>
                    </a:lnT>
                    <a:solidFill>
                      <a:srgbClr val="009A9A"/>
                    </a:solidFill>
                  </a:tcPr>
                </a:tc>
                <a:tc>
                  <a:txBody>
                    <a:bodyPr/>
                    <a:lstStyle/>
                    <a:p>
                      <a:pPr marL="299720">
                        <a:lnSpc>
                          <a:spcPts val="2060"/>
                        </a:lnSpc>
                      </a:pPr>
                      <a:r>
                        <a:rPr sz="1800" b="1" i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Svantaggi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solidFill>
                      <a:srgbClr val="009A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49450">
                <a:tc gridSpan="2"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Aumento dei</a:t>
                      </a:r>
                      <a:r>
                        <a:rPr sz="1800" b="1" i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ricavi: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182245" indent="-139700">
                        <a:lnSpc>
                          <a:spcPct val="100000"/>
                        </a:lnSpc>
                        <a:spcBef>
                          <a:spcPts val="229"/>
                        </a:spcBef>
                        <a:buChar char="-"/>
                        <a:tabLst>
                          <a:tab pos="182880" algn="l"/>
                        </a:tabLst>
                      </a:pPr>
                      <a:r>
                        <a:rPr sz="1800" b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maggiori</a:t>
                      </a:r>
                      <a:r>
                        <a:rPr sz="1800" b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volumi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182245" indent="-139700">
                        <a:lnSpc>
                          <a:spcPct val="100000"/>
                        </a:lnSpc>
                        <a:spcBef>
                          <a:spcPts val="225"/>
                        </a:spcBef>
                        <a:buChar char="-"/>
                        <a:tabLst>
                          <a:tab pos="182880" algn="l"/>
                        </a:tabLst>
                      </a:pPr>
                      <a:r>
                        <a:rPr sz="1800" b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prezzi </a:t>
                      </a:r>
                      <a:r>
                        <a:rPr sz="1800" b="1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più</a:t>
                      </a:r>
                      <a:r>
                        <a:rPr sz="1800" b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 favorevoli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42545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Riduzione dei</a:t>
                      </a:r>
                      <a:r>
                        <a:rPr sz="1800" b="1" i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 costi: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182245" indent="-139700">
                        <a:lnSpc>
                          <a:spcPct val="100000"/>
                        </a:lnSpc>
                        <a:spcBef>
                          <a:spcPts val="229"/>
                        </a:spcBef>
                        <a:buChar char="-"/>
                        <a:tabLst>
                          <a:tab pos="182880" algn="l"/>
                        </a:tabLst>
                      </a:pPr>
                      <a:r>
                        <a:rPr sz="1800" b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economie </a:t>
                      </a:r>
                      <a:r>
                        <a:rPr sz="1800" b="1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di</a:t>
                      </a:r>
                      <a:r>
                        <a:rPr sz="1800" b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 scala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182245" indent="-139700">
                        <a:lnSpc>
                          <a:spcPct val="100000"/>
                        </a:lnSpc>
                        <a:spcBef>
                          <a:spcPts val="229"/>
                        </a:spcBef>
                        <a:buChar char="-"/>
                        <a:tabLst>
                          <a:tab pos="182880" algn="l"/>
                        </a:tabLst>
                      </a:pPr>
                      <a:r>
                        <a:rPr sz="1800" b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economie di</a:t>
                      </a:r>
                      <a:r>
                        <a:rPr sz="1800" b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 apprendimento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64D3FA"/>
                      </a:solidFill>
                      <a:prstDash val="solid"/>
                    </a:lnL>
                    <a:lnB w="28575">
                      <a:solidFill>
                        <a:srgbClr val="64D3FA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1620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Diseconomie di</a:t>
                      </a:r>
                      <a:r>
                        <a:rPr sz="1800" b="1" i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 scala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261620" marR="454025">
                        <a:lnSpc>
                          <a:spcPct val="140600"/>
                        </a:lnSpc>
                        <a:spcBef>
                          <a:spcPts val="5"/>
                        </a:spcBef>
                      </a:pP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Rigidità organizzativa  Perdita di controllo  Visibilità di</a:t>
                      </a:r>
                      <a:r>
                        <a:rPr sz="1800" b="1" i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mercato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66040" marB="0">
                    <a:lnR w="19050">
                      <a:solidFill>
                        <a:srgbClr val="64D3FA"/>
                      </a:solidFill>
                      <a:prstDash val="solid"/>
                    </a:lnR>
                    <a:lnB w="28575">
                      <a:solidFill>
                        <a:srgbClr val="64D3FA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marL="118745">
                        <a:lnSpc>
                          <a:spcPts val="1880"/>
                        </a:lnSpc>
                      </a:pPr>
                      <a:r>
                        <a:rPr sz="1800" b="1" i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Interni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64D3FA"/>
                      </a:solidFill>
                      <a:prstDash val="solid"/>
                    </a:lnL>
                    <a:lnT w="28575">
                      <a:solidFill>
                        <a:srgbClr val="64D3FA"/>
                      </a:solidFill>
                      <a:prstDash val="solid"/>
                    </a:lnT>
                    <a:solidFill>
                      <a:srgbClr val="009A9A"/>
                    </a:solidFill>
                  </a:tcPr>
                </a:tc>
                <a:tc>
                  <a:txBody>
                    <a:bodyPr/>
                    <a:lstStyle/>
                    <a:p>
                      <a:pPr marL="216535" algn="ctr">
                        <a:lnSpc>
                          <a:spcPts val="1880"/>
                        </a:lnSpc>
                      </a:pPr>
                      <a:r>
                        <a:rPr sz="1800" b="1" i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LIMIITI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28575">
                      <a:solidFill>
                        <a:srgbClr val="64D3FA"/>
                      </a:solidFill>
                      <a:prstDash val="solid"/>
                    </a:lnT>
                    <a:solidFill>
                      <a:srgbClr val="009A9A"/>
                    </a:solidFill>
                  </a:tcPr>
                </a:tc>
                <a:tc>
                  <a:txBody>
                    <a:bodyPr/>
                    <a:lstStyle/>
                    <a:p>
                      <a:pPr marL="376555">
                        <a:lnSpc>
                          <a:spcPts val="1880"/>
                        </a:lnSpc>
                      </a:pPr>
                      <a:r>
                        <a:rPr sz="1800" b="1" i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Esterni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64D3FA"/>
                      </a:solidFill>
                      <a:prstDash val="solid"/>
                    </a:lnR>
                    <a:lnT w="28575">
                      <a:solidFill>
                        <a:srgbClr val="64D3FA"/>
                      </a:solidFill>
                      <a:prstDash val="solid"/>
                    </a:lnT>
                    <a:solidFill>
                      <a:srgbClr val="009A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71270">
                <a:tc>
                  <a:txBody>
                    <a:bodyPr/>
                    <a:lstStyle/>
                    <a:p>
                      <a:pPr marL="42545" marR="4445">
                        <a:lnSpc>
                          <a:spcPct val="110600"/>
                        </a:lnSpc>
                        <a:spcBef>
                          <a:spcPts val="1400"/>
                        </a:spcBef>
                      </a:pP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Risorse </a:t>
                      </a:r>
                      <a:r>
                        <a:rPr sz="1800" b="1" i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manageriali  </a:t>
                      </a: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Struttura organizzativa  Capacità</a:t>
                      </a:r>
                      <a:r>
                        <a:rPr sz="1800" b="1" i="1" spc="-1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i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finanziaria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77800" marB="0">
                    <a:lnL w="19050">
                      <a:solidFill>
                        <a:srgbClr val="64D3FA"/>
                      </a:solidFill>
                      <a:prstDash val="solid"/>
                    </a:lnL>
                    <a:lnB w="19050">
                      <a:solidFill>
                        <a:srgbClr val="64D3FA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64D3FA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50">
                        <a:latin typeface="Times New Roman"/>
                        <a:cs typeface="Times New Roman"/>
                      </a:endParaRPr>
                    </a:p>
                    <a:p>
                      <a:pPr marL="299720" marR="252095">
                        <a:lnSpc>
                          <a:spcPct val="110600"/>
                        </a:lnSpc>
                      </a:pPr>
                      <a:r>
                        <a:rPr sz="1800" b="1" i="1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Sviluppo domanda  </a:t>
                      </a: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Pressione</a:t>
                      </a:r>
                      <a:r>
                        <a:rPr sz="1800" b="1" i="1" spc="-4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i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concorrenza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64D3FA"/>
                      </a:solidFill>
                      <a:prstDash val="solid"/>
                    </a:lnR>
                    <a:lnB w="19050">
                      <a:solidFill>
                        <a:srgbClr val="64D3FA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3540">
                <a:tc>
                  <a:txBody>
                    <a:bodyPr/>
                    <a:lstStyle/>
                    <a:p>
                      <a:pPr marL="118745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1800" b="1" i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Interne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430" marB="0">
                    <a:lnL w="19050">
                      <a:solidFill>
                        <a:srgbClr val="64D3FA"/>
                      </a:solidFill>
                      <a:prstDash val="solid"/>
                    </a:lnL>
                    <a:lnT w="19050">
                      <a:solidFill>
                        <a:srgbClr val="64D3FA"/>
                      </a:solidFill>
                      <a:prstDash val="solid"/>
                    </a:lnT>
                    <a:solidFill>
                      <a:srgbClr val="009A9A"/>
                    </a:solidFill>
                  </a:tcPr>
                </a:tc>
                <a:tc>
                  <a:txBody>
                    <a:bodyPr/>
                    <a:lstStyle/>
                    <a:p>
                      <a:pPr marR="3175"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b="1" i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CAUSE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685" marB="0">
                    <a:lnT w="19050">
                      <a:solidFill>
                        <a:srgbClr val="64D3FA"/>
                      </a:solidFill>
                      <a:prstDash val="solid"/>
                    </a:lnT>
                    <a:solidFill>
                      <a:srgbClr val="009A9A"/>
                    </a:solidFill>
                  </a:tcPr>
                </a:tc>
                <a:tc>
                  <a:txBody>
                    <a:bodyPr/>
                    <a:lstStyle/>
                    <a:p>
                      <a:pPr marL="37655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800" b="1" i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Esterne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9685" marB="0">
                    <a:lnR w="19050">
                      <a:solidFill>
                        <a:srgbClr val="64D3FA"/>
                      </a:solidFill>
                      <a:prstDash val="solid"/>
                    </a:lnR>
                    <a:lnT w="19050">
                      <a:solidFill>
                        <a:srgbClr val="64D3FA"/>
                      </a:solidFill>
                      <a:prstDash val="solid"/>
                    </a:lnT>
                    <a:solidFill>
                      <a:srgbClr val="009A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63600">
                <a:tc>
                  <a:txBody>
                    <a:bodyPr/>
                    <a:lstStyle/>
                    <a:p>
                      <a:pPr marL="42545" marR="106680">
                        <a:lnSpc>
                          <a:spcPct val="80000"/>
                        </a:lnSpc>
                        <a:spcBef>
                          <a:spcPts val="1000"/>
                        </a:spcBef>
                      </a:pP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Risorse </a:t>
                      </a:r>
                      <a:r>
                        <a:rPr sz="1800" b="1" i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aziendali  </a:t>
                      </a: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parzialmente </a:t>
                      </a:r>
                      <a:r>
                        <a:rPr sz="1800" b="1" i="1" spc="-10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sfruttate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7000" marB="0">
                    <a:lnL w="19050">
                      <a:solidFill>
                        <a:srgbClr val="64D3FA"/>
                      </a:solidFill>
                      <a:prstDash val="solid"/>
                    </a:lnL>
                    <a:lnB w="19050">
                      <a:solidFill>
                        <a:srgbClr val="64D3FA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765">
                        <a:lnSpc>
                          <a:spcPct val="100000"/>
                        </a:lnSpc>
                        <a:spcBef>
                          <a:spcPts val="570"/>
                        </a:spcBef>
                        <a:tabLst>
                          <a:tab pos="2638425" algn="l"/>
                        </a:tabLst>
                      </a:pPr>
                      <a:r>
                        <a:rPr sz="1800" b="1" i="1" u="heavy" dirty="0">
                          <a:solidFill>
                            <a:srgbClr val="006565"/>
                          </a:solidFill>
                          <a:uFill>
                            <a:solidFill>
                              <a:srgbClr val="9A3365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72390" marB="0">
                    <a:lnB w="19050">
                      <a:solidFill>
                        <a:srgbClr val="64D3FA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650" dirty="0">
                        <a:latin typeface="Times New Roman"/>
                        <a:cs typeface="Times New Roman"/>
                      </a:endParaRPr>
                    </a:p>
                    <a:p>
                      <a:pPr marL="299720" marR="266065">
                        <a:lnSpc>
                          <a:spcPct val="60200"/>
                        </a:lnSpc>
                      </a:pPr>
                      <a:r>
                        <a:rPr sz="1800" b="1" i="1" spc="-5" dirty="0">
                          <a:solidFill>
                            <a:srgbClr val="006565"/>
                          </a:solidFill>
                          <a:latin typeface="Arial"/>
                          <a:cs typeface="Arial"/>
                        </a:rPr>
                        <a:t>Occasioni favorevoli di  business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3810" marB="0">
                    <a:lnR w="19050">
                      <a:solidFill>
                        <a:srgbClr val="64D3FA"/>
                      </a:solidFill>
                      <a:prstDash val="solid"/>
                    </a:lnR>
                    <a:lnB w="19050">
                      <a:solidFill>
                        <a:srgbClr val="64D3FA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953909" y="5938265"/>
            <a:ext cx="2737485" cy="864235"/>
          </a:xfrm>
          <a:custGeom>
            <a:avLst/>
            <a:gdLst/>
            <a:ahLst/>
            <a:cxnLst/>
            <a:rect l="l" t="t" r="r" b="b"/>
            <a:pathLst>
              <a:path w="2737485" h="864234">
                <a:moveTo>
                  <a:pt x="2737104" y="432053"/>
                </a:moveTo>
                <a:lnTo>
                  <a:pt x="2730030" y="387771"/>
                </a:lnTo>
                <a:lnTo>
                  <a:pt x="2709271" y="344793"/>
                </a:lnTo>
                <a:lnTo>
                  <a:pt x="2675517" y="303332"/>
                </a:lnTo>
                <a:lnTo>
                  <a:pt x="2629459" y="263604"/>
                </a:lnTo>
                <a:lnTo>
                  <a:pt x="2571788" y="225822"/>
                </a:lnTo>
                <a:lnTo>
                  <a:pt x="2503195" y="190202"/>
                </a:lnTo>
                <a:lnTo>
                  <a:pt x="2465018" y="173269"/>
                </a:lnTo>
                <a:lnTo>
                  <a:pt x="2424370" y="156957"/>
                </a:lnTo>
                <a:lnTo>
                  <a:pt x="2381337" y="141292"/>
                </a:lnTo>
                <a:lnTo>
                  <a:pt x="2336006" y="126301"/>
                </a:lnTo>
                <a:lnTo>
                  <a:pt x="2288462" y="112011"/>
                </a:lnTo>
                <a:lnTo>
                  <a:pt x="2238792" y="98449"/>
                </a:lnTo>
                <a:lnTo>
                  <a:pt x="2187082" y="85642"/>
                </a:lnTo>
                <a:lnTo>
                  <a:pt x="2133419" y="73616"/>
                </a:lnTo>
                <a:lnTo>
                  <a:pt x="2077890" y="62398"/>
                </a:lnTo>
                <a:lnTo>
                  <a:pt x="2020580" y="52015"/>
                </a:lnTo>
                <a:lnTo>
                  <a:pt x="1961575" y="42494"/>
                </a:lnTo>
                <a:lnTo>
                  <a:pt x="1900963" y="33861"/>
                </a:lnTo>
                <a:lnTo>
                  <a:pt x="1838830" y="26143"/>
                </a:lnTo>
                <a:lnTo>
                  <a:pt x="1775261" y="19368"/>
                </a:lnTo>
                <a:lnTo>
                  <a:pt x="1710344" y="13561"/>
                </a:lnTo>
                <a:lnTo>
                  <a:pt x="1644165" y="8751"/>
                </a:lnTo>
                <a:lnTo>
                  <a:pt x="1576809" y="4962"/>
                </a:lnTo>
                <a:lnTo>
                  <a:pt x="1508365" y="2223"/>
                </a:lnTo>
                <a:lnTo>
                  <a:pt x="1438916" y="560"/>
                </a:lnTo>
                <a:lnTo>
                  <a:pt x="1368552" y="0"/>
                </a:lnTo>
                <a:lnTo>
                  <a:pt x="1298120" y="560"/>
                </a:lnTo>
                <a:lnTo>
                  <a:pt x="1228613" y="2223"/>
                </a:lnTo>
                <a:lnTo>
                  <a:pt x="1160118" y="4962"/>
                </a:lnTo>
                <a:lnTo>
                  <a:pt x="1092719" y="8751"/>
                </a:lnTo>
                <a:lnTo>
                  <a:pt x="1026504" y="13561"/>
                </a:lnTo>
                <a:lnTo>
                  <a:pt x="961559" y="19368"/>
                </a:lnTo>
                <a:lnTo>
                  <a:pt x="897968" y="26143"/>
                </a:lnTo>
                <a:lnTo>
                  <a:pt x="835818" y="33861"/>
                </a:lnTo>
                <a:lnTo>
                  <a:pt x="775196" y="42494"/>
                </a:lnTo>
                <a:lnTo>
                  <a:pt x="716186" y="52015"/>
                </a:lnTo>
                <a:lnTo>
                  <a:pt x="658875" y="62398"/>
                </a:lnTo>
                <a:lnTo>
                  <a:pt x="603349" y="73616"/>
                </a:lnTo>
                <a:lnTo>
                  <a:pt x="549693" y="85642"/>
                </a:lnTo>
                <a:lnTo>
                  <a:pt x="497995" y="98449"/>
                </a:lnTo>
                <a:lnTo>
                  <a:pt x="448339" y="112011"/>
                </a:lnTo>
                <a:lnTo>
                  <a:pt x="400812" y="126301"/>
                </a:lnTo>
                <a:lnTo>
                  <a:pt x="355499" y="141292"/>
                </a:lnTo>
                <a:lnTo>
                  <a:pt x="312486" y="156957"/>
                </a:lnTo>
                <a:lnTo>
                  <a:pt x="271861" y="173269"/>
                </a:lnTo>
                <a:lnTo>
                  <a:pt x="233707" y="190202"/>
                </a:lnTo>
                <a:lnTo>
                  <a:pt x="198112" y="207729"/>
                </a:lnTo>
                <a:lnTo>
                  <a:pt x="134941" y="244456"/>
                </a:lnTo>
                <a:lnTo>
                  <a:pt x="83035" y="283238"/>
                </a:lnTo>
                <a:lnTo>
                  <a:pt x="43081" y="323859"/>
                </a:lnTo>
                <a:lnTo>
                  <a:pt x="15767" y="366106"/>
                </a:lnTo>
                <a:lnTo>
                  <a:pt x="1780" y="409763"/>
                </a:lnTo>
                <a:lnTo>
                  <a:pt x="0" y="432053"/>
                </a:lnTo>
                <a:lnTo>
                  <a:pt x="1780" y="454277"/>
                </a:lnTo>
                <a:lnTo>
                  <a:pt x="15767" y="497825"/>
                </a:lnTo>
                <a:lnTo>
                  <a:pt x="43081" y="539994"/>
                </a:lnTo>
                <a:lnTo>
                  <a:pt x="83035" y="580564"/>
                </a:lnTo>
                <a:lnTo>
                  <a:pt x="134941" y="619318"/>
                </a:lnTo>
                <a:lnTo>
                  <a:pt x="198112" y="656040"/>
                </a:lnTo>
                <a:lnTo>
                  <a:pt x="233707" y="673570"/>
                </a:lnTo>
                <a:lnTo>
                  <a:pt x="271861" y="690511"/>
                </a:lnTo>
                <a:lnTo>
                  <a:pt x="312486" y="706834"/>
                </a:lnTo>
                <a:lnTo>
                  <a:pt x="355499" y="722513"/>
                </a:lnTo>
                <a:lnTo>
                  <a:pt x="400812" y="737520"/>
                </a:lnTo>
                <a:lnTo>
                  <a:pt x="448339" y="751829"/>
                </a:lnTo>
                <a:lnTo>
                  <a:pt x="497995" y="765412"/>
                </a:lnTo>
                <a:lnTo>
                  <a:pt x="549693" y="778241"/>
                </a:lnTo>
                <a:lnTo>
                  <a:pt x="603349" y="790290"/>
                </a:lnTo>
                <a:lnTo>
                  <a:pt x="658875" y="801532"/>
                </a:lnTo>
                <a:lnTo>
                  <a:pt x="716186" y="811939"/>
                </a:lnTo>
                <a:lnTo>
                  <a:pt x="775196" y="821483"/>
                </a:lnTo>
                <a:lnTo>
                  <a:pt x="835818" y="830139"/>
                </a:lnTo>
                <a:lnTo>
                  <a:pt x="897968" y="837878"/>
                </a:lnTo>
                <a:lnTo>
                  <a:pt x="961559" y="844674"/>
                </a:lnTo>
                <a:lnTo>
                  <a:pt x="1026504" y="850498"/>
                </a:lnTo>
                <a:lnTo>
                  <a:pt x="1092719" y="855325"/>
                </a:lnTo>
                <a:lnTo>
                  <a:pt x="1160118" y="859127"/>
                </a:lnTo>
                <a:lnTo>
                  <a:pt x="1228613" y="861876"/>
                </a:lnTo>
                <a:lnTo>
                  <a:pt x="1298120" y="863545"/>
                </a:lnTo>
                <a:lnTo>
                  <a:pt x="1368552" y="864107"/>
                </a:lnTo>
                <a:lnTo>
                  <a:pt x="1438916" y="863545"/>
                </a:lnTo>
                <a:lnTo>
                  <a:pt x="1508365" y="861876"/>
                </a:lnTo>
                <a:lnTo>
                  <a:pt x="1576809" y="859127"/>
                </a:lnTo>
                <a:lnTo>
                  <a:pt x="1644165" y="855325"/>
                </a:lnTo>
                <a:lnTo>
                  <a:pt x="1710344" y="850498"/>
                </a:lnTo>
                <a:lnTo>
                  <a:pt x="1775261" y="844674"/>
                </a:lnTo>
                <a:lnTo>
                  <a:pt x="1838830" y="837878"/>
                </a:lnTo>
                <a:lnTo>
                  <a:pt x="1900963" y="830139"/>
                </a:lnTo>
                <a:lnTo>
                  <a:pt x="1961575" y="821483"/>
                </a:lnTo>
                <a:lnTo>
                  <a:pt x="2020580" y="811939"/>
                </a:lnTo>
                <a:lnTo>
                  <a:pt x="2077890" y="801532"/>
                </a:lnTo>
                <a:lnTo>
                  <a:pt x="2133419" y="790290"/>
                </a:lnTo>
                <a:lnTo>
                  <a:pt x="2187082" y="778241"/>
                </a:lnTo>
                <a:lnTo>
                  <a:pt x="2238792" y="765412"/>
                </a:lnTo>
                <a:lnTo>
                  <a:pt x="2288462" y="751829"/>
                </a:lnTo>
                <a:lnTo>
                  <a:pt x="2336006" y="737520"/>
                </a:lnTo>
                <a:lnTo>
                  <a:pt x="2381337" y="722513"/>
                </a:lnTo>
                <a:lnTo>
                  <a:pt x="2424370" y="706834"/>
                </a:lnTo>
                <a:lnTo>
                  <a:pt x="2465018" y="690511"/>
                </a:lnTo>
                <a:lnTo>
                  <a:pt x="2503195" y="673570"/>
                </a:lnTo>
                <a:lnTo>
                  <a:pt x="2538813" y="656040"/>
                </a:lnTo>
                <a:lnTo>
                  <a:pt x="2602032" y="619318"/>
                </a:lnTo>
                <a:lnTo>
                  <a:pt x="2653983" y="580564"/>
                </a:lnTo>
                <a:lnTo>
                  <a:pt x="2693975" y="539994"/>
                </a:lnTo>
                <a:lnTo>
                  <a:pt x="2721318" y="497825"/>
                </a:lnTo>
                <a:lnTo>
                  <a:pt x="2735321" y="454277"/>
                </a:lnTo>
                <a:lnTo>
                  <a:pt x="2737104" y="432053"/>
                </a:lnTo>
                <a:close/>
              </a:path>
            </a:pathLst>
          </a:custGeom>
          <a:ln w="22098">
            <a:solidFill>
              <a:srgbClr val="A50021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03136" y="6380226"/>
            <a:ext cx="124460" cy="124460"/>
          </a:xfrm>
          <a:custGeom>
            <a:avLst/>
            <a:gdLst/>
            <a:ahLst/>
            <a:cxnLst/>
            <a:rect l="l" t="t" r="r" b="b"/>
            <a:pathLst>
              <a:path w="124460" h="124459">
                <a:moveTo>
                  <a:pt x="124205" y="61721"/>
                </a:moveTo>
                <a:lnTo>
                  <a:pt x="0" y="0"/>
                </a:lnTo>
                <a:lnTo>
                  <a:pt x="0" y="124205"/>
                </a:lnTo>
                <a:lnTo>
                  <a:pt x="124205" y="61721"/>
                </a:lnTo>
                <a:close/>
              </a:path>
            </a:pathLst>
          </a:custGeom>
          <a:solidFill>
            <a:srgbClr val="9A3365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415925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90620" y="513842"/>
            <a:ext cx="588988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Le alternative </a:t>
            </a:r>
            <a:r>
              <a:rPr dirty="0"/>
              <a:t>di</a:t>
            </a:r>
            <a:r>
              <a:rPr spc="-30" dirty="0"/>
              <a:t> </a:t>
            </a:r>
            <a:r>
              <a:rPr dirty="0"/>
              <a:t>fondo</a:t>
            </a:r>
          </a:p>
        </p:txBody>
      </p:sp>
      <p:sp>
        <p:nvSpPr>
          <p:cNvPr id="3" name="object 3"/>
          <p:cNvSpPr/>
          <p:nvPr/>
        </p:nvSpPr>
        <p:spPr>
          <a:xfrm>
            <a:off x="6354965" y="3922776"/>
            <a:ext cx="430530" cy="799465"/>
          </a:xfrm>
          <a:custGeom>
            <a:avLst/>
            <a:gdLst/>
            <a:ahLst/>
            <a:cxnLst/>
            <a:rect l="l" t="t" r="r" b="b"/>
            <a:pathLst>
              <a:path w="430529" h="799464">
                <a:moveTo>
                  <a:pt x="0" y="0"/>
                </a:moveTo>
                <a:lnTo>
                  <a:pt x="430530" y="799338"/>
                </a:lnTo>
              </a:path>
            </a:pathLst>
          </a:custGeom>
          <a:ln w="32004">
            <a:solidFill>
              <a:srgbClr val="00808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16153" y="4684014"/>
            <a:ext cx="142875" cy="174625"/>
          </a:xfrm>
          <a:custGeom>
            <a:avLst/>
            <a:gdLst/>
            <a:ahLst/>
            <a:cxnLst/>
            <a:rect l="l" t="t" r="r" b="b"/>
            <a:pathLst>
              <a:path w="142875" h="174625">
                <a:moveTo>
                  <a:pt x="142494" y="174497"/>
                </a:moveTo>
                <a:lnTo>
                  <a:pt x="137160" y="0"/>
                </a:lnTo>
                <a:lnTo>
                  <a:pt x="0" y="73913"/>
                </a:lnTo>
                <a:lnTo>
                  <a:pt x="142494" y="174497"/>
                </a:lnTo>
                <a:close/>
              </a:path>
            </a:pathLst>
          </a:custGeom>
          <a:solidFill>
            <a:srgbClr val="0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85735" y="1461516"/>
            <a:ext cx="5252720" cy="4676775"/>
          </a:xfrm>
          <a:custGeom>
            <a:avLst/>
            <a:gdLst/>
            <a:ahLst/>
            <a:cxnLst/>
            <a:rect l="l" t="t" r="r" b="b"/>
            <a:pathLst>
              <a:path w="5252720" h="4676775">
                <a:moveTo>
                  <a:pt x="5252453" y="0"/>
                </a:moveTo>
                <a:lnTo>
                  <a:pt x="0" y="0"/>
                </a:lnTo>
                <a:lnTo>
                  <a:pt x="0" y="4676394"/>
                </a:lnTo>
                <a:lnTo>
                  <a:pt x="5252453" y="4676394"/>
                </a:lnTo>
                <a:lnTo>
                  <a:pt x="5252453" y="0"/>
                </a:lnTo>
                <a:close/>
              </a:path>
            </a:pathLst>
          </a:custGeom>
          <a:ln w="25146">
            <a:solidFill>
              <a:srgbClr val="3365FF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752991" y="3800094"/>
            <a:ext cx="482600" cy="0"/>
          </a:xfrm>
          <a:custGeom>
            <a:avLst/>
            <a:gdLst/>
            <a:ahLst/>
            <a:cxnLst/>
            <a:rect l="l" t="t" r="r" b="b"/>
            <a:pathLst>
              <a:path w="482600">
                <a:moveTo>
                  <a:pt x="482345" y="0"/>
                </a:moveTo>
                <a:lnTo>
                  <a:pt x="0" y="0"/>
                </a:lnTo>
              </a:path>
            </a:pathLst>
          </a:custGeom>
          <a:ln w="281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30806" y="3322320"/>
            <a:ext cx="1201294" cy="957580"/>
          </a:xfrm>
          <a:custGeom>
            <a:avLst/>
            <a:gdLst/>
            <a:ahLst/>
            <a:cxnLst/>
            <a:rect l="l" t="t" r="r" b="b"/>
            <a:pathLst>
              <a:path w="957580" h="957579">
                <a:moveTo>
                  <a:pt x="957072" y="478536"/>
                </a:moveTo>
                <a:lnTo>
                  <a:pt x="954594" y="429587"/>
                </a:lnTo>
                <a:lnTo>
                  <a:pt x="947323" y="382058"/>
                </a:lnTo>
                <a:lnTo>
                  <a:pt x="935503" y="336187"/>
                </a:lnTo>
                <a:lnTo>
                  <a:pt x="919376" y="292215"/>
                </a:lnTo>
                <a:lnTo>
                  <a:pt x="899187" y="250381"/>
                </a:lnTo>
                <a:lnTo>
                  <a:pt x="875177" y="210926"/>
                </a:lnTo>
                <a:lnTo>
                  <a:pt x="847592" y="174090"/>
                </a:lnTo>
                <a:lnTo>
                  <a:pt x="816673" y="140112"/>
                </a:lnTo>
                <a:lnTo>
                  <a:pt x="782665" y="109233"/>
                </a:lnTo>
                <a:lnTo>
                  <a:pt x="745810" y="81693"/>
                </a:lnTo>
                <a:lnTo>
                  <a:pt x="706352" y="57731"/>
                </a:lnTo>
                <a:lnTo>
                  <a:pt x="664535" y="37588"/>
                </a:lnTo>
                <a:lnTo>
                  <a:pt x="620601" y="21503"/>
                </a:lnTo>
                <a:lnTo>
                  <a:pt x="574795" y="9716"/>
                </a:lnTo>
                <a:lnTo>
                  <a:pt x="527358" y="2469"/>
                </a:lnTo>
                <a:lnTo>
                  <a:pt x="478536" y="0"/>
                </a:lnTo>
                <a:lnTo>
                  <a:pt x="429587" y="2469"/>
                </a:lnTo>
                <a:lnTo>
                  <a:pt x="382058" y="9716"/>
                </a:lnTo>
                <a:lnTo>
                  <a:pt x="336187" y="21503"/>
                </a:lnTo>
                <a:lnTo>
                  <a:pt x="292215" y="37588"/>
                </a:lnTo>
                <a:lnTo>
                  <a:pt x="250381" y="57731"/>
                </a:lnTo>
                <a:lnTo>
                  <a:pt x="210926" y="81693"/>
                </a:lnTo>
                <a:lnTo>
                  <a:pt x="174090" y="109233"/>
                </a:lnTo>
                <a:lnTo>
                  <a:pt x="140112" y="140112"/>
                </a:lnTo>
                <a:lnTo>
                  <a:pt x="109233" y="174090"/>
                </a:lnTo>
                <a:lnTo>
                  <a:pt x="81693" y="210926"/>
                </a:lnTo>
                <a:lnTo>
                  <a:pt x="57731" y="250381"/>
                </a:lnTo>
                <a:lnTo>
                  <a:pt x="37588" y="292215"/>
                </a:lnTo>
                <a:lnTo>
                  <a:pt x="21503" y="336187"/>
                </a:lnTo>
                <a:lnTo>
                  <a:pt x="9716" y="382058"/>
                </a:lnTo>
                <a:lnTo>
                  <a:pt x="2469" y="429587"/>
                </a:lnTo>
                <a:lnTo>
                  <a:pt x="0" y="478536"/>
                </a:lnTo>
                <a:lnTo>
                  <a:pt x="2469" y="527358"/>
                </a:lnTo>
                <a:lnTo>
                  <a:pt x="9716" y="574795"/>
                </a:lnTo>
                <a:lnTo>
                  <a:pt x="21503" y="620601"/>
                </a:lnTo>
                <a:lnTo>
                  <a:pt x="37588" y="664535"/>
                </a:lnTo>
                <a:lnTo>
                  <a:pt x="57731" y="706352"/>
                </a:lnTo>
                <a:lnTo>
                  <a:pt x="81693" y="745810"/>
                </a:lnTo>
                <a:lnTo>
                  <a:pt x="109233" y="782665"/>
                </a:lnTo>
                <a:lnTo>
                  <a:pt x="140112" y="816673"/>
                </a:lnTo>
                <a:lnTo>
                  <a:pt x="174090" y="847592"/>
                </a:lnTo>
                <a:lnTo>
                  <a:pt x="210926" y="875177"/>
                </a:lnTo>
                <a:lnTo>
                  <a:pt x="250381" y="899187"/>
                </a:lnTo>
                <a:lnTo>
                  <a:pt x="292215" y="919376"/>
                </a:lnTo>
                <a:lnTo>
                  <a:pt x="336187" y="935503"/>
                </a:lnTo>
                <a:lnTo>
                  <a:pt x="382058" y="947323"/>
                </a:lnTo>
                <a:lnTo>
                  <a:pt x="429587" y="954594"/>
                </a:lnTo>
                <a:lnTo>
                  <a:pt x="478536" y="957072"/>
                </a:lnTo>
                <a:lnTo>
                  <a:pt x="527358" y="954594"/>
                </a:lnTo>
                <a:lnTo>
                  <a:pt x="574795" y="947323"/>
                </a:lnTo>
                <a:lnTo>
                  <a:pt x="620601" y="935503"/>
                </a:lnTo>
                <a:lnTo>
                  <a:pt x="664535" y="919376"/>
                </a:lnTo>
                <a:lnTo>
                  <a:pt x="706352" y="899187"/>
                </a:lnTo>
                <a:lnTo>
                  <a:pt x="745810" y="875177"/>
                </a:lnTo>
                <a:lnTo>
                  <a:pt x="782665" y="847592"/>
                </a:lnTo>
                <a:lnTo>
                  <a:pt x="816673" y="816673"/>
                </a:lnTo>
                <a:lnTo>
                  <a:pt x="847592" y="782665"/>
                </a:lnTo>
                <a:lnTo>
                  <a:pt x="875177" y="745810"/>
                </a:lnTo>
                <a:lnTo>
                  <a:pt x="899187" y="706352"/>
                </a:lnTo>
                <a:lnTo>
                  <a:pt x="919376" y="664535"/>
                </a:lnTo>
                <a:lnTo>
                  <a:pt x="935503" y="620601"/>
                </a:lnTo>
                <a:lnTo>
                  <a:pt x="947323" y="574795"/>
                </a:lnTo>
                <a:lnTo>
                  <a:pt x="954594" y="527358"/>
                </a:lnTo>
                <a:lnTo>
                  <a:pt x="957072" y="478536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700657" y="3510788"/>
            <a:ext cx="11645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200" marR="5080" indent="-762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00659A"/>
                </a:solidFill>
                <a:latin typeface="Arial"/>
                <a:cs typeface="Arial"/>
              </a:rPr>
              <a:t>OPPORTUNITA’  DI </a:t>
            </a:r>
            <a:r>
              <a:rPr sz="1200" b="1" spc="-10" dirty="0">
                <a:solidFill>
                  <a:srgbClr val="00659A"/>
                </a:solidFill>
                <a:latin typeface="Arial"/>
                <a:cs typeface="Arial"/>
              </a:rPr>
              <a:t>CRESCITA  </a:t>
            </a:r>
            <a:r>
              <a:rPr sz="1200" b="1" spc="-5" dirty="0">
                <a:solidFill>
                  <a:srgbClr val="00659A"/>
                </a:solidFill>
                <a:latin typeface="Arial"/>
                <a:cs typeface="Arial"/>
              </a:rPr>
              <a:t>SFRUTTABILI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713111" y="4277867"/>
            <a:ext cx="0" cy="483234"/>
          </a:xfrm>
          <a:custGeom>
            <a:avLst/>
            <a:gdLst/>
            <a:ahLst/>
            <a:cxnLst/>
            <a:rect l="l" t="t" r="r" b="b"/>
            <a:pathLst>
              <a:path h="483235">
                <a:moveTo>
                  <a:pt x="0" y="0"/>
                </a:moveTo>
                <a:lnTo>
                  <a:pt x="0" y="483108"/>
                </a:lnTo>
              </a:path>
            </a:pathLst>
          </a:custGeom>
          <a:ln w="281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060700" y="4722241"/>
            <a:ext cx="1132217" cy="996315"/>
          </a:xfrm>
          <a:custGeom>
            <a:avLst/>
            <a:gdLst/>
            <a:ahLst/>
            <a:cxnLst/>
            <a:rect l="l" t="t" r="r" b="b"/>
            <a:pathLst>
              <a:path w="957579" h="957579">
                <a:moveTo>
                  <a:pt x="957072" y="478536"/>
                </a:moveTo>
                <a:lnTo>
                  <a:pt x="954594" y="429587"/>
                </a:lnTo>
                <a:lnTo>
                  <a:pt x="947323" y="382058"/>
                </a:lnTo>
                <a:lnTo>
                  <a:pt x="935503" y="336187"/>
                </a:lnTo>
                <a:lnTo>
                  <a:pt x="919376" y="292215"/>
                </a:lnTo>
                <a:lnTo>
                  <a:pt x="899187" y="250381"/>
                </a:lnTo>
                <a:lnTo>
                  <a:pt x="875177" y="210926"/>
                </a:lnTo>
                <a:lnTo>
                  <a:pt x="847592" y="174090"/>
                </a:lnTo>
                <a:lnTo>
                  <a:pt x="816673" y="140112"/>
                </a:lnTo>
                <a:lnTo>
                  <a:pt x="782665" y="109233"/>
                </a:lnTo>
                <a:lnTo>
                  <a:pt x="745810" y="81693"/>
                </a:lnTo>
                <a:lnTo>
                  <a:pt x="706352" y="57731"/>
                </a:lnTo>
                <a:lnTo>
                  <a:pt x="664535" y="37588"/>
                </a:lnTo>
                <a:lnTo>
                  <a:pt x="620601" y="21503"/>
                </a:lnTo>
                <a:lnTo>
                  <a:pt x="574795" y="9716"/>
                </a:lnTo>
                <a:lnTo>
                  <a:pt x="527358" y="2469"/>
                </a:lnTo>
                <a:lnTo>
                  <a:pt x="478536" y="0"/>
                </a:lnTo>
                <a:lnTo>
                  <a:pt x="429587" y="2469"/>
                </a:lnTo>
                <a:lnTo>
                  <a:pt x="382058" y="9716"/>
                </a:lnTo>
                <a:lnTo>
                  <a:pt x="336187" y="21503"/>
                </a:lnTo>
                <a:lnTo>
                  <a:pt x="292215" y="37588"/>
                </a:lnTo>
                <a:lnTo>
                  <a:pt x="250381" y="57731"/>
                </a:lnTo>
                <a:lnTo>
                  <a:pt x="210926" y="81693"/>
                </a:lnTo>
                <a:lnTo>
                  <a:pt x="174090" y="109233"/>
                </a:lnTo>
                <a:lnTo>
                  <a:pt x="140112" y="140112"/>
                </a:lnTo>
                <a:lnTo>
                  <a:pt x="109233" y="174090"/>
                </a:lnTo>
                <a:lnTo>
                  <a:pt x="81693" y="210926"/>
                </a:lnTo>
                <a:lnTo>
                  <a:pt x="57731" y="250381"/>
                </a:lnTo>
                <a:lnTo>
                  <a:pt x="37588" y="292215"/>
                </a:lnTo>
                <a:lnTo>
                  <a:pt x="21503" y="336187"/>
                </a:lnTo>
                <a:lnTo>
                  <a:pt x="9716" y="382058"/>
                </a:lnTo>
                <a:lnTo>
                  <a:pt x="2469" y="429587"/>
                </a:lnTo>
                <a:lnTo>
                  <a:pt x="0" y="478536"/>
                </a:lnTo>
                <a:lnTo>
                  <a:pt x="2469" y="527358"/>
                </a:lnTo>
                <a:lnTo>
                  <a:pt x="9716" y="574795"/>
                </a:lnTo>
                <a:lnTo>
                  <a:pt x="21503" y="620601"/>
                </a:lnTo>
                <a:lnTo>
                  <a:pt x="37588" y="664535"/>
                </a:lnTo>
                <a:lnTo>
                  <a:pt x="57731" y="706352"/>
                </a:lnTo>
                <a:lnTo>
                  <a:pt x="81693" y="745810"/>
                </a:lnTo>
                <a:lnTo>
                  <a:pt x="109233" y="782665"/>
                </a:lnTo>
                <a:lnTo>
                  <a:pt x="140112" y="816673"/>
                </a:lnTo>
                <a:lnTo>
                  <a:pt x="174090" y="847592"/>
                </a:lnTo>
                <a:lnTo>
                  <a:pt x="210926" y="875177"/>
                </a:lnTo>
                <a:lnTo>
                  <a:pt x="250381" y="899187"/>
                </a:lnTo>
                <a:lnTo>
                  <a:pt x="292215" y="919376"/>
                </a:lnTo>
                <a:lnTo>
                  <a:pt x="336187" y="935503"/>
                </a:lnTo>
                <a:lnTo>
                  <a:pt x="382058" y="947323"/>
                </a:lnTo>
                <a:lnTo>
                  <a:pt x="429587" y="954594"/>
                </a:lnTo>
                <a:lnTo>
                  <a:pt x="478536" y="957072"/>
                </a:lnTo>
                <a:lnTo>
                  <a:pt x="527358" y="954594"/>
                </a:lnTo>
                <a:lnTo>
                  <a:pt x="574795" y="947323"/>
                </a:lnTo>
                <a:lnTo>
                  <a:pt x="620601" y="935503"/>
                </a:lnTo>
                <a:lnTo>
                  <a:pt x="664535" y="919376"/>
                </a:lnTo>
                <a:lnTo>
                  <a:pt x="706352" y="899187"/>
                </a:lnTo>
                <a:lnTo>
                  <a:pt x="745810" y="875177"/>
                </a:lnTo>
                <a:lnTo>
                  <a:pt x="782665" y="847592"/>
                </a:lnTo>
                <a:lnTo>
                  <a:pt x="816673" y="816673"/>
                </a:lnTo>
                <a:lnTo>
                  <a:pt x="847592" y="782665"/>
                </a:lnTo>
                <a:lnTo>
                  <a:pt x="875177" y="745810"/>
                </a:lnTo>
                <a:lnTo>
                  <a:pt x="899187" y="706352"/>
                </a:lnTo>
                <a:lnTo>
                  <a:pt x="919376" y="664535"/>
                </a:lnTo>
                <a:lnTo>
                  <a:pt x="935503" y="620601"/>
                </a:lnTo>
                <a:lnTo>
                  <a:pt x="947323" y="574795"/>
                </a:lnTo>
                <a:lnTo>
                  <a:pt x="954594" y="527358"/>
                </a:lnTo>
                <a:lnTo>
                  <a:pt x="957072" y="478536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136900" y="4949444"/>
            <a:ext cx="927735" cy="573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indent="3175" algn="ctr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00659A"/>
                </a:solidFill>
                <a:latin typeface="Arial"/>
                <a:cs typeface="Arial"/>
              </a:rPr>
              <a:t>TIPOLOGIA  </a:t>
            </a:r>
            <a:r>
              <a:rPr sz="1200" b="1" spc="-10" dirty="0">
                <a:solidFill>
                  <a:srgbClr val="00659A"/>
                </a:solidFill>
                <a:latin typeface="Arial"/>
                <a:cs typeface="Arial"/>
              </a:rPr>
              <a:t>RISORSE  DISPONIB</a:t>
            </a:r>
            <a:r>
              <a:rPr sz="1200" b="1" spc="5" dirty="0">
                <a:solidFill>
                  <a:srgbClr val="00659A"/>
                </a:solidFill>
                <a:latin typeface="Arial"/>
                <a:cs typeface="Arial"/>
              </a:rPr>
              <a:t>I</a:t>
            </a:r>
            <a:r>
              <a:rPr sz="1200" b="1" spc="-5" dirty="0">
                <a:solidFill>
                  <a:srgbClr val="00659A"/>
                </a:solidFill>
                <a:latin typeface="Arial"/>
                <a:cs typeface="Arial"/>
              </a:rPr>
              <a:t>LI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190885" y="3800094"/>
            <a:ext cx="483234" cy="0"/>
          </a:xfrm>
          <a:custGeom>
            <a:avLst/>
            <a:gdLst/>
            <a:ahLst/>
            <a:cxnLst/>
            <a:rect l="l" t="t" r="r" b="b"/>
            <a:pathLst>
              <a:path w="483235">
                <a:moveTo>
                  <a:pt x="0" y="0"/>
                </a:moveTo>
                <a:lnTo>
                  <a:pt x="483108" y="0"/>
                </a:lnTo>
              </a:path>
            </a:pathLst>
          </a:custGeom>
          <a:ln w="281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73993" y="3322320"/>
            <a:ext cx="957580" cy="957580"/>
          </a:xfrm>
          <a:custGeom>
            <a:avLst/>
            <a:gdLst/>
            <a:ahLst/>
            <a:cxnLst/>
            <a:rect l="l" t="t" r="r" b="b"/>
            <a:pathLst>
              <a:path w="957579" h="957579">
                <a:moveTo>
                  <a:pt x="957072" y="478536"/>
                </a:moveTo>
                <a:lnTo>
                  <a:pt x="954594" y="429587"/>
                </a:lnTo>
                <a:lnTo>
                  <a:pt x="947323" y="382058"/>
                </a:lnTo>
                <a:lnTo>
                  <a:pt x="935503" y="336187"/>
                </a:lnTo>
                <a:lnTo>
                  <a:pt x="919376" y="292215"/>
                </a:lnTo>
                <a:lnTo>
                  <a:pt x="899187" y="250381"/>
                </a:lnTo>
                <a:lnTo>
                  <a:pt x="875177" y="210926"/>
                </a:lnTo>
                <a:lnTo>
                  <a:pt x="847592" y="174090"/>
                </a:lnTo>
                <a:lnTo>
                  <a:pt x="816673" y="140112"/>
                </a:lnTo>
                <a:lnTo>
                  <a:pt x="782665" y="109233"/>
                </a:lnTo>
                <a:lnTo>
                  <a:pt x="745810" y="81693"/>
                </a:lnTo>
                <a:lnTo>
                  <a:pt x="706352" y="57731"/>
                </a:lnTo>
                <a:lnTo>
                  <a:pt x="664535" y="37588"/>
                </a:lnTo>
                <a:lnTo>
                  <a:pt x="620601" y="21503"/>
                </a:lnTo>
                <a:lnTo>
                  <a:pt x="574795" y="9716"/>
                </a:lnTo>
                <a:lnTo>
                  <a:pt x="527358" y="2469"/>
                </a:lnTo>
                <a:lnTo>
                  <a:pt x="478536" y="0"/>
                </a:lnTo>
                <a:lnTo>
                  <a:pt x="429587" y="2469"/>
                </a:lnTo>
                <a:lnTo>
                  <a:pt x="382058" y="9716"/>
                </a:lnTo>
                <a:lnTo>
                  <a:pt x="336187" y="21503"/>
                </a:lnTo>
                <a:lnTo>
                  <a:pt x="292215" y="37588"/>
                </a:lnTo>
                <a:lnTo>
                  <a:pt x="250381" y="57731"/>
                </a:lnTo>
                <a:lnTo>
                  <a:pt x="210926" y="81693"/>
                </a:lnTo>
                <a:lnTo>
                  <a:pt x="174090" y="109233"/>
                </a:lnTo>
                <a:lnTo>
                  <a:pt x="140112" y="140112"/>
                </a:lnTo>
                <a:lnTo>
                  <a:pt x="109233" y="174090"/>
                </a:lnTo>
                <a:lnTo>
                  <a:pt x="81693" y="210926"/>
                </a:lnTo>
                <a:lnTo>
                  <a:pt x="57731" y="250381"/>
                </a:lnTo>
                <a:lnTo>
                  <a:pt x="37588" y="292215"/>
                </a:lnTo>
                <a:lnTo>
                  <a:pt x="21503" y="336187"/>
                </a:lnTo>
                <a:lnTo>
                  <a:pt x="9716" y="382058"/>
                </a:lnTo>
                <a:lnTo>
                  <a:pt x="2469" y="429587"/>
                </a:lnTo>
                <a:lnTo>
                  <a:pt x="0" y="478536"/>
                </a:lnTo>
                <a:lnTo>
                  <a:pt x="2469" y="527358"/>
                </a:lnTo>
                <a:lnTo>
                  <a:pt x="9716" y="574795"/>
                </a:lnTo>
                <a:lnTo>
                  <a:pt x="21503" y="620601"/>
                </a:lnTo>
                <a:lnTo>
                  <a:pt x="37588" y="664535"/>
                </a:lnTo>
                <a:lnTo>
                  <a:pt x="57731" y="706352"/>
                </a:lnTo>
                <a:lnTo>
                  <a:pt x="81693" y="745810"/>
                </a:lnTo>
                <a:lnTo>
                  <a:pt x="109233" y="782665"/>
                </a:lnTo>
                <a:lnTo>
                  <a:pt x="140112" y="816673"/>
                </a:lnTo>
                <a:lnTo>
                  <a:pt x="174090" y="847592"/>
                </a:lnTo>
                <a:lnTo>
                  <a:pt x="210926" y="875177"/>
                </a:lnTo>
                <a:lnTo>
                  <a:pt x="250381" y="899187"/>
                </a:lnTo>
                <a:lnTo>
                  <a:pt x="292215" y="919376"/>
                </a:lnTo>
                <a:lnTo>
                  <a:pt x="336187" y="935503"/>
                </a:lnTo>
                <a:lnTo>
                  <a:pt x="382058" y="947323"/>
                </a:lnTo>
                <a:lnTo>
                  <a:pt x="429587" y="954594"/>
                </a:lnTo>
                <a:lnTo>
                  <a:pt x="478536" y="957072"/>
                </a:lnTo>
                <a:lnTo>
                  <a:pt x="527358" y="954594"/>
                </a:lnTo>
                <a:lnTo>
                  <a:pt x="574795" y="947323"/>
                </a:lnTo>
                <a:lnTo>
                  <a:pt x="620601" y="935503"/>
                </a:lnTo>
                <a:lnTo>
                  <a:pt x="664535" y="919376"/>
                </a:lnTo>
                <a:lnTo>
                  <a:pt x="706352" y="899187"/>
                </a:lnTo>
                <a:lnTo>
                  <a:pt x="745810" y="875177"/>
                </a:lnTo>
                <a:lnTo>
                  <a:pt x="782665" y="847592"/>
                </a:lnTo>
                <a:lnTo>
                  <a:pt x="816673" y="816673"/>
                </a:lnTo>
                <a:lnTo>
                  <a:pt x="847592" y="782665"/>
                </a:lnTo>
                <a:lnTo>
                  <a:pt x="875177" y="745810"/>
                </a:lnTo>
                <a:lnTo>
                  <a:pt x="899187" y="706352"/>
                </a:lnTo>
                <a:lnTo>
                  <a:pt x="919376" y="664535"/>
                </a:lnTo>
                <a:lnTo>
                  <a:pt x="935503" y="620601"/>
                </a:lnTo>
                <a:lnTo>
                  <a:pt x="947323" y="574795"/>
                </a:lnTo>
                <a:lnTo>
                  <a:pt x="954594" y="527358"/>
                </a:lnTo>
                <a:lnTo>
                  <a:pt x="957072" y="478536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754753" y="3510788"/>
            <a:ext cx="7924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 marR="5080" indent="-17780" algn="just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00659A"/>
                </a:solidFill>
                <a:latin typeface="Arial"/>
                <a:cs typeface="Arial"/>
              </a:rPr>
              <a:t>MODIFICA  GRADO</a:t>
            </a:r>
            <a:r>
              <a:rPr sz="1200" b="1" spc="-80" dirty="0">
                <a:solidFill>
                  <a:srgbClr val="00659A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0659A"/>
                </a:solidFill>
                <a:latin typeface="Arial"/>
                <a:cs typeface="Arial"/>
              </a:rPr>
              <a:t>DI  RISCHIO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713111" y="2839973"/>
            <a:ext cx="0" cy="482600"/>
          </a:xfrm>
          <a:custGeom>
            <a:avLst/>
            <a:gdLst/>
            <a:ahLst/>
            <a:cxnLst/>
            <a:rect l="l" t="t" r="r" b="b"/>
            <a:pathLst>
              <a:path h="482600">
                <a:moveTo>
                  <a:pt x="0" y="482346"/>
                </a:moveTo>
                <a:lnTo>
                  <a:pt x="0" y="0"/>
                </a:lnTo>
              </a:path>
            </a:pathLst>
          </a:custGeom>
          <a:ln w="281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35337" y="1884426"/>
            <a:ext cx="957580" cy="957580"/>
          </a:xfrm>
          <a:custGeom>
            <a:avLst/>
            <a:gdLst/>
            <a:ahLst/>
            <a:cxnLst/>
            <a:rect l="l" t="t" r="r" b="b"/>
            <a:pathLst>
              <a:path w="957579" h="957580">
                <a:moveTo>
                  <a:pt x="957072" y="478536"/>
                </a:moveTo>
                <a:lnTo>
                  <a:pt x="954594" y="429587"/>
                </a:lnTo>
                <a:lnTo>
                  <a:pt x="947323" y="382058"/>
                </a:lnTo>
                <a:lnTo>
                  <a:pt x="935503" y="336187"/>
                </a:lnTo>
                <a:lnTo>
                  <a:pt x="919376" y="292215"/>
                </a:lnTo>
                <a:lnTo>
                  <a:pt x="899187" y="250381"/>
                </a:lnTo>
                <a:lnTo>
                  <a:pt x="875177" y="210926"/>
                </a:lnTo>
                <a:lnTo>
                  <a:pt x="847592" y="174090"/>
                </a:lnTo>
                <a:lnTo>
                  <a:pt x="816673" y="140112"/>
                </a:lnTo>
                <a:lnTo>
                  <a:pt x="782665" y="109233"/>
                </a:lnTo>
                <a:lnTo>
                  <a:pt x="745810" y="81693"/>
                </a:lnTo>
                <a:lnTo>
                  <a:pt x="706352" y="57731"/>
                </a:lnTo>
                <a:lnTo>
                  <a:pt x="664535" y="37588"/>
                </a:lnTo>
                <a:lnTo>
                  <a:pt x="620601" y="21503"/>
                </a:lnTo>
                <a:lnTo>
                  <a:pt x="574795" y="9716"/>
                </a:lnTo>
                <a:lnTo>
                  <a:pt x="527358" y="2469"/>
                </a:lnTo>
                <a:lnTo>
                  <a:pt x="478536" y="0"/>
                </a:lnTo>
                <a:lnTo>
                  <a:pt x="429587" y="2469"/>
                </a:lnTo>
                <a:lnTo>
                  <a:pt x="382058" y="9716"/>
                </a:lnTo>
                <a:lnTo>
                  <a:pt x="336187" y="21503"/>
                </a:lnTo>
                <a:lnTo>
                  <a:pt x="292215" y="37588"/>
                </a:lnTo>
                <a:lnTo>
                  <a:pt x="250381" y="57731"/>
                </a:lnTo>
                <a:lnTo>
                  <a:pt x="210926" y="81693"/>
                </a:lnTo>
                <a:lnTo>
                  <a:pt x="174090" y="109233"/>
                </a:lnTo>
                <a:lnTo>
                  <a:pt x="140112" y="140112"/>
                </a:lnTo>
                <a:lnTo>
                  <a:pt x="109233" y="174090"/>
                </a:lnTo>
                <a:lnTo>
                  <a:pt x="81693" y="210926"/>
                </a:lnTo>
                <a:lnTo>
                  <a:pt x="57731" y="250381"/>
                </a:lnTo>
                <a:lnTo>
                  <a:pt x="37588" y="292215"/>
                </a:lnTo>
                <a:lnTo>
                  <a:pt x="21503" y="336187"/>
                </a:lnTo>
                <a:lnTo>
                  <a:pt x="9716" y="382058"/>
                </a:lnTo>
                <a:lnTo>
                  <a:pt x="2469" y="429587"/>
                </a:lnTo>
                <a:lnTo>
                  <a:pt x="0" y="478536"/>
                </a:lnTo>
                <a:lnTo>
                  <a:pt x="2469" y="527358"/>
                </a:lnTo>
                <a:lnTo>
                  <a:pt x="9716" y="574795"/>
                </a:lnTo>
                <a:lnTo>
                  <a:pt x="21503" y="620601"/>
                </a:lnTo>
                <a:lnTo>
                  <a:pt x="37588" y="664535"/>
                </a:lnTo>
                <a:lnTo>
                  <a:pt x="57731" y="706352"/>
                </a:lnTo>
                <a:lnTo>
                  <a:pt x="81693" y="745810"/>
                </a:lnTo>
                <a:lnTo>
                  <a:pt x="109233" y="782665"/>
                </a:lnTo>
                <a:lnTo>
                  <a:pt x="140112" y="816673"/>
                </a:lnTo>
                <a:lnTo>
                  <a:pt x="174090" y="847592"/>
                </a:lnTo>
                <a:lnTo>
                  <a:pt x="210926" y="875177"/>
                </a:lnTo>
                <a:lnTo>
                  <a:pt x="250381" y="899187"/>
                </a:lnTo>
                <a:lnTo>
                  <a:pt x="292215" y="919376"/>
                </a:lnTo>
                <a:lnTo>
                  <a:pt x="336187" y="935503"/>
                </a:lnTo>
                <a:lnTo>
                  <a:pt x="382058" y="947323"/>
                </a:lnTo>
                <a:lnTo>
                  <a:pt x="429587" y="954594"/>
                </a:lnTo>
                <a:lnTo>
                  <a:pt x="478536" y="957072"/>
                </a:lnTo>
                <a:lnTo>
                  <a:pt x="527358" y="954594"/>
                </a:lnTo>
                <a:lnTo>
                  <a:pt x="574795" y="947323"/>
                </a:lnTo>
                <a:lnTo>
                  <a:pt x="620601" y="935503"/>
                </a:lnTo>
                <a:lnTo>
                  <a:pt x="664535" y="919376"/>
                </a:lnTo>
                <a:lnTo>
                  <a:pt x="706352" y="899187"/>
                </a:lnTo>
                <a:lnTo>
                  <a:pt x="745810" y="875177"/>
                </a:lnTo>
                <a:lnTo>
                  <a:pt x="782665" y="847592"/>
                </a:lnTo>
                <a:lnTo>
                  <a:pt x="816673" y="816673"/>
                </a:lnTo>
                <a:lnTo>
                  <a:pt x="847592" y="782665"/>
                </a:lnTo>
                <a:lnTo>
                  <a:pt x="875177" y="745810"/>
                </a:lnTo>
                <a:lnTo>
                  <a:pt x="899187" y="706352"/>
                </a:lnTo>
                <a:lnTo>
                  <a:pt x="919376" y="664535"/>
                </a:lnTo>
                <a:lnTo>
                  <a:pt x="935503" y="620601"/>
                </a:lnTo>
                <a:lnTo>
                  <a:pt x="947323" y="574795"/>
                </a:lnTo>
                <a:lnTo>
                  <a:pt x="954594" y="527358"/>
                </a:lnTo>
                <a:lnTo>
                  <a:pt x="957072" y="478536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324478" y="2163571"/>
            <a:ext cx="791845" cy="390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" marR="5080" indent="-1651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00659A"/>
                </a:solidFill>
                <a:latin typeface="Arial"/>
                <a:cs typeface="Arial"/>
              </a:rPr>
              <a:t>AMPIE</a:t>
            </a:r>
            <a:r>
              <a:rPr sz="1200" b="1" spc="5" dirty="0">
                <a:solidFill>
                  <a:srgbClr val="00659A"/>
                </a:solidFill>
                <a:latin typeface="Arial"/>
                <a:cs typeface="Arial"/>
              </a:rPr>
              <a:t>Z</a:t>
            </a:r>
            <a:r>
              <a:rPr sz="1200" b="1" spc="-5" dirty="0">
                <a:solidFill>
                  <a:srgbClr val="00659A"/>
                </a:solidFill>
                <a:latin typeface="Arial"/>
                <a:cs typeface="Arial"/>
              </a:rPr>
              <a:t>ZA  </a:t>
            </a:r>
            <a:r>
              <a:rPr sz="1200" b="1" dirty="0">
                <a:solidFill>
                  <a:srgbClr val="00659A"/>
                </a:solidFill>
                <a:latin typeface="Arial"/>
                <a:cs typeface="Arial"/>
              </a:rPr>
              <a:t>OBIETTIVI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235337" y="3322320"/>
            <a:ext cx="1141718" cy="980186"/>
          </a:xfrm>
          <a:custGeom>
            <a:avLst/>
            <a:gdLst/>
            <a:ahLst/>
            <a:cxnLst/>
            <a:rect l="l" t="t" r="r" b="b"/>
            <a:pathLst>
              <a:path w="957579" h="957579">
                <a:moveTo>
                  <a:pt x="957072" y="478536"/>
                </a:moveTo>
                <a:lnTo>
                  <a:pt x="954594" y="429587"/>
                </a:lnTo>
                <a:lnTo>
                  <a:pt x="947323" y="382058"/>
                </a:lnTo>
                <a:lnTo>
                  <a:pt x="935503" y="336187"/>
                </a:lnTo>
                <a:lnTo>
                  <a:pt x="919376" y="292215"/>
                </a:lnTo>
                <a:lnTo>
                  <a:pt x="899187" y="250381"/>
                </a:lnTo>
                <a:lnTo>
                  <a:pt x="875177" y="210926"/>
                </a:lnTo>
                <a:lnTo>
                  <a:pt x="847592" y="174090"/>
                </a:lnTo>
                <a:lnTo>
                  <a:pt x="816673" y="140112"/>
                </a:lnTo>
                <a:lnTo>
                  <a:pt x="782665" y="109233"/>
                </a:lnTo>
                <a:lnTo>
                  <a:pt x="745810" y="81693"/>
                </a:lnTo>
                <a:lnTo>
                  <a:pt x="706352" y="57731"/>
                </a:lnTo>
                <a:lnTo>
                  <a:pt x="664535" y="37588"/>
                </a:lnTo>
                <a:lnTo>
                  <a:pt x="620601" y="21503"/>
                </a:lnTo>
                <a:lnTo>
                  <a:pt x="574795" y="9716"/>
                </a:lnTo>
                <a:lnTo>
                  <a:pt x="527358" y="2469"/>
                </a:lnTo>
                <a:lnTo>
                  <a:pt x="478536" y="0"/>
                </a:lnTo>
                <a:lnTo>
                  <a:pt x="429587" y="2469"/>
                </a:lnTo>
                <a:lnTo>
                  <a:pt x="382058" y="9716"/>
                </a:lnTo>
                <a:lnTo>
                  <a:pt x="336187" y="21503"/>
                </a:lnTo>
                <a:lnTo>
                  <a:pt x="292215" y="37588"/>
                </a:lnTo>
                <a:lnTo>
                  <a:pt x="250381" y="57731"/>
                </a:lnTo>
                <a:lnTo>
                  <a:pt x="210926" y="81693"/>
                </a:lnTo>
                <a:lnTo>
                  <a:pt x="174090" y="109233"/>
                </a:lnTo>
                <a:lnTo>
                  <a:pt x="140112" y="140112"/>
                </a:lnTo>
                <a:lnTo>
                  <a:pt x="109233" y="174090"/>
                </a:lnTo>
                <a:lnTo>
                  <a:pt x="81693" y="210926"/>
                </a:lnTo>
                <a:lnTo>
                  <a:pt x="57731" y="250381"/>
                </a:lnTo>
                <a:lnTo>
                  <a:pt x="37588" y="292215"/>
                </a:lnTo>
                <a:lnTo>
                  <a:pt x="21503" y="336187"/>
                </a:lnTo>
                <a:lnTo>
                  <a:pt x="9716" y="382058"/>
                </a:lnTo>
                <a:lnTo>
                  <a:pt x="2469" y="429587"/>
                </a:lnTo>
                <a:lnTo>
                  <a:pt x="0" y="478536"/>
                </a:lnTo>
                <a:lnTo>
                  <a:pt x="2469" y="527358"/>
                </a:lnTo>
                <a:lnTo>
                  <a:pt x="9716" y="574795"/>
                </a:lnTo>
                <a:lnTo>
                  <a:pt x="21503" y="620601"/>
                </a:lnTo>
                <a:lnTo>
                  <a:pt x="37588" y="664535"/>
                </a:lnTo>
                <a:lnTo>
                  <a:pt x="57731" y="706352"/>
                </a:lnTo>
                <a:lnTo>
                  <a:pt x="81693" y="745810"/>
                </a:lnTo>
                <a:lnTo>
                  <a:pt x="109233" y="782665"/>
                </a:lnTo>
                <a:lnTo>
                  <a:pt x="140112" y="816673"/>
                </a:lnTo>
                <a:lnTo>
                  <a:pt x="174090" y="847592"/>
                </a:lnTo>
                <a:lnTo>
                  <a:pt x="210926" y="875177"/>
                </a:lnTo>
                <a:lnTo>
                  <a:pt x="250381" y="899187"/>
                </a:lnTo>
                <a:lnTo>
                  <a:pt x="292215" y="919376"/>
                </a:lnTo>
                <a:lnTo>
                  <a:pt x="336187" y="935503"/>
                </a:lnTo>
                <a:lnTo>
                  <a:pt x="382058" y="947323"/>
                </a:lnTo>
                <a:lnTo>
                  <a:pt x="429587" y="954594"/>
                </a:lnTo>
                <a:lnTo>
                  <a:pt x="478536" y="957072"/>
                </a:lnTo>
                <a:lnTo>
                  <a:pt x="527358" y="954594"/>
                </a:lnTo>
                <a:lnTo>
                  <a:pt x="574795" y="947323"/>
                </a:lnTo>
                <a:lnTo>
                  <a:pt x="620601" y="935503"/>
                </a:lnTo>
                <a:lnTo>
                  <a:pt x="664535" y="919376"/>
                </a:lnTo>
                <a:lnTo>
                  <a:pt x="706352" y="899187"/>
                </a:lnTo>
                <a:lnTo>
                  <a:pt x="745810" y="875177"/>
                </a:lnTo>
                <a:lnTo>
                  <a:pt x="782665" y="847592"/>
                </a:lnTo>
                <a:lnTo>
                  <a:pt x="816673" y="816673"/>
                </a:lnTo>
                <a:lnTo>
                  <a:pt x="847592" y="782665"/>
                </a:lnTo>
                <a:lnTo>
                  <a:pt x="875177" y="745810"/>
                </a:lnTo>
                <a:lnTo>
                  <a:pt x="899187" y="706352"/>
                </a:lnTo>
                <a:lnTo>
                  <a:pt x="919376" y="664535"/>
                </a:lnTo>
                <a:lnTo>
                  <a:pt x="935503" y="620601"/>
                </a:lnTo>
                <a:lnTo>
                  <a:pt x="947323" y="574795"/>
                </a:lnTo>
                <a:lnTo>
                  <a:pt x="954594" y="527358"/>
                </a:lnTo>
                <a:lnTo>
                  <a:pt x="957072" y="478536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365500" y="3585210"/>
            <a:ext cx="99504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solidFill>
                  <a:srgbClr val="A50021"/>
                </a:solidFill>
                <a:latin typeface="Arial Black"/>
                <a:cs typeface="Arial Black"/>
              </a:rPr>
              <a:t>DIRETTRICI  </a:t>
            </a:r>
            <a:r>
              <a:rPr sz="1200" spc="-5" dirty="0">
                <a:solidFill>
                  <a:srgbClr val="A50021"/>
                </a:solidFill>
                <a:latin typeface="Arial Black"/>
                <a:cs typeface="Arial Black"/>
              </a:rPr>
              <a:t>DI      </a:t>
            </a:r>
            <a:r>
              <a:rPr sz="1200" spc="-10" dirty="0">
                <a:solidFill>
                  <a:srgbClr val="A50021"/>
                </a:solidFill>
                <a:latin typeface="Arial Black"/>
                <a:cs typeface="Arial Black"/>
              </a:rPr>
              <a:t>SVILUPPO</a:t>
            </a:r>
            <a:endParaRPr sz="1200" dirty="0">
              <a:latin typeface="Arial Black"/>
              <a:cs typeface="Arial Black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354965" y="2897885"/>
            <a:ext cx="508634" cy="951865"/>
          </a:xfrm>
          <a:custGeom>
            <a:avLst/>
            <a:gdLst/>
            <a:ahLst/>
            <a:cxnLst/>
            <a:rect l="l" t="t" r="r" b="b"/>
            <a:pathLst>
              <a:path w="508634" h="951864">
                <a:moveTo>
                  <a:pt x="0" y="951738"/>
                </a:moveTo>
                <a:lnTo>
                  <a:pt x="508253" y="0"/>
                </a:lnTo>
              </a:path>
            </a:pathLst>
          </a:custGeom>
          <a:ln w="28194">
            <a:solidFill>
              <a:srgbClr val="00808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796925" y="2770632"/>
            <a:ext cx="135255" cy="165100"/>
          </a:xfrm>
          <a:custGeom>
            <a:avLst/>
            <a:gdLst/>
            <a:ahLst/>
            <a:cxnLst/>
            <a:rect l="l" t="t" r="r" b="b"/>
            <a:pathLst>
              <a:path w="135254" h="165100">
                <a:moveTo>
                  <a:pt x="134874" y="0"/>
                </a:moveTo>
                <a:lnTo>
                  <a:pt x="0" y="95249"/>
                </a:lnTo>
                <a:lnTo>
                  <a:pt x="129540" y="164591"/>
                </a:lnTo>
                <a:lnTo>
                  <a:pt x="134874" y="0"/>
                </a:lnTo>
                <a:close/>
              </a:path>
            </a:pathLst>
          </a:custGeom>
          <a:solidFill>
            <a:srgbClr val="0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7010527" y="2428747"/>
            <a:ext cx="2439670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A50021"/>
                </a:solidFill>
                <a:latin typeface="Arial Black"/>
                <a:cs typeface="Arial Black"/>
              </a:rPr>
              <a:t>CONCENTRAZIONE</a:t>
            </a:r>
            <a:endParaRPr sz="1800">
              <a:latin typeface="Arial Black"/>
              <a:cs typeface="Arial Black"/>
            </a:endParaRPr>
          </a:p>
          <a:p>
            <a:pPr marL="12700" marR="400050">
              <a:lnSpc>
                <a:spcPct val="100000"/>
              </a:lnSpc>
              <a:spcBef>
                <a:spcPts val="1200"/>
              </a:spcBef>
            </a:pPr>
            <a:r>
              <a:rPr sz="1600" spc="-5" dirty="0">
                <a:solidFill>
                  <a:srgbClr val="A50021"/>
                </a:solidFill>
                <a:latin typeface="Arial Black"/>
                <a:cs typeface="Arial Black"/>
              </a:rPr>
              <a:t>Espansione nei  business</a:t>
            </a:r>
            <a:r>
              <a:rPr sz="1600" spc="-65" dirty="0">
                <a:solidFill>
                  <a:srgbClr val="A50021"/>
                </a:solidFill>
                <a:latin typeface="Arial Black"/>
                <a:cs typeface="Arial Black"/>
              </a:rPr>
              <a:t> </a:t>
            </a:r>
            <a:r>
              <a:rPr sz="1600" spc="-5" dirty="0">
                <a:solidFill>
                  <a:srgbClr val="A50021"/>
                </a:solidFill>
                <a:latin typeface="Arial Black"/>
                <a:cs typeface="Arial Black"/>
              </a:rPr>
              <a:t>esistenti</a:t>
            </a:r>
            <a:endParaRPr sz="1600">
              <a:latin typeface="Arial Black"/>
              <a:cs typeface="Arial Black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008926" y="4870195"/>
            <a:ext cx="2463800" cy="955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A50021"/>
                </a:solidFill>
                <a:latin typeface="Arial Black"/>
                <a:cs typeface="Arial Black"/>
              </a:rPr>
              <a:t>DIVERSIFICAZIONE</a:t>
            </a:r>
            <a:endParaRPr sz="1800" dirty="0">
              <a:latin typeface="Arial Black"/>
              <a:cs typeface="Arial Black"/>
            </a:endParaRPr>
          </a:p>
          <a:p>
            <a:pPr marL="13970" marR="233045">
              <a:lnSpc>
                <a:spcPct val="100000"/>
              </a:lnSpc>
              <a:spcBef>
                <a:spcPts val="1315"/>
              </a:spcBef>
            </a:pPr>
            <a:r>
              <a:rPr sz="1600" spc="-5" dirty="0">
                <a:solidFill>
                  <a:srgbClr val="A50021"/>
                </a:solidFill>
                <a:latin typeface="Arial Black"/>
                <a:cs typeface="Arial Black"/>
              </a:rPr>
              <a:t>Espansione </a:t>
            </a:r>
            <a:r>
              <a:rPr sz="1600" dirty="0">
                <a:solidFill>
                  <a:srgbClr val="A50021"/>
                </a:solidFill>
                <a:latin typeface="Arial Black"/>
                <a:cs typeface="Arial Black"/>
              </a:rPr>
              <a:t>in</a:t>
            </a:r>
            <a:r>
              <a:rPr sz="1600" spc="-75" dirty="0">
                <a:solidFill>
                  <a:srgbClr val="A50021"/>
                </a:solidFill>
                <a:latin typeface="Arial Black"/>
                <a:cs typeface="Arial Black"/>
              </a:rPr>
              <a:t> </a:t>
            </a:r>
            <a:r>
              <a:rPr sz="1600" spc="-5" dirty="0">
                <a:solidFill>
                  <a:srgbClr val="A50021"/>
                </a:solidFill>
                <a:latin typeface="Arial Black"/>
                <a:cs typeface="Arial Black"/>
              </a:rPr>
              <a:t>nuovi  </a:t>
            </a:r>
            <a:r>
              <a:rPr sz="1600" dirty="0">
                <a:solidFill>
                  <a:srgbClr val="A50021"/>
                </a:solidFill>
                <a:latin typeface="Arial Black"/>
                <a:cs typeface="Arial Black"/>
              </a:rPr>
              <a:t>ambiti di</a:t>
            </a:r>
            <a:r>
              <a:rPr sz="1600" spc="-35" dirty="0">
                <a:solidFill>
                  <a:srgbClr val="A50021"/>
                </a:solidFill>
                <a:latin typeface="Arial Black"/>
                <a:cs typeface="Arial Black"/>
              </a:rPr>
              <a:t> </a:t>
            </a:r>
            <a:r>
              <a:rPr sz="1600" dirty="0">
                <a:solidFill>
                  <a:srgbClr val="A50021"/>
                </a:solidFill>
                <a:latin typeface="Arial Black"/>
                <a:cs typeface="Arial Black"/>
              </a:rPr>
              <a:t>attività</a:t>
            </a:r>
            <a:endParaRPr sz="1600" dirty="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9511506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23971" y="513842"/>
            <a:ext cx="5591442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Le strategie </a:t>
            </a:r>
            <a:r>
              <a:rPr dirty="0"/>
              <a:t>di</a:t>
            </a:r>
            <a:r>
              <a:rPr spc="-40" dirty="0"/>
              <a:t> </a:t>
            </a:r>
            <a:r>
              <a:rPr dirty="0"/>
              <a:t>sviluppo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1300" y="3803396"/>
            <a:ext cx="1638300" cy="849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A50021"/>
                </a:solidFill>
                <a:latin typeface="Arial"/>
                <a:cs typeface="Arial"/>
              </a:rPr>
              <a:t>ESPANSIONE  NEI</a:t>
            </a:r>
            <a:r>
              <a:rPr sz="1800" b="1" spc="-55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A50021"/>
                </a:solidFill>
                <a:latin typeface="Arial"/>
                <a:cs typeface="Arial"/>
              </a:rPr>
              <a:t>BUSINESS </a:t>
            </a:r>
            <a:r>
              <a:rPr sz="1800" b="1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A50021"/>
                </a:solidFill>
                <a:latin typeface="Arial"/>
                <a:cs typeface="Arial"/>
              </a:rPr>
              <a:t>ESISTENTI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58930" y="2437130"/>
            <a:ext cx="1650364" cy="1089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270" algn="ctr">
              <a:lnSpc>
                <a:spcPct val="100000"/>
              </a:lnSpc>
              <a:spcBef>
                <a:spcPts val="95"/>
              </a:spcBef>
            </a:pP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Mutamenti  nell’ampiezza  prodotto-mercato </a:t>
            </a:r>
            <a:r>
              <a:rPr sz="1400" b="1" spc="-5" dirty="0">
                <a:solidFill>
                  <a:srgbClr val="659A9A"/>
                </a:solidFill>
                <a:latin typeface="Arial"/>
                <a:cs typeface="Arial"/>
              </a:rPr>
              <a:t>e  </a:t>
            </a: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nell’estensione  geografica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89468" y="5461270"/>
            <a:ext cx="1589405" cy="8763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270" algn="ctr">
              <a:lnSpc>
                <a:spcPct val="100000"/>
              </a:lnSpc>
              <a:spcBef>
                <a:spcPts val="95"/>
              </a:spcBef>
            </a:pP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Integrazione  verticale  (espansione</a:t>
            </a:r>
            <a:r>
              <a:rPr sz="1400" b="1" spc="-40" dirty="0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lungo  </a:t>
            </a:r>
            <a:r>
              <a:rPr sz="1400" b="1" spc="-5" dirty="0">
                <a:solidFill>
                  <a:srgbClr val="659A9A"/>
                </a:solidFill>
                <a:latin typeface="Arial"/>
                <a:cs typeface="Arial"/>
              </a:rPr>
              <a:t>la</a:t>
            </a:r>
            <a:r>
              <a:rPr sz="1400" b="1" spc="-20" dirty="0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filiera)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48480" y="1742924"/>
            <a:ext cx="2938145" cy="1711325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400" b="1" i="1" spc="-10" dirty="0">
                <a:solidFill>
                  <a:srgbClr val="A50021"/>
                </a:solidFill>
                <a:latin typeface="Arial"/>
                <a:cs typeface="Arial"/>
              </a:rPr>
              <a:t>Prodotti </a:t>
            </a:r>
            <a:r>
              <a:rPr sz="1400" b="1" i="1" spc="-5" dirty="0">
                <a:solidFill>
                  <a:srgbClr val="A50021"/>
                </a:solidFill>
                <a:latin typeface="Arial"/>
                <a:cs typeface="Arial"/>
              </a:rPr>
              <a:t>e </a:t>
            </a:r>
            <a:r>
              <a:rPr sz="1400" b="1" i="1" spc="-10" dirty="0">
                <a:solidFill>
                  <a:srgbClr val="A50021"/>
                </a:solidFill>
                <a:latin typeface="Arial"/>
                <a:cs typeface="Arial"/>
              </a:rPr>
              <a:t>mercati</a:t>
            </a:r>
            <a:r>
              <a:rPr sz="1400" b="1" i="1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sz="1400" b="1" i="1" spc="-10" dirty="0">
                <a:solidFill>
                  <a:srgbClr val="A50021"/>
                </a:solidFill>
                <a:latin typeface="Arial"/>
                <a:cs typeface="Arial"/>
              </a:rPr>
              <a:t>esistenti:</a:t>
            </a:r>
            <a:endParaRPr sz="1400">
              <a:latin typeface="Arial"/>
              <a:cs typeface="Arial"/>
            </a:endParaRPr>
          </a:p>
          <a:p>
            <a:pPr marL="12700" marR="645160">
              <a:lnSpc>
                <a:spcPct val="134600"/>
              </a:lnSpc>
              <a:buFont typeface="Arial"/>
              <a:buChar char="-"/>
              <a:tabLst>
                <a:tab pos="121285" algn="l"/>
              </a:tabLst>
            </a:pP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espansione </a:t>
            </a:r>
            <a:r>
              <a:rPr sz="1400" b="1" spc="-5" dirty="0">
                <a:solidFill>
                  <a:srgbClr val="659A9A"/>
                </a:solidFill>
                <a:latin typeface="Arial"/>
                <a:cs typeface="Arial"/>
              </a:rPr>
              <a:t>geografica  </a:t>
            </a: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(nazionale, internazionale);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5"/>
              </a:spcBef>
              <a:buFont typeface="Arial"/>
              <a:buChar char="-"/>
              <a:tabLst>
                <a:tab pos="121285" algn="l"/>
              </a:tabLst>
            </a:pPr>
            <a:r>
              <a:rPr sz="1400" b="1" spc="-5" dirty="0">
                <a:solidFill>
                  <a:srgbClr val="659A9A"/>
                </a:solidFill>
                <a:latin typeface="Arial"/>
                <a:cs typeface="Arial"/>
              </a:rPr>
              <a:t>penetrazione nel</a:t>
            </a:r>
            <a:r>
              <a:rPr sz="1400" b="1" spc="-15" dirty="0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659A9A"/>
                </a:solidFill>
                <a:latin typeface="Arial"/>
                <a:cs typeface="Arial"/>
              </a:rPr>
              <a:t>mercato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1400" b="1" i="1" spc="-10" dirty="0">
                <a:solidFill>
                  <a:srgbClr val="A50021"/>
                </a:solidFill>
                <a:latin typeface="Arial"/>
                <a:cs typeface="Arial"/>
              </a:rPr>
              <a:t>Prodotti esistenti </a:t>
            </a:r>
            <a:r>
              <a:rPr sz="1400" b="1" i="1" spc="-5" dirty="0">
                <a:solidFill>
                  <a:srgbClr val="A50021"/>
                </a:solidFill>
                <a:latin typeface="Arial"/>
                <a:cs typeface="Arial"/>
              </a:rPr>
              <a:t>in </a:t>
            </a:r>
            <a:r>
              <a:rPr sz="1400" b="1" i="1" spc="-10" dirty="0">
                <a:solidFill>
                  <a:srgbClr val="A50021"/>
                </a:solidFill>
                <a:latin typeface="Arial"/>
                <a:cs typeface="Arial"/>
              </a:rPr>
              <a:t>nuovi</a:t>
            </a:r>
            <a:r>
              <a:rPr sz="1400" b="1" i="1" spc="30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sz="1400" b="1" i="1" spc="-10" dirty="0">
                <a:solidFill>
                  <a:srgbClr val="A50021"/>
                </a:solidFill>
                <a:latin typeface="Arial"/>
                <a:cs typeface="Arial"/>
              </a:rPr>
              <a:t>mercati: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30"/>
              </a:spcBef>
              <a:buFont typeface="Arial"/>
              <a:buChar char="-"/>
              <a:tabLst>
                <a:tab pos="121285" algn="l"/>
              </a:tabLst>
            </a:pP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incrementi di </a:t>
            </a:r>
            <a:r>
              <a:rPr sz="1400" b="1" spc="-5" dirty="0">
                <a:solidFill>
                  <a:srgbClr val="659A9A"/>
                </a:solidFill>
                <a:latin typeface="Arial"/>
                <a:cs typeface="Arial"/>
              </a:rPr>
              <a:t>usi e</a:t>
            </a:r>
            <a:r>
              <a:rPr sz="1400" b="1" dirty="0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659A9A"/>
                </a:solidFill>
                <a:latin typeface="Arial"/>
                <a:cs typeface="Arial"/>
              </a:rPr>
              <a:t>applicazioni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48480" y="3567210"/>
            <a:ext cx="3056890" cy="53657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1400" b="1" i="1" spc="-10" dirty="0">
                <a:solidFill>
                  <a:srgbClr val="A50021"/>
                </a:solidFill>
                <a:latin typeface="Arial"/>
                <a:cs typeface="Arial"/>
              </a:rPr>
              <a:t>Nuovi prodotti </a:t>
            </a:r>
            <a:r>
              <a:rPr sz="1400" b="1" i="1" spc="-5" dirty="0">
                <a:solidFill>
                  <a:srgbClr val="A50021"/>
                </a:solidFill>
                <a:latin typeface="Arial"/>
                <a:cs typeface="Arial"/>
              </a:rPr>
              <a:t>in </a:t>
            </a:r>
            <a:r>
              <a:rPr sz="1400" b="1" i="1" spc="-10" dirty="0">
                <a:solidFill>
                  <a:srgbClr val="A50021"/>
                </a:solidFill>
                <a:latin typeface="Arial"/>
                <a:cs typeface="Arial"/>
              </a:rPr>
              <a:t>mercati</a:t>
            </a:r>
            <a:r>
              <a:rPr sz="1400" b="1" i="1" spc="20" dirty="0">
                <a:solidFill>
                  <a:srgbClr val="A50021"/>
                </a:solidFill>
                <a:latin typeface="Arial"/>
                <a:cs typeface="Arial"/>
              </a:rPr>
              <a:t> </a:t>
            </a:r>
            <a:r>
              <a:rPr sz="1400" b="1" i="1" spc="-10" dirty="0">
                <a:solidFill>
                  <a:srgbClr val="A50021"/>
                </a:solidFill>
                <a:latin typeface="Arial"/>
                <a:cs typeface="Arial"/>
              </a:rPr>
              <a:t>esistenti: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30"/>
              </a:spcBef>
            </a:pPr>
            <a:r>
              <a:rPr sz="1400" spc="-5" dirty="0">
                <a:solidFill>
                  <a:srgbClr val="659A9A"/>
                </a:solidFill>
                <a:latin typeface="Arial"/>
                <a:cs typeface="Arial"/>
              </a:rPr>
              <a:t>- </a:t>
            </a:r>
            <a:r>
              <a:rPr sz="1400" b="1" spc="-5" dirty="0">
                <a:solidFill>
                  <a:srgbClr val="659A9A"/>
                </a:solidFill>
                <a:latin typeface="Arial"/>
                <a:cs typeface="Arial"/>
              </a:rPr>
              <a:t>ampliamento delle linee di</a:t>
            </a:r>
            <a:r>
              <a:rPr sz="1400" b="1" spc="-40" dirty="0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prodotti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848480" y="5552528"/>
            <a:ext cx="3450577" cy="4498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it-IT" sz="1400" b="1" i="1" spc="-5">
                <a:solidFill>
                  <a:srgbClr val="A50021"/>
                </a:solidFill>
                <a:latin typeface="Arial"/>
                <a:cs typeface="Arial"/>
              </a:rPr>
              <a:t>A </a:t>
            </a:r>
            <a:r>
              <a:rPr lang="it-IT" sz="1400" b="1" i="1" spc="-10">
                <a:solidFill>
                  <a:srgbClr val="A50021"/>
                </a:solidFill>
                <a:latin typeface="Arial"/>
                <a:cs typeface="Arial"/>
              </a:rPr>
              <a:t>valle</a:t>
            </a:r>
            <a:r>
              <a:rPr lang="it-IT" sz="1400" b="1" i="1" spc="-10">
                <a:solidFill>
                  <a:srgbClr val="659A9A"/>
                </a:solidFill>
                <a:latin typeface="Arial"/>
                <a:cs typeface="Arial"/>
              </a:rPr>
              <a:t>: </a:t>
            </a:r>
            <a:r>
              <a:rPr lang="it-IT" sz="1400" b="1" spc="-10">
                <a:solidFill>
                  <a:srgbClr val="659A9A"/>
                </a:solidFill>
                <a:latin typeface="Arial"/>
                <a:cs typeface="Arial"/>
              </a:rPr>
              <a:t>avvicinamento </a:t>
            </a:r>
            <a:r>
              <a:rPr lang="it-IT" sz="1400" b="1" spc="-5">
                <a:solidFill>
                  <a:srgbClr val="659A9A"/>
                </a:solidFill>
                <a:latin typeface="Arial"/>
                <a:cs typeface="Arial"/>
              </a:rPr>
              <a:t>ai</a:t>
            </a:r>
            <a:r>
              <a:rPr lang="it-IT" sz="1400" b="1" spc="5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lang="it-IT" sz="1400" b="1" spc="-10">
                <a:solidFill>
                  <a:srgbClr val="659A9A"/>
                </a:solidFill>
                <a:latin typeface="Arial"/>
                <a:cs typeface="Arial"/>
              </a:rPr>
              <a:t>consumatori finali</a:t>
            </a:r>
            <a:endParaRPr lang="it-IT"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848480" y="6201815"/>
            <a:ext cx="2997200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i="1" spc="-5" dirty="0">
                <a:solidFill>
                  <a:srgbClr val="A50021"/>
                </a:solidFill>
                <a:latin typeface="Arial"/>
                <a:cs typeface="Arial"/>
              </a:rPr>
              <a:t>A </a:t>
            </a:r>
            <a:r>
              <a:rPr sz="1400" b="1" i="1" spc="-10" dirty="0">
                <a:solidFill>
                  <a:srgbClr val="A50021"/>
                </a:solidFill>
                <a:latin typeface="Arial"/>
                <a:cs typeface="Arial"/>
              </a:rPr>
              <a:t>monte</a:t>
            </a:r>
            <a:r>
              <a:rPr sz="1400" b="1" i="1" spc="-10" dirty="0">
                <a:solidFill>
                  <a:srgbClr val="659A9A"/>
                </a:solidFill>
                <a:latin typeface="Arial"/>
                <a:cs typeface="Arial"/>
              </a:rPr>
              <a:t>: </a:t>
            </a: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avvicinamento </a:t>
            </a:r>
            <a:r>
              <a:rPr sz="1400" b="1" spc="-5" dirty="0">
                <a:solidFill>
                  <a:srgbClr val="659A9A"/>
                </a:solidFill>
                <a:latin typeface="Arial"/>
                <a:cs typeface="Arial"/>
              </a:rPr>
              <a:t>ai</a:t>
            </a:r>
            <a:r>
              <a:rPr sz="1400" b="1" spc="25" dirty="0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fornitori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408424" y="5145023"/>
            <a:ext cx="287655" cy="1439545"/>
          </a:xfrm>
          <a:custGeom>
            <a:avLst/>
            <a:gdLst/>
            <a:ahLst/>
            <a:cxnLst/>
            <a:rect l="l" t="t" r="r" b="b"/>
            <a:pathLst>
              <a:path w="287654" h="1439545">
                <a:moveTo>
                  <a:pt x="287274" y="0"/>
                </a:moveTo>
                <a:lnTo>
                  <a:pt x="241864" y="6077"/>
                </a:lnTo>
                <a:lnTo>
                  <a:pt x="202344" y="23018"/>
                </a:lnTo>
                <a:lnTo>
                  <a:pt x="171126" y="48883"/>
                </a:lnTo>
                <a:lnTo>
                  <a:pt x="150626" y="81735"/>
                </a:lnTo>
                <a:lnTo>
                  <a:pt x="143256" y="119634"/>
                </a:lnTo>
                <a:lnTo>
                  <a:pt x="143256" y="599694"/>
                </a:lnTo>
                <a:lnTo>
                  <a:pt x="135965" y="637672"/>
                </a:lnTo>
                <a:lnTo>
                  <a:pt x="115653" y="670712"/>
                </a:lnTo>
                <a:lnTo>
                  <a:pt x="84661" y="696803"/>
                </a:lnTo>
                <a:lnTo>
                  <a:pt x="45329" y="713933"/>
                </a:lnTo>
                <a:lnTo>
                  <a:pt x="0" y="720090"/>
                </a:lnTo>
                <a:lnTo>
                  <a:pt x="45329" y="726167"/>
                </a:lnTo>
                <a:lnTo>
                  <a:pt x="84661" y="743108"/>
                </a:lnTo>
                <a:lnTo>
                  <a:pt x="115653" y="768973"/>
                </a:lnTo>
                <a:lnTo>
                  <a:pt x="135965" y="801825"/>
                </a:lnTo>
                <a:lnTo>
                  <a:pt x="143256" y="839724"/>
                </a:lnTo>
                <a:lnTo>
                  <a:pt x="143256" y="1319784"/>
                </a:lnTo>
                <a:lnTo>
                  <a:pt x="150626" y="1357682"/>
                </a:lnTo>
                <a:lnTo>
                  <a:pt x="171126" y="1390534"/>
                </a:lnTo>
                <a:lnTo>
                  <a:pt x="202344" y="1416399"/>
                </a:lnTo>
                <a:lnTo>
                  <a:pt x="241864" y="1433340"/>
                </a:lnTo>
                <a:lnTo>
                  <a:pt x="287274" y="1439418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960118" y="2192273"/>
            <a:ext cx="359410" cy="4105275"/>
          </a:xfrm>
          <a:custGeom>
            <a:avLst/>
            <a:gdLst/>
            <a:ahLst/>
            <a:cxnLst/>
            <a:rect l="l" t="t" r="r" b="b"/>
            <a:pathLst>
              <a:path w="359410" h="4105275">
                <a:moveTo>
                  <a:pt x="358901" y="0"/>
                </a:moveTo>
                <a:lnTo>
                  <a:pt x="296353" y="21402"/>
                </a:lnTo>
                <a:lnTo>
                  <a:pt x="243462" y="80460"/>
                </a:lnTo>
                <a:lnTo>
                  <a:pt x="221893" y="121695"/>
                </a:lnTo>
                <a:lnTo>
                  <a:pt x="204244" y="169446"/>
                </a:lnTo>
                <a:lnTo>
                  <a:pt x="191016" y="222747"/>
                </a:lnTo>
                <a:lnTo>
                  <a:pt x="182711" y="280633"/>
                </a:lnTo>
                <a:lnTo>
                  <a:pt x="179831" y="342138"/>
                </a:lnTo>
                <a:lnTo>
                  <a:pt x="179832" y="1710689"/>
                </a:lnTo>
                <a:lnTo>
                  <a:pt x="176926" y="1771967"/>
                </a:lnTo>
                <a:lnTo>
                  <a:pt x="168551" y="1829676"/>
                </a:lnTo>
                <a:lnTo>
                  <a:pt x="155222" y="1882845"/>
                </a:lnTo>
                <a:lnTo>
                  <a:pt x="137452" y="1930501"/>
                </a:lnTo>
                <a:lnTo>
                  <a:pt x="115757" y="1971672"/>
                </a:lnTo>
                <a:lnTo>
                  <a:pt x="90649" y="2005386"/>
                </a:lnTo>
                <a:lnTo>
                  <a:pt x="32256" y="2046555"/>
                </a:lnTo>
                <a:lnTo>
                  <a:pt x="0" y="2052066"/>
                </a:lnTo>
                <a:lnTo>
                  <a:pt x="32256" y="2057602"/>
                </a:lnTo>
                <a:lnTo>
                  <a:pt x="90649" y="2098943"/>
                </a:lnTo>
                <a:lnTo>
                  <a:pt x="115757" y="2132777"/>
                </a:lnTo>
                <a:lnTo>
                  <a:pt x="137452" y="2174074"/>
                </a:lnTo>
                <a:lnTo>
                  <a:pt x="155222" y="2221850"/>
                </a:lnTo>
                <a:lnTo>
                  <a:pt x="168551" y="2275120"/>
                </a:lnTo>
                <a:lnTo>
                  <a:pt x="176926" y="2332900"/>
                </a:lnTo>
                <a:lnTo>
                  <a:pt x="179832" y="2394204"/>
                </a:lnTo>
                <a:lnTo>
                  <a:pt x="179832" y="3762755"/>
                </a:lnTo>
                <a:lnTo>
                  <a:pt x="182711" y="3824260"/>
                </a:lnTo>
                <a:lnTo>
                  <a:pt x="191016" y="3882146"/>
                </a:lnTo>
                <a:lnTo>
                  <a:pt x="204244" y="3935447"/>
                </a:lnTo>
                <a:lnTo>
                  <a:pt x="221893" y="3983198"/>
                </a:lnTo>
                <a:lnTo>
                  <a:pt x="243462" y="4024433"/>
                </a:lnTo>
                <a:lnTo>
                  <a:pt x="268449" y="4058186"/>
                </a:lnTo>
                <a:lnTo>
                  <a:pt x="326671" y="4099382"/>
                </a:lnTo>
                <a:lnTo>
                  <a:pt x="358902" y="4104894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35272" y="2049017"/>
            <a:ext cx="360680" cy="2087880"/>
          </a:xfrm>
          <a:custGeom>
            <a:avLst/>
            <a:gdLst/>
            <a:ahLst/>
            <a:cxnLst/>
            <a:rect l="l" t="t" r="r" b="b"/>
            <a:pathLst>
              <a:path w="360679" h="2087879">
                <a:moveTo>
                  <a:pt x="360425" y="0"/>
                </a:moveTo>
                <a:lnTo>
                  <a:pt x="312388" y="6205"/>
                </a:lnTo>
                <a:lnTo>
                  <a:pt x="269239" y="23734"/>
                </a:lnTo>
                <a:lnTo>
                  <a:pt x="232695" y="50958"/>
                </a:lnTo>
                <a:lnTo>
                  <a:pt x="204469" y="86247"/>
                </a:lnTo>
                <a:lnTo>
                  <a:pt x="186277" y="127970"/>
                </a:lnTo>
                <a:lnTo>
                  <a:pt x="179831" y="174498"/>
                </a:lnTo>
                <a:lnTo>
                  <a:pt x="179831" y="870204"/>
                </a:lnTo>
                <a:lnTo>
                  <a:pt x="173443" y="916410"/>
                </a:lnTo>
                <a:lnTo>
                  <a:pt x="155391" y="957918"/>
                </a:lnTo>
                <a:lnTo>
                  <a:pt x="127349" y="993076"/>
                </a:lnTo>
                <a:lnTo>
                  <a:pt x="90988" y="1020233"/>
                </a:lnTo>
                <a:lnTo>
                  <a:pt x="47981" y="1037738"/>
                </a:lnTo>
                <a:lnTo>
                  <a:pt x="0" y="1043940"/>
                </a:lnTo>
                <a:lnTo>
                  <a:pt x="47981" y="1050141"/>
                </a:lnTo>
                <a:lnTo>
                  <a:pt x="90988" y="1067646"/>
                </a:lnTo>
                <a:lnTo>
                  <a:pt x="127349" y="1094803"/>
                </a:lnTo>
                <a:lnTo>
                  <a:pt x="155391" y="1129961"/>
                </a:lnTo>
                <a:lnTo>
                  <a:pt x="173443" y="1171469"/>
                </a:lnTo>
                <a:lnTo>
                  <a:pt x="179832" y="1217676"/>
                </a:lnTo>
                <a:lnTo>
                  <a:pt x="179832" y="1914144"/>
                </a:lnTo>
                <a:lnTo>
                  <a:pt x="186277" y="1960350"/>
                </a:lnTo>
                <a:lnTo>
                  <a:pt x="204470" y="2001858"/>
                </a:lnTo>
                <a:lnTo>
                  <a:pt x="232695" y="2037016"/>
                </a:lnTo>
                <a:lnTo>
                  <a:pt x="269240" y="2064173"/>
                </a:lnTo>
                <a:lnTo>
                  <a:pt x="312388" y="2081678"/>
                </a:lnTo>
                <a:lnTo>
                  <a:pt x="360426" y="208788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xmlns="" id="{D7139744-0738-2D41-A425-A588F9DA7D0B}"/>
              </a:ext>
            </a:extLst>
          </p:cNvPr>
          <p:cNvSpPr/>
          <p:nvPr/>
        </p:nvSpPr>
        <p:spPr>
          <a:xfrm>
            <a:off x="8941128" y="6206586"/>
            <a:ext cx="232226" cy="1521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6" name="Connettore 2 15">
            <a:extLst>
              <a:ext uri="{FF2B5EF4-FFF2-40B4-BE49-F238E27FC236}">
                <a16:creationId xmlns:a16="http://schemas.microsoft.com/office/drawing/2014/main" xmlns="" id="{1ABC9C97-44A9-6E4C-AEA7-A71624523E1C}"/>
              </a:ext>
            </a:extLst>
          </p:cNvPr>
          <p:cNvCxnSpPr>
            <a:cxnSpLocks/>
          </p:cNvCxnSpPr>
          <p:nvPr/>
        </p:nvCxnSpPr>
        <p:spPr>
          <a:xfrm flipV="1">
            <a:off x="9057241" y="5202866"/>
            <a:ext cx="427" cy="1964054"/>
          </a:xfrm>
          <a:prstGeom prst="straightConnector1">
            <a:avLst/>
          </a:prstGeom>
          <a:ln>
            <a:headEnd type="triangle" w="med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>
            <a:extLst>
              <a:ext uri="{FF2B5EF4-FFF2-40B4-BE49-F238E27FC236}">
                <a16:creationId xmlns:a16="http://schemas.microsoft.com/office/drawing/2014/main" xmlns="" id="{6DD7AB24-97A4-ED4A-A72A-761296AA2CE8}"/>
              </a:ext>
            </a:extLst>
          </p:cNvPr>
          <p:cNvSpPr txBox="1"/>
          <p:nvPr/>
        </p:nvSpPr>
        <p:spPr>
          <a:xfrm>
            <a:off x="8109267" y="5172440"/>
            <a:ext cx="11998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/>
              <a:t>MATERIE PRIME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xmlns="" id="{C6681203-CCA4-6E41-91DC-A6FE81714952}"/>
              </a:ext>
            </a:extLst>
          </p:cNvPr>
          <p:cNvSpPr txBox="1"/>
          <p:nvPr/>
        </p:nvSpPr>
        <p:spPr>
          <a:xfrm>
            <a:off x="8109267" y="7189629"/>
            <a:ext cx="11998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/>
              <a:t>CONSUMO FINALE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xmlns="" id="{6A5DCF3F-90D4-7E40-8097-F8AD6B8CFA42}"/>
              </a:ext>
            </a:extLst>
          </p:cNvPr>
          <p:cNvSpPr txBox="1"/>
          <p:nvPr/>
        </p:nvSpPr>
        <p:spPr>
          <a:xfrm>
            <a:off x="9128287" y="6846770"/>
            <a:ext cx="11998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DISCENDENTE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xmlns="" id="{DE40C786-E4E7-6B46-B234-C33B13EEA477}"/>
              </a:ext>
            </a:extLst>
          </p:cNvPr>
          <p:cNvSpPr txBox="1"/>
          <p:nvPr/>
        </p:nvSpPr>
        <p:spPr>
          <a:xfrm>
            <a:off x="9128287" y="5082067"/>
            <a:ext cx="11998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ASCENDENTE</a:t>
            </a:r>
          </a:p>
        </p:txBody>
      </p:sp>
    </p:spTree>
    <p:extLst>
      <p:ext uri="{BB962C8B-B14F-4D97-AF65-F5344CB8AC3E}">
        <p14:creationId xmlns:p14="http://schemas.microsoft.com/office/powerpoint/2010/main" val="30681291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23970" y="513842"/>
            <a:ext cx="590892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Le strategie </a:t>
            </a:r>
            <a:r>
              <a:rPr dirty="0"/>
              <a:t>di</a:t>
            </a:r>
            <a:r>
              <a:rPr spc="-40" dirty="0"/>
              <a:t> </a:t>
            </a:r>
            <a:r>
              <a:rPr dirty="0"/>
              <a:t>sviluppo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6100" y="4636008"/>
            <a:ext cx="2171065" cy="849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A50021"/>
                </a:solidFill>
                <a:latin typeface="Arial"/>
                <a:cs typeface="Arial"/>
              </a:rPr>
              <a:t>DIVERSIFICAZIONE  </a:t>
            </a:r>
            <a:r>
              <a:rPr sz="1800" b="1" spc="-5" dirty="0">
                <a:solidFill>
                  <a:srgbClr val="A50021"/>
                </a:solidFill>
                <a:latin typeface="Arial"/>
                <a:cs typeface="Arial"/>
              </a:rPr>
              <a:t>IN </a:t>
            </a:r>
            <a:r>
              <a:rPr sz="1800" b="1" spc="-10" dirty="0">
                <a:solidFill>
                  <a:srgbClr val="A50021"/>
                </a:solidFill>
                <a:latin typeface="Arial"/>
                <a:cs typeface="Arial"/>
              </a:rPr>
              <a:t>NUOVI  BUSINESS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24924" y="3101340"/>
            <a:ext cx="805180" cy="238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spc="-10" dirty="0">
                <a:solidFill>
                  <a:srgbClr val="A50021"/>
                </a:solidFill>
                <a:latin typeface="Arial"/>
                <a:cs typeface="Arial"/>
              </a:rPr>
              <a:t>Co</a:t>
            </a:r>
            <a:r>
              <a:rPr sz="1400" b="1" dirty="0">
                <a:solidFill>
                  <a:srgbClr val="A50021"/>
                </a:solidFill>
                <a:latin typeface="Arial"/>
                <a:cs typeface="Arial"/>
              </a:rPr>
              <a:t>r</a:t>
            </a:r>
            <a:r>
              <a:rPr sz="1400" b="1" spc="-5" dirty="0">
                <a:solidFill>
                  <a:srgbClr val="A50021"/>
                </a:solidFill>
                <a:latin typeface="Arial"/>
                <a:cs typeface="Arial"/>
              </a:rPr>
              <a:t>r</a:t>
            </a:r>
            <a:r>
              <a:rPr sz="1400" b="1" spc="-10" dirty="0">
                <a:solidFill>
                  <a:srgbClr val="A50021"/>
                </a:solidFill>
                <a:latin typeface="Arial"/>
                <a:cs typeface="Arial"/>
              </a:rPr>
              <a:t>elata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72630" y="6143235"/>
            <a:ext cx="160083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15265">
              <a:lnSpc>
                <a:spcPct val="100000"/>
              </a:lnSpc>
              <a:spcBef>
                <a:spcPts val="95"/>
              </a:spcBef>
            </a:pPr>
            <a:r>
              <a:rPr sz="1400" b="1" spc="-5" dirty="0">
                <a:solidFill>
                  <a:srgbClr val="A50021"/>
                </a:solidFill>
                <a:latin typeface="Arial"/>
                <a:cs typeface="Arial"/>
              </a:rPr>
              <a:t>Non </a:t>
            </a:r>
            <a:r>
              <a:rPr sz="1400" b="1" spc="-10" dirty="0">
                <a:solidFill>
                  <a:srgbClr val="A50021"/>
                </a:solidFill>
                <a:latin typeface="Arial"/>
                <a:cs typeface="Arial"/>
              </a:rPr>
              <a:t>correlata  </a:t>
            </a:r>
            <a:r>
              <a:rPr sz="1400" b="1" spc="-10" dirty="0">
                <a:solidFill>
                  <a:srgbClr val="659A9A"/>
                </a:solidFill>
                <a:latin typeface="Arial"/>
                <a:cs typeface="Arial"/>
              </a:rPr>
              <a:t>(conglomerazione)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70500" y="1533674"/>
            <a:ext cx="2427605" cy="2092176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12700" marR="407670">
              <a:lnSpc>
                <a:spcPct val="141100"/>
              </a:lnSpc>
              <a:spcBef>
                <a:spcPts val="5"/>
              </a:spcBef>
            </a:pPr>
            <a:r>
              <a:rPr lang="it-IT" sz="1400" b="1" i="1" spc="-10" dirty="0">
                <a:solidFill>
                  <a:srgbClr val="659A9A"/>
                </a:solidFill>
                <a:latin typeface="Arial"/>
                <a:cs typeface="Arial"/>
              </a:rPr>
              <a:t>Tecnologia </a:t>
            </a:r>
            <a:r>
              <a:rPr lang="it-IT" sz="1400" b="1" i="1" spc="-5" dirty="0">
                <a:solidFill>
                  <a:srgbClr val="659A9A"/>
                </a:solidFill>
                <a:latin typeface="Arial"/>
                <a:cs typeface="Arial"/>
              </a:rPr>
              <a:t>di </a:t>
            </a:r>
            <a:r>
              <a:rPr lang="it-IT" sz="1400" b="1" i="1" spc="-10" dirty="0">
                <a:solidFill>
                  <a:srgbClr val="659A9A"/>
                </a:solidFill>
                <a:latin typeface="Arial"/>
                <a:cs typeface="Arial"/>
              </a:rPr>
              <a:t>prodotto /processo</a:t>
            </a:r>
          </a:p>
          <a:p>
            <a:pPr marL="12700" marR="407670">
              <a:lnSpc>
                <a:spcPct val="141100"/>
              </a:lnSpc>
              <a:spcBef>
                <a:spcPts val="5"/>
              </a:spcBef>
            </a:pPr>
            <a:r>
              <a:rPr lang="it-IT" sz="1400" b="1" i="1" spc="-10" dirty="0">
                <a:solidFill>
                  <a:srgbClr val="659A9A"/>
                </a:solidFill>
                <a:latin typeface="Arial"/>
                <a:cs typeface="Arial"/>
              </a:rPr>
              <a:t>Approvvigionamento (</a:t>
            </a:r>
            <a:r>
              <a:rPr lang="it-IT" sz="1400" b="1" i="1" spc="-5" dirty="0">
                <a:solidFill>
                  <a:srgbClr val="659A9A"/>
                </a:solidFill>
                <a:latin typeface="Arial"/>
                <a:cs typeface="Arial"/>
              </a:rPr>
              <a:t>materie prime, componenti ecc.</a:t>
            </a:r>
            <a:r>
              <a:rPr lang="it-IT" sz="1400" dirty="0">
                <a:latin typeface="Arial"/>
                <a:cs typeface="Arial"/>
              </a:rPr>
              <a:t> </a:t>
            </a:r>
            <a:r>
              <a:rPr lang="it-IT" sz="1400" b="1" i="1" spc="-10" dirty="0">
                <a:solidFill>
                  <a:srgbClr val="659A9A"/>
                </a:solidFill>
                <a:latin typeface="Arial"/>
                <a:cs typeface="Arial"/>
              </a:rPr>
              <a:t>Marketing </a:t>
            </a:r>
            <a:r>
              <a:rPr lang="it-IT" sz="1400" b="1" i="1" spc="-5" dirty="0">
                <a:solidFill>
                  <a:srgbClr val="659A9A"/>
                </a:solidFill>
                <a:latin typeface="Arial"/>
                <a:cs typeface="Arial"/>
              </a:rPr>
              <a:t>e </a:t>
            </a:r>
            <a:r>
              <a:rPr lang="it-IT" sz="1400" b="1" i="1" spc="-10" dirty="0">
                <a:solidFill>
                  <a:srgbClr val="659A9A"/>
                </a:solidFill>
                <a:latin typeface="Arial"/>
                <a:cs typeface="Arial"/>
              </a:rPr>
              <a:t>vendite  </a:t>
            </a:r>
            <a:r>
              <a:rPr lang="it-IT" sz="1400" b="1" i="1" spc="-5" dirty="0">
                <a:solidFill>
                  <a:srgbClr val="659A9A"/>
                </a:solidFill>
                <a:latin typeface="Arial"/>
                <a:cs typeface="Arial"/>
              </a:rPr>
              <a:t>Servizi</a:t>
            </a:r>
            <a:endParaRPr lang="it-IT" sz="14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712462" y="1867408"/>
            <a:ext cx="360680" cy="3024505"/>
          </a:xfrm>
          <a:custGeom>
            <a:avLst/>
            <a:gdLst/>
            <a:ahLst/>
            <a:cxnLst/>
            <a:rect l="l" t="t" r="r" b="b"/>
            <a:pathLst>
              <a:path w="360679" h="3024504">
                <a:moveTo>
                  <a:pt x="360425" y="0"/>
                </a:moveTo>
                <a:lnTo>
                  <a:pt x="318991" y="6693"/>
                </a:lnTo>
                <a:lnTo>
                  <a:pt x="280969" y="25743"/>
                </a:lnTo>
                <a:lnTo>
                  <a:pt x="247438" y="55603"/>
                </a:lnTo>
                <a:lnTo>
                  <a:pt x="219480" y="94727"/>
                </a:lnTo>
                <a:lnTo>
                  <a:pt x="198173" y="141569"/>
                </a:lnTo>
                <a:lnTo>
                  <a:pt x="184597" y="194583"/>
                </a:lnTo>
                <a:lnTo>
                  <a:pt x="179831" y="252222"/>
                </a:lnTo>
                <a:lnTo>
                  <a:pt x="179832" y="1260348"/>
                </a:lnTo>
                <a:lnTo>
                  <a:pt x="175108" y="1318226"/>
                </a:lnTo>
                <a:lnTo>
                  <a:pt x="161641" y="1371333"/>
                </a:lnTo>
                <a:lnTo>
                  <a:pt x="140483" y="1418161"/>
                </a:lnTo>
                <a:lnTo>
                  <a:pt x="112687" y="1457206"/>
                </a:lnTo>
                <a:lnTo>
                  <a:pt x="79305" y="1486959"/>
                </a:lnTo>
                <a:lnTo>
                  <a:pt x="41392" y="1505916"/>
                </a:lnTo>
                <a:lnTo>
                  <a:pt x="0" y="1512570"/>
                </a:lnTo>
                <a:lnTo>
                  <a:pt x="41392" y="1519223"/>
                </a:lnTo>
                <a:lnTo>
                  <a:pt x="79305" y="1538180"/>
                </a:lnTo>
                <a:lnTo>
                  <a:pt x="112687" y="1567933"/>
                </a:lnTo>
                <a:lnTo>
                  <a:pt x="140483" y="1606978"/>
                </a:lnTo>
                <a:lnTo>
                  <a:pt x="161641" y="1653806"/>
                </a:lnTo>
                <a:lnTo>
                  <a:pt x="175108" y="1706913"/>
                </a:lnTo>
                <a:lnTo>
                  <a:pt x="179832" y="1764792"/>
                </a:lnTo>
                <a:lnTo>
                  <a:pt x="179832" y="2772156"/>
                </a:lnTo>
                <a:lnTo>
                  <a:pt x="184597" y="2830034"/>
                </a:lnTo>
                <a:lnTo>
                  <a:pt x="198173" y="2883141"/>
                </a:lnTo>
                <a:lnTo>
                  <a:pt x="219480" y="2929969"/>
                </a:lnTo>
                <a:lnTo>
                  <a:pt x="247438" y="2969014"/>
                </a:lnTo>
                <a:lnTo>
                  <a:pt x="280969" y="2998767"/>
                </a:lnTo>
                <a:lnTo>
                  <a:pt x="318991" y="3017724"/>
                </a:lnTo>
                <a:lnTo>
                  <a:pt x="360426" y="3024378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767838" y="3018790"/>
            <a:ext cx="388620" cy="3731260"/>
          </a:xfrm>
          <a:custGeom>
            <a:avLst/>
            <a:gdLst/>
            <a:ahLst/>
            <a:cxnLst/>
            <a:rect l="l" t="t" r="r" b="b"/>
            <a:pathLst>
              <a:path w="388620" h="3731259">
                <a:moveTo>
                  <a:pt x="388619" y="0"/>
                </a:moveTo>
                <a:lnTo>
                  <a:pt x="320767" y="19479"/>
                </a:lnTo>
                <a:lnTo>
                  <a:pt x="263376" y="73202"/>
                </a:lnTo>
                <a:lnTo>
                  <a:pt x="239967" y="110693"/>
                </a:lnTo>
                <a:lnTo>
                  <a:pt x="220810" y="154093"/>
                </a:lnTo>
                <a:lnTo>
                  <a:pt x="206451" y="202516"/>
                </a:lnTo>
                <a:lnTo>
                  <a:pt x="197436" y="255078"/>
                </a:lnTo>
                <a:lnTo>
                  <a:pt x="194309" y="310896"/>
                </a:lnTo>
                <a:lnTo>
                  <a:pt x="194309" y="1554480"/>
                </a:lnTo>
                <a:lnTo>
                  <a:pt x="191183" y="1610297"/>
                </a:lnTo>
                <a:lnTo>
                  <a:pt x="182168" y="1662859"/>
                </a:lnTo>
                <a:lnTo>
                  <a:pt x="167809" y="1711282"/>
                </a:lnTo>
                <a:lnTo>
                  <a:pt x="148652" y="1754682"/>
                </a:lnTo>
                <a:lnTo>
                  <a:pt x="125243" y="1792173"/>
                </a:lnTo>
                <a:lnTo>
                  <a:pt x="98128" y="1822873"/>
                </a:lnTo>
                <a:lnTo>
                  <a:pt x="34961" y="1860358"/>
                </a:lnTo>
                <a:lnTo>
                  <a:pt x="0" y="1865376"/>
                </a:lnTo>
                <a:lnTo>
                  <a:pt x="34961" y="1870368"/>
                </a:lnTo>
                <a:lnTo>
                  <a:pt x="98128" y="1907709"/>
                </a:lnTo>
                <a:lnTo>
                  <a:pt x="125243" y="1938327"/>
                </a:lnTo>
                <a:lnTo>
                  <a:pt x="148652" y="1975756"/>
                </a:lnTo>
                <a:lnTo>
                  <a:pt x="167809" y="2019130"/>
                </a:lnTo>
                <a:lnTo>
                  <a:pt x="182168" y="2067585"/>
                </a:lnTo>
                <a:lnTo>
                  <a:pt x="191183" y="2120254"/>
                </a:lnTo>
                <a:lnTo>
                  <a:pt x="194309" y="2176272"/>
                </a:lnTo>
                <a:lnTo>
                  <a:pt x="194309" y="3419855"/>
                </a:lnTo>
                <a:lnTo>
                  <a:pt x="197436" y="3475673"/>
                </a:lnTo>
                <a:lnTo>
                  <a:pt x="206451" y="3528235"/>
                </a:lnTo>
                <a:lnTo>
                  <a:pt x="220810" y="3576658"/>
                </a:lnTo>
                <a:lnTo>
                  <a:pt x="239967" y="3620058"/>
                </a:lnTo>
                <a:lnTo>
                  <a:pt x="263376" y="3657549"/>
                </a:lnTo>
                <a:lnTo>
                  <a:pt x="290491" y="3688249"/>
                </a:lnTo>
                <a:lnTo>
                  <a:pt x="353658" y="3725734"/>
                </a:lnTo>
                <a:lnTo>
                  <a:pt x="388619" y="3730752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xmlns="" id="{817F569E-31EA-774A-A8D8-24EEA1F4B5E0}"/>
              </a:ext>
            </a:extLst>
          </p:cNvPr>
          <p:cNvSpPr/>
          <p:nvPr/>
        </p:nvSpPr>
        <p:spPr>
          <a:xfrm>
            <a:off x="6743438" y="5678763"/>
            <a:ext cx="39032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it-IT" b="1" u="sng" dirty="0"/>
              <a:t>DIVERSIFICAZIONE si realizza mediante un ampliamento della aree strategiche d’affari,</a:t>
            </a:r>
            <a:r>
              <a:rPr lang="it-IT" altLang="it-IT" dirty="0"/>
              <a:t> che richiede lo sviluppo di nuove tecnologie e che determina nuovi clienti e concorrenti.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6714076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55012" y="507390"/>
            <a:ext cx="8163687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Le strategie </a:t>
            </a:r>
            <a:r>
              <a:rPr dirty="0"/>
              <a:t>di sviluppo</a:t>
            </a:r>
            <a:r>
              <a:rPr spc="25" dirty="0"/>
              <a:t> </a:t>
            </a:r>
            <a:r>
              <a:rPr spc="-5" dirty="0"/>
              <a:t>dimensionale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38605" y="2538475"/>
            <a:ext cx="211201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i="1" spc="-5" dirty="0">
                <a:solidFill>
                  <a:srgbClr val="00009A"/>
                </a:solidFill>
                <a:latin typeface="Arial"/>
                <a:cs typeface="Arial"/>
              </a:rPr>
              <a:t>1.</a:t>
            </a:r>
            <a:r>
              <a:rPr sz="2000" b="1" i="1" spc="-35" dirty="0">
                <a:solidFill>
                  <a:srgbClr val="00009A"/>
                </a:solidFill>
                <a:latin typeface="Arial"/>
                <a:cs typeface="Arial"/>
              </a:rPr>
              <a:t> </a:t>
            </a:r>
            <a:r>
              <a:rPr sz="2000" b="1" i="1" spc="-10" dirty="0">
                <a:solidFill>
                  <a:srgbClr val="00009A"/>
                </a:solidFill>
                <a:latin typeface="Arial"/>
                <a:cs typeface="Arial"/>
              </a:rPr>
              <a:t>Monosettoriale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05604" y="2409697"/>
            <a:ext cx="30740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7200" lvl="1" indent="-4445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457200" algn="l"/>
              </a:tabLst>
            </a:pPr>
            <a:r>
              <a:rPr sz="1800" b="1" spc="-5" dirty="0">
                <a:solidFill>
                  <a:srgbClr val="659A9A"/>
                </a:solidFill>
                <a:latin typeface="Arial"/>
                <a:cs typeface="Arial"/>
              </a:rPr>
              <a:t>Integrazione</a:t>
            </a:r>
            <a:r>
              <a:rPr sz="1800" b="1" spc="-40" dirty="0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659A9A"/>
                </a:solidFill>
                <a:latin typeface="Arial"/>
                <a:cs typeface="Arial"/>
              </a:rPr>
              <a:t>orizzontale</a:t>
            </a:r>
            <a:endParaRPr sz="1800">
              <a:latin typeface="Arial"/>
              <a:cs typeface="Arial"/>
            </a:endParaRPr>
          </a:p>
          <a:p>
            <a:pPr marL="456565" lvl="1" indent="-443865">
              <a:lnSpc>
                <a:spcPct val="100000"/>
              </a:lnSpc>
              <a:spcBef>
                <a:spcPts val="1440"/>
              </a:spcBef>
              <a:buAutoNum type="arabicPeriod"/>
              <a:tabLst>
                <a:tab pos="457200" algn="l"/>
              </a:tabLst>
            </a:pPr>
            <a:r>
              <a:rPr sz="1800" b="1" spc="-5" dirty="0">
                <a:solidFill>
                  <a:srgbClr val="659A9A"/>
                </a:solidFill>
                <a:latin typeface="Arial"/>
                <a:cs typeface="Arial"/>
              </a:rPr>
              <a:t>Integrazione </a:t>
            </a:r>
            <a:r>
              <a:rPr sz="1800" b="1" spc="-10" dirty="0">
                <a:solidFill>
                  <a:srgbClr val="659A9A"/>
                </a:solidFill>
                <a:latin typeface="Arial"/>
                <a:cs typeface="Arial"/>
              </a:rPr>
              <a:t>verticale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205604" y="5572150"/>
            <a:ext cx="46736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7200" lvl="1" indent="-4445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457834" algn="l"/>
              </a:tabLst>
            </a:pPr>
            <a:r>
              <a:rPr sz="1800" b="1" spc="-5" dirty="0">
                <a:solidFill>
                  <a:srgbClr val="659A9A"/>
                </a:solidFill>
                <a:latin typeface="Arial"/>
                <a:cs typeface="Arial"/>
              </a:rPr>
              <a:t>Sviluppo internazionale del</a:t>
            </a:r>
            <a:r>
              <a:rPr sz="1800" b="1" spc="-35" dirty="0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659A9A"/>
                </a:solidFill>
                <a:latin typeface="Arial"/>
                <a:cs typeface="Arial"/>
              </a:rPr>
              <a:t>mercato</a:t>
            </a:r>
            <a:endParaRPr sz="1800">
              <a:latin typeface="Arial"/>
              <a:cs typeface="Arial"/>
            </a:endParaRPr>
          </a:p>
          <a:p>
            <a:pPr marL="457200" lvl="1" indent="-444500">
              <a:lnSpc>
                <a:spcPct val="100000"/>
              </a:lnSpc>
              <a:spcBef>
                <a:spcPts val="1440"/>
              </a:spcBef>
              <a:buAutoNum type="arabicPeriod"/>
              <a:tabLst>
                <a:tab pos="457834" algn="l"/>
              </a:tabLst>
            </a:pPr>
            <a:r>
              <a:rPr sz="1800" b="1" spc="-5" dirty="0">
                <a:solidFill>
                  <a:srgbClr val="659A9A"/>
                </a:solidFill>
                <a:latin typeface="Arial"/>
                <a:cs typeface="Arial"/>
              </a:rPr>
              <a:t>Sviluppo multinazionale della</a:t>
            </a:r>
            <a:r>
              <a:rPr sz="1800" b="1" spc="-30" dirty="0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659A9A"/>
                </a:solidFill>
                <a:latin typeface="Arial"/>
                <a:cs typeface="Arial"/>
              </a:rPr>
              <a:t>gestione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38605" y="3858136"/>
            <a:ext cx="6424295" cy="1058545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marL="2679065">
              <a:lnSpc>
                <a:spcPct val="100000"/>
              </a:lnSpc>
              <a:spcBef>
                <a:spcPts val="405"/>
              </a:spcBef>
            </a:pPr>
            <a:r>
              <a:rPr sz="1800" b="1" spc="-5" dirty="0">
                <a:solidFill>
                  <a:srgbClr val="659A9A"/>
                </a:solidFill>
                <a:latin typeface="Arial"/>
                <a:cs typeface="Arial"/>
              </a:rPr>
              <a:t>2.1. Diversificazione</a:t>
            </a:r>
            <a:r>
              <a:rPr sz="1800" b="1" spc="-15" dirty="0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659A9A"/>
                </a:solidFill>
                <a:latin typeface="Arial"/>
                <a:cs typeface="Arial"/>
              </a:rPr>
              <a:t>laterale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2000" b="1" i="1" spc="-5" dirty="0">
                <a:solidFill>
                  <a:srgbClr val="00009A"/>
                </a:solidFill>
                <a:latin typeface="Arial"/>
                <a:cs typeface="Arial"/>
              </a:rPr>
              <a:t>2. </a:t>
            </a:r>
            <a:r>
              <a:rPr sz="2000" b="1" i="1" spc="-10" dirty="0">
                <a:solidFill>
                  <a:srgbClr val="00009A"/>
                </a:solidFill>
                <a:latin typeface="Arial"/>
                <a:cs typeface="Arial"/>
              </a:rPr>
              <a:t>Polisettoriale</a:t>
            </a:r>
            <a:endParaRPr sz="2000">
              <a:latin typeface="Arial"/>
              <a:cs typeface="Arial"/>
            </a:endParaRPr>
          </a:p>
          <a:p>
            <a:pPr marL="2679065">
              <a:lnSpc>
                <a:spcPct val="100000"/>
              </a:lnSpc>
              <a:spcBef>
                <a:spcPts val="765"/>
              </a:spcBef>
            </a:pPr>
            <a:r>
              <a:rPr sz="1800" b="1" spc="-5" dirty="0">
                <a:solidFill>
                  <a:srgbClr val="659A9A"/>
                </a:solidFill>
                <a:latin typeface="Arial"/>
                <a:cs typeface="Arial"/>
              </a:rPr>
              <a:t>2.2. Diversificazione</a:t>
            </a:r>
            <a:r>
              <a:rPr sz="1800" b="1" spc="-35" dirty="0">
                <a:solidFill>
                  <a:srgbClr val="659A9A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659A9A"/>
                </a:solidFill>
                <a:latin typeface="Arial"/>
                <a:cs typeface="Arial"/>
              </a:rPr>
              <a:t>conglomerale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38605" y="5738874"/>
            <a:ext cx="201295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i="1" spc="-5" dirty="0">
                <a:solidFill>
                  <a:srgbClr val="00009A"/>
                </a:solidFill>
                <a:latin typeface="Arial"/>
                <a:cs typeface="Arial"/>
              </a:rPr>
              <a:t>3.</a:t>
            </a:r>
            <a:r>
              <a:rPr sz="2000" b="1" i="1" spc="-45" dirty="0">
                <a:solidFill>
                  <a:srgbClr val="00009A"/>
                </a:solidFill>
                <a:latin typeface="Arial"/>
                <a:cs typeface="Arial"/>
              </a:rPr>
              <a:t> </a:t>
            </a:r>
            <a:r>
              <a:rPr sz="2000" b="1" i="1" spc="-5" dirty="0">
                <a:solidFill>
                  <a:srgbClr val="00009A"/>
                </a:solidFill>
                <a:latin typeface="Arial"/>
                <a:cs typeface="Arial"/>
              </a:rPr>
              <a:t>Internazionale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558405" y="2722270"/>
            <a:ext cx="135890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659A9A"/>
                </a:solidFill>
                <a:latin typeface="Arial"/>
                <a:cs typeface="Arial"/>
              </a:rPr>
              <a:t>ascendente  discendente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91004" y="1573022"/>
            <a:ext cx="197167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5" dirty="0">
                <a:solidFill>
                  <a:srgbClr val="CC3300"/>
                </a:solidFill>
                <a:latin typeface="Arial"/>
                <a:cs typeface="Arial"/>
              </a:rPr>
              <a:t>Tipo di</a:t>
            </a:r>
            <a:r>
              <a:rPr sz="2000" b="1" spc="-45" dirty="0">
                <a:solidFill>
                  <a:srgbClr val="CC33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CC3300"/>
                </a:solidFill>
                <a:latin typeface="Arial"/>
                <a:cs typeface="Arial"/>
              </a:rPr>
              <a:t>sviluppo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63288" y="1573022"/>
            <a:ext cx="2169795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b="1" spc="-5" dirty="0">
                <a:solidFill>
                  <a:srgbClr val="CC3300"/>
                </a:solidFill>
                <a:latin typeface="Arial"/>
                <a:cs typeface="Arial"/>
              </a:rPr>
              <a:t>Strategie</a:t>
            </a:r>
            <a:r>
              <a:rPr sz="2000" b="1" spc="-30" dirty="0">
                <a:solidFill>
                  <a:srgbClr val="CC33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CC3300"/>
                </a:solidFill>
                <a:latin typeface="Arial"/>
                <a:cs typeface="Arial"/>
              </a:rPr>
              <a:t>adottate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7369175" y="2714244"/>
            <a:ext cx="215900" cy="792480"/>
          </a:xfrm>
          <a:custGeom>
            <a:avLst/>
            <a:gdLst/>
            <a:ahLst/>
            <a:cxnLst/>
            <a:rect l="l" t="t" r="r" b="b"/>
            <a:pathLst>
              <a:path w="215900" h="792479">
                <a:moveTo>
                  <a:pt x="215646" y="0"/>
                </a:moveTo>
                <a:lnTo>
                  <a:pt x="173783" y="5214"/>
                </a:lnTo>
                <a:lnTo>
                  <a:pt x="139636" y="19431"/>
                </a:lnTo>
                <a:lnTo>
                  <a:pt x="116633" y="40505"/>
                </a:lnTo>
                <a:lnTo>
                  <a:pt x="108204" y="66294"/>
                </a:lnTo>
                <a:lnTo>
                  <a:pt x="108204" y="329946"/>
                </a:lnTo>
                <a:lnTo>
                  <a:pt x="99655" y="355734"/>
                </a:lnTo>
                <a:lnTo>
                  <a:pt x="76390" y="376809"/>
                </a:lnTo>
                <a:lnTo>
                  <a:pt x="41981" y="391025"/>
                </a:lnTo>
                <a:lnTo>
                  <a:pt x="0" y="396240"/>
                </a:lnTo>
                <a:lnTo>
                  <a:pt x="41981" y="401454"/>
                </a:lnTo>
                <a:lnTo>
                  <a:pt x="76390" y="415670"/>
                </a:lnTo>
                <a:lnTo>
                  <a:pt x="99655" y="436745"/>
                </a:lnTo>
                <a:lnTo>
                  <a:pt x="108204" y="462534"/>
                </a:lnTo>
                <a:lnTo>
                  <a:pt x="108204" y="726186"/>
                </a:lnTo>
                <a:lnTo>
                  <a:pt x="116633" y="751974"/>
                </a:lnTo>
                <a:lnTo>
                  <a:pt x="139636" y="773049"/>
                </a:lnTo>
                <a:lnTo>
                  <a:pt x="173783" y="787265"/>
                </a:lnTo>
                <a:lnTo>
                  <a:pt x="215646" y="79248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13504" y="2282189"/>
            <a:ext cx="215900" cy="1080135"/>
          </a:xfrm>
          <a:custGeom>
            <a:avLst/>
            <a:gdLst/>
            <a:ahLst/>
            <a:cxnLst/>
            <a:rect l="l" t="t" r="r" b="b"/>
            <a:pathLst>
              <a:path w="215900" h="1080135">
                <a:moveTo>
                  <a:pt x="215646" y="0"/>
                </a:moveTo>
                <a:lnTo>
                  <a:pt x="173664" y="7096"/>
                </a:lnTo>
                <a:lnTo>
                  <a:pt x="139255" y="26479"/>
                </a:lnTo>
                <a:lnTo>
                  <a:pt x="115990" y="55292"/>
                </a:lnTo>
                <a:lnTo>
                  <a:pt x="107442" y="90678"/>
                </a:lnTo>
                <a:lnTo>
                  <a:pt x="107442" y="450342"/>
                </a:lnTo>
                <a:lnTo>
                  <a:pt x="99012" y="485286"/>
                </a:lnTo>
                <a:lnTo>
                  <a:pt x="76009" y="513873"/>
                </a:lnTo>
                <a:lnTo>
                  <a:pt x="41862" y="533173"/>
                </a:lnTo>
                <a:lnTo>
                  <a:pt x="0" y="540258"/>
                </a:lnTo>
                <a:lnTo>
                  <a:pt x="41862" y="547342"/>
                </a:lnTo>
                <a:lnTo>
                  <a:pt x="76009" y="566642"/>
                </a:lnTo>
                <a:lnTo>
                  <a:pt x="99012" y="595229"/>
                </a:lnTo>
                <a:lnTo>
                  <a:pt x="107442" y="630174"/>
                </a:lnTo>
                <a:lnTo>
                  <a:pt x="107442" y="989838"/>
                </a:lnTo>
                <a:lnTo>
                  <a:pt x="115990" y="1024782"/>
                </a:lnTo>
                <a:lnTo>
                  <a:pt x="139255" y="1053369"/>
                </a:lnTo>
                <a:lnTo>
                  <a:pt x="173664" y="1072669"/>
                </a:lnTo>
                <a:lnTo>
                  <a:pt x="215646" y="1079754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841877" y="3938015"/>
            <a:ext cx="215900" cy="1080135"/>
          </a:xfrm>
          <a:custGeom>
            <a:avLst/>
            <a:gdLst/>
            <a:ahLst/>
            <a:cxnLst/>
            <a:rect l="l" t="t" r="r" b="b"/>
            <a:pathLst>
              <a:path w="215900" h="1080135">
                <a:moveTo>
                  <a:pt x="215646" y="0"/>
                </a:moveTo>
                <a:lnTo>
                  <a:pt x="173783" y="7084"/>
                </a:lnTo>
                <a:lnTo>
                  <a:pt x="139636" y="26384"/>
                </a:lnTo>
                <a:lnTo>
                  <a:pt x="116633" y="54971"/>
                </a:lnTo>
                <a:lnTo>
                  <a:pt x="108204" y="89916"/>
                </a:lnTo>
                <a:lnTo>
                  <a:pt x="108204" y="450342"/>
                </a:lnTo>
                <a:lnTo>
                  <a:pt x="99655" y="485286"/>
                </a:lnTo>
                <a:lnTo>
                  <a:pt x="76390" y="513873"/>
                </a:lnTo>
                <a:lnTo>
                  <a:pt x="41981" y="533173"/>
                </a:lnTo>
                <a:lnTo>
                  <a:pt x="0" y="540258"/>
                </a:lnTo>
                <a:lnTo>
                  <a:pt x="41981" y="547342"/>
                </a:lnTo>
                <a:lnTo>
                  <a:pt x="76390" y="566642"/>
                </a:lnTo>
                <a:lnTo>
                  <a:pt x="99655" y="595229"/>
                </a:lnTo>
                <a:lnTo>
                  <a:pt x="108204" y="630174"/>
                </a:lnTo>
                <a:lnTo>
                  <a:pt x="108204" y="989838"/>
                </a:lnTo>
                <a:lnTo>
                  <a:pt x="116633" y="1024782"/>
                </a:lnTo>
                <a:lnTo>
                  <a:pt x="139636" y="1053369"/>
                </a:lnTo>
                <a:lnTo>
                  <a:pt x="173783" y="1072669"/>
                </a:lnTo>
                <a:lnTo>
                  <a:pt x="215646" y="1079754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913504" y="5449823"/>
            <a:ext cx="215900" cy="1079500"/>
          </a:xfrm>
          <a:custGeom>
            <a:avLst/>
            <a:gdLst/>
            <a:ahLst/>
            <a:cxnLst/>
            <a:rect l="l" t="t" r="r" b="b"/>
            <a:pathLst>
              <a:path w="215900" h="1079500">
                <a:moveTo>
                  <a:pt x="215646" y="0"/>
                </a:moveTo>
                <a:lnTo>
                  <a:pt x="173664" y="7084"/>
                </a:lnTo>
                <a:lnTo>
                  <a:pt x="139255" y="26384"/>
                </a:lnTo>
                <a:lnTo>
                  <a:pt x="115990" y="54971"/>
                </a:lnTo>
                <a:lnTo>
                  <a:pt x="107442" y="89916"/>
                </a:lnTo>
                <a:lnTo>
                  <a:pt x="107442" y="449580"/>
                </a:lnTo>
                <a:lnTo>
                  <a:pt x="99012" y="484524"/>
                </a:lnTo>
                <a:lnTo>
                  <a:pt x="76009" y="513111"/>
                </a:lnTo>
                <a:lnTo>
                  <a:pt x="41862" y="532411"/>
                </a:lnTo>
                <a:lnTo>
                  <a:pt x="0" y="539496"/>
                </a:lnTo>
                <a:lnTo>
                  <a:pt x="41862" y="546580"/>
                </a:lnTo>
                <a:lnTo>
                  <a:pt x="76009" y="565880"/>
                </a:lnTo>
                <a:lnTo>
                  <a:pt x="99012" y="594467"/>
                </a:lnTo>
                <a:lnTo>
                  <a:pt x="107442" y="629412"/>
                </a:lnTo>
                <a:lnTo>
                  <a:pt x="107442" y="989076"/>
                </a:lnTo>
                <a:lnTo>
                  <a:pt x="115990" y="1024342"/>
                </a:lnTo>
                <a:lnTo>
                  <a:pt x="139255" y="1052893"/>
                </a:lnTo>
                <a:lnTo>
                  <a:pt x="173664" y="1072014"/>
                </a:lnTo>
                <a:lnTo>
                  <a:pt x="215646" y="1078992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1902151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84664" y="385613"/>
            <a:ext cx="591807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Integrazione</a:t>
            </a:r>
            <a:r>
              <a:rPr spc="-40" dirty="0"/>
              <a:t> </a:t>
            </a:r>
            <a:r>
              <a:rPr dirty="0"/>
              <a:t>orizzontale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38605" y="2434844"/>
            <a:ext cx="3329940" cy="575945"/>
          </a:xfrm>
          <a:prstGeom prst="rect">
            <a:avLst/>
          </a:prstGeom>
        </p:spPr>
        <p:txBody>
          <a:bodyPr vert="horz" wrap="square" lIns="0" tIns="1047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25"/>
              </a:spcBef>
            </a:pPr>
            <a:r>
              <a:rPr sz="1200" spc="-5" dirty="0">
                <a:solidFill>
                  <a:srgbClr val="A50021"/>
                </a:solidFill>
                <a:latin typeface="Arial Black"/>
                <a:cs typeface="Arial Black"/>
              </a:rPr>
              <a:t>OBIETTIVO</a:t>
            </a:r>
            <a:endParaRPr sz="1200">
              <a:latin typeface="Arial Black"/>
              <a:cs typeface="Arial Black"/>
            </a:endParaRPr>
          </a:p>
          <a:p>
            <a:pPr marL="63500">
              <a:lnSpc>
                <a:spcPct val="100000"/>
              </a:lnSpc>
              <a:spcBef>
                <a:spcPts val="725"/>
              </a:spcBef>
            </a:pPr>
            <a:r>
              <a:rPr sz="1200" spc="-5" dirty="0">
                <a:solidFill>
                  <a:srgbClr val="006565"/>
                </a:solidFill>
                <a:latin typeface="Arial Black"/>
                <a:cs typeface="Arial Black"/>
              </a:rPr>
              <a:t>AUMENTO DELLA QUOTA </a:t>
            </a:r>
            <a:r>
              <a:rPr sz="1200" dirty="0">
                <a:solidFill>
                  <a:srgbClr val="006565"/>
                </a:solidFill>
                <a:latin typeface="Arial Black"/>
                <a:cs typeface="Arial Black"/>
              </a:rPr>
              <a:t>DI</a:t>
            </a:r>
            <a:r>
              <a:rPr sz="1200" spc="30" dirty="0">
                <a:solidFill>
                  <a:srgbClr val="006565"/>
                </a:solidFill>
                <a:latin typeface="Arial Black"/>
                <a:cs typeface="Arial Black"/>
              </a:rPr>
              <a:t> </a:t>
            </a:r>
            <a:r>
              <a:rPr sz="1200" spc="-5" dirty="0">
                <a:solidFill>
                  <a:srgbClr val="006565"/>
                </a:solidFill>
                <a:latin typeface="Arial Black"/>
                <a:cs typeface="Arial Black"/>
              </a:rPr>
              <a:t>MERCATO</a:t>
            </a:r>
            <a:endParaRPr sz="120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59565" y="2071116"/>
            <a:ext cx="215900" cy="1584960"/>
          </a:xfrm>
          <a:custGeom>
            <a:avLst/>
            <a:gdLst/>
            <a:ahLst/>
            <a:cxnLst/>
            <a:rect l="l" t="t" r="r" b="b"/>
            <a:pathLst>
              <a:path w="215900" h="1584960">
                <a:moveTo>
                  <a:pt x="215646" y="0"/>
                </a:moveTo>
                <a:lnTo>
                  <a:pt x="173783" y="10429"/>
                </a:lnTo>
                <a:lnTo>
                  <a:pt x="139636" y="38862"/>
                </a:lnTo>
                <a:lnTo>
                  <a:pt x="116633" y="81010"/>
                </a:lnTo>
                <a:lnTo>
                  <a:pt x="108204" y="132588"/>
                </a:lnTo>
                <a:lnTo>
                  <a:pt x="108204" y="660654"/>
                </a:lnTo>
                <a:lnTo>
                  <a:pt x="99655" y="711791"/>
                </a:lnTo>
                <a:lnTo>
                  <a:pt x="76390" y="753713"/>
                </a:lnTo>
                <a:lnTo>
                  <a:pt x="41981" y="782062"/>
                </a:lnTo>
                <a:lnTo>
                  <a:pt x="0" y="792480"/>
                </a:lnTo>
                <a:lnTo>
                  <a:pt x="41981" y="802897"/>
                </a:lnTo>
                <a:lnTo>
                  <a:pt x="76390" y="831246"/>
                </a:lnTo>
                <a:lnTo>
                  <a:pt x="99655" y="873168"/>
                </a:lnTo>
                <a:lnTo>
                  <a:pt x="108204" y="924306"/>
                </a:lnTo>
                <a:lnTo>
                  <a:pt x="108204" y="1452372"/>
                </a:lnTo>
                <a:lnTo>
                  <a:pt x="116633" y="1503949"/>
                </a:lnTo>
                <a:lnTo>
                  <a:pt x="139636" y="1546098"/>
                </a:lnTo>
                <a:lnTo>
                  <a:pt x="173783" y="1574530"/>
                </a:lnTo>
                <a:lnTo>
                  <a:pt x="215646" y="158496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54701" y="2255012"/>
            <a:ext cx="3735070" cy="121412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20"/>
              </a:spcBef>
              <a:buSzPct val="91666"/>
              <a:buFont typeface="Wingdings"/>
              <a:buChar char=""/>
              <a:tabLst>
                <a:tab pos="134620" algn="l"/>
              </a:tabLst>
            </a:pPr>
            <a:r>
              <a:rPr sz="1200" dirty="0">
                <a:latin typeface="Arial Black"/>
                <a:cs typeface="Arial Black"/>
              </a:rPr>
              <a:t>COMPLETAMENTO GAMMA </a:t>
            </a:r>
            <a:r>
              <a:rPr sz="1200" spc="-5" dirty="0">
                <a:latin typeface="Arial Black"/>
                <a:cs typeface="Arial Black"/>
              </a:rPr>
              <a:t>DEI</a:t>
            </a:r>
            <a:r>
              <a:rPr sz="1200" spc="-40" dirty="0">
                <a:latin typeface="Arial Black"/>
                <a:cs typeface="Arial Black"/>
              </a:rPr>
              <a:t> </a:t>
            </a:r>
            <a:r>
              <a:rPr sz="1200" spc="-5" dirty="0">
                <a:latin typeface="Arial Black"/>
                <a:cs typeface="Arial Black"/>
              </a:rPr>
              <a:t>PRODOTTI</a:t>
            </a:r>
            <a:endParaRPr sz="12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  <a:spcBef>
                <a:spcPts val="720"/>
              </a:spcBef>
              <a:buSzPct val="91666"/>
              <a:buFont typeface="Wingdings"/>
              <a:buChar char=""/>
              <a:tabLst>
                <a:tab pos="134620" algn="l"/>
              </a:tabLst>
            </a:pPr>
            <a:r>
              <a:rPr sz="1200" dirty="0">
                <a:latin typeface="Arial Black"/>
                <a:cs typeface="Arial Black"/>
              </a:rPr>
              <a:t>AMPLIAMENTO NUMERO </a:t>
            </a:r>
            <a:r>
              <a:rPr sz="1200" spc="-5" dirty="0">
                <a:latin typeface="Arial Black"/>
                <a:cs typeface="Arial Black"/>
              </a:rPr>
              <a:t>DEI SEGMENTI</a:t>
            </a:r>
            <a:r>
              <a:rPr sz="1200" spc="-60" dirty="0">
                <a:latin typeface="Arial Black"/>
                <a:cs typeface="Arial Black"/>
              </a:rPr>
              <a:t> </a:t>
            </a:r>
            <a:r>
              <a:rPr sz="1200" spc="-5" dirty="0">
                <a:latin typeface="Arial Black"/>
                <a:cs typeface="Arial Black"/>
              </a:rPr>
              <a:t>DI  MERCATO</a:t>
            </a:r>
            <a:endParaRPr sz="1200">
              <a:latin typeface="Arial Black"/>
              <a:cs typeface="Arial Black"/>
            </a:endParaRPr>
          </a:p>
          <a:p>
            <a:pPr marL="12700" marR="243840">
              <a:lnSpc>
                <a:spcPct val="100000"/>
              </a:lnSpc>
              <a:spcBef>
                <a:spcPts val="720"/>
              </a:spcBef>
              <a:buSzPct val="91666"/>
              <a:buFont typeface="Wingdings"/>
              <a:buChar char=""/>
              <a:tabLst>
                <a:tab pos="134620" algn="l"/>
              </a:tabLst>
            </a:pPr>
            <a:r>
              <a:rPr sz="1200" dirty="0">
                <a:latin typeface="Arial Black"/>
                <a:cs typeface="Arial Black"/>
              </a:rPr>
              <a:t>ALLARGAMENTO AREA </a:t>
            </a:r>
            <a:r>
              <a:rPr sz="1200" spc="-5" dirty="0">
                <a:latin typeface="Arial Black"/>
                <a:cs typeface="Arial Black"/>
              </a:rPr>
              <a:t>GEOGRAFICA DI  VENDITA</a:t>
            </a:r>
            <a:endParaRPr sz="1200">
              <a:latin typeface="Arial Black"/>
              <a:cs typeface="Arial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38605" y="3588512"/>
            <a:ext cx="7694295" cy="1036181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sz="1200" spc="-5" dirty="0">
                <a:solidFill>
                  <a:srgbClr val="A50021"/>
                </a:solidFill>
                <a:latin typeface="Arial Black"/>
                <a:cs typeface="Arial Black"/>
              </a:rPr>
              <a:t>TEMPI</a:t>
            </a:r>
            <a:r>
              <a:rPr sz="1200" spc="-5" dirty="0">
                <a:solidFill>
                  <a:srgbClr val="006565"/>
                </a:solidFill>
                <a:latin typeface="Arial Black"/>
                <a:cs typeface="Arial Black"/>
              </a:rPr>
              <a:t>: </a:t>
            </a:r>
            <a:r>
              <a:rPr sz="1200" dirty="0">
                <a:solidFill>
                  <a:srgbClr val="006565"/>
                </a:solidFill>
                <a:latin typeface="Arial Black"/>
                <a:cs typeface="Arial Black"/>
              </a:rPr>
              <a:t>RELATIVAMENTE </a:t>
            </a:r>
            <a:r>
              <a:rPr sz="1200" spc="-5" dirty="0">
                <a:solidFill>
                  <a:srgbClr val="006565"/>
                </a:solidFill>
                <a:latin typeface="Arial Black"/>
                <a:cs typeface="Arial Black"/>
              </a:rPr>
              <a:t>PIU’</a:t>
            </a:r>
            <a:r>
              <a:rPr sz="1200" spc="-15" dirty="0">
                <a:solidFill>
                  <a:srgbClr val="006565"/>
                </a:solidFill>
                <a:latin typeface="Arial Black"/>
                <a:cs typeface="Arial Black"/>
              </a:rPr>
              <a:t> </a:t>
            </a:r>
            <a:r>
              <a:rPr sz="1200" dirty="0">
                <a:solidFill>
                  <a:srgbClr val="006565"/>
                </a:solidFill>
                <a:latin typeface="Arial Black"/>
                <a:cs typeface="Arial Black"/>
              </a:rPr>
              <a:t>BREVI</a:t>
            </a:r>
            <a:endParaRPr lang="it-IT" sz="1200" dirty="0">
              <a:solidFill>
                <a:srgbClr val="006565"/>
              </a:solidFill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lang="it-IT" sz="1200" dirty="0">
                <a:solidFill>
                  <a:srgbClr val="006565"/>
                </a:solidFill>
                <a:latin typeface="Arial Black"/>
                <a:cs typeface="Arial Black"/>
              </a:rPr>
              <a:t>Risorse già disponibili e rischi meno elevati</a:t>
            </a:r>
            <a:endParaRPr sz="12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200" dirty="0">
                <a:solidFill>
                  <a:srgbClr val="A50021"/>
                </a:solidFill>
                <a:latin typeface="Arial Black"/>
                <a:cs typeface="Arial Black"/>
              </a:rPr>
              <a:t>MODALITA’ DI </a:t>
            </a:r>
            <a:r>
              <a:rPr sz="1200" spc="-5" dirty="0">
                <a:solidFill>
                  <a:srgbClr val="A50021"/>
                </a:solidFill>
                <a:latin typeface="Arial Black"/>
                <a:cs typeface="Arial Black"/>
              </a:rPr>
              <a:t>ATTUAZIONE</a:t>
            </a:r>
            <a:r>
              <a:rPr sz="1200" spc="-5" dirty="0">
                <a:solidFill>
                  <a:srgbClr val="006565"/>
                </a:solidFill>
                <a:latin typeface="Arial Black"/>
                <a:cs typeface="Arial Black"/>
              </a:rPr>
              <a:t>: INTERNE </a:t>
            </a:r>
            <a:r>
              <a:rPr lang="it-IT" sz="1200" spc="-5" dirty="0">
                <a:solidFill>
                  <a:srgbClr val="006565"/>
                </a:solidFill>
                <a:latin typeface="Arial Black"/>
                <a:cs typeface="Arial Black"/>
              </a:rPr>
              <a:t>(ampliamento della potenzialità degli impianti o apertura di nuovi impianti) </a:t>
            </a:r>
            <a:r>
              <a:rPr sz="1200" dirty="0">
                <a:solidFill>
                  <a:srgbClr val="006565"/>
                </a:solidFill>
                <a:latin typeface="Arial Black"/>
                <a:cs typeface="Arial Black"/>
              </a:rPr>
              <a:t>O </a:t>
            </a:r>
            <a:r>
              <a:rPr sz="1200" spc="-5" dirty="0">
                <a:solidFill>
                  <a:srgbClr val="006565"/>
                </a:solidFill>
                <a:latin typeface="Arial Black"/>
                <a:cs typeface="Arial Black"/>
              </a:rPr>
              <a:t>ESTERNE </a:t>
            </a:r>
            <a:r>
              <a:rPr sz="1200" spc="-10" dirty="0">
                <a:solidFill>
                  <a:srgbClr val="006565"/>
                </a:solidFill>
                <a:latin typeface="Arial Black"/>
                <a:cs typeface="Arial Black"/>
              </a:rPr>
              <a:t>(</a:t>
            </a:r>
            <a:r>
              <a:rPr lang="it-IT" sz="1200" spc="-10" dirty="0">
                <a:solidFill>
                  <a:srgbClr val="006565"/>
                </a:solidFill>
                <a:latin typeface="Arial Black"/>
                <a:cs typeface="Arial Black"/>
              </a:rPr>
              <a:t>Fusioni o Acquisizioni</a:t>
            </a:r>
            <a:r>
              <a:rPr sz="1200" spc="-5" dirty="0">
                <a:solidFill>
                  <a:srgbClr val="006565"/>
                </a:solidFill>
                <a:latin typeface="Arial Black"/>
                <a:cs typeface="Arial Black"/>
              </a:rPr>
              <a:t>)</a:t>
            </a:r>
            <a:endParaRPr sz="1200" dirty="0">
              <a:latin typeface="Arial Black"/>
              <a:cs typeface="Arial Blac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38605" y="5136641"/>
            <a:ext cx="1819910" cy="575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400"/>
              </a:lnSpc>
              <a:spcBef>
                <a:spcPts val="100"/>
              </a:spcBef>
            </a:pPr>
            <a:r>
              <a:rPr sz="1200" spc="-5" dirty="0">
                <a:solidFill>
                  <a:srgbClr val="A50021"/>
                </a:solidFill>
                <a:latin typeface="Arial Black"/>
                <a:cs typeface="Arial Black"/>
              </a:rPr>
              <a:t>VANTAGGI  </a:t>
            </a:r>
            <a:r>
              <a:rPr sz="1200" u="sng" spc="-5" dirty="0">
                <a:solidFill>
                  <a:srgbClr val="006565"/>
                </a:solidFill>
                <a:uFill>
                  <a:solidFill>
                    <a:srgbClr val="006565"/>
                  </a:solidFill>
                </a:uFill>
                <a:latin typeface="Arial Black"/>
                <a:cs typeface="Arial Black"/>
              </a:rPr>
              <a:t>ECONOMIE DI</a:t>
            </a:r>
            <a:r>
              <a:rPr sz="1200" u="sng" spc="-80" dirty="0">
                <a:solidFill>
                  <a:srgbClr val="006565"/>
                </a:solidFill>
                <a:uFill>
                  <a:solidFill>
                    <a:srgbClr val="006565"/>
                  </a:solidFill>
                </a:uFill>
                <a:latin typeface="Arial Black"/>
                <a:cs typeface="Arial Black"/>
              </a:rPr>
              <a:t> </a:t>
            </a:r>
            <a:r>
              <a:rPr sz="1200" u="sng" spc="-5" dirty="0">
                <a:solidFill>
                  <a:srgbClr val="006565"/>
                </a:solidFill>
                <a:uFill>
                  <a:solidFill>
                    <a:srgbClr val="006565"/>
                  </a:solidFill>
                </a:uFill>
                <a:latin typeface="Arial Black"/>
                <a:cs typeface="Arial Black"/>
              </a:rPr>
              <a:t>COSTO</a:t>
            </a:r>
            <a:endParaRPr sz="1200" dirty="0">
              <a:latin typeface="Arial Black"/>
              <a:cs typeface="Arial Black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546233" y="5114290"/>
            <a:ext cx="144780" cy="721360"/>
          </a:xfrm>
          <a:custGeom>
            <a:avLst/>
            <a:gdLst/>
            <a:ahLst/>
            <a:cxnLst/>
            <a:rect l="l" t="t" r="r" b="b"/>
            <a:pathLst>
              <a:path w="144779" h="721360">
                <a:moveTo>
                  <a:pt x="144779" y="0"/>
                </a:moveTo>
                <a:lnTo>
                  <a:pt x="116752" y="4798"/>
                </a:lnTo>
                <a:lnTo>
                  <a:pt x="93725" y="17811"/>
                </a:lnTo>
                <a:lnTo>
                  <a:pt x="78128" y="36968"/>
                </a:lnTo>
                <a:lnTo>
                  <a:pt x="72389" y="60198"/>
                </a:lnTo>
                <a:lnTo>
                  <a:pt x="72389" y="300990"/>
                </a:lnTo>
                <a:lnTo>
                  <a:pt x="66758" y="324100"/>
                </a:lnTo>
                <a:lnTo>
                  <a:pt x="51339" y="342995"/>
                </a:lnTo>
                <a:lnTo>
                  <a:pt x="28348" y="355746"/>
                </a:lnTo>
                <a:lnTo>
                  <a:pt x="0" y="360426"/>
                </a:lnTo>
                <a:lnTo>
                  <a:pt x="28348" y="365224"/>
                </a:lnTo>
                <a:lnTo>
                  <a:pt x="51339" y="378237"/>
                </a:lnTo>
                <a:lnTo>
                  <a:pt x="66758" y="397394"/>
                </a:lnTo>
                <a:lnTo>
                  <a:pt x="72389" y="420623"/>
                </a:lnTo>
                <a:lnTo>
                  <a:pt x="72389" y="661416"/>
                </a:lnTo>
                <a:lnTo>
                  <a:pt x="78128" y="684526"/>
                </a:lnTo>
                <a:lnTo>
                  <a:pt x="93725" y="703421"/>
                </a:lnTo>
                <a:lnTo>
                  <a:pt x="116752" y="716172"/>
                </a:lnTo>
                <a:lnTo>
                  <a:pt x="144779" y="720852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913009" y="5065776"/>
            <a:ext cx="34613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6565"/>
                </a:solidFill>
                <a:latin typeface="Arial Black"/>
                <a:cs typeface="Arial Black"/>
              </a:rPr>
              <a:t>ECONOMIE DI DIMENSIONE (O DI</a:t>
            </a:r>
            <a:r>
              <a:rPr sz="1200" dirty="0">
                <a:solidFill>
                  <a:srgbClr val="006565"/>
                </a:solidFill>
                <a:latin typeface="Arial Black"/>
                <a:cs typeface="Arial Black"/>
              </a:rPr>
              <a:t> SCALA)</a:t>
            </a:r>
            <a:endParaRPr sz="1200">
              <a:latin typeface="Arial Black"/>
              <a:cs typeface="Arial Black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913009" y="5615178"/>
            <a:ext cx="23348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6565"/>
                </a:solidFill>
                <a:latin typeface="Arial Black"/>
                <a:cs typeface="Arial Black"/>
              </a:rPr>
              <a:t>ECONOMIE DI</a:t>
            </a:r>
            <a:r>
              <a:rPr sz="1200" spc="-20" dirty="0">
                <a:solidFill>
                  <a:srgbClr val="006565"/>
                </a:solidFill>
                <a:latin typeface="Arial Black"/>
                <a:cs typeface="Arial Black"/>
              </a:rPr>
              <a:t> </a:t>
            </a:r>
            <a:r>
              <a:rPr sz="1200" spc="-5" dirty="0">
                <a:solidFill>
                  <a:srgbClr val="006565"/>
                </a:solidFill>
                <a:latin typeface="Arial Black"/>
                <a:cs typeface="Arial Black"/>
              </a:rPr>
              <a:t>ESPANSIONE</a:t>
            </a:r>
            <a:endParaRPr sz="1200">
              <a:latin typeface="Arial Black"/>
              <a:cs typeface="Arial Black"/>
            </a:endParaRPr>
          </a:p>
        </p:txBody>
      </p:sp>
      <p:sp>
        <p:nvSpPr>
          <p:cNvPr id="12" name="object 7">
            <a:extLst>
              <a:ext uri="{FF2B5EF4-FFF2-40B4-BE49-F238E27FC236}">
                <a16:creationId xmlns:a16="http://schemas.microsoft.com/office/drawing/2014/main" xmlns="" id="{F7E5935B-B3B0-F04E-9980-89B37EE9520E}"/>
              </a:ext>
            </a:extLst>
          </p:cNvPr>
          <p:cNvSpPr txBox="1"/>
          <p:nvPr/>
        </p:nvSpPr>
        <p:spPr>
          <a:xfrm>
            <a:off x="1538604" y="6224534"/>
            <a:ext cx="6398895" cy="2610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400"/>
              </a:lnSpc>
              <a:spcBef>
                <a:spcPts val="100"/>
              </a:spcBef>
            </a:pPr>
            <a:r>
              <a:rPr lang="it-IT" sz="1200" spc="-5" dirty="0">
                <a:solidFill>
                  <a:srgbClr val="A50021"/>
                </a:solidFill>
                <a:uFill>
                  <a:solidFill>
                    <a:srgbClr val="006565"/>
                  </a:solidFill>
                </a:uFill>
                <a:latin typeface="Arial Black"/>
                <a:cs typeface="Arial Black"/>
              </a:rPr>
              <a:t>FATTORI CHIAVE: </a:t>
            </a:r>
            <a:r>
              <a:rPr lang="it-IT" sz="1200" spc="-5" dirty="0">
                <a:solidFill>
                  <a:srgbClr val="006565"/>
                </a:solidFill>
                <a:uFill>
                  <a:solidFill>
                    <a:srgbClr val="006565"/>
                  </a:solidFill>
                </a:uFill>
                <a:latin typeface="Arial Black"/>
                <a:cs typeface="Arial Black"/>
              </a:rPr>
              <a:t>CAPACITA’ DI MARKETING E RISORSE FINANZIARIE</a:t>
            </a:r>
            <a:endParaRPr sz="1200" dirty="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84013207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00126" y="2914650"/>
            <a:ext cx="3348354" cy="3789679"/>
          </a:xfrm>
          <a:custGeom>
            <a:avLst/>
            <a:gdLst/>
            <a:ahLst/>
            <a:cxnLst/>
            <a:rect l="l" t="t" r="r" b="b"/>
            <a:pathLst>
              <a:path w="3348354" h="3789679">
                <a:moveTo>
                  <a:pt x="0" y="0"/>
                </a:moveTo>
                <a:lnTo>
                  <a:pt x="0" y="3789426"/>
                </a:lnTo>
                <a:lnTo>
                  <a:pt x="3348228" y="3789426"/>
                </a:lnTo>
                <a:lnTo>
                  <a:pt x="3348228" y="0"/>
                </a:lnTo>
                <a:lnTo>
                  <a:pt x="0" y="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81476" y="555751"/>
            <a:ext cx="5746624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73075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Integrazione</a:t>
            </a:r>
            <a:r>
              <a:rPr dirty="0"/>
              <a:t> </a:t>
            </a:r>
            <a:r>
              <a:rPr spc="-10" dirty="0"/>
              <a:t>verticale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33704" y="3345941"/>
            <a:ext cx="2448560" cy="924560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47625" rIns="0" bIns="0" rtlCol="0">
            <a:spAutoFit/>
          </a:bodyPr>
          <a:lstStyle/>
          <a:p>
            <a:pPr marL="96520" marR="224154">
              <a:lnSpc>
                <a:spcPct val="100000"/>
              </a:lnSpc>
              <a:spcBef>
                <a:spcPts val="375"/>
              </a:spcBef>
            </a:pPr>
            <a:r>
              <a:rPr sz="1200" spc="-5" dirty="0">
                <a:latin typeface="Arial"/>
                <a:cs typeface="Arial"/>
              </a:rPr>
              <a:t>MERCATO DI  </a:t>
            </a:r>
            <a:r>
              <a:rPr sz="1200" dirty="0">
                <a:latin typeface="Arial"/>
                <a:cs typeface="Arial"/>
              </a:rPr>
              <a:t>APPROVVIGIONAMENTO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DEI  </a:t>
            </a:r>
            <a:r>
              <a:rPr sz="1200" spc="-5" dirty="0">
                <a:latin typeface="Arial"/>
                <a:cs typeface="Arial"/>
              </a:rPr>
              <a:t>FATTORI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PRODUTTIVI</a:t>
            </a:r>
            <a:endParaRPr sz="1200">
              <a:latin typeface="Arial"/>
              <a:cs typeface="Arial"/>
            </a:endParaRPr>
          </a:p>
          <a:p>
            <a:pPr marL="96520">
              <a:lnSpc>
                <a:spcPct val="100000"/>
              </a:lnSpc>
              <a:spcBef>
                <a:spcPts val="715"/>
              </a:spcBef>
            </a:pPr>
            <a:r>
              <a:rPr sz="1200" b="1" spc="-5" dirty="0">
                <a:solidFill>
                  <a:srgbClr val="CC3300"/>
                </a:solidFill>
                <a:latin typeface="Arial"/>
                <a:cs typeface="Arial"/>
              </a:rPr>
              <a:t>IMPRESE</a:t>
            </a:r>
            <a:r>
              <a:rPr sz="1200" b="1" spc="-70" dirty="0">
                <a:solidFill>
                  <a:srgbClr val="CC33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CC3300"/>
                </a:solidFill>
                <a:latin typeface="Arial"/>
                <a:cs typeface="Arial"/>
              </a:rPr>
              <a:t>FORNITRICI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33704" y="4425696"/>
            <a:ext cx="2448560" cy="943610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635" marR="120650" indent="151130">
              <a:lnSpc>
                <a:spcPct val="100000"/>
              </a:lnSpc>
              <a:spcBef>
                <a:spcPts val="980"/>
              </a:spcBef>
            </a:pPr>
            <a:r>
              <a:rPr sz="1100" b="1" spc="-5" dirty="0">
                <a:latin typeface="Arial"/>
                <a:cs typeface="Arial"/>
              </a:rPr>
              <a:t>MERCATO DI RIFERIMENTO  DELL’ATTIVITA’ DELL’ IMPRESA</a:t>
            </a:r>
            <a:endParaRPr sz="1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33704" y="5580126"/>
            <a:ext cx="2448560" cy="741680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46990" rIns="0" bIns="0" rtlCol="0">
            <a:spAutoFit/>
          </a:bodyPr>
          <a:lstStyle/>
          <a:p>
            <a:pPr marL="96520" marR="385445">
              <a:lnSpc>
                <a:spcPct val="100000"/>
              </a:lnSpc>
              <a:spcBef>
                <a:spcPts val="370"/>
              </a:spcBef>
            </a:pPr>
            <a:r>
              <a:rPr sz="1200" dirty="0">
                <a:latin typeface="Arial"/>
                <a:cs typeface="Arial"/>
              </a:rPr>
              <a:t>MERCATO DI SBOCCO</a:t>
            </a:r>
            <a:r>
              <a:rPr sz="1200" spc="-9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DEI  PRODOTTI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DELL’IMPRESA</a:t>
            </a:r>
            <a:endParaRPr sz="1200">
              <a:latin typeface="Arial"/>
              <a:cs typeface="Arial"/>
            </a:endParaRPr>
          </a:p>
          <a:p>
            <a:pPr marL="96520">
              <a:lnSpc>
                <a:spcPct val="100000"/>
              </a:lnSpc>
              <a:spcBef>
                <a:spcPts val="720"/>
              </a:spcBef>
            </a:pPr>
            <a:r>
              <a:rPr sz="1200" b="1" spc="-5" dirty="0">
                <a:solidFill>
                  <a:srgbClr val="00009A"/>
                </a:solidFill>
                <a:latin typeface="Arial"/>
                <a:cs typeface="Arial"/>
              </a:rPr>
              <a:t>IMPRESE</a:t>
            </a:r>
            <a:r>
              <a:rPr sz="1200" b="1" dirty="0">
                <a:solidFill>
                  <a:srgbClr val="00009A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00009A"/>
                </a:solidFill>
                <a:latin typeface="Arial"/>
                <a:cs typeface="Arial"/>
              </a:rPr>
              <a:t>CLIENTI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239700" y="3417570"/>
            <a:ext cx="216535" cy="1224280"/>
          </a:xfrm>
          <a:custGeom>
            <a:avLst/>
            <a:gdLst/>
            <a:ahLst/>
            <a:cxnLst/>
            <a:rect l="l" t="t" r="r" b="b"/>
            <a:pathLst>
              <a:path w="216535" h="1224279">
                <a:moveTo>
                  <a:pt x="216408" y="306324"/>
                </a:moveTo>
                <a:lnTo>
                  <a:pt x="108203" y="0"/>
                </a:lnTo>
                <a:lnTo>
                  <a:pt x="0" y="306324"/>
                </a:lnTo>
                <a:lnTo>
                  <a:pt x="54102" y="306324"/>
                </a:lnTo>
                <a:lnTo>
                  <a:pt x="54102" y="1223772"/>
                </a:lnTo>
                <a:lnTo>
                  <a:pt x="162306" y="1223772"/>
                </a:lnTo>
                <a:lnTo>
                  <a:pt x="162306" y="306324"/>
                </a:lnTo>
                <a:lnTo>
                  <a:pt x="216408" y="306324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239700" y="3417570"/>
            <a:ext cx="216535" cy="1224280"/>
          </a:xfrm>
          <a:custGeom>
            <a:avLst/>
            <a:gdLst/>
            <a:ahLst/>
            <a:cxnLst/>
            <a:rect l="l" t="t" r="r" b="b"/>
            <a:pathLst>
              <a:path w="216535" h="1224279">
                <a:moveTo>
                  <a:pt x="0" y="306324"/>
                </a:moveTo>
                <a:lnTo>
                  <a:pt x="54102" y="306324"/>
                </a:lnTo>
                <a:lnTo>
                  <a:pt x="54102" y="1223772"/>
                </a:lnTo>
                <a:lnTo>
                  <a:pt x="162306" y="1223772"/>
                </a:lnTo>
                <a:lnTo>
                  <a:pt x="162306" y="306324"/>
                </a:lnTo>
                <a:lnTo>
                  <a:pt x="216408" y="306324"/>
                </a:lnTo>
                <a:lnTo>
                  <a:pt x="108203" y="0"/>
                </a:lnTo>
                <a:lnTo>
                  <a:pt x="0" y="306324"/>
                </a:lnTo>
                <a:close/>
              </a:path>
            </a:pathLst>
          </a:custGeom>
          <a:ln w="9144">
            <a:solidFill>
              <a:srgbClr val="CC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996918" y="2835676"/>
            <a:ext cx="224154" cy="179832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z="1400" b="1" spc="-10" dirty="0">
                <a:solidFill>
                  <a:srgbClr val="CC3300"/>
                </a:solidFill>
                <a:latin typeface="Arial"/>
                <a:cs typeface="Arial"/>
              </a:rPr>
              <a:t>Integrazione </a:t>
            </a:r>
            <a:r>
              <a:rPr sz="1400" b="1" spc="-5" dirty="0">
                <a:solidFill>
                  <a:srgbClr val="CC3300"/>
                </a:solidFill>
                <a:latin typeface="Arial"/>
                <a:cs typeface="Arial"/>
              </a:rPr>
              <a:t>a</a:t>
            </a:r>
            <a:r>
              <a:rPr sz="1400" b="1" spc="-25" dirty="0">
                <a:solidFill>
                  <a:srgbClr val="CC3300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CC3300"/>
                </a:solidFill>
                <a:latin typeface="Arial"/>
                <a:cs typeface="Arial"/>
              </a:rPr>
              <a:t>monte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993900" y="4845365"/>
            <a:ext cx="224154" cy="1659889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645"/>
              </a:lnSpc>
            </a:pPr>
            <a:r>
              <a:rPr sz="1400" b="1" spc="-10" dirty="0">
                <a:solidFill>
                  <a:srgbClr val="00009A"/>
                </a:solidFill>
                <a:latin typeface="Arial"/>
                <a:cs typeface="Arial"/>
              </a:rPr>
              <a:t>Integrazione </a:t>
            </a:r>
            <a:r>
              <a:rPr sz="1400" b="1" spc="-5" dirty="0">
                <a:solidFill>
                  <a:srgbClr val="00009A"/>
                </a:solidFill>
                <a:latin typeface="Arial"/>
                <a:cs typeface="Arial"/>
              </a:rPr>
              <a:t>a</a:t>
            </a:r>
            <a:r>
              <a:rPr sz="1400" b="1" spc="-35" dirty="0">
                <a:solidFill>
                  <a:srgbClr val="00009A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00009A"/>
                </a:solidFill>
                <a:latin typeface="Arial"/>
                <a:cs typeface="Arial"/>
              </a:rPr>
              <a:t>valle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239700" y="5146547"/>
            <a:ext cx="216535" cy="1224280"/>
          </a:xfrm>
          <a:custGeom>
            <a:avLst/>
            <a:gdLst/>
            <a:ahLst/>
            <a:cxnLst/>
            <a:rect l="l" t="t" r="r" b="b"/>
            <a:pathLst>
              <a:path w="216535" h="1224279">
                <a:moveTo>
                  <a:pt x="216408" y="918210"/>
                </a:moveTo>
                <a:lnTo>
                  <a:pt x="162306" y="918210"/>
                </a:lnTo>
                <a:lnTo>
                  <a:pt x="162305" y="0"/>
                </a:lnTo>
                <a:lnTo>
                  <a:pt x="54101" y="0"/>
                </a:lnTo>
                <a:lnTo>
                  <a:pt x="54102" y="918210"/>
                </a:lnTo>
                <a:lnTo>
                  <a:pt x="0" y="918210"/>
                </a:lnTo>
                <a:lnTo>
                  <a:pt x="108204" y="1223772"/>
                </a:lnTo>
                <a:lnTo>
                  <a:pt x="216408" y="918210"/>
                </a:lnTo>
                <a:close/>
              </a:path>
            </a:pathLst>
          </a:custGeom>
          <a:solidFill>
            <a:srgbClr val="000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239700" y="5146547"/>
            <a:ext cx="216535" cy="1224280"/>
          </a:xfrm>
          <a:custGeom>
            <a:avLst/>
            <a:gdLst/>
            <a:ahLst/>
            <a:cxnLst/>
            <a:rect l="l" t="t" r="r" b="b"/>
            <a:pathLst>
              <a:path w="216535" h="1224279">
                <a:moveTo>
                  <a:pt x="0" y="918210"/>
                </a:moveTo>
                <a:lnTo>
                  <a:pt x="54102" y="918210"/>
                </a:lnTo>
                <a:lnTo>
                  <a:pt x="54101" y="0"/>
                </a:lnTo>
                <a:lnTo>
                  <a:pt x="162305" y="0"/>
                </a:lnTo>
                <a:lnTo>
                  <a:pt x="162306" y="918210"/>
                </a:lnTo>
                <a:lnTo>
                  <a:pt x="216408" y="918210"/>
                </a:lnTo>
                <a:lnTo>
                  <a:pt x="108204" y="1223772"/>
                </a:lnTo>
                <a:lnTo>
                  <a:pt x="0" y="918210"/>
                </a:lnTo>
                <a:close/>
              </a:path>
            </a:pathLst>
          </a:custGeom>
          <a:ln w="9144">
            <a:solidFill>
              <a:srgbClr val="0000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520530" y="4243070"/>
            <a:ext cx="366395" cy="117602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755"/>
              </a:lnSpc>
            </a:pPr>
            <a:r>
              <a:rPr sz="2400" spc="-5" dirty="0">
                <a:latin typeface="Arial"/>
                <a:cs typeface="Arial"/>
              </a:rPr>
              <a:t>FILIERA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49814" y="1448815"/>
            <a:ext cx="7884795" cy="849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L’espansione riguarda uno stadio di attività diverso, ma adiacente a quello </a:t>
            </a:r>
            <a:r>
              <a:rPr sz="1800" spc="-10" dirty="0">
                <a:latin typeface="Arial"/>
                <a:cs typeface="Arial"/>
              </a:rPr>
              <a:t>già  </a:t>
            </a:r>
            <a:r>
              <a:rPr sz="1800" spc="-5" dirty="0">
                <a:latin typeface="Arial"/>
                <a:cs typeface="Arial"/>
              </a:rPr>
              <a:t>presidiato dall’impresa, che può espandersi «a monte» dello stadio </a:t>
            </a:r>
            <a:r>
              <a:rPr sz="1800" spc="-10" dirty="0">
                <a:latin typeface="Arial"/>
                <a:cs typeface="Arial"/>
              </a:rPr>
              <a:t>occupato  </a:t>
            </a:r>
            <a:r>
              <a:rPr sz="1800" spc="-5" dirty="0">
                <a:latin typeface="Arial"/>
                <a:cs typeface="Arial"/>
              </a:rPr>
              <a:t>(integrazione verticale </a:t>
            </a:r>
            <a:r>
              <a:rPr sz="1800" i="1" spc="-5" dirty="0">
                <a:latin typeface="Arial"/>
                <a:cs typeface="Arial"/>
              </a:rPr>
              <a:t>ascendente</a:t>
            </a:r>
            <a:r>
              <a:rPr sz="1800" spc="-5" dirty="0">
                <a:latin typeface="Arial"/>
                <a:cs typeface="Arial"/>
              </a:rPr>
              <a:t>) o «a valle» (integrazione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i="1" spc="-5" dirty="0">
                <a:latin typeface="Arial"/>
                <a:cs typeface="Arial"/>
              </a:rPr>
              <a:t>discendente</a:t>
            </a:r>
            <a:r>
              <a:rPr sz="1800" spc="-5" dirty="0">
                <a:latin typeface="Arial"/>
                <a:cs typeface="Arial"/>
              </a:rPr>
              <a:t>).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6" name="object 14">
            <a:extLst>
              <a:ext uri="{FF2B5EF4-FFF2-40B4-BE49-F238E27FC236}">
                <a16:creationId xmlns:a16="http://schemas.microsoft.com/office/drawing/2014/main" xmlns="" id="{D6F7C7F1-3E60-3841-BFFD-C7D0D1946BC8}"/>
              </a:ext>
            </a:extLst>
          </p:cNvPr>
          <p:cNvSpPr txBox="1"/>
          <p:nvPr/>
        </p:nvSpPr>
        <p:spPr>
          <a:xfrm>
            <a:off x="6642100" y="2708146"/>
            <a:ext cx="2797569" cy="16876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it-IT" sz="1800" dirty="0">
                <a:solidFill>
                  <a:schemeClr val="tx2"/>
                </a:solidFill>
                <a:latin typeface="Arial"/>
                <a:cs typeface="Arial"/>
              </a:rPr>
              <a:t>E’ legata alla teoria dei costi di Transazione ossia i costi di «</a:t>
            </a:r>
            <a:r>
              <a:rPr lang="it-IT" sz="1800" dirty="0">
                <a:solidFill>
                  <a:schemeClr val="tx2"/>
                </a:solidFill>
                <a:latin typeface="Arial"/>
                <a:cs typeface="Arial"/>
                <a:hlinkClick r:id="" action="ppaction://hlinkshowjump?jump=nextslide"/>
              </a:rPr>
              <a:t>uso del mercato</a:t>
            </a:r>
            <a:r>
              <a:rPr lang="it-IT" sz="1800" dirty="0">
                <a:solidFill>
                  <a:schemeClr val="tx2"/>
                </a:solidFill>
                <a:latin typeface="Arial"/>
                <a:cs typeface="Arial"/>
              </a:rPr>
              <a:t>» da porre a confronto con i costi interni di produzione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lang="it-IT" dirty="0">
              <a:latin typeface="Arial"/>
              <a:cs typeface="Arial"/>
            </a:endParaRPr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xmlns="" id="{877E4359-EF5A-D94E-BB26-E69B4C7503C9}"/>
              </a:ext>
            </a:extLst>
          </p:cNvPr>
          <p:cNvSpPr/>
          <p:nvPr/>
        </p:nvSpPr>
        <p:spPr>
          <a:xfrm>
            <a:off x="6642100" y="4590369"/>
            <a:ext cx="2971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438784">
              <a:lnSpc>
                <a:spcPct val="100000"/>
              </a:lnSpc>
              <a:spcBef>
                <a:spcPts val="100"/>
              </a:spcBef>
            </a:pPr>
            <a:r>
              <a:rPr lang="it-IT" dirty="0">
                <a:solidFill>
                  <a:srgbClr val="0070C0"/>
                </a:solidFill>
                <a:latin typeface="Arial"/>
                <a:cs typeface="Arial"/>
              </a:rPr>
              <a:t>I </a:t>
            </a:r>
            <a:r>
              <a:rPr lang="it-IT" spc="-5" dirty="0">
                <a:solidFill>
                  <a:srgbClr val="FF0000"/>
                </a:solidFill>
                <a:latin typeface="Arial"/>
                <a:cs typeface="Arial"/>
              </a:rPr>
              <a:t>costi di transazione </a:t>
            </a:r>
            <a:r>
              <a:rPr lang="it-IT" spc="-5" dirty="0">
                <a:solidFill>
                  <a:srgbClr val="0070C0"/>
                </a:solidFill>
                <a:latin typeface="Arial"/>
                <a:cs typeface="Arial"/>
              </a:rPr>
              <a:t>comprendono, quindi, tutti i costi  necessari per progettare, negoziare e tutelare un</a:t>
            </a:r>
            <a:r>
              <a:rPr lang="it-IT" spc="-40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it-IT" spc="-10" dirty="0">
                <a:solidFill>
                  <a:srgbClr val="0070C0"/>
                </a:solidFill>
                <a:latin typeface="Arial"/>
                <a:cs typeface="Arial"/>
              </a:rPr>
              <a:t>accordo</a:t>
            </a:r>
            <a:endParaRPr lang="it-IT" dirty="0">
              <a:solidFill>
                <a:srgbClr val="0070C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it-IT" spc="-5" dirty="0">
                <a:solidFill>
                  <a:srgbClr val="0070C0"/>
                </a:solidFill>
                <a:latin typeface="Arial"/>
                <a:cs typeface="Arial"/>
              </a:rPr>
              <a:t>di scambio. Rappresentano, dunque, i costi d’uso del</a:t>
            </a:r>
            <a:r>
              <a:rPr lang="it-IT" spc="-70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it-IT" spc="-5" dirty="0">
                <a:solidFill>
                  <a:srgbClr val="0070C0"/>
                </a:solidFill>
                <a:latin typeface="Arial"/>
                <a:cs typeface="Arial"/>
              </a:rPr>
              <a:t>mercato</a:t>
            </a:r>
            <a:endParaRPr lang="it-IT" dirty="0">
              <a:solidFill>
                <a:srgbClr val="0070C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066138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62594" y="513842"/>
            <a:ext cx="893710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Integrazione verticale e costi </a:t>
            </a:r>
            <a:r>
              <a:rPr dirty="0"/>
              <a:t>di</a:t>
            </a:r>
            <a:r>
              <a:rPr spc="25" dirty="0"/>
              <a:t> </a:t>
            </a:r>
            <a:r>
              <a:rPr spc="-10" dirty="0"/>
              <a:t>transazione</a:t>
            </a:r>
          </a:p>
        </p:txBody>
      </p:sp>
      <p:sp>
        <p:nvSpPr>
          <p:cNvPr id="3" name="object 3"/>
          <p:cNvSpPr/>
          <p:nvPr/>
        </p:nvSpPr>
        <p:spPr>
          <a:xfrm>
            <a:off x="2932823" y="2324861"/>
            <a:ext cx="391795" cy="440690"/>
          </a:xfrm>
          <a:custGeom>
            <a:avLst/>
            <a:gdLst/>
            <a:ahLst/>
            <a:cxnLst/>
            <a:rect l="l" t="t" r="r" b="b"/>
            <a:pathLst>
              <a:path w="391795" h="440689">
                <a:moveTo>
                  <a:pt x="391668" y="80009"/>
                </a:moveTo>
                <a:lnTo>
                  <a:pt x="230886" y="0"/>
                </a:lnTo>
                <a:lnTo>
                  <a:pt x="80772" y="300227"/>
                </a:lnTo>
                <a:lnTo>
                  <a:pt x="0" y="259841"/>
                </a:lnTo>
                <a:lnTo>
                  <a:pt x="111252" y="440435"/>
                </a:lnTo>
                <a:lnTo>
                  <a:pt x="242315" y="428178"/>
                </a:lnTo>
                <a:lnTo>
                  <a:pt x="242315" y="380999"/>
                </a:lnTo>
                <a:lnTo>
                  <a:pt x="391668" y="80009"/>
                </a:lnTo>
                <a:close/>
              </a:path>
              <a:path w="391795" h="440689">
                <a:moveTo>
                  <a:pt x="323088" y="420623"/>
                </a:moveTo>
                <a:lnTo>
                  <a:pt x="242315" y="380999"/>
                </a:lnTo>
                <a:lnTo>
                  <a:pt x="242315" y="428178"/>
                </a:lnTo>
                <a:lnTo>
                  <a:pt x="323088" y="420623"/>
                </a:lnTo>
                <a:close/>
              </a:path>
            </a:pathLst>
          </a:custGeom>
          <a:solidFill>
            <a:srgbClr val="65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425563" y="2321814"/>
            <a:ext cx="394970" cy="422275"/>
          </a:xfrm>
          <a:custGeom>
            <a:avLst/>
            <a:gdLst/>
            <a:ahLst/>
            <a:cxnLst/>
            <a:rect l="l" t="t" r="r" b="b"/>
            <a:pathLst>
              <a:path w="394970" h="422275">
                <a:moveTo>
                  <a:pt x="394715" y="240029"/>
                </a:moveTo>
                <a:lnTo>
                  <a:pt x="315467" y="283463"/>
                </a:lnTo>
                <a:lnTo>
                  <a:pt x="156971" y="0"/>
                </a:lnTo>
                <a:lnTo>
                  <a:pt x="0" y="87629"/>
                </a:lnTo>
                <a:lnTo>
                  <a:pt x="158495" y="371855"/>
                </a:lnTo>
                <a:lnTo>
                  <a:pt x="158495" y="417858"/>
                </a:lnTo>
                <a:lnTo>
                  <a:pt x="289559" y="422147"/>
                </a:lnTo>
                <a:lnTo>
                  <a:pt x="394715" y="240029"/>
                </a:lnTo>
                <a:close/>
              </a:path>
              <a:path w="394970" h="422275">
                <a:moveTo>
                  <a:pt x="158495" y="417858"/>
                </a:moveTo>
                <a:lnTo>
                  <a:pt x="158495" y="371855"/>
                </a:lnTo>
                <a:lnTo>
                  <a:pt x="80009" y="415289"/>
                </a:lnTo>
                <a:lnTo>
                  <a:pt x="158495" y="417858"/>
                </a:lnTo>
                <a:close/>
              </a:path>
            </a:pathLst>
          </a:custGeom>
          <a:solidFill>
            <a:srgbClr val="65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834268" y="5759450"/>
            <a:ext cx="598031" cy="272858"/>
          </a:xfrm>
          <a:custGeom>
            <a:avLst/>
            <a:gdLst/>
            <a:ahLst/>
            <a:cxnLst/>
            <a:rect l="l" t="t" r="r" b="b"/>
            <a:pathLst>
              <a:path w="502920" h="144779">
                <a:moveTo>
                  <a:pt x="377189" y="108966"/>
                </a:moveTo>
                <a:lnTo>
                  <a:pt x="377189" y="36576"/>
                </a:lnTo>
                <a:lnTo>
                  <a:pt x="0" y="36576"/>
                </a:lnTo>
                <a:lnTo>
                  <a:pt x="0" y="108966"/>
                </a:lnTo>
                <a:lnTo>
                  <a:pt x="377189" y="108966"/>
                </a:lnTo>
                <a:close/>
              </a:path>
              <a:path w="502920" h="144779">
                <a:moveTo>
                  <a:pt x="502919" y="72389"/>
                </a:moveTo>
                <a:lnTo>
                  <a:pt x="377189" y="0"/>
                </a:lnTo>
                <a:lnTo>
                  <a:pt x="377189" y="144780"/>
                </a:lnTo>
                <a:lnTo>
                  <a:pt x="502919" y="72389"/>
                </a:lnTo>
                <a:close/>
              </a:path>
            </a:pathLst>
          </a:custGeom>
          <a:solidFill>
            <a:srgbClr val="65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34268" y="6097462"/>
            <a:ext cx="598031" cy="272858"/>
          </a:xfrm>
          <a:custGeom>
            <a:avLst/>
            <a:gdLst/>
            <a:ahLst/>
            <a:cxnLst/>
            <a:rect l="l" t="t" r="r" b="b"/>
            <a:pathLst>
              <a:path w="502920" h="144779">
                <a:moveTo>
                  <a:pt x="377189" y="108966"/>
                </a:moveTo>
                <a:lnTo>
                  <a:pt x="377189" y="36576"/>
                </a:lnTo>
                <a:lnTo>
                  <a:pt x="0" y="36576"/>
                </a:lnTo>
                <a:lnTo>
                  <a:pt x="0" y="108966"/>
                </a:lnTo>
                <a:lnTo>
                  <a:pt x="377189" y="108966"/>
                </a:lnTo>
                <a:close/>
              </a:path>
              <a:path w="502920" h="144779">
                <a:moveTo>
                  <a:pt x="502919" y="72389"/>
                </a:moveTo>
                <a:lnTo>
                  <a:pt x="377189" y="0"/>
                </a:lnTo>
                <a:lnTo>
                  <a:pt x="377189" y="144780"/>
                </a:lnTo>
                <a:lnTo>
                  <a:pt x="502919" y="72389"/>
                </a:lnTo>
                <a:close/>
              </a:path>
            </a:pathLst>
          </a:custGeom>
          <a:solidFill>
            <a:srgbClr val="65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834268" y="6521450"/>
            <a:ext cx="598031" cy="271661"/>
          </a:xfrm>
          <a:custGeom>
            <a:avLst/>
            <a:gdLst/>
            <a:ahLst/>
            <a:cxnLst/>
            <a:rect l="l" t="t" r="r" b="b"/>
            <a:pathLst>
              <a:path w="502920" h="144145">
                <a:moveTo>
                  <a:pt x="377189" y="108204"/>
                </a:moveTo>
                <a:lnTo>
                  <a:pt x="377189" y="35814"/>
                </a:lnTo>
                <a:lnTo>
                  <a:pt x="0" y="35814"/>
                </a:lnTo>
                <a:lnTo>
                  <a:pt x="0" y="108204"/>
                </a:lnTo>
                <a:lnTo>
                  <a:pt x="377189" y="108204"/>
                </a:lnTo>
                <a:close/>
              </a:path>
              <a:path w="502920" h="144145">
                <a:moveTo>
                  <a:pt x="502919" y="71627"/>
                </a:moveTo>
                <a:lnTo>
                  <a:pt x="377189" y="0"/>
                </a:lnTo>
                <a:lnTo>
                  <a:pt x="377189" y="144018"/>
                </a:lnTo>
                <a:lnTo>
                  <a:pt x="502919" y="71627"/>
                </a:lnTo>
                <a:close/>
              </a:path>
            </a:pathLst>
          </a:custGeom>
          <a:solidFill>
            <a:srgbClr val="65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430298" y="4676139"/>
            <a:ext cx="8297787" cy="22831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0" marR="406400" indent="-32384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9A00"/>
                </a:solidFill>
                <a:latin typeface="Arial"/>
                <a:cs typeface="Arial"/>
              </a:rPr>
              <a:t>Sulla base di questo duplice aspetto si è ipotizzato che il ricorso al mercato  divenga meno conveniente al crescere della complessità della </a:t>
            </a:r>
            <a:r>
              <a:rPr sz="1800" spc="-10" dirty="0">
                <a:solidFill>
                  <a:srgbClr val="009A00"/>
                </a:solidFill>
                <a:latin typeface="Arial"/>
                <a:cs typeface="Arial"/>
              </a:rPr>
              <a:t>transazione  </a:t>
            </a:r>
            <a:r>
              <a:rPr sz="1800" spc="-5" dirty="0">
                <a:solidFill>
                  <a:srgbClr val="009A00"/>
                </a:solidFill>
                <a:latin typeface="Arial"/>
                <a:cs typeface="Arial"/>
              </a:rPr>
              <a:t>sulla quale</a:t>
            </a:r>
            <a:r>
              <a:rPr sz="1800" spc="-10" dirty="0">
                <a:solidFill>
                  <a:srgbClr val="009A00"/>
                </a:solidFill>
                <a:latin typeface="Arial"/>
                <a:cs typeface="Arial"/>
              </a:rPr>
              <a:t> influiscono</a:t>
            </a:r>
            <a:endParaRPr sz="1800" dirty="0">
              <a:latin typeface="Arial"/>
              <a:cs typeface="Arial"/>
            </a:endParaRPr>
          </a:p>
          <a:p>
            <a:pPr marL="3085465" marR="3986529" indent="6350" algn="ctr">
              <a:lnSpc>
                <a:spcPct val="135400"/>
              </a:lnSpc>
              <a:spcBef>
                <a:spcPts val="1570"/>
              </a:spcBef>
            </a:pPr>
            <a:r>
              <a:rPr lang="it-IT" sz="1600" b="1" spc="-5" dirty="0">
                <a:solidFill>
                  <a:srgbClr val="009A00"/>
                </a:solidFill>
                <a:uFill>
                  <a:solidFill>
                    <a:srgbClr val="009A00"/>
                  </a:solidFill>
                </a:uFill>
                <a:latin typeface="Arial"/>
                <a:cs typeface="Arial"/>
              </a:rPr>
              <a:t>Ricorre</a:t>
            </a:r>
            <a:r>
              <a:rPr lang="it-IT" sz="1600" b="1" spc="-15" dirty="0">
                <a:solidFill>
                  <a:srgbClr val="009A00"/>
                </a:solidFill>
                <a:uFill>
                  <a:solidFill>
                    <a:srgbClr val="009A00"/>
                  </a:solidFill>
                </a:uFill>
                <a:latin typeface="Arial"/>
                <a:cs typeface="Arial"/>
              </a:rPr>
              <a:t>n</a:t>
            </a:r>
            <a:r>
              <a:rPr lang="it-IT" sz="1600" b="1" spc="-5" dirty="0">
                <a:solidFill>
                  <a:srgbClr val="009A00"/>
                </a:solidFill>
                <a:uFill>
                  <a:solidFill>
                    <a:srgbClr val="009A00"/>
                  </a:solidFill>
                </a:uFill>
                <a:latin typeface="Arial"/>
                <a:cs typeface="Arial"/>
              </a:rPr>
              <a:t>za </a:t>
            </a:r>
            <a:r>
              <a:rPr lang="it-IT" sz="1600" b="1" spc="-5" dirty="0">
                <a:solidFill>
                  <a:srgbClr val="009A00"/>
                </a:solidFill>
                <a:latin typeface="Arial"/>
                <a:cs typeface="Arial"/>
              </a:rPr>
              <a:t> </a:t>
            </a:r>
            <a:r>
              <a:rPr lang="it-IT" sz="1600" b="1" spc="-5" dirty="0">
                <a:solidFill>
                  <a:srgbClr val="009A00"/>
                </a:solidFill>
                <a:uFill>
                  <a:solidFill>
                    <a:srgbClr val="009A00"/>
                  </a:solidFill>
                </a:uFill>
                <a:latin typeface="Arial"/>
                <a:cs typeface="Arial"/>
              </a:rPr>
              <a:t>Incertezza</a:t>
            </a:r>
            <a:endParaRPr lang="it-IT" sz="1600" dirty="0">
              <a:latin typeface="Arial"/>
              <a:cs typeface="Arial"/>
            </a:endParaRPr>
          </a:p>
          <a:p>
            <a:pPr marL="3252788" indent="-220663">
              <a:lnSpc>
                <a:spcPct val="100000"/>
              </a:lnSpc>
              <a:spcBef>
                <a:spcPts val="580"/>
              </a:spcBef>
            </a:pPr>
            <a:r>
              <a:rPr lang="it-IT" sz="1600" b="1" spc="-10" dirty="0">
                <a:solidFill>
                  <a:srgbClr val="009A00"/>
                </a:solidFill>
                <a:latin typeface="Arial"/>
                <a:cs typeface="Arial"/>
              </a:rPr>
              <a:t>   Specificità degli </a:t>
            </a:r>
            <a:r>
              <a:rPr lang="it-IT" sz="1600" b="1" spc="-5" dirty="0">
                <a:solidFill>
                  <a:srgbClr val="009A00"/>
                </a:solidFill>
                <a:latin typeface="Arial"/>
                <a:cs typeface="Arial"/>
              </a:rPr>
              <a:t>atti </a:t>
            </a:r>
            <a:r>
              <a:rPr lang="it-IT" sz="1600" b="1" spc="-10" dirty="0">
                <a:solidFill>
                  <a:srgbClr val="009A00"/>
                </a:solidFill>
                <a:latin typeface="Arial"/>
                <a:cs typeface="Arial"/>
              </a:rPr>
              <a:t>d’acquisizione </a:t>
            </a:r>
            <a:r>
              <a:rPr lang="it-IT" sz="1600" b="1" spc="-5" dirty="0">
                <a:solidFill>
                  <a:srgbClr val="009A00"/>
                </a:solidFill>
                <a:latin typeface="Arial"/>
                <a:cs typeface="Arial"/>
              </a:rPr>
              <a:t>da </a:t>
            </a:r>
            <a:r>
              <a:rPr lang="it-IT" sz="1600" b="1" spc="-10" dirty="0">
                <a:solidFill>
                  <a:srgbClr val="009A00"/>
                </a:solidFill>
                <a:latin typeface="Arial"/>
                <a:cs typeface="Arial"/>
              </a:rPr>
              <a:t>compiere</a:t>
            </a:r>
            <a:r>
              <a:rPr lang="it-IT" sz="1600" b="1" spc="80" dirty="0">
                <a:solidFill>
                  <a:srgbClr val="009A00"/>
                </a:solidFill>
                <a:latin typeface="Arial"/>
                <a:cs typeface="Arial"/>
              </a:rPr>
              <a:t>       </a:t>
            </a:r>
            <a:r>
              <a:rPr lang="it-IT" sz="1600" b="1" spc="-10" dirty="0">
                <a:solidFill>
                  <a:srgbClr val="009A00"/>
                </a:solidFill>
                <a:latin typeface="Arial"/>
                <a:cs typeface="Arial"/>
              </a:rPr>
              <a:t>all’esterno</a:t>
            </a:r>
            <a:endParaRPr lang="it-IT" sz="1600" dirty="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432420" y="6670547"/>
            <a:ext cx="48895" cy="18415"/>
          </a:xfrm>
          <a:custGeom>
            <a:avLst/>
            <a:gdLst/>
            <a:ahLst/>
            <a:cxnLst/>
            <a:rect l="l" t="t" r="r" b="b"/>
            <a:pathLst>
              <a:path w="48895" h="18415">
                <a:moveTo>
                  <a:pt x="0" y="0"/>
                </a:moveTo>
                <a:lnTo>
                  <a:pt x="0" y="18288"/>
                </a:lnTo>
                <a:lnTo>
                  <a:pt x="48768" y="18288"/>
                </a:lnTo>
                <a:lnTo>
                  <a:pt x="48768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0965" y="2803398"/>
            <a:ext cx="8685276" cy="16268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572633" y="3035299"/>
            <a:ext cx="3829050" cy="11195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5410">
              <a:lnSpc>
                <a:spcPts val="1914"/>
              </a:lnSpc>
              <a:spcBef>
                <a:spcPts val="100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RISCHIOSITA’ DELLA</a:t>
            </a:r>
            <a:r>
              <a:rPr sz="16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TRANSAZIONE</a:t>
            </a:r>
            <a:endParaRPr sz="1600">
              <a:latin typeface="Arial"/>
              <a:cs typeface="Arial"/>
            </a:endParaRPr>
          </a:p>
          <a:p>
            <a:pPr marL="12700" marR="5080" algn="ctr">
              <a:lnSpc>
                <a:spcPts val="1670"/>
              </a:lnSpc>
              <a:spcBef>
                <a:spcPts val="6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Il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controllo delle condizioni d’acquisizione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di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beni 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o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servizi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è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maggiore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nell’ipotesi di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produzione  interna rispetto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quelle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di un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rapporto  contrattuale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di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scambio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02134" y="2946145"/>
            <a:ext cx="3463290" cy="13328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04569">
              <a:lnSpc>
                <a:spcPts val="1914"/>
              </a:lnSpc>
              <a:spcBef>
                <a:spcPts val="100"/>
              </a:spcBef>
            </a:pPr>
            <a:r>
              <a:rPr sz="1600" b="1" spc="-5" dirty="0">
                <a:solidFill>
                  <a:srgbClr val="FFFFFF"/>
                </a:solidFill>
                <a:latin typeface="Arial"/>
                <a:cs typeface="Arial"/>
              </a:rPr>
              <a:t>ECONOMICITA’</a:t>
            </a:r>
            <a:endParaRPr sz="1600">
              <a:latin typeface="Arial"/>
              <a:cs typeface="Arial"/>
            </a:endParaRPr>
          </a:p>
          <a:p>
            <a:pPr marL="95885" marR="38735" indent="-50165" algn="ctr">
              <a:lnSpc>
                <a:spcPts val="1670"/>
              </a:lnSpc>
              <a:spcBef>
                <a:spcPts val="6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si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ottiene comparando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i costi d’uso del 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mercato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con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quelli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da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sostenere</a:t>
            </a:r>
            <a:r>
              <a:rPr sz="1400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all’interno</a:t>
            </a:r>
            <a:endParaRPr sz="1400">
              <a:latin typeface="Arial"/>
              <a:cs typeface="Arial"/>
            </a:endParaRPr>
          </a:p>
          <a:p>
            <a:pPr marL="12700" marR="5080" algn="ctr">
              <a:lnSpc>
                <a:spcPts val="1670"/>
              </a:lnSpc>
              <a:spcBef>
                <a:spcPts val="15"/>
              </a:spcBef>
            </a:pP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dell’organizzazione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di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impresa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(e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svolgendo  all’interno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le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attività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che</a:t>
            </a:r>
            <a:r>
              <a:rPr sz="14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sarebbero</a:t>
            </a:r>
            <a:endParaRPr sz="1400">
              <a:latin typeface="Arial"/>
              <a:cs typeface="Arial"/>
            </a:endParaRPr>
          </a:p>
          <a:p>
            <a:pPr algn="ctr">
              <a:lnSpc>
                <a:spcPts val="1625"/>
              </a:lnSpc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più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costose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se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delegate</a:t>
            </a:r>
            <a:r>
              <a:rPr sz="14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all’esterno)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63928" y="1304797"/>
            <a:ext cx="815975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CC0000"/>
                </a:solidFill>
                <a:latin typeface="Arial"/>
                <a:cs typeface="Arial"/>
              </a:rPr>
              <a:t>La </a:t>
            </a:r>
            <a:r>
              <a:rPr sz="1800" b="1" dirty="0">
                <a:solidFill>
                  <a:srgbClr val="CC0000"/>
                </a:solidFill>
                <a:latin typeface="Arial"/>
                <a:cs typeface="Arial"/>
              </a:rPr>
              <a:t>definizione </a:t>
            </a:r>
            <a:r>
              <a:rPr sz="1800" b="1" spc="-5" dirty="0">
                <a:solidFill>
                  <a:srgbClr val="CC0000"/>
                </a:solidFill>
                <a:latin typeface="Arial"/>
                <a:cs typeface="Arial"/>
              </a:rPr>
              <a:t>del </a:t>
            </a:r>
            <a:r>
              <a:rPr sz="1800" b="1" dirty="0">
                <a:solidFill>
                  <a:srgbClr val="CC0000"/>
                </a:solidFill>
                <a:latin typeface="Arial"/>
                <a:cs typeface="Arial"/>
              </a:rPr>
              <a:t>“confine </a:t>
            </a:r>
            <a:r>
              <a:rPr sz="1800" b="1" spc="-5" dirty="0">
                <a:solidFill>
                  <a:srgbClr val="CC0000"/>
                </a:solidFill>
                <a:latin typeface="Arial"/>
                <a:cs typeface="Arial"/>
              </a:rPr>
              <a:t>efficiente” </a:t>
            </a:r>
            <a:r>
              <a:rPr sz="1800" b="1" spc="-5" dirty="0" err="1">
                <a:solidFill>
                  <a:srgbClr val="CC0000"/>
                </a:solidFill>
                <a:latin typeface="Arial"/>
                <a:cs typeface="Arial"/>
              </a:rPr>
              <a:t>dell’organizzazione</a:t>
            </a:r>
            <a:r>
              <a:rPr lang="it-IT" sz="1800" b="1" spc="-5" dirty="0">
                <a:solidFill>
                  <a:srgbClr val="CC0000"/>
                </a:solidFill>
                <a:latin typeface="Arial"/>
                <a:cs typeface="Arial"/>
              </a:rPr>
              <a:t> (scelte di </a:t>
            </a:r>
            <a:r>
              <a:rPr lang="it-IT" sz="1800" b="1" i="1" spc="-5" dirty="0" err="1">
                <a:solidFill>
                  <a:srgbClr val="CC0000"/>
                </a:solidFill>
                <a:latin typeface="Arial"/>
                <a:cs typeface="Arial"/>
              </a:rPr>
              <a:t>make</a:t>
            </a:r>
            <a:r>
              <a:rPr lang="it-IT" sz="1800" b="1" spc="-5" dirty="0">
                <a:solidFill>
                  <a:srgbClr val="CC0000"/>
                </a:solidFill>
                <a:latin typeface="Arial"/>
                <a:cs typeface="Arial"/>
              </a:rPr>
              <a:t> ore </a:t>
            </a:r>
            <a:r>
              <a:rPr lang="it-IT" sz="1800" b="1" i="1" spc="-5" dirty="0" err="1">
                <a:solidFill>
                  <a:srgbClr val="CC0000"/>
                </a:solidFill>
                <a:latin typeface="Arial"/>
                <a:cs typeface="Arial"/>
              </a:rPr>
              <a:t>buy</a:t>
            </a:r>
            <a:r>
              <a:rPr lang="it-IT" sz="1800" b="1" spc="-5" dirty="0">
                <a:solidFill>
                  <a:srgbClr val="CC0000"/>
                </a:solidFill>
                <a:latin typeface="Arial"/>
                <a:cs typeface="Arial"/>
              </a:rPr>
              <a:t>) </a:t>
            </a:r>
            <a:r>
              <a:rPr sz="1800" b="1" spc="-5" dirty="0">
                <a:solidFill>
                  <a:srgbClr val="CC0000"/>
                </a:solidFill>
                <a:latin typeface="Arial"/>
                <a:cs typeface="Arial"/>
              </a:rPr>
              <a:t>, ossia delle  attività da svolgere </a:t>
            </a:r>
            <a:r>
              <a:rPr sz="1800" b="1" dirty="0">
                <a:solidFill>
                  <a:srgbClr val="CC0000"/>
                </a:solidFill>
                <a:latin typeface="Arial"/>
                <a:cs typeface="Arial"/>
              </a:rPr>
              <a:t>all’interno </a:t>
            </a:r>
            <a:r>
              <a:rPr sz="1800" b="1" spc="-5" dirty="0">
                <a:solidFill>
                  <a:srgbClr val="CC0000"/>
                </a:solidFill>
                <a:latin typeface="Arial"/>
                <a:cs typeface="Arial"/>
              </a:rPr>
              <a:t>per ottenere </a:t>
            </a:r>
            <a:r>
              <a:rPr sz="1800" b="1" dirty="0">
                <a:solidFill>
                  <a:srgbClr val="CC0000"/>
                </a:solidFill>
                <a:latin typeface="Arial"/>
                <a:cs typeface="Arial"/>
              </a:rPr>
              <a:t>il </a:t>
            </a:r>
            <a:r>
              <a:rPr sz="1800" b="1" spc="-5" dirty="0">
                <a:solidFill>
                  <a:srgbClr val="CC0000"/>
                </a:solidFill>
                <a:latin typeface="Arial"/>
                <a:cs typeface="Arial"/>
              </a:rPr>
              <a:t>massimo livello </a:t>
            </a:r>
            <a:r>
              <a:rPr sz="1800" b="1" dirty="0">
                <a:solidFill>
                  <a:srgbClr val="CC0000"/>
                </a:solidFill>
                <a:latin typeface="Arial"/>
                <a:cs typeface="Arial"/>
              </a:rPr>
              <a:t>di </a:t>
            </a:r>
            <a:r>
              <a:rPr sz="1800" b="1" spc="-5" dirty="0">
                <a:solidFill>
                  <a:srgbClr val="CC0000"/>
                </a:solidFill>
                <a:latin typeface="Arial"/>
                <a:cs typeface="Arial"/>
              </a:rPr>
              <a:t>efficienza  operativa, </a:t>
            </a:r>
            <a:r>
              <a:rPr sz="1800" b="1" dirty="0">
                <a:solidFill>
                  <a:srgbClr val="CC0000"/>
                </a:solidFill>
                <a:latin typeface="Arial"/>
                <a:cs typeface="Arial"/>
              </a:rPr>
              <a:t>dipende </a:t>
            </a:r>
            <a:r>
              <a:rPr sz="1800" b="1" spc="-5" dirty="0">
                <a:solidFill>
                  <a:srgbClr val="CC0000"/>
                </a:solidFill>
                <a:latin typeface="Arial"/>
                <a:cs typeface="Arial"/>
              </a:rPr>
              <a:t>da </a:t>
            </a:r>
            <a:r>
              <a:rPr sz="1800" b="1" dirty="0">
                <a:solidFill>
                  <a:srgbClr val="CC0000"/>
                </a:solidFill>
                <a:latin typeface="Arial"/>
                <a:cs typeface="Arial"/>
              </a:rPr>
              <a:t>due tipologie di</a:t>
            </a:r>
            <a:r>
              <a:rPr sz="1800" b="1" spc="-30" dirty="0">
                <a:solidFill>
                  <a:srgbClr val="CC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C0000"/>
                </a:solidFill>
                <a:latin typeface="Arial"/>
                <a:cs typeface="Arial"/>
              </a:rPr>
              <a:t>valutazioni:</a:t>
            </a:r>
            <a:endParaRPr sz="1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323147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09855" y="477942"/>
            <a:ext cx="604851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73075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Integrazione</a:t>
            </a:r>
            <a:r>
              <a:rPr dirty="0"/>
              <a:t> </a:t>
            </a:r>
            <a:r>
              <a:rPr spc="-10" dirty="0"/>
              <a:t>verticale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8185" y="1620265"/>
            <a:ext cx="4479925" cy="1057341"/>
          </a:xfrm>
          <a:prstGeom prst="rect">
            <a:avLst/>
          </a:prstGeom>
        </p:spPr>
        <p:txBody>
          <a:bodyPr vert="horz" wrap="square" lIns="0" tIns="1047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25"/>
              </a:spcBef>
            </a:pPr>
            <a:r>
              <a:rPr sz="1400" spc="-5" dirty="0">
                <a:solidFill>
                  <a:srgbClr val="A50021"/>
                </a:solidFill>
                <a:latin typeface="Arial Black"/>
                <a:cs typeface="Arial Black"/>
              </a:rPr>
              <a:t>OBIETTIVO</a:t>
            </a:r>
            <a:endParaRPr sz="14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  <a:spcBef>
                <a:spcPts val="725"/>
              </a:spcBef>
            </a:pP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AMPLIAMENTO GAMMA DI PRODUZIONI INTERMEDIE  COMPRESE NELLO </a:t>
            </a:r>
            <a:r>
              <a:rPr sz="1400" spc="-10" dirty="0">
                <a:solidFill>
                  <a:srgbClr val="006565"/>
                </a:solidFill>
                <a:latin typeface="Arial Black"/>
                <a:cs typeface="Arial Black"/>
              </a:rPr>
              <a:t>STESSO </a:t>
            </a:r>
            <a:r>
              <a:rPr sz="1400" dirty="0">
                <a:solidFill>
                  <a:srgbClr val="006565"/>
                </a:solidFill>
                <a:latin typeface="Arial Black"/>
                <a:cs typeface="Arial Black"/>
              </a:rPr>
              <a:t>CICLO TECNICO-  ECONOMICO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78185" y="2901950"/>
            <a:ext cx="227647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AUMENTO DEL </a:t>
            </a:r>
            <a:r>
              <a:rPr sz="1400" spc="-10" dirty="0">
                <a:solidFill>
                  <a:srgbClr val="006565"/>
                </a:solidFill>
                <a:latin typeface="Arial Black"/>
                <a:cs typeface="Arial Black"/>
              </a:rPr>
              <a:t>PROFITTO?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634113" y="1390650"/>
            <a:ext cx="433705" cy="1945005"/>
          </a:xfrm>
          <a:custGeom>
            <a:avLst/>
            <a:gdLst/>
            <a:ahLst/>
            <a:cxnLst/>
            <a:rect l="l" t="t" r="r" b="b"/>
            <a:pathLst>
              <a:path w="433704" h="1945004">
                <a:moveTo>
                  <a:pt x="433577" y="0"/>
                </a:moveTo>
                <a:lnTo>
                  <a:pt x="383879" y="4269"/>
                </a:lnTo>
                <a:lnTo>
                  <a:pt x="338205" y="16430"/>
                </a:lnTo>
                <a:lnTo>
                  <a:pt x="297877" y="35509"/>
                </a:lnTo>
                <a:lnTo>
                  <a:pt x="264214" y="60533"/>
                </a:lnTo>
                <a:lnTo>
                  <a:pt x="238534" y="90529"/>
                </a:lnTo>
                <a:lnTo>
                  <a:pt x="216407" y="161544"/>
                </a:lnTo>
                <a:lnTo>
                  <a:pt x="216407" y="810006"/>
                </a:lnTo>
                <a:lnTo>
                  <a:pt x="208685" y="852984"/>
                </a:lnTo>
                <a:lnTo>
                  <a:pt x="186887" y="891709"/>
                </a:lnTo>
                <a:lnTo>
                  <a:pt x="153066" y="924591"/>
                </a:lnTo>
                <a:lnTo>
                  <a:pt x="109276" y="950044"/>
                </a:lnTo>
                <a:lnTo>
                  <a:pt x="57569" y="966480"/>
                </a:lnTo>
                <a:lnTo>
                  <a:pt x="0" y="972312"/>
                </a:lnTo>
                <a:lnTo>
                  <a:pt x="57569" y="978086"/>
                </a:lnTo>
                <a:lnTo>
                  <a:pt x="109276" y="994381"/>
                </a:lnTo>
                <a:lnTo>
                  <a:pt x="153066" y="1019651"/>
                </a:lnTo>
                <a:lnTo>
                  <a:pt x="186887" y="1052350"/>
                </a:lnTo>
                <a:lnTo>
                  <a:pt x="208685" y="1090933"/>
                </a:lnTo>
                <a:lnTo>
                  <a:pt x="216407" y="1133856"/>
                </a:lnTo>
                <a:lnTo>
                  <a:pt x="216407" y="1782318"/>
                </a:lnTo>
                <a:lnTo>
                  <a:pt x="222159" y="1819620"/>
                </a:lnTo>
                <a:lnTo>
                  <a:pt x="264214" y="1883948"/>
                </a:lnTo>
                <a:lnTo>
                  <a:pt x="297877" y="1909054"/>
                </a:lnTo>
                <a:lnTo>
                  <a:pt x="338205" y="1928175"/>
                </a:lnTo>
                <a:lnTo>
                  <a:pt x="383879" y="1940351"/>
                </a:lnTo>
                <a:lnTo>
                  <a:pt x="433577" y="1944624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400"/>
          </a:p>
        </p:txBody>
      </p:sp>
      <p:sp>
        <p:nvSpPr>
          <p:cNvPr id="6" name="object 6"/>
          <p:cNvSpPr txBox="1"/>
          <p:nvPr/>
        </p:nvSpPr>
        <p:spPr>
          <a:xfrm>
            <a:off x="6147180" y="1331127"/>
            <a:ext cx="3225807" cy="557204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1200" spc="-5" dirty="0">
                <a:solidFill>
                  <a:srgbClr val="A50021"/>
                </a:solidFill>
                <a:latin typeface="Arial Black"/>
                <a:cs typeface="Arial Black"/>
              </a:rPr>
              <a:t>SUBOBIETTIVI:</a:t>
            </a:r>
            <a:endParaRPr sz="12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sz="1200" spc="-5" dirty="0">
                <a:latin typeface="Arial Black"/>
                <a:cs typeface="Arial Black"/>
              </a:rPr>
              <a:t>AUMENTO DEL VALORE</a:t>
            </a:r>
            <a:r>
              <a:rPr sz="1200" spc="-55" dirty="0">
                <a:latin typeface="Arial Black"/>
                <a:cs typeface="Arial Black"/>
              </a:rPr>
              <a:t> </a:t>
            </a:r>
            <a:r>
              <a:rPr sz="1200" spc="-10" dirty="0">
                <a:latin typeface="Arial Black"/>
                <a:cs typeface="Arial Black"/>
              </a:rPr>
              <a:t>AGGIUNTO</a:t>
            </a:r>
            <a:endParaRPr sz="1200" dirty="0">
              <a:latin typeface="Arial Black"/>
              <a:cs typeface="Arial Blac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47180" y="2019435"/>
            <a:ext cx="3023870" cy="17588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Arial Black"/>
                <a:cs typeface="Arial Black"/>
              </a:rPr>
              <a:t>AUMENTO DEL CONTROLLO SUI COSTI  DI</a:t>
            </a:r>
            <a:r>
              <a:rPr sz="1200" spc="-10" dirty="0">
                <a:latin typeface="Arial Black"/>
                <a:cs typeface="Arial Black"/>
              </a:rPr>
              <a:t> PRODUZIONE</a:t>
            </a:r>
            <a:endParaRPr sz="12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1200" spc="-10" dirty="0">
                <a:latin typeface="Arial Black"/>
                <a:cs typeface="Arial Black"/>
              </a:rPr>
              <a:t>MINORI RISCHI:</a:t>
            </a:r>
            <a:endParaRPr sz="1200" dirty="0">
              <a:latin typeface="Arial Black"/>
              <a:cs typeface="Arial Black"/>
            </a:endParaRPr>
          </a:p>
          <a:p>
            <a:pPr marL="12700" marR="135890">
              <a:lnSpc>
                <a:spcPct val="100000"/>
              </a:lnSpc>
              <a:spcBef>
                <a:spcPts val="665"/>
              </a:spcBef>
              <a:buChar char="-"/>
              <a:tabLst>
                <a:tab pos="106045" algn="l"/>
              </a:tabLst>
            </a:pPr>
            <a:r>
              <a:rPr sz="1200" spc="-5" dirty="0">
                <a:latin typeface="Arial Black"/>
                <a:cs typeface="Arial Black"/>
              </a:rPr>
              <a:t>Integrazione a monte: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Arial Black"/>
                <a:cs typeface="Arial Black"/>
              </a:rPr>
              <a:t> continuità 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Arial Black"/>
                <a:cs typeface="Arial Black"/>
              </a:rPr>
              <a:t>dei 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Arial Black"/>
                <a:cs typeface="Arial Black"/>
              </a:rPr>
              <a:t>processi di</a:t>
            </a:r>
            <a:r>
              <a:rPr sz="1200" u="sng" spc="-10" dirty="0">
                <a:uFill>
                  <a:solidFill>
                    <a:srgbClr val="000000"/>
                  </a:solidFill>
                </a:uFill>
                <a:latin typeface="Arial Black"/>
                <a:cs typeface="Arial Black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Arial Black"/>
                <a:cs typeface="Arial Black"/>
              </a:rPr>
              <a:t>approvvigionamento</a:t>
            </a:r>
            <a:endParaRPr sz="1200" dirty="0">
              <a:latin typeface="Arial Black"/>
              <a:cs typeface="Arial Black"/>
            </a:endParaRPr>
          </a:p>
          <a:p>
            <a:pPr marL="12700" marR="346710">
              <a:lnSpc>
                <a:spcPct val="100000"/>
              </a:lnSpc>
              <a:spcBef>
                <a:spcPts val="670"/>
              </a:spcBef>
              <a:buChar char="-"/>
              <a:tabLst>
                <a:tab pos="106045" algn="l"/>
              </a:tabLst>
            </a:pPr>
            <a:r>
              <a:rPr sz="1200" spc="-5" dirty="0">
                <a:latin typeface="Arial Black"/>
                <a:cs typeface="Arial Black"/>
              </a:rPr>
              <a:t>Integrazione a valle: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Arial Black"/>
                <a:cs typeface="Arial Black"/>
              </a:rPr>
              <a:t>controllo dei  mercati di sbocco</a:t>
            </a:r>
            <a:endParaRPr sz="1200" dirty="0">
              <a:latin typeface="Arial Black"/>
              <a:cs typeface="Arial Black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78185" y="4207128"/>
            <a:ext cx="4701915" cy="1903534"/>
          </a:xfrm>
          <a:prstGeom prst="rect">
            <a:avLst/>
          </a:prstGeom>
        </p:spPr>
        <p:txBody>
          <a:bodyPr vert="horz" wrap="square" lIns="0" tIns="1047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25"/>
              </a:spcBef>
            </a:pPr>
            <a:r>
              <a:rPr sz="1400" spc="-5" dirty="0">
                <a:solidFill>
                  <a:srgbClr val="A50021"/>
                </a:solidFill>
                <a:latin typeface="Arial Black"/>
                <a:cs typeface="Arial Black"/>
              </a:rPr>
              <a:t>VANTAGGI</a:t>
            </a:r>
            <a:r>
              <a:rPr sz="1400" spc="-5" dirty="0">
                <a:solidFill>
                  <a:srgbClr val="659A9A"/>
                </a:solidFill>
                <a:latin typeface="Arial Black"/>
                <a:cs typeface="Arial Black"/>
              </a:rPr>
              <a:t>:</a:t>
            </a:r>
            <a:endParaRPr sz="1400" dirty="0">
              <a:latin typeface="Arial Black"/>
              <a:cs typeface="Arial Black"/>
            </a:endParaRPr>
          </a:p>
          <a:p>
            <a:pPr marL="298450" marR="5080" indent="-285750">
              <a:lnSpc>
                <a:spcPct val="150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RIDUZIONE COSTI DI </a:t>
            </a:r>
            <a:r>
              <a:rPr sz="1400" spc="-10" dirty="0">
                <a:solidFill>
                  <a:srgbClr val="006565"/>
                </a:solidFill>
                <a:latin typeface="Arial Black"/>
                <a:cs typeface="Arial Black"/>
              </a:rPr>
              <a:t>TRANSAZIONE  </a:t>
            </a:r>
            <a:endParaRPr lang="it-IT" sz="1400" spc="-10" dirty="0">
              <a:solidFill>
                <a:srgbClr val="006565"/>
              </a:solidFill>
              <a:latin typeface="Arial Black"/>
              <a:cs typeface="Arial Black"/>
            </a:endParaRPr>
          </a:p>
          <a:p>
            <a:pPr marL="298450" marR="5080" indent="-285750">
              <a:lnSpc>
                <a:spcPct val="150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it-IT" sz="1400" spc="-5" dirty="0">
                <a:solidFill>
                  <a:srgbClr val="006565"/>
                </a:solidFill>
                <a:latin typeface="Arial Black"/>
                <a:cs typeface="Arial Black"/>
              </a:rPr>
              <a:t>MAGGIORE CONTROLLO SUL MERCATI DEGLI ACQUISTI E SULLA DOMANDA FINALE</a:t>
            </a:r>
          </a:p>
          <a:p>
            <a:pPr marL="298450" marR="5080" indent="-285750">
              <a:lnSpc>
                <a:spcPct val="150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MAGGIORE </a:t>
            </a:r>
            <a:r>
              <a:rPr sz="1400" dirty="0">
                <a:solidFill>
                  <a:srgbClr val="006565"/>
                </a:solidFill>
                <a:latin typeface="Arial Black"/>
                <a:cs typeface="Arial Black"/>
              </a:rPr>
              <a:t>FORZA CONTRATTUALE  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INNALZAMENTO DI BARRIERE</a:t>
            </a:r>
            <a:r>
              <a:rPr sz="1400" spc="35" dirty="0">
                <a:solidFill>
                  <a:srgbClr val="006565"/>
                </a:solidFill>
                <a:latin typeface="Arial Black"/>
                <a:cs typeface="Arial Black"/>
              </a:rPr>
              <a:t> 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ALL’ENTRATA</a:t>
            </a:r>
            <a:endParaRPr sz="1400" dirty="0">
              <a:latin typeface="Arial Black"/>
              <a:cs typeface="Arial Blac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51261" y="6561767"/>
            <a:ext cx="367601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A50021"/>
                </a:solidFill>
                <a:latin typeface="Arial Black"/>
                <a:cs typeface="Arial Black"/>
              </a:rPr>
              <a:t>SVANTAGGI</a:t>
            </a:r>
            <a:r>
              <a:rPr sz="1400" spc="-5" dirty="0">
                <a:solidFill>
                  <a:srgbClr val="659A9A"/>
                </a:solidFill>
                <a:latin typeface="Arial Black"/>
                <a:cs typeface="Arial Black"/>
              </a:rPr>
              <a:t>: 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INNALZAMENTO DI </a:t>
            </a:r>
            <a:r>
              <a:rPr sz="1400" dirty="0">
                <a:solidFill>
                  <a:srgbClr val="006565"/>
                </a:solidFill>
                <a:latin typeface="Arial Black"/>
                <a:cs typeface="Arial Black"/>
              </a:rPr>
              <a:t>BARRIERE  ALL’USCITA</a:t>
            </a:r>
            <a:endParaRPr sz="1400" dirty="0">
              <a:latin typeface="Arial Black"/>
              <a:cs typeface="Arial Black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78185" y="3586226"/>
            <a:ext cx="438213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A50021"/>
                </a:solidFill>
                <a:latin typeface="Arial Black"/>
                <a:cs typeface="Arial Black"/>
              </a:rPr>
              <a:t>MODALITA’ DI </a:t>
            </a:r>
            <a:r>
              <a:rPr sz="1400" spc="-5" dirty="0">
                <a:solidFill>
                  <a:srgbClr val="A50021"/>
                </a:solidFill>
                <a:latin typeface="Arial Black"/>
                <a:cs typeface="Arial Black"/>
              </a:rPr>
              <a:t>ATTUAZIONE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: PIU’ SPESSO</a:t>
            </a:r>
            <a:r>
              <a:rPr sz="1400" spc="-35" dirty="0">
                <a:solidFill>
                  <a:srgbClr val="006565"/>
                </a:solidFill>
                <a:latin typeface="Arial Black"/>
                <a:cs typeface="Arial Black"/>
              </a:rPr>
              <a:t> </a:t>
            </a:r>
            <a:r>
              <a:rPr sz="1400" spc="-10" dirty="0">
                <a:solidFill>
                  <a:srgbClr val="006565"/>
                </a:solidFill>
                <a:latin typeface="Arial Black"/>
                <a:cs typeface="Arial Black"/>
              </a:rPr>
              <a:t>ESTERNA</a:t>
            </a:r>
            <a:endParaRPr sz="1400">
              <a:latin typeface="Arial Black"/>
              <a:cs typeface="Arial Black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9092069" y="1761744"/>
            <a:ext cx="502920" cy="0"/>
          </a:xfrm>
          <a:custGeom>
            <a:avLst/>
            <a:gdLst/>
            <a:ahLst/>
            <a:cxnLst/>
            <a:rect l="l" t="t" r="r" b="b"/>
            <a:pathLst>
              <a:path w="502920">
                <a:moveTo>
                  <a:pt x="0" y="0"/>
                </a:moveTo>
                <a:lnTo>
                  <a:pt x="502907" y="0"/>
                </a:lnTo>
              </a:path>
            </a:pathLst>
          </a:custGeom>
          <a:ln w="25146">
            <a:solidFill>
              <a:srgbClr val="A50021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594977" y="1761744"/>
            <a:ext cx="0" cy="2809240"/>
          </a:xfrm>
          <a:custGeom>
            <a:avLst/>
            <a:gdLst/>
            <a:ahLst/>
            <a:cxnLst/>
            <a:rect l="l" t="t" r="r" b="b"/>
            <a:pathLst>
              <a:path h="2809240">
                <a:moveTo>
                  <a:pt x="0" y="0"/>
                </a:moveTo>
                <a:lnTo>
                  <a:pt x="0" y="2808732"/>
                </a:lnTo>
              </a:path>
            </a:pathLst>
          </a:custGeom>
          <a:ln w="25146">
            <a:solidFill>
              <a:srgbClr val="A50021"/>
            </a:solidFill>
            <a:prstDash val="sys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229991" y="4641341"/>
            <a:ext cx="365125" cy="0"/>
          </a:xfrm>
          <a:custGeom>
            <a:avLst/>
            <a:gdLst/>
            <a:ahLst/>
            <a:cxnLst/>
            <a:rect l="l" t="t" r="r" b="b"/>
            <a:pathLst>
              <a:path w="365125">
                <a:moveTo>
                  <a:pt x="364985" y="0"/>
                </a:moveTo>
                <a:lnTo>
                  <a:pt x="0" y="0"/>
                </a:lnTo>
              </a:path>
            </a:pathLst>
          </a:custGeom>
          <a:ln w="25146">
            <a:solidFill>
              <a:srgbClr val="A50021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092831" y="4572000"/>
            <a:ext cx="139700" cy="139700"/>
          </a:xfrm>
          <a:custGeom>
            <a:avLst/>
            <a:gdLst/>
            <a:ahLst/>
            <a:cxnLst/>
            <a:rect l="l" t="t" r="r" b="b"/>
            <a:pathLst>
              <a:path w="139700" h="139700">
                <a:moveTo>
                  <a:pt x="139446" y="139446"/>
                </a:moveTo>
                <a:lnTo>
                  <a:pt x="139446" y="0"/>
                </a:lnTo>
                <a:lnTo>
                  <a:pt x="0" y="70104"/>
                </a:lnTo>
                <a:lnTo>
                  <a:pt x="139446" y="139446"/>
                </a:lnTo>
                <a:close/>
              </a:path>
            </a:pathLst>
          </a:custGeom>
          <a:solidFill>
            <a:srgbClr val="A500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7082155" y="4668266"/>
            <a:ext cx="2337435" cy="16732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Il </a:t>
            </a:r>
            <a:r>
              <a:rPr sz="1800" spc="-5" dirty="0">
                <a:solidFill>
                  <a:srgbClr val="A50021"/>
                </a:solidFill>
                <a:latin typeface="Arial"/>
                <a:cs typeface="Arial"/>
              </a:rPr>
              <a:t>valore aggiunto </a:t>
            </a:r>
            <a:r>
              <a:rPr sz="1800" spc="-5" dirty="0">
                <a:latin typeface="Arial"/>
                <a:cs typeface="Arial"/>
              </a:rPr>
              <a:t>si  calcola sottraendo </a:t>
            </a:r>
            <a:r>
              <a:rPr sz="1800" spc="-10" dirty="0">
                <a:latin typeface="Arial"/>
                <a:cs typeface="Arial"/>
              </a:rPr>
              <a:t>dal  </a:t>
            </a:r>
            <a:r>
              <a:rPr sz="1800" spc="-5" dirty="0">
                <a:latin typeface="Arial"/>
                <a:cs typeface="Arial"/>
              </a:rPr>
              <a:t>valore del </a:t>
            </a:r>
            <a:r>
              <a:rPr sz="1800" spc="-10" dirty="0">
                <a:latin typeface="Arial"/>
                <a:cs typeface="Arial"/>
              </a:rPr>
              <a:t>prodotto  </a:t>
            </a:r>
            <a:r>
              <a:rPr sz="1800" spc="-5" dirty="0">
                <a:latin typeface="Arial"/>
                <a:cs typeface="Arial"/>
              </a:rPr>
              <a:t>finito (ricavi) </a:t>
            </a:r>
            <a:r>
              <a:rPr sz="1800" dirty="0">
                <a:latin typeface="Arial"/>
                <a:cs typeface="Arial"/>
              </a:rPr>
              <a:t>tutti </a:t>
            </a:r>
            <a:r>
              <a:rPr sz="1800" spc="-5" dirty="0">
                <a:latin typeface="Arial"/>
                <a:cs typeface="Arial"/>
              </a:rPr>
              <a:t>i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costi  </a:t>
            </a:r>
            <a:r>
              <a:rPr sz="1800" spc="-5" dirty="0">
                <a:latin typeface="Arial"/>
                <a:cs typeface="Arial"/>
              </a:rPr>
              <a:t>di acquisizione di </a:t>
            </a:r>
            <a:r>
              <a:rPr sz="1800" spc="-10" dirty="0">
                <a:latin typeface="Arial"/>
                <a:cs typeface="Arial"/>
              </a:rPr>
              <a:t>beni  </a:t>
            </a:r>
            <a:r>
              <a:rPr sz="1800" spc="-5" dirty="0">
                <a:latin typeface="Arial"/>
                <a:cs typeface="Arial"/>
              </a:rPr>
              <a:t>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servizi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642227" y="4641341"/>
            <a:ext cx="288925" cy="1729105"/>
          </a:xfrm>
          <a:custGeom>
            <a:avLst/>
            <a:gdLst/>
            <a:ahLst/>
            <a:cxnLst/>
            <a:rect l="l" t="t" r="r" b="b"/>
            <a:pathLst>
              <a:path w="288925" h="1729104">
                <a:moveTo>
                  <a:pt x="288798" y="0"/>
                </a:moveTo>
                <a:lnTo>
                  <a:pt x="243096" y="7370"/>
                </a:lnTo>
                <a:lnTo>
                  <a:pt x="203539" y="27870"/>
                </a:lnTo>
                <a:lnTo>
                  <a:pt x="172431" y="59088"/>
                </a:lnTo>
                <a:lnTo>
                  <a:pt x="152076" y="98608"/>
                </a:lnTo>
                <a:lnTo>
                  <a:pt x="144780" y="144018"/>
                </a:lnTo>
                <a:lnTo>
                  <a:pt x="144780" y="720852"/>
                </a:lnTo>
                <a:lnTo>
                  <a:pt x="137403" y="766261"/>
                </a:lnTo>
                <a:lnTo>
                  <a:pt x="116860" y="805781"/>
                </a:lnTo>
                <a:lnTo>
                  <a:pt x="85526" y="836999"/>
                </a:lnTo>
                <a:lnTo>
                  <a:pt x="45780" y="857499"/>
                </a:lnTo>
                <a:lnTo>
                  <a:pt x="0" y="864869"/>
                </a:lnTo>
                <a:lnTo>
                  <a:pt x="45780" y="872166"/>
                </a:lnTo>
                <a:lnTo>
                  <a:pt x="85526" y="892521"/>
                </a:lnTo>
                <a:lnTo>
                  <a:pt x="116860" y="923629"/>
                </a:lnTo>
                <a:lnTo>
                  <a:pt x="137403" y="963186"/>
                </a:lnTo>
                <a:lnTo>
                  <a:pt x="144780" y="1008888"/>
                </a:lnTo>
                <a:lnTo>
                  <a:pt x="144780" y="1584960"/>
                </a:lnTo>
                <a:lnTo>
                  <a:pt x="152076" y="1630369"/>
                </a:lnTo>
                <a:lnTo>
                  <a:pt x="172431" y="1669889"/>
                </a:lnTo>
                <a:lnTo>
                  <a:pt x="203539" y="1701107"/>
                </a:lnTo>
                <a:lnTo>
                  <a:pt x="243096" y="1721607"/>
                </a:lnTo>
                <a:lnTo>
                  <a:pt x="288798" y="1728977"/>
                </a:lnTo>
              </a:path>
            </a:pathLst>
          </a:custGeom>
          <a:ln w="19050">
            <a:solidFill>
              <a:srgbClr val="A500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8372536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90136" y="513842"/>
            <a:ext cx="419976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it-IT" spc="-10" dirty="0"/>
              <a:t>Diversificazione</a:t>
            </a:r>
            <a:endParaRPr spc="-10" dirty="0"/>
          </a:p>
        </p:txBody>
      </p:sp>
      <p:sp>
        <p:nvSpPr>
          <p:cNvPr id="3" name="object 3"/>
          <p:cNvSpPr txBox="1"/>
          <p:nvPr/>
        </p:nvSpPr>
        <p:spPr>
          <a:xfrm>
            <a:off x="1393825" y="3801871"/>
            <a:ext cx="7679690" cy="22595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E’ SPESSO ATTUATA PER L’IMPOSSIBILITA’ DI ESPANDERSI SODDISFACENTEMENTE IN UN  SETTORE ORMAI RITENUTO</a:t>
            </a:r>
            <a:r>
              <a:rPr sz="1400" spc="-10" dirty="0">
                <a:solidFill>
                  <a:srgbClr val="006565"/>
                </a:solidFill>
                <a:latin typeface="Arial Black"/>
                <a:cs typeface="Arial Black"/>
              </a:rPr>
              <a:t> 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SATURO</a:t>
            </a:r>
            <a:endParaRPr sz="1400" dirty="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00" dirty="0">
              <a:latin typeface="Times New Roman"/>
              <a:cs typeface="Times New Roman"/>
            </a:endParaRPr>
          </a:p>
          <a:p>
            <a:pPr marL="83820">
              <a:lnSpc>
                <a:spcPct val="100000"/>
              </a:lnSpc>
            </a:pPr>
            <a:r>
              <a:rPr sz="1400" spc="-5" dirty="0">
                <a:solidFill>
                  <a:srgbClr val="A50021"/>
                </a:solidFill>
                <a:latin typeface="Arial Black"/>
                <a:cs typeface="Arial Black"/>
              </a:rPr>
              <a:t>VANTAGGI</a:t>
            </a:r>
            <a:r>
              <a:rPr sz="1400" spc="-5" dirty="0">
                <a:solidFill>
                  <a:srgbClr val="659A9A"/>
                </a:solidFill>
                <a:latin typeface="Arial Black"/>
                <a:cs typeface="Arial Black"/>
              </a:rPr>
              <a:t>:</a:t>
            </a:r>
            <a:endParaRPr sz="1400" dirty="0">
              <a:latin typeface="Arial Black"/>
              <a:cs typeface="Arial Black"/>
            </a:endParaRPr>
          </a:p>
          <a:p>
            <a:pPr marL="83820">
              <a:lnSpc>
                <a:spcPct val="100000"/>
              </a:lnSpc>
              <a:spcBef>
                <a:spcPts val="725"/>
              </a:spcBef>
            </a:pP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STABILIZZAZIONE DEI REDDITI</a:t>
            </a:r>
            <a:endParaRPr sz="1400" dirty="0">
              <a:latin typeface="Arial Black"/>
              <a:cs typeface="Arial Black"/>
            </a:endParaRPr>
          </a:p>
          <a:p>
            <a:pPr marL="83820">
              <a:lnSpc>
                <a:spcPct val="100000"/>
              </a:lnSpc>
              <a:spcBef>
                <a:spcPts val="720"/>
              </a:spcBef>
            </a:pP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RIDUZIONE </a:t>
            </a:r>
            <a:r>
              <a:rPr sz="1400" dirty="0">
                <a:solidFill>
                  <a:srgbClr val="006565"/>
                </a:solidFill>
                <a:latin typeface="Arial Black"/>
                <a:cs typeface="Arial Black"/>
              </a:rPr>
              <a:t>DEL 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RISCHIO </a:t>
            </a:r>
            <a:r>
              <a:rPr sz="1400" dirty="0">
                <a:solidFill>
                  <a:srgbClr val="006565"/>
                </a:solidFill>
                <a:latin typeface="Arial Black"/>
                <a:cs typeface="Arial Black"/>
              </a:rPr>
              <a:t>GLOBALE 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DI</a:t>
            </a:r>
            <a:r>
              <a:rPr sz="1400" spc="-30" dirty="0">
                <a:solidFill>
                  <a:srgbClr val="006565"/>
                </a:solidFill>
                <a:latin typeface="Arial Black"/>
                <a:cs typeface="Arial Black"/>
              </a:rPr>
              <a:t> 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GESTIONE</a:t>
            </a:r>
            <a:endParaRPr sz="1400" dirty="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endParaRPr sz="1400" dirty="0">
              <a:latin typeface="Times New Roman"/>
              <a:cs typeface="Times New Roman"/>
            </a:endParaRPr>
          </a:p>
          <a:p>
            <a:pPr marL="83820" marR="129539">
              <a:lnSpc>
                <a:spcPct val="100000"/>
              </a:lnSpc>
              <a:spcBef>
                <a:spcPts val="1030"/>
              </a:spcBef>
            </a:pPr>
            <a:r>
              <a:rPr sz="1400" dirty="0">
                <a:solidFill>
                  <a:srgbClr val="A50021"/>
                </a:solidFill>
                <a:latin typeface="Arial Black"/>
                <a:cs typeface="Arial Black"/>
              </a:rPr>
              <a:t>MODALITA’ DI </a:t>
            </a:r>
            <a:r>
              <a:rPr sz="1400" spc="-5" dirty="0">
                <a:solidFill>
                  <a:srgbClr val="A50021"/>
                </a:solidFill>
                <a:latin typeface="Arial Black"/>
                <a:cs typeface="Arial Black"/>
              </a:rPr>
              <a:t>ATTUAZIONE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: PIU’ </a:t>
            </a:r>
            <a:r>
              <a:rPr sz="1400" dirty="0">
                <a:solidFill>
                  <a:srgbClr val="006565"/>
                </a:solidFill>
                <a:latin typeface="Arial Black"/>
                <a:cs typeface="Arial Black"/>
              </a:rPr>
              <a:t>PROBABILMENTE 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INTERNA PER </a:t>
            </a:r>
            <a:r>
              <a:rPr sz="1400" dirty="0">
                <a:solidFill>
                  <a:srgbClr val="006565"/>
                </a:solidFill>
                <a:latin typeface="Arial Black"/>
                <a:cs typeface="Arial Black"/>
              </a:rPr>
              <a:t>LA 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DIVERSIFICAZIONE  LATERALE, </a:t>
            </a:r>
            <a:r>
              <a:rPr sz="1400" spc="-10" dirty="0">
                <a:solidFill>
                  <a:srgbClr val="006565"/>
                </a:solidFill>
                <a:latin typeface="Arial Black"/>
                <a:cs typeface="Arial Black"/>
              </a:rPr>
              <a:t>ESTERNA 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PER LA</a:t>
            </a:r>
            <a:r>
              <a:rPr sz="1400" spc="15" dirty="0">
                <a:solidFill>
                  <a:srgbClr val="006565"/>
                </a:solidFill>
                <a:latin typeface="Arial Black"/>
                <a:cs typeface="Arial Black"/>
              </a:rPr>
              <a:t> </a:t>
            </a:r>
            <a:r>
              <a:rPr sz="1400" spc="-5" dirty="0">
                <a:solidFill>
                  <a:srgbClr val="006565"/>
                </a:solidFill>
                <a:latin typeface="Arial Black"/>
                <a:cs typeface="Arial Black"/>
              </a:rPr>
              <a:t>CONGLOMERALE</a:t>
            </a:r>
            <a:endParaRPr sz="14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05033" y="1618741"/>
            <a:ext cx="8444230" cy="16876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Con questa strategia l’azienda si espande in mercati nuovi, compresi in settori o  comparti produttivi differenti da quelli in cui già opera. </a:t>
            </a:r>
            <a:endParaRPr lang="it-IT" sz="1800" spc="-5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La diversificazione </a:t>
            </a:r>
            <a:r>
              <a:rPr sz="1800" spc="-10" dirty="0">
                <a:latin typeface="Arial"/>
                <a:cs typeface="Arial"/>
              </a:rPr>
              <a:t>si  </a:t>
            </a:r>
            <a:r>
              <a:rPr sz="1800" spc="-5" dirty="0">
                <a:latin typeface="Arial"/>
                <a:cs typeface="Arial"/>
              </a:rPr>
              <a:t>definisce </a:t>
            </a:r>
            <a:r>
              <a:rPr sz="1800" i="1" spc="-5" dirty="0">
                <a:solidFill>
                  <a:srgbClr val="A50021"/>
                </a:solidFill>
                <a:latin typeface="Arial"/>
                <a:cs typeface="Arial"/>
              </a:rPr>
              <a:t>laterale</a:t>
            </a:r>
            <a:r>
              <a:rPr sz="1800" spc="-5" dirty="0">
                <a:latin typeface="Arial"/>
                <a:cs typeface="Arial"/>
              </a:rPr>
              <a:t>, se sussiste un </a:t>
            </a:r>
            <a:r>
              <a:rPr sz="1800" spc="-5" dirty="0">
                <a:latin typeface="Arial"/>
                <a:cs typeface="Arial"/>
                <a:hlinkClick r:id="" action="ppaction://hlinkshowjump?jump=nextslide"/>
              </a:rPr>
              <a:t>collegamento</a:t>
            </a:r>
            <a:r>
              <a:rPr sz="1800" spc="-5" dirty="0">
                <a:latin typeface="Arial"/>
                <a:cs typeface="Arial"/>
              </a:rPr>
              <a:t>, in termini tecnologici oppure </a:t>
            </a:r>
            <a:r>
              <a:rPr sz="1800" spc="-10" dirty="0">
                <a:latin typeface="Arial"/>
                <a:cs typeface="Arial"/>
              </a:rPr>
              <a:t>di  </a:t>
            </a:r>
            <a:r>
              <a:rPr sz="1800" spc="-5" dirty="0">
                <a:latin typeface="Arial"/>
                <a:cs typeface="Arial"/>
              </a:rPr>
              <a:t>marketing, tra produzioni vecchie e nuove; </a:t>
            </a:r>
            <a:endParaRPr lang="it-IT" sz="1800" spc="-5" dirty="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 err="1">
                <a:latin typeface="Arial"/>
                <a:cs typeface="Arial"/>
              </a:rPr>
              <a:t>è</a:t>
            </a:r>
            <a:r>
              <a:rPr sz="1800" spc="-5" dirty="0">
                <a:latin typeface="Arial"/>
                <a:cs typeface="Arial"/>
              </a:rPr>
              <a:t> invece definita </a:t>
            </a:r>
            <a:r>
              <a:rPr sz="1800" i="1" spc="-5" dirty="0">
                <a:solidFill>
                  <a:srgbClr val="A50021"/>
                </a:solidFill>
                <a:latin typeface="Arial"/>
                <a:cs typeface="Arial"/>
              </a:rPr>
              <a:t>conglomerale</a:t>
            </a:r>
            <a:r>
              <a:rPr sz="1800" spc="-5" dirty="0">
                <a:latin typeface="Arial"/>
                <a:cs typeface="Arial"/>
              </a:rPr>
              <a:t>, nel caso  in cui non </a:t>
            </a:r>
            <a:r>
              <a:rPr sz="1800" dirty="0">
                <a:latin typeface="Arial"/>
                <a:cs typeface="Arial"/>
              </a:rPr>
              <a:t>sussista </a:t>
            </a:r>
            <a:r>
              <a:rPr sz="1800" spc="-5" dirty="0">
                <a:latin typeface="Arial"/>
                <a:cs typeface="Arial"/>
              </a:rPr>
              <a:t>alcun tipo di legame </a:t>
            </a:r>
            <a:r>
              <a:rPr sz="1800" dirty="0">
                <a:latin typeface="Arial"/>
                <a:cs typeface="Arial"/>
              </a:rPr>
              <a:t>tra attività </a:t>
            </a:r>
            <a:r>
              <a:rPr sz="1800" spc="-5" dirty="0">
                <a:latin typeface="Arial"/>
                <a:cs typeface="Arial"/>
              </a:rPr>
              <a:t>preesistenti e</a:t>
            </a:r>
            <a:r>
              <a:rPr sz="1800" spc="2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nuove.</a:t>
            </a:r>
            <a:endParaRPr sz="1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7238662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27300" y="463000"/>
            <a:ext cx="670559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it-IT" spc="-10" dirty="0"/>
              <a:t>Collegamenti tra prodotti/mercato</a:t>
            </a:r>
            <a:endParaRPr spc="-10" dirty="0"/>
          </a:p>
        </p:txBody>
      </p:sp>
      <p:sp>
        <p:nvSpPr>
          <p:cNvPr id="4" name="object 4"/>
          <p:cNvSpPr txBox="1"/>
          <p:nvPr/>
        </p:nvSpPr>
        <p:spPr>
          <a:xfrm>
            <a:off x="1079500" y="2101850"/>
            <a:ext cx="8966067" cy="45858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>
              <a:spcBef>
                <a:spcPts val="100"/>
              </a:spcBef>
              <a:buFont typeface="Wingdings" pitchFamily="2" charset="2"/>
              <a:buChar char="v"/>
            </a:pPr>
            <a:r>
              <a:rPr lang="it-IT" spc="-5" dirty="0">
                <a:latin typeface="Arial"/>
                <a:cs typeface="Arial"/>
              </a:rPr>
              <a:t>Prodotti affini sotto il profilo sia tecnologico sia di mercato (es. </a:t>
            </a:r>
            <a:r>
              <a:rPr lang="it-IT" spc="-5" dirty="0" err="1">
                <a:latin typeface="Arial"/>
                <a:cs typeface="Arial"/>
              </a:rPr>
              <a:t>tablet</a:t>
            </a:r>
            <a:r>
              <a:rPr lang="it-IT" spc="-5" dirty="0">
                <a:latin typeface="Arial"/>
                <a:cs typeface="Arial"/>
              </a:rPr>
              <a:t> e pc; alimenti e bevande)</a:t>
            </a:r>
          </a:p>
          <a:p>
            <a:pPr marL="298450" marR="5080" indent="-285750">
              <a:spcBef>
                <a:spcPts val="100"/>
              </a:spcBef>
              <a:buFont typeface="Wingdings" pitchFamily="2" charset="2"/>
              <a:buChar char="v"/>
            </a:pPr>
            <a:endParaRPr lang="it-IT" spc="-5" dirty="0">
              <a:latin typeface="Arial"/>
              <a:cs typeface="Arial"/>
            </a:endParaRPr>
          </a:p>
          <a:p>
            <a:pPr marL="298450" marR="5080" indent="-285750">
              <a:spcBef>
                <a:spcPts val="100"/>
              </a:spcBef>
              <a:buFont typeface="Wingdings" pitchFamily="2" charset="2"/>
              <a:buChar char="v"/>
            </a:pPr>
            <a:endParaRPr lang="it-IT" spc="-5" dirty="0">
              <a:latin typeface="Arial"/>
              <a:cs typeface="Arial"/>
            </a:endParaRPr>
          </a:p>
          <a:p>
            <a:pPr marL="298450" marR="5080" indent="-285750">
              <a:spcBef>
                <a:spcPts val="100"/>
              </a:spcBef>
              <a:buFont typeface="Wingdings" pitchFamily="2" charset="2"/>
              <a:buChar char="v"/>
            </a:pPr>
            <a:r>
              <a:rPr lang="it-IT" spc="-5" dirty="0">
                <a:latin typeface="Arial"/>
                <a:cs typeface="Arial"/>
              </a:rPr>
              <a:t>Prodotti affini sotto il profilo tecnologico ma non di  mercato (es. carta da imballaggio e carta da parati )</a:t>
            </a:r>
          </a:p>
          <a:p>
            <a:pPr marL="298450" marR="5080" indent="-285750">
              <a:spcBef>
                <a:spcPts val="100"/>
              </a:spcBef>
              <a:buFont typeface="Wingdings" pitchFamily="2" charset="2"/>
              <a:buChar char="v"/>
            </a:pPr>
            <a:endParaRPr lang="it-IT" spc="-5" dirty="0">
              <a:latin typeface="Arial"/>
              <a:cs typeface="Arial"/>
            </a:endParaRPr>
          </a:p>
          <a:p>
            <a:pPr marL="298450" marR="5080" indent="-285750">
              <a:spcBef>
                <a:spcPts val="100"/>
              </a:spcBef>
              <a:buFont typeface="Wingdings" pitchFamily="2" charset="2"/>
              <a:buChar char="v"/>
            </a:pPr>
            <a:endParaRPr lang="it-IT" spc="-5" dirty="0">
              <a:latin typeface="Arial"/>
              <a:cs typeface="Arial"/>
            </a:endParaRPr>
          </a:p>
          <a:p>
            <a:pPr marL="298450" marR="5080" indent="-285750">
              <a:spcBef>
                <a:spcPts val="100"/>
              </a:spcBef>
              <a:buFont typeface="Wingdings" pitchFamily="2" charset="2"/>
              <a:buChar char="v"/>
            </a:pPr>
            <a:endParaRPr lang="it-IT" spc="-5" dirty="0">
              <a:latin typeface="Arial"/>
              <a:cs typeface="Arial"/>
            </a:endParaRPr>
          </a:p>
          <a:p>
            <a:pPr marL="298450" marR="5080" indent="-285750">
              <a:spcBef>
                <a:spcPts val="100"/>
              </a:spcBef>
              <a:buFont typeface="Wingdings" pitchFamily="2" charset="2"/>
              <a:buChar char="v"/>
            </a:pPr>
            <a:r>
              <a:rPr lang="it-IT" spc="-5" dirty="0">
                <a:latin typeface="Arial"/>
                <a:cs typeface="Arial"/>
              </a:rPr>
              <a:t>Prodotti affini sotto il  profilo di mercato ma non tecnologico (es. prodotti alimentari e prodotti per la pulizia della casa)</a:t>
            </a:r>
          </a:p>
          <a:p>
            <a:pPr marL="298450" marR="5080" indent="-285750">
              <a:spcBef>
                <a:spcPts val="100"/>
              </a:spcBef>
              <a:buFont typeface="Wingdings" pitchFamily="2" charset="2"/>
              <a:buChar char="v"/>
            </a:pPr>
            <a:endParaRPr lang="it-IT" spc="-5" dirty="0">
              <a:latin typeface="Arial"/>
              <a:cs typeface="Arial"/>
            </a:endParaRPr>
          </a:p>
          <a:p>
            <a:pPr marL="298450" marR="5080" indent="-285750">
              <a:spcBef>
                <a:spcPts val="100"/>
              </a:spcBef>
              <a:buFont typeface="Wingdings" pitchFamily="2" charset="2"/>
              <a:buChar char="v"/>
            </a:pPr>
            <a:endParaRPr lang="it-IT" spc="-5" dirty="0">
              <a:latin typeface="Arial"/>
              <a:cs typeface="Arial"/>
            </a:endParaRPr>
          </a:p>
          <a:p>
            <a:pPr marL="298450" marR="5080" indent="-285750">
              <a:spcBef>
                <a:spcPts val="100"/>
              </a:spcBef>
              <a:buFont typeface="Wingdings" pitchFamily="2" charset="2"/>
              <a:buChar char="v"/>
            </a:pPr>
            <a:r>
              <a:rPr lang="it-IT" spc="-5" dirty="0">
                <a:latin typeface="Arial"/>
                <a:cs typeface="Arial"/>
              </a:rPr>
              <a:t>Prodotti non affini sia sotto il profilo tecnologico sia di mercato (es. tessile e servizi, commerciale e finanziario, ecc.) 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sz="1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1682479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45890" y="513842"/>
            <a:ext cx="601561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Sviluppo</a:t>
            </a:r>
            <a:r>
              <a:rPr spc="5" dirty="0"/>
              <a:t> </a:t>
            </a:r>
            <a:r>
              <a:rPr spc="-5" dirty="0"/>
              <a:t>internazionale</a:t>
            </a:r>
          </a:p>
        </p:txBody>
      </p:sp>
      <p:sp>
        <p:nvSpPr>
          <p:cNvPr id="3" name="object 3"/>
          <p:cNvSpPr/>
          <p:nvPr/>
        </p:nvSpPr>
        <p:spPr>
          <a:xfrm>
            <a:off x="4490974" y="2613025"/>
            <a:ext cx="467359" cy="161925"/>
          </a:xfrm>
          <a:custGeom>
            <a:avLst/>
            <a:gdLst/>
            <a:ahLst/>
            <a:cxnLst/>
            <a:rect l="l" t="t" r="r" b="b"/>
            <a:pathLst>
              <a:path w="467360" h="161925">
                <a:moveTo>
                  <a:pt x="349758" y="121157"/>
                </a:moveTo>
                <a:lnTo>
                  <a:pt x="349758" y="40386"/>
                </a:lnTo>
                <a:lnTo>
                  <a:pt x="0" y="40386"/>
                </a:lnTo>
                <a:lnTo>
                  <a:pt x="0" y="121158"/>
                </a:lnTo>
                <a:lnTo>
                  <a:pt x="349758" y="121157"/>
                </a:lnTo>
                <a:close/>
              </a:path>
              <a:path w="467360" h="161925">
                <a:moveTo>
                  <a:pt x="467106" y="80772"/>
                </a:moveTo>
                <a:lnTo>
                  <a:pt x="349758" y="0"/>
                </a:lnTo>
                <a:lnTo>
                  <a:pt x="349758" y="161544"/>
                </a:lnTo>
                <a:lnTo>
                  <a:pt x="467106" y="80772"/>
                </a:lnTo>
                <a:close/>
              </a:path>
            </a:pathLst>
          </a:custGeom>
          <a:solidFill>
            <a:srgbClr val="A500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490974" y="3375025"/>
            <a:ext cx="467359" cy="161925"/>
          </a:xfrm>
          <a:custGeom>
            <a:avLst/>
            <a:gdLst/>
            <a:ahLst/>
            <a:cxnLst/>
            <a:rect l="l" t="t" r="r" b="b"/>
            <a:pathLst>
              <a:path w="467360" h="161925">
                <a:moveTo>
                  <a:pt x="349758" y="121157"/>
                </a:moveTo>
                <a:lnTo>
                  <a:pt x="349758" y="40386"/>
                </a:lnTo>
                <a:lnTo>
                  <a:pt x="0" y="40386"/>
                </a:lnTo>
                <a:lnTo>
                  <a:pt x="0" y="121158"/>
                </a:lnTo>
                <a:lnTo>
                  <a:pt x="349758" y="121157"/>
                </a:lnTo>
                <a:close/>
              </a:path>
              <a:path w="467360" h="161925">
                <a:moveTo>
                  <a:pt x="467106" y="80772"/>
                </a:moveTo>
                <a:lnTo>
                  <a:pt x="349758" y="0"/>
                </a:lnTo>
                <a:lnTo>
                  <a:pt x="349758" y="161544"/>
                </a:lnTo>
                <a:lnTo>
                  <a:pt x="467106" y="80772"/>
                </a:lnTo>
                <a:close/>
              </a:path>
            </a:pathLst>
          </a:custGeom>
          <a:solidFill>
            <a:srgbClr val="A500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490974" y="4137025"/>
            <a:ext cx="467359" cy="161925"/>
          </a:xfrm>
          <a:custGeom>
            <a:avLst/>
            <a:gdLst/>
            <a:ahLst/>
            <a:cxnLst/>
            <a:rect l="l" t="t" r="r" b="b"/>
            <a:pathLst>
              <a:path w="467360" h="161925">
                <a:moveTo>
                  <a:pt x="349758" y="121157"/>
                </a:moveTo>
                <a:lnTo>
                  <a:pt x="349758" y="40386"/>
                </a:lnTo>
                <a:lnTo>
                  <a:pt x="0" y="40386"/>
                </a:lnTo>
                <a:lnTo>
                  <a:pt x="0" y="121158"/>
                </a:lnTo>
                <a:lnTo>
                  <a:pt x="349758" y="121157"/>
                </a:lnTo>
                <a:close/>
              </a:path>
              <a:path w="467360" h="161925">
                <a:moveTo>
                  <a:pt x="467106" y="80772"/>
                </a:moveTo>
                <a:lnTo>
                  <a:pt x="349758" y="0"/>
                </a:lnTo>
                <a:lnTo>
                  <a:pt x="349758" y="161544"/>
                </a:lnTo>
                <a:lnTo>
                  <a:pt x="467106" y="80772"/>
                </a:lnTo>
                <a:close/>
              </a:path>
            </a:pathLst>
          </a:custGeom>
          <a:solidFill>
            <a:srgbClr val="A500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458970" y="6270625"/>
            <a:ext cx="467359" cy="174625"/>
          </a:xfrm>
          <a:custGeom>
            <a:avLst/>
            <a:gdLst/>
            <a:ahLst/>
            <a:cxnLst/>
            <a:rect l="l" t="t" r="r" b="b"/>
            <a:pathLst>
              <a:path w="467360" h="174625">
                <a:moveTo>
                  <a:pt x="350520" y="130302"/>
                </a:moveTo>
                <a:lnTo>
                  <a:pt x="350520" y="43434"/>
                </a:lnTo>
                <a:lnTo>
                  <a:pt x="0" y="43434"/>
                </a:lnTo>
                <a:lnTo>
                  <a:pt x="0" y="130302"/>
                </a:lnTo>
                <a:lnTo>
                  <a:pt x="350520" y="130302"/>
                </a:lnTo>
                <a:close/>
              </a:path>
              <a:path w="467360" h="174625">
                <a:moveTo>
                  <a:pt x="467106" y="86867"/>
                </a:moveTo>
                <a:lnTo>
                  <a:pt x="350520" y="0"/>
                </a:lnTo>
                <a:lnTo>
                  <a:pt x="350520" y="174498"/>
                </a:lnTo>
                <a:lnTo>
                  <a:pt x="467106" y="86867"/>
                </a:lnTo>
                <a:close/>
              </a:path>
            </a:pathLst>
          </a:custGeom>
          <a:solidFill>
            <a:srgbClr val="A500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596265">
              <a:lnSpc>
                <a:spcPct val="100000"/>
              </a:lnSpc>
              <a:spcBef>
                <a:spcPts val="90"/>
              </a:spcBef>
            </a:pPr>
            <a:r>
              <a:rPr spc="-55" dirty="0"/>
              <a:t>Modalità </a:t>
            </a:r>
            <a:r>
              <a:rPr spc="-45" dirty="0"/>
              <a:t>di</a:t>
            </a:r>
            <a:r>
              <a:rPr spc="-10" dirty="0"/>
              <a:t> </a:t>
            </a:r>
            <a:r>
              <a:rPr spc="-45" dirty="0"/>
              <a:t>realizzazione</a:t>
            </a:r>
          </a:p>
          <a:p>
            <a:pPr>
              <a:lnSpc>
                <a:spcPct val="100000"/>
              </a:lnSpc>
            </a:pPr>
            <a:endParaRPr sz="2500" dirty="0">
              <a:latin typeface="Times New Roman"/>
              <a:cs typeface="Times New Roman"/>
            </a:endParaRPr>
          </a:p>
          <a:p>
            <a:pPr marL="12700" marR="386080">
              <a:lnSpc>
                <a:spcPct val="100000"/>
              </a:lnSpc>
            </a:pP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Vendita sistematica dei</a:t>
            </a:r>
            <a:r>
              <a:rPr sz="1600" i="0" spc="-50" dirty="0">
                <a:solidFill>
                  <a:srgbClr val="659A9A"/>
                </a:solidFill>
                <a:latin typeface="Tahoma"/>
                <a:cs typeface="Tahoma"/>
              </a:rPr>
              <a:t> </a:t>
            </a: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prodotti  </a:t>
            </a:r>
            <a:r>
              <a:rPr sz="1600" i="0" spc="-5" dirty="0">
                <a:solidFill>
                  <a:srgbClr val="659A9A"/>
                </a:solidFill>
                <a:latin typeface="Tahoma"/>
                <a:cs typeface="Tahoma"/>
              </a:rPr>
              <a:t>all’estero</a:t>
            </a:r>
            <a:endParaRPr sz="16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200" dirty="0">
              <a:latin typeface="Times New Roman"/>
              <a:cs typeface="Times New Roman"/>
            </a:endParaRPr>
          </a:p>
          <a:p>
            <a:pPr marL="12700" marR="346075">
              <a:lnSpc>
                <a:spcPts val="1730"/>
              </a:lnSpc>
            </a:pP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Concessione di licenze di  fabbricazione a produttori</a:t>
            </a:r>
            <a:r>
              <a:rPr sz="1600" i="0" spc="-30" dirty="0">
                <a:solidFill>
                  <a:srgbClr val="659A9A"/>
                </a:solidFill>
                <a:latin typeface="Tahoma"/>
                <a:cs typeface="Tahoma"/>
              </a:rPr>
              <a:t> </a:t>
            </a: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esteri</a:t>
            </a:r>
            <a:endParaRPr sz="16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050" dirty="0">
              <a:latin typeface="Times New Roman"/>
              <a:cs typeface="Times New Roman"/>
            </a:endParaRPr>
          </a:p>
          <a:p>
            <a:pPr marL="12700" marR="904240">
              <a:lnSpc>
                <a:spcPts val="1720"/>
              </a:lnSpc>
            </a:pP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Creazione di reti di vendita  </a:t>
            </a:r>
            <a:r>
              <a:rPr sz="1600" i="0" spc="-5" dirty="0">
                <a:solidFill>
                  <a:srgbClr val="659A9A"/>
                </a:solidFill>
                <a:latin typeface="Tahoma"/>
                <a:cs typeface="Tahoma"/>
              </a:rPr>
              <a:t>all’estero</a:t>
            </a:r>
            <a:endParaRPr sz="16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600" dirty="0">
              <a:latin typeface="Tahoma"/>
              <a:cs typeface="Tahoma"/>
            </a:endParaRPr>
          </a:p>
          <a:p>
            <a:pPr marL="12700" marR="963294">
              <a:lnSpc>
                <a:spcPts val="1720"/>
              </a:lnSpc>
              <a:spcBef>
                <a:spcPts val="5"/>
              </a:spcBef>
            </a:pP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Allestimento di impianti</a:t>
            </a:r>
            <a:r>
              <a:rPr sz="1600" i="0" spc="-75" dirty="0">
                <a:solidFill>
                  <a:srgbClr val="659A9A"/>
                </a:solidFill>
                <a:latin typeface="Tahoma"/>
                <a:cs typeface="Tahoma"/>
              </a:rPr>
              <a:t> </a:t>
            </a: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di  produzione</a:t>
            </a:r>
            <a:r>
              <a:rPr sz="1600" i="0" spc="-10" dirty="0">
                <a:solidFill>
                  <a:srgbClr val="659A9A"/>
                </a:solidFill>
                <a:latin typeface="Tahoma"/>
                <a:cs typeface="Tahoma"/>
              </a:rPr>
              <a:t> </a:t>
            </a: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all’estero</a:t>
            </a:r>
            <a:endParaRPr sz="16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3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Fondazione di una società</a:t>
            </a:r>
            <a:r>
              <a:rPr sz="1600" i="0" spc="-55" dirty="0">
                <a:solidFill>
                  <a:srgbClr val="659A9A"/>
                </a:solidFill>
                <a:latin typeface="Tahoma"/>
                <a:cs typeface="Tahoma"/>
              </a:rPr>
              <a:t> </a:t>
            </a: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all’estero</a:t>
            </a:r>
            <a:endParaRPr sz="16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900" dirty="0">
              <a:latin typeface="Times New Roman"/>
              <a:cs typeface="Times New Roman"/>
            </a:endParaRPr>
          </a:p>
          <a:p>
            <a:pPr marL="12700" marR="594995">
              <a:lnSpc>
                <a:spcPts val="1720"/>
              </a:lnSpc>
              <a:spcBef>
                <a:spcPts val="1610"/>
              </a:spcBef>
            </a:pP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Coordinamento della</a:t>
            </a:r>
            <a:r>
              <a:rPr sz="1600" i="0" spc="-70" dirty="0">
                <a:solidFill>
                  <a:srgbClr val="659A9A"/>
                </a:solidFill>
                <a:latin typeface="Tahoma"/>
                <a:cs typeface="Tahoma"/>
              </a:rPr>
              <a:t> </a:t>
            </a: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gestione  sul piano</a:t>
            </a:r>
            <a:r>
              <a:rPr sz="1600" i="0" spc="-10" dirty="0">
                <a:solidFill>
                  <a:srgbClr val="659A9A"/>
                </a:solidFill>
                <a:latin typeface="Tahoma"/>
                <a:cs typeface="Tahoma"/>
              </a:rPr>
              <a:t> </a:t>
            </a: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multinazionale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793115">
              <a:lnSpc>
                <a:spcPct val="100000"/>
              </a:lnSpc>
              <a:spcBef>
                <a:spcPts val="90"/>
              </a:spcBef>
            </a:pPr>
            <a:r>
              <a:rPr spc="-65" dirty="0"/>
              <a:t>Tappa</a:t>
            </a: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Esportazione</a:t>
            </a:r>
            <a:endParaRPr sz="1600" dirty="0">
              <a:latin typeface="Tahoma"/>
              <a:cs typeface="Tahoma"/>
            </a:endParaRPr>
          </a:p>
          <a:p>
            <a:pPr marL="12700" marR="1641475">
              <a:lnSpc>
                <a:spcPts val="6250"/>
              </a:lnSpc>
              <a:spcBef>
                <a:spcPts val="780"/>
              </a:spcBef>
            </a:pP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Produzione</a:t>
            </a:r>
            <a:r>
              <a:rPr sz="1600" i="0" spc="-45" dirty="0">
                <a:solidFill>
                  <a:srgbClr val="659A9A"/>
                </a:solidFill>
                <a:latin typeface="Tahoma"/>
                <a:cs typeface="Tahoma"/>
              </a:rPr>
              <a:t> </a:t>
            </a:r>
            <a:r>
              <a:rPr sz="1600" i="0" dirty="0" err="1">
                <a:solidFill>
                  <a:srgbClr val="659A9A"/>
                </a:solidFill>
                <a:latin typeface="Tahoma"/>
                <a:cs typeface="Tahoma"/>
              </a:rPr>
              <a:t>indiretta</a:t>
            </a: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  </a:t>
            </a:r>
            <a:endParaRPr lang="it-IT" sz="1600" i="0" dirty="0">
              <a:solidFill>
                <a:srgbClr val="659A9A"/>
              </a:solidFill>
              <a:latin typeface="Tahoma"/>
              <a:cs typeface="Tahoma"/>
            </a:endParaRPr>
          </a:p>
          <a:p>
            <a:pPr marL="12700" marR="1641475">
              <a:lnSpc>
                <a:spcPts val="6250"/>
              </a:lnSpc>
              <a:spcBef>
                <a:spcPts val="780"/>
              </a:spcBef>
            </a:pPr>
            <a:r>
              <a:rPr sz="1600" i="0" dirty="0" err="1">
                <a:solidFill>
                  <a:srgbClr val="659A9A"/>
                </a:solidFill>
                <a:latin typeface="Tahoma"/>
                <a:cs typeface="Tahoma"/>
              </a:rPr>
              <a:t>Vendita</a:t>
            </a:r>
            <a:r>
              <a:rPr sz="1600" i="0" spc="-10" dirty="0">
                <a:solidFill>
                  <a:srgbClr val="659A9A"/>
                </a:solidFill>
                <a:latin typeface="Tahoma"/>
                <a:cs typeface="Tahoma"/>
              </a:rPr>
              <a:t> </a:t>
            </a: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diretta</a:t>
            </a:r>
            <a:endParaRPr sz="1600" dirty="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25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Produzione e vendita</a:t>
            </a:r>
            <a:r>
              <a:rPr sz="1600" i="0" spc="-10" dirty="0">
                <a:solidFill>
                  <a:srgbClr val="659A9A"/>
                </a:solidFill>
                <a:latin typeface="Tahoma"/>
                <a:cs typeface="Tahoma"/>
              </a:rPr>
              <a:t> </a:t>
            </a: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diretta</a:t>
            </a:r>
            <a:endParaRPr sz="1600" dirty="0">
              <a:latin typeface="Tahoma"/>
              <a:cs typeface="Tahoma"/>
            </a:endParaRPr>
          </a:p>
          <a:p>
            <a:pPr marL="18415" marR="5080" indent="-635">
              <a:lnSpc>
                <a:spcPts val="6000"/>
              </a:lnSpc>
              <a:spcBef>
                <a:spcPts val="555"/>
              </a:spcBef>
            </a:pP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Costituzione di un’impresa all’estero  </a:t>
            </a:r>
            <a:r>
              <a:rPr sz="1600" i="0" spc="5" dirty="0">
                <a:solidFill>
                  <a:srgbClr val="659A9A"/>
                </a:solidFill>
                <a:latin typeface="Tahoma"/>
                <a:cs typeface="Tahoma"/>
              </a:rPr>
              <a:t>Organizzazione</a:t>
            </a:r>
            <a:r>
              <a:rPr sz="1600" i="0" spc="-5" dirty="0">
                <a:solidFill>
                  <a:srgbClr val="659A9A"/>
                </a:solidFill>
                <a:latin typeface="Tahoma"/>
                <a:cs typeface="Tahoma"/>
              </a:rPr>
              <a:t> </a:t>
            </a:r>
            <a:r>
              <a:rPr sz="1600" i="0" dirty="0">
                <a:solidFill>
                  <a:srgbClr val="659A9A"/>
                </a:solidFill>
                <a:latin typeface="Tahoma"/>
                <a:cs typeface="Tahoma"/>
              </a:rPr>
              <a:t>multinazionale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446778" y="4822825"/>
            <a:ext cx="466725" cy="161925"/>
          </a:xfrm>
          <a:custGeom>
            <a:avLst/>
            <a:gdLst/>
            <a:ahLst/>
            <a:cxnLst/>
            <a:rect l="l" t="t" r="r" b="b"/>
            <a:pathLst>
              <a:path w="466725" h="161925">
                <a:moveTo>
                  <a:pt x="349758" y="121157"/>
                </a:moveTo>
                <a:lnTo>
                  <a:pt x="349758" y="40386"/>
                </a:lnTo>
                <a:lnTo>
                  <a:pt x="0" y="40386"/>
                </a:lnTo>
                <a:lnTo>
                  <a:pt x="0" y="121158"/>
                </a:lnTo>
                <a:lnTo>
                  <a:pt x="349758" y="121157"/>
                </a:lnTo>
                <a:close/>
              </a:path>
              <a:path w="466725" h="161925">
                <a:moveTo>
                  <a:pt x="466344" y="80772"/>
                </a:moveTo>
                <a:lnTo>
                  <a:pt x="349758" y="0"/>
                </a:lnTo>
                <a:lnTo>
                  <a:pt x="349758" y="161544"/>
                </a:lnTo>
                <a:lnTo>
                  <a:pt x="466344" y="80772"/>
                </a:lnTo>
                <a:close/>
              </a:path>
            </a:pathLst>
          </a:custGeom>
          <a:solidFill>
            <a:srgbClr val="A500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432300" y="5617590"/>
            <a:ext cx="467359" cy="162560"/>
          </a:xfrm>
          <a:custGeom>
            <a:avLst/>
            <a:gdLst/>
            <a:ahLst/>
            <a:cxnLst/>
            <a:rect l="l" t="t" r="r" b="b"/>
            <a:pathLst>
              <a:path w="467360" h="162560">
                <a:moveTo>
                  <a:pt x="349758" y="121920"/>
                </a:moveTo>
                <a:lnTo>
                  <a:pt x="349758" y="40386"/>
                </a:lnTo>
                <a:lnTo>
                  <a:pt x="0" y="40386"/>
                </a:lnTo>
                <a:lnTo>
                  <a:pt x="0" y="121920"/>
                </a:lnTo>
                <a:lnTo>
                  <a:pt x="349758" y="121920"/>
                </a:lnTo>
                <a:close/>
              </a:path>
              <a:path w="467360" h="162560">
                <a:moveTo>
                  <a:pt x="467106" y="81533"/>
                </a:moveTo>
                <a:lnTo>
                  <a:pt x="349758" y="0"/>
                </a:lnTo>
                <a:lnTo>
                  <a:pt x="349758" y="162306"/>
                </a:lnTo>
                <a:lnTo>
                  <a:pt x="467106" y="81533"/>
                </a:lnTo>
                <a:close/>
              </a:path>
            </a:pathLst>
          </a:custGeom>
          <a:solidFill>
            <a:srgbClr val="A50021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3470977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5700" y="196850"/>
            <a:ext cx="8610600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it-IT" spc="-5" dirty="0"/>
              <a:t>Gli accordi strategici e lo sviluppo di reti d’impresa </a:t>
            </a:r>
            <a:endParaRPr spc="-5" dirty="0"/>
          </a:p>
        </p:txBody>
      </p:sp>
      <p:sp>
        <p:nvSpPr>
          <p:cNvPr id="4" name="CasellaDiTesto 4">
            <a:extLst>
              <a:ext uri="{FF2B5EF4-FFF2-40B4-BE49-F238E27FC236}">
                <a16:creationId xmlns:a16="http://schemas.microsoft.com/office/drawing/2014/main" xmlns="" id="{8317A0E5-45AC-8240-B70F-AA5D0F757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2243138"/>
            <a:ext cx="9204325" cy="40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8900" indent="-88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46100" indent="-889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298450" marR="5080" indent="-285750" eaLnBrk="1" hangingPunct="1">
              <a:spcBef>
                <a:spcPts val="1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it-IT" altLang="it-IT" sz="1800" spc="-5" dirty="0">
                <a:latin typeface="Arial"/>
                <a:cs typeface="Arial"/>
              </a:rPr>
              <a:t>Intese di medio-lungo termine tra due o più imprese strutturate contrattualmente per il raggiungimento di specifici obiettivi  funzionali alle strategie competitive o di crescita dei singoli partner coinvolti </a:t>
            </a:r>
          </a:p>
          <a:p>
            <a:pPr marL="298450" marR="5080" indent="-285750" eaLnBrk="1" hangingPunct="1">
              <a:spcBef>
                <a:spcPts val="100"/>
              </a:spcBef>
              <a:spcAft>
                <a:spcPts val="600"/>
              </a:spcAft>
              <a:buFont typeface="Wingdings" pitchFamily="2" charset="2"/>
              <a:buChar char="v"/>
            </a:pPr>
            <a:endParaRPr lang="it-IT" altLang="it-IT" sz="1800" spc="-5" dirty="0">
              <a:latin typeface="Arial"/>
              <a:cs typeface="Arial"/>
            </a:endParaRPr>
          </a:p>
          <a:p>
            <a:pPr marL="895350" marR="5080" lvl="2" indent="-285750" eaLnBrk="1" hangingPunct="1">
              <a:lnSpc>
                <a:spcPct val="150000"/>
              </a:lnSpc>
              <a:spcBef>
                <a:spcPts val="1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it-IT" altLang="it-IT" sz="1800" spc="-5" dirty="0">
                <a:latin typeface="Arial"/>
                <a:cs typeface="Arial"/>
              </a:rPr>
              <a:t>Riducono l’impegno organizzativo e finanziario e i rischi</a:t>
            </a:r>
          </a:p>
          <a:p>
            <a:pPr marL="895350" marR="5080" lvl="2" indent="-285750" eaLnBrk="1" hangingPunct="1">
              <a:lnSpc>
                <a:spcPct val="150000"/>
              </a:lnSpc>
              <a:spcBef>
                <a:spcPts val="1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it-IT" altLang="it-IT" sz="1800" spc="-5" dirty="0">
                <a:latin typeface="Arial"/>
                <a:cs typeface="Arial"/>
              </a:rPr>
              <a:t>Consentono l’accesso immediato a risorse e competenze distintive complementari </a:t>
            </a:r>
          </a:p>
          <a:p>
            <a:pPr marL="895350" marR="5080" lvl="2" indent="-285750" eaLnBrk="1" hangingPunct="1">
              <a:lnSpc>
                <a:spcPct val="150000"/>
              </a:lnSpc>
              <a:spcBef>
                <a:spcPts val="1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it-IT" altLang="it-IT" sz="1800" spc="-5" dirty="0">
                <a:latin typeface="Arial"/>
                <a:cs typeface="Arial"/>
              </a:rPr>
              <a:t>Favoriscono una riduzione dei tempi necessari per raggiungere la dimensione critica per essere competitivi e operare ad adeguati livelli di efficienza </a:t>
            </a:r>
          </a:p>
          <a:p>
            <a:pPr marL="895350" marR="5080" lvl="2" indent="-285750" eaLnBrk="1" hangingPunct="1">
              <a:lnSpc>
                <a:spcPct val="150000"/>
              </a:lnSpc>
              <a:spcBef>
                <a:spcPts val="1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it-IT" altLang="it-IT" sz="1800" spc="-5" dirty="0">
                <a:latin typeface="Arial"/>
                <a:cs typeface="Arial"/>
              </a:rPr>
              <a:t>Favoriscono un accesso immediato ai business</a:t>
            </a:r>
          </a:p>
        </p:txBody>
      </p:sp>
    </p:spTree>
    <p:extLst>
      <p:ext uri="{BB962C8B-B14F-4D97-AF65-F5344CB8AC3E}">
        <p14:creationId xmlns:p14="http://schemas.microsoft.com/office/powerpoint/2010/main" val="146215745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>
            <a:extLst>
              <a:ext uri="{FF2B5EF4-FFF2-40B4-BE49-F238E27FC236}">
                <a16:creationId xmlns:a16="http://schemas.microsoft.com/office/drawing/2014/main" xmlns="" id="{80BB09DD-F507-1A44-86D1-26F07A195E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8" t="21765" r="7419" b="13697"/>
          <a:stretch/>
        </p:blipFill>
        <p:spPr>
          <a:xfrm>
            <a:off x="317500" y="1492250"/>
            <a:ext cx="10123290" cy="5683250"/>
          </a:xfrm>
          <a:prstGeom prst="rect">
            <a:avLst/>
          </a:prstGeom>
        </p:spPr>
      </p:pic>
      <p:sp>
        <p:nvSpPr>
          <p:cNvPr id="7" name="object 2">
            <a:extLst>
              <a:ext uri="{FF2B5EF4-FFF2-40B4-BE49-F238E27FC236}">
                <a16:creationId xmlns:a16="http://schemas.microsoft.com/office/drawing/2014/main" xmlns="" id="{1390950A-ED24-974D-ABA0-ACD7CF2E8A79}"/>
              </a:ext>
            </a:extLst>
          </p:cNvPr>
          <p:cNvSpPr txBox="1">
            <a:spLocks/>
          </p:cNvSpPr>
          <p:nvPr/>
        </p:nvSpPr>
        <p:spPr>
          <a:xfrm>
            <a:off x="3445890" y="513842"/>
            <a:ext cx="601561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it-IT" sz="3200" b="1" spc="-5" dirty="0">
                <a:solidFill>
                  <a:srgbClr val="330065"/>
                </a:solidFill>
                <a:latin typeface="Arial"/>
                <a:cs typeface="Arial"/>
              </a:rPr>
              <a:t>Una comparazione</a:t>
            </a:r>
          </a:p>
        </p:txBody>
      </p:sp>
    </p:spTree>
    <p:extLst>
      <p:ext uri="{BB962C8B-B14F-4D97-AF65-F5344CB8AC3E}">
        <p14:creationId xmlns:p14="http://schemas.microsoft.com/office/powerpoint/2010/main" val="739199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2709</TotalTime>
  <Words>4153</Words>
  <Application>Microsoft Macintosh PowerPoint</Application>
  <PresentationFormat>Personalizzato</PresentationFormat>
  <Paragraphs>718</Paragraphs>
  <Slides>56</Slides>
  <Notes>4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56</vt:i4>
      </vt:variant>
    </vt:vector>
  </HeadingPairs>
  <TitlesOfParts>
    <vt:vector size="67" baseType="lpstr">
      <vt:lpstr>-webkit-standard</vt:lpstr>
      <vt:lpstr>Arial Black</vt:lpstr>
      <vt:lpstr>Calibri</vt:lpstr>
      <vt:lpstr>Helvetica</vt:lpstr>
      <vt:lpstr>ＭＳ Ｐゴシック</vt:lpstr>
      <vt:lpstr>Tahoma</vt:lpstr>
      <vt:lpstr>Times New Roman</vt:lpstr>
      <vt:lpstr>Wingdings</vt:lpstr>
      <vt:lpstr>Arial</vt:lpstr>
      <vt:lpstr>Office Theme</vt:lpstr>
      <vt:lpstr>Documento</vt:lpstr>
      <vt:lpstr>PARTE II</vt:lpstr>
      <vt:lpstr>II- Parte Concetti di base </vt:lpstr>
      <vt:lpstr>Definizione di strategia</vt:lpstr>
      <vt:lpstr>Comportamenti imprenditoriali nei confronti dell’ambiente</vt:lpstr>
      <vt:lpstr>Gerarchia delle scelte strategiche</vt:lpstr>
      <vt:lpstr>Strategia e politiche</vt:lpstr>
      <vt:lpstr>Presentazione di PowerPoint</vt:lpstr>
      <vt:lpstr>I rapporti di interdipendenza tra le scelte strategiche</vt:lpstr>
      <vt:lpstr>Il rapporto tra impresa e ambiente per la competizione</vt:lpstr>
      <vt:lpstr>Il rapporto tra impresa e ambiente</vt:lpstr>
      <vt:lpstr>Presentazione di PowerPoint</vt:lpstr>
      <vt:lpstr>Le competenze chiave</vt:lpstr>
      <vt:lpstr>Presentazione di PowerPoint</vt:lpstr>
      <vt:lpstr>L’analisi della concorrenza diretta</vt:lpstr>
      <vt:lpstr>La concorrenza potenziale e le Barriere</vt:lpstr>
      <vt:lpstr>Presentazione di PowerPoint</vt:lpstr>
      <vt:lpstr>Presentazione di PowerPoint</vt:lpstr>
      <vt:lpstr>Presentazione di PowerPoint</vt:lpstr>
      <vt:lpstr>Presentazione di PowerPoint</vt:lpstr>
      <vt:lpstr>Il modello della concorrenza allargata di Porter</vt:lpstr>
      <vt:lpstr>Il modello tridimensionale di Abell</vt:lpstr>
      <vt:lpstr>Presentazione di PowerPoint</vt:lpstr>
      <vt:lpstr>Presentazione di PowerPoint</vt:lpstr>
      <vt:lpstr>ASA, Settore e Mercato</vt:lpstr>
      <vt:lpstr>La catena del valore di Porter</vt:lpstr>
      <vt:lpstr>La catena e vantaggio competitivo</vt:lpstr>
      <vt:lpstr>Strategia di leadership di costo </vt:lpstr>
      <vt:lpstr>Strategia di leadership di costo </vt:lpstr>
      <vt:lpstr>Strategia di leadership di costo </vt:lpstr>
      <vt:lpstr>Strategia di differenziazione </vt:lpstr>
      <vt:lpstr>Strategia di differenziazione </vt:lpstr>
      <vt:lpstr>Strategia di focalizzazione </vt:lpstr>
      <vt:lpstr>I segmenti della catena del valore</vt:lpstr>
      <vt:lpstr>La differenziazione</vt:lpstr>
      <vt:lpstr>Le strategie competitive</vt:lpstr>
      <vt:lpstr>VRIO Analysis</vt:lpstr>
      <vt:lpstr>SWOT Analysis</vt:lpstr>
      <vt:lpstr>Relazione tra domanda e offerta</vt:lpstr>
      <vt:lpstr>Capitolo VII</vt:lpstr>
      <vt:lpstr>Le scelte strategiche quali sistemi di opzioni</vt:lpstr>
      <vt:lpstr>Le strategie di sviluppo dimensionale</vt:lpstr>
      <vt:lpstr>Sviluppo e crescita</vt:lpstr>
      <vt:lpstr>Effetti, limiti e cause dello sviluppo dimensionale</vt:lpstr>
      <vt:lpstr>Le alternative di fondo</vt:lpstr>
      <vt:lpstr>Le strategie di sviluppo</vt:lpstr>
      <vt:lpstr>Le strategie di sviluppo</vt:lpstr>
      <vt:lpstr>Le strategie di sviluppo dimensionale</vt:lpstr>
      <vt:lpstr>Integrazione orizzontale</vt:lpstr>
      <vt:lpstr>Integrazione verticale</vt:lpstr>
      <vt:lpstr>Integrazione verticale e costi di transazione</vt:lpstr>
      <vt:lpstr>Integrazione verticale</vt:lpstr>
      <vt:lpstr>Diversificazione</vt:lpstr>
      <vt:lpstr>Collegamenti tra prodotti/mercato</vt:lpstr>
      <vt:lpstr>Sviluppo internazionale</vt:lpstr>
      <vt:lpstr>Gli accordi strategici e lo sviluppo di reti d’impresa </vt:lpstr>
      <vt:lpstr>Presentazione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Capitolo I</dc:title>
  <cp:lastModifiedBy>Utente di Microsoft Office</cp:lastModifiedBy>
  <cp:revision>69</cp:revision>
  <dcterms:created xsi:type="dcterms:W3CDTF">2018-09-03T13:44:42Z</dcterms:created>
  <dcterms:modified xsi:type="dcterms:W3CDTF">2019-03-22T16:05:09Z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2011-07-29T00:00:00Z</vt:filetime>
  </property>
  <property fmtid="{D5CDD505-2E9C-101B-9397-08002B2CF9AE}" pid="3" name="Creator">
    <vt:lpwstr>PScript5.dll Version 5.2.2</vt:lpwstr>
  </property>
  <property fmtid="{D5CDD505-2E9C-101B-9397-08002B2CF9AE}" pid="4" name="LastSaved">
    <vt:filetime>2018-09-03T00:00:00Z</vt:filetime>
  </property>
</Properties>
</file>