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65" r:id="rId9"/>
    <p:sldId id="266" r:id="rId10"/>
    <p:sldId id="264" r:id="rId11"/>
    <p:sldId id="260" r:id="rId12"/>
    <p:sldId id="267" r:id="rId13"/>
    <p:sldId id="268" r:id="rId14"/>
    <p:sldId id="269" r:id="rId15"/>
    <p:sldId id="271" r:id="rId16"/>
    <p:sldId id="270" r:id="rId17"/>
    <p:sldId id="272" r:id="rId18"/>
    <p:sldId id="274" r:id="rId19"/>
    <p:sldId id="273" r:id="rId20"/>
    <p:sldId id="275" r:id="rId21"/>
    <p:sldId id="281" r:id="rId22"/>
    <p:sldId id="282" r:id="rId23"/>
    <p:sldId id="277" r:id="rId24"/>
    <p:sldId id="278" r:id="rId25"/>
    <p:sldId id="283" r:id="rId26"/>
    <p:sldId id="279" r:id="rId27"/>
    <p:sldId id="276" r:id="rId28"/>
    <p:sldId id="280" r:id="rId29"/>
    <p:sldId id="284" r:id="rId30"/>
    <p:sldId id="285" r:id="rId31"/>
    <p:sldId id="286" r:id="rId32"/>
    <p:sldId id="287" r:id="rId33"/>
    <p:sldId id="290" r:id="rId34"/>
    <p:sldId id="288" r:id="rId35"/>
    <p:sldId id="289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2" autoAdjust="0"/>
    <p:restoredTop sz="94660"/>
  </p:normalViewPr>
  <p:slideViewPr>
    <p:cSldViewPr snapToGrid="0">
      <p:cViewPr>
        <p:scale>
          <a:sx n="100" d="100"/>
          <a:sy n="100" d="100"/>
        </p:scale>
        <p:origin x="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89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0084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7845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0677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3103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1186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5776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2668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6795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1783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2438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797A1-2A47-44B8-A1E4-104784F007F5}" type="datetimeFigureOut">
              <a:rPr lang="it-IT" smtClean="0"/>
              <a:t>26/03/2019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C8487-856F-486B-9BDB-19FF1238C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2446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Cos’è una tabella?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096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tabella…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È una rappresentazione grafica di un insieme di informazioni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 smtClean="0"/>
              <a:t>Essa deve essere:</a:t>
            </a:r>
          </a:p>
          <a:p>
            <a:r>
              <a:rPr lang="it-IT" dirty="0" smtClean="0"/>
              <a:t>Leggibile.</a:t>
            </a:r>
          </a:p>
          <a:p>
            <a:r>
              <a:rPr lang="it-IT" dirty="0" smtClean="0"/>
              <a:t>Informativa.</a:t>
            </a:r>
          </a:p>
          <a:p>
            <a:r>
              <a:rPr lang="it-IT" dirty="0" smtClean="0"/>
              <a:t>Economica.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7233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Per quale motivo prepariamo una tabella?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Per rendere più chiare le informazioni presentate al nostro lettore.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Quali informazioni?</a:t>
            </a:r>
            <a:endParaRPr lang="it-IT" dirty="0"/>
          </a:p>
          <a:p>
            <a:r>
              <a:rPr lang="it-IT" dirty="0" smtClean="0"/>
              <a:t>Dipende dallo scopo della ricerca e da quello che vogliamo comunicare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Es. Valori assoluti (v.a.), percentuali (%), </a:t>
            </a:r>
            <a:r>
              <a:rPr lang="it-IT" dirty="0" smtClean="0"/>
              <a:t>rapporti, </a:t>
            </a:r>
            <a:r>
              <a:rPr lang="it-IT" dirty="0" smtClean="0"/>
              <a:t>numeri indici,        differenze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8236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Valori assoluti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In genere è il numero di volte che una particolare caratteristica si presenta all’interno di una distribuzione.</a:t>
            </a:r>
          </a:p>
          <a:p>
            <a:pPr marL="0" indent="0">
              <a:buNone/>
            </a:pPr>
            <a:r>
              <a:rPr lang="it-IT" dirty="0" smtClean="0"/>
              <a:t>Es. </a:t>
            </a:r>
          </a:p>
          <a:p>
            <a:r>
              <a:rPr lang="it-IT" dirty="0" smtClean="0"/>
              <a:t>Quanti maschi e quante femmine ci sono in aula?</a:t>
            </a:r>
            <a:endParaRPr lang="it-IT" dirty="0"/>
          </a:p>
          <a:p>
            <a:r>
              <a:rPr lang="it-IT" dirty="0" smtClean="0"/>
              <a:t>Quanti studenti/esse biondi/e?</a:t>
            </a:r>
          </a:p>
          <a:p>
            <a:r>
              <a:rPr lang="it-IT" dirty="0" smtClean="0"/>
              <a:t>Quanti portano gli occhiali?</a:t>
            </a:r>
          </a:p>
          <a:p>
            <a:r>
              <a:rPr lang="it-IT" dirty="0" smtClean="0"/>
              <a:t>Quanti sono i residenti di alcune unità territoriali di riferimento?</a:t>
            </a:r>
          </a:p>
          <a:p>
            <a:r>
              <a:rPr lang="it-IT" dirty="0" smtClean="0"/>
              <a:t>Quanti individui hanno l’età compresa in una determinata fascia?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518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Proporzioni 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p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°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𝑐𝑎𝑠𝑖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𝑐h𝑒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𝑝𝑟𝑒𝑠𝑒𝑛𝑡𝑎𝑛𝑜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𝑢𝑛𝑎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𝑑𝑒𝑡𝑒𝑟𝑚𝑖𝑛𝑎𝑡𝑎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𝑐𝑎𝑟𝑎𝑡𝑡𝑒𝑟𝑖𝑠𝑡𝑖𝑐𝑎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°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𝑡𝑜𝑡𝑎𝑙𝑒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𝑑𝑖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𝑐𝑎𝑠𝑖</m:t>
                        </m:r>
                      </m:den>
                    </m:f>
                  </m:oMath>
                </a14:m>
                <a:endParaRPr lang="it-IT" dirty="0"/>
              </a:p>
              <a:p>
                <a:endParaRPr lang="it-IT" dirty="0" smtClean="0"/>
              </a:p>
              <a:p>
                <a:r>
                  <a:rPr lang="it-IT" dirty="0" smtClean="0"/>
                  <a:t>Es.</a:t>
                </a:r>
              </a:p>
              <a:p>
                <a:pPr marL="0" indent="0">
                  <a:buNone/>
                </a:pPr>
                <a:r>
                  <a:rPr lang="it-IT" dirty="0" smtClean="0"/>
                  <a:t>p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𝑏𝑖𝑜𝑛𝑑𝑖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°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𝑡𝑜𝑡𝑎𝑙𝑒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𝑠𝑡𝑢𝑑𝑒𝑛𝑡𝑖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𝑐𝑙𝑎𝑠𝑠𝑒</m:t>
                        </m:r>
                      </m:den>
                    </m:f>
                  </m:oMath>
                </a14:m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580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A cosa servono le proporzioni?</a:t>
            </a:r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r>
              <a:rPr lang="it-IT" sz="2000" dirty="0" smtClean="0"/>
              <a:t>Nota bene, i prossimi esempi sono decontestualizzati, pertanto mancano molte informazioni fondamentali e necessarie, di cui parleremo più avanti!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97779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Proporzioni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1241296"/>
              </p:ext>
            </p:extLst>
          </p:nvPr>
        </p:nvGraphicFramePr>
        <p:xfrm>
          <a:off x="838200" y="1825625"/>
          <a:ext cx="10515600" cy="3029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Soggetti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Comunità 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Comunità 2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Pregiudicati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una sola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68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più di una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137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Incensurati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481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1.081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Totale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582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1.286</a:t>
                      </a:r>
                      <a:endParaRPr lang="it-IT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953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Proporzioni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738485"/>
              </p:ext>
            </p:extLst>
          </p:nvPr>
        </p:nvGraphicFramePr>
        <p:xfrm>
          <a:off x="838200" y="1825625"/>
          <a:ext cx="10515600" cy="3256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1752600"/>
                <a:gridCol w="1752600"/>
                <a:gridCol w="1752600"/>
                <a:gridCol w="1752600"/>
              </a:tblGrid>
              <a:tr h="252451">
                <a:tc rowSpan="2">
                  <a:txBody>
                    <a:bodyPr/>
                    <a:lstStyle/>
                    <a:p>
                      <a:r>
                        <a:rPr lang="it-IT" dirty="0" smtClean="0"/>
                        <a:t>Soggetti</a:t>
                      </a:r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Comunità 1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Comunità 2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5245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p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p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Pregiudicati</a:t>
                      </a:r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una sola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0,100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0,053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più di una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0,074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0,107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Incensurati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481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0,826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1.081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0,84</a:t>
                      </a:r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Totale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582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1,000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1.286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1,00</a:t>
                      </a:r>
                      <a:r>
                        <a:rPr lang="it-IT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it-IT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443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Proporzioni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4810591"/>
              </p:ext>
            </p:extLst>
          </p:nvPr>
        </p:nvGraphicFramePr>
        <p:xfrm>
          <a:off x="838200" y="1825625"/>
          <a:ext cx="10515600" cy="2751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1752600"/>
                <a:gridCol w="1752600"/>
                <a:gridCol w="1752600"/>
                <a:gridCol w="1752600"/>
              </a:tblGrid>
              <a:tr h="252451">
                <a:tc rowSpan="2">
                  <a:txBody>
                    <a:bodyPr/>
                    <a:lstStyle/>
                    <a:p>
                      <a:r>
                        <a:rPr lang="it-IT" dirty="0" smtClean="0"/>
                        <a:t>Soggetti</a:t>
                      </a:r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Comunità 1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Comunità 2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5245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p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p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Pregiudicati</a:t>
                      </a:r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una sola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0,574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0,332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più di una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0,426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0,668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Totale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101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1,000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205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1,000</a:t>
                      </a:r>
                      <a:endParaRPr lang="it-IT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508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ATTENZIONE!!!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In questo ultimo caso, non possiamo dire in quale comunità ci siano più o meno pregiudicati, perché ci manca il confronto con il totale dei casi!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33920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Valori percentuali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Cos’è una percentuale?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409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Percentuali=proporzioni X 100 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it-IT" dirty="0" smtClean="0"/>
              </a:p>
              <a:p>
                <a:pPr marL="0" indent="0">
                  <a:buNone/>
                </a:pPr>
                <a:r>
                  <a:rPr lang="it-IT" dirty="0" smtClean="0"/>
                  <a:t>p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°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𝑐𝑎𝑠𝑖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𝑐h𝑒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𝑝𝑟𝑒𝑠𝑒𝑛𝑡𝑎𝑛𝑜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𝑢𝑛𝑎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𝑑𝑒𝑡𝑒𝑟𝑚𝑖𝑛𝑎𝑡𝑎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𝑐𝑎𝑟𝑎𝑡𝑡𝑒𝑟𝑖𝑠𝑡𝑖𝑐𝑎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°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𝑡𝑜𝑡𝑎𝑙𝑒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𝑑𝑖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𝑐𝑎𝑠𝑖</m:t>
                        </m:r>
                      </m:den>
                    </m:f>
                  </m:oMath>
                </a14:m>
                <a:r>
                  <a:rPr lang="it-IT" dirty="0" smtClean="0"/>
                  <a:t> x 100</a:t>
                </a:r>
                <a:endParaRPr lang="it-IT" dirty="0"/>
              </a:p>
              <a:p>
                <a:endParaRPr lang="it-IT" dirty="0" smtClean="0"/>
              </a:p>
              <a:p>
                <a:r>
                  <a:rPr lang="it-IT" dirty="0" smtClean="0"/>
                  <a:t>Es.</a:t>
                </a:r>
              </a:p>
              <a:p>
                <a:pPr marL="0" indent="0">
                  <a:buNone/>
                </a:pPr>
                <a:r>
                  <a:rPr lang="it-IT" dirty="0" smtClean="0"/>
                  <a:t>p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𝑏𝑖𝑜𝑛𝑑𝑖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°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𝑡𝑜𝑡𝑎𝑙𝑒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𝑠𝑡𝑢𝑑𝑒𝑛𝑡𝑖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𝑖𝑛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𝑐𝑙𝑎𝑠𝑠𝑒</m:t>
                        </m:r>
                      </m:den>
                    </m:f>
                    <m:r>
                      <m:rPr>
                        <m:nor/>
                      </m:rPr>
                      <a:rPr lang="it-IT" dirty="0" smtClean="0"/>
                      <m:t>x</m:t>
                    </m:r>
                    <m:r>
                      <m:rPr>
                        <m:nor/>
                      </m:rPr>
                      <a:rPr lang="it-IT" dirty="0" smtClean="0"/>
                      <m:t> 100</m:t>
                    </m:r>
                  </m:oMath>
                </a14:m>
                <a:endParaRPr lang="it-IT" dirty="0"/>
              </a:p>
              <a:p>
                <a:pPr marL="0" indent="0">
                  <a:buNone/>
                </a:pPr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781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Percentuali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r>
              <a:rPr lang="it-IT" dirty="0" smtClean="0"/>
              <a:t>Usando le percentuali, rapportiamo i numeri alla dimensione del gruppo, calcolando il numero di individui che ricadrebbero in ciascuna categoria </a:t>
            </a:r>
            <a:r>
              <a:rPr lang="it-IT" i="1" u="sng" dirty="0" smtClean="0"/>
              <a:t>se ogni gruppo fosse composto di 100 casi totali e le proporzioni restassero le stesse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37787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Percentuali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7030965"/>
              </p:ext>
            </p:extLst>
          </p:nvPr>
        </p:nvGraphicFramePr>
        <p:xfrm>
          <a:off x="838200" y="1825625"/>
          <a:ext cx="10515600" cy="3256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1752600"/>
                <a:gridCol w="1752600"/>
                <a:gridCol w="1752600"/>
                <a:gridCol w="1752600"/>
              </a:tblGrid>
              <a:tr h="252451">
                <a:tc rowSpan="2">
                  <a:txBody>
                    <a:bodyPr/>
                    <a:lstStyle/>
                    <a:p>
                      <a:r>
                        <a:rPr lang="it-IT" dirty="0" smtClean="0"/>
                        <a:t>Soggetti</a:t>
                      </a:r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Comunità 1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Comunità 2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5245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Pregiudicati</a:t>
                      </a:r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una sola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10,0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5,3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i="1" dirty="0" smtClean="0"/>
                        <a:t>      -Condannati più di una volta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7,4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10,7</a:t>
                      </a:r>
                      <a:endParaRPr lang="it-IT" dirty="0"/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r>
                        <a:rPr lang="it-IT" dirty="0" smtClean="0"/>
                        <a:t>Incensurati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481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82,6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1.081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84,0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04901"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Totale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582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100,0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1.286</a:t>
                      </a:r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100,0</a:t>
                      </a:r>
                      <a:endParaRPr lang="it-IT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030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Regole generali: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r>
              <a:rPr lang="it-IT" dirty="0" smtClean="0"/>
              <a:t>È bene riportare sempre i valori assoluti insieme alle percentuali, anche solo quelli del totale… Secondo voi perché?</a:t>
            </a:r>
          </a:p>
          <a:p>
            <a:r>
              <a:rPr lang="it-IT" dirty="0" smtClean="0"/>
              <a:t>Se il numero di casi totali è minore di 50, è bene non calcolare né percentuali né proporzioni, ma riportare solo i v.a.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21640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994321"/>
              </p:ext>
            </p:extLst>
          </p:nvPr>
        </p:nvGraphicFramePr>
        <p:xfrm>
          <a:off x="838200" y="1825625"/>
          <a:ext cx="10515606" cy="3260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6950"/>
                <a:gridCol w="1031082"/>
                <a:gridCol w="1031082"/>
                <a:gridCol w="1031082"/>
                <a:gridCol w="1031082"/>
                <a:gridCol w="1031082"/>
                <a:gridCol w="1031082"/>
                <a:gridCol w="1031082"/>
                <a:gridCol w="1031082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it-IT" dirty="0" smtClean="0"/>
                        <a:t>Tipo di casi</a:t>
                      </a:r>
                      <a:endParaRPr lang="it-IT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A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B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C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Coppie di coniugi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47,3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45,5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36,6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192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43,8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Divorziati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14,3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19,2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23,2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82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18,7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Coppie di fidanzati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20,3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10,4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13,4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62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14,2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Ragazze</a:t>
                      </a:r>
                      <a:r>
                        <a:rPr lang="it-IT" baseline="0" dirty="0" smtClean="0"/>
                        <a:t> madri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9,8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16,6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18,8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66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15,1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Altro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11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8,3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16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8,3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9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8,0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36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8,2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4845">
                <a:tc>
                  <a:txBody>
                    <a:bodyPr/>
                    <a:lstStyle/>
                    <a:p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133</a:t>
                      </a:r>
                      <a:endParaRPr lang="it-IT" dirty="0"/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100,0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193</a:t>
                      </a:r>
                      <a:endParaRPr lang="it-IT" dirty="0"/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100,0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112</a:t>
                      </a:r>
                      <a:endParaRPr lang="it-IT" dirty="0"/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100,0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438</a:t>
                      </a:r>
                      <a:endParaRPr lang="it-IT" dirty="0"/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100,0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4423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totale di riga è uguale alla media aritmetica?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6986922"/>
              </p:ext>
            </p:extLst>
          </p:nvPr>
        </p:nvGraphicFramePr>
        <p:xfrm>
          <a:off x="2105025" y="1892300"/>
          <a:ext cx="7515224" cy="3529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9065"/>
                <a:gridCol w="1782053"/>
                <a:gridCol w="1782053"/>
                <a:gridCol w="1782053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it-IT" dirty="0" smtClean="0"/>
                        <a:t>Tipo di casi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A</a:t>
                      </a:r>
                    </a:p>
                    <a:p>
                      <a:pPr algn="ctr"/>
                      <a:r>
                        <a:rPr lang="it-IT" dirty="0" smtClean="0"/>
                        <a:t>(N=133)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B</a:t>
                      </a:r>
                    </a:p>
                    <a:p>
                      <a:pPr algn="ctr"/>
                      <a:r>
                        <a:rPr lang="it-IT" dirty="0" smtClean="0"/>
                        <a:t>(N=193)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C</a:t>
                      </a:r>
                    </a:p>
                    <a:p>
                      <a:pPr algn="ctr"/>
                      <a:r>
                        <a:rPr lang="it-IT" dirty="0" smtClean="0"/>
                        <a:t>(N=112)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Coppie di coniugi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47,3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45,5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36,6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Divorziati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14,3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19,2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23,2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Coppie di fidanzati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20,3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10,4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13,4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Ragazze</a:t>
                      </a:r>
                      <a:r>
                        <a:rPr lang="it-IT" baseline="0" dirty="0" smtClean="0"/>
                        <a:t> madri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9,8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16,6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18,8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Altro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8,3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8,3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8,0</a:t>
                      </a:r>
                      <a:endParaRPr lang="it-IT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4845">
                <a:tc>
                  <a:txBody>
                    <a:bodyPr/>
                    <a:lstStyle/>
                    <a:p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100,0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100,0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100,0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9174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Cosa ci può dire la tabella precedente?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Informazioni sui singoli consultori (come si ripartiscono i casi in ciascuno di essi)</a:t>
            </a:r>
          </a:p>
          <a:p>
            <a:r>
              <a:rPr lang="it-IT" dirty="0" smtClean="0"/>
              <a:t>Informazioni riguardanti il confronto tra  i consultori per quanto riguarda il tipo di casi trattati</a:t>
            </a:r>
          </a:p>
          <a:p>
            <a:endParaRPr lang="it-IT" dirty="0" smtClean="0"/>
          </a:p>
          <a:p>
            <a:r>
              <a:rPr lang="it-IT" dirty="0" smtClean="0"/>
              <a:t>Possiamo evincere quale percentuale di coppie sposate, sul totale generale, si è rivolta al consultorio B?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882522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357695"/>
              </p:ext>
            </p:extLst>
          </p:nvPr>
        </p:nvGraphicFramePr>
        <p:xfrm>
          <a:off x="2114550" y="1968500"/>
          <a:ext cx="7762875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6950"/>
                <a:gridCol w="1447800"/>
                <a:gridCol w="1485900"/>
                <a:gridCol w="1466850"/>
                <a:gridCol w="1095375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it-IT" dirty="0" smtClean="0"/>
                        <a:t>Tipo di casi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</a:t>
                      </a:r>
                      <a:r>
                        <a:rPr lang="it-IT" baseline="0" dirty="0" smtClean="0"/>
                        <a:t> </a:t>
                      </a:r>
                      <a:r>
                        <a:rPr lang="it-IT" dirty="0" smtClean="0"/>
                        <a:t>A</a:t>
                      </a:r>
                    </a:p>
                    <a:p>
                      <a:pPr algn="ctr"/>
                      <a:r>
                        <a:rPr lang="it-IT" dirty="0" smtClean="0"/>
                        <a:t>(N=133)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B (N=193)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Consultorio C</a:t>
                      </a:r>
                    </a:p>
                    <a:p>
                      <a:pPr algn="ctr"/>
                      <a:r>
                        <a:rPr lang="it-IT" dirty="0" smtClean="0"/>
                        <a:t>(N=112)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Totale</a:t>
                      </a:r>
                    </a:p>
                    <a:p>
                      <a:pPr algn="ctr"/>
                      <a:r>
                        <a:rPr lang="it-IT" dirty="0" smtClean="0"/>
                        <a:t>(N=438)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Coppie di coniugi</a:t>
                      </a:r>
                    </a:p>
                    <a:p>
                      <a:r>
                        <a:rPr lang="it-IT" dirty="0" smtClean="0"/>
                        <a:t>(N=192)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32,8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45,8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21,4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100,0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Divorziati</a:t>
                      </a:r>
                    </a:p>
                    <a:p>
                      <a:r>
                        <a:rPr lang="it-IT" dirty="0" smtClean="0"/>
                        <a:t>(N=82)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23,2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45,1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31,7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100,0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Coppie di fidanzati</a:t>
                      </a:r>
                    </a:p>
                    <a:p>
                      <a:r>
                        <a:rPr lang="it-IT" dirty="0" smtClean="0"/>
                        <a:t>(N=62)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43,5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32,3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24,2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100,0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Ragazze</a:t>
                      </a:r>
                      <a:r>
                        <a:rPr lang="it-IT" baseline="0" dirty="0" smtClean="0"/>
                        <a:t> madri</a:t>
                      </a:r>
                    </a:p>
                    <a:p>
                      <a:r>
                        <a:rPr lang="it-IT" baseline="0" dirty="0" smtClean="0"/>
                        <a:t>(N=66)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19,7</a:t>
                      </a:r>
                      <a:endParaRPr lang="it-IT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48,5</a:t>
                      </a:r>
                      <a:endParaRPr lang="it-IT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31,8</a:t>
                      </a:r>
                      <a:endParaRPr lang="it-IT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mtClean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100,0</a:t>
                      </a:r>
                      <a:endParaRPr lang="it-IT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Altro</a:t>
                      </a:r>
                    </a:p>
                    <a:p>
                      <a:r>
                        <a:rPr lang="it-IT" dirty="0" smtClean="0"/>
                        <a:t>(</a:t>
                      </a:r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N=36</a:t>
                      </a:r>
                      <a:r>
                        <a:rPr lang="it-IT" dirty="0" smtClean="0"/>
                        <a:t>)</a:t>
                      </a:r>
                      <a:endParaRPr lang="it-IT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it-I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78162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Quali variabili in colonna o riga?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Variabile dipendente o indipendente?</a:t>
            </a:r>
          </a:p>
          <a:p>
            <a:r>
              <a:rPr lang="it-IT" dirty="0" smtClean="0"/>
              <a:t>La teoria o il buon senso ci aiutano a distinguerle</a:t>
            </a:r>
            <a:endParaRPr lang="it-IT" dirty="0"/>
          </a:p>
          <a:p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In riga o in colonna?</a:t>
            </a:r>
          </a:p>
          <a:p>
            <a:r>
              <a:rPr lang="it-IT" dirty="0" smtClean="0"/>
              <a:t>In genere la variabile indipendente si incolonna e si calcola la percentuale sul totale delle sue categorie</a:t>
            </a:r>
            <a:endParaRPr lang="it-IT" dirty="0"/>
          </a:p>
          <a:p>
            <a:r>
              <a:rPr lang="it-IT" dirty="0" smtClean="0"/>
              <a:t>Ma è bene mettere le variabili con più categorie sempre in riga, per una questione di leggibilità!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6711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Calcolare le percentuali…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9210834"/>
              </p:ext>
            </p:extLst>
          </p:nvPr>
        </p:nvGraphicFramePr>
        <p:xfrm>
          <a:off x="838200" y="1825625"/>
          <a:ext cx="10515603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229"/>
                <a:gridCol w="1502229"/>
                <a:gridCol w="1502229"/>
                <a:gridCol w="1502229"/>
                <a:gridCol w="1502229"/>
                <a:gridCol w="1502229"/>
                <a:gridCol w="1502229"/>
              </a:tblGrid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Maschi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Femmine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Biondi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Bruni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Rossi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5022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Risultato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7508652"/>
              </p:ext>
            </p:extLst>
          </p:nvPr>
        </p:nvGraphicFramePr>
        <p:xfrm>
          <a:off x="838200" y="1825625"/>
          <a:ext cx="10515603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2229"/>
                <a:gridCol w="1502229"/>
                <a:gridCol w="1502229"/>
                <a:gridCol w="1502229"/>
                <a:gridCol w="1502229"/>
                <a:gridCol w="1502229"/>
                <a:gridCol w="1502229"/>
              </a:tblGrid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Maschi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Femmine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v.a.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(%)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Biondi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30,7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56,7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143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45,4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Bruni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58,4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19,7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115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36,5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Rossi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10,9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23,6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18,1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137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100,0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178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100,0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315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100,0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25403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Rapporti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Il rapporto tra un numero A e un numero B è definito come A/B</a:t>
            </a:r>
          </a:p>
          <a:p>
            <a:endParaRPr lang="it-IT" dirty="0" smtClean="0"/>
          </a:p>
          <a:p>
            <a:endParaRPr lang="it-IT" dirty="0"/>
          </a:p>
          <a:p>
            <a:pPr marL="0" indent="0">
              <a:buNone/>
            </a:pPr>
            <a:r>
              <a:rPr lang="it-IT" sz="2000" dirty="0" smtClean="0"/>
              <a:t>Es, in un gruppo di votanti ci sono: </a:t>
            </a:r>
          </a:p>
          <a:p>
            <a:pPr marL="0" indent="0">
              <a:buNone/>
            </a:pPr>
            <a:r>
              <a:rPr lang="it-IT" sz="2000" dirty="0" smtClean="0"/>
              <a:t>365 (F)</a:t>
            </a:r>
            <a:r>
              <a:rPr lang="it-IT" sz="2000" dirty="0" err="1" smtClean="0"/>
              <a:t>avorevoli</a:t>
            </a:r>
            <a:r>
              <a:rPr lang="it-IT" sz="2000" dirty="0" smtClean="0"/>
              <a:t>, </a:t>
            </a:r>
          </a:p>
          <a:p>
            <a:pPr marL="0" indent="0">
              <a:buNone/>
            </a:pPr>
            <a:r>
              <a:rPr lang="it-IT" sz="2000" dirty="0" smtClean="0"/>
              <a:t>420 (C)</a:t>
            </a:r>
            <a:r>
              <a:rPr lang="it-IT" sz="2000" dirty="0" err="1" smtClean="0"/>
              <a:t>ontrari</a:t>
            </a:r>
            <a:r>
              <a:rPr lang="it-IT" sz="2000" dirty="0" smtClean="0"/>
              <a:t>, </a:t>
            </a:r>
          </a:p>
          <a:p>
            <a:pPr marL="0" indent="0">
              <a:buNone/>
            </a:pPr>
            <a:r>
              <a:rPr lang="it-IT" sz="2000" dirty="0" smtClean="0"/>
              <a:t>130 (A)</a:t>
            </a:r>
            <a:r>
              <a:rPr lang="it-IT" sz="2000" dirty="0" err="1" smtClean="0"/>
              <a:t>stenuti</a:t>
            </a:r>
            <a:endParaRPr lang="it-IT" sz="2000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Il rapporto tra (F) e (C) è 365/420</a:t>
            </a:r>
          </a:p>
          <a:p>
            <a:pPr marL="0" indent="0">
              <a:buNone/>
            </a:pPr>
            <a:r>
              <a:rPr lang="it-IT" dirty="0" smtClean="0"/>
              <a:t>Il rapporto tra votanti e astenuti, qual è?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779153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Rapporti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In genere si tende a «semplificare» e usare numeri piccoli (es. C/A = 42/13</a:t>
            </a:r>
          </a:p>
          <a:p>
            <a:r>
              <a:rPr lang="it-IT" dirty="0" smtClean="0"/>
              <a:t>Oppure rapportare uno dei due elementi a 1 (es. C/A = 3,23/1)</a:t>
            </a:r>
          </a:p>
          <a:p>
            <a:endParaRPr lang="it-IT" dirty="0"/>
          </a:p>
          <a:p>
            <a:r>
              <a:rPr lang="it-IT" dirty="0" smtClean="0"/>
              <a:t>ATTENZIONE: che differenza c’è fra rapporti e proporzioni? </a:t>
            </a:r>
          </a:p>
          <a:p>
            <a:endParaRPr lang="it-IT" dirty="0"/>
          </a:p>
          <a:p>
            <a:r>
              <a:rPr lang="it-IT" dirty="0" smtClean="0"/>
              <a:t>Se ci sono solo due gruppi?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979381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Rapporti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Es.</a:t>
            </a:r>
          </a:p>
          <a:p>
            <a:endParaRPr lang="it-IT" dirty="0"/>
          </a:p>
          <a:p>
            <a:r>
              <a:rPr lang="it-IT" dirty="0" smtClean="0"/>
              <a:t>Rapporto maschi /femmine = 2/3</a:t>
            </a:r>
          </a:p>
          <a:p>
            <a:endParaRPr lang="it-IT" dirty="0" smtClean="0"/>
          </a:p>
          <a:p>
            <a:r>
              <a:rPr lang="it-IT" dirty="0" smtClean="0"/>
              <a:t>È possibile calcolare il v.a. di femmine?</a:t>
            </a:r>
            <a:endParaRPr lang="it-IT" dirty="0"/>
          </a:p>
          <a:p>
            <a:r>
              <a:rPr lang="it-IT" dirty="0" smtClean="0"/>
              <a:t>È possibile calcolare la percentuale di maschi?</a:t>
            </a:r>
          </a:p>
        </p:txBody>
      </p:sp>
    </p:spTree>
    <p:extLst>
      <p:ext uri="{BB962C8B-B14F-4D97-AF65-F5344CB8AC3E}">
        <p14:creationId xmlns:p14="http://schemas.microsoft.com/office/powerpoint/2010/main" val="26475068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Distribuzione di frequenza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È l’insieme delle frequenze (v.a.) presentate da ogni modalità di una variabile</a:t>
            </a:r>
          </a:p>
          <a:p>
            <a:r>
              <a:rPr lang="it-IT" dirty="0" smtClean="0"/>
              <a:t>Es.</a:t>
            </a:r>
            <a:endParaRPr lang="it-IT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481465"/>
              </p:ext>
            </p:extLst>
          </p:nvPr>
        </p:nvGraphicFramePr>
        <p:xfrm>
          <a:off x="3622675" y="3238500"/>
          <a:ext cx="3311525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7050"/>
                <a:gridCol w="1514475"/>
              </a:tblGrid>
              <a:tr h="339884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Meno di 15 anni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258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15-24 anni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482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25-34</a:t>
                      </a:r>
                      <a:r>
                        <a:rPr lang="it-IT" baseline="0" dirty="0" smtClean="0"/>
                        <a:t> anni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385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Più di 34 anni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78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Totale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1.203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94679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Media, mediana, moda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Media= somma dei valori, divisa per il numero totale dei casi sulla quale la media è calcolata</a:t>
            </a:r>
          </a:p>
          <a:p>
            <a:endParaRPr lang="it-IT" dirty="0"/>
          </a:p>
          <a:p>
            <a:r>
              <a:rPr lang="it-IT" dirty="0" smtClean="0"/>
              <a:t>Mediana= caso che si pone al centro della distribuzione quando i casi sono ordinati in maniera crescente o decrescente (misure di posizione)</a:t>
            </a:r>
          </a:p>
          <a:p>
            <a:endParaRPr lang="it-IT" dirty="0"/>
          </a:p>
          <a:p>
            <a:r>
              <a:rPr lang="it-IT" dirty="0" smtClean="0"/>
              <a:t>Moda= la modalità di una distribuzione che presenta il numero maggiore di casi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593262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Esercizio: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Considerare la seguente distribuzione di numeri: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7,18,3,85,18,34,21,19,54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Indicare, moda, media e mediana.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Indicare moda, media e mediana della tabella precedente.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783011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Ricominciamo… La tabella…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È una rappresentazione grafica di un insieme di informazioni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 smtClean="0"/>
              <a:t>Essa deve essere:</a:t>
            </a:r>
          </a:p>
          <a:p>
            <a:r>
              <a:rPr lang="it-IT" dirty="0" smtClean="0"/>
              <a:t>Leggibile.</a:t>
            </a:r>
          </a:p>
          <a:p>
            <a:r>
              <a:rPr lang="it-IT" dirty="0" smtClean="0"/>
              <a:t>Informativa.</a:t>
            </a:r>
          </a:p>
          <a:p>
            <a:r>
              <a:rPr lang="it-IT" dirty="0" smtClean="0"/>
              <a:t>Economica.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4834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Per quale motivo prepariamo una tabella?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Per rendere più chiare le informazioni presentate al nostro lettore.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Quali informazioni?</a:t>
            </a:r>
            <a:endParaRPr lang="it-IT" dirty="0"/>
          </a:p>
          <a:p>
            <a:r>
              <a:rPr lang="it-IT" dirty="0" smtClean="0"/>
              <a:t>Dipende dallo scopo della ricerca e da quello che vogliamo comunicare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Es. Valori assoluti (v.a.), percentuali (%), </a:t>
            </a:r>
            <a:r>
              <a:rPr lang="it-IT" dirty="0" smtClean="0"/>
              <a:t>rapporti, </a:t>
            </a:r>
            <a:r>
              <a:rPr lang="it-IT" dirty="0" smtClean="0"/>
              <a:t>numeri indici,        differenze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958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Cosa mettere…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362075"/>
            <a:ext cx="10515600" cy="5048250"/>
          </a:xfrm>
        </p:spPr>
        <p:txBody>
          <a:bodyPr>
            <a:normAutofit fontScale="77500" lnSpcReduction="20000"/>
          </a:bodyPr>
          <a:lstStyle/>
          <a:p>
            <a:endParaRPr lang="it-IT" dirty="0" smtClean="0"/>
          </a:p>
          <a:p>
            <a:r>
              <a:rPr lang="it-IT" dirty="0" smtClean="0"/>
              <a:t>Solo le informazioni che servono. Nella tabella non va aggiunto nulla di superfluo!</a:t>
            </a:r>
          </a:p>
          <a:p>
            <a:r>
              <a:rPr lang="it-IT" dirty="0" smtClean="0"/>
              <a:t>Una tabella deve poter essere estratta dal suo contesto e continuare ad essere intellegibile: ecco cosa mancava negli esempi esposti prima!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Es.</a:t>
            </a:r>
          </a:p>
          <a:p>
            <a:pPr marL="0" indent="0">
              <a:buNone/>
            </a:pPr>
            <a:r>
              <a:rPr lang="it-IT" dirty="0"/>
              <a:t>area geografica di </a:t>
            </a:r>
            <a:r>
              <a:rPr lang="it-IT" dirty="0" smtClean="0"/>
              <a:t>riferimento</a:t>
            </a:r>
          </a:p>
          <a:p>
            <a:pPr marL="0" indent="0">
              <a:buNone/>
            </a:pPr>
            <a:r>
              <a:rPr lang="it-IT" dirty="0" smtClean="0"/>
              <a:t>entità rappresentate</a:t>
            </a:r>
          </a:p>
          <a:p>
            <a:pPr marL="0" indent="0">
              <a:buNone/>
            </a:pPr>
            <a:r>
              <a:rPr lang="it-IT" dirty="0" smtClean="0"/>
              <a:t>variabili </a:t>
            </a:r>
            <a:r>
              <a:rPr lang="it-IT" dirty="0"/>
              <a:t>di </a:t>
            </a:r>
            <a:r>
              <a:rPr lang="it-IT" dirty="0" smtClean="0"/>
              <a:t>stratificazione</a:t>
            </a:r>
          </a:p>
          <a:p>
            <a:pPr marL="0" indent="0">
              <a:buNone/>
            </a:pPr>
            <a:r>
              <a:rPr lang="it-IT" dirty="0" smtClean="0"/>
              <a:t>periodo </a:t>
            </a:r>
            <a:r>
              <a:rPr lang="it-IT" dirty="0"/>
              <a:t>di </a:t>
            </a:r>
            <a:r>
              <a:rPr lang="it-IT" dirty="0" smtClean="0"/>
              <a:t>riferimento</a:t>
            </a:r>
          </a:p>
          <a:p>
            <a:pPr marL="0" indent="0">
              <a:buNone/>
            </a:pPr>
            <a:r>
              <a:rPr lang="it-IT" dirty="0" smtClean="0"/>
              <a:t>tipo </a:t>
            </a:r>
            <a:r>
              <a:rPr lang="it-IT" dirty="0"/>
              <a:t>di dati </a:t>
            </a:r>
            <a:r>
              <a:rPr lang="it-IT" dirty="0" smtClean="0"/>
              <a:t>rappresentati</a:t>
            </a:r>
          </a:p>
          <a:p>
            <a:pPr marL="0" indent="0">
              <a:buNone/>
            </a:pPr>
            <a:r>
              <a:rPr lang="it-IT" dirty="0" smtClean="0"/>
              <a:t>definizioni</a:t>
            </a:r>
            <a:r>
              <a:rPr lang="it-IT" dirty="0"/>
              <a:t>, </a:t>
            </a:r>
            <a:endParaRPr lang="it-IT" dirty="0" smtClean="0"/>
          </a:p>
          <a:p>
            <a:pPr marL="0" indent="0">
              <a:buNone/>
            </a:pPr>
            <a:r>
              <a:rPr lang="it-IT" dirty="0"/>
              <a:t>c</a:t>
            </a:r>
            <a:r>
              <a:rPr lang="it-IT" dirty="0" smtClean="0"/>
              <a:t>lassificazioni</a:t>
            </a:r>
          </a:p>
          <a:p>
            <a:pPr marL="0" indent="0">
              <a:buNone/>
            </a:pPr>
            <a:r>
              <a:rPr lang="it-IT" dirty="0" smtClean="0"/>
              <a:t>fonte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304605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Riga o colonna?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22825"/>
          </a:xfrm>
        </p:spPr>
        <p:txBody>
          <a:bodyPr/>
          <a:lstStyle/>
          <a:p>
            <a:r>
              <a:rPr lang="it-IT" dirty="0" smtClean="0"/>
              <a:t>In genere la variabile indipendente si incolonna e si calcola la percentuale sul totale delle sue categorie</a:t>
            </a:r>
          </a:p>
          <a:p>
            <a:r>
              <a:rPr lang="it-IT" dirty="0" smtClean="0"/>
              <a:t>Ma è bene mettere le variabili con più categorie sempre in riga, per una questione di leggibilità!</a:t>
            </a:r>
          </a:p>
          <a:p>
            <a:r>
              <a:rPr lang="it-IT" dirty="0" smtClean="0"/>
              <a:t>I confronti vengono meglio se incolonnati, ma fanno eccezione le sequenze temporali</a:t>
            </a:r>
            <a:endParaRPr lang="it-IT" dirty="0" smtClean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836244"/>
              </p:ext>
            </p:extLst>
          </p:nvPr>
        </p:nvGraphicFramePr>
        <p:xfrm>
          <a:off x="1508125" y="4428489"/>
          <a:ext cx="8127999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Maschi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Femmine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Nessun titolo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90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Elementare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82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Medie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200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Diploma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220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Laurea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25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3979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5928452"/>
              </p:ext>
            </p:extLst>
          </p:nvPr>
        </p:nvGraphicFramePr>
        <p:xfrm>
          <a:off x="838200" y="2873375"/>
          <a:ext cx="105156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8400"/>
                <a:gridCol w="1168400"/>
                <a:gridCol w="1168400"/>
                <a:gridCol w="1168400"/>
                <a:gridCol w="1168400"/>
                <a:gridCol w="1168400"/>
                <a:gridCol w="1168400"/>
                <a:gridCol w="1168400"/>
                <a:gridCol w="1168400"/>
              </a:tblGrid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1960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1970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1980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1990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2000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2010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2020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Roma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625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622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635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622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599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Napoli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421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423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436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440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445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439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450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Milano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78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89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85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72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65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55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32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8366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 le cifre?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 numeri si allineano a destra incolonnando bene unità, decine e centinaia, e così via. Stessa cosa vale per i decimi, i centesimi…</a:t>
            </a:r>
          </a:p>
          <a:p>
            <a:r>
              <a:rPr lang="it-IT" dirty="0" smtClean="0"/>
              <a:t>In genere si usa un solo decimale. L’uso di più decimali dipende dal tipo di dato</a:t>
            </a:r>
          </a:p>
          <a:p>
            <a:r>
              <a:rPr lang="it-IT" dirty="0" smtClean="0"/>
              <a:t>Gli arrotondamenti possono portare ad un totale maggiore di 100. Ci sono due scuole di pensiero: chi modifica i decimali e chi invece spiega in nota l’accaduto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43519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Le modalità come si ordinano?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In base all’ordine sul questionario se è significativo</a:t>
            </a:r>
          </a:p>
          <a:p>
            <a:r>
              <a:rPr lang="it-IT" dirty="0" smtClean="0"/>
              <a:t>In base alla frequenza (crescente o decrescente)</a:t>
            </a:r>
          </a:p>
          <a:p>
            <a:r>
              <a:rPr lang="it-IT" dirty="0" smtClean="0"/>
              <a:t>In ordine alfabetico</a:t>
            </a:r>
          </a:p>
          <a:p>
            <a:r>
              <a:rPr lang="it-IT" dirty="0" smtClean="0"/>
              <a:t>In ordine logico</a:t>
            </a:r>
          </a:p>
          <a:p>
            <a:r>
              <a:rPr lang="it-IT" dirty="0" smtClean="0"/>
              <a:t>In genere «altro» e «non risponde/non sa» sono le ultime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 smtClean="0"/>
              <a:t>Insomma, dipende dalla leggibilità e dal senso che dobbiamo attribuire alla presentazione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89651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Regole grafiche generali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Non inserire troppe linee verticali o orizzontali, meglio gli spazi vuoti</a:t>
            </a:r>
          </a:p>
          <a:p>
            <a:r>
              <a:rPr lang="it-IT" dirty="0" smtClean="0"/>
              <a:t>Non lasciare troppo spazio tra colonne e righe ma al contempo:</a:t>
            </a:r>
          </a:p>
          <a:p>
            <a:r>
              <a:rPr lang="it-IT" dirty="0" smtClean="0"/>
              <a:t>Non tenere insiemi di numeri troppo vicini tra loro</a:t>
            </a:r>
          </a:p>
          <a:p>
            <a:r>
              <a:rPr lang="it-IT" dirty="0" smtClean="0"/>
              <a:t>Se ci sono molte informazioni, rendere visibili i «blocchi» omogenei, così da facilitare la lettura, con spazi o righe</a:t>
            </a:r>
          </a:p>
          <a:p>
            <a:r>
              <a:rPr lang="it-IT" dirty="0" smtClean="0"/>
              <a:t>Usare il carattere tondo, corsivo o grassetto per differenziare gli elementi disomogenei</a:t>
            </a:r>
          </a:p>
          <a:p>
            <a:r>
              <a:rPr lang="it-IT" dirty="0" smtClean="0"/>
              <a:t>È bene che le intestazioni siano chiare e </a:t>
            </a:r>
            <a:r>
              <a:rPr lang="it-IT" dirty="0" err="1" smtClean="0"/>
              <a:t>autoevidenti</a:t>
            </a:r>
            <a:r>
              <a:rPr lang="it-IT" dirty="0" smtClean="0"/>
              <a:t> (evitare abbreviazioni o sigle poco chiare)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24994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43000" y="1066802"/>
            <a:ext cx="10515600" cy="444500"/>
          </a:xfrm>
        </p:spPr>
        <p:txBody>
          <a:bodyPr>
            <a:normAutofit fontScale="90000"/>
          </a:bodyPr>
          <a:lstStyle/>
          <a:p>
            <a:r>
              <a:rPr lang="it-IT" sz="1600" b="1" dirty="0" smtClean="0"/>
              <a:t>Movimenti naturali della popolazione, città di XXX, maschi e femmine, </a:t>
            </a:r>
            <a:br>
              <a:rPr lang="it-IT" sz="1600" b="1" dirty="0" smtClean="0"/>
            </a:br>
            <a:r>
              <a:rPr lang="it-IT" sz="1600" b="1" dirty="0" smtClean="0"/>
              <a:t>anni 1998-2001, v.a. e media annua</a:t>
            </a:r>
            <a:endParaRPr lang="it-IT" sz="1600" b="1" dirty="0"/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1143000" y="4233064"/>
            <a:ext cx="10515600" cy="444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 smtClean="0"/>
              <a:t>Fonte: ns. </a:t>
            </a:r>
            <a:r>
              <a:rPr lang="it-IT" sz="1600" dirty="0" err="1" smtClean="0"/>
              <a:t>elab</a:t>
            </a:r>
            <a:r>
              <a:rPr lang="it-IT" sz="1600" dirty="0" smtClean="0"/>
              <a:t>. Su dati del comune di XXX</a:t>
            </a:r>
            <a:endParaRPr lang="it-IT" sz="1600" dirty="0"/>
          </a:p>
        </p:txBody>
      </p:sp>
      <p:graphicFrame>
        <p:nvGraphicFramePr>
          <p:cNvPr id="10" name="Segnaposto contenut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1691985"/>
              </p:ext>
            </p:extLst>
          </p:nvPr>
        </p:nvGraphicFramePr>
        <p:xfrm>
          <a:off x="1241425" y="1511302"/>
          <a:ext cx="4851400" cy="2804160"/>
        </p:xfrm>
        <a:graphic>
          <a:graphicData uri="http://schemas.openxmlformats.org/drawingml/2006/table">
            <a:tbl>
              <a:tblPr/>
              <a:tblGrid>
                <a:gridCol w="334469"/>
                <a:gridCol w="611601"/>
                <a:gridCol w="165642"/>
                <a:gridCol w="468257"/>
                <a:gridCol w="162457"/>
                <a:gridCol w="468257"/>
                <a:gridCol w="162457"/>
                <a:gridCol w="468257"/>
                <a:gridCol w="162457"/>
                <a:gridCol w="468257"/>
                <a:gridCol w="165642"/>
                <a:gridCol w="471443"/>
                <a:gridCol w="143344"/>
                <a:gridCol w="140159"/>
                <a:gridCol w="458701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 annua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Nati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9525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Maschi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Femmine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4775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Morti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4775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Maschi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Femmine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430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76999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Non la fate così!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4550996"/>
              </p:ext>
            </p:extLst>
          </p:nvPr>
        </p:nvGraphicFramePr>
        <p:xfrm>
          <a:off x="2174873" y="2048669"/>
          <a:ext cx="5902326" cy="2456739"/>
        </p:xfrm>
        <a:graphic>
          <a:graphicData uri="http://schemas.openxmlformats.org/drawingml/2006/table">
            <a:tbl>
              <a:tblPr/>
              <a:tblGrid>
                <a:gridCol w="697812"/>
                <a:gridCol w="697812"/>
                <a:gridCol w="697812"/>
                <a:gridCol w="697812"/>
                <a:gridCol w="697812"/>
                <a:gridCol w="697812"/>
                <a:gridCol w="697812"/>
                <a:gridCol w="1017642"/>
              </a:tblGrid>
              <a:tr h="253286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 annua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Nati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Maschi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Femmine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365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Morti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Maschi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Femmine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28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02494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1738</Words>
  <Application>Microsoft Office PowerPoint</Application>
  <PresentationFormat>Widescreen</PresentationFormat>
  <Paragraphs>690</Paragraphs>
  <Slides>38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Cambria Math</vt:lpstr>
      <vt:lpstr>Tema di Office</vt:lpstr>
      <vt:lpstr>Cos’è una tabella?</vt:lpstr>
      <vt:lpstr>La tabella…</vt:lpstr>
      <vt:lpstr>Per quale motivo prepariamo una tabella?</vt:lpstr>
      <vt:lpstr>Valori assoluti</vt:lpstr>
      <vt:lpstr>Proporzioni </vt:lpstr>
      <vt:lpstr>Presentazione standard di PowerPoint</vt:lpstr>
      <vt:lpstr>Proporzioni</vt:lpstr>
      <vt:lpstr>Proporzioni</vt:lpstr>
      <vt:lpstr>Proporzioni</vt:lpstr>
      <vt:lpstr>ATTENZIONE!!!</vt:lpstr>
      <vt:lpstr>Valori percentuali</vt:lpstr>
      <vt:lpstr>Percentuali=proporzioni X 100 </vt:lpstr>
      <vt:lpstr>Percentuali</vt:lpstr>
      <vt:lpstr>Percentuali</vt:lpstr>
      <vt:lpstr>Regole generali:</vt:lpstr>
      <vt:lpstr>Presentazione standard di PowerPoint</vt:lpstr>
      <vt:lpstr>Il totale di riga è uguale alla media aritmetica?</vt:lpstr>
      <vt:lpstr>Cosa ci può dire la tabella precedente?</vt:lpstr>
      <vt:lpstr>Presentazione standard di PowerPoint</vt:lpstr>
      <vt:lpstr>Quali variabili in colonna o riga?</vt:lpstr>
      <vt:lpstr>Calcolare le percentuali…</vt:lpstr>
      <vt:lpstr>Risultato</vt:lpstr>
      <vt:lpstr>Rapporti</vt:lpstr>
      <vt:lpstr>Rapporti</vt:lpstr>
      <vt:lpstr>Rapporti</vt:lpstr>
      <vt:lpstr>Distribuzione di frequenza</vt:lpstr>
      <vt:lpstr>Media, mediana, moda</vt:lpstr>
      <vt:lpstr>Esercizio:</vt:lpstr>
      <vt:lpstr>Ricominciamo… La tabella…</vt:lpstr>
      <vt:lpstr>Per quale motivo prepariamo una tabella?</vt:lpstr>
      <vt:lpstr>Cosa mettere…</vt:lpstr>
      <vt:lpstr>Riga o colonna?</vt:lpstr>
      <vt:lpstr>Presentazione standard di PowerPoint</vt:lpstr>
      <vt:lpstr>E le cifre?</vt:lpstr>
      <vt:lpstr>Le modalità come si ordinano?</vt:lpstr>
      <vt:lpstr>Regole grafiche generali</vt:lpstr>
      <vt:lpstr>Movimenti naturali della popolazione, città di XXX, maschi e femmine,  anni 1998-2001, v.a. e media annua</vt:lpstr>
      <vt:lpstr>Non la fate così!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Cos’è una tabella?</dc:title>
  <dc:creator>emanuele</dc:creator>
  <cp:lastModifiedBy>emanuele</cp:lastModifiedBy>
  <cp:revision>27</cp:revision>
  <dcterms:created xsi:type="dcterms:W3CDTF">2019-03-26T16:21:23Z</dcterms:created>
  <dcterms:modified xsi:type="dcterms:W3CDTF">2019-03-27T09:24:22Z</dcterms:modified>
</cp:coreProperties>
</file>