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7814"/>
    <p:restoredTop sz="92966"/>
  </p:normalViewPr>
  <p:slideViewPr>
    <p:cSldViewPr snapToGrid="0" snapToObjects="1">
      <p:cViewPr>
        <p:scale>
          <a:sx n="100" d="100"/>
          <a:sy n="100" d="100"/>
        </p:scale>
        <p:origin x="144" y="2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presProps" Target="presProps.xml"/><Relationship Id="rId12" Type="http://schemas.openxmlformats.org/officeDocument/2006/relationships/viewProps" Target="viewProps.xml"/><Relationship Id="rId13" Type="http://schemas.openxmlformats.org/officeDocument/2006/relationships/theme" Target="theme/theme1.xml"/><Relationship Id="rId14"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935F7E-2C86-314C-A8B8-0BE9B8447432}" type="datetimeFigureOut">
              <a:rPr lang="it-IT" smtClean="0"/>
              <a:t>03/05/19</a:t>
            </a:fld>
            <a:endParaRPr lang="it-IT"/>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7144D97-4069-7B4C-8020-2F2A569DE181}" type="slidenum">
              <a:rPr lang="it-IT" smtClean="0"/>
              <a:t>‹n.›</a:t>
            </a:fld>
            <a:endParaRPr lang="it-IT"/>
          </a:p>
        </p:txBody>
      </p:sp>
    </p:spTree>
    <p:extLst>
      <p:ext uri="{BB962C8B-B14F-4D97-AF65-F5344CB8AC3E}">
        <p14:creationId xmlns:p14="http://schemas.microsoft.com/office/powerpoint/2010/main" val="20703152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67144D97-4069-7B4C-8020-2F2A569DE181}" type="slidenum">
              <a:rPr lang="it-IT" smtClean="0"/>
              <a:t>3</a:t>
            </a:fld>
            <a:endParaRPr lang="it-IT"/>
          </a:p>
        </p:txBody>
      </p:sp>
    </p:spTree>
    <p:extLst>
      <p:ext uri="{BB962C8B-B14F-4D97-AF65-F5344CB8AC3E}">
        <p14:creationId xmlns:p14="http://schemas.microsoft.com/office/powerpoint/2010/main" val="1116979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it-IT" smtClean="0"/>
              <a:t>Fare clic per modificare lo stile del titolo dello schema</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5/3/19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‹n.›</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it-IT" smtClean="0"/>
              <a:t>Fare clic per modificare lo stile del titolo dello schema</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5/3/19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it-IT" smtClean="0"/>
              <a:t>Fare clic per modificare lo stile del titolo dello schema</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gli stili del testo dello schema</a:t>
            </a:r>
          </a:p>
        </p:txBody>
      </p:sp>
      <p:sp>
        <p:nvSpPr>
          <p:cNvPr id="4" name="Date Placeholder 3"/>
          <p:cNvSpPr>
            <a:spLocks noGrp="1"/>
          </p:cNvSpPr>
          <p:nvPr>
            <p:ph type="dt" sz="half" idx="10"/>
          </p:nvPr>
        </p:nvSpPr>
        <p:spPr/>
        <p:txBody>
          <a:bodyPr/>
          <a:lstStyle/>
          <a:p>
            <a:fld id="{B61BEF0D-F0BB-DE4B-95CE-6DB70DBA9567}" type="datetimeFigureOut">
              <a:rPr lang="en-US" dirty="0"/>
              <a:pPr/>
              <a:t>5/3/19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it-IT" smtClean="0"/>
              <a:t>Fare clic per modificare lo stile del titolo dello schema</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5/3/19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‹n.›</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it-IT" smtClean="0"/>
              <a:t>Fare clic per modificare lo stile del titolo dello schema</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gli stili del testo dello schema</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gli stili del testo dello schema</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5/3/19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‹n.›</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 dello schema</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5/3/19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5/3/19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it-IT" smtClean="0"/>
              <a:t>Fare clic per modificare lo stile del titolo dello schema</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gli stili del testo dello schema</a:t>
            </a:r>
          </a:p>
        </p:txBody>
      </p:sp>
      <p:sp>
        <p:nvSpPr>
          <p:cNvPr id="5" name="Date Placeholder 4"/>
          <p:cNvSpPr>
            <a:spLocks noGrp="1"/>
          </p:cNvSpPr>
          <p:nvPr>
            <p:ph type="dt" sz="half" idx="10"/>
          </p:nvPr>
        </p:nvSpPr>
        <p:spPr/>
        <p:txBody>
          <a:bodyPr/>
          <a:lstStyle/>
          <a:p>
            <a:fld id="{B61BEF0D-F0BB-DE4B-95CE-6DB70DBA9567}" type="datetimeFigureOut">
              <a:rPr lang="en-US" dirty="0"/>
              <a:pPr/>
              <a:t>5/3/19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it-IT" smtClean="0"/>
              <a:t>Fare clic per modificare lo stile del titolo dello schema</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smtClean="0"/>
              <a:t>Trascinare l'immagine su un segnaposto o fare clic sull'icona per aggiungerla</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gli stili del testo dello schema</a:t>
            </a:r>
          </a:p>
        </p:txBody>
      </p:sp>
      <p:sp>
        <p:nvSpPr>
          <p:cNvPr id="5" name="Date Placeholder 4"/>
          <p:cNvSpPr>
            <a:spLocks noGrp="1"/>
          </p:cNvSpPr>
          <p:nvPr>
            <p:ph type="dt" sz="half" idx="10"/>
          </p:nvPr>
        </p:nvSpPr>
        <p:spPr/>
        <p:txBody>
          <a:bodyPr/>
          <a:lstStyle/>
          <a:p>
            <a:fld id="{B61BEF0D-F0BB-DE4B-95CE-6DB70DBA9567}" type="datetimeFigureOut">
              <a:rPr lang="en-US" dirty="0"/>
              <a:pPr/>
              <a:t>5/3/19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olo e sottotitolo">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it-IT" smtClean="0"/>
              <a:t>Fare clic per modificare lo stile del titolo dello schema</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gli stili del testo dello schema</a:t>
            </a:r>
          </a:p>
        </p:txBody>
      </p:sp>
      <p:sp>
        <p:nvSpPr>
          <p:cNvPr id="4" name="Date Placeholder 3"/>
          <p:cNvSpPr>
            <a:spLocks noGrp="1"/>
          </p:cNvSpPr>
          <p:nvPr>
            <p:ph type="dt" sz="half" idx="10"/>
          </p:nvPr>
        </p:nvSpPr>
        <p:spPr/>
        <p:txBody>
          <a:bodyPr/>
          <a:lstStyle/>
          <a:p>
            <a:fld id="{B61BEF0D-F0BB-DE4B-95CE-6DB70DBA9567}" type="datetimeFigureOut">
              <a:rPr lang="en-US" dirty="0"/>
              <a:pPr/>
              <a:t>5/3/19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zio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it-IT" smtClean="0"/>
              <a:t>Fare clic per modificare lo stile del titolo dello schema</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smtClean="0"/>
              <a:t>Fare clic per modificare gli stili del testo dello schema</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gli stili del testo dello schema</a:t>
            </a:r>
          </a:p>
        </p:txBody>
      </p:sp>
      <p:sp>
        <p:nvSpPr>
          <p:cNvPr id="4" name="Date Placeholder 3"/>
          <p:cNvSpPr>
            <a:spLocks noGrp="1"/>
          </p:cNvSpPr>
          <p:nvPr>
            <p:ph type="dt" sz="half" idx="10"/>
          </p:nvPr>
        </p:nvSpPr>
        <p:spPr/>
        <p:txBody>
          <a:bodyPr/>
          <a:lstStyle/>
          <a:p>
            <a:fld id="{B61BEF0D-F0BB-DE4B-95CE-6DB70DBA9567}" type="datetimeFigureOut">
              <a:rPr lang="en-US" dirty="0"/>
              <a:pPr/>
              <a:t>5/3/19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Scheda nome">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it-IT" smtClean="0"/>
              <a:t>Fare clic per modificare lo stile del titolo dello schema</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it-IT" smtClean="0"/>
              <a:t>Fare clic per modificare gli stili del testo dello schema</a:t>
            </a:r>
          </a:p>
        </p:txBody>
      </p:sp>
      <p:sp>
        <p:nvSpPr>
          <p:cNvPr id="5" name="Date Placeholder 4"/>
          <p:cNvSpPr>
            <a:spLocks noGrp="1"/>
          </p:cNvSpPr>
          <p:nvPr>
            <p:ph type="dt" sz="half" idx="10"/>
          </p:nvPr>
        </p:nvSpPr>
        <p:spPr/>
        <p:txBody>
          <a:bodyPr/>
          <a:lstStyle/>
          <a:p>
            <a:fld id="{B61BEF0D-F0BB-DE4B-95CE-6DB70DBA9567}" type="datetimeFigureOut">
              <a:rPr lang="en-US" dirty="0"/>
              <a:pPr/>
              <a:t>5/3/19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cheda nome citazione">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it-IT" smtClean="0"/>
              <a:t>Fare clic per modificare lo stile del titolo dello schema</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smtClean="0"/>
              <a:t>Fare clic per modificare gli stili del testo dello schema</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it-IT" smtClean="0"/>
              <a:t>Fare clic per modificare gli stili del testo dello schema</a:t>
            </a:r>
          </a:p>
        </p:txBody>
      </p:sp>
      <p:sp>
        <p:nvSpPr>
          <p:cNvPr id="5" name="Date Placeholder 4"/>
          <p:cNvSpPr>
            <a:spLocks noGrp="1"/>
          </p:cNvSpPr>
          <p:nvPr>
            <p:ph type="dt" sz="half" idx="10"/>
          </p:nvPr>
        </p:nvSpPr>
        <p:spPr/>
        <p:txBody>
          <a:bodyPr/>
          <a:lstStyle/>
          <a:p>
            <a:fld id="{B61BEF0D-F0BB-DE4B-95CE-6DB70DBA9567}" type="datetimeFigureOut">
              <a:rPr lang="en-US" dirty="0"/>
              <a:pPr/>
              <a:t>5/3/19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ero o falso">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it-IT" smtClean="0"/>
              <a:t>Fare clic per modificare lo stile del titolo dello schema</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smtClean="0"/>
              <a:t>Fare clic per modificare gli stili del testo dello schema</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it-IT" smtClean="0"/>
              <a:t>Fare clic per modificare gli stili del testo dello schema</a:t>
            </a:r>
          </a:p>
        </p:txBody>
      </p:sp>
      <p:sp>
        <p:nvSpPr>
          <p:cNvPr id="5" name="Date Placeholder 4"/>
          <p:cNvSpPr>
            <a:spLocks noGrp="1"/>
          </p:cNvSpPr>
          <p:nvPr>
            <p:ph type="dt" sz="half" idx="10"/>
          </p:nvPr>
        </p:nvSpPr>
        <p:spPr/>
        <p:txBody>
          <a:bodyPr/>
          <a:lstStyle/>
          <a:p>
            <a:fld id="{B61BEF0D-F0BB-DE4B-95CE-6DB70DBA9567}" type="datetimeFigureOut">
              <a:rPr lang="en-US" dirty="0"/>
              <a:pPr/>
              <a:t>5/3/19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 dello schema</a:t>
            </a:r>
            <a:endParaRPr lang="en-US" dirty="0"/>
          </a:p>
        </p:txBody>
      </p:sp>
      <p:sp>
        <p:nvSpPr>
          <p:cNvPr id="3" name="Vertical Text Placeholder 2"/>
          <p:cNvSpPr>
            <a:spLocks noGrp="1"/>
          </p:cNvSpPr>
          <p:nvPr>
            <p:ph type="body" orient="vert" idx="1"/>
          </p:nvPr>
        </p:nvSpPr>
        <p:spPr/>
        <p:txBody>
          <a:bodyPr vert="eaVert" anchor="t"/>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5/3/19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olo e testo verticali">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it-IT" smtClean="0"/>
              <a:t>Fare clic per modificare lo stile del titolo dello schema</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5/3/19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it-IT" smtClean="0"/>
              <a:t>Fare clic per modificare lo stile del titolo dello schema</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5/3/19</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‹n.›</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ottotitolo 2"/>
          <p:cNvSpPr>
            <a:spLocks noGrp="1"/>
          </p:cNvSpPr>
          <p:nvPr>
            <p:ph type="subTitle" idx="1"/>
          </p:nvPr>
        </p:nvSpPr>
        <p:spPr>
          <a:xfrm>
            <a:off x="1485900" y="317500"/>
            <a:ext cx="10018713" cy="6400800"/>
          </a:xfrm>
        </p:spPr>
        <p:txBody>
          <a:bodyPr>
            <a:normAutofit lnSpcReduction="10000"/>
          </a:bodyPr>
          <a:lstStyle/>
          <a:p>
            <a:r>
              <a:rPr lang="it-IT" dirty="0" smtClean="0"/>
              <a:t>La radice all’apice presenta………………….che ricopre………………….proteggendolo dall’abrasione durante la penetrazione nel substrato. La cuffia presenta cellule centrali che costituiscono……………….., con funzione di recettori della……………., e cellule laterali che sfaldandosi producono……………..</a:t>
            </a:r>
          </a:p>
          <a:p>
            <a:r>
              <a:rPr lang="it-IT" dirty="0" smtClean="0"/>
              <a:t>Inserire a scelta: il meristema apicale –  il </a:t>
            </a:r>
            <a:r>
              <a:rPr lang="it-IT" dirty="0" err="1" smtClean="0"/>
              <a:t>mucigel</a:t>
            </a:r>
            <a:r>
              <a:rPr lang="it-IT" dirty="0" smtClean="0"/>
              <a:t> - il periciclo – la cuffia radicale – il rizoderma – la columella – gravità – pressione di turgore</a:t>
            </a:r>
          </a:p>
          <a:p>
            <a:endParaRPr lang="it-IT" dirty="0" smtClean="0"/>
          </a:p>
          <a:p>
            <a:r>
              <a:rPr lang="it-IT" dirty="0" smtClean="0"/>
              <a:t>La </a:t>
            </a:r>
            <a:r>
              <a:rPr lang="it-IT" dirty="0" smtClean="0"/>
              <a:t>radice presenta una zona di………………….., una di allungamento e una di………………….; nella prima vi è il …………………….., una piccola porzione dell’apice in cui le cellule non si dividono e fungono da regolatori del differenziamento delle ……………………..circostanti</a:t>
            </a:r>
          </a:p>
          <a:p>
            <a:r>
              <a:rPr lang="it-IT" dirty="0" smtClean="0"/>
              <a:t>Inserire a scelta: maturazione – cellule meristematiche – periderma - centro quiescente – accrescimento per divisione – cellule procambiali </a:t>
            </a:r>
          </a:p>
          <a:p>
            <a:endParaRPr lang="it-IT" dirty="0" smtClean="0"/>
          </a:p>
          <a:p>
            <a:r>
              <a:rPr lang="it-IT" dirty="0" smtClean="0"/>
              <a:t>Le </a:t>
            </a:r>
            <a:r>
              <a:rPr lang="it-IT" dirty="0" smtClean="0"/>
              <a:t>cellule floematiche si distinguono in ………………e……………………; le prime hanno …………………….con pori più piccoli e distribuite sulle pareti sia trasversali che laterali; le seconde invece presentano aree cribrose con pori di maggiore diametro e concentrate sulle pareti trasversali a costituire………………..</a:t>
            </a:r>
          </a:p>
          <a:p>
            <a:r>
              <a:rPr lang="it-IT" dirty="0" smtClean="0"/>
              <a:t>Inserire a scelta: Cellule compagne –  la placca cribrosa – la perforazione – cellule cribrose – elementi dei tubi cribrosi – trachee </a:t>
            </a:r>
            <a:r>
              <a:rPr lang="it-IT" dirty="0" smtClean="0"/>
              <a:t> - aree cribrose </a:t>
            </a:r>
            <a:endParaRPr lang="it-IT" dirty="0"/>
          </a:p>
        </p:txBody>
      </p:sp>
    </p:spTree>
    <p:extLst>
      <p:ext uri="{BB962C8B-B14F-4D97-AF65-F5344CB8AC3E}">
        <p14:creationId xmlns:p14="http://schemas.microsoft.com/office/powerpoint/2010/main" val="20288844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1714500" y="406400"/>
            <a:ext cx="9790112" cy="6324600"/>
          </a:xfrm>
        </p:spPr>
        <p:txBody>
          <a:bodyPr/>
          <a:lstStyle/>
          <a:p>
            <a:pPr marL="0" indent="0">
              <a:buNone/>
            </a:pPr>
            <a:r>
              <a:rPr lang="it-IT" dirty="0" smtClean="0"/>
              <a:t>Le punteggiature ……………….sono proprie…………………..; esse si distinguono in semplici se la parete……………….cade perpendicolarmente sulla membrana della punteggiatura, e ……………………se la parete secondaria arretra prima di toccare quella primaria. In entrambe la parete primaria è………………..</a:t>
            </a:r>
          </a:p>
          <a:p>
            <a:pPr marL="0" indent="0">
              <a:buNone/>
            </a:pPr>
            <a:r>
              <a:rPr lang="it-IT" dirty="0" smtClean="0"/>
              <a:t>Inserire a scelta: areolate – impermeabile -  dello xilema – del floema - primarie – secondarie – primaria – secondaria – permeabile </a:t>
            </a:r>
          </a:p>
          <a:p>
            <a:pPr marL="0" indent="0">
              <a:buNone/>
            </a:pPr>
            <a:endParaRPr lang="it-IT" dirty="0" smtClean="0"/>
          </a:p>
          <a:p>
            <a:pPr marL="0" indent="0">
              <a:buNone/>
            </a:pPr>
            <a:r>
              <a:rPr lang="it-IT" dirty="0" smtClean="0"/>
              <a:t>I </a:t>
            </a:r>
            <a:r>
              <a:rPr lang="it-IT" dirty="0" smtClean="0"/>
              <a:t>tricomi sono strutture specializzate………………; possono essere uni- o pluricellulari e a differenza dei………………..sono formati da cellule morte. Nei climi caldi e aridi possono……………..le radiazioni solari e mantenere……………la superficie delle foglie. Nei climi freddi e secchi possono formare una coltre isolante sulle foglie detta ………..</a:t>
            </a:r>
          </a:p>
          <a:p>
            <a:pPr marL="0" indent="0">
              <a:buNone/>
            </a:pPr>
            <a:r>
              <a:rPr lang="it-IT" dirty="0" smtClean="0"/>
              <a:t>Inserire a scelta: tomento – peli ghiandolari – </a:t>
            </a:r>
            <a:r>
              <a:rPr lang="it-IT" dirty="0" err="1" smtClean="0"/>
              <a:t>tricoblasti</a:t>
            </a:r>
            <a:r>
              <a:rPr lang="it-IT" dirty="0" smtClean="0"/>
              <a:t> – asciutta - assorbire – riflettere – umida – </a:t>
            </a:r>
            <a:r>
              <a:rPr lang="it-IT" dirty="0" smtClean="0"/>
              <a:t>della radice – dell’epidermide</a:t>
            </a:r>
            <a:endParaRPr lang="it-IT" dirty="0" smtClean="0"/>
          </a:p>
          <a:p>
            <a:pPr marL="0" indent="0">
              <a:buNone/>
            </a:pPr>
            <a:endParaRPr lang="it-IT" dirty="0" smtClean="0"/>
          </a:p>
          <a:p>
            <a:pPr marL="0" indent="0">
              <a:buNone/>
            </a:pPr>
            <a:r>
              <a:rPr lang="it-IT" dirty="0" smtClean="0"/>
              <a:t>Esistono </a:t>
            </a:r>
            <a:r>
              <a:rPr lang="it-IT" dirty="0" smtClean="0"/>
              <a:t>due tipi di stele da cui sono derivati gli altri tipi: ………….e …………………, in cui compare il midollo. Nella prima …………….circonda…………….; a questo tipo sono associati altri cilindri vascolari privi di midollo come……………della radice</a:t>
            </a:r>
          </a:p>
          <a:p>
            <a:pPr marL="0" indent="0">
              <a:buNone/>
            </a:pPr>
            <a:r>
              <a:rPr lang="it-IT" dirty="0" smtClean="0"/>
              <a:t>Inserire a scelta: </a:t>
            </a:r>
            <a:r>
              <a:rPr lang="it-IT" dirty="0" err="1" smtClean="0"/>
              <a:t>atactostele</a:t>
            </a:r>
            <a:r>
              <a:rPr lang="it-IT" dirty="0" smtClean="0"/>
              <a:t> – </a:t>
            </a:r>
            <a:r>
              <a:rPr lang="it-IT" dirty="0" err="1" smtClean="0"/>
              <a:t>actinostele</a:t>
            </a:r>
            <a:r>
              <a:rPr lang="it-IT" dirty="0" smtClean="0"/>
              <a:t> – il floema – lo xilema– l’endoderma – la </a:t>
            </a:r>
            <a:r>
              <a:rPr lang="it-IT" dirty="0" err="1" smtClean="0"/>
              <a:t>protostele</a:t>
            </a:r>
            <a:r>
              <a:rPr lang="it-IT" dirty="0" smtClean="0"/>
              <a:t> – la </a:t>
            </a:r>
            <a:r>
              <a:rPr lang="it-IT" dirty="0" err="1" smtClean="0"/>
              <a:t>sifonostele</a:t>
            </a:r>
            <a:r>
              <a:rPr lang="it-IT" dirty="0" smtClean="0"/>
              <a:t> </a:t>
            </a:r>
            <a:endParaRPr lang="it-IT" dirty="0"/>
          </a:p>
        </p:txBody>
      </p:sp>
    </p:spTree>
    <p:extLst>
      <p:ext uri="{BB962C8B-B14F-4D97-AF65-F5344CB8AC3E}">
        <p14:creationId xmlns:p14="http://schemas.microsoft.com/office/powerpoint/2010/main" val="3644373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1739900" y="241300"/>
            <a:ext cx="9969500" cy="6477000"/>
          </a:xfrm>
        </p:spPr>
        <p:txBody>
          <a:bodyPr>
            <a:normAutofit lnSpcReduction="10000"/>
          </a:bodyPr>
          <a:lstStyle/>
          <a:p>
            <a:pPr marL="0" indent="0">
              <a:buNone/>
            </a:pPr>
            <a:r>
              <a:rPr lang="it-IT" dirty="0" smtClean="0"/>
              <a:t>Il cambio cribro-legnoso è costituito da……………..e……………….; le prime dividendosi formano xilema …………….secondario, mentre le seconde formano i raggi parenchimatici. Nel fusto questo meristema si origina in parte dalle ……………poste tra xilema e floema primario, in parte dallo sdifferenziamento delle cellule parenchimatiche…………………</a:t>
            </a:r>
          </a:p>
          <a:p>
            <a:pPr marL="0" indent="0">
              <a:buNone/>
            </a:pPr>
            <a:r>
              <a:rPr lang="it-IT" dirty="0" smtClean="0"/>
              <a:t>Inserire a scelta: iniziali fusiformi - primario e – cellule parenchimatiche - e floema – cellule procambiali – </a:t>
            </a:r>
            <a:r>
              <a:rPr lang="it-IT" dirty="0" smtClean="0"/>
              <a:t> dei raggi </a:t>
            </a:r>
            <a:r>
              <a:rPr lang="it-IT" dirty="0" smtClean="0"/>
              <a:t>midollari – iniziali dei </a:t>
            </a:r>
            <a:r>
              <a:rPr lang="it-IT" dirty="0" smtClean="0"/>
              <a:t>raggi –dei coni dilatati</a:t>
            </a:r>
            <a:endParaRPr lang="it-IT" dirty="0" smtClean="0"/>
          </a:p>
          <a:p>
            <a:pPr marL="0" indent="0">
              <a:buNone/>
            </a:pPr>
            <a:endParaRPr lang="it-IT" dirty="0" smtClean="0"/>
          </a:p>
          <a:p>
            <a:pPr marL="0" indent="0">
              <a:buNone/>
            </a:pPr>
            <a:r>
              <a:rPr lang="it-IT" dirty="0" smtClean="0"/>
              <a:t>L’eustele </a:t>
            </a:r>
            <a:r>
              <a:rPr lang="it-IT" dirty="0" smtClean="0"/>
              <a:t>presenta fasci…………………; in ciascun fascio lo xilema e il floema non sono a diretto contatto, ma sono separati da …………….che si riattivano quando inizia la …………………..Con quest’ultima entra in funzione anche il…………………, il quale forma anche un tessuto parenchimatico,………………….., che si aggiunge alla corteccia</a:t>
            </a:r>
          </a:p>
          <a:p>
            <a:pPr marL="0" indent="0">
              <a:buNone/>
            </a:pPr>
            <a:r>
              <a:rPr lang="it-IT" dirty="0" smtClean="0"/>
              <a:t>Inserire a scelta: cellule procambiali – cellule parenchimatiche – crescita secondaria – cambio cribro-legnoso – cambio del sughero – il felloderma – il </a:t>
            </a:r>
            <a:r>
              <a:rPr lang="it-IT" dirty="0" smtClean="0"/>
              <a:t>sughero – chiusi - aperti</a:t>
            </a:r>
            <a:endParaRPr lang="it-IT" dirty="0" smtClean="0"/>
          </a:p>
          <a:p>
            <a:pPr marL="0" indent="0">
              <a:buNone/>
            </a:pPr>
            <a:endParaRPr lang="it-IT" dirty="0" smtClean="0"/>
          </a:p>
          <a:p>
            <a:pPr marL="0" indent="0">
              <a:buNone/>
            </a:pPr>
            <a:r>
              <a:rPr lang="it-IT" dirty="0" smtClean="0"/>
              <a:t>Le </a:t>
            </a:r>
            <a:r>
              <a:rPr lang="it-IT" dirty="0" smtClean="0"/>
              <a:t>cellule del cono vegetativo sono organizzate in ……………e……………La prima formano due o tre strati in cui le cellule si dividono…………..incrementando la superficie; le cellule della seconde si dividono soprattutto………………, aumentando il volume. Nel corpus c’è un…………….simile a quello della radice</a:t>
            </a:r>
          </a:p>
          <a:p>
            <a:pPr marL="0" indent="0">
              <a:buNone/>
            </a:pPr>
            <a:r>
              <a:rPr lang="it-IT" dirty="0" smtClean="0"/>
              <a:t>Inserire a scelta: </a:t>
            </a:r>
            <a:r>
              <a:rPr lang="it-IT" dirty="0" err="1" smtClean="0"/>
              <a:t>fitomeri</a:t>
            </a:r>
            <a:r>
              <a:rPr lang="it-IT" dirty="0" smtClean="0"/>
              <a:t> – corpus – </a:t>
            </a:r>
            <a:r>
              <a:rPr lang="it-IT" dirty="0" err="1" smtClean="0"/>
              <a:t>anticlinalmente</a:t>
            </a:r>
            <a:r>
              <a:rPr lang="it-IT" dirty="0" smtClean="0"/>
              <a:t> – periclinalmente – tunica – meristema periferico – centro quiescente</a:t>
            </a:r>
            <a:endParaRPr lang="it-IT" dirty="0"/>
          </a:p>
        </p:txBody>
      </p:sp>
    </p:spTree>
    <p:extLst>
      <p:ext uri="{BB962C8B-B14F-4D97-AF65-F5344CB8AC3E}">
        <p14:creationId xmlns:p14="http://schemas.microsoft.com/office/powerpoint/2010/main" val="9371418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1714500" y="228600"/>
            <a:ext cx="9790112" cy="6451600"/>
          </a:xfrm>
        </p:spPr>
        <p:txBody>
          <a:bodyPr>
            <a:normAutofit lnSpcReduction="10000"/>
          </a:bodyPr>
          <a:lstStyle/>
          <a:p>
            <a:pPr marL="0" indent="0">
              <a:buNone/>
            </a:pPr>
            <a:r>
              <a:rPr lang="it-IT" dirty="0" smtClean="0"/>
              <a:t>Le foglie dorso-ventrali presentano tipicamente un picciolo e una lamina; nel primo vi sono ………………provenienti dal fusto, che nel…………..si ramificano. L’epidermide è sempre provvista di……………..ed è…………………; il parenchima è differenziato tra le due superfici, con quello a palizzata posto sotto l’epidermide della faccia……………..</a:t>
            </a:r>
          </a:p>
          <a:p>
            <a:pPr marL="0" indent="0">
              <a:buNone/>
            </a:pPr>
            <a:r>
              <a:rPr lang="it-IT" dirty="0" smtClean="0"/>
              <a:t>Inserire a scelta: mesofillo – i faci vascolari – cutinizzata - le fibre – stomi – adassiale – suberificata – abassiale</a:t>
            </a:r>
          </a:p>
          <a:p>
            <a:pPr marL="0" indent="0">
              <a:buNone/>
            </a:pPr>
            <a:endParaRPr lang="it-IT" dirty="0" smtClean="0"/>
          </a:p>
          <a:p>
            <a:pPr marL="0" indent="0">
              <a:buNone/>
            </a:pPr>
            <a:r>
              <a:rPr lang="it-IT" dirty="0" smtClean="0"/>
              <a:t>Le </a:t>
            </a:r>
            <a:r>
              <a:rPr lang="it-IT" dirty="0" smtClean="0"/>
              <a:t>prime piante vascolari </a:t>
            </a:r>
            <a:r>
              <a:rPr lang="it-IT" dirty="0" smtClean="0"/>
              <a:t>erano afille e </a:t>
            </a:r>
            <a:r>
              <a:rPr lang="it-IT" dirty="0" smtClean="0"/>
              <a:t>presentavano fusti singoli con i fasci organizzati in una…………….; con la nascita delle foglie i fasci vascolari del fusto sono “entrati” nelle foglie mediante la……………….; nelle piante più evolute a livello delle appendici laterali il tessuto di conduzione del fusto si interrompe ed e sostituito  da un……………che forma la……………….</a:t>
            </a:r>
          </a:p>
          <a:p>
            <a:pPr marL="0" indent="0">
              <a:buNone/>
            </a:pPr>
            <a:endParaRPr lang="it-IT" dirty="0" smtClean="0"/>
          </a:p>
          <a:p>
            <a:pPr marL="0" indent="0">
              <a:buNone/>
            </a:pPr>
            <a:r>
              <a:rPr lang="it-IT" dirty="0" smtClean="0"/>
              <a:t>Inserire </a:t>
            </a:r>
            <a:r>
              <a:rPr lang="it-IT" dirty="0" smtClean="0"/>
              <a:t>a scelta: </a:t>
            </a:r>
            <a:r>
              <a:rPr lang="it-IT" dirty="0" err="1" smtClean="0"/>
              <a:t>sifonostele</a:t>
            </a:r>
            <a:r>
              <a:rPr lang="it-IT" dirty="0" smtClean="0"/>
              <a:t> – </a:t>
            </a:r>
            <a:r>
              <a:rPr lang="it-IT" dirty="0" err="1" smtClean="0"/>
              <a:t>protostele</a:t>
            </a:r>
            <a:r>
              <a:rPr lang="it-IT" dirty="0" smtClean="0"/>
              <a:t> – traccia fogliare – lacuna fogliare – tessuto collenchimatico – tessuto parenchimatico</a:t>
            </a:r>
          </a:p>
          <a:p>
            <a:pPr marL="0" indent="0">
              <a:buNone/>
            </a:pPr>
            <a:r>
              <a:rPr lang="it-IT" dirty="0" smtClean="0"/>
              <a:t>Nelle foglie dorso-ventrali ………….sono per lo più diffusi sull’epidermide…………….., in continuità con il parenchima…………………..In tal modo, gli spazi intercellulari di questo tessuto sono funzionali al trasporto di……………….per effettuare la fotosintesi</a:t>
            </a:r>
          </a:p>
          <a:p>
            <a:pPr marL="0" indent="0">
              <a:buNone/>
            </a:pPr>
            <a:r>
              <a:rPr lang="it-IT" dirty="0" smtClean="0"/>
              <a:t>Inserire a scelta: i tricomi – </a:t>
            </a:r>
            <a:r>
              <a:rPr lang="it-IT" dirty="0" smtClean="0"/>
              <a:t>abassiale </a:t>
            </a:r>
            <a:r>
              <a:rPr lang="it-IT" dirty="0" smtClean="0"/>
              <a:t>– adassiale – gli stomi – spugnoso – a palizzata – ossigeno – anidride carbonica</a:t>
            </a:r>
            <a:endParaRPr lang="it-IT" dirty="0"/>
          </a:p>
        </p:txBody>
      </p:sp>
    </p:spTree>
    <p:extLst>
      <p:ext uri="{BB962C8B-B14F-4D97-AF65-F5344CB8AC3E}">
        <p14:creationId xmlns:p14="http://schemas.microsoft.com/office/powerpoint/2010/main" val="13816106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1854200" y="444500"/>
            <a:ext cx="9855200" cy="5969000"/>
          </a:xfrm>
        </p:spPr>
        <p:txBody>
          <a:bodyPr>
            <a:normAutofit lnSpcReduction="10000"/>
          </a:bodyPr>
          <a:lstStyle/>
          <a:p>
            <a:r>
              <a:rPr lang="it-IT" dirty="0" smtClean="0"/>
              <a:t>L’epidermide</a:t>
            </a:r>
          </a:p>
          <a:p>
            <a:pPr>
              <a:buFont typeface="+mj-lt"/>
              <a:buAutoNum type="arabicPeriod"/>
            </a:pPr>
            <a:r>
              <a:rPr lang="it-IT" dirty="0" smtClean="0"/>
              <a:t>Sostituisce il periderma nella struttura secondaria</a:t>
            </a:r>
          </a:p>
          <a:p>
            <a:pPr>
              <a:buFont typeface="+mj-lt"/>
              <a:buAutoNum type="arabicPeriod"/>
            </a:pPr>
            <a:r>
              <a:rPr lang="it-IT" dirty="0" smtClean="0"/>
              <a:t>Presenta cellule prive di spazi intercellulari, prive di plastidi, con pareti cutinizzate </a:t>
            </a:r>
          </a:p>
          <a:p>
            <a:pPr>
              <a:buFont typeface="+mj-lt"/>
              <a:buAutoNum type="arabicPeriod"/>
            </a:pPr>
            <a:r>
              <a:rPr lang="it-IT" dirty="0" smtClean="0"/>
              <a:t>Protegge i tessuti interni degli organi epigei della pianta</a:t>
            </a:r>
          </a:p>
          <a:p>
            <a:pPr>
              <a:buFont typeface="+mj-lt"/>
              <a:buAutoNum type="arabicPeriod"/>
            </a:pPr>
            <a:r>
              <a:rPr lang="it-IT" dirty="0" smtClean="0"/>
              <a:t>Deriva dal </a:t>
            </a:r>
            <a:r>
              <a:rPr lang="it-IT" dirty="0" err="1" smtClean="0"/>
              <a:t>protoderma</a:t>
            </a:r>
            <a:endParaRPr lang="it-IT" dirty="0" smtClean="0"/>
          </a:p>
          <a:p>
            <a:r>
              <a:rPr lang="it-IT" dirty="0" smtClean="0"/>
              <a:t>Le trachee a differenza delle tracheidi</a:t>
            </a:r>
          </a:p>
          <a:p>
            <a:pPr>
              <a:buFont typeface="+mj-lt"/>
              <a:buAutoNum type="arabicPeriod"/>
            </a:pPr>
            <a:r>
              <a:rPr lang="it-IT" dirty="0" smtClean="0"/>
              <a:t>Hanno lume più stretto</a:t>
            </a:r>
          </a:p>
          <a:p>
            <a:pPr>
              <a:buFont typeface="+mj-lt"/>
              <a:buAutoNum type="arabicPeriod"/>
            </a:pPr>
            <a:r>
              <a:rPr lang="it-IT" dirty="0" smtClean="0"/>
              <a:t>Presentano le perforazioni</a:t>
            </a:r>
          </a:p>
          <a:p>
            <a:pPr>
              <a:buFont typeface="+mj-lt"/>
              <a:buAutoNum type="arabicPeriod"/>
            </a:pPr>
            <a:r>
              <a:rPr lang="it-IT" dirty="0" smtClean="0"/>
              <a:t>Si trovano solo nelle angiosperme</a:t>
            </a:r>
          </a:p>
          <a:p>
            <a:pPr>
              <a:buFont typeface="+mj-lt"/>
              <a:buAutoNum type="arabicPeriod"/>
            </a:pPr>
            <a:r>
              <a:rPr lang="it-IT" dirty="0" smtClean="0"/>
              <a:t>Sono cellule morte a maturità, con parete lignificata</a:t>
            </a:r>
          </a:p>
          <a:p>
            <a:r>
              <a:rPr lang="it-IT" dirty="0" smtClean="0"/>
              <a:t>Il cambio del sughero</a:t>
            </a:r>
          </a:p>
          <a:p>
            <a:pPr>
              <a:buFont typeface="+mj-lt"/>
              <a:buAutoNum type="arabicPeriod"/>
            </a:pPr>
            <a:r>
              <a:rPr lang="it-IT" dirty="0" smtClean="0"/>
              <a:t>Produce sughero internamente</a:t>
            </a:r>
          </a:p>
          <a:p>
            <a:pPr>
              <a:buFont typeface="+mj-lt"/>
              <a:buAutoNum type="arabicPeriod"/>
            </a:pPr>
            <a:r>
              <a:rPr lang="it-IT" dirty="0" smtClean="0"/>
              <a:t>Nella radice si sviluppa dal periciclo</a:t>
            </a:r>
          </a:p>
          <a:p>
            <a:pPr>
              <a:buFont typeface="+mj-lt"/>
              <a:buAutoNum type="arabicPeriod"/>
            </a:pPr>
            <a:r>
              <a:rPr lang="it-IT" dirty="0" smtClean="0"/>
              <a:t>Forma il periderma</a:t>
            </a:r>
          </a:p>
          <a:p>
            <a:pPr>
              <a:buFont typeface="+mj-lt"/>
              <a:buAutoNum type="arabicPeriod"/>
            </a:pPr>
            <a:r>
              <a:rPr lang="it-IT" dirty="0" smtClean="0"/>
              <a:t>Contiene le lenticelle</a:t>
            </a:r>
          </a:p>
          <a:p>
            <a:endParaRPr lang="it-IT" dirty="0" smtClean="0"/>
          </a:p>
        </p:txBody>
      </p:sp>
    </p:spTree>
    <p:extLst>
      <p:ext uri="{BB962C8B-B14F-4D97-AF65-F5344CB8AC3E}">
        <p14:creationId xmlns:p14="http://schemas.microsoft.com/office/powerpoint/2010/main" val="12337154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1879600" y="279400"/>
            <a:ext cx="9817100" cy="6223000"/>
          </a:xfrm>
        </p:spPr>
        <p:txBody>
          <a:bodyPr>
            <a:normAutofit lnSpcReduction="10000"/>
          </a:bodyPr>
          <a:lstStyle/>
          <a:p>
            <a:r>
              <a:rPr lang="it-IT" dirty="0" smtClean="0"/>
              <a:t>Le iniziali dei raggi</a:t>
            </a:r>
          </a:p>
          <a:p>
            <a:pPr>
              <a:buFont typeface="+mj-lt"/>
              <a:buAutoNum type="arabicPeriod"/>
            </a:pPr>
            <a:r>
              <a:rPr lang="it-IT" dirty="0" smtClean="0"/>
              <a:t>Producono cellule parenchimatiche che mettono in comunicazione il midollo con la corteccia</a:t>
            </a:r>
          </a:p>
          <a:p>
            <a:pPr>
              <a:buFont typeface="+mj-lt"/>
              <a:buAutoNum type="arabicPeriod"/>
            </a:pPr>
            <a:r>
              <a:rPr lang="it-IT" dirty="0" smtClean="0"/>
              <a:t>Formano per mitosi raggi uniseriati e pluriseriati</a:t>
            </a:r>
          </a:p>
          <a:p>
            <a:pPr>
              <a:buFont typeface="+mj-lt"/>
              <a:buAutoNum type="arabicPeriod"/>
            </a:pPr>
            <a:r>
              <a:rPr lang="it-IT" dirty="0" smtClean="0"/>
              <a:t>Si dilatano nel floema secondario per assecondare la crescita in diametro</a:t>
            </a:r>
          </a:p>
          <a:p>
            <a:pPr>
              <a:buFont typeface="+mj-lt"/>
              <a:buAutoNum type="arabicPeriod"/>
            </a:pPr>
            <a:r>
              <a:rPr lang="it-IT" dirty="0" smtClean="0"/>
              <a:t>Formano xilema e floema secondari</a:t>
            </a:r>
          </a:p>
          <a:p>
            <a:r>
              <a:rPr lang="it-IT" dirty="0" smtClean="0"/>
              <a:t>Gli elementi dei tubi cribrosi</a:t>
            </a:r>
          </a:p>
          <a:p>
            <a:pPr>
              <a:buFont typeface="+mj-lt"/>
              <a:buAutoNum type="arabicPeriod"/>
            </a:pPr>
            <a:r>
              <a:rPr lang="it-IT" dirty="0" smtClean="0"/>
              <a:t>Presentano aree cribrose distribuite omogeneamente su tutte le pareti</a:t>
            </a:r>
          </a:p>
          <a:p>
            <a:pPr>
              <a:buFont typeface="+mj-lt"/>
              <a:buAutoNum type="arabicPeriod"/>
            </a:pPr>
            <a:r>
              <a:rPr lang="it-IT" dirty="0" smtClean="0"/>
              <a:t>Sono cellule vive, con sola parete primaria permeabile, prive di nucleo e organuli</a:t>
            </a:r>
          </a:p>
          <a:p>
            <a:pPr>
              <a:buFont typeface="+mj-lt"/>
              <a:buAutoNum type="arabicPeriod"/>
            </a:pPr>
            <a:r>
              <a:rPr lang="it-IT" dirty="0" smtClean="0"/>
              <a:t>Presentano le placche cribrose</a:t>
            </a:r>
          </a:p>
          <a:p>
            <a:pPr>
              <a:buFont typeface="+mj-lt"/>
              <a:buAutoNum type="arabicPeriod"/>
            </a:pPr>
            <a:r>
              <a:rPr lang="it-IT" dirty="0" smtClean="0"/>
              <a:t>Servono al trasporto del solo glucosio</a:t>
            </a:r>
          </a:p>
          <a:p>
            <a:r>
              <a:rPr lang="it-IT" dirty="0" smtClean="0"/>
              <a:t>L’endoderma della radice</a:t>
            </a:r>
          </a:p>
          <a:p>
            <a:pPr>
              <a:buFont typeface="+mj-lt"/>
              <a:buAutoNum type="arabicPeriod"/>
            </a:pPr>
            <a:r>
              <a:rPr lang="it-IT" dirty="0" smtClean="0"/>
              <a:t>Blocca il trasporto </a:t>
            </a:r>
            <a:r>
              <a:rPr lang="it-IT" dirty="0" err="1" smtClean="0"/>
              <a:t>apoplastico</a:t>
            </a:r>
            <a:r>
              <a:rPr lang="it-IT" dirty="0" smtClean="0"/>
              <a:t> dell’acqua</a:t>
            </a:r>
          </a:p>
          <a:p>
            <a:pPr>
              <a:buFont typeface="+mj-lt"/>
              <a:buAutoNum type="arabicPeriod"/>
            </a:pPr>
            <a:r>
              <a:rPr lang="it-IT" dirty="0" smtClean="0"/>
              <a:t>È formata da cellule munite di banda del </a:t>
            </a:r>
            <a:r>
              <a:rPr lang="it-IT" dirty="0" err="1" smtClean="0"/>
              <a:t>Caspary</a:t>
            </a:r>
            <a:endParaRPr lang="it-IT" dirty="0" smtClean="0"/>
          </a:p>
          <a:p>
            <a:pPr>
              <a:buFont typeface="+mj-lt"/>
              <a:buAutoNum type="arabicPeriod"/>
            </a:pPr>
            <a:r>
              <a:rPr lang="it-IT" dirty="0" smtClean="0"/>
              <a:t>È presente nella struttura secondaria della radice</a:t>
            </a:r>
          </a:p>
          <a:p>
            <a:pPr>
              <a:buFont typeface="+mj-lt"/>
              <a:buAutoNum type="arabicPeriod"/>
            </a:pPr>
            <a:r>
              <a:rPr lang="it-IT" dirty="0" smtClean="0"/>
              <a:t>È costituita da cellule morte con parete lignificata</a:t>
            </a:r>
          </a:p>
          <a:p>
            <a:endParaRPr lang="it-IT" dirty="0" smtClean="0"/>
          </a:p>
          <a:p>
            <a:endParaRPr lang="it-IT" dirty="0" smtClean="0"/>
          </a:p>
          <a:p>
            <a:endParaRPr lang="it-IT" dirty="0"/>
          </a:p>
        </p:txBody>
      </p:sp>
    </p:spTree>
    <p:extLst>
      <p:ext uri="{BB962C8B-B14F-4D97-AF65-F5344CB8AC3E}">
        <p14:creationId xmlns:p14="http://schemas.microsoft.com/office/powerpoint/2010/main" val="1407788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1346200" y="495300"/>
            <a:ext cx="10463212" cy="6121400"/>
          </a:xfrm>
        </p:spPr>
        <p:txBody>
          <a:bodyPr/>
          <a:lstStyle/>
          <a:p>
            <a:r>
              <a:rPr lang="it-IT" dirty="0"/>
              <a:t>Il fusto delle dicotiledoni a differenza della </a:t>
            </a:r>
            <a:r>
              <a:rPr lang="it-IT" dirty="0" smtClean="0"/>
              <a:t>radice</a:t>
            </a:r>
          </a:p>
          <a:p>
            <a:pPr marL="0" indent="0">
              <a:buNone/>
            </a:pPr>
            <a:r>
              <a:rPr lang="it-IT" dirty="0" smtClean="0"/>
              <a:t>1. Presenta </a:t>
            </a:r>
            <a:r>
              <a:rPr lang="it-IT" dirty="0"/>
              <a:t>crescita secondaria</a:t>
            </a:r>
          </a:p>
          <a:p>
            <a:pPr marL="0" lvl="0" indent="0">
              <a:buNone/>
            </a:pPr>
            <a:r>
              <a:rPr lang="it-IT" dirty="0" smtClean="0"/>
              <a:t>2. Presenta </a:t>
            </a:r>
            <a:r>
              <a:rPr lang="it-IT" dirty="0"/>
              <a:t>i fasci vascolari disposti a costituire un’eustele</a:t>
            </a:r>
          </a:p>
          <a:p>
            <a:pPr marL="0" lvl="0" indent="0">
              <a:buNone/>
            </a:pPr>
            <a:r>
              <a:rPr lang="it-IT" dirty="0" smtClean="0"/>
              <a:t>3. Differenzia </a:t>
            </a:r>
            <a:r>
              <a:rPr lang="it-IT" dirty="0"/>
              <a:t>il cambio del sughero nella corteccia</a:t>
            </a:r>
          </a:p>
          <a:p>
            <a:pPr marL="0" lvl="0" indent="0">
              <a:buNone/>
            </a:pPr>
            <a:r>
              <a:rPr lang="it-IT" dirty="0" smtClean="0"/>
              <a:t>4. Differenzia </a:t>
            </a:r>
            <a:r>
              <a:rPr lang="it-IT" dirty="0"/>
              <a:t>il cambio del sughero sotto </a:t>
            </a:r>
            <a:r>
              <a:rPr lang="it-IT" dirty="0" smtClean="0"/>
              <a:t>all’epidermide</a:t>
            </a:r>
          </a:p>
          <a:p>
            <a:r>
              <a:rPr lang="it-IT" dirty="0"/>
              <a:t>Il parenchima </a:t>
            </a:r>
            <a:r>
              <a:rPr lang="it-IT" dirty="0" smtClean="0"/>
              <a:t>clorofilliano1</a:t>
            </a:r>
          </a:p>
          <a:p>
            <a:pPr marL="0" indent="0">
              <a:buNone/>
            </a:pPr>
            <a:r>
              <a:rPr lang="it-IT" dirty="0" smtClean="0"/>
              <a:t>1. Può </a:t>
            </a:r>
            <a:r>
              <a:rPr lang="it-IT" dirty="0"/>
              <a:t>essere presente nella corteccia del fusto</a:t>
            </a:r>
          </a:p>
          <a:p>
            <a:pPr marL="0" lvl="0" indent="0">
              <a:buNone/>
            </a:pPr>
            <a:r>
              <a:rPr lang="it-IT" dirty="0" smtClean="0"/>
              <a:t>2. Si </a:t>
            </a:r>
            <a:r>
              <a:rPr lang="it-IT" dirty="0"/>
              <a:t>trova nel mesofillo fogliare</a:t>
            </a:r>
          </a:p>
          <a:p>
            <a:pPr marL="0" lvl="0" indent="0">
              <a:buNone/>
            </a:pPr>
            <a:r>
              <a:rPr lang="it-IT" dirty="0" smtClean="0"/>
              <a:t>3. Si </a:t>
            </a:r>
            <a:r>
              <a:rPr lang="it-IT" dirty="0"/>
              <a:t>trova all’esterno dell’endoderma della radice</a:t>
            </a:r>
          </a:p>
          <a:p>
            <a:pPr marL="0" lvl="0" indent="0">
              <a:buNone/>
            </a:pPr>
            <a:r>
              <a:rPr lang="it-IT" dirty="0" smtClean="0"/>
              <a:t>4. È </a:t>
            </a:r>
            <a:r>
              <a:rPr lang="it-IT" dirty="0"/>
              <a:t>formato da cellule dotate di sola parete primaria</a:t>
            </a:r>
          </a:p>
          <a:p>
            <a:r>
              <a:rPr lang="it-IT" dirty="0"/>
              <a:t>La membrana delle punteggiature</a:t>
            </a:r>
          </a:p>
          <a:p>
            <a:pPr marL="0" lvl="0" indent="0">
              <a:buNone/>
            </a:pPr>
            <a:r>
              <a:rPr lang="it-IT" dirty="0" smtClean="0"/>
              <a:t>1. È </a:t>
            </a:r>
            <a:r>
              <a:rPr lang="it-IT" dirty="0"/>
              <a:t>la membrana dei </a:t>
            </a:r>
            <a:r>
              <a:rPr lang="it-IT" dirty="0" err="1"/>
              <a:t>desmotubuli</a:t>
            </a:r>
            <a:r>
              <a:rPr lang="it-IT" dirty="0"/>
              <a:t> nelle punteggiature primarie</a:t>
            </a:r>
          </a:p>
          <a:p>
            <a:pPr marL="0" lvl="0" indent="0">
              <a:buNone/>
            </a:pPr>
            <a:r>
              <a:rPr lang="it-IT" dirty="0" smtClean="0"/>
              <a:t>2. È </a:t>
            </a:r>
            <a:r>
              <a:rPr lang="it-IT" dirty="0"/>
              <a:t>presente sia nelle punteggiature semplici che in quelle areolate</a:t>
            </a:r>
          </a:p>
          <a:p>
            <a:pPr marL="0" lvl="0" indent="0">
              <a:buNone/>
            </a:pPr>
            <a:r>
              <a:rPr lang="it-IT" dirty="0" smtClean="0"/>
              <a:t>3. È </a:t>
            </a:r>
            <a:r>
              <a:rPr lang="it-IT" dirty="0"/>
              <a:t>costituita dalla parete primaria permeabile</a:t>
            </a:r>
          </a:p>
          <a:p>
            <a:pPr marL="0" lvl="0" indent="0">
              <a:buNone/>
            </a:pPr>
            <a:r>
              <a:rPr lang="it-IT" dirty="0" smtClean="0"/>
              <a:t>4. È </a:t>
            </a:r>
            <a:r>
              <a:rPr lang="it-IT" dirty="0"/>
              <a:t>presente anche a livello delle perforazioni</a:t>
            </a:r>
          </a:p>
          <a:p>
            <a:pPr marL="0" lvl="0" indent="0">
              <a:buNone/>
            </a:pPr>
            <a:endParaRPr lang="it-IT" dirty="0" smtClean="0"/>
          </a:p>
          <a:p>
            <a:endParaRPr lang="it-IT" dirty="0"/>
          </a:p>
        </p:txBody>
      </p:sp>
    </p:spTree>
    <p:extLst>
      <p:ext uri="{BB962C8B-B14F-4D97-AF65-F5344CB8AC3E}">
        <p14:creationId xmlns:p14="http://schemas.microsoft.com/office/powerpoint/2010/main" val="14313715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1676400" y="355600"/>
            <a:ext cx="9828212" cy="6057900"/>
          </a:xfrm>
        </p:spPr>
        <p:txBody>
          <a:bodyPr>
            <a:normAutofit lnSpcReduction="10000"/>
          </a:bodyPr>
          <a:lstStyle/>
          <a:p>
            <a:r>
              <a:rPr lang="it-IT" dirty="0"/>
              <a:t>Nella zona di determinazione del fusto</a:t>
            </a:r>
          </a:p>
          <a:p>
            <a:pPr marL="0" lvl="0" indent="0">
              <a:buNone/>
            </a:pPr>
            <a:r>
              <a:rPr lang="it-IT" dirty="0" smtClean="0"/>
              <a:t>1. Ci </a:t>
            </a:r>
            <a:r>
              <a:rPr lang="it-IT" dirty="0"/>
              <a:t>sono i tessuti meristematici</a:t>
            </a:r>
          </a:p>
          <a:p>
            <a:pPr marL="0" lvl="0" indent="0">
              <a:buNone/>
            </a:pPr>
            <a:r>
              <a:rPr lang="it-IT" dirty="0" smtClean="0"/>
              <a:t>2. Ci </a:t>
            </a:r>
            <a:r>
              <a:rPr lang="it-IT" dirty="0"/>
              <a:t>sono i tessuti definitivi</a:t>
            </a:r>
          </a:p>
          <a:p>
            <a:pPr marL="0" lvl="0" indent="0">
              <a:buNone/>
            </a:pPr>
            <a:r>
              <a:rPr lang="it-IT" dirty="0" smtClean="0"/>
              <a:t>3. C’è </a:t>
            </a:r>
            <a:r>
              <a:rPr lang="it-IT" dirty="0"/>
              <a:t>la tunica</a:t>
            </a:r>
          </a:p>
          <a:p>
            <a:pPr marL="0" lvl="0" indent="0">
              <a:buNone/>
            </a:pPr>
            <a:r>
              <a:rPr lang="it-IT" dirty="0" smtClean="0"/>
              <a:t>4. C’è </a:t>
            </a:r>
            <a:r>
              <a:rPr lang="it-IT" dirty="0"/>
              <a:t>parenchima di riserva e tessuti di sostegno</a:t>
            </a:r>
          </a:p>
          <a:p>
            <a:r>
              <a:rPr lang="it-IT" dirty="0"/>
              <a:t>I fasci collaterali aperti</a:t>
            </a:r>
          </a:p>
          <a:p>
            <a:pPr marL="0" lvl="0" indent="0">
              <a:buNone/>
            </a:pPr>
            <a:r>
              <a:rPr lang="it-IT" dirty="0" smtClean="0"/>
              <a:t>1. Presentano </a:t>
            </a:r>
            <a:r>
              <a:rPr lang="it-IT" dirty="0"/>
              <a:t>solo xilema</a:t>
            </a:r>
          </a:p>
          <a:p>
            <a:pPr marL="0" lvl="0" indent="0">
              <a:buNone/>
            </a:pPr>
            <a:r>
              <a:rPr lang="it-IT" dirty="0" smtClean="0"/>
              <a:t>2. Presentano </a:t>
            </a:r>
            <a:r>
              <a:rPr lang="it-IT" dirty="0"/>
              <a:t>il </a:t>
            </a:r>
            <a:r>
              <a:rPr lang="it-IT" dirty="0" err="1"/>
              <a:t>procambio</a:t>
            </a:r>
            <a:r>
              <a:rPr lang="it-IT" dirty="0"/>
              <a:t> tra xilema e floema</a:t>
            </a:r>
          </a:p>
          <a:p>
            <a:pPr marL="0" lvl="0" indent="0">
              <a:buNone/>
            </a:pPr>
            <a:r>
              <a:rPr lang="it-IT" dirty="0" smtClean="0"/>
              <a:t>3. Sono </a:t>
            </a:r>
            <a:r>
              <a:rPr lang="it-IT" dirty="0"/>
              <a:t>propri dell’eustele</a:t>
            </a:r>
          </a:p>
          <a:p>
            <a:pPr marL="0" lvl="0" indent="0">
              <a:buNone/>
            </a:pPr>
            <a:r>
              <a:rPr lang="it-IT" dirty="0" smtClean="0"/>
              <a:t>4. Sono </a:t>
            </a:r>
            <a:r>
              <a:rPr lang="it-IT" dirty="0"/>
              <a:t>propri dell’</a:t>
            </a:r>
            <a:r>
              <a:rPr lang="it-IT" dirty="0" err="1"/>
              <a:t>atactostele</a:t>
            </a:r>
            <a:endParaRPr lang="it-IT" dirty="0"/>
          </a:p>
          <a:p>
            <a:r>
              <a:rPr lang="it-IT" dirty="0"/>
              <a:t>Le tracce fogliari</a:t>
            </a:r>
          </a:p>
          <a:p>
            <a:pPr marL="0" lvl="0" indent="0">
              <a:buNone/>
            </a:pPr>
            <a:r>
              <a:rPr lang="it-IT" dirty="0" smtClean="0"/>
              <a:t>1. Sono </a:t>
            </a:r>
            <a:r>
              <a:rPr lang="it-IT" dirty="0"/>
              <a:t>sempre associate alle lacune fogliari</a:t>
            </a:r>
          </a:p>
          <a:p>
            <a:pPr marL="0" lvl="0" indent="0">
              <a:buNone/>
            </a:pPr>
            <a:r>
              <a:rPr lang="it-IT" dirty="0" smtClean="0"/>
              <a:t>2. Sono </a:t>
            </a:r>
            <a:r>
              <a:rPr lang="it-IT" dirty="0"/>
              <a:t>associate alle lacune fogliari solo nei fusti che presentano </a:t>
            </a:r>
            <a:r>
              <a:rPr lang="it-IT" dirty="0" err="1"/>
              <a:t>sifonostele</a:t>
            </a:r>
            <a:r>
              <a:rPr lang="it-IT" dirty="0"/>
              <a:t> e suoi derivati</a:t>
            </a:r>
          </a:p>
          <a:p>
            <a:pPr marL="0" lvl="0" indent="0">
              <a:buNone/>
            </a:pPr>
            <a:r>
              <a:rPr lang="it-IT" dirty="0" smtClean="0"/>
              <a:t>3. Sono </a:t>
            </a:r>
            <a:r>
              <a:rPr lang="it-IT" dirty="0"/>
              <a:t>sempre assenti nei fusti che portano </a:t>
            </a:r>
            <a:r>
              <a:rPr lang="it-IT" dirty="0" smtClean="0"/>
              <a:t>microfille</a:t>
            </a:r>
          </a:p>
          <a:p>
            <a:pPr marL="0" lvl="0" indent="0">
              <a:buNone/>
            </a:pPr>
            <a:r>
              <a:rPr lang="it-IT" dirty="0" smtClean="0"/>
              <a:t>4. Si </a:t>
            </a:r>
            <a:r>
              <a:rPr lang="it-IT" dirty="0"/>
              <a:t>ramificano formando le nervature fogliari</a:t>
            </a:r>
            <a:r>
              <a:rPr lang="it-IT" dirty="0"/>
              <a:t> </a:t>
            </a:r>
          </a:p>
        </p:txBody>
      </p:sp>
    </p:spTree>
    <p:extLst>
      <p:ext uri="{BB962C8B-B14F-4D97-AF65-F5344CB8AC3E}">
        <p14:creationId xmlns:p14="http://schemas.microsoft.com/office/powerpoint/2010/main" val="1602615413"/>
      </p:ext>
    </p:extLst>
  </p:cSld>
  <p:clrMapOvr>
    <a:masterClrMapping/>
  </p:clrMapOvr>
</p:sld>
</file>

<file path=ppt/theme/theme1.xml><?xml version="1.0" encoding="utf-8"?>
<a:theme xmlns:a="http://schemas.openxmlformats.org/drawingml/2006/main" name="Filo">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Filo</Template>
  <TotalTime>136</TotalTime>
  <Words>1270</Words>
  <Application>Microsoft Macintosh PowerPoint</Application>
  <PresentationFormat>Widescreen</PresentationFormat>
  <Paragraphs>94</Paragraphs>
  <Slides>8</Slides>
  <Notes>1</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8</vt:i4>
      </vt:variant>
    </vt:vector>
  </HeadingPairs>
  <TitlesOfParts>
    <vt:vector size="13" baseType="lpstr">
      <vt:lpstr>Calibri</vt:lpstr>
      <vt:lpstr>Century Gothic</vt:lpstr>
      <vt:lpstr>Wingdings 3</vt:lpstr>
      <vt:lpstr>Arial</vt:lpstr>
      <vt:lpstr>Filo</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vector>
  </TitlesOfParts>
  <Company/>
  <LinksUpToDate>false</LinksUpToDate>
  <SharedDoc>false</SharedDoc>
  <HyperlinksChanged>false</HyperlinksChanged>
  <AppVersion>15.0040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di PowerPoint</dc:title>
  <dc:creator>VALERIA SPAGNUOLO</dc:creator>
  <cp:lastModifiedBy>VALERIA SPAGNUOLO</cp:lastModifiedBy>
  <cp:revision>21</cp:revision>
  <dcterms:created xsi:type="dcterms:W3CDTF">2019-04-23T10:55:24Z</dcterms:created>
  <dcterms:modified xsi:type="dcterms:W3CDTF">2019-05-03T13:34:01Z</dcterms:modified>
</cp:coreProperties>
</file>