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docx" ContentType="application/vnd.openxmlformats-officedocument.wordprocessingml.document"/>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4"/>
  </p:notesMasterIdLst>
  <p:sldIdLst>
    <p:sldId id="256" r:id="rId2"/>
    <p:sldId id="257" r:id="rId3"/>
    <p:sldId id="332" r:id="rId4"/>
    <p:sldId id="328" r:id="rId5"/>
    <p:sldId id="330" r:id="rId6"/>
    <p:sldId id="331" r:id="rId7"/>
    <p:sldId id="260" r:id="rId8"/>
    <p:sldId id="326" r:id="rId9"/>
    <p:sldId id="261" r:id="rId10"/>
    <p:sldId id="262" r:id="rId11"/>
    <p:sldId id="327" r:id="rId12"/>
    <p:sldId id="263" r:id="rId13"/>
    <p:sldId id="278" r:id="rId14"/>
    <p:sldId id="266" r:id="rId15"/>
    <p:sldId id="267" r:id="rId16"/>
    <p:sldId id="270" r:id="rId17"/>
    <p:sldId id="265" r:id="rId18"/>
    <p:sldId id="268" r:id="rId19"/>
    <p:sldId id="269" r:id="rId20"/>
    <p:sldId id="271" r:id="rId21"/>
    <p:sldId id="272" r:id="rId22"/>
    <p:sldId id="273" r:id="rId23"/>
    <p:sldId id="299" r:id="rId24"/>
    <p:sldId id="318" r:id="rId25"/>
    <p:sldId id="301" r:id="rId26"/>
    <p:sldId id="274" r:id="rId27"/>
    <p:sldId id="279" r:id="rId28"/>
    <p:sldId id="280" r:id="rId29"/>
    <p:sldId id="302" r:id="rId30"/>
    <p:sldId id="281" r:id="rId31"/>
    <p:sldId id="282" r:id="rId32"/>
    <p:sldId id="306" r:id="rId33"/>
    <p:sldId id="283" r:id="rId34"/>
    <p:sldId id="284" r:id="rId35"/>
    <p:sldId id="319" r:id="rId36"/>
    <p:sldId id="285" r:id="rId37"/>
    <p:sldId id="320" r:id="rId38"/>
    <p:sldId id="286" r:id="rId39"/>
    <p:sldId id="329" r:id="rId40"/>
    <p:sldId id="300" r:id="rId41"/>
    <p:sldId id="287" r:id="rId42"/>
    <p:sldId id="333" r:id="rId43"/>
    <p:sldId id="334" r:id="rId44"/>
    <p:sldId id="288" r:id="rId45"/>
    <p:sldId id="305" r:id="rId46"/>
    <p:sldId id="289" r:id="rId47"/>
    <p:sldId id="304" r:id="rId48"/>
    <p:sldId id="290" r:id="rId49"/>
    <p:sldId id="336" r:id="rId50"/>
    <p:sldId id="292" r:id="rId51"/>
    <p:sldId id="293" r:id="rId52"/>
    <p:sldId id="307" r:id="rId53"/>
    <p:sldId id="308" r:id="rId54"/>
    <p:sldId id="295" r:id="rId55"/>
    <p:sldId id="296" r:id="rId56"/>
    <p:sldId id="338" r:id="rId57"/>
    <p:sldId id="297" r:id="rId58"/>
    <p:sldId id="321" r:id="rId59"/>
    <p:sldId id="322" r:id="rId60"/>
    <p:sldId id="298" r:id="rId61"/>
    <p:sldId id="323" r:id="rId62"/>
    <p:sldId id="310" r:id="rId63"/>
    <p:sldId id="325" r:id="rId64"/>
    <p:sldId id="311" r:id="rId65"/>
    <p:sldId id="313" r:id="rId66"/>
    <p:sldId id="312" r:id="rId67"/>
    <p:sldId id="315" r:id="rId68"/>
    <p:sldId id="314" r:id="rId69"/>
    <p:sldId id="339" r:id="rId70"/>
    <p:sldId id="317" r:id="rId71"/>
    <p:sldId id="316" r:id="rId72"/>
    <p:sldId id="324" r:id="rId73"/>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zione predefinita" id="{41FDE3CB-ADAC-4320-BCC7-BE1124926B1D}">
          <p14:sldIdLst>
            <p14:sldId id="256"/>
            <p14:sldId id="257"/>
            <p14:sldId id="332"/>
            <p14:sldId id="328"/>
            <p14:sldId id="330"/>
            <p14:sldId id="331"/>
            <p14:sldId id="260"/>
            <p14:sldId id="326"/>
            <p14:sldId id="261"/>
            <p14:sldId id="262"/>
            <p14:sldId id="327"/>
            <p14:sldId id="263"/>
            <p14:sldId id="278"/>
            <p14:sldId id="266"/>
            <p14:sldId id="267"/>
            <p14:sldId id="270"/>
            <p14:sldId id="265"/>
            <p14:sldId id="268"/>
            <p14:sldId id="269"/>
            <p14:sldId id="271"/>
            <p14:sldId id="272"/>
            <p14:sldId id="273"/>
            <p14:sldId id="299"/>
            <p14:sldId id="318"/>
            <p14:sldId id="301"/>
            <p14:sldId id="274"/>
            <p14:sldId id="279"/>
            <p14:sldId id="280"/>
            <p14:sldId id="302"/>
            <p14:sldId id="281"/>
            <p14:sldId id="282"/>
            <p14:sldId id="306"/>
            <p14:sldId id="283"/>
            <p14:sldId id="284"/>
            <p14:sldId id="319"/>
            <p14:sldId id="285"/>
            <p14:sldId id="320"/>
            <p14:sldId id="286"/>
            <p14:sldId id="329"/>
            <p14:sldId id="300"/>
          </p14:sldIdLst>
        </p14:section>
        <p14:section name="Sezione senza titolo" id="{DBD9A7F2-3A12-482C-B744-B2B78F81C66C}">
          <p14:sldIdLst>
            <p14:sldId id="287"/>
            <p14:sldId id="333"/>
            <p14:sldId id="334"/>
            <p14:sldId id="288"/>
            <p14:sldId id="305"/>
            <p14:sldId id="289"/>
            <p14:sldId id="304"/>
            <p14:sldId id="290"/>
            <p14:sldId id="336"/>
            <p14:sldId id="292"/>
            <p14:sldId id="293"/>
            <p14:sldId id="307"/>
            <p14:sldId id="308"/>
            <p14:sldId id="295"/>
            <p14:sldId id="296"/>
            <p14:sldId id="338"/>
            <p14:sldId id="297"/>
            <p14:sldId id="321"/>
            <p14:sldId id="322"/>
            <p14:sldId id="298"/>
            <p14:sldId id="323"/>
            <p14:sldId id="310"/>
            <p14:sldId id="325"/>
            <p14:sldId id="311"/>
            <p14:sldId id="313"/>
            <p14:sldId id="312"/>
            <p14:sldId id="315"/>
            <p14:sldId id="314"/>
            <p14:sldId id="339"/>
            <p14:sldId id="317"/>
            <p14:sldId id="316"/>
            <p14:sldId id="324"/>
          </p14:sldIdLst>
        </p14:section>
      </p14:sectionLst>
    </p:ex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41" autoAdjust="0"/>
    <p:restoredTop sz="94660"/>
  </p:normalViewPr>
  <p:slideViewPr>
    <p:cSldViewPr>
      <p:cViewPr varScale="1">
        <p:scale>
          <a:sx n="50" d="100"/>
          <a:sy n="50" d="100"/>
        </p:scale>
        <p:origin x="-1272" y="-7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0F55C43-6EE6-43B5-A390-9C8E2F154CDB}" type="datetimeFigureOut">
              <a:rPr lang="it-IT" smtClean="0"/>
              <a:t>29/05/2019</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1E4531A-2F0A-4D3B-B667-6C5CE4DDEE54}" type="slidenum">
              <a:rPr lang="it-IT" smtClean="0"/>
              <a:t>‹N›</a:t>
            </a:fld>
            <a:endParaRPr lang="it-IT"/>
          </a:p>
        </p:txBody>
      </p:sp>
    </p:spTree>
    <p:extLst>
      <p:ext uri="{BB962C8B-B14F-4D97-AF65-F5344CB8AC3E}">
        <p14:creationId xmlns:p14="http://schemas.microsoft.com/office/powerpoint/2010/main" val="6631795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21E4531A-2F0A-4D3B-B667-6C5CE4DDEE54}" type="slidenum">
              <a:rPr lang="it-IT" smtClean="0"/>
              <a:t>1</a:t>
            </a:fld>
            <a:endParaRPr lang="it-IT"/>
          </a:p>
        </p:txBody>
      </p:sp>
    </p:spTree>
    <p:extLst>
      <p:ext uri="{BB962C8B-B14F-4D97-AF65-F5344CB8AC3E}">
        <p14:creationId xmlns:p14="http://schemas.microsoft.com/office/powerpoint/2010/main" val="38091934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21E4531A-2F0A-4D3B-B667-6C5CE4DDEE54}" type="slidenum">
              <a:rPr lang="it-IT" smtClean="0"/>
              <a:t>67</a:t>
            </a:fld>
            <a:endParaRPr lang="it-IT"/>
          </a:p>
        </p:txBody>
      </p:sp>
    </p:spTree>
    <p:extLst>
      <p:ext uri="{BB962C8B-B14F-4D97-AF65-F5344CB8AC3E}">
        <p14:creationId xmlns:p14="http://schemas.microsoft.com/office/powerpoint/2010/main" val="24249190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a:t>Fare clic per modificare lo stile del titolo</a:t>
            </a:r>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p>
        </p:txBody>
      </p:sp>
      <p:sp>
        <p:nvSpPr>
          <p:cNvPr id="4" name="Segnaposto data 3"/>
          <p:cNvSpPr>
            <a:spLocks noGrp="1"/>
          </p:cNvSpPr>
          <p:nvPr>
            <p:ph type="dt" sz="half" idx="10"/>
          </p:nvPr>
        </p:nvSpPr>
        <p:spPr/>
        <p:txBody>
          <a:bodyPr/>
          <a:lstStyle/>
          <a:p>
            <a:fld id="{CD4F790E-1D18-44D1-AE07-5A286DAD3DC0}" type="datetimeFigureOut">
              <a:rPr lang="it-IT" smtClean="0"/>
              <a:t>29/05/2019</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30C5EF77-DB5D-4625-8398-3A301A9BF4CF}" type="slidenum">
              <a:rPr lang="it-IT" smtClean="0"/>
              <a:t>‹N›</a:t>
            </a:fld>
            <a:endParaRPr lang="it-IT"/>
          </a:p>
        </p:txBody>
      </p:sp>
    </p:spTree>
    <p:extLst>
      <p:ext uri="{BB962C8B-B14F-4D97-AF65-F5344CB8AC3E}">
        <p14:creationId xmlns:p14="http://schemas.microsoft.com/office/powerpoint/2010/main" val="5134353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CD4F790E-1D18-44D1-AE07-5A286DAD3DC0}" type="datetimeFigureOut">
              <a:rPr lang="it-IT" smtClean="0"/>
              <a:t>29/05/2019</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30C5EF77-DB5D-4625-8398-3A301A9BF4CF}" type="slidenum">
              <a:rPr lang="it-IT" smtClean="0"/>
              <a:t>‹N›</a:t>
            </a:fld>
            <a:endParaRPr lang="it-IT"/>
          </a:p>
        </p:txBody>
      </p:sp>
    </p:spTree>
    <p:extLst>
      <p:ext uri="{BB962C8B-B14F-4D97-AF65-F5344CB8AC3E}">
        <p14:creationId xmlns:p14="http://schemas.microsoft.com/office/powerpoint/2010/main" val="1234853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a:t>Fare clic per modificare lo stile del titolo</a:t>
            </a:r>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Segnaposto data 3"/>
          <p:cNvSpPr>
            <a:spLocks noGrp="1"/>
          </p:cNvSpPr>
          <p:nvPr>
            <p:ph type="dt" sz="half" idx="10"/>
          </p:nvPr>
        </p:nvSpPr>
        <p:spPr/>
        <p:txBody>
          <a:bodyPr/>
          <a:lstStyle/>
          <a:p>
            <a:fld id="{CD4F790E-1D18-44D1-AE07-5A286DAD3DC0}" type="datetimeFigureOut">
              <a:rPr lang="it-IT" smtClean="0"/>
              <a:t>29/05/2019</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30C5EF77-DB5D-4625-8398-3A301A9BF4CF}" type="slidenum">
              <a:rPr lang="it-IT" smtClean="0"/>
              <a:t>‹N›</a:t>
            </a:fld>
            <a:endParaRPr lang="it-IT"/>
          </a:p>
        </p:txBody>
      </p:sp>
    </p:spTree>
    <p:extLst>
      <p:ext uri="{BB962C8B-B14F-4D97-AF65-F5344CB8AC3E}">
        <p14:creationId xmlns:p14="http://schemas.microsoft.com/office/powerpoint/2010/main" val="34826220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p:cNvSpPr>
            <a:spLocks noGrp="1"/>
          </p:cNvSpPr>
          <p:nvPr>
            <p:ph type="dt" sz="half" idx="10"/>
          </p:nvPr>
        </p:nvSpPr>
        <p:spPr/>
        <p:txBody>
          <a:bodyPr/>
          <a:lstStyle/>
          <a:p>
            <a:fld id="{CD4F790E-1D18-44D1-AE07-5A286DAD3DC0}" type="datetimeFigureOut">
              <a:rPr lang="it-IT" smtClean="0"/>
              <a:t>29/05/2019</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30C5EF77-DB5D-4625-8398-3A301A9BF4CF}" type="slidenum">
              <a:rPr lang="it-IT" smtClean="0"/>
              <a:t>‹N›</a:t>
            </a:fld>
            <a:endParaRPr lang="it-IT"/>
          </a:p>
        </p:txBody>
      </p:sp>
    </p:spTree>
    <p:extLst>
      <p:ext uri="{BB962C8B-B14F-4D97-AF65-F5344CB8AC3E}">
        <p14:creationId xmlns:p14="http://schemas.microsoft.com/office/powerpoint/2010/main" val="23105019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a:t>Fare clic per modificare lo stile del titolo</a:t>
            </a:r>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p:cNvSpPr>
            <a:spLocks noGrp="1"/>
          </p:cNvSpPr>
          <p:nvPr>
            <p:ph type="dt" sz="half" idx="10"/>
          </p:nvPr>
        </p:nvSpPr>
        <p:spPr/>
        <p:txBody>
          <a:bodyPr/>
          <a:lstStyle/>
          <a:p>
            <a:fld id="{CD4F790E-1D18-44D1-AE07-5A286DAD3DC0}" type="datetimeFigureOut">
              <a:rPr lang="it-IT" smtClean="0"/>
              <a:t>29/05/2019</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30C5EF77-DB5D-4625-8398-3A301A9BF4CF}" type="slidenum">
              <a:rPr lang="it-IT" smtClean="0"/>
              <a:t>‹N›</a:t>
            </a:fld>
            <a:endParaRPr lang="it-IT"/>
          </a:p>
        </p:txBody>
      </p:sp>
    </p:spTree>
    <p:extLst>
      <p:ext uri="{BB962C8B-B14F-4D97-AF65-F5344CB8AC3E}">
        <p14:creationId xmlns:p14="http://schemas.microsoft.com/office/powerpoint/2010/main" val="20492729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data 2"/>
          <p:cNvSpPr>
            <a:spLocks noGrp="1"/>
          </p:cNvSpPr>
          <p:nvPr>
            <p:ph type="dt" sz="half" idx="10"/>
          </p:nvPr>
        </p:nvSpPr>
        <p:spPr/>
        <p:txBody>
          <a:bodyPr/>
          <a:lstStyle/>
          <a:p>
            <a:fld id="{CD4F790E-1D18-44D1-AE07-5A286DAD3DC0}" type="datetimeFigureOut">
              <a:rPr lang="it-IT" smtClean="0"/>
              <a:t>29/05/2019</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30C5EF77-DB5D-4625-8398-3A301A9BF4CF}" type="slidenum">
              <a:rPr lang="it-IT" smtClean="0"/>
              <a:t>‹N›</a:t>
            </a:fld>
            <a:endParaRPr lang="it-IT"/>
          </a:p>
        </p:txBody>
      </p:sp>
    </p:spTree>
    <p:extLst>
      <p:ext uri="{BB962C8B-B14F-4D97-AF65-F5344CB8AC3E}">
        <p14:creationId xmlns:p14="http://schemas.microsoft.com/office/powerpoint/2010/main" val="6316647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CD4F790E-1D18-44D1-AE07-5A286DAD3DC0}" type="datetimeFigureOut">
              <a:rPr lang="it-IT" smtClean="0"/>
              <a:t>29/05/2019</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30C5EF77-DB5D-4625-8398-3A301A9BF4CF}" type="slidenum">
              <a:rPr lang="it-IT" smtClean="0"/>
              <a:t>‹N›</a:t>
            </a:fld>
            <a:endParaRPr lang="it-IT"/>
          </a:p>
        </p:txBody>
      </p:sp>
    </p:spTree>
    <p:extLst>
      <p:ext uri="{BB962C8B-B14F-4D97-AF65-F5344CB8AC3E}">
        <p14:creationId xmlns:p14="http://schemas.microsoft.com/office/powerpoint/2010/main" val="946305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a:t>Fare clic per modificare lo stile del titolo</a:t>
            </a:r>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p>
            <a:fld id="{CD4F790E-1D18-44D1-AE07-5A286DAD3DC0}" type="datetimeFigureOut">
              <a:rPr lang="it-IT" smtClean="0"/>
              <a:t>29/05/2019</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30C5EF77-DB5D-4625-8398-3A301A9BF4CF}" type="slidenum">
              <a:rPr lang="it-IT" smtClean="0"/>
              <a:t>‹N›</a:t>
            </a:fld>
            <a:endParaRPr lang="it-IT"/>
          </a:p>
        </p:txBody>
      </p:sp>
    </p:spTree>
    <p:extLst>
      <p:ext uri="{BB962C8B-B14F-4D97-AF65-F5344CB8AC3E}">
        <p14:creationId xmlns:p14="http://schemas.microsoft.com/office/powerpoint/2010/main" val="38548417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a:t>Fare clic per modificare lo stile del titolo</a:t>
            </a:r>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p>
            <a:fld id="{CD4F790E-1D18-44D1-AE07-5A286DAD3DC0}" type="datetimeFigureOut">
              <a:rPr lang="it-IT" smtClean="0"/>
              <a:t>29/05/2019</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30C5EF77-DB5D-4625-8398-3A301A9BF4CF}" type="slidenum">
              <a:rPr lang="it-IT" smtClean="0"/>
              <a:t>‹N›</a:t>
            </a:fld>
            <a:endParaRPr lang="it-IT"/>
          </a:p>
        </p:txBody>
      </p:sp>
    </p:spTree>
    <p:extLst>
      <p:ext uri="{BB962C8B-B14F-4D97-AF65-F5344CB8AC3E}">
        <p14:creationId xmlns:p14="http://schemas.microsoft.com/office/powerpoint/2010/main" val="17358027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testo verticale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CD4F790E-1D18-44D1-AE07-5A286DAD3DC0}" type="datetimeFigureOut">
              <a:rPr lang="it-IT" smtClean="0"/>
              <a:t>29/05/2019</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30C5EF77-DB5D-4625-8398-3A301A9BF4CF}" type="slidenum">
              <a:rPr lang="it-IT" smtClean="0"/>
              <a:t>‹N›</a:t>
            </a:fld>
            <a:endParaRPr lang="it-IT"/>
          </a:p>
        </p:txBody>
      </p:sp>
    </p:spTree>
    <p:extLst>
      <p:ext uri="{BB962C8B-B14F-4D97-AF65-F5344CB8AC3E}">
        <p14:creationId xmlns:p14="http://schemas.microsoft.com/office/powerpoint/2010/main" val="2494446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a:t>Fare clic per modificare lo stile del titolo</a:t>
            </a:r>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CD4F790E-1D18-44D1-AE07-5A286DAD3DC0}" type="datetimeFigureOut">
              <a:rPr lang="it-IT" smtClean="0"/>
              <a:t>29/05/2019</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30C5EF77-DB5D-4625-8398-3A301A9BF4CF}" type="slidenum">
              <a:rPr lang="it-IT" smtClean="0"/>
              <a:t>‹N›</a:t>
            </a:fld>
            <a:endParaRPr lang="it-IT"/>
          </a:p>
        </p:txBody>
      </p:sp>
    </p:spTree>
    <p:extLst>
      <p:ext uri="{BB962C8B-B14F-4D97-AF65-F5344CB8AC3E}">
        <p14:creationId xmlns:p14="http://schemas.microsoft.com/office/powerpoint/2010/main" val="15639615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a:t>Fare clic per modificare lo stile del titolo</a:t>
            </a:r>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4F790E-1D18-44D1-AE07-5A286DAD3DC0}" type="datetimeFigureOut">
              <a:rPr lang="it-IT" smtClean="0"/>
              <a:t>29/05/2019</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0C5EF77-DB5D-4625-8398-3A301A9BF4CF}" type="slidenum">
              <a:rPr lang="it-IT" smtClean="0"/>
              <a:t>‹N›</a:t>
            </a:fld>
            <a:endParaRPr lang="it-IT"/>
          </a:p>
        </p:txBody>
      </p:sp>
    </p:spTree>
    <p:extLst>
      <p:ext uri="{BB962C8B-B14F-4D97-AF65-F5344CB8AC3E}">
        <p14:creationId xmlns:p14="http://schemas.microsoft.com/office/powerpoint/2010/main" val="37172358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docx"/><Relationship Id="rId1" Type="http://schemas.openxmlformats.org/officeDocument/2006/relationships/slideLayout" Target="../slideLayouts/slideLayout5.xml"/><Relationship Id="rId4" Type="http://schemas.openxmlformats.org/officeDocument/2006/relationships/image" Target="../media/image12.jpg"/></Relationships>
</file>

<file path=ppt/slides/_rels/slide18.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s://youtu.be/yi8-7lQJWo0"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hyperlink" Target="https://www.youtube.com/watch?v=PYhoBnNgiOw"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hyperlink" Target="https://www.youtube.com/watch?v=fhyRYoTJCgw"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hyperlink" Target="https://www.youtube.com/watch?v=40P2tFWjMg0"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www.agricoltura.regione.campania.it/viticoltura/disciplinari/DOCG_Greco.pdf" TargetMode="External"/><Relationship Id="rId2" Type="http://schemas.openxmlformats.org/officeDocument/2006/relationships/hyperlink" Target="http://www.agricoltura.regione.campania.it/viticoltura/disciplinari/DOCG_Taurasi.pdf" TargetMode="External"/><Relationship Id="rId1" Type="http://schemas.openxmlformats.org/officeDocument/2006/relationships/slideLayout" Target="../slideLayouts/slideLayout2.xml"/><Relationship Id="rId5" Type="http://schemas.openxmlformats.org/officeDocument/2006/relationships/hyperlink" Target="http://www.agricoltura.regione.campania.it/viticoltura/disciplinari/DOCG_Aglianico_Taburno.pdf" TargetMode="External"/><Relationship Id="rId4" Type="http://schemas.openxmlformats.org/officeDocument/2006/relationships/hyperlink" Target="http://www.agricoltura.regione.campania.it/viticoltura/disciplinari/DOCG_Fiano.pdf" TargetMode="External"/></Relationships>
</file>

<file path=ppt/slides/_rels/slide45.xml.rels><?xml version="1.0" encoding="UTF-8" standalone="yes"?>
<Relationships xmlns="http://schemas.openxmlformats.org/package/2006/relationships"><Relationship Id="rId2" Type="http://schemas.openxmlformats.org/officeDocument/2006/relationships/hyperlink" Target="https://www.youtube.com/watch?v=BSfjLWAwZ0Y" TargetMode="Externa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8" Type="http://schemas.openxmlformats.org/officeDocument/2006/relationships/hyperlink" Target="http://www.agricoltura.regione.campania.it/viticoltura/disciplinari/DOC_Aversa.pdf" TargetMode="External"/><Relationship Id="rId13" Type="http://schemas.openxmlformats.org/officeDocument/2006/relationships/hyperlink" Target="http://www.agricoltura.regione.campania.it/viticoltura/disciplinari/DOC_Sannio.pdf" TargetMode="External"/><Relationship Id="rId3" Type="http://schemas.openxmlformats.org/officeDocument/2006/relationships/hyperlink" Target="http://www.agricoltura.regione.campania.it/viticoltura/disciplinari/DOC_Capri.pdf" TargetMode="External"/><Relationship Id="rId7" Type="http://schemas.openxmlformats.org/officeDocument/2006/relationships/hyperlink" Target="http://www.agricoltura.regione.campania.it/viticoltura/disciplinari/DOC_Castel_San_Lorenzo.pdf" TargetMode="External"/><Relationship Id="rId12" Type="http://schemas.openxmlformats.org/officeDocument/2006/relationships/hyperlink" Target="http://www.agricoltura.regione.campania.it/viticoltura/disciplinari/DOC_Galluccio.pdf" TargetMode="External"/><Relationship Id="rId2" Type="http://schemas.openxmlformats.org/officeDocument/2006/relationships/hyperlink" Target="http://www.agricoltura.regione.campania.it/viticoltura/disciplinari/DOC_Ischia.pdf" TargetMode="External"/><Relationship Id="rId16" Type="http://schemas.openxmlformats.org/officeDocument/2006/relationships/hyperlink" Target="http://www.agricoltura.regione.campania.it/viticoltura/disciplinari/DOC_Falanghina_Sannio.pdf" TargetMode="External"/><Relationship Id="rId1" Type="http://schemas.openxmlformats.org/officeDocument/2006/relationships/slideLayout" Target="../slideLayouts/slideLayout2.xml"/><Relationship Id="rId6" Type="http://schemas.openxmlformats.org/officeDocument/2006/relationships/hyperlink" Target="http://www.agricoltura.regione.campania.it/viticoltura/disciplinari/DOC_Falerno.pdf" TargetMode="External"/><Relationship Id="rId11" Type="http://schemas.openxmlformats.org/officeDocument/2006/relationships/hyperlink" Target="http://www.agricoltura.regione.campania.it/viticoltura/disciplinari/DOC_Amalfi.pdf" TargetMode="External"/><Relationship Id="rId5" Type="http://schemas.openxmlformats.org/officeDocument/2006/relationships/hyperlink" Target="http://www.agricoltura.regione.campania.it/viticoltura/disciplinari/DOC_Cilento.pdf" TargetMode="External"/><Relationship Id="rId15" Type="http://schemas.openxmlformats.org/officeDocument/2006/relationships/hyperlink" Target="http://www.agricoltura.regione.campania.it/viticoltura/disciplinari/DOC_Casavecchia_Pontelatone.pdf" TargetMode="External"/><Relationship Id="rId10" Type="http://schemas.openxmlformats.org/officeDocument/2006/relationships/hyperlink" Target="http://www.agricoltura.regione.campania.it/viticoltura/disciplinari/DOC_Campi_Flegrei.pdf" TargetMode="External"/><Relationship Id="rId4" Type="http://schemas.openxmlformats.org/officeDocument/2006/relationships/hyperlink" Target="http://www.agricoltura.regione.campania.it/viticoltura/disciplinari/DOC_Vesuvio.pdf" TargetMode="External"/><Relationship Id="rId9" Type="http://schemas.openxmlformats.org/officeDocument/2006/relationships/hyperlink" Target="http://www.agricoltura.regione.campania.it/viticoltura/disciplinari/DOC_Penisola_Sorrentina.pdf" TargetMode="External"/><Relationship Id="rId14" Type="http://schemas.openxmlformats.org/officeDocument/2006/relationships/hyperlink" Target="http://www.agricoltura.regione.campania.it/viticoltura/disciplinari/DOC_Irpinia.pdf" TargetMode="Externa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hyperlink" Target="https://www.youtube.com/watch?v=My-wkU95RBM" TargetMode="External"/><Relationship Id="rId2" Type="http://schemas.openxmlformats.org/officeDocument/2006/relationships/hyperlink" Target="https://www.youtube.com/watch?v=_JmM0UbyYiM" TargetMode="Externa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hyperlink" Target="https://www.youtube.com/watch?v=HNSEmFIeoPE" TargetMode="External"/><Relationship Id="rId2" Type="http://schemas.openxmlformats.org/officeDocument/2006/relationships/hyperlink" Target="https://www.youtube.com/watch?v=AKXEIv25OXw" TargetMode="Externa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611560" y="548681"/>
            <a:ext cx="7772400" cy="792088"/>
          </a:xfrm>
        </p:spPr>
        <p:txBody>
          <a:bodyPr>
            <a:normAutofit/>
          </a:bodyPr>
          <a:lstStyle/>
          <a:p>
            <a:r>
              <a:rPr lang="it-IT" sz="2400" b="1" dirty="0">
                <a:latin typeface="Arial" panose="020B0604020202020204" pitchFamily="34" charset="0"/>
                <a:cs typeface="Arial" panose="020B0604020202020204" pitchFamily="34" charset="0"/>
              </a:rPr>
              <a:t>SICUREZZA ALIMENTARE</a:t>
            </a:r>
          </a:p>
        </p:txBody>
      </p:sp>
      <p:sp>
        <p:nvSpPr>
          <p:cNvPr id="3" name="Sottotitolo 2"/>
          <p:cNvSpPr>
            <a:spLocks noGrp="1"/>
          </p:cNvSpPr>
          <p:nvPr>
            <p:ph type="subTitle" idx="1"/>
          </p:nvPr>
        </p:nvSpPr>
        <p:spPr>
          <a:xfrm>
            <a:off x="827584" y="1196752"/>
            <a:ext cx="7344816" cy="5184576"/>
          </a:xfrm>
        </p:spPr>
        <p:txBody>
          <a:bodyPr>
            <a:normAutofit lnSpcReduction="10000"/>
          </a:bodyPr>
          <a:lstStyle/>
          <a:p>
            <a:pPr algn="l"/>
            <a:r>
              <a:rPr lang="it-IT" sz="2000" b="1" dirty="0">
                <a:latin typeface="Arial" panose="020B0604020202020204" pitchFamily="34" charset="0"/>
                <a:cs typeface="Arial" panose="020B0604020202020204" pitchFamily="34" charset="0"/>
              </a:rPr>
              <a:t>Negli USA le patologie causate dagli alimenti comportano spese per 15,6 </a:t>
            </a:r>
            <a:r>
              <a:rPr lang="it-IT" sz="2000" b="1" dirty="0" err="1">
                <a:latin typeface="Arial" panose="020B0604020202020204" pitchFamily="34" charset="0"/>
                <a:cs typeface="Arial" panose="020B0604020202020204" pitchFamily="34" charset="0"/>
              </a:rPr>
              <a:t>mld</a:t>
            </a:r>
            <a:r>
              <a:rPr lang="it-IT" sz="2000" b="1" dirty="0">
                <a:latin typeface="Arial" panose="020B0604020202020204" pitchFamily="34" charset="0"/>
                <a:cs typeface="Arial" panose="020B0604020202020204" pitchFamily="34" charset="0"/>
              </a:rPr>
              <a:t> $/anno e oltre 1.000 decessi</a:t>
            </a:r>
          </a:p>
          <a:p>
            <a:pPr algn="l"/>
            <a:endParaRPr lang="it-IT" sz="2000" b="1" dirty="0">
              <a:latin typeface="Arial" panose="020B0604020202020204" pitchFamily="34" charset="0"/>
              <a:cs typeface="Arial" panose="020B0604020202020204" pitchFamily="34" charset="0"/>
            </a:endParaRPr>
          </a:p>
          <a:p>
            <a:pPr algn="l"/>
            <a:r>
              <a:rPr lang="it-IT" sz="2000" b="1" dirty="0">
                <a:latin typeface="Arial" panose="020B0604020202020204" pitchFamily="34" charset="0"/>
                <a:cs typeface="Arial" panose="020B0604020202020204" pitchFamily="34" charset="0"/>
              </a:rPr>
              <a:t>Coinvolge tutti i settori</a:t>
            </a:r>
            <a:r>
              <a:rPr lang="it-IT" sz="2000" dirty="0">
                <a:latin typeface="Arial" panose="020B0604020202020204" pitchFamily="34" charset="0"/>
                <a:cs typeface="Arial" panose="020B0604020202020204" pitchFamily="34" charset="0"/>
              </a:rPr>
              <a:t>, dal campo alla tavola:</a:t>
            </a:r>
          </a:p>
          <a:p>
            <a:pPr marL="342900" indent="-342900" algn="l">
              <a:buFont typeface="Wingdings" panose="05000000000000000000" pitchFamily="2" charset="2"/>
              <a:buChar char="§"/>
            </a:pPr>
            <a:r>
              <a:rPr lang="it-IT" sz="2000" dirty="0">
                <a:latin typeface="Arial" panose="020B0604020202020204" pitchFamily="34" charset="0"/>
                <a:cs typeface="Arial" panose="020B0604020202020204" pitchFamily="34" charset="0"/>
              </a:rPr>
              <a:t>agricoltura/allevamento</a:t>
            </a:r>
          </a:p>
          <a:p>
            <a:pPr marL="342900" indent="-342900" algn="l">
              <a:buFont typeface="Wingdings" panose="05000000000000000000" pitchFamily="2" charset="2"/>
              <a:buChar char="§"/>
            </a:pPr>
            <a:r>
              <a:rPr lang="it-IT" sz="2000" dirty="0">
                <a:latin typeface="Arial" panose="020B0604020202020204" pitchFamily="34" charset="0"/>
                <a:cs typeface="Arial" panose="020B0604020202020204" pitchFamily="34" charset="0"/>
              </a:rPr>
              <a:t>trasporto</a:t>
            </a:r>
          </a:p>
          <a:p>
            <a:pPr marL="342900" indent="-342900" algn="l">
              <a:buFont typeface="Wingdings" panose="05000000000000000000" pitchFamily="2" charset="2"/>
              <a:buChar char="§"/>
            </a:pPr>
            <a:r>
              <a:rPr lang="it-IT" sz="2000" dirty="0">
                <a:latin typeface="Arial" panose="020B0604020202020204" pitchFamily="34" charset="0"/>
                <a:cs typeface="Arial" panose="020B0604020202020204" pitchFamily="34" charset="0"/>
              </a:rPr>
              <a:t>industria alimentare</a:t>
            </a:r>
          </a:p>
          <a:p>
            <a:pPr marL="342900" indent="-342900" algn="l">
              <a:buFont typeface="Wingdings" panose="05000000000000000000" pitchFamily="2" charset="2"/>
              <a:buChar char="§"/>
            </a:pPr>
            <a:r>
              <a:rPr lang="it-IT" sz="2000" dirty="0">
                <a:latin typeface="Arial" panose="020B0604020202020204" pitchFamily="34" charset="0"/>
                <a:cs typeface="Arial" panose="020B0604020202020204" pitchFamily="34" charset="0"/>
              </a:rPr>
              <a:t>commercio</a:t>
            </a:r>
          </a:p>
          <a:p>
            <a:pPr marL="342900" indent="-342900" algn="l">
              <a:buFont typeface="Wingdings" panose="05000000000000000000" pitchFamily="2" charset="2"/>
              <a:buChar char="§"/>
            </a:pPr>
            <a:r>
              <a:rPr lang="it-IT" sz="2000" dirty="0">
                <a:latin typeface="Arial" panose="020B0604020202020204" pitchFamily="34" charset="0"/>
                <a:cs typeface="Arial" panose="020B0604020202020204" pitchFamily="34" charset="0"/>
              </a:rPr>
              <a:t>consumatori</a:t>
            </a:r>
          </a:p>
          <a:p>
            <a:pPr algn="l"/>
            <a:r>
              <a:rPr lang="it-IT" sz="2000" b="1" dirty="0">
                <a:latin typeface="Arial" panose="020B0604020202020204" pitchFamily="34" charset="0"/>
                <a:cs typeface="Arial" panose="020B0604020202020204" pitchFamily="34" charset="0"/>
              </a:rPr>
              <a:t>Sistemi volti a garantire la qualità e la sicurezza </a:t>
            </a:r>
            <a:r>
              <a:rPr lang="it-IT" sz="2000" dirty="0">
                <a:latin typeface="Arial" panose="020B0604020202020204" pitchFamily="34" charset="0"/>
                <a:cs typeface="Arial" panose="020B0604020202020204" pitchFamily="34" charset="0"/>
              </a:rPr>
              <a:t>dei prodotti nell’industria alimentare:</a:t>
            </a:r>
          </a:p>
          <a:p>
            <a:pPr marL="342900" indent="-342900" algn="l">
              <a:buFont typeface="Wingdings" panose="05000000000000000000" pitchFamily="2" charset="2"/>
              <a:buChar char="ü"/>
            </a:pPr>
            <a:r>
              <a:rPr lang="it-IT" sz="2000" b="1" dirty="0">
                <a:latin typeface="Arial" panose="020B0604020202020204" pitchFamily="34" charset="0"/>
                <a:cs typeface="Arial" panose="020B0604020202020204" pitchFamily="34" charset="0"/>
              </a:rPr>
              <a:t>GMP </a:t>
            </a:r>
            <a:r>
              <a:rPr lang="it-IT" sz="2000" dirty="0">
                <a:latin typeface="Arial" panose="020B0604020202020204" pitchFamily="34" charset="0"/>
                <a:cs typeface="Arial" panose="020B0604020202020204" pitchFamily="34" charset="0"/>
              </a:rPr>
              <a:t>(Pratiche di Buona Fabbricazione)</a:t>
            </a:r>
          </a:p>
          <a:p>
            <a:pPr marL="342900" indent="-342900" algn="l">
              <a:buFont typeface="Wingdings" panose="05000000000000000000" pitchFamily="2" charset="2"/>
              <a:buChar char="ü"/>
            </a:pPr>
            <a:r>
              <a:rPr lang="it-IT" sz="2000" b="1" dirty="0">
                <a:latin typeface="Arial" panose="020B0604020202020204" pitchFamily="34" charset="0"/>
                <a:cs typeface="Arial" panose="020B0604020202020204" pitchFamily="34" charset="0"/>
              </a:rPr>
              <a:t>Conformità agli Standard di assicurazione della qualità </a:t>
            </a:r>
            <a:r>
              <a:rPr lang="it-IT" sz="2000" dirty="0">
                <a:latin typeface="Arial" panose="020B0604020202020204" pitchFamily="34" charset="0"/>
                <a:cs typeface="Arial" panose="020B0604020202020204" pitchFamily="34" charset="0"/>
              </a:rPr>
              <a:t>(mondiali: ISO 9000 ed europei ES 29000)</a:t>
            </a:r>
          </a:p>
          <a:p>
            <a:pPr marL="342900" indent="-342900" algn="l">
              <a:buFont typeface="Wingdings" panose="05000000000000000000" pitchFamily="2" charset="2"/>
              <a:buChar char="ü"/>
            </a:pPr>
            <a:r>
              <a:rPr lang="it-IT" sz="2000" b="1" dirty="0">
                <a:latin typeface="Arial" panose="020B0604020202020204" pitchFamily="34" charset="0"/>
                <a:cs typeface="Arial" panose="020B0604020202020204" pitchFamily="34" charset="0"/>
              </a:rPr>
              <a:t>HACCP</a:t>
            </a:r>
            <a:r>
              <a:rPr lang="it-IT" sz="2000" dirty="0">
                <a:latin typeface="Arial" panose="020B0604020202020204" pitchFamily="34" charset="0"/>
                <a:cs typeface="Arial" panose="020B0604020202020204" pitchFamily="34" charset="0"/>
              </a:rPr>
              <a:t> (Analisi dei Rischi e Punti Critici di Controllo)</a:t>
            </a:r>
          </a:p>
          <a:p>
            <a:pPr marL="342900" indent="-342900" algn="l">
              <a:buFont typeface="Wingdings" panose="05000000000000000000" pitchFamily="2" charset="2"/>
              <a:buChar char="ü"/>
            </a:pPr>
            <a:endParaRPr lang="it-IT"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260622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922114"/>
          </a:xfrm>
        </p:spPr>
        <p:txBody>
          <a:bodyPr>
            <a:normAutofit/>
          </a:bodyPr>
          <a:lstStyle/>
          <a:p>
            <a:r>
              <a:rPr lang="it-IT" sz="2400" b="1" dirty="0">
                <a:latin typeface="Arial" panose="020B0604020202020204" pitchFamily="34" charset="0"/>
                <a:cs typeface="Arial" panose="020B0604020202020204" pitchFamily="34" charset="0"/>
              </a:rPr>
              <a:t>SICUREZZA ALIMENTARE</a:t>
            </a:r>
          </a:p>
        </p:txBody>
      </p:sp>
      <p:sp>
        <p:nvSpPr>
          <p:cNvPr id="3" name="Segnaposto contenuto 2"/>
          <p:cNvSpPr>
            <a:spLocks noGrp="1"/>
          </p:cNvSpPr>
          <p:nvPr>
            <p:ph idx="1"/>
          </p:nvPr>
        </p:nvSpPr>
        <p:spPr>
          <a:xfrm>
            <a:off x="457200" y="1268760"/>
            <a:ext cx="8229600" cy="4857403"/>
          </a:xfrm>
        </p:spPr>
        <p:txBody>
          <a:bodyPr>
            <a:normAutofit/>
          </a:bodyPr>
          <a:lstStyle/>
          <a:p>
            <a:pPr marL="0" indent="0">
              <a:buNone/>
            </a:pPr>
            <a:r>
              <a:rPr lang="it-IT" sz="2400" b="1" dirty="0" smtClean="0">
                <a:latin typeface="Arial" panose="020B0604020202020204" pitchFamily="34" charset="0"/>
                <a:cs typeface="Arial" panose="020B0604020202020204" pitchFamily="34" charset="0"/>
              </a:rPr>
              <a:t>Importanza dell’imballaggio</a:t>
            </a:r>
          </a:p>
          <a:p>
            <a:pPr marL="0" indent="0">
              <a:buNone/>
            </a:pPr>
            <a:r>
              <a:rPr lang="it-IT" sz="2400" b="1" dirty="0" smtClean="0">
                <a:latin typeface="Arial" panose="020B0604020202020204" pitchFamily="34" charset="0"/>
                <a:cs typeface="Arial" panose="020B0604020202020204" pitchFamily="34" charset="0"/>
              </a:rPr>
              <a:t>Rischi </a:t>
            </a:r>
            <a:r>
              <a:rPr lang="it-IT" sz="2400" b="1" dirty="0">
                <a:latin typeface="Arial" panose="020B0604020202020204" pitchFamily="34" charset="0"/>
                <a:cs typeface="Arial" panose="020B0604020202020204" pitchFamily="34" charset="0"/>
              </a:rPr>
              <a:t>per la sicurezza:</a:t>
            </a:r>
          </a:p>
          <a:p>
            <a:pPr>
              <a:buFont typeface="Wingdings" panose="05000000000000000000" pitchFamily="2" charset="2"/>
              <a:buChar char="v"/>
            </a:pPr>
            <a:r>
              <a:rPr lang="it-IT" sz="2400" dirty="0">
                <a:latin typeface="Arial" panose="020B0604020202020204" pitchFamily="34" charset="0"/>
                <a:cs typeface="Arial" panose="020B0604020202020204" pitchFamily="34" charset="0"/>
              </a:rPr>
              <a:t>contaminazione microbica (provoca sintomi acuti)</a:t>
            </a:r>
          </a:p>
          <a:p>
            <a:pPr>
              <a:buFont typeface="Wingdings" panose="05000000000000000000" pitchFamily="2" charset="2"/>
              <a:buChar char="v"/>
            </a:pPr>
            <a:r>
              <a:rPr lang="it-IT" sz="2400" dirty="0">
                <a:latin typeface="Arial" panose="020B0604020202020204" pitchFamily="34" charset="0"/>
                <a:cs typeface="Arial" panose="020B0604020202020204" pitchFamily="34" charset="0"/>
              </a:rPr>
              <a:t>contaminazione chimica</a:t>
            </a:r>
          </a:p>
          <a:p>
            <a:pPr marL="0" indent="0">
              <a:buNone/>
            </a:pPr>
            <a:r>
              <a:rPr lang="it-IT" sz="2400" dirty="0">
                <a:latin typeface="Arial" panose="020B0604020202020204" pitchFamily="34" charset="0"/>
                <a:cs typeface="Arial" panose="020B0604020202020204" pitchFamily="34" charset="0"/>
              </a:rPr>
              <a:t>Dipendono da:</a:t>
            </a:r>
          </a:p>
          <a:p>
            <a:pPr>
              <a:buFont typeface="Wingdings" panose="05000000000000000000" pitchFamily="2" charset="2"/>
              <a:buChar char="ü"/>
            </a:pPr>
            <a:r>
              <a:rPr lang="it-IT" sz="2400" dirty="0">
                <a:latin typeface="Arial" panose="020B0604020202020204" pitchFamily="34" charset="0"/>
                <a:cs typeface="Arial" panose="020B0604020202020204" pitchFamily="34" charset="0"/>
              </a:rPr>
              <a:t>tipologia di sostanza o microrganismo</a:t>
            </a:r>
          </a:p>
          <a:p>
            <a:pPr>
              <a:buFont typeface="Wingdings" panose="05000000000000000000" pitchFamily="2" charset="2"/>
              <a:buChar char="ü"/>
            </a:pPr>
            <a:r>
              <a:rPr lang="it-IT" sz="2400" dirty="0">
                <a:latin typeface="Arial" panose="020B0604020202020204" pitchFamily="34" charset="0"/>
                <a:cs typeface="Arial" panose="020B0604020202020204" pitchFamily="34" charset="0"/>
              </a:rPr>
              <a:t>tossicità e assorbimento</a:t>
            </a:r>
          </a:p>
          <a:p>
            <a:pPr>
              <a:buFont typeface="Wingdings" panose="05000000000000000000" pitchFamily="2" charset="2"/>
              <a:buChar char="ü"/>
            </a:pPr>
            <a:r>
              <a:rPr lang="it-IT" sz="2400" dirty="0">
                <a:latin typeface="Arial" panose="020B0604020202020204" pitchFamily="34" charset="0"/>
                <a:cs typeface="Arial" panose="020B0604020202020204" pitchFamily="34" charset="0"/>
              </a:rPr>
              <a:t>contenuto nel cibo contaminato</a:t>
            </a:r>
          </a:p>
          <a:p>
            <a:pPr>
              <a:buFont typeface="Wingdings" panose="05000000000000000000" pitchFamily="2" charset="2"/>
              <a:buChar char="ü"/>
            </a:pPr>
            <a:r>
              <a:rPr lang="it-IT" sz="2400" dirty="0">
                <a:latin typeface="Arial" panose="020B0604020202020204" pitchFamily="34" charset="0"/>
                <a:cs typeface="Arial" panose="020B0604020202020204" pitchFamily="34" charset="0"/>
              </a:rPr>
              <a:t>quantità di cibo ingerita</a:t>
            </a:r>
          </a:p>
          <a:p>
            <a:pPr>
              <a:buFont typeface="Wingdings" panose="05000000000000000000" pitchFamily="2" charset="2"/>
              <a:buChar char="ü"/>
            </a:pPr>
            <a:r>
              <a:rPr lang="it-IT" sz="2400" dirty="0">
                <a:latin typeface="Arial" panose="020B0604020202020204" pitchFamily="34" charset="0"/>
                <a:cs typeface="Arial" panose="020B0604020202020204" pitchFamily="34" charset="0"/>
              </a:rPr>
              <a:t>durata dell’esposizione</a:t>
            </a:r>
          </a:p>
          <a:p>
            <a:pPr>
              <a:buFont typeface="Wingdings" panose="05000000000000000000" pitchFamily="2" charset="2"/>
              <a:buChar char="ü"/>
            </a:pPr>
            <a:r>
              <a:rPr lang="it-IT" sz="2400" dirty="0">
                <a:latin typeface="Arial" panose="020B0604020202020204" pitchFamily="34" charset="0"/>
                <a:cs typeface="Arial" panose="020B0604020202020204" pitchFamily="34" charset="0"/>
              </a:rPr>
              <a:t>sensibilità individuale</a:t>
            </a:r>
          </a:p>
        </p:txBody>
      </p:sp>
    </p:spTree>
    <p:extLst>
      <p:ext uri="{BB962C8B-B14F-4D97-AF65-F5344CB8AC3E}">
        <p14:creationId xmlns:p14="http://schemas.microsoft.com/office/powerpoint/2010/main" val="36859732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562074"/>
          </a:xfrm>
        </p:spPr>
        <p:txBody>
          <a:bodyPr>
            <a:normAutofit/>
          </a:bodyPr>
          <a:lstStyle/>
          <a:p>
            <a:r>
              <a:rPr lang="it-IT" sz="2800" b="1" dirty="0" smtClean="0">
                <a:latin typeface="Arial" panose="020B0604020202020204" pitchFamily="34" charset="0"/>
                <a:cs typeface="Arial" panose="020B0604020202020204" pitchFamily="34" charset="0"/>
              </a:rPr>
              <a:t>SICUREZZA ALIMENTARE</a:t>
            </a:r>
            <a:endParaRPr lang="it-IT" sz="2800" b="1" dirty="0">
              <a:latin typeface="Arial" panose="020B0604020202020204" pitchFamily="34" charset="0"/>
              <a:cs typeface="Arial" panose="020B0604020202020204" pitchFamily="34" charset="0"/>
            </a:endParaRPr>
          </a:p>
        </p:txBody>
      </p:sp>
      <p:sp>
        <p:nvSpPr>
          <p:cNvPr id="3" name="Segnaposto contenuto 2"/>
          <p:cNvSpPr>
            <a:spLocks noGrp="1"/>
          </p:cNvSpPr>
          <p:nvPr>
            <p:ph idx="1"/>
          </p:nvPr>
        </p:nvSpPr>
        <p:spPr>
          <a:xfrm>
            <a:off x="457200" y="1196752"/>
            <a:ext cx="8229600" cy="4929411"/>
          </a:xfrm>
        </p:spPr>
        <p:txBody>
          <a:bodyPr>
            <a:normAutofit fontScale="77500" lnSpcReduction="20000"/>
          </a:bodyPr>
          <a:lstStyle/>
          <a:p>
            <a:pPr marL="0" indent="0">
              <a:buNone/>
            </a:pPr>
            <a:r>
              <a:rPr lang="it-IT" b="1" dirty="0">
                <a:latin typeface="Arial" panose="020B0604020202020204" pitchFamily="34" charset="0"/>
                <a:cs typeface="Arial" panose="020B0604020202020204" pitchFamily="34" charset="0"/>
              </a:rPr>
              <a:t>Contaminanti chimici:</a:t>
            </a:r>
          </a:p>
          <a:p>
            <a:pPr>
              <a:buFont typeface="Wingdings" panose="05000000000000000000" pitchFamily="2" charset="2"/>
              <a:buChar char="Ø"/>
            </a:pPr>
            <a:r>
              <a:rPr lang="it-IT" dirty="0">
                <a:latin typeface="Arial" panose="020B0604020202020204" pitchFamily="34" charset="0"/>
                <a:cs typeface="Arial" panose="020B0604020202020204" pitchFamily="34" charset="0"/>
              </a:rPr>
              <a:t>micotossine</a:t>
            </a:r>
          </a:p>
          <a:p>
            <a:pPr>
              <a:buFont typeface="Wingdings" panose="05000000000000000000" pitchFamily="2" charset="2"/>
              <a:buChar char="Ø"/>
            </a:pPr>
            <a:r>
              <a:rPr lang="it-IT" dirty="0">
                <a:latin typeface="Arial" panose="020B0604020202020204" pitchFamily="34" charset="0"/>
                <a:cs typeface="Arial" panose="020B0604020202020204" pitchFamily="34" charset="0"/>
              </a:rPr>
              <a:t>pesticidi: devono</a:t>
            </a:r>
          </a:p>
          <a:p>
            <a:pPr marL="0" indent="0">
              <a:buNone/>
            </a:pPr>
            <a:r>
              <a:rPr lang="it-IT" dirty="0">
                <a:latin typeface="Arial" panose="020B0604020202020204" pitchFamily="34" charset="0"/>
                <a:cs typeface="Arial" panose="020B0604020202020204" pitchFamily="34" charset="0"/>
              </a:rPr>
              <a:t>     - raggiungere l’obiettivo previsto</a:t>
            </a:r>
          </a:p>
          <a:p>
            <a:pPr marL="0" indent="0">
              <a:buNone/>
            </a:pPr>
            <a:r>
              <a:rPr lang="it-IT" dirty="0">
                <a:latin typeface="Arial" panose="020B0604020202020204" pitchFamily="34" charset="0"/>
                <a:cs typeface="Arial" panose="020B0604020202020204" pitchFamily="34" charset="0"/>
              </a:rPr>
              <a:t>     - non avere effetti su altre specie</a:t>
            </a:r>
          </a:p>
          <a:p>
            <a:pPr marL="0" indent="0">
              <a:buNone/>
            </a:pPr>
            <a:r>
              <a:rPr lang="it-IT" dirty="0">
                <a:latin typeface="Arial" panose="020B0604020202020204" pitchFamily="34" charset="0"/>
                <a:cs typeface="Arial" panose="020B0604020202020204" pitchFamily="34" charset="0"/>
              </a:rPr>
              <a:t>     - non avere effetti collaterali per l’uomo, né durante l’utilizzo né per eventuali residui negli alimenti</a:t>
            </a:r>
          </a:p>
          <a:p>
            <a:pPr marL="0" indent="0">
              <a:buNone/>
            </a:pPr>
            <a:r>
              <a:rPr lang="it-IT" dirty="0">
                <a:latin typeface="Arial" panose="020B0604020202020204" pitchFamily="34" charset="0"/>
                <a:cs typeface="Arial" panose="020B0604020202020204" pitchFamily="34" charset="0"/>
              </a:rPr>
              <a:t>      - non avere ripercussioni nell’ambiente      </a:t>
            </a:r>
          </a:p>
          <a:p>
            <a:pPr>
              <a:buFont typeface="Wingdings" panose="05000000000000000000" pitchFamily="2" charset="2"/>
              <a:buChar char="Ø"/>
            </a:pPr>
            <a:r>
              <a:rPr lang="it-IT" dirty="0">
                <a:latin typeface="Arial" panose="020B0604020202020204" pitchFamily="34" charset="0"/>
                <a:cs typeface="Arial" panose="020B0604020202020204" pitchFamily="34" charset="0"/>
              </a:rPr>
              <a:t>antibiotici e ormoni</a:t>
            </a:r>
          </a:p>
          <a:p>
            <a:pPr>
              <a:buFont typeface="Wingdings" panose="05000000000000000000" pitchFamily="2" charset="2"/>
              <a:buChar char="Ø"/>
            </a:pPr>
            <a:r>
              <a:rPr lang="it-IT" dirty="0">
                <a:latin typeface="Arial" panose="020B0604020202020204" pitchFamily="34" charset="0"/>
                <a:cs typeface="Arial" panose="020B0604020202020204" pitchFamily="34" charset="0"/>
              </a:rPr>
              <a:t>diossine</a:t>
            </a:r>
          </a:p>
          <a:p>
            <a:pPr>
              <a:buFont typeface="Wingdings" panose="05000000000000000000" pitchFamily="2" charset="2"/>
              <a:buChar char="Ø"/>
            </a:pPr>
            <a:r>
              <a:rPr lang="it-IT" dirty="0">
                <a:latin typeface="Arial" panose="020B0604020202020204" pitchFamily="34" charset="0"/>
                <a:cs typeface="Arial" panose="020B0604020202020204" pitchFamily="34" charset="0"/>
              </a:rPr>
              <a:t>metalli pesanti</a:t>
            </a:r>
          </a:p>
          <a:p>
            <a:pPr>
              <a:buFont typeface="Wingdings" panose="05000000000000000000" pitchFamily="2" charset="2"/>
              <a:buChar char="Ø"/>
            </a:pPr>
            <a:r>
              <a:rPr lang="it-IT" dirty="0">
                <a:latin typeface="Arial" panose="020B0604020202020204" pitchFamily="34" charset="0"/>
                <a:cs typeface="Arial" panose="020B0604020202020204" pitchFamily="34" charset="0"/>
              </a:rPr>
              <a:t>ESB</a:t>
            </a:r>
          </a:p>
          <a:p>
            <a:pPr marL="0" indent="0">
              <a:buNone/>
            </a:pPr>
            <a:r>
              <a:rPr lang="it-IT" b="1" dirty="0">
                <a:latin typeface="Arial" panose="020B0604020202020204" pitchFamily="34" charset="0"/>
                <a:cs typeface="Arial" panose="020B0604020202020204" pitchFamily="34" charset="0"/>
              </a:rPr>
              <a:t>Rintracciabilità</a:t>
            </a:r>
          </a:p>
          <a:p>
            <a:endParaRPr lang="it-IT" dirty="0"/>
          </a:p>
        </p:txBody>
      </p:sp>
    </p:spTree>
    <p:extLst>
      <p:ext uri="{BB962C8B-B14F-4D97-AF65-F5344CB8AC3E}">
        <p14:creationId xmlns:p14="http://schemas.microsoft.com/office/powerpoint/2010/main" val="27669084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706090"/>
          </a:xfrm>
        </p:spPr>
        <p:txBody>
          <a:bodyPr>
            <a:normAutofit/>
          </a:bodyPr>
          <a:lstStyle/>
          <a:p>
            <a:r>
              <a:rPr lang="it-IT" sz="3200" b="1" dirty="0" smtClean="0">
                <a:latin typeface="Arial" panose="020B0604020202020204" pitchFamily="34" charset="0"/>
                <a:cs typeface="Arial" panose="020B0604020202020204" pitchFamily="34" charset="0"/>
              </a:rPr>
              <a:t>HACCP</a:t>
            </a:r>
            <a:endParaRPr lang="it-IT" sz="3200" b="1" dirty="0">
              <a:latin typeface="Arial" panose="020B0604020202020204" pitchFamily="34" charset="0"/>
              <a:cs typeface="Arial" panose="020B0604020202020204" pitchFamily="34" charset="0"/>
            </a:endParaRPr>
          </a:p>
        </p:txBody>
      </p:sp>
      <p:sp>
        <p:nvSpPr>
          <p:cNvPr id="3" name="Segnaposto contenuto 2"/>
          <p:cNvSpPr>
            <a:spLocks noGrp="1"/>
          </p:cNvSpPr>
          <p:nvPr>
            <p:ph idx="1"/>
          </p:nvPr>
        </p:nvSpPr>
        <p:spPr>
          <a:xfrm>
            <a:off x="457200" y="1052736"/>
            <a:ext cx="8229600" cy="5073427"/>
          </a:xfrm>
        </p:spPr>
        <p:txBody>
          <a:bodyPr>
            <a:normAutofit/>
          </a:bodyPr>
          <a:lstStyle/>
          <a:p>
            <a:pPr marL="0" indent="0">
              <a:buNone/>
            </a:pPr>
            <a:r>
              <a:rPr lang="it-IT" sz="2400" b="1" dirty="0" smtClean="0">
                <a:latin typeface="Arial" panose="020B0604020202020204" pitchFamily="34" charset="0"/>
                <a:cs typeface="Arial" panose="020B0604020202020204" pitchFamily="34" charset="0"/>
              </a:rPr>
              <a:t>I </a:t>
            </a:r>
            <a:r>
              <a:rPr lang="it-IT" sz="2400" b="1" dirty="0">
                <a:latin typeface="Arial" panose="020B0604020202020204" pitchFamily="34" charset="0"/>
                <a:cs typeface="Arial" panose="020B0604020202020204" pitchFamily="34" charset="0"/>
              </a:rPr>
              <a:t>7 </a:t>
            </a:r>
            <a:r>
              <a:rPr lang="it-IT" sz="2400" b="1" dirty="0" smtClean="0">
                <a:latin typeface="Arial" panose="020B0604020202020204" pitchFamily="34" charset="0"/>
                <a:cs typeface="Arial" panose="020B0604020202020204" pitchFamily="34" charset="0"/>
              </a:rPr>
              <a:t>PRINCIPI DELL’HACCP:</a:t>
            </a:r>
          </a:p>
          <a:p>
            <a:pPr marL="457200" indent="-457200">
              <a:buFont typeface="+mj-lt"/>
              <a:buAutoNum type="arabicPeriod"/>
            </a:pPr>
            <a:r>
              <a:rPr lang="it-IT" sz="2400" b="1" i="1" dirty="0" smtClean="0">
                <a:latin typeface="Arial" panose="020B0604020202020204" pitchFamily="34" charset="0"/>
                <a:cs typeface="Arial" panose="020B0604020202020204" pitchFamily="34" charset="0"/>
              </a:rPr>
              <a:t>Individuazione dei pericoli e analisi dei rischi</a:t>
            </a:r>
            <a:r>
              <a:rPr lang="it-IT" sz="2400" dirty="0" smtClean="0">
                <a:latin typeface="Arial" panose="020B0604020202020204" pitchFamily="34" charset="0"/>
                <a:cs typeface="Arial" panose="020B0604020202020204" pitchFamily="34" charset="0"/>
              </a:rPr>
              <a:t>: </a:t>
            </a:r>
            <a:r>
              <a:rPr lang="it-IT" sz="2000" dirty="0" smtClean="0">
                <a:latin typeface="Arial" panose="020B0604020202020204" pitchFamily="34" charset="0"/>
                <a:cs typeface="Arial" panose="020B0604020202020204" pitchFamily="34" charset="0"/>
              </a:rPr>
              <a:t>occorre valutare le probabilità che i pericoli si concretizzino, nonché la gravità dell’eventuale danno sulla salute del consumatore</a:t>
            </a:r>
          </a:p>
          <a:p>
            <a:pPr marL="457200" indent="-457200">
              <a:buFont typeface="+mj-lt"/>
              <a:buAutoNum type="arabicPeriod"/>
            </a:pPr>
            <a:r>
              <a:rPr lang="it-IT" sz="2400" b="1" i="1" dirty="0" smtClean="0">
                <a:latin typeface="Arial" panose="020B0604020202020204" pitchFamily="34" charset="0"/>
                <a:cs typeface="Arial" panose="020B0604020202020204" pitchFamily="34" charset="0"/>
              </a:rPr>
              <a:t>Individuazione dei CCP </a:t>
            </a:r>
            <a:r>
              <a:rPr lang="it-IT" sz="2400" dirty="0" smtClean="0">
                <a:latin typeface="Arial" panose="020B0604020202020204" pitchFamily="34" charset="0"/>
                <a:cs typeface="Arial" panose="020B0604020202020204" pitchFamily="34" charset="0"/>
              </a:rPr>
              <a:t>(punti di controllo critici), </a:t>
            </a:r>
            <a:r>
              <a:rPr lang="it-IT" sz="2000" dirty="0" smtClean="0">
                <a:latin typeface="Arial" panose="020B0604020202020204" pitchFamily="34" charset="0"/>
                <a:cs typeface="Arial" panose="020B0604020202020204" pitchFamily="34" charset="0"/>
              </a:rPr>
              <a:t>in cui è possibile e necessario attuare un controllo al fine di eliminare, prevenire o ridurre un pericolo a limiti accettabili</a:t>
            </a:r>
          </a:p>
          <a:p>
            <a:pPr marL="457200" indent="-457200">
              <a:buFont typeface="+mj-lt"/>
              <a:buAutoNum type="arabicPeriod"/>
            </a:pPr>
            <a:r>
              <a:rPr lang="it-IT" sz="2400" b="1" i="1" dirty="0" smtClean="0">
                <a:latin typeface="Arial" panose="020B0604020202020204" pitchFamily="34" charset="0"/>
                <a:cs typeface="Arial" panose="020B0604020202020204" pitchFamily="34" charset="0"/>
              </a:rPr>
              <a:t>Definizione dei limiti critici </a:t>
            </a:r>
            <a:r>
              <a:rPr lang="it-IT" sz="2000" dirty="0" smtClean="0">
                <a:latin typeface="Arial" panose="020B0604020202020204" pitchFamily="34" charset="0"/>
                <a:cs typeface="Arial" panose="020B0604020202020204" pitchFamily="34" charset="0"/>
              </a:rPr>
              <a:t>(valori di riferimento che separano l’accettabilità dall’inaccettabilità, es. T </a:t>
            </a:r>
            <a:r>
              <a:rPr lang="it-IT" sz="2000" dirty="0" err="1" smtClean="0">
                <a:latin typeface="Arial" panose="020B0604020202020204" pitchFamily="34" charset="0"/>
                <a:cs typeface="Arial" panose="020B0604020202020204" pitchFamily="34" charset="0"/>
              </a:rPr>
              <a:t>min</a:t>
            </a:r>
            <a:r>
              <a:rPr lang="it-IT" sz="2000" dirty="0" smtClean="0">
                <a:latin typeface="Arial" panose="020B0604020202020204" pitchFamily="34" charset="0"/>
                <a:cs typeface="Arial" panose="020B0604020202020204" pitchFamily="34" charset="0"/>
              </a:rPr>
              <a:t> e </a:t>
            </a:r>
            <a:r>
              <a:rPr lang="it-IT" sz="2000" dirty="0" err="1" smtClean="0">
                <a:latin typeface="Arial" panose="020B0604020202020204" pitchFamily="34" charset="0"/>
                <a:cs typeface="Arial" panose="020B0604020202020204" pitchFamily="34" charset="0"/>
              </a:rPr>
              <a:t>max</a:t>
            </a:r>
            <a:r>
              <a:rPr lang="it-IT" sz="2000" dirty="0" smtClean="0">
                <a:latin typeface="Arial" panose="020B0604020202020204" pitchFamily="34" charset="0"/>
                <a:cs typeface="Arial" panose="020B0604020202020204" pitchFamily="34" charset="0"/>
              </a:rPr>
              <a:t> di conservazione, parametri microbiologici ecc.)</a:t>
            </a:r>
          </a:p>
          <a:p>
            <a:pPr marL="457200" indent="-457200">
              <a:buFont typeface="+mj-lt"/>
              <a:buAutoNum type="arabicPeriod"/>
            </a:pPr>
            <a:r>
              <a:rPr lang="it-IT" sz="2400" b="1" i="1" dirty="0" smtClean="0">
                <a:latin typeface="Arial" panose="020B0604020202020204" pitchFamily="34" charset="0"/>
                <a:cs typeface="Arial" panose="020B0604020202020204" pitchFamily="34" charset="0"/>
              </a:rPr>
              <a:t>Definizione delle procedure di monitoraggio, </a:t>
            </a:r>
            <a:r>
              <a:rPr lang="it-IT" sz="2000" dirty="0" smtClean="0">
                <a:latin typeface="Arial" panose="020B0604020202020204" pitchFamily="34" charset="0"/>
                <a:cs typeface="Arial" panose="020B0604020202020204" pitchFamily="34" charset="0"/>
              </a:rPr>
              <a:t>volte a </a:t>
            </a:r>
            <a:r>
              <a:rPr lang="it-IT" sz="2000" dirty="0">
                <a:latin typeface="Arial" panose="020B0604020202020204" pitchFamily="34" charset="0"/>
                <a:cs typeface="Arial" panose="020B0604020202020204" pitchFamily="34" charset="0"/>
              </a:rPr>
              <a:t>tenere i CCP</a:t>
            </a:r>
            <a:r>
              <a:rPr lang="it-IT" sz="2400" b="1" i="1" dirty="0">
                <a:latin typeface="Arial" panose="020B0604020202020204" pitchFamily="34" charset="0"/>
                <a:cs typeface="Arial" panose="020B0604020202020204" pitchFamily="34" charset="0"/>
              </a:rPr>
              <a:t> </a:t>
            </a:r>
            <a:r>
              <a:rPr lang="it-IT" sz="2000" dirty="0" smtClean="0">
                <a:latin typeface="Arial" panose="020B0604020202020204" pitchFamily="34" charset="0"/>
                <a:cs typeface="Arial" panose="020B0604020202020204" pitchFamily="34" charset="0"/>
              </a:rPr>
              <a:t>sotto controllo ed entro i limiti critici: si stabiliscono i soggetti, le modalità e la frequenza delle osservazioni e delle misure</a:t>
            </a:r>
            <a:endParaRPr lang="it-IT" sz="2400" b="1" i="1" dirty="0" smtClean="0">
              <a:latin typeface="Arial" panose="020B0604020202020204" pitchFamily="34" charset="0"/>
              <a:cs typeface="Arial" panose="020B0604020202020204" pitchFamily="34" charset="0"/>
            </a:endParaRPr>
          </a:p>
          <a:p>
            <a:pPr marL="0" indent="0">
              <a:buNone/>
            </a:pPr>
            <a:endParaRPr lang="it-IT"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590220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706090"/>
          </a:xfrm>
        </p:spPr>
        <p:txBody>
          <a:bodyPr>
            <a:normAutofit/>
          </a:bodyPr>
          <a:lstStyle/>
          <a:p>
            <a:r>
              <a:rPr lang="it-IT" sz="2800" b="1" dirty="0" smtClean="0">
                <a:latin typeface="Arial" panose="020B0604020202020204" pitchFamily="34" charset="0"/>
                <a:cs typeface="Arial" panose="020B0604020202020204" pitchFamily="34" charset="0"/>
              </a:rPr>
              <a:t>HACCP</a:t>
            </a:r>
            <a:endParaRPr lang="it-IT" sz="2800" b="1" dirty="0">
              <a:latin typeface="Arial" panose="020B0604020202020204" pitchFamily="34" charset="0"/>
              <a:cs typeface="Arial" panose="020B0604020202020204" pitchFamily="34" charset="0"/>
            </a:endParaRPr>
          </a:p>
        </p:txBody>
      </p:sp>
      <p:sp>
        <p:nvSpPr>
          <p:cNvPr id="3" name="Segnaposto contenuto 2"/>
          <p:cNvSpPr>
            <a:spLocks noGrp="1"/>
          </p:cNvSpPr>
          <p:nvPr>
            <p:ph idx="1"/>
          </p:nvPr>
        </p:nvSpPr>
        <p:spPr>
          <a:xfrm>
            <a:off x="457200" y="908720"/>
            <a:ext cx="8229600" cy="5217443"/>
          </a:xfrm>
        </p:spPr>
        <p:txBody>
          <a:bodyPr>
            <a:normAutofit lnSpcReduction="10000"/>
          </a:bodyPr>
          <a:lstStyle/>
          <a:p>
            <a:pPr marL="0" indent="0">
              <a:buNone/>
            </a:pPr>
            <a:r>
              <a:rPr lang="it-IT" sz="2000" b="1" dirty="0" smtClean="0">
                <a:latin typeface="Arial" panose="020B0604020202020204" pitchFamily="34" charset="0"/>
                <a:cs typeface="Arial" panose="020B0604020202020204" pitchFamily="34" charset="0"/>
              </a:rPr>
              <a:t>SEGUONO PRINCIPI HACCP</a:t>
            </a:r>
          </a:p>
          <a:p>
            <a:pPr marL="0" indent="0">
              <a:buNone/>
            </a:pPr>
            <a:r>
              <a:rPr lang="it-IT" sz="2400" b="1" dirty="0" smtClean="0">
                <a:latin typeface="Arial" panose="020B0604020202020204" pitchFamily="34" charset="0"/>
                <a:cs typeface="Arial" panose="020B0604020202020204" pitchFamily="34" charset="0"/>
              </a:rPr>
              <a:t>5</a:t>
            </a:r>
            <a:r>
              <a:rPr lang="it-IT" sz="2000" dirty="0" smtClean="0">
                <a:latin typeface="Arial" panose="020B0604020202020204" pitchFamily="34" charset="0"/>
                <a:cs typeface="Arial" panose="020B0604020202020204" pitchFamily="34" charset="0"/>
              </a:rPr>
              <a:t>. </a:t>
            </a:r>
            <a:r>
              <a:rPr lang="it-IT" sz="2400" b="1" i="1" dirty="0" smtClean="0">
                <a:latin typeface="Arial" panose="020B0604020202020204" pitchFamily="34" charset="0"/>
                <a:cs typeface="Arial" panose="020B0604020202020204" pitchFamily="34" charset="0"/>
              </a:rPr>
              <a:t>Definizione </a:t>
            </a:r>
            <a:r>
              <a:rPr lang="it-IT" sz="2400" b="1" i="1" dirty="0">
                <a:latin typeface="Arial" panose="020B0604020202020204" pitchFamily="34" charset="0"/>
                <a:cs typeface="Arial" panose="020B0604020202020204" pitchFamily="34" charset="0"/>
              </a:rPr>
              <a:t>e pianificazione delle azioni </a:t>
            </a:r>
            <a:r>
              <a:rPr lang="it-IT" sz="2400" b="1" i="1" dirty="0" smtClean="0">
                <a:latin typeface="Arial" panose="020B0604020202020204" pitchFamily="34" charset="0"/>
                <a:cs typeface="Arial" panose="020B0604020202020204" pitchFamily="34" charset="0"/>
              </a:rPr>
              <a:t>correttive: </a:t>
            </a:r>
            <a:r>
              <a:rPr lang="it-IT" sz="2400" dirty="0" smtClean="0">
                <a:latin typeface="Arial" panose="020B0604020202020204" pitchFamily="34" charset="0"/>
                <a:cs typeface="Arial" panose="020B0604020202020204" pitchFamily="34" charset="0"/>
              </a:rPr>
              <a:t>si stabiliscono in anticipo le azioni da effettuare quando il monitoraggio indica che un CCP non è più sotto controllo (è fuori dai limiti critici). Comprendono:</a:t>
            </a:r>
          </a:p>
          <a:p>
            <a:pPr>
              <a:buFont typeface="Wingdings" panose="05000000000000000000" pitchFamily="2" charset="2"/>
              <a:buChar char="Ø"/>
            </a:pPr>
            <a:r>
              <a:rPr lang="it-IT" sz="2400" i="1" dirty="0" smtClean="0">
                <a:latin typeface="Arial" panose="020B0604020202020204" pitchFamily="34" charset="0"/>
                <a:cs typeface="Arial" panose="020B0604020202020204" pitchFamily="34" charset="0"/>
              </a:rPr>
              <a:t>La correzione della causa dello scostamento dal limite critico</a:t>
            </a:r>
          </a:p>
          <a:p>
            <a:pPr>
              <a:buFont typeface="Wingdings" panose="05000000000000000000" pitchFamily="2" charset="2"/>
              <a:buChar char="Ø"/>
            </a:pPr>
            <a:r>
              <a:rPr lang="it-IT" sz="2400" i="1" dirty="0" smtClean="0">
                <a:latin typeface="Arial" panose="020B0604020202020204" pitchFamily="34" charset="0"/>
                <a:cs typeface="Arial" panose="020B0604020202020204" pitchFamily="34" charset="0"/>
              </a:rPr>
              <a:t>La verifica che il CCP sia di nuovo sotto controllo</a:t>
            </a:r>
          </a:p>
          <a:p>
            <a:pPr>
              <a:buFont typeface="Wingdings" panose="05000000000000000000" pitchFamily="2" charset="2"/>
              <a:buChar char="Ø"/>
            </a:pPr>
            <a:r>
              <a:rPr lang="it-IT" sz="2400" i="1" dirty="0" smtClean="0">
                <a:latin typeface="Arial" panose="020B0604020202020204" pitchFamily="34" charset="0"/>
                <a:cs typeface="Arial" panose="020B0604020202020204" pitchFamily="34" charset="0"/>
              </a:rPr>
              <a:t>Le procedure da attivare verso gli alimento prodotti quando il CCP non era sotto controllo</a:t>
            </a:r>
          </a:p>
          <a:p>
            <a:pPr>
              <a:buFont typeface="Wingdings" panose="05000000000000000000" pitchFamily="2" charset="2"/>
              <a:buChar char="Ø"/>
            </a:pPr>
            <a:r>
              <a:rPr lang="it-IT" sz="2400" i="1" dirty="0" smtClean="0">
                <a:latin typeface="Arial" panose="020B0604020202020204" pitchFamily="34" charset="0"/>
                <a:cs typeface="Arial" panose="020B0604020202020204" pitchFamily="34" charset="0"/>
              </a:rPr>
              <a:t>La registrazione dell’accaduto e delle misure adottate</a:t>
            </a:r>
          </a:p>
          <a:p>
            <a:pPr>
              <a:buFont typeface="Wingdings" panose="05000000000000000000" pitchFamily="2" charset="2"/>
              <a:buChar char="Ø"/>
            </a:pPr>
            <a:r>
              <a:rPr lang="it-IT" sz="2400" i="1" dirty="0" smtClean="0">
                <a:latin typeface="Arial" panose="020B0604020202020204" pitchFamily="34" charset="0"/>
                <a:cs typeface="Arial" panose="020B0604020202020204" pitchFamily="34" charset="0"/>
              </a:rPr>
              <a:t>L’eventuale individuazione di misure preventive più efficienti</a:t>
            </a:r>
            <a:endParaRPr lang="it-IT" sz="2400" i="1" dirty="0">
              <a:latin typeface="Arial" panose="020B0604020202020204" pitchFamily="34" charset="0"/>
              <a:cs typeface="Arial" panose="020B0604020202020204" pitchFamily="34" charset="0"/>
            </a:endParaRPr>
          </a:p>
          <a:p>
            <a:pPr marL="0" indent="0">
              <a:buNone/>
            </a:pPr>
            <a:endParaRPr lang="it-IT" sz="2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403275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562074"/>
          </a:xfrm>
        </p:spPr>
        <p:txBody>
          <a:bodyPr>
            <a:normAutofit/>
          </a:bodyPr>
          <a:lstStyle/>
          <a:p>
            <a:r>
              <a:rPr lang="it-IT" sz="2800" b="1" dirty="0" smtClean="0">
                <a:latin typeface="Arial" panose="020B0604020202020204" pitchFamily="34" charset="0"/>
                <a:cs typeface="Arial" panose="020B0604020202020204" pitchFamily="34" charset="0"/>
              </a:rPr>
              <a:t>HACCP</a:t>
            </a:r>
            <a:endParaRPr lang="it-IT" sz="2800" b="1" dirty="0">
              <a:latin typeface="Arial" panose="020B0604020202020204" pitchFamily="34" charset="0"/>
              <a:cs typeface="Arial" panose="020B0604020202020204" pitchFamily="34" charset="0"/>
            </a:endParaRPr>
          </a:p>
        </p:txBody>
      </p:sp>
      <p:sp>
        <p:nvSpPr>
          <p:cNvPr id="3" name="Segnaposto contenuto 2"/>
          <p:cNvSpPr>
            <a:spLocks noGrp="1"/>
          </p:cNvSpPr>
          <p:nvPr>
            <p:ph idx="1"/>
          </p:nvPr>
        </p:nvSpPr>
        <p:spPr>
          <a:xfrm>
            <a:off x="457200" y="1268760"/>
            <a:ext cx="8229600" cy="4857403"/>
          </a:xfrm>
        </p:spPr>
        <p:txBody>
          <a:bodyPr/>
          <a:lstStyle/>
          <a:p>
            <a:pPr marL="0" indent="0">
              <a:buNone/>
            </a:pPr>
            <a:r>
              <a:rPr lang="it-IT" sz="2400" b="1" dirty="0">
                <a:latin typeface="Arial" panose="020B0604020202020204" pitchFamily="34" charset="0"/>
                <a:cs typeface="Arial" panose="020B0604020202020204" pitchFamily="34" charset="0"/>
              </a:rPr>
              <a:t>SEGUONO PRINCIPI HACCP</a:t>
            </a:r>
          </a:p>
          <a:p>
            <a:pPr marL="0" indent="0">
              <a:buNone/>
            </a:pPr>
            <a:r>
              <a:rPr lang="it-IT" sz="2400" dirty="0" smtClean="0">
                <a:latin typeface="Arial" panose="020B0604020202020204" pitchFamily="34" charset="0"/>
                <a:cs typeface="Arial" panose="020B0604020202020204" pitchFamily="34" charset="0"/>
              </a:rPr>
              <a:t>6. </a:t>
            </a:r>
            <a:r>
              <a:rPr lang="it-IT" sz="2400" b="1" i="1" dirty="0">
                <a:latin typeface="Arial" panose="020B0604020202020204" pitchFamily="34" charset="0"/>
                <a:cs typeface="Arial" panose="020B0604020202020204" pitchFamily="34" charset="0"/>
              </a:rPr>
              <a:t>Definizione delle procedure di </a:t>
            </a:r>
            <a:r>
              <a:rPr lang="it-IT" sz="2400" b="1" i="1" dirty="0" smtClean="0">
                <a:latin typeface="Arial" panose="020B0604020202020204" pitchFamily="34" charset="0"/>
                <a:cs typeface="Arial" panose="020B0604020202020204" pitchFamily="34" charset="0"/>
              </a:rPr>
              <a:t>verifica: </a:t>
            </a:r>
            <a:r>
              <a:rPr lang="it-IT" sz="2400" dirty="0" smtClean="0">
                <a:latin typeface="Arial" panose="020B0604020202020204" pitchFamily="34" charset="0"/>
                <a:cs typeface="Arial" panose="020B0604020202020204" pitchFamily="34" charset="0"/>
              </a:rPr>
              <a:t>si stabiliscono procedure per confermare che il sistema HACCP sta funzionando efficacemente</a:t>
            </a:r>
            <a:endParaRPr lang="it-IT" sz="2400" b="1" i="1" dirty="0">
              <a:latin typeface="Arial" panose="020B0604020202020204" pitchFamily="34" charset="0"/>
              <a:cs typeface="Arial" panose="020B0604020202020204" pitchFamily="34" charset="0"/>
            </a:endParaRPr>
          </a:p>
          <a:p>
            <a:pPr marL="0" indent="0">
              <a:buNone/>
            </a:pPr>
            <a:r>
              <a:rPr lang="it-IT" sz="2400" b="1" i="1" dirty="0">
                <a:latin typeface="Arial" panose="020B0604020202020204" pitchFamily="34" charset="0"/>
                <a:cs typeface="Arial" panose="020B0604020202020204" pitchFamily="34" charset="0"/>
              </a:rPr>
              <a:t>7. Definizione delle procedure di </a:t>
            </a:r>
            <a:r>
              <a:rPr lang="it-IT" sz="2400" b="1" i="1" dirty="0" smtClean="0">
                <a:latin typeface="Arial" panose="020B0604020202020204" pitchFamily="34" charset="0"/>
                <a:cs typeface="Arial" panose="020B0604020202020204" pitchFamily="34" charset="0"/>
              </a:rPr>
              <a:t>registrazione: </a:t>
            </a:r>
            <a:r>
              <a:rPr lang="it-IT" sz="2400" dirty="0" smtClean="0">
                <a:latin typeface="Arial" panose="020B0604020202020204" pitchFamily="34" charset="0"/>
                <a:cs typeface="Arial" panose="020B0604020202020204" pitchFamily="34" charset="0"/>
              </a:rPr>
              <a:t>si predispongono documenti e registrazioni volte a dimostrare l’effettiva applicazione delle misure succitate, da esibire al momento dei controlli ufficiali da parte degli organi preposti</a:t>
            </a:r>
            <a:endParaRPr lang="it-IT" sz="2400" b="1" i="1" dirty="0">
              <a:latin typeface="Arial" panose="020B0604020202020204" pitchFamily="34" charset="0"/>
              <a:cs typeface="Arial" panose="020B0604020202020204" pitchFamily="34" charset="0"/>
            </a:endParaRPr>
          </a:p>
          <a:p>
            <a:pPr marL="0" indent="0">
              <a:buNone/>
            </a:pPr>
            <a:endParaRPr lang="it-IT" sz="2400" dirty="0"/>
          </a:p>
        </p:txBody>
      </p:sp>
    </p:spTree>
    <p:extLst>
      <p:ext uri="{BB962C8B-B14F-4D97-AF65-F5344CB8AC3E}">
        <p14:creationId xmlns:p14="http://schemas.microsoft.com/office/powerpoint/2010/main" val="7115274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922114"/>
          </a:xfrm>
        </p:spPr>
        <p:txBody>
          <a:bodyPr>
            <a:normAutofit/>
          </a:bodyPr>
          <a:lstStyle/>
          <a:p>
            <a:r>
              <a:rPr lang="it-IT" sz="2400" b="1" dirty="0">
                <a:latin typeface="Arial" panose="020B0604020202020204" pitchFamily="34" charset="0"/>
                <a:cs typeface="Arial" panose="020B0604020202020204" pitchFamily="34" charset="0"/>
              </a:rPr>
              <a:t>FRODI ALIMENTARI</a:t>
            </a:r>
          </a:p>
        </p:txBody>
      </p:sp>
      <p:sp>
        <p:nvSpPr>
          <p:cNvPr id="3" name="Segnaposto contenuto 2"/>
          <p:cNvSpPr>
            <a:spLocks noGrp="1"/>
          </p:cNvSpPr>
          <p:nvPr>
            <p:ph idx="1"/>
          </p:nvPr>
        </p:nvSpPr>
        <p:spPr>
          <a:xfrm>
            <a:off x="457200" y="1196752"/>
            <a:ext cx="8229600" cy="5112568"/>
          </a:xfrm>
        </p:spPr>
        <p:txBody>
          <a:bodyPr>
            <a:normAutofit/>
          </a:bodyPr>
          <a:lstStyle/>
          <a:p>
            <a:pPr marL="0" indent="0">
              <a:buNone/>
            </a:pPr>
            <a:r>
              <a:rPr lang="it-IT" sz="2400" dirty="0">
                <a:latin typeface="Arial" panose="020B0604020202020204" pitchFamily="34" charset="0"/>
                <a:cs typeface="Arial" panose="020B0604020202020204" pitchFamily="34" charset="0"/>
              </a:rPr>
              <a:t>Si distinguono in</a:t>
            </a:r>
            <a:r>
              <a:rPr lang="it-IT" sz="2400" b="1" dirty="0">
                <a:latin typeface="Arial" panose="020B0604020202020204" pitchFamily="34" charset="0"/>
                <a:cs typeface="Arial" panose="020B0604020202020204" pitchFamily="34" charset="0"/>
              </a:rPr>
              <a:t>:</a:t>
            </a:r>
          </a:p>
          <a:p>
            <a:pPr>
              <a:buFont typeface="Wingdings" panose="05000000000000000000" pitchFamily="2" charset="2"/>
              <a:buChar char="ü"/>
            </a:pPr>
            <a:r>
              <a:rPr lang="it-IT" sz="2400" b="1" dirty="0">
                <a:latin typeface="Arial" panose="020B0604020202020204" pitchFamily="34" charset="0"/>
                <a:cs typeface="Arial" panose="020B0604020202020204" pitchFamily="34" charset="0"/>
              </a:rPr>
              <a:t>Frodi commerciali</a:t>
            </a:r>
          </a:p>
          <a:p>
            <a:pPr>
              <a:buFont typeface="Wingdings" panose="05000000000000000000" pitchFamily="2" charset="2"/>
              <a:buChar char="ü"/>
            </a:pPr>
            <a:r>
              <a:rPr lang="it-IT" sz="2400" b="1" dirty="0">
                <a:latin typeface="Arial" panose="020B0604020202020204" pitchFamily="34" charset="0"/>
                <a:cs typeface="Arial" panose="020B0604020202020204" pitchFamily="34" charset="0"/>
              </a:rPr>
              <a:t>Frodi sanitarie</a:t>
            </a:r>
          </a:p>
          <a:p>
            <a:pPr marL="0" indent="0">
              <a:buNone/>
            </a:pPr>
            <a:r>
              <a:rPr lang="it-IT" sz="2400" dirty="0">
                <a:latin typeface="Arial" panose="020B0604020202020204" pitchFamily="34" charset="0"/>
                <a:cs typeface="Arial" panose="020B0604020202020204" pitchFamily="34" charset="0"/>
              </a:rPr>
              <a:t>Le frodi alimentari si classificano in:</a:t>
            </a:r>
          </a:p>
          <a:p>
            <a:pPr>
              <a:buFont typeface="Wingdings" panose="05000000000000000000" pitchFamily="2" charset="2"/>
              <a:buChar char="Ø"/>
            </a:pPr>
            <a:r>
              <a:rPr lang="it-IT" sz="2400" b="1" dirty="0">
                <a:latin typeface="Arial" panose="020B0604020202020204" pitchFamily="34" charset="0"/>
                <a:cs typeface="Arial" panose="020B0604020202020204" pitchFamily="34" charset="0"/>
              </a:rPr>
              <a:t>sofisticazioni </a:t>
            </a:r>
            <a:r>
              <a:rPr lang="it-IT" sz="2400" dirty="0">
                <a:latin typeface="Arial" panose="020B0604020202020204" pitchFamily="34" charset="0"/>
                <a:cs typeface="Arial" panose="020B0604020202020204" pitchFamily="34" charset="0"/>
              </a:rPr>
              <a:t>(es</a:t>
            </a:r>
            <a:r>
              <a:rPr lang="it-IT" sz="2400" b="1" dirty="0">
                <a:latin typeface="Arial" panose="020B0604020202020204" pitchFamily="34" charset="0"/>
                <a:cs typeface="Arial" panose="020B0604020202020204" pitchFamily="34" charset="0"/>
              </a:rPr>
              <a:t>. </a:t>
            </a:r>
            <a:r>
              <a:rPr lang="it-IT" sz="2400" dirty="0">
                <a:latin typeface="Arial" panose="020B0604020202020204" pitchFamily="34" charset="0"/>
                <a:cs typeface="Arial" panose="020B0604020202020204" pitchFamily="34" charset="0"/>
              </a:rPr>
              <a:t>aggiunta perossido benzoile a mozzarella o di additivo a base di SO2 a salsicce fresche)</a:t>
            </a:r>
          </a:p>
          <a:p>
            <a:pPr>
              <a:buFont typeface="Wingdings" panose="05000000000000000000" pitchFamily="2" charset="2"/>
              <a:buChar char="Ø"/>
            </a:pPr>
            <a:r>
              <a:rPr lang="it-IT" sz="2400" b="1" dirty="0">
                <a:latin typeface="Arial" panose="020B0604020202020204" pitchFamily="34" charset="0"/>
                <a:cs typeface="Arial" panose="020B0604020202020204" pitchFamily="34" charset="0"/>
              </a:rPr>
              <a:t>adulterazioni </a:t>
            </a:r>
            <a:r>
              <a:rPr lang="it-IT" sz="2400" dirty="0">
                <a:latin typeface="Arial" panose="020B0604020202020204" pitchFamily="34" charset="0"/>
                <a:cs typeface="Arial" panose="020B0604020202020204" pitchFamily="34" charset="0"/>
              </a:rPr>
              <a:t>(es. sostituzione di componenti con altri estranei, sottrazione o aumento % di un componente, impiego di caseina o latte in polvere zootecnico per mozzarelle))</a:t>
            </a:r>
          </a:p>
          <a:p>
            <a:pPr>
              <a:buFont typeface="Wingdings" panose="05000000000000000000" pitchFamily="2" charset="2"/>
              <a:buChar char="Ø"/>
            </a:pPr>
            <a:r>
              <a:rPr lang="it-IT" sz="2400" b="1" dirty="0">
                <a:latin typeface="Arial" panose="020B0604020202020204" pitchFamily="34" charset="0"/>
                <a:cs typeface="Arial" panose="020B0604020202020204" pitchFamily="34" charset="0"/>
              </a:rPr>
              <a:t>contraffazioni</a:t>
            </a:r>
          </a:p>
          <a:p>
            <a:pPr marL="0" indent="0">
              <a:buNone/>
            </a:pPr>
            <a:endParaRPr lang="it-IT"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399211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634082"/>
          </a:xfrm>
        </p:spPr>
        <p:txBody>
          <a:bodyPr>
            <a:normAutofit/>
          </a:bodyPr>
          <a:lstStyle/>
          <a:p>
            <a:r>
              <a:rPr lang="it-IT" sz="2800" b="1" dirty="0" smtClean="0">
                <a:latin typeface="Arial" panose="020B0604020202020204" pitchFamily="34" charset="0"/>
                <a:cs typeface="Arial" panose="020B0604020202020204" pitchFamily="34" charset="0"/>
              </a:rPr>
              <a:t>FRODI ALIMENTARI</a:t>
            </a:r>
            <a:endParaRPr lang="it-IT" sz="2800" b="1" dirty="0">
              <a:latin typeface="Arial" panose="020B0604020202020204" pitchFamily="34" charset="0"/>
              <a:cs typeface="Arial" panose="020B0604020202020204" pitchFamily="34" charset="0"/>
            </a:endParaRPr>
          </a:p>
        </p:txBody>
      </p:sp>
      <p:sp>
        <p:nvSpPr>
          <p:cNvPr id="3" name="Segnaposto contenuto 2"/>
          <p:cNvSpPr>
            <a:spLocks noGrp="1"/>
          </p:cNvSpPr>
          <p:nvPr>
            <p:ph idx="1"/>
          </p:nvPr>
        </p:nvSpPr>
        <p:spPr>
          <a:xfrm>
            <a:off x="457200" y="1124744"/>
            <a:ext cx="8229600" cy="5001419"/>
          </a:xfrm>
        </p:spPr>
        <p:txBody>
          <a:bodyPr>
            <a:normAutofit lnSpcReduction="10000"/>
          </a:bodyPr>
          <a:lstStyle/>
          <a:p>
            <a:pPr marL="0" indent="0">
              <a:buNone/>
            </a:pPr>
            <a:r>
              <a:rPr lang="it-IT" sz="2400" dirty="0">
                <a:latin typeface="Arial" panose="020B0604020202020204" pitchFamily="34" charset="0"/>
                <a:cs typeface="Arial" panose="020B0604020202020204" pitchFamily="34" charset="0"/>
              </a:rPr>
              <a:t>Le frodi più diffuse riguardano:</a:t>
            </a:r>
          </a:p>
          <a:p>
            <a:pPr>
              <a:buFont typeface="Wingdings" panose="05000000000000000000" pitchFamily="2" charset="2"/>
              <a:buChar char="v"/>
            </a:pPr>
            <a:r>
              <a:rPr lang="it-IT" sz="2400" b="1" dirty="0">
                <a:latin typeface="Arial" panose="020B0604020202020204" pitchFamily="34" charset="0"/>
                <a:cs typeface="Arial" panose="020B0604020202020204" pitchFamily="34" charset="0"/>
              </a:rPr>
              <a:t>Vino</a:t>
            </a:r>
          </a:p>
          <a:p>
            <a:pPr>
              <a:buFont typeface="Wingdings" panose="05000000000000000000" pitchFamily="2" charset="2"/>
              <a:buChar char="§"/>
            </a:pPr>
            <a:r>
              <a:rPr lang="it-IT" sz="2400" dirty="0">
                <a:latin typeface="Arial" panose="020B0604020202020204" pitchFamily="34" charset="0"/>
                <a:cs typeface="Arial" panose="020B0604020202020204" pitchFamily="34" charset="0"/>
              </a:rPr>
              <a:t>zuccheraggio</a:t>
            </a:r>
          </a:p>
          <a:p>
            <a:pPr>
              <a:buFont typeface="Wingdings" panose="05000000000000000000" pitchFamily="2" charset="2"/>
              <a:buChar char="§"/>
            </a:pPr>
            <a:r>
              <a:rPr lang="it-IT" sz="2400" dirty="0">
                <a:latin typeface="Arial" panose="020B0604020202020204" pitchFamily="34" charset="0"/>
                <a:cs typeface="Arial" panose="020B0604020202020204" pitchFamily="34" charset="0"/>
              </a:rPr>
              <a:t>impiego di vini ultratorchiati, di fecce o additivi non consentiti</a:t>
            </a:r>
          </a:p>
          <a:p>
            <a:pPr>
              <a:buFont typeface="Wingdings" panose="05000000000000000000" pitchFamily="2" charset="2"/>
              <a:buChar char="§"/>
            </a:pPr>
            <a:r>
              <a:rPr lang="it-IT" sz="2400" dirty="0">
                <a:latin typeface="Arial" panose="020B0604020202020204" pitchFamily="34" charset="0"/>
                <a:cs typeface="Arial" panose="020B0604020202020204" pitchFamily="34" charset="0"/>
              </a:rPr>
              <a:t>impiego di uve da tavola in sostituzione di uve </a:t>
            </a:r>
            <a:r>
              <a:rPr lang="it-IT" sz="2400" dirty="0" smtClean="0">
                <a:latin typeface="Arial" panose="020B0604020202020204" pitchFamily="34" charset="0"/>
                <a:cs typeface="Arial" panose="020B0604020202020204" pitchFamily="34" charset="0"/>
              </a:rPr>
              <a:t>pregiate</a:t>
            </a:r>
          </a:p>
          <a:p>
            <a:pPr lvl="0">
              <a:buFont typeface="Wingdings" panose="05000000000000000000" pitchFamily="2" charset="2"/>
              <a:buChar char="v"/>
            </a:pPr>
            <a:r>
              <a:rPr lang="it-IT" sz="2400" b="1" dirty="0">
                <a:latin typeface="Arial" panose="020B0604020202020204" pitchFamily="34" charset="0"/>
                <a:cs typeface="Arial" panose="020B0604020202020204" pitchFamily="34" charset="0"/>
              </a:rPr>
              <a:t>Olio d’oliva</a:t>
            </a:r>
          </a:p>
          <a:p>
            <a:pPr lvl="0">
              <a:buFont typeface="Wingdings" panose="05000000000000000000" pitchFamily="2" charset="2"/>
              <a:buChar char="§"/>
            </a:pPr>
            <a:r>
              <a:rPr lang="it-IT" sz="2400" dirty="0">
                <a:latin typeface="Arial" panose="020B0604020202020204" pitchFamily="34" charset="0"/>
                <a:cs typeface="Arial" panose="020B0604020202020204" pitchFamily="34" charset="0"/>
              </a:rPr>
              <a:t>aggiunta di oli di semi</a:t>
            </a:r>
          </a:p>
          <a:p>
            <a:pPr lvl="0">
              <a:buFont typeface="Wingdings" panose="05000000000000000000" pitchFamily="2" charset="2"/>
              <a:buChar char="§"/>
            </a:pPr>
            <a:r>
              <a:rPr lang="it-IT" sz="2400" dirty="0">
                <a:latin typeface="Arial" panose="020B0604020202020204" pitchFamily="34" charset="0"/>
                <a:cs typeface="Arial" panose="020B0604020202020204" pitchFamily="34" charset="0"/>
              </a:rPr>
              <a:t>etichettatura come olio vergine di un olio di categoria inferiore o deodorato</a:t>
            </a:r>
          </a:p>
          <a:p>
            <a:pPr lvl="0">
              <a:buFont typeface="Wingdings" panose="05000000000000000000" pitchFamily="2" charset="2"/>
              <a:buChar char="§"/>
            </a:pPr>
            <a:r>
              <a:rPr lang="it-IT" sz="2400" dirty="0">
                <a:latin typeface="Arial" panose="020B0604020202020204" pitchFamily="34" charset="0"/>
                <a:cs typeface="Arial" panose="020B0604020202020204" pitchFamily="34" charset="0"/>
              </a:rPr>
              <a:t>miscela di un  olio mediocre, importato da Spagna, Grecia o Tunisia a un prezzo vantaggioso, con olio locale, etichettando il prodotto come «</a:t>
            </a:r>
            <a:r>
              <a:rPr lang="it-IT" sz="2400" i="1" dirty="0">
                <a:latin typeface="Arial" panose="020B0604020202020204" pitchFamily="34" charset="0"/>
                <a:cs typeface="Arial" panose="020B0604020202020204" pitchFamily="34" charset="0"/>
              </a:rPr>
              <a:t>100% italiano»</a:t>
            </a:r>
            <a:endParaRPr lang="it-IT" sz="2400" dirty="0">
              <a:latin typeface="Arial" panose="020B0604020202020204" pitchFamily="34" charset="0"/>
              <a:cs typeface="Arial" panose="020B0604020202020204" pitchFamily="34" charset="0"/>
            </a:endParaRPr>
          </a:p>
          <a:p>
            <a:pPr>
              <a:buFont typeface="Wingdings" panose="05000000000000000000" pitchFamily="2" charset="2"/>
              <a:buChar char="v"/>
            </a:pPr>
            <a:endParaRPr lang="it-IT" sz="2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132213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706090"/>
          </a:xfrm>
        </p:spPr>
        <p:txBody>
          <a:bodyPr>
            <a:normAutofit/>
          </a:bodyPr>
          <a:lstStyle/>
          <a:p>
            <a:r>
              <a:rPr lang="it-IT" sz="2400" b="1" dirty="0">
                <a:latin typeface="Arial" panose="020B0604020202020204" pitchFamily="34" charset="0"/>
                <a:cs typeface="Arial" panose="020B0604020202020204" pitchFamily="34" charset="0"/>
              </a:rPr>
              <a:t>FRODI ALIMENTARI</a:t>
            </a:r>
          </a:p>
        </p:txBody>
      </p:sp>
      <p:sp>
        <p:nvSpPr>
          <p:cNvPr id="3" name="Segnaposto contenuto 2"/>
          <p:cNvSpPr>
            <a:spLocks noGrp="1"/>
          </p:cNvSpPr>
          <p:nvPr>
            <p:ph idx="1"/>
          </p:nvPr>
        </p:nvSpPr>
        <p:spPr>
          <a:xfrm>
            <a:off x="457200" y="1052736"/>
            <a:ext cx="8229600" cy="5073427"/>
          </a:xfrm>
        </p:spPr>
        <p:txBody>
          <a:bodyPr>
            <a:normAutofit/>
          </a:bodyPr>
          <a:lstStyle/>
          <a:p>
            <a:pPr>
              <a:buFont typeface="Wingdings" panose="05000000000000000000" pitchFamily="2" charset="2"/>
              <a:buChar char="v"/>
            </a:pPr>
            <a:r>
              <a:rPr lang="it-IT" sz="2400" b="1" dirty="0" smtClean="0">
                <a:latin typeface="Arial" panose="020B0604020202020204" pitchFamily="34" charset="0"/>
                <a:cs typeface="Arial" panose="020B0604020202020204" pitchFamily="34" charset="0"/>
              </a:rPr>
              <a:t>Pesce</a:t>
            </a:r>
            <a:endParaRPr lang="it-IT" sz="2400" dirty="0">
              <a:latin typeface="Arial" panose="020B0604020202020204" pitchFamily="34" charset="0"/>
              <a:cs typeface="Arial" panose="020B0604020202020204" pitchFamily="34" charset="0"/>
            </a:endParaRPr>
          </a:p>
          <a:p>
            <a:pPr lvl="0">
              <a:buFont typeface="Wingdings" panose="05000000000000000000" pitchFamily="2" charset="2"/>
              <a:buChar char="§"/>
            </a:pPr>
            <a:r>
              <a:rPr lang="it-IT" sz="2400" dirty="0">
                <a:latin typeface="Arial" panose="020B0604020202020204" pitchFamily="34" charset="0"/>
                <a:cs typeface="Arial" panose="020B0604020202020204" pitchFamily="34" charset="0"/>
              </a:rPr>
              <a:t>vendita di prodotti scongelati per freschi; </a:t>
            </a:r>
          </a:p>
          <a:p>
            <a:pPr lvl="0">
              <a:buFont typeface="Wingdings" panose="05000000000000000000" pitchFamily="2" charset="2"/>
              <a:buChar char="§"/>
            </a:pPr>
            <a:r>
              <a:rPr lang="it-IT" sz="2400" dirty="0">
                <a:latin typeface="Arial" panose="020B0604020202020204" pitchFamily="34" charset="0"/>
                <a:cs typeface="Arial" panose="020B0604020202020204" pitchFamily="34" charset="0"/>
              </a:rPr>
              <a:t>vendita di prodotti di allevamento per prodotti catturati in mare; </a:t>
            </a:r>
          </a:p>
          <a:p>
            <a:pPr lvl="0">
              <a:buFont typeface="Wingdings" panose="05000000000000000000" pitchFamily="2" charset="2"/>
              <a:buChar char="§"/>
            </a:pPr>
            <a:r>
              <a:rPr lang="it-IT" sz="2400" dirty="0">
                <a:latin typeface="Arial" panose="020B0604020202020204" pitchFamily="34" charset="0"/>
                <a:cs typeface="Arial" panose="020B0604020202020204" pitchFamily="34" charset="0"/>
              </a:rPr>
              <a:t>vendita di specie diverse da quelle dichiarate (esempi: sogliole, calamari, merluzzi ecc.); </a:t>
            </a:r>
          </a:p>
          <a:p>
            <a:pPr lvl="0">
              <a:buFont typeface="Wingdings" panose="05000000000000000000" pitchFamily="2" charset="2"/>
              <a:buChar char="§"/>
            </a:pPr>
            <a:r>
              <a:rPr lang="it-IT" sz="2400" dirty="0">
                <a:latin typeface="Arial" panose="020B0604020202020204" pitchFamily="34" charset="0"/>
                <a:cs typeface="Arial" panose="020B0604020202020204" pitchFamily="34" charset="0"/>
              </a:rPr>
              <a:t>vendita di prodotti congelati coperti da glassatura senza l’indicazione del peso netto o della percentuale di glassatura; </a:t>
            </a:r>
          </a:p>
          <a:p>
            <a:pPr lvl="0">
              <a:buFont typeface="Wingdings" panose="05000000000000000000" pitchFamily="2" charset="2"/>
              <a:buChar char="§"/>
            </a:pPr>
            <a:r>
              <a:rPr lang="it-IT" sz="2400" dirty="0">
                <a:latin typeface="Arial" panose="020B0604020202020204" pitchFamily="34" charset="0"/>
                <a:cs typeface="Arial" panose="020B0604020202020204" pitchFamily="34" charset="0"/>
              </a:rPr>
              <a:t>vendita di prodotti trattati con additivi per mascherare un preesistente stato di alterazione</a:t>
            </a:r>
          </a:p>
          <a:p>
            <a:pPr lvl="0">
              <a:buFont typeface="Wingdings" panose="05000000000000000000" pitchFamily="2" charset="2"/>
              <a:buChar char="§"/>
            </a:pPr>
            <a:endParaRPr lang="it-IT" sz="2000" dirty="0">
              <a:latin typeface="Arial" panose="020B0604020202020204" pitchFamily="34" charset="0"/>
              <a:cs typeface="Arial" panose="020B0604020202020204" pitchFamily="34" charset="0"/>
            </a:endParaRPr>
          </a:p>
          <a:p>
            <a:pPr lvl="0">
              <a:buFont typeface="Wingdings" panose="05000000000000000000" pitchFamily="2" charset="2"/>
              <a:buChar char="§"/>
            </a:pPr>
            <a:endParaRPr lang="it-IT" sz="2000" dirty="0">
              <a:latin typeface="Arial" panose="020B0604020202020204" pitchFamily="34" charset="0"/>
              <a:cs typeface="Arial" panose="020B0604020202020204" pitchFamily="34" charset="0"/>
            </a:endParaRPr>
          </a:p>
          <a:p>
            <a:pPr>
              <a:buFont typeface="Wingdings" panose="05000000000000000000" pitchFamily="2" charset="2"/>
              <a:buChar char="v"/>
            </a:pPr>
            <a:endParaRPr lang="it-IT" dirty="0"/>
          </a:p>
        </p:txBody>
      </p:sp>
    </p:spTree>
    <p:extLst>
      <p:ext uri="{BB962C8B-B14F-4D97-AF65-F5344CB8AC3E}">
        <p14:creationId xmlns:p14="http://schemas.microsoft.com/office/powerpoint/2010/main" val="5245742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706090"/>
          </a:xfrm>
        </p:spPr>
        <p:txBody>
          <a:bodyPr>
            <a:normAutofit/>
          </a:bodyPr>
          <a:lstStyle/>
          <a:p>
            <a:r>
              <a:rPr lang="it-IT" sz="2400" b="1" dirty="0">
                <a:latin typeface="Arial" panose="020B0604020202020204" pitchFamily="34" charset="0"/>
                <a:cs typeface="Arial" panose="020B0604020202020204" pitchFamily="34" charset="0"/>
              </a:rPr>
              <a:t>FRODI ALIMENTARI</a:t>
            </a:r>
          </a:p>
        </p:txBody>
      </p:sp>
      <p:sp>
        <p:nvSpPr>
          <p:cNvPr id="3" name="Segnaposto contenuto 2"/>
          <p:cNvSpPr>
            <a:spLocks noGrp="1"/>
          </p:cNvSpPr>
          <p:nvPr>
            <p:ph idx="1"/>
          </p:nvPr>
        </p:nvSpPr>
        <p:spPr>
          <a:xfrm>
            <a:off x="467544" y="1124744"/>
            <a:ext cx="8229600" cy="5030019"/>
          </a:xfrm>
        </p:spPr>
        <p:txBody>
          <a:bodyPr>
            <a:normAutofit/>
          </a:bodyPr>
          <a:lstStyle/>
          <a:p>
            <a:pPr>
              <a:buFont typeface="Wingdings" panose="05000000000000000000" pitchFamily="2" charset="2"/>
              <a:buChar char="v"/>
            </a:pPr>
            <a:r>
              <a:rPr lang="it-IT" sz="2000" b="1" dirty="0">
                <a:latin typeface="Arial" panose="020B0604020202020204" pitchFamily="34" charset="0"/>
                <a:cs typeface="Arial" panose="020B0604020202020204" pitchFamily="34" charset="0"/>
              </a:rPr>
              <a:t> </a:t>
            </a:r>
            <a:r>
              <a:rPr lang="it-IT" sz="2400" b="1" dirty="0">
                <a:latin typeface="Arial" panose="020B0604020202020204" pitchFamily="34" charset="0"/>
                <a:cs typeface="Arial" panose="020B0604020202020204" pitchFamily="34" charset="0"/>
              </a:rPr>
              <a:t>Carni</a:t>
            </a:r>
            <a:endParaRPr lang="it-IT" sz="2400" dirty="0">
              <a:latin typeface="Arial" panose="020B0604020202020204" pitchFamily="34" charset="0"/>
              <a:cs typeface="Arial" panose="020B0604020202020204" pitchFamily="34" charset="0"/>
            </a:endParaRPr>
          </a:p>
          <a:p>
            <a:pPr lvl="0">
              <a:buFont typeface="Wingdings" panose="05000000000000000000" pitchFamily="2" charset="2"/>
              <a:buChar char="§"/>
            </a:pPr>
            <a:r>
              <a:rPr lang="it-IT" sz="2400" dirty="0">
                <a:latin typeface="Arial" panose="020B0604020202020204" pitchFamily="34" charset="0"/>
                <a:cs typeface="Arial" panose="020B0604020202020204" pitchFamily="34" charset="0"/>
              </a:rPr>
              <a:t>vendita di carni provenienti da animali ingrassati con sostanze non consentite (ormoni)</a:t>
            </a:r>
          </a:p>
          <a:p>
            <a:pPr lvl="0">
              <a:buFont typeface="Wingdings" panose="05000000000000000000" pitchFamily="2" charset="2"/>
              <a:buChar char="§"/>
            </a:pPr>
            <a:r>
              <a:rPr lang="it-IT" sz="2400" dirty="0">
                <a:latin typeface="Arial" panose="020B0604020202020204" pitchFamily="34" charset="0"/>
                <a:cs typeface="Arial" panose="020B0604020202020204" pitchFamily="34" charset="0"/>
              </a:rPr>
              <a:t>vendita di carni contenenti residui di medicinali </a:t>
            </a:r>
          </a:p>
          <a:p>
            <a:pPr lvl="0">
              <a:buFont typeface="Wingdings" panose="05000000000000000000" pitchFamily="2" charset="2"/>
              <a:buChar char="§"/>
            </a:pPr>
            <a:r>
              <a:rPr lang="it-IT" sz="2400" dirty="0">
                <a:latin typeface="Arial" panose="020B0604020202020204" pitchFamily="34" charset="0"/>
                <a:cs typeface="Arial" panose="020B0604020202020204" pitchFamily="34" charset="0"/>
              </a:rPr>
              <a:t>vendita di carni della stessa specie ma di qualità diversa (vitello adulto per vitello).</a:t>
            </a:r>
          </a:p>
          <a:p>
            <a:pPr lvl="0">
              <a:buFont typeface="Wingdings" panose="05000000000000000000" pitchFamily="2" charset="2"/>
              <a:buChar char="§"/>
            </a:pPr>
            <a:r>
              <a:rPr lang="it-IT" sz="2400" dirty="0">
                <a:latin typeface="Arial" panose="020B0604020202020204" pitchFamily="34" charset="0"/>
                <a:cs typeface="Arial" panose="020B0604020202020204" pitchFamily="34" charset="0"/>
              </a:rPr>
              <a:t>vendita di tagli meno pregiati per tagli pregiati</a:t>
            </a:r>
          </a:p>
          <a:p>
            <a:pPr marL="0" lvl="0" indent="0">
              <a:buNone/>
            </a:pPr>
            <a:endParaRPr lang="it-IT" sz="2200" dirty="0">
              <a:latin typeface="Arial" panose="020B0604020202020204" pitchFamily="34" charset="0"/>
              <a:cs typeface="Arial" panose="020B0604020202020204" pitchFamily="34" charset="0"/>
            </a:endParaRPr>
          </a:p>
          <a:p>
            <a:pPr lvl="0">
              <a:buFont typeface="Wingdings" panose="05000000000000000000" pitchFamily="2" charset="2"/>
              <a:buChar char="§"/>
            </a:pPr>
            <a:endParaRPr lang="it-IT" b="1" dirty="0"/>
          </a:p>
        </p:txBody>
      </p:sp>
    </p:spTree>
    <p:extLst>
      <p:ext uri="{BB962C8B-B14F-4D97-AF65-F5344CB8AC3E}">
        <p14:creationId xmlns:p14="http://schemas.microsoft.com/office/powerpoint/2010/main" val="36910332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706090"/>
          </a:xfrm>
        </p:spPr>
        <p:txBody>
          <a:bodyPr>
            <a:normAutofit/>
          </a:bodyPr>
          <a:lstStyle/>
          <a:p>
            <a:r>
              <a:rPr lang="it-IT" sz="2800" b="1" dirty="0" smtClean="0">
                <a:latin typeface="Arial" panose="020B0604020202020204" pitchFamily="34" charset="0"/>
                <a:cs typeface="Arial" panose="020B0604020202020204" pitchFamily="34" charset="0"/>
              </a:rPr>
              <a:t>FRODI ALIMENTARI</a:t>
            </a:r>
            <a:endParaRPr lang="it-IT" sz="2800" b="1" dirty="0">
              <a:latin typeface="Arial" panose="020B0604020202020204" pitchFamily="34" charset="0"/>
              <a:cs typeface="Arial" panose="020B0604020202020204" pitchFamily="34" charset="0"/>
            </a:endParaRPr>
          </a:p>
        </p:txBody>
      </p:sp>
      <p:sp>
        <p:nvSpPr>
          <p:cNvPr id="3" name="Segnaposto contenuto 2"/>
          <p:cNvSpPr>
            <a:spLocks noGrp="1"/>
          </p:cNvSpPr>
          <p:nvPr>
            <p:ph idx="1"/>
          </p:nvPr>
        </p:nvSpPr>
        <p:spPr>
          <a:xfrm>
            <a:off x="457200" y="1196752"/>
            <a:ext cx="8229600" cy="4929411"/>
          </a:xfrm>
        </p:spPr>
        <p:txBody>
          <a:bodyPr>
            <a:normAutofit/>
          </a:bodyPr>
          <a:lstStyle/>
          <a:p>
            <a:pPr lvl="0">
              <a:buFont typeface="Wingdings" panose="05000000000000000000" pitchFamily="2" charset="2"/>
              <a:buChar char="v"/>
            </a:pPr>
            <a:r>
              <a:rPr lang="it-IT" sz="2400" b="1" dirty="0">
                <a:latin typeface="Arial" panose="020B0604020202020204" pitchFamily="34" charset="0"/>
                <a:cs typeface="Arial" panose="020B0604020202020204" pitchFamily="34" charset="0"/>
              </a:rPr>
              <a:t>Latte</a:t>
            </a:r>
          </a:p>
          <a:p>
            <a:pPr lvl="0"/>
            <a:r>
              <a:rPr lang="it-IT" sz="2400" dirty="0">
                <a:latin typeface="Arial" panose="020B0604020202020204" pitchFamily="34" charset="0"/>
                <a:cs typeface="Arial" panose="020B0604020202020204" pitchFamily="34" charset="0"/>
              </a:rPr>
              <a:t>annacquamento con o senza salagione e scrematura;</a:t>
            </a:r>
          </a:p>
          <a:p>
            <a:pPr lvl="0"/>
            <a:r>
              <a:rPr lang="it-IT" sz="2400" dirty="0">
                <a:latin typeface="Arial" panose="020B0604020202020204" pitchFamily="34" charset="0"/>
                <a:cs typeface="Arial" panose="020B0604020202020204" pitchFamily="34" charset="0"/>
              </a:rPr>
              <a:t>ricostituzione di latte in polvere;</a:t>
            </a:r>
          </a:p>
          <a:p>
            <a:pPr lvl="0"/>
            <a:r>
              <a:rPr lang="it-IT" sz="2400" dirty="0">
                <a:latin typeface="Arial" panose="020B0604020202020204" pitchFamily="34" charset="0"/>
                <a:cs typeface="Arial" panose="020B0604020202020204" pitchFamily="34" charset="0"/>
              </a:rPr>
              <a:t>neutralizzazione di latte inacidito con aggiunta di alcali;</a:t>
            </a:r>
          </a:p>
          <a:p>
            <a:pPr lvl="0"/>
            <a:r>
              <a:rPr lang="it-IT" sz="2400" dirty="0">
                <a:latin typeface="Arial" panose="020B0604020202020204" pitchFamily="34" charset="0"/>
                <a:cs typeface="Arial" panose="020B0604020202020204" pitchFamily="34" charset="0"/>
              </a:rPr>
              <a:t>aggiunta di acqua ossigenata per ridurre una carica batterica elevata</a:t>
            </a:r>
            <a:r>
              <a:rPr lang="it-IT" sz="2400" dirty="0" smtClean="0">
                <a:latin typeface="Arial" panose="020B0604020202020204" pitchFamily="34" charset="0"/>
                <a:cs typeface="Arial" panose="020B0604020202020204" pitchFamily="34" charset="0"/>
              </a:rPr>
              <a:t>.</a:t>
            </a:r>
          </a:p>
          <a:p>
            <a:pPr marL="0" lvl="0" indent="0">
              <a:buNone/>
            </a:pPr>
            <a:endParaRPr lang="it-IT" sz="2400" dirty="0" smtClean="0">
              <a:latin typeface="Arial" panose="020B0604020202020204" pitchFamily="34" charset="0"/>
              <a:cs typeface="Arial" panose="020B0604020202020204" pitchFamily="34" charset="0"/>
            </a:endParaRPr>
          </a:p>
          <a:p>
            <a:pPr>
              <a:buFont typeface="Wingdings" panose="05000000000000000000" pitchFamily="2" charset="2"/>
              <a:buChar char="v"/>
            </a:pPr>
            <a:r>
              <a:rPr lang="it-IT" sz="2400" b="1" dirty="0">
                <a:latin typeface="Arial" panose="020B0604020202020204" pitchFamily="34" charset="0"/>
                <a:cs typeface="Arial" panose="020B0604020202020204" pitchFamily="34" charset="0"/>
              </a:rPr>
              <a:t>Mozzarella</a:t>
            </a:r>
          </a:p>
          <a:p>
            <a:pPr>
              <a:buFont typeface="Wingdings" panose="05000000000000000000" pitchFamily="2" charset="2"/>
              <a:buChar char="§"/>
            </a:pPr>
            <a:r>
              <a:rPr lang="it-IT" sz="2400" dirty="0">
                <a:latin typeface="Arial" panose="020B0604020202020204" pitchFamily="34" charset="0"/>
                <a:cs typeface="Arial" panose="020B0604020202020204" pitchFamily="34" charset="0"/>
              </a:rPr>
              <a:t>impiego di latte in polvere</a:t>
            </a:r>
          </a:p>
          <a:p>
            <a:pPr>
              <a:buFont typeface="Wingdings" panose="05000000000000000000" pitchFamily="2" charset="2"/>
              <a:buChar char="§"/>
            </a:pPr>
            <a:r>
              <a:rPr lang="it-IT" sz="2400" dirty="0">
                <a:latin typeface="Arial" panose="020B0604020202020204" pitchFamily="34" charset="0"/>
                <a:cs typeface="Arial" panose="020B0604020202020204" pitchFamily="34" charset="0"/>
              </a:rPr>
              <a:t>impiego di caseine industriali</a:t>
            </a:r>
          </a:p>
          <a:p>
            <a:pPr>
              <a:buFont typeface="Wingdings" panose="05000000000000000000" pitchFamily="2" charset="2"/>
              <a:buChar char="§"/>
            </a:pPr>
            <a:r>
              <a:rPr lang="it-IT" sz="2400" dirty="0">
                <a:latin typeface="Arial" panose="020B0604020202020204" pitchFamily="34" charset="0"/>
                <a:cs typeface="Arial" panose="020B0604020202020204" pitchFamily="34" charset="0"/>
              </a:rPr>
              <a:t>impiego di cagliate di origine estera</a:t>
            </a:r>
          </a:p>
          <a:p>
            <a:pPr marL="0" lvl="0" indent="0">
              <a:buNone/>
            </a:pPr>
            <a:endParaRPr lang="it-IT"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084037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706090"/>
          </a:xfrm>
        </p:spPr>
        <p:txBody>
          <a:bodyPr>
            <a:normAutofit/>
          </a:bodyPr>
          <a:lstStyle/>
          <a:p>
            <a:r>
              <a:rPr lang="it-IT" sz="2400" b="1" dirty="0">
                <a:latin typeface="Arial" panose="020B0604020202020204" pitchFamily="34" charset="0"/>
                <a:cs typeface="Arial" panose="020B0604020202020204" pitchFamily="34" charset="0"/>
              </a:rPr>
              <a:t>FRODI ALIMENTARI</a:t>
            </a:r>
          </a:p>
        </p:txBody>
      </p:sp>
      <p:sp>
        <p:nvSpPr>
          <p:cNvPr id="3" name="Segnaposto contenuto 2"/>
          <p:cNvSpPr>
            <a:spLocks noGrp="1"/>
          </p:cNvSpPr>
          <p:nvPr>
            <p:ph idx="1"/>
          </p:nvPr>
        </p:nvSpPr>
        <p:spPr>
          <a:xfrm>
            <a:off x="457200" y="1268760"/>
            <a:ext cx="8229600" cy="4857403"/>
          </a:xfrm>
        </p:spPr>
        <p:txBody>
          <a:bodyPr>
            <a:normAutofit/>
          </a:bodyPr>
          <a:lstStyle/>
          <a:p>
            <a:pPr>
              <a:buFont typeface="Wingdings" panose="05000000000000000000" pitchFamily="2" charset="2"/>
              <a:buChar char="v"/>
            </a:pPr>
            <a:r>
              <a:rPr lang="it-IT" sz="2400" b="1" dirty="0" smtClean="0">
                <a:latin typeface="Arial" panose="020B0604020202020204" pitchFamily="34" charset="0"/>
                <a:cs typeface="Arial" panose="020B0604020202020204" pitchFamily="34" charset="0"/>
              </a:rPr>
              <a:t>Pane </a:t>
            </a:r>
            <a:r>
              <a:rPr lang="it-IT" sz="2400" b="1" dirty="0">
                <a:latin typeface="Arial" panose="020B0604020202020204" pitchFamily="34" charset="0"/>
                <a:cs typeface="Arial" panose="020B0604020202020204" pitchFamily="34" charset="0"/>
              </a:rPr>
              <a:t>e pasta</a:t>
            </a:r>
            <a:endParaRPr lang="it-IT" sz="2400" dirty="0">
              <a:latin typeface="Arial" panose="020B0604020202020204" pitchFamily="34" charset="0"/>
              <a:cs typeface="Arial" panose="020B0604020202020204" pitchFamily="34" charset="0"/>
            </a:endParaRPr>
          </a:p>
          <a:p>
            <a:pPr lvl="0">
              <a:buFont typeface="Wingdings" panose="05000000000000000000" pitchFamily="2" charset="2"/>
              <a:buChar char="§"/>
            </a:pPr>
            <a:r>
              <a:rPr lang="it-IT" sz="2400" dirty="0">
                <a:latin typeface="Arial" panose="020B0604020202020204" pitchFamily="34" charset="0"/>
                <a:cs typeface="Arial" panose="020B0604020202020204" pitchFamily="34" charset="0"/>
              </a:rPr>
              <a:t>vendita di pane a pezzi e non a peso. </a:t>
            </a:r>
          </a:p>
          <a:p>
            <a:pPr lvl="0">
              <a:buFont typeface="Wingdings" panose="05000000000000000000" pitchFamily="2" charset="2"/>
              <a:buChar char="§"/>
            </a:pPr>
            <a:r>
              <a:rPr lang="it-IT" sz="2400" dirty="0">
                <a:latin typeface="Arial" panose="020B0604020202020204" pitchFamily="34" charset="0"/>
                <a:cs typeface="Arial" panose="020B0604020202020204" pitchFamily="34" charset="0"/>
              </a:rPr>
              <a:t>vendita di pane ricco di umidità </a:t>
            </a:r>
          </a:p>
          <a:p>
            <a:pPr lvl="0">
              <a:buFont typeface="Wingdings" panose="05000000000000000000" pitchFamily="2" charset="2"/>
              <a:buChar char="§"/>
            </a:pPr>
            <a:r>
              <a:rPr lang="it-IT" sz="2400" dirty="0">
                <a:latin typeface="Arial" panose="020B0604020202020204" pitchFamily="34" charset="0"/>
                <a:cs typeface="Arial" panose="020B0604020202020204" pitchFamily="34" charset="0"/>
              </a:rPr>
              <a:t>vendita di pane speciale con l’impiego di grassi diversi da quelli consentiti.</a:t>
            </a:r>
          </a:p>
          <a:p>
            <a:pPr>
              <a:buFont typeface="Wingdings" panose="05000000000000000000" pitchFamily="2" charset="2"/>
              <a:buChar char="§"/>
            </a:pPr>
            <a:r>
              <a:rPr lang="it-IT" sz="2400" dirty="0">
                <a:latin typeface="Arial" panose="020B0604020202020204" pitchFamily="34" charset="0"/>
                <a:cs typeface="Arial" panose="020B0604020202020204" pitchFamily="34" charset="0"/>
              </a:rPr>
              <a:t>vendita di pasta di semola di grano duro ottenuta con la miscelazione di sfarinati di grano tenero</a:t>
            </a:r>
            <a:endParaRPr lang="it-IT" sz="2400" b="1" dirty="0">
              <a:latin typeface="Arial" panose="020B0604020202020204" pitchFamily="34" charset="0"/>
              <a:cs typeface="Arial" panose="020B0604020202020204" pitchFamily="34" charset="0"/>
            </a:endParaRPr>
          </a:p>
          <a:p>
            <a:pPr marL="0" indent="0">
              <a:buNone/>
            </a:pPr>
            <a:endParaRPr lang="it-IT" sz="2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656848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634082"/>
          </a:xfrm>
        </p:spPr>
        <p:txBody>
          <a:bodyPr>
            <a:normAutofit/>
          </a:bodyPr>
          <a:lstStyle/>
          <a:p>
            <a:r>
              <a:rPr lang="it-IT" sz="2400" b="1" dirty="0">
                <a:latin typeface="Arial" panose="020B0604020202020204" pitchFamily="34" charset="0"/>
                <a:cs typeface="Arial" panose="020B0604020202020204" pitchFamily="34" charset="0"/>
              </a:rPr>
              <a:t>PRODOTTI TIPICI</a:t>
            </a:r>
          </a:p>
        </p:txBody>
      </p:sp>
      <p:sp>
        <p:nvSpPr>
          <p:cNvPr id="3" name="Segnaposto contenuto 2"/>
          <p:cNvSpPr>
            <a:spLocks noGrp="1"/>
          </p:cNvSpPr>
          <p:nvPr>
            <p:ph idx="1"/>
          </p:nvPr>
        </p:nvSpPr>
        <p:spPr>
          <a:xfrm>
            <a:off x="457200" y="1268760"/>
            <a:ext cx="8229600" cy="4857403"/>
          </a:xfrm>
        </p:spPr>
        <p:txBody>
          <a:bodyPr>
            <a:normAutofit/>
          </a:bodyPr>
          <a:lstStyle/>
          <a:p>
            <a:pPr marL="0" indent="0">
              <a:buNone/>
            </a:pPr>
            <a:r>
              <a:rPr lang="it-IT" sz="1800" b="1" dirty="0">
                <a:latin typeface="Arial" panose="020B0604020202020204" pitchFamily="34" charset="0"/>
                <a:cs typeface="Arial" panose="020B0604020202020204" pitchFamily="34" charset="0"/>
              </a:rPr>
              <a:t>DENOMINAZIONI DI ORIGINE:</a:t>
            </a:r>
          </a:p>
          <a:p>
            <a:pPr>
              <a:buFont typeface="Wingdings" panose="05000000000000000000" pitchFamily="2" charset="2"/>
              <a:buChar char="v"/>
            </a:pPr>
            <a:r>
              <a:rPr lang="it-IT" sz="1800" b="1" dirty="0">
                <a:latin typeface="Arial" panose="020B0604020202020204" pitchFamily="34" charset="0"/>
                <a:cs typeface="Arial" panose="020B0604020202020204" pitchFamily="34" charset="0"/>
              </a:rPr>
              <a:t>DOP:</a:t>
            </a:r>
            <a:r>
              <a:rPr lang="it-IT" sz="1800" dirty="0">
                <a:latin typeface="Arial" panose="020B0604020202020204" pitchFamily="34" charset="0"/>
                <a:cs typeface="Arial" panose="020B0604020202020204" pitchFamily="34" charset="0"/>
              </a:rPr>
              <a:t> Grana Padano, Parmigiano Reggiano, Prosciutto di Parma ecc.</a:t>
            </a:r>
            <a:endParaRPr lang="it-IT" sz="1800" b="1" dirty="0">
              <a:latin typeface="Arial" panose="020B0604020202020204" pitchFamily="34" charset="0"/>
              <a:cs typeface="Arial" panose="020B0604020202020204" pitchFamily="34" charset="0"/>
            </a:endParaRPr>
          </a:p>
          <a:p>
            <a:pPr>
              <a:buFont typeface="Wingdings" panose="05000000000000000000" pitchFamily="2" charset="2"/>
              <a:buChar char="v"/>
            </a:pPr>
            <a:r>
              <a:rPr lang="it-IT" sz="1800" b="1" dirty="0">
                <a:latin typeface="Arial" panose="020B0604020202020204" pitchFamily="34" charset="0"/>
                <a:cs typeface="Arial" panose="020B0604020202020204" pitchFamily="34" charset="0"/>
              </a:rPr>
              <a:t>IGP: </a:t>
            </a:r>
            <a:r>
              <a:rPr lang="it-IT" sz="1800" dirty="0">
                <a:latin typeface="Arial" panose="020B0604020202020204" pitchFamily="34" charset="0"/>
                <a:cs typeface="Arial" panose="020B0604020202020204" pitchFamily="34" charset="0"/>
              </a:rPr>
              <a:t>zampone di Modena, limone di Sorrento, arancia rossa di Sicilia, </a:t>
            </a:r>
            <a:r>
              <a:rPr lang="it-IT" sz="1800" dirty="0" err="1">
                <a:latin typeface="Arial" panose="020B0604020202020204" pitchFamily="34" charset="0"/>
                <a:cs typeface="Arial" panose="020B0604020202020204" pitchFamily="34" charset="0"/>
              </a:rPr>
              <a:t>melannurca</a:t>
            </a:r>
            <a:r>
              <a:rPr lang="it-IT" sz="1800" dirty="0">
                <a:latin typeface="Arial" panose="020B0604020202020204" pitchFamily="34" charset="0"/>
                <a:cs typeface="Arial" panose="020B0604020202020204" pitchFamily="34" charset="0"/>
              </a:rPr>
              <a:t> campana ecc.</a:t>
            </a:r>
            <a:endParaRPr lang="it-IT" sz="1800" b="1" dirty="0">
              <a:latin typeface="Arial" panose="020B0604020202020204" pitchFamily="34" charset="0"/>
              <a:cs typeface="Arial" panose="020B0604020202020204" pitchFamily="34" charset="0"/>
            </a:endParaRPr>
          </a:p>
          <a:p>
            <a:pPr>
              <a:buFont typeface="Wingdings" panose="05000000000000000000" pitchFamily="2" charset="2"/>
              <a:buChar char="v"/>
            </a:pPr>
            <a:r>
              <a:rPr lang="it-IT" sz="1800" b="1" dirty="0">
                <a:latin typeface="Arial" panose="020B0604020202020204" pitchFamily="34" charset="0"/>
                <a:cs typeface="Arial" panose="020B0604020202020204" pitchFamily="34" charset="0"/>
              </a:rPr>
              <a:t>AS o STG: </a:t>
            </a:r>
            <a:r>
              <a:rPr lang="it-IT" sz="1800" dirty="0">
                <a:latin typeface="Arial" panose="020B0604020202020204" pitchFamily="34" charset="0"/>
                <a:cs typeface="Arial" panose="020B0604020202020204" pitchFamily="34" charset="0"/>
              </a:rPr>
              <a:t>pizza, mozzarella ecc.</a:t>
            </a:r>
          </a:p>
          <a:p>
            <a:pPr>
              <a:buFont typeface="Wingdings" panose="05000000000000000000" pitchFamily="2" charset="2"/>
              <a:buChar char="v"/>
            </a:pPr>
            <a:endParaRPr lang="it-IT" sz="1800" dirty="0">
              <a:latin typeface="Arial" panose="020B0604020202020204" pitchFamily="34" charset="0"/>
              <a:cs typeface="Arial" panose="020B0604020202020204" pitchFamily="34" charset="0"/>
            </a:endParaRPr>
          </a:p>
          <a:p>
            <a:pPr marL="0" indent="0">
              <a:buNone/>
            </a:pPr>
            <a:endParaRPr lang="it-IT" sz="1800" dirty="0">
              <a:latin typeface="Arial" panose="020B0604020202020204" pitchFamily="34" charset="0"/>
              <a:cs typeface="Arial" panose="020B0604020202020204" pitchFamily="34" charset="0"/>
            </a:endParaRPr>
          </a:p>
          <a:p>
            <a:pPr>
              <a:buFont typeface="Wingdings" panose="05000000000000000000" pitchFamily="2" charset="2"/>
              <a:buChar char="v"/>
            </a:pPr>
            <a:endParaRPr lang="it-IT" sz="1800" dirty="0">
              <a:latin typeface="Arial" panose="020B0604020202020204" pitchFamily="34" charset="0"/>
              <a:cs typeface="Arial" panose="020B0604020202020204" pitchFamily="34" charset="0"/>
            </a:endParaRPr>
          </a:p>
          <a:p>
            <a:pPr>
              <a:buFont typeface="Wingdings" panose="05000000000000000000" pitchFamily="2" charset="2"/>
              <a:buChar char="v"/>
            </a:pPr>
            <a:endParaRPr lang="it-IT" sz="1800" dirty="0">
              <a:latin typeface="Arial" panose="020B0604020202020204" pitchFamily="34" charset="0"/>
              <a:cs typeface="Arial" panose="020B0604020202020204" pitchFamily="34" charset="0"/>
            </a:endParaRPr>
          </a:p>
          <a:p>
            <a:pPr marL="0" indent="0">
              <a:buNone/>
            </a:pPr>
            <a:r>
              <a:rPr lang="it-IT" sz="2000" dirty="0">
                <a:latin typeface="Arial" panose="020B0604020202020204" pitchFamily="34" charset="0"/>
                <a:cs typeface="Arial" panose="020B0604020202020204" pitchFamily="34" charset="0"/>
              </a:rPr>
              <a:t>                                                                           </a:t>
            </a:r>
          </a:p>
          <a:p>
            <a:pPr marL="0" indent="0">
              <a:buNone/>
            </a:pPr>
            <a:endParaRPr lang="it-IT" sz="2000" dirty="0">
              <a:latin typeface="Arial" panose="020B0604020202020204" pitchFamily="34" charset="0"/>
              <a:cs typeface="Arial" panose="020B0604020202020204" pitchFamily="34" charset="0"/>
            </a:endParaRPr>
          </a:p>
          <a:p>
            <a:pPr marL="0" indent="0">
              <a:buNone/>
            </a:pPr>
            <a:r>
              <a:rPr lang="it-IT" sz="2000" dirty="0">
                <a:latin typeface="Arial" panose="020B0604020202020204" pitchFamily="34" charset="0"/>
                <a:cs typeface="Arial" panose="020B0604020202020204" pitchFamily="34" charset="0"/>
              </a:rPr>
              <a:t>                                                                                    </a:t>
            </a:r>
          </a:p>
          <a:p>
            <a:pPr marL="0" indent="0">
              <a:buNone/>
            </a:pPr>
            <a:r>
              <a:rPr lang="it-IT" sz="2000" dirty="0">
                <a:latin typeface="Arial" panose="020B0604020202020204" pitchFamily="34" charset="0"/>
                <a:cs typeface="Arial" panose="020B0604020202020204" pitchFamily="34" charset="0"/>
              </a:rPr>
              <a:t>                                                                                                 </a:t>
            </a:r>
          </a:p>
          <a:p>
            <a:pPr marL="0" indent="0">
              <a:buNone/>
            </a:pPr>
            <a:r>
              <a:rPr lang="it-IT" sz="2000" dirty="0">
                <a:latin typeface="Arial" panose="020B0604020202020204" pitchFamily="34" charset="0"/>
                <a:cs typeface="Arial" panose="020B0604020202020204" pitchFamily="34" charset="0"/>
              </a:rPr>
              <a:t>                              </a:t>
            </a:r>
          </a:p>
        </p:txBody>
      </p:sp>
      <p:pic>
        <p:nvPicPr>
          <p:cNvPr id="5122" name="Picture 2" descr="C:\Users\Niola\Pictures\DOP.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2996952"/>
            <a:ext cx="2376264" cy="2376264"/>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C:\Users\Niola\Pictures\IGP.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05263" y="7802833"/>
            <a:ext cx="3735089" cy="3735089"/>
          </a:xfrm>
          <a:prstGeom prst="rect">
            <a:avLst/>
          </a:prstGeom>
          <a:noFill/>
          <a:extLst>
            <a:ext uri="{909E8E84-426E-40DD-AFC4-6F175D3DCCD1}">
              <a14:hiddenFill xmlns:a14="http://schemas.microsoft.com/office/drawing/2010/main">
                <a:solidFill>
                  <a:srgbClr val="FFFFFF"/>
                </a:solidFill>
              </a14:hiddenFill>
            </a:ext>
          </a:extLst>
        </p:spPr>
      </p:pic>
      <p:pic>
        <p:nvPicPr>
          <p:cNvPr id="5125" name="Picture 5" descr="C:\Users\Niola\Pictures\IGP.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11079" y="3006279"/>
            <a:ext cx="2366937" cy="236693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5" descr="C:\Users\Niola\Pictures\AS.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44979" y="2996952"/>
            <a:ext cx="2715572" cy="25202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21491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2400" b="1" dirty="0">
                <a:latin typeface="Arial" panose="020B0604020202020204" pitchFamily="34" charset="0"/>
                <a:cs typeface="Arial" panose="020B0604020202020204" pitchFamily="34" charset="0"/>
              </a:rPr>
              <a:t>ESEMPI DI PRODOTTI DOP</a:t>
            </a:r>
          </a:p>
        </p:txBody>
      </p:sp>
      <p:sp>
        <p:nvSpPr>
          <p:cNvPr id="4" name="Segnaposto testo 3"/>
          <p:cNvSpPr>
            <a:spLocks noGrp="1"/>
          </p:cNvSpPr>
          <p:nvPr>
            <p:ph type="body" idx="1"/>
          </p:nvPr>
        </p:nvSpPr>
        <p:spPr/>
        <p:txBody>
          <a:bodyPr/>
          <a:lstStyle/>
          <a:p>
            <a:r>
              <a:rPr lang="it-IT" dirty="0"/>
              <a:t>Prosciutto di Parma</a:t>
            </a:r>
          </a:p>
        </p:txBody>
      </p:sp>
      <p:sp>
        <p:nvSpPr>
          <p:cNvPr id="6" name="Segnaposto testo 5"/>
          <p:cNvSpPr>
            <a:spLocks noGrp="1"/>
          </p:cNvSpPr>
          <p:nvPr>
            <p:ph type="body" sz="quarter" idx="3"/>
          </p:nvPr>
        </p:nvSpPr>
        <p:spPr/>
        <p:txBody>
          <a:bodyPr/>
          <a:lstStyle/>
          <a:p>
            <a:r>
              <a:rPr lang="it-IT" dirty="0"/>
              <a:t>Parmigiano reggiano</a:t>
            </a:r>
          </a:p>
        </p:txBody>
      </p:sp>
      <p:pic>
        <p:nvPicPr>
          <p:cNvPr id="9" name="Segnaposto contenuto 8"/>
          <p:cNvPicPr>
            <a:picLocks noGrp="1" noChangeAspect="1"/>
          </p:cNvPicPr>
          <p:nvPr>
            <p:ph sz="quarter" idx="4"/>
          </p:nvPr>
        </p:nvPicPr>
        <p:blipFill>
          <a:blip r:embed="rId2">
            <a:extLst>
              <a:ext uri="{28A0092B-C50C-407E-A947-70E740481C1C}">
                <a14:useLocalDpi xmlns:a14="http://schemas.microsoft.com/office/drawing/2010/main" val="0"/>
              </a:ext>
            </a:extLst>
          </a:blip>
          <a:stretch>
            <a:fillRect/>
          </a:stretch>
        </p:blipFill>
        <p:spPr>
          <a:xfrm>
            <a:off x="5201131" y="2636912"/>
            <a:ext cx="2996462" cy="3096344"/>
          </a:xfrm>
        </p:spPr>
      </p:pic>
      <p:pic>
        <p:nvPicPr>
          <p:cNvPr id="11" name="Segnaposto contenuto 10"/>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179511" y="2427182"/>
            <a:ext cx="4024055" cy="3018042"/>
          </a:xfrm>
        </p:spPr>
      </p:pic>
    </p:spTree>
    <p:extLst>
      <p:ext uri="{BB962C8B-B14F-4D97-AF65-F5344CB8AC3E}">
        <p14:creationId xmlns:p14="http://schemas.microsoft.com/office/powerpoint/2010/main" val="15237717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778098"/>
          </a:xfrm>
        </p:spPr>
        <p:txBody>
          <a:bodyPr>
            <a:normAutofit/>
          </a:bodyPr>
          <a:lstStyle/>
          <a:p>
            <a:r>
              <a:rPr lang="it-IT" sz="2400" b="1" dirty="0">
                <a:latin typeface="Arial" panose="020B0604020202020204" pitchFamily="34" charset="0"/>
                <a:cs typeface="Arial" panose="020B0604020202020204" pitchFamily="34" charset="0"/>
              </a:rPr>
              <a:t>ESEMPI DI PRODOTTI DOP</a:t>
            </a:r>
            <a:endParaRPr lang="it-IT" sz="2400" dirty="0"/>
          </a:p>
        </p:txBody>
      </p:sp>
      <p:sp>
        <p:nvSpPr>
          <p:cNvPr id="3" name="Segnaposto testo 2"/>
          <p:cNvSpPr>
            <a:spLocks noGrp="1"/>
          </p:cNvSpPr>
          <p:nvPr>
            <p:ph type="body" idx="1"/>
          </p:nvPr>
        </p:nvSpPr>
        <p:spPr/>
        <p:txBody>
          <a:bodyPr/>
          <a:lstStyle/>
          <a:p>
            <a:r>
              <a:rPr lang="it-IT" dirty="0"/>
              <a:t>Oliva di Gaeta</a:t>
            </a:r>
          </a:p>
        </p:txBody>
      </p:sp>
      <p:pic>
        <p:nvPicPr>
          <p:cNvPr id="7" name="Segnaposto contenuto 6"/>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00875" y="2996952"/>
            <a:ext cx="4018046" cy="2232248"/>
          </a:xfrm>
        </p:spPr>
      </p:pic>
      <p:sp>
        <p:nvSpPr>
          <p:cNvPr id="5" name="Segnaposto testo 4"/>
          <p:cNvSpPr>
            <a:spLocks noGrp="1"/>
          </p:cNvSpPr>
          <p:nvPr>
            <p:ph type="body" sz="quarter" idx="3"/>
          </p:nvPr>
        </p:nvSpPr>
        <p:spPr/>
        <p:txBody>
          <a:bodyPr>
            <a:normAutofit/>
          </a:bodyPr>
          <a:lstStyle/>
          <a:p>
            <a:r>
              <a:rPr lang="it-IT" sz="2000" dirty="0">
                <a:latin typeface="Arial" panose="020B0604020202020204" pitchFamily="34" charset="0"/>
                <a:cs typeface="Arial" panose="020B0604020202020204" pitchFamily="34" charset="0"/>
              </a:rPr>
              <a:t>           Pane di Altamura</a:t>
            </a:r>
          </a:p>
        </p:txBody>
      </p:sp>
      <p:pic>
        <p:nvPicPr>
          <p:cNvPr id="12" name="Segnaposto contenuto 11"/>
          <p:cNvPicPr>
            <a:picLocks noGrp="1" noChangeAspect="1"/>
          </p:cNvPicPr>
          <p:nvPr>
            <p:ph sz="quarter" idx="4"/>
          </p:nvPr>
        </p:nvPicPr>
        <p:blipFill>
          <a:blip r:embed="rId3">
            <a:extLst>
              <a:ext uri="{28A0092B-C50C-407E-A947-70E740481C1C}">
                <a14:useLocalDpi xmlns:a14="http://schemas.microsoft.com/office/drawing/2010/main" val="0"/>
              </a:ext>
            </a:extLst>
          </a:blip>
          <a:stretch>
            <a:fillRect/>
          </a:stretch>
        </p:blipFill>
        <p:spPr>
          <a:xfrm>
            <a:off x="5148064" y="2632671"/>
            <a:ext cx="2740545" cy="2740545"/>
          </a:xfrm>
        </p:spPr>
      </p:pic>
    </p:spTree>
    <p:extLst>
      <p:ext uri="{BB962C8B-B14F-4D97-AF65-F5344CB8AC3E}">
        <p14:creationId xmlns:p14="http://schemas.microsoft.com/office/powerpoint/2010/main" val="34183028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634082"/>
          </a:xfrm>
        </p:spPr>
        <p:txBody>
          <a:bodyPr>
            <a:normAutofit/>
          </a:bodyPr>
          <a:lstStyle/>
          <a:p>
            <a:r>
              <a:rPr lang="it-IT" sz="2400" b="1" dirty="0">
                <a:latin typeface="Arial" panose="020B0604020202020204" pitchFamily="34" charset="0"/>
                <a:cs typeface="Arial" panose="020B0604020202020204" pitchFamily="34" charset="0"/>
              </a:rPr>
              <a:t>ESEMPI DI PRODOTTI DOP</a:t>
            </a:r>
          </a:p>
        </p:txBody>
      </p:sp>
      <p:sp>
        <p:nvSpPr>
          <p:cNvPr id="3" name="Segnaposto testo 2"/>
          <p:cNvSpPr>
            <a:spLocks noGrp="1"/>
          </p:cNvSpPr>
          <p:nvPr>
            <p:ph type="body" idx="1"/>
          </p:nvPr>
        </p:nvSpPr>
        <p:spPr/>
        <p:txBody>
          <a:bodyPr/>
          <a:lstStyle/>
          <a:p>
            <a:pPr algn="ctr"/>
            <a:r>
              <a:rPr lang="it-IT" dirty="0"/>
              <a:t>Basilico genovese DOP</a:t>
            </a:r>
          </a:p>
        </p:txBody>
      </p:sp>
      <p:pic>
        <p:nvPicPr>
          <p:cNvPr id="7" name="Segnaposto contenuto 6"/>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383295" y="3573016"/>
            <a:ext cx="4114093" cy="1767359"/>
          </a:xfrm>
        </p:spPr>
      </p:pic>
      <p:sp>
        <p:nvSpPr>
          <p:cNvPr id="5" name="Segnaposto testo 4"/>
          <p:cNvSpPr>
            <a:spLocks noGrp="1"/>
          </p:cNvSpPr>
          <p:nvPr>
            <p:ph type="body" sz="quarter" idx="3"/>
          </p:nvPr>
        </p:nvSpPr>
        <p:spPr/>
        <p:txBody>
          <a:bodyPr/>
          <a:lstStyle/>
          <a:p>
            <a:pPr algn="ctr"/>
            <a:r>
              <a:rPr lang="it-IT" dirty="0"/>
              <a:t>Ricotta di bufala campana</a:t>
            </a:r>
          </a:p>
        </p:txBody>
      </p:sp>
      <p:pic>
        <p:nvPicPr>
          <p:cNvPr id="10" name="Segnaposto contenuto 9"/>
          <p:cNvPicPr>
            <a:picLocks noGrp="1" noChangeAspect="1"/>
          </p:cNvPicPr>
          <p:nvPr>
            <p:ph sz="quarter" idx="4"/>
          </p:nvPr>
        </p:nvPicPr>
        <p:blipFill>
          <a:blip r:embed="rId3" cstate="print">
            <a:extLst>
              <a:ext uri="{28A0092B-C50C-407E-A947-70E740481C1C}">
                <a14:useLocalDpi xmlns:a14="http://schemas.microsoft.com/office/drawing/2010/main" val="0"/>
              </a:ext>
            </a:extLst>
          </a:blip>
          <a:stretch>
            <a:fillRect/>
          </a:stretch>
        </p:blipFill>
        <p:spPr>
          <a:xfrm>
            <a:off x="5078858" y="3068960"/>
            <a:ext cx="3534718" cy="2253927"/>
          </a:xfrm>
        </p:spPr>
      </p:pic>
    </p:spTree>
    <p:extLst>
      <p:ext uri="{BB962C8B-B14F-4D97-AF65-F5344CB8AC3E}">
        <p14:creationId xmlns:p14="http://schemas.microsoft.com/office/powerpoint/2010/main" val="23788016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a:xfrm>
            <a:off x="457200" y="274638"/>
            <a:ext cx="8229600" cy="634082"/>
          </a:xfrm>
        </p:spPr>
        <p:txBody>
          <a:bodyPr>
            <a:normAutofit/>
          </a:bodyPr>
          <a:lstStyle/>
          <a:p>
            <a:r>
              <a:rPr lang="it-IT" sz="2400" b="1" dirty="0">
                <a:latin typeface="Arial" panose="020B0604020202020204" pitchFamily="34" charset="0"/>
                <a:cs typeface="Arial" panose="020B0604020202020204" pitchFamily="34" charset="0"/>
              </a:rPr>
              <a:t>ESEMPI DI PRODOTTI IGP</a:t>
            </a:r>
          </a:p>
        </p:txBody>
      </p:sp>
      <p:sp>
        <p:nvSpPr>
          <p:cNvPr id="5" name="Segnaposto testo 4"/>
          <p:cNvSpPr>
            <a:spLocks noGrp="1"/>
          </p:cNvSpPr>
          <p:nvPr>
            <p:ph type="body" idx="1"/>
          </p:nvPr>
        </p:nvSpPr>
        <p:spPr/>
        <p:txBody>
          <a:bodyPr/>
          <a:lstStyle/>
          <a:p>
            <a:r>
              <a:rPr lang="it-IT" dirty="0" err="1"/>
              <a:t>Melannurca</a:t>
            </a:r>
            <a:r>
              <a:rPr lang="it-IT" dirty="0"/>
              <a:t> campana</a:t>
            </a:r>
          </a:p>
        </p:txBody>
      </p:sp>
      <p:sp>
        <p:nvSpPr>
          <p:cNvPr id="7" name="Segnaposto testo 6"/>
          <p:cNvSpPr>
            <a:spLocks noGrp="1"/>
          </p:cNvSpPr>
          <p:nvPr>
            <p:ph type="body" sz="quarter" idx="3"/>
          </p:nvPr>
        </p:nvSpPr>
        <p:spPr/>
        <p:txBody>
          <a:bodyPr/>
          <a:lstStyle/>
          <a:p>
            <a:r>
              <a:rPr lang="it-IT" dirty="0"/>
              <a:t>Arancia rossa di Sicilia</a:t>
            </a:r>
          </a:p>
        </p:txBody>
      </p:sp>
      <p:pic>
        <p:nvPicPr>
          <p:cNvPr id="9" name="Segnaposto contenuto 8"/>
          <p:cNvPicPr>
            <a:picLocks noGrp="1" noChangeAspect="1"/>
          </p:cNvPicPr>
          <p:nvPr>
            <p:ph sz="quarter" idx="4"/>
          </p:nvPr>
        </p:nvPicPr>
        <p:blipFill>
          <a:blip r:embed="rId2">
            <a:extLst>
              <a:ext uri="{28A0092B-C50C-407E-A947-70E740481C1C}">
                <a14:useLocalDpi xmlns:a14="http://schemas.microsoft.com/office/drawing/2010/main" val="0"/>
              </a:ext>
            </a:extLst>
          </a:blip>
          <a:stretch>
            <a:fillRect/>
          </a:stretch>
        </p:blipFill>
        <p:spPr>
          <a:xfrm>
            <a:off x="5967259" y="3451847"/>
            <a:ext cx="1397306" cy="1397344"/>
          </a:xfrm>
        </p:spPr>
      </p:pic>
      <p:pic>
        <p:nvPicPr>
          <p:cNvPr id="10" name="Immagine 9" descr="Risultati immagini per arancia rossa sicilia"/>
          <p:cNvPicPr/>
          <p:nvPr/>
        </p:nvPicPr>
        <p:blipFill>
          <a:blip r:embed="rId3">
            <a:extLst>
              <a:ext uri="{28A0092B-C50C-407E-A947-70E740481C1C}">
                <a14:useLocalDpi xmlns:a14="http://schemas.microsoft.com/office/drawing/2010/main" val="0"/>
              </a:ext>
            </a:extLst>
          </a:blip>
          <a:srcRect/>
          <a:stretch>
            <a:fillRect/>
          </a:stretch>
        </p:blipFill>
        <p:spPr bwMode="auto">
          <a:xfrm>
            <a:off x="4788024" y="2564904"/>
            <a:ext cx="3312368" cy="2736304"/>
          </a:xfrm>
          <a:prstGeom prst="rect">
            <a:avLst/>
          </a:prstGeom>
          <a:noFill/>
          <a:ln>
            <a:noFill/>
          </a:ln>
        </p:spPr>
      </p:pic>
      <p:pic>
        <p:nvPicPr>
          <p:cNvPr id="13" name="Segnaposto contenuto 12"/>
          <p:cNvPicPr>
            <a:picLocks noGrp="1" noChangeAspect="1"/>
          </p:cNvPicPr>
          <p:nvPr>
            <p:ph sz="half" idx="2"/>
          </p:nvPr>
        </p:nvPicPr>
        <p:blipFill>
          <a:blip r:embed="rId4">
            <a:extLst>
              <a:ext uri="{28A0092B-C50C-407E-A947-70E740481C1C}">
                <a14:useLocalDpi xmlns:a14="http://schemas.microsoft.com/office/drawing/2010/main" val="0"/>
              </a:ext>
            </a:extLst>
          </a:blip>
          <a:stretch>
            <a:fillRect/>
          </a:stretch>
        </p:blipFill>
        <p:spPr>
          <a:xfrm>
            <a:off x="457200" y="2809595"/>
            <a:ext cx="3682752" cy="2444585"/>
          </a:xfrm>
        </p:spPr>
      </p:pic>
    </p:spTree>
    <p:extLst>
      <p:ext uri="{BB962C8B-B14F-4D97-AF65-F5344CB8AC3E}">
        <p14:creationId xmlns:p14="http://schemas.microsoft.com/office/powerpoint/2010/main" val="37535582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562074"/>
          </a:xfrm>
        </p:spPr>
        <p:txBody>
          <a:bodyPr>
            <a:normAutofit/>
          </a:bodyPr>
          <a:lstStyle/>
          <a:p>
            <a:r>
              <a:rPr lang="it-IT" sz="2400" b="1" dirty="0">
                <a:latin typeface="Arial" panose="020B0604020202020204" pitchFamily="34" charset="0"/>
                <a:cs typeface="Arial" panose="020B0604020202020204" pitchFamily="34" charset="0"/>
              </a:rPr>
              <a:t>ESEMPI DI PRODOTTI IGP</a:t>
            </a:r>
          </a:p>
        </p:txBody>
      </p:sp>
      <p:sp>
        <p:nvSpPr>
          <p:cNvPr id="3" name="Segnaposto testo 2"/>
          <p:cNvSpPr>
            <a:spLocks noGrp="1"/>
          </p:cNvSpPr>
          <p:nvPr>
            <p:ph type="body" idx="1"/>
          </p:nvPr>
        </p:nvSpPr>
        <p:spPr/>
        <p:txBody>
          <a:bodyPr>
            <a:normAutofit/>
          </a:bodyPr>
          <a:lstStyle/>
          <a:p>
            <a:r>
              <a:rPr lang="it-IT" sz="2000" dirty="0">
                <a:latin typeface="Arial" panose="020B0604020202020204" pitchFamily="34" charset="0"/>
                <a:cs typeface="Arial" panose="020B0604020202020204" pitchFamily="34" charset="0"/>
              </a:rPr>
              <a:t>Abbacchio romano</a:t>
            </a:r>
          </a:p>
        </p:txBody>
      </p:sp>
      <p:pic>
        <p:nvPicPr>
          <p:cNvPr id="8" name="Segnaposto contenuto 7"/>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99585" y="2852936"/>
            <a:ext cx="5132968" cy="2807092"/>
          </a:xfrm>
        </p:spPr>
      </p:pic>
      <p:sp>
        <p:nvSpPr>
          <p:cNvPr id="5" name="Segnaposto testo 4"/>
          <p:cNvSpPr>
            <a:spLocks noGrp="1"/>
          </p:cNvSpPr>
          <p:nvPr>
            <p:ph type="body" sz="quarter" idx="3"/>
          </p:nvPr>
        </p:nvSpPr>
        <p:spPr>
          <a:xfrm>
            <a:off x="4644008" y="1556792"/>
            <a:ext cx="4041775" cy="639762"/>
          </a:xfrm>
        </p:spPr>
        <p:txBody>
          <a:bodyPr>
            <a:normAutofit fontScale="77500" lnSpcReduction="20000"/>
          </a:bodyPr>
          <a:lstStyle/>
          <a:p>
            <a:endParaRPr lang="it-IT" dirty="0"/>
          </a:p>
          <a:p>
            <a:r>
              <a:rPr lang="it-IT" sz="2600" dirty="0">
                <a:latin typeface="Arial" panose="020B0604020202020204" pitchFamily="34" charset="0"/>
                <a:cs typeface="Arial" panose="020B0604020202020204" pitchFamily="34" charset="0"/>
              </a:rPr>
              <a:t>Aceto balsamico di Modena</a:t>
            </a:r>
          </a:p>
        </p:txBody>
      </p:sp>
      <p:pic>
        <p:nvPicPr>
          <p:cNvPr id="7" name="Segnaposto contenuto 6"/>
          <p:cNvPicPr>
            <a:picLocks noGrp="1" noChangeAspect="1"/>
          </p:cNvPicPr>
          <p:nvPr>
            <p:ph sz="quarter" idx="4"/>
          </p:nvPr>
        </p:nvPicPr>
        <p:blipFill>
          <a:blip r:embed="rId3">
            <a:extLst>
              <a:ext uri="{28A0092B-C50C-407E-A947-70E740481C1C}">
                <a14:useLocalDpi xmlns:a14="http://schemas.microsoft.com/office/drawing/2010/main" val="0"/>
              </a:ext>
            </a:extLst>
          </a:blip>
          <a:stretch>
            <a:fillRect/>
          </a:stretch>
        </p:blipFill>
        <p:spPr>
          <a:xfrm>
            <a:off x="5652120" y="2432227"/>
            <a:ext cx="1656184" cy="2807092"/>
          </a:xfrm>
        </p:spPr>
      </p:pic>
    </p:spTree>
    <p:extLst>
      <p:ext uri="{BB962C8B-B14F-4D97-AF65-F5344CB8AC3E}">
        <p14:creationId xmlns:p14="http://schemas.microsoft.com/office/powerpoint/2010/main" val="17777447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67544" y="-243408"/>
            <a:ext cx="8229600" cy="936104"/>
          </a:xfrm>
        </p:spPr>
        <p:txBody>
          <a:bodyPr>
            <a:normAutofit/>
          </a:bodyPr>
          <a:lstStyle/>
          <a:p>
            <a:r>
              <a:rPr lang="it-IT" sz="2400" b="1" dirty="0">
                <a:latin typeface="Arial" panose="020B0604020202020204" pitchFamily="34" charset="0"/>
                <a:cs typeface="Arial" panose="020B0604020202020204" pitchFamily="34" charset="0"/>
              </a:rPr>
              <a:t>ESEMPI DI PRODOTTI IGP</a:t>
            </a:r>
            <a:endParaRPr lang="it-IT" sz="2400" dirty="0">
              <a:latin typeface="Arial" panose="020B0604020202020204" pitchFamily="34" charset="0"/>
              <a:cs typeface="Arial" panose="020B0604020202020204" pitchFamily="34" charset="0"/>
            </a:endParaRPr>
          </a:p>
        </p:txBody>
      </p:sp>
      <p:sp>
        <p:nvSpPr>
          <p:cNvPr id="3" name="Segnaposto testo 2"/>
          <p:cNvSpPr>
            <a:spLocks noGrp="1"/>
          </p:cNvSpPr>
          <p:nvPr>
            <p:ph type="body" idx="1"/>
          </p:nvPr>
        </p:nvSpPr>
        <p:spPr/>
        <p:txBody>
          <a:bodyPr>
            <a:normAutofit/>
          </a:bodyPr>
          <a:lstStyle/>
          <a:p>
            <a:r>
              <a:rPr lang="it-IT" sz="2000" dirty="0">
                <a:latin typeface="Arial" panose="020B0604020202020204" pitchFamily="34" charset="0"/>
                <a:cs typeface="Arial" panose="020B0604020202020204" pitchFamily="34" charset="0"/>
              </a:rPr>
              <a:t>Castagna di Montella</a:t>
            </a:r>
          </a:p>
        </p:txBody>
      </p:sp>
      <p:pic>
        <p:nvPicPr>
          <p:cNvPr id="8" name="Segnaposto contenuto 7"/>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366156" y="2532042"/>
            <a:ext cx="3557772" cy="2308088"/>
          </a:xfrm>
        </p:spPr>
      </p:pic>
      <p:sp>
        <p:nvSpPr>
          <p:cNvPr id="5" name="Segnaposto testo 4"/>
          <p:cNvSpPr>
            <a:spLocks noGrp="1"/>
          </p:cNvSpPr>
          <p:nvPr>
            <p:ph type="body" sz="quarter" idx="3"/>
          </p:nvPr>
        </p:nvSpPr>
        <p:spPr/>
        <p:txBody>
          <a:bodyPr>
            <a:normAutofit/>
          </a:bodyPr>
          <a:lstStyle/>
          <a:p>
            <a:r>
              <a:rPr lang="it-IT" sz="2000" dirty="0">
                <a:latin typeface="Arial" panose="020B0604020202020204" pitchFamily="34" charset="0"/>
                <a:cs typeface="Arial" panose="020B0604020202020204" pitchFamily="34" charset="0"/>
              </a:rPr>
              <a:t>Carciofo di Paestum</a:t>
            </a:r>
          </a:p>
        </p:txBody>
      </p:sp>
      <p:pic>
        <p:nvPicPr>
          <p:cNvPr id="7" name="Segnaposto contenuto 6"/>
          <p:cNvPicPr>
            <a:picLocks noGrp="1" noChangeAspect="1"/>
          </p:cNvPicPr>
          <p:nvPr>
            <p:ph sz="quarter" idx="4"/>
          </p:nvPr>
        </p:nvPicPr>
        <p:blipFill>
          <a:blip r:embed="rId3">
            <a:extLst>
              <a:ext uri="{28A0092B-C50C-407E-A947-70E740481C1C}">
                <a14:useLocalDpi xmlns:a14="http://schemas.microsoft.com/office/drawing/2010/main" val="0"/>
              </a:ext>
            </a:extLst>
          </a:blip>
          <a:stretch>
            <a:fillRect/>
          </a:stretch>
        </p:blipFill>
        <p:spPr>
          <a:xfrm>
            <a:off x="4715992" y="2547668"/>
            <a:ext cx="3456408" cy="2300082"/>
          </a:xfrm>
        </p:spPr>
      </p:pic>
    </p:spTree>
    <p:extLst>
      <p:ext uri="{BB962C8B-B14F-4D97-AF65-F5344CB8AC3E}">
        <p14:creationId xmlns:p14="http://schemas.microsoft.com/office/powerpoint/2010/main" val="17308863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olo 6"/>
          <p:cNvSpPr>
            <a:spLocks noGrp="1"/>
          </p:cNvSpPr>
          <p:nvPr>
            <p:ph type="title"/>
          </p:nvPr>
        </p:nvSpPr>
        <p:spPr>
          <a:xfrm>
            <a:off x="457200" y="274638"/>
            <a:ext cx="8229600" cy="490066"/>
          </a:xfrm>
        </p:spPr>
        <p:txBody>
          <a:bodyPr>
            <a:normAutofit/>
          </a:bodyPr>
          <a:lstStyle/>
          <a:p>
            <a:r>
              <a:rPr lang="it-IT" sz="2400" b="1" dirty="0">
                <a:latin typeface="Arial" panose="020B0604020202020204" pitchFamily="34" charset="0"/>
                <a:cs typeface="Arial" panose="020B0604020202020204" pitchFamily="34" charset="0"/>
              </a:rPr>
              <a:t>ALCUNI PRODOTTI TIPICI CAMPANI</a:t>
            </a:r>
          </a:p>
        </p:txBody>
      </p:sp>
      <p:sp>
        <p:nvSpPr>
          <p:cNvPr id="8" name="Segnaposto contenuto 7"/>
          <p:cNvSpPr>
            <a:spLocks noGrp="1"/>
          </p:cNvSpPr>
          <p:nvPr>
            <p:ph idx="1"/>
          </p:nvPr>
        </p:nvSpPr>
        <p:spPr>
          <a:xfrm>
            <a:off x="457200" y="980728"/>
            <a:ext cx="8229600" cy="5145435"/>
          </a:xfrm>
        </p:spPr>
        <p:txBody>
          <a:bodyPr>
            <a:normAutofit fontScale="92500" lnSpcReduction="10000"/>
          </a:bodyPr>
          <a:lstStyle/>
          <a:p>
            <a:pPr marL="0" indent="0">
              <a:buNone/>
            </a:pPr>
            <a:r>
              <a:rPr lang="it-IT" sz="2200" b="1" dirty="0">
                <a:latin typeface="Arial" panose="020B0604020202020204" pitchFamily="34" charset="0"/>
                <a:cs typeface="Arial" panose="020B0604020202020204" pitchFamily="34" charset="0"/>
              </a:rPr>
              <a:t>Mozzarella di bufala campana:</a:t>
            </a:r>
          </a:p>
          <a:p>
            <a:pPr>
              <a:buFont typeface="Wingdings" panose="05000000000000000000" pitchFamily="2" charset="2"/>
              <a:buChar char="§"/>
            </a:pPr>
            <a:r>
              <a:rPr lang="it-IT" sz="2200" b="1" dirty="0">
                <a:latin typeface="Arial" panose="020B0604020202020204" pitchFamily="34" charset="0"/>
                <a:cs typeface="Arial" panose="020B0604020202020204" pitchFamily="34" charset="0"/>
              </a:rPr>
              <a:t>Caratteristiche</a:t>
            </a:r>
          </a:p>
          <a:p>
            <a:pPr>
              <a:buFont typeface="Wingdings" panose="05000000000000000000" pitchFamily="2" charset="2"/>
              <a:buChar char="§"/>
            </a:pPr>
            <a:r>
              <a:rPr lang="it-IT" sz="2200" b="1" dirty="0">
                <a:latin typeface="Arial" panose="020B0604020202020204" pitchFamily="34" charset="0"/>
                <a:cs typeface="Arial" panose="020B0604020202020204" pitchFamily="34" charset="0"/>
              </a:rPr>
              <a:t>Composizione</a:t>
            </a:r>
            <a:r>
              <a:rPr lang="it-IT" sz="2200" dirty="0">
                <a:latin typeface="Arial" panose="020B0604020202020204" pitchFamily="34" charset="0"/>
                <a:cs typeface="Arial" panose="020B0604020202020204" pitchFamily="34" charset="0"/>
              </a:rPr>
              <a:t>:</a:t>
            </a:r>
          </a:p>
          <a:p>
            <a:pPr>
              <a:buFont typeface="Wingdings" panose="05000000000000000000" pitchFamily="2" charset="2"/>
              <a:buChar char="ü"/>
            </a:pPr>
            <a:r>
              <a:rPr lang="it-IT" sz="2200" dirty="0">
                <a:latin typeface="Arial" panose="020B0604020202020204" pitchFamily="34" charset="0"/>
                <a:cs typeface="Arial" panose="020B0604020202020204" pitchFamily="34" charset="0"/>
              </a:rPr>
              <a:t>umidità: min. 57%</a:t>
            </a:r>
          </a:p>
          <a:p>
            <a:pPr>
              <a:buFont typeface="Wingdings" panose="05000000000000000000" pitchFamily="2" charset="2"/>
              <a:buChar char="ü"/>
            </a:pPr>
            <a:r>
              <a:rPr lang="it-IT" sz="2200" dirty="0">
                <a:latin typeface="Arial" panose="020B0604020202020204" pitchFamily="34" charset="0"/>
                <a:cs typeface="Arial" panose="020B0604020202020204" pitchFamily="34" charset="0"/>
              </a:rPr>
              <a:t>grassi </a:t>
            </a:r>
            <a:r>
              <a:rPr lang="it-IT" sz="2200" dirty="0" err="1">
                <a:latin typeface="Arial" panose="020B0604020202020204" pitchFamily="34" charset="0"/>
                <a:cs typeface="Arial" panose="020B0604020202020204" pitchFamily="34" charset="0"/>
              </a:rPr>
              <a:t>s.s.</a:t>
            </a:r>
            <a:r>
              <a:rPr lang="it-IT" sz="2200" dirty="0">
                <a:latin typeface="Arial" panose="020B0604020202020204" pitchFamily="34" charset="0"/>
                <a:cs typeface="Arial" panose="020B0604020202020204" pitchFamily="34" charset="0"/>
              </a:rPr>
              <a:t>: 54%</a:t>
            </a:r>
          </a:p>
          <a:p>
            <a:pPr>
              <a:buFont typeface="Wingdings" panose="05000000000000000000" pitchFamily="2" charset="2"/>
              <a:buChar char="§"/>
            </a:pPr>
            <a:r>
              <a:rPr lang="it-IT" sz="2200" b="1" dirty="0">
                <a:latin typeface="Arial" panose="020B0604020202020204" pitchFamily="34" charset="0"/>
                <a:cs typeface="Arial" panose="020B0604020202020204" pitchFamily="34" charset="0"/>
              </a:rPr>
              <a:t>Procedimento di lavorazione</a:t>
            </a:r>
          </a:p>
          <a:p>
            <a:pPr lvl="0">
              <a:buFont typeface="Wingdings" panose="05000000000000000000" pitchFamily="2" charset="2"/>
              <a:buChar char="Ø"/>
            </a:pPr>
            <a:r>
              <a:rPr lang="it-IT" sz="2200" dirty="0">
                <a:latin typeface="Arial" panose="020B0604020202020204" pitchFamily="34" charset="0"/>
                <a:cs typeface="Arial" panose="020B0604020202020204" pitchFamily="34" charset="0"/>
              </a:rPr>
              <a:t>Filtrazione del latte</a:t>
            </a:r>
          </a:p>
          <a:p>
            <a:pPr lvl="0">
              <a:buFont typeface="Wingdings" panose="05000000000000000000" pitchFamily="2" charset="2"/>
              <a:buChar char="Ø"/>
            </a:pPr>
            <a:r>
              <a:rPr lang="it-IT" sz="2200" dirty="0">
                <a:latin typeface="Arial" panose="020B0604020202020204" pitchFamily="34" charset="0"/>
                <a:cs typeface="Arial" panose="020B0604020202020204" pitchFamily="34" charset="0"/>
              </a:rPr>
              <a:t>Preparazione della cagliata:</a:t>
            </a:r>
          </a:p>
          <a:p>
            <a:pPr lvl="1"/>
            <a:r>
              <a:rPr lang="it-IT" sz="2200" dirty="0">
                <a:latin typeface="Arial" panose="020B0604020202020204" pitchFamily="34" charset="0"/>
                <a:cs typeface="Arial" panose="020B0604020202020204" pitchFamily="34" charset="0"/>
              </a:rPr>
              <a:t>Riscaldamento del latte tra i 33 e 39°C</a:t>
            </a:r>
          </a:p>
          <a:p>
            <a:pPr lvl="1"/>
            <a:r>
              <a:rPr lang="it-IT" sz="2200" dirty="0">
                <a:latin typeface="Arial" panose="020B0604020202020204" pitchFamily="34" charset="0"/>
                <a:cs typeface="Arial" panose="020B0604020202020204" pitchFamily="34" charset="0"/>
              </a:rPr>
              <a:t>Aggiunta  di siero innesto naturale (detto </a:t>
            </a:r>
            <a:r>
              <a:rPr lang="it-IT" sz="2200" dirty="0" err="1">
                <a:latin typeface="Arial" panose="020B0604020202020204" pitchFamily="34" charset="0"/>
                <a:cs typeface="Arial" panose="020B0604020202020204" pitchFamily="34" charset="0"/>
              </a:rPr>
              <a:t>cizza</a:t>
            </a:r>
            <a:r>
              <a:rPr lang="it-IT" sz="2200" dirty="0">
                <a:latin typeface="Arial" panose="020B0604020202020204" pitchFamily="34" charset="0"/>
                <a:cs typeface="Arial" panose="020B0604020202020204" pitchFamily="34" charset="0"/>
              </a:rPr>
              <a:t>) proveniente dalla lavorazione medesima del giorno precedente (per rendere il latte attivo e pronto per la immediata e successiva coagulazione)</a:t>
            </a:r>
          </a:p>
          <a:p>
            <a:pPr lvl="1"/>
            <a:r>
              <a:rPr lang="it-IT" sz="2200" dirty="0">
                <a:latin typeface="Arial" panose="020B0604020202020204" pitchFamily="34" charset="0"/>
                <a:cs typeface="Arial" panose="020B0604020202020204" pitchFamily="34" charset="0"/>
              </a:rPr>
              <a:t>Aggiunta di caglio di vitello e fermenti lattici</a:t>
            </a:r>
          </a:p>
          <a:p>
            <a:pPr lvl="0">
              <a:buFont typeface="Wingdings" panose="05000000000000000000" pitchFamily="2" charset="2"/>
              <a:buChar char="Ø"/>
            </a:pPr>
            <a:r>
              <a:rPr lang="it-IT" sz="2200" b="1" dirty="0">
                <a:latin typeface="Arial" panose="020B0604020202020204" pitchFamily="34" charset="0"/>
                <a:cs typeface="Arial" panose="020B0604020202020204" pitchFamily="34" charset="0"/>
              </a:rPr>
              <a:t> </a:t>
            </a:r>
            <a:r>
              <a:rPr lang="it-IT" sz="2200" dirty="0">
                <a:latin typeface="Arial" panose="020B0604020202020204" pitchFamily="34" charset="0"/>
                <a:cs typeface="Arial" panose="020B0604020202020204" pitchFamily="34" charset="0"/>
              </a:rPr>
              <a:t>Rottura dei grumi caseosi formatisi ad una grandezza di poco più di una noce: sineresi</a:t>
            </a:r>
          </a:p>
          <a:p>
            <a:pPr>
              <a:buFont typeface="Wingdings" panose="05000000000000000000" pitchFamily="2" charset="2"/>
              <a:buChar char="Ø"/>
            </a:pPr>
            <a:endParaRPr lang="it-IT" sz="2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879670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a:xfrm>
            <a:off x="457200" y="274638"/>
            <a:ext cx="8229600" cy="778098"/>
          </a:xfrm>
        </p:spPr>
        <p:txBody>
          <a:bodyPr>
            <a:normAutofit/>
          </a:bodyPr>
          <a:lstStyle/>
          <a:p>
            <a:r>
              <a:rPr lang="it-IT" sz="2400" b="1" dirty="0">
                <a:latin typeface="Arial" panose="020B0604020202020204" pitchFamily="34" charset="0"/>
                <a:cs typeface="Arial" panose="020B0604020202020204" pitchFamily="34" charset="0"/>
              </a:rPr>
              <a:t>MOZZARELLA DI BUFALA CAMPANA</a:t>
            </a:r>
          </a:p>
        </p:txBody>
      </p:sp>
      <p:sp>
        <p:nvSpPr>
          <p:cNvPr id="7" name="Segnaposto contenuto 6"/>
          <p:cNvSpPr>
            <a:spLocks noGrp="1"/>
          </p:cNvSpPr>
          <p:nvPr>
            <p:ph idx="1"/>
          </p:nvPr>
        </p:nvSpPr>
        <p:spPr>
          <a:xfrm>
            <a:off x="457200" y="1052736"/>
            <a:ext cx="8229600" cy="5073427"/>
          </a:xfrm>
        </p:spPr>
        <p:txBody>
          <a:bodyPr>
            <a:noAutofit/>
          </a:bodyPr>
          <a:lstStyle/>
          <a:p>
            <a:pPr lvl="0">
              <a:buFont typeface="Wingdings" panose="05000000000000000000" pitchFamily="2" charset="2"/>
              <a:buChar char="Ø"/>
            </a:pPr>
            <a:r>
              <a:rPr lang="it-IT" sz="2000" dirty="0">
                <a:latin typeface="Arial" panose="020B0604020202020204" pitchFamily="34" charset="0"/>
                <a:cs typeface="Arial" panose="020B0604020202020204" pitchFamily="34" charset="0"/>
              </a:rPr>
              <a:t>Allontanamento del “siero dolce” → Ricotta di Bufala Campana</a:t>
            </a:r>
          </a:p>
          <a:p>
            <a:pPr lvl="0">
              <a:buFont typeface="Wingdings" panose="05000000000000000000" pitchFamily="2" charset="2"/>
              <a:buChar char="Ø"/>
            </a:pPr>
            <a:r>
              <a:rPr lang="it-IT" sz="2000" dirty="0">
                <a:latin typeface="Arial" panose="020B0604020202020204" pitchFamily="34" charset="0"/>
                <a:cs typeface="Arial" panose="020B0604020202020204" pitchFamily="34" charset="0"/>
              </a:rPr>
              <a:t>Maturazione (acidificazione) sotto siero fino a quando sarà definita “matura” o “pronta per la filatura” (saggio empirico del mastro casaro): </a:t>
            </a:r>
          </a:p>
          <a:p>
            <a:pPr lvl="0">
              <a:buFont typeface="Wingdings" panose="05000000000000000000" pitchFamily="2" charset="2"/>
              <a:buChar char="Ø"/>
            </a:pPr>
            <a:r>
              <a:rPr lang="it-IT" sz="2000" dirty="0">
                <a:latin typeface="Arial" panose="020B0604020202020204" pitchFamily="34" charset="0"/>
                <a:cs typeface="Arial" panose="020B0604020202020204" pitchFamily="34" charset="0"/>
              </a:rPr>
              <a:t>Disposizione su tavoli su cui avviene lo spurgo di tutto il siero residuo</a:t>
            </a:r>
          </a:p>
          <a:p>
            <a:pPr lvl="0">
              <a:buFont typeface="Wingdings" panose="05000000000000000000" pitchFamily="2" charset="2"/>
              <a:buChar char="Ø"/>
            </a:pPr>
            <a:r>
              <a:rPr lang="it-IT" sz="2000" dirty="0">
                <a:latin typeface="Arial" panose="020B0604020202020204" pitchFamily="34" charset="0"/>
                <a:cs typeface="Arial" panose="020B0604020202020204" pitchFamily="34" charset="0"/>
              </a:rPr>
              <a:t>Taglio a listarelle, riposizione in particolari contenitori in legno (mastelli) e aggiunta di acqua bollente, per ottenere la fusione della massa che viene di continuo sollevata e tirata fino ad ottenere un unico corpo omogeneo. </a:t>
            </a:r>
          </a:p>
          <a:p>
            <a:pPr>
              <a:buFont typeface="Wingdings" panose="05000000000000000000" pitchFamily="2" charset="2"/>
              <a:buChar char="Ø"/>
            </a:pPr>
            <a:r>
              <a:rPr lang="it-IT" sz="2000" dirty="0">
                <a:latin typeface="Arial" panose="020B0604020202020204" pitchFamily="34" charset="0"/>
                <a:cs typeface="Arial" panose="020B0604020202020204" pitchFamily="34" charset="0"/>
              </a:rPr>
              <a:t> Taglio e formatura in svariate forme (globosa, trecce, bocconcini) con macchine formatrici per pezzature predeterminate.</a:t>
            </a:r>
          </a:p>
          <a:p>
            <a:pPr>
              <a:buFont typeface="Wingdings" panose="05000000000000000000" pitchFamily="2" charset="2"/>
              <a:buChar char="Ø"/>
            </a:pPr>
            <a:r>
              <a:rPr lang="it-IT" sz="2000" dirty="0">
                <a:latin typeface="Arial" panose="020B0604020202020204" pitchFamily="34" charset="0"/>
                <a:cs typeface="Arial" panose="020B0604020202020204" pitchFamily="34" charset="0"/>
              </a:rPr>
              <a:t> Passaggio in acqua fredda (per rassodarla), salatura in salamoia, immersione nel liquido di governo (soluzione di acqua e sale talvolta addizionata di acido lattico), nel quale viene commercializzata. </a:t>
            </a:r>
          </a:p>
          <a:p>
            <a:pPr marL="0" indent="0">
              <a:buNone/>
            </a:pPr>
            <a:r>
              <a:rPr lang="it-IT" sz="2000" dirty="0">
                <a:latin typeface="Arial" panose="020B0604020202020204" pitchFamily="34" charset="0"/>
                <a:cs typeface="Arial" panose="020B0604020202020204" pitchFamily="34" charset="0"/>
              </a:rPr>
              <a:t> </a:t>
            </a:r>
          </a:p>
          <a:p>
            <a:endParaRPr lang="it-IT" sz="2000" dirty="0"/>
          </a:p>
        </p:txBody>
      </p:sp>
    </p:spTree>
    <p:extLst>
      <p:ext uri="{BB962C8B-B14F-4D97-AF65-F5344CB8AC3E}">
        <p14:creationId xmlns:p14="http://schemas.microsoft.com/office/powerpoint/2010/main" val="22597818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706090"/>
          </a:xfrm>
        </p:spPr>
        <p:txBody>
          <a:bodyPr>
            <a:normAutofit fontScale="90000"/>
          </a:bodyPr>
          <a:lstStyle/>
          <a:p>
            <a:r>
              <a:rPr lang="it-IT" sz="2400" b="1" dirty="0">
                <a:latin typeface="Arial" panose="020B0604020202020204" pitchFamily="34" charset="0"/>
                <a:cs typeface="Arial" panose="020B0604020202020204" pitchFamily="34" charset="0"/>
              </a:rPr>
              <a:t>VIDEO: FASI DELLA LAVORAZIONE DELLA MOZZARELLA DI BUFALA CAMPANA DOP</a:t>
            </a:r>
          </a:p>
        </p:txBody>
      </p:sp>
      <p:sp>
        <p:nvSpPr>
          <p:cNvPr id="3" name="Segnaposto contenuto 2"/>
          <p:cNvSpPr>
            <a:spLocks noGrp="1"/>
          </p:cNvSpPr>
          <p:nvPr>
            <p:ph idx="1"/>
          </p:nvPr>
        </p:nvSpPr>
        <p:spPr/>
        <p:txBody>
          <a:bodyPr/>
          <a:lstStyle/>
          <a:p>
            <a:pPr marL="0" indent="0">
              <a:buNone/>
            </a:pPr>
            <a:r>
              <a:rPr lang="it-IT" dirty="0">
                <a:hlinkClick r:id="rId2"/>
              </a:rPr>
              <a:t>https://youtu.be/yi8-7lQJWo0</a:t>
            </a:r>
            <a:endParaRPr lang="it-IT" dirty="0"/>
          </a:p>
          <a:p>
            <a:pPr marL="0" indent="0">
              <a:buNone/>
            </a:pPr>
            <a:endParaRPr lang="it-IT" dirty="0"/>
          </a:p>
          <a:p>
            <a:pPr marL="0" indent="0">
              <a:buNone/>
            </a:pPr>
            <a:r>
              <a:rPr lang="it-IT" sz="2000" dirty="0">
                <a:latin typeface="Arial" panose="020B0604020202020204" pitchFamily="34" charset="0"/>
                <a:cs typeface="Arial" panose="020B0604020202020204" pitchFamily="34" charset="0"/>
              </a:rPr>
              <a:t>oppure: valigetta → download: Mozzarella di bufala campana… video MP4</a:t>
            </a:r>
          </a:p>
        </p:txBody>
      </p:sp>
    </p:spTree>
    <p:extLst>
      <p:ext uri="{BB962C8B-B14F-4D97-AF65-F5344CB8AC3E}">
        <p14:creationId xmlns:p14="http://schemas.microsoft.com/office/powerpoint/2010/main" val="12625524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539552" y="44624"/>
            <a:ext cx="7920880" cy="288032"/>
          </a:xfrm>
        </p:spPr>
        <p:txBody>
          <a:bodyPr>
            <a:normAutofit fontScale="90000"/>
          </a:bodyPr>
          <a:lstStyle/>
          <a:p>
            <a:r>
              <a:rPr lang="it-IT" sz="2400" b="1" dirty="0">
                <a:latin typeface="Arial" panose="020B0604020202020204" pitchFamily="34" charset="0"/>
                <a:cs typeface="Arial" panose="020B0604020202020204" pitchFamily="34" charset="0"/>
              </a:rPr>
              <a:t/>
            </a:r>
            <a:br>
              <a:rPr lang="it-IT" sz="2400" b="1" dirty="0">
                <a:latin typeface="Arial" panose="020B0604020202020204" pitchFamily="34" charset="0"/>
                <a:cs typeface="Arial" panose="020B0604020202020204" pitchFamily="34" charset="0"/>
              </a:rPr>
            </a:br>
            <a:r>
              <a:rPr lang="it-IT" sz="2400" b="1" dirty="0">
                <a:latin typeface="Arial" panose="020B0604020202020204" pitchFamily="34" charset="0"/>
                <a:cs typeface="Arial" panose="020B0604020202020204" pitchFamily="34" charset="0"/>
              </a:rPr>
              <a:t>PROVOLONE DEL MONACO</a:t>
            </a:r>
            <a:br>
              <a:rPr lang="it-IT" sz="2400" b="1" dirty="0">
                <a:latin typeface="Arial" panose="020B0604020202020204" pitchFamily="34" charset="0"/>
                <a:cs typeface="Arial" panose="020B0604020202020204" pitchFamily="34" charset="0"/>
              </a:rPr>
            </a:br>
            <a:endParaRPr lang="it-IT" sz="2400" b="1" dirty="0">
              <a:latin typeface="Arial" panose="020B0604020202020204" pitchFamily="34" charset="0"/>
              <a:cs typeface="Arial" panose="020B0604020202020204" pitchFamily="34" charset="0"/>
            </a:endParaRPr>
          </a:p>
        </p:txBody>
      </p:sp>
      <p:sp>
        <p:nvSpPr>
          <p:cNvPr id="3" name="Segnaposto contenuto 2"/>
          <p:cNvSpPr>
            <a:spLocks noGrp="1"/>
          </p:cNvSpPr>
          <p:nvPr>
            <p:ph idx="1"/>
          </p:nvPr>
        </p:nvSpPr>
        <p:spPr>
          <a:xfrm>
            <a:off x="457200" y="764704"/>
            <a:ext cx="8229600" cy="5688632"/>
          </a:xfrm>
        </p:spPr>
        <p:txBody>
          <a:bodyPr>
            <a:normAutofit fontScale="25000" lnSpcReduction="20000"/>
          </a:bodyPr>
          <a:lstStyle/>
          <a:p>
            <a:pPr marL="0" indent="0" algn="just">
              <a:buNone/>
            </a:pPr>
            <a:r>
              <a:rPr lang="it-IT" sz="9600" b="1" dirty="0">
                <a:latin typeface="Arial" panose="020B0604020202020204" pitchFamily="34" charset="0"/>
                <a:cs typeface="Arial" panose="020B0604020202020204" pitchFamily="34" charset="0"/>
              </a:rPr>
              <a:t>Formaggio semiduro a pasta filata, stagionato</a:t>
            </a:r>
            <a:r>
              <a:rPr lang="it-IT" sz="9600" dirty="0">
                <a:latin typeface="Arial" panose="020B0604020202020204" pitchFamily="34" charset="0"/>
                <a:cs typeface="Arial" panose="020B0604020202020204" pitchFamily="34" charset="0"/>
              </a:rPr>
              <a:t>, prodotto nell’area della Penisola Sorrentina – Monti Lattari, da latte proveniente, per almeno il 20%, da bovini TGA (tipo genetico autoctono) Agerolese iscritti al registro anagrafico, e nella quota restante (80%) da bovini di razze diverse (Frisona, </a:t>
            </a:r>
            <a:r>
              <a:rPr lang="it-IT" sz="9600" dirty="0" err="1">
                <a:latin typeface="Arial" panose="020B0604020202020204" pitchFamily="34" charset="0"/>
                <a:cs typeface="Arial" panose="020B0604020202020204" pitchFamily="34" charset="0"/>
              </a:rPr>
              <a:t>Brunalpina</a:t>
            </a:r>
            <a:r>
              <a:rPr lang="it-IT" sz="9600" dirty="0">
                <a:latin typeface="Arial" panose="020B0604020202020204" pitchFamily="34" charset="0"/>
                <a:cs typeface="Arial" panose="020B0604020202020204" pitchFamily="34" charset="0"/>
              </a:rPr>
              <a:t>, Pezzata Rossa, Jersey, Podolica e Meticci locali) allevate esclusivamente nell’area geografica prevista dal disciplinare.</a:t>
            </a:r>
          </a:p>
          <a:p>
            <a:pPr marL="0" indent="0">
              <a:buNone/>
            </a:pPr>
            <a:endParaRPr lang="it-IT" sz="9600" b="1" dirty="0">
              <a:latin typeface="Arial" panose="020B0604020202020204" pitchFamily="34" charset="0"/>
              <a:cs typeface="Arial" panose="020B0604020202020204" pitchFamily="34" charset="0"/>
            </a:endParaRPr>
          </a:p>
          <a:p>
            <a:pPr marL="0" indent="0">
              <a:buNone/>
            </a:pPr>
            <a:r>
              <a:rPr lang="it-IT" sz="9600" b="1" dirty="0">
                <a:latin typeface="Arial" panose="020B0604020202020204" pitchFamily="34" charset="0"/>
                <a:cs typeface="Arial" panose="020B0604020202020204" pitchFamily="34" charset="0"/>
              </a:rPr>
              <a:t>Area di produzione</a:t>
            </a:r>
            <a:endParaRPr lang="it-IT" sz="9600" dirty="0">
              <a:latin typeface="Arial" panose="020B0604020202020204" pitchFamily="34" charset="0"/>
              <a:cs typeface="Arial" panose="020B0604020202020204" pitchFamily="34" charset="0"/>
            </a:endParaRPr>
          </a:p>
          <a:p>
            <a:pPr marL="0" indent="0" algn="just">
              <a:buNone/>
            </a:pPr>
            <a:r>
              <a:rPr lang="it-IT" sz="9600" dirty="0">
                <a:latin typeface="Arial" panose="020B0604020202020204" pitchFamily="34" charset="0"/>
                <a:cs typeface="Arial" panose="020B0604020202020204" pitchFamily="34" charset="0"/>
              </a:rPr>
              <a:t>La zona geografica di allevamento delle bovine, di produzione e di stagionatura del “Provolone del Monaco DOP”, sono delimitate dagli interi territori dei comuni di Agerola, Casola di Napoli, Castellammare di Stabia, Gragnano, Lettere, Massa Lubrense, Meta, Piano di Sorrento, Pimonte, Sant'Agnello, Sorrento, Santa Maria La Carità, Vico Equense.</a:t>
            </a:r>
          </a:p>
          <a:p>
            <a:pPr marL="0" indent="0">
              <a:buNone/>
            </a:pPr>
            <a:endParaRPr lang="it-IT" dirty="0"/>
          </a:p>
          <a:p>
            <a:pPr marL="0" indent="0">
              <a:buNone/>
            </a:pPr>
            <a:r>
              <a:rPr lang="it-IT" sz="7200" dirty="0">
                <a:latin typeface="Arial" panose="020B0604020202020204" pitchFamily="34" charset="0"/>
                <a:cs typeface="Arial" panose="020B0604020202020204" pitchFamily="34" charset="0"/>
              </a:rPr>
              <a:t> </a:t>
            </a:r>
            <a:endParaRPr lang="it-IT" dirty="0"/>
          </a:p>
          <a:p>
            <a:pPr marL="0" indent="0">
              <a:buNone/>
            </a:pPr>
            <a:endParaRPr lang="it-IT" dirty="0"/>
          </a:p>
          <a:p>
            <a:pPr marL="0" indent="0">
              <a:buNone/>
            </a:pPr>
            <a:endParaRPr lang="it-IT" dirty="0"/>
          </a:p>
          <a:p>
            <a:pPr marL="0" indent="0">
              <a:buNone/>
            </a:pPr>
            <a:endParaRPr lang="it-IT" sz="1800" dirty="0">
              <a:latin typeface="Arial" panose="020B0604020202020204" pitchFamily="34" charset="0"/>
              <a:cs typeface="Arial" panose="020B0604020202020204" pitchFamily="34" charset="0"/>
            </a:endParaRPr>
          </a:p>
          <a:p>
            <a:pPr marL="0" indent="0">
              <a:buNone/>
            </a:pPr>
            <a:endParaRPr lang="it-IT" sz="1800" dirty="0">
              <a:latin typeface="Arial" panose="020B0604020202020204" pitchFamily="34" charset="0"/>
              <a:cs typeface="Arial" panose="020B0604020202020204" pitchFamily="34" charset="0"/>
            </a:endParaRPr>
          </a:p>
          <a:p>
            <a:pPr marL="0" indent="0">
              <a:buNone/>
            </a:pPr>
            <a:endParaRPr lang="it-IT" sz="1800" dirty="0">
              <a:latin typeface="Arial" panose="020B0604020202020204" pitchFamily="34" charset="0"/>
              <a:cs typeface="Arial" panose="020B0604020202020204" pitchFamily="34" charset="0"/>
            </a:endParaRPr>
          </a:p>
          <a:p>
            <a:pPr marL="0" indent="0">
              <a:buNone/>
            </a:pPr>
            <a:endParaRPr lang="it-IT" sz="1800" dirty="0">
              <a:latin typeface="Arial" panose="020B0604020202020204" pitchFamily="34" charset="0"/>
              <a:cs typeface="Arial" panose="020B0604020202020204" pitchFamily="34" charset="0"/>
            </a:endParaRPr>
          </a:p>
          <a:p>
            <a:pPr marL="0" indent="0">
              <a:buNone/>
            </a:pPr>
            <a:endParaRPr lang="it-IT" sz="1800" dirty="0">
              <a:latin typeface="Arial" panose="020B0604020202020204" pitchFamily="34" charset="0"/>
              <a:cs typeface="Arial" panose="020B0604020202020204" pitchFamily="34" charset="0"/>
            </a:endParaRPr>
          </a:p>
          <a:p>
            <a:pPr marL="0" indent="0">
              <a:buNone/>
            </a:pPr>
            <a:endParaRPr lang="it-IT" sz="1800" dirty="0">
              <a:latin typeface="Arial" panose="020B0604020202020204" pitchFamily="34" charset="0"/>
              <a:cs typeface="Arial" panose="020B0604020202020204" pitchFamily="34" charset="0"/>
            </a:endParaRPr>
          </a:p>
          <a:p>
            <a:pPr marL="0" indent="0">
              <a:buNone/>
            </a:pPr>
            <a:endParaRPr lang="it-IT" sz="1800" dirty="0">
              <a:latin typeface="Arial" panose="020B0604020202020204" pitchFamily="34" charset="0"/>
              <a:cs typeface="Arial" panose="020B0604020202020204" pitchFamily="34" charset="0"/>
            </a:endParaRPr>
          </a:p>
          <a:p>
            <a:pPr marL="0" indent="0">
              <a:buNone/>
            </a:pPr>
            <a:endParaRPr lang="it-IT" sz="1800" dirty="0">
              <a:latin typeface="Arial" panose="020B0604020202020204" pitchFamily="34" charset="0"/>
              <a:cs typeface="Arial" panose="020B0604020202020204" pitchFamily="34" charset="0"/>
            </a:endParaRPr>
          </a:p>
          <a:p>
            <a:pPr marL="0" indent="0">
              <a:buNone/>
            </a:pPr>
            <a:endParaRPr lang="it-IT" sz="1800" dirty="0">
              <a:latin typeface="Arial" panose="020B0604020202020204" pitchFamily="34" charset="0"/>
              <a:cs typeface="Arial" panose="020B0604020202020204" pitchFamily="34" charset="0"/>
            </a:endParaRPr>
          </a:p>
          <a:p>
            <a:pPr marL="0" indent="0">
              <a:buNone/>
            </a:pPr>
            <a:endParaRPr lang="it-IT" sz="1800" dirty="0">
              <a:latin typeface="Arial" panose="020B0604020202020204" pitchFamily="34" charset="0"/>
              <a:cs typeface="Arial" panose="020B0604020202020204" pitchFamily="34" charset="0"/>
            </a:endParaRPr>
          </a:p>
          <a:p>
            <a:pPr marL="0" indent="0">
              <a:buNone/>
            </a:pPr>
            <a:r>
              <a:rPr lang="it-IT" sz="1800" dirty="0">
                <a:latin typeface="Arial" panose="020B0604020202020204" pitchFamily="34" charset="0"/>
                <a:cs typeface="Arial" panose="020B0604020202020204" pitchFamily="34" charset="0"/>
              </a:rPr>
              <a:t>https://www.youtube.com/watch?v=mwGOwmCbbeA</a:t>
            </a:r>
          </a:p>
        </p:txBody>
      </p:sp>
    </p:spTree>
    <p:extLst>
      <p:ext uri="{BB962C8B-B14F-4D97-AF65-F5344CB8AC3E}">
        <p14:creationId xmlns:p14="http://schemas.microsoft.com/office/powerpoint/2010/main" val="12371853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xmlns="" id="{207E5148-3675-42A4-B3F4-9CD7A2D25F87}"/>
              </a:ext>
            </a:extLst>
          </p:cNvPr>
          <p:cNvSpPr>
            <a:spLocks noGrp="1"/>
          </p:cNvSpPr>
          <p:nvPr>
            <p:ph type="title"/>
          </p:nvPr>
        </p:nvSpPr>
        <p:spPr>
          <a:xfrm>
            <a:off x="457200" y="274638"/>
            <a:ext cx="8229600" cy="562074"/>
          </a:xfrm>
        </p:spPr>
        <p:txBody>
          <a:bodyPr>
            <a:normAutofit/>
          </a:bodyPr>
          <a:lstStyle/>
          <a:p>
            <a:r>
              <a:rPr lang="it-IT" sz="2800" b="1" dirty="0">
                <a:latin typeface="Arial" panose="020B0604020202020204" pitchFamily="34" charset="0"/>
                <a:cs typeface="Arial" panose="020B0604020202020204" pitchFamily="34" charset="0"/>
              </a:rPr>
              <a:t>PROVOLONE DEL MONACO</a:t>
            </a:r>
            <a:endParaRPr lang="it-IT" sz="2800" dirty="0"/>
          </a:p>
        </p:txBody>
      </p:sp>
      <p:sp>
        <p:nvSpPr>
          <p:cNvPr id="3" name="Segnaposto contenuto 2">
            <a:extLst>
              <a:ext uri="{FF2B5EF4-FFF2-40B4-BE49-F238E27FC236}">
                <a16:creationId xmlns:a16="http://schemas.microsoft.com/office/drawing/2014/main" xmlns="" id="{9427A146-F842-47D7-BC03-823C5B0289BC}"/>
              </a:ext>
            </a:extLst>
          </p:cNvPr>
          <p:cNvSpPr>
            <a:spLocks noGrp="1"/>
          </p:cNvSpPr>
          <p:nvPr>
            <p:ph idx="1"/>
          </p:nvPr>
        </p:nvSpPr>
        <p:spPr>
          <a:xfrm>
            <a:off x="457200" y="908720"/>
            <a:ext cx="8229600" cy="5472608"/>
          </a:xfrm>
        </p:spPr>
        <p:txBody>
          <a:bodyPr>
            <a:normAutofit fontScale="77500" lnSpcReduction="20000"/>
          </a:bodyPr>
          <a:lstStyle/>
          <a:p>
            <a:pPr marL="0" indent="0">
              <a:buNone/>
            </a:pPr>
            <a:r>
              <a:rPr lang="it-IT" b="1" dirty="0">
                <a:latin typeface="Arial" panose="020B0604020202020204" pitchFamily="34" charset="0"/>
                <a:cs typeface="Arial" panose="020B0604020202020204" pitchFamily="34" charset="0"/>
              </a:rPr>
              <a:t>Caratteristiche distintive</a:t>
            </a:r>
            <a:r>
              <a:rPr lang="it-IT" dirty="0">
                <a:latin typeface="Arial" panose="020B0604020202020204" pitchFamily="34" charset="0"/>
                <a:cs typeface="Arial" panose="020B0604020202020204" pitchFamily="34" charset="0"/>
              </a:rPr>
              <a:t>:</a:t>
            </a:r>
          </a:p>
          <a:p>
            <a:pPr marL="0" indent="0">
              <a:buNone/>
            </a:pPr>
            <a:r>
              <a:rPr lang="it-IT" dirty="0">
                <a:latin typeface="Arial" panose="020B0604020202020204" pitchFamily="34" charset="0"/>
                <a:cs typeface="Arial" panose="020B0604020202020204" pitchFamily="34" charset="0"/>
              </a:rPr>
              <a:t>- forma di melone leggermente allungato, con un peso minimo di 2,5 kg ed uno massimo di 8; </a:t>
            </a:r>
            <a:br>
              <a:rPr lang="it-IT" dirty="0">
                <a:latin typeface="Arial" panose="020B0604020202020204" pitchFamily="34" charset="0"/>
                <a:cs typeface="Arial" panose="020B0604020202020204" pitchFamily="34" charset="0"/>
              </a:rPr>
            </a:br>
            <a:r>
              <a:rPr lang="it-IT" dirty="0">
                <a:latin typeface="Arial" panose="020B0604020202020204" pitchFamily="34" charset="0"/>
                <a:cs typeface="Arial" panose="020B0604020202020204" pitchFamily="34" charset="0"/>
              </a:rPr>
              <a:t>- crosta sottile di colore giallognolo, quasi liscia, con leggere insenature longitudinali in corrispondenza dei legacci di rafia usati per il sostegno a coppia che suddividono il Provolone in un minimo di 6 facce;</a:t>
            </a:r>
            <a:br>
              <a:rPr lang="it-IT" dirty="0">
                <a:latin typeface="Arial" panose="020B0604020202020204" pitchFamily="34" charset="0"/>
                <a:cs typeface="Arial" panose="020B0604020202020204" pitchFamily="34" charset="0"/>
              </a:rPr>
            </a:br>
            <a:r>
              <a:rPr lang="it-IT" dirty="0">
                <a:latin typeface="Arial" panose="020B0604020202020204" pitchFamily="34" charset="0"/>
                <a:cs typeface="Arial" panose="020B0604020202020204" pitchFamily="34" charset="0"/>
              </a:rPr>
              <a:t>- una stagionatura di almeno sei mesi, con una </a:t>
            </a:r>
            <a:r>
              <a:rPr lang="it-IT" b="1" dirty="0">
                <a:latin typeface="Arial" panose="020B0604020202020204" pitchFamily="34" charset="0"/>
                <a:cs typeface="Arial" panose="020B0604020202020204" pitchFamily="34" charset="0"/>
              </a:rPr>
              <a:t>resa massima di 9 kg per ettolitro di latte trasformato</a:t>
            </a:r>
            <a:r>
              <a:rPr lang="it-IT" dirty="0">
                <a:latin typeface="Arial" panose="020B0604020202020204" pitchFamily="34" charset="0"/>
                <a:cs typeface="Arial" panose="020B0604020202020204" pitchFamily="34" charset="0"/>
              </a:rPr>
              <a:t>;</a:t>
            </a:r>
            <a:br>
              <a:rPr lang="it-IT" dirty="0">
                <a:latin typeface="Arial" panose="020B0604020202020204" pitchFamily="34" charset="0"/>
                <a:cs typeface="Arial" panose="020B0604020202020204" pitchFamily="34" charset="0"/>
              </a:rPr>
            </a:br>
            <a:r>
              <a:rPr lang="it-IT" dirty="0">
                <a:latin typeface="Arial" panose="020B0604020202020204" pitchFamily="34" charset="0"/>
                <a:cs typeface="Arial" panose="020B0604020202020204" pitchFamily="34" charset="0"/>
              </a:rPr>
              <a:t>- una pasta di colore crema con toni giallognoli, elastica, compatta, uniforme e senza sfaldature, morbida e con tipiche occhiature (a «occhio di pernice»);</a:t>
            </a:r>
            <a:br>
              <a:rPr lang="it-IT" dirty="0">
                <a:latin typeface="Arial" panose="020B0604020202020204" pitchFamily="34" charset="0"/>
                <a:cs typeface="Arial" panose="020B0604020202020204" pitchFamily="34" charset="0"/>
              </a:rPr>
            </a:br>
            <a:r>
              <a:rPr lang="it-IT" dirty="0">
                <a:latin typeface="Arial" panose="020B0604020202020204" pitchFamily="34" charset="0"/>
                <a:cs typeface="Arial" panose="020B0604020202020204" pitchFamily="34" charset="0"/>
              </a:rPr>
              <a:t>- un contenuto in grasso sulla sostanza secca non inferiore al 40,5%;</a:t>
            </a:r>
            <a:br>
              <a:rPr lang="it-IT" dirty="0">
                <a:latin typeface="Arial" panose="020B0604020202020204" pitchFamily="34" charset="0"/>
                <a:cs typeface="Arial" panose="020B0604020202020204" pitchFamily="34" charset="0"/>
              </a:rPr>
            </a:br>
            <a:r>
              <a:rPr lang="it-IT" dirty="0">
                <a:latin typeface="Arial" panose="020B0604020202020204" pitchFamily="34" charset="0"/>
                <a:cs typeface="Arial" panose="020B0604020202020204" pitchFamily="34" charset="0"/>
              </a:rPr>
              <a:t>- un sapore dolce e butirroso ed un leggero e piacevole gusto piccante.</a:t>
            </a:r>
          </a:p>
          <a:p>
            <a:pPr marL="0" indent="0">
              <a:buNone/>
            </a:pPr>
            <a:endParaRPr lang="it-IT" dirty="0"/>
          </a:p>
          <a:p>
            <a:endParaRPr lang="it-IT" dirty="0"/>
          </a:p>
        </p:txBody>
      </p:sp>
    </p:spTree>
    <p:extLst>
      <p:ext uri="{BB962C8B-B14F-4D97-AF65-F5344CB8AC3E}">
        <p14:creationId xmlns:p14="http://schemas.microsoft.com/office/powerpoint/2010/main" val="31422853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562074"/>
          </a:xfrm>
        </p:spPr>
        <p:txBody>
          <a:bodyPr>
            <a:normAutofit fontScale="90000"/>
          </a:bodyPr>
          <a:lstStyle/>
          <a:p>
            <a:r>
              <a:rPr lang="it-IT" dirty="0">
                <a:latin typeface="Arial" panose="020B0604020202020204" pitchFamily="34" charset="0"/>
                <a:cs typeface="Arial" panose="020B0604020202020204" pitchFamily="34" charset="0"/>
              </a:rPr>
              <a:t>PROVOLONE DEL MONACO</a:t>
            </a:r>
          </a:p>
        </p:txBody>
      </p:sp>
      <p:sp>
        <p:nvSpPr>
          <p:cNvPr id="3" name="Segnaposto contenuto 2"/>
          <p:cNvSpPr>
            <a:spLocks noGrp="1"/>
          </p:cNvSpPr>
          <p:nvPr>
            <p:ph idx="1"/>
          </p:nvPr>
        </p:nvSpPr>
        <p:spPr>
          <a:xfrm>
            <a:off x="457200" y="980728"/>
            <a:ext cx="8229600" cy="5145435"/>
          </a:xfrm>
        </p:spPr>
        <p:txBody>
          <a:bodyPr>
            <a:normAutofit/>
          </a:bodyPr>
          <a:lstStyle/>
          <a:p>
            <a:r>
              <a:rPr lang="it-IT" sz="2400" dirty="0">
                <a:hlinkClick r:id="rId2"/>
              </a:rPr>
              <a:t>https://</a:t>
            </a:r>
            <a:r>
              <a:rPr lang="it-IT" sz="2400" dirty="0" smtClean="0">
                <a:hlinkClick r:id="rId2"/>
              </a:rPr>
              <a:t>www.youtube.com/watch?v=PYhoBnNgiOw</a:t>
            </a:r>
            <a:endParaRPr lang="it-IT" sz="24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172089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490066"/>
          </a:xfrm>
        </p:spPr>
        <p:txBody>
          <a:bodyPr>
            <a:normAutofit/>
          </a:bodyPr>
          <a:lstStyle/>
          <a:p>
            <a:r>
              <a:rPr lang="it-IT" sz="2400" b="1" dirty="0">
                <a:latin typeface="Arial" panose="020B0604020202020204" pitchFamily="34" charset="0"/>
                <a:cs typeface="Arial" panose="020B0604020202020204" pitchFamily="34" charset="0"/>
              </a:rPr>
              <a:t>ALCUNI PRODOTTI TIPICI CAMPANI</a:t>
            </a:r>
            <a:endParaRPr lang="it-IT" sz="2400" dirty="0"/>
          </a:p>
        </p:txBody>
      </p:sp>
      <p:sp>
        <p:nvSpPr>
          <p:cNvPr id="3" name="Segnaposto contenuto 2"/>
          <p:cNvSpPr>
            <a:spLocks noGrp="1"/>
          </p:cNvSpPr>
          <p:nvPr>
            <p:ph idx="1"/>
          </p:nvPr>
        </p:nvSpPr>
        <p:spPr>
          <a:xfrm>
            <a:off x="457200" y="836712"/>
            <a:ext cx="8229600" cy="5289451"/>
          </a:xfrm>
        </p:spPr>
        <p:txBody>
          <a:bodyPr>
            <a:normAutofit/>
          </a:bodyPr>
          <a:lstStyle/>
          <a:p>
            <a:pPr marL="0" indent="0">
              <a:buNone/>
            </a:pPr>
            <a:r>
              <a:rPr lang="it-IT" sz="2000" b="1" dirty="0">
                <a:latin typeface="Arial" panose="020B0604020202020204" pitchFamily="34" charset="0"/>
                <a:cs typeface="Arial" panose="020B0604020202020204" pitchFamily="34" charset="0"/>
              </a:rPr>
              <a:t>OLIO EXTRA-VERGINE DOP PENISOLA SORRENTINA</a:t>
            </a:r>
          </a:p>
          <a:p>
            <a:pPr marL="0" indent="0" algn="just">
              <a:buNone/>
            </a:pPr>
            <a:r>
              <a:rPr lang="it-IT" sz="1800" b="1" dirty="0">
                <a:latin typeface="Arial" panose="020B0604020202020204" pitchFamily="34" charset="0"/>
                <a:cs typeface="Arial" panose="020B0604020202020204" pitchFamily="34" charset="0"/>
              </a:rPr>
              <a:t>Caratteristiche</a:t>
            </a:r>
          </a:p>
          <a:p>
            <a:pPr algn="just">
              <a:buFont typeface="Wingdings" panose="05000000000000000000" pitchFamily="2" charset="2"/>
              <a:buChar char="§"/>
            </a:pPr>
            <a:r>
              <a:rPr lang="it-IT" sz="1800" b="1" dirty="0">
                <a:latin typeface="Arial" panose="020B0604020202020204" pitchFamily="34" charset="0"/>
                <a:cs typeface="Arial" panose="020B0604020202020204" pitchFamily="34" charset="0"/>
              </a:rPr>
              <a:t>colore:</a:t>
            </a:r>
            <a:r>
              <a:rPr lang="it-IT" sz="1800" dirty="0">
                <a:latin typeface="Arial" panose="020B0604020202020204" pitchFamily="34" charset="0"/>
                <a:cs typeface="Arial" panose="020B0604020202020204" pitchFamily="34" charset="0"/>
              </a:rPr>
              <a:t> giallo paglierino, più o meno intenso, con riflessi verdognoli;</a:t>
            </a:r>
          </a:p>
          <a:p>
            <a:pPr algn="just">
              <a:buFont typeface="Wingdings" panose="05000000000000000000" pitchFamily="2" charset="2"/>
              <a:buChar char="§"/>
            </a:pPr>
            <a:r>
              <a:rPr lang="it-IT" sz="1800" b="1" dirty="0">
                <a:latin typeface="Arial" panose="020B0604020202020204" pitchFamily="34" charset="0"/>
                <a:cs typeface="Arial" panose="020B0604020202020204" pitchFamily="34" charset="0"/>
              </a:rPr>
              <a:t>odore</a:t>
            </a:r>
            <a:r>
              <a:rPr lang="it-IT" sz="1800" dirty="0">
                <a:latin typeface="Arial" panose="020B0604020202020204" pitchFamily="34" charset="0"/>
                <a:cs typeface="Arial" panose="020B0604020202020204" pitchFamily="34" charset="0"/>
              </a:rPr>
              <a:t>: delicato sentore di fruttato di oliva e con fini e piacevoli note di erbe aromatiche (soprattutto rosmarino e menta);</a:t>
            </a:r>
          </a:p>
          <a:p>
            <a:pPr algn="just">
              <a:buFont typeface="Wingdings" panose="05000000000000000000" pitchFamily="2" charset="2"/>
              <a:buChar char="§"/>
            </a:pPr>
            <a:r>
              <a:rPr lang="it-IT" sz="1800" b="1" dirty="0">
                <a:latin typeface="Arial" panose="020B0604020202020204" pitchFamily="34" charset="0"/>
                <a:cs typeface="Arial" panose="020B0604020202020204" pitchFamily="34" charset="0"/>
              </a:rPr>
              <a:t>sapore</a:t>
            </a:r>
            <a:r>
              <a:rPr lang="it-IT" sz="1800" dirty="0">
                <a:latin typeface="Arial" panose="020B0604020202020204" pitchFamily="34" charset="0"/>
                <a:cs typeface="Arial" panose="020B0604020202020204" pitchFamily="34" charset="0"/>
              </a:rPr>
              <a:t>: dolce, con armoniose e lievi note di amaro e piccante, retrogusto di mandorla verde e fresca. </a:t>
            </a:r>
          </a:p>
          <a:p>
            <a:pPr marL="0" indent="0" algn="just">
              <a:buNone/>
            </a:pPr>
            <a:r>
              <a:rPr lang="it-IT" sz="2000" b="1" dirty="0">
                <a:latin typeface="Arial" panose="020B0604020202020204" pitchFamily="34" charset="0"/>
                <a:cs typeface="Arial" panose="020B0604020202020204" pitchFamily="34" charset="0"/>
              </a:rPr>
              <a:t>Raccolta: </a:t>
            </a:r>
            <a:r>
              <a:rPr lang="it-IT" sz="1800" dirty="0">
                <a:latin typeface="Arial" panose="020B0604020202020204" pitchFamily="34" charset="0"/>
                <a:cs typeface="Arial" panose="020B0604020202020204" pitchFamily="34" charset="0"/>
              </a:rPr>
              <a:t>rigorosamente a mano entro e </a:t>
            </a:r>
            <a:r>
              <a:rPr lang="it-IT" sz="1800" b="1" dirty="0">
                <a:latin typeface="Arial" panose="020B0604020202020204" pitchFamily="34" charset="0"/>
                <a:cs typeface="Arial" panose="020B0604020202020204" pitchFamily="34" charset="0"/>
              </a:rPr>
              <a:t>non oltre il 31 dicembre </a:t>
            </a:r>
            <a:r>
              <a:rPr lang="it-IT" sz="1800" dirty="0">
                <a:latin typeface="Arial" panose="020B0604020202020204" pitchFamily="34" charset="0"/>
                <a:cs typeface="Arial" panose="020B0604020202020204" pitchFamily="34" charset="0"/>
              </a:rPr>
              <a:t>di ogni anno</a:t>
            </a:r>
          </a:p>
          <a:p>
            <a:pPr marL="0" indent="0" algn="just">
              <a:buNone/>
            </a:pPr>
            <a:r>
              <a:rPr lang="it-IT" sz="1800" b="1" dirty="0">
                <a:latin typeface="Arial" panose="020B0604020202020204" pitchFamily="34" charset="0"/>
                <a:cs typeface="Arial" panose="020B0604020202020204" pitchFamily="34" charset="0"/>
              </a:rPr>
              <a:t>Molitura:</a:t>
            </a:r>
            <a:r>
              <a:rPr lang="it-IT" sz="1800" dirty="0">
                <a:latin typeface="Arial" panose="020B0604020202020204" pitchFamily="34" charset="0"/>
                <a:cs typeface="Arial" panose="020B0604020202020204" pitchFamily="34" charset="0"/>
              </a:rPr>
              <a:t> entro e </a:t>
            </a:r>
            <a:r>
              <a:rPr lang="it-IT" sz="1800" b="1" dirty="0">
                <a:latin typeface="Arial" panose="020B0604020202020204" pitchFamily="34" charset="0"/>
                <a:cs typeface="Arial" panose="020B0604020202020204" pitchFamily="34" charset="0"/>
              </a:rPr>
              <a:t>non oltre il secondo giorno della raccolta</a:t>
            </a:r>
          </a:p>
          <a:p>
            <a:pPr marL="0" indent="0">
              <a:buNone/>
            </a:pPr>
            <a:r>
              <a:rPr lang="it-IT" sz="1800" b="1" dirty="0">
                <a:latin typeface="Arial" panose="020B0604020202020204" pitchFamily="34" charset="0"/>
                <a:cs typeface="Arial" panose="020B0604020202020204" pitchFamily="34" charset="0"/>
              </a:rPr>
              <a:t>                     </a:t>
            </a:r>
            <a:r>
              <a:rPr lang="it-IT" sz="1800" b="1" dirty="0" smtClean="0">
                <a:latin typeface="Arial" panose="020B0604020202020204" pitchFamily="34" charset="0"/>
                <a:cs typeface="Arial" panose="020B0604020202020204" pitchFamily="34" charset="0"/>
              </a:rPr>
              <a:t>                   </a:t>
            </a:r>
            <a:endParaRPr lang="it-IT" sz="1800" b="1" dirty="0">
              <a:latin typeface="Arial" panose="020B0604020202020204" pitchFamily="34" charset="0"/>
              <a:cs typeface="Arial" panose="020B0604020202020204" pitchFamily="34" charset="0"/>
            </a:endParaRPr>
          </a:p>
        </p:txBody>
      </p:sp>
      <p:pic>
        <p:nvPicPr>
          <p:cNvPr id="1026" name="Picture 2" descr="C:\Users\Niola\Pictures\OLIO DOP.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95936" y="3974864"/>
            <a:ext cx="1656184" cy="22133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92043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418058"/>
          </a:xfrm>
        </p:spPr>
        <p:txBody>
          <a:bodyPr>
            <a:noAutofit/>
          </a:bodyPr>
          <a:lstStyle/>
          <a:p>
            <a:r>
              <a:rPr lang="it-IT" sz="2400" b="1" dirty="0">
                <a:latin typeface="Arial" panose="020B0604020202020204" pitchFamily="34" charset="0"/>
                <a:cs typeface="Arial" panose="020B0604020202020204" pitchFamily="34" charset="0"/>
              </a:rPr>
              <a:t>ALCUNI PRODOTTI TIPICI CAMPANI</a:t>
            </a:r>
          </a:p>
        </p:txBody>
      </p:sp>
      <p:sp>
        <p:nvSpPr>
          <p:cNvPr id="3" name="Segnaposto contenuto 2"/>
          <p:cNvSpPr>
            <a:spLocks noGrp="1"/>
          </p:cNvSpPr>
          <p:nvPr>
            <p:ph idx="1"/>
          </p:nvPr>
        </p:nvSpPr>
        <p:spPr>
          <a:xfrm>
            <a:off x="457200" y="836712"/>
            <a:ext cx="8229600" cy="5289451"/>
          </a:xfrm>
        </p:spPr>
        <p:txBody>
          <a:bodyPr>
            <a:normAutofit lnSpcReduction="10000"/>
          </a:bodyPr>
          <a:lstStyle/>
          <a:p>
            <a:pPr marL="0" indent="0">
              <a:buNone/>
            </a:pPr>
            <a:r>
              <a:rPr lang="it-IT" sz="2000" b="1" dirty="0">
                <a:latin typeface="Arial" panose="020B0604020202020204" pitchFamily="34" charset="0"/>
                <a:cs typeface="Arial" panose="020B0604020202020204" pitchFamily="34" charset="0"/>
              </a:rPr>
              <a:t>POMODORINO DEL PIENNOLO DEL VESUVIO DOP</a:t>
            </a:r>
          </a:p>
          <a:p>
            <a:pPr marL="0" indent="0">
              <a:buNone/>
            </a:pPr>
            <a:r>
              <a:rPr lang="it-IT" sz="2000" b="1" dirty="0">
                <a:latin typeface="Arial" panose="020B0604020202020204" pitchFamily="34" charset="0"/>
                <a:cs typeface="Arial" panose="020B0604020202020204" pitchFamily="34" charset="0"/>
              </a:rPr>
              <a:t>                                                             </a:t>
            </a:r>
          </a:p>
          <a:p>
            <a:pPr marL="0" indent="0">
              <a:buNone/>
            </a:pPr>
            <a:r>
              <a:rPr lang="it-IT" sz="2000" b="1" dirty="0">
                <a:latin typeface="Arial" panose="020B0604020202020204" pitchFamily="34" charset="0"/>
                <a:cs typeface="Arial" panose="020B0604020202020204" pitchFamily="34" charset="0"/>
              </a:rPr>
              <a:t>                                                 Area di produzione: </a:t>
            </a:r>
            <a:r>
              <a:rPr lang="it-IT" sz="2000" dirty="0">
                <a:latin typeface="Arial" panose="020B0604020202020204" pitchFamily="34" charset="0"/>
                <a:cs typeface="Arial" panose="020B0604020202020204" pitchFamily="34" charset="0"/>
              </a:rPr>
              <a:t>complesso vulcanico</a:t>
            </a:r>
            <a:r>
              <a:rPr lang="it-IT" sz="2000" b="1" dirty="0">
                <a:latin typeface="Arial" panose="020B0604020202020204" pitchFamily="34" charset="0"/>
                <a:cs typeface="Arial" panose="020B0604020202020204" pitchFamily="34" charset="0"/>
              </a:rPr>
              <a:t> Caratteristiche:      </a:t>
            </a:r>
            <a:r>
              <a:rPr lang="it-IT" sz="2000" dirty="0">
                <a:latin typeface="Arial" panose="020B0604020202020204" pitchFamily="34" charset="0"/>
                <a:cs typeface="Arial" panose="020B0604020202020204" pitchFamily="34" charset="0"/>
              </a:rPr>
              <a:t>vulcanico del Somma-Vesuvio</a:t>
            </a:r>
          </a:p>
          <a:p>
            <a:pPr marL="0" indent="0">
              <a:buNone/>
            </a:pPr>
            <a:endParaRPr lang="it-IT" sz="2000" dirty="0">
              <a:latin typeface="Arial" panose="020B0604020202020204" pitchFamily="34" charset="0"/>
              <a:cs typeface="Arial" panose="020B0604020202020204" pitchFamily="34" charset="0"/>
            </a:endParaRPr>
          </a:p>
          <a:p>
            <a:pPr marL="0" indent="0">
              <a:buNone/>
            </a:pPr>
            <a:endParaRPr lang="it-IT" sz="2000" dirty="0">
              <a:latin typeface="Arial" panose="020B0604020202020204" pitchFamily="34" charset="0"/>
              <a:cs typeface="Arial" panose="020B0604020202020204" pitchFamily="34" charset="0"/>
            </a:endParaRPr>
          </a:p>
          <a:p>
            <a:pPr marL="0" indent="0">
              <a:buNone/>
            </a:pPr>
            <a:r>
              <a:rPr lang="it-IT" sz="2000" b="1" dirty="0">
                <a:latin typeface="Arial" panose="020B0604020202020204" pitchFamily="34" charset="0"/>
                <a:cs typeface="Arial" panose="020B0604020202020204" pitchFamily="34" charset="0"/>
              </a:rPr>
              <a:t>Caratteristiche </a:t>
            </a:r>
          </a:p>
          <a:p>
            <a:pPr>
              <a:buFont typeface="Wingdings" panose="05000000000000000000" pitchFamily="2" charset="2"/>
              <a:buChar char="ü"/>
            </a:pPr>
            <a:r>
              <a:rPr lang="it-IT" sz="2000" i="1" dirty="0">
                <a:latin typeface="Arial" panose="020B0604020202020204" pitchFamily="34" charset="0"/>
                <a:cs typeface="Arial" panose="020B0604020202020204" pitchFamily="34" charset="0"/>
              </a:rPr>
              <a:t>allo stato fresco: </a:t>
            </a:r>
            <a:r>
              <a:rPr lang="it-IT" sz="2000" dirty="0">
                <a:latin typeface="Arial" panose="020B0604020202020204" pitchFamily="34" charset="0"/>
                <a:cs typeface="Arial" panose="020B0604020202020204" pitchFamily="34" charset="0"/>
              </a:rPr>
              <a:t>frutti di forma ovale o leggermente </a:t>
            </a:r>
            <a:r>
              <a:rPr lang="it-IT" sz="2000" dirty="0" err="1">
                <a:latin typeface="Arial" panose="020B0604020202020204" pitchFamily="34" charset="0"/>
                <a:cs typeface="Arial" panose="020B0604020202020204" pitchFamily="34" charset="0"/>
              </a:rPr>
              <a:t>pruniforme</a:t>
            </a:r>
            <a:r>
              <a:rPr lang="it-IT" sz="2000" dirty="0">
                <a:latin typeface="Arial" panose="020B0604020202020204" pitchFamily="34" charset="0"/>
                <a:cs typeface="Arial" panose="020B0604020202020204" pitchFamily="34" charset="0"/>
              </a:rPr>
              <a:t> con apice appuntito, buccia spessa di colore rosso vermiglio, pezzatura non superiore a 25 g, polpa di consistenza elevata e di colore rosso, sapore vivace intenso e dolce-acidulo (per peculiarità genetica e metodo di coltivazione);</a:t>
            </a:r>
          </a:p>
          <a:p>
            <a:pPr marL="0" indent="0">
              <a:buNone/>
            </a:pPr>
            <a:endParaRPr lang="it-IT" sz="2000" dirty="0">
              <a:latin typeface="Arial" panose="020B0604020202020204" pitchFamily="34" charset="0"/>
              <a:cs typeface="Arial" panose="020B0604020202020204" pitchFamily="34" charset="0"/>
            </a:endParaRPr>
          </a:p>
          <a:p>
            <a:pPr>
              <a:buFont typeface="Wingdings" panose="05000000000000000000" pitchFamily="2" charset="2"/>
              <a:buChar char="ü"/>
            </a:pPr>
            <a:r>
              <a:rPr lang="it-IT" sz="2000" i="1" dirty="0">
                <a:latin typeface="Arial" panose="020B0604020202020204" pitchFamily="34" charset="0"/>
                <a:cs typeface="Arial" panose="020B0604020202020204" pitchFamily="34" charset="0"/>
              </a:rPr>
              <a:t>conservato al </a:t>
            </a:r>
            <a:r>
              <a:rPr lang="it-IT" sz="2000" i="1" dirty="0" err="1">
                <a:latin typeface="Arial" panose="020B0604020202020204" pitchFamily="34" charset="0"/>
                <a:cs typeface="Arial" panose="020B0604020202020204" pitchFamily="34" charset="0"/>
              </a:rPr>
              <a:t>piennolo</a:t>
            </a:r>
            <a:r>
              <a:rPr lang="it-IT" sz="2000" i="1" dirty="0">
                <a:latin typeface="Arial" panose="020B0604020202020204" pitchFamily="34" charset="0"/>
                <a:cs typeface="Arial" panose="020B0604020202020204" pitchFamily="34" charset="0"/>
              </a:rPr>
              <a:t>: </a:t>
            </a:r>
            <a:r>
              <a:rPr lang="it-IT" sz="2000" dirty="0">
                <a:latin typeface="Arial" panose="020B0604020202020204" pitchFamily="34" charset="0"/>
                <a:cs typeface="Arial" panose="020B0604020202020204" pitchFamily="34" charset="0"/>
              </a:rPr>
              <a:t>colore della buccia rosso scuro, polpa di buona consistenza di colore rosso, sapore intenso e vivace. I "</a:t>
            </a:r>
            <a:r>
              <a:rPr lang="it-IT" sz="2000" dirty="0" err="1">
                <a:latin typeface="Arial" panose="020B0604020202020204" pitchFamily="34" charset="0"/>
                <a:cs typeface="Arial" panose="020B0604020202020204" pitchFamily="34" charset="0"/>
              </a:rPr>
              <a:t>piennoli</a:t>
            </a:r>
            <a:r>
              <a:rPr lang="it-IT" sz="2000" dirty="0">
                <a:latin typeface="Arial" panose="020B0604020202020204" pitchFamily="34" charset="0"/>
                <a:cs typeface="Arial" panose="020B0604020202020204" pitchFamily="34" charset="0"/>
              </a:rPr>
              <a:t>" presentano un peso, a fine conservazione, variabile tra 1 e 5 chilogrammi</a:t>
            </a:r>
            <a:endParaRPr lang="it-IT" sz="2000" b="1" dirty="0">
              <a:latin typeface="Arial" panose="020B0604020202020204" pitchFamily="34" charset="0"/>
              <a:cs typeface="Arial" panose="020B0604020202020204" pitchFamily="34" charset="0"/>
            </a:endParaRPr>
          </a:p>
        </p:txBody>
      </p:sp>
      <p:pic>
        <p:nvPicPr>
          <p:cNvPr id="2052" name="Picture 4" descr="C:\Users\Niola\Pictures\POMODORIN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1560" y="1268760"/>
            <a:ext cx="3312368" cy="14401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49172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562074"/>
          </a:xfrm>
        </p:spPr>
        <p:txBody>
          <a:bodyPr>
            <a:normAutofit/>
          </a:bodyPr>
          <a:lstStyle/>
          <a:p>
            <a:r>
              <a:rPr lang="it-IT" sz="2400" b="1" dirty="0">
                <a:latin typeface="Arial" panose="020B0604020202020204" pitchFamily="34" charset="0"/>
                <a:cs typeface="Arial" panose="020B0604020202020204" pitchFamily="34" charset="0"/>
              </a:rPr>
              <a:t>ALCUNI PRODOTTI TIPICI CAMPANI</a:t>
            </a:r>
            <a:endParaRPr lang="it-IT" sz="2400" dirty="0">
              <a:latin typeface="Arial" panose="020B0604020202020204" pitchFamily="34" charset="0"/>
              <a:cs typeface="Arial" panose="020B0604020202020204" pitchFamily="34" charset="0"/>
            </a:endParaRPr>
          </a:p>
        </p:txBody>
      </p:sp>
      <p:sp>
        <p:nvSpPr>
          <p:cNvPr id="3" name="Segnaposto contenuto 2"/>
          <p:cNvSpPr>
            <a:spLocks noGrp="1"/>
          </p:cNvSpPr>
          <p:nvPr>
            <p:ph idx="1"/>
          </p:nvPr>
        </p:nvSpPr>
        <p:spPr>
          <a:xfrm>
            <a:off x="457200" y="908720"/>
            <a:ext cx="8229600" cy="5217443"/>
          </a:xfrm>
        </p:spPr>
        <p:txBody>
          <a:bodyPr>
            <a:normAutofit/>
          </a:bodyPr>
          <a:lstStyle/>
          <a:p>
            <a:pPr marL="0" indent="0">
              <a:buNone/>
            </a:pPr>
            <a:r>
              <a:rPr lang="it-IT" sz="2000" b="1" dirty="0">
                <a:latin typeface="Arial" panose="020B0604020202020204" pitchFamily="34" charset="0"/>
                <a:cs typeface="Arial" panose="020B0604020202020204" pitchFamily="34" charset="0"/>
              </a:rPr>
              <a:t>PASTA DI GRAGNANO IGP</a:t>
            </a:r>
          </a:p>
          <a:p>
            <a:pPr marL="0" indent="0">
              <a:buNone/>
            </a:pPr>
            <a:r>
              <a:rPr lang="it-IT" sz="2000" dirty="0">
                <a:latin typeface="Arial" panose="020B0604020202020204" pitchFamily="34" charset="0"/>
                <a:cs typeface="Arial" panose="020B0604020202020204" pitchFamily="34" charset="0"/>
              </a:rPr>
              <a:t>Prodotto ottenuto dall'</a:t>
            </a:r>
            <a:r>
              <a:rPr lang="it-IT" sz="2000" b="1" dirty="0">
                <a:latin typeface="Arial" panose="020B0604020202020204" pitchFamily="34" charset="0"/>
                <a:cs typeface="Arial" panose="020B0604020202020204" pitchFamily="34" charset="0"/>
              </a:rPr>
              <a:t>impasto </a:t>
            </a:r>
            <a:r>
              <a:rPr lang="it-IT" sz="2000" dirty="0">
                <a:latin typeface="Arial" panose="020B0604020202020204" pitchFamily="34" charset="0"/>
                <a:cs typeface="Arial" panose="020B0604020202020204" pitchFamily="34" charset="0"/>
              </a:rPr>
              <a:t>della semola di grano duro con la purissima </a:t>
            </a:r>
            <a:r>
              <a:rPr lang="it-IT" sz="2000" b="1" dirty="0">
                <a:latin typeface="Arial" panose="020B0604020202020204" pitchFamily="34" charset="0"/>
                <a:cs typeface="Arial" panose="020B0604020202020204" pitchFamily="34" charset="0"/>
              </a:rPr>
              <a:t>acqua della falda acquifera locale</a:t>
            </a:r>
          </a:p>
          <a:p>
            <a:pPr marL="0" indent="0">
              <a:buNone/>
            </a:pPr>
            <a:r>
              <a:rPr lang="it-IT" sz="2000" b="1" dirty="0">
                <a:latin typeface="Arial" panose="020B0604020202020204" pitchFamily="34" charset="0"/>
                <a:cs typeface="Arial" panose="020B0604020202020204" pitchFamily="34" charset="0"/>
              </a:rPr>
              <a:t>Caratteristiche</a:t>
            </a:r>
            <a:r>
              <a:rPr lang="it-IT" sz="2000" dirty="0">
                <a:latin typeface="Arial" panose="020B0604020202020204" pitchFamily="34" charset="0"/>
                <a:cs typeface="Arial" panose="020B0604020202020204" pitchFamily="34" charset="0"/>
              </a:rPr>
              <a:t>:</a:t>
            </a:r>
          </a:p>
          <a:p>
            <a:pPr>
              <a:buFont typeface="Wingdings" panose="05000000000000000000" pitchFamily="2" charset="2"/>
              <a:buChar char="§"/>
            </a:pPr>
            <a:r>
              <a:rPr lang="it-IT" sz="2000" dirty="0">
                <a:latin typeface="Arial" panose="020B0604020202020204" pitchFamily="34" charset="0"/>
                <a:cs typeface="Arial" panose="020B0604020202020204" pitchFamily="34" charset="0"/>
              </a:rPr>
              <a:t>particolare profumo di grano maturo </a:t>
            </a:r>
          </a:p>
          <a:p>
            <a:pPr>
              <a:buFont typeface="Wingdings" panose="05000000000000000000" pitchFamily="2" charset="2"/>
              <a:buChar char="§"/>
            </a:pPr>
            <a:r>
              <a:rPr lang="it-IT" sz="2000" dirty="0">
                <a:latin typeface="Arial" panose="020B0604020202020204" pitchFamily="34" charset="0"/>
                <a:cs typeface="Arial" panose="020B0604020202020204" pitchFamily="34" charset="0"/>
              </a:rPr>
              <a:t>tipico sapore sapido, dal gusto deciso. </a:t>
            </a:r>
          </a:p>
          <a:p>
            <a:pPr>
              <a:buFont typeface="Wingdings" panose="05000000000000000000" pitchFamily="2" charset="2"/>
              <a:buChar char="§"/>
            </a:pPr>
            <a:r>
              <a:rPr lang="it-IT" sz="2000" dirty="0">
                <a:latin typeface="Arial" panose="020B0604020202020204" pitchFamily="34" charset="0"/>
                <a:cs typeface="Arial" panose="020B0604020202020204" pitchFamily="34" charset="0"/>
              </a:rPr>
              <a:t>aspetto rugoso, consistenza soda ed elastica alla cottura, ottima e lunga tenuta</a:t>
            </a:r>
          </a:p>
          <a:p>
            <a:pPr marL="0" indent="0">
              <a:buNone/>
            </a:pPr>
            <a:r>
              <a:rPr lang="it-IT" sz="2000" b="1" dirty="0">
                <a:latin typeface="Arial" panose="020B0604020202020204" pitchFamily="34" charset="0"/>
                <a:cs typeface="Arial" panose="020B0604020202020204" pitchFamily="34" charset="0"/>
              </a:rPr>
              <a:t>Metodo di produzione:                                      </a:t>
            </a:r>
          </a:p>
          <a:p>
            <a:pPr>
              <a:buFont typeface="Wingdings" panose="05000000000000000000" pitchFamily="2" charset="2"/>
              <a:buChar char="§"/>
            </a:pPr>
            <a:r>
              <a:rPr lang="it-IT" sz="2000" b="1" dirty="0">
                <a:latin typeface="Arial" panose="020B0604020202020204" pitchFamily="34" charset="0"/>
                <a:cs typeface="Arial" panose="020B0604020202020204" pitchFamily="34" charset="0"/>
              </a:rPr>
              <a:t>trafilatura in bronzo</a:t>
            </a:r>
          </a:p>
          <a:p>
            <a:pPr>
              <a:buFont typeface="Wingdings" panose="05000000000000000000" pitchFamily="2" charset="2"/>
              <a:buChar char="§"/>
            </a:pPr>
            <a:r>
              <a:rPr lang="it-IT" sz="2000" dirty="0">
                <a:latin typeface="Arial" panose="020B0604020202020204" pitchFamily="34" charset="0"/>
                <a:cs typeface="Arial" panose="020B0604020202020204" pitchFamily="34" charset="0"/>
              </a:rPr>
              <a:t>essiccazione naturale </a:t>
            </a:r>
          </a:p>
        </p:txBody>
      </p:sp>
      <p:pic>
        <p:nvPicPr>
          <p:cNvPr id="3074" name="Picture 2" descr="C:\Users\Niola\Pictures\pasta gragnan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4380" y="3645024"/>
            <a:ext cx="1689694" cy="1695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34267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634082"/>
          </a:xfrm>
        </p:spPr>
        <p:txBody>
          <a:bodyPr>
            <a:normAutofit/>
          </a:bodyPr>
          <a:lstStyle/>
          <a:p>
            <a:r>
              <a:rPr lang="it-IT" sz="2400" b="1" dirty="0">
                <a:latin typeface="Arial" panose="020B0604020202020204" pitchFamily="34" charset="0"/>
                <a:cs typeface="Arial" panose="020B0604020202020204" pitchFamily="34" charset="0"/>
              </a:rPr>
              <a:t>PASTA GRAGNANO VIDEO</a:t>
            </a:r>
          </a:p>
        </p:txBody>
      </p:sp>
      <p:sp>
        <p:nvSpPr>
          <p:cNvPr id="3" name="Segnaposto contenuto 2"/>
          <p:cNvSpPr>
            <a:spLocks noGrp="1"/>
          </p:cNvSpPr>
          <p:nvPr>
            <p:ph idx="1"/>
          </p:nvPr>
        </p:nvSpPr>
        <p:spPr>
          <a:xfrm>
            <a:off x="395535" y="1700808"/>
            <a:ext cx="7816875" cy="4525963"/>
          </a:xfrm>
        </p:spPr>
        <p:txBody>
          <a:bodyPr/>
          <a:lstStyle/>
          <a:p>
            <a:pPr marL="0" indent="0">
              <a:buNone/>
            </a:pPr>
            <a:r>
              <a:rPr lang="it-IT" dirty="0"/>
              <a:t>https://www.youtube.com/watch?v=TEK5k1BHpf4</a:t>
            </a:r>
          </a:p>
          <a:p>
            <a:pPr marL="0" indent="0">
              <a:buNone/>
            </a:pPr>
            <a:r>
              <a:rPr lang="it-IT" dirty="0" smtClean="0">
                <a:effectLst>
                  <a:outerShdw blurRad="38100" dist="38100" dir="2700000" algn="tl">
                    <a:srgbClr val="000000">
                      <a:alpha val="43137"/>
                    </a:srgbClr>
                  </a:outerShdw>
                </a:effectLst>
                <a:hlinkClick r:id="rId2"/>
              </a:rPr>
              <a:t>https</a:t>
            </a:r>
            <a:r>
              <a:rPr lang="it-IT" dirty="0">
                <a:effectLst>
                  <a:outerShdw blurRad="38100" dist="38100" dir="2700000" algn="tl">
                    <a:srgbClr val="000000">
                      <a:alpha val="43137"/>
                    </a:srgbClr>
                  </a:outerShdw>
                </a:effectLst>
                <a:hlinkClick r:id="rId2"/>
              </a:rPr>
              <a:t>://www.youtube.com/watch?v=fhyRYoTJCgw</a:t>
            </a:r>
            <a:endParaRPr lang="it-IT" dirty="0">
              <a:effectLst>
                <a:outerShdw blurRad="38100" dist="38100" dir="2700000" algn="tl">
                  <a:srgbClr val="000000">
                    <a:alpha val="43137"/>
                  </a:srgbClr>
                </a:outerShdw>
              </a:effectLst>
            </a:endParaRPr>
          </a:p>
          <a:p>
            <a:pPr marL="0" indent="0">
              <a:buNone/>
            </a:pPr>
            <a:endParaRPr lang="it-IT" dirty="0"/>
          </a:p>
          <a:p>
            <a:endParaRPr lang="it-IT" dirty="0"/>
          </a:p>
        </p:txBody>
      </p:sp>
      <p:sp>
        <p:nvSpPr>
          <p:cNvPr id="4" name="Rettangolo 3"/>
          <p:cNvSpPr/>
          <p:nvPr/>
        </p:nvSpPr>
        <p:spPr>
          <a:xfrm>
            <a:off x="2286000" y="3105835"/>
            <a:ext cx="4572000" cy="646331"/>
          </a:xfrm>
          <a:prstGeom prst="rect">
            <a:avLst/>
          </a:prstGeom>
        </p:spPr>
        <p:txBody>
          <a:bodyPr>
            <a:spAutoFit/>
          </a:bodyPr>
          <a:lstStyle/>
          <a:p>
            <a:endParaRPr lang="it-IT" dirty="0"/>
          </a:p>
          <a:p>
            <a:r>
              <a:rPr lang="it-IT" dirty="0"/>
              <a:t>   </a:t>
            </a:r>
          </a:p>
        </p:txBody>
      </p:sp>
    </p:spTree>
    <p:extLst>
      <p:ext uri="{BB962C8B-B14F-4D97-AF65-F5344CB8AC3E}">
        <p14:creationId xmlns:p14="http://schemas.microsoft.com/office/powerpoint/2010/main" val="34412499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490066"/>
          </a:xfrm>
        </p:spPr>
        <p:txBody>
          <a:bodyPr>
            <a:normAutofit/>
          </a:bodyPr>
          <a:lstStyle/>
          <a:p>
            <a:r>
              <a:rPr lang="it-IT" sz="2400" b="1" dirty="0">
                <a:latin typeface="Arial" panose="020B0604020202020204" pitchFamily="34" charset="0"/>
                <a:cs typeface="Arial" panose="020B0604020202020204" pitchFamily="34" charset="0"/>
              </a:rPr>
              <a:t>ALCUNI PRODOTTI TIPICI CAMPANI</a:t>
            </a:r>
          </a:p>
        </p:txBody>
      </p:sp>
      <p:sp>
        <p:nvSpPr>
          <p:cNvPr id="3" name="Segnaposto contenuto 2"/>
          <p:cNvSpPr>
            <a:spLocks noGrp="1"/>
          </p:cNvSpPr>
          <p:nvPr>
            <p:ph idx="1"/>
          </p:nvPr>
        </p:nvSpPr>
        <p:spPr>
          <a:xfrm>
            <a:off x="457200" y="908720"/>
            <a:ext cx="8229600" cy="5217443"/>
          </a:xfrm>
        </p:spPr>
        <p:txBody>
          <a:bodyPr>
            <a:normAutofit/>
          </a:bodyPr>
          <a:lstStyle/>
          <a:p>
            <a:pPr marL="0" indent="0">
              <a:buNone/>
            </a:pPr>
            <a:r>
              <a:rPr lang="it-IT" sz="2000" b="1" dirty="0">
                <a:latin typeface="Arial" panose="020B0604020202020204" pitchFamily="34" charset="0"/>
                <a:cs typeface="Arial" panose="020B0604020202020204" pitchFamily="34" charset="0"/>
              </a:rPr>
              <a:t>VITELLONE BIANCO DELL’APPENNINO CENTRALE IGP</a:t>
            </a:r>
          </a:p>
        </p:txBody>
      </p:sp>
      <p:pic>
        <p:nvPicPr>
          <p:cNvPr id="4099" name="Picture 3" descr="C:\Users\Niola\Pictures\VITELLONE BIANC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2500" y="2159000"/>
            <a:ext cx="7239000" cy="254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19172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562074"/>
          </a:xfrm>
        </p:spPr>
        <p:txBody>
          <a:bodyPr>
            <a:normAutofit/>
          </a:bodyPr>
          <a:lstStyle/>
          <a:p>
            <a:r>
              <a:rPr lang="it-IT" sz="2000" b="1" dirty="0">
                <a:latin typeface="Arial" panose="020B0604020202020204" pitchFamily="34" charset="0"/>
                <a:cs typeface="Arial" panose="020B0604020202020204" pitchFamily="34" charset="0"/>
              </a:rPr>
              <a:t>ALCUNI PRODOTTI TIPICI CAMPANI</a:t>
            </a:r>
          </a:p>
        </p:txBody>
      </p:sp>
      <p:sp>
        <p:nvSpPr>
          <p:cNvPr id="3" name="Segnaposto contenuto 2"/>
          <p:cNvSpPr>
            <a:spLocks noGrp="1"/>
          </p:cNvSpPr>
          <p:nvPr>
            <p:ph idx="1"/>
          </p:nvPr>
        </p:nvSpPr>
        <p:spPr>
          <a:xfrm>
            <a:off x="457200" y="908720"/>
            <a:ext cx="8229600" cy="5217443"/>
          </a:xfrm>
        </p:spPr>
        <p:txBody>
          <a:bodyPr>
            <a:normAutofit/>
          </a:bodyPr>
          <a:lstStyle/>
          <a:p>
            <a:pPr marL="0" indent="0">
              <a:buNone/>
            </a:pPr>
            <a:r>
              <a:rPr lang="it-IT" sz="2000" b="1" dirty="0">
                <a:latin typeface="Arial" panose="020B0604020202020204" pitchFamily="34" charset="0"/>
                <a:cs typeface="Arial" panose="020B0604020202020204" pitchFamily="34" charset="0"/>
              </a:rPr>
              <a:t>VITELLONE BIANCO DELL’APPENNINO CENTRALE IGP</a:t>
            </a:r>
          </a:p>
          <a:p>
            <a:pPr marL="0" indent="0">
              <a:buNone/>
            </a:pPr>
            <a:r>
              <a:rPr lang="it-IT" sz="2000" dirty="0">
                <a:latin typeface="Arial" panose="020B0604020202020204" pitchFamily="34" charset="0"/>
                <a:cs typeface="Arial" panose="020B0604020202020204" pitchFamily="34" charset="0"/>
              </a:rPr>
              <a:t>Carni provenienti da bovini, maschi e femmine, esclusivamente di razza </a:t>
            </a:r>
            <a:r>
              <a:rPr lang="it-IT" sz="2000" b="1" dirty="0">
                <a:latin typeface="Arial" panose="020B0604020202020204" pitchFamily="34" charset="0"/>
                <a:cs typeface="Arial" panose="020B0604020202020204" pitchFamily="34" charset="0"/>
              </a:rPr>
              <a:t>Chianina, Marchigiana e Romagnola</a:t>
            </a:r>
            <a:r>
              <a:rPr lang="it-IT" sz="2000" dirty="0">
                <a:latin typeface="Arial" panose="020B0604020202020204" pitchFamily="34" charset="0"/>
                <a:cs typeface="Arial" panose="020B0604020202020204" pitchFamily="34" charset="0"/>
              </a:rPr>
              <a:t>, di età compresa fra i </a:t>
            </a:r>
            <a:r>
              <a:rPr lang="it-IT" sz="2000" b="1" dirty="0">
                <a:latin typeface="Arial" panose="020B0604020202020204" pitchFamily="34" charset="0"/>
                <a:cs typeface="Arial" panose="020B0604020202020204" pitchFamily="34" charset="0"/>
              </a:rPr>
              <a:t>12 e 24 mesi.</a:t>
            </a:r>
          </a:p>
          <a:p>
            <a:pPr marL="0" indent="0">
              <a:buNone/>
            </a:pPr>
            <a:r>
              <a:rPr lang="it-IT" sz="2000" b="1" dirty="0">
                <a:latin typeface="Arial" panose="020B0604020202020204" pitchFamily="34" charset="0"/>
                <a:cs typeface="Arial" panose="020B0604020202020204" pitchFamily="34" charset="0"/>
              </a:rPr>
              <a:t>Area di produzione: </a:t>
            </a:r>
            <a:r>
              <a:rPr lang="it-IT" sz="2000" dirty="0">
                <a:latin typeface="Arial" panose="020B0604020202020204" pitchFamily="34" charset="0"/>
                <a:cs typeface="Arial" panose="020B0604020202020204" pitchFamily="34" charset="0"/>
              </a:rPr>
              <a:t>aree interne collinari e montane degli Appennini centrali, dal Tosco-Emiliano fino alla Campania (province di Benevento ed Avellino, razza da carne più diffusa: </a:t>
            </a:r>
            <a:r>
              <a:rPr lang="it-IT" sz="2000" b="1" dirty="0">
                <a:latin typeface="Arial" panose="020B0604020202020204" pitchFamily="34" charset="0"/>
                <a:cs typeface="Arial" panose="020B0604020202020204" pitchFamily="34" charset="0"/>
              </a:rPr>
              <a:t>Marchigiana)</a:t>
            </a:r>
          </a:p>
          <a:p>
            <a:pPr marL="0" indent="0">
              <a:buNone/>
            </a:pPr>
            <a:r>
              <a:rPr lang="it-IT" sz="2000" b="1" dirty="0">
                <a:latin typeface="Arial" panose="020B0604020202020204" pitchFamily="34" charset="0"/>
                <a:cs typeface="Arial" panose="020B0604020202020204" pitchFamily="34" charset="0"/>
              </a:rPr>
              <a:t>Caratteristiche delle carni:</a:t>
            </a:r>
          </a:p>
          <a:p>
            <a:pPr>
              <a:buFont typeface="Wingdings" panose="05000000000000000000" pitchFamily="2" charset="2"/>
              <a:buChar char="Ø"/>
            </a:pPr>
            <a:r>
              <a:rPr lang="it-IT" sz="2000" dirty="0">
                <a:latin typeface="Arial" panose="020B0604020202020204" pitchFamily="34" charset="0"/>
                <a:cs typeface="Arial" panose="020B0604020202020204" pitchFamily="34" charset="0"/>
              </a:rPr>
              <a:t>colore rosso vivo</a:t>
            </a:r>
          </a:p>
          <a:p>
            <a:pPr>
              <a:buFont typeface="Wingdings" panose="05000000000000000000" pitchFamily="2" charset="2"/>
              <a:buChar char="Ø"/>
            </a:pPr>
            <a:r>
              <a:rPr lang="it-IT" sz="2000" dirty="0">
                <a:latin typeface="Arial" panose="020B0604020202020204" pitchFamily="34" charset="0"/>
                <a:cs typeface="Arial" panose="020B0604020202020204" pitchFamily="34" charset="0"/>
              </a:rPr>
              <a:t>grana fine, consistenti, sode ed elastiche, con piccole infiltrazioni di grasso (valore medio: 2%)</a:t>
            </a:r>
          </a:p>
          <a:p>
            <a:pPr>
              <a:buFont typeface="Wingdings" panose="05000000000000000000" pitchFamily="2" charset="2"/>
              <a:buChar char="Ø"/>
            </a:pPr>
            <a:r>
              <a:rPr lang="it-IT" sz="2000" dirty="0">
                <a:latin typeface="Arial" panose="020B0604020202020204" pitchFamily="34" charset="0"/>
                <a:cs typeface="Arial" panose="020B0604020202020204" pitchFamily="34" charset="0"/>
              </a:rPr>
              <a:t>composizione: basso contenuto di colesterolo, elevato tasso di proteine di alto valore biologico, ottimo contenuto in ferro, nella forma più facilmente assorbibile dall'organismo, e buona percentuale di vitamine del gruppo B.</a:t>
            </a:r>
          </a:p>
          <a:p>
            <a:pPr marL="0" indent="0">
              <a:buNone/>
            </a:pPr>
            <a:endParaRPr lang="it-IT" sz="2000" dirty="0">
              <a:latin typeface="Arial" panose="020B0604020202020204" pitchFamily="34" charset="0"/>
              <a:cs typeface="Arial" panose="020B0604020202020204" pitchFamily="34" charset="0"/>
            </a:endParaRPr>
          </a:p>
          <a:p>
            <a:pPr marL="0" indent="0">
              <a:buNone/>
            </a:pPr>
            <a:endParaRPr lang="it-IT" sz="2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702897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38138"/>
          </a:xfrm>
        </p:spPr>
        <p:txBody>
          <a:bodyPr>
            <a:normAutofit fontScale="90000"/>
          </a:bodyPr>
          <a:lstStyle/>
          <a:p>
            <a:r>
              <a:rPr lang="it-IT" dirty="0"/>
              <a:t>VIDEO VITELLONE BIANCO APPENNINO CENTRALE IGP</a:t>
            </a:r>
          </a:p>
        </p:txBody>
      </p:sp>
      <p:sp>
        <p:nvSpPr>
          <p:cNvPr id="3" name="Segnaposto contenuto 2"/>
          <p:cNvSpPr>
            <a:spLocks noGrp="1"/>
          </p:cNvSpPr>
          <p:nvPr>
            <p:ph idx="1"/>
          </p:nvPr>
        </p:nvSpPr>
        <p:spPr/>
        <p:txBody>
          <a:bodyPr/>
          <a:lstStyle/>
          <a:p>
            <a:pPr marL="0" indent="0">
              <a:buNone/>
            </a:pPr>
            <a:r>
              <a:rPr lang="it-IT" dirty="0"/>
              <a:t>https://www.youtube.com/watch?v=-BQbydWH7uo</a:t>
            </a:r>
          </a:p>
        </p:txBody>
      </p:sp>
    </p:spTree>
    <p:extLst>
      <p:ext uri="{BB962C8B-B14F-4D97-AF65-F5344CB8AC3E}">
        <p14:creationId xmlns:p14="http://schemas.microsoft.com/office/powerpoint/2010/main" val="420196385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490066"/>
          </a:xfrm>
        </p:spPr>
        <p:txBody>
          <a:bodyPr>
            <a:normAutofit/>
          </a:bodyPr>
          <a:lstStyle/>
          <a:p>
            <a:r>
              <a:rPr lang="it-IT" sz="2000" b="1" dirty="0">
                <a:latin typeface="Arial" panose="020B0604020202020204" pitchFamily="34" charset="0"/>
                <a:cs typeface="Arial" panose="020B0604020202020204" pitchFamily="34" charset="0"/>
              </a:rPr>
              <a:t>ALCUNI PRODOTTI TIPICI CAMPANI</a:t>
            </a:r>
          </a:p>
        </p:txBody>
      </p:sp>
      <p:sp>
        <p:nvSpPr>
          <p:cNvPr id="3" name="Segnaposto contenuto 2"/>
          <p:cNvSpPr>
            <a:spLocks noGrp="1"/>
          </p:cNvSpPr>
          <p:nvPr>
            <p:ph idx="1"/>
          </p:nvPr>
        </p:nvSpPr>
        <p:spPr>
          <a:xfrm>
            <a:off x="457200" y="764704"/>
            <a:ext cx="8229600" cy="5361459"/>
          </a:xfrm>
        </p:spPr>
        <p:txBody>
          <a:bodyPr>
            <a:normAutofit fontScale="62500" lnSpcReduction="20000"/>
          </a:bodyPr>
          <a:lstStyle/>
          <a:p>
            <a:pPr marL="0" indent="0">
              <a:buNone/>
            </a:pPr>
            <a:r>
              <a:rPr lang="it-IT" sz="2900" b="1" dirty="0">
                <a:latin typeface="Arial" panose="020B0604020202020204" pitchFamily="34" charset="0"/>
                <a:cs typeface="Arial" panose="020B0604020202020204" pitchFamily="34" charset="0"/>
              </a:rPr>
              <a:t>PIZZA NAPOLETANA </a:t>
            </a:r>
            <a:r>
              <a:rPr lang="it-IT" sz="2900" b="1" dirty="0" smtClean="0">
                <a:latin typeface="Arial" panose="020B0604020202020204" pitchFamily="34" charset="0"/>
                <a:cs typeface="Arial" panose="020B0604020202020204" pitchFamily="34" charset="0"/>
              </a:rPr>
              <a:t>STG dal 2010 e patrimonio UNESCO dal 2017.</a:t>
            </a:r>
            <a:endParaRPr lang="it-IT" sz="2900" b="1" dirty="0">
              <a:latin typeface="Arial" panose="020B0604020202020204" pitchFamily="34" charset="0"/>
              <a:cs typeface="Arial" panose="020B0604020202020204" pitchFamily="34" charset="0"/>
            </a:endParaRPr>
          </a:p>
          <a:p>
            <a:pPr marL="0" indent="0">
              <a:buNone/>
            </a:pPr>
            <a:r>
              <a:rPr lang="it-IT" sz="2900" dirty="0">
                <a:latin typeface="Arial" panose="020B0604020202020204" pitchFamily="34" charset="0"/>
                <a:cs typeface="Arial" panose="020B0604020202020204" pitchFamily="34" charset="0"/>
              </a:rPr>
              <a:t>Preparazione alimentare costituita da un </a:t>
            </a:r>
            <a:r>
              <a:rPr lang="it-IT" sz="2900" b="1" dirty="0">
                <a:latin typeface="Arial" panose="020B0604020202020204" pitchFamily="34" charset="0"/>
                <a:cs typeface="Arial" panose="020B0604020202020204" pitchFamily="34" charset="0"/>
              </a:rPr>
              <a:t>supporto di pasta lievitata, condita e cotta in forno </a:t>
            </a:r>
            <a:r>
              <a:rPr lang="it-IT" sz="2900" b="1">
                <a:latin typeface="Arial" panose="020B0604020202020204" pitchFamily="34" charset="0"/>
                <a:cs typeface="Arial" panose="020B0604020202020204" pitchFamily="34" charset="0"/>
              </a:rPr>
              <a:t>a </a:t>
            </a:r>
            <a:r>
              <a:rPr lang="it-IT" sz="2900" b="1" smtClean="0">
                <a:latin typeface="Arial" panose="020B0604020202020204" pitchFamily="34" charset="0"/>
                <a:cs typeface="Arial" panose="020B0604020202020204" pitchFamily="34" charset="0"/>
              </a:rPr>
              <a:t>legna.</a:t>
            </a:r>
            <a:endParaRPr lang="it-IT" sz="2900" b="1" dirty="0">
              <a:latin typeface="Arial" panose="020B0604020202020204" pitchFamily="34" charset="0"/>
              <a:cs typeface="Arial" panose="020B0604020202020204" pitchFamily="34" charset="0"/>
            </a:endParaRPr>
          </a:p>
          <a:p>
            <a:pPr marL="0" indent="0">
              <a:buNone/>
            </a:pPr>
            <a:endParaRPr lang="it-IT" sz="1800" b="1" dirty="0">
              <a:latin typeface="Arial" panose="020B0604020202020204" pitchFamily="34" charset="0"/>
              <a:cs typeface="Arial" panose="020B0604020202020204" pitchFamily="34" charset="0"/>
            </a:endParaRPr>
          </a:p>
          <a:p>
            <a:pPr marL="0" indent="0">
              <a:buNone/>
            </a:pPr>
            <a:endParaRPr lang="it-IT" sz="2000" b="1" dirty="0">
              <a:latin typeface="Arial" panose="020B0604020202020204" pitchFamily="34" charset="0"/>
              <a:cs typeface="Arial" panose="020B0604020202020204" pitchFamily="34" charset="0"/>
            </a:endParaRPr>
          </a:p>
          <a:p>
            <a:pPr marL="0" indent="0">
              <a:buNone/>
            </a:pPr>
            <a:r>
              <a:rPr lang="it-IT" sz="2000" b="1" dirty="0">
                <a:latin typeface="Arial" panose="020B0604020202020204" pitchFamily="34" charset="0"/>
                <a:cs typeface="Arial" panose="020B0604020202020204" pitchFamily="34" charset="0"/>
              </a:rPr>
              <a:t>                                                              </a:t>
            </a:r>
          </a:p>
          <a:p>
            <a:pPr marL="0" indent="0">
              <a:buNone/>
            </a:pPr>
            <a:endParaRPr lang="it-IT" sz="2000" b="1" dirty="0">
              <a:latin typeface="Arial" panose="020B0604020202020204" pitchFamily="34" charset="0"/>
              <a:cs typeface="Arial" panose="020B0604020202020204" pitchFamily="34" charset="0"/>
            </a:endParaRPr>
          </a:p>
          <a:p>
            <a:pPr marL="0" indent="0">
              <a:buNone/>
            </a:pPr>
            <a:endParaRPr lang="it-IT" sz="2000" b="1" dirty="0">
              <a:latin typeface="Arial" panose="020B0604020202020204" pitchFamily="34" charset="0"/>
              <a:cs typeface="Arial" panose="020B0604020202020204" pitchFamily="34" charset="0"/>
            </a:endParaRPr>
          </a:p>
          <a:p>
            <a:pPr marL="0" indent="0">
              <a:buNone/>
            </a:pPr>
            <a:endParaRPr lang="it-IT" sz="2000" b="1" dirty="0">
              <a:latin typeface="Arial" panose="020B0604020202020204" pitchFamily="34" charset="0"/>
              <a:cs typeface="Arial" panose="020B0604020202020204" pitchFamily="34" charset="0"/>
            </a:endParaRPr>
          </a:p>
          <a:p>
            <a:pPr marL="0" indent="0">
              <a:buNone/>
            </a:pPr>
            <a:endParaRPr lang="it-IT" sz="2000" b="1" dirty="0" smtClean="0">
              <a:latin typeface="Arial" panose="020B0604020202020204" pitchFamily="34" charset="0"/>
              <a:cs typeface="Arial" panose="020B0604020202020204" pitchFamily="34" charset="0"/>
            </a:endParaRPr>
          </a:p>
          <a:p>
            <a:pPr marL="0" indent="0">
              <a:buNone/>
            </a:pPr>
            <a:endParaRPr lang="it-IT" sz="2000" b="1" dirty="0">
              <a:latin typeface="Arial" panose="020B0604020202020204" pitchFamily="34" charset="0"/>
              <a:cs typeface="Arial" panose="020B0604020202020204" pitchFamily="34" charset="0"/>
            </a:endParaRPr>
          </a:p>
          <a:p>
            <a:pPr marL="0" indent="0">
              <a:buNone/>
            </a:pPr>
            <a:endParaRPr lang="it-IT" sz="2000" b="1" dirty="0" smtClean="0">
              <a:latin typeface="Arial" panose="020B0604020202020204" pitchFamily="34" charset="0"/>
              <a:cs typeface="Arial" panose="020B0604020202020204" pitchFamily="34" charset="0"/>
            </a:endParaRPr>
          </a:p>
          <a:p>
            <a:pPr marL="0" indent="0">
              <a:buNone/>
            </a:pPr>
            <a:endParaRPr lang="it-IT" sz="2600" b="1" dirty="0" smtClean="0">
              <a:latin typeface="Arial" panose="020B0604020202020204" pitchFamily="34" charset="0"/>
              <a:cs typeface="Arial" panose="020B0604020202020204" pitchFamily="34" charset="0"/>
            </a:endParaRPr>
          </a:p>
          <a:p>
            <a:pPr marL="0" indent="0">
              <a:buNone/>
            </a:pPr>
            <a:endParaRPr lang="it-IT" sz="3100" b="1" dirty="0" smtClean="0">
              <a:latin typeface="Arial" panose="020B0604020202020204" pitchFamily="34" charset="0"/>
              <a:cs typeface="Arial" panose="020B0604020202020204" pitchFamily="34" charset="0"/>
            </a:endParaRPr>
          </a:p>
          <a:p>
            <a:pPr marL="0" indent="0">
              <a:buNone/>
            </a:pPr>
            <a:endParaRPr lang="it-IT" sz="3100" b="1" dirty="0" smtClean="0">
              <a:latin typeface="Arial" panose="020B0604020202020204" pitchFamily="34" charset="0"/>
              <a:cs typeface="Arial" panose="020B0604020202020204" pitchFamily="34" charset="0"/>
            </a:endParaRPr>
          </a:p>
          <a:p>
            <a:pPr marL="0" indent="0">
              <a:buNone/>
            </a:pPr>
            <a:endParaRPr lang="it-IT" sz="3100" b="1" dirty="0" smtClean="0">
              <a:latin typeface="Arial" panose="020B0604020202020204" pitchFamily="34" charset="0"/>
              <a:cs typeface="Arial" panose="020B0604020202020204" pitchFamily="34" charset="0"/>
            </a:endParaRPr>
          </a:p>
          <a:p>
            <a:pPr marL="0" indent="0">
              <a:buNone/>
            </a:pPr>
            <a:r>
              <a:rPr lang="it-IT" sz="3100" b="1" dirty="0" smtClean="0">
                <a:latin typeface="Arial" panose="020B0604020202020204" pitchFamily="34" charset="0"/>
                <a:cs typeface="Arial" panose="020B0604020202020204" pitchFamily="34" charset="0"/>
              </a:rPr>
              <a:t>Tipologie</a:t>
            </a:r>
            <a:r>
              <a:rPr lang="it-IT" sz="3100" b="1" dirty="0">
                <a:latin typeface="Arial" panose="020B0604020202020204" pitchFamily="34" charset="0"/>
                <a:cs typeface="Arial" panose="020B0604020202020204" pitchFamily="34" charset="0"/>
              </a:rPr>
              <a:t>:</a:t>
            </a:r>
          </a:p>
          <a:p>
            <a:pPr>
              <a:buFont typeface="Wingdings" panose="05000000000000000000" pitchFamily="2" charset="2"/>
              <a:buChar char="Ø"/>
            </a:pPr>
            <a:r>
              <a:rPr lang="it-IT" sz="3100" dirty="0">
                <a:latin typeface="Arial" panose="020B0604020202020204" pitchFamily="34" charset="0"/>
                <a:cs typeface="Arial" panose="020B0604020202020204" pitchFamily="34" charset="0"/>
              </a:rPr>
              <a:t>Pizza Napoletana Marinara </a:t>
            </a:r>
          </a:p>
          <a:p>
            <a:pPr>
              <a:buFont typeface="Wingdings" panose="05000000000000000000" pitchFamily="2" charset="2"/>
              <a:buChar char="Ø"/>
            </a:pPr>
            <a:r>
              <a:rPr lang="it-IT" sz="3100" dirty="0">
                <a:latin typeface="Arial" panose="020B0604020202020204" pitchFamily="34" charset="0"/>
                <a:cs typeface="Arial" panose="020B0604020202020204" pitchFamily="34" charset="0"/>
              </a:rPr>
              <a:t>Pizza Napoletana Margherita Extra </a:t>
            </a:r>
          </a:p>
          <a:p>
            <a:pPr>
              <a:buFont typeface="Wingdings" panose="05000000000000000000" pitchFamily="2" charset="2"/>
              <a:buChar char="Ø"/>
            </a:pPr>
            <a:r>
              <a:rPr lang="it-IT" sz="3100" dirty="0">
                <a:latin typeface="Arial" panose="020B0604020202020204" pitchFamily="34" charset="0"/>
                <a:cs typeface="Arial" panose="020B0604020202020204" pitchFamily="34" charset="0"/>
              </a:rPr>
              <a:t>Pizza Napoletana Margherita</a:t>
            </a:r>
          </a:p>
          <a:p>
            <a:pPr marL="0" indent="0">
              <a:buNone/>
            </a:pPr>
            <a:r>
              <a:rPr lang="it-IT" sz="2600" dirty="0"/>
              <a:t/>
            </a:r>
            <a:br>
              <a:rPr lang="it-IT" sz="2600" dirty="0"/>
            </a:br>
            <a:endParaRPr lang="it-IT" sz="2600" b="1" dirty="0">
              <a:latin typeface="Arial" panose="020B0604020202020204" pitchFamily="34" charset="0"/>
              <a:cs typeface="Arial" panose="020B0604020202020204" pitchFamily="34" charset="0"/>
            </a:endParaRPr>
          </a:p>
        </p:txBody>
      </p:sp>
      <p:pic>
        <p:nvPicPr>
          <p:cNvPr id="5122" name="Picture 2" descr="C:\Users\Niola\Pictures\PIZZ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2728" y="1854200"/>
            <a:ext cx="4170040" cy="17236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05181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35104" y="0"/>
            <a:ext cx="8229600" cy="548680"/>
          </a:xfrm>
        </p:spPr>
        <p:txBody>
          <a:bodyPr>
            <a:normAutofit fontScale="90000"/>
          </a:bodyPr>
          <a:lstStyle/>
          <a:p>
            <a:r>
              <a:rPr lang="it-IT" sz="2400" b="1" dirty="0">
                <a:latin typeface="Arial" panose="020B0604020202020204" pitchFamily="34" charset="0"/>
                <a:cs typeface="Arial" panose="020B0604020202020204" pitchFamily="34" charset="0"/>
              </a:rPr>
              <a:t/>
            </a:r>
            <a:br>
              <a:rPr lang="it-IT" sz="2400" b="1" dirty="0">
                <a:latin typeface="Arial" panose="020B0604020202020204" pitchFamily="34" charset="0"/>
                <a:cs typeface="Arial" panose="020B0604020202020204" pitchFamily="34" charset="0"/>
              </a:rPr>
            </a:br>
            <a:r>
              <a:rPr lang="it-IT" sz="2400" b="1" dirty="0">
                <a:latin typeface="Arial" panose="020B0604020202020204" pitchFamily="34" charset="0"/>
                <a:cs typeface="Arial" panose="020B0604020202020204" pitchFamily="34" charset="0"/>
              </a:rPr>
              <a:t>PIZZA NAPOLETANA STG</a:t>
            </a:r>
            <a:br>
              <a:rPr lang="it-IT" sz="2400" b="1" dirty="0">
                <a:latin typeface="Arial" panose="020B0604020202020204" pitchFamily="34" charset="0"/>
                <a:cs typeface="Arial" panose="020B0604020202020204" pitchFamily="34" charset="0"/>
              </a:rPr>
            </a:br>
            <a:endParaRPr lang="it-IT" sz="2400" b="1" dirty="0">
              <a:latin typeface="Arial" panose="020B0604020202020204" pitchFamily="34" charset="0"/>
              <a:cs typeface="Arial" panose="020B0604020202020204" pitchFamily="34" charset="0"/>
            </a:endParaRPr>
          </a:p>
        </p:txBody>
      </p:sp>
      <p:sp>
        <p:nvSpPr>
          <p:cNvPr id="3" name="Segnaposto contenuto 2"/>
          <p:cNvSpPr>
            <a:spLocks noGrp="1"/>
          </p:cNvSpPr>
          <p:nvPr>
            <p:ph idx="1"/>
          </p:nvPr>
        </p:nvSpPr>
        <p:spPr>
          <a:xfrm>
            <a:off x="457200" y="548680"/>
            <a:ext cx="8229600" cy="5577483"/>
          </a:xfrm>
        </p:spPr>
        <p:txBody>
          <a:bodyPr>
            <a:normAutofit/>
          </a:bodyPr>
          <a:lstStyle/>
          <a:p>
            <a:pPr marL="0" indent="0">
              <a:buNone/>
            </a:pPr>
            <a:r>
              <a:rPr lang="it-IT" sz="2400" b="1" dirty="0">
                <a:latin typeface="Arial" panose="020B0604020202020204" pitchFamily="34" charset="0"/>
                <a:cs typeface="Arial" panose="020B0604020202020204" pitchFamily="34" charset="0"/>
              </a:rPr>
              <a:t>Materie prime di base:</a:t>
            </a:r>
            <a:r>
              <a:rPr lang="it-IT" sz="2400" dirty="0">
                <a:latin typeface="Arial" panose="020B0604020202020204" pitchFamily="34" charset="0"/>
                <a:cs typeface="Arial" panose="020B0604020202020204" pitchFamily="34" charset="0"/>
              </a:rPr>
              <a:t> farina di grano tenero tipo «00» con l'eventuale aggiunta di farina tipo «0», lievito di birra, acqua naturale potabile, pomodori pelati e/o pomodorini freschi, sale marino o sale da cucina, olio d'oliva extravergine.</a:t>
            </a:r>
          </a:p>
          <a:p>
            <a:pPr marL="0" indent="0">
              <a:buNone/>
            </a:pPr>
            <a:r>
              <a:rPr lang="it-IT" sz="2400" b="1" dirty="0">
                <a:latin typeface="Arial" panose="020B0604020202020204" pitchFamily="34" charset="0"/>
                <a:cs typeface="Arial" panose="020B0604020202020204" pitchFamily="34" charset="0"/>
              </a:rPr>
              <a:t>Altri ingredienti:</a:t>
            </a:r>
            <a:endParaRPr lang="it-IT" sz="2400" dirty="0">
              <a:latin typeface="Arial" panose="020B0604020202020204" pitchFamily="34" charset="0"/>
              <a:cs typeface="Arial" panose="020B0604020202020204" pitchFamily="34" charset="0"/>
            </a:endParaRPr>
          </a:p>
          <a:p>
            <a:pPr>
              <a:buFont typeface="Wingdings" panose="05000000000000000000" pitchFamily="2" charset="2"/>
              <a:buChar char="Ø"/>
            </a:pPr>
            <a:r>
              <a:rPr lang="it-IT" sz="2400" dirty="0">
                <a:latin typeface="Arial" panose="020B0604020202020204" pitchFamily="34" charset="0"/>
                <a:cs typeface="Arial" panose="020B0604020202020204" pitchFamily="34" charset="0"/>
              </a:rPr>
              <a:t>per </a:t>
            </a:r>
            <a:r>
              <a:rPr lang="it-IT" sz="2400" b="1" dirty="0">
                <a:latin typeface="Arial" panose="020B0604020202020204" pitchFamily="34" charset="0"/>
                <a:cs typeface="Arial" panose="020B0604020202020204" pitchFamily="34" charset="0"/>
              </a:rPr>
              <a:t>Pizza Napoletana Marinara:</a:t>
            </a:r>
            <a:r>
              <a:rPr lang="it-IT" sz="2400" dirty="0">
                <a:latin typeface="Arial" panose="020B0604020202020204" pitchFamily="34" charset="0"/>
                <a:cs typeface="Arial" panose="020B0604020202020204" pitchFamily="34" charset="0"/>
              </a:rPr>
              <a:t> aglio e origano;</a:t>
            </a:r>
          </a:p>
          <a:p>
            <a:pPr>
              <a:buFont typeface="Wingdings" panose="05000000000000000000" pitchFamily="2" charset="2"/>
              <a:buChar char="Ø"/>
            </a:pPr>
            <a:r>
              <a:rPr lang="it-IT" sz="2400" dirty="0">
                <a:latin typeface="Arial" panose="020B0604020202020204" pitchFamily="34" charset="0"/>
                <a:cs typeface="Arial" panose="020B0604020202020204" pitchFamily="34" charset="0"/>
              </a:rPr>
              <a:t>per</a:t>
            </a:r>
            <a:r>
              <a:rPr lang="it-IT" sz="2400" b="1" dirty="0">
                <a:latin typeface="Arial" panose="020B0604020202020204" pitchFamily="34" charset="0"/>
                <a:cs typeface="Arial" panose="020B0604020202020204" pitchFamily="34" charset="0"/>
              </a:rPr>
              <a:t> Pizza Napoletana Margherita Extra:</a:t>
            </a:r>
            <a:r>
              <a:rPr lang="it-IT" sz="2400" dirty="0">
                <a:latin typeface="Arial" panose="020B0604020202020204" pitchFamily="34" charset="0"/>
                <a:cs typeface="Arial" panose="020B0604020202020204" pitchFamily="34" charset="0"/>
              </a:rPr>
              <a:t> mozzarella di bufala campana DOP, basilico fresco e pomodoro fresco; </a:t>
            </a:r>
          </a:p>
          <a:p>
            <a:pPr>
              <a:buFont typeface="Wingdings" panose="05000000000000000000" pitchFamily="2" charset="2"/>
              <a:buChar char="Ø"/>
            </a:pPr>
            <a:r>
              <a:rPr lang="it-IT" sz="2400" dirty="0">
                <a:latin typeface="Arial" panose="020B0604020202020204" pitchFamily="34" charset="0"/>
                <a:cs typeface="Arial" panose="020B0604020202020204" pitchFamily="34" charset="0"/>
              </a:rPr>
              <a:t>per </a:t>
            </a:r>
            <a:r>
              <a:rPr lang="it-IT" sz="2400" b="1" dirty="0">
                <a:latin typeface="Arial" panose="020B0604020202020204" pitchFamily="34" charset="0"/>
                <a:cs typeface="Arial" panose="020B0604020202020204" pitchFamily="34" charset="0"/>
              </a:rPr>
              <a:t>Pizza Napoletana Margherita:</a:t>
            </a:r>
            <a:r>
              <a:rPr lang="it-IT" sz="2400" dirty="0">
                <a:latin typeface="Arial" panose="020B0604020202020204" pitchFamily="34" charset="0"/>
                <a:cs typeface="Arial" panose="020B0604020202020204" pitchFamily="34" charset="0"/>
              </a:rPr>
              <a:t> mozzarella STG o fior di latte Appennino meridionale e basilico fresco.</a:t>
            </a:r>
          </a:p>
          <a:p>
            <a:pPr marL="0" indent="0">
              <a:buNone/>
            </a:pPr>
            <a:endParaRPr lang="it-IT" sz="2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7633512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xmlns="" id="{FA52F02E-6138-4FEC-8F58-F21D0B898C65}"/>
              </a:ext>
            </a:extLst>
          </p:cNvPr>
          <p:cNvSpPr>
            <a:spLocks noGrp="1"/>
          </p:cNvSpPr>
          <p:nvPr>
            <p:ph type="title"/>
          </p:nvPr>
        </p:nvSpPr>
        <p:spPr>
          <a:xfrm>
            <a:off x="457200" y="274638"/>
            <a:ext cx="8229600" cy="634082"/>
          </a:xfrm>
        </p:spPr>
        <p:txBody>
          <a:bodyPr>
            <a:normAutofit/>
          </a:bodyPr>
          <a:lstStyle/>
          <a:p>
            <a:r>
              <a:rPr lang="it-IT" sz="2800" b="1" dirty="0">
                <a:latin typeface="Arial" panose="020B0604020202020204" pitchFamily="34" charset="0"/>
                <a:cs typeface="Arial" panose="020B0604020202020204" pitchFamily="34" charset="0"/>
              </a:rPr>
              <a:t>PIZZA NAPOLETANA STG</a:t>
            </a:r>
            <a:endParaRPr lang="it-IT" sz="2800" dirty="0"/>
          </a:p>
        </p:txBody>
      </p:sp>
      <p:sp>
        <p:nvSpPr>
          <p:cNvPr id="3" name="Segnaposto contenuto 2">
            <a:extLst>
              <a:ext uri="{FF2B5EF4-FFF2-40B4-BE49-F238E27FC236}">
                <a16:creationId xmlns:a16="http://schemas.microsoft.com/office/drawing/2014/main" xmlns="" id="{79932A6F-51DA-42C8-913C-A9EBFDB82956}"/>
              </a:ext>
            </a:extLst>
          </p:cNvPr>
          <p:cNvSpPr>
            <a:spLocks noGrp="1"/>
          </p:cNvSpPr>
          <p:nvPr>
            <p:ph idx="1"/>
          </p:nvPr>
        </p:nvSpPr>
        <p:spPr>
          <a:xfrm>
            <a:off x="457200" y="1052736"/>
            <a:ext cx="8229600" cy="5073427"/>
          </a:xfrm>
        </p:spPr>
        <p:txBody>
          <a:bodyPr>
            <a:normAutofit fontScale="85000" lnSpcReduction="20000"/>
          </a:bodyPr>
          <a:lstStyle/>
          <a:p>
            <a:pPr marL="0" indent="0">
              <a:buNone/>
            </a:pPr>
            <a:r>
              <a:rPr lang="it-IT" b="1" dirty="0">
                <a:latin typeface="Arial" panose="020B0604020202020204" pitchFamily="34" charset="0"/>
                <a:cs typeface="Arial" panose="020B0604020202020204" pitchFamily="34" charset="0"/>
              </a:rPr>
              <a:t>Fasi della preparazione</a:t>
            </a:r>
          </a:p>
          <a:p>
            <a:pPr marL="0" indent="0">
              <a:buNone/>
            </a:pPr>
            <a:r>
              <a:rPr lang="it-IT" dirty="0">
                <a:latin typeface="Arial" panose="020B0604020202020204" pitchFamily="34" charset="0"/>
                <a:cs typeface="Arial" panose="020B0604020202020204" pitchFamily="34" charset="0"/>
              </a:rPr>
              <a:t>1) </a:t>
            </a:r>
            <a:r>
              <a:rPr lang="it-IT" b="1" dirty="0">
                <a:latin typeface="Arial" panose="020B0604020202020204" pitchFamily="34" charset="0"/>
                <a:cs typeface="Arial" panose="020B0604020202020204" pitchFamily="34" charset="0"/>
              </a:rPr>
              <a:t>Preparazione dell'impasto</a:t>
            </a:r>
            <a:r>
              <a:rPr lang="it-IT" dirty="0">
                <a:latin typeface="Arial" panose="020B0604020202020204" pitchFamily="34" charset="0"/>
                <a:cs typeface="Arial" panose="020B0604020202020204" pitchFamily="34" charset="0"/>
              </a:rPr>
              <a:t>:</a:t>
            </a:r>
            <a:br>
              <a:rPr lang="it-IT" dirty="0">
                <a:latin typeface="Arial" panose="020B0604020202020204" pitchFamily="34" charset="0"/>
                <a:cs typeface="Arial" panose="020B0604020202020204" pitchFamily="34" charset="0"/>
              </a:rPr>
            </a:br>
            <a:r>
              <a:rPr lang="it-IT" dirty="0">
                <a:latin typeface="Arial" panose="020B0604020202020204" pitchFamily="34" charset="0"/>
                <a:cs typeface="Arial" panose="020B0604020202020204" pitchFamily="34" charset="0"/>
              </a:rPr>
              <a:t>in impastatrice: farina, acqua, sale e lievito in quantità stabilite, fino al raggiungimento del «punto di pasta»</a:t>
            </a:r>
          </a:p>
          <a:p>
            <a:pPr marL="0" indent="0">
              <a:buNone/>
            </a:pPr>
            <a:r>
              <a:rPr lang="it-IT" dirty="0">
                <a:latin typeface="Arial" panose="020B0604020202020204" pitchFamily="34" charset="0"/>
                <a:cs typeface="Arial" panose="020B0604020202020204" pitchFamily="34" charset="0"/>
              </a:rPr>
              <a:t>2) </a:t>
            </a:r>
            <a:r>
              <a:rPr lang="it-IT" b="1" dirty="0">
                <a:latin typeface="Arial" panose="020B0604020202020204" pitchFamily="34" charset="0"/>
                <a:cs typeface="Arial" panose="020B0604020202020204" pitchFamily="34" charset="0"/>
              </a:rPr>
              <a:t>Lievitazione I fase</a:t>
            </a:r>
            <a:r>
              <a:rPr lang="it-IT" dirty="0">
                <a:latin typeface="Arial" panose="020B0604020202020204" pitchFamily="34" charset="0"/>
                <a:cs typeface="Arial" panose="020B0604020202020204" pitchFamily="34" charset="0"/>
              </a:rPr>
              <a:t>:</a:t>
            </a:r>
            <a:br>
              <a:rPr lang="it-IT" dirty="0">
                <a:latin typeface="Arial" panose="020B0604020202020204" pitchFamily="34" charset="0"/>
                <a:cs typeface="Arial" panose="020B0604020202020204" pitchFamily="34" charset="0"/>
              </a:rPr>
            </a:br>
            <a:r>
              <a:rPr lang="it-IT" dirty="0">
                <a:latin typeface="Arial" panose="020B0604020202020204" pitchFamily="34" charset="0"/>
                <a:cs typeface="Arial" panose="020B0604020202020204" pitchFamily="34" charset="0"/>
              </a:rPr>
              <a:t> deposizione dell'impasto su un tavolo da lavoro </a:t>
            </a:r>
            <a:r>
              <a:rPr lang="it-IT" b="1" dirty="0">
                <a:latin typeface="Arial" panose="020B0604020202020204" pitchFamily="34" charset="0"/>
                <a:cs typeface="Arial" panose="020B0604020202020204" pitchFamily="34" charset="0"/>
              </a:rPr>
              <a:t>per 2 ore</a:t>
            </a:r>
            <a:r>
              <a:rPr lang="it-IT" dirty="0">
                <a:latin typeface="Arial" panose="020B0604020202020204" pitchFamily="34" charset="0"/>
                <a:cs typeface="Arial" panose="020B0604020202020204" pitchFamily="34" charset="0"/>
              </a:rPr>
              <a:t>, coperto da un panno umido (per evitare l’indurimento della superficie)</a:t>
            </a:r>
            <a:br>
              <a:rPr lang="it-IT" dirty="0">
                <a:latin typeface="Arial" panose="020B0604020202020204" pitchFamily="34" charset="0"/>
                <a:cs typeface="Arial" panose="020B0604020202020204" pitchFamily="34" charset="0"/>
              </a:rPr>
            </a:br>
            <a:r>
              <a:rPr lang="it-IT" dirty="0">
                <a:latin typeface="Arial" panose="020B0604020202020204" pitchFamily="34" charset="0"/>
                <a:cs typeface="Arial" panose="020B0604020202020204" pitchFamily="34" charset="0"/>
              </a:rPr>
              <a:t>3) </a:t>
            </a:r>
            <a:r>
              <a:rPr lang="it-IT" b="1" dirty="0">
                <a:latin typeface="Arial" panose="020B0604020202020204" pitchFamily="34" charset="0"/>
                <a:cs typeface="Arial" panose="020B0604020202020204" pitchFamily="34" charset="0"/>
              </a:rPr>
              <a:t>Formatura del panetto:</a:t>
            </a:r>
            <a:r>
              <a:rPr lang="it-IT" dirty="0">
                <a:latin typeface="Arial" panose="020B0604020202020204" pitchFamily="34" charset="0"/>
                <a:cs typeface="Arial" panose="020B0604020202020204" pitchFamily="34" charset="0"/>
              </a:rPr>
              <a:t> </a:t>
            </a:r>
          </a:p>
          <a:p>
            <a:pPr marL="0" indent="0">
              <a:buNone/>
            </a:pPr>
            <a:r>
              <a:rPr lang="it-IT" dirty="0">
                <a:latin typeface="Arial" panose="020B0604020202020204" pitchFamily="34" charset="0"/>
                <a:cs typeface="Arial" panose="020B0604020202020204" pitchFamily="34" charset="0"/>
              </a:rPr>
              <a:t>  con spatola, taglio di una porzione di pasta lievitata e formazione di un </a:t>
            </a:r>
            <a:r>
              <a:rPr lang="it-IT" dirty="0" smtClean="0">
                <a:latin typeface="Arial" panose="020B0604020202020204" pitchFamily="34" charset="0"/>
                <a:cs typeface="Arial" panose="020B0604020202020204" pitchFamily="34" charset="0"/>
              </a:rPr>
              <a:t>panetto </a:t>
            </a:r>
            <a:r>
              <a:rPr lang="it-IT" dirty="0">
                <a:latin typeface="Arial" panose="020B0604020202020204" pitchFamily="34" charset="0"/>
                <a:cs typeface="Arial" panose="020B0604020202020204" pitchFamily="34" charset="0"/>
              </a:rPr>
              <a:t>di peso compreso </a:t>
            </a:r>
            <a:r>
              <a:rPr lang="it-IT" b="1" dirty="0">
                <a:latin typeface="Arial" panose="020B0604020202020204" pitchFamily="34" charset="0"/>
                <a:cs typeface="Arial" panose="020B0604020202020204" pitchFamily="34" charset="0"/>
              </a:rPr>
              <a:t>tra i 180 ed i 250 g</a:t>
            </a:r>
            <a:endParaRPr lang="it-IT" dirty="0">
              <a:latin typeface="Arial" panose="020B0604020202020204" pitchFamily="34" charset="0"/>
              <a:cs typeface="Arial" panose="020B0604020202020204" pitchFamily="34" charset="0"/>
            </a:endParaRPr>
          </a:p>
          <a:p>
            <a:pPr marL="0" indent="0">
              <a:buNone/>
            </a:pPr>
            <a:endParaRPr lang="it-IT" dirty="0"/>
          </a:p>
        </p:txBody>
      </p:sp>
    </p:spTree>
    <p:extLst>
      <p:ext uri="{BB962C8B-B14F-4D97-AF65-F5344CB8AC3E}">
        <p14:creationId xmlns:p14="http://schemas.microsoft.com/office/powerpoint/2010/main" val="6231122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418058"/>
          </a:xfrm>
        </p:spPr>
        <p:txBody>
          <a:bodyPr>
            <a:noAutofit/>
          </a:bodyPr>
          <a:lstStyle/>
          <a:p>
            <a:r>
              <a:rPr lang="it-IT" sz="2400" b="1" dirty="0">
                <a:latin typeface="Arial" panose="020B0604020202020204" pitchFamily="34" charset="0"/>
                <a:cs typeface="Arial" panose="020B0604020202020204" pitchFamily="34" charset="0"/>
              </a:rPr>
              <a:t>PIZZA NAPOLETANA STG</a:t>
            </a:r>
          </a:p>
        </p:txBody>
      </p:sp>
      <p:sp>
        <p:nvSpPr>
          <p:cNvPr id="3" name="Segnaposto contenuto 2"/>
          <p:cNvSpPr>
            <a:spLocks noGrp="1"/>
          </p:cNvSpPr>
          <p:nvPr>
            <p:ph idx="1"/>
          </p:nvPr>
        </p:nvSpPr>
        <p:spPr>
          <a:xfrm>
            <a:off x="457200" y="908720"/>
            <a:ext cx="8229600" cy="5217443"/>
          </a:xfrm>
        </p:spPr>
        <p:txBody>
          <a:bodyPr>
            <a:normAutofit fontScale="92500"/>
          </a:bodyPr>
          <a:lstStyle/>
          <a:p>
            <a:pPr marL="0" indent="0">
              <a:buNone/>
            </a:pPr>
            <a:r>
              <a:rPr lang="it-IT" sz="2800" dirty="0">
                <a:latin typeface="Arial" panose="020B0604020202020204" pitchFamily="34" charset="0"/>
                <a:cs typeface="Arial" panose="020B0604020202020204" pitchFamily="34" charset="0"/>
              </a:rPr>
              <a:t>4) </a:t>
            </a:r>
            <a:r>
              <a:rPr lang="it-IT" sz="2800" b="1" dirty="0">
                <a:latin typeface="Arial" panose="020B0604020202020204" pitchFamily="34" charset="0"/>
                <a:cs typeface="Arial" panose="020B0604020202020204" pitchFamily="34" charset="0"/>
              </a:rPr>
              <a:t>Lievitazione II fase</a:t>
            </a:r>
            <a:r>
              <a:rPr lang="it-IT" sz="2800" dirty="0">
                <a:latin typeface="Arial" panose="020B0604020202020204" pitchFamily="34" charset="0"/>
                <a:cs typeface="Arial" panose="020B0604020202020204" pitchFamily="34" charset="0"/>
              </a:rPr>
              <a:t>:</a:t>
            </a:r>
          </a:p>
          <a:p>
            <a:pPr marL="0" indent="0">
              <a:buNone/>
            </a:pPr>
            <a:r>
              <a:rPr lang="it-IT" sz="2800" dirty="0">
                <a:latin typeface="Arial" panose="020B0604020202020204" pitchFamily="34" charset="0"/>
                <a:cs typeface="Arial" panose="020B0604020202020204" pitchFamily="34" charset="0"/>
              </a:rPr>
              <a:t> in cassette per alimenti, da 4 a 6 ore. Tale impasto, conservato a temperatura ambiente, è pronto per essere utilizzato entro le 6 ore successive.</a:t>
            </a:r>
          </a:p>
          <a:p>
            <a:pPr marL="0" indent="0">
              <a:buNone/>
            </a:pPr>
            <a:r>
              <a:rPr lang="it-IT" sz="2800" dirty="0">
                <a:latin typeface="Arial" panose="020B0604020202020204" pitchFamily="34" charset="0"/>
                <a:cs typeface="Arial" panose="020B0604020202020204" pitchFamily="34" charset="0"/>
              </a:rPr>
              <a:t> 5) </a:t>
            </a:r>
            <a:r>
              <a:rPr lang="it-IT" sz="2800" b="1" dirty="0">
                <a:latin typeface="Arial" panose="020B0604020202020204" pitchFamily="34" charset="0"/>
                <a:cs typeface="Arial" panose="020B0604020202020204" pitchFamily="34" charset="0"/>
              </a:rPr>
              <a:t>Formatura della pizza</a:t>
            </a:r>
            <a:r>
              <a:rPr lang="it-IT" sz="2800" dirty="0">
                <a:latin typeface="Arial" panose="020B0604020202020204" pitchFamily="34" charset="0"/>
                <a:cs typeface="Arial" panose="020B0604020202020204" pitchFamily="34" charset="0"/>
              </a:rPr>
              <a:t>: </a:t>
            </a:r>
          </a:p>
          <a:p>
            <a:pPr marL="0" indent="0">
              <a:buNone/>
            </a:pPr>
            <a:r>
              <a:rPr lang="it-IT" sz="2800" dirty="0">
                <a:latin typeface="Arial" panose="020B0604020202020204" pitchFamily="34" charset="0"/>
                <a:cs typeface="Arial" panose="020B0604020202020204" pitchFamily="34" charset="0"/>
              </a:rPr>
              <a:t> estrazione del panetto dalla cassetta, sua sistemazione sul bancone della pizzeria e formazione di un disco di pasta di </a:t>
            </a:r>
            <a:r>
              <a:rPr lang="it-IT" sz="2800" b="1" dirty="0">
                <a:latin typeface="Arial" panose="020B0604020202020204" pitchFamily="34" charset="0"/>
                <a:cs typeface="Arial" panose="020B0604020202020204" pitchFamily="34" charset="0"/>
              </a:rPr>
              <a:t>spessore</a:t>
            </a:r>
            <a:r>
              <a:rPr lang="it-IT" sz="2800" dirty="0">
                <a:latin typeface="Arial" panose="020B0604020202020204" pitchFamily="34" charset="0"/>
                <a:cs typeface="Arial" panose="020B0604020202020204" pitchFamily="34" charset="0"/>
              </a:rPr>
              <a:t> </a:t>
            </a:r>
            <a:r>
              <a:rPr lang="it-IT" sz="2800" b="1" dirty="0">
                <a:latin typeface="Arial" panose="020B0604020202020204" pitchFamily="34" charset="0"/>
                <a:cs typeface="Arial" panose="020B0604020202020204" pitchFamily="34" charset="0"/>
              </a:rPr>
              <a:t>non superiore a 0,3 cm al centro e di 1-2 cm al bordo (cornicione)</a:t>
            </a:r>
          </a:p>
          <a:p>
            <a:pPr marL="0" indent="0">
              <a:buNone/>
            </a:pPr>
            <a:r>
              <a:rPr lang="it-IT" sz="2800" dirty="0">
                <a:latin typeface="Arial" panose="020B0604020202020204" pitchFamily="34" charset="0"/>
                <a:cs typeface="Arial" panose="020B0604020202020204" pitchFamily="34" charset="0"/>
              </a:rPr>
              <a:t>.</a:t>
            </a:r>
          </a:p>
          <a:p>
            <a:pPr marL="0" indent="0">
              <a:buNone/>
            </a:pPr>
            <a:r>
              <a:rPr lang="it-IT" sz="2000" dirty="0"/>
              <a:t/>
            </a:r>
            <a:br>
              <a:rPr lang="it-IT" sz="2000" dirty="0"/>
            </a:br>
            <a:endParaRPr lang="it-IT"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5843610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xmlns="" id="{A5EF57AE-2D8F-482F-A582-35452F637835}"/>
              </a:ext>
            </a:extLst>
          </p:cNvPr>
          <p:cNvSpPr>
            <a:spLocks noGrp="1"/>
          </p:cNvSpPr>
          <p:nvPr>
            <p:ph type="title"/>
          </p:nvPr>
        </p:nvSpPr>
        <p:spPr>
          <a:xfrm>
            <a:off x="457200" y="274638"/>
            <a:ext cx="8229600" cy="850106"/>
          </a:xfrm>
        </p:spPr>
        <p:txBody>
          <a:bodyPr>
            <a:normAutofit/>
          </a:bodyPr>
          <a:lstStyle/>
          <a:p>
            <a:r>
              <a:rPr lang="it-IT" sz="2800" b="1" dirty="0">
                <a:latin typeface="Arial" panose="020B0604020202020204" pitchFamily="34" charset="0"/>
                <a:cs typeface="Arial" panose="020B0604020202020204" pitchFamily="34" charset="0"/>
              </a:rPr>
              <a:t>PIZZA NAPOLETANA STG</a:t>
            </a:r>
            <a:endParaRPr lang="it-IT" sz="2800" dirty="0"/>
          </a:p>
        </p:txBody>
      </p:sp>
      <p:sp>
        <p:nvSpPr>
          <p:cNvPr id="3" name="Segnaposto contenuto 2">
            <a:extLst>
              <a:ext uri="{FF2B5EF4-FFF2-40B4-BE49-F238E27FC236}">
                <a16:creationId xmlns:a16="http://schemas.microsoft.com/office/drawing/2014/main" xmlns="" id="{1054ED46-7E1B-4AE6-B83E-94E1B0E03354}"/>
              </a:ext>
            </a:extLst>
          </p:cNvPr>
          <p:cNvSpPr>
            <a:spLocks noGrp="1"/>
          </p:cNvSpPr>
          <p:nvPr>
            <p:ph idx="1"/>
          </p:nvPr>
        </p:nvSpPr>
        <p:spPr>
          <a:xfrm>
            <a:off x="457200" y="1196752"/>
            <a:ext cx="8229600" cy="4929411"/>
          </a:xfrm>
        </p:spPr>
        <p:txBody>
          <a:bodyPr>
            <a:normAutofit fontScale="70000" lnSpcReduction="20000"/>
          </a:bodyPr>
          <a:lstStyle/>
          <a:p>
            <a:pPr marL="0" indent="0">
              <a:buNone/>
            </a:pPr>
            <a:r>
              <a:rPr lang="it-IT" dirty="0">
                <a:latin typeface="Arial" panose="020B0604020202020204" pitchFamily="34" charset="0"/>
                <a:cs typeface="Arial" panose="020B0604020202020204" pitchFamily="34" charset="0"/>
              </a:rPr>
              <a:t>6) </a:t>
            </a:r>
            <a:r>
              <a:rPr lang="it-IT" b="1" dirty="0">
                <a:latin typeface="Arial" panose="020B0604020202020204" pitchFamily="34" charset="0"/>
                <a:cs typeface="Arial" panose="020B0604020202020204" pitchFamily="34" charset="0"/>
              </a:rPr>
              <a:t>Farcitura</a:t>
            </a:r>
            <a:r>
              <a:rPr lang="it-IT" dirty="0">
                <a:latin typeface="Arial" panose="020B0604020202020204" pitchFamily="34" charset="0"/>
                <a:cs typeface="Arial" panose="020B0604020202020204" pitchFamily="34" charset="0"/>
              </a:rPr>
              <a:t>: </a:t>
            </a:r>
          </a:p>
          <a:p>
            <a:pPr>
              <a:buFont typeface="Wingdings" panose="05000000000000000000" pitchFamily="2" charset="2"/>
              <a:buChar char="v"/>
            </a:pPr>
            <a:r>
              <a:rPr lang="it-IT" b="1" dirty="0">
                <a:latin typeface="Arial" panose="020B0604020202020204" pitchFamily="34" charset="0"/>
                <a:cs typeface="Arial" panose="020B0604020202020204" pitchFamily="34" charset="0"/>
              </a:rPr>
              <a:t>Pizza napoletana marinara</a:t>
            </a:r>
            <a:r>
              <a:rPr lang="it-IT" dirty="0">
                <a:latin typeface="Arial" panose="020B0604020202020204" pitchFamily="34" charset="0"/>
                <a:cs typeface="Arial" panose="020B0604020202020204" pitchFamily="34" charset="0"/>
              </a:rPr>
              <a:t>:</a:t>
            </a:r>
            <a:br>
              <a:rPr lang="it-IT" dirty="0">
                <a:latin typeface="Arial" panose="020B0604020202020204" pitchFamily="34" charset="0"/>
                <a:cs typeface="Arial" panose="020B0604020202020204" pitchFamily="34" charset="0"/>
              </a:rPr>
            </a:br>
            <a:r>
              <a:rPr lang="it-IT" dirty="0">
                <a:latin typeface="Arial" panose="020B0604020202020204" pitchFamily="34" charset="0"/>
                <a:cs typeface="Arial" panose="020B0604020202020204" pitchFamily="34" charset="0"/>
              </a:rPr>
              <a:t>g 80 di pomodori pelati frantumati; sale; un pizzico di origano; spicchio di aglio, a fettine; 4-5 grammi di olio extra vergine di oliva.</a:t>
            </a:r>
          </a:p>
          <a:p>
            <a:pPr>
              <a:buFont typeface="Wingdings" panose="05000000000000000000" pitchFamily="2" charset="2"/>
              <a:buChar char="v"/>
            </a:pPr>
            <a:r>
              <a:rPr lang="it-IT" b="1" dirty="0">
                <a:latin typeface="Arial" panose="020B0604020202020204" pitchFamily="34" charset="0"/>
                <a:cs typeface="Arial" panose="020B0604020202020204" pitchFamily="34" charset="0"/>
              </a:rPr>
              <a:t>Pizza napoletana Margherita extra</a:t>
            </a:r>
            <a:r>
              <a:rPr lang="it-IT" dirty="0">
                <a:latin typeface="Arial" panose="020B0604020202020204" pitchFamily="34" charset="0"/>
                <a:cs typeface="Arial" panose="020B0604020202020204" pitchFamily="34" charset="0"/>
              </a:rPr>
              <a:t>:</a:t>
            </a:r>
            <a:br>
              <a:rPr lang="it-IT" dirty="0">
                <a:latin typeface="Arial" panose="020B0604020202020204" pitchFamily="34" charset="0"/>
                <a:cs typeface="Arial" panose="020B0604020202020204" pitchFamily="34" charset="0"/>
              </a:rPr>
            </a:br>
            <a:r>
              <a:rPr lang="it-IT" dirty="0">
                <a:latin typeface="Arial" panose="020B0604020202020204" pitchFamily="34" charset="0"/>
                <a:cs typeface="Arial" panose="020B0604020202020204" pitchFamily="34" charset="0"/>
              </a:rPr>
              <a:t>da 60 a 80 g di pomodori pelati frantumati e/o pomodorini freschi tagliati; sale; </a:t>
            </a:r>
            <a:r>
              <a:rPr lang="it-IT" b="1" dirty="0">
                <a:latin typeface="Arial" panose="020B0604020202020204" pitchFamily="34" charset="0"/>
                <a:cs typeface="Arial" panose="020B0604020202020204" pitchFamily="34" charset="0"/>
              </a:rPr>
              <a:t>80-100 g di mozzarella di bufala campana DOP</a:t>
            </a:r>
            <a:r>
              <a:rPr lang="it-IT" dirty="0">
                <a:latin typeface="Arial" panose="020B0604020202020204" pitchFamily="34" charset="0"/>
                <a:cs typeface="Arial" panose="020B0604020202020204" pitchFamily="34" charset="0"/>
              </a:rPr>
              <a:t> tagliata a listelli; alcune foglie di basilico fresco; 4-5 grammi di olio extra vergine di oliva.</a:t>
            </a:r>
          </a:p>
          <a:p>
            <a:pPr>
              <a:buFont typeface="Wingdings" panose="05000000000000000000" pitchFamily="2" charset="2"/>
              <a:buChar char="v"/>
            </a:pPr>
            <a:r>
              <a:rPr lang="it-IT" b="1" dirty="0">
                <a:latin typeface="Arial" panose="020B0604020202020204" pitchFamily="34" charset="0"/>
                <a:cs typeface="Arial" panose="020B0604020202020204" pitchFamily="34" charset="0"/>
              </a:rPr>
              <a:t>Pizza napoletana Margherita</a:t>
            </a:r>
            <a:r>
              <a:rPr lang="it-IT" dirty="0">
                <a:latin typeface="Arial" panose="020B0604020202020204" pitchFamily="34" charset="0"/>
                <a:cs typeface="Arial" panose="020B0604020202020204" pitchFamily="34" charset="0"/>
              </a:rPr>
              <a:t>: da 60 a 80 di pomodori pelati frantumati; sale; sulla superficie del pomodoro; </a:t>
            </a:r>
            <a:r>
              <a:rPr lang="it-IT" b="1" dirty="0">
                <a:latin typeface="Arial" panose="020B0604020202020204" pitchFamily="34" charset="0"/>
                <a:cs typeface="Arial" panose="020B0604020202020204" pitchFamily="34" charset="0"/>
              </a:rPr>
              <a:t>80-100 g di mozzarella STG o fior di latte Appennino meridionale</a:t>
            </a:r>
            <a:r>
              <a:rPr lang="it-IT" dirty="0">
                <a:latin typeface="Arial" panose="020B0604020202020204" pitchFamily="34" charset="0"/>
                <a:cs typeface="Arial" panose="020B0604020202020204" pitchFamily="34" charset="0"/>
              </a:rPr>
              <a:t> tagliata a listelli; alcune foglie di basilico fresco; 4-5 grammi di olio extra vergine d'oliva</a:t>
            </a:r>
            <a:endParaRPr lang="it-IT" dirty="0"/>
          </a:p>
        </p:txBody>
      </p:sp>
    </p:spTree>
    <p:extLst>
      <p:ext uri="{BB962C8B-B14F-4D97-AF65-F5344CB8AC3E}">
        <p14:creationId xmlns:p14="http://schemas.microsoft.com/office/powerpoint/2010/main" val="278146933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490066"/>
          </a:xfrm>
        </p:spPr>
        <p:txBody>
          <a:bodyPr>
            <a:normAutofit/>
          </a:bodyPr>
          <a:lstStyle/>
          <a:p>
            <a:r>
              <a:rPr lang="it-IT" sz="2400" b="1" dirty="0">
                <a:latin typeface="Arial" panose="020B0604020202020204" pitchFamily="34" charset="0"/>
                <a:cs typeface="Arial" panose="020B0604020202020204" pitchFamily="34" charset="0"/>
              </a:rPr>
              <a:t>PIZZA NAPOLETANA STG</a:t>
            </a:r>
          </a:p>
        </p:txBody>
      </p:sp>
      <p:sp>
        <p:nvSpPr>
          <p:cNvPr id="3" name="Segnaposto contenuto 2"/>
          <p:cNvSpPr>
            <a:spLocks noGrp="1"/>
          </p:cNvSpPr>
          <p:nvPr>
            <p:ph idx="1"/>
          </p:nvPr>
        </p:nvSpPr>
        <p:spPr>
          <a:xfrm>
            <a:off x="457200" y="1052736"/>
            <a:ext cx="8229600" cy="5073427"/>
          </a:xfrm>
        </p:spPr>
        <p:txBody>
          <a:bodyPr>
            <a:noAutofit/>
          </a:bodyPr>
          <a:lstStyle/>
          <a:p>
            <a:pPr marL="0" indent="0">
              <a:buNone/>
            </a:pPr>
            <a:r>
              <a:rPr lang="it-IT" sz="2400" dirty="0">
                <a:latin typeface="Arial" panose="020B0604020202020204" pitchFamily="34" charset="0"/>
                <a:cs typeface="Arial" panose="020B0604020202020204" pitchFamily="34" charset="0"/>
              </a:rPr>
              <a:t>5) </a:t>
            </a:r>
            <a:r>
              <a:rPr lang="it-IT" sz="2400" b="1" dirty="0">
                <a:latin typeface="Arial" panose="020B0604020202020204" pitchFamily="34" charset="0"/>
                <a:cs typeface="Arial" panose="020B0604020202020204" pitchFamily="34" charset="0"/>
              </a:rPr>
              <a:t>Cottura: </a:t>
            </a:r>
            <a:r>
              <a:rPr lang="it-IT" sz="2400" dirty="0">
                <a:latin typeface="Arial" panose="020B0604020202020204" pitchFamily="34" charset="0"/>
                <a:cs typeface="Arial" panose="020B0604020202020204" pitchFamily="34" charset="0"/>
              </a:rPr>
              <a:t>esclusivamente in forni a legno, per 60-90 secondi</a:t>
            </a:r>
          </a:p>
          <a:p>
            <a:pPr>
              <a:buFont typeface="Wingdings" panose="05000000000000000000" pitchFamily="2" charset="2"/>
              <a:buChar char="Ø"/>
            </a:pPr>
            <a:r>
              <a:rPr lang="it-IT" sz="2400" dirty="0">
                <a:latin typeface="Arial" panose="020B0604020202020204" pitchFamily="34" charset="0"/>
                <a:cs typeface="Arial" panose="020B0604020202020204" pitchFamily="34" charset="0"/>
              </a:rPr>
              <a:t>Temperatura del piano di cottura (platea): 485 °C circa </a:t>
            </a:r>
          </a:p>
          <a:p>
            <a:pPr>
              <a:buFont typeface="Wingdings" panose="05000000000000000000" pitchFamily="2" charset="2"/>
              <a:buChar char="Ø"/>
            </a:pPr>
            <a:r>
              <a:rPr lang="it-IT" sz="2400" dirty="0">
                <a:latin typeface="Arial" panose="020B0604020202020204" pitchFamily="34" charset="0"/>
                <a:cs typeface="Arial" panose="020B0604020202020204" pitchFamily="34" charset="0"/>
              </a:rPr>
              <a:t>Temperatura della volta: 430 °C circa</a:t>
            </a:r>
          </a:p>
          <a:p>
            <a:pPr>
              <a:buFont typeface="Wingdings" panose="05000000000000000000" pitchFamily="2" charset="2"/>
              <a:buChar char="Ø"/>
            </a:pPr>
            <a:r>
              <a:rPr lang="it-IT" sz="2400" dirty="0">
                <a:latin typeface="Arial" panose="020B0604020202020204" pitchFamily="34" charset="0"/>
                <a:cs typeface="Arial" panose="020B0604020202020204" pitchFamily="34" charset="0"/>
              </a:rPr>
              <a:t>Temperatura raggiunta dalla pasta: 60-65 °C </a:t>
            </a:r>
          </a:p>
          <a:p>
            <a:pPr>
              <a:buFont typeface="Wingdings" panose="05000000000000000000" pitchFamily="2" charset="2"/>
              <a:buChar char="Ø"/>
            </a:pPr>
            <a:r>
              <a:rPr lang="it-IT" sz="2400" dirty="0">
                <a:latin typeface="Arial" panose="020B0604020202020204" pitchFamily="34" charset="0"/>
                <a:cs typeface="Arial" panose="020B0604020202020204" pitchFamily="34" charset="0"/>
              </a:rPr>
              <a:t>Temperatura raggiunta dal pomodoro: 75-80 °C</a:t>
            </a:r>
          </a:p>
          <a:p>
            <a:pPr>
              <a:buFont typeface="Wingdings" panose="05000000000000000000" pitchFamily="2" charset="2"/>
              <a:buChar char="Ø"/>
            </a:pPr>
            <a:r>
              <a:rPr lang="it-IT" sz="2400" dirty="0">
                <a:latin typeface="Arial" panose="020B0604020202020204" pitchFamily="34" charset="0"/>
                <a:cs typeface="Arial" panose="020B0604020202020204" pitchFamily="34" charset="0"/>
              </a:rPr>
              <a:t>Temperatura raggiunta dall'olio: 75-85 °C</a:t>
            </a:r>
          </a:p>
          <a:p>
            <a:pPr>
              <a:buFont typeface="Wingdings" panose="05000000000000000000" pitchFamily="2" charset="2"/>
              <a:buChar char="Ø"/>
            </a:pPr>
            <a:r>
              <a:rPr lang="it-IT" sz="2400" dirty="0">
                <a:latin typeface="Arial" panose="020B0604020202020204" pitchFamily="34" charset="0"/>
                <a:cs typeface="Arial" panose="020B0604020202020204" pitchFamily="34" charset="0"/>
              </a:rPr>
              <a:t>Temperatura raggiunta dalla mozzarella: 65-70 °C</a:t>
            </a:r>
            <a:r>
              <a:rPr lang="it-IT" sz="2400" dirty="0" smtClean="0">
                <a:latin typeface="Arial" panose="020B0604020202020204" pitchFamily="34" charset="0"/>
                <a:cs typeface="Arial" panose="020B0604020202020204" pitchFamily="34" charset="0"/>
              </a:rPr>
              <a:t>.</a:t>
            </a:r>
            <a:endParaRPr lang="it-IT"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4933187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634082"/>
          </a:xfrm>
        </p:spPr>
        <p:txBody>
          <a:bodyPr>
            <a:normAutofit/>
          </a:bodyPr>
          <a:lstStyle/>
          <a:p>
            <a:r>
              <a:rPr lang="it-IT" sz="2800" b="1" dirty="0" smtClean="0">
                <a:latin typeface="Arial" panose="020B0604020202020204" pitchFamily="34" charset="0"/>
                <a:cs typeface="Arial" panose="020B0604020202020204" pitchFamily="34" charset="0"/>
              </a:rPr>
              <a:t>PIZZA NAPOLETANA STG</a:t>
            </a:r>
            <a:endParaRPr lang="it-IT" sz="2800" b="1" dirty="0">
              <a:latin typeface="Arial" panose="020B0604020202020204" pitchFamily="34" charset="0"/>
              <a:cs typeface="Arial" panose="020B0604020202020204" pitchFamily="34" charset="0"/>
            </a:endParaRPr>
          </a:p>
        </p:txBody>
      </p:sp>
      <p:sp>
        <p:nvSpPr>
          <p:cNvPr id="3" name="Segnaposto contenuto 2"/>
          <p:cNvSpPr>
            <a:spLocks noGrp="1"/>
          </p:cNvSpPr>
          <p:nvPr>
            <p:ph idx="1"/>
          </p:nvPr>
        </p:nvSpPr>
        <p:spPr>
          <a:xfrm>
            <a:off x="457200" y="1124744"/>
            <a:ext cx="8229600" cy="5001419"/>
          </a:xfrm>
        </p:spPr>
        <p:txBody>
          <a:bodyPr>
            <a:normAutofit/>
          </a:bodyPr>
          <a:lstStyle/>
          <a:p>
            <a:pPr marL="0" indent="0">
              <a:buNone/>
            </a:pPr>
            <a:r>
              <a:rPr lang="it-IT" sz="2800" b="1" dirty="0">
                <a:latin typeface="Arial" panose="020B0604020202020204" pitchFamily="34" charset="0"/>
                <a:cs typeface="Arial" panose="020B0604020202020204" pitchFamily="34" charset="0"/>
              </a:rPr>
              <a:t>Caratteristiche del prodotto finale</a:t>
            </a:r>
          </a:p>
          <a:p>
            <a:pPr>
              <a:buFont typeface="Wingdings" panose="05000000000000000000" pitchFamily="2" charset="2"/>
              <a:buChar char="ü"/>
            </a:pPr>
            <a:r>
              <a:rPr lang="it-IT" sz="2800" dirty="0">
                <a:latin typeface="Arial" panose="020B0604020202020204" pitchFamily="34" charset="0"/>
                <a:cs typeface="Arial" panose="020B0604020202020204" pitchFamily="34" charset="0"/>
              </a:rPr>
              <a:t>cornicione rialzato, di colore dorato, di spessore 1-2 cm</a:t>
            </a:r>
          </a:p>
          <a:p>
            <a:pPr>
              <a:buFont typeface="Wingdings" panose="05000000000000000000" pitchFamily="2" charset="2"/>
              <a:buChar char="ü"/>
            </a:pPr>
            <a:r>
              <a:rPr lang="it-IT" sz="2800" dirty="0">
                <a:latin typeface="Arial" panose="020B0604020202020204" pitchFamily="34" charset="0"/>
                <a:cs typeface="Arial" panose="020B0604020202020204" pitchFamily="34" charset="0"/>
              </a:rPr>
              <a:t> </a:t>
            </a:r>
            <a:r>
              <a:rPr lang="it-IT" sz="2800" b="1" dirty="0">
                <a:latin typeface="Arial" panose="020B0604020202020204" pitchFamily="34" charset="0"/>
                <a:cs typeface="Arial" panose="020B0604020202020204" pitchFamily="34" charset="0"/>
              </a:rPr>
              <a:t>diametro</a:t>
            </a:r>
            <a:r>
              <a:rPr lang="it-IT" sz="2800" dirty="0">
                <a:latin typeface="Arial" panose="020B0604020202020204" pitchFamily="34" charset="0"/>
                <a:cs typeface="Arial" panose="020B0604020202020204" pitchFamily="34" charset="0"/>
              </a:rPr>
              <a:t> variabile, </a:t>
            </a:r>
            <a:r>
              <a:rPr lang="it-IT" sz="2800" b="1" dirty="0">
                <a:latin typeface="Arial" panose="020B0604020202020204" pitchFamily="34" charset="0"/>
                <a:cs typeface="Arial" panose="020B0604020202020204" pitchFamily="34" charset="0"/>
              </a:rPr>
              <a:t>non superiore ai 35 cm</a:t>
            </a:r>
            <a:r>
              <a:rPr lang="it-IT" sz="2800" dirty="0">
                <a:latin typeface="Arial" panose="020B0604020202020204" pitchFamily="34" charset="0"/>
                <a:cs typeface="Arial" panose="020B0604020202020204" pitchFamily="34" charset="0"/>
              </a:rPr>
              <a:t>, e con la parte centrale coperta dalla farcitura.</a:t>
            </a:r>
          </a:p>
          <a:p>
            <a:pPr>
              <a:buFont typeface="Wingdings" panose="05000000000000000000" pitchFamily="2" charset="2"/>
              <a:buChar char="ü"/>
            </a:pPr>
            <a:r>
              <a:rPr lang="it-IT" sz="2800" dirty="0">
                <a:latin typeface="Arial" panose="020B0604020202020204" pitchFamily="34" charset="0"/>
                <a:cs typeface="Arial" panose="020B0604020202020204" pitchFamily="34" charset="0"/>
              </a:rPr>
              <a:t> </a:t>
            </a:r>
            <a:r>
              <a:rPr lang="it-IT" sz="2800" b="1" dirty="0">
                <a:latin typeface="Arial" panose="020B0604020202020204" pitchFamily="34" charset="0"/>
                <a:cs typeface="Arial" panose="020B0604020202020204" pitchFamily="34" charset="0"/>
              </a:rPr>
              <a:t>spessore della parte centrale: 0,3 cm</a:t>
            </a:r>
            <a:endParaRPr lang="it-IT" sz="2800" dirty="0">
              <a:latin typeface="Arial" panose="020B0604020202020204" pitchFamily="34" charset="0"/>
              <a:cs typeface="Arial" panose="020B0604020202020204" pitchFamily="34" charset="0"/>
            </a:endParaRPr>
          </a:p>
          <a:p>
            <a:pPr>
              <a:buFont typeface="Wingdings" panose="05000000000000000000" pitchFamily="2" charset="2"/>
              <a:buChar char="ü"/>
            </a:pPr>
            <a:r>
              <a:rPr lang="it-IT" sz="2800" dirty="0">
                <a:latin typeface="Arial" panose="020B0604020202020204" pitchFamily="34" charset="0"/>
                <a:cs typeface="Arial" panose="020B0604020202020204" pitchFamily="34" charset="0"/>
              </a:rPr>
              <a:t>consistenza morbida, elastica, facilmente piegabile a «libretto».</a:t>
            </a:r>
            <a:br>
              <a:rPr lang="it-IT" sz="2800" dirty="0">
                <a:latin typeface="Arial" panose="020B0604020202020204" pitchFamily="34" charset="0"/>
                <a:cs typeface="Arial" panose="020B0604020202020204" pitchFamily="34" charset="0"/>
              </a:rPr>
            </a:br>
            <a:endParaRPr lang="it-IT" sz="2800" dirty="0">
              <a:latin typeface="Arial" panose="020B0604020202020204" pitchFamily="34" charset="0"/>
              <a:cs typeface="Arial" panose="020B0604020202020204" pitchFamily="34" charset="0"/>
            </a:endParaRPr>
          </a:p>
          <a:p>
            <a:pPr marL="0" indent="0">
              <a:buNone/>
            </a:pPr>
            <a:endParaRPr lang="it-IT" dirty="0"/>
          </a:p>
        </p:txBody>
      </p:sp>
    </p:spTree>
    <p:extLst>
      <p:ext uri="{BB962C8B-B14F-4D97-AF65-F5344CB8AC3E}">
        <p14:creationId xmlns:p14="http://schemas.microsoft.com/office/powerpoint/2010/main" val="97482038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2400" b="1" dirty="0">
                <a:latin typeface="Arial" panose="020B0604020202020204" pitchFamily="34" charset="0"/>
                <a:cs typeface="Arial" panose="020B0604020202020204" pitchFamily="34" charset="0"/>
              </a:rPr>
              <a:t>VERA PIZZA NAPOLETANA VIDEO</a:t>
            </a:r>
          </a:p>
        </p:txBody>
      </p:sp>
      <p:sp>
        <p:nvSpPr>
          <p:cNvPr id="3" name="Segnaposto contenuto 2"/>
          <p:cNvSpPr>
            <a:spLocks noGrp="1"/>
          </p:cNvSpPr>
          <p:nvPr>
            <p:ph idx="1"/>
          </p:nvPr>
        </p:nvSpPr>
        <p:spPr>
          <a:xfrm>
            <a:off x="457200" y="1268760"/>
            <a:ext cx="8229600" cy="4857403"/>
          </a:xfrm>
        </p:spPr>
        <p:txBody>
          <a:bodyPr/>
          <a:lstStyle/>
          <a:p>
            <a:pPr marL="0" indent="0">
              <a:buNone/>
            </a:pPr>
            <a:r>
              <a:rPr lang="it-IT" dirty="0">
                <a:hlinkClick r:id="rId2"/>
              </a:rPr>
              <a:t>https://www.youtube.com/watch?v=40P2tFWjMg0</a:t>
            </a:r>
            <a:endParaRPr lang="it-IT" dirty="0" smtClean="0"/>
          </a:p>
          <a:p>
            <a:pPr marL="0" indent="0">
              <a:buNone/>
            </a:pPr>
            <a:endParaRPr lang="it-IT" dirty="0"/>
          </a:p>
          <a:p>
            <a:pPr marL="0" indent="0">
              <a:buNone/>
            </a:pPr>
            <a:endParaRPr lang="it-IT" dirty="0" smtClean="0"/>
          </a:p>
          <a:p>
            <a:pPr marL="0" indent="0">
              <a:buNone/>
            </a:pPr>
            <a:r>
              <a:rPr lang="it-IT" dirty="0" smtClean="0"/>
              <a:t>https</a:t>
            </a:r>
            <a:r>
              <a:rPr lang="it-IT" dirty="0"/>
              <a:t>://www.youtube.com/watch?v=buQcUabJ8Ok</a:t>
            </a:r>
          </a:p>
        </p:txBody>
      </p:sp>
    </p:spTree>
    <p:extLst>
      <p:ext uri="{BB962C8B-B14F-4D97-AF65-F5344CB8AC3E}">
        <p14:creationId xmlns:p14="http://schemas.microsoft.com/office/powerpoint/2010/main" val="130860184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562074"/>
          </a:xfrm>
        </p:spPr>
        <p:txBody>
          <a:bodyPr>
            <a:normAutofit/>
          </a:bodyPr>
          <a:lstStyle/>
          <a:p>
            <a:r>
              <a:rPr lang="it-IT" sz="2400" b="1" dirty="0">
                <a:latin typeface="Arial" panose="020B0604020202020204" pitchFamily="34" charset="0"/>
                <a:cs typeface="Arial" panose="020B0604020202020204" pitchFamily="34" charset="0"/>
              </a:rPr>
              <a:t>DENOMINAZIONI DI ORIGINE PER I VINI</a:t>
            </a:r>
          </a:p>
        </p:txBody>
      </p:sp>
      <p:sp>
        <p:nvSpPr>
          <p:cNvPr id="3" name="Segnaposto contenuto 2"/>
          <p:cNvSpPr>
            <a:spLocks noGrp="1"/>
          </p:cNvSpPr>
          <p:nvPr>
            <p:ph idx="1"/>
          </p:nvPr>
        </p:nvSpPr>
        <p:spPr>
          <a:xfrm>
            <a:off x="457200" y="908720"/>
            <a:ext cx="8229600" cy="5246043"/>
          </a:xfrm>
        </p:spPr>
        <p:txBody>
          <a:bodyPr>
            <a:noAutofit/>
          </a:bodyPr>
          <a:lstStyle/>
          <a:p>
            <a:pPr marL="0" indent="0">
              <a:buNone/>
            </a:pPr>
            <a:r>
              <a:rPr lang="it-IT" sz="2400" dirty="0">
                <a:latin typeface="Arial" panose="020B0604020202020204" pitchFamily="34" charset="0"/>
                <a:cs typeface="Arial" panose="020B0604020202020204" pitchFamily="34" charset="0"/>
              </a:rPr>
              <a:t>In passato, in Europa:</a:t>
            </a:r>
          </a:p>
          <a:p>
            <a:pPr>
              <a:buFont typeface="Wingdings" panose="05000000000000000000" pitchFamily="2" charset="2"/>
              <a:buChar char="v"/>
            </a:pPr>
            <a:r>
              <a:rPr lang="it-IT" sz="2400" b="1" dirty="0">
                <a:latin typeface="Arial" panose="020B0604020202020204" pitchFamily="34" charset="0"/>
                <a:cs typeface="Arial" panose="020B0604020202020204" pitchFamily="34" charset="0"/>
              </a:rPr>
              <a:t>Vini di Qualità Prodotti in Regioni Determinate (VQPRD)</a:t>
            </a:r>
          </a:p>
          <a:p>
            <a:pPr>
              <a:buFont typeface="Wingdings" panose="05000000000000000000" pitchFamily="2" charset="2"/>
              <a:buChar char="v"/>
            </a:pPr>
            <a:r>
              <a:rPr lang="it-IT" sz="2400" b="1" dirty="0">
                <a:latin typeface="Arial" panose="020B0604020202020204" pitchFamily="34" charset="0"/>
                <a:cs typeface="Arial" panose="020B0604020202020204" pitchFamily="34" charset="0"/>
              </a:rPr>
              <a:t>Vini da tavola</a:t>
            </a:r>
          </a:p>
          <a:p>
            <a:pPr marL="0" indent="0">
              <a:buNone/>
            </a:pPr>
            <a:r>
              <a:rPr lang="it-IT" sz="2400" dirty="0">
                <a:latin typeface="Arial" panose="020B0604020202020204" pitchFamily="34" charset="0"/>
                <a:cs typeface="Arial" panose="020B0604020202020204" pitchFamily="34" charset="0"/>
              </a:rPr>
              <a:t>Dal 2009, </a:t>
            </a:r>
            <a:r>
              <a:rPr lang="it-IT" sz="2400" b="1" dirty="0">
                <a:latin typeface="Arial" panose="020B0604020202020204" pitchFamily="34" charset="0"/>
                <a:cs typeface="Arial" panose="020B0604020202020204" pitchFamily="34" charset="0"/>
              </a:rPr>
              <a:t>nuova classificazione europea</a:t>
            </a:r>
            <a:r>
              <a:rPr lang="it-IT" sz="2400" dirty="0">
                <a:latin typeface="Arial" panose="020B0604020202020204" pitchFamily="34" charset="0"/>
                <a:cs typeface="Arial" panose="020B0604020202020204" pitchFamily="34" charset="0"/>
              </a:rPr>
              <a:t>:</a:t>
            </a:r>
          </a:p>
          <a:p>
            <a:pPr>
              <a:buFont typeface="Wingdings" panose="05000000000000000000" pitchFamily="2" charset="2"/>
              <a:buChar char="Ø"/>
            </a:pPr>
            <a:r>
              <a:rPr lang="it-IT" sz="2400" b="1" dirty="0" smtClean="0">
                <a:latin typeface="Arial" panose="020B0604020202020204" pitchFamily="34" charset="0"/>
                <a:cs typeface="Arial" panose="020B0604020202020204" pitchFamily="34" charset="0"/>
              </a:rPr>
              <a:t>Vino (ex «vino da tavola»): </a:t>
            </a:r>
            <a:r>
              <a:rPr lang="it-IT" sz="2400" dirty="0" smtClean="0">
                <a:latin typeface="Arial" panose="020B0604020202020204" pitchFamily="34" charset="0"/>
                <a:cs typeface="Arial" panose="020B0604020202020204" pitchFamily="34" charset="0"/>
              </a:rPr>
              <a:t>prodotto con uve autorizzate, no disciplinare di produzione; in etichetta, ragione sociale imbottigliatore</a:t>
            </a:r>
          </a:p>
          <a:p>
            <a:pPr>
              <a:buFont typeface="Wingdings" panose="05000000000000000000" pitchFamily="2" charset="2"/>
              <a:buChar char="Ø"/>
            </a:pPr>
            <a:r>
              <a:rPr lang="it-IT" sz="2400" b="1" dirty="0" smtClean="0">
                <a:latin typeface="Arial" panose="020B0604020202020204" pitchFamily="34" charset="0"/>
                <a:cs typeface="Arial" panose="020B0604020202020204" pitchFamily="34" charset="0"/>
              </a:rPr>
              <a:t>Vino Varietale e/o Vino d’annata (no denominazione d’origine): </a:t>
            </a:r>
            <a:r>
              <a:rPr lang="it-IT" sz="2400" dirty="0" smtClean="0">
                <a:latin typeface="Arial" panose="020B0604020202020204" pitchFamily="34" charset="0"/>
                <a:cs typeface="Arial" panose="020B0604020202020204" pitchFamily="34" charset="0"/>
              </a:rPr>
              <a:t>almeno l’85% delle uve appartiene alla varietà indicata in etichetta; almeno l’85% delle uve sono state vendemmiate </a:t>
            </a:r>
            <a:r>
              <a:rPr lang="it-IT" sz="2400" dirty="0">
                <a:latin typeface="Arial" panose="020B0604020202020204" pitchFamily="34" charset="0"/>
                <a:cs typeface="Arial" panose="020B0604020202020204" pitchFamily="34" charset="0"/>
              </a:rPr>
              <a:t>e trasformate in </a:t>
            </a:r>
            <a:r>
              <a:rPr lang="it-IT" sz="2400" dirty="0" smtClean="0">
                <a:latin typeface="Arial" panose="020B0604020202020204" pitchFamily="34" charset="0"/>
                <a:cs typeface="Arial" panose="020B0604020202020204" pitchFamily="34" charset="0"/>
              </a:rPr>
              <a:t>vino in un determinato anno</a:t>
            </a:r>
            <a:endParaRPr lang="it-IT" sz="2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9352112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634082"/>
          </a:xfrm>
        </p:spPr>
        <p:txBody>
          <a:bodyPr>
            <a:normAutofit/>
          </a:bodyPr>
          <a:lstStyle/>
          <a:p>
            <a:r>
              <a:rPr lang="it-IT" sz="2800" b="1" dirty="0">
                <a:latin typeface="Arial" panose="020B0604020202020204" pitchFamily="34" charset="0"/>
                <a:cs typeface="Arial" panose="020B0604020202020204" pitchFamily="34" charset="0"/>
              </a:rPr>
              <a:t>DENOMINAZIONI DI ORIGINE PER I VINI</a:t>
            </a:r>
            <a:endParaRPr lang="it-IT" sz="2800" dirty="0"/>
          </a:p>
        </p:txBody>
      </p:sp>
      <p:sp>
        <p:nvSpPr>
          <p:cNvPr id="3" name="Segnaposto contenuto 2"/>
          <p:cNvSpPr>
            <a:spLocks noGrp="1"/>
          </p:cNvSpPr>
          <p:nvPr>
            <p:ph idx="1"/>
          </p:nvPr>
        </p:nvSpPr>
        <p:spPr>
          <a:xfrm>
            <a:off x="457200" y="1052736"/>
            <a:ext cx="8229600" cy="5073427"/>
          </a:xfrm>
        </p:spPr>
        <p:txBody>
          <a:bodyPr>
            <a:normAutofit/>
          </a:bodyPr>
          <a:lstStyle/>
          <a:p>
            <a:pPr marL="0" indent="0">
              <a:buNone/>
            </a:pPr>
            <a:r>
              <a:rPr lang="it-IT" sz="2400" dirty="0" smtClean="0">
                <a:latin typeface="Arial" panose="020B0604020202020204" pitchFamily="34" charset="0"/>
                <a:cs typeface="Arial" panose="020B0604020202020204" pitchFamily="34" charset="0"/>
              </a:rPr>
              <a:t>Segue nuova classificazione europea:</a:t>
            </a:r>
          </a:p>
          <a:p>
            <a:pPr>
              <a:buFont typeface="Wingdings" panose="05000000000000000000" pitchFamily="2" charset="2"/>
              <a:buChar char="Ø"/>
            </a:pPr>
            <a:r>
              <a:rPr lang="it-IT" sz="2800" b="1" dirty="0" smtClean="0">
                <a:latin typeface="Arial" panose="020B0604020202020204" pitchFamily="34" charset="0"/>
                <a:cs typeface="Arial" panose="020B0604020202020204" pitchFamily="34" charset="0"/>
              </a:rPr>
              <a:t>Vino a Indicazione Geografica Protetta IGP</a:t>
            </a:r>
          </a:p>
          <a:p>
            <a:pPr>
              <a:buFont typeface="Wingdings" panose="05000000000000000000" pitchFamily="2" charset="2"/>
              <a:buChar char="Ø"/>
            </a:pPr>
            <a:r>
              <a:rPr lang="it-IT" sz="2800" b="1" dirty="0" smtClean="0">
                <a:latin typeface="Arial" panose="020B0604020202020204" pitchFamily="34" charset="0"/>
                <a:cs typeface="Arial" panose="020B0604020202020204" pitchFamily="34" charset="0"/>
              </a:rPr>
              <a:t>Vino a Denominazione di Origine Protetta DOP</a:t>
            </a:r>
          </a:p>
          <a:p>
            <a:pPr>
              <a:buFont typeface="Wingdings" panose="05000000000000000000" pitchFamily="2" charset="2"/>
              <a:buChar char="Ø"/>
            </a:pPr>
            <a:r>
              <a:rPr lang="it-IT" sz="2800" b="1" dirty="0">
                <a:latin typeface="Arial" panose="020B0604020202020204" pitchFamily="34" charset="0"/>
                <a:cs typeface="Arial" panose="020B0604020202020204" pitchFamily="34" charset="0"/>
              </a:rPr>
              <a:t>Vino a Denominazione di Origine Protetta </a:t>
            </a:r>
            <a:r>
              <a:rPr lang="it-IT" sz="2800" b="1" dirty="0" smtClean="0">
                <a:latin typeface="Arial" panose="020B0604020202020204" pitchFamily="34" charset="0"/>
                <a:cs typeface="Arial" panose="020B0604020202020204" pitchFamily="34" charset="0"/>
              </a:rPr>
              <a:t>DOP con indicazione della sottozona o della menzione geografica aggiuntiva</a:t>
            </a:r>
          </a:p>
        </p:txBody>
      </p:sp>
    </p:spTree>
    <p:extLst>
      <p:ext uri="{BB962C8B-B14F-4D97-AF65-F5344CB8AC3E}">
        <p14:creationId xmlns:p14="http://schemas.microsoft.com/office/powerpoint/2010/main" val="177418883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395536" y="260648"/>
            <a:ext cx="8229600" cy="634082"/>
          </a:xfrm>
        </p:spPr>
        <p:txBody>
          <a:bodyPr>
            <a:normAutofit/>
          </a:bodyPr>
          <a:lstStyle/>
          <a:p>
            <a:r>
              <a:rPr lang="it-IT" sz="2800" b="1" dirty="0">
                <a:latin typeface="Arial" panose="020B0604020202020204" pitchFamily="34" charset="0"/>
                <a:cs typeface="Arial" panose="020B0604020202020204" pitchFamily="34" charset="0"/>
              </a:rPr>
              <a:t>DENOMINAZIONI DI ORIGINE PER I VINI</a:t>
            </a:r>
            <a:endParaRPr lang="it-IT" sz="2800" dirty="0"/>
          </a:p>
        </p:txBody>
      </p:sp>
      <p:sp>
        <p:nvSpPr>
          <p:cNvPr id="3" name="Segnaposto contenuto 2"/>
          <p:cNvSpPr>
            <a:spLocks noGrp="1"/>
          </p:cNvSpPr>
          <p:nvPr>
            <p:ph idx="1"/>
          </p:nvPr>
        </p:nvSpPr>
        <p:spPr>
          <a:xfrm>
            <a:off x="457200" y="980728"/>
            <a:ext cx="8229600" cy="5145435"/>
          </a:xfrm>
        </p:spPr>
        <p:txBody>
          <a:bodyPr/>
          <a:lstStyle/>
          <a:p>
            <a:pPr marL="0" indent="0">
              <a:buNone/>
            </a:pPr>
            <a:r>
              <a:rPr lang="it-IT" sz="2400" b="1" dirty="0">
                <a:latin typeface="Arial" panose="020B0604020202020204" pitchFamily="34" charset="0"/>
                <a:cs typeface="Arial" panose="020B0604020202020204" pitchFamily="34" charset="0"/>
              </a:rPr>
              <a:t>Vini DOC e DOCG → DOP</a:t>
            </a:r>
          </a:p>
          <a:p>
            <a:pPr marL="0" indent="0">
              <a:buNone/>
            </a:pPr>
            <a:r>
              <a:rPr lang="it-IT" sz="2400" b="1" dirty="0">
                <a:latin typeface="Arial" panose="020B0604020202020204" pitchFamily="34" charset="0"/>
                <a:cs typeface="Arial" panose="020B0604020202020204" pitchFamily="34" charset="0"/>
              </a:rPr>
              <a:t>Il disciplinare di produzione prevede:</a:t>
            </a:r>
          </a:p>
          <a:p>
            <a:pPr>
              <a:buFontTx/>
              <a:buChar char="-"/>
            </a:pPr>
            <a:r>
              <a:rPr lang="it-IT" sz="2400" dirty="0">
                <a:latin typeface="Arial" panose="020B0604020202020204" pitchFamily="34" charset="0"/>
                <a:cs typeface="Arial" panose="020B0604020202020204" pitchFamily="34" charset="0"/>
              </a:rPr>
              <a:t>Le zone geografiche di produzione</a:t>
            </a:r>
          </a:p>
          <a:p>
            <a:pPr>
              <a:buFontTx/>
              <a:buChar char="-"/>
            </a:pPr>
            <a:r>
              <a:rPr lang="it-IT" sz="2400" dirty="0">
                <a:latin typeface="Arial" panose="020B0604020202020204" pitchFamily="34" charset="0"/>
                <a:cs typeface="Arial" panose="020B0604020202020204" pitchFamily="34" charset="0"/>
              </a:rPr>
              <a:t>I vitigni</a:t>
            </a:r>
          </a:p>
          <a:p>
            <a:pPr>
              <a:buFontTx/>
              <a:buChar char="-"/>
            </a:pPr>
            <a:r>
              <a:rPr lang="it-IT" sz="2400" dirty="0">
                <a:latin typeface="Arial" panose="020B0604020202020204" pitchFamily="34" charset="0"/>
                <a:cs typeface="Arial" panose="020B0604020202020204" pitchFamily="34" charset="0"/>
              </a:rPr>
              <a:t>La tipologia del terreno </a:t>
            </a:r>
            <a:r>
              <a:rPr lang="it-IT" sz="2400" dirty="0" smtClean="0">
                <a:latin typeface="Arial" panose="020B0604020202020204" pitchFamily="34" charset="0"/>
                <a:cs typeface="Arial" panose="020B0604020202020204" pitchFamily="34" charset="0"/>
              </a:rPr>
              <a:t>di coltivazione dell’uva</a:t>
            </a:r>
          </a:p>
          <a:p>
            <a:pPr>
              <a:buFontTx/>
              <a:buChar char="-"/>
            </a:pPr>
            <a:r>
              <a:rPr lang="it-IT" sz="2400" dirty="0" smtClean="0">
                <a:latin typeface="Arial" panose="020B0604020202020204" pitchFamily="34" charset="0"/>
                <a:cs typeface="Arial" panose="020B0604020202020204" pitchFamily="34" charset="0"/>
              </a:rPr>
              <a:t>La resa per ettaro</a:t>
            </a:r>
          </a:p>
          <a:p>
            <a:pPr>
              <a:buFontTx/>
              <a:buChar char="-"/>
            </a:pPr>
            <a:r>
              <a:rPr lang="it-IT" sz="2400" dirty="0" smtClean="0">
                <a:latin typeface="Arial" panose="020B0604020202020204" pitchFamily="34" charset="0"/>
                <a:cs typeface="Arial" panose="020B0604020202020204" pitchFamily="34" charset="0"/>
              </a:rPr>
              <a:t>Le tecnologie di produzione e di invecchiamento</a:t>
            </a:r>
          </a:p>
          <a:p>
            <a:pPr>
              <a:buFontTx/>
              <a:buChar char="-"/>
            </a:pPr>
            <a:r>
              <a:rPr lang="it-IT" sz="2400" dirty="0" smtClean="0">
                <a:latin typeface="Arial" panose="020B0604020202020204" pitchFamily="34" charset="0"/>
                <a:cs typeface="Arial" panose="020B0604020202020204" pitchFamily="34" charset="0"/>
              </a:rPr>
              <a:t>Le caratteristiche chimico-merceologiche ed organolettiche</a:t>
            </a:r>
            <a:endParaRPr lang="it-IT" sz="2400" dirty="0">
              <a:latin typeface="Arial" panose="020B0604020202020204" pitchFamily="34" charset="0"/>
              <a:cs typeface="Arial" panose="020B0604020202020204" pitchFamily="34" charset="0"/>
            </a:endParaRPr>
          </a:p>
          <a:p>
            <a:pPr marL="0" indent="0">
              <a:buNone/>
            </a:pPr>
            <a:endParaRPr lang="it-IT" dirty="0"/>
          </a:p>
        </p:txBody>
      </p:sp>
    </p:spTree>
    <p:extLst>
      <p:ext uri="{BB962C8B-B14F-4D97-AF65-F5344CB8AC3E}">
        <p14:creationId xmlns:p14="http://schemas.microsoft.com/office/powerpoint/2010/main" val="161299542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634082"/>
          </a:xfrm>
        </p:spPr>
        <p:txBody>
          <a:bodyPr>
            <a:normAutofit/>
          </a:bodyPr>
          <a:lstStyle/>
          <a:p>
            <a:r>
              <a:rPr lang="it-IT" sz="2400" b="1" dirty="0">
                <a:latin typeface="Arial" panose="020B0604020202020204" pitchFamily="34" charset="0"/>
                <a:cs typeface="Arial" panose="020B0604020202020204" pitchFamily="34" charset="0"/>
              </a:rPr>
              <a:t>VINI D.O.P./D.O.C.G. CAMPANIA</a:t>
            </a:r>
            <a:endParaRPr lang="it-IT" sz="2400" dirty="0"/>
          </a:p>
        </p:txBody>
      </p:sp>
      <p:sp>
        <p:nvSpPr>
          <p:cNvPr id="3" name="Segnaposto contenuto 2"/>
          <p:cNvSpPr>
            <a:spLocks noGrp="1"/>
          </p:cNvSpPr>
          <p:nvPr>
            <p:ph idx="1"/>
          </p:nvPr>
        </p:nvSpPr>
        <p:spPr>
          <a:xfrm>
            <a:off x="457200" y="1124744"/>
            <a:ext cx="8229600" cy="5001419"/>
          </a:xfrm>
        </p:spPr>
        <p:txBody>
          <a:bodyPr>
            <a:noAutofit/>
          </a:bodyPr>
          <a:lstStyle/>
          <a:p>
            <a:pPr lvl="0">
              <a:buFont typeface="Wingdings" panose="05000000000000000000" pitchFamily="2" charset="2"/>
              <a:buChar char="Ø"/>
            </a:pPr>
            <a:r>
              <a:rPr lang="it-IT" sz="1800" b="1" u="sng" dirty="0">
                <a:solidFill>
                  <a:schemeClr val="tx2"/>
                </a:solidFill>
                <a:latin typeface="Arial" panose="020B0604020202020204" pitchFamily="34" charset="0"/>
                <a:cs typeface="Arial" panose="020B0604020202020204" pitchFamily="34" charset="0"/>
                <a:hlinkClick r:id="rId2"/>
              </a:rPr>
              <a:t>Taurasi</a:t>
            </a:r>
            <a:r>
              <a:rPr lang="it-IT" sz="1800" b="1" u="sng" dirty="0">
                <a:latin typeface="Arial" panose="020B0604020202020204" pitchFamily="34" charset="0"/>
                <a:cs typeface="Arial" panose="020B0604020202020204" pitchFamily="34" charset="0"/>
              </a:rPr>
              <a:t>: </a:t>
            </a:r>
            <a:r>
              <a:rPr lang="it-IT" sz="1800" dirty="0">
                <a:latin typeface="Arial" panose="020B0604020202020204" pitchFamily="34" charset="0"/>
                <a:cs typeface="Arial" panose="020B0604020202020204" pitchFamily="34" charset="0"/>
              </a:rPr>
              <a:t>da uve di vitigno Aglianico; zona di produzione: alcuni comuni della provincia di Avellino</a:t>
            </a:r>
          </a:p>
          <a:p>
            <a:pPr lvl="0">
              <a:buFont typeface="Wingdings" panose="05000000000000000000" pitchFamily="2" charset="2"/>
              <a:buChar char="§"/>
            </a:pPr>
            <a:r>
              <a:rPr lang="it-IT" sz="1800" dirty="0">
                <a:latin typeface="Arial" panose="020B0604020202020204" pitchFamily="34" charset="0"/>
                <a:cs typeface="Arial" panose="020B0604020202020204" pitchFamily="34" charset="0"/>
              </a:rPr>
              <a:t>“Taurasi” </a:t>
            </a:r>
            <a:r>
              <a:rPr lang="it-IT" sz="1800" b="1" dirty="0">
                <a:latin typeface="Arial" panose="020B0604020202020204" pitchFamily="34" charset="0"/>
                <a:cs typeface="Arial" panose="020B0604020202020204" pitchFamily="34" charset="0"/>
              </a:rPr>
              <a:t>rosso:</a:t>
            </a:r>
            <a:r>
              <a:rPr lang="it-IT" sz="1800" dirty="0">
                <a:latin typeface="Arial" panose="020B0604020202020204" pitchFamily="34" charset="0"/>
                <a:cs typeface="Arial" panose="020B0604020202020204" pitchFamily="34" charset="0"/>
              </a:rPr>
              <a:t> titolo alcol. volumico min. totale: 12,00% </a:t>
            </a:r>
            <a:r>
              <a:rPr lang="it-IT" sz="1800" dirty="0" err="1">
                <a:latin typeface="Arial" panose="020B0604020202020204" pitchFamily="34" charset="0"/>
                <a:cs typeface="Arial" panose="020B0604020202020204" pitchFamily="34" charset="0"/>
              </a:rPr>
              <a:t>vol</a:t>
            </a:r>
            <a:r>
              <a:rPr lang="it-IT" sz="1800" dirty="0">
                <a:latin typeface="Arial" panose="020B0604020202020204" pitchFamily="34" charset="0"/>
                <a:cs typeface="Arial" panose="020B0604020202020204" pitchFamily="34" charset="0"/>
              </a:rPr>
              <a:t>;</a:t>
            </a:r>
          </a:p>
          <a:p>
            <a:pPr lvl="0">
              <a:buFont typeface="Wingdings" panose="05000000000000000000" pitchFamily="2" charset="2"/>
              <a:buChar char="§"/>
            </a:pPr>
            <a:r>
              <a:rPr lang="it-IT" sz="1800" dirty="0">
                <a:latin typeface="Arial" panose="020B0604020202020204" pitchFamily="34" charset="0"/>
                <a:cs typeface="Arial" panose="020B0604020202020204" pitchFamily="34" charset="0"/>
              </a:rPr>
              <a:t>“Taurasi” </a:t>
            </a:r>
            <a:r>
              <a:rPr lang="it-IT" sz="1800" b="1" dirty="0">
                <a:latin typeface="Arial" panose="020B0604020202020204" pitchFamily="34" charset="0"/>
                <a:cs typeface="Arial" panose="020B0604020202020204" pitchFamily="34" charset="0"/>
              </a:rPr>
              <a:t>riserva:</a:t>
            </a:r>
            <a:r>
              <a:rPr lang="it-IT" sz="1800" dirty="0">
                <a:latin typeface="Arial" panose="020B0604020202020204" pitchFamily="34" charset="0"/>
                <a:cs typeface="Arial" panose="020B0604020202020204" pitchFamily="34" charset="0"/>
              </a:rPr>
              <a:t> titolo alcol. volumico min. totale: 12,50% </a:t>
            </a:r>
            <a:r>
              <a:rPr lang="it-IT" sz="1800" dirty="0" err="1">
                <a:latin typeface="Arial" panose="020B0604020202020204" pitchFamily="34" charset="0"/>
                <a:cs typeface="Arial" panose="020B0604020202020204" pitchFamily="34" charset="0"/>
              </a:rPr>
              <a:t>vol</a:t>
            </a:r>
            <a:endParaRPr lang="it-IT" sz="1800" dirty="0">
              <a:latin typeface="Arial" panose="020B0604020202020204" pitchFamily="34" charset="0"/>
              <a:cs typeface="Arial" panose="020B0604020202020204" pitchFamily="34" charset="0"/>
            </a:endParaRPr>
          </a:p>
          <a:p>
            <a:pPr lvl="0">
              <a:buFont typeface="Wingdings" panose="05000000000000000000" pitchFamily="2" charset="2"/>
              <a:buChar char="Ø"/>
            </a:pPr>
            <a:r>
              <a:rPr lang="it-IT" sz="1800" dirty="0">
                <a:latin typeface="Arial" panose="020B0604020202020204" pitchFamily="34" charset="0"/>
                <a:cs typeface="Arial" panose="020B0604020202020204" pitchFamily="34" charset="0"/>
              </a:rPr>
              <a:t>  </a:t>
            </a:r>
            <a:r>
              <a:rPr lang="it-IT" sz="1800" b="1" u="sng" dirty="0">
                <a:latin typeface="Arial" panose="020B0604020202020204" pitchFamily="34" charset="0"/>
                <a:cs typeface="Arial" panose="020B0604020202020204" pitchFamily="34" charset="0"/>
                <a:hlinkClick r:id="rId3"/>
              </a:rPr>
              <a:t>Greco di Tufo</a:t>
            </a:r>
            <a:r>
              <a:rPr lang="it-IT" sz="1800" b="1" u="sng" dirty="0">
                <a:latin typeface="Arial" panose="020B0604020202020204" pitchFamily="34" charset="0"/>
                <a:cs typeface="Arial" panose="020B0604020202020204" pitchFamily="34" charset="0"/>
              </a:rPr>
              <a:t>:</a:t>
            </a:r>
            <a:r>
              <a:rPr lang="it-IT" sz="1800" dirty="0">
                <a:latin typeface="Arial" panose="020B0604020202020204" pitchFamily="34" charset="0"/>
                <a:cs typeface="Arial" panose="020B0604020202020204" pitchFamily="34" charset="0"/>
              </a:rPr>
              <a:t> zona di produzione: alcuni comuni della provincia di Avellino</a:t>
            </a:r>
          </a:p>
          <a:p>
            <a:pPr lvl="0">
              <a:buFont typeface="Wingdings" panose="05000000000000000000" pitchFamily="2" charset="2"/>
              <a:buChar char="§"/>
            </a:pPr>
            <a:r>
              <a:rPr lang="it-IT" sz="1800" dirty="0">
                <a:latin typeface="Arial" panose="020B0604020202020204" pitchFamily="34" charset="0"/>
                <a:cs typeface="Arial" panose="020B0604020202020204" pitchFamily="34" charset="0"/>
              </a:rPr>
              <a:t>"Greco di Tufo" </a:t>
            </a:r>
            <a:r>
              <a:rPr lang="it-IT" sz="1800" b="1" dirty="0">
                <a:latin typeface="Arial" panose="020B0604020202020204" pitchFamily="34" charset="0"/>
                <a:cs typeface="Arial" panose="020B0604020202020204" pitchFamily="34" charset="0"/>
              </a:rPr>
              <a:t>bianco</a:t>
            </a:r>
            <a:r>
              <a:rPr lang="it-IT" sz="1800" dirty="0">
                <a:latin typeface="Arial" panose="020B0604020202020204" pitchFamily="34" charset="0"/>
                <a:cs typeface="Arial" panose="020B0604020202020204" pitchFamily="34" charset="0"/>
              </a:rPr>
              <a:t>; titolo alcol. volumico min. totale: 11,50% </a:t>
            </a:r>
            <a:r>
              <a:rPr lang="it-IT" sz="1800" dirty="0" err="1">
                <a:latin typeface="Arial" panose="020B0604020202020204" pitchFamily="34" charset="0"/>
                <a:cs typeface="Arial" panose="020B0604020202020204" pitchFamily="34" charset="0"/>
              </a:rPr>
              <a:t>vol</a:t>
            </a:r>
            <a:r>
              <a:rPr lang="it-IT" sz="1800" dirty="0">
                <a:latin typeface="Arial" panose="020B0604020202020204" pitchFamily="34" charset="0"/>
                <a:cs typeface="Arial" panose="020B0604020202020204" pitchFamily="34" charset="0"/>
              </a:rPr>
              <a:t>;</a:t>
            </a:r>
          </a:p>
          <a:p>
            <a:pPr lvl="0">
              <a:buFont typeface="Wingdings" panose="05000000000000000000" pitchFamily="2" charset="2"/>
              <a:buChar char="§"/>
            </a:pPr>
            <a:r>
              <a:rPr lang="it-IT" sz="1800" dirty="0">
                <a:latin typeface="Arial" panose="020B0604020202020204" pitchFamily="34" charset="0"/>
                <a:cs typeface="Arial" panose="020B0604020202020204" pitchFamily="34" charset="0"/>
              </a:rPr>
              <a:t>"Greco di Tufo” </a:t>
            </a:r>
            <a:r>
              <a:rPr lang="it-IT" sz="1800" b="1" dirty="0">
                <a:latin typeface="Arial" panose="020B0604020202020204" pitchFamily="34" charset="0"/>
                <a:cs typeface="Arial" panose="020B0604020202020204" pitchFamily="34" charset="0"/>
              </a:rPr>
              <a:t>Spumante</a:t>
            </a:r>
            <a:r>
              <a:rPr lang="it-IT" sz="1800" dirty="0">
                <a:latin typeface="Arial" panose="020B0604020202020204" pitchFamily="34" charset="0"/>
                <a:cs typeface="Arial" panose="020B0604020202020204" pitchFamily="34" charset="0"/>
              </a:rPr>
              <a:t>: titolo alcol. volumico min. totale: 12,00% </a:t>
            </a:r>
            <a:r>
              <a:rPr lang="it-IT" sz="1800" dirty="0" err="1">
                <a:latin typeface="Arial" panose="020B0604020202020204" pitchFamily="34" charset="0"/>
                <a:cs typeface="Arial" panose="020B0604020202020204" pitchFamily="34" charset="0"/>
              </a:rPr>
              <a:t>vol</a:t>
            </a:r>
            <a:r>
              <a:rPr lang="it-IT" sz="1800" dirty="0">
                <a:latin typeface="Arial" panose="020B0604020202020204" pitchFamily="34" charset="0"/>
                <a:cs typeface="Arial" panose="020B0604020202020204" pitchFamily="34" charset="0"/>
              </a:rPr>
              <a:t>;</a:t>
            </a:r>
          </a:p>
          <a:p>
            <a:pPr lvl="0">
              <a:buFont typeface="Wingdings" panose="05000000000000000000" pitchFamily="2" charset="2"/>
              <a:buChar char="Ø"/>
            </a:pPr>
            <a:r>
              <a:rPr lang="it-IT" sz="1800" dirty="0">
                <a:latin typeface="Arial" panose="020B0604020202020204" pitchFamily="34" charset="0"/>
                <a:cs typeface="Arial" panose="020B0604020202020204" pitchFamily="34" charset="0"/>
              </a:rPr>
              <a:t> </a:t>
            </a:r>
            <a:r>
              <a:rPr lang="it-IT" sz="1800" b="1" u="sng" dirty="0">
                <a:latin typeface="Arial" panose="020B0604020202020204" pitchFamily="34" charset="0"/>
                <a:cs typeface="Arial" panose="020B0604020202020204" pitchFamily="34" charset="0"/>
                <a:hlinkClick r:id="rId4"/>
              </a:rPr>
              <a:t>Fiano di Avellino</a:t>
            </a:r>
            <a:r>
              <a:rPr lang="it-IT" sz="1800" b="1" u="sng" dirty="0">
                <a:latin typeface="Arial" panose="020B0604020202020204" pitchFamily="34" charset="0"/>
                <a:cs typeface="Arial" panose="020B0604020202020204" pitchFamily="34" charset="0"/>
              </a:rPr>
              <a:t> </a:t>
            </a:r>
            <a:r>
              <a:rPr lang="it-IT" sz="1800" b="1" dirty="0">
                <a:latin typeface="Arial" panose="020B0604020202020204" pitchFamily="34" charset="0"/>
                <a:cs typeface="Arial" panose="020B0604020202020204" pitchFamily="34" charset="0"/>
              </a:rPr>
              <a:t>Bianco;</a:t>
            </a:r>
            <a:r>
              <a:rPr lang="it-IT" sz="1800" dirty="0">
                <a:latin typeface="Arial" panose="020B0604020202020204" pitchFamily="34" charset="0"/>
                <a:cs typeface="Arial" panose="020B0604020202020204" pitchFamily="34" charset="0"/>
              </a:rPr>
              <a:t> zona di produzione: alcuni comuni della provincia di Avellino; titolo alcol. volumico min. totale: 11,50% vol. </a:t>
            </a:r>
          </a:p>
          <a:p>
            <a:pPr lvl="0">
              <a:buFont typeface="Wingdings" panose="05000000000000000000" pitchFamily="2" charset="2"/>
              <a:buChar char="Ø"/>
            </a:pPr>
            <a:r>
              <a:rPr lang="it-IT" sz="1800" b="1" u="sng" dirty="0">
                <a:latin typeface="Arial" panose="020B0604020202020204" pitchFamily="34" charset="0"/>
                <a:cs typeface="Arial" panose="020B0604020202020204" pitchFamily="34" charset="0"/>
                <a:hlinkClick r:id="rId5" tooltip="disciplinare aglianico del taburno"/>
              </a:rPr>
              <a:t>Aglianico del Taburno</a:t>
            </a:r>
            <a:r>
              <a:rPr lang="it-IT" sz="1800" b="1" dirty="0">
                <a:latin typeface="Arial" panose="020B0604020202020204" pitchFamily="34" charset="0"/>
                <a:cs typeface="Arial" panose="020B0604020202020204" pitchFamily="34" charset="0"/>
              </a:rPr>
              <a:t>; </a:t>
            </a:r>
            <a:r>
              <a:rPr lang="it-IT" sz="1800" dirty="0">
                <a:latin typeface="Arial" panose="020B0604020202020204" pitchFamily="34" charset="0"/>
                <a:cs typeface="Arial" panose="020B0604020202020204" pitchFamily="34" charset="0"/>
              </a:rPr>
              <a:t>zona di produzione: alcuni comuni in provincia di Benevento</a:t>
            </a:r>
          </a:p>
          <a:p>
            <a:pPr lvl="0">
              <a:buFont typeface="Wingdings" panose="05000000000000000000" pitchFamily="2" charset="2"/>
              <a:buChar char="§"/>
            </a:pPr>
            <a:r>
              <a:rPr lang="it-IT" sz="1800" b="1" dirty="0">
                <a:latin typeface="Arial" panose="020B0604020202020204" pitchFamily="34" charset="0"/>
                <a:cs typeface="Arial" panose="020B0604020202020204" pitchFamily="34" charset="0"/>
              </a:rPr>
              <a:t>Rosso:</a:t>
            </a:r>
            <a:r>
              <a:rPr lang="it-IT" sz="1800" dirty="0">
                <a:latin typeface="Arial" panose="020B0604020202020204" pitchFamily="34" charset="0"/>
                <a:cs typeface="Arial" panose="020B0604020202020204" pitchFamily="34" charset="0"/>
              </a:rPr>
              <a:t> titolo alcol. volumico min. totale: 12,00% vol.</a:t>
            </a:r>
          </a:p>
          <a:p>
            <a:pPr lvl="0">
              <a:buFont typeface="Wingdings" panose="05000000000000000000" pitchFamily="2" charset="2"/>
              <a:buChar char="§"/>
            </a:pPr>
            <a:r>
              <a:rPr lang="it-IT" sz="1800" b="1" dirty="0">
                <a:latin typeface="Arial" panose="020B0604020202020204" pitchFamily="34" charset="0"/>
                <a:cs typeface="Arial" panose="020B0604020202020204" pitchFamily="34" charset="0"/>
              </a:rPr>
              <a:t>Rosso riserva </a:t>
            </a:r>
            <a:r>
              <a:rPr lang="it-IT" sz="1800" dirty="0">
                <a:latin typeface="Arial" panose="020B0604020202020204" pitchFamily="34" charset="0"/>
                <a:cs typeface="Arial" panose="020B0604020202020204" pitchFamily="34" charset="0"/>
              </a:rPr>
              <a:t>o riserva: titolo alcol. volumico min. totale: 13,00% vol.</a:t>
            </a:r>
          </a:p>
          <a:p>
            <a:pPr lvl="0">
              <a:buFont typeface="Wingdings" panose="05000000000000000000" pitchFamily="2" charset="2"/>
              <a:buChar char="§"/>
            </a:pPr>
            <a:r>
              <a:rPr lang="it-IT" sz="1800" b="1" dirty="0">
                <a:latin typeface="Arial" panose="020B0604020202020204" pitchFamily="34" charset="0"/>
                <a:cs typeface="Arial" panose="020B0604020202020204" pitchFamily="34" charset="0"/>
              </a:rPr>
              <a:t>Rosato: </a:t>
            </a:r>
            <a:r>
              <a:rPr lang="it-IT" sz="1800" dirty="0">
                <a:latin typeface="Arial" panose="020B0604020202020204" pitchFamily="34" charset="0"/>
                <a:cs typeface="Arial" panose="020B0604020202020204" pitchFamily="34" charset="0"/>
              </a:rPr>
              <a:t>titolo alcol. volumico min. totale: 12,00 vol.</a:t>
            </a:r>
            <a:endParaRPr lang="it-IT" sz="1800" dirty="0"/>
          </a:p>
        </p:txBody>
      </p:sp>
    </p:spTree>
    <p:extLst>
      <p:ext uri="{BB962C8B-B14F-4D97-AF65-F5344CB8AC3E}">
        <p14:creationId xmlns:p14="http://schemas.microsoft.com/office/powerpoint/2010/main" val="11142724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VIDEO</a:t>
            </a:r>
            <a:endParaRPr lang="it-IT"/>
          </a:p>
        </p:txBody>
      </p:sp>
      <p:sp>
        <p:nvSpPr>
          <p:cNvPr id="3" name="Segnaposto contenuto 2"/>
          <p:cNvSpPr>
            <a:spLocks noGrp="1"/>
          </p:cNvSpPr>
          <p:nvPr>
            <p:ph idx="1"/>
          </p:nvPr>
        </p:nvSpPr>
        <p:spPr/>
        <p:txBody>
          <a:bodyPr/>
          <a:lstStyle/>
          <a:p>
            <a:r>
              <a:rPr lang="it-IT" dirty="0">
                <a:hlinkClick r:id="rId2"/>
              </a:rPr>
              <a:t>https://</a:t>
            </a:r>
            <a:r>
              <a:rPr lang="it-IT" dirty="0" smtClean="0">
                <a:hlinkClick r:id="rId2"/>
              </a:rPr>
              <a:t>www.youtube.com/watch?v=BSfjLWAwZ0Y</a:t>
            </a:r>
            <a:endParaRPr lang="it-IT" dirty="0"/>
          </a:p>
        </p:txBody>
      </p:sp>
    </p:spTree>
    <p:extLst>
      <p:ext uri="{BB962C8B-B14F-4D97-AF65-F5344CB8AC3E}">
        <p14:creationId xmlns:p14="http://schemas.microsoft.com/office/powerpoint/2010/main" val="180907899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418058"/>
          </a:xfrm>
        </p:spPr>
        <p:txBody>
          <a:bodyPr>
            <a:normAutofit fontScale="90000"/>
          </a:bodyPr>
          <a:lstStyle/>
          <a:p>
            <a:r>
              <a:rPr lang="it-IT" dirty="0"/>
              <a:t/>
            </a:r>
            <a:br>
              <a:rPr lang="it-IT" dirty="0"/>
            </a:br>
            <a:r>
              <a:rPr lang="it-IT" sz="2700" b="1" dirty="0">
                <a:latin typeface="Arial" panose="020B0604020202020204" pitchFamily="34" charset="0"/>
                <a:cs typeface="Arial" panose="020B0604020202020204" pitchFamily="34" charset="0"/>
              </a:rPr>
              <a:t>VINI D.O.P./D.O.C. CAMPANIA </a:t>
            </a:r>
            <a:r>
              <a:rPr lang="it-IT" sz="2700" dirty="0">
                <a:latin typeface="Arial" panose="020B0604020202020204" pitchFamily="34" charset="0"/>
                <a:cs typeface="Arial" panose="020B0604020202020204" pitchFamily="34" charset="0"/>
              </a:rPr>
              <a:t/>
            </a:r>
            <a:br>
              <a:rPr lang="it-IT" sz="2700" dirty="0">
                <a:latin typeface="Arial" panose="020B0604020202020204" pitchFamily="34" charset="0"/>
                <a:cs typeface="Arial" panose="020B0604020202020204" pitchFamily="34" charset="0"/>
              </a:rPr>
            </a:br>
            <a:endParaRPr lang="it-IT" sz="2700" dirty="0">
              <a:latin typeface="Arial" panose="020B0604020202020204" pitchFamily="34" charset="0"/>
              <a:cs typeface="Arial" panose="020B0604020202020204" pitchFamily="34" charset="0"/>
            </a:endParaRPr>
          </a:p>
        </p:txBody>
      </p:sp>
      <p:sp>
        <p:nvSpPr>
          <p:cNvPr id="3" name="Segnaposto contenuto 2"/>
          <p:cNvSpPr>
            <a:spLocks noGrp="1"/>
          </p:cNvSpPr>
          <p:nvPr>
            <p:ph idx="1"/>
          </p:nvPr>
        </p:nvSpPr>
        <p:spPr>
          <a:xfrm>
            <a:off x="457200" y="980728"/>
            <a:ext cx="8229600" cy="5145435"/>
          </a:xfrm>
        </p:spPr>
        <p:txBody>
          <a:bodyPr>
            <a:normAutofit lnSpcReduction="10000"/>
          </a:bodyPr>
          <a:lstStyle/>
          <a:p>
            <a:pPr>
              <a:buFont typeface="Wingdings" panose="05000000000000000000" pitchFamily="2" charset="2"/>
              <a:buChar char="§"/>
            </a:pPr>
            <a:r>
              <a:rPr lang="it-IT" sz="1900" dirty="0">
                <a:latin typeface="Arial" panose="020B0604020202020204" pitchFamily="34" charset="0"/>
                <a:cs typeface="Arial" panose="020B0604020202020204" pitchFamily="34" charset="0"/>
                <a:hlinkClick r:id="rId2"/>
              </a:rPr>
              <a:t>Ischia</a:t>
            </a:r>
            <a:endParaRPr lang="it-IT" sz="1900" dirty="0">
              <a:latin typeface="Arial" panose="020B0604020202020204" pitchFamily="34" charset="0"/>
              <a:cs typeface="Arial" panose="020B0604020202020204" pitchFamily="34" charset="0"/>
            </a:endParaRPr>
          </a:p>
          <a:p>
            <a:pPr lvl="0">
              <a:buFont typeface="Wingdings" panose="05000000000000000000" pitchFamily="2" charset="2"/>
              <a:buChar char="§"/>
            </a:pPr>
            <a:r>
              <a:rPr lang="it-IT" sz="1900" dirty="0">
                <a:latin typeface="Arial" panose="020B0604020202020204" pitchFamily="34" charset="0"/>
                <a:cs typeface="Arial" panose="020B0604020202020204" pitchFamily="34" charset="0"/>
                <a:hlinkClick r:id="rId3"/>
              </a:rPr>
              <a:t>Capri</a:t>
            </a:r>
            <a:endParaRPr lang="it-IT" sz="1900" dirty="0">
              <a:latin typeface="Arial" panose="020B0604020202020204" pitchFamily="34" charset="0"/>
              <a:cs typeface="Arial" panose="020B0604020202020204" pitchFamily="34" charset="0"/>
            </a:endParaRPr>
          </a:p>
          <a:p>
            <a:pPr lvl="0">
              <a:buFont typeface="Wingdings" panose="05000000000000000000" pitchFamily="2" charset="2"/>
              <a:buChar char="§"/>
            </a:pPr>
            <a:r>
              <a:rPr lang="it-IT" sz="1900" dirty="0">
                <a:latin typeface="Arial" panose="020B0604020202020204" pitchFamily="34" charset="0"/>
                <a:cs typeface="Arial" panose="020B0604020202020204" pitchFamily="34" charset="0"/>
                <a:hlinkClick r:id="rId4"/>
              </a:rPr>
              <a:t>Vesuvio</a:t>
            </a:r>
            <a:r>
              <a:rPr lang="it-IT" sz="1900" i="1" dirty="0">
                <a:latin typeface="Arial" panose="020B0604020202020204" pitchFamily="34" charset="0"/>
                <a:cs typeface="Arial" panose="020B0604020202020204" pitchFamily="34" charset="0"/>
              </a:rPr>
              <a:t> </a:t>
            </a:r>
            <a:r>
              <a:rPr lang="it-IT" sz="1900" dirty="0">
                <a:latin typeface="Arial" panose="020B0604020202020204" pitchFamily="34" charset="0"/>
                <a:cs typeface="Arial" panose="020B0604020202020204" pitchFamily="34" charset="0"/>
              </a:rPr>
              <a:t> </a:t>
            </a:r>
          </a:p>
          <a:p>
            <a:pPr lvl="0">
              <a:buFont typeface="Wingdings" panose="05000000000000000000" pitchFamily="2" charset="2"/>
              <a:buChar char="§"/>
            </a:pPr>
            <a:r>
              <a:rPr lang="it-IT" sz="1900" dirty="0">
                <a:latin typeface="Arial" panose="020B0604020202020204" pitchFamily="34" charset="0"/>
                <a:cs typeface="Arial" panose="020B0604020202020204" pitchFamily="34" charset="0"/>
                <a:hlinkClick r:id="rId5"/>
              </a:rPr>
              <a:t>Cilento</a:t>
            </a:r>
            <a:endParaRPr lang="it-IT" sz="1900" dirty="0">
              <a:latin typeface="Arial" panose="020B0604020202020204" pitchFamily="34" charset="0"/>
              <a:cs typeface="Arial" panose="020B0604020202020204" pitchFamily="34" charset="0"/>
            </a:endParaRPr>
          </a:p>
          <a:p>
            <a:pPr lvl="0">
              <a:buFont typeface="Wingdings" panose="05000000000000000000" pitchFamily="2" charset="2"/>
              <a:buChar char="§"/>
            </a:pPr>
            <a:r>
              <a:rPr lang="it-IT" sz="1900" dirty="0">
                <a:latin typeface="Arial" panose="020B0604020202020204" pitchFamily="34" charset="0"/>
                <a:cs typeface="Arial" panose="020B0604020202020204" pitchFamily="34" charset="0"/>
                <a:hlinkClick r:id="rId6"/>
              </a:rPr>
              <a:t>Falerno del Massico</a:t>
            </a:r>
            <a:r>
              <a:rPr lang="it-IT" sz="1900" dirty="0">
                <a:latin typeface="Arial" panose="020B0604020202020204" pitchFamily="34" charset="0"/>
                <a:cs typeface="Arial" panose="020B0604020202020204" pitchFamily="34" charset="0"/>
              </a:rPr>
              <a:t> (provincia CE)</a:t>
            </a:r>
          </a:p>
          <a:p>
            <a:pPr lvl="0">
              <a:buFont typeface="Wingdings" panose="05000000000000000000" pitchFamily="2" charset="2"/>
              <a:buChar char="§"/>
            </a:pPr>
            <a:r>
              <a:rPr lang="it-IT" sz="1900" dirty="0">
                <a:latin typeface="Arial" panose="020B0604020202020204" pitchFamily="34" charset="0"/>
                <a:cs typeface="Arial" panose="020B0604020202020204" pitchFamily="34" charset="0"/>
                <a:hlinkClick r:id="rId7"/>
              </a:rPr>
              <a:t>Castel San Lorenzo</a:t>
            </a:r>
            <a:r>
              <a:rPr lang="it-IT" sz="1900" dirty="0">
                <a:latin typeface="Arial" panose="020B0604020202020204" pitchFamily="34" charset="0"/>
                <a:cs typeface="Arial" panose="020B0604020202020204" pitchFamily="34" charset="0"/>
              </a:rPr>
              <a:t> (provincia SA)</a:t>
            </a:r>
          </a:p>
          <a:p>
            <a:pPr lvl="0">
              <a:buFont typeface="Wingdings" panose="05000000000000000000" pitchFamily="2" charset="2"/>
              <a:buChar char="§"/>
            </a:pPr>
            <a:r>
              <a:rPr lang="it-IT" sz="1900" dirty="0">
                <a:latin typeface="Arial" panose="020B0604020202020204" pitchFamily="34" charset="0"/>
                <a:cs typeface="Arial" panose="020B0604020202020204" pitchFamily="34" charset="0"/>
                <a:hlinkClick r:id="rId8"/>
              </a:rPr>
              <a:t>Aversa</a:t>
            </a:r>
            <a:endParaRPr lang="it-IT" sz="1900" dirty="0">
              <a:latin typeface="Arial" panose="020B0604020202020204" pitchFamily="34" charset="0"/>
              <a:cs typeface="Arial" panose="020B0604020202020204" pitchFamily="34" charset="0"/>
            </a:endParaRPr>
          </a:p>
          <a:p>
            <a:pPr lvl="0">
              <a:buFont typeface="Wingdings" panose="05000000000000000000" pitchFamily="2" charset="2"/>
              <a:buChar char="§"/>
            </a:pPr>
            <a:r>
              <a:rPr lang="it-IT" sz="1900" dirty="0">
                <a:latin typeface="Arial" panose="020B0604020202020204" pitchFamily="34" charset="0"/>
                <a:cs typeface="Arial" panose="020B0604020202020204" pitchFamily="34" charset="0"/>
                <a:hlinkClick r:id="rId9"/>
              </a:rPr>
              <a:t>Penisola Sorrentina</a:t>
            </a:r>
            <a:endParaRPr lang="it-IT" sz="1900" dirty="0">
              <a:latin typeface="Arial" panose="020B0604020202020204" pitchFamily="34" charset="0"/>
              <a:cs typeface="Arial" panose="020B0604020202020204" pitchFamily="34" charset="0"/>
            </a:endParaRPr>
          </a:p>
          <a:p>
            <a:pPr lvl="0">
              <a:buFont typeface="Wingdings" panose="05000000000000000000" pitchFamily="2" charset="2"/>
              <a:buChar char="§"/>
            </a:pPr>
            <a:r>
              <a:rPr lang="it-IT" sz="1900" dirty="0">
                <a:latin typeface="Arial" panose="020B0604020202020204" pitchFamily="34" charset="0"/>
                <a:cs typeface="Arial" panose="020B0604020202020204" pitchFamily="34" charset="0"/>
                <a:hlinkClick r:id="rId10"/>
              </a:rPr>
              <a:t>Campi Flegrei</a:t>
            </a:r>
            <a:endParaRPr lang="it-IT" sz="1900" dirty="0">
              <a:latin typeface="Arial" panose="020B0604020202020204" pitchFamily="34" charset="0"/>
              <a:cs typeface="Arial" panose="020B0604020202020204" pitchFamily="34" charset="0"/>
            </a:endParaRPr>
          </a:p>
          <a:p>
            <a:pPr lvl="0">
              <a:buFont typeface="Wingdings" panose="05000000000000000000" pitchFamily="2" charset="2"/>
              <a:buChar char="§"/>
            </a:pPr>
            <a:r>
              <a:rPr lang="it-IT" sz="1900" dirty="0">
                <a:latin typeface="Arial" panose="020B0604020202020204" pitchFamily="34" charset="0"/>
                <a:cs typeface="Arial" panose="020B0604020202020204" pitchFamily="34" charset="0"/>
                <a:hlinkClick r:id="rId11"/>
              </a:rPr>
              <a:t>Costa d'Amalfi</a:t>
            </a:r>
            <a:endParaRPr lang="it-IT" sz="1900" dirty="0">
              <a:latin typeface="Arial" panose="020B0604020202020204" pitchFamily="34" charset="0"/>
              <a:cs typeface="Arial" panose="020B0604020202020204" pitchFamily="34" charset="0"/>
            </a:endParaRPr>
          </a:p>
          <a:p>
            <a:pPr lvl="0">
              <a:buFont typeface="Wingdings" panose="05000000000000000000" pitchFamily="2" charset="2"/>
              <a:buChar char="§"/>
            </a:pPr>
            <a:r>
              <a:rPr lang="it-IT" sz="1900" dirty="0">
                <a:latin typeface="Arial" panose="020B0604020202020204" pitchFamily="34" charset="0"/>
                <a:cs typeface="Arial" panose="020B0604020202020204" pitchFamily="34" charset="0"/>
                <a:hlinkClick r:id="rId12"/>
              </a:rPr>
              <a:t>Galluccio</a:t>
            </a:r>
            <a:r>
              <a:rPr lang="it-IT" sz="1900" dirty="0">
                <a:latin typeface="Arial" panose="020B0604020202020204" pitchFamily="34" charset="0"/>
                <a:cs typeface="Arial" panose="020B0604020202020204" pitchFamily="34" charset="0"/>
              </a:rPr>
              <a:t> (provincia CE)</a:t>
            </a:r>
          </a:p>
          <a:p>
            <a:pPr lvl="0">
              <a:buFont typeface="Wingdings" panose="05000000000000000000" pitchFamily="2" charset="2"/>
              <a:buChar char="§"/>
            </a:pPr>
            <a:r>
              <a:rPr lang="it-IT" sz="1900" dirty="0">
                <a:latin typeface="Arial" panose="020B0604020202020204" pitchFamily="34" charset="0"/>
                <a:cs typeface="Arial" panose="020B0604020202020204" pitchFamily="34" charset="0"/>
                <a:hlinkClick r:id="rId13"/>
              </a:rPr>
              <a:t>Sannio</a:t>
            </a:r>
            <a:endParaRPr lang="it-IT" sz="1900" dirty="0">
              <a:latin typeface="Arial" panose="020B0604020202020204" pitchFamily="34" charset="0"/>
              <a:cs typeface="Arial" panose="020B0604020202020204" pitchFamily="34" charset="0"/>
            </a:endParaRPr>
          </a:p>
          <a:p>
            <a:pPr lvl="0">
              <a:buFont typeface="Wingdings" panose="05000000000000000000" pitchFamily="2" charset="2"/>
              <a:buChar char="§"/>
            </a:pPr>
            <a:r>
              <a:rPr lang="it-IT" sz="1900" dirty="0">
                <a:latin typeface="Arial" panose="020B0604020202020204" pitchFamily="34" charset="0"/>
                <a:cs typeface="Arial" panose="020B0604020202020204" pitchFamily="34" charset="0"/>
                <a:hlinkClick r:id="rId14"/>
              </a:rPr>
              <a:t>Irpinia</a:t>
            </a:r>
            <a:endParaRPr lang="it-IT" sz="1900" dirty="0">
              <a:latin typeface="Arial" panose="020B0604020202020204" pitchFamily="34" charset="0"/>
              <a:cs typeface="Arial" panose="020B0604020202020204" pitchFamily="34" charset="0"/>
            </a:endParaRPr>
          </a:p>
          <a:p>
            <a:pPr lvl="0">
              <a:buFont typeface="Wingdings" panose="05000000000000000000" pitchFamily="2" charset="2"/>
              <a:buChar char="§"/>
            </a:pPr>
            <a:r>
              <a:rPr lang="it-IT" sz="1900" dirty="0">
                <a:latin typeface="Arial" panose="020B0604020202020204" pitchFamily="34" charset="0"/>
                <a:cs typeface="Arial" panose="020B0604020202020204" pitchFamily="34" charset="0"/>
                <a:hlinkClick r:id="rId15"/>
              </a:rPr>
              <a:t>Casavecchia di Pontelatone</a:t>
            </a:r>
            <a:r>
              <a:rPr lang="it-IT" sz="1900" dirty="0">
                <a:latin typeface="Arial" panose="020B0604020202020204" pitchFamily="34" charset="0"/>
                <a:cs typeface="Arial" panose="020B0604020202020204" pitchFamily="34" charset="0"/>
              </a:rPr>
              <a:t> (provincia CE)</a:t>
            </a:r>
          </a:p>
          <a:p>
            <a:pPr lvl="0">
              <a:buFont typeface="Wingdings" panose="05000000000000000000" pitchFamily="2" charset="2"/>
              <a:buChar char="§"/>
            </a:pPr>
            <a:r>
              <a:rPr lang="it-IT" sz="1900" dirty="0" err="1">
                <a:latin typeface="Arial" panose="020B0604020202020204" pitchFamily="34" charset="0"/>
                <a:cs typeface="Arial" panose="020B0604020202020204" pitchFamily="34" charset="0"/>
                <a:hlinkClick r:id="rId16"/>
              </a:rPr>
              <a:t>Falanghina</a:t>
            </a:r>
            <a:r>
              <a:rPr lang="it-IT" sz="1900" dirty="0">
                <a:latin typeface="Arial" panose="020B0604020202020204" pitchFamily="34" charset="0"/>
                <a:cs typeface="Arial" panose="020B0604020202020204" pitchFamily="34" charset="0"/>
                <a:hlinkClick r:id="rId16"/>
              </a:rPr>
              <a:t> del Sannio</a:t>
            </a:r>
            <a:endParaRPr lang="it-IT" sz="1900" dirty="0">
              <a:latin typeface="Arial" panose="020B0604020202020204" pitchFamily="34" charset="0"/>
              <a:cs typeface="Arial" panose="020B0604020202020204" pitchFamily="34" charset="0"/>
            </a:endParaRPr>
          </a:p>
          <a:p>
            <a:endParaRPr lang="it-IT" dirty="0"/>
          </a:p>
        </p:txBody>
      </p:sp>
    </p:spTree>
    <p:extLst>
      <p:ext uri="{BB962C8B-B14F-4D97-AF65-F5344CB8AC3E}">
        <p14:creationId xmlns:p14="http://schemas.microsoft.com/office/powerpoint/2010/main" val="61899034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2800" b="1" dirty="0">
                <a:latin typeface="Arial" panose="020B0604020202020204" pitchFamily="34" charset="0"/>
                <a:cs typeface="Arial" panose="020B0604020202020204" pitchFamily="34" charset="0"/>
              </a:rPr>
              <a:t>FALANGHINA VIDEO</a:t>
            </a:r>
          </a:p>
        </p:txBody>
      </p:sp>
      <p:sp>
        <p:nvSpPr>
          <p:cNvPr id="3" name="Segnaposto contenuto 2"/>
          <p:cNvSpPr>
            <a:spLocks noGrp="1"/>
          </p:cNvSpPr>
          <p:nvPr>
            <p:ph idx="1"/>
          </p:nvPr>
        </p:nvSpPr>
        <p:spPr/>
        <p:txBody>
          <a:bodyPr/>
          <a:lstStyle/>
          <a:p>
            <a:r>
              <a:rPr lang="it-IT" dirty="0"/>
              <a:t>https://www.youtube.com/watch?v=8DNr3alk3jk</a:t>
            </a:r>
          </a:p>
        </p:txBody>
      </p:sp>
    </p:spTree>
    <p:extLst>
      <p:ext uri="{BB962C8B-B14F-4D97-AF65-F5344CB8AC3E}">
        <p14:creationId xmlns:p14="http://schemas.microsoft.com/office/powerpoint/2010/main" val="268950747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539552" y="0"/>
            <a:ext cx="8229600" cy="778098"/>
          </a:xfrm>
        </p:spPr>
        <p:txBody>
          <a:bodyPr>
            <a:noAutofit/>
          </a:bodyPr>
          <a:lstStyle/>
          <a:p>
            <a:r>
              <a:rPr lang="it-IT" sz="2400" b="1" dirty="0">
                <a:latin typeface="Arial" panose="020B0604020202020204" pitchFamily="34" charset="0"/>
                <a:cs typeface="Arial" panose="020B0604020202020204" pitchFamily="34" charset="0"/>
              </a:rPr>
              <a:t>PRODOTTI AGRICOLI A CHILOMETRO ZERO</a:t>
            </a:r>
            <a:r>
              <a:rPr lang="it-IT" sz="2400" dirty="0">
                <a:latin typeface="Arial" panose="020B0604020202020204" pitchFamily="34" charset="0"/>
                <a:cs typeface="Arial" panose="020B0604020202020204" pitchFamily="34" charset="0"/>
              </a:rPr>
              <a:t/>
            </a:r>
            <a:br>
              <a:rPr lang="it-IT" sz="2400" dirty="0">
                <a:latin typeface="Arial" panose="020B0604020202020204" pitchFamily="34" charset="0"/>
                <a:cs typeface="Arial" panose="020B0604020202020204" pitchFamily="34" charset="0"/>
              </a:rPr>
            </a:br>
            <a:endParaRPr lang="it-IT" sz="2400" b="1" dirty="0">
              <a:latin typeface="Arial" panose="020B0604020202020204" pitchFamily="34" charset="0"/>
              <a:cs typeface="Arial" panose="020B0604020202020204" pitchFamily="34" charset="0"/>
            </a:endParaRPr>
          </a:p>
        </p:txBody>
      </p:sp>
      <p:sp>
        <p:nvSpPr>
          <p:cNvPr id="3" name="Segnaposto contenuto 2"/>
          <p:cNvSpPr>
            <a:spLocks noGrp="1"/>
          </p:cNvSpPr>
          <p:nvPr>
            <p:ph idx="1"/>
          </p:nvPr>
        </p:nvSpPr>
        <p:spPr>
          <a:xfrm>
            <a:off x="457200" y="476672"/>
            <a:ext cx="8229600" cy="5760640"/>
          </a:xfrm>
        </p:spPr>
        <p:txBody>
          <a:bodyPr>
            <a:noAutofit/>
          </a:bodyPr>
          <a:lstStyle/>
          <a:p>
            <a:pPr marL="0" lvl="0" indent="0">
              <a:buNone/>
            </a:pPr>
            <a:r>
              <a:rPr lang="it-IT" sz="2400" b="1" dirty="0">
                <a:latin typeface="Arial" panose="020B0604020202020204" pitchFamily="34" charset="0"/>
                <a:cs typeface="Arial" panose="020B0604020202020204" pitchFamily="34" charset="0"/>
              </a:rPr>
              <a:t>Caratteristiche:</a:t>
            </a:r>
          </a:p>
          <a:p>
            <a:pPr lvl="0">
              <a:buFont typeface="Wingdings" panose="05000000000000000000" pitchFamily="2" charset="2"/>
              <a:buChar char="ü"/>
            </a:pPr>
            <a:r>
              <a:rPr lang="it-IT" sz="2400" dirty="0">
                <a:latin typeface="Arial" panose="020B0604020202020204" pitchFamily="34" charset="0"/>
                <a:cs typeface="Arial" panose="020B0604020202020204" pitchFamily="34" charset="0"/>
              </a:rPr>
              <a:t>filiera corta (in contrapposizione alla GDO)</a:t>
            </a:r>
          </a:p>
          <a:p>
            <a:pPr lvl="0">
              <a:buFont typeface="Wingdings" panose="05000000000000000000" pitchFamily="2" charset="2"/>
              <a:buChar char="ü"/>
            </a:pPr>
            <a:r>
              <a:rPr lang="it-IT" sz="2400" dirty="0">
                <a:latin typeface="Arial" panose="020B0604020202020204" pitchFamily="34" charset="0"/>
                <a:cs typeface="Arial" panose="020B0604020202020204" pitchFamily="34" charset="0"/>
              </a:rPr>
              <a:t>diversità (in contrapposizione alla standardizzazione) </a:t>
            </a:r>
          </a:p>
          <a:p>
            <a:pPr marL="0" indent="0">
              <a:buNone/>
            </a:pPr>
            <a:r>
              <a:rPr lang="it-IT" sz="2400" b="1" dirty="0" smtClean="0">
                <a:latin typeface="Arial" panose="020B0604020202020204" pitchFamily="34" charset="0"/>
                <a:cs typeface="Arial" panose="020B0604020202020204" pitchFamily="34" charset="0"/>
              </a:rPr>
              <a:t>Vantaggi</a:t>
            </a:r>
            <a:r>
              <a:rPr lang="it-IT" sz="2400" b="1" dirty="0">
                <a:latin typeface="Arial" panose="020B0604020202020204" pitchFamily="34" charset="0"/>
                <a:cs typeface="Arial" panose="020B0604020202020204" pitchFamily="34" charset="0"/>
              </a:rPr>
              <a:t>:</a:t>
            </a:r>
            <a:endParaRPr lang="it-IT" sz="2400" dirty="0">
              <a:latin typeface="Arial" panose="020B0604020202020204" pitchFamily="34" charset="0"/>
              <a:cs typeface="Arial" panose="020B0604020202020204" pitchFamily="34" charset="0"/>
            </a:endParaRPr>
          </a:p>
          <a:p>
            <a:pPr lvl="0">
              <a:buFont typeface="Wingdings" panose="05000000000000000000" pitchFamily="2" charset="2"/>
              <a:buChar char="§"/>
            </a:pPr>
            <a:r>
              <a:rPr lang="it-IT" sz="2400" b="1" dirty="0">
                <a:latin typeface="Arial" panose="020B0604020202020204" pitchFamily="34" charset="0"/>
                <a:cs typeface="Arial" panose="020B0604020202020204" pitchFamily="34" charset="0"/>
              </a:rPr>
              <a:t>valorizzazione </a:t>
            </a:r>
            <a:r>
              <a:rPr lang="it-IT" sz="2400" dirty="0">
                <a:latin typeface="Arial" panose="020B0604020202020204" pitchFamily="34" charset="0"/>
                <a:cs typeface="Arial" panose="020B0604020202020204" pitchFamily="34" charset="0"/>
              </a:rPr>
              <a:t>del patrimonio agroalimentare regionale </a:t>
            </a:r>
          </a:p>
          <a:p>
            <a:pPr lvl="0">
              <a:buFont typeface="Wingdings" panose="05000000000000000000" pitchFamily="2" charset="2"/>
              <a:buChar char="§"/>
            </a:pPr>
            <a:r>
              <a:rPr lang="it-IT" sz="2400" b="1" dirty="0">
                <a:latin typeface="Arial" panose="020B0604020202020204" pitchFamily="34" charset="0"/>
                <a:cs typeface="Arial" panose="020B0604020202020204" pitchFamily="34" charset="0"/>
              </a:rPr>
              <a:t>riscoperta</a:t>
            </a:r>
            <a:r>
              <a:rPr lang="it-IT" sz="2400" dirty="0">
                <a:latin typeface="Arial" panose="020B0604020202020204" pitchFamily="34" charset="0"/>
                <a:cs typeface="Arial" panose="020B0604020202020204" pitchFamily="34" charset="0"/>
              </a:rPr>
              <a:t> della propria identità territoriale (si consumano piatti della tradizione enogastronomica locale)</a:t>
            </a:r>
          </a:p>
          <a:p>
            <a:pPr lvl="0">
              <a:buFont typeface="Wingdings" panose="05000000000000000000" pitchFamily="2" charset="2"/>
              <a:buChar char="§"/>
            </a:pPr>
            <a:r>
              <a:rPr lang="it-IT" sz="2400" b="1" dirty="0">
                <a:latin typeface="Arial" panose="020B0604020202020204" pitchFamily="34" charset="0"/>
                <a:cs typeface="Arial" panose="020B0604020202020204" pitchFamily="34" charset="0"/>
              </a:rPr>
              <a:t>contributo </a:t>
            </a:r>
            <a:r>
              <a:rPr lang="it-IT" sz="2400" dirty="0">
                <a:latin typeface="Arial" panose="020B0604020202020204" pitchFamily="34" charset="0"/>
                <a:cs typeface="Arial" panose="020B0604020202020204" pitchFamily="34" charset="0"/>
              </a:rPr>
              <a:t>alla sopravvivenza di aziende situate in territori economicamente svantaggiati.</a:t>
            </a:r>
          </a:p>
          <a:p>
            <a:pPr lvl="0">
              <a:buFont typeface="Wingdings" panose="05000000000000000000" pitchFamily="2" charset="2"/>
              <a:buChar char="§"/>
            </a:pPr>
            <a:r>
              <a:rPr lang="it-IT" sz="2400" b="1" dirty="0">
                <a:latin typeface="Arial" panose="020B0604020202020204" pitchFamily="34" charset="0"/>
                <a:cs typeface="Arial" panose="020B0604020202020204" pitchFamily="34" charset="0"/>
              </a:rPr>
              <a:t>consumo critico </a:t>
            </a:r>
            <a:r>
              <a:rPr lang="it-IT" sz="2400" dirty="0">
                <a:latin typeface="Arial" panose="020B0604020202020204" pitchFamily="34" charset="0"/>
                <a:cs typeface="Arial" panose="020B0604020202020204" pitchFamily="34" charset="0"/>
              </a:rPr>
              <a:t>(svincolato dalle campagne pubblicitarie)</a:t>
            </a:r>
          </a:p>
          <a:p>
            <a:pPr lvl="0">
              <a:buFont typeface="Wingdings" panose="05000000000000000000" pitchFamily="2" charset="2"/>
              <a:buChar char="§"/>
            </a:pPr>
            <a:r>
              <a:rPr lang="it-IT" sz="2400" b="1" dirty="0">
                <a:latin typeface="Arial" panose="020B0604020202020204" pitchFamily="34" charset="0"/>
                <a:cs typeface="Arial" panose="020B0604020202020204" pitchFamily="34" charset="0"/>
              </a:rPr>
              <a:t>prezzi minori (</a:t>
            </a:r>
            <a:r>
              <a:rPr lang="it-IT" sz="2400" dirty="0">
                <a:latin typeface="Arial" panose="020B0604020202020204" pitchFamily="34" charset="0"/>
                <a:cs typeface="Arial" panose="020B0604020202020204" pitchFamily="34" charset="0"/>
              </a:rPr>
              <a:t>no</a:t>
            </a:r>
            <a:r>
              <a:rPr lang="it-IT" sz="2400" b="1" dirty="0">
                <a:latin typeface="Arial" panose="020B0604020202020204" pitchFamily="34" charset="0"/>
                <a:cs typeface="Arial" panose="020B0604020202020204" pitchFamily="34" charset="0"/>
              </a:rPr>
              <a:t> </a:t>
            </a:r>
            <a:r>
              <a:rPr lang="it-IT" sz="2400" dirty="0">
                <a:latin typeface="Arial" panose="020B0604020202020204" pitchFamily="34" charset="0"/>
                <a:cs typeface="Arial" panose="020B0604020202020204" pitchFamily="34" charset="0"/>
              </a:rPr>
              <a:t>costi di imballaggio, trasporto e distribuzione)</a:t>
            </a:r>
          </a:p>
        </p:txBody>
      </p:sp>
    </p:spTree>
    <p:extLst>
      <p:ext uri="{BB962C8B-B14F-4D97-AF65-F5344CB8AC3E}">
        <p14:creationId xmlns:p14="http://schemas.microsoft.com/office/powerpoint/2010/main" val="212197775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706090"/>
          </a:xfrm>
        </p:spPr>
        <p:txBody>
          <a:bodyPr>
            <a:normAutofit fontScale="90000"/>
          </a:bodyPr>
          <a:lstStyle/>
          <a:p>
            <a:r>
              <a:rPr lang="it-IT" sz="2400" b="1" dirty="0">
                <a:latin typeface="Arial" panose="020B0604020202020204" pitchFamily="34" charset="0"/>
                <a:cs typeface="Arial" panose="020B0604020202020204" pitchFamily="34" charset="0"/>
              </a:rPr>
              <a:t>ALTRI VANTAGGI DEI PRODOTTI A CHILOMETRO ZERO</a:t>
            </a:r>
          </a:p>
        </p:txBody>
      </p:sp>
      <p:sp>
        <p:nvSpPr>
          <p:cNvPr id="3" name="Segnaposto contenuto 2"/>
          <p:cNvSpPr>
            <a:spLocks noGrp="1"/>
          </p:cNvSpPr>
          <p:nvPr>
            <p:ph idx="1"/>
          </p:nvPr>
        </p:nvSpPr>
        <p:spPr>
          <a:xfrm>
            <a:off x="457200" y="1052736"/>
            <a:ext cx="8229600" cy="5073427"/>
          </a:xfrm>
        </p:spPr>
        <p:txBody>
          <a:bodyPr/>
          <a:lstStyle/>
          <a:p>
            <a:pPr lvl="0">
              <a:buFont typeface="Wingdings" panose="05000000000000000000" pitchFamily="2" charset="2"/>
              <a:buChar char="§"/>
            </a:pPr>
            <a:r>
              <a:rPr lang="it-IT" sz="2400" b="1" dirty="0">
                <a:latin typeface="Arial" panose="020B0604020202020204" pitchFamily="34" charset="0"/>
                <a:cs typeface="Arial" panose="020B0604020202020204" pitchFamily="34" charset="0"/>
              </a:rPr>
              <a:t>sostenibilità ambientale</a:t>
            </a:r>
            <a:r>
              <a:rPr lang="it-IT" sz="2400" dirty="0">
                <a:latin typeface="Arial" panose="020B0604020202020204" pitchFamily="34" charset="0"/>
                <a:cs typeface="Arial" panose="020B0604020202020204" pitchFamily="34" charset="0"/>
              </a:rPr>
              <a:t>, per la riduzione:</a:t>
            </a:r>
          </a:p>
          <a:p>
            <a:pPr lvl="1">
              <a:buFont typeface="Wingdings" panose="05000000000000000000" pitchFamily="2" charset="2"/>
              <a:buChar char="Ø"/>
            </a:pPr>
            <a:r>
              <a:rPr lang="it-IT" sz="2400" dirty="0">
                <a:latin typeface="Arial" panose="020B0604020202020204" pitchFamily="34" charset="0"/>
                <a:cs typeface="Arial" panose="020B0604020202020204" pitchFamily="34" charset="0"/>
              </a:rPr>
              <a:t>delle emissioni di CO</a:t>
            </a:r>
            <a:r>
              <a:rPr lang="it-IT" sz="2400" baseline="-25000" dirty="0">
                <a:latin typeface="Arial" panose="020B0604020202020204" pitchFamily="34" charset="0"/>
                <a:cs typeface="Arial" panose="020B0604020202020204" pitchFamily="34" charset="0"/>
              </a:rPr>
              <a:t>2 </a:t>
            </a:r>
            <a:r>
              <a:rPr lang="it-IT" sz="2400" dirty="0">
                <a:latin typeface="Arial" panose="020B0604020202020204" pitchFamily="34" charset="0"/>
                <a:cs typeface="Arial" panose="020B0604020202020204" pitchFamily="34" charset="0"/>
              </a:rPr>
              <a:t>dovute al consumo di carburanti (no  trasporto a distanza)</a:t>
            </a:r>
          </a:p>
          <a:p>
            <a:pPr lvl="1">
              <a:buFont typeface="Wingdings" panose="05000000000000000000" pitchFamily="2" charset="2"/>
              <a:buChar char="Ø"/>
            </a:pPr>
            <a:r>
              <a:rPr lang="it-IT" sz="2400" dirty="0">
                <a:latin typeface="Arial" panose="020B0604020202020204" pitchFamily="34" charset="0"/>
                <a:cs typeface="Arial" panose="020B0604020202020204" pitchFamily="34" charset="0"/>
              </a:rPr>
              <a:t>dei consumi di acqua ed energia (no lavaggio e confezionamento)</a:t>
            </a:r>
          </a:p>
          <a:p>
            <a:pPr lvl="1">
              <a:buFont typeface="Wingdings" panose="05000000000000000000" pitchFamily="2" charset="2"/>
              <a:buChar char="Ø"/>
            </a:pPr>
            <a:r>
              <a:rPr lang="it-IT" sz="2400" dirty="0">
                <a:latin typeface="Arial" panose="020B0604020202020204" pitchFamily="34" charset="0"/>
                <a:cs typeface="Arial" panose="020B0604020202020204" pitchFamily="34" charset="0"/>
              </a:rPr>
              <a:t>dei quantitativi di  plastica e cartone (no imballaggio)</a:t>
            </a:r>
          </a:p>
          <a:p>
            <a:pPr lvl="0">
              <a:buFont typeface="Wingdings" panose="05000000000000000000" pitchFamily="2" charset="2"/>
              <a:buChar char="§"/>
            </a:pPr>
            <a:r>
              <a:rPr lang="it-IT" sz="2400" b="1" dirty="0">
                <a:latin typeface="Arial" panose="020B0604020202020204" pitchFamily="34" charset="0"/>
                <a:cs typeface="Arial" panose="020B0604020202020204" pitchFamily="34" charset="0"/>
              </a:rPr>
              <a:t>freschezza dei prodotti</a:t>
            </a:r>
            <a:r>
              <a:rPr lang="it-IT" sz="2400" dirty="0">
                <a:latin typeface="Arial" panose="020B0604020202020204" pitchFamily="34" charset="0"/>
                <a:cs typeface="Arial" panose="020B0604020202020204" pitchFamily="34" charset="0"/>
              </a:rPr>
              <a:t>: alimenti </a:t>
            </a:r>
            <a:r>
              <a:rPr lang="it-IT" sz="2400" dirty="0" smtClean="0">
                <a:latin typeface="Arial" panose="020B0604020202020204" pitchFamily="34" charset="0"/>
                <a:cs typeface="Arial" panose="020B0604020202020204" pitchFamily="34" charset="0"/>
              </a:rPr>
              <a:t>stagionali </a:t>
            </a:r>
            <a:r>
              <a:rPr lang="it-IT" sz="2400" dirty="0">
                <a:latin typeface="Arial" panose="020B0604020202020204" pitchFamily="34" charset="0"/>
                <a:cs typeface="Arial" panose="020B0604020202020204" pitchFamily="34" charset="0"/>
              </a:rPr>
              <a:t>→ assenza di conservanti</a:t>
            </a:r>
          </a:p>
          <a:p>
            <a:pPr lvl="0">
              <a:buFont typeface="Wingdings" panose="05000000000000000000" pitchFamily="2" charset="2"/>
              <a:buChar char="§"/>
            </a:pPr>
            <a:r>
              <a:rPr lang="it-IT" sz="2400" b="1" dirty="0">
                <a:latin typeface="Arial" panose="020B0604020202020204" pitchFamily="34" charset="0"/>
                <a:cs typeface="Arial" panose="020B0604020202020204" pitchFamily="34" charset="0"/>
              </a:rPr>
              <a:t>possibilità di visitare l'azienda produttrice </a:t>
            </a:r>
            <a:r>
              <a:rPr lang="it-IT" sz="2400" dirty="0">
                <a:latin typeface="Arial" panose="020B0604020202020204" pitchFamily="34" charset="0"/>
                <a:cs typeface="Arial" panose="020B0604020202020204" pitchFamily="34" charset="0"/>
              </a:rPr>
              <a:t>→ maggiore controllo sul prodotto (acquisto più trasparente)</a:t>
            </a:r>
          </a:p>
          <a:p>
            <a:pPr marL="0" lvl="0" indent="0">
              <a:buNone/>
            </a:pPr>
            <a:endParaRPr lang="it-IT" sz="2400" dirty="0">
              <a:latin typeface="Arial" panose="020B0604020202020204" pitchFamily="34" charset="0"/>
              <a:cs typeface="Arial" panose="020B0604020202020204" pitchFamily="34" charset="0"/>
            </a:endParaRPr>
          </a:p>
          <a:p>
            <a:pPr marL="0" indent="0">
              <a:buNone/>
            </a:pPr>
            <a:endParaRPr lang="it-IT" dirty="0"/>
          </a:p>
        </p:txBody>
      </p:sp>
    </p:spTree>
    <p:extLst>
      <p:ext uri="{BB962C8B-B14F-4D97-AF65-F5344CB8AC3E}">
        <p14:creationId xmlns:p14="http://schemas.microsoft.com/office/powerpoint/2010/main" val="279168053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457198"/>
          </a:xfrm>
        </p:spPr>
        <p:txBody>
          <a:bodyPr>
            <a:noAutofit/>
          </a:bodyPr>
          <a:lstStyle/>
          <a:p>
            <a:r>
              <a:rPr lang="it-IT" sz="2400" b="1" dirty="0">
                <a:latin typeface="Arial" panose="020B0604020202020204" pitchFamily="34" charset="0"/>
                <a:cs typeface="Arial" panose="020B0604020202020204" pitchFamily="34" charset="0"/>
              </a:rPr>
              <a:t>PRODOTTI A CHILOMETRO ZERO</a:t>
            </a:r>
          </a:p>
        </p:txBody>
      </p:sp>
      <p:sp>
        <p:nvSpPr>
          <p:cNvPr id="3" name="Segnaposto contenuto 2"/>
          <p:cNvSpPr>
            <a:spLocks noGrp="1"/>
          </p:cNvSpPr>
          <p:nvPr>
            <p:ph idx="1"/>
          </p:nvPr>
        </p:nvSpPr>
        <p:spPr>
          <a:xfrm>
            <a:off x="440702" y="852585"/>
            <a:ext cx="8229600" cy="5289451"/>
          </a:xfrm>
        </p:spPr>
        <p:txBody>
          <a:bodyPr>
            <a:normAutofit/>
          </a:bodyPr>
          <a:lstStyle/>
          <a:p>
            <a:pPr marL="0" indent="0">
              <a:buNone/>
            </a:pPr>
            <a:r>
              <a:rPr lang="it-IT" sz="2000" b="1" cap="all" dirty="0">
                <a:latin typeface="Arial" panose="020B0604020202020204" pitchFamily="34" charset="0"/>
                <a:cs typeface="Arial" panose="020B0604020202020204" pitchFamily="34" charset="0"/>
              </a:rPr>
              <a:t>Modalità di acquisto più diffuse</a:t>
            </a:r>
            <a:r>
              <a:rPr lang="it-IT" sz="2000" u="sng" dirty="0">
                <a:latin typeface="Arial" panose="020B0604020202020204" pitchFamily="34" charset="0"/>
                <a:cs typeface="Arial" panose="020B0604020202020204" pitchFamily="34" charset="0"/>
              </a:rPr>
              <a:t>:</a:t>
            </a:r>
            <a:endParaRPr lang="it-IT" sz="2000" dirty="0">
              <a:latin typeface="Arial" panose="020B0604020202020204" pitchFamily="34" charset="0"/>
              <a:cs typeface="Arial" panose="020B0604020202020204" pitchFamily="34" charset="0"/>
            </a:endParaRPr>
          </a:p>
          <a:p>
            <a:pPr lvl="0">
              <a:buFont typeface="Wingdings" panose="05000000000000000000" pitchFamily="2" charset="2"/>
              <a:buChar char="v"/>
            </a:pPr>
            <a:r>
              <a:rPr lang="it-IT" sz="2000" dirty="0">
                <a:latin typeface="Arial" panose="020B0604020202020204" pitchFamily="34" charset="0"/>
                <a:cs typeface="Arial" panose="020B0604020202020204" pitchFamily="34" charset="0"/>
              </a:rPr>
              <a:t>vendita diretta produttore-consumatore: </a:t>
            </a:r>
            <a:r>
              <a:rPr lang="it-IT" sz="2000" dirty="0" err="1">
                <a:latin typeface="Arial" panose="020B0604020202020204" pitchFamily="34" charset="0"/>
                <a:cs typeface="Arial" panose="020B0604020202020204" pitchFamily="34" charset="0"/>
              </a:rPr>
              <a:t>farmer’s</a:t>
            </a:r>
            <a:r>
              <a:rPr lang="it-IT" sz="2000" dirty="0">
                <a:latin typeface="Arial" panose="020B0604020202020204" pitchFamily="34" charset="0"/>
                <a:cs typeface="Arial" panose="020B0604020202020204" pitchFamily="34" charset="0"/>
              </a:rPr>
              <a:t> market</a:t>
            </a:r>
          </a:p>
          <a:p>
            <a:pPr lvl="0">
              <a:buFont typeface="Wingdings" panose="05000000000000000000" pitchFamily="2" charset="2"/>
              <a:buChar char="v"/>
            </a:pPr>
            <a:r>
              <a:rPr lang="it-IT" sz="2000" dirty="0">
                <a:latin typeface="Arial" panose="020B0604020202020204" pitchFamily="34" charset="0"/>
                <a:cs typeface="Arial" panose="020B0604020202020204" pitchFamily="34" charset="0"/>
              </a:rPr>
              <a:t>Gruppi di Acquisto Solidale </a:t>
            </a:r>
          </a:p>
          <a:p>
            <a:pPr lvl="0">
              <a:buFont typeface="Wingdings" panose="05000000000000000000" pitchFamily="2" charset="2"/>
              <a:buChar char="v"/>
            </a:pPr>
            <a:r>
              <a:rPr lang="it-IT" sz="2000" dirty="0">
                <a:latin typeface="Arial" panose="020B0604020202020204" pitchFamily="34" charset="0"/>
                <a:cs typeface="Arial" panose="020B0604020202020204" pitchFamily="34" charset="0"/>
              </a:rPr>
              <a:t>distributori meccanici a </a:t>
            </a:r>
            <a:r>
              <a:rPr lang="it-IT" sz="2000" dirty="0" smtClean="0">
                <a:latin typeface="Arial" panose="020B0604020202020204" pitchFamily="34" charset="0"/>
                <a:cs typeface="Arial" panose="020B0604020202020204" pitchFamily="34" charset="0"/>
              </a:rPr>
              <a:t>gettone </a:t>
            </a:r>
            <a:endParaRPr lang="it-IT" sz="2000" dirty="0">
              <a:latin typeface="Arial" panose="020B0604020202020204" pitchFamily="34" charset="0"/>
              <a:cs typeface="Arial" panose="020B0604020202020204" pitchFamily="34" charset="0"/>
            </a:endParaRPr>
          </a:p>
          <a:p>
            <a:pPr marL="0" indent="0">
              <a:buNone/>
            </a:pPr>
            <a:r>
              <a:rPr lang="it-IT" sz="2200" b="1" dirty="0">
                <a:latin typeface="Arial" panose="020B0604020202020204" pitchFamily="34" charset="0"/>
                <a:cs typeface="Arial" panose="020B0604020202020204" pitchFamily="34" charset="0"/>
              </a:rPr>
              <a:t>MARCHIO CHILOMETRO ZERO: </a:t>
            </a:r>
            <a:r>
              <a:rPr lang="it-IT" sz="2200" dirty="0">
                <a:latin typeface="Arial" panose="020B0604020202020204" pitchFamily="34" charset="0"/>
                <a:cs typeface="Arial" panose="020B0604020202020204" pitchFamily="34" charset="0"/>
              </a:rPr>
              <a:t>per</a:t>
            </a:r>
            <a:r>
              <a:rPr lang="it-IT" sz="2200" b="1" dirty="0">
                <a:latin typeface="Arial" panose="020B0604020202020204" pitchFamily="34" charset="0"/>
                <a:cs typeface="Arial" panose="020B0604020202020204" pitchFamily="34" charset="0"/>
              </a:rPr>
              <a:t> </a:t>
            </a:r>
            <a:r>
              <a:rPr lang="it-IT" sz="2200" dirty="0">
                <a:latin typeface="Arial" panose="020B0604020202020204" pitchFamily="34" charset="0"/>
                <a:cs typeface="Arial" panose="020B0604020202020204" pitchFamily="34" charset="0"/>
              </a:rPr>
              <a:t>aziende produttrici o fornitori di servizi, come ristoranti</a:t>
            </a:r>
            <a:r>
              <a:rPr lang="it-IT" sz="2200" b="1" dirty="0">
                <a:latin typeface="Arial" panose="020B0604020202020204" pitchFamily="34" charset="0"/>
                <a:cs typeface="Arial" panose="020B0604020202020204" pitchFamily="34" charset="0"/>
              </a:rPr>
              <a:t>, </a:t>
            </a:r>
            <a:r>
              <a:rPr lang="it-IT" sz="2200" dirty="0">
                <a:latin typeface="Arial" panose="020B0604020202020204" pitchFamily="34" charset="0"/>
                <a:cs typeface="Arial" panose="020B0604020202020204" pitchFamily="34" charset="0"/>
              </a:rPr>
              <a:t>trattorie, osterie, che nei loro menu hanno una sezione dedicata a questo tipo di alimenti legati al territorio e alla tradizione.</a:t>
            </a:r>
          </a:p>
          <a:p>
            <a:pPr marL="0" indent="0">
              <a:buNone/>
            </a:pPr>
            <a:r>
              <a:rPr lang="it-IT" dirty="0"/>
              <a:t>                               </a:t>
            </a:r>
          </a:p>
        </p:txBody>
      </p:sp>
      <p:pic>
        <p:nvPicPr>
          <p:cNvPr id="4" name="Immagine 3"/>
          <p:cNvPicPr>
            <a:picLocks noChangeAspect="1"/>
          </p:cNvPicPr>
          <p:nvPr/>
        </p:nvPicPr>
        <p:blipFill>
          <a:blip r:embed="rId2"/>
          <a:stretch>
            <a:fillRect/>
          </a:stretch>
        </p:blipFill>
        <p:spPr>
          <a:xfrm>
            <a:off x="4570153" y="3427227"/>
            <a:ext cx="3693" cy="3545"/>
          </a:xfrm>
          <a:prstGeom prst="rect">
            <a:avLst/>
          </a:prstGeom>
        </p:spPr>
      </p:pic>
      <p:pic>
        <p:nvPicPr>
          <p:cNvPr id="5" name="Immagine 4"/>
          <p:cNvPicPr>
            <a:picLocks noChangeAspect="1"/>
          </p:cNvPicPr>
          <p:nvPr/>
        </p:nvPicPr>
        <p:blipFill>
          <a:blip r:embed="rId2"/>
          <a:stretch>
            <a:fillRect/>
          </a:stretch>
        </p:blipFill>
        <p:spPr>
          <a:xfrm>
            <a:off x="4570153" y="3427227"/>
            <a:ext cx="3693" cy="3545"/>
          </a:xfrm>
          <a:prstGeom prst="rect">
            <a:avLst/>
          </a:prstGeom>
        </p:spPr>
      </p:pic>
      <p:pic>
        <p:nvPicPr>
          <p:cNvPr id="6" name="Immagine 5"/>
          <p:cNvPicPr>
            <a:picLocks noChangeAspect="1"/>
          </p:cNvPicPr>
          <p:nvPr/>
        </p:nvPicPr>
        <p:blipFill>
          <a:blip r:embed="rId2"/>
          <a:stretch>
            <a:fillRect/>
          </a:stretch>
        </p:blipFill>
        <p:spPr>
          <a:xfrm>
            <a:off x="4570153" y="3427227"/>
            <a:ext cx="3693" cy="3545"/>
          </a:xfrm>
          <a:prstGeom prst="rect">
            <a:avLst/>
          </a:prstGeom>
        </p:spPr>
      </p:pic>
      <p:pic>
        <p:nvPicPr>
          <p:cNvPr id="1028" name="Picture 4" descr="Filiera cort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41402" y="3789040"/>
            <a:ext cx="2100232" cy="20162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68145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562074"/>
          </a:xfrm>
        </p:spPr>
        <p:txBody>
          <a:bodyPr>
            <a:normAutofit/>
          </a:bodyPr>
          <a:lstStyle/>
          <a:p>
            <a:r>
              <a:rPr lang="it-IT" sz="2400" b="1" dirty="0">
                <a:latin typeface="Arial" panose="020B0604020202020204" pitchFamily="34" charset="0"/>
                <a:cs typeface="Arial" panose="020B0604020202020204" pitchFamily="34" charset="0"/>
              </a:rPr>
              <a:t>MARCHIO CHILOMETRO ZERO</a:t>
            </a:r>
          </a:p>
        </p:txBody>
      </p:sp>
      <p:sp>
        <p:nvSpPr>
          <p:cNvPr id="3" name="Segnaposto contenuto 2"/>
          <p:cNvSpPr>
            <a:spLocks noGrp="1"/>
          </p:cNvSpPr>
          <p:nvPr>
            <p:ph idx="1"/>
          </p:nvPr>
        </p:nvSpPr>
        <p:spPr>
          <a:xfrm>
            <a:off x="457200" y="980728"/>
            <a:ext cx="8229600" cy="5145435"/>
          </a:xfrm>
        </p:spPr>
        <p:txBody>
          <a:bodyPr>
            <a:normAutofit/>
          </a:bodyPr>
          <a:lstStyle/>
          <a:p>
            <a:pPr marL="0" indent="0">
              <a:buNone/>
            </a:pPr>
            <a:r>
              <a:rPr lang="it-IT" sz="2400" dirty="0">
                <a:latin typeface="Arial" panose="020B0604020202020204" pitchFamily="34" charset="0"/>
                <a:cs typeface="Arial" panose="020B0604020202020204" pitchFamily="34" charset="0"/>
              </a:rPr>
              <a:t>La </a:t>
            </a:r>
            <a:r>
              <a:rPr lang="it-IT" sz="2400" b="1" dirty="0">
                <a:latin typeface="Arial" panose="020B0604020202020204" pitchFamily="34" charset="0"/>
                <a:cs typeface="Arial" panose="020B0604020202020204" pitchFamily="34" charset="0"/>
              </a:rPr>
              <a:t>certificazione </a:t>
            </a:r>
            <a:r>
              <a:rPr lang="it-IT" sz="2400" b="1" i="1" dirty="0">
                <a:latin typeface="Arial" panose="020B0604020202020204" pitchFamily="34" charset="0"/>
                <a:cs typeface="Arial" panose="020B0604020202020204" pitchFamily="34" charset="0"/>
              </a:rPr>
              <a:t>Chilometro Zero </a:t>
            </a:r>
            <a:r>
              <a:rPr lang="it-IT" sz="2400" dirty="0">
                <a:latin typeface="Arial" panose="020B0604020202020204" pitchFamily="34" charset="0"/>
                <a:cs typeface="Arial" panose="020B0604020202020204" pitchFamily="34" charset="0"/>
              </a:rPr>
              <a:t>può essere acquisita previa valutazione di una apposita commissione che ha il compito di pronunciarsi sul rispetto dei </a:t>
            </a:r>
            <a:r>
              <a:rPr lang="it-IT" sz="2400" b="1" dirty="0">
                <a:latin typeface="Arial" panose="020B0604020202020204" pitchFamily="34" charset="0"/>
                <a:cs typeface="Arial" panose="020B0604020202020204" pitchFamily="34" charset="0"/>
              </a:rPr>
              <a:t>criteri</a:t>
            </a:r>
            <a:r>
              <a:rPr lang="it-IT" sz="2400" dirty="0">
                <a:latin typeface="Arial" panose="020B0604020202020204" pitchFamily="34" charset="0"/>
                <a:cs typeface="Arial" panose="020B0604020202020204" pitchFamily="34" charset="0"/>
              </a:rPr>
              <a:t> previsti dal </a:t>
            </a:r>
            <a:r>
              <a:rPr lang="it-IT" sz="2400" b="1" dirty="0">
                <a:latin typeface="Arial" panose="020B0604020202020204" pitchFamily="34" charset="0"/>
                <a:cs typeface="Arial" panose="020B0604020202020204" pitchFamily="34" charset="0"/>
              </a:rPr>
              <a:t>Regolamento</a:t>
            </a:r>
            <a:r>
              <a:rPr lang="it-IT" sz="2400" dirty="0">
                <a:latin typeface="Arial" panose="020B0604020202020204" pitchFamily="34" charset="0"/>
                <a:cs typeface="Arial" panose="020B0604020202020204" pitchFamily="34" charset="0"/>
              </a:rPr>
              <a:t> Chilometro Zero:</a:t>
            </a:r>
          </a:p>
          <a:p>
            <a:pPr fontAlgn="base">
              <a:buFont typeface="Wingdings" panose="05000000000000000000" pitchFamily="2" charset="2"/>
              <a:buChar char="Ø"/>
            </a:pPr>
            <a:r>
              <a:rPr lang="it-IT" sz="2400" dirty="0">
                <a:latin typeface="Arial" panose="020B0604020202020204" pitchFamily="34" charset="0"/>
                <a:cs typeface="Arial" panose="020B0604020202020204" pitchFamily="34" charset="0"/>
              </a:rPr>
              <a:t>sostenibilità ecologica delle produzioni </a:t>
            </a:r>
          </a:p>
          <a:p>
            <a:pPr fontAlgn="base">
              <a:buFont typeface="Wingdings" panose="05000000000000000000" pitchFamily="2" charset="2"/>
              <a:buChar char="Ø"/>
            </a:pPr>
            <a:r>
              <a:rPr lang="it-IT" sz="2400" dirty="0">
                <a:latin typeface="Arial" panose="020B0604020202020204" pitchFamily="34" charset="0"/>
                <a:cs typeface="Arial" panose="020B0604020202020204" pitchFamily="34" charset="0"/>
              </a:rPr>
              <a:t>produzione propria </a:t>
            </a:r>
          </a:p>
          <a:p>
            <a:pPr fontAlgn="base">
              <a:buFont typeface="Wingdings" panose="05000000000000000000" pitchFamily="2" charset="2"/>
              <a:buChar char="Ø"/>
            </a:pPr>
            <a:r>
              <a:rPr lang="it-IT" sz="2400" dirty="0">
                <a:latin typeface="Arial" panose="020B0604020202020204" pitchFamily="34" charset="0"/>
                <a:cs typeface="Arial" panose="020B0604020202020204" pitchFamily="34" charset="0"/>
              </a:rPr>
              <a:t>divieto di OGM</a:t>
            </a:r>
          </a:p>
          <a:p>
            <a:pPr fontAlgn="base">
              <a:buFont typeface="Wingdings" panose="05000000000000000000" pitchFamily="2" charset="2"/>
              <a:buChar char="Ø"/>
            </a:pPr>
            <a:r>
              <a:rPr lang="it-IT" sz="2400" dirty="0">
                <a:latin typeface="Arial" panose="020B0604020202020204" pitchFamily="34" charset="0"/>
                <a:cs typeface="Arial" panose="020B0604020202020204" pitchFamily="34" charset="0"/>
              </a:rPr>
              <a:t>territorialità (provenienza da un ambito locale, distanza dalla propria sede preferibilmente inferiore ai 50 Km)</a:t>
            </a:r>
          </a:p>
          <a:p>
            <a:pPr>
              <a:buFont typeface="Wingdings" panose="05000000000000000000" pitchFamily="2" charset="2"/>
              <a:buChar char="Ø"/>
            </a:pPr>
            <a:r>
              <a:rPr lang="it-IT" sz="2400" dirty="0">
                <a:latin typeface="Arial" panose="020B0604020202020204" pitchFamily="34" charset="0"/>
                <a:cs typeface="Arial" panose="020B0604020202020204" pitchFamily="34" charset="0"/>
              </a:rPr>
              <a:t> alimentazione </a:t>
            </a:r>
            <a:r>
              <a:rPr lang="it-IT" sz="2400" dirty="0" smtClean="0">
                <a:latin typeface="Arial" panose="020B0604020202020204" pitchFamily="34" charset="0"/>
                <a:cs typeface="Arial" panose="020B0604020202020204" pitchFamily="34" charset="0"/>
              </a:rPr>
              <a:t>naturale</a:t>
            </a:r>
          </a:p>
          <a:p>
            <a:pPr>
              <a:buFont typeface="Wingdings" panose="05000000000000000000" pitchFamily="2" charset="2"/>
              <a:buChar char="Ø"/>
            </a:pPr>
            <a:r>
              <a:rPr lang="it-IT" sz="2400" dirty="0">
                <a:latin typeface="Arial" panose="020B0604020202020204" pitchFamily="34" charset="0"/>
                <a:cs typeface="Arial" panose="020B0604020202020204" pitchFamily="34" charset="0"/>
              </a:rPr>
              <a:t> q</a:t>
            </a:r>
            <a:r>
              <a:rPr lang="it-IT" sz="2400" dirty="0" smtClean="0">
                <a:latin typeface="Arial" panose="020B0604020202020204" pitchFamily="34" charset="0"/>
                <a:cs typeface="Arial" panose="020B0604020202020204" pitchFamily="34" charset="0"/>
              </a:rPr>
              <a:t>ualità gastronomica</a:t>
            </a:r>
          </a:p>
          <a:p>
            <a:pPr>
              <a:buFont typeface="Wingdings" panose="05000000000000000000" pitchFamily="2" charset="2"/>
              <a:buChar char="Ø"/>
            </a:pPr>
            <a:r>
              <a:rPr lang="it-IT" sz="2400" dirty="0">
                <a:latin typeface="Arial" panose="020B0604020202020204" pitchFamily="34" charset="0"/>
                <a:cs typeface="Arial" panose="020B0604020202020204" pitchFamily="34" charset="0"/>
              </a:rPr>
              <a:t> autocertificazione</a:t>
            </a:r>
          </a:p>
        </p:txBody>
      </p:sp>
    </p:spTree>
    <p:extLst>
      <p:ext uri="{BB962C8B-B14F-4D97-AF65-F5344CB8AC3E}">
        <p14:creationId xmlns:p14="http://schemas.microsoft.com/office/powerpoint/2010/main" val="268295725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490066"/>
          </a:xfrm>
        </p:spPr>
        <p:txBody>
          <a:bodyPr>
            <a:normAutofit/>
          </a:bodyPr>
          <a:lstStyle/>
          <a:p>
            <a:r>
              <a:rPr lang="it-IT" sz="2400" b="1" dirty="0">
                <a:latin typeface="Arial" panose="020B0604020202020204" pitchFamily="34" charset="0"/>
                <a:cs typeface="Arial" panose="020B0604020202020204" pitchFamily="34" charset="0"/>
              </a:rPr>
              <a:t>MARCHIO CHILOMETRO ZERO</a:t>
            </a:r>
            <a:endParaRPr lang="it-IT" sz="2400" dirty="0"/>
          </a:p>
        </p:txBody>
      </p:sp>
      <p:sp>
        <p:nvSpPr>
          <p:cNvPr id="3" name="Segnaposto contenuto 2"/>
          <p:cNvSpPr>
            <a:spLocks noGrp="1"/>
          </p:cNvSpPr>
          <p:nvPr>
            <p:ph idx="1"/>
          </p:nvPr>
        </p:nvSpPr>
        <p:spPr>
          <a:xfrm>
            <a:off x="457200" y="836712"/>
            <a:ext cx="8229600" cy="5472608"/>
          </a:xfrm>
        </p:spPr>
        <p:txBody>
          <a:bodyPr>
            <a:normAutofit fontScale="92500" lnSpcReduction="10000"/>
          </a:bodyPr>
          <a:lstStyle/>
          <a:p>
            <a:pPr marL="0" indent="0">
              <a:buNone/>
            </a:pPr>
            <a:r>
              <a:rPr lang="it-IT" sz="2000" b="1" dirty="0">
                <a:latin typeface="Arial" panose="020B0604020202020204" pitchFamily="34" charset="0"/>
                <a:cs typeface="Arial" panose="020B0604020202020204" pitchFamily="34" charset="0"/>
              </a:rPr>
              <a:t>Disciplinare di produzione</a:t>
            </a:r>
          </a:p>
          <a:p>
            <a:pPr marL="0" indent="0">
              <a:buNone/>
            </a:pPr>
            <a:r>
              <a:rPr lang="it-IT" sz="2000" b="1" dirty="0">
                <a:latin typeface="Arial" panose="020B0604020202020204" pitchFamily="34" charset="0"/>
                <a:cs typeface="Arial" panose="020B0604020202020204" pitchFamily="34" charset="0"/>
              </a:rPr>
              <a:t>Carni fresche</a:t>
            </a:r>
            <a:r>
              <a:rPr lang="it-IT" sz="2000" dirty="0">
                <a:latin typeface="Arial" panose="020B0604020202020204" pitchFamily="34" charset="0"/>
                <a:cs typeface="Arial" panose="020B0604020202020204" pitchFamily="34" charset="0"/>
              </a:rPr>
              <a:t>:</a:t>
            </a:r>
          </a:p>
          <a:p>
            <a:pPr>
              <a:buFont typeface="Wingdings" panose="05000000000000000000" pitchFamily="2" charset="2"/>
              <a:buChar char="§"/>
            </a:pPr>
            <a:r>
              <a:rPr lang="it-IT" sz="2000" dirty="0">
                <a:latin typeface="Arial" panose="020B0604020202020204" pitchFamily="34" charset="0"/>
                <a:cs typeface="Arial" panose="020B0604020202020204" pitchFamily="34" charset="0"/>
              </a:rPr>
              <a:t>provenienza da animali cresciuti in azienda</a:t>
            </a:r>
          </a:p>
          <a:p>
            <a:pPr>
              <a:buFont typeface="Wingdings" panose="05000000000000000000" pitchFamily="2" charset="2"/>
              <a:buChar char="§"/>
            </a:pPr>
            <a:r>
              <a:rPr lang="it-IT" sz="2000" dirty="0">
                <a:latin typeface="Arial" panose="020B0604020202020204" pitchFamily="34" charset="0"/>
                <a:cs typeface="Arial" panose="020B0604020202020204" pitchFamily="34" charset="0"/>
              </a:rPr>
              <a:t>stabulazione libera</a:t>
            </a:r>
          </a:p>
          <a:p>
            <a:pPr>
              <a:buFont typeface="Wingdings" panose="05000000000000000000" pitchFamily="2" charset="2"/>
              <a:buChar char="§"/>
            </a:pPr>
            <a:r>
              <a:rPr lang="it-IT" sz="2000" dirty="0">
                <a:latin typeface="Arial" panose="020B0604020202020204" pitchFamily="34" charset="0"/>
                <a:cs typeface="Arial" panose="020B0604020202020204" pitchFamily="34" charset="0"/>
              </a:rPr>
              <a:t>stalle confortevoli</a:t>
            </a:r>
          </a:p>
          <a:p>
            <a:pPr>
              <a:buFont typeface="Wingdings" panose="05000000000000000000" pitchFamily="2" charset="2"/>
              <a:buChar char="§"/>
            </a:pPr>
            <a:r>
              <a:rPr lang="it-IT" sz="2000" dirty="0">
                <a:latin typeface="Arial" panose="020B0604020202020204" pitchFamily="34" charset="0"/>
                <a:cs typeface="Arial" panose="020B0604020202020204" pitchFamily="34" charset="0"/>
              </a:rPr>
              <a:t>provenienza alimenti: possibilmente azienda allevatrice</a:t>
            </a:r>
          </a:p>
          <a:p>
            <a:pPr marL="0" indent="0">
              <a:buNone/>
            </a:pPr>
            <a:r>
              <a:rPr lang="it-IT" sz="2000" b="1" dirty="0">
                <a:latin typeface="Arial" panose="020B0604020202020204" pitchFamily="34" charset="0"/>
                <a:cs typeface="Arial" panose="020B0604020202020204" pitchFamily="34" charset="0"/>
              </a:rPr>
              <a:t>Miele</a:t>
            </a:r>
            <a:r>
              <a:rPr lang="it-IT" sz="2000" dirty="0">
                <a:latin typeface="Arial" panose="020B0604020202020204" pitchFamily="34" charset="0"/>
                <a:cs typeface="Arial" panose="020B0604020202020204" pitchFamily="34" charset="0"/>
              </a:rPr>
              <a:t>:</a:t>
            </a:r>
          </a:p>
          <a:p>
            <a:pPr>
              <a:buFont typeface="Wingdings" panose="05000000000000000000" pitchFamily="2" charset="2"/>
              <a:buChar char="§"/>
            </a:pPr>
            <a:r>
              <a:rPr lang="it-IT" sz="2000" dirty="0">
                <a:latin typeface="Arial" panose="020B0604020202020204" pitchFamily="34" charset="0"/>
                <a:cs typeface="Arial" panose="020B0604020202020204" pitchFamily="34" charset="0"/>
              </a:rPr>
              <a:t>solo produzione propria, in aree distanti almeno 3 km da luoghi inquinati</a:t>
            </a:r>
          </a:p>
          <a:p>
            <a:pPr>
              <a:buFont typeface="Wingdings" panose="05000000000000000000" pitchFamily="2" charset="2"/>
              <a:buChar char="§"/>
            </a:pPr>
            <a:r>
              <a:rPr lang="it-IT" sz="2000" dirty="0">
                <a:latin typeface="Arial" panose="020B0604020202020204" pitchFamily="34" charset="0"/>
                <a:cs typeface="Arial" panose="020B0604020202020204" pitchFamily="34" charset="0"/>
              </a:rPr>
              <a:t>no pastorizzazione</a:t>
            </a:r>
          </a:p>
          <a:p>
            <a:pPr marL="0" indent="0">
              <a:buNone/>
            </a:pPr>
            <a:r>
              <a:rPr lang="it-IT" sz="2000" b="1" dirty="0">
                <a:latin typeface="Arial" panose="020B0604020202020204" pitchFamily="34" charset="0"/>
                <a:cs typeface="Arial" panose="020B0604020202020204" pitchFamily="34" charset="0"/>
              </a:rPr>
              <a:t>Formaggi:</a:t>
            </a:r>
          </a:p>
          <a:p>
            <a:pPr>
              <a:buFont typeface="Wingdings" panose="05000000000000000000" pitchFamily="2" charset="2"/>
              <a:buChar char="§"/>
            </a:pPr>
            <a:r>
              <a:rPr lang="it-IT" sz="2000" dirty="0">
                <a:latin typeface="Arial" panose="020B0604020202020204" pitchFamily="34" charset="0"/>
                <a:cs typeface="Arial" panose="020B0604020202020204" pitchFamily="34" charset="0"/>
              </a:rPr>
              <a:t>produzione esclusiva da latte di animali propri o allevati nel rispetto del disciplinare</a:t>
            </a:r>
          </a:p>
          <a:p>
            <a:pPr marL="0" indent="0">
              <a:buNone/>
            </a:pPr>
            <a:r>
              <a:rPr lang="it-IT" sz="2000" b="1" dirty="0">
                <a:latin typeface="Arial" panose="020B0604020202020204" pitchFamily="34" charset="0"/>
                <a:cs typeface="Arial" panose="020B0604020202020204" pitchFamily="34" charset="0"/>
              </a:rPr>
              <a:t>Pasta e prodotti da forno:</a:t>
            </a:r>
          </a:p>
          <a:p>
            <a:pPr>
              <a:buFont typeface="Wingdings" panose="05000000000000000000" pitchFamily="2" charset="2"/>
              <a:buChar char="§"/>
            </a:pPr>
            <a:r>
              <a:rPr lang="it-IT" sz="2000" dirty="0">
                <a:latin typeface="Arial" panose="020B0604020202020204" pitchFamily="34" charset="0"/>
                <a:cs typeface="Arial" panose="020B0604020202020204" pitchFamily="34" charset="0"/>
              </a:rPr>
              <a:t>produzione ingredienti e lavorazione solo su base locale</a:t>
            </a:r>
          </a:p>
          <a:p>
            <a:pPr>
              <a:buFont typeface="Wingdings" panose="05000000000000000000" pitchFamily="2" charset="2"/>
              <a:buChar char="§"/>
            </a:pPr>
            <a:r>
              <a:rPr lang="it-IT" sz="2000" dirty="0">
                <a:latin typeface="Arial" panose="020B0604020202020204" pitchFamily="34" charset="0"/>
                <a:cs typeface="Arial" panose="020B0604020202020204" pitchFamily="34" charset="0"/>
              </a:rPr>
              <a:t>uso di fertilizzanti e di fitofarmaci nel rispetto delle regole dell’agricoltura biologica</a:t>
            </a:r>
          </a:p>
          <a:p>
            <a:pPr>
              <a:buFont typeface="Wingdings" panose="05000000000000000000" pitchFamily="2" charset="2"/>
              <a:buChar char="§"/>
            </a:pPr>
            <a:endParaRPr lang="it-IT" sz="2000" dirty="0">
              <a:latin typeface="Arial" panose="020B0604020202020204" pitchFamily="34" charset="0"/>
              <a:cs typeface="Arial" panose="020B0604020202020204" pitchFamily="34" charset="0"/>
            </a:endParaRPr>
          </a:p>
          <a:p>
            <a:pPr>
              <a:buFont typeface="Wingdings" panose="05000000000000000000" pitchFamily="2" charset="2"/>
              <a:buChar char="§"/>
            </a:pPr>
            <a:endParaRPr lang="it-IT" sz="2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0921398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490066"/>
          </a:xfrm>
        </p:spPr>
        <p:txBody>
          <a:bodyPr>
            <a:normAutofit/>
          </a:bodyPr>
          <a:lstStyle/>
          <a:p>
            <a:r>
              <a:rPr lang="it-IT" sz="2400" b="1" dirty="0">
                <a:latin typeface="Arial" panose="020B0604020202020204" pitchFamily="34" charset="0"/>
                <a:cs typeface="Arial" panose="020B0604020202020204" pitchFamily="34" charset="0"/>
              </a:rPr>
              <a:t>MARCHIO CHILOMETRO ZERO</a:t>
            </a:r>
            <a:endParaRPr lang="it-IT" sz="2400" dirty="0"/>
          </a:p>
        </p:txBody>
      </p:sp>
      <p:sp>
        <p:nvSpPr>
          <p:cNvPr id="3" name="Segnaposto contenuto 2"/>
          <p:cNvSpPr>
            <a:spLocks noGrp="1"/>
          </p:cNvSpPr>
          <p:nvPr>
            <p:ph idx="1"/>
          </p:nvPr>
        </p:nvSpPr>
        <p:spPr>
          <a:xfrm>
            <a:off x="457200" y="836712"/>
            <a:ext cx="8229600" cy="5616624"/>
          </a:xfrm>
        </p:spPr>
        <p:txBody>
          <a:bodyPr>
            <a:normAutofit fontScale="77500" lnSpcReduction="20000"/>
          </a:bodyPr>
          <a:lstStyle/>
          <a:p>
            <a:pPr marL="0" indent="0">
              <a:buNone/>
            </a:pPr>
            <a:r>
              <a:rPr lang="it-IT" sz="2600" b="1" dirty="0">
                <a:latin typeface="Arial" panose="020B0604020202020204" pitchFamily="34" charset="0"/>
                <a:cs typeface="Arial" panose="020B0604020202020204" pitchFamily="34" charset="0"/>
              </a:rPr>
              <a:t>Ortofrutta:</a:t>
            </a:r>
          </a:p>
          <a:p>
            <a:pPr>
              <a:buFont typeface="Wingdings" panose="05000000000000000000" pitchFamily="2" charset="2"/>
              <a:buChar char="§"/>
            </a:pPr>
            <a:r>
              <a:rPr lang="it-IT" sz="2600" dirty="0">
                <a:latin typeface="Arial" panose="020B0604020202020204" pitchFamily="34" charset="0"/>
                <a:cs typeface="Arial" panose="020B0604020202020204" pitchFamily="34" charset="0"/>
              </a:rPr>
              <a:t>promozione di specie e/o varietà autoctone, coltivate con metodi a basso impatto ambientale</a:t>
            </a:r>
          </a:p>
          <a:p>
            <a:pPr marL="0" indent="0">
              <a:buNone/>
            </a:pPr>
            <a:r>
              <a:rPr lang="it-IT" sz="2900" b="1" dirty="0">
                <a:latin typeface="Arial" panose="020B0604020202020204" pitchFamily="34" charset="0"/>
                <a:cs typeface="Arial" panose="020B0604020202020204" pitchFamily="34" charset="0"/>
              </a:rPr>
              <a:t>Vino</a:t>
            </a:r>
          </a:p>
          <a:p>
            <a:pPr>
              <a:buFont typeface="Wingdings" panose="05000000000000000000" pitchFamily="2" charset="2"/>
              <a:buChar char="§"/>
            </a:pPr>
            <a:r>
              <a:rPr lang="it-IT" sz="2600" dirty="0">
                <a:latin typeface="Arial" panose="020B0604020202020204" pitchFamily="34" charset="0"/>
                <a:cs typeface="Arial" panose="020B0604020202020204" pitchFamily="34" charset="0"/>
              </a:rPr>
              <a:t>provenienza da vitigni storicamente presenti nella zona di produzione</a:t>
            </a:r>
          </a:p>
          <a:p>
            <a:pPr>
              <a:buFont typeface="Wingdings" panose="05000000000000000000" pitchFamily="2" charset="2"/>
              <a:buChar char="§"/>
            </a:pPr>
            <a:r>
              <a:rPr lang="it-IT" sz="2600" dirty="0">
                <a:latin typeface="Arial" panose="020B0604020202020204" pitchFamily="34" charset="0"/>
                <a:cs typeface="Arial" panose="020B0604020202020204" pitchFamily="34" charset="0"/>
              </a:rPr>
              <a:t>produzione annua non superiore alle 100.000 bottiglie</a:t>
            </a:r>
          </a:p>
          <a:p>
            <a:pPr>
              <a:buFont typeface="Wingdings" panose="05000000000000000000" pitchFamily="2" charset="2"/>
              <a:buChar char="§"/>
            </a:pPr>
            <a:r>
              <a:rPr lang="it-IT" sz="2600" dirty="0">
                <a:latin typeface="Arial" panose="020B0604020202020204" pitchFamily="34" charset="0"/>
                <a:cs typeface="Arial" panose="020B0604020202020204" pitchFamily="34" charset="0"/>
              </a:rPr>
              <a:t>divieto, nella vinificazione, di tecniche chimiche (ad eccezione dell’uso </a:t>
            </a:r>
            <a:r>
              <a:rPr lang="it-IT" sz="2600" dirty="0" smtClean="0">
                <a:latin typeface="Arial" panose="020B0604020202020204" pitchFamily="34" charset="0"/>
                <a:cs typeface="Arial" panose="020B0604020202020204" pitchFamily="34" charset="0"/>
              </a:rPr>
              <a:t>dell’anidride </a:t>
            </a:r>
            <a:r>
              <a:rPr lang="it-IT" sz="2600" dirty="0">
                <a:latin typeface="Arial" panose="020B0604020202020204" pitchFamily="34" charset="0"/>
                <a:cs typeface="Arial" panose="020B0604020202020204" pitchFamily="34" charset="0"/>
              </a:rPr>
              <a:t>solforosa), di lieviti OGM e di trucioli per l’invecchiamento.</a:t>
            </a:r>
          </a:p>
          <a:p>
            <a:pPr marL="0" indent="0" fontAlgn="base">
              <a:buNone/>
            </a:pPr>
            <a:r>
              <a:rPr lang="it-IT" sz="2600" b="1" dirty="0">
                <a:latin typeface="Arial" panose="020B0604020202020204" pitchFamily="34" charset="0"/>
                <a:cs typeface="Arial" panose="020B0604020202020204" pitchFamily="34" charset="0"/>
              </a:rPr>
              <a:t>Salumi:</a:t>
            </a:r>
            <a:br>
              <a:rPr lang="it-IT" sz="2600" b="1" dirty="0">
                <a:latin typeface="Arial" panose="020B0604020202020204" pitchFamily="34" charset="0"/>
                <a:cs typeface="Arial" panose="020B0604020202020204" pitchFamily="34" charset="0"/>
              </a:rPr>
            </a:br>
            <a:r>
              <a:rPr lang="it-IT" sz="2600" b="1" dirty="0">
                <a:latin typeface="Arial" panose="020B0604020202020204" pitchFamily="34" charset="0"/>
                <a:cs typeface="Arial" panose="020B0604020202020204" pitchFamily="34" charset="0"/>
              </a:rPr>
              <a:t>-     </a:t>
            </a:r>
            <a:r>
              <a:rPr lang="it-IT" sz="2600" dirty="0">
                <a:latin typeface="Arial" panose="020B0604020202020204" pitchFamily="34" charset="0"/>
                <a:cs typeface="Arial" panose="020B0604020202020204" pitchFamily="34" charset="0"/>
              </a:rPr>
              <a:t>produzione del venditore da animali allevati localmente nel rispetto del benessere dell’animale ed alimentati con materie prime di buona qualità</a:t>
            </a:r>
            <a:br>
              <a:rPr lang="it-IT" sz="2600" dirty="0">
                <a:latin typeface="Arial" panose="020B0604020202020204" pitchFamily="34" charset="0"/>
                <a:cs typeface="Arial" panose="020B0604020202020204" pitchFamily="34" charset="0"/>
              </a:rPr>
            </a:br>
            <a:r>
              <a:rPr lang="it-IT" sz="2600" dirty="0">
                <a:latin typeface="Arial" panose="020B0604020202020204" pitchFamily="34" charset="0"/>
                <a:cs typeface="Arial" panose="020B0604020202020204" pitchFamily="34" charset="0"/>
              </a:rPr>
              <a:t>-     divieto dell’uso di zuccheri, sieri del latte e caseinati, esaltatori di sapidità.</a:t>
            </a:r>
            <a:br>
              <a:rPr lang="it-IT" sz="2600" dirty="0">
                <a:latin typeface="Arial" panose="020B0604020202020204" pitchFamily="34" charset="0"/>
                <a:cs typeface="Arial" panose="020B0604020202020204" pitchFamily="34" charset="0"/>
              </a:rPr>
            </a:br>
            <a:r>
              <a:rPr lang="it-IT" sz="2600" dirty="0">
                <a:latin typeface="Arial" panose="020B0604020202020204" pitchFamily="34" charset="0"/>
                <a:cs typeface="Arial" panose="020B0604020202020204" pitchFamily="34" charset="0"/>
              </a:rPr>
              <a:t>-     stagionatura naturale e non forzata.</a:t>
            </a:r>
          </a:p>
          <a:p>
            <a:pPr marL="0" indent="0" fontAlgn="base">
              <a:buNone/>
            </a:pPr>
            <a:r>
              <a:rPr lang="it-IT" sz="2600" b="1" dirty="0">
                <a:latin typeface="Arial" panose="020B0604020202020204" pitchFamily="34" charset="0"/>
                <a:cs typeface="Arial" panose="020B0604020202020204" pitchFamily="34" charset="0"/>
              </a:rPr>
              <a:t> Durata della certificazione </a:t>
            </a:r>
            <a:r>
              <a:rPr lang="it-IT" sz="2600" i="1" dirty="0" err="1">
                <a:latin typeface="Arial" panose="020B0604020202020204" pitchFamily="34" charset="0"/>
                <a:cs typeface="Arial" panose="020B0604020202020204" pitchFamily="34" charset="0"/>
              </a:rPr>
              <a:t>Chilomtero</a:t>
            </a:r>
            <a:r>
              <a:rPr lang="it-IT" sz="2600" i="1" dirty="0">
                <a:latin typeface="Arial" panose="020B0604020202020204" pitchFamily="34" charset="0"/>
                <a:cs typeface="Arial" panose="020B0604020202020204" pitchFamily="34" charset="0"/>
              </a:rPr>
              <a:t> Zero</a:t>
            </a:r>
            <a:r>
              <a:rPr lang="it-IT" sz="2600" b="1" dirty="0">
                <a:latin typeface="Arial" panose="020B0604020202020204" pitchFamily="34" charset="0"/>
                <a:cs typeface="Arial" panose="020B0604020202020204" pitchFamily="34" charset="0"/>
              </a:rPr>
              <a:t>:</a:t>
            </a:r>
            <a:br>
              <a:rPr lang="it-IT" sz="2600" b="1" dirty="0">
                <a:latin typeface="Arial" panose="020B0604020202020204" pitchFamily="34" charset="0"/>
                <a:cs typeface="Arial" panose="020B0604020202020204" pitchFamily="34" charset="0"/>
              </a:rPr>
            </a:br>
            <a:r>
              <a:rPr lang="it-IT" sz="2600" b="1" dirty="0">
                <a:latin typeface="Arial" panose="020B0604020202020204" pitchFamily="34" charset="0"/>
                <a:cs typeface="Arial" panose="020B0604020202020204" pitchFamily="34" charset="0"/>
              </a:rPr>
              <a:t>-    </a:t>
            </a:r>
            <a:r>
              <a:rPr lang="it-IT" sz="2600" dirty="0">
                <a:latin typeface="Arial" panose="020B0604020202020204" pitchFamily="34" charset="0"/>
                <a:cs typeface="Arial" panose="020B0604020202020204" pitchFamily="34" charset="0"/>
              </a:rPr>
              <a:t>per</a:t>
            </a:r>
            <a:r>
              <a:rPr lang="it-IT" sz="2600" b="1" dirty="0">
                <a:latin typeface="Arial" panose="020B0604020202020204" pitchFamily="34" charset="0"/>
                <a:cs typeface="Arial" panose="020B0604020202020204" pitchFamily="34" charset="0"/>
              </a:rPr>
              <a:t> </a:t>
            </a:r>
            <a:r>
              <a:rPr lang="it-IT" sz="2600" dirty="0">
                <a:latin typeface="Arial" panose="020B0604020202020204" pitchFamily="34" charset="0"/>
                <a:cs typeface="Arial" panose="020B0604020202020204" pitchFamily="34" charset="0"/>
              </a:rPr>
              <a:t>produttori primari o fornitori di servizi: </a:t>
            </a:r>
            <a:r>
              <a:rPr lang="it-IT" sz="2600" dirty="0" err="1">
                <a:latin typeface="Arial" panose="020B0604020202020204" pitchFamily="34" charset="0"/>
                <a:cs typeface="Arial" panose="020B0604020202020204" pitchFamily="34" charset="0"/>
              </a:rPr>
              <a:t>max</a:t>
            </a:r>
            <a:r>
              <a:rPr lang="it-IT" sz="2600" dirty="0">
                <a:latin typeface="Arial" panose="020B0604020202020204" pitchFamily="34" charset="0"/>
                <a:cs typeface="Arial" panose="020B0604020202020204" pitchFamily="34" charset="0"/>
              </a:rPr>
              <a:t> 3 anni, con eventuale rinnovo con revisione dei requisiti.</a:t>
            </a:r>
          </a:p>
          <a:p>
            <a:pPr marL="0" indent="0">
              <a:buNone/>
            </a:pPr>
            <a:endParaRPr lang="it-IT" sz="2000" dirty="0">
              <a:latin typeface="Arial" panose="020B0604020202020204" pitchFamily="34" charset="0"/>
              <a:cs typeface="Arial" panose="020B0604020202020204" pitchFamily="34" charset="0"/>
            </a:endParaRPr>
          </a:p>
          <a:p>
            <a:pPr>
              <a:buFont typeface="Wingdings" panose="05000000000000000000" pitchFamily="2" charset="2"/>
              <a:buChar char="§"/>
            </a:pPr>
            <a:endParaRPr lang="it-IT"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6173647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562074"/>
          </a:xfrm>
        </p:spPr>
        <p:txBody>
          <a:bodyPr>
            <a:normAutofit/>
          </a:bodyPr>
          <a:lstStyle/>
          <a:p>
            <a:r>
              <a:rPr lang="it-IT" sz="2400" b="1" dirty="0">
                <a:latin typeface="Arial" panose="020B0604020202020204" pitchFamily="34" charset="0"/>
                <a:cs typeface="Arial" panose="020B0604020202020204" pitchFamily="34" charset="0"/>
              </a:rPr>
              <a:t>AGRICOLTURA BIOLOGICA</a:t>
            </a:r>
          </a:p>
        </p:txBody>
      </p:sp>
      <p:sp>
        <p:nvSpPr>
          <p:cNvPr id="7" name="Segnaposto contenuto 6"/>
          <p:cNvSpPr>
            <a:spLocks noGrp="1"/>
          </p:cNvSpPr>
          <p:nvPr>
            <p:ph idx="1"/>
          </p:nvPr>
        </p:nvSpPr>
        <p:spPr>
          <a:xfrm>
            <a:off x="457200" y="908720"/>
            <a:ext cx="8229600" cy="5217443"/>
          </a:xfrm>
        </p:spPr>
        <p:txBody>
          <a:bodyPr/>
          <a:lstStyle/>
          <a:p>
            <a:pPr marL="0" indent="0">
              <a:buNone/>
            </a:pPr>
            <a:r>
              <a:rPr lang="it-IT" sz="2000" b="1" dirty="0">
                <a:latin typeface="Arial" panose="020B0604020202020204" pitchFamily="34" charset="0"/>
                <a:cs typeface="Arial" panose="020B0604020202020204" pitchFamily="34" charset="0"/>
              </a:rPr>
              <a:t>Concetto</a:t>
            </a:r>
            <a:r>
              <a:rPr lang="it-IT" sz="2000" dirty="0">
                <a:latin typeface="Arial" panose="020B0604020202020204" pitchFamily="34" charset="0"/>
                <a:cs typeface="Arial" panose="020B0604020202020204" pitchFamily="34" charset="0"/>
              </a:rPr>
              <a:t>: metodo di coltivazione e di allevamento che ammette solo l'impiego di sostanze naturali, escludendo l'utilizzo di prodotti di sintesi chimica (concimi, diserbanti, pesticidi).</a:t>
            </a:r>
          </a:p>
          <a:p>
            <a:pPr marL="0" indent="0">
              <a:buNone/>
            </a:pPr>
            <a:r>
              <a:rPr lang="it-IT" sz="2000" b="1" dirty="0">
                <a:latin typeface="Arial" panose="020B0604020202020204" pitchFamily="34" charset="0"/>
                <a:cs typeface="Arial" panose="020B0604020202020204" pitchFamily="34" charset="0"/>
              </a:rPr>
              <a:t>Principi</a:t>
            </a:r>
            <a:r>
              <a:rPr lang="it-IT" sz="2000" dirty="0">
                <a:latin typeface="Arial" panose="020B0604020202020204" pitchFamily="34" charset="0"/>
                <a:cs typeface="Arial" panose="020B0604020202020204" pitchFamily="34" charset="0"/>
              </a:rPr>
              <a:t>:</a:t>
            </a:r>
          </a:p>
          <a:p>
            <a:pPr>
              <a:buFont typeface="Wingdings" panose="05000000000000000000" pitchFamily="2" charset="2"/>
              <a:buChar char="§"/>
            </a:pPr>
            <a:r>
              <a:rPr lang="it-IT" sz="2000" dirty="0">
                <a:latin typeface="Arial" panose="020B0604020202020204" pitchFamily="34" charset="0"/>
                <a:cs typeface="Arial" panose="020B0604020202020204" pitchFamily="34" charset="0"/>
              </a:rPr>
              <a:t>sviluppo di un modello di produzione che eviti lo sfruttamento eccessivo delle risorse naturali</a:t>
            </a:r>
          </a:p>
          <a:p>
            <a:pPr>
              <a:buFont typeface="Wingdings" panose="05000000000000000000" pitchFamily="2" charset="2"/>
              <a:buChar char="§"/>
            </a:pPr>
            <a:r>
              <a:rPr lang="it-IT" sz="2000" dirty="0">
                <a:latin typeface="Arial" panose="020B0604020202020204" pitchFamily="34" charset="0"/>
                <a:cs typeface="Arial" panose="020B0604020202020204" pitchFamily="34" charset="0"/>
              </a:rPr>
              <a:t>salvaguardia della fertilità naturale del suolo con impiego di materiale organico e appropriate tecniche agricole che non lo sfruttino in maniera intensiva</a:t>
            </a:r>
          </a:p>
          <a:p>
            <a:pPr>
              <a:buFont typeface="Wingdings" panose="05000000000000000000" pitchFamily="2" charset="2"/>
              <a:buChar char="§"/>
            </a:pPr>
            <a:r>
              <a:rPr lang="it-IT" sz="2000" dirty="0">
                <a:latin typeface="Arial" panose="020B0604020202020204" pitchFamily="34" charset="0"/>
                <a:cs typeface="Arial" panose="020B0604020202020204" pitchFamily="34" charset="0"/>
              </a:rPr>
              <a:t>promozione della biodiversità</a:t>
            </a:r>
          </a:p>
          <a:p>
            <a:pPr>
              <a:buFont typeface="Wingdings" panose="05000000000000000000" pitchFamily="2" charset="2"/>
              <a:buChar char="§"/>
            </a:pPr>
            <a:r>
              <a:rPr lang="it-IT" sz="2000" dirty="0">
                <a:latin typeface="Arial" panose="020B0604020202020204" pitchFamily="34" charset="0"/>
                <a:cs typeface="Arial" panose="020B0604020202020204" pitchFamily="34" charset="0"/>
              </a:rPr>
              <a:t>rispetto per il benessere degli animali, che vanno nutriti con prodotti vegetali biologici, escludendo la somministrazione di antibiotici, ormoni o altre sostanze che stimolino artificialmente la crescita e la produzione di latte</a:t>
            </a:r>
          </a:p>
        </p:txBody>
      </p:sp>
    </p:spTree>
    <p:extLst>
      <p:ext uri="{BB962C8B-B14F-4D97-AF65-F5344CB8AC3E}">
        <p14:creationId xmlns:p14="http://schemas.microsoft.com/office/powerpoint/2010/main" val="421185043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562074"/>
          </a:xfrm>
        </p:spPr>
        <p:txBody>
          <a:bodyPr>
            <a:normAutofit/>
          </a:bodyPr>
          <a:lstStyle/>
          <a:p>
            <a:r>
              <a:rPr lang="it-IT" sz="2000" b="1" dirty="0">
                <a:latin typeface="Arial" panose="020B0604020202020204" pitchFamily="34" charset="0"/>
                <a:cs typeface="Arial" panose="020B0604020202020204" pitchFamily="34" charset="0"/>
              </a:rPr>
              <a:t>AGRICOLTURA BIOLOGICA</a:t>
            </a:r>
            <a:endParaRPr lang="it-IT" sz="2000" dirty="0"/>
          </a:p>
        </p:txBody>
      </p:sp>
      <p:sp>
        <p:nvSpPr>
          <p:cNvPr id="3" name="Segnaposto contenuto 2"/>
          <p:cNvSpPr>
            <a:spLocks noGrp="1"/>
          </p:cNvSpPr>
          <p:nvPr>
            <p:ph idx="1"/>
          </p:nvPr>
        </p:nvSpPr>
        <p:spPr>
          <a:xfrm>
            <a:off x="457200" y="980728"/>
            <a:ext cx="8229600" cy="5145435"/>
          </a:xfrm>
        </p:spPr>
        <p:txBody>
          <a:bodyPr>
            <a:normAutofit/>
          </a:bodyPr>
          <a:lstStyle/>
          <a:p>
            <a:pPr marL="0" indent="0">
              <a:buNone/>
            </a:pPr>
            <a:r>
              <a:rPr lang="it-IT" sz="2000" b="1" dirty="0">
                <a:latin typeface="Arial" panose="020B0604020202020204" pitchFamily="34" charset="0"/>
                <a:cs typeface="Arial" panose="020B0604020202020204" pitchFamily="34" charset="0"/>
              </a:rPr>
              <a:t>PUNTI CARATTERIZZANTI:</a:t>
            </a:r>
          </a:p>
          <a:p>
            <a:pPr marL="0" indent="0">
              <a:buNone/>
            </a:pPr>
            <a:r>
              <a:rPr lang="it-IT" sz="2000" b="1" dirty="0">
                <a:latin typeface="Arial" panose="020B0604020202020204" pitchFamily="34" charset="0"/>
                <a:cs typeface="Arial" panose="020B0604020202020204" pitchFamily="34" charset="0"/>
              </a:rPr>
              <a:t>Per le coltivazioni</a:t>
            </a:r>
          </a:p>
          <a:p>
            <a:pPr>
              <a:buFont typeface="Wingdings" panose="05000000000000000000" pitchFamily="2" charset="2"/>
              <a:buChar char="Ø"/>
            </a:pPr>
            <a:r>
              <a:rPr lang="it-IT" sz="2000" dirty="0">
                <a:latin typeface="Arial" panose="020B0604020202020204" pitchFamily="34" charset="0"/>
                <a:cs typeface="Arial" panose="020B0604020202020204" pitchFamily="34" charset="0"/>
              </a:rPr>
              <a:t>difesa preventiva delle colture mediante:           </a:t>
            </a:r>
          </a:p>
          <a:p>
            <a:pPr>
              <a:buFont typeface="Wingdings" panose="05000000000000000000" pitchFamily="2" charset="2"/>
              <a:buChar char="§"/>
            </a:pPr>
            <a:r>
              <a:rPr lang="it-IT" sz="2000" dirty="0">
                <a:latin typeface="Arial" panose="020B0604020202020204" pitchFamily="34" charset="0"/>
                <a:cs typeface="Arial" panose="020B0604020202020204" pitchFamily="34" charset="0"/>
              </a:rPr>
              <a:t>selezione di specie resistenti alle malattie</a:t>
            </a:r>
          </a:p>
          <a:p>
            <a:pPr>
              <a:buFont typeface="Wingdings" panose="05000000000000000000" pitchFamily="2" charset="2"/>
              <a:buChar char="§"/>
            </a:pPr>
            <a:r>
              <a:rPr lang="it-IT" sz="2000" dirty="0">
                <a:latin typeface="Arial" panose="020B0604020202020204" pitchFamily="34" charset="0"/>
                <a:cs typeface="Arial" panose="020B0604020202020204" pitchFamily="34" charset="0"/>
              </a:rPr>
              <a:t>adozione di tecniche di coltivazioni appropriate:</a:t>
            </a:r>
          </a:p>
          <a:p>
            <a:pPr marL="0" indent="0">
              <a:buNone/>
            </a:pPr>
            <a:r>
              <a:rPr lang="it-IT" sz="2000" dirty="0">
                <a:latin typeface="Arial" panose="020B0604020202020204" pitchFamily="34" charset="0"/>
                <a:cs typeface="Arial" panose="020B0604020202020204" pitchFamily="34" charset="0"/>
              </a:rPr>
              <a:t>  </a:t>
            </a:r>
            <a:r>
              <a:rPr lang="it-IT" sz="2000" dirty="0"/>
              <a:t>          - </a:t>
            </a:r>
            <a:r>
              <a:rPr lang="it-IT" sz="2000" dirty="0">
                <a:latin typeface="Arial" panose="020B0604020202020204" pitchFamily="34" charset="0"/>
                <a:cs typeface="Arial" panose="020B0604020202020204" pitchFamily="34" charset="0"/>
              </a:rPr>
              <a:t>rotazione delle colture</a:t>
            </a:r>
          </a:p>
          <a:p>
            <a:pPr marL="0" indent="0">
              <a:buNone/>
            </a:pPr>
            <a:r>
              <a:rPr lang="it-IT" sz="2000" dirty="0">
                <a:latin typeface="Arial" panose="020B0604020202020204" pitchFamily="34" charset="0"/>
                <a:cs typeface="Arial" panose="020B0604020202020204" pitchFamily="34" charset="0"/>
              </a:rPr>
              <a:t>          - piantumazione di siepi ed alberi </a:t>
            </a:r>
          </a:p>
          <a:p>
            <a:pPr marL="0" indent="0">
              <a:buNone/>
            </a:pPr>
            <a:r>
              <a:rPr lang="it-IT" sz="2000" dirty="0">
                <a:latin typeface="Arial" panose="020B0604020202020204" pitchFamily="34" charset="0"/>
                <a:cs typeface="Arial" panose="020B0604020202020204" pitchFamily="34" charset="0"/>
              </a:rPr>
              <a:t>          - consociazione </a:t>
            </a:r>
          </a:p>
          <a:p>
            <a:pPr marL="0" indent="0">
              <a:buNone/>
            </a:pPr>
            <a:r>
              <a:rPr lang="it-IT" sz="2000" dirty="0">
                <a:latin typeface="Arial" panose="020B0604020202020204" pitchFamily="34" charset="0"/>
                <a:cs typeface="Arial" panose="020B0604020202020204" pitchFamily="34" charset="0"/>
              </a:rPr>
              <a:t>          - impiego di sostanze naturali per correggere le </a:t>
            </a:r>
          </a:p>
          <a:p>
            <a:pPr marL="0" indent="0">
              <a:buNone/>
            </a:pPr>
            <a:r>
              <a:rPr lang="it-IT" sz="2000" dirty="0">
                <a:latin typeface="Arial" panose="020B0604020202020204" pitchFamily="34" charset="0"/>
                <a:cs typeface="Arial" panose="020B0604020202020204" pitchFamily="34" charset="0"/>
              </a:rPr>
              <a:t>            caratteristiche chimiche del terreno e difendere le</a:t>
            </a:r>
          </a:p>
          <a:p>
            <a:pPr marL="0" indent="0">
              <a:buNone/>
            </a:pPr>
            <a:r>
              <a:rPr lang="it-IT" sz="2000" dirty="0">
                <a:latin typeface="Arial" panose="020B0604020202020204" pitchFamily="34" charset="0"/>
                <a:cs typeface="Arial" panose="020B0604020202020204" pitchFamily="34" charset="0"/>
              </a:rPr>
              <a:t>            coltivazioni dalle </a:t>
            </a:r>
            <a:r>
              <a:rPr lang="it-IT" sz="2000" dirty="0" smtClean="0">
                <a:latin typeface="Arial" panose="020B0604020202020204" pitchFamily="34" charset="0"/>
                <a:cs typeface="Arial" panose="020B0604020202020204" pitchFamily="34" charset="0"/>
              </a:rPr>
              <a:t>crittogame</a:t>
            </a:r>
          </a:p>
          <a:p>
            <a:pPr>
              <a:buFont typeface="Wingdings" panose="05000000000000000000" pitchFamily="2" charset="2"/>
              <a:buChar char="Ø"/>
            </a:pPr>
            <a:r>
              <a:rPr lang="it-IT" sz="2000" dirty="0" smtClean="0">
                <a:latin typeface="Arial" panose="020B0604020202020204" pitchFamily="34" charset="0"/>
                <a:cs typeface="Arial" panose="020B0604020202020204" pitchFamily="34" charset="0"/>
              </a:rPr>
              <a:t> lotta biologica </a:t>
            </a:r>
            <a:endParaRPr lang="it-IT" sz="2000" dirty="0">
              <a:latin typeface="Arial" panose="020B0604020202020204" pitchFamily="34" charset="0"/>
              <a:cs typeface="Arial" panose="020B0604020202020204" pitchFamily="34" charset="0"/>
            </a:endParaRPr>
          </a:p>
          <a:p>
            <a:pPr>
              <a:buFont typeface="Wingdings" panose="05000000000000000000" pitchFamily="2" charset="2"/>
              <a:buChar char="Ø"/>
            </a:pPr>
            <a:r>
              <a:rPr lang="it-IT" sz="2000" dirty="0">
                <a:latin typeface="Arial" panose="020B0604020202020204" pitchFamily="34" charset="0"/>
                <a:cs typeface="Arial" panose="020B0604020202020204" pitchFamily="34" charset="0"/>
              </a:rPr>
              <a:t> impiego di fertilizzanti naturali (letame o sfalci compostati, sovescio)</a:t>
            </a:r>
          </a:p>
        </p:txBody>
      </p:sp>
      <p:pic>
        <p:nvPicPr>
          <p:cNvPr id="4" name="Immagin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94241" y="1016252"/>
            <a:ext cx="2266191" cy="1510794"/>
          </a:xfrm>
          <a:prstGeom prst="rect">
            <a:avLst/>
          </a:prstGeom>
        </p:spPr>
      </p:pic>
    </p:spTree>
    <p:extLst>
      <p:ext uri="{BB962C8B-B14F-4D97-AF65-F5344CB8AC3E}">
        <p14:creationId xmlns:p14="http://schemas.microsoft.com/office/powerpoint/2010/main" val="282276398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634082"/>
          </a:xfrm>
        </p:spPr>
        <p:txBody>
          <a:bodyPr>
            <a:normAutofit/>
          </a:bodyPr>
          <a:lstStyle/>
          <a:p>
            <a:r>
              <a:rPr lang="it-IT" sz="2400" b="1" dirty="0">
                <a:latin typeface="Arial" panose="020B0604020202020204" pitchFamily="34" charset="0"/>
                <a:cs typeface="Arial" panose="020B0604020202020204" pitchFamily="34" charset="0"/>
              </a:rPr>
              <a:t>AGRICOLTURA BIOLOGICA VIDEO</a:t>
            </a:r>
          </a:p>
        </p:txBody>
      </p:sp>
      <p:sp>
        <p:nvSpPr>
          <p:cNvPr id="3" name="Segnaposto contenuto 2"/>
          <p:cNvSpPr>
            <a:spLocks noGrp="1"/>
          </p:cNvSpPr>
          <p:nvPr>
            <p:ph idx="1"/>
          </p:nvPr>
        </p:nvSpPr>
        <p:spPr/>
        <p:txBody>
          <a:bodyPr/>
          <a:lstStyle/>
          <a:p>
            <a:r>
              <a:rPr lang="it-IT" dirty="0" smtClean="0">
                <a:hlinkClick r:id="rId2"/>
              </a:rPr>
              <a:t>https</a:t>
            </a:r>
            <a:r>
              <a:rPr lang="it-IT" dirty="0">
                <a:hlinkClick r:id="rId2"/>
              </a:rPr>
              <a:t>://www.youtube.com/watch?v=_JmM0UbyYiM</a:t>
            </a:r>
            <a:endParaRPr lang="it-IT" dirty="0"/>
          </a:p>
          <a:p>
            <a:r>
              <a:rPr lang="it-IT" dirty="0">
                <a:hlinkClick r:id="rId3"/>
              </a:rPr>
              <a:t>https://www.youtube.com/watch?v=My-wkU95RBM</a:t>
            </a:r>
            <a:endParaRPr lang="it-IT" dirty="0"/>
          </a:p>
        </p:txBody>
      </p:sp>
    </p:spTree>
    <p:extLst>
      <p:ext uri="{BB962C8B-B14F-4D97-AF65-F5344CB8AC3E}">
        <p14:creationId xmlns:p14="http://schemas.microsoft.com/office/powerpoint/2010/main" val="133446647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562074"/>
          </a:xfrm>
        </p:spPr>
        <p:txBody>
          <a:bodyPr>
            <a:normAutofit/>
          </a:bodyPr>
          <a:lstStyle/>
          <a:p>
            <a:r>
              <a:rPr lang="it-IT" sz="2400" b="1" dirty="0">
                <a:latin typeface="Arial" panose="020B0604020202020204" pitchFamily="34" charset="0"/>
                <a:cs typeface="Arial" panose="020B0604020202020204" pitchFamily="34" charset="0"/>
              </a:rPr>
              <a:t>AGRICOLTURA BIOLOGICA</a:t>
            </a:r>
            <a:endParaRPr lang="it-IT" sz="2400" dirty="0"/>
          </a:p>
        </p:txBody>
      </p:sp>
      <p:sp>
        <p:nvSpPr>
          <p:cNvPr id="3" name="Segnaposto contenuto 2"/>
          <p:cNvSpPr>
            <a:spLocks noGrp="1"/>
          </p:cNvSpPr>
          <p:nvPr>
            <p:ph idx="1"/>
          </p:nvPr>
        </p:nvSpPr>
        <p:spPr>
          <a:xfrm>
            <a:off x="457200" y="836712"/>
            <a:ext cx="8229600" cy="5289451"/>
          </a:xfrm>
        </p:spPr>
        <p:txBody>
          <a:bodyPr>
            <a:noAutofit/>
          </a:bodyPr>
          <a:lstStyle/>
          <a:p>
            <a:pPr marL="0" indent="0">
              <a:buNone/>
            </a:pPr>
            <a:r>
              <a:rPr lang="it-IT" sz="2400" b="1" dirty="0">
                <a:latin typeface="Arial" panose="020B0604020202020204" pitchFamily="34" charset="0"/>
                <a:cs typeface="Arial" panose="020B0604020202020204" pitchFamily="34" charset="0"/>
              </a:rPr>
              <a:t>Per gli allevamenti</a:t>
            </a:r>
          </a:p>
          <a:p>
            <a:pPr>
              <a:buFont typeface="Wingdings" panose="05000000000000000000" pitchFamily="2" charset="2"/>
              <a:buChar char="Ø"/>
            </a:pPr>
            <a:r>
              <a:rPr lang="it-IT" sz="2400" dirty="0">
                <a:latin typeface="Arial" panose="020B0604020202020204" pitchFamily="34" charset="0"/>
                <a:cs typeface="Arial" panose="020B0604020202020204" pitchFamily="34" charset="0"/>
              </a:rPr>
              <a:t>allevamento di un numero di capi di bestiame adeguato alla superficie disponibile, in strutture salubri, correttamente dimensionate </a:t>
            </a:r>
          </a:p>
          <a:p>
            <a:pPr>
              <a:buFont typeface="Wingdings" panose="05000000000000000000" pitchFamily="2" charset="2"/>
              <a:buChar char="Ø"/>
            </a:pPr>
            <a:r>
              <a:rPr lang="it-IT" sz="2400" dirty="0">
                <a:latin typeface="Arial" panose="020B0604020202020204" pitchFamily="34" charset="0"/>
                <a:cs typeface="Arial" panose="020B0604020202020204" pitchFamily="34" charset="0"/>
              </a:rPr>
              <a:t>preferibilmente, scelta di razze autoctone, ben adattate alle condizioni ambientali locali, resistenti alle malattie e adatte alla stabulazione all'aperto</a:t>
            </a:r>
          </a:p>
          <a:p>
            <a:pPr>
              <a:buFont typeface="Wingdings" panose="05000000000000000000" pitchFamily="2" charset="2"/>
              <a:buChar char="Ø"/>
            </a:pPr>
            <a:r>
              <a:rPr lang="it-IT" sz="2400" dirty="0">
                <a:latin typeface="Arial" panose="020B0604020202020204" pitchFamily="34" charset="0"/>
                <a:cs typeface="Arial" panose="020B0604020202020204" pitchFamily="34" charset="0"/>
              </a:rPr>
              <a:t>dieta bilanciata e rispondente al fabbisogno nutrizionale degli animali, costituita da prodotti biologici vegetali, preferibilmente coltivati nell’azienda o nel comprensorio in cui l'azienda ricade</a:t>
            </a:r>
          </a:p>
          <a:p>
            <a:pPr marL="0" indent="0">
              <a:buNone/>
            </a:pPr>
            <a:r>
              <a:rPr lang="it-IT" sz="2400" dirty="0">
                <a:latin typeface="Arial" panose="020B0604020202020204" pitchFamily="34" charset="0"/>
                <a:cs typeface="Arial" panose="020B0604020202020204" pitchFamily="34" charset="0"/>
              </a:rPr>
              <a:t/>
            </a:r>
            <a:br>
              <a:rPr lang="it-IT" sz="2400" dirty="0">
                <a:latin typeface="Arial" panose="020B0604020202020204" pitchFamily="34" charset="0"/>
                <a:cs typeface="Arial" panose="020B0604020202020204" pitchFamily="34" charset="0"/>
              </a:rPr>
            </a:br>
            <a:endParaRPr lang="it-IT" sz="2400" dirty="0">
              <a:latin typeface="Arial" panose="020B0604020202020204" pitchFamily="34" charset="0"/>
              <a:cs typeface="Arial" panose="020B0604020202020204" pitchFamily="34" charset="0"/>
            </a:endParaRPr>
          </a:p>
          <a:p>
            <a:pPr marL="0" indent="0">
              <a:buNone/>
            </a:pPr>
            <a:endParaRPr lang="it-IT" sz="1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1023518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xmlns="" id="{D90972A2-EEF6-4226-BEDC-F08889C75985}"/>
              </a:ext>
            </a:extLst>
          </p:cNvPr>
          <p:cNvSpPr>
            <a:spLocks noGrp="1"/>
          </p:cNvSpPr>
          <p:nvPr>
            <p:ph type="title"/>
          </p:nvPr>
        </p:nvSpPr>
        <p:spPr>
          <a:xfrm>
            <a:off x="457200" y="274638"/>
            <a:ext cx="8229600" cy="778098"/>
          </a:xfrm>
        </p:spPr>
        <p:txBody>
          <a:bodyPr>
            <a:normAutofit/>
          </a:bodyPr>
          <a:lstStyle/>
          <a:p>
            <a:r>
              <a:rPr lang="it-IT" sz="2800" b="1" dirty="0">
                <a:latin typeface="Arial" panose="020B0604020202020204" pitchFamily="34" charset="0"/>
                <a:cs typeface="Arial" panose="020B0604020202020204" pitchFamily="34" charset="0"/>
              </a:rPr>
              <a:t>AGRICOLTURA BIOLOGICA</a:t>
            </a:r>
            <a:endParaRPr lang="it-IT" sz="2800" dirty="0"/>
          </a:p>
        </p:txBody>
      </p:sp>
      <p:sp>
        <p:nvSpPr>
          <p:cNvPr id="3" name="Segnaposto contenuto 2">
            <a:extLst>
              <a:ext uri="{FF2B5EF4-FFF2-40B4-BE49-F238E27FC236}">
                <a16:creationId xmlns:a16="http://schemas.microsoft.com/office/drawing/2014/main" xmlns="" id="{1A50B7B8-476E-484D-B6FD-49648CC36736}"/>
              </a:ext>
            </a:extLst>
          </p:cNvPr>
          <p:cNvSpPr>
            <a:spLocks noGrp="1"/>
          </p:cNvSpPr>
          <p:nvPr>
            <p:ph idx="1"/>
          </p:nvPr>
        </p:nvSpPr>
        <p:spPr>
          <a:xfrm>
            <a:off x="457200" y="1196752"/>
            <a:ext cx="8229600" cy="4929411"/>
          </a:xfrm>
        </p:spPr>
        <p:txBody>
          <a:bodyPr>
            <a:normAutofit fontScale="92500" lnSpcReduction="10000"/>
          </a:bodyPr>
          <a:lstStyle/>
          <a:p>
            <a:pPr>
              <a:buFont typeface="Wingdings" panose="05000000000000000000" pitchFamily="2" charset="2"/>
              <a:buChar char="Ø"/>
            </a:pPr>
            <a:r>
              <a:rPr lang="it-IT" sz="2800" dirty="0">
                <a:latin typeface="Arial" panose="020B0604020202020204" pitchFamily="34" charset="0"/>
                <a:cs typeface="Arial" panose="020B0604020202020204" pitchFamily="34" charset="0"/>
              </a:rPr>
              <a:t>divieto dell’uso di: stimolatori di crescita o stimolatori dell'appetito sintetici; conservanti e coloranti; sottoprodotti animali (es. farine di pesce, residui di macello) ad eccezione di latte e prodotti lattiero-caseari, alimenti trattati con solventi (es. panelli di soia o altri semi oleosi) o addizionati di agenti chimici in genere; OGM; vitamine sintetiche</a:t>
            </a:r>
          </a:p>
          <a:p>
            <a:pPr>
              <a:buFont typeface="Wingdings" panose="05000000000000000000" pitchFamily="2" charset="2"/>
              <a:buChar char="Ø"/>
            </a:pPr>
            <a:r>
              <a:rPr lang="it-IT" sz="2800" dirty="0">
                <a:latin typeface="Arial" panose="020B0604020202020204" pitchFamily="34" charset="0"/>
                <a:cs typeface="Arial" panose="020B0604020202020204" pitchFamily="34" charset="0"/>
              </a:rPr>
              <a:t> divieto dell’ingegneria genetica, del trapianto di embrioni e dell'uso di ormoni per regolare l'ovulazione </a:t>
            </a:r>
          </a:p>
          <a:p>
            <a:pPr>
              <a:buFont typeface="Wingdings" panose="05000000000000000000" pitchFamily="2" charset="2"/>
              <a:buChar char="Ø"/>
            </a:pPr>
            <a:r>
              <a:rPr lang="it-IT" sz="2800" dirty="0">
                <a:latin typeface="Arial" panose="020B0604020202020204" pitchFamily="34" charset="0"/>
                <a:cs typeface="Arial" panose="020B0604020202020204" pitchFamily="34" charset="0"/>
              </a:rPr>
              <a:t>trasporto del bestiame breve, in condizioni di non </a:t>
            </a:r>
            <a:r>
              <a:rPr lang="it-IT" sz="2800" dirty="0" err="1">
                <a:latin typeface="Arial" panose="020B0604020202020204" pitchFamily="34" charset="0"/>
                <a:cs typeface="Arial" panose="020B0604020202020204" pitchFamily="34" charset="0"/>
              </a:rPr>
              <a:t>affaticabilità</a:t>
            </a:r>
            <a:r>
              <a:rPr lang="it-IT" sz="2800" dirty="0">
                <a:latin typeface="Arial" panose="020B0604020202020204" pitchFamily="34" charset="0"/>
                <a:cs typeface="Arial" panose="020B0604020202020204" pitchFamily="34" charset="0"/>
              </a:rPr>
              <a:t> e brutalità nel carico e scarico. Divieto dell'uso di calmanti durante il tragitto. </a:t>
            </a:r>
          </a:p>
          <a:p>
            <a:endParaRPr lang="it-IT" dirty="0"/>
          </a:p>
        </p:txBody>
      </p:sp>
    </p:spTree>
    <p:extLst>
      <p:ext uri="{BB962C8B-B14F-4D97-AF65-F5344CB8AC3E}">
        <p14:creationId xmlns:p14="http://schemas.microsoft.com/office/powerpoint/2010/main" val="316457300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683568" y="260648"/>
            <a:ext cx="8229600" cy="720080"/>
          </a:xfrm>
        </p:spPr>
        <p:txBody>
          <a:bodyPr>
            <a:normAutofit/>
          </a:bodyPr>
          <a:lstStyle/>
          <a:p>
            <a:r>
              <a:rPr lang="it-IT" sz="2800" b="1" dirty="0" smtClean="0">
                <a:latin typeface="Arial" panose="020B0604020202020204" pitchFamily="34" charset="0"/>
                <a:cs typeface="Arial" panose="020B0604020202020204" pitchFamily="34" charset="0"/>
              </a:rPr>
              <a:t>COLTIVAZIONI BIOLOGICHE IN ITALIA</a:t>
            </a:r>
            <a:endParaRPr lang="it-IT" sz="2800" b="1" dirty="0">
              <a:latin typeface="Arial" panose="020B0604020202020204" pitchFamily="34" charset="0"/>
              <a:cs typeface="Arial" panose="020B0604020202020204" pitchFamily="34" charset="0"/>
            </a:endParaRPr>
          </a:p>
        </p:txBody>
      </p:sp>
      <p:sp>
        <p:nvSpPr>
          <p:cNvPr id="3" name="Segnaposto contenuto 2"/>
          <p:cNvSpPr>
            <a:spLocks noGrp="1"/>
          </p:cNvSpPr>
          <p:nvPr>
            <p:ph idx="1"/>
          </p:nvPr>
        </p:nvSpPr>
        <p:spPr>
          <a:xfrm>
            <a:off x="457200" y="1052736"/>
            <a:ext cx="8229600" cy="5073427"/>
          </a:xfrm>
        </p:spPr>
        <p:txBody>
          <a:bodyPr>
            <a:normAutofit/>
          </a:bodyPr>
          <a:lstStyle/>
          <a:p>
            <a:pPr marL="0" indent="0">
              <a:buNone/>
            </a:pPr>
            <a:r>
              <a:rPr lang="it-IT" sz="2400" dirty="0" smtClean="0">
                <a:latin typeface="Arial" panose="020B0604020202020204" pitchFamily="34" charset="0"/>
                <a:cs typeface="Arial" panose="020B0604020202020204" pitchFamily="34" charset="0"/>
              </a:rPr>
              <a:t>-   In 5 anni, superficie coltivata: da 1 mln a 1,5 mln ha</a:t>
            </a:r>
          </a:p>
          <a:p>
            <a:pPr>
              <a:buFontTx/>
              <a:buChar char="-"/>
            </a:pPr>
            <a:r>
              <a:rPr lang="it-IT" sz="2400" dirty="0" smtClean="0">
                <a:latin typeface="Arial" panose="020B0604020202020204" pitchFamily="34" charset="0"/>
                <a:cs typeface="Arial" panose="020B0604020202020204" pitchFamily="34" charset="0"/>
              </a:rPr>
              <a:t>12% del totale dei terreni (in Europa, 6%), in Sicilia 30%</a:t>
            </a:r>
          </a:p>
          <a:p>
            <a:pPr>
              <a:buFontTx/>
              <a:buChar char="-"/>
            </a:pPr>
            <a:r>
              <a:rPr lang="it-IT" sz="2400" dirty="0" smtClean="0">
                <a:latin typeface="Arial" panose="020B0604020202020204" pitchFamily="34" charset="0"/>
                <a:cs typeface="Arial" panose="020B0604020202020204" pitchFamily="34" charset="0"/>
              </a:rPr>
              <a:t>In 4 anni, numero agricoltori biologici da 40.000 a 60.000, con giro di affari di 3,5 </a:t>
            </a:r>
            <a:r>
              <a:rPr lang="it-IT" sz="2400" dirty="0" err="1" smtClean="0">
                <a:latin typeface="Arial" panose="020B0604020202020204" pitchFamily="34" charset="0"/>
                <a:cs typeface="Arial" panose="020B0604020202020204" pitchFamily="34" charset="0"/>
              </a:rPr>
              <a:t>mld</a:t>
            </a:r>
            <a:r>
              <a:rPr lang="it-IT" sz="2400" dirty="0" smtClean="0">
                <a:latin typeface="Arial" panose="020B0604020202020204" pitchFamily="34" charset="0"/>
                <a:cs typeface="Arial" panose="020B0604020202020204" pitchFamily="34" charset="0"/>
              </a:rPr>
              <a:t> euro/anno, e 250.000 occupati</a:t>
            </a:r>
          </a:p>
          <a:p>
            <a:pPr>
              <a:buFontTx/>
              <a:buChar char="-"/>
            </a:pPr>
            <a:r>
              <a:rPr lang="it-IT" sz="2400" dirty="0" smtClean="0">
                <a:latin typeface="Arial" panose="020B0604020202020204" pitchFamily="34" charset="0"/>
                <a:cs typeface="Arial" panose="020B0604020202020204" pitchFamily="34" charset="0"/>
              </a:rPr>
              <a:t>1,4 mln ha coltivati a cereali, olivi e viti</a:t>
            </a:r>
          </a:p>
          <a:p>
            <a:pPr>
              <a:buFontTx/>
              <a:buChar char="-"/>
            </a:pPr>
            <a:r>
              <a:rPr lang="it-IT" sz="2400" dirty="0" smtClean="0">
                <a:latin typeface="Arial" panose="020B0604020202020204" pitchFamily="34" charset="0"/>
                <a:cs typeface="Arial" panose="020B0604020202020204" pitchFamily="34" charset="0"/>
              </a:rPr>
              <a:t>60% delle famiglie ha acquistato nel corso dell’anno almeno una volta prodotti biologici </a:t>
            </a:r>
            <a:endParaRPr lang="it-IT"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4721659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562074"/>
          </a:xfrm>
        </p:spPr>
        <p:txBody>
          <a:bodyPr>
            <a:normAutofit/>
          </a:bodyPr>
          <a:lstStyle/>
          <a:p>
            <a:r>
              <a:rPr lang="it-IT" sz="2400" b="1" dirty="0">
                <a:latin typeface="Arial" panose="020B0604020202020204" pitchFamily="34" charset="0"/>
                <a:cs typeface="Arial" panose="020B0604020202020204" pitchFamily="34" charset="0"/>
              </a:rPr>
              <a:t>AGRICOLTURA BIOLOGICA</a:t>
            </a:r>
          </a:p>
        </p:txBody>
      </p:sp>
      <p:sp>
        <p:nvSpPr>
          <p:cNvPr id="3" name="Segnaposto contenuto 2"/>
          <p:cNvSpPr>
            <a:spLocks noGrp="1"/>
          </p:cNvSpPr>
          <p:nvPr>
            <p:ph idx="1"/>
          </p:nvPr>
        </p:nvSpPr>
        <p:spPr>
          <a:xfrm>
            <a:off x="467544" y="908720"/>
            <a:ext cx="8229600" cy="5289451"/>
          </a:xfrm>
        </p:spPr>
        <p:txBody>
          <a:bodyPr>
            <a:normAutofit/>
          </a:bodyPr>
          <a:lstStyle/>
          <a:p>
            <a:pPr marL="0" indent="0">
              <a:buNone/>
            </a:pPr>
            <a:r>
              <a:rPr lang="it-IT" sz="2400" b="1" dirty="0">
                <a:latin typeface="Arial" panose="020B0604020202020204" pitchFamily="34" charset="0"/>
                <a:cs typeface="Arial" panose="020B0604020202020204" pitchFamily="34" charset="0"/>
              </a:rPr>
              <a:t>Motivi che favoriscono la diffusione delle pratiche biologiche</a:t>
            </a:r>
          </a:p>
          <a:p>
            <a:pPr>
              <a:buFont typeface="Wingdings" panose="05000000000000000000" pitchFamily="2" charset="2"/>
              <a:buChar char="ü"/>
            </a:pPr>
            <a:r>
              <a:rPr lang="it-IT" sz="2400" dirty="0">
                <a:latin typeface="Arial" panose="020B0604020202020204" pitchFamily="34" charset="0"/>
                <a:cs typeface="Arial" panose="020B0604020202020204" pitchFamily="34" charset="0"/>
              </a:rPr>
              <a:t>interesse dei consumatori</a:t>
            </a:r>
          </a:p>
          <a:p>
            <a:pPr>
              <a:buFont typeface="Wingdings" panose="05000000000000000000" pitchFamily="2" charset="2"/>
              <a:buChar char="ü"/>
            </a:pPr>
            <a:r>
              <a:rPr lang="it-IT" sz="2400" dirty="0">
                <a:latin typeface="Arial" panose="020B0604020202020204" pitchFamily="34" charset="0"/>
                <a:cs typeface="Arial" panose="020B0604020202020204" pitchFamily="34" charset="0"/>
              </a:rPr>
              <a:t>finanziamenti dell’UE per l’adozione di pratiche agricole ecocompatibili</a:t>
            </a:r>
          </a:p>
          <a:p>
            <a:pPr>
              <a:buFont typeface="Wingdings" panose="05000000000000000000" pitchFamily="2" charset="2"/>
              <a:buChar char="ü"/>
            </a:pPr>
            <a:r>
              <a:rPr lang="it-IT" sz="2400" dirty="0">
                <a:latin typeface="Arial" panose="020B0604020202020204" pitchFamily="34" charset="0"/>
                <a:cs typeface="Arial" panose="020B0604020202020204" pitchFamily="34" charset="0"/>
              </a:rPr>
              <a:t>incremento dei consumi di prodotti biologici nella ristorazione </a:t>
            </a:r>
            <a:r>
              <a:rPr lang="it-IT" sz="2400" dirty="0" smtClean="0">
                <a:latin typeface="Arial" panose="020B0604020202020204" pitchFamily="34" charset="0"/>
                <a:cs typeface="Arial" panose="020B0604020202020204" pitchFamily="34" charset="0"/>
              </a:rPr>
              <a:t>collettiva</a:t>
            </a:r>
          </a:p>
          <a:p>
            <a:pPr marL="0" indent="0">
              <a:buNone/>
            </a:pPr>
            <a:endParaRPr lang="it-IT" sz="2400" dirty="0">
              <a:latin typeface="Arial" panose="020B0604020202020204" pitchFamily="34" charset="0"/>
              <a:cs typeface="Arial" panose="020B0604020202020204" pitchFamily="34" charset="0"/>
            </a:endParaRPr>
          </a:p>
          <a:p>
            <a:pPr marL="0" indent="0">
              <a:buNone/>
            </a:pPr>
            <a:r>
              <a:rPr lang="it-IT" sz="2400" b="1" dirty="0" smtClean="0">
                <a:latin typeface="Arial" panose="020B0604020202020204" pitchFamily="34" charset="0"/>
                <a:cs typeface="Arial" panose="020B0604020202020204" pitchFamily="34" charset="0"/>
              </a:rPr>
              <a:t>Opportunità</a:t>
            </a:r>
          </a:p>
          <a:p>
            <a:pPr>
              <a:buFontTx/>
              <a:buChar char="-"/>
            </a:pPr>
            <a:r>
              <a:rPr lang="it-IT" sz="2400" dirty="0" smtClean="0">
                <a:latin typeface="Arial" panose="020B0604020202020204" pitchFamily="34" charset="0"/>
                <a:cs typeface="Arial" panose="020B0604020202020204" pitchFamily="34" charset="0"/>
              </a:rPr>
              <a:t>rilancio dell’agricoltura, nella fascia del </a:t>
            </a:r>
            <a:r>
              <a:rPr lang="it-IT" sz="2400" i="1" dirty="0" smtClean="0">
                <a:latin typeface="Arial" panose="020B0604020202020204" pitchFamily="34" charset="0"/>
                <a:cs typeface="Arial" panose="020B0604020202020204" pitchFamily="34" charset="0"/>
              </a:rPr>
              <a:t>made in </a:t>
            </a:r>
            <a:r>
              <a:rPr lang="it-IT" sz="2400" i="1" dirty="0" err="1" smtClean="0">
                <a:latin typeface="Arial" panose="020B0604020202020204" pitchFamily="34" charset="0"/>
                <a:cs typeface="Arial" panose="020B0604020202020204" pitchFamily="34" charset="0"/>
              </a:rPr>
              <a:t>Italy</a:t>
            </a:r>
            <a:endParaRPr lang="it-IT" sz="2400" dirty="0">
              <a:latin typeface="Arial" panose="020B0604020202020204" pitchFamily="34" charset="0"/>
              <a:cs typeface="Arial" panose="020B0604020202020204" pitchFamily="34" charset="0"/>
            </a:endParaRPr>
          </a:p>
          <a:p>
            <a:pPr>
              <a:buFontTx/>
              <a:buChar char="-"/>
            </a:pPr>
            <a:r>
              <a:rPr lang="it-IT" sz="2400" dirty="0" smtClean="0">
                <a:latin typeface="Arial" panose="020B0604020202020204" pitchFamily="34" charset="0"/>
                <a:cs typeface="Arial" panose="020B0604020202020204" pitchFamily="34" charset="0"/>
              </a:rPr>
              <a:t>ampie possibilità di lavoro</a:t>
            </a:r>
          </a:p>
          <a:p>
            <a:pPr>
              <a:buFontTx/>
              <a:buChar char="-"/>
            </a:pPr>
            <a:r>
              <a:rPr lang="it-IT" sz="2400" dirty="0">
                <a:latin typeface="Arial" panose="020B0604020202020204" pitchFamily="34" charset="0"/>
                <a:cs typeface="Arial" panose="020B0604020202020204" pitchFamily="34" charset="0"/>
              </a:rPr>
              <a:t>e</a:t>
            </a:r>
            <a:r>
              <a:rPr lang="it-IT" sz="2400" dirty="0" smtClean="0">
                <a:latin typeface="Arial" panose="020B0604020202020204" pitchFamily="34" charset="0"/>
                <a:cs typeface="Arial" panose="020B0604020202020204" pitchFamily="34" charset="0"/>
              </a:rPr>
              <a:t>conomia sostenibile </a:t>
            </a:r>
            <a:endParaRPr lang="it-IT"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3029567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706090"/>
          </a:xfrm>
        </p:spPr>
        <p:txBody>
          <a:bodyPr>
            <a:normAutofit/>
          </a:bodyPr>
          <a:lstStyle/>
          <a:p>
            <a:r>
              <a:rPr lang="it-IT" sz="2400" b="1" dirty="0" smtClean="0">
                <a:latin typeface="Arial" panose="020B0604020202020204" pitchFamily="34" charset="0"/>
                <a:cs typeface="Arial" panose="020B0604020202020204" pitchFamily="34" charset="0"/>
              </a:rPr>
              <a:t>LIMITI AGRICOLTURA BIOLOGICA</a:t>
            </a:r>
            <a:endParaRPr lang="it-IT" sz="2400" b="1" dirty="0">
              <a:latin typeface="Arial" panose="020B0604020202020204" pitchFamily="34" charset="0"/>
              <a:cs typeface="Arial" panose="020B0604020202020204" pitchFamily="34" charset="0"/>
            </a:endParaRPr>
          </a:p>
        </p:txBody>
      </p:sp>
      <p:sp>
        <p:nvSpPr>
          <p:cNvPr id="3" name="Segnaposto contenuto 2"/>
          <p:cNvSpPr>
            <a:spLocks noGrp="1"/>
          </p:cNvSpPr>
          <p:nvPr>
            <p:ph idx="1"/>
          </p:nvPr>
        </p:nvSpPr>
        <p:spPr>
          <a:xfrm>
            <a:off x="457200" y="1196752"/>
            <a:ext cx="8229600" cy="4929411"/>
          </a:xfrm>
        </p:spPr>
        <p:txBody>
          <a:bodyPr>
            <a:normAutofit fontScale="92500" lnSpcReduction="20000"/>
          </a:bodyPr>
          <a:lstStyle/>
          <a:p>
            <a:pPr>
              <a:buFont typeface="Wingdings" panose="05000000000000000000" pitchFamily="2" charset="2"/>
              <a:buChar char="ü"/>
            </a:pPr>
            <a:r>
              <a:rPr lang="it-IT" sz="2800" dirty="0">
                <a:latin typeface="Arial" panose="020B0604020202020204" pitchFamily="34" charset="0"/>
                <a:cs typeface="Arial" panose="020B0604020202020204" pitchFamily="34" charset="0"/>
              </a:rPr>
              <a:t>rese inferiori del 25-45% rispetto alla produzione convenzionale</a:t>
            </a:r>
          </a:p>
          <a:p>
            <a:pPr>
              <a:buFont typeface="Wingdings" panose="05000000000000000000" pitchFamily="2" charset="2"/>
              <a:buChar char="ü"/>
            </a:pPr>
            <a:r>
              <a:rPr lang="it-IT" sz="2800" dirty="0">
                <a:latin typeface="Arial" panose="020B0604020202020204" pitchFamily="34" charset="0"/>
                <a:cs typeface="Arial" panose="020B0604020202020204" pitchFamily="34" charset="0"/>
              </a:rPr>
              <a:t>esistenza di patologie non controllabili con sistemi biologici</a:t>
            </a:r>
          </a:p>
          <a:p>
            <a:pPr>
              <a:buFont typeface="Wingdings" panose="05000000000000000000" pitchFamily="2" charset="2"/>
              <a:buChar char="ü"/>
            </a:pPr>
            <a:r>
              <a:rPr lang="it-IT" sz="2800" dirty="0">
                <a:latin typeface="Arial" panose="020B0604020202020204" pitchFamily="34" charset="0"/>
                <a:cs typeface="Arial" panose="020B0604020202020204" pitchFamily="34" charset="0"/>
              </a:rPr>
              <a:t>necessità, in alcuni casi, di sopperire al mancato uso di diserbanti con un maggior numero di lavorazioni meccaniche → onere economico ed energetico.</a:t>
            </a:r>
          </a:p>
          <a:p>
            <a:pPr marL="0" indent="0">
              <a:buNone/>
            </a:pPr>
            <a:r>
              <a:rPr lang="it-IT" sz="2800" dirty="0">
                <a:latin typeface="Arial" panose="020B0604020202020204" pitchFamily="34" charset="0"/>
                <a:cs typeface="Arial" panose="020B0604020202020204" pitchFamily="34" charset="0"/>
              </a:rPr>
              <a:t>La produzione biologica e l’etichettatura dei prodotti biologici (animali, vegetali e derivanti dall’acquacoltura) sono regolamentati dal </a:t>
            </a:r>
            <a:r>
              <a:rPr lang="it-IT" sz="2800" b="1" dirty="0">
                <a:latin typeface="Arial" panose="020B0604020202020204" pitchFamily="34" charset="0"/>
                <a:cs typeface="Arial" panose="020B0604020202020204" pitchFamily="34" charset="0"/>
              </a:rPr>
              <a:t>Reg. (CE) </a:t>
            </a:r>
            <a:r>
              <a:rPr lang="it-IT" sz="2800" dirty="0">
                <a:latin typeface="Arial" panose="020B0604020202020204" pitchFamily="34" charset="0"/>
                <a:cs typeface="Arial" panose="020B0604020202020204" pitchFamily="34" charset="0"/>
              </a:rPr>
              <a:t>N. 834/2007 e relative modifiche (Reg. n.889/2008 e 271/2010).  </a:t>
            </a:r>
          </a:p>
          <a:p>
            <a:endParaRPr lang="it-IT" dirty="0"/>
          </a:p>
        </p:txBody>
      </p:sp>
    </p:spTree>
    <p:extLst>
      <p:ext uri="{BB962C8B-B14F-4D97-AF65-F5344CB8AC3E}">
        <p14:creationId xmlns:p14="http://schemas.microsoft.com/office/powerpoint/2010/main" val="16677340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634082"/>
          </a:xfrm>
        </p:spPr>
        <p:txBody>
          <a:bodyPr>
            <a:normAutofit/>
          </a:bodyPr>
          <a:lstStyle/>
          <a:p>
            <a:r>
              <a:rPr lang="it-IT" sz="2400" b="1" dirty="0">
                <a:latin typeface="Arial" pitchFamily="34" charset="0"/>
                <a:cs typeface="Arial" pitchFamily="34" charset="0"/>
              </a:rPr>
              <a:t>OGM</a:t>
            </a:r>
          </a:p>
        </p:txBody>
      </p:sp>
      <p:sp>
        <p:nvSpPr>
          <p:cNvPr id="3" name="Segnaposto contenuto 2"/>
          <p:cNvSpPr>
            <a:spLocks noGrp="1"/>
          </p:cNvSpPr>
          <p:nvPr>
            <p:ph idx="1"/>
          </p:nvPr>
        </p:nvSpPr>
        <p:spPr>
          <a:xfrm>
            <a:off x="539552" y="980728"/>
            <a:ext cx="8157592" cy="5001419"/>
          </a:xfrm>
        </p:spPr>
        <p:txBody>
          <a:bodyPr>
            <a:normAutofit/>
          </a:bodyPr>
          <a:lstStyle/>
          <a:p>
            <a:pPr marL="0" indent="0" algn="just">
              <a:buNone/>
            </a:pPr>
            <a:r>
              <a:rPr lang="it-IT" sz="2800" b="1" dirty="0">
                <a:latin typeface="Arial" pitchFamily="34" charset="0"/>
                <a:cs typeface="Arial" pitchFamily="34" charset="0"/>
              </a:rPr>
              <a:t>La normativa europea definisce OGM </a:t>
            </a:r>
            <a:r>
              <a:rPr lang="it-IT" sz="2800" dirty="0">
                <a:latin typeface="Arial" pitchFamily="34" charset="0"/>
                <a:cs typeface="Arial" pitchFamily="34" charset="0"/>
              </a:rPr>
              <a:t>«un organismo, diverso da un essere umano, il cui materiale genetico è stato modificato in modo diverso da quanto avviene in natura con l’accoppiamento e/o la ricombinazione genetica naturale».</a:t>
            </a:r>
          </a:p>
          <a:p>
            <a:pPr marL="0" indent="0" algn="just">
              <a:buNone/>
            </a:pPr>
            <a:endParaRPr lang="it-IT" sz="2000" dirty="0">
              <a:latin typeface="Arial" pitchFamily="34" charset="0"/>
              <a:cs typeface="Arial" pitchFamily="34" charset="0"/>
            </a:endParaRPr>
          </a:p>
          <a:p>
            <a:pPr marL="0" indent="0" algn="just">
              <a:buNone/>
            </a:pPr>
            <a:endParaRPr lang="it-IT" sz="2000" dirty="0">
              <a:latin typeface="Arial" pitchFamily="34" charset="0"/>
              <a:cs typeface="Arial" pitchFamily="34" charset="0"/>
            </a:endParaRPr>
          </a:p>
          <a:p>
            <a:pPr marL="0" indent="0" algn="just">
              <a:buNone/>
            </a:pPr>
            <a:endParaRPr lang="it-IT" sz="2000" dirty="0">
              <a:latin typeface="Arial" pitchFamily="34" charset="0"/>
              <a:cs typeface="Arial" pitchFamily="34" charset="0"/>
            </a:endParaRPr>
          </a:p>
          <a:p>
            <a:pPr marL="0" indent="0" algn="just">
              <a:buNone/>
            </a:pPr>
            <a:endParaRPr lang="it-IT" sz="2000" dirty="0">
              <a:latin typeface="Arial" pitchFamily="34" charset="0"/>
              <a:cs typeface="Arial" pitchFamily="34" charset="0"/>
            </a:endParaRPr>
          </a:p>
        </p:txBody>
      </p:sp>
    </p:spTree>
    <p:extLst>
      <p:ext uri="{BB962C8B-B14F-4D97-AF65-F5344CB8AC3E}">
        <p14:creationId xmlns:p14="http://schemas.microsoft.com/office/powerpoint/2010/main" val="27268540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634082"/>
          </a:xfrm>
        </p:spPr>
        <p:txBody>
          <a:bodyPr>
            <a:normAutofit/>
          </a:bodyPr>
          <a:lstStyle/>
          <a:p>
            <a:r>
              <a:rPr lang="it-IT" sz="3200" b="1" dirty="0" smtClean="0">
                <a:latin typeface="Arial" panose="020B0604020202020204" pitchFamily="34" charset="0"/>
                <a:cs typeface="Arial" panose="020B0604020202020204" pitchFamily="34" charset="0"/>
              </a:rPr>
              <a:t>OGM</a:t>
            </a:r>
            <a:endParaRPr lang="it-IT" sz="3200" b="1" dirty="0">
              <a:latin typeface="Arial" panose="020B0604020202020204" pitchFamily="34" charset="0"/>
              <a:cs typeface="Arial" panose="020B0604020202020204" pitchFamily="34" charset="0"/>
            </a:endParaRPr>
          </a:p>
        </p:txBody>
      </p:sp>
      <p:sp>
        <p:nvSpPr>
          <p:cNvPr id="3" name="Segnaposto contenuto 2"/>
          <p:cNvSpPr>
            <a:spLocks noGrp="1"/>
          </p:cNvSpPr>
          <p:nvPr>
            <p:ph idx="1"/>
          </p:nvPr>
        </p:nvSpPr>
        <p:spPr>
          <a:xfrm>
            <a:off x="457200" y="980728"/>
            <a:ext cx="8229600" cy="5145435"/>
          </a:xfrm>
        </p:spPr>
        <p:txBody>
          <a:bodyPr>
            <a:normAutofit/>
          </a:bodyPr>
          <a:lstStyle/>
          <a:p>
            <a:pPr marL="0" indent="0">
              <a:buNone/>
            </a:pPr>
            <a:r>
              <a:rPr lang="it-IT" sz="2800" b="1" dirty="0">
                <a:latin typeface="Arial" panose="020B0604020202020204" pitchFamily="34" charset="0"/>
                <a:cs typeface="Arial" panose="020B0604020202020204" pitchFamily="34" charset="0"/>
              </a:rPr>
              <a:t>Procedura per produzione piante transgeniche</a:t>
            </a:r>
          </a:p>
          <a:p>
            <a:pPr>
              <a:buFontTx/>
              <a:buChar char="-"/>
            </a:pPr>
            <a:r>
              <a:rPr lang="it-IT" sz="2800" dirty="0">
                <a:latin typeface="Arial" panose="020B0604020202020204" pitchFamily="34" charset="0"/>
                <a:cs typeface="Arial" panose="020B0604020202020204" pitchFamily="34" charset="0"/>
              </a:rPr>
              <a:t>isolamento del gene che si vuole trasferire dal restante DNA</a:t>
            </a:r>
          </a:p>
          <a:p>
            <a:pPr>
              <a:buFontTx/>
              <a:buChar char="-"/>
            </a:pPr>
            <a:r>
              <a:rPr lang="it-IT" sz="2800" dirty="0">
                <a:latin typeface="Arial" panose="020B0604020202020204" pitchFamily="34" charset="0"/>
                <a:cs typeface="Arial" panose="020B0604020202020204" pitchFamily="34" charset="0"/>
              </a:rPr>
              <a:t>inserimento del gene isolato in un vettore molecolare (es. plasmide batterico)</a:t>
            </a:r>
          </a:p>
          <a:p>
            <a:pPr>
              <a:buFontTx/>
              <a:buChar char="-"/>
            </a:pPr>
            <a:r>
              <a:rPr lang="it-IT" sz="2800" dirty="0">
                <a:latin typeface="Arial" panose="020B0604020202020204" pitchFamily="34" charset="0"/>
                <a:cs typeface="Arial" panose="020B0604020202020204" pitchFamily="34" charset="0"/>
              </a:rPr>
              <a:t>replicazione del plasmide in un batterio (per ottenere il gene in molte copie)</a:t>
            </a:r>
          </a:p>
          <a:p>
            <a:pPr>
              <a:buFontTx/>
              <a:buChar char="-"/>
            </a:pPr>
            <a:r>
              <a:rPr lang="it-IT" sz="2800" dirty="0">
                <a:latin typeface="Arial" panose="020B0604020202020204" pitchFamily="34" charset="0"/>
                <a:cs typeface="Arial" panose="020B0604020202020204" pitchFamily="34" charset="0"/>
              </a:rPr>
              <a:t>trasferimento del plasmide veicolante il gene «passeggero» nella pianta ospite</a:t>
            </a:r>
          </a:p>
          <a:p>
            <a:pPr marL="0" indent="0">
              <a:buNone/>
            </a:pPr>
            <a:endParaRPr lang="it-IT" sz="2800" dirty="0"/>
          </a:p>
        </p:txBody>
      </p:sp>
    </p:spTree>
    <p:extLst>
      <p:ext uri="{BB962C8B-B14F-4D97-AF65-F5344CB8AC3E}">
        <p14:creationId xmlns:p14="http://schemas.microsoft.com/office/powerpoint/2010/main" val="136132824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562074"/>
          </a:xfrm>
        </p:spPr>
        <p:txBody>
          <a:bodyPr>
            <a:normAutofit/>
          </a:bodyPr>
          <a:lstStyle/>
          <a:p>
            <a:r>
              <a:rPr lang="it-IT" sz="2400" b="1" dirty="0">
                <a:latin typeface="Arial" pitchFamily="34" charset="0"/>
                <a:cs typeface="Arial" pitchFamily="34" charset="0"/>
              </a:rPr>
              <a:t>OGM</a:t>
            </a:r>
          </a:p>
        </p:txBody>
      </p:sp>
      <p:sp>
        <p:nvSpPr>
          <p:cNvPr id="3" name="Segnaposto contenuto 2"/>
          <p:cNvSpPr>
            <a:spLocks noGrp="1"/>
          </p:cNvSpPr>
          <p:nvPr>
            <p:ph idx="1"/>
          </p:nvPr>
        </p:nvSpPr>
        <p:spPr>
          <a:xfrm>
            <a:off x="457200" y="908720"/>
            <a:ext cx="8229600" cy="5217443"/>
          </a:xfrm>
        </p:spPr>
        <p:txBody>
          <a:bodyPr>
            <a:noAutofit/>
          </a:bodyPr>
          <a:lstStyle/>
          <a:p>
            <a:pPr marL="0" indent="0" algn="just">
              <a:buNone/>
            </a:pPr>
            <a:r>
              <a:rPr lang="it-IT" sz="2400" b="1" dirty="0">
                <a:latin typeface="Arial" pitchFamily="34" charset="0"/>
                <a:cs typeface="Arial" pitchFamily="34" charset="0"/>
              </a:rPr>
              <a:t>Fra gli animali: </a:t>
            </a:r>
            <a:r>
              <a:rPr lang="it-IT" sz="2400" dirty="0">
                <a:latin typeface="Arial" pitchFamily="34" charset="0"/>
                <a:cs typeface="Arial" pitchFamily="34" charset="0"/>
              </a:rPr>
              <a:t>pesci transgenici (carpe, trote, salmoni)</a:t>
            </a:r>
          </a:p>
          <a:p>
            <a:pPr marL="0" indent="0" algn="just">
              <a:buNone/>
            </a:pPr>
            <a:r>
              <a:rPr lang="it-IT" sz="2400" b="1" dirty="0">
                <a:latin typeface="Arial" pitchFamily="34" charset="0"/>
                <a:cs typeface="Arial" pitchFamily="34" charset="0"/>
              </a:rPr>
              <a:t>Alcune proprietà conferite alle piante transgeniche:</a:t>
            </a:r>
          </a:p>
          <a:p>
            <a:pPr algn="just">
              <a:buFont typeface="Wingdings" pitchFamily="2" charset="2"/>
              <a:buChar char="§"/>
            </a:pPr>
            <a:r>
              <a:rPr lang="it-IT" sz="2400" dirty="0">
                <a:latin typeface="Arial" pitchFamily="34" charset="0"/>
                <a:cs typeface="Arial" pitchFamily="34" charset="0"/>
              </a:rPr>
              <a:t>accrescimento più rapido</a:t>
            </a:r>
          </a:p>
          <a:p>
            <a:pPr algn="just">
              <a:buFont typeface="Wingdings" pitchFamily="2" charset="2"/>
              <a:buChar char="§"/>
            </a:pPr>
            <a:r>
              <a:rPr lang="it-IT" sz="2400" dirty="0">
                <a:latin typeface="Arial" pitchFamily="34" charset="0"/>
                <a:cs typeface="Arial" pitchFamily="34" charset="0"/>
              </a:rPr>
              <a:t>resistenza ad insetti, virus, erbicidi</a:t>
            </a:r>
          </a:p>
          <a:p>
            <a:pPr algn="just">
              <a:buFont typeface="Wingdings" pitchFamily="2" charset="2"/>
              <a:buChar char="§"/>
            </a:pPr>
            <a:r>
              <a:rPr lang="it-IT" sz="2400" dirty="0">
                <a:latin typeface="Arial" pitchFamily="34" charset="0"/>
                <a:cs typeface="Arial" pitchFamily="34" charset="0"/>
              </a:rPr>
              <a:t>resistenza a stress ambientali (gelo, siccità)</a:t>
            </a:r>
          </a:p>
          <a:p>
            <a:pPr algn="just">
              <a:buFont typeface="Wingdings" pitchFamily="2" charset="2"/>
              <a:buChar char="§"/>
            </a:pPr>
            <a:r>
              <a:rPr lang="it-IT" sz="2400" dirty="0">
                <a:latin typeface="Arial" pitchFamily="34" charset="0"/>
                <a:cs typeface="Arial" pitchFamily="34" charset="0"/>
              </a:rPr>
              <a:t>migliore conservabilità</a:t>
            </a:r>
          </a:p>
          <a:p>
            <a:pPr algn="just">
              <a:buFont typeface="Wingdings" pitchFamily="2" charset="2"/>
              <a:buChar char="§"/>
            </a:pPr>
            <a:r>
              <a:rPr lang="it-IT" sz="2400" dirty="0">
                <a:latin typeface="Arial" pitchFamily="34" charset="0"/>
                <a:cs typeface="Arial" pitchFamily="34" charset="0"/>
              </a:rPr>
              <a:t>migliori caratteristiche alimentari: es. contenuto più bilanciato di carboidrati e AA, riduzione dei grassi, elevato contenuto di Fe e vitamine, migliore digeribilità</a:t>
            </a:r>
            <a:r>
              <a:rPr lang="it-IT" sz="2000" dirty="0" smtClean="0">
                <a:latin typeface="Arial" pitchFamily="34" charset="0"/>
                <a:cs typeface="Arial" pitchFamily="34" charset="0"/>
              </a:rPr>
              <a:t>.</a:t>
            </a:r>
          </a:p>
          <a:p>
            <a:pPr marL="0" indent="0">
              <a:buNone/>
            </a:pPr>
            <a:r>
              <a:rPr lang="it-IT" sz="2000" b="1" dirty="0" smtClean="0">
                <a:latin typeface="Arial" panose="020B0604020202020204" pitchFamily="34" charset="0"/>
                <a:cs typeface="Arial" panose="020B0604020202020204" pitchFamily="34" charset="0"/>
              </a:rPr>
              <a:t>Alcune piante transgeniche prodotte</a:t>
            </a:r>
            <a:r>
              <a:rPr lang="it-IT" sz="2000" dirty="0" smtClean="0">
                <a:latin typeface="Arial" panose="020B0604020202020204" pitchFamily="34" charset="0"/>
                <a:cs typeface="Arial" panose="020B0604020202020204" pitchFamily="34" charset="0"/>
              </a:rPr>
              <a:t>:</a:t>
            </a:r>
          </a:p>
          <a:p>
            <a:pPr marL="0" indent="0">
              <a:buNone/>
            </a:pPr>
            <a:r>
              <a:rPr lang="it-IT" sz="2000" dirty="0" smtClean="0">
                <a:latin typeface="Arial" panose="020B0604020202020204" pitchFamily="34" charset="0"/>
                <a:cs typeface="Arial" panose="020B0604020202020204" pitchFamily="34" charset="0"/>
              </a:rPr>
              <a:t>Mais, soia, frumento, riso, pomodori, patate, lattuga, fagioli, piselli, noci, carote, broccoli,  verze, cocomeri, fragole, girasoli, barbabietole, cavoli, papaie, kiwi, mele, pere, melanzane, uva, asparagi, sedano, cetrioli </a:t>
            </a:r>
            <a:r>
              <a:rPr lang="it-IT" sz="2000" dirty="0" err="1" smtClean="0">
                <a:latin typeface="Arial" panose="020B0604020202020204" pitchFamily="34" charset="0"/>
                <a:cs typeface="Arial" panose="020B0604020202020204" pitchFamily="34" charset="0"/>
              </a:rPr>
              <a:t>ecc</a:t>
            </a:r>
            <a:endParaRPr lang="it-IT"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5099243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634082"/>
          </a:xfrm>
        </p:spPr>
        <p:txBody>
          <a:bodyPr>
            <a:normAutofit/>
          </a:bodyPr>
          <a:lstStyle/>
          <a:p>
            <a:r>
              <a:rPr lang="it-IT" sz="2400" b="1" dirty="0">
                <a:latin typeface="Arial" pitchFamily="34" charset="0"/>
                <a:cs typeface="Arial" pitchFamily="34" charset="0"/>
              </a:rPr>
              <a:t>OGM</a:t>
            </a:r>
          </a:p>
        </p:txBody>
      </p:sp>
      <p:sp>
        <p:nvSpPr>
          <p:cNvPr id="3" name="Segnaposto contenuto 2"/>
          <p:cNvSpPr>
            <a:spLocks noGrp="1"/>
          </p:cNvSpPr>
          <p:nvPr>
            <p:ph idx="1"/>
          </p:nvPr>
        </p:nvSpPr>
        <p:spPr>
          <a:xfrm>
            <a:off x="457200" y="1052736"/>
            <a:ext cx="8229600" cy="5073427"/>
          </a:xfrm>
        </p:spPr>
        <p:txBody>
          <a:bodyPr>
            <a:normAutofit fontScale="92500" lnSpcReduction="20000"/>
          </a:bodyPr>
          <a:lstStyle/>
          <a:p>
            <a:pPr marL="0" indent="0">
              <a:buNone/>
            </a:pPr>
            <a:r>
              <a:rPr lang="it-IT" sz="2800" dirty="0">
                <a:latin typeface="Arial" pitchFamily="34" charset="0"/>
                <a:cs typeface="Arial" pitchFamily="34" charset="0"/>
              </a:rPr>
              <a:t>- </a:t>
            </a:r>
            <a:r>
              <a:rPr lang="it-IT" sz="2800" b="1" dirty="0">
                <a:latin typeface="Arial" pitchFamily="34" charset="0"/>
                <a:cs typeface="Arial" pitchFamily="34" charset="0"/>
              </a:rPr>
              <a:t>MAIS BT</a:t>
            </a:r>
          </a:p>
          <a:p>
            <a:pPr marL="0" indent="0">
              <a:buNone/>
            </a:pPr>
            <a:r>
              <a:rPr lang="it-IT" sz="2800" dirty="0">
                <a:latin typeface="Arial" pitchFamily="34" charset="0"/>
                <a:cs typeface="Arial" pitchFamily="34" charset="0"/>
              </a:rPr>
              <a:t>- </a:t>
            </a:r>
            <a:r>
              <a:rPr lang="it-IT" sz="2800" b="1" dirty="0">
                <a:latin typeface="Arial" pitchFamily="34" charset="0"/>
                <a:cs typeface="Arial" pitchFamily="34" charset="0"/>
              </a:rPr>
              <a:t>SOIA OGM </a:t>
            </a:r>
            <a:r>
              <a:rPr lang="it-IT" sz="2800" dirty="0">
                <a:latin typeface="Arial" pitchFamily="34" charset="0"/>
                <a:cs typeface="Arial" pitchFamily="34" charset="0"/>
              </a:rPr>
              <a:t>resistente agli erbicidi totali</a:t>
            </a:r>
          </a:p>
          <a:p>
            <a:pPr marL="0" indent="0">
              <a:buNone/>
            </a:pPr>
            <a:r>
              <a:rPr lang="it-IT" sz="2800" b="1" dirty="0">
                <a:latin typeface="Arial" pitchFamily="34" charset="0"/>
                <a:cs typeface="Arial" pitchFamily="34" charset="0"/>
              </a:rPr>
              <a:t>Timori connessi al consumo di alimenti prodotti da OGM</a:t>
            </a:r>
            <a:r>
              <a:rPr lang="it-IT" sz="2800" dirty="0">
                <a:latin typeface="Arial" pitchFamily="34" charset="0"/>
                <a:cs typeface="Arial" pitchFamily="34" charset="0"/>
              </a:rPr>
              <a:t>:</a:t>
            </a:r>
          </a:p>
          <a:p>
            <a:pPr marL="0" indent="0">
              <a:buNone/>
            </a:pPr>
            <a:r>
              <a:rPr lang="it-IT" sz="2800" dirty="0">
                <a:latin typeface="Arial" pitchFamily="34" charset="0"/>
                <a:cs typeface="Arial" pitchFamily="34" charset="0"/>
              </a:rPr>
              <a:t>-    trasferimento dei nuovi geni ai consumatori (mutazioni genetiche incontrollate)</a:t>
            </a:r>
          </a:p>
          <a:p>
            <a:pPr>
              <a:buFontTx/>
              <a:buChar char="-"/>
            </a:pPr>
            <a:r>
              <a:rPr lang="it-IT" sz="2800" dirty="0">
                <a:latin typeface="Arial" pitchFamily="34" charset="0"/>
                <a:cs typeface="Arial" pitchFamily="34" charset="0"/>
              </a:rPr>
              <a:t>trasmissione dei geni dell’antibiotico-resistenza</a:t>
            </a:r>
          </a:p>
          <a:p>
            <a:pPr>
              <a:buFontTx/>
              <a:buChar char="-"/>
            </a:pPr>
            <a:r>
              <a:rPr lang="it-IT" sz="2800" dirty="0">
                <a:latin typeface="Arial" pitchFamily="34" charset="0"/>
                <a:cs typeface="Arial" pitchFamily="34" charset="0"/>
              </a:rPr>
              <a:t>a</a:t>
            </a:r>
            <a:r>
              <a:rPr lang="it-IT" sz="2800" dirty="0" smtClean="0">
                <a:latin typeface="Arial" pitchFamily="34" charset="0"/>
                <a:cs typeface="Arial" pitchFamily="34" charset="0"/>
              </a:rPr>
              <a:t>llergie</a:t>
            </a:r>
          </a:p>
          <a:p>
            <a:pPr marL="0" indent="0">
              <a:buNone/>
            </a:pPr>
            <a:endParaRPr lang="it-IT" sz="2400" dirty="0" smtClean="0">
              <a:latin typeface="Arial" pitchFamily="34" charset="0"/>
              <a:cs typeface="Arial" pitchFamily="34" charset="0"/>
            </a:endParaRPr>
          </a:p>
          <a:p>
            <a:pPr marL="0" indent="0">
              <a:buNone/>
            </a:pPr>
            <a:r>
              <a:rPr lang="it-IT" sz="2400" b="1" dirty="0">
                <a:latin typeface="Arial" pitchFamily="34" charset="0"/>
                <a:cs typeface="Arial" pitchFamily="34" charset="0"/>
              </a:rPr>
              <a:t>https://www.youtube.com/watch?v=PYZLvjPK3Qg</a:t>
            </a:r>
          </a:p>
          <a:p>
            <a:pPr marL="0" indent="0">
              <a:buNone/>
            </a:pPr>
            <a:r>
              <a:rPr lang="it-IT" sz="2400" b="1" dirty="0" smtClean="0">
                <a:latin typeface="Arial" pitchFamily="34" charset="0"/>
                <a:cs typeface="Arial" pitchFamily="34" charset="0"/>
                <a:hlinkClick r:id="rId2"/>
              </a:rPr>
              <a:t>https</a:t>
            </a:r>
            <a:r>
              <a:rPr lang="it-IT" sz="2400" b="1" dirty="0">
                <a:latin typeface="Arial" pitchFamily="34" charset="0"/>
                <a:cs typeface="Arial" pitchFamily="34" charset="0"/>
                <a:hlinkClick r:id="rId2"/>
              </a:rPr>
              <a:t>://</a:t>
            </a:r>
            <a:r>
              <a:rPr lang="it-IT" sz="2400" b="1" dirty="0" smtClean="0">
                <a:latin typeface="Arial" pitchFamily="34" charset="0"/>
                <a:cs typeface="Arial" pitchFamily="34" charset="0"/>
                <a:hlinkClick r:id="rId2"/>
              </a:rPr>
              <a:t>www.youtube.com/watch?v=AKXEIv25OXw</a:t>
            </a:r>
            <a:endParaRPr lang="it-IT" sz="2400" b="1" dirty="0" smtClean="0">
              <a:latin typeface="Arial" pitchFamily="34" charset="0"/>
              <a:cs typeface="Arial" pitchFamily="34" charset="0"/>
            </a:endParaRPr>
          </a:p>
          <a:p>
            <a:pPr marL="0" indent="0">
              <a:buNone/>
            </a:pPr>
            <a:endParaRPr lang="it-IT" sz="2400" b="1" dirty="0" smtClean="0">
              <a:latin typeface="Arial" pitchFamily="34" charset="0"/>
              <a:cs typeface="Arial" pitchFamily="34" charset="0"/>
            </a:endParaRPr>
          </a:p>
          <a:p>
            <a:pPr marL="0" indent="0">
              <a:buNone/>
            </a:pPr>
            <a:r>
              <a:rPr lang="it-IT" sz="2400" b="1" dirty="0" smtClean="0">
                <a:hlinkClick r:id="rId3"/>
              </a:rPr>
              <a:t>https</a:t>
            </a:r>
            <a:r>
              <a:rPr lang="it-IT" sz="2400" b="1" dirty="0">
                <a:hlinkClick r:id="rId3"/>
              </a:rPr>
              <a:t>://www.youtube.com/watch?v=HNSEmFIeoPE</a:t>
            </a:r>
            <a:endParaRPr lang="it-IT" sz="2400" b="1" dirty="0" smtClean="0">
              <a:latin typeface="Arial" pitchFamily="34" charset="0"/>
              <a:cs typeface="Arial" pitchFamily="34" charset="0"/>
            </a:endParaRPr>
          </a:p>
          <a:p>
            <a:pPr marL="0" indent="0">
              <a:buNone/>
            </a:pPr>
            <a:endParaRPr lang="it-IT" sz="2400" b="1" dirty="0" smtClean="0">
              <a:latin typeface="Arial" pitchFamily="34" charset="0"/>
              <a:cs typeface="Arial" pitchFamily="34" charset="0"/>
            </a:endParaRPr>
          </a:p>
        </p:txBody>
      </p:sp>
    </p:spTree>
    <p:extLst>
      <p:ext uri="{BB962C8B-B14F-4D97-AF65-F5344CB8AC3E}">
        <p14:creationId xmlns:p14="http://schemas.microsoft.com/office/powerpoint/2010/main" val="323880347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634082"/>
          </a:xfrm>
        </p:spPr>
        <p:txBody>
          <a:bodyPr>
            <a:normAutofit/>
          </a:bodyPr>
          <a:lstStyle/>
          <a:p>
            <a:r>
              <a:rPr lang="it-IT" sz="2400" b="1" dirty="0">
                <a:latin typeface="Arial" pitchFamily="34" charset="0"/>
                <a:cs typeface="Arial" pitchFamily="34" charset="0"/>
              </a:rPr>
              <a:t>OGM</a:t>
            </a:r>
          </a:p>
        </p:txBody>
      </p:sp>
      <p:sp>
        <p:nvSpPr>
          <p:cNvPr id="3" name="Segnaposto contenuto 2"/>
          <p:cNvSpPr>
            <a:spLocks noGrp="1"/>
          </p:cNvSpPr>
          <p:nvPr>
            <p:ph idx="1"/>
          </p:nvPr>
        </p:nvSpPr>
        <p:spPr>
          <a:xfrm>
            <a:off x="457200" y="764704"/>
            <a:ext cx="8229600" cy="5361459"/>
          </a:xfrm>
        </p:spPr>
        <p:txBody>
          <a:bodyPr>
            <a:normAutofit fontScale="92500" lnSpcReduction="20000"/>
          </a:bodyPr>
          <a:lstStyle/>
          <a:p>
            <a:pPr marL="0" indent="0">
              <a:buNone/>
            </a:pPr>
            <a:r>
              <a:rPr lang="it-IT" sz="2400" b="1" dirty="0">
                <a:latin typeface="Arial" pitchFamily="34" charset="0"/>
                <a:cs typeface="Arial" pitchFamily="34" charset="0"/>
              </a:rPr>
              <a:t>Paesi produttori:</a:t>
            </a:r>
          </a:p>
          <a:p>
            <a:pPr marL="0" indent="0" algn="just">
              <a:buNone/>
            </a:pPr>
            <a:r>
              <a:rPr lang="it-IT" sz="2400" dirty="0">
                <a:latin typeface="Arial" pitchFamily="34" charset="0"/>
                <a:cs typeface="Arial" pitchFamily="34" charset="0"/>
              </a:rPr>
              <a:t>USA (73,1 mln ha), Brasile (42,2), Argentina (24,3), India (11,6), Canada (11,6), Cina (3,9 mln ha), Spagna (116 mila ha), Portogallo (9 mila ha), Romania (217 ha), Slovacchia (189 ha).</a:t>
            </a:r>
          </a:p>
          <a:p>
            <a:pPr marL="0" indent="0" algn="just">
              <a:buNone/>
            </a:pPr>
            <a:endParaRPr lang="it-IT" sz="2600" dirty="0">
              <a:latin typeface="Arial" pitchFamily="34" charset="0"/>
              <a:cs typeface="Arial" pitchFamily="34" charset="0"/>
            </a:endParaRPr>
          </a:p>
          <a:p>
            <a:pPr marL="0" indent="0" algn="just">
              <a:buNone/>
            </a:pPr>
            <a:r>
              <a:rPr lang="it-IT" sz="2600" b="1" dirty="0">
                <a:latin typeface="Arial" pitchFamily="34" charset="0"/>
                <a:cs typeface="Arial" pitchFamily="34" charset="0"/>
              </a:rPr>
              <a:t>NORMATIVA EUROPEA</a:t>
            </a:r>
          </a:p>
          <a:p>
            <a:pPr marL="0" indent="0" algn="just">
              <a:buNone/>
            </a:pPr>
            <a:r>
              <a:rPr lang="it-IT" sz="2200" b="1" dirty="0" smtClean="0">
                <a:latin typeface="Arial" panose="020B0604020202020204" pitchFamily="34" charset="0"/>
                <a:cs typeface="Arial" panose="020B0604020202020204" pitchFamily="34" charset="0"/>
              </a:rPr>
              <a:t>- </a:t>
            </a:r>
            <a:r>
              <a:rPr lang="it-IT" sz="2600" b="1" dirty="0">
                <a:latin typeface="Arial" panose="020B0604020202020204" pitchFamily="34" charset="0"/>
                <a:cs typeface="Arial" panose="020B0604020202020204" pitchFamily="34" charset="0"/>
              </a:rPr>
              <a:t>Direttiva 90/220/CEE</a:t>
            </a:r>
            <a:r>
              <a:rPr lang="it-IT" sz="2600" dirty="0">
                <a:latin typeface="Arial" panose="020B0604020202020204" pitchFamily="34" charset="0"/>
                <a:cs typeface="Arial" panose="020B0604020202020204" pitchFamily="34" charset="0"/>
              </a:rPr>
              <a:t>: autorizzazione al rilascio deliberato nell'ambiente, per scopi sperimentali e non, di 14 piante OGM (diverse varietà di mais, colza e soia)</a:t>
            </a:r>
          </a:p>
          <a:p>
            <a:pPr marL="0" indent="0" algn="just">
              <a:buNone/>
            </a:pPr>
            <a:r>
              <a:rPr lang="it-IT" sz="2400" b="1" dirty="0"/>
              <a:t>- </a:t>
            </a:r>
            <a:r>
              <a:rPr lang="it-IT" sz="2600" b="1" dirty="0">
                <a:latin typeface="Arial" panose="020B0604020202020204" pitchFamily="34" charset="0"/>
                <a:cs typeface="Arial" panose="020B0604020202020204" pitchFamily="34" charset="0"/>
              </a:rPr>
              <a:t>Regolamento CE 258/1997 </a:t>
            </a:r>
            <a:r>
              <a:rPr lang="it-IT" sz="2600" dirty="0">
                <a:latin typeface="Arial" panose="020B0604020202020204" pitchFamily="34" charset="0"/>
                <a:cs typeface="Arial" panose="020B0604020202020204" pitchFamily="34" charset="0"/>
              </a:rPr>
              <a:t>sui nuovi prodotti e nuovi ingredienti alimentari: </a:t>
            </a:r>
            <a:r>
              <a:rPr lang="it-IT" sz="2600" b="1" dirty="0">
                <a:latin typeface="Arial" panose="020B0604020202020204" pitchFamily="34" charset="0"/>
                <a:cs typeface="Arial" panose="020B0604020202020204" pitchFamily="34" charset="0"/>
              </a:rPr>
              <a:t>ingresso nel mercato europeo di una serie di prodotti derivati da OGM ma non contenenti </a:t>
            </a:r>
            <a:r>
              <a:rPr lang="it-IT" sz="2600" b="1" dirty="0" smtClean="0">
                <a:latin typeface="Arial" panose="020B0604020202020204" pitchFamily="34" charset="0"/>
                <a:cs typeface="Arial" panose="020B0604020202020204" pitchFamily="34" charset="0"/>
              </a:rPr>
              <a:t>semi OGM</a:t>
            </a:r>
            <a:r>
              <a:rPr lang="it-IT" sz="2600" dirty="0" smtClean="0">
                <a:latin typeface="Arial" panose="020B0604020202020204" pitchFamily="34" charset="0"/>
                <a:cs typeface="Arial" panose="020B0604020202020204" pitchFamily="34" charset="0"/>
              </a:rPr>
              <a:t> </a:t>
            </a:r>
            <a:r>
              <a:rPr lang="it-IT" sz="2600" dirty="0">
                <a:latin typeface="Arial" panose="020B0604020202020204" pitchFamily="34" charset="0"/>
                <a:cs typeface="Arial" panose="020B0604020202020204" pitchFamily="34" charset="0"/>
              </a:rPr>
              <a:t>(oli di soia e di colza, amido di mais ecc.). Questi prodotti sono stati sottoposti a una procedura di autorizzazione semplificata, basata sul </a:t>
            </a:r>
            <a:r>
              <a:rPr lang="it-IT" sz="2600" b="1" dirty="0">
                <a:latin typeface="Arial" panose="020B0604020202020204" pitchFamily="34" charset="0"/>
                <a:cs typeface="Arial" panose="020B0604020202020204" pitchFamily="34" charset="0"/>
              </a:rPr>
              <a:t>principio di sostanziale </a:t>
            </a:r>
            <a:r>
              <a:rPr lang="it-IT" sz="2600" b="1" dirty="0" smtClean="0">
                <a:latin typeface="Arial" panose="020B0604020202020204" pitchFamily="34" charset="0"/>
                <a:cs typeface="Arial" panose="020B0604020202020204" pitchFamily="34" charset="0"/>
              </a:rPr>
              <a:t>equivalenza.</a:t>
            </a:r>
            <a:endParaRPr lang="it-IT" sz="2600" b="1" dirty="0">
              <a:latin typeface="Arial" pitchFamily="34" charset="0"/>
              <a:cs typeface="Arial" pitchFamily="34" charset="0"/>
            </a:endParaRPr>
          </a:p>
        </p:txBody>
      </p:sp>
    </p:spTree>
    <p:extLst>
      <p:ext uri="{BB962C8B-B14F-4D97-AF65-F5344CB8AC3E}">
        <p14:creationId xmlns:p14="http://schemas.microsoft.com/office/powerpoint/2010/main" val="58443856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418058"/>
          </a:xfrm>
        </p:spPr>
        <p:txBody>
          <a:bodyPr>
            <a:noAutofit/>
          </a:bodyPr>
          <a:lstStyle/>
          <a:p>
            <a:r>
              <a:rPr lang="it-IT" sz="2400" b="1" dirty="0">
                <a:latin typeface="Arial" panose="020B0604020202020204" pitchFamily="34" charset="0"/>
                <a:cs typeface="Arial" panose="020B0604020202020204" pitchFamily="34" charset="0"/>
              </a:rPr>
              <a:t>OGM</a:t>
            </a:r>
          </a:p>
        </p:txBody>
      </p:sp>
      <p:sp>
        <p:nvSpPr>
          <p:cNvPr id="3" name="Segnaposto contenuto 2"/>
          <p:cNvSpPr>
            <a:spLocks noGrp="1"/>
          </p:cNvSpPr>
          <p:nvPr>
            <p:ph idx="1"/>
          </p:nvPr>
        </p:nvSpPr>
        <p:spPr>
          <a:xfrm>
            <a:off x="457200" y="908720"/>
            <a:ext cx="8229600" cy="5217443"/>
          </a:xfrm>
        </p:spPr>
        <p:txBody>
          <a:bodyPr>
            <a:normAutofit fontScale="92500"/>
          </a:bodyPr>
          <a:lstStyle/>
          <a:p>
            <a:pPr marL="0" indent="0" algn="just">
              <a:buNone/>
            </a:pPr>
            <a:r>
              <a:rPr lang="it-IT" sz="2800" dirty="0">
                <a:latin typeface="Arial" panose="020B0604020202020204" pitchFamily="34" charset="0"/>
                <a:cs typeface="Arial" panose="020B0604020202020204" pitchFamily="34" charset="0"/>
              </a:rPr>
              <a:t>- </a:t>
            </a:r>
            <a:r>
              <a:rPr lang="it-IT" sz="2800" b="1" dirty="0">
                <a:latin typeface="Arial" panose="020B0604020202020204" pitchFamily="34" charset="0"/>
                <a:cs typeface="Arial" panose="020B0604020202020204" pitchFamily="34" charset="0"/>
              </a:rPr>
              <a:t>1998</a:t>
            </a:r>
            <a:r>
              <a:rPr lang="it-IT" sz="2800" dirty="0">
                <a:latin typeface="Arial" panose="020B0604020202020204" pitchFamily="34" charset="0"/>
                <a:cs typeface="Arial" panose="020B0604020202020204" pitchFamily="34" charset="0"/>
              </a:rPr>
              <a:t>: diversi Stati, guidati dalla Francia, hanno votato per un blocco delle autorizzazioni di OGM a livello europeo fino a che non fosse garantito il </a:t>
            </a:r>
            <a:r>
              <a:rPr lang="it-IT" sz="2800" b="1" dirty="0">
                <a:latin typeface="Arial" panose="020B0604020202020204" pitchFamily="34" charset="0"/>
                <a:cs typeface="Arial" panose="020B0604020202020204" pitchFamily="34" charset="0"/>
              </a:rPr>
              <a:t>diritto di scelta dei cittadini attraverso appropriate norme di etichettatura ed una revisione della normativa alla luce del principio di precauzione.</a:t>
            </a:r>
          </a:p>
          <a:p>
            <a:pPr marL="0" indent="0" algn="just">
              <a:buNone/>
            </a:pPr>
            <a:r>
              <a:rPr lang="it-IT" sz="2800" dirty="0">
                <a:latin typeface="Arial" panose="020B0604020202020204" pitchFamily="34" charset="0"/>
                <a:cs typeface="Arial" panose="020B0604020202020204" pitchFamily="34" charset="0"/>
              </a:rPr>
              <a:t>- Tra il </a:t>
            </a:r>
            <a:r>
              <a:rPr lang="it-IT" sz="2800" b="1" dirty="0">
                <a:latin typeface="Arial" panose="020B0604020202020204" pitchFamily="34" charset="0"/>
                <a:cs typeface="Arial" panose="020B0604020202020204" pitchFamily="34" charset="0"/>
              </a:rPr>
              <a:t>1998 e il 2004 </a:t>
            </a:r>
            <a:r>
              <a:rPr lang="it-IT" sz="2800" dirty="0">
                <a:latin typeface="Arial" panose="020B0604020202020204" pitchFamily="34" charset="0"/>
                <a:cs typeface="Arial" panose="020B0604020202020204" pitchFamily="34" charset="0"/>
              </a:rPr>
              <a:t>nessun nuovo OGM è stato autorizzato nell'Unione Europea: </a:t>
            </a:r>
            <a:r>
              <a:rPr lang="it-IT" sz="2800" b="1" dirty="0">
                <a:latin typeface="Arial" panose="020B0604020202020204" pitchFamily="34" charset="0"/>
                <a:cs typeface="Arial" panose="020B0604020202020204" pitchFamily="34" charset="0"/>
              </a:rPr>
              <a:t>moratoria di fatto.</a:t>
            </a:r>
          </a:p>
          <a:p>
            <a:pPr marL="0" indent="0" algn="just">
              <a:buNone/>
            </a:pPr>
            <a:r>
              <a:rPr lang="it-IT" sz="2800" b="1" dirty="0">
                <a:latin typeface="Arial" panose="020B0604020202020204" pitchFamily="34" charset="0"/>
                <a:cs typeface="Arial" panose="020B0604020202020204" pitchFamily="34" charset="0"/>
              </a:rPr>
              <a:t>- 2003: </a:t>
            </a:r>
            <a:r>
              <a:rPr lang="it-IT" sz="2800" dirty="0">
                <a:latin typeface="Arial" panose="020B0604020202020204" pitchFamily="34" charset="0"/>
                <a:cs typeface="Arial" panose="020B0604020202020204" pitchFamily="34" charset="0"/>
              </a:rPr>
              <a:t>protesta USA, Canada e Argentina per  mancanza di evidenza scientifica di rischio per la salute umana, animale o dell'ambiente.</a:t>
            </a:r>
            <a:endParaRPr lang="it-IT" sz="2800" b="1" dirty="0">
              <a:latin typeface="Arial" panose="020B0604020202020204" pitchFamily="34" charset="0"/>
              <a:cs typeface="Arial" panose="020B0604020202020204" pitchFamily="34" charset="0"/>
            </a:endParaRPr>
          </a:p>
          <a:p>
            <a:pPr marL="0" indent="0">
              <a:buNone/>
            </a:pPr>
            <a:endParaRPr lang="it-IT" b="1" dirty="0"/>
          </a:p>
        </p:txBody>
      </p:sp>
    </p:spTree>
    <p:extLst>
      <p:ext uri="{BB962C8B-B14F-4D97-AF65-F5344CB8AC3E}">
        <p14:creationId xmlns:p14="http://schemas.microsoft.com/office/powerpoint/2010/main" val="278424076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562074"/>
          </a:xfrm>
        </p:spPr>
        <p:txBody>
          <a:bodyPr>
            <a:normAutofit/>
          </a:bodyPr>
          <a:lstStyle/>
          <a:p>
            <a:r>
              <a:rPr lang="it-IT" sz="2400" b="1" dirty="0">
                <a:latin typeface="Arial" panose="020B0604020202020204" pitchFamily="34" charset="0"/>
                <a:cs typeface="Arial" panose="020B0604020202020204" pitchFamily="34" charset="0"/>
              </a:rPr>
              <a:t>OGM</a:t>
            </a:r>
          </a:p>
        </p:txBody>
      </p:sp>
      <p:sp>
        <p:nvSpPr>
          <p:cNvPr id="3" name="Segnaposto contenuto 2"/>
          <p:cNvSpPr>
            <a:spLocks noGrp="1"/>
          </p:cNvSpPr>
          <p:nvPr>
            <p:ph idx="1"/>
          </p:nvPr>
        </p:nvSpPr>
        <p:spPr>
          <a:xfrm>
            <a:off x="457200" y="1052736"/>
            <a:ext cx="8229600" cy="5073427"/>
          </a:xfrm>
        </p:spPr>
        <p:txBody>
          <a:bodyPr>
            <a:normAutofit fontScale="92500" lnSpcReduction="10000"/>
          </a:bodyPr>
          <a:lstStyle/>
          <a:p>
            <a:pPr marL="0" indent="0" algn="just">
              <a:buNone/>
            </a:pPr>
            <a:r>
              <a:rPr lang="it-IT" sz="2600" b="1" dirty="0">
                <a:latin typeface="Arial" panose="020B0604020202020204" pitchFamily="34" charset="0"/>
                <a:cs typeface="Arial" pitchFamily="34" charset="0"/>
              </a:rPr>
              <a:t>- </a:t>
            </a:r>
            <a:r>
              <a:rPr lang="it-IT" sz="2400" b="1" dirty="0">
                <a:latin typeface="Arial" panose="020B0604020202020204" pitchFamily="34" charset="0"/>
                <a:cs typeface="Arial" pitchFamily="34" charset="0"/>
              </a:rPr>
              <a:t>Dir. 2001/18/CE e </a:t>
            </a:r>
            <a:r>
              <a:rPr lang="it-IT" sz="2400" b="1" dirty="0" err="1">
                <a:latin typeface="Arial" pitchFamily="34" charset="0"/>
                <a:cs typeface="Arial" pitchFamily="34" charset="0"/>
              </a:rPr>
              <a:t>Regg</a:t>
            </a:r>
            <a:r>
              <a:rPr lang="it-IT" sz="2400" b="1" dirty="0">
                <a:latin typeface="Arial" pitchFamily="34" charset="0"/>
                <a:cs typeface="Arial" pitchFamily="34" charset="0"/>
              </a:rPr>
              <a:t>. 1829 e 1830/2003/CE </a:t>
            </a:r>
            <a:r>
              <a:rPr lang="it-IT" sz="2400" dirty="0">
                <a:latin typeface="Arial" pitchFamily="34" charset="0"/>
                <a:cs typeface="Arial" pitchFamily="34" charset="0"/>
              </a:rPr>
              <a:t>(basati sul </a:t>
            </a:r>
            <a:r>
              <a:rPr lang="it-IT" sz="2400" b="1" dirty="0">
                <a:latin typeface="Arial" pitchFamily="34" charset="0"/>
                <a:cs typeface="Arial" pitchFamily="34" charset="0"/>
              </a:rPr>
              <a:t>principio di precauzione)</a:t>
            </a:r>
            <a:r>
              <a:rPr lang="it-IT" sz="2400" dirty="0">
                <a:latin typeface="Arial" pitchFamily="34" charset="0"/>
                <a:cs typeface="Arial" pitchFamily="34" charset="0"/>
              </a:rPr>
              <a:t>: sostituiscono la Dir. 90/220/CEE e riscrivono le regole base per l'approvazione di un nuovo OGM; </a:t>
            </a:r>
          </a:p>
          <a:p>
            <a:pPr algn="just">
              <a:buFont typeface="Wingdings" panose="05000000000000000000" pitchFamily="2" charset="2"/>
              <a:buChar char="v"/>
            </a:pPr>
            <a:r>
              <a:rPr lang="it-IT" sz="2400" dirty="0">
                <a:latin typeface="Arial" pitchFamily="34" charset="0"/>
                <a:cs typeface="Arial" pitchFamily="34" charset="0"/>
              </a:rPr>
              <a:t>stabiliscono </a:t>
            </a:r>
            <a:r>
              <a:rPr lang="it-IT" sz="2400" b="1" dirty="0">
                <a:latin typeface="Arial" pitchFamily="34" charset="0"/>
                <a:cs typeface="Arial" pitchFamily="34" charset="0"/>
              </a:rPr>
              <a:t>l’iter autorizzativo </a:t>
            </a:r>
            <a:r>
              <a:rPr lang="it-IT" sz="2400" dirty="0">
                <a:latin typeface="Arial" pitchFamily="34" charset="0"/>
                <a:cs typeface="Arial" pitchFamily="34" charset="0"/>
              </a:rPr>
              <a:t>per l’approvazione di un nuovo OGM e </a:t>
            </a:r>
            <a:r>
              <a:rPr lang="it-IT" sz="2400" b="1" dirty="0">
                <a:latin typeface="Arial" pitchFamily="34" charset="0"/>
                <a:cs typeface="Arial" pitchFamily="34" charset="0"/>
              </a:rPr>
              <a:t>dettano le norme per l’etichettatura* e la tracciabilità degli alimenti e dei mangimi geneticamente modificati </a:t>
            </a:r>
          </a:p>
          <a:p>
            <a:pPr marL="0" indent="0" algn="just">
              <a:buNone/>
            </a:pPr>
            <a:r>
              <a:rPr lang="it-IT" sz="2400" dirty="0">
                <a:latin typeface="Arial" pitchFamily="34" charset="0"/>
                <a:cs typeface="Arial" pitchFamily="34" charset="0"/>
              </a:rPr>
              <a:t>* </a:t>
            </a:r>
            <a:r>
              <a:rPr lang="it-IT" sz="2400" dirty="0" smtClean="0">
                <a:latin typeface="Arial" pitchFamily="34" charset="0"/>
                <a:cs typeface="Arial" pitchFamily="34" charset="0"/>
              </a:rPr>
              <a:t>Impongono </a:t>
            </a:r>
            <a:r>
              <a:rPr lang="it-IT" sz="2400" b="1" dirty="0" smtClean="0">
                <a:latin typeface="Arial" pitchFamily="34" charset="0"/>
                <a:cs typeface="Arial" pitchFamily="34" charset="0"/>
              </a:rPr>
              <a:t>obbligo </a:t>
            </a:r>
            <a:r>
              <a:rPr lang="it-IT" sz="2400" b="1" dirty="0">
                <a:latin typeface="Arial" pitchFamily="34" charset="0"/>
                <a:cs typeface="Arial" pitchFamily="34" charset="0"/>
              </a:rPr>
              <a:t>di etichettare come “prodotto da OGM</a:t>
            </a:r>
            <a:r>
              <a:rPr lang="it-IT" sz="2400" dirty="0">
                <a:latin typeface="Arial" pitchFamily="34" charset="0"/>
                <a:cs typeface="Arial" pitchFamily="34" charset="0"/>
              </a:rPr>
              <a:t>” anche gli alimenti nei quali non è possibile reperire materiale genetico, come gli oli. Viene ammesso dal regolamento un limite dello 0.9% per la presenza accidentale di OGM (purché autorizzati) in alimenti non OGM</a:t>
            </a:r>
          </a:p>
          <a:p>
            <a:pPr algn="just">
              <a:buFont typeface="Wingdings" panose="05000000000000000000" pitchFamily="2" charset="2"/>
              <a:buChar char="v"/>
            </a:pPr>
            <a:r>
              <a:rPr lang="it-IT" sz="2400" dirty="0">
                <a:latin typeface="Arial" pitchFamily="34" charset="0"/>
                <a:cs typeface="Arial" pitchFamily="34" charset="0"/>
              </a:rPr>
              <a:t>negli allegati alla Direttiva sono indicate una serie di norme e valutazioni richieste per ottenere il via libera alla sperimentazione </a:t>
            </a:r>
          </a:p>
          <a:p>
            <a:pPr marL="0" indent="0">
              <a:buNone/>
            </a:pPr>
            <a:endParaRPr lang="it-IT" sz="2600" b="1" dirty="0">
              <a:latin typeface="Arial" pitchFamily="34" charset="0"/>
              <a:cs typeface="Arial" pitchFamily="34" charset="0"/>
            </a:endParaRPr>
          </a:p>
          <a:p>
            <a:pPr marL="0" indent="0">
              <a:buNone/>
            </a:pPr>
            <a:endParaRPr lang="it-IT" dirty="0"/>
          </a:p>
        </p:txBody>
      </p:sp>
    </p:spTree>
    <p:extLst>
      <p:ext uri="{BB962C8B-B14F-4D97-AF65-F5344CB8AC3E}">
        <p14:creationId xmlns:p14="http://schemas.microsoft.com/office/powerpoint/2010/main" val="271810857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778098"/>
          </a:xfrm>
        </p:spPr>
        <p:txBody>
          <a:bodyPr>
            <a:normAutofit/>
          </a:bodyPr>
          <a:lstStyle/>
          <a:p>
            <a:r>
              <a:rPr lang="it-IT" sz="2800" b="1" dirty="0" smtClean="0">
                <a:latin typeface="Arial" panose="020B0604020202020204" pitchFamily="34" charset="0"/>
                <a:cs typeface="Arial" panose="020B0604020202020204" pitchFamily="34" charset="0"/>
              </a:rPr>
              <a:t>OGM</a:t>
            </a:r>
            <a:endParaRPr lang="it-IT" sz="2800" b="1" dirty="0">
              <a:latin typeface="Arial" panose="020B0604020202020204" pitchFamily="34" charset="0"/>
              <a:cs typeface="Arial" panose="020B0604020202020204" pitchFamily="34" charset="0"/>
            </a:endParaRPr>
          </a:p>
        </p:txBody>
      </p:sp>
      <p:sp>
        <p:nvSpPr>
          <p:cNvPr id="3" name="Segnaposto contenuto 2"/>
          <p:cNvSpPr>
            <a:spLocks noGrp="1"/>
          </p:cNvSpPr>
          <p:nvPr>
            <p:ph idx="1"/>
          </p:nvPr>
        </p:nvSpPr>
        <p:spPr>
          <a:xfrm>
            <a:off x="457200" y="1196752"/>
            <a:ext cx="8229600" cy="4929411"/>
          </a:xfrm>
        </p:spPr>
        <p:txBody>
          <a:bodyPr>
            <a:normAutofit fontScale="77500" lnSpcReduction="20000"/>
          </a:bodyPr>
          <a:lstStyle/>
          <a:p>
            <a:pPr marL="0" indent="0">
              <a:buNone/>
            </a:pPr>
            <a:r>
              <a:rPr lang="it-IT" dirty="0" smtClean="0">
                <a:latin typeface="Arial" panose="020B0604020202020204" pitchFamily="34" charset="0"/>
                <a:cs typeface="Arial" panose="020B0604020202020204" pitchFamily="34" charset="0"/>
              </a:rPr>
              <a:t> </a:t>
            </a:r>
            <a:r>
              <a:rPr lang="it-IT" b="1" dirty="0">
                <a:solidFill>
                  <a:schemeClr val="tx1">
                    <a:lumMod val="65000"/>
                    <a:lumOff val="35000"/>
                  </a:schemeClr>
                </a:solidFill>
                <a:latin typeface="Arial" panose="020B0604020202020204" pitchFamily="34" charset="0"/>
                <a:cs typeface="Arial" panose="020B0604020202020204" pitchFamily="34" charset="0"/>
              </a:rPr>
              <a:t>Regolamento </a:t>
            </a:r>
            <a:r>
              <a:rPr lang="it-IT" b="1" dirty="0" smtClean="0">
                <a:solidFill>
                  <a:schemeClr val="tx1">
                    <a:lumMod val="65000"/>
                    <a:lumOff val="35000"/>
                  </a:schemeClr>
                </a:solidFill>
                <a:latin typeface="Arial" panose="020B0604020202020204" pitchFamily="34" charset="0"/>
                <a:cs typeface="Arial" panose="020B0604020202020204" pitchFamily="34" charset="0"/>
              </a:rPr>
              <a:t>1829/2003</a:t>
            </a:r>
            <a:r>
              <a:rPr lang="it-IT" b="1" baseline="30000" dirty="0">
                <a:solidFill>
                  <a:schemeClr val="tx1">
                    <a:lumMod val="65000"/>
                    <a:lumOff val="35000"/>
                  </a:schemeClr>
                </a:solidFill>
                <a:latin typeface="Arial" panose="020B0604020202020204" pitchFamily="34" charset="0"/>
                <a:cs typeface="Arial" panose="020B0604020202020204" pitchFamily="34" charset="0"/>
              </a:rPr>
              <a:t> </a:t>
            </a:r>
            <a:endParaRPr lang="it-IT" b="1" baseline="30000" dirty="0" smtClean="0">
              <a:solidFill>
                <a:schemeClr val="tx1">
                  <a:lumMod val="65000"/>
                  <a:lumOff val="35000"/>
                </a:schemeClr>
              </a:solidFill>
              <a:latin typeface="Arial" panose="020B0604020202020204" pitchFamily="34" charset="0"/>
              <a:cs typeface="Arial" panose="020B0604020202020204" pitchFamily="34" charset="0"/>
            </a:endParaRPr>
          </a:p>
          <a:p>
            <a:pPr marL="0" indent="0">
              <a:buNone/>
            </a:pPr>
            <a:r>
              <a:rPr lang="it-IT" dirty="0" smtClean="0">
                <a:solidFill>
                  <a:schemeClr val="tx1">
                    <a:lumMod val="65000"/>
                    <a:lumOff val="35000"/>
                  </a:schemeClr>
                </a:solidFill>
                <a:latin typeface="Arial" panose="020B0604020202020204" pitchFamily="34" charset="0"/>
                <a:cs typeface="Arial" panose="020B0604020202020204" pitchFamily="34" charset="0"/>
              </a:rPr>
              <a:t>definisce </a:t>
            </a:r>
            <a:r>
              <a:rPr lang="it-IT" dirty="0">
                <a:solidFill>
                  <a:schemeClr val="tx1">
                    <a:lumMod val="65000"/>
                    <a:lumOff val="35000"/>
                  </a:schemeClr>
                </a:solidFill>
                <a:latin typeface="Arial" panose="020B0604020202020204" pitchFamily="34" charset="0"/>
                <a:cs typeface="Arial" panose="020B0604020202020204" pitchFamily="34" charset="0"/>
              </a:rPr>
              <a:t>la procedura comunitaria per l'autorizzazione di piante geneticamente modificate destinate all'uso in alimentazione umana o animale. Le aziende che hanno sviluppato un certo organismo devono presentare domanda di autorizzazione alla </a:t>
            </a:r>
            <a:r>
              <a:rPr lang="it-IT" dirty="0" smtClean="0">
                <a:solidFill>
                  <a:schemeClr val="tx1">
                    <a:lumMod val="65000"/>
                    <a:lumOff val="35000"/>
                  </a:schemeClr>
                </a:solidFill>
                <a:latin typeface="Arial" panose="020B0604020202020204" pitchFamily="34" charset="0"/>
                <a:cs typeface="Arial" panose="020B0604020202020204" pitchFamily="34" charset="0"/>
              </a:rPr>
              <a:t>Commissione europea</a:t>
            </a:r>
            <a:r>
              <a:rPr lang="it-IT" dirty="0">
                <a:solidFill>
                  <a:schemeClr val="tx1">
                    <a:lumMod val="65000"/>
                    <a:lumOff val="35000"/>
                  </a:schemeClr>
                </a:solidFill>
                <a:latin typeface="Arial" panose="020B0604020202020204" pitchFamily="34" charset="0"/>
                <a:cs typeface="Arial" panose="020B0604020202020204" pitchFamily="34" charset="0"/>
              </a:rPr>
              <a:t> e produrre un dossier che riporti tutte le informazioni scientifiche disponibili che permettano di valutarne la sicurezza per la salute umana, animale e dell'ambiente.</a:t>
            </a:r>
          </a:p>
          <a:p>
            <a:pPr marL="0" indent="0">
              <a:buNone/>
            </a:pPr>
            <a:r>
              <a:rPr lang="it-IT" dirty="0">
                <a:solidFill>
                  <a:schemeClr val="tx1">
                    <a:lumMod val="65000"/>
                    <a:lumOff val="35000"/>
                  </a:schemeClr>
                </a:solidFill>
                <a:latin typeface="Arial" panose="020B0604020202020204" pitchFamily="34" charset="0"/>
                <a:cs typeface="Arial" panose="020B0604020202020204" pitchFamily="34" charset="0"/>
              </a:rPr>
              <a:t>La valutazione viene effettuata  (EFSA), che fornisce il suo parere scientifico alla Commissione. È compito della Commissione di proporre, sulla base dell'opinione dell'EFSA, se garantire o rifiutare l'autorizzazione. </a:t>
            </a:r>
          </a:p>
        </p:txBody>
      </p:sp>
    </p:spTree>
    <p:extLst>
      <p:ext uri="{BB962C8B-B14F-4D97-AF65-F5344CB8AC3E}">
        <p14:creationId xmlns:p14="http://schemas.microsoft.com/office/powerpoint/2010/main" val="170801209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2400" b="1" dirty="0">
                <a:latin typeface="Arial" panose="020B0604020202020204" pitchFamily="34" charset="0"/>
                <a:cs typeface="Arial" panose="020B0604020202020204" pitchFamily="34" charset="0"/>
              </a:rPr>
              <a:t>OGM</a:t>
            </a:r>
          </a:p>
        </p:txBody>
      </p:sp>
      <p:sp>
        <p:nvSpPr>
          <p:cNvPr id="3" name="Segnaposto contenuto 2"/>
          <p:cNvSpPr>
            <a:spLocks noGrp="1"/>
          </p:cNvSpPr>
          <p:nvPr>
            <p:ph idx="1"/>
          </p:nvPr>
        </p:nvSpPr>
        <p:spPr>
          <a:xfrm>
            <a:off x="457200" y="1124744"/>
            <a:ext cx="8229600" cy="5001419"/>
          </a:xfrm>
        </p:spPr>
        <p:txBody>
          <a:bodyPr/>
          <a:lstStyle/>
          <a:p>
            <a:pPr marL="0" indent="0">
              <a:buNone/>
            </a:pPr>
            <a:r>
              <a:rPr lang="it-IT" sz="2800" dirty="0">
                <a:latin typeface="Arial" panose="020B0604020202020204" pitchFamily="34" charset="0"/>
                <a:cs typeface="Arial" panose="020B0604020202020204" pitchFamily="34" charset="0"/>
              </a:rPr>
              <a:t>Tutte le autorizzazioni sono garantite per un limitato periodo di tempo durante il quale deve essere effettuato un accurato monitoraggio degli effetti ambientali e sanitari: in caso di effetti negativi inaspettati al momento della prima valutazione scientifica, revoca dell'autorizzazione o mancato rinnovo.</a:t>
            </a:r>
          </a:p>
          <a:p>
            <a:endParaRPr lang="it-IT" dirty="0"/>
          </a:p>
        </p:txBody>
      </p:sp>
    </p:spTree>
    <p:extLst>
      <p:ext uri="{BB962C8B-B14F-4D97-AF65-F5344CB8AC3E}">
        <p14:creationId xmlns:p14="http://schemas.microsoft.com/office/powerpoint/2010/main" val="126827887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85665" y="44624"/>
            <a:ext cx="8229600" cy="576064"/>
          </a:xfrm>
        </p:spPr>
        <p:txBody>
          <a:bodyPr>
            <a:normAutofit/>
          </a:bodyPr>
          <a:lstStyle/>
          <a:p>
            <a:r>
              <a:rPr lang="it-IT" sz="2800" b="1" dirty="0">
                <a:latin typeface="Arial" panose="020B0604020202020204" pitchFamily="34" charset="0"/>
                <a:cs typeface="Arial" panose="020B0604020202020204" pitchFamily="34" charset="0"/>
              </a:rPr>
              <a:t>OGM</a:t>
            </a:r>
          </a:p>
        </p:txBody>
      </p:sp>
      <p:sp>
        <p:nvSpPr>
          <p:cNvPr id="3" name="Segnaposto contenuto 2"/>
          <p:cNvSpPr>
            <a:spLocks noGrp="1"/>
          </p:cNvSpPr>
          <p:nvPr>
            <p:ph idx="1"/>
          </p:nvPr>
        </p:nvSpPr>
        <p:spPr>
          <a:xfrm>
            <a:off x="457200" y="836712"/>
            <a:ext cx="8229600" cy="5289451"/>
          </a:xfrm>
        </p:spPr>
        <p:txBody>
          <a:bodyPr>
            <a:normAutofit/>
          </a:bodyPr>
          <a:lstStyle/>
          <a:p>
            <a:pPr marL="0" indent="0">
              <a:buNone/>
            </a:pPr>
            <a:r>
              <a:rPr lang="it-IT" sz="2400" b="1" dirty="0">
                <a:latin typeface="Arial" panose="020B0604020202020204" pitchFamily="34" charset="0"/>
                <a:cs typeface="Arial" pitchFamily="34" charset="0"/>
              </a:rPr>
              <a:t>Dir. UE 2015/412 - modifica alla Direttiva </a:t>
            </a:r>
            <a:r>
              <a:rPr lang="it-IT" sz="2400" dirty="0">
                <a:latin typeface="Arial" pitchFamily="34" charset="0"/>
                <a:cs typeface="Arial" pitchFamily="34" charset="0"/>
              </a:rPr>
              <a:t>comunitaria: </a:t>
            </a:r>
            <a:r>
              <a:rPr lang="it-IT" sz="2400" b="1" dirty="0">
                <a:latin typeface="Arial" pitchFamily="34" charset="0"/>
                <a:cs typeface="Arial" pitchFamily="34" charset="0"/>
              </a:rPr>
              <a:t>diritto degli Stati membri di vietare o limitare sul proprio territorio la coltivazione degli OGM, </a:t>
            </a:r>
            <a:r>
              <a:rPr lang="it-IT" sz="2400" dirty="0">
                <a:latin typeface="Arial" pitchFamily="34" charset="0"/>
                <a:cs typeface="Arial" pitchFamily="34" charset="0"/>
              </a:rPr>
              <a:t>per impatto socio-economico, obiettivi </a:t>
            </a:r>
            <a:r>
              <a:rPr lang="it-IT" sz="2400" dirty="0" smtClean="0">
                <a:latin typeface="Arial" pitchFamily="34" charset="0"/>
                <a:cs typeface="Arial" pitchFamily="34" charset="0"/>
              </a:rPr>
              <a:t>di </a:t>
            </a:r>
            <a:r>
              <a:rPr lang="it-IT" sz="2400" dirty="0">
                <a:latin typeface="Arial" pitchFamily="34" charset="0"/>
                <a:cs typeface="Arial" pitchFamily="34" charset="0"/>
              </a:rPr>
              <a:t>politica agricola o ambientale, ragioni di ordine pubblico, di uso del suolo, di pianificazione urbana o territoriale (no valutazione di rischio ambientale</a:t>
            </a:r>
            <a:r>
              <a:rPr lang="it-IT" sz="2400" dirty="0" smtClean="0">
                <a:latin typeface="Arial" pitchFamily="34" charset="0"/>
                <a:cs typeface="Arial" pitchFamily="34" charset="0"/>
              </a:rPr>
              <a:t>)</a:t>
            </a:r>
            <a:r>
              <a:rPr lang="it-IT" sz="2400" b="1" dirty="0" smtClean="0">
                <a:latin typeface="Arial" pitchFamily="34" charset="0"/>
                <a:cs typeface="Arial" pitchFamily="34" charset="0"/>
              </a:rPr>
              <a:t>.</a:t>
            </a:r>
          </a:p>
          <a:p>
            <a:pPr marL="0" indent="0">
              <a:buNone/>
            </a:pPr>
            <a:r>
              <a:rPr lang="it-IT" sz="2400" b="1" dirty="0" smtClean="0">
                <a:latin typeface="Arial" pitchFamily="34" charset="0"/>
                <a:cs typeface="Arial" pitchFamily="34" charset="0"/>
              </a:rPr>
              <a:t>In Italia la Direttiva è stata recepita con il </a:t>
            </a:r>
            <a:r>
              <a:rPr lang="it-IT" sz="2400" b="1" dirty="0" err="1" smtClean="0">
                <a:latin typeface="Arial" panose="020B0604020202020204" pitchFamily="34" charset="0"/>
                <a:cs typeface="Arial" panose="020B0604020202020204" pitchFamily="34" charset="0"/>
              </a:rPr>
              <a:t>D.Lgs</a:t>
            </a:r>
            <a:r>
              <a:rPr lang="it-IT" sz="2400" b="1" dirty="0" err="1">
                <a:latin typeface="Arial" panose="020B0604020202020204" pitchFamily="34" charset="0"/>
                <a:cs typeface="Arial" panose="020B0604020202020204" pitchFamily="34" charset="0"/>
              </a:rPr>
              <a:t>.</a:t>
            </a:r>
            <a:r>
              <a:rPr lang="it-IT" sz="2400" b="1" dirty="0">
                <a:latin typeface="Arial" panose="020B0604020202020204" pitchFamily="34" charset="0"/>
                <a:cs typeface="Arial" panose="020B0604020202020204" pitchFamily="34" charset="0"/>
              </a:rPr>
              <a:t> n. </a:t>
            </a:r>
            <a:r>
              <a:rPr lang="it-IT" sz="2400" b="1" dirty="0" smtClean="0">
                <a:latin typeface="Arial" panose="020B0604020202020204" pitchFamily="34" charset="0"/>
                <a:cs typeface="Arial" panose="020B0604020202020204" pitchFamily="34" charset="0"/>
              </a:rPr>
              <a:t>227/2016 del 11 dicembre 2016.</a:t>
            </a:r>
          </a:p>
          <a:p>
            <a:pPr marL="0" indent="0">
              <a:buNone/>
            </a:pPr>
            <a:r>
              <a:rPr lang="it-IT" sz="2400" b="1" dirty="0">
                <a:latin typeface="Arial" panose="020B0604020202020204" pitchFamily="34" charset="0"/>
                <a:cs typeface="Arial" panose="020B0604020202020204" pitchFamily="34" charset="0"/>
              </a:rPr>
              <a:t>L</a:t>
            </a:r>
            <a:r>
              <a:rPr lang="it-IT" sz="2400" b="1" dirty="0" smtClean="0">
                <a:latin typeface="Arial" panose="020B0604020202020204" pitchFamily="34" charset="0"/>
                <a:cs typeface="Arial" panose="020B0604020202020204" pitchFamily="34" charset="0"/>
              </a:rPr>
              <a:t>e </a:t>
            </a:r>
            <a:r>
              <a:rPr lang="it-IT" sz="2400" b="1" dirty="0">
                <a:latin typeface="Arial" panose="020B0604020202020204" pitchFamily="34" charset="0"/>
                <a:cs typeface="Arial" panose="020B0604020202020204" pitchFamily="34" charset="0"/>
              </a:rPr>
              <a:t>Regioni e le Province autonome</a:t>
            </a:r>
            <a:r>
              <a:rPr lang="it-IT" sz="2400" dirty="0">
                <a:latin typeface="Arial" panose="020B0604020202020204" pitchFamily="34" charset="0"/>
                <a:cs typeface="Arial" panose="020B0604020202020204" pitchFamily="34" charset="0"/>
              </a:rPr>
              <a:t> </a:t>
            </a:r>
            <a:r>
              <a:rPr lang="it-IT" sz="2400" b="1" dirty="0" smtClean="0">
                <a:latin typeface="Arial" panose="020B0604020202020204" pitchFamily="34" charset="0"/>
                <a:cs typeface="Arial" panose="020B0604020202020204" pitchFamily="34" charset="0"/>
              </a:rPr>
              <a:t>possono decidere se  dare </a:t>
            </a:r>
            <a:r>
              <a:rPr lang="it-IT" sz="2400" b="1" dirty="0">
                <a:latin typeface="Arial" panose="020B0604020202020204" pitchFamily="34" charset="0"/>
                <a:cs typeface="Arial" panose="020B0604020202020204" pitchFamily="34" charset="0"/>
              </a:rPr>
              <a:t>la possibilità di coltivazione di OGM sul proprio territorio, escludere parte del proprio territorio dalla coltivazione </a:t>
            </a:r>
            <a:r>
              <a:rPr lang="it-IT" sz="2400" b="1" dirty="0" smtClean="0">
                <a:latin typeface="Arial" panose="020B0604020202020204" pitchFamily="34" charset="0"/>
                <a:cs typeface="Arial" panose="020B0604020202020204" pitchFamily="34" charset="0"/>
              </a:rPr>
              <a:t>dell’OGM oppure </a:t>
            </a:r>
            <a:r>
              <a:rPr lang="it-IT" sz="2400" b="1" dirty="0">
                <a:latin typeface="Arial" panose="020B0604020202020204" pitchFamily="34" charset="0"/>
                <a:cs typeface="Arial" panose="020B0604020202020204" pitchFamily="34" charset="0"/>
              </a:rPr>
              <a:t>escludere tutto il proprio territorio </a:t>
            </a:r>
            <a:r>
              <a:rPr lang="it-IT" sz="2400" b="1" dirty="0" smtClean="0">
                <a:latin typeface="Arial" panose="020B0604020202020204" pitchFamily="34" charset="0"/>
                <a:cs typeface="Arial" panose="020B0604020202020204" pitchFamily="34" charset="0"/>
              </a:rPr>
              <a:t>dalla </a:t>
            </a:r>
            <a:r>
              <a:rPr lang="it-IT" sz="2400" b="1" dirty="0">
                <a:latin typeface="Arial" panose="020B0604020202020204" pitchFamily="34" charset="0"/>
                <a:cs typeface="Arial" panose="020B0604020202020204" pitchFamily="34" charset="0"/>
              </a:rPr>
              <a:t>coltivazione.</a:t>
            </a:r>
          </a:p>
          <a:p>
            <a:pPr marL="0" indent="0">
              <a:buNone/>
            </a:pPr>
            <a:endParaRPr lang="it-IT" sz="2800" b="1" dirty="0">
              <a:latin typeface="Arial" panose="020B0604020202020204" pitchFamily="34" charset="0"/>
              <a:cs typeface="Arial" panose="020B0604020202020204" pitchFamily="34" charset="0"/>
            </a:endParaRPr>
          </a:p>
          <a:p>
            <a:pPr marL="0" indent="0">
              <a:buNone/>
            </a:pPr>
            <a:endParaRPr lang="it-IT" sz="2800" b="1" dirty="0">
              <a:latin typeface="Arial" panose="020B0604020202020204" pitchFamily="34" charset="0"/>
              <a:cs typeface="Arial" panose="020B0604020202020204" pitchFamily="34" charset="0"/>
            </a:endParaRPr>
          </a:p>
          <a:p>
            <a:pPr marL="0" indent="0">
              <a:buNone/>
            </a:pPr>
            <a:endParaRPr lang="it-IT" sz="3100" b="1" dirty="0">
              <a:latin typeface="Arial" pitchFamily="34" charset="0"/>
              <a:cs typeface="Arial" pitchFamily="34" charset="0"/>
            </a:endParaRPr>
          </a:p>
          <a:p>
            <a:endParaRPr lang="it-IT" dirty="0"/>
          </a:p>
          <a:p>
            <a:endParaRPr lang="it-IT" dirty="0"/>
          </a:p>
        </p:txBody>
      </p:sp>
    </p:spTree>
    <p:extLst>
      <p:ext uri="{BB962C8B-B14F-4D97-AF65-F5344CB8AC3E}">
        <p14:creationId xmlns:p14="http://schemas.microsoft.com/office/powerpoint/2010/main" val="32794458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778098"/>
          </a:xfrm>
        </p:spPr>
        <p:txBody>
          <a:bodyPr>
            <a:normAutofit/>
          </a:bodyPr>
          <a:lstStyle/>
          <a:p>
            <a:r>
              <a:rPr lang="it-IT" sz="2800" b="1" dirty="0" smtClean="0">
                <a:latin typeface="Arial" panose="020B0604020202020204" pitchFamily="34" charset="0"/>
                <a:cs typeface="Arial" panose="020B0604020202020204" pitchFamily="34" charset="0"/>
              </a:rPr>
              <a:t>OGM</a:t>
            </a:r>
            <a:endParaRPr lang="it-IT" sz="2800" b="1" dirty="0">
              <a:latin typeface="Arial" panose="020B0604020202020204" pitchFamily="34" charset="0"/>
              <a:cs typeface="Arial" panose="020B0604020202020204" pitchFamily="34" charset="0"/>
            </a:endParaRPr>
          </a:p>
        </p:txBody>
      </p:sp>
      <p:sp>
        <p:nvSpPr>
          <p:cNvPr id="3" name="Segnaposto contenuto 2"/>
          <p:cNvSpPr>
            <a:spLocks noGrp="1"/>
          </p:cNvSpPr>
          <p:nvPr>
            <p:ph idx="1"/>
          </p:nvPr>
        </p:nvSpPr>
        <p:spPr>
          <a:xfrm>
            <a:off x="457200" y="1196752"/>
            <a:ext cx="8229600" cy="4929411"/>
          </a:xfrm>
        </p:spPr>
        <p:txBody>
          <a:bodyPr>
            <a:normAutofit lnSpcReduction="10000"/>
          </a:bodyPr>
          <a:lstStyle/>
          <a:p>
            <a:pPr marL="0" indent="0" algn="just">
              <a:buNone/>
            </a:pPr>
            <a:r>
              <a:rPr lang="it-IT" sz="3000" dirty="0">
                <a:latin typeface="Arial" panose="020B0604020202020204" pitchFamily="34" charset="0"/>
                <a:cs typeface="Arial" panose="020B0604020202020204" pitchFamily="34" charset="0"/>
              </a:rPr>
              <a:t>Nei Paesi membri non è possibile limitare l'importazione di prodotti OGM autorizzati a livello europeo.</a:t>
            </a:r>
          </a:p>
          <a:p>
            <a:pPr marL="0" indent="0" algn="just">
              <a:buNone/>
            </a:pPr>
            <a:r>
              <a:rPr lang="it-IT" sz="3000" dirty="0">
                <a:latin typeface="Arial" panose="020B0604020202020204" pitchFamily="34" charset="0"/>
                <a:cs typeface="Arial" panose="020B0604020202020204" pitchFamily="34" charset="0"/>
              </a:rPr>
              <a:t>Anche se attualmente non ci sono colture OGM in </a:t>
            </a:r>
            <a:r>
              <a:rPr lang="it-IT" sz="3000" b="1" dirty="0">
                <a:latin typeface="Arial" panose="020B0604020202020204" pitchFamily="34" charset="0"/>
                <a:cs typeface="Arial" panose="020B0604020202020204" pitchFamily="34" charset="0"/>
              </a:rPr>
              <a:t>Italia</a:t>
            </a:r>
            <a:r>
              <a:rPr lang="it-IT" sz="3000" dirty="0">
                <a:latin typeface="Arial" panose="020B0604020202020204" pitchFamily="34" charset="0"/>
                <a:cs typeface="Arial" panose="020B0604020202020204" pitchFamily="34" charset="0"/>
              </a:rPr>
              <a:t> (se non a livello sperimentale), </a:t>
            </a:r>
            <a:r>
              <a:rPr lang="it-IT" sz="3000" b="1" dirty="0">
                <a:latin typeface="Arial" panose="020B0604020202020204" pitchFamily="34" charset="0"/>
                <a:cs typeface="Arial" panose="020B0604020202020204" pitchFamily="34" charset="0"/>
              </a:rPr>
              <a:t>non</a:t>
            </a:r>
            <a:r>
              <a:rPr lang="it-IT" sz="3000" dirty="0">
                <a:latin typeface="Arial" panose="020B0604020202020204" pitchFamily="34" charset="0"/>
                <a:cs typeface="Arial" panose="020B0604020202020204" pitchFamily="34" charset="0"/>
              </a:rPr>
              <a:t> significa che sia un </a:t>
            </a:r>
            <a:r>
              <a:rPr lang="it-IT" sz="3000" b="1" dirty="0">
                <a:latin typeface="Arial" panose="020B0604020202020204" pitchFamily="34" charset="0"/>
                <a:cs typeface="Arial" panose="020B0604020202020204" pitchFamily="34" charset="0"/>
              </a:rPr>
              <a:t>Paese “OGM free”. </a:t>
            </a:r>
            <a:r>
              <a:rPr lang="it-IT" sz="3000" dirty="0">
                <a:latin typeface="Arial" panose="020B0604020202020204" pitchFamily="34" charset="0"/>
                <a:cs typeface="Arial" panose="020B0604020202020204" pitchFamily="34" charset="0"/>
              </a:rPr>
              <a:t>Infatti la gran parte dei mangimi utilizzati negli allevamenti italiani (esclusi gli allevamenti biologici) è prodotta a partire da soia e mais geneticamente modificati importati da USA, Canada e America </a:t>
            </a:r>
            <a:r>
              <a:rPr lang="it-IT" sz="3000" dirty="0" smtClean="0">
                <a:latin typeface="Arial" panose="020B0604020202020204" pitchFamily="34" charset="0"/>
                <a:cs typeface="Arial" panose="020B0604020202020204" pitchFamily="34" charset="0"/>
              </a:rPr>
              <a:t>Latina.</a:t>
            </a:r>
            <a:endParaRPr lang="it-IT" sz="3000" b="1" dirty="0">
              <a:latin typeface="Arial" pitchFamily="34" charset="0"/>
              <a:cs typeface="Arial" pitchFamily="34" charset="0"/>
            </a:endParaRPr>
          </a:p>
          <a:p>
            <a:endParaRPr lang="it-IT" dirty="0"/>
          </a:p>
        </p:txBody>
      </p:sp>
    </p:spTree>
    <p:extLst>
      <p:ext uri="{BB962C8B-B14F-4D97-AF65-F5344CB8AC3E}">
        <p14:creationId xmlns:p14="http://schemas.microsoft.com/office/powerpoint/2010/main" val="656725696"/>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3361</TotalTime>
  <Words>4066</Words>
  <Application>Microsoft Office PowerPoint</Application>
  <PresentationFormat>Presentazione su schermo (4:3)</PresentationFormat>
  <Paragraphs>528</Paragraphs>
  <Slides>72</Slides>
  <Notes>2</Notes>
  <HiddenSlides>0</HiddenSlides>
  <MMClips>0</MMClips>
  <ScaleCrop>false</ScaleCrop>
  <HeadingPairs>
    <vt:vector size="4" baseType="variant">
      <vt:variant>
        <vt:lpstr>Tema</vt:lpstr>
      </vt:variant>
      <vt:variant>
        <vt:i4>1</vt:i4>
      </vt:variant>
      <vt:variant>
        <vt:lpstr>Titoli diapositive</vt:lpstr>
      </vt:variant>
      <vt:variant>
        <vt:i4>72</vt:i4>
      </vt:variant>
    </vt:vector>
  </HeadingPairs>
  <TitlesOfParts>
    <vt:vector size="73" baseType="lpstr">
      <vt:lpstr>Tema di Office</vt:lpstr>
      <vt:lpstr>SICUREZZA ALIMENTARE</vt:lpstr>
      <vt:lpstr>SICUREZZA ALIMENTARE</vt:lpstr>
      <vt:lpstr>SICUREZZA ALIMENTARE</vt:lpstr>
      <vt:lpstr>HACCP</vt:lpstr>
      <vt:lpstr>HACCP</vt:lpstr>
      <vt:lpstr>HACCP</vt:lpstr>
      <vt:lpstr>FRODI ALIMENTARI</vt:lpstr>
      <vt:lpstr>FRODI ALIMENTARI</vt:lpstr>
      <vt:lpstr>FRODI ALIMENTARI</vt:lpstr>
      <vt:lpstr>FRODI ALIMENTARI</vt:lpstr>
      <vt:lpstr>FRODI ALIMENTARI</vt:lpstr>
      <vt:lpstr>FRODI ALIMENTARI</vt:lpstr>
      <vt:lpstr>PRODOTTI TIPICI</vt:lpstr>
      <vt:lpstr>ESEMPI DI PRODOTTI DOP</vt:lpstr>
      <vt:lpstr>ESEMPI DI PRODOTTI DOP</vt:lpstr>
      <vt:lpstr>ESEMPI DI PRODOTTI DOP</vt:lpstr>
      <vt:lpstr>ESEMPI DI PRODOTTI IGP</vt:lpstr>
      <vt:lpstr>ESEMPI DI PRODOTTI IGP</vt:lpstr>
      <vt:lpstr>ESEMPI DI PRODOTTI IGP</vt:lpstr>
      <vt:lpstr>ALCUNI PRODOTTI TIPICI CAMPANI</vt:lpstr>
      <vt:lpstr>MOZZARELLA DI BUFALA CAMPANA</vt:lpstr>
      <vt:lpstr>VIDEO: FASI DELLA LAVORAZIONE DELLA MOZZARELLA DI BUFALA CAMPANA DOP</vt:lpstr>
      <vt:lpstr> PROVOLONE DEL MONACO </vt:lpstr>
      <vt:lpstr>PROVOLONE DEL MONACO</vt:lpstr>
      <vt:lpstr>PROVOLONE DEL MONACO</vt:lpstr>
      <vt:lpstr>ALCUNI PRODOTTI TIPICI CAMPANI</vt:lpstr>
      <vt:lpstr>ALCUNI PRODOTTI TIPICI CAMPANI</vt:lpstr>
      <vt:lpstr>ALCUNI PRODOTTI TIPICI CAMPANI</vt:lpstr>
      <vt:lpstr>PASTA GRAGNANO VIDEO</vt:lpstr>
      <vt:lpstr>ALCUNI PRODOTTI TIPICI CAMPANI</vt:lpstr>
      <vt:lpstr>ALCUNI PRODOTTI TIPICI CAMPANI</vt:lpstr>
      <vt:lpstr>VIDEO VITELLONE BIANCO APPENNINO CENTRALE IGP</vt:lpstr>
      <vt:lpstr>ALCUNI PRODOTTI TIPICI CAMPANI</vt:lpstr>
      <vt:lpstr> PIZZA NAPOLETANA STG </vt:lpstr>
      <vt:lpstr>PIZZA NAPOLETANA STG</vt:lpstr>
      <vt:lpstr>PIZZA NAPOLETANA STG</vt:lpstr>
      <vt:lpstr>PIZZA NAPOLETANA STG</vt:lpstr>
      <vt:lpstr>PIZZA NAPOLETANA STG</vt:lpstr>
      <vt:lpstr>PIZZA NAPOLETANA STG</vt:lpstr>
      <vt:lpstr>VERA PIZZA NAPOLETANA VIDEO</vt:lpstr>
      <vt:lpstr>DENOMINAZIONI DI ORIGINE PER I VINI</vt:lpstr>
      <vt:lpstr>DENOMINAZIONI DI ORIGINE PER I VINI</vt:lpstr>
      <vt:lpstr>DENOMINAZIONI DI ORIGINE PER I VINI</vt:lpstr>
      <vt:lpstr>VINI D.O.P./D.O.C.G. CAMPANIA</vt:lpstr>
      <vt:lpstr>VIDEO</vt:lpstr>
      <vt:lpstr> VINI D.O.P./D.O.C. CAMPANIA  </vt:lpstr>
      <vt:lpstr>FALANGHINA VIDEO</vt:lpstr>
      <vt:lpstr>PRODOTTI AGRICOLI A CHILOMETRO ZERO </vt:lpstr>
      <vt:lpstr>ALTRI VANTAGGI DEI PRODOTTI A CHILOMETRO ZERO</vt:lpstr>
      <vt:lpstr>PRODOTTI A CHILOMETRO ZERO</vt:lpstr>
      <vt:lpstr>MARCHIO CHILOMETRO ZERO</vt:lpstr>
      <vt:lpstr>MARCHIO CHILOMETRO ZERO</vt:lpstr>
      <vt:lpstr>MARCHIO CHILOMETRO ZERO</vt:lpstr>
      <vt:lpstr>AGRICOLTURA BIOLOGICA</vt:lpstr>
      <vt:lpstr>AGRICOLTURA BIOLOGICA</vt:lpstr>
      <vt:lpstr>AGRICOLTURA BIOLOGICA VIDEO</vt:lpstr>
      <vt:lpstr>AGRICOLTURA BIOLOGICA</vt:lpstr>
      <vt:lpstr>AGRICOLTURA BIOLOGICA</vt:lpstr>
      <vt:lpstr>COLTIVAZIONI BIOLOGICHE IN ITALIA</vt:lpstr>
      <vt:lpstr>AGRICOLTURA BIOLOGICA</vt:lpstr>
      <vt:lpstr>LIMITI AGRICOLTURA BIOLOGICA</vt:lpstr>
      <vt:lpstr>OGM</vt:lpstr>
      <vt:lpstr>OGM</vt:lpstr>
      <vt:lpstr>OGM</vt:lpstr>
      <vt:lpstr>OGM</vt:lpstr>
      <vt:lpstr>OGM</vt:lpstr>
      <vt:lpstr>OGM</vt:lpstr>
      <vt:lpstr>OGM</vt:lpstr>
      <vt:lpstr>OGM</vt:lpstr>
      <vt:lpstr>OGM</vt:lpstr>
      <vt:lpstr>OGM</vt:lpstr>
      <vt:lpstr>OGM</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SICUREZZA ALIMENTARE</dc:title>
  <dc:creator>Niola</dc:creator>
  <cp:lastModifiedBy>Niola</cp:lastModifiedBy>
  <cp:revision>296</cp:revision>
  <dcterms:created xsi:type="dcterms:W3CDTF">2017-01-01T19:48:26Z</dcterms:created>
  <dcterms:modified xsi:type="dcterms:W3CDTF">2019-05-29T11:35:53Z</dcterms:modified>
</cp:coreProperties>
</file>