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-27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5.w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4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8376B5-343B-4D3E-89F4-131770E53E65}" type="datetimeFigureOut">
              <a:rPr lang="it-IT" smtClean="0"/>
              <a:pPr/>
              <a:t>28/09/2018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D1BFB7-4A0F-4F1B-9D8F-37A21DA43130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68240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90FE-200E-42A8-B508-9C4D211303E6}" type="datetime1">
              <a:rPr lang="it-IT" smtClean="0"/>
              <a:pPr/>
              <a:t>28/09/2018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7116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EAE66-BA42-4BFF-8AAF-B403044FBC58}" type="datetime1">
              <a:rPr lang="it-IT" smtClean="0"/>
              <a:pPr/>
              <a:t>28/09/2018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097558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EFEF5-7891-47DD-9794-5D00CB5F55C7}" type="datetime1">
              <a:rPr lang="it-IT" smtClean="0"/>
              <a:pPr/>
              <a:t>28/09/2018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077521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EBC60-3745-4B7A-BB8C-933C83CC2BB3}" type="datetime1">
              <a:rPr lang="it-IT" smtClean="0"/>
              <a:pPr/>
              <a:t>28/09/2018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16930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85D6E-003A-416A-BFDF-395852C231FB}" type="datetime1">
              <a:rPr lang="it-IT" smtClean="0"/>
              <a:pPr/>
              <a:t>28/09/2018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516031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3E279-2D63-4FBD-99C4-37F8564554B3}" type="datetime1">
              <a:rPr lang="it-IT" smtClean="0"/>
              <a:pPr/>
              <a:t>28/09/2018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906120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6C547-766A-497B-BFCC-8A42F4C8DEE8}" type="datetime1">
              <a:rPr lang="it-IT" smtClean="0"/>
              <a:pPr/>
              <a:t>28/09/2018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942676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F7D13-CA59-4A49-8EC9-AE167889E269}" type="datetime1">
              <a:rPr lang="it-IT" smtClean="0"/>
              <a:pPr/>
              <a:t>28/09/2018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588120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388C5-C2C4-4ACF-B0E8-7128D9E26E17}" type="datetime1">
              <a:rPr lang="it-IT" smtClean="0"/>
              <a:pPr/>
              <a:t>28/09/2018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564826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12DF1-49D7-4877-9CD5-ACB3D2DCD7C9}" type="datetime1">
              <a:rPr lang="it-IT" smtClean="0"/>
              <a:pPr/>
              <a:t>28/09/2018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986168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2D537-9FAF-4B9A-AB86-302A4F234C21}" type="datetime1">
              <a:rPr lang="it-IT" smtClean="0"/>
              <a:pPr/>
              <a:t>28/09/2018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693825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66F0F-8009-43D0-A262-7ECDDBF0E3B0}" type="datetime1">
              <a:rPr lang="it-IT" smtClean="0"/>
              <a:pPr/>
              <a:t>28/09/2018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873CD1-77DA-4F41-8F2B-64577FFC3B1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743164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Relationship Id="rId9" Type="http://schemas.openxmlformats.org/officeDocument/2006/relationships/oleObject" Target="../embeddings/oleObject11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5.bin"/><Relationship Id="rId5" Type="http://schemas.openxmlformats.org/officeDocument/2006/relationships/oleObject" Target="../embeddings/oleObject14.bin"/><Relationship Id="rId4" Type="http://schemas.openxmlformats.org/officeDocument/2006/relationships/oleObject" Target="../embeddings/oleObject13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1.bin"/><Relationship Id="rId5" Type="http://schemas.openxmlformats.org/officeDocument/2006/relationships/oleObject" Target="../embeddings/oleObject20.bin"/><Relationship Id="rId4" Type="http://schemas.openxmlformats.org/officeDocument/2006/relationships/oleObject" Target="../embeddings/oleObject19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Lezione 3</a:t>
            </a:r>
            <a:br>
              <a:rPr lang="it-IT" dirty="0" smtClean="0"/>
            </a:br>
            <a:r>
              <a:rPr lang="it-IT" dirty="0" smtClean="0"/>
              <a:t>Cinematica del punto II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 smtClean="0"/>
              <a:t>Fisica Generale I </a:t>
            </a:r>
          </a:p>
          <a:p>
            <a:r>
              <a:rPr lang="it-IT" dirty="0" smtClean="0"/>
              <a:t>Fabio Garufi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xmlns="" val="2302145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Titolo 1"/>
          <p:cNvSpPr>
            <a:spLocks noGrp="1"/>
          </p:cNvSpPr>
          <p:nvPr>
            <p:ph type="title"/>
          </p:nvPr>
        </p:nvSpPr>
        <p:spPr>
          <a:xfrm>
            <a:off x="0" y="-26988"/>
            <a:ext cx="9324975" cy="1143001"/>
          </a:xfrm>
        </p:spPr>
        <p:txBody>
          <a:bodyPr/>
          <a:lstStyle/>
          <a:p>
            <a:r>
              <a:rPr lang="it-IT" dirty="0" smtClean="0"/>
              <a:t>Moto su piano inclinato</a:t>
            </a: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93B607-CD51-4744-BCAE-46CC407D54AD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grpSp>
        <p:nvGrpSpPr>
          <p:cNvPr id="4" name="Gruppo 67"/>
          <p:cNvGrpSpPr>
            <a:grpSpLocks/>
          </p:cNvGrpSpPr>
          <p:nvPr/>
        </p:nvGrpSpPr>
        <p:grpSpPr bwMode="auto">
          <a:xfrm>
            <a:off x="395288" y="1916113"/>
            <a:ext cx="2146300" cy="4176712"/>
            <a:chOff x="395536" y="1916832"/>
            <a:chExt cx="2145332" cy="4176464"/>
          </a:xfrm>
        </p:grpSpPr>
        <p:cxnSp>
          <p:nvCxnSpPr>
            <p:cNvPr id="5" name="Connettore 1 4"/>
            <p:cNvCxnSpPr/>
            <p:nvPr/>
          </p:nvCxnSpPr>
          <p:spPr>
            <a:xfrm flipV="1">
              <a:off x="1187341" y="2132719"/>
              <a:ext cx="0" cy="3889144"/>
            </a:xfrm>
            <a:prstGeom prst="lin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sp>
          <p:nvSpPr>
            <p:cNvPr id="6" name="Rettangolo 5"/>
            <p:cNvSpPr/>
            <p:nvPr/>
          </p:nvSpPr>
          <p:spPr>
            <a:xfrm>
              <a:off x="1187341" y="1916832"/>
              <a:ext cx="360200" cy="28732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graphicFrame>
          <p:nvGraphicFramePr>
            <p:cNvPr id="15362" name="Object 6"/>
            <p:cNvGraphicFramePr>
              <a:graphicFrameLocks noChangeAspect="1"/>
            </p:cNvGraphicFramePr>
            <p:nvPr/>
          </p:nvGraphicFramePr>
          <p:xfrm>
            <a:off x="1475656" y="2924944"/>
            <a:ext cx="1065212" cy="577850"/>
          </p:xfrm>
          <a:graphic>
            <a:graphicData uri="http://schemas.openxmlformats.org/presentationml/2006/ole">
              <p:oleObj spid="_x0000_s1083" name="Equation" r:id="rId3" imgW="444307" imgH="241195" progId="">
                <p:embed/>
              </p:oleObj>
            </a:graphicData>
          </a:graphic>
        </p:graphicFrame>
        <p:cxnSp>
          <p:nvCxnSpPr>
            <p:cNvPr id="11" name="Connettore 2 10"/>
            <p:cNvCxnSpPr/>
            <p:nvPr/>
          </p:nvCxnSpPr>
          <p:spPr>
            <a:xfrm>
              <a:off x="1403143" y="2421627"/>
              <a:ext cx="0" cy="100800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2 15"/>
            <p:cNvCxnSpPr/>
            <p:nvPr/>
          </p:nvCxnSpPr>
          <p:spPr>
            <a:xfrm>
              <a:off x="827141" y="1916832"/>
              <a:ext cx="0" cy="4176464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5396" name="CasellaDiTesto 17"/>
            <p:cNvSpPr txBox="1">
              <a:spLocks noChangeArrowheads="1"/>
            </p:cNvSpPr>
            <p:nvPr/>
          </p:nvSpPr>
          <p:spPr bwMode="auto">
            <a:xfrm>
              <a:off x="395536" y="1988840"/>
              <a:ext cx="43204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it-IT" b="1"/>
                <a:t>y</a:t>
              </a:r>
            </a:p>
          </p:txBody>
        </p:sp>
        <p:cxnSp>
          <p:nvCxnSpPr>
            <p:cNvPr id="43" name="Connettore 2 42"/>
            <p:cNvCxnSpPr/>
            <p:nvPr/>
          </p:nvCxnSpPr>
          <p:spPr>
            <a:xfrm>
              <a:off x="827141" y="1916832"/>
              <a:ext cx="1440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5398" name="CasellaDiTesto 44"/>
            <p:cNvSpPr txBox="1">
              <a:spLocks noChangeArrowheads="1"/>
            </p:cNvSpPr>
            <p:nvPr/>
          </p:nvSpPr>
          <p:spPr bwMode="auto">
            <a:xfrm>
              <a:off x="1835696" y="1988840"/>
              <a:ext cx="43204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it-IT" b="1"/>
                <a:t>x</a:t>
              </a:r>
            </a:p>
          </p:txBody>
        </p:sp>
      </p:grpSp>
      <p:grpSp>
        <p:nvGrpSpPr>
          <p:cNvPr id="7" name="Gruppo 71"/>
          <p:cNvGrpSpPr>
            <a:grpSpLocks/>
          </p:cNvGrpSpPr>
          <p:nvPr/>
        </p:nvGrpSpPr>
        <p:grpSpPr bwMode="auto">
          <a:xfrm>
            <a:off x="5003800" y="1649413"/>
            <a:ext cx="4140200" cy="4371975"/>
            <a:chOff x="5004048" y="1650066"/>
            <a:chExt cx="4139952" cy="4371222"/>
          </a:xfrm>
        </p:grpSpPr>
        <p:cxnSp>
          <p:nvCxnSpPr>
            <p:cNvPr id="31" name="Connettore 2 30"/>
            <p:cNvCxnSpPr/>
            <p:nvPr/>
          </p:nvCxnSpPr>
          <p:spPr>
            <a:xfrm>
              <a:off x="6278735" y="1988145"/>
              <a:ext cx="22224" cy="2520516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38" name="CasellaDiTesto 37"/>
            <p:cNvSpPr txBox="1"/>
            <p:nvPr/>
          </p:nvSpPr>
          <p:spPr>
            <a:xfrm>
              <a:off x="5889820" y="2554785"/>
              <a:ext cx="312719" cy="368237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dirty="0"/>
                <a:t>g</a:t>
              </a:r>
            </a:p>
          </p:txBody>
        </p:sp>
        <p:cxnSp>
          <p:nvCxnSpPr>
            <p:cNvPr id="50" name="Connettore 2 49"/>
            <p:cNvCxnSpPr/>
            <p:nvPr/>
          </p:nvCxnSpPr>
          <p:spPr>
            <a:xfrm>
              <a:off x="6302545" y="1988145"/>
              <a:ext cx="936569" cy="4033143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51" name="Connettore 2 50"/>
            <p:cNvCxnSpPr/>
            <p:nvPr/>
          </p:nvCxnSpPr>
          <p:spPr>
            <a:xfrm flipV="1">
              <a:off x="5364389" y="1650066"/>
              <a:ext cx="1995367" cy="606321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5387" name="CasellaDiTesto 52"/>
            <p:cNvSpPr txBox="1">
              <a:spLocks noChangeArrowheads="1"/>
            </p:cNvSpPr>
            <p:nvPr/>
          </p:nvSpPr>
          <p:spPr bwMode="auto">
            <a:xfrm>
              <a:off x="6268293" y="2992106"/>
              <a:ext cx="33054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b="1">
                  <a:latin typeface="Symbol" pitchFamily="18" charset="2"/>
                </a:rPr>
                <a:t>a</a:t>
              </a:r>
            </a:p>
          </p:txBody>
        </p:sp>
        <p:cxnSp>
          <p:nvCxnSpPr>
            <p:cNvPr id="58" name="Connettore 1 57"/>
            <p:cNvCxnSpPr/>
            <p:nvPr/>
          </p:nvCxnSpPr>
          <p:spPr>
            <a:xfrm flipV="1">
              <a:off x="6300958" y="4292798"/>
              <a:ext cx="574641" cy="144438"/>
            </a:xfrm>
            <a:prstGeom prst="line">
              <a:avLst/>
            </a:prstGeom>
            <a:ln>
              <a:headEnd type="triangle" w="med" len="med"/>
              <a:tailEnd type="non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0" name="Connettore 1 59"/>
            <p:cNvCxnSpPr/>
            <p:nvPr/>
          </p:nvCxnSpPr>
          <p:spPr>
            <a:xfrm flipH="1" flipV="1">
              <a:off x="5724730" y="2132583"/>
              <a:ext cx="503208" cy="2376078"/>
            </a:xfrm>
            <a:prstGeom prst="line">
              <a:avLst/>
            </a:prstGeom>
            <a:ln>
              <a:headEnd type="triangle" w="med" len="med"/>
              <a:tailEnd type="non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63" name="CasellaDiTesto 62"/>
            <p:cNvSpPr txBox="1"/>
            <p:nvPr/>
          </p:nvSpPr>
          <p:spPr>
            <a:xfrm>
              <a:off x="5004048" y="2708746"/>
              <a:ext cx="746080" cy="369824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dirty="0" err="1"/>
                <a:t>gcos</a:t>
              </a:r>
              <a:r>
                <a:rPr lang="it-IT" dirty="0" err="1">
                  <a:latin typeface="Symbol" pitchFamily="18" charset="2"/>
                </a:rPr>
                <a:t>a</a:t>
              </a:r>
              <a:endParaRPr lang="it-IT" dirty="0">
                <a:latin typeface="Symbol" pitchFamily="18" charset="2"/>
              </a:endParaRPr>
            </a:p>
          </p:txBody>
        </p:sp>
        <p:sp>
          <p:nvSpPr>
            <p:cNvPr id="67" name="CasellaDiTesto 66"/>
            <p:cNvSpPr txBox="1"/>
            <p:nvPr/>
          </p:nvSpPr>
          <p:spPr>
            <a:xfrm>
              <a:off x="6273972" y="4499137"/>
              <a:ext cx="774654" cy="369824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dirty="0" err="1"/>
                <a:t>-gsin</a:t>
              </a:r>
              <a:r>
                <a:rPr lang="it-IT" dirty="0" err="1">
                  <a:latin typeface="Symbol" pitchFamily="18" charset="2"/>
                </a:rPr>
                <a:t>a</a:t>
              </a:r>
              <a:endParaRPr lang="it-IT" dirty="0">
                <a:latin typeface="Symbol" pitchFamily="18" charset="2"/>
              </a:endParaRPr>
            </a:p>
          </p:txBody>
        </p:sp>
        <p:graphicFrame>
          <p:nvGraphicFramePr>
            <p:cNvPr id="15364" name="Object 6"/>
            <p:cNvGraphicFramePr>
              <a:graphicFrameLocks noChangeAspect="1"/>
            </p:cNvGraphicFramePr>
            <p:nvPr/>
          </p:nvGraphicFramePr>
          <p:xfrm>
            <a:off x="6953250" y="3212976"/>
            <a:ext cx="2190750" cy="608013"/>
          </p:xfrm>
          <a:graphic>
            <a:graphicData uri="http://schemas.openxmlformats.org/presentationml/2006/ole">
              <p:oleObj spid="_x0000_s1084" name="Equation" r:id="rId4" imgW="914400" imgH="254000" progId="">
                <p:embed/>
              </p:oleObj>
            </a:graphicData>
          </a:graphic>
        </p:graphicFrame>
      </p:grpSp>
      <p:grpSp>
        <p:nvGrpSpPr>
          <p:cNvPr id="8" name="Gruppo 74"/>
          <p:cNvGrpSpPr>
            <a:grpSpLocks/>
          </p:cNvGrpSpPr>
          <p:nvPr/>
        </p:nvGrpSpPr>
        <p:grpSpPr bwMode="auto">
          <a:xfrm>
            <a:off x="2916238" y="1341438"/>
            <a:ext cx="2319337" cy="4895850"/>
            <a:chOff x="2915816" y="1340768"/>
            <a:chExt cx="2319511" cy="4896544"/>
          </a:xfrm>
        </p:grpSpPr>
        <p:grpSp>
          <p:nvGrpSpPr>
            <p:cNvPr id="15370" name="Gruppo 69"/>
            <p:cNvGrpSpPr>
              <a:grpSpLocks/>
            </p:cNvGrpSpPr>
            <p:nvPr/>
          </p:nvGrpSpPr>
          <p:grpSpPr bwMode="auto">
            <a:xfrm>
              <a:off x="2915816" y="1700808"/>
              <a:ext cx="2319511" cy="4536504"/>
              <a:chOff x="2915816" y="1700808"/>
              <a:chExt cx="2319511" cy="4536504"/>
            </a:xfrm>
          </p:grpSpPr>
          <p:sp>
            <p:nvSpPr>
              <p:cNvPr id="15372" name="CasellaDiTesto 19"/>
              <p:cNvSpPr txBox="1">
                <a:spLocks noChangeArrowheads="1"/>
              </p:cNvSpPr>
              <p:nvPr/>
            </p:nvSpPr>
            <p:spPr bwMode="auto">
              <a:xfrm>
                <a:off x="2915816" y="1988840"/>
                <a:ext cx="43204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it-IT" b="1"/>
                  <a:t>y</a:t>
                </a:r>
              </a:p>
            </p:txBody>
          </p:sp>
          <p:grpSp>
            <p:nvGrpSpPr>
              <p:cNvPr id="15373" name="Gruppo 68"/>
              <p:cNvGrpSpPr>
                <a:grpSpLocks/>
              </p:cNvGrpSpPr>
              <p:nvPr/>
            </p:nvGrpSpPr>
            <p:grpSpPr bwMode="auto">
              <a:xfrm>
                <a:off x="3337416" y="1700808"/>
                <a:ext cx="1897911" cy="4536504"/>
                <a:chOff x="3337416" y="1700808"/>
                <a:chExt cx="1897911" cy="4536504"/>
              </a:xfrm>
            </p:grpSpPr>
            <p:cxnSp>
              <p:nvCxnSpPr>
                <p:cNvPr id="12" name="Connettore 1 11"/>
                <p:cNvCxnSpPr/>
                <p:nvPr/>
              </p:nvCxnSpPr>
              <p:spPr>
                <a:xfrm flipH="1" flipV="1">
                  <a:off x="3492122" y="2277526"/>
                  <a:ext cx="936695" cy="3815303"/>
                </a:xfrm>
                <a:prstGeom prst="line">
                  <a:avLst/>
                </a:prstGeom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</p:cxnSp>
            <p:sp>
              <p:nvSpPr>
                <p:cNvPr id="13" name="Rettangolo 12"/>
                <p:cNvSpPr/>
                <p:nvPr/>
              </p:nvSpPr>
              <p:spPr>
                <a:xfrm>
                  <a:off x="3492122" y="2277526"/>
                  <a:ext cx="360390" cy="287378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it-IT"/>
                </a:p>
              </p:txBody>
            </p:sp>
            <p:cxnSp>
              <p:nvCxnSpPr>
                <p:cNvPr id="19" name="Connettore 2 18"/>
                <p:cNvCxnSpPr/>
                <p:nvPr/>
              </p:nvCxnSpPr>
              <p:spPr>
                <a:xfrm>
                  <a:off x="3349236" y="2061595"/>
                  <a:ext cx="0" cy="4175717"/>
                </a:xfrm>
                <a:prstGeom prst="straightConnector1">
                  <a:avLst/>
                </a:prstGeom>
                <a:ln>
                  <a:prstDash val="dash"/>
                  <a:tailEnd type="arrow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graphicFrame>
              <p:nvGraphicFramePr>
                <p:cNvPr id="15363" name="Object 6"/>
                <p:cNvGraphicFramePr>
                  <a:graphicFrameLocks noChangeAspect="1"/>
                </p:cNvGraphicFramePr>
                <p:nvPr/>
              </p:nvGraphicFramePr>
              <p:xfrm>
                <a:off x="4139952" y="3371850"/>
                <a:ext cx="1095375" cy="577850"/>
              </p:xfrm>
              <a:graphic>
                <a:graphicData uri="http://schemas.openxmlformats.org/presentationml/2006/ole">
                  <p:oleObj spid="_x0000_s1085" name="Equation" r:id="rId5" imgW="457200" imgH="241300" progId="">
                    <p:embed/>
                  </p:oleObj>
                </a:graphicData>
              </a:graphic>
            </p:graphicFrame>
            <p:cxnSp>
              <p:nvCxnSpPr>
                <p:cNvPr id="23" name="Connettore 2 22"/>
                <p:cNvCxnSpPr/>
                <p:nvPr/>
              </p:nvCxnSpPr>
              <p:spPr>
                <a:xfrm>
                  <a:off x="3347649" y="2061595"/>
                  <a:ext cx="935107" cy="4031233"/>
                </a:xfrm>
                <a:prstGeom prst="straightConnector1">
                  <a:avLst/>
                </a:prstGeom>
                <a:ln>
                  <a:tailEnd type="arrow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15378" name="CasellaDiTesto 24"/>
                <p:cNvSpPr txBox="1">
                  <a:spLocks noChangeArrowheads="1"/>
                </p:cNvSpPr>
                <p:nvPr/>
              </p:nvSpPr>
              <p:spPr bwMode="auto">
                <a:xfrm>
                  <a:off x="3504936" y="4077072"/>
                  <a:ext cx="432048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it-IT" b="1"/>
                    <a:t>y’</a:t>
                  </a:r>
                </a:p>
              </p:txBody>
            </p:sp>
            <p:sp>
              <p:nvSpPr>
                <p:cNvPr id="15379" name="CasellaDiTesto 27"/>
                <p:cNvSpPr txBox="1">
                  <a:spLocks noChangeArrowheads="1"/>
                </p:cNvSpPr>
                <p:nvPr/>
              </p:nvSpPr>
              <p:spPr bwMode="auto">
                <a:xfrm>
                  <a:off x="3337416" y="3068960"/>
                  <a:ext cx="330540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it-IT" b="1">
                      <a:latin typeface="Symbol" pitchFamily="18" charset="2"/>
                    </a:rPr>
                    <a:t>a</a:t>
                  </a:r>
                </a:p>
              </p:txBody>
            </p:sp>
            <p:cxnSp>
              <p:nvCxnSpPr>
                <p:cNvPr id="44" name="Connettore 2 43"/>
                <p:cNvCxnSpPr/>
                <p:nvPr/>
              </p:nvCxnSpPr>
              <p:spPr>
                <a:xfrm>
                  <a:off x="3347649" y="2061595"/>
                  <a:ext cx="1439970" cy="0"/>
                </a:xfrm>
                <a:prstGeom prst="straightConnector1">
                  <a:avLst/>
                </a:prstGeom>
                <a:ln>
                  <a:prstDash val="dash"/>
                  <a:tailEnd type="arrow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15381" name="CasellaDiTesto 45"/>
                <p:cNvSpPr txBox="1">
                  <a:spLocks noChangeArrowheads="1"/>
                </p:cNvSpPr>
                <p:nvPr/>
              </p:nvSpPr>
              <p:spPr bwMode="auto">
                <a:xfrm>
                  <a:off x="4211960" y="2060848"/>
                  <a:ext cx="432048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it-IT" b="1"/>
                    <a:t>x</a:t>
                  </a:r>
                </a:p>
              </p:txBody>
            </p:sp>
            <p:cxnSp>
              <p:nvCxnSpPr>
                <p:cNvPr id="48" name="Connettore 2 47"/>
                <p:cNvCxnSpPr/>
                <p:nvPr/>
              </p:nvCxnSpPr>
              <p:spPr>
                <a:xfrm flipV="1">
                  <a:off x="3344474" y="1701181"/>
                  <a:ext cx="1081168" cy="328660"/>
                </a:xfrm>
                <a:prstGeom prst="straightConnector1">
                  <a:avLst/>
                </a:prstGeom>
                <a:ln>
                  <a:tailEnd type="arrow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5371" name="CasellaDiTesto 72"/>
            <p:cNvSpPr txBox="1">
              <a:spLocks noChangeArrowheads="1"/>
            </p:cNvSpPr>
            <p:nvPr/>
          </p:nvSpPr>
          <p:spPr bwMode="auto">
            <a:xfrm>
              <a:off x="3923928" y="1340768"/>
              <a:ext cx="43204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it-IT" b="1"/>
                <a:t>x’</a:t>
              </a:r>
            </a:p>
          </p:txBody>
        </p:sp>
      </p:grpSp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634574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9324975" cy="1143001"/>
          </a:xfrm>
        </p:spPr>
        <p:txBody>
          <a:bodyPr/>
          <a:lstStyle/>
          <a:p>
            <a:r>
              <a:rPr lang="it-IT" dirty="0" smtClean="0"/>
              <a:t>Cinematica del moto su piano inclinato</a:t>
            </a: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F352D0-36A9-4B96-8497-7BAB85C82123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grpSp>
        <p:nvGrpSpPr>
          <p:cNvPr id="32" name="Gruppo 31"/>
          <p:cNvGrpSpPr/>
          <p:nvPr/>
        </p:nvGrpSpPr>
        <p:grpSpPr>
          <a:xfrm>
            <a:off x="179388" y="1088090"/>
            <a:ext cx="4032250" cy="4679950"/>
            <a:chOff x="179388" y="1088090"/>
            <a:chExt cx="4032250" cy="4679950"/>
          </a:xfrm>
        </p:grpSpPr>
        <p:sp>
          <p:nvSpPr>
            <p:cNvPr id="16403" name="CasellaDiTesto 19"/>
            <p:cNvSpPr txBox="1">
              <a:spLocks noChangeArrowheads="1"/>
            </p:cNvSpPr>
            <p:nvPr/>
          </p:nvSpPr>
          <p:spPr bwMode="auto">
            <a:xfrm>
              <a:off x="179388" y="1520085"/>
              <a:ext cx="432027" cy="369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it-IT" b="1"/>
                <a:t>y</a:t>
              </a:r>
            </a:p>
          </p:txBody>
        </p:sp>
        <p:cxnSp>
          <p:nvCxnSpPr>
            <p:cNvPr id="12" name="Connettore 1 11"/>
            <p:cNvCxnSpPr/>
            <p:nvPr/>
          </p:nvCxnSpPr>
          <p:spPr bwMode="auto">
            <a:xfrm flipH="1" flipV="1">
              <a:off x="684213" y="2672415"/>
              <a:ext cx="3240087" cy="2519362"/>
            </a:xfrm>
            <a:prstGeom prst="lin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sp>
          <p:nvSpPr>
            <p:cNvPr id="13" name="Rettangolo 12"/>
            <p:cNvSpPr/>
            <p:nvPr/>
          </p:nvSpPr>
          <p:spPr bwMode="auto">
            <a:xfrm rot="2397224">
              <a:off x="971550" y="2634917"/>
              <a:ext cx="388018" cy="32483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cxnSp>
          <p:nvCxnSpPr>
            <p:cNvPr id="19" name="Connettore 2 18"/>
            <p:cNvCxnSpPr/>
            <p:nvPr/>
          </p:nvCxnSpPr>
          <p:spPr bwMode="auto">
            <a:xfrm>
              <a:off x="611188" y="1591327"/>
              <a:ext cx="0" cy="4176713"/>
            </a:xfrm>
            <a:prstGeom prst="straightConnector1">
              <a:avLst/>
            </a:prstGeom>
            <a:ln>
              <a:prstDash val="dash"/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Connettore 2 22"/>
            <p:cNvCxnSpPr/>
            <p:nvPr/>
          </p:nvCxnSpPr>
          <p:spPr bwMode="auto">
            <a:xfrm>
              <a:off x="755650" y="2456515"/>
              <a:ext cx="3311525" cy="2663825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6408" name="CasellaDiTesto 24"/>
            <p:cNvSpPr txBox="1">
              <a:spLocks noChangeArrowheads="1"/>
            </p:cNvSpPr>
            <p:nvPr/>
          </p:nvSpPr>
          <p:spPr bwMode="auto">
            <a:xfrm>
              <a:off x="3779611" y="4534762"/>
              <a:ext cx="432027" cy="369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it-IT" b="1" dirty="0"/>
                <a:t>y’</a:t>
              </a:r>
            </a:p>
          </p:txBody>
        </p:sp>
        <p:sp>
          <p:nvSpPr>
            <p:cNvPr id="16409" name="CasellaDiTesto 27"/>
            <p:cNvSpPr txBox="1">
              <a:spLocks noChangeArrowheads="1"/>
            </p:cNvSpPr>
            <p:nvPr/>
          </p:nvSpPr>
          <p:spPr bwMode="auto">
            <a:xfrm>
              <a:off x="683419" y="3032069"/>
              <a:ext cx="330524" cy="369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b="1">
                  <a:latin typeface="Symbol" pitchFamily="18" charset="2"/>
                </a:rPr>
                <a:t>a</a:t>
              </a:r>
            </a:p>
          </p:txBody>
        </p:sp>
        <p:cxnSp>
          <p:nvCxnSpPr>
            <p:cNvPr id="44" name="Connettore 2 43"/>
            <p:cNvCxnSpPr/>
            <p:nvPr/>
          </p:nvCxnSpPr>
          <p:spPr bwMode="auto">
            <a:xfrm>
              <a:off x="611188" y="1591327"/>
              <a:ext cx="1439862" cy="0"/>
            </a:xfrm>
            <a:prstGeom prst="straightConnector1">
              <a:avLst/>
            </a:prstGeom>
            <a:ln>
              <a:prstDash val="dash"/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6411" name="CasellaDiTesto 45"/>
            <p:cNvSpPr txBox="1">
              <a:spLocks noChangeArrowheads="1"/>
            </p:cNvSpPr>
            <p:nvPr/>
          </p:nvSpPr>
          <p:spPr bwMode="auto">
            <a:xfrm>
              <a:off x="1763486" y="1088090"/>
              <a:ext cx="432027" cy="369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it-IT" b="1"/>
                <a:t>x</a:t>
              </a:r>
            </a:p>
          </p:txBody>
        </p:sp>
        <p:cxnSp>
          <p:nvCxnSpPr>
            <p:cNvPr id="48" name="Connettore 2 47"/>
            <p:cNvCxnSpPr/>
            <p:nvPr/>
          </p:nvCxnSpPr>
          <p:spPr bwMode="auto">
            <a:xfrm flipV="1">
              <a:off x="755650" y="1808815"/>
              <a:ext cx="719138" cy="64770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6413" name="CasellaDiTesto 46"/>
            <p:cNvSpPr txBox="1">
              <a:spLocks noChangeArrowheads="1"/>
            </p:cNvSpPr>
            <p:nvPr/>
          </p:nvSpPr>
          <p:spPr bwMode="auto">
            <a:xfrm>
              <a:off x="3089065" y="4822759"/>
              <a:ext cx="304877" cy="369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b="1">
                  <a:latin typeface="Symbol" pitchFamily="18" charset="2"/>
                </a:rPr>
                <a:t>q</a:t>
              </a:r>
            </a:p>
          </p:txBody>
        </p:sp>
        <p:sp>
          <p:nvSpPr>
            <p:cNvPr id="16414" name="CasellaDiTesto 48"/>
            <p:cNvSpPr txBox="1">
              <a:spLocks noChangeArrowheads="1"/>
            </p:cNvSpPr>
            <p:nvPr/>
          </p:nvSpPr>
          <p:spPr bwMode="auto">
            <a:xfrm>
              <a:off x="1331459" y="1880082"/>
              <a:ext cx="432027" cy="369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it-IT" b="1"/>
                <a:t>x’</a:t>
              </a:r>
            </a:p>
          </p:txBody>
        </p:sp>
      </p:grpSp>
      <p:grpSp>
        <p:nvGrpSpPr>
          <p:cNvPr id="5" name="Gruppo 68"/>
          <p:cNvGrpSpPr>
            <a:grpSpLocks/>
          </p:cNvGrpSpPr>
          <p:nvPr/>
        </p:nvGrpSpPr>
        <p:grpSpPr bwMode="auto">
          <a:xfrm>
            <a:off x="4356100" y="1253190"/>
            <a:ext cx="4838700" cy="5148262"/>
            <a:chOff x="2581896" y="1722074"/>
            <a:chExt cx="4838700" cy="5148601"/>
          </a:xfrm>
        </p:grpSpPr>
        <p:grpSp>
          <p:nvGrpSpPr>
            <p:cNvPr id="16391" name="Gruppo 71"/>
            <p:cNvGrpSpPr>
              <a:grpSpLocks/>
            </p:cNvGrpSpPr>
            <p:nvPr/>
          </p:nvGrpSpPr>
          <p:grpSpPr bwMode="auto">
            <a:xfrm>
              <a:off x="2581896" y="1722074"/>
              <a:ext cx="4838700" cy="5148601"/>
              <a:chOff x="1539554" y="2154122"/>
              <a:chExt cx="4838700" cy="5148601"/>
            </a:xfrm>
          </p:grpSpPr>
          <p:cxnSp>
            <p:nvCxnSpPr>
              <p:cNvPr id="31" name="Connettore 2 30"/>
              <p:cNvCxnSpPr/>
              <p:nvPr/>
            </p:nvCxnSpPr>
            <p:spPr>
              <a:xfrm flipH="1">
                <a:off x="3489004" y="3428968"/>
                <a:ext cx="23813" cy="1787643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38" name="CasellaDiTesto 37"/>
              <p:cNvSpPr txBox="1"/>
              <p:nvPr/>
            </p:nvSpPr>
            <p:spPr>
              <a:xfrm>
                <a:off x="3576317" y="3995743"/>
                <a:ext cx="312737" cy="369911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it-IT" dirty="0"/>
                  <a:t>g</a:t>
                </a:r>
              </a:p>
            </p:txBody>
          </p:sp>
          <p:cxnSp>
            <p:nvCxnSpPr>
              <p:cNvPr id="50" name="Connettore 2 49"/>
              <p:cNvCxnSpPr/>
              <p:nvPr/>
            </p:nvCxnSpPr>
            <p:spPr>
              <a:xfrm>
                <a:off x="3492179" y="3378165"/>
                <a:ext cx="2727325" cy="192259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1" name="Connettore 2 50"/>
              <p:cNvCxnSpPr/>
              <p:nvPr/>
            </p:nvCxnSpPr>
            <p:spPr>
              <a:xfrm flipV="1">
                <a:off x="2550792" y="2154122"/>
                <a:ext cx="1949450" cy="2427447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6398" name="CasellaDiTesto 52"/>
              <p:cNvSpPr txBox="1">
                <a:spLocks noChangeArrowheads="1"/>
              </p:cNvSpPr>
              <p:nvPr/>
            </p:nvSpPr>
            <p:spPr bwMode="auto">
              <a:xfrm>
                <a:off x="3457650" y="3429000"/>
                <a:ext cx="330540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 b="1">
                    <a:latin typeface="Symbol" pitchFamily="18" charset="2"/>
                  </a:rPr>
                  <a:t>a</a:t>
                </a:r>
              </a:p>
            </p:txBody>
          </p:sp>
          <p:cxnSp>
            <p:nvCxnSpPr>
              <p:cNvPr id="58" name="Connettore 1 57"/>
              <p:cNvCxnSpPr/>
              <p:nvPr/>
            </p:nvCxnSpPr>
            <p:spPr>
              <a:xfrm flipH="1" flipV="1">
                <a:off x="2593654" y="4581569"/>
                <a:ext cx="863600" cy="647743"/>
              </a:xfrm>
              <a:prstGeom prst="line">
                <a:avLst/>
              </a:prstGeom>
              <a:ln>
                <a:headEnd type="triangle" w="med" len="med"/>
                <a:tailEnd type="none" w="med" len="med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60" name="Connettore 1 59"/>
              <p:cNvCxnSpPr/>
              <p:nvPr/>
            </p:nvCxnSpPr>
            <p:spPr>
              <a:xfrm flipH="1">
                <a:off x="3508054" y="4035433"/>
                <a:ext cx="865188" cy="1193879"/>
              </a:xfrm>
              <a:prstGeom prst="line">
                <a:avLst/>
              </a:prstGeom>
              <a:ln>
                <a:headEnd type="diamond" w="med" len="med"/>
                <a:tailEnd type="triangle" w="med" len="med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63" name="CasellaDiTesto 62"/>
              <p:cNvSpPr txBox="1"/>
              <p:nvPr/>
            </p:nvSpPr>
            <p:spPr>
              <a:xfrm>
                <a:off x="2377754" y="4932430"/>
                <a:ext cx="746125" cy="368324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it-IT" dirty="0" err="1"/>
                  <a:t>gcos</a:t>
                </a:r>
                <a:r>
                  <a:rPr lang="it-IT" dirty="0" err="1">
                    <a:latin typeface="Symbol" pitchFamily="18" charset="2"/>
                  </a:rPr>
                  <a:t>a</a:t>
                </a:r>
                <a:endParaRPr lang="it-IT" dirty="0">
                  <a:latin typeface="Symbol" pitchFamily="18" charset="2"/>
                </a:endParaRPr>
              </a:p>
            </p:txBody>
          </p:sp>
          <p:sp>
            <p:nvSpPr>
              <p:cNvPr id="67" name="CasellaDiTesto 66"/>
              <p:cNvSpPr txBox="1"/>
              <p:nvPr/>
            </p:nvSpPr>
            <p:spPr>
              <a:xfrm>
                <a:off x="3906517" y="4572043"/>
                <a:ext cx="774700" cy="369912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it-IT" dirty="0" err="1"/>
                  <a:t>-gsin</a:t>
                </a:r>
                <a:r>
                  <a:rPr lang="it-IT" dirty="0" err="1">
                    <a:latin typeface="Symbol" pitchFamily="18" charset="2"/>
                  </a:rPr>
                  <a:t>a</a:t>
                </a:r>
                <a:endParaRPr lang="it-IT" dirty="0">
                  <a:latin typeface="Symbol" pitchFamily="18" charset="2"/>
                </a:endParaRPr>
              </a:p>
            </p:txBody>
          </p:sp>
          <p:graphicFrame>
            <p:nvGraphicFramePr>
              <p:cNvPr id="16386" name="Object 6"/>
              <p:cNvGraphicFramePr>
                <a:graphicFrameLocks noChangeAspect="1"/>
              </p:cNvGraphicFramePr>
              <p:nvPr/>
            </p:nvGraphicFramePr>
            <p:xfrm>
              <a:off x="1539554" y="5661248"/>
              <a:ext cx="4838700" cy="1641475"/>
            </p:xfrm>
            <a:graphic>
              <a:graphicData uri="http://schemas.openxmlformats.org/presentationml/2006/ole">
                <p:oleObj spid="_x0000_s2069" name="Equation" r:id="rId3" imgW="2019300" imgH="685800" progId="">
                  <p:embed/>
                </p:oleObj>
              </a:graphicData>
            </a:graphic>
          </p:graphicFrame>
        </p:grpSp>
        <p:sp>
          <p:nvSpPr>
            <p:cNvPr id="65" name="CasellaDiTesto 64"/>
            <p:cNvSpPr txBox="1"/>
            <p:nvPr/>
          </p:nvSpPr>
          <p:spPr>
            <a:xfrm>
              <a:off x="5147296" y="4581349"/>
              <a:ext cx="790575" cy="368324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dirty="0" err="1"/>
                <a:t>-gcos</a:t>
              </a:r>
              <a:r>
                <a:rPr lang="it-IT" dirty="0" err="1">
                  <a:latin typeface="Symbol" pitchFamily="18" charset="2"/>
                </a:rPr>
                <a:t>q</a:t>
              </a:r>
              <a:endParaRPr lang="it-IT" dirty="0">
                <a:latin typeface="Symbol" pitchFamily="18" charset="2"/>
              </a:endParaRPr>
            </a:p>
          </p:txBody>
        </p:sp>
        <p:sp>
          <p:nvSpPr>
            <p:cNvPr id="66" name="CasellaDiTesto 65"/>
            <p:cNvSpPr txBox="1"/>
            <p:nvPr/>
          </p:nvSpPr>
          <p:spPr>
            <a:xfrm>
              <a:off x="2942259" y="4149521"/>
              <a:ext cx="679450" cy="368324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dirty="0" err="1"/>
                <a:t>gsin</a:t>
              </a:r>
              <a:r>
                <a:rPr lang="it-IT" dirty="0" err="1">
                  <a:latin typeface="Symbol" pitchFamily="18" charset="2"/>
                </a:rPr>
                <a:t>q</a:t>
              </a:r>
              <a:endParaRPr lang="it-IT" dirty="0">
                <a:latin typeface="Symbol" pitchFamily="18" charset="2"/>
              </a:endParaRPr>
            </a:p>
          </p:txBody>
        </p:sp>
      </p:grpSp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617888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Discesa su piano inclinato</a:t>
            </a: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263759-D0DF-4078-B3C1-0485EC2F4550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graphicFrame>
        <p:nvGraphicFramePr>
          <p:cNvPr id="111618" name="Object 6"/>
          <p:cNvGraphicFramePr>
            <a:graphicFrameLocks noChangeAspect="1"/>
          </p:cNvGraphicFramePr>
          <p:nvPr/>
        </p:nvGraphicFramePr>
        <p:xfrm>
          <a:off x="704850" y="1884363"/>
          <a:ext cx="2070100" cy="608012"/>
        </p:xfrm>
        <a:graphic>
          <a:graphicData uri="http://schemas.openxmlformats.org/presentationml/2006/ole">
            <p:oleObj spid="_x0000_s3207" name="Equation" r:id="rId3" imgW="863225" imgH="253890" progId="">
              <p:embed/>
            </p:oleObj>
          </a:graphicData>
        </a:graphic>
      </p:graphicFrame>
      <p:sp>
        <p:nvSpPr>
          <p:cNvPr id="17427" name="CasellaDiTesto 10"/>
          <p:cNvSpPr txBox="1">
            <a:spLocks noChangeArrowheads="1"/>
          </p:cNvSpPr>
          <p:nvPr/>
        </p:nvSpPr>
        <p:spPr bwMode="auto">
          <a:xfrm>
            <a:off x="8243690" y="4025722"/>
            <a:ext cx="431999" cy="369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/>
              <a:t>y</a:t>
            </a:r>
          </a:p>
        </p:txBody>
      </p:sp>
      <p:graphicFrame>
        <p:nvGraphicFramePr>
          <p:cNvPr id="111619" name="Object 6"/>
          <p:cNvGraphicFramePr>
            <a:graphicFrameLocks noChangeAspect="1"/>
          </p:cNvGraphicFramePr>
          <p:nvPr/>
        </p:nvGraphicFramePr>
        <p:xfrm>
          <a:off x="458788" y="2533650"/>
          <a:ext cx="2555875" cy="608013"/>
        </p:xfrm>
        <a:graphic>
          <a:graphicData uri="http://schemas.openxmlformats.org/presentationml/2006/ole">
            <p:oleObj spid="_x0000_s3208" name="Equation" r:id="rId4" imgW="1066337" imgH="253890" progId="">
              <p:embed/>
            </p:oleObj>
          </a:graphicData>
        </a:graphic>
      </p:graphicFrame>
      <p:graphicFrame>
        <p:nvGraphicFramePr>
          <p:cNvPr id="111620" name="Object 5"/>
          <p:cNvGraphicFramePr>
            <a:graphicFrameLocks noChangeAspect="1"/>
          </p:cNvGraphicFramePr>
          <p:nvPr/>
        </p:nvGraphicFramePr>
        <p:xfrm>
          <a:off x="604838" y="3213100"/>
          <a:ext cx="2887662" cy="938213"/>
        </p:xfrm>
        <a:graphic>
          <a:graphicData uri="http://schemas.openxmlformats.org/presentationml/2006/ole">
            <p:oleObj spid="_x0000_s3209" name="Equation" r:id="rId5" imgW="1218671" imgH="393529" progId="">
              <p:embed/>
            </p:oleObj>
          </a:graphicData>
        </a:graphic>
      </p:graphicFrame>
      <p:graphicFrame>
        <p:nvGraphicFramePr>
          <p:cNvPr id="111621" name="Object 5"/>
          <p:cNvGraphicFramePr>
            <a:graphicFrameLocks noChangeAspect="1"/>
          </p:cNvGraphicFramePr>
          <p:nvPr>
            <p:extLst/>
          </p:nvPr>
        </p:nvGraphicFramePr>
        <p:xfrm>
          <a:off x="312737" y="4257675"/>
          <a:ext cx="3471863" cy="763588"/>
        </p:xfrm>
        <a:graphic>
          <a:graphicData uri="http://schemas.openxmlformats.org/presentationml/2006/ole">
            <p:oleObj spid="_x0000_s3210" name="Equation" r:id="rId6" imgW="1803240" imgH="393480" progId="">
              <p:embed/>
            </p:oleObj>
          </a:graphicData>
        </a:graphic>
      </p:graphicFrame>
      <p:graphicFrame>
        <p:nvGraphicFramePr>
          <p:cNvPr id="111622" name="Object 6"/>
          <p:cNvGraphicFramePr>
            <a:graphicFrameLocks noChangeAspect="1"/>
          </p:cNvGraphicFramePr>
          <p:nvPr>
            <p:extLst/>
          </p:nvPr>
        </p:nvGraphicFramePr>
        <p:xfrm>
          <a:off x="3602035" y="5043408"/>
          <a:ext cx="4929190" cy="914904"/>
        </p:xfrm>
        <a:graphic>
          <a:graphicData uri="http://schemas.openxmlformats.org/presentationml/2006/ole">
            <p:oleObj spid="_x0000_s3211" name="Equation" r:id="rId7" imgW="2667000" imgH="495300" progId="">
              <p:embed/>
            </p:oleObj>
          </a:graphicData>
        </a:graphic>
      </p:graphicFrame>
      <p:grpSp>
        <p:nvGrpSpPr>
          <p:cNvPr id="28" name="Gruppo 27"/>
          <p:cNvGrpSpPr/>
          <p:nvPr/>
        </p:nvGrpSpPr>
        <p:grpSpPr>
          <a:xfrm>
            <a:off x="4787900" y="1298097"/>
            <a:ext cx="3743325" cy="3313112"/>
            <a:chOff x="4787900" y="1298097"/>
            <a:chExt cx="3743325" cy="3313112"/>
          </a:xfrm>
        </p:grpSpPr>
        <p:cxnSp>
          <p:nvCxnSpPr>
            <p:cNvPr id="7" name="Connettore 1 6"/>
            <p:cNvCxnSpPr/>
            <p:nvPr/>
          </p:nvCxnSpPr>
          <p:spPr bwMode="auto">
            <a:xfrm flipH="1" flipV="1">
              <a:off x="5219700" y="2090259"/>
              <a:ext cx="3095625" cy="2520950"/>
            </a:xfrm>
            <a:prstGeom prst="lin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sp>
          <p:nvSpPr>
            <p:cNvPr id="8" name="Rettangolo 7"/>
            <p:cNvSpPr/>
            <p:nvPr/>
          </p:nvSpPr>
          <p:spPr bwMode="auto">
            <a:xfrm rot="2502652">
              <a:off x="5543518" y="1761681"/>
              <a:ext cx="360362" cy="28892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cxnSp>
          <p:nvCxnSpPr>
            <p:cNvPr id="10" name="Connettore 2 9"/>
            <p:cNvCxnSpPr/>
            <p:nvPr/>
          </p:nvCxnSpPr>
          <p:spPr bwMode="auto">
            <a:xfrm>
              <a:off x="5219700" y="1945797"/>
              <a:ext cx="3311525" cy="2665412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Connettore 2 14"/>
            <p:cNvCxnSpPr/>
            <p:nvPr/>
          </p:nvCxnSpPr>
          <p:spPr bwMode="auto">
            <a:xfrm flipV="1">
              <a:off x="5219700" y="1298097"/>
              <a:ext cx="720725" cy="64770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7429" name="CasellaDiTesto 15"/>
            <p:cNvSpPr txBox="1">
              <a:spLocks noChangeArrowheads="1"/>
            </p:cNvSpPr>
            <p:nvPr/>
          </p:nvSpPr>
          <p:spPr bwMode="auto">
            <a:xfrm>
              <a:off x="7091694" y="3962991"/>
              <a:ext cx="372175" cy="523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2800" b="1">
                  <a:latin typeface="Symbol" pitchFamily="18" charset="2"/>
                </a:rPr>
                <a:t>q</a:t>
              </a:r>
            </a:p>
          </p:txBody>
        </p:sp>
        <p:sp>
          <p:nvSpPr>
            <p:cNvPr id="17430" name="CasellaDiTesto 16"/>
            <p:cNvSpPr txBox="1">
              <a:spLocks noChangeArrowheads="1"/>
            </p:cNvSpPr>
            <p:nvPr/>
          </p:nvSpPr>
          <p:spPr bwMode="auto">
            <a:xfrm>
              <a:off x="5795698" y="1370121"/>
              <a:ext cx="431999" cy="3694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it-IT" b="1"/>
                <a:t>x</a:t>
              </a:r>
            </a:p>
          </p:txBody>
        </p:sp>
        <p:cxnSp>
          <p:nvCxnSpPr>
            <p:cNvPr id="21" name="Connettore 1 20"/>
            <p:cNvCxnSpPr/>
            <p:nvPr/>
          </p:nvCxnSpPr>
          <p:spPr>
            <a:xfrm flipH="1">
              <a:off x="5292725" y="4581525"/>
              <a:ext cx="3024188" cy="0"/>
            </a:xfrm>
            <a:prstGeom prst="lin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23" name="Connettore 1 22"/>
            <p:cNvCxnSpPr/>
            <p:nvPr/>
          </p:nvCxnSpPr>
          <p:spPr>
            <a:xfrm>
              <a:off x="5228326" y="2060575"/>
              <a:ext cx="73025" cy="2520950"/>
            </a:xfrm>
            <a:prstGeom prst="lin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26" name="Connettore 1 25"/>
            <p:cNvCxnSpPr/>
            <p:nvPr/>
          </p:nvCxnSpPr>
          <p:spPr>
            <a:xfrm flipH="1" flipV="1">
              <a:off x="5650302" y="2060575"/>
              <a:ext cx="1082288" cy="863601"/>
            </a:xfrm>
            <a:prstGeom prst="line">
              <a:avLst/>
            </a:prstGeom>
            <a:ln>
              <a:headEnd type="triangle" w="med" len="med"/>
              <a:tailEnd type="non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29" name="CasellaDiTesto 28"/>
            <p:cNvSpPr txBox="1"/>
            <p:nvPr/>
          </p:nvSpPr>
          <p:spPr>
            <a:xfrm>
              <a:off x="6516688" y="2205038"/>
              <a:ext cx="952500" cy="522287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sz="2800" dirty="0" err="1"/>
                <a:t>gsin</a:t>
              </a:r>
              <a:r>
                <a:rPr lang="it-IT" sz="2800" dirty="0" err="1">
                  <a:latin typeface="Symbol" pitchFamily="18" charset="2"/>
                </a:rPr>
                <a:t>q</a:t>
              </a:r>
              <a:endParaRPr lang="it-IT" sz="2800" dirty="0">
                <a:latin typeface="Symbol" pitchFamily="18" charset="2"/>
              </a:endParaRPr>
            </a:p>
          </p:txBody>
        </p:sp>
        <p:sp>
          <p:nvSpPr>
            <p:cNvPr id="17422" name="CasellaDiTesto 30"/>
            <p:cNvSpPr txBox="1">
              <a:spLocks noChangeArrowheads="1"/>
            </p:cNvSpPr>
            <p:nvPr/>
          </p:nvSpPr>
          <p:spPr bwMode="auto">
            <a:xfrm>
              <a:off x="4787900" y="2924175"/>
              <a:ext cx="412750" cy="5857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3200" dirty="0"/>
                <a:t>h</a:t>
              </a:r>
            </a:p>
          </p:txBody>
        </p:sp>
        <p:sp>
          <p:nvSpPr>
            <p:cNvPr id="17423" name="CasellaDiTesto 31"/>
            <p:cNvSpPr txBox="1">
              <a:spLocks noChangeArrowheads="1"/>
            </p:cNvSpPr>
            <p:nvPr/>
          </p:nvSpPr>
          <p:spPr bwMode="auto">
            <a:xfrm>
              <a:off x="6275388" y="3132138"/>
              <a:ext cx="412750" cy="584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3200"/>
                <a:t>d</a:t>
              </a:r>
            </a:p>
          </p:txBody>
        </p:sp>
        <p:sp>
          <p:nvSpPr>
            <p:cNvPr id="24" name="CasellaDiTesto 23"/>
            <p:cNvSpPr txBox="1"/>
            <p:nvPr/>
          </p:nvSpPr>
          <p:spPr>
            <a:xfrm>
              <a:off x="4857752" y="1629779"/>
              <a:ext cx="42862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3200" dirty="0" smtClean="0"/>
                <a:t>0</a:t>
              </a:r>
              <a:endParaRPr lang="it-IT" sz="3200" dirty="0"/>
            </a:p>
          </p:txBody>
        </p:sp>
      </p:grpSp>
      <p:graphicFrame>
        <p:nvGraphicFramePr>
          <p:cNvPr id="2" name="Oggetto 1"/>
          <p:cNvGraphicFramePr>
            <a:graphicFrameLocks noChangeAspect="1"/>
          </p:cNvGraphicFramePr>
          <p:nvPr>
            <p:extLst/>
          </p:nvPr>
        </p:nvGraphicFramePr>
        <p:xfrm>
          <a:off x="604838" y="5158473"/>
          <a:ext cx="1740670" cy="929947"/>
        </p:xfrm>
        <a:graphic>
          <a:graphicData uri="http://schemas.openxmlformats.org/presentationml/2006/ole">
            <p:oleObj spid="_x0000_s3212" name="Equation" r:id="rId8" imgW="927000" imgH="495000" progId="">
              <p:embed/>
            </p:oleObj>
          </a:graphicData>
        </a:graphic>
      </p:graphicFrame>
      <p:graphicFrame>
        <p:nvGraphicFramePr>
          <p:cNvPr id="4" name="Oggetto 3"/>
          <p:cNvGraphicFramePr>
            <a:graphicFrameLocks noChangeAspect="1"/>
          </p:cNvGraphicFramePr>
          <p:nvPr>
            <p:extLst/>
          </p:nvPr>
        </p:nvGraphicFramePr>
        <p:xfrm>
          <a:off x="604838" y="6205747"/>
          <a:ext cx="1193800" cy="508000"/>
        </p:xfrm>
        <a:graphic>
          <a:graphicData uri="http://schemas.openxmlformats.org/presentationml/2006/ole">
            <p:oleObj spid="_x0000_s3213" name="Equation" r:id="rId9" imgW="1193760" imgH="507960" progId="">
              <p:embed/>
            </p:oleObj>
          </a:graphicData>
        </a:graphic>
      </p:graphicFrame>
      <p:cxnSp>
        <p:nvCxnSpPr>
          <p:cNvPr id="6" name="Connettore 4 5"/>
          <p:cNvCxnSpPr/>
          <p:nvPr/>
        </p:nvCxnSpPr>
        <p:spPr>
          <a:xfrm rot="16200000" flipH="1">
            <a:off x="2589381" y="3251145"/>
            <a:ext cx="2195400" cy="1344836"/>
          </a:xfrm>
          <a:prstGeom prst="bentConnector3">
            <a:avLst>
              <a:gd name="adj1" fmla="val 1462"/>
            </a:avLst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219356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11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11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Titolo 1"/>
          <p:cNvSpPr>
            <a:spLocks noGrp="1"/>
          </p:cNvSpPr>
          <p:nvPr>
            <p:ph type="title"/>
          </p:nvPr>
        </p:nvSpPr>
        <p:spPr>
          <a:xfrm>
            <a:off x="457200" y="71414"/>
            <a:ext cx="8229600" cy="1143000"/>
          </a:xfrm>
        </p:spPr>
        <p:txBody>
          <a:bodyPr/>
          <a:lstStyle/>
          <a:p>
            <a:r>
              <a:rPr lang="it-IT" dirty="0" smtClean="0"/>
              <a:t>Salita su piano inclinato</a:t>
            </a: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263759-D0DF-4078-B3C1-0485EC2F4550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graphicFrame>
        <p:nvGraphicFramePr>
          <p:cNvPr id="111618" name="Object 6"/>
          <p:cNvGraphicFramePr>
            <a:graphicFrameLocks noChangeAspect="1"/>
          </p:cNvGraphicFramePr>
          <p:nvPr>
            <p:extLst/>
          </p:nvPr>
        </p:nvGraphicFramePr>
        <p:xfrm>
          <a:off x="109387" y="1309687"/>
          <a:ext cx="2070100" cy="608012"/>
        </p:xfrm>
        <a:graphic>
          <a:graphicData uri="http://schemas.openxmlformats.org/presentationml/2006/ole">
            <p:oleObj spid="_x0000_s4212" name="Equation" r:id="rId3" imgW="863225" imgH="253890" progId="">
              <p:embed/>
            </p:oleObj>
          </a:graphicData>
        </a:graphic>
      </p:graphicFrame>
      <p:cxnSp>
        <p:nvCxnSpPr>
          <p:cNvPr id="7" name="Connettore 1 6"/>
          <p:cNvCxnSpPr/>
          <p:nvPr/>
        </p:nvCxnSpPr>
        <p:spPr bwMode="auto">
          <a:xfrm flipH="1" flipV="1">
            <a:off x="5518942" y="1917699"/>
            <a:ext cx="3095625" cy="252095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8" name="Rettangolo 7"/>
          <p:cNvSpPr/>
          <p:nvPr/>
        </p:nvSpPr>
        <p:spPr bwMode="auto">
          <a:xfrm rot="2042859">
            <a:off x="8227325" y="3715503"/>
            <a:ext cx="360362" cy="2889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cxnSp>
        <p:nvCxnSpPr>
          <p:cNvPr id="10" name="Connettore 2 9"/>
          <p:cNvCxnSpPr/>
          <p:nvPr/>
        </p:nvCxnSpPr>
        <p:spPr bwMode="auto">
          <a:xfrm>
            <a:off x="5518942" y="1773237"/>
            <a:ext cx="3311525" cy="26654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427" name="CasellaDiTesto 10"/>
          <p:cNvSpPr txBox="1">
            <a:spLocks noChangeArrowheads="1"/>
          </p:cNvSpPr>
          <p:nvPr/>
        </p:nvSpPr>
        <p:spPr bwMode="auto">
          <a:xfrm>
            <a:off x="8542932" y="3853162"/>
            <a:ext cx="431999" cy="369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 dirty="0"/>
              <a:t>y</a:t>
            </a:r>
          </a:p>
        </p:txBody>
      </p:sp>
      <p:sp>
        <p:nvSpPr>
          <p:cNvPr id="17429" name="CasellaDiTesto 15"/>
          <p:cNvSpPr txBox="1">
            <a:spLocks noChangeArrowheads="1"/>
          </p:cNvSpPr>
          <p:nvPr/>
        </p:nvSpPr>
        <p:spPr bwMode="auto">
          <a:xfrm>
            <a:off x="7390936" y="3790431"/>
            <a:ext cx="372175" cy="52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 b="1">
                <a:latin typeface="Symbol" pitchFamily="18" charset="2"/>
              </a:rPr>
              <a:t>q</a:t>
            </a:r>
          </a:p>
        </p:txBody>
      </p:sp>
      <p:cxnSp>
        <p:nvCxnSpPr>
          <p:cNvPr id="21" name="Connettore 1 20"/>
          <p:cNvCxnSpPr/>
          <p:nvPr/>
        </p:nvCxnSpPr>
        <p:spPr>
          <a:xfrm flipH="1">
            <a:off x="5591967" y="4438649"/>
            <a:ext cx="3024188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3" name="Connettore 1 22"/>
          <p:cNvCxnSpPr/>
          <p:nvPr/>
        </p:nvCxnSpPr>
        <p:spPr>
          <a:xfrm>
            <a:off x="5518942" y="1917699"/>
            <a:ext cx="73025" cy="252095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graphicFrame>
        <p:nvGraphicFramePr>
          <p:cNvPr id="111619" name="Object 6"/>
          <p:cNvGraphicFramePr>
            <a:graphicFrameLocks noChangeAspect="1"/>
          </p:cNvGraphicFramePr>
          <p:nvPr>
            <p:extLst/>
          </p:nvPr>
        </p:nvGraphicFramePr>
        <p:xfrm>
          <a:off x="2274492" y="1286055"/>
          <a:ext cx="3163888" cy="608013"/>
        </p:xfrm>
        <a:graphic>
          <a:graphicData uri="http://schemas.openxmlformats.org/presentationml/2006/ole">
            <p:oleObj spid="_x0000_s4213" name="Equation" r:id="rId4" imgW="1320227" imgH="253890" progId="">
              <p:embed/>
            </p:oleObj>
          </a:graphicData>
        </a:graphic>
      </p:graphicFrame>
      <p:graphicFrame>
        <p:nvGraphicFramePr>
          <p:cNvPr id="111620" name="Object 5"/>
          <p:cNvGraphicFramePr>
            <a:graphicFrameLocks noChangeAspect="1"/>
          </p:cNvGraphicFramePr>
          <p:nvPr>
            <p:extLst/>
          </p:nvPr>
        </p:nvGraphicFramePr>
        <p:xfrm>
          <a:off x="120516" y="4052564"/>
          <a:ext cx="4179888" cy="938213"/>
        </p:xfrm>
        <a:graphic>
          <a:graphicData uri="http://schemas.openxmlformats.org/presentationml/2006/ole">
            <p:oleObj spid="_x0000_s4214" name="Equation" r:id="rId5" imgW="1765300" imgH="393700" progId="">
              <p:embed/>
            </p:oleObj>
          </a:graphicData>
        </a:graphic>
      </p:graphicFrame>
      <p:graphicFrame>
        <p:nvGraphicFramePr>
          <p:cNvPr id="111621" name="Object 5"/>
          <p:cNvGraphicFramePr>
            <a:graphicFrameLocks noChangeAspect="1"/>
          </p:cNvGraphicFramePr>
          <p:nvPr>
            <p:extLst/>
          </p:nvPr>
        </p:nvGraphicFramePr>
        <p:xfrm>
          <a:off x="109387" y="5321719"/>
          <a:ext cx="7847013" cy="1058862"/>
        </p:xfrm>
        <a:graphic>
          <a:graphicData uri="http://schemas.openxmlformats.org/presentationml/2006/ole">
            <p:oleObj spid="_x0000_s4215" name="Equation" r:id="rId6" imgW="4076640" imgH="545760" progId="">
              <p:embed/>
            </p:oleObj>
          </a:graphicData>
        </a:graphic>
      </p:graphicFrame>
      <p:sp>
        <p:nvSpPr>
          <p:cNvPr id="17422" name="CasellaDiTesto 30"/>
          <p:cNvSpPr txBox="1">
            <a:spLocks noChangeArrowheads="1"/>
          </p:cNvSpPr>
          <p:nvPr/>
        </p:nvSpPr>
        <p:spPr bwMode="auto">
          <a:xfrm>
            <a:off x="5087142" y="2781299"/>
            <a:ext cx="4127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3200"/>
              <a:t>h</a:t>
            </a:r>
          </a:p>
        </p:txBody>
      </p:sp>
      <p:sp>
        <p:nvSpPr>
          <p:cNvPr id="17423" name="CasellaDiTesto 31"/>
          <p:cNvSpPr txBox="1">
            <a:spLocks noChangeArrowheads="1"/>
          </p:cNvSpPr>
          <p:nvPr/>
        </p:nvSpPr>
        <p:spPr bwMode="auto">
          <a:xfrm>
            <a:off x="6574630" y="2989262"/>
            <a:ext cx="412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3200"/>
              <a:t>d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5500694" y="1344027"/>
            <a:ext cx="4286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3200" dirty="0" smtClean="0"/>
              <a:t>0</a:t>
            </a:r>
            <a:endParaRPr lang="it-IT" sz="3200" dirty="0"/>
          </a:p>
        </p:txBody>
      </p:sp>
      <p:cxnSp>
        <p:nvCxnSpPr>
          <p:cNvPr id="28" name="Connettore 2 27"/>
          <p:cNvCxnSpPr/>
          <p:nvPr/>
        </p:nvCxnSpPr>
        <p:spPr>
          <a:xfrm rot="10800000">
            <a:off x="8371704" y="3000372"/>
            <a:ext cx="571504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CasellaDiTesto 31"/>
          <p:cNvSpPr txBox="1">
            <a:spLocks noChangeArrowheads="1"/>
          </p:cNvSpPr>
          <p:nvPr/>
        </p:nvSpPr>
        <p:spPr bwMode="auto">
          <a:xfrm>
            <a:off x="8530458" y="2643182"/>
            <a:ext cx="54213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3200" dirty="0" smtClean="0"/>
              <a:t>v</a:t>
            </a:r>
            <a:r>
              <a:rPr lang="it-IT" sz="3200" baseline="-25000" dirty="0" smtClean="0"/>
              <a:t>0</a:t>
            </a:r>
            <a:endParaRPr lang="it-IT" sz="3200" baseline="-25000" dirty="0"/>
          </a:p>
        </p:txBody>
      </p:sp>
      <p:graphicFrame>
        <p:nvGraphicFramePr>
          <p:cNvPr id="70663" name="Object 7"/>
          <p:cNvGraphicFramePr>
            <a:graphicFrameLocks noChangeAspect="1"/>
          </p:cNvGraphicFramePr>
          <p:nvPr>
            <p:extLst/>
          </p:nvPr>
        </p:nvGraphicFramePr>
        <p:xfrm>
          <a:off x="111397" y="2097484"/>
          <a:ext cx="4527550" cy="696912"/>
        </p:xfrm>
        <a:graphic>
          <a:graphicData uri="http://schemas.openxmlformats.org/presentationml/2006/ole">
            <p:oleObj spid="_x0000_s4216" name="Equation" r:id="rId7" imgW="1981080" imgH="304560" progId="">
              <p:embed/>
            </p:oleObj>
          </a:graphicData>
        </a:graphic>
      </p:graphicFrame>
      <p:graphicFrame>
        <p:nvGraphicFramePr>
          <p:cNvPr id="2" name="Oggetto 1"/>
          <p:cNvGraphicFramePr>
            <a:graphicFrameLocks noChangeAspect="1"/>
          </p:cNvGraphicFramePr>
          <p:nvPr>
            <p:extLst/>
          </p:nvPr>
        </p:nvGraphicFramePr>
        <p:xfrm>
          <a:off x="375422" y="2794396"/>
          <a:ext cx="1818508" cy="837471"/>
        </p:xfrm>
        <a:graphic>
          <a:graphicData uri="http://schemas.openxmlformats.org/presentationml/2006/ole">
            <p:oleObj spid="_x0000_s4217" name="Equation" r:id="rId8" imgW="965160" imgH="444240" progId="">
              <p:embed/>
            </p:oleObj>
          </a:graphicData>
        </a:graphic>
      </p:graphicFrame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58475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11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11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Titolo 1"/>
          <p:cNvSpPr>
            <a:spLocks noGrp="1"/>
          </p:cNvSpPr>
          <p:nvPr>
            <p:ph type="title"/>
          </p:nvPr>
        </p:nvSpPr>
        <p:spPr>
          <a:xfrm>
            <a:off x="457200" y="7141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Velocità massima se (non) si vuole che corpo vada oltre sommità</a:t>
            </a: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263759-D0DF-4078-B3C1-0485EC2F4550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cxnSp>
        <p:nvCxnSpPr>
          <p:cNvPr id="7" name="Connettore 1 6"/>
          <p:cNvCxnSpPr/>
          <p:nvPr/>
        </p:nvCxnSpPr>
        <p:spPr bwMode="auto">
          <a:xfrm flipH="1" flipV="1">
            <a:off x="5518942" y="1917699"/>
            <a:ext cx="3095625" cy="252095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8" name="Rettangolo 7"/>
          <p:cNvSpPr/>
          <p:nvPr/>
        </p:nvSpPr>
        <p:spPr bwMode="auto">
          <a:xfrm rot="2143156">
            <a:off x="8179199" y="3691440"/>
            <a:ext cx="360362" cy="2889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cxnSp>
        <p:nvCxnSpPr>
          <p:cNvPr id="10" name="Connettore 2 9"/>
          <p:cNvCxnSpPr/>
          <p:nvPr/>
        </p:nvCxnSpPr>
        <p:spPr bwMode="auto">
          <a:xfrm>
            <a:off x="5518942" y="1773237"/>
            <a:ext cx="3311525" cy="26654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427" name="CasellaDiTesto 10"/>
          <p:cNvSpPr txBox="1">
            <a:spLocks noChangeArrowheads="1"/>
          </p:cNvSpPr>
          <p:nvPr/>
        </p:nvSpPr>
        <p:spPr bwMode="auto">
          <a:xfrm>
            <a:off x="8542932" y="3853162"/>
            <a:ext cx="431999" cy="369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 dirty="0"/>
              <a:t>y</a:t>
            </a:r>
          </a:p>
        </p:txBody>
      </p:sp>
      <p:sp>
        <p:nvSpPr>
          <p:cNvPr id="17429" name="CasellaDiTesto 15"/>
          <p:cNvSpPr txBox="1">
            <a:spLocks noChangeArrowheads="1"/>
          </p:cNvSpPr>
          <p:nvPr/>
        </p:nvSpPr>
        <p:spPr bwMode="auto">
          <a:xfrm>
            <a:off x="7390936" y="3790431"/>
            <a:ext cx="372175" cy="52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 b="1">
                <a:latin typeface="Symbol" pitchFamily="18" charset="2"/>
              </a:rPr>
              <a:t>q</a:t>
            </a:r>
          </a:p>
        </p:txBody>
      </p:sp>
      <p:cxnSp>
        <p:nvCxnSpPr>
          <p:cNvPr id="21" name="Connettore 1 20"/>
          <p:cNvCxnSpPr/>
          <p:nvPr/>
        </p:nvCxnSpPr>
        <p:spPr>
          <a:xfrm flipH="1">
            <a:off x="5591967" y="4438649"/>
            <a:ext cx="3024188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3" name="Connettore 1 22"/>
          <p:cNvCxnSpPr/>
          <p:nvPr/>
        </p:nvCxnSpPr>
        <p:spPr>
          <a:xfrm>
            <a:off x="5518942" y="1917699"/>
            <a:ext cx="73025" cy="252095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7422" name="CasellaDiTesto 30"/>
          <p:cNvSpPr txBox="1">
            <a:spLocks noChangeArrowheads="1"/>
          </p:cNvSpPr>
          <p:nvPr/>
        </p:nvSpPr>
        <p:spPr bwMode="auto">
          <a:xfrm>
            <a:off x="5087142" y="2781299"/>
            <a:ext cx="4127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3200"/>
              <a:t>h</a:t>
            </a:r>
          </a:p>
        </p:txBody>
      </p:sp>
      <p:sp>
        <p:nvSpPr>
          <p:cNvPr id="17423" name="CasellaDiTesto 31"/>
          <p:cNvSpPr txBox="1">
            <a:spLocks noChangeArrowheads="1"/>
          </p:cNvSpPr>
          <p:nvPr/>
        </p:nvSpPr>
        <p:spPr bwMode="auto">
          <a:xfrm>
            <a:off x="6574630" y="2989262"/>
            <a:ext cx="412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3200"/>
              <a:t>d</a:t>
            </a:r>
          </a:p>
        </p:txBody>
      </p:sp>
      <p:graphicFrame>
        <p:nvGraphicFramePr>
          <p:cNvPr id="111622" name="Object 6"/>
          <p:cNvGraphicFramePr>
            <a:graphicFrameLocks noChangeAspect="1"/>
          </p:cNvGraphicFramePr>
          <p:nvPr>
            <p:extLst/>
          </p:nvPr>
        </p:nvGraphicFramePr>
        <p:xfrm>
          <a:off x="539551" y="1738210"/>
          <a:ext cx="1869781" cy="772348"/>
        </p:xfrm>
        <a:graphic>
          <a:graphicData uri="http://schemas.openxmlformats.org/presentationml/2006/ole">
            <p:oleObj spid="_x0000_s5198" name="Equation" r:id="rId3" imgW="736560" imgH="304560" progId="">
              <p:embed/>
            </p:oleObj>
          </a:graphicData>
        </a:graphic>
      </p:graphicFrame>
      <p:sp>
        <p:nvSpPr>
          <p:cNvPr id="24" name="CasellaDiTesto 23"/>
          <p:cNvSpPr txBox="1"/>
          <p:nvPr/>
        </p:nvSpPr>
        <p:spPr>
          <a:xfrm>
            <a:off x="5500694" y="1344027"/>
            <a:ext cx="4286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3200" dirty="0" smtClean="0"/>
              <a:t>0</a:t>
            </a:r>
            <a:endParaRPr lang="it-IT" sz="3200" dirty="0"/>
          </a:p>
        </p:txBody>
      </p:sp>
      <p:cxnSp>
        <p:nvCxnSpPr>
          <p:cNvPr id="28" name="Connettore 2 27"/>
          <p:cNvCxnSpPr/>
          <p:nvPr/>
        </p:nvCxnSpPr>
        <p:spPr>
          <a:xfrm rot="10800000">
            <a:off x="8371704" y="3000372"/>
            <a:ext cx="571504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CasellaDiTesto 31"/>
          <p:cNvSpPr txBox="1">
            <a:spLocks noChangeArrowheads="1"/>
          </p:cNvSpPr>
          <p:nvPr/>
        </p:nvSpPr>
        <p:spPr bwMode="auto">
          <a:xfrm>
            <a:off x="8530458" y="2643182"/>
            <a:ext cx="54213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3200" dirty="0" smtClean="0"/>
              <a:t>v</a:t>
            </a:r>
            <a:r>
              <a:rPr lang="it-IT" sz="3200" baseline="-25000" dirty="0" smtClean="0"/>
              <a:t>0</a:t>
            </a:r>
            <a:endParaRPr lang="it-IT" sz="3200" baseline="-25000" dirty="0"/>
          </a:p>
        </p:txBody>
      </p:sp>
      <p:graphicFrame>
        <p:nvGraphicFramePr>
          <p:cNvPr id="4" name="Object 8"/>
          <p:cNvGraphicFramePr>
            <a:graphicFrameLocks noChangeAspect="1"/>
          </p:cNvGraphicFramePr>
          <p:nvPr>
            <p:extLst/>
          </p:nvPr>
        </p:nvGraphicFramePr>
        <p:xfrm>
          <a:off x="437127" y="5277962"/>
          <a:ext cx="3705294" cy="613516"/>
        </p:xfrm>
        <a:graphic>
          <a:graphicData uri="http://schemas.openxmlformats.org/presentationml/2006/ole">
            <p:oleObj spid="_x0000_s5199" name="Equation" r:id="rId4" imgW="1841500" imgH="304800" progId="">
              <p:embed/>
            </p:oleObj>
          </a:graphicData>
        </a:graphic>
      </p:graphicFrame>
      <p:sp>
        <p:nvSpPr>
          <p:cNvPr id="25" name="Rettangolo 24"/>
          <p:cNvSpPr/>
          <p:nvPr/>
        </p:nvSpPr>
        <p:spPr bwMode="auto">
          <a:xfrm>
            <a:off x="5004048" y="1313007"/>
            <a:ext cx="360362" cy="2889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5" name="Oggetto 4"/>
          <p:cNvGraphicFramePr>
            <a:graphicFrameLocks noChangeAspect="1"/>
          </p:cNvGraphicFramePr>
          <p:nvPr>
            <p:extLst/>
          </p:nvPr>
        </p:nvGraphicFramePr>
        <p:xfrm>
          <a:off x="616524" y="2593850"/>
          <a:ext cx="2329886" cy="979611"/>
        </p:xfrm>
        <a:graphic>
          <a:graphicData uri="http://schemas.openxmlformats.org/presentationml/2006/ole">
            <p:oleObj spid="_x0000_s5200" name="Equation" r:id="rId5" imgW="1117440" imgH="469800" progId="">
              <p:embed/>
            </p:oleObj>
          </a:graphicData>
        </a:graphic>
      </p:graphicFrame>
      <p:graphicFrame>
        <p:nvGraphicFramePr>
          <p:cNvPr id="6" name="Oggetto 5"/>
          <p:cNvGraphicFramePr>
            <a:graphicFrameLocks noChangeAspect="1"/>
          </p:cNvGraphicFramePr>
          <p:nvPr>
            <p:extLst/>
          </p:nvPr>
        </p:nvGraphicFramePr>
        <p:xfrm>
          <a:off x="565695" y="4186348"/>
          <a:ext cx="1930647" cy="504601"/>
        </p:xfrm>
        <a:graphic>
          <a:graphicData uri="http://schemas.openxmlformats.org/presentationml/2006/ole">
            <p:oleObj spid="_x0000_s5201" name="Equation" r:id="rId6" imgW="1117440" imgH="291960" progId="">
              <p:embed/>
            </p:oleObj>
          </a:graphicData>
        </a:graphic>
      </p:graphicFrame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914540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Digressione sull’accelerazione</a:t>
            </a:r>
            <a:endParaRPr lang="it-IT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194843" y="1354666"/>
                <a:ext cx="5361587" cy="5297145"/>
              </a:xfrm>
            </p:spPr>
            <p:txBody>
              <a:bodyPr>
                <a:normAutofit fontScale="62500" lnSpcReduction="20000"/>
              </a:bodyPr>
              <a:lstStyle/>
              <a:p>
                <a:r>
                  <a:rPr lang="it-IT" dirty="0" smtClean="0"/>
                  <a:t>La legge oraria di un corpo lungo una curva si può esprimere tramite lo spazio percorso lungo la curva in funzione del tempo: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it-IT" dirty="0" smtClean="0"/>
              </a:p>
              <a:p>
                <a:r>
                  <a:rPr lang="it-IT" dirty="0" smtClean="0"/>
                  <a:t>Il «raggio vettore»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acc>
                  </m:oMath>
                </a14:m>
                <a:r>
                  <a:rPr lang="it-IT" dirty="0" smtClean="0"/>
                  <a:t> è funzione del parametro s (ascissa curvilinea):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acc>
                    <m:r>
                      <a:rPr lang="it-IT" b="0" i="0" smtClean="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acc>
                    <m:d>
                      <m:d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</m:d>
                    <m:r>
                      <a:rPr lang="it-IT" b="0" i="1" smtClean="0">
                        <a:latin typeface="Cambria Math" panose="02040503050406030204" pitchFamily="18" charset="0"/>
                      </a:rPr>
                      <m:t>;</m:t>
                    </m:r>
                  </m:oMath>
                </a14:m>
                <a:endParaRPr lang="it-IT" b="0" dirty="0" smtClean="0"/>
              </a:p>
              <a:p>
                <a:r>
                  <a:rPr lang="it-IT" dirty="0" smtClean="0"/>
                  <a:t>La velocità, </a:t>
                </a:r>
                <a:r>
                  <a:rPr lang="it-IT" dirty="0" smtClean="0"/>
                  <a:t>è la </a:t>
                </a:r>
                <a:r>
                  <a:rPr lang="it-IT" dirty="0"/>
                  <a:t>d</a:t>
                </a:r>
                <a:r>
                  <a:rPr lang="it-IT" dirty="0" smtClean="0"/>
                  <a:t>erivata rispetto al tempo di una  </a:t>
                </a:r>
                <a:r>
                  <a:rPr lang="it-IT" dirty="0" smtClean="0"/>
                  <a:t>funzione di </a:t>
                </a:r>
                <a:r>
                  <a:rPr lang="it-IT" dirty="0" smtClean="0"/>
                  <a:t>s(t), dunque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acc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acc>
                          <m:accPr>
                            <m:chr m:val="⃗"/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acc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𝑑𝑠</m:t>
                        </m:r>
                      </m:den>
                    </m:f>
                    <m:f>
                      <m:f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𝑑𝑠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it-IT" dirty="0" smtClean="0"/>
                  <a:t> ma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</a:rPr>
                          <m:t>𝑑</m:t>
                        </m:r>
                        <m:acc>
                          <m:accPr>
                            <m:chr m:val="⃗"/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acc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𝑑𝑠</m:t>
                        </m:r>
                      </m:den>
                    </m:f>
                  </m:oMath>
                </a14:m>
                <a:r>
                  <a:rPr lang="it-IT" dirty="0" smtClean="0"/>
                  <a:t> è il versore tangente alla curva =&gt;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acc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̂"/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𝜏</m:t>
                        </m:r>
                      </m:e>
                    </m:acc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</a:rPr>
                          <m:t>𝑑𝑠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endParaRPr lang="it-IT" dirty="0" smtClean="0"/>
              </a:p>
              <a:p>
                <a:r>
                  <a:rPr lang="it-IT" dirty="0" smtClean="0"/>
                  <a:t>L’accelerazione sarà: </a:t>
                </a:r>
                <a:br>
                  <a:rPr lang="it-IT" dirty="0" smtClean="0"/>
                </a:br>
                <a:r>
                  <a:rPr lang="it-IT" dirty="0" smtClean="0"/>
                  <a:t/>
                </a:r>
                <a:br>
                  <a:rPr lang="it-IT" dirty="0" smtClean="0"/>
                </a:b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d>
                      <m:d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̂"/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𝜏</m:t>
                            </m:r>
                          </m:e>
                        </m:acc>
                        <m:f>
                          <m:fPr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𝑑𝑠</m:t>
                            </m:r>
                          </m:num>
                          <m:den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</m:e>
                    </m:d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̂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𝜏</m:t>
                        </m:r>
                      </m:e>
                    </m:acc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it-IT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p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it-IT" i="1">
                            <a:latin typeface="Cambria Math" panose="02040503050406030204" pitchFamily="18" charset="0"/>
                          </a:rPr>
                          <m:t>𝑠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𝑑</m:t>
                        </m:r>
                        <m:sSup>
                          <m:sSupPr>
                            <m:ctrlPr>
                              <a:rPr lang="it-IT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p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</a:rPr>
                          <m:t>𝑑𝑠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</a:rPr>
                          <m:t>𝑑</m:t>
                        </m:r>
                        <m:acc>
                          <m:accPr>
                            <m:chr m:val="̂"/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𝜏</m:t>
                            </m:r>
                          </m:e>
                        </m:acc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den>
                    </m:f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</a:rPr>
                          <m:t>𝑑𝑠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it-IT" b="0" i="0" smtClean="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̈"/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</m:acc>
                    <m:acc>
                      <m:accPr>
                        <m:chr m:val="̂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𝜏</m:t>
                        </m:r>
                      </m:e>
                    </m:acc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</a:rPr>
                          <m:t>𝑑</m:t>
                        </m:r>
                        <m:acc>
                          <m:accPr>
                            <m:chr m:val="̂"/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𝜏</m:t>
                            </m:r>
                          </m:e>
                        </m:acc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𝑑𝑠</m:t>
                        </m:r>
                      </m:den>
                    </m:f>
                    <m:sSup>
                      <m:s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acc>
                          <m:accPr>
                            <m:chr m:val="̇"/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</m:acc>
                      </m:e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̈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</m:acc>
                    <m:acc>
                      <m:accPr>
                        <m:chr m:val="̂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𝜏</m:t>
                        </m:r>
                      </m:e>
                    </m:acc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acc>
                          <m:accPr>
                            <m:chr m:val="̇"/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</m:acc>
                      </m:e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acc>
                      <m:accPr>
                        <m:chr m:val="̂"/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acc>
                  </m:oMath>
                </a14:m>
                <a:endParaRPr lang="it-IT" dirty="0" smtClean="0"/>
              </a:p>
              <a:p>
                <a:pPr marL="0" indent="0">
                  <a:buNone/>
                </a:pPr>
                <a:r>
                  <a:rPr lang="it-IT" dirty="0" smtClean="0"/>
                  <a:t>Da cui si evince che oltre all’accelerazione tangenziale, c’è un’accelerazione normale proporzionale al quadrato della velocità mediante una costante k che è la curvatura.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</m:d>
                      <m:d>
                        <m:dPr>
                          <m:begChr m:val="["/>
                          <m:endChr m:val="]"/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p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−2</m:t>
                              </m:r>
                            </m:sup>
                          </m:sSup>
                        </m:e>
                      </m:d>
                      <m:r>
                        <a:rPr lang="it-IT" b="0" i="0" smtClean="0">
                          <a:latin typeface="Cambria Math" panose="02040503050406030204" pitchFamily="18" charset="0"/>
                        </a:rPr>
                        <m:t>;</m:t>
                      </m:r>
                    </m:oMath>
                  </m:oMathPara>
                </a14:m>
                <a:endParaRPr lang="it-IT" b="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  <m:sup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p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it-IT" dirty="0" smtClean="0"/>
              </a:p>
              <a:p>
                <a:pPr marL="0" indent="0">
                  <a:buNone/>
                </a:pPr>
                <a:r>
                  <a:rPr lang="it-IT" dirty="0" smtClean="0"/>
                  <a:t>k è l’inverso del raggio di curvatura.</a:t>
                </a:r>
              </a:p>
            </p:txBody>
          </p:sp>
        </mc:Choice>
        <mc:Fallback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94843" y="1354666"/>
                <a:ext cx="5361587" cy="5297145"/>
              </a:xfrm>
              <a:blipFill>
                <a:blip r:embed="rId2" cstate="print"/>
                <a:stretch>
                  <a:fillRect l="-1024" t="-1841" r="-147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CEF95-A47B-4E28-B1F6-C6D309819AF3}" type="slidenum">
              <a:rPr lang="it-IT" smtClean="0"/>
              <a:pPr/>
              <a:t>7</a:t>
            </a:fld>
            <a:endParaRPr lang="it-IT"/>
          </a:p>
        </p:txBody>
      </p:sp>
      <p:grpSp>
        <p:nvGrpSpPr>
          <p:cNvPr id="6" name="Gruppo 5"/>
          <p:cNvGrpSpPr/>
          <p:nvPr/>
        </p:nvGrpSpPr>
        <p:grpSpPr>
          <a:xfrm>
            <a:off x="5596466" y="1600200"/>
            <a:ext cx="3525805" cy="3319899"/>
            <a:chOff x="4817038" y="1825625"/>
            <a:chExt cx="4085100" cy="3712541"/>
          </a:xfrm>
        </p:grpSpPr>
        <p:cxnSp>
          <p:nvCxnSpPr>
            <p:cNvPr id="7" name="Connettore 2 6"/>
            <p:cNvCxnSpPr/>
            <p:nvPr/>
          </p:nvCxnSpPr>
          <p:spPr>
            <a:xfrm flipH="1" flipV="1">
              <a:off x="5990203" y="1825625"/>
              <a:ext cx="10474" cy="2090767"/>
            </a:xfrm>
            <a:prstGeom prst="straightConnector1">
              <a:avLst/>
            </a:prstGeom>
            <a:ln>
              <a:headEnd type="none" w="med" len="med"/>
              <a:tailEnd type="arrow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nettore 2 7"/>
            <p:cNvCxnSpPr/>
            <p:nvPr/>
          </p:nvCxnSpPr>
          <p:spPr>
            <a:xfrm>
              <a:off x="6018138" y="3887640"/>
              <a:ext cx="2884000" cy="20128"/>
            </a:xfrm>
            <a:prstGeom prst="straightConnector1">
              <a:avLst/>
            </a:prstGeom>
            <a:ln>
              <a:headEnd type="none" w="med" len="med"/>
              <a:tailEnd type="arrow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nettore 2 8"/>
            <p:cNvCxnSpPr/>
            <p:nvPr/>
          </p:nvCxnSpPr>
          <p:spPr>
            <a:xfrm flipH="1">
              <a:off x="4817038" y="3904899"/>
              <a:ext cx="1180135" cy="1633267"/>
            </a:xfrm>
            <a:prstGeom prst="straightConnector1">
              <a:avLst/>
            </a:prstGeom>
            <a:ln>
              <a:headEnd type="none" w="med" len="med"/>
              <a:tailEnd type="arrow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CasellaDiTesto 9"/>
          <p:cNvSpPr txBox="1"/>
          <p:nvPr/>
        </p:nvSpPr>
        <p:spPr>
          <a:xfrm>
            <a:off x="6373571" y="1198976"/>
            <a:ext cx="2382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z</a:t>
            </a:r>
          </a:p>
        </p:txBody>
      </p:sp>
      <p:cxnSp>
        <p:nvCxnSpPr>
          <p:cNvPr id="11" name="Connettore 2 10"/>
          <p:cNvCxnSpPr/>
          <p:nvPr/>
        </p:nvCxnSpPr>
        <p:spPr>
          <a:xfrm flipV="1">
            <a:off x="6630904" y="2626659"/>
            <a:ext cx="1048361" cy="826478"/>
          </a:xfrm>
          <a:prstGeom prst="straightConnector1">
            <a:avLst/>
          </a:prstGeom>
          <a:ln w="317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2 11"/>
          <p:cNvCxnSpPr/>
          <p:nvPr/>
        </p:nvCxnSpPr>
        <p:spPr>
          <a:xfrm flipV="1">
            <a:off x="6633122" y="2818311"/>
            <a:ext cx="1410212" cy="611210"/>
          </a:xfrm>
          <a:prstGeom prst="straightConnector1">
            <a:avLst/>
          </a:prstGeom>
          <a:ln w="317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Rettangolo 12"/>
              <p:cNvSpPr/>
              <p:nvPr/>
            </p:nvSpPr>
            <p:spPr>
              <a:xfrm>
                <a:off x="6901071" y="2564829"/>
                <a:ext cx="406250" cy="4107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it-IT" dirty="0"/>
              </a:p>
            </p:txBody>
          </p:sp>
        </mc:Choice>
        <mc:Fallback>
          <p:sp>
            <p:nvSpPr>
              <p:cNvPr id="13" name="Rettangolo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1071" y="2564829"/>
                <a:ext cx="406250" cy="410788"/>
              </a:xfrm>
              <a:prstGeom prst="rect">
                <a:avLst/>
              </a:prstGeom>
              <a:blipFill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Connettore 2 14"/>
          <p:cNvCxnSpPr/>
          <p:nvPr/>
        </p:nvCxnSpPr>
        <p:spPr>
          <a:xfrm>
            <a:off x="7672625" y="2610472"/>
            <a:ext cx="531651" cy="230621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igura a mano libera 16"/>
          <p:cNvSpPr/>
          <p:nvPr/>
        </p:nvSpPr>
        <p:spPr>
          <a:xfrm>
            <a:off x="6660139" y="2107134"/>
            <a:ext cx="1621538" cy="1191921"/>
          </a:xfrm>
          <a:custGeom>
            <a:avLst/>
            <a:gdLst>
              <a:gd name="connsiteX0" fmla="*/ 0 w 1642533"/>
              <a:gd name="connsiteY0" fmla="*/ 53315 h 1179382"/>
              <a:gd name="connsiteX1" fmla="*/ 330200 w 1642533"/>
              <a:gd name="connsiteY1" fmla="*/ 36382 h 1179382"/>
              <a:gd name="connsiteX2" fmla="*/ 440266 w 1642533"/>
              <a:gd name="connsiteY2" fmla="*/ 468182 h 1179382"/>
              <a:gd name="connsiteX3" fmla="*/ 1168400 w 1642533"/>
              <a:gd name="connsiteY3" fmla="*/ 535915 h 1179382"/>
              <a:gd name="connsiteX4" fmla="*/ 1642533 w 1642533"/>
              <a:gd name="connsiteY4" fmla="*/ 1179382 h 1179382"/>
              <a:gd name="connsiteX5" fmla="*/ 1642533 w 1642533"/>
              <a:gd name="connsiteY5" fmla="*/ 1179382 h 1179382"/>
              <a:gd name="connsiteX6" fmla="*/ 1642533 w 1642533"/>
              <a:gd name="connsiteY6" fmla="*/ 1179382 h 1179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42533" h="1179382">
                <a:moveTo>
                  <a:pt x="0" y="53315"/>
                </a:moveTo>
                <a:cubicBezTo>
                  <a:pt x="128411" y="10276"/>
                  <a:pt x="256822" y="-32762"/>
                  <a:pt x="330200" y="36382"/>
                </a:cubicBezTo>
                <a:cubicBezTo>
                  <a:pt x="403578" y="105526"/>
                  <a:pt x="300566" y="384927"/>
                  <a:pt x="440266" y="468182"/>
                </a:cubicBezTo>
                <a:cubicBezTo>
                  <a:pt x="579966" y="551437"/>
                  <a:pt x="968022" y="417382"/>
                  <a:pt x="1168400" y="535915"/>
                </a:cubicBezTo>
                <a:cubicBezTo>
                  <a:pt x="1368778" y="654448"/>
                  <a:pt x="1642533" y="1179382"/>
                  <a:pt x="1642533" y="1179382"/>
                </a:cubicBezTo>
                <a:lnTo>
                  <a:pt x="1642533" y="1179382"/>
                </a:lnTo>
                <a:lnTo>
                  <a:pt x="1642533" y="1179382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8" name="CasellaDiTesto 17"/>
          <p:cNvSpPr txBox="1"/>
          <p:nvPr/>
        </p:nvSpPr>
        <p:spPr>
          <a:xfrm>
            <a:off x="6251540" y="3498712"/>
            <a:ext cx="83644" cy="330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sp>
        <p:nvSpPr>
          <p:cNvPr id="19" name="CasellaDiTesto 18"/>
          <p:cNvSpPr txBox="1"/>
          <p:nvPr/>
        </p:nvSpPr>
        <p:spPr>
          <a:xfrm>
            <a:off x="5409469" y="4822720"/>
            <a:ext cx="2451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x</a:t>
            </a:r>
            <a:endParaRPr lang="it-IT" dirty="0"/>
          </a:p>
        </p:txBody>
      </p:sp>
      <p:sp>
        <p:nvSpPr>
          <p:cNvPr id="20" name="CasellaDiTesto 19"/>
          <p:cNvSpPr txBox="1"/>
          <p:nvPr/>
        </p:nvSpPr>
        <p:spPr>
          <a:xfrm>
            <a:off x="8875783" y="3437454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y</a:t>
            </a:r>
          </a:p>
        </p:txBody>
      </p:sp>
      <p:sp>
        <p:nvSpPr>
          <p:cNvPr id="31" name="CasellaDiTesto 30"/>
          <p:cNvSpPr txBox="1"/>
          <p:nvPr/>
        </p:nvSpPr>
        <p:spPr>
          <a:xfrm>
            <a:off x="7359393" y="2257327"/>
            <a:ext cx="236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s</a:t>
            </a:r>
            <a:endParaRPr lang="it-IT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6" name="CasellaDiTesto 35"/>
              <p:cNvSpPr txBox="1"/>
              <p:nvPr/>
            </p:nvSpPr>
            <p:spPr>
              <a:xfrm>
                <a:off x="6251540" y="4191000"/>
                <a:ext cx="2624243" cy="19446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 smtClean="0"/>
                  <a:t>La derivata di un versore è ortogonale al versore: infatti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̂"/>
                                <m:ctrlPr>
                                  <a:rPr lang="it-IT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it-IT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𝜏</m:t>
                                </m:r>
                              </m:e>
                            </m:acc>
                          </m:e>
                        </m:d>
                      </m:e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it-IT" b="0" i="1" smtClean="0">
                        <a:latin typeface="Cambria Math" panose="02040503050406030204" pitchFamily="18" charset="0"/>
                      </a:rPr>
                      <m:t>=1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⇒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den>
                    </m:f>
                    <m:sSup>
                      <m:s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̂"/>
                                <m:ctrlPr>
                                  <a:rPr lang="it-IT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it-IT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𝜏</m:t>
                                </m:r>
                              </m:e>
                            </m:acc>
                          </m:e>
                        </m:d>
                      </m:e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den>
                    </m:f>
                    <m:d>
                      <m:d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̂"/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𝜏</m:t>
                            </m:r>
                          </m:e>
                        </m:acc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acc>
                          <m:accPr>
                            <m:chr m:val="̂"/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𝜏</m:t>
                            </m:r>
                          </m:e>
                        </m:acc>
                      </m:e>
                    </m:d>
                    <m:r>
                      <a:rPr lang="it-IT" b="0" i="0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it-IT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den>
                      </m:f>
                      <m:acc>
                        <m:accPr>
                          <m:chr m:val="̂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𝜏</m:t>
                          </m:r>
                        </m:e>
                      </m:acc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acc>
                        <m:accPr>
                          <m:chr m:val="̂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𝜏</m:t>
                          </m:r>
                        </m:e>
                      </m:acc>
                      <m:r>
                        <a:rPr lang="it-IT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̂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𝜏</m:t>
                              </m:r>
                            </m:e>
                          </m:acc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f>
                            <m:f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acc>
                                <m:accPr>
                                  <m:chr m:val="̂"/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𝜏</m:t>
                                  </m:r>
                                </m:e>
                              </m:acc>
                            </m:num>
                            <m:den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𝑑𝑠</m:t>
                              </m:r>
                            </m:den>
                          </m:f>
                        </m:e>
                      </m:d>
                      <m:r>
                        <a:rPr lang="it-IT" b="0" i="0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it-IT" dirty="0"/>
              </a:p>
            </p:txBody>
          </p:sp>
        </mc:Choice>
        <mc:Fallback>
          <p:sp>
            <p:nvSpPr>
              <p:cNvPr id="36" name="CasellaDiTesto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1540" y="4191000"/>
                <a:ext cx="2624243" cy="1944635"/>
              </a:xfrm>
              <a:prstGeom prst="rect">
                <a:avLst/>
              </a:prstGeom>
              <a:blipFill>
                <a:blip r:embed="rId4" cstate="print"/>
                <a:stretch>
                  <a:fillRect l="-2093" t="-188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7" name="Rettangolo 46"/>
              <p:cNvSpPr/>
              <p:nvPr/>
            </p:nvSpPr>
            <p:spPr>
              <a:xfrm>
                <a:off x="8103101" y="2535022"/>
                <a:ext cx="305537" cy="3731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𝜏</m:t>
                          </m:r>
                        </m:e>
                      </m:acc>
                    </m:oMath>
                  </m:oMathPara>
                </a14:m>
                <a:endParaRPr lang="it-IT" dirty="0"/>
              </a:p>
            </p:txBody>
          </p:sp>
        </mc:Choice>
        <mc:Fallback>
          <p:sp>
            <p:nvSpPr>
              <p:cNvPr id="47" name="Rettangolo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03101" y="2535022"/>
                <a:ext cx="305537" cy="373106"/>
              </a:xfrm>
              <a:prstGeom prst="rect">
                <a:avLst/>
              </a:prstGeom>
              <a:blipFill>
                <a:blip r:embed="rId5" cstate="print"/>
                <a:stretch>
                  <a:fillRect t="-6557" r="-34000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3" name="Connettore 2 52"/>
          <p:cNvCxnSpPr/>
          <p:nvPr/>
        </p:nvCxnSpPr>
        <p:spPr>
          <a:xfrm flipH="1">
            <a:off x="7433591" y="2593538"/>
            <a:ext cx="255967" cy="480065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7" name="Rettangolo 56"/>
              <p:cNvSpPr/>
              <p:nvPr/>
            </p:nvSpPr>
            <p:spPr>
              <a:xfrm>
                <a:off x="7510434" y="2670489"/>
                <a:ext cx="305537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</m:acc>
                    </m:oMath>
                  </m:oMathPara>
                </a14:m>
                <a:endParaRPr lang="it-IT" dirty="0"/>
              </a:p>
            </p:txBody>
          </p:sp>
        </mc:Choice>
        <mc:Fallback>
          <p:sp>
            <p:nvSpPr>
              <p:cNvPr id="57" name="Rettangolo 5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10434" y="2670489"/>
                <a:ext cx="305537" cy="369332"/>
              </a:xfrm>
              <a:prstGeom prst="rect">
                <a:avLst/>
              </a:prstGeom>
              <a:blipFill>
                <a:blip r:embed="rId6" cstate="print"/>
                <a:stretch>
                  <a:fillRect t="-6557" r="-10000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686433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Moto circolare uniforme</a:t>
            </a:r>
            <a:endParaRPr lang="it-IT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Segnaposto contenuto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404366" y="1825625"/>
                <a:ext cx="3886200" cy="4937484"/>
              </a:xfrm>
            </p:spPr>
            <p:txBody>
              <a:bodyPr>
                <a:normAutofit fontScale="62500" lnSpcReduction="20000"/>
              </a:bodyPr>
              <a:lstStyle/>
              <a:p>
                <a:r>
                  <a:rPr lang="it-IT" dirty="0" smtClean="0"/>
                  <a:t>È il moto di un punto che si muove lungo una circonferenza con velocità in modulo costante.</a:t>
                </a:r>
              </a:p>
              <a:p>
                <a:r>
                  <a:rPr lang="it-IT" dirty="0" smtClean="0"/>
                  <a:t>Assumiamo, per convenzione, come positivo il verso antiorario.</a:t>
                </a:r>
              </a:p>
              <a:p>
                <a:r>
                  <a:rPr lang="it-IT" dirty="0" smtClean="0"/>
                  <a:t>Si definisce velocità angolare </a:t>
                </a: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acc>
                      <m:accPr>
                        <m:chr m:val="̇"/>
                        <m:ctrlP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acc>
                    <m:r>
                      <a:rPr lang="it-IT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it-IT" dirty="0" smtClean="0"/>
                  <a:t> la variazione dell’angolo con il tempo. Nel moto circolare uniforme, è costante.</a:t>
                </a:r>
              </a:p>
              <a:p>
                <a:r>
                  <a:rPr lang="it-IT" dirty="0" smtClean="0"/>
                  <a:t>Il modulo della velocità è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d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it-IT" dirty="0" smtClean="0"/>
                  <a:t>, ma la sua direzione cambia continuamente, dunque c’è un’accelerazione, che è sempre diretta verso il centro.</a:t>
                </a:r>
              </a:p>
              <a:p>
                <a:r>
                  <a:rPr lang="it-IT" dirty="0" smtClean="0"/>
                  <a:t>Per provarlo, possiamo usare la formula della slide precedente:</a:t>
                </a:r>
                <a:br>
                  <a:rPr lang="it-IT" dirty="0" smtClean="0"/>
                </a:b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̈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</m:acc>
                    <m:acc>
                      <m:accPr>
                        <m:chr m:val="̂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𝜏</m:t>
                        </m:r>
                      </m:e>
                    </m:acc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𝑘</m:t>
                        </m:r>
                        <m:acc>
                          <m:accPr>
                            <m:chr m:val="̇"/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</m:acc>
                      </m:e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acc>
                      <m:accPr>
                        <m:chr m:val="̂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acc>
                  </m:oMath>
                </a14:m>
                <a:r>
                  <a:rPr lang="it-IT" dirty="0" smtClean="0"/>
                  <a:t> con </a:t>
                </a:r>
                <a14:m>
                  <m:oMath xmlns:m="http://schemas.openxmlformats.org/officeDocument/2006/math">
                    <m:acc>
                      <m:accPr>
                        <m:chr m:val="̈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</m:acc>
                  </m:oMath>
                </a14:m>
                <a:r>
                  <a:rPr lang="it-IT" dirty="0" smtClean="0"/>
                  <a:t>=0;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𝑒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den>
                    </m:f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⇒</m:t>
                    </m:r>
                    <m:sSup>
                      <m:s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acc>
                          <m:accPr>
                            <m:chr m:val="⃗"/>
                            <m:ctrlPr>
                              <a:rPr lang="it-IT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</m:acc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  <m:acc>
                          <m:accPr>
                            <m:chr m:val="̇"/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it-IT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e>
                        </m:acc>
                      </m:e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acc>
                      <m:accPr>
                        <m:chr m:val="̂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acc>
                    <m:r>
                      <a:rPr lang="it-IT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it-IT" b="0" i="0" smtClean="0">
                        <a:latin typeface="Cambria Math" panose="02040503050406030204" pitchFamily="18" charset="0"/>
                      </a:rPr>
                      <m:t>r</m:t>
                    </m:r>
                    <m:sSup>
                      <m:sSup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acc>
                      <m:accPr>
                        <m:chr m:val="̂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acc>
                  </m:oMath>
                </a14:m>
                <a:endParaRPr lang="it-IT" dirty="0" smtClean="0"/>
              </a:p>
              <a:p>
                <a:r>
                  <a:rPr lang="it-IT" dirty="0" smtClean="0"/>
                  <a:t>In termini della velocità: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</m:oMath>
                </a14:m>
                <a:r>
                  <a:rPr lang="it-IT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p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  <m:acc>
                      <m:accPr>
                        <m:chr m:val="̂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acc>
                  </m:oMath>
                </a14:m>
                <a:endParaRPr lang="it-IT" dirty="0" smtClean="0"/>
              </a:p>
              <a:p>
                <a:pPr marL="0" indent="0">
                  <a:buNone/>
                </a:pPr>
                <a:endParaRPr lang="it-IT" dirty="0" smtClean="0"/>
              </a:p>
            </p:txBody>
          </p:sp>
        </mc:Choice>
        <mc:Fallback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404366" y="1825625"/>
                <a:ext cx="3886200" cy="4937484"/>
              </a:xfrm>
              <a:blipFill>
                <a:blip r:embed="rId2" cstate="print"/>
                <a:stretch>
                  <a:fillRect l="-940" t="-1975" r="-784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7" name="Gruppo 16"/>
          <p:cNvGrpSpPr/>
          <p:nvPr/>
        </p:nvGrpSpPr>
        <p:grpSpPr>
          <a:xfrm>
            <a:off x="5771874" y="1064882"/>
            <a:ext cx="3128852" cy="3505203"/>
            <a:chOff x="5901267" y="1168397"/>
            <a:chExt cx="3128852" cy="3505203"/>
          </a:xfrm>
        </p:grpSpPr>
        <p:sp>
          <p:nvSpPr>
            <p:cNvPr id="5" name="Ovale 4"/>
            <p:cNvSpPr/>
            <p:nvPr/>
          </p:nvSpPr>
          <p:spPr>
            <a:xfrm>
              <a:off x="6113302" y="2460802"/>
              <a:ext cx="1980463" cy="186866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6" name="Connettore 2 5"/>
            <p:cNvCxnSpPr/>
            <p:nvPr/>
          </p:nvCxnSpPr>
          <p:spPr>
            <a:xfrm flipV="1">
              <a:off x="7086600" y="1464733"/>
              <a:ext cx="0" cy="3208867"/>
            </a:xfrm>
            <a:prstGeom prst="straightConnector1">
              <a:avLst/>
            </a:prstGeom>
            <a:ln w="19050"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nettore 2 6"/>
            <p:cNvCxnSpPr/>
            <p:nvPr/>
          </p:nvCxnSpPr>
          <p:spPr>
            <a:xfrm flipV="1">
              <a:off x="5901267" y="3352800"/>
              <a:ext cx="2768600" cy="42332"/>
            </a:xfrm>
            <a:prstGeom prst="straightConnector1">
              <a:avLst/>
            </a:prstGeom>
            <a:ln w="19050"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nettore diritto 7"/>
            <p:cNvCxnSpPr/>
            <p:nvPr/>
          </p:nvCxnSpPr>
          <p:spPr>
            <a:xfrm flipV="1">
              <a:off x="7086600" y="2968727"/>
              <a:ext cx="922867" cy="42640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CasellaDiTesto 8"/>
            <p:cNvSpPr txBox="1"/>
            <p:nvPr/>
          </p:nvSpPr>
          <p:spPr>
            <a:xfrm>
              <a:off x="7340600" y="2734732"/>
              <a:ext cx="2648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dirty="0" smtClean="0"/>
                <a:t>r</a:t>
              </a:r>
              <a:endParaRPr lang="it-IT" dirty="0"/>
            </a:p>
          </p:txBody>
        </p:sp>
        <p:sp>
          <p:nvSpPr>
            <p:cNvPr id="10" name="Ovale 9"/>
            <p:cNvSpPr/>
            <p:nvPr/>
          </p:nvSpPr>
          <p:spPr>
            <a:xfrm>
              <a:off x="7977823" y="2944912"/>
              <a:ext cx="138001" cy="14393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11" name="Rettangolo 10"/>
                <p:cNvSpPr/>
                <p:nvPr/>
              </p:nvSpPr>
              <p:spPr>
                <a:xfrm>
                  <a:off x="7228544" y="3102002"/>
                  <a:ext cx="392387" cy="36933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oMath>
                    </m:oMathPara>
                  </a14:m>
                  <a:endParaRPr lang="it-IT" dirty="0"/>
                </a:p>
              </p:txBody>
            </p:sp>
          </mc:Choice>
          <mc:Fallback>
            <p:sp>
              <p:nvSpPr>
                <p:cNvPr id="11" name="Rettangolo 1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228544" y="3102002"/>
                  <a:ext cx="392387" cy="369332"/>
                </a:xfrm>
                <a:prstGeom prst="rect">
                  <a:avLst/>
                </a:prstGeom>
                <a:blipFill>
                  <a:blip r:embed="rId3" cstate="print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2" name="Connettore 2 11"/>
            <p:cNvCxnSpPr/>
            <p:nvPr/>
          </p:nvCxnSpPr>
          <p:spPr>
            <a:xfrm flipH="1" flipV="1">
              <a:off x="7670598" y="2429729"/>
              <a:ext cx="367611" cy="58715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13" name="CasellaDiTesto 12"/>
                <p:cNvSpPr txBox="1"/>
                <p:nvPr/>
              </p:nvSpPr>
              <p:spPr>
                <a:xfrm>
                  <a:off x="7943182" y="2482398"/>
                  <a:ext cx="36933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it-IT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</m:acc>
                      </m:oMath>
                    </m:oMathPara>
                  </a14:m>
                  <a:endParaRPr lang="it-IT" dirty="0"/>
                </a:p>
              </p:txBody>
            </p:sp>
          </mc:Choice>
          <mc:Fallback>
            <p:sp>
              <p:nvSpPr>
                <p:cNvPr id="13" name="CasellaDiTesto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943182" y="2482398"/>
                  <a:ext cx="369332" cy="369332"/>
                </a:xfrm>
                <a:prstGeom prst="rect">
                  <a:avLst/>
                </a:prstGeom>
                <a:blipFill>
                  <a:blip r:embed="rId4" cstate="print"/>
                  <a:stretch>
                    <a:fillRect t="-22951" r="-28333"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CasellaDiTesto 13"/>
            <p:cNvSpPr txBox="1"/>
            <p:nvPr/>
          </p:nvSpPr>
          <p:spPr>
            <a:xfrm>
              <a:off x="8746067" y="3352798"/>
              <a:ext cx="2840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dirty="0"/>
                <a:t>x</a:t>
              </a:r>
            </a:p>
          </p:txBody>
        </p:sp>
        <p:sp>
          <p:nvSpPr>
            <p:cNvPr id="15" name="CasellaDiTesto 14"/>
            <p:cNvSpPr txBox="1"/>
            <p:nvPr/>
          </p:nvSpPr>
          <p:spPr>
            <a:xfrm>
              <a:off x="7128934" y="1168397"/>
              <a:ext cx="28886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dirty="0"/>
                <a:t>y</a:t>
              </a:r>
            </a:p>
          </p:txBody>
        </p:sp>
      </p:grpSp>
      <p:cxnSp>
        <p:nvCxnSpPr>
          <p:cNvPr id="18" name="Connettore diritto 17"/>
          <p:cNvCxnSpPr/>
          <p:nvPr/>
        </p:nvCxnSpPr>
        <p:spPr>
          <a:xfrm flipV="1">
            <a:off x="6945447" y="2430283"/>
            <a:ext cx="342956" cy="8346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2 19"/>
          <p:cNvCxnSpPr/>
          <p:nvPr/>
        </p:nvCxnSpPr>
        <p:spPr>
          <a:xfrm flipH="1" flipV="1">
            <a:off x="6547449" y="2181547"/>
            <a:ext cx="747176" cy="235033"/>
          </a:xfrm>
          <a:prstGeom prst="straightConnector1">
            <a:avLst/>
          </a:prstGeom>
          <a:ln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CasellaDiTesto 21"/>
              <p:cNvSpPr txBox="1"/>
              <p:nvPr/>
            </p:nvSpPr>
            <p:spPr>
              <a:xfrm>
                <a:off x="6469224" y="1668537"/>
                <a:ext cx="37414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acc>
                  </m:oMath>
                </a14:m>
                <a:r>
                  <a:rPr lang="it-IT" dirty="0" smtClean="0"/>
                  <a:t>’</a:t>
                </a:r>
                <a:endParaRPr lang="it-IT" dirty="0"/>
              </a:p>
            </p:txBody>
          </p:sp>
        </mc:Choice>
        <mc:Fallback>
          <p:sp>
            <p:nvSpPr>
              <p:cNvPr id="22" name="CasellaDiTesto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9224" y="1668537"/>
                <a:ext cx="374141" cy="369332"/>
              </a:xfrm>
              <a:prstGeom prst="rect">
                <a:avLst/>
              </a:prstGeom>
              <a:blipFill>
                <a:blip r:embed="rId5" cstate="print"/>
                <a:stretch>
                  <a:fillRect t="-23333" r="-19355" b="-2666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Connettore 2 26"/>
          <p:cNvCxnSpPr>
            <a:endCxn id="9" idx="0"/>
          </p:cNvCxnSpPr>
          <p:nvPr/>
        </p:nvCxnSpPr>
        <p:spPr>
          <a:xfrm flipH="1" flipV="1">
            <a:off x="7343615" y="2631217"/>
            <a:ext cx="486332" cy="236962"/>
          </a:xfrm>
          <a:prstGeom prst="straightConnector1">
            <a:avLst/>
          </a:prstGeom>
          <a:ln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ttore 2 30"/>
          <p:cNvCxnSpPr>
            <a:endCxn id="9" idx="0"/>
          </p:cNvCxnSpPr>
          <p:nvPr/>
        </p:nvCxnSpPr>
        <p:spPr>
          <a:xfrm flipH="1">
            <a:off x="7343615" y="2378883"/>
            <a:ext cx="197590" cy="25233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4" name="CasellaDiTesto 33"/>
              <p:cNvSpPr txBox="1"/>
              <p:nvPr/>
            </p:nvSpPr>
            <p:spPr>
              <a:xfrm>
                <a:off x="4226937" y="4416639"/>
                <a:ext cx="5149970" cy="24161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 smtClean="0"/>
                  <a:t>Oppure possiamo calcolarla usando le componenti: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𝑟</m:t>
                    </m:r>
                    <m:acc>
                      <m:accPr>
                        <m:chr m:val="̇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acc>
                    <m:func>
                      <m:func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it-IT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e>
                    </m:func>
                  </m:oMath>
                </a14:m>
                <a:r>
                  <a:rPr lang="it-IT" dirty="0" smtClean="0"/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𝑟</m:t>
                    </m:r>
                    <m:acc>
                      <m:accPr>
                        <m:chr m:val="̇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acc>
                    <m:func>
                      <m:func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it-IT" b="0" i="0" smtClean="0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e>
                    </m:func>
                  </m:oMath>
                </a14:m>
                <a:r>
                  <a:rPr lang="it-IT" dirty="0" smtClean="0"/>
                  <a:t>; derivando: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t-IT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it-IT" i="1">
                          <a:latin typeface="Cambria Math" panose="02040503050406030204" pitchFamily="18" charset="0"/>
                        </a:rPr>
                        <m:t>𝑟</m:t>
                      </m:r>
                      <m:acc>
                        <m:accPr>
                          <m:chr m:val="̈"/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e>
                      </m:acc>
                      <m:func>
                        <m:func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e>
                      </m:func>
                      <m:r>
                        <a:rPr lang="it-IT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it-IT" i="1">
                          <a:latin typeface="Cambria Math" panose="02040503050406030204" pitchFamily="18" charset="0"/>
                        </a:rPr>
                        <m:t>𝑟</m:t>
                      </m:r>
                      <m:sSup>
                        <m:sSupPr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̇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𝜃</m:t>
                              </m:r>
                            </m:e>
                          </m:acc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it-IT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func>
                        <m:func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it-IT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r>
                        <a:rPr lang="it-IT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t-IT" i="1">
                          <a:latin typeface="Cambria Math" panose="02040503050406030204" pitchFamily="18" charset="0"/>
                        </a:rPr>
                        <m:t>𝑟</m:t>
                      </m:r>
                      <m:acc>
                        <m:accPr>
                          <m:chr m:val="̈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e>
                      </m:acc>
                      <m:func>
                        <m:func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e>
                      </m:func>
                      <m:r>
                        <a:rPr lang="it-IT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it-IT" i="1">
                          <a:latin typeface="Cambria Math" panose="02040503050406030204" pitchFamily="18" charset="0"/>
                        </a:rPr>
                        <m:t>𝑟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̇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𝜃</m:t>
                              </m:r>
                            </m:e>
                          </m:acc>
                        </m:e>
                        <m:sup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func>
                        <m:funcPr>
                          <m:ctrlP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it-IT" dirty="0" smtClean="0"/>
              </a:p>
              <a:p>
                <a:r>
                  <a:rPr lang="it-IT" dirty="0" smtClean="0"/>
                  <a:t>Ma </a:t>
                </a:r>
                <a14:m>
                  <m:oMath xmlns:m="http://schemas.openxmlformats.org/officeDocument/2006/math">
                    <m:acc>
                      <m:accPr>
                        <m:chr m:val="̈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acc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it-IT" dirty="0" smtClean="0"/>
                  <a:t>; Dunque l’accelerazione è diretta come la posizione ma con il verso opposto, ovvero verso il centro.</a:t>
                </a:r>
                <a:endParaRPr lang="it-IT" dirty="0"/>
              </a:p>
              <a:p>
                <a:endParaRPr lang="it-IT" dirty="0"/>
              </a:p>
            </p:txBody>
          </p:sp>
        </mc:Choice>
        <mc:Fallback>
          <p:sp>
            <p:nvSpPr>
              <p:cNvPr id="34" name="CasellaDiTesto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6937" y="4416639"/>
                <a:ext cx="5149970" cy="2416174"/>
              </a:xfrm>
              <a:prstGeom prst="rect">
                <a:avLst/>
              </a:prstGeom>
              <a:blipFill>
                <a:blip r:embed="rId6" cstate="print"/>
                <a:stretch>
                  <a:fillRect l="-947" t="-1515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Segnaposto piè di pagina 3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37" name="Segnaposto numero diapositiva 3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0552804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Esercizi</a:t>
            </a:r>
            <a:endParaRPr lang="it-IT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55000" lnSpcReduction="20000"/>
              </a:bodyPr>
              <a:lstStyle/>
              <a:p>
                <a:r>
                  <a:rPr lang="it-IT" dirty="0" smtClean="0"/>
                  <a:t>Un treno AV viaggia a v=252 km/h ed affronta una curva di raggio r=10km; qual è l’accelerazione centripeta?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i="1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it-IT" b="0" i="0" smtClean="0">
                          <a:latin typeface="Cambria Math" panose="02040503050406030204" pitchFamily="18" charset="0"/>
                        </a:rPr>
                        <m:t>=252</m:t>
                      </m:r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</a:rPr>
                            <m:t>km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den>
                      </m:f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𝑘𝑚</m:t>
                          </m:r>
                        </m:den>
                      </m:f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3600</m:t>
                          </m:r>
                        </m:den>
                      </m:f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num>
                        <m:den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den>
                      </m:f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=70</m:t>
                      </m:r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den>
                      </m:f>
                    </m:oMath>
                  </m:oMathPara>
                </a14:m>
                <a:endParaRPr lang="it-IT" b="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i="1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it-IT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p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𝑟</m:t>
                          </m:r>
                        </m:den>
                      </m:f>
                      <m:r>
                        <a:rPr lang="it-IT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b="0" i="0" smtClean="0">
                              <a:latin typeface="Cambria Math" panose="02040503050406030204" pitchFamily="18" charset="0"/>
                            </a:rPr>
                            <m:t>4900</m:t>
                          </m:r>
                        </m:num>
                        <m:den>
                          <m:r>
                            <a:rPr lang="it-IT" b="0" i="0" smtClean="0">
                              <a:latin typeface="Cambria Math" panose="02040503050406030204" pitchFamily="18" charset="0"/>
                            </a:rPr>
                            <m:t>10000</m:t>
                          </m:r>
                        </m:den>
                      </m:f>
                      <m:r>
                        <a:rPr lang="it-IT" b="0" i="0" smtClean="0">
                          <a:latin typeface="Cambria Math" panose="02040503050406030204" pitchFamily="18" charset="0"/>
                        </a:rPr>
                        <m:t>=0,49</m:t>
                      </m:r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num>
                        <m:den>
                          <m:sSup>
                            <m:sSup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it-IT" b="0" i="0" smtClean="0">
                                  <a:latin typeface="Cambria Math" panose="02040503050406030204" pitchFamily="18" charset="0"/>
                                </a:rPr>
                                <m:t>s</m:t>
                              </m:r>
                            </m:e>
                            <m:sup>
                              <m:r>
                                <a:rPr lang="it-IT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it-IT" b="0" dirty="0" smtClean="0"/>
              </a:p>
              <a:p>
                <a:pPr marL="0" indent="0">
                  <a:buNone/>
                </a:pPr>
                <a:r>
                  <a:rPr lang="it-IT" dirty="0" smtClean="0"/>
                  <a:t>In termini dell’accelerazione di gravità, questa vale:</a:t>
                </a:r>
                <a:endParaRPr lang="it-IT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>
                              <a:latin typeface="Cambria Math" panose="02040503050406030204" pitchFamily="18" charset="0"/>
                            </a:rPr>
                            <m:t>0,49</m:t>
                          </m:r>
                        </m:num>
                        <m:den>
                          <m:r>
                            <a:rPr lang="it-IT" b="0" i="0" smtClean="0">
                              <a:latin typeface="Cambria Math" panose="02040503050406030204" pitchFamily="18" charset="0"/>
                            </a:rPr>
                            <m:t>9.81</m:t>
                          </m:r>
                        </m:den>
                      </m:f>
                      <m:r>
                        <a:rPr lang="it-IT" b="0" i="0" smtClean="0">
                          <a:latin typeface="Cambria Math" panose="02040503050406030204" pitchFamily="18" charset="0"/>
                        </a:rPr>
                        <m:t>=0.05</m:t>
                      </m:r>
                      <m:r>
                        <m:rPr>
                          <m:sty m:val="p"/>
                        </m:rPr>
                        <a:rPr lang="it-IT" b="0" i="0" smtClean="0">
                          <a:latin typeface="Cambria Math" panose="02040503050406030204" pitchFamily="18" charset="0"/>
                        </a:rPr>
                        <m:t>g</m:t>
                      </m:r>
                    </m:oMath>
                  </m:oMathPara>
                </a14:m>
                <a:endParaRPr lang="it-IT" dirty="0" smtClean="0"/>
              </a:p>
              <a:p>
                <a:r>
                  <a:rPr lang="it-IT" dirty="0" smtClean="0"/>
                  <a:t>Un pilota che viaggia a 100m di quota vuole effettuare un looping raggiungendo la quota di 900m, a quale velocità minima deve volare?</a:t>
                </a:r>
              </a:p>
              <a:p>
                <a:pPr marL="0" indent="0">
                  <a:buNone/>
                </a:pPr>
                <a:r>
                  <a:rPr lang="it-IT" dirty="0" smtClean="0"/>
                  <a:t>Il raggio deve essere 400m, per concludere il giro, l’accelerazione centripeta deve essere almeno g =&gt;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it-IT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p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𝑟</m:t>
                          </m:r>
                        </m:den>
                      </m:f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⇒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𝑔𝑟</m:t>
                          </m:r>
                        </m:e>
                      </m:ra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t-IT" b="0" i="0" smtClean="0">
                          <a:latin typeface="Cambria Math" panose="02040503050406030204" pitchFamily="18" charset="0"/>
                        </a:rPr>
                        <m:t>226</m:t>
                      </m:r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</a:rPr>
                            <m:t>km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den>
                      </m:f>
                    </m:oMath>
                  </m:oMathPara>
                </a14:m>
                <a:endParaRPr lang="it-IT" dirty="0" smtClean="0"/>
              </a:p>
              <a:p>
                <a:pPr marL="0" indent="0">
                  <a:buNone/>
                </a:pPr>
                <a:r>
                  <a:rPr lang="it-IT" dirty="0" smtClean="0"/>
                  <a:t>Se viaggia a 600 km/h, quale accelerazione sentirà quando è in volo rovescio?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i="1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it-IT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p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𝑟</m:t>
                          </m:r>
                        </m:den>
                      </m:f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=69.4−9.8=59.6=6.1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it-IT" dirty="0" smtClean="0"/>
              </a:p>
              <a:p>
                <a:pPr marL="0" indent="0">
                  <a:buNone/>
                </a:pPr>
                <a:r>
                  <a:rPr lang="it-IT" dirty="0" smtClean="0"/>
                  <a:t>…deve rallentare, altrimenti ci lascia le penne!!!</a:t>
                </a:r>
                <a:endParaRPr lang="it-IT" dirty="0"/>
              </a:p>
            </p:txBody>
          </p:sp>
        </mc:Choice>
        <mc:Fallback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 cstate="print"/>
                <a:stretch>
                  <a:fillRect l="-309" t="-154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72417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62500" lnSpcReduction="20000"/>
              </a:bodyPr>
              <a:lstStyle/>
              <a:p>
                <a:r>
                  <a:rPr lang="it-IT" dirty="0" smtClean="0"/>
                  <a:t>Un satellite deve mantenere sempre la stessa posizione rispetto alla superficie terrestre (orbita geostazionaria), a che altezza deve essere?</a:t>
                </a:r>
              </a:p>
              <a:p>
                <a:pPr marL="0" indent="0">
                  <a:buNone/>
                </a:pPr>
                <a:r>
                  <a:rPr lang="it-IT" dirty="0" smtClean="0"/>
                  <a:t>La velocità angolare del satellite deve essere costante e pari a </a:t>
                </a: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l-G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l-G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el-G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den>
                    </m:f>
                    <m:f>
                      <m:fPr>
                        <m:ctrlP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𝑟𝑎𝑑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den>
                    </m:f>
                  </m:oMath>
                </a14:m>
                <a:r>
                  <a:rPr lang="it-IT" b="0" dirty="0" smtClean="0">
                    <a:ea typeface="Cambria Math" panose="02040503050406030204" pitchFamily="18" charset="0"/>
                  </a:rPr>
                  <a:t> l’accelerazione centripeta deve essere uguale all’accelerazione gravitazionale subita dal satellite alla quota di volo: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𝐺𝑀</m:t>
                        </m:r>
                      </m:num>
                      <m:den>
                        <m:sSup>
                          <m:sSupPr>
                            <m:ctrlP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𝑅</m:t>
                            </m:r>
                          </m:e>
                          <m:sup>
                            <m: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it-IT" b="0" dirty="0" smtClean="0">
                    <a:ea typeface="Cambria Math" panose="02040503050406030204" pitchFamily="18" charset="0"/>
                  </a:rPr>
                  <a:t> dove 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𝐺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=6.67 </m:t>
                    </m:r>
                    <m:sSup>
                      <m:sSupPr>
                        <m:ctrlP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−11</m:t>
                        </m:r>
                      </m:sup>
                    </m:sSup>
                    <m:r>
                      <m:rPr>
                        <m:nor/>
                      </m:rPr>
                      <a:rPr lang="it-IT" dirty="0"/>
                      <m:t>m</m:t>
                    </m:r>
                    <m:r>
                      <m:rPr>
                        <m:nor/>
                      </m:rPr>
                      <a:rPr lang="it-IT" baseline="30000" dirty="0"/>
                      <m:t>3</m:t>
                    </m:r>
                    <m:r>
                      <m:rPr>
                        <m:nor/>
                      </m:rPr>
                      <a:rPr lang="it-IT" dirty="0"/>
                      <m:t>/</m:t>
                    </m:r>
                    <m:r>
                      <m:rPr>
                        <m:nor/>
                      </m:rPr>
                      <a:rPr lang="it-IT" dirty="0"/>
                      <m:t>kg</m:t>
                    </m:r>
                    <m:r>
                      <m:rPr>
                        <m:nor/>
                      </m:rPr>
                      <a:rPr lang="it-IT" dirty="0"/>
                      <m:t> </m:t>
                    </m:r>
                    <m:r>
                      <m:rPr>
                        <m:nor/>
                      </m:rPr>
                      <a:rPr lang="it-IT" dirty="0"/>
                      <m:t>s</m:t>
                    </m:r>
                    <m:r>
                      <m:rPr>
                        <m:nor/>
                      </m:rPr>
                      <a:rPr lang="it-IT" baseline="30000" dirty="0"/>
                      <m:t>2</m:t>
                    </m:r>
                  </m:oMath>
                </a14:m>
                <a:r>
                  <a:rPr lang="it-IT" b="0" dirty="0" smtClean="0">
                    <a:ea typeface="Cambria Math" panose="02040503050406030204" pitchFamily="18" charset="0"/>
                  </a:rPr>
                  <a:t>è la costante gravitazionale 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𝑀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=6 </m:t>
                    </m:r>
                    <m:sSup>
                      <m:sSupPr>
                        <m:ctrlP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24</m:t>
                        </m:r>
                      </m:sup>
                    </m:sSup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𝑘𝑔</m:t>
                    </m:r>
                  </m:oMath>
                </a14:m>
                <a:r>
                  <a:rPr lang="it-IT" b="0" dirty="0" smtClean="0">
                    <a:ea typeface="Cambria Math" panose="02040503050406030204" pitchFamily="18" charset="0"/>
                  </a:rPr>
                  <a:t> la massa della Terra e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𝑅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it-IT" b="0" dirty="0" smtClean="0">
                    <a:ea typeface="Cambria Math" panose="02040503050406030204" pitchFamily="18" charset="0"/>
                  </a:rPr>
                  <a:t> la distanza dal centro della Terra (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=6.3 </m:t>
                    </m:r>
                    <m:sSup>
                      <m:sSupPr>
                        <m:ctrlP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𝑘𝑚</m:t>
                    </m:r>
                  </m:oMath>
                </a14:m>
                <a:r>
                  <a:rPr lang="it-IT" b="0" dirty="0" smtClean="0">
                    <a:ea typeface="Cambria Math" panose="02040503050406030204" pitchFamily="18" charset="0"/>
                  </a:rPr>
                  <a:t> è il raggio della Terra e h l’altezza da </a:t>
                </a:r>
                <a:r>
                  <a:rPr lang="it-IT" dirty="0" smtClean="0">
                    <a:ea typeface="Cambria Math" panose="02040503050406030204" pitchFamily="18" charset="0"/>
                  </a:rPr>
                  <a:t>tr</a:t>
                </a:r>
                <a:r>
                  <a:rPr lang="it-IT" b="0" dirty="0" smtClean="0">
                    <a:ea typeface="Cambria Math" panose="02040503050406030204" pitchFamily="18" charset="0"/>
                  </a:rPr>
                  <a:t>ovare)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𝑅</m:t>
                      </m:r>
                      <m:sSup>
                        <m:sSup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𝐺𝑀</m:t>
                          </m:r>
                        </m:num>
                        <m:den>
                          <m:sSup>
                            <m:sSupPr>
                              <m:ctrlP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p>
                              <m: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⇒</m:t>
                      </m:r>
                      <m:sSup>
                        <m:sSup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𝐺𝑀</m:t>
                          </m:r>
                        </m:num>
                        <m:den>
                          <m:sSup>
                            <m:sSupPr>
                              <m:ctrlP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𝜔</m:t>
                              </m:r>
                            </m:e>
                            <m:sup>
                              <m: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⇒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𝑅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f>
                            <m:fPr>
                              <m:ctrlP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𝐺𝑀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𝜔</m:t>
                                  </m:r>
                                </m:e>
                                <m:sup>
                                  <m: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rad>
                    </m:oMath>
                  </m:oMathPara>
                </a14:m>
                <a:endParaRPr lang="it-IT" b="0" dirty="0" smtClean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l-G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a:rPr lang="el-G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el-G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den>
                      </m:f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3600</m:t>
                          </m:r>
                        </m:den>
                      </m:f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num>
                        <m:den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den>
                      </m:f>
                      <m:r>
                        <a:rPr lang="it-IT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=7.3 </m:t>
                      </m:r>
                      <m:sSup>
                        <m:sSup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−5</m:t>
                          </m:r>
                        </m:sup>
                      </m:sSup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rad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den>
                      </m:f>
                    </m:oMath>
                  </m:oMathPara>
                </a14:m>
                <a:endParaRPr lang="it-IT" b="0" dirty="0" smtClean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</m:t>
                      </m:r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=6.3 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it-IT" b="0" dirty="0" smtClean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f>
                            <m:fPr>
                              <m:ctrlP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6.7 </m:t>
                              </m:r>
                              <m:sSup>
                                <m:sSupPr>
                                  <m:ctrlP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−11</m:t>
                                  </m:r>
                                </m:sup>
                              </m:sSup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6.0 </m:t>
                              </m:r>
                              <m:sSup>
                                <m:sSupPr>
                                  <m:ctrlP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24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5.3 </m:t>
                              </m:r>
                              <m:sSup>
                                <m:sSupPr>
                                  <m:ctrlP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−9</m:t>
                                  </m:r>
                                </m:sup>
                              </m:sSup>
                            </m:den>
                          </m:f>
                        </m:e>
                      </m:ra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+6.3 </m:t>
                      </m:r>
                      <m:sSup>
                        <m:sSup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=42.3 </m:t>
                      </m:r>
                      <m:sSup>
                        <m:sSup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it-IT" b="0" dirty="0" smtClean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=3.6 </m:t>
                      </m:r>
                      <m:sSup>
                        <m:sSup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7</m:t>
                          </m:r>
                        </m:sup>
                      </m:sSup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=36000 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𝑘𝑚</m:t>
                      </m:r>
                    </m:oMath>
                  </m:oMathPara>
                </a14:m>
                <a:endParaRPr lang="it-IT" b="0" dirty="0" smtClean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it-IT" b="0" dirty="0" smtClean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it-IT" b="0" dirty="0" smtClean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it-IT" dirty="0"/>
              </a:p>
            </p:txBody>
          </p:sp>
        </mc:Choice>
        <mc:Fallback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 cstate="print"/>
                <a:stretch>
                  <a:fillRect l="-618" t="-224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10</a:t>
            </a:fld>
            <a:endParaRPr lang="it-IT"/>
          </a:p>
        </p:txBody>
      </p:sp>
      <p:sp>
        <p:nvSpPr>
          <p:cNvPr id="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Esercizi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xmlns="" val="404682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Moto relativo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12989" y="1523700"/>
            <a:ext cx="4262528" cy="4911606"/>
          </a:xfrm>
        </p:spPr>
        <p:txBody>
          <a:bodyPr>
            <a:normAutofit fontScale="70000" lnSpcReduction="20000"/>
          </a:bodyPr>
          <a:lstStyle/>
          <a:p>
            <a:r>
              <a:rPr lang="it-IT" dirty="0" smtClean="0"/>
              <a:t>Da una macchina in corsa sull’autostrada, la macchina che ci precede appare ferma</a:t>
            </a:r>
          </a:p>
          <a:p>
            <a:r>
              <a:rPr lang="it-IT" dirty="0" smtClean="0"/>
              <a:t>Questo perché il nostro sistema di riferimento si muove alla stessa velocità dell’auto</a:t>
            </a:r>
          </a:p>
          <a:p>
            <a:r>
              <a:rPr lang="it-IT" dirty="0" smtClean="0"/>
              <a:t>Il sistema di riferimento, per i nostri scopi, è l’oggetto fisico su cui fissiamo il sistema di coordinate. Normalmente è il suolo, ma, come nell’esempio può essere anche un oggetto in movimento.</a:t>
            </a:r>
          </a:p>
          <a:p>
            <a:r>
              <a:rPr lang="it-IT" dirty="0" smtClean="0"/>
              <a:t>Per scrivere le coordinate di un punto in un sistema di riferimento in moto rispetto al nostro, dobbiamo considerare le coordinate dell’origine del SR mobile nel sistema fisso:</a:t>
            </a:r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11</a:t>
            </a:fld>
            <a:endParaRPr lang="it-IT"/>
          </a:p>
        </p:txBody>
      </p:sp>
      <p:grpSp>
        <p:nvGrpSpPr>
          <p:cNvPr id="6" name="Gruppo 5"/>
          <p:cNvGrpSpPr/>
          <p:nvPr/>
        </p:nvGrpSpPr>
        <p:grpSpPr>
          <a:xfrm>
            <a:off x="6229456" y="1600200"/>
            <a:ext cx="2513259" cy="1869645"/>
            <a:chOff x="5990203" y="1825625"/>
            <a:chExt cx="2911935" cy="2090767"/>
          </a:xfrm>
        </p:grpSpPr>
        <p:cxnSp>
          <p:nvCxnSpPr>
            <p:cNvPr id="7" name="Connettore 2 6"/>
            <p:cNvCxnSpPr/>
            <p:nvPr/>
          </p:nvCxnSpPr>
          <p:spPr>
            <a:xfrm flipH="1" flipV="1">
              <a:off x="5990203" y="1825625"/>
              <a:ext cx="10474" cy="2090767"/>
            </a:xfrm>
            <a:prstGeom prst="straightConnector1">
              <a:avLst/>
            </a:prstGeom>
            <a:ln>
              <a:headEnd type="none" w="med" len="med"/>
              <a:tailEnd type="arrow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nettore 2 7"/>
            <p:cNvCxnSpPr/>
            <p:nvPr/>
          </p:nvCxnSpPr>
          <p:spPr>
            <a:xfrm>
              <a:off x="6018138" y="3887640"/>
              <a:ext cx="2884000" cy="20128"/>
            </a:xfrm>
            <a:prstGeom prst="straightConnector1">
              <a:avLst/>
            </a:prstGeom>
            <a:ln>
              <a:headEnd type="none" w="med" len="med"/>
              <a:tailEnd type="arrow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" name="Connettore 2 9"/>
          <p:cNvCxnSpPr/>
          <p:nvPr/>
        </p:nvCxnSpPr>
        <p:spPr>
          <a:xfrm flipH="1" flipV="1">
            <a:off x="6562631" y="1326001"/>
            <a:ext cx="1018562" cy="1460531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2 10"/>
          <p:cNvCxnSpPr/>
          <p:nvPr/>
        </p:nvCxnSpPr>
        <p:spPr>
          <a:xfrm flipV="1">
            <a:off x="7581193" y="1828800"/>
            <a:ext cx="1329894" cy="962470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CasellaDiTesto 13"/>
          <p:cNvSpPr txBox="1"/>
          <p:nvPr/>
        </p:nvSpPr>
        <p:spPr>
          <a:xfrm>
            <a:off x="7412717" y="2786532"/>
            <a:ext cx="3960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O’</a:t>
            </a:r>
            <a:endParaRPr lang="it-IT" dirty="0"/>
          </a:p>
        </p:txBody>
      </p:sp>
      <p:sp>
        <p:nvSpPr>
          <p:cNvPr id="15" name="CasellaDiTesto 14"/>
          <p:cNvSpPr txBox="1"/>
          <p:nvPr/>
        </p:nvSpPr>
        <p:spPr>
          <a:xfrm>
            <a:off x="6070020" y="3462133"/>
            <a:ext cx="336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O</a:t>
            </a:r>
            <a:endParaRPr lang="it-IT" dirty="0"/>
          </a:p>
        </p:txBody>
      </p:sp>
      <p:sp>
        <p:nvSpPr>
          <p:cNvPr id="16" name="CasellaDiTesto 15"/>
          <p:cNvSpPr txBox="1"/>
          <p:nvPr/>
        </p:nvSpPr>
        <p:spPr>
          <a:xfrm>
            <a:off x="8414389" y="3469522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x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5895616" y="1600200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y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6341318" y="1105620"/>
            <a:ext cx="353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y</a:t>
            </a:r>
            <a:r>
              <a:rPr lang="it-IT" dirty="0" smtClean="0"/>
              <a:t>’</a:t>
            </a:r>
            <a:endParaRPr lang="it-IT" dirty="0"/>
          </a:p>
        </p:txBody>
      </p:sp>
      <p:sp>
        <p:nvSpPr>
          <p:cNvPr id="20" name="CasellaDiTesto 19"/>
          <p:cNvSpPr txBox="1"/>
          <p:nvPr/>
        </p:nvSpPr>
        <p:spPr>
          <a:xfrm>
            <a:off x="8790442" y="1828800"/>
            <a:ext cx="3475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x’</a:t>
            </a:r>
            <a:endParaRPr lang="it-IT" dirty="0"/>
          </a:p>
        </p:txBody>
      </p:sp>
      <p:sp>
        <p:nvSpPr>
          <p:cNvPr id="21" name="Ovale 20"/>
          <p:cNvSpPr/>
          <p:nvPr/>
        </p:nvSpPr>
        <p:spPr>
          <a:xfrm>
            <a:off x="7498140" y="1523700"/>
            <a:ext cx="162117" cy="166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23" name="Connettore 2 22"/>
          <p:cNvCxnSpPr>
            <a:stCxn id="15" idx="0"/>
            <a:endCxn id="14" idx="0"/>
          </p:cNvCxnSpPr>
          <p:nvPr/>
        </p:nvCxnSpPr>
        <p:spPr>
          <a:xfrm flipV="1">
            <a:off x="6238496" y="2786532"/>
            <a:ext cx="1372224" cy="675601"/>
          </a:xfrm>
          <a:prstGeom prst="straightConnector1">
            <a:avLst/>
          </a:prstGeom>
          <a:ln w="222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ttore 2 23"/>
          <p:cNvCxnSpPr>
            <a:stCxn id="14" idx="0"/>
            <a:endCxn id="21" idx="4"/>
          </p:cNvCxnSpPr>
          <p:nvPr/>
        </p:nvCxnSpPr>
        <p:spPr>
          <a:xfrm flipH="1" flipV="1">
            <a:off x="7579199" y="1690689"/>
            <a:ext cx="31521" cy="1095843"/>
          </a:xfrm>
          <a:prstGeom prst="straightConnector1">
            <a:avLst/>
          </a:prstGeom>
          <a:ln w="222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asellaDiTesto 27"/>
          <p:cNvSpPr txBox="1"/>
          <p:nvPr/>
        </p:nvSpPr>
        <p:spPr>
          <a:xfrm>
            <a:off x="7578922" y="1541738"/>
            <a:ext cx="30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P</a:t>
            </a:r>
          </a:p>
        </p:txBody>
      </p:sp>
      <p:cxnSp>
        <p:nvCxnSpPr>
          <p:cNvPr id="30" name="Connettore 2 29"/>
          <p:cNvCxnSpPr>
            <a:stCxn id="15" idx="0"/>
            <a:endCxn id="21" idx="3"/>
          </p:cNvCxnSpPr>
          <p:nvPr/>
        </p:nvCxnSpPr>
        <p:spPr>
          <a:xfrm flipV="1">
            <a:off x="6238496" y="1666234"/>
            <a:ext cx="1283385" cy="1795899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1" name="CasellaDiTesto 30"/>
              <p:cNvSpPr txBox="1"/>
              <p:nvPr/>
            </p:nvSpPr>
            <p:spPr>
              <a:xfrm>
                <a:off x="5279365" y="3945107"/>
                <a:ext cx="3795624" cy="19620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 smtClean="0"/>
                  <a:t>Il vettore posizione del punto P -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𝑂𝑃</m:t>
                        </m:r>
                      </m:e>
                    </m:acc>
                    <m:r>
                      <a:rPr lang="it-IT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it-IT" dirty="0" smtClean="0"/>
                  <a:t>-  lo possiamo scrivere come somma del vettore posizione dell’origine del sistema </a:t>
                </a:r>
                <a:r>
                  <a:rPr lang="it-IT" dirty="0" err="1" smtClean="0"/>
                  <a:t>O’x’y</a:t>
                </a:r>
                <a:r>
                  <a:rPr lang="it-IT" dirty="0" smtClean="0"/>
                  <a:t>’ - </a:t>
                </a:r>
                <a:r>
                  <a:rPr lang="it-IT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𝑂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e>
                    </m:acc>
                  </m:oMath>
                </a14:m>
                <a:r>
                  <a:rPr lang="it-IT" dirty="0" smtClean="0"/>
                  <a:t> - in </a:t>
                </a:r>
                <a:r>
                  <a:rPr lang="it-IT" dirty="0" err="1" smtClean="0"/>
                  <a:t>Oxy</a:t>
                </a:r>
                <a:r>
                  <a:rPr lang="it-IT" dirty="0" smtClean="0"/>
                  <a:t> e la posizione di P in questo sistema: </a:t>
                </a:r>
                <a:r>
                  <a:rPr lang="it-IT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𝑂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′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r>
                  <a:rPr lang="it-IT" dirty="0" smtClean="0"/>
                  <a:t>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acc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𝑂𝑂</m:t>
                          </m:r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′</m:t>
                          </m:r>
                        </m:e>
                      </m:acc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acc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′</m:t>
                      </m:r>
                    </m:oMath>
                  </m:oMathPara>
                </a14:m>
                <a:endParaRPr lang="it-IT" dirty="0"/>
              </a:p>
            </p:txBody>
          </p:sp>
        </mc:Choice>
        <mc:Fallback>
          <p:sp>
            <p:nvSpPr>
              <p:cNvPr id="31" name="CasellaDiTesto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9365" y="3945107"/>
                <a:ext cx="3795624" cy="1962076"/>
              </a:xfrm>
              <a:prstGeom prst="rect">
                <a:avLst/>
              </a:prstGeom>
              <a:blipFill>
                <a:blip r:embed="rId2" cstate="print"/>
                <a:stretch>
                  <a:fillRect l="-1284" r="-482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2" name="CasellaDiTesto 31"/>
              <p:cNvSpPr txBox="1"/>
              <p:nvPr/>
            </p:nvSpPr>
            <p:spPr>
              <a:xfrm>
                <a:off x="6562631" y="2379517"/>
                <a:ext cx="3516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it-IT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acc>
                    </m:oMath>
                  </m:oMathPara>
                </a14:m>
                <a:endParaRPr lang="it-IT" dirty="0"/>
              </a:p>
            </p:txBody>
          </p:sp>
        </mc:Choice>
        <mc:Fallback>
          <p:sp>
            <p:nvSpPr>
              <p:cNvPr id="32" name="CasellaDiTesto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2631" y="2379517"/>
                <a:ext cx="351635" cy="369332"/>
              </a:xfrm>
              <a:prstGeom prst="rect">
                <a:avLst/>
              </a:prstGeom>
              <a:blipFill>
                <a:blip r:embed="rId3" cstate="print"/>
                <a:stretch>
                  <a:fillRect t="-22951" r="-28070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3" name="CasellaDiTesto 32"/>
              <p:cNvSpPr txBox="1"/>
              <p:nvPr/>
            </p:nvSpPr>
            <p:spPr>
              <a:xfrm>
                <a:off x="7603551" y="2178236"/>
                <a:ext cx="405880" cy="42582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it-IT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it-IT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′</m:t>
                          </m:r>
                        </m:e>
                      </m:acc>
                    </m:oMath>
                  </m:oMathPara>
                </a14:m>
                <a:endParaRPr lang="it-IT" dirty="0"/>
              </a:p>
            </p:txBody>
          </p:sp>
        </mc:Choice>
        <mc:Fallback>
          <p:sp>
            <p:nvSpPr>
              <p:cNvPr id="33" name="CasellaDiTesto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03551" y="2178236"/>
                <a:ext cx="405880" cy="425822"/>
              </a:xfrm>
              <a:prstGeom prst="rect">
                <a:avLst/>
              </a:prstGeom>
              <a:blipFill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64197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Moto relativo</a:t>
            </a:r>
            <a:endParaRPr lang="it-IT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r>
                  <a:rPr lang="it-IT" dirty="0" smtClean="0"/>
                  <a:t>Supponiamo che il sistema </a:t>
                </a:r>
                <a:r>
                  <a:rPr lang="it-IT" dirty="0" err="1" smtClean="0"/>
                  <a:t>O’x’y</a:t>
                </a:r>
                <a:r>
                  <a:rPr lang="it-IT" dirty="0" smtClean="0"/>
                  <a:t>’ sia in moto </a:t>
                </a:r>
                <a:r>
                  <a:rPr lang="it-IT" b="1" dirty="0" smtClean="0"/>
                  <a:t>rettilineo uniforme </a:t>
                </a:r>
                <a:r>
                  <a:rPr lang="it-IT" dirty="0" smtClean="0"/>
                  <a:t>rispetto a </a:t>
                </a:r>
                <a:r>
                  <a:rPr lang="it-IT" dirty="0" err="1" smtClean="0"/>
                  <a:t>Oxy</a:t>
                </a:r>
                <a:r>
                  <a:rPr lang="it-IT" dirty="0"/>
                  <a:t> </a:t>
                </a:r>
                <a:r>
                  <a:rPr lang="it-IT" dirty="0" smtClean="0"/>
                  <a:t>con velocità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sub>
                    </m:sSub>
                  </m:oMath>
                </a14:m>
                <a:r>
                  <a:rPr lang="it-IT" dirty="0" smtClean="0"/>
                  <a:t>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it-IT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 dirty="0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</m:acc>
                          <m:r>
                            <m:rPr>
                              <m:nor/>
                            </m:rPr>
                            <a:rPr lang="it-IT" dirty="0"/>
                            <m:t> </m:t>
                          </m:r>
                        </m:num>
                        <m:den>
                          <m:r>
                            <a:rPr lang="it-IT" i="1" dirty="0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it-IT" b="0" i="1" dirty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it-IT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 dirty="0">
                              <a:latin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</m:acc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  <m:r>
                            <m:rPr>
                              <m:nor/>
                            </m:rPr>
                            <a:rPr lang="it-IT" dirty="0"/>
                            <m:t> </m:t>
                          </m:r>
                        </m:num>
                        <m:den>
                          <m:r>
                            <a:rPr lang="it-IT" i="1" dirty="0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it-IT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it-IT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 dirty="0">
                              <a:latin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⃗"/>
                              <m:ctrlPr>
                                <a:rPr lang="it-IT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𝑂𝑂</m:t>
                              </m:r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e>
                          </m:acc>
                          <m:r>
                            <m:rPr>
                              <m:nor/>
                            </m:rPr>
                            <a:rPr lang="it-IT" dirty="0"/>
                            <m:t> </m:t>
                          </m:r>
                        </m:num>
                        <m:den>
                          <m:r>
                            <a:rPr lang="it-IT" i="1" dirty="0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it-IT" b="0" i="1" dirty="0" smtClean="0">
                          <a:latin typeface="Cambria Math" panose="02040503050406030204" pitchFamily="18" charset="0"/>
                        </a:rPr>
                        <m:t>⇒</m:t>
                      </m:r>
                      <m:acc>
                        <m:accPr>
                          <m:chr m:val="⃗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acc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</m:acc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it-IT" dirty="0" smtClean="0"/>
              </a:p>
              <a:p>
                <a:pPr marL="0" indent="0">
                  <a:buNone/>
                </a:pPr>
                <a:r>
                  <a:rPr lang="it-IT" dirty="0" smtClean="0"/>
                  <a:t>Dunque la velocità nel sistema «fisso» sarà data dalla velocità nel sistema «mobile» più la velocità del sistema mobile rispetto a quello fisso, che chiamiamo velocità relativa</a:t>
                </a:r>
              </a:p>
              <a:p>
                <a:r>
                  <a:rPr lang="it-IT" dirty="0" smtClean="0"/>
                  <a:t>L’accelerazione la calcoliamo derivando la precedente equazione e tenendo conto che la velocità relativa è costante: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</m:acc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 dirty="0">
                              <a:latin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</m:acc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′</m:t>
                          </m:r>
                          <m:r>
                            <m:rPr>
                              <m:nor/>
                            </m:rPr>
                            <a:rPr lang="it-IT" dirty="0"/>
                            <m:t> </m:t>
                          </m:r>
                        </m:num>
                        <m:den>
                          <m:r>
                            <a:rPr lang="it-IT" i="1" dirty="0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it-IT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it-IT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 dirty="0">
                              <a:latin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𝑂</m:t>
                                  </m:r>
                                </m:sub>
                              </m:sSub>
                            </m:e>
                          </m:acc>
                        </m:num>
                        <m:den>
                          <m:r>
                            <a:rPr lang="it-IT" i="1" dirty="0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it-IT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+0=</m:t>
                      </m:r>
                      <m:sSup>
                        <m:sSup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</m:oMath>
                  </m:oMathPara>
                </a14:m>
                <a:endParaRPr lang="it-IT" b="0" dirty="0" smtClean="0"/>
              </a:p>
              <a:p>
                <a:pPr marL="0" indent="0">
                  <a:buNone/>
                </a:pPr>
                <a:r>
                  <a:rPr lang="it-IT" dirty="0" smtClean="0"/>
                  <a:t>Pertanto l’accelerazione in un sistema di riferimento</a:t>
                </a:r>
                <a:r>
                  <a:rPr lang="it-IT" b="1" dirty="0" smtClean="0"/>
                  <a:t> in moto rettilineo uniforme</a:t>
                </a:r>
                <a:r>
                  <a:rPr lang="it-IT" dirty="0" smtClean="0"/>
                  <a:t> rispetto ad un altro, l’accelerazione è la stessa in entrambi i sistemi.</a:t>
                </a:r>
              </a:p>
              <a:p>
                <a:pPr marL="0" indent="0">
                  <a:buNone/>
                </a:pPr>
                <a:endParaRPr lang="it-IT" dirty="0" smtClean="0"/>
              </a:p>
            </p:txBody>
          </p:sp>
        </mc:Choice>
        <mc:Fallback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 cstate="print"/>
                <a:stretch>
                  <a:fillRect l="-1005" t="-280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1503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Esempio</a:t>
            </a:r>
            <a:endParaRPr lang="it-IT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r>
                  <a:rPr lang="it-IT" dirty="0" smtClean="0"/>
                  <a:t>Un sasso è lanciato verso l’alto con velocità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it-IT" dirty="0" smtClean="0"/>
                  <a:t> da una macchina in moto rettilineo uniforme con velocità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it-IT" dirty="0" smtClean="0"/>
                  <a:t>; quale sarà la velocità del sasso all’istante di tempo t nel sistema di riferimento dell’auto e quale nel sistema di riferimento di n osservatore a terra?</a:t>
                </a:r>
              </a:p>
              <a:p>
                <a:r>
                  <a:rPr lang="it-IT" dirty="0" smtClean="0"/>
                  <a:t>Auto: nel SR dell’auto la velocità dell’auto è 0 e la velocità iniziale del sasso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it-IT" dirty="0" smtClean="0"/>
                  <a:t>(</a:t>
                </a:r>
                <a14:m>
                  <m:oMath xmlns:m="http://schemas.openxmlformats.org/officeDocument/2006/math">
                    <m:r>
                      <a:rPr lang="it-IT" b="0" i="0" smtClean="0">
                        <a:latin typeface="Cambria Math" panose="02040503050406030204" pitchFamily="18" charset="0"/>
                      </a:rPr>
                      <m:t>0,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 0,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𝑠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it-IT" dirty="0" smtClean="0"/>
                  <a:t> =&gt;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=(0, 0,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𝑠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𝑔𝑡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it-IT" dirty="0" smtClean="0"/>
              </a:p>
              <a:p>
                <a:r>
                  <a:rPr lang="it-IT" dirty="0" smtClean="0"/>
                  <a:t>Suolo: La velocità del SR dell’auto è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=(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, 0, 0)</m:t>
                    </m:r>
                  </m:oMath>
                </a14:m>
                <a:r>
                  <a:rPr lang="it-IT" dirty="0" smtClean="0"/>
                  <a:t>; dunque la velocità del sasso sarà: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acc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</m:acc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</m:acc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=(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it-IT" dirty="0" smtClean="0"/>
                  <a:t>, 0,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𝑠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𝑔𝑡</m:t>
                    </m:r>
                  </m:oMath>
                </a14:m>
                <a:r>
                  <a:rPr lang="it-IT" dirty="0" smtClean="0"/>
                  <a:t>)</a:t>
                </a:r>
                <a:endParaRPr lang="it-IT" dirty="0"/>
              </a:p>
            </p:txBody>
          </p:sp>
        </mc:Choice>
        <mc:Fallback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 cstate="print"/>
                <a:stretch>
                  <a:fillRect l="-1159" t="-2101" r="-2241" b="-182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20728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Moto relativo II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Se un SR è in moto relativo non rettilineo uniforme, possiamo identificare due tipi di moto relativo:</a:t>
            </a:r>
          </a:p>
          <a:p>
            <a:pPr lvl="1"/>
            <a:r>
              <a:rPr lang="it-IT" dirty="0" smtClean="0"/>
              <a:t>Traslazioni </a:t>
            </a:r>
          </a:p>
          <a:p>
            <a:pPr lvl="1"/>
            <a:r>
              <a:rPr lang="it-IT" dirty="0" smtClean="0"/>
              <a:t>Rotazioni</a:t>
            </a:r>
          </a:p>
          <a:p>
            <a:r>
              <a:rPr lang="it-IT" dirty="0" smtClean="0"/>
              <a:t>Esiste un teorema di Eulero che dice che tutti i moti «rigidi» come quelli relativi dei SR, si possono scomporre in rotazioni e traslazioni</a:t>
            </a:r>
          </a:p>
          <a:p>
            <a:r>
              <a:rPr lang="it-IT" dirty="0" smtClean="0"/>
              <a:t>Un moto rigido è una traslazione, se ogni retta nei sistemi considerati conserva l’orientazione oltre che il modulo.</a:t>
            </a:r>
          </a:p>
          <a:p>
            <a:r>
              <a:rPr lang="it-IT" dirty="0" smtClean="0"/>
              <a:t>È una rotazione (nello spazio), invece, uno spostamento in cui almeno </a:t>
            </a:r>
            <a:r>
              <a:rPr lang="it-IT" dirty="0"/>
              <a:t>d</a:t>
            </a:r>
            <a:r>
              <a:rPr lang="it-IT" dirty="0" smtClean="0"/>
              <a:t>ue punti (uno nel piano) rimangono fissi. Questi punti individuano l’asse della rotazione.</a:t>
            </a: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98739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15</a:t>
            </a:fld>
            <a:endParaRPr lang="it-IT"/>
          </a:p>
        </p:txBody>
      </p:sp>
      <p:grpSp>
        <p:nvGrpSpPr>
          <p:cNvPr id="30" name="Gruppo 29"/>
          <p:cNvGrpSpPr/>
          <p:nvPr/>
        </p:nvGrpSpPr>
        <p:grpSpPr>
          <a:xfrm>
            <a:off x="5423940" y="290438"/>
            <a:ext cx="3525805" cy="3632981"/>
            <a:chOff x="5596466" y="1584398"/>
            <a:chExt cx="3525805" cy="3632981"/>
          </a:xfrm>
        </p:grpSpPr>
        <p:grpSp>
          <p:nvGrpSpPr>
            <p:cNvPr id="9" name="Gruppo 8"/>
            <p:cNvGrpSpPr/>
            <p:nvPr/>
          </p:nvGrpSpPr>
          <p:grpSpPr>
            <a:xfrm>
              <a:off x="5596466" y="1600200"/>
              <a:ext cx="3525805" cy="3319899"/>
              <a:chOff x="4817038" y="1825625"/>
              <a:chExt cx="4085100" cy="3712541"/>
            </a:xfrm>
          </p:grpSpPr>
          <p:cxnSp>
            <p:nvCxnSpPr>
              <p:cNvPr id="10" name="Connettore 2 9"/>
              <p:cNvCxnSpPr/>
              <p:nvPr/>
            </p:nvCxnSpPr>
            <p:spPr>
              <a:xfrm flipH="1" flipV="1">
                <a:off x="5990203" y="1825625"/>
                <a:ext cx="10474" cy="2090767"/>
              </a:xfrm>
              <a:prstGeom prst="straightConnector1">
                <a:avLst/>
              </a:prstGeom>
              <a:ln>
                <a:headEnd type="none" w="med" len="med"/>
                <a:tailEnd type="arrow" w="med" len="med"/>
              </a:ln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Connettore 2 10"/>
              <p:cNvCxnSpPr/>
              <p:nvPr/>
            </p:nvCxnSpPr>
            <p:spPr>
              <a:xfrm>
                <a:off x="6018138" y="3887640"/>
                <a:ext cx="2884000" cy="20128"/>
              </a:xfrm>
              <a:prstGeom prst="straightConnector1">
                <a:avLst/>
              </a:prstGeom>
              <a:ln>
                <a:headEnd type="none" w="med" len="med"/>
                <a:tailEnd type="arrow" w="med" len="med"/>
              </a:ln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Connettore 2 11"/>
              <p:cNvCxnSpPr/>
              <p:nvPr/>
            </p:nvCxnSpPr>
            <p:spPr>
              <a:xfrm flipH="1">
                <a:off x="4817038" y="3904899"/>
                <a:ext cx="1180135" cy="1633267"/>
              </a:xfrm>
              <a:prstGeom prst="straightConnector1">
                <a:avLst/>
              </a:prstGeom>
              <a:ln>
                <a:headEnd type="none" w="med" len="med"/>
                <a:tailEnd type="arrow" w="med" len="med"/>
              </a:ln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Gruppo 12"/>
            <p:cNvGrpSpPr/>
            <p:nvPr/>
          </p:nvGrpSpPr>
          <p:grpSpPr>
            <a:xfrm>
              <a:off x="6614765" y="1601212"/>
              <a:ext cx="1407800" cy="3120481"/>
              <a:chOff x="5990203" y="1825625"/>
              <a:chExt cx="1631119" cy="3489538"/>
            </a:xfrm>
          </p:grpSpPr>
          <p:cxnSp>
            <p:nvCxnSpPr>
              <p:cNvPr id="14" name="Connettore 2 13"/>
              <p:cNvCxnSpPr/>
              <p:nvPr/>
            </p:nvCxnSpPr>
            <p:spPr>
              <a:xfrm flipH="1" flipV="1">
                <a:off x="5990203" y="1825625"/>
                <a:ext cx="10474" cy="2090767"/>
              </a:xfrm>
              <a:prstGeom prst="straightConnector1">
                <a:avLst/>
              </a:prstGeom>
              <a:ln>
                <a:headEnd type="none" w="med" len="med"/>
                <a:tailEnd type="arrow" w="med" len="med"/>
              </a:ln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Connettore 2 14"/>
              <p:cNvCxnSpPr/>
              <p:nvPr/>
            </p:nvCxnSpPr>
            <p:spPr>
              <a:xfrm flipV="1">
                <a:off x="6018135" y="3091778"/>
                <a:ext cx="1603187" cy="795862"/>
              </a:xfrm>
              <a:prstGeom prst="straightConnector1">
                <a:avLst/>
              </a:prstGeom>
              <a:ln>
                <a:headEnd type="none" w="med" len="med"/>
                <a:tailEnd type="arrow" w="med" len="med"/>
              </a:ln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Connettore 2 15"/>
              <p:cNvCxnSpPr/>
              <p:nvPr/>
            </p:nvCxnSpPr>
            <p:spPr>
              <a:xfrm>
                <a:off x="5997176" y="3904899"/>
                <a:ext cx="844556" cy="1410264"/>
              </a:xfrm>
              <a:prstGeom prst="straightConnector1">
                <a:avLst/>
              </a:prstGeom>
              <a:ln>
                <a:headEnd type="none" w="med" len="med"/>
                <a:tailEnd type="arrow" w="med" len="med"/>
              </a:ln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1" name="CasellaDiTesto 20"/>
            <p:cNvSpPr txBox="1"/>
            <p:nvPr/>
          </p:nvSpPr>
          <p:spPr>
            <a:xfrm>
              <a:off x="5615796" y="4848047"/>
              <a:ext cx="2840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dirty="0" smtClean="0"/>
                <a:t>x</a:t>
              </a:r>
              <a:endParaRPr lang="it-IT" dirty="0"/>
            </a:p>
          </p:txBody>
        </p:sp>
        <p:sp>
          <p:nvSpPr>
            <p:cNvPr id="22" name="CasellaDiTesto 21"/>
            <p:cNvSpPr txBox="1"/>
            <p:nvPr/>
          </p:nvSpPr>
          <p:spPr>
            <a:xfrm>
              <a:off x="7372706" y="4698523"/>
              <a:ext cx="3475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dirty="0"/>
                <a:t>x</a:t>
              </a:r>
              <a:r>
                <a:rPr lang="it-IT" dirty="0" smtClean="0"/>
                <a:t>’</a:t>
              </a:r>
              <a:endParaRPr lang="it-IT" dirty="0"/>
            </a:p>
          </p:txBody>
        </p:sp>
        <p:sp>
          <p:nvSpPr>
            <p:cNvPr id="23" name="CasellaDiTesto 22"/>
            <p:cNvSpPr txBox="1"/>
            <p:nvPr/>
          </p:nvSpPr>
          <p:spPr>
            <a:xfrm>
              <a:off x="6156382" y="1584398"/>
              <a:ext cx="5436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dirty="0"/>
                <a:t>z</a:t>
              </a:r>
              <a:r>
                <a:rPr lang="it-IT" dirty="0" smtClean="0"/>
                <a:t>=z’</a:t>
              </a:r>
              <a:endParaRPr lang="it-IT" dirty="0"/>
            </a:p>
          </p:txBody>
        </p:sp>
        <p:sp>
          <p:nvSpPr>
            <p:cNvPr id="27" name="Arco 26"/>
            <p:cNvSpPr/>
            <p:nvPr/>
          </p:nvSpPr>
          <p:spPr>
            <a:xfrm rot="2557097" flipV="1">
              <a:off x="6320282" y="3312546"/>
              <a:ext cx="543675" cy="569344"/>
            </a:xfrm>
            <a:prstGeom prst="arc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sp>
          <p:nvSpPr>
            <p:cNvPr id="28" name="CasellaDiTesto 27"/>
            <p:cNvSpPr txBox="1"/>
            <p:nvPr/>
          </p:nvSpPr>
          <p:spPr>
            <a:xfrm>
              <a:off x="6359209" y="3521798"/>
              <a:ext cx="33534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dirty="0" smtClean="0"/>
                <a:t>ϕ</a:t>
              </a:r>
              <a:endParaRPr lang="it-IT" dirty="0"/>
            </a:p>
          </p:txBody>
        </p:sp>
        <p:sp>
          <p:nvSpPr>
            <p:cNvPr id="29" name="CasellaDiTesto 28"/>
            <p:cNvSpPr txBox="1"/>
            <p:nvPr/>
          </p:nvSpPr>
          <p:spPr>
            <a:xfrm>
              <a:off x="7973678" y="2633941"/>
              <a:ext cx="3535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dirty="0" smtClean="0"/>
                <a:t>y’</a:t>
              </a:r>
              <a:endParaRPr lang="it-IT" dirty="0"/>
            </a:p>
          </p:txBody>
        </p:sp>
      </p:grpSp>
      <p:sp>
        <p:nvSpPr>
          <p:cNvPr id="31" name="CasellaDiTesto 30"/>
          <p:cNvSpPr txBox="1"/>
          <p:nvPr/>
        </p:nvSpPr>
        <p:spPr>
          <a:xfrm>
            <a:off x="8850698" y="4226948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y</a:t>
            </a:r>
            <a:endParaRPr lang="it-IT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1" name="CasellaDiTesto 50"/>
              <p:cNvSpPr txBox="1"/>
              <p:nvPr/>
            </p:nvSpPr>
            <p:spPr>
              <a:xfrm>
                <a:off x="232913" y="343387"/>
                <a:ext cx="5210357" cy="31393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 smtClean="0"/>
                  <a:t>Possiamo identificare un’orientazione dell’asse di rotazione, con la solita regola che l’asse x si sovrappone a y in senso antiorario.</a:t>
                </a:r>
              </a:p>
              <a:p>
                <a:r>
                  <a:rPr lang="it-IT" dirty="0" smtClean="0"/>
                  <a:t>Dunque la rotazione ha un modulo – l’angolo in radianti – una direzione ed un verso, sicché è un vettore.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</m:e>
                    </m:acc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  <m:acc>
                      <m:accPr>
                        <m:chr m:val="̂"/>
                        <m:ctrlP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𝑢</m:t>
                        </m:r>
                      </m:e>
                    </m:acc>
                  </m:oMath>
                </a14:m>
                <a:r>
                  <a:rPr lang="it-IT" dirty="0" smtClean="0"/>
                  <a:t> dove con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𝑢</m:t>
                        </m:r>
                      </m:e>
                    </m:acc>
                  </m:oMath>
                </a14:m>
                <a:r>
                  <a:rPr lang="it-IT" dirty="0" smtClean="0"/>
                  <a:t> abbiamo indicato il versore della rotazione.</a:t>
                </a:r>
              </a:p>
              <a:p>
                <a:r>
                  <a:rPr lang="it-IT" dirty="0" smtClean="0"/>
                  <a:t>Dove punta il versore di rotazione? Se è identificato da due punti fissi, deve essere ortogonale al piano della rotazione. In figura non può essere nel piano </a:t>
                </a:r>
                <a:r>
                  <a:rPr lang="it-IT" dirty="0" err="1" smtClean="0"/>
                  <a:t>xy</a:t>
                </a:r>
                <a:r>
                  <a:rPr lang="it-IT" dirty="0" smtClean="0"/>
                  <a:t>, dunque dovrà essere lungo z.</a:t>
                </a:r>
                <a:endParaRPr lang="it-IT" dirty="0"/>
              </a:p>
            </p:txBody>
          </p:sp>
        </mc:Choice>
        <mc:Fallback>
          <p:sp>
            <p:nvSpPr>
              <p:cNvPr id="51" name="CasellaDiTesto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913" y="343387"/>
                <a:ext cx="5210357" cy="3139321"/>
              </a:xfrm>
              <a:prstGeom prst="rect">
                <a:avLst/>
              </a:prstGeom>
              <a:blipFill>
                <a:blip r:embed="rId2" cstate="print"/>
                <a:stretch>
                  <a:fillRect l="-936" t="-971" r="-351" b="-2136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2" name="CasellaDiTesto 51"/>
              <p:cNvSpPr txBox="1"/>
              <p:nvPr/>
            </p:nvSpPr>
            <p:spPr>
              <a:xfrm>
                <a:off x="232913" y="4562073"/>
                <a:ext cx="5003321" cy="16673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 smtClean="0"/>
                  <a:t>Possiamo definire anche una velocità angolare </a:t>
                </a:r>
              </a:p>
              <a:p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d>
                      <m:dPr>
                        <m:ctrlP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it-IT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′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acc>
                              <m:accPr>
                                <m:chr m:val="⃗"/>
                                <m:ctrlPr>
                                  <a:rPr lang="it-IT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it-IT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𝜑</m:t>
                                </m:r>
                              </m:e>
                            </m:acc>
                            <m:d>
                              <m:dPr>
                                <m:ctrlPr>
                                  <a:rPr lang="it-IT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p>
                                  <m:sSupPr>
                                    <m:ctrlPr>
                                      <a:rPr lang="it-IT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it-IT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it-IT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′</m:t>
                                    </m:r>
                                  </m:sup>
                                </m:sSup>
                              </m:e>
                            </m:d>
                            <m: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acc>
                              <m:accPr>
                                <m:chr m:val="⃗"/>
                                <m:ctrlPr>
                                  <a:rPr lang="it-IT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it-IT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𝜑</m:t>
                                </m:r>
                              </m:e>
                            </m:acc>
                            <m: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num>
                          <m:den>
                            <m:sSup>
                              <m:sSupPr>
                                <m:ctrlPr>
                                  <a:rPr lang="it-IT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den>
                        </m:f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</m:t>
                            </m:r>
                            <m:acc>
                              <m:accPr>
                                <m:chr m:val="⃗"/>
                                <m:ctrlPr>
                                  <a:rPr lang="it-IT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it-IT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𝜑</m:t>
                                </m:r>
                              </m:e>
                            </m:acc>
                          </m:num>
                          <m:den>
                            <m: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</m:e>
                    </m:func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acc>
                      <m:accPr>
                        <m:chr m:val="̂"/>
                        <m:ctrlP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𝑢</m:t>
                        </m:r>
                      </m:e>
                    </m:acc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  <m:f>
                      <m:fPr>
                        <m:ctrlP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  <m:acc>
                          <m:accPr>
                            <m:chr m:val="̂"/>
                            <m:ctrlPr>
                              <a:rPr lang="it-IT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𝑢</m:t>
                            </m:r>
                          </m:e>
                        </m:acc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it-IT" dirty="0" smtClean="0"/>
                  <a:t> ma se l’asse di rotazione è fisso, la sua derivata è nulla. Dunque anche la velocità angolare, come vettore è diretta ortogonalmente al piano della rotazione.</a:t>
                </a:r>
                <a:endParaRPr lang="it-IT" dirty="0"/>
              </a:p>
            </p:txBody>
          </p:sp>
        </mc:Choice>
        <mc:Fallback>
          <p:sp>
            <p:nvSpPr>
              <p:cNvPr id="52" name="CasellaDiTesto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913" y="4562073"/>
                <a:ext cx="5003321" cy="1667380"/>
              </a:xfrm>
              <a:prstGeom prst="rect">
                <a:avLst/>
              </a:prstGeom>
              <a:blipFill>
                <a:blip r:embed="rId3" cstate="print"/>
                <a:stretch>
                  <a:fillRect l="-974" t="-1825" b="-4745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3344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Rotazioni: velocità</a:t>
            </a:r>
            <a:endParaRPr lang="it-IT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Segnaposto contenuto 4"/>
              <p:cNvSpPr>
                <a:spLocks noGrp="1"/>
              </p:cNvSpPr>
              <p:nvPr>
                <p:ph idx="1"/>
              </p:nvPr>
            </p:nvSpPr>
            <p:spPr>
              <a:xfrm>
                <a:off x="628650" y="1355139"/>
                <a:ext cx="4984862" cy="5269948"/>
              </a:xfrm>
            </p:spPr>
            <p:txBody>
              <a:bodyPr>
                <a:normAutofit fontScale="70000" lnSpcReduction="20000"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acc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𝑂𝑂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e>
                      </m:acc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e>
                      </m:acc>
                    </m:oMath>
                  </m:oMathPara>
                </a14:m>
                <a:endParaRPr lang="it-IT" dirty="0" smtClean="0"/>
              </a:p>
              <a:p>
                <a:pPr marL="0" indent="0">
                  <a:buNone/>
                </a:pPr>
                <a:endParaRPr lang="it-IT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it-IT" sz="215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acc>
                      <m:r>
                        <a:rPr lang="it-IT" sz="215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sz="215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sz="215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⃗"/>
                              <m:ctrlPr>
                                <a:rPr lang="it-IT" sz="215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sz="215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</m:acc>
                        </m:num>
                        <m:den>
                          <m:r>
                            <a:rPr lang="it-IT" sz="215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it-IT" sz="215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it-IT" sz="215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it-IT" sz="215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sz="2150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</m:acc>
                        </m:e>
                        <m:sub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𝑂</m:t>
                          </m:r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b>
                      </m:sSub>
                      <m:r>
                        <a:rPr lang="it-IT" sz="215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it-IT" sz="215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sz="2150" i="1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it-IT" sz="215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sz="215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it-IT" sz="2150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  <m:acc>
                            <m:accPr>
                              <m:chr m:val="̂"/>
                              <m:ctrlPr>
                                <a:rPr lang="it-IT" sz="215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p>
                                <m:sSupPr>
                                  <m:ctrlP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e>
                                <m:sup>
                                  <m: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</m:e>
                          </m:acc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it-IT" sz="215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sz="215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it-IT" sz="2150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  <m:acc>
                            <m:accPr>
                              <m:chr m:val="̂"/>
                              <m:ctrlPr>
                                <a:rPr lang="it-IT" sz="215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p>
                                <m:sSupPr>
                                  <m:ctrlP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it-IT" sz="2150" b="0" i="1" smtClean="0">
                                      <a:latin typeface="Cambria Math" panose="02040503050406030204" pitchFamily="18" charset="0"/>
                                    </a:rPr>
                                    <m:t>𝑗</m:t>
                                  </m:r>
                                </m:e>
                                <m:sup>
                                  <m: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</m:e>
                          </m:acc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it-IT" sz="215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sz="2150" b="0" i="1" smtClean="0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p>
                              <m:r>
                                <a:rPr lang="it-IT" sz="2150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  <m:acc>
                            <m:accPr>
                              <m:chr m:val="̂"/>
                              <m:ctrlPr>
                                <a:rPr lang="it-IT" sz="215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p>
                                <m:sSupPr>
                                  <m:ctrlP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it-IT" sz="2150" b="0" i="1" smtClean="0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</m:e>
                                <m:sup>
                                  <m: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</m:e>
                          </m:acc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it-IT" sz="2150" i="1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it-IT" sz="215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sz="215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𝑑𝑥</m:t>
                          </m:r>
                        </m:num>
                        <m:den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acc>
                        <m:accPr>
                          <m:chr m:val="̂"/>
                          <m:ctrlPr>
                            <a:rPr lang="it-IT" sz="215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p>
                            <m:sSupPr>
                              <m:ctrlPr>
                                <a:rPr lang="it-IT" sz="215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sz="215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e>
                            <m:sup>
                              <m:r>
                                <a:rPr lang="it-IT" sz="2150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</m:e>
                      </m:acc>
                      <m:r>
                        <a:rPr lang="it-IT" sz="2150" b="0" i="1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it-IT" sz="215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f>
                        <m:fPr>
                          <m:ctrlPr>
                            <a:rPr lang="it-IT" sz="215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sz="2150" i="1">
                              <a:latin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̂"/>
                              <m:ctrlPr>
                                <a:rPr lang="it-IT" sz="215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p>
                                <m:sSupPr>
                                  <m:ctrlP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e>
                                <m:sup>
                                  <m: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</m:e>
                          </m:acc>
                        </m:num>
                        <m:den>
                          <m:r>
                            <a:rPr lang="it-IT" sz="2150" i="1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it-IT" sz="215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it-IT" sz="215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sz="2150" i="1">
                              <a:latin typeface="Cambria Math" panose="02040503050406030204" pitchFamily="18" charset="0"/>
                            </a:rPr>
                            <m:t>𝑑</m:t>
                          </m:r>
                          <m:sSup>
                            <m:sSupPr>
                              <m:ctrlPr>
                                <a:rPr lang="it-IT" sz="215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sz="215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it-IT" sz="2150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</m:num>
                        <m:den>
                          <m:r>
                            <a:rPr lang="it-IT" sz="2150" i="1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acc>
                        <m:accPr>
                          <m:chr m:val="̂"/>
                          <m:ctrlPr>
                            <a:rPr lang="it-IT" sz="215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p>
                            <m:sSupPr>
                              <m:ctrlPr>
                                <a:rPr lang="it-IT" sz="215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sz="2150" b="0" i="1" smtClean="0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e>
                            <m:sup>
                              <m:r>
                                <a:rPr lang="it-IT" sz="2150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</m:e>
                      </m:acc>
                      <m:r>
                        <a:rPr lang="it-IT" sz="2150" i="1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it-IT" sz="215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f>
                        <m:fPr>
                          <m:ctrlPr>
                            <a:rPr lang="it-IT" sz="215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sz="2150" i="1">
                              <a:latin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̂"/>
                              <m:ctrlPr>
                                <a:rPr lang="it-IT" sz="215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p>
                                <m:sSupPr>
                                  <m:ctrlP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  <m:t>𝑗</m:t>
                                  </m:r>
                                </m:e>
                                <m:sup>
                                  <m: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</m:e>
                          </m:acc>
                        </m:num>
                        <m:den>
                          <m:r>
                            <a:rPr lang="it-IT" sz="2150" i="1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it-IT" sz="2150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it-IT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sz="2400" i="1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it-IT" sz="2400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num>
                        <m:den>
                          <m:r>
                            <a:rPr lang="it-IT" sz="2400" i="1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acc>
                        <m:accPr>
                          <m:chr m:val="̂"/>
                          <m:ctrlPr>
                            <a:rPr lang="it-IT" sz="24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p>
                            <m:sSupPr>
                              <m:ctrlPr>
                                <a:rPr lang="it-IT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sz="24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p>
                              <m:r>
                                <a:rPr lang="it-IT" sz="2400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</m:e>
                      </m:acc>
                      <m:r>
                        <a:rPr lang="it-IT" sz="2400" i="1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it-IT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sz="2400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p>
                          <m:r>
                            <a:rPr lang="it-IT" sz="2400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f>
                        <m:fPr>
                          <m:ctrlPr>
                            <a:rPr lang="it-IT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sz="2400" i="1">
                              <a:latin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̂"/>
                              <m:ctrlPr>
                                <a:rPr lang="it-IT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p>
                                <m:sSupPr>
                                  <m:ctrlPr>
                                    <a:rPr lang="it-IT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it-IT" sz="2400" i="1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</m:e>
                                <m:sup>
                                  <m:r>
                                    <a:rPr lang="it-IT" sz="2400" i="1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</m:e>
                          </m:acc>
                        </m:num>
                        <m:den>
                          <m:r>
                            <a:rPr lang="it-IT" sz="2400" i="1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it-IT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it-IT" sz="2400" b="0" dirty="0" smtClean="0"/>
              </a:p>
              <a:p>
                <a:pPr marL="0" indent="0">
                  <a:buNone/>
                </a:pPr>
                <a:endParaRPr lang="it-IT" sz="2400" b="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sz="215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it-IT" sz="215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sz="215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</m:acc>
                        </m:e>
                        <m:sub>
                          <m:r>
                            <a:rPr lang="it-IT" sz="2150" i="1">
                              <a:latin typeface="Cambria Math" panose="02040503050406030204" pitchFamily="18" charset="0"/>
                            </a:rPr>
                            <m:t>𝑂</m:t>
                          </m:r>
                          <m:r>
                            <a:rPr lang="it-IT" sz="2150" i="1">
                              <a:latin typeface="Cambria Math" panose="02040503050406030204" pitchFamily="18" charset="0"/>
                            </a:rPr>
                            <m:t>′</m:t>
                          </m:r>
                        </m:sub>
                      </m:sSub>
                      <m:r>
                        <a:rPr lang="it-IT" sz="2150" i="1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ctrlPr>
                            <a:rPr lang="it-IT" sz="215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  <m:e>
                          <m:acc>
                            <m:accPr>
                              <m:chr m:val="̂"/>
                              <m:ctrlPr>
                                <a:rPr lang="it-IT" sz="215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e>
                                <m:sub>
                                  <m: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acc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  <m:f>
                            <m:fPr>
                              <m:ctrlPr>
                                <a:rPr lang="it-IT" sz="215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sz="2150" i="1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sSub>
                                <m:sSubPr>
                                  <m:ctrlP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it-IT" sz="2150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num>
                            <m:den>
                              <m:r>
                                <a:rPr lang="it-IT" sz="2150" i="1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r>
                                <a:rPr lang="it-IT" sz="2150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den>
                          </m:f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it-IT" sz="215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sz="215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it-IT" sz="215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  <m:f>
                            <m:fPr>
                              <m:ctrlPr>
                                <a:rPr lang="it-IT" sz="215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sz="2150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acc>
                                <m:accPr>
                                  <m:chr m:val="̂"/>
                                  <m:ctrlP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sSub>
                                    <m:sSubPr>
                                      <m:ctrlPr>
                                        <a:rPr lang="it-IT" sz="215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it-IT" sz="2150" i="1">
                                          <a:latin typeface="Cambria Math" panose="02040503050406030204" pitchFamily="18" charset="0"/>
                                        </a:rPr>
                                        <m:t>𝑒</m:t>
                                      </m:r>
                                    </m:e>
                                    <m:sub>
                                      <m:r>
                                        <a:rPr lang="it-IT" sz="2150" i="1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e>
                              </m:acc>
                              <m:r>
                                <a:rPr lang="it-IT" sz="2150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num>
                            <m:den>
                              <m:r>
                                <a:rPr lang="it-IT" sz="2150" i="1">
                                  <a:latin typeface="Cambria Math" panose="02040503050406030204" pitchFamily="18" charset="0"/>
                                </a:rPr>
                                <m:t>𝑑𝑡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it-IT" sz="2150" dirty="0" smtClean="0"/>
              </a:p>
              <a:p>
                <a:pPr marL="0" indent="0">
                  <a:buNone/>
                </a:pPr>
                <a:r>
                  <a:rPr lang="it-IT" sz="2150" dirty="0" smtClean="0"/>
                  <a:t>La derivata di un versore, abbiamo visto è ortogonale al versore. Possiamo dire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it-IT" sz="215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sz="2150" i="1">
                              <a:latin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̂"/>
                              <m:ctrlPr>
                                <a:rPr lang="it-IT" sz="215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e>
                                <m:sub>
                                  <m: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acc>
                        </m:num>
                        <m:den>
                          <m:r>
                            <a:rPr lang="it-IT" sz="2150" i="1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it-IT" sz="2150" b="0" i="0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it-IT" sz="215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sty m:val="p"/>
                            </m:rPr>
                            <a:rPr lang="el-GR" sz="21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ω</m:t>
                          </m:r>
                        </m:e>
                      </m:acc>
                      <m:r>
                        <a:rPr lang="el-GR" sz="215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acc>
                        <m:accPr>
                          <m:chr m:val="̂"/>
                          <m:ctrlPr>
                            <a:rPr lang="it-IT" sz="215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it-IT" sz="215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sz="2150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b>
                              <m:r>
                                <a:rPr lang="it-IT" sz="215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it-IT" sz="2150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it-IT" sz="215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it-IT" sz="2150" dirty="0" smtClean="0"/>
                  <a:t> è  unico perché se ce ne fossero due -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it-IT" sz="215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l-GR" sz="215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ω</m:t>
                        </m:r>
                      </m:e>
                    </m:acc>
                    <m:r>
                      <a:rPr lang="it-IT" sz="215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it-IT" sz="2150" dirty="0" smtClean="0"/>
                  <a:t>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it-IT" sz="215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l-GR" sz="215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ω</m:t>
                        </m:r>
                      </m:e>
                    </m:acc>
                  </m:oMath>
                </a14:m>
                <a:r>
                  <a:rPr lang="it-IT" sz="2150" dirty="0" smtClean="0"/>
                  <a:t>’ - allora oltre all’equazione precedente ci sarebbe anche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it-IT" sz="215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sz="2150" i="1">
                              <a:latin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̂"/>
                              <m:ctrlPr>
                                <a:rPr lang="it-IT" sz="215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e>
                                <m:sub>
                                  <m:r>
                                    <a:rPr lang="it-IT" sz="2150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acc>
                        </m:num>
                        <m:den>
                          <m:r>
                            <a:rPr lang="it-IT" sz="2150" i="1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it-IT" sz="215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it-IT" sz="215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sty m:val="p"/>
                            </m:rPr>
                            <a:rPr lang="el-GR" sz="21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ω</m:t>
                          </m:r>
                        </m:e>
                      </m:acc>
                      <m:r>
                        <a:rPr lang="it-IT" sz="215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′</m:t>
                      </m:r>
                      <m:r>
                        <a:rPr lang="el-GR" sz="21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acc>
                        <m:accPr>
                          <m:chr m:val="̂"/>
                          <m:ctrlPr>
                            <a:rPr lang="it-IT" sz="215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it-IT" sz="215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sz="2150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b>
                              <m:r>
                                <a:rPr lang="it-IT" sz="2150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it-IT" sz="2150" dirty="0" smtClean="0"/>
              </a:p>
              <a:p>
                <a:pPr marL="0" indent="0">
                  <a:buNone/>
                </a:pPr>
                <a:r>
                  <a:rPr lang="it-IT" sz="2150" dirty="0" smtClean="0"/>
                  <a:t>E sottraendo membro a membro: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sz="2150" b="0" i="0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it-IT" sz="215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it-IT" sz="215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sz="215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l-GR" sz="21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ω</m:t>
                          </m:r>
                        </m:e>
                      </m:acc>
                      <m:r>
                        <a:rPr lang="it-IT" sz="215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acc>
                        <m:accPr>
                          <m:chr m:val="⃗"/>
                          <m:ctrlPr>
                            <a:rPr lang="it-IT" sz="215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sty m:val="p"/>
                            </m:rPr>
                            <a:rPr lang="el-GR" sz="21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ω</m:t>
                          </m:r>
                        </m:e>
                      </m:acc>
                      <m:r>
                        <a:rPr lang="it-IT" sz="21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′</m:t>
                      </m:r>
                      <m:r>
                        <a:rPr lang="it-IT" sz="215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  <m:r>
                        <a:rPr lang="el-GR" sz="21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acc>
                        <m:accPr>
                          <m:chr m:val="̂"/>
                          <m:ctrlPr>
                            <a:rPr lang="it-IT" sz="215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it-IT" sz="215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sz="2150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b>
                              <m:r>
                                <a:rPr lang="it-IT" sz="215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it-IT" sz="2150" dirty="0" smtClean="0"/>
              </a:p>
              <a:p>
                <a:pPr marL="0" indent="0">
                  <a:buNone/>
                </a:pPr>
                <a:r>
                  <a:rPr lang="it-IT" sz="2150" dirty="0" smtClean="0"/>
                  <a:t>Che implica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it-IT" sz="215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t-IT" sz="215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l-GR" sz="215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ω</m:t>
                        </m:r>
                      </m:e>
                    </m:acc>
                    <m:r>
                      <a:rPr lang="it-IT" sz="215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it-IT" sz="215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l-GR" sz="215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ω</m:t>
                        </m:r>
                      </m:e>
                    </m:acc>
                    <m:r>
                      <a:rPr lang="it-IT" sz="215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′)</m:t>
                    </m:r>
                    <m:r>
                      <a:rPr lang="it-IT" sz="21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it-IT" sz="2150" dirty="0" smtClean="0"/>
                  <a:t> oppure parallelo a ciascuno dei versori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it-IT" sz="215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it-IT" sz="215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sz="2150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it-IT" sz="215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acc>
                  </m:oMath>
                </a14:m>
                <a:r>
                  <a:rPr lang="it-IT" sz="2150" dirty="0" smtClean="0"/>
                  <a:t> che è impossibile.</a:t>
                </a:r>
              </a:p>
              <a:p>
                <a:pPr marL="0" indent="0">
                  <a:buNone/>
                </a:pPr>
                <a:endParaRPr lang="it-IT" sz="2150" dirty="0"/>
              </a:p>
            </p:txBody>
          </p:sp>
        </mc:Choice>
        <mc:Fallback>
          <p:sp>
            <p:nvSpPr>
              <p:cNvPr id="5" name="Segnaposto contenuto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28650" y="1355139"/>
                <a:ext cx="4984862" cy="5269948"/>
              </a:xfrm>
              <a:blipFill>
                <a:blip r:embed="rId2" cstate="print"/>
                <a:stretch>
                  <a:fillRect l="-489" t="-809" b="-23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16</a:t>
            </a:fld>
            <a:endParaRPr lang="it-IT"/>
          </a:p>
        </p:txBody>
      </p:sp>
      <p:grpSp>
        <p:nvGrpSpPr>
          <p:cNvPr id="35" name="Gruppo 34"/>
          <p:cNvGrpSpPr>
            <a:grpSpLocks noChangeAspect="1"/>
          </p:cNvGrpSpPr>
          <p:nvPr/>
        </p:nvGrpSpPr>
        <p:grpSpPr>
          <a:xfrm>
            <a:off x="4866793" y="1028844"/>
            <a:ext cx="4137017" cy="3600000"/>
            <a:chOff x="5272234" y="262832"/>
            <a:chExt cx="2367584" cy="2060253"/>
          </a:xfrm>
        </p:grpSpPr>
        <p:grpSp>
          <p:nvGrpSpPr>
            <p:cNvPr id="6" name="Gruppo 5"/>
            <p:cNvGrpSpPr/>
            <p:nvPr/>
          </p:nvGrpSpPr>
          <p:grpSpPr>
            <a:xfrm>
              <a:off x="5272234" y="262832"/>
              <a:ext cx="2367584" cy="2060253"/>
              <a:chOff x="5289176" y="70472"/>
              <a:chExt cx="2367584" cy="2060253"/>
            </a:xfrm>
          </p:grpSpPr>
          <p:cxnSp>
            <p:nvCxnSpPr>
              <p:cNvPr id="7" name="Connettore 2 6"/>
              <p:cNvCxnSpPr/>
              <p:nvPr/>
            </p:nvCxnSpPr>
            <p:spPr>
              <a:xfrm flipV="1">
                <a:off x="6436486" y="250166"/>
                <a:ext cx="9040" cy="1880559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Connettore 2 7"/>
              <p:cNvCxnSpPr/>
              <p:nvPr/>
            </p:nvCxnSpPr>
            <p:spPr>
              <a:xfrm>
                <a:off x="5289176" y="1197097"/>
                <a:ext cx="2261812" cy="13549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CasellaDiTesto 8"/>
              <p:cNvSpPr txBox="1"/>
              <p:nvPr/>
            </p:nvSpPr>
            <p:spPr>
              <a:xfrm>
                <a:off x="7372708" y="1204833"/>
                <a:ext cx="28405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dirty="0" smtClean="0"/>
                  <a:t>x</a:t>
                </a:r>
                <a:endParaRPr lang="it-IT" dirty="0"/>
              </a:p>
            </p:txBody>
          </p:sp>
          <p:sp>
            <p:nvSpPr>
              <p:cNvPr id="12" name="CasellaDiTesto 11"/>
              <p:cNvSpPr txBox="1"/>
              <p:nvPr/>
            </p:nvSpPr>
            <p:spPr>
              <a:xfrm>
                <a:off x="7326531" y="269634"/>
                <a:ext cx="266812" cy="2113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/>
                  <a:t>x</a:t>
                </a:r>
                <a:r>
                  <a:rPr lang="it-IT" dirty="0" smtClean="0"/>
                  <a:t>’</a:t>
                </a:r>
                <a:endParaRPr lang="it-IT" dirty="0"/>
              </a:p>
            </p:txBody>
          </p:sp>
          <p:sp>
            <p:nvSpPr>
              <p:cNvPr id="13" name="CasellaDiTesto 12"/>
              <p:cNvSpPr txBox="1"/>
              <p:nvPr/>
            </p:nvSpPr>
            <p:spPr>
              <a:xfrm>
                <a:off x="6412248" y="70472"/>
                <a:ext cx="2888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dirty="0"/>
                  <a:t>y</a:t>
                </a:r>
              </a:p>
            </p:txBody>
          </p:sp>
          <p:sp>
            <p:nvSpPr>
              <p:cNvPr id="14" name="CasellaDiTesto 13"/>
              <p:cNvSpPr txBox="1"/>
              <p:nvPr/>
            </p:nvSpPr>
            <p:spPr>
              <a:xfrm>
                <a:off x="5960240" y="183609"/>
                <a:ext cx="231052" cy="2154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/>
                  <a:t>y</a:t>
                </a:r>
                <a:r>
                  <a:rPr lang="it-IT" dirty="0" smtClean="0"/>
                  <a:t>’</a:t>
                </a:r>
                <a:endParaRPr lang="it-IT" dirty="0"/>
              </a:p>
            </p:txBody>
          </p:sp>
        </p:grpSp>
        <p:cxnSp>
          <p:nvCxnSpPr>
            <p:cNvPr id="16" name="Connettore 2 15"/>
            <p:cNvCxnSpPr/>
            <p:nvPr/>
          </p:nvCxnSpPr>
          <p:spPr>
            <a:xfrm flipV="1">
              <a:off x="5995678" y="449568"/>
              <a:ext cx="1431668" cy="1198075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2 16"/>
            <p:cNvCxnSpPr/>
            <p:nvPr/>
          </p:nvCxnSpPr>
          <p:spPr>
            <a:xfrm rot="16200000" flipV="1">
              <a:off x="5966926" y="455316"/>
              <a:ext cx="1431668" cy="1198075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nettore 2 20"/>
            <p:cNvCxnSpPr/>
            <p:nvPr/>
          </p:nvCxnSpPr>
          <p:spPr>
            <a:xfrm flipV="1">
              <a:off x="6423965" y="674951"/>
              <a:ext cx="365024" cy="71008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Ovale 21"/>
            <p:cNvSpPr/>
            <p:nvPr/>
          </p:nvSpPr>
          <p:spPr>
            <a:xfrm>
              <a:off x="6752011" y="566830"/>
              <a:ext cx="92245" cy="12807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sp>
          <p:nvSpPr>
            <p:cNvPr id="23" name="CasellaDiTesto 22"/>
            <p:cNvSpPr txBox="1"/>
            <p:nvPr/>
          </p:nvSpPr>
          <p:spPr>
            <a:xfrm>
              <a:off x="6799956" y="377046"/>
              <a:ext cx="2564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dirty="0" smtClean="0"/>
                <a:t>P</a:t>
              </a:r>
              <a:endParaRPr lang="it-IT" dirty="0"/>
            </a:p>
          </p:txBody>
        </p:sp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24" name="CasellaDiTesto 23"/>
                <p:cNvSpPr txBox="1"/>
                <p:nvPr/>
              </p:nvSpPr>
              <p:spPr>
                <a:xfrm>
                  <a:off x="6520343" y="772127"/>
                  <a:ext cx="256452" cy="36933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it-IT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acc>
                      </m:oMath>
                    </m:oMathPara>
                  </a14:m>
                  <a:endParaRPr lang="it-IT" dirty="0"/>
                </a:p>
              </p:txBody>
            </p:sp>
          </mc:Choice>
          <mc:Fallback>
            <p:sp>
              <p:nvSpPr>
                <p:cNvPr id="24" name="CasellaDiTesto 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20343" y="772127"/>
                  <a:ext cx="256452" cy="369332"/>
                </a:xfrm>
                <a:prstGeom prst="rect">
                  <a:avLst/>
                </a:prstGeom>
                <a:blipFill>
                  <a:blip r:embed="rId3" cstate="print"/>
                  <a:stretch>
                    <a:fillRect t="-13208" r="-29730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9" name="Connettore 2 28"/>
            <p:cNvCxnSpPr/>
            <p:nvPr/>
          </p:nvCxnSpPr>
          <p:spPr>
            <a:xfrm flipV="1">
              <a:off x="6419544" y="1058090"/>
              <a:ext cx="280310" cy="339104"/>
            </a:xfrm>
            <a:prstGeom prst="straightConnector1">
              <a:avLst/>
            </a:prstGeom>
            <a:ln>
              <a:solidFill>
                <a:srgbClr val="92D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CasellaDiTesto 32"/>
            <p:cNvSpPr txBox="1"/>
            <p:nvPr/>
          </p:nvSpPr>
          <p:spPr>
            <a:xfrm>
              <a:off x="6357671" y="1293960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dirty="0" smtClean="0"/>
                <a:t>O</a:t>
              </a:r>
              <a:endParaRPr lang="it-IT" dirty="0"/>
            </a:p>
          </p:txBody>
        </p:sp>
        <p:sp>
          <p:nvSpPr>
            <p:cNvPr id="34" name="CasellaDiTesto 33"/>
            <p:cNvSpPr txBox="1"/>
            <p:nvPr/>
          </p:nvSpPr>
          <p:spPr>
            <a:xfrm>
              <a:off x="6645850" y="877402"/>
              <a:ext cx="3960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dirty="0" smtClean="0"/>
                <a:t>O’</a:t>
              </a:r>
              <a:endParaRPr lang="it-IT" dirty="0"/>
            </a:p>
          </p:txBody>
        </p:sp>
      </p:grpSp>
      <p:cxnSp>
        <p:nvCxnSpPr>
          <p:cNvPr id="36" name="Connettore 2 35"/>
          <p:cNvCxnSpPr>
            <a:endCxn id="22" idx="4"/>
          </p:cNvCxnSpPr>
          <p:nvPr/>
        </p:nvCxnSpPr>
        <p:spPr>
          <a:xfrm flipV="1">
            <a:off x="7361356" y="1783825"/>
            <a:ext cx="171730" cy="679975"/>
          </a:xfrm>
          <a:prstGeom prst="straightConnector1">
            <a:avLst/>
          </a:prstGeom>
          <a:ln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CasellaDiTesto 10"/>
              <p:cNvSpPr txBox="1"/>
              <p:nvPr/>
            </p:nvSpPr>
            <p:spPr>
              <a:xfrm>
                <a:off x="5529532" y="4149306"/>
                <a:ext cx="3363466" cy="702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 smtClean="0"/>
                  <a:t>Sostituendo nella somma: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acc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</m:acc>
                        </m:e>
                        <m:sub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𝑂</m:t>
                          </m:r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′</m:t>
                          </m:r>
                        </m:sub>
                      </m:sSub>
                      <m:r>
                        <a:rPr lang="it-IT" i="1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</m:acc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it-IT" b="0" i="0" smtClean="0">
                          <a:latin typeface="Cambria Math" panose="02040503050406030204" pitchFamily="18" charset="0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sty m:val="p"/>
                            </m:rPr>
                            <a:rPr lang="el-G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ω</m:t>
                          </m:r>
                        </m:e>
                      </m:acc>
                      <m:r>
                        <a:rPr lang="it-IT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acc>
                        <m:accPr>
                          <m:chr m:val="⃗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′</m:t>
                          </m:r>
                        </m:e>
                      </m:acc>
                    </m:oMath>
                  </m:oMathPara>
                </a14:m>
                <a:endParaRPr lang="it-IT" dirty="0"/>
              </a:p>
            </p:txBody>
          </p:sp>
        </mc:Choice>
        <mc:Fallback>
          <p:sp>
            <p:nvSpPr>
              <p:cNvPr id="11" name="CasellaDiTesto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9532" y="4149306"/>
                <a:ext cx="3363466" cy="702821"/>
              </a:xfrm>
              <a:prstGeom prst="rect">
                <a:avLst/>
              </a:prstGeom>
              <a:blipFill>
                <a:blip r:embed="rId4" cstate="print"/>
                <a:stretch>
                  <a:fillRect l="-1449" t="-521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Connettore 2 17"/>
          <p:cNvCxnSpPr/>
          <p:nvPr/>
        </p:nvCxnSpPr>
        <p:spPr>
          <a:xfrm flipH="1" flipV="1">
            <a:off x="4416726" y="3597542"/>
            <a:ext cx="1112806" cy="6748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Rettangolo 18"/>
              <p:cNvSpPr/>
              <p:nvPr/>
            </p:nvSpPr>
            <p:spPr>
              <a:xfrm>
                <a:off x="7378791" y="1853330"/>
                <a:ext cx="405880" cy="42582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it-IT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it-IT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′</m:t>
                          </m:r>
                        </m:e>
                      </m:acc>
                    </m:oMath>
                  </m:oMathPara>
                </a14:m>
                <a:endParaRPr lang="it-IT" dirty="0"/>
              </a:p>
            </p:txBody>
          </p:sp>
        </mc:Choice>
        <mc:Fallback>
          <p:sp>
            <p:nvSpPr>
              <p:cNvPr id="19" name="Rettangolo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8791" y="1853330"/>
                <a:ext cx="405880" cy="425822"/>
              </a:xfrm>
              <a:prstGeom prst="rect">
                <a:avLst/>
              </a:prstGeom>
              <a:blipFill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90867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Rotazioni: accelerazione</a:t>
            </a:r>
            <a:endParaRPr lang="it-IT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628650" y="1449238"/>
                <a:ext cx="7886700" cy="4727725"/>
              </a:xfrm>
            </p:spPr>
            <p:txBody>
              <a:bodyPr>
                <a:normAutofit fontScale="47500" lnSpcReduction="20000"/>
              </a:bodyPr>
              <a:lstStyle/>
              <a:p>
                <a:r>
                  <a:rPr lang="it-IT" dirty="0" smtClean="0"/>
                  <a:t>Per trovare l’accelerazione, dobbiamo ulteriormente derivare la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acc>
                      <m:sSub>
                        <m:sSub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</m:acc>
                        </m:e>
                        <m:sub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𝑂</m:t>
                          </m:r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′</m:t>
                          </m:r>
                        </m:sub>
                      </m:sSub>
                      <m:r>
                        <a:rPr lang="it-IT" i="1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it-IT" i="1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  <m:e>
                          <m:acc>
                            <m:accPr>
                              <m:chr m:val="̂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e>
                                <m:sub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e>
                          </m:acc>
                          <m:f>
                            <m:f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sSub>
                                <m:sSub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num>
                            <m:den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𝑑𝑡</m:t>
                              </m:r>
                            </m:den>
                          </m:f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  <m:f>
                            <m:f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acc>
                                <m:accPr>
                                  <m:chr m:val="̂"/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sSub>
                                    <m:sSubPr>
                                      <m:ctrlP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𝑒</m:t>
                                      </m:r>
                                    </m:e>
                                    <m:sub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e>
                              </m:acc>
                            </m:num>
                            <m:den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𝑑𝑡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it-IT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</m:acc>
                      <m:sSub>
                        <m:sSub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  <m:sub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𝑂</m:t>
                          </m:r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′</m:t>
                          </m:r>
                        </m:sub>
                      </m:sSub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nary>
                            <m:naryPr>
                              <m:chr m:val="∑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it-IT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  <m:e>
                              <m:acc>
                                <m:accPr>
                                  <m:chr m:val="̂"/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sSub>
                                    <m:sSubPr>
                                      <m:ctrlP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𝑒</m:t>
                                      </m:r>
                                    </m:e>
                                    <m:sub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e>
                              </m:acc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  <m:f>
                                <m:f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  <m:sSub>
                                    <m:sSubPr>
                                      <m:ctrlP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num>
                                <m:den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𝑑𝑡</m:t>
                                  </m:r>
                                </m:den>
                              </m:f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  <m:f>
                                <m:f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  <m:acc>
                                    <m:accPr>
                                      <m:chr m:val="̂"/>
                                      <m:ctrlP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sSub>
                                        <m:sSubPr>
                                          <m:ctrlP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  <m:t>𝑒</m:t>
                                          </m:r>
                                        </m:e>
                                        <m:sub>
                                          <m: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  <m:t>𝑖</m:t>
                                          </m:r>
                                        </m:sub>
                                      </m:sSub>
                                      <m:r>
                                        <a:rPr lang="it-IT" b="0" i="1" smtClean="0">
                                          <a:latin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</m:acc>
                                </m:num>
                                <m:den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𝑑𝑡</m:t>
                                  </m:r>
                                </m:den>
                              </m:f>
                            </m:e>
                          </m:nary>
                        </m:e>
                      </m:d>
                      <m:r>
                        <a:rPr lang="it-IT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𝑂</m:t>
                          </m:r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′</m:t>
                          </m:r>
                        </m:sub>
                      </m:sSub>
                      <m:r>
                        <a:rPr lang="it-IT" i="1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it-IT" i="1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  <m:e>
                          <m:f>
                            <m:fPr>
                              <m:ctrlPr>
                                <a:rPr lang="it-IT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i="1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acc>
                                <m:accPr>
                                  <m:chr m:val="̂"/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sSub>
                                    <m:sSubPr>
                                      <m:ctrlP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𝑒</m:t>
                                      </m:r>
                                    </m:e>
                                    <m:sub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e>
                              </m:acc>
                            </m:num>
                            <m:den>
                              <m:r>
                                <a:rPr lang="it-IT" i="1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den>
                          </m:f>
                          <m:f>
                            <m:f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sSub>
                                <m:sSub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num>
                            <m:den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𝑑𝑡</m:t>
                              </m:r>
                            </m:den>
                          </m:f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+</m:t>
                          </m:r>
                          <m:acc>
                            <m:accPr>
                              <m:chr m:val="̂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e>
                                <m:sub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e>
                          </m:acc>
                          <m:f>
                            <m:f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it-IT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</m:e>
                                <m:sup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num>
                            <m:den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sSup>
                                <m:sSupPr>
                                  <m:ctrlPr>
                                    <a:rPr lang="it-IT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p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sSub>
                                <m:sSub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num>
                            <m:den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𝑑𝑡</m:t>
                              </m:r>
                            </m:den>
                          </m:f>
                          <m:f>
                            <m:f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acc>
                                <m:accPr>
                                  <m:chr m:val="̂"/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sSub>
                                    <m:sSubPr>
                                      <m:ctrlP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𝑒</m:t>
                                      </m:r>
                                    </m:e>
                                    <m:sub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e>
                              </m:acc>
                            </m:num>
                            <m:den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𝑑𝑡</m:t>
                              </m:r>
                            </m:den>
                          </m:f>
                        </m:e>
                      </m:nary>
                      <m:r>
                        <a:rPr lang="it-IT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′</m:t>
                      </m:r>
                      <m:f>
                        <m:f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acc>
                            <m:accPr>
                              <m:chr m:val="̂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e>
                                <m:sub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e>
                          </m:acc>
                        </m:num>
                        <m:den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𝑑</m:t>
                          </m:r>
                          <m:sSup>
                            <m:sSup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it-IT" dirty="0" smtClean="0"/>
              </a:p>
              <a:p>
                <a:pPr marL="0" indent="0">
                  <a:buNone/>
                </a:pPr>
                <a:r>
                  <a:rPr lang="it-IT" dirty="0" smtClean="0"/>
                  <a:t>Sostituendo a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</a:rPr>
                          <m:t>𝑑</m:t>
                        </m:r>
                        <m:acc>
                          <m:accPr>
                            <m:chr m:val="̂"/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it-IT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it-IT" i="1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b>
                                <m:r>
                                  <a:rPr lang="it-IT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acc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it-IT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l-G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ω</m:t>
                        </m:r>
                      </m:e>
                    </m:acc>
                    <m:r>
                      <a:rPr lang="el-G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acc>
                      <m:accPr>
                        <m:chr m:val="̂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acc>
                  </m:oMath>
                </a14:m>
                <a:endParaRPr lang="it-IT" dirty="0"/>
              </a:p>
              <a:p>
                <a:pPr marL="0" indent="0">
                  <a:buNone/>
                </a:pPr>
                <a:r>
                  <a:rPr lang="it-IT" dirty="0" smtClean="0"/>
                  <a:t/>
                </a:r>
                <a:br>
                  <a:rPr lang="it-IT" dirty="0" smtClean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</m:acc>
                      <m:sSub>
                        <m:sSub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  <m:sub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𝑂</m:t>
                          </m:r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′</m:t>
                          </m:r>
                        </m:sub>
                      </m:sSub>
                      <m:r>
                        <a:rPr lang="it-IT" i="1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  <m:sup>
                          <m:r>
                            <a:rPr lang="it-IT" b="0" i="0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it-IT" b="0" i="0" smtClean="0">
                          <a:latin typeface="Cambria Math" panose="02040503050406030204" pitchFamily="18" charset="0"/>
                        </a:rPr>
                        <m:t>+2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l-G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ω</m:t>
                              </m:r>
                            </m:e>
                          </m:acc>
                        </m:e>
                        <m:sup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el-G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</m:acc>
                        </m:e>
                        <m:sup>
                          <m:r>
                            <a:rPr lang="it-IT" b="0" i="0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it-IT" b="0" i="0" smtClean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it-IT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  <m:e>
                          <m:sSub>
                            <m:sSub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′</m:t>
                          </m:r>
                          <m:f>
                            <m:f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acc>
                                <m:accPr>
                                  <m:chr m:val="⃗"/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l-GR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ω</m:t>
                                  </m:r>
                                </m:e>
                              </m:acc>
                              <m:r>
                                <a:rPr lang="el-G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acc>
                                <m:accPr>
                                  <m:chr m:val="̂"/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sSub>
                                    <m:sSubPr>
                                      <m:ctrlP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𝑒</m:t>
                                      </m:r>
                                      <m:r>
                                        <a:rPr lang="it-IT" b="0" i="1" smtClean="0">
                                          <a:latin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e>
                              </m:acc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num>
                            <m:den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𝑑𝑡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it-IT" b="0" dirty="0" smtClean="0"/>
              </a:p>
              <a:p>
                <a:pPr marL="0" indent="0">
                  <a:buNone/>
                </a:pPr>
                <a:r>
                  <a:rPr lang="it-IT" dirty="0" smtClean="0"/>
                  <a:t>Eseguendo la derivata: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𝑑</m:t>
                          </m:r>
                          <m:d>
                            <m:d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⃗"/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l-GR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ω</m:t>
                                  </m:r>
                                </m:e>
                              </m:acc>
                              <m:r>
                                <a:rPr lang="el-G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acc>
                                <m:accPr>
                                  <m:chr m:val="̂"/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sSub>
                                    <m:sSubPr>
                                      <m:ctrlP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sSup>
                                        <m:sSupPr>
                                          <m:ctrlP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  <m:t>𝑒</m:t>
                                          </m:r>
                                        </m:e>
                                        <m:sup>
                                          <m: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  <m:t>′</m:t>
                                          </m:r>
                                        </m:sup>
                                      </m:sSup>
                                    </m:e>
                                    <m:sub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e>
                              </m:acc>
                            </m:e>
                          </m:d>
                        </m:num>
                        <m:den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̇"/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l-G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ω</m:t>
                              </m:r>
                            </m:e>
                          </m:acc>
                        </m:e>
                      </m:acc>
                      <m:r>
                        <a:rPr lang="el-G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acc>
                        <m:accPr>
                          <m:chr m:val="̂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e>
                            <m:sub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  <m:r>
                        <a:rPr lang="it-IT" b="0" i="0" smtClean="0">
                          <a:latin typeface="Cambria Math" panose="02040503050406030204" pitchFamily="18" charset="0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ω</m:t>
                          </m:r>
                        </m:e>
                      </m:acc>
                      <m:r>
                        <a:rPr lang="el-G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acc>
                        <m:accPr>
                          <m:chr m:val="⃗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sty m:val="p"/>
                            </m:rPr>
                            <a:rPr lang="el-G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ω</m:t>
                          </m:r>
                        </m:e>
                      </m:acc>
                      <m:r>
                        <a:rPr lang="el-G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acc>
                        <m:accPr>
                          <m:chr m:val="̂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e>
                            <m:sub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it-IT" dirty="0" smtClean="0"/>
              </a:p>
              <a:p>
                <a:pPr marL="0" indent="0">
                  <a:buNone/>
                </a:pPr>
                <a:r>
                  <a:rPr lang="it-IT" dirty="0" smtClean="0"/>
                  <a:t>Ed eseguendo il prodotto triplo: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𝑑</m:t>
                          </m:r>
                          <m:d>
                            <m:d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⃗"/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l-GR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ω</m:t>
                                  </m:r>
                                </m:e>
                              </m:acc>
                              <m:r>
                                <a:rPr lang="el-G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acc>
                                <m:accPr>
                                  <m:chr m:val="̂"/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sSub>
                                    <m:sSubPr>
                                      <m:ctrlP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sSup>
                                        <m:sSupPr>
                                          <m:ctrlP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  <m:t>𝑒</m:t>
                                          </m:r>
                                        </m:e>
                                        <m:sup>
                                          <m: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  <m:t>′</m:t>
                                          </m:r>
                                        </m:sup>
                                      </m:sSup>
                                    </m:e>
                                    <m:sub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e>
                              </m:acc>
                            </m:e>
                          </m:d>
                        </m:num>
                        <m:den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it-IT" i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̇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l-G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ω</m:t>
                              </m:r>
                            </m:e>
                          </m:acc>
                        </m:e>
                      </m:acc>
                      <m:r>
                        <a:rPr lang="el-G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acc>
                        <m:accPr>
                          <m:chr m:val="̂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e>
                            <m:sub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  <m:r>
                        <a:rPr lang="it-IT" b="0" i="0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l-G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ω</m:t>
                              </m:r>
                            </m:e>
                          </m:acc>
                          <m: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acc>
                            <m:accPr>
                              <m:chr m:val="̂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sSup>
                                    <m:sSupPr>
                                      <m:ctrlP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𝑒</m:t>
                                      </m:r>
                                    </m:e>
                                    <m:sup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′</m:t>
                                      </m:r>
                                    </m:sup>
                                  </m:sSup>
                                </m:e>
                                <m:sub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acc>
                        </m:e>
                      </m:d>
                      <m:acc>
                        <m:accPr>
                          <m:chr m:val="⃗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sty m:val="p"/>
                            </m:rPr>
                            <a:rPr lang="el-G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ω</m:t>
                          </m:r>
                        </m:e>
                      </m:acc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l-G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ω</m:t>
                              </m:r>
                            </m:e>
                          </m:acc>
                          <m:r>
                            <a:rPr lang="el-G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acc>
                            <m:accPr>
                              <m:chr m:val="⃗"/>
                              <m:ctrlPr>
                                <a:rPr lang="it-IT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l-G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ω</m:t>
                              </m:r>
                            </m:e>
                          </m:acc>
                        </m:e>
                      </m:d>
                      <m:acc>
                        <m:accPr>
                          <m:chr m:val="̂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sSup>
                                <m:sSup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e>
                                <m:sup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</m:e>
                            <m:sub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  <m:r>
                        <a:rPr lang="it-IT" b="0" i="0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̇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l-G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ω</m:t>
                              </m:r>
                            </m:e>
                          </m:acc>
                        </m:e>
                      </m:acc>
                      <m:r>
                        <a:rPr lang="el-G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acc>
                        <m:accPr>
                          <m:chr m:val="̂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e>
                            <m:sub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  <m:r>
                        <a:rPr lang="it-IT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acc>
                        <m:accPr>
                          <m:chr m:val="̂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e>
                            <m:sub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it-IT" dirty="0" smtClean="0"/>
              </a:p>
              <a:p>
                <a:pPr marL="0" indent="0">
                  <a:buNone/>
                </a:pPr>
                <a:r>
                  <a:rPr lang="it-IT" b="0" dirty="0" smtClean="0"/>
                  <a:t>Essendo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l-G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ω</m:t>
                        </m:r>
                      </m:e>
                    </m:acc>
                    <m:r>
                      <a:rPr lang="el-G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acc>
                      <m:accPr>
                        <m:chr m:val="̂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it-IT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it-IT" i="1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p>
                                <m:r>
                                  <a:rPr lang="it-IT" i="1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</m:e>
                          <m:sub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acc>
                  </m:oMath>
                </a14:m>
                <a:r>
                  <a:rPr lang="it-IT" b="0" dirty="0" smtClean="0"/>
                  <a:t>. </a:t>
                </a:r>
              </a:p>
              <a:p>
                <a:pPr marL="0" indent="0">
                  <a:buNone/>
                </a:pPr>
                <a:r>
                  <a:rPr lang="it-IT" dirty="0" smtClean="0"/>
                  <a:t>In </a:t>
                </a:r>
                <a:r>
                  <a:rPr lang="it-IT" dirty="0" err="1" smtClean="0"/>
                  <a:t>defiitiva</a:t>
                </a:r>
                <a:r>
                  <a:rPr lang="it-IT" dirty="0" smtClean="0"/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</m:acc>
                      <m:sSub>
                        <m:sSub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  <m:sub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𝑂</m:t>
                          </m:r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′</m:t>
                          </m:r>
                        </m:sub>
                      </m:sSub>
                      <m:r>
                        <a:rPr lang="it-IT" i="1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  <m:sup>
                          <m:r>
                            <a:rPr lang="it-IT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it-IT">
                          <a:latin typeface="Cambria Math" panose="02040503050406030204" pitchFamily="18" charset="0"/>
                        </a:rPr>
                        <m:t>+2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l-G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ω</m:t>
                              </m:r>
                            </m:e>
                          </m:acc>
                        </m:e>
                        <m:sup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el-G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</m:acc>
                        </m:e>
                        <m:sup>
                          <m:r>
                            <a:rPr lang="it-IT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it-IT" b="0" i="0" smtClean="0">
                          <a:latin typeface="Cambria Math" panose="02040503050406030204" pitchFamily="18" charset="0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p>
                            <m:sSupPr>
                              <m:ctrlP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it-IT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</m:e>
                      </m:acc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it-IT" b="0" i="0" smtClean="0">
                          <a:latin typeface="Cambria Math" panose="02040503050406030204" pitchFamily="18" charset="0"/>
                        </a:rPr>
                        <m:t>+</m:t>
                      </m:r>
                      <m:acc>
                        <m:accPr>
                          <m:chr m:val="̇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acc>
                            <m:accPr>
                              <m:chr m:val="⃗"/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l-G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ω</m:t>
                              </m:r>
                            </m:e>
                          </m:acc>
                        </m:e>
                      </m:acc>
                      <m:r>
                        <a:rPr lang="el-G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acc>
                        <m:accPr>
                          <m:chr m:val="⃗"/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p>
                            <m:sSupPr>
                              <m:ctrlP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it-IT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</m:e>
                      </m:acc>
                    </m:oMath>
                  </m:oMathPara>
                </a14:m>
                <a:endParaRPr lang="it-IT" dirty="0" smtClean="0"/>
              </a:p>
              <a:p>
                <a:pPr marL="0" indent="0">
                  <a:buNone/>
                </a:pPr>
                <a:endParaRPr lang="it-IT" b="0" dirty="0" smtClean="0"/>
              </a:p>
              <a:p>
                <a:pPr marL="0" indent="0">
                  <a:buNone/>
                </a:pPr>
                <a:endParaRPr lang="it-IT" b="0" dirty="0" smtClean="0"/>
              </a:p>
            </p:txBody>
          </p:sp>
        </mc:Choice>
        <mc:Fallback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28650" y="1449238"/>
                <a:ext cx="7886700" cy="4727725"/>
              </a:xfrm>
              <a:blipFill>
                <a:blip r:embed="rId2" cstate="print"/>
                <a:stretch>
                  <a:fillRect l="-77" t="-10323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17</a:t>
            </a:fld>
            <a:endParaRPr lang="it-IT"/>
          </a:p>
        </p:txBody>
      </p:sp>
      <p:sp>
        <p:nvSpPr>
          <p:cNvPr id="6" name="Ovale 5"/>
          <p:cNvSpPr/>
          <p:nvPr/>
        </p:nvSpPr>
        <p:spPr>
          <a:xfrm>
            <a:off x="4132053" y="5477774"/>
            <a:ext cx="741872" cy="27604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8" name="Connettore 2 7"/>
          <p:cNvCxnSpPr>
            <a:stCxn id="6" idx="4"/>
            <a:endCxn id="9" idx="0"/>
          </p:cNvCxnSpPr>
          <p:nvPr/>
        </p:nvCxnSpPr>
        <p:spPr>
          <a:xfrm flipH="1">
            <a:off x="3907766" y="5753819"/>
            <a:ext cx="595223" cy="3713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183147" y="6125206"/>
            <a:ext cx="1449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err="1" smtClean="0"/>
              <a:t>Acc</a:t>
            </a:r>
            <a:r>
              <a:rPr lang="it-IT" sz="1400" dirty="0" smtClean="0"/>
              <a:t>. di </a:t>
            </a:r>
            <a:r>
              <a:rPr lang="it-IT" sz="1400" dirty="0" err="1" smtClean="0"/>
              <a:t>Coriolis</a:t>
            </a:r>
            <a:endParaRPr lang="it-IT" sz="1400" dirty="0"/>
          </a:p>
        </p:txBody>
      </p:sp>
      <p:sp>
        <p:nvSpPr>
          <p:cNvPr id="11" name="Ovale 10"/>
          <p:cNvSpPr/>
          <p:nvPr/>
        </p:nvSpPr>
        <p:spPr>
          <a:xfrm>
            <a:off x="4914178" y="5477774"/>
            <a:ext cx="511836" cy="26454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CasellaDiTesto 14"/>
          <p:cNvSpPr txBox="1"/>
          <p:nvPr/>
        </p:nvSpPr>
        <p:spPr>
          <a:xfrm>
            <a:off x="4914178" y="5934974"/>
            <a:ext cx="12008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 err="1"/>
              <a:t>Acc</a:t>
            </a:r>
            <a:r>
              <a:rPr lang="it-IT" sz="1200" dirty="0" smtClean="0"/>
              <a:t>. centripeta</a:t>
            </a:r>
            <a:endParaRPr lang="it-IT" sz="1200" dirty="0"/>
          </a:p>
        </p:txBody>
      </p:sp>
      <p:cxnSp>
        <p:nvCxnSpPr>
          <p:cNvPr id="18" name="Connettore 2 17"/>
          <p:cNvCxnSpPr>
            <a:endCxn id="15" idx="0"/>
          </p:cNvCxnSpPr>
          <p:nvPr/>
        </p:nvCxnSpPr>
        <p:spPr>
          <a:xfrm>
            <a:off x="5227608" y="5742321"/>
            <a:ext cx="287006" cy="1926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53027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L’accelerazione di </a:t>
            </a:r>
            <a:r>
              <a:rPr lang="it-IT" dirty="0" err="1" smtClean="0"/>
              <a:t>Coriolis</a:t>
            </a:r>
            <a:endParaRPr lang="it-IT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628650" y="1825625"/>
                <a:ext cx="4935388" cy="4351338"/>
              </a:xfrm>
            </p:spPr>
            <p:txBody>
              <a:bodyPr/>
              <a:lstStyle/>
              <a:p>
                <a:r>
                  <a:rPr lang="it-IT" dirty="0" smtClean="0"/>
                  <a:t>L’</a:t>
                </a:r>
                <a:r>
                  <a:rPr lang="it-IT" dirty="0" err="1" smtClean="0"/>
                  <a:t>acclerazione</a:t>
                </a:r>
                <a:r>
                  <a:rPr lang="it-IT" dirty="0" smtClean="0"/>
                  <a:t> di </a:t>
                </a:r>
                <a:r>
                  <a:rPr lang="it-IT" dirty="0" err="1" smtClean="0"/>
                  <a:t>Coriolis</a:t>
                </a:r>
                <a:r>
                  <a:rPr lang="it-IT" dirty="0"/>
                  <a:t> </a:t>
                </a:r>
                <a:r>
                  <a:rPr lang="it-IT" dirty="0" smtClean="0"/>
                  <a:t>- </a:t>
                </a:r>
                <a14:m>
                  <m:oMath xmlns:m="http://schemas.openxmlformats.org/officeDocument/2006/math">
                    <m:r>
                      <a:rPr lang="it-IT">
                        <a:latin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acc>
                          <m:accPr>
                            <m:chr m:val="⃗"/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l-G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ω</m:t>
                            </m:r>
                          </m:e>
                        </m:acc>
                      </m:e>
                      <m:sup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l-G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acc>
                          <m:accPr>
                            <m:chr m:val="⃗"/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</m:acc>
                      </m:e>
                      <m:sup>
                        <m:r>
                          <a:rPr lang="it-IT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it-IT" dirty="0" smtClean="0"/>
                  <a:t> - è responsabile di molti fenomeni dovuti al fatto che la terra è Sistema di Riferimento rotante:</a:t>
                </a:r>
              </a:p>
              <a:p>
                <a:pPr lvl="1"/>
                <a:r>
                  <a:rPr lang="it-IT" dirty="0" smtClean="0"/>
                  <a:t>La rotazione delle correnti atmosferiche ed oceaniche</a:t>
                </a:r>
              </a:p>
              <a:p>
                <a:pPr lvl="1"/>
                <a:r>
                  <a:rPr lang="it-IT" dirty="0" smtClean="0"/>
                  <a:t>Il consumo differente delle rotaie destra e sinistra per i treni che viaggiano in direzione NS.</a:t>
                </a:r>
                <a:endParaRPr lang="it-IT" dirty="0"/>
              </a:p>
            </p:txBody>
          </p:sp>
        </mc:Choice>
        <mc:Fallback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28650" y="1825625"/>
                <a:ext cx="4935388" cy="4351338"/>
              </a:xfrm>
              <a:blipFill>
                <a:blip r:embed="rId2" cstate="print"/>
                <a:stretch>
                  <a:fillRect l="-2222" t="-2241" r="-246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Fabio Garufi - Fisica Generale I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3CD1-77DA-4F41-8F2B-64577FFC3B13}" type="slidenum">
              <a:rPr lang="it-IT" smtClean="0"/>
              <a:pPr/>
              <a:t>18</a:t>
            </a:fld>
            <a:endParaRPr lang="it-IT"/>
          </a:p>
        </p:txBody>
      </p:sp>
      <p:pic>
        <p:nvPicPr>
          <p:cNvPr id="6146" name="Picture 2" descr="http://web.tiscali.it/aciride/Eventi/2002/Esperimenti/Meccanica/meccanica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36865" y="1496683"/>
            <a:ext cx="31051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56517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3667</TotalTime>
  <Words>467</Words>
  <Application>Microsoft Office PowerPoint</Application>
  <PresentationFormat>Presentazione su schermo (4:3)</PresentationFormat>
  <Paragraphs>159</Paragraphs>
  <Slides>18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18</vt:i4>
      </vt:variant>
    </vt:vector>
  </HeadingPairs>
  <TitlesOfParts>
    <vt:vector size="20" baseType="lpstr">
      <vt:lpstr>Tema di Office</vt:lpstr>
      <vt:lpstr>Equation</vt:lpstr>
      <vt:lpstr>Lezione 3 Cinematica del punto II</vt:lpstr>
      <vt:lpstr>Moto su piano inclinato</vt:lpstr>
      <vt:lpstr>Cinematica del moto su piano inclinato</vt:lpstr>
      <vt:lpstr>Discesa su piano inclinato</vt:lpstr>
      <vt:lpstr>Salita su piano inclinato</vt:lpstr>
      <vt:lpstr>Velocità massima se (non) si vuole che corpo vada oltre sommità</vt:lpstr>
      <vt:lpstr>Digressione sull’accelerazione</vt:lpstr>
      <vt:lpstr>Moto circolare uniforme</vt:lpstr>
      <vt:lpstr>Esercizi</vt:lpstr>
      <vt:lpstr>Esercizi</vt:lpstr>
      <vt:lpstr>Moto relativo</vt:lpstr>
      <vt:lpstr>Moto relativo</vt:lpstr>
      <vt:lpstr>Esempio</vt:lpstr>
      <vt:lpstr>Moto relativo II</vt:lpstr>
      <vt:lpstr>Diapositiva 15</vt:lpstr>
      <vt:lpstr>Rotazioni: velocità</vt:lpstr>
      <vt:lpstr>Rotazioni: accelerazione</vt:lpstr>
      <vt:lpstr>L’accelerazione di Coriolis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Cinematica del punto II</dc:title>
  <dc:creator>Fabio Garufi</dc:creator>
  <cp:lastModifiedBy>GARUFI</cp:lastModifiedBy>
  <cp:revision>48</cp:revision>
  <dcterms:created xsi:type="dcterms:W3CDTF">2016-09-26T15:03:21Z</dcterms:created>
  <dcterms:modified xsi:type="dcterms:W3CDTF">2018-09-28T09:39:40Z</dcterms:modified>
</cp:coreProperties>
</file>