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5"/>
  </p:notesMasterIdLst>
  <p:sldIdLst>
    <p:sldId id="284" r:id="rId2"/>
    <p:sldId id="257" r:id="rId3"/>
    <p:sldId id="259" r:id="rId4"/>
    <p:sldId id="260" r:id="rId5"/>
    <p:sldId id="263" r:id="rId6"/>
    <p:sldId id="261" r:id="rId7"/>
    <p:sldId id="264" r:id="rId8"/>
    <p:sldId id="265" r:id="rId9"/>
    <p:sldId id="267" r:id="rId10"/>
    <p:sldId id="268" r:id="rId11"/>
    <p:sldId id="269" r:id="rId12"/>
    <p:sldId id="270" r:id="rId13"/>
    <p:sldId id="271" r:id="rId14"/>
    <p:sldId id="274" r:id="rId15"/>
    <p:sldId id="283" r:id="rId16"/>
    <p:sldId id="276" r:id="rId17"/>
    <p:sldId id="275" r:id="rId18"/>
    <p:sldId id="278" r:id="rId19"/>
    <p:sldId id="277" r:id="rId20"/>
    <p:sldId id="279" r:id="rId21"/>
    <p:sldId id="280" r:id="rId22"/>
    <p:sldId id="281" r:id="rId23"/>
    <p:sldId id="282" r:id="rId2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12" autoAdjust="0"/>
    <p:restoredTop sz="94660"/>
  </p:normalViewPr>
  <p:slideViewPr>
    <p:cSldViewPr>
      <p:cViewPr>
        <p:scale>
          <a:sx n="70" d="100"/>
          <a:sy n="70" d="100"/>
        </p:scale>
        <p:origin x="-132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6CBB7A-B420-456F-AA71-D5472896EC9E}" type="doc">
      <dgm:prSet loTypeId="urn:microsoft.com/office/officeart/2005/8/layout/cycle4" loCatId="cycle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02AC9F75-D26C-4388-924B-90D70E1484F5}">
      <dgm:prSet phldrT="[Testo]" custT="1"/>
      <dgm:spPr/>
      <dgm:t>
        <a:bodyPr/>
        <a:lstStyle/>
        <a:p>
          <a:r>
            <a:rPr lang="it-IT" sz="1200" b="1" smtClean="0">
              <a:solidFill>
                <a:schemeClr val="tx1"/>
              </a:solidFill>
            </a:rPr>
            <a:t>Fine 1500:</a:t>
          </a:r>
        </a:p>
        <a:p>
          <a:r>
            <a:rPr lang="it-IT" sz="1200" smtClean="0">
              <a:solidFill>
                <a:schemeClr val="tx1"/>
              </a:solidFill>
            </a:rPr>
            <a:t>- Nasce la </a:t>
          </a:r>
          <a:r>
            <a:rPr lang="it-IT" sz="1200" b="1" smtClean="0">
              <a:solidFill>
                <a:schemeClr val="tx1"/>
              </a:solidFill>
            </a:rPr>
            <a:t>scienza moderna </a:t>
          </a:r>
          <a:r>
            <a:rPr lang="it-IT" sz="1200" smtClean="0">
              <a:solidFill>
                <a:schemeClr val="tx1"/>
              </a:solidFill>
            </a:rPr>
            <a:t>con Galileo Galilei</a:t>
          </a:r>
          <a:endParaRPr lang="it-IT" sz="1200" dirty="0">
            <a:solidFill>
              <a:schemeClr val="tx1"/>
            </a:solidFill>
          </a:endParaRPr>
        </a:p>
      </dgm:t>
    </dgm:pt>
    <dgm:pt modelId="{17C007BC-65B0-4677-A026-BC7F7B5B3D39}" type="parTrans" cxnId="{622512C8-5B95-469D-894E-BC8F4B5CD3A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15710BF-A07E-490F-88B1-1A5AE762C5D6}" type="sibTrans" cxnId="{622512C8-5B95-469D-894E-BC8F4B5CD3A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B7742AA-FF4E-4EF4-A36C-38AB76A4A537}">
      <dgm:prSet phldrT="[Testo]" custT="1"/>
      <dgm:spPr/>
      <dgm:t>
        <a:bodyPr/>
        <a:lstStyle/>
        <a:p>
          <a:r>
            <a:rPr lang="it-IT" sz="1200" smtClean="0">
              <a:solidFill>
                <a:schemeClr val="tx1"/>
              </a:solidFill>
            </a:rPr>
            <a:t>La </a:t>
          </a:r>
          <a:r>
            <a:rPr lang="it-IT" sz="1200" b="1" smtClean="0">
              <a:solidFill>
                <a:schemeClr val="tx1"/>
              </a:solidFill>
            </a:rPr>
            <a:t>rivoluzione copernicana </a:t>
          </a:r>
          <a:r>
            <a:rPr lang="it-IT" sz="1200" smtClean="0">
              <a:solidFill>
                <a:schemeClr val="tx1"/>
              </a:solidFill>
            </a:rPr>
            <a:t>sostituisce l’idea aristotelica della scienza adottata dalla chiesa cattolica e il principio dell’</a:t>
          </a:r>
          <a:r>
            <a:rPr lang="it-IT" sz="1200" i="1" smtClean="0">
              <a:solidFill>
                <a:schemeClr val="tx1"/>
              </a:solidFill>
            </a:rPr>
            <a:t>ipse dixit</a:t>
          </a:r>
          <a:endParaRPr lang="it-IT" sz="1200" dirty="0">
            <a:solidFill>
              <a:schemeClr val="tx1"/>
            </a:solidFill>
          </a:endParaRPr>
        </a:p>
      </dgm:t>
    </dgm:pt>
    <dgm:pt modelId="{6CD81015-6213-47A8-A717-7D29FBD8D04F}" type="parTrans" cxnId="{9D0A770E-1CF6-4AA9-B1B1-0C86896F233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74F6BE9-1524-40B0-A8D9-AE4086D0ED56}" type="sibTrans" cxnId="{9D0A770E-1CF6-4AA9-B1B1-0C86896F233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BE92566-ABAE-4514-8E0B-D038E3FC815B}">
      <dgm:prSet phldrT="[Testo]" custT="1"/>
      <dgm:spPr/>
      <dgm:t>
        <a:bodyPr/>
        <a:lstStyle/>
        <a:p>
          <a:r>
            <a:rPr lang="it-IT" sz="1200" smtClean="0">
              <a:solidFill>
                <a:schemeClr val="tx1"/>
              </a:solidFill>
            </a:rPr>
            <a:t>Il </a:t>
          </a:r>
          <a:r>
            <a:rPr lang="it-IT" sz="1200" b="1" smtClean="0">
              <a:solidFill>
                <a:schemeClr val="tx1"/>
              </a:solidFill>
            </a:rPr>
            <a:t>metodo</a:t>
          </a:r>
          <a:r>
            <a:rPr lang="it-IT" sz="1200" smtClean="0">
              <a:solidFill>
                <a:schemeClr val="tx1"/>
              </a:solidFill>
            </a:rPr>
            <a:t> diviene il fondamento della conoscenza scientifica e </a:t>
          </a:r>
          <a:r>
            <a:rPr lang="it-IT" sz="1200" b="1" smtClean="0">
              <a:solidFill>
                <a:schemeClr val="tx1"/>
              </a:solidFill>
            </a:rPr>
            <a:t>Cartesio</a:t>
          </a:r>
          <a:r>
            <a:rPr lang="it-IT" sz="1200" smtClean="0">
              <a:solidFill>
                <a:schemeClr val="tx1"/>
              </a:solidFill>
            </a:rPr>
            <a:t> ne proclama il </a:t>
          </a:r>
          <a:r>
            <a:rPr lang="it-IT" sz="1200" b="1" smtClean="0">
              <a:solidFill>
                <a:schemeClr val="tx1"/>
              </a:solidFill>
            </a:rPr>
            <a:t>ruolo</a:t>
          </a:r>
          <a:r>
            <a:rPr lang="it-IT" sz="1200" smtClean="0">
              <a:solidFill>
                <a:schemeClr val="tx1"/>
              </a:solidFill>
            </a:rPr>
            <a:t> </a:t>
          </a:r>
          <a:r>
            <a:rPr lang="it-IT" sz="1200" b="1" smtClean="0">
              <a:solidFill>
                <a:schemeClr val="tx1"/>
              </a:solidFill>
            </a:rPr>
            <a:t>centrale nella conoscenza</a:t>
          </a:r>
          <a:r>
            <a:rPr lang="it-IT" sz="1200" smtClean="0">
              <a:solidFill>
                <a:schemeClr val="tx1"/>
              </a:solidFill>
            </a:rPr>
            <a:t>.</a:t>
          </a:r>
          <a:endParaRPr lang="it-IT" sz="1200" dirty="0">
            <a:solidFill>
              <a:schemeClr val="tx1"/>
            </a:solidFill>
          </a:endParaRPr>
        </a:p>
      </dgm:t>
    </dgm:pt>
    <dgm:pt modelId="{14537B86-B9E6-4B94-9B94-6BAC6C181549}" type="parTrans" cxnId="{89BB71A1-F83C-43DD-975D-0EAB6A36F92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343FFDB-594C-466A-A00B-CBD0A3FDB276}" type="sibTrans" cxnId="{89BB71A1-F83C-43DD-975D-0EAB6A36F92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F147614C-42A0-43F8-9877-B53F7B422062}">
      <dgm:prSet phldrT="[Testo]" custT="1"/>
      <dgm:spPr/>
      <dgm:t>
        <a:bodyPr/>
        <a:lstStyle/>
        <a:p>
          <a:r>
            <a:rPr lang="it-IT" sz="1200" b="1" smtClean="0">
              <a:solidFill>
                <a:schemeClr val="tx1"/>
              </a:solidFill>
            </a:rPr>
            <a:t>Galileo</a:t>
          </a:r>
          <a:r>
            <a:rPr lang="it-IT" sz="1200" smtClean="0">
              <a:solidFill>
                <a:schemeClr val="tx1"/>
              </a:solidFill>
            </a:rPr>
            <a:t> afferma la </a:t>
          </a:r>
          <a:r>
            <a:rPr lang="it-IT" sz="1200" b="1" smtClean="0">
              <a:solidFill>
                <a:schemeClr val="tx1"/>
              </a:solidFill>
            </a:rPr>
            <a:t>moderna idea di scienza</a:t>
          </a:r>
          <a:r>
            <a:rPr lang="it-IT" sz="1200" smtClean="0">
              <a:solidFill>
                <a:schemeClr val="tx1"/>
              </a:solidFill>
            </a:rPr>
            <a:t>, il cui compito «è formulare, controllare e decidere asserti che descrivano le relazioni matematiche che intercorrono tra le proprietà quantificabili degli oggetti. Essi devono essere controllati e decisi in modo impersonale, senza alcun contributo delle conoscenze e delle valutazioni di singoli scienziati» </a:t>
          </a:r>
          <a:endParaRPr lang="it-IT" sz="1200" dirty="0">
            <a:solidFill>
              <a:schemeClr val="tx1"/>
            </a:solidFill>
          </a:endParaRPr>
        </a:p>
      </dgm:t>
    </dgm:pt>
    <dgm:pt modelId="{5FB41606-B2E3-49EB-8EC4-9F757B1B91EC}" type="parTrans" cxnId="{4C5D8314-EE54-4F8D-86DA-23469F8FE2D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9F8E74E-4DC8-42E2-8335-D3C3EB956559}" type="sibTrans" cxnId="{4C5D8314-EE54-4F8D-86DA-23469F8FE2D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4365187-2BFE-4FCA-9573-701BBF6AC451}">
      <dgm:prSet phldrT="[Testo]" custT="1"/>
      <dgm:spPr/>
      <dgm:t>
        <a:bodyPr/>
        <a:lstStyle/>
        <a:p>
          <a:endParaRPr lang="it-IT" sz="1200" smtClean="0">
            <a:solidFill>
              <a:schemeClr val="tx1"/>
            </a:solidFill>
          </a:endParaRPr>
        </a:p>
        <a:p>
          <a:endParaRPr lang="it-IT" sz="1200" smtClean="0">
            <a:solidFill>
              <a:schemeClr val="tx1"/>
            </a:solidFill>
          </a:endParaRPr>
        </a:p>
        <a:p>
          <a:endParaRPr lang="it-IT" sz="1200" smtClean="0">
            <a:solidFill>
              <a:schemeClr val="tx1"/>
            </a:solidFill>
          </a:endParaRPr>
        </a:p>
        <a:p>
          <a:r>
            <a:rPr lang="it-IT" sz="1200" smtClean="0">
              <a:solidFill>
                <a:schemeClr val="tx1"/>
              </a:solidFill>
            </a:rPr>
            <a:t>Galileo introduce il </a:t>
          </a:r>
          <a:r>
            <a:rPr lang="it-IT" sz="1200" b="1" smtClean="0">
              <a:solidFill>
                <a:schemeClr val="tx1"/>
              </a:solidFill>
            </a:rPr>
            <a:t>concetto di misurazione </a:t>
          </a:r>
          <a:r>
            <a:rPr lang="it-IT" sz="1200" smtClean="0">
              <a:solidFill>
                <a:schemeClr val="tx1"/>
              </a:solidFill>
            </a:rPr>
            <a:t>e con esso formailzza il </a:t>
          </a:r>
          <a:r>
            <a:rPr lang="it-IT" sz="1200" b="1" smtClean="0">
              <a:solidFill>
                <a:schemeClr val="tx1"/>
              </a:solidFill>
            </a:rPr>
            <a:t>metodo sperimentale </a:t>
          </a:r>
          <a:r>
            <a:rPr lang="it-IT" sz="1200" smtClean="0">
              <a:solidFill>
                <a:schemeClr val="tx1"/>
              </a:solidFill>
            </a:rPr>
            <a:t>tra </a:t>
          </a:r>
          <a:r>
            <a:rPr lang="it-IT" sz="1200" b="1" smtClean="0">
              <a:solidFill>
                <a:schemeClr val="tx1"/>
              </a:solidFill>
            </a:rPr>
            <a:t>misura, ipotesi e cimento</a:t>
          </a:r>
          <a:r>
            <a:rPr lang="it-IT" sz="1200" smtClean="0">
              <a:solidFill>
                <a:schemeClr val="tx1"/>
              </a:solidFill>
            </a:rPr>
            <a:t>.</a:t>
          </a:r>
          <a:endParaRPr lang="it-IT" sz="1200" dirty="0">
            <a:solidFill>
              <a:schemeClr val="tx1"/>
            </a:solidFill>
          </a:endParaRPr>
        </a:p>
      </dgm:t>
    </dgm:pt>
    <dgm:pt modelId="{34F7526C-786B-4D77-BB1D-0C4278F079B9}" type="parTrans" cxnId="{89860EF1-49C0-464B-9194-3BDB7B75466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DB3357F-AC26-4690-A087-83808EE38116}" type="sibTrans" cxnId="{89860EF1-49C0-464B-9194-3BDB7B75466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855B5F9-8F7C-4704-86F5-8FDB762C7D2C}">
      <dgm:prSet phldrT="[Testo]"/>
      <dgm:spPr/>
      <dgm:t>
        <a:bodyPr/>
        <a:lstStyle/>
        <a:p>
          <a:r>
            <a:rPr lang="it-IT" smtClean="0">
              <a:solidFill>
                <a:schemeClr val="tx1"/>
              </a:solidFill>
            </a:rPr>
            <a:t>La </a:t>
          </a:r>
          <a:r>
            <a:rPr lang="it-IT" b="1" smtClean="0">
              <a:solidFill>
                <a:schemeClr val="tx1"/>
              </a:solidFill>
            </a:rPr>
            <a:t>natura</a:t>
          </a:r>
          <a:r>
            <a:rPr lang="it-IT" smtClean="0">
              <a:solidFill>
                <a:schemeClr val="tx1"/>
              </a:solidFill>
            </a:rPr>
            <a:t> sarà considerata come </a:t>
          </a:r>
          <a:r>
            <a:rPr lang="it-IT" b="1" smtClean="0">
              <a:solidFill>
                <a:schemeClr val="tx1"/>
              </a:solidFill>
            </a:rPr>
            <a:t>ordine oggettivo</a:t>
          </a:r>
          <a:r>
            <a:rPr lang="it-IT" smtClean="0">
              <a:solidFill>
                <a:schemeClr val="tx1"/>
              </a:solidFill>
            </a:rPr>
            <a:t>, matematicamente strutturato e ricostruibile attraverso il procedimento scientifico.</a:t>
          </a:r>
          <a:endParaRPr lang="it-IT" dirty="0">
            <a:solidFill>
              <a:schemeClr val="tx1"/>
            </a:solidFill>
          </a:endParaRPr>
        </a:p>
      </dgm:t>
    </dgm:pt>
    <dgm:pt modelId="{EF2EAD5D-F2E6-4671-A606-3A4C2A1F5F68}" type="parTrans" cxnId="{A297A994-832B-4386-84B1-7B708EB1633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F6A3E9A-205C-4BC0-8421-0C05B1B67870}" type="sibTrans" cxnId="{A297A994-832B-4386-84B1-7B708EB1633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5A8AAFD-62A0-41A8-A091-03DE424ECF69}">
      <dgm:prSet phldrT="[Testo]"/>
      <dgm:spPr/>
      <dgm:t>
        <a:bodyPr/>
        <a:lstStyle/>
        <a:p>
          <a:r>
            <a:rPr lang="it-IT" smtClean="0">
              <a:solidFill>
                <a:schemeClr val="tx1"/>
              </a:solidFill>
            </a:rPr>
            <a:t>Idea di </a:t>
          </a:r>
          <a:r>
            <a:rPr lang="it-IT" b="1" smtClean="0">
              <a:solidFill>
                <a:schemeClr val="tx1"/>
              </a:solidFill>
            </a:rPr>
            <a:t>scienza</a:t>
          </a:r>
          <a:r>
            <a:rPr lang="it-IT" smtClean="0">
              <a:solidFill>
                <a:schemeClr val="tx1"/>
              </a:solidFill>
            </a:rPr>
            <a:t> come disciplina </a:t>
          </a:r>
          <a:r>
            <a:rPr lang="it-IT" b="1" smtClean="0">
              <a:solidFill>
                <a:schemeClr val="tx1"/>
              </a:solidFill>
            </a:rPr>
            <a:t>nomotetica</a:t>
          </a:r>
          <a:r>
            <a:rPr lang="it-IT" smtClean="0">
              <a:solidFill>
                <a:schemeClr val="tx1"/>
              </a:solidFill>
            </a:rPr>
            <a:t> che procede in </a:t>
          </a:r>
          <a:r>
            <a:rPr lang="it-IT" b="1" smtClean="0">
              <a:solidFill>
                <a:schemeClr val="tx1"/>
              </a:solidFill>
            </a:rPr>
            <a:t>modo induttivo </a:t>
          </a:r>
          <a:r>
            <a:rPr lang="it-IT" smtClean="0">
              <a:solidFill>
                <a:schemeClr val="tx1"/>
              </a:solidFill>
            </a:rPr>
            <a:t>e si fonda sull’</a:t>
          </a:r>
          <a:r>
            <a:rPr lang="it-IT" b="1" smtClean="0">
              <a:solidFill>
                <a:schemeClr val="tx1"/>
              </a:solidFill>
            </a:rPr>
            <a:t>esperienza</a:t>
          </a:r>
          <a:r>
            <a:rPr lang="it-IT" smtClean="0">
              <a:solidFill>
                <a:schemeClr val="tx1"/>
              </a:solidFill>
            </a:rPr>
            <a:t>.</a:t>
          </a:r>
          <a:endParaRPr lang="it-IT" dirty="0">
            <a:solidFill>
              <a:schemeClr val="tx1"/>
            </a:solidFill>
          </a:endParaRPr>
        </a:p>
      </dgm:t>
    </dgm:pt>
    <dgm:pt modelId="{EF554F5C-8D8C-41BC-A712-2EE20D583910}" type="parTrans" cxnId="{AF5B3288-4C95-47D9-92ED-032EF4D8D64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5062806-BC6B-490F-A6E6-B32438BCC5AC}" type="sibTrans" cxnId="{AF5B3288-4C95-47D9-92ED-032EF4D8D64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6467D57-80A1-44DA-B414-B7C8B9EC85E5}">
      <dgm:prSet phldrT="[Testo]"/>
      <dgm:spPr/>
      <dgm:t>
        <a:bodyPr/>
        <a:lstStyle/>
        <a:p>
          <a:r>
            <a:rPr lang="it-IT" smtClean="0">
              <a:solidFill>
                <a:schemeClr val="tx1"/>
              </a:solidFill>
            </a:rPr>
            <a:t>Produrre </a:t>
          </a:r>
          <a:r>
            <a:rPr lang="it-IT" b="1" smtClean="0">
              <a:solidFill>
                <a:schemeClr val="tx1"/>
              </a:solidFill>
            </a:rPr>
            <a:t>leggi scientifiche</a:t>
          </a:r>
          <a:r>
            <a:rPr lang="it-IT" smtClean="0">
              <a:solidFill>
                <a:schemeClr val="tx1"/>
              </a:solidFill>
            </a:rPr>
            <a:t>, valide in ogni tempo e in ogni luogo, espresse nel linguaggio universale della matematica,</a:t>
          </a:r>
          <a:endParaRPr lang="it-IT" dirty="0">
            <a:solidFill>
              <a:schemeClr val="tx1"/>
            </a:solidFill>
          </a:endParaRPr>
        </a:p>
      </dgm:t>
    </dgm:pt>
    <dgm:pt modelId="{592C2E0B-B602-4767-A0AC-3EBEE128DEC7}" type="parTrans" cxnId="{CA5382BB-8339-463F-BC01-552E2FC4D93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951CEE3-82A7-46E5-B769-3826D1B8886C}" type="sibTrans" cxnId="{CA5382BB-8339-463F-BC01-552E2FC4D93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DFA9C89-B98E-4C3F-87AB-78AFA1239CC5}">
      <dgm:prSet custT="1"/>
      <dgm:spPr/>
      <dgm:t>
        <a:bodyPr/>
        <a:lstStyle/>
        <a:p>
          <a:r>
            <a:rPr lang="it-IT" sz="1200" smtClean="0">
              <a:solidFill>
                <a:schemeClr val="tx1"/>
              </a:solidFill>
            </a:rPr>
            <a:t>Si afferma il </a:t>
          </a:r>
          <a:r>
            <a:rPr lang="it-IT" sz="1200" b="1" smtClean="0">
              <a:solidFill>
                <a:schemeClr val="tx1"/>
              </a:solidFill>
            </a:rPr>
            <a:t>pensiero scientifico </a:t>
          </a:r>
          <a:r>
            <a:rPr lang="it-IT" sz="1200" smtClean="0">
              <a:solidFill>
                <a:schemeClr val="tx1"/>
              </a:solidFill>
            </a:rPr>
            <a:t>basato su prove empiriche, osservazione e confronto con la realtà ‘oggettiva’</a:t>
          </a:r>
          <a:endParaRPr lang="it-IT" sz="1200" dirty="0">
            <a:solidFill>
              <a:schemeClr val="tx1"/>
            </a:solidFill>
          </a:endParaRPr>
        </a:p>
      </dgm:t>
    </dgm:pt>
    <dgm:pt modelId="{B1A233F2-336F-428E-90DB-7A2BB08A528C}" type="parTrans" cxnId="{91CBA672-6762-4B3D-97A1-08D44E3E12C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09A9AB0-CB59-4402-82F5-C917B33A36F7}" type="sibTrans" cxnId="{91CBA672-6762-4B3D-97A1-08D44E3E12C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2482F8C-1986-494A-B32D-78ADF2A86AEC}">
      <dgm:prSet phldrT="[Testo]"/>
      <dgm:spPr/>
      <dgm:t>
        <a:bodyPr/>
        <a:lstStyle/>
        <a:p>
          <a:r>
            <a:rPr lang="it-IT" smtClean="0">
              <a:solidFill>
                <a:schemeClr val="tx1"/>
              </a:solidFill>
            </a:rPr>
            <a:t>Parte da </a:t>
          </a:r>
          <a:r>
            <a:rPr lang="it-IT" b="1" smtClean="0">
              <a:solidFill>
                <a:schemeClr val="tx1"/>
              </a:solidFill>
            </a:rPr>
            <a:t>affermazioni particolari </a:t>
          </a:r>
          <a:r>
            <a:rPr lang="it-IT" smtClean="0">
              <a:solidFill>
                <a:schemeClr val="tx1"/>
              </a:solidFill>
            </a:rPr>
            <a:t>per arrivare ad </a:t>
          </a:r>
          <a:r>
            <a:rPr lang="it-IT" b="1" smtClean="0">
              <a:solidFill>
                <a:schemeClr val="tx1"/>
              </a:solidFill>
            </a:rPr>
            <a:t>affermazioni universali</a:t>
          </a:r>
          <a:r>
            <a:rPr lang="it-IT" smtClean="0">
              <a:solidFill>
                <a:schemeClr val="tx1"/>
              </a:solidFill>
            </a:rPr>
            <a:t>.</a:t>
          </a:r>
          <a:endParaRPr lang="it-IT" dirty="0">
            <a:solidFill>
              <a:schemeClr val="tx1"/>
            </a:solidFill>
          </a:endParaRPr>
        </a:p>
      </dgm:t>
    </dgm:pt>
    <dgm:pt modelId="{D732E599-687B-44B5-BD7E-C548ABE7671D}" type="parTrans" cxnId="{1911C951-0C93-43D3-A20A-7D4A234EB95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A44FECD4-EF6B-4FA0-8EEC-8B055E0970DB}" type="sibTrans" cxnId="{1911C951-0C93-43D3-A20A-7D4A234EB95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5C11C8E-0C48-41BA-B9E3-D220FE5AA82C}" type="pres">
      <dgm:prSet presAssocID="{CD6CBB7A-B420-456F-AA71-D5472896EC9E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DAF87CBF-D74E-468F-8E07-0DC844F57651}" type="pres">
      <dgm:prSet presAssocID="{CD6CBB7A-B420-456F-AA71-D5472896EC9E}" presName="children" presStyleCnt="0"/>
      <dgm:spPr/>
    </dgm:pt>
    <dgm:pt modelId="{C7268CB0-6103-4A7B-85BD-B06DE0D76886}" type="pres">
      <dgm:prSet presAssocID="{CD6CBB7A-B420-456F-AA71-D5472896EC9E}" presName="child1group" presStyleCnt="0"/>
      <dgm:spPr/>
    </dgm:pt>
    <dgm:pt modelId="{7A85A4CA-7CF1-4F18-BB0B-A9B4FEB57D8B}" type="pres">
      <dgm:prSet presAssocID="{CD6CBB7A-B420-456F-AA71-D5472896EC9E}" presName="child1" presStyleLbl="bgAcc1" presStyleIdx="0" presStyleCnt="4" custScaleX="152312" custScaleY="138404" custLinFactNeighborX="-24827" custLinFactNeighborY="17491"/>
      <dgm:spPr/>
      <dgm:t>
        <a:bodyPr/>
        <a:lstStyle/>
        <a:p>
          <a:endParaRPr lang="it-IT"/>
        </a:p>
      </dgm:t>
    </dgm:pt>
    <dgm:pt modelId="{92BF1AEE-A33B-42BC-9111-CC2E8F54A625}" type="pres">
      <dgm:prSet presAssocID="{CD6CBB7A-B420-456F-AA71-D5472896EC9E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3ACC43BA-0B14-45BA-A061-10E4076F8CDF}" type="pres">
      <dgm:prSet presAssocID="{CD6CBB7A-B420-456F-AA71-D5472896EC9E}" presName="child2group" presStyleCnt="0"/>
      <dgm:spPr/>
    </dgm:pt>
    <dgm:pt modelId="{83B67C73-C6E6-49FF-A28C-33D60009FB4C}" type="pres">
      <dgm:prSet presAssocID="{CD6CBB7A-B420-456F-AA71-D5472896EC9E}" presName="child2" presStyleLbl="bgAcc1" presStyleIdx="1" presStyleCnt="4" custScaleX="147588" custScaleY="160978" custLinFactNeighborX="30170" custLinFactNeighborY="28674"/>
      <dgm:spPr/>
      <dgm:t>
        <a:bodyPr/>
        <a:lstStyle/>
        <a:p>
          <a:endParaRPr lang="it-IT"/>
        </a:p>
      </dgm:t>
    </dgm:pt>
    <dgm:pt modelId="{6F258B91-5A71-4271-A164-F441157C23CC}" type="pres">
      <dgm:prSet presAssocID="{CD6CBB7A-B420-456F-AA71-D5472896EC9E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E41DE2B-234B-4D7F-8B6F-DCE62862D1C2}" type="pres">
      <dgm:prSet presAssocID="{CD6CBB7A-B420-456F-AA71-D5472896EC9E}" presName="child3group" presStyleCnt="0"/>
      <dgm:spPr/>
    </dgm:pt>
    <dgm:pt modelId="{68B65115-8D8C-40E8-9102-E526CEB67711}" type="pres">
      <dgm:prSet presAssocID="{CD6CBB7A-B420-456F-AA71-D5472896EC9E}" presName="child3" presStyleLbl="bgAcc1" presStyleIdx="2" presStyleCnt="4" custScaleX="152312" custScaleY="114039" custLinFactNeighborX="23650" custLinFactNeighborY="-12787"/>
      <dgm:spPr/>
      <dgm:t>
        <a:bodyPr/>
        <a:lstStyle/>
        <a:p>
          <a:endParaRPr lang="it-IT"/>
        </a:p>
      </dgm:t>
    </dgm:pt>
    <dgm:pt modelId="{68E57F6B-C1F9-4619-B979-37AEDBC7BE11}" type="pres">
      <dgm:prSet presAssocID="{CD6CBB7A-B420-456F-AA71-D5472896EC9E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15FE590-123F-436A-9DBF-34D9C1D7B5E4}" type="pres">
      <dgm:prSet presAssocID="{CD6CBB7A-B420-456F-AA71-D5472896EC9E}" presName="child4group" presStyleCnt="0"/>
      <dgm:spPr/>
    </dgm:pt>
    <dgm:pt modelId="{DB699A97-B156-4CF8-B597-0671A8B8264D}" type="pres">
      <dgm:prSet presAssocID="{CD6CBB7A-B420-456F-AA71-D5472896EC9E}" presName="child4" presStyleLbl="bgAcc1" presStyleIdx="3" presStyleCnt="4" custScaleX="152312" custScaleY="128264" custLinFactNeighborX="-27808" custLinFactNeighborY="-13593"/>
      <dgm:spPr/>
      <dgm:t>
        <a:bodyPr/>
        <a:lstStyle/>
        <a:p>
          <a:endParaRPr lang="it-IT"/>
        </a:p>
      </dgm:t>
    </dgm:pt>
    <dgm:pt modelId="{74B62F52-E175-40B7-AF78-08C04A7108FF}" type="pres">
      <dgm:prSet presAssocID="{CD6CBB7A-B420-456F-AA71-D5472896EC9E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422CF43-BB52-432E-ACD9-CC629A1AFC58}" type="pres">
      <dgm:prSet presAssocID="{CD6CBB7A-B420-456F-AA71-D5472896EC9E}" presName="childPlaceholder" presStyleCnt="0"/>
      <dgm:spPr/>
    </dgm:pt>
    <dgm:pt modelId="{B4BD02F7-CB64-4035-A1A0-D80A90CA813C}" type="pres">
      <dgm:prSet presAssocID="{CD6CBB7A-B420-456F-AA71-D5472896EC9E}" presName="circle" presStyleCnt="0"/>
      <dgm:spPr/>
    </dgm:pt>
    <dgm:pt modelId="{78C7B6A6-D44D-4796-84E4-9670884747DE}" type="pres">
      <dgm:prSet presAssocID="{CD6CBB7A-B420-456F-AA71-D5472896EC9E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8559C04-9A20-4683-B539-0A30AEF17205}" type="pres">
      <dgm:prSet presAssocID="{CD6CBB7A-B420-456F-AA71-D5472896EC9E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0311811-1A31-4CD1-87B2-AC6AD911B0B1}" type="pres">
      <dgm:prSet presAssocID="{CD6CBB7A-B420-456F-AA71-D5472896EC9E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8998910-1A08-4372-AF1D-3BDF1296D9A5}" type="pres">
      <dgm:prSet presAssocID="{CD6CBB7A-B420-456F-AA71-D5472896EC9E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C6EA7D7-A828-47BA-BB2B-96493451C782}" type="pres">
      <dgm:prSet presAssocID="{CD6CBB7A-B420-456F-AA71-D5472896EC9E}" presName="quadrantPlaceholder" presStyleCnt="0"/>
      <dgm:spPr/>
    </dgm:pt>
    <dgm:pt modelId="{4B6FF2A7-8C20-4720-BE33-83A09912CF6A}" type="pres">
      <dgm:prSet presAssocID="{CD6CBB7A-B420-456F-AA71-D5472896EC9E}" presName="center1" presStyleLbl="fgShp" presStyleIdx="0" presStyleCnt="2"/>
      <dgm:spPr/>
    </dgm:pt>
    <dgm:pt modelId="{35D47CA6-02FB-4377-ABF8-8996EE3354C8}" type="pres">
      <dgm:prSet presAssocID="{CD6CBB7A-B420-456F-AA71-D5472896EC9E}" presName="center2" presStyleLbl="fgShp" presStyleIdx="1" presStyleCnt="2" custLinFactNeighborY="-30378"/>
      <dgm:spPr/>
    </dgm:pt>
  </dgm:ptLst>
  <dgm:cxnLst>
    <dgm:cxn modelId="{AF5B3288-4C95-47D9-92ED-032EF4D8D643}" srcId="{CD6CBB7A-B420-456F-AA71-D5472896EC9E}" destId="{75A8AAFD-62A0-41A8-A091-03DE424ECF69}" srcOrd="3" destOrd="0" parTransId="{EF554F5C-8D8C-41BC-A712-2EE20D583910}" sibTransId="{E5062806-BC6B-490F-A6E6-B32438BCC5AC}"/>
    <dgm:cxn modelId="{1911C951-0C93-43D3-A20A-7D4A234EB953}" srcId="{75A8AAFD-62A0-41A8-A091-03DE424ECF69}" destId="{72482F8C-1986-494A-B32D-78ADF2A86AEC}" srcOrd="1" destOrd="0" parTransId="{D732E599-687B-44B5-BD7E-C548ABE7671D}" sibTransId="{A44FECD4-EF6B-4FA0-8EEC-8B055E0970DB}"/>
    <dgm:cxn modelId="{F81D413F-0494-4798-AB4C-3DC1566AF7CB}" type="presOf" srcId="{72482F8C-1986-494A-B32D-78ADF2A86AEC}" destId="{DB699A97-B156-4CF8-B597-0671A8B8264D}" srcOrd="0" destOrd="1" presId="urn:microsoft.com/office/officeart/2005/8/layout/cycle4"/>
    <dgm:cxn modelId="{6763E240-9A0E-4442-915D-7F053450C56A}" type="presOf" srcId="{16467D57-80A1-44DA-B414-B7C8B9EC85E5}" destId="{DB699A97-B156-4CF8-B597-0671A8B8264D}" srcOrd="0" destOrd="0" presId="urn:microsoft.com/office/officeart/2005/8/layout/cycle4"/>
    <dgm:cxn modelId="{A297A994-832B-4386-84B1-7B708EB1633F}" srcId="{44365187-2BFE-4FCA-9573-701BBF6AC451}" destId="{6855B5F9-8F7C-4704-86F5-8FDB762C7D2C}" srcOrd="0" destOrd="0" parTransId="{EF2EAD5D-F2E6-4671-A606-3A4C2A1F5F68}" sibTransId="{9F6A3E9A-205C-4BC0-8421-0C05B1B67870}"/>
    <dgm:cxn modelId="{91CBA672-6762-4B3D-97A1-08D44E3E12CB}" srcId="{02AC9F75-D26C-4388-924B-90D70E1484F5}" destId="{0DFA9C89-B98E-4C3F-87AB-78AFA1239CC5}" srcOrd="1" destOrd="0" parTransId="{B1A233F2-336F-428E-90DB-7A2BB08A528C}" sibTransId="{B09A9AB0-CB59-4402-82F5-C917B33A36F7}"/>
    <dgm:cxn modelId="{54D0B748-F7E7-41B8-BFF0-2BCBF57BE27B}" type="presOf" srcId="{CD6CBB7A-B420-456F-AA71-D5472896EC9E}" destId="{95C11C8E-0C48-41BA-B9E3-D220FE5AA82C}" srcOrd="0" destOrd="0" presId="urn:microsoft.com/office/officeart/2005/8/layout/cycle4"/>
    <dgm:cxn modelId="{0F1839F7-92C7-4BAB-BED3-5EE06D6B8B7F}" type="presOf" srcId="{6855B5F9-8F7C-4704-86F5-8FDB762C7D2C}" destId="{68E57F6B-C1F9-4619-B979-37AEDBC7BE11}" srcOrd="1" destOrd="0" presId="urn:microsoft.com/office/officeart/2005/8/layout/cycle4"/>
    <dgm:cxn modelId="{B65E8BF6-9D9E-4D98-BEA7-D47E79016108}" type="presOf" srcId="{02AC9F75-D26C-4388-924B-90D70E1484F5}" destId="{78C7B6A6-D44D-4796-84E4-9670884747DE}" srcOrd="0" destOrd="0" presId="urn:microsoft.com/office/officeart/2005/8/layout/cycle4"/>
    <dgm:cxn modelId="{622512C8-5B95-469D-894E-BC8F4B5CD3AF}" srcId="{CD6CBB7A-B420-456F-AA71-D5472896EC9E}" destId="{02AC9F75-D26C-4388-924B-90D70E1484F5}" srcOrd="0" destOrd="0" parTransId="{17C007BC-65B0-4677-A026-BC7F7B5B3D39}" sibTransId="{815710BF-A07E-490F-88B1-1A5AE762C5D6}"/>
    <dgm:cxn modelId="{0BF16472-C1CF-4F07-93E8-A629EEB924F2}" type="presOf" srcId="{72482F8C-1986-494A-B32D-78ADF2A86AEC}" destId="{74B62F52-E175-40B7-AF78-08C04A7108FF}" srcOrd="1" destOrd="1" presId="urn:microsoft.com/office/officeart/2005/8/layout/cycle4"/>
    <dgm:cxn modelId="{F8F2006E-3C28-46E7-8E44-B0700044DEBA}" type="presOf" srcId="{16467D57-80A1-44DA-B414-B7C8B9EC85E5}" destId="{74B62F52-E175-40B7-AF78-08C04A7108FF}" srcOrd="1" destOrd="0" presId="urn:microsoft.com/office/officeart/2005/8/layout/cycle4"/>
    <dgm:cxn modelId="{89860EF1-49C0-464B-9194-3BDB7B754668}" srcId="{CD6CBB7A-B420-456F-AA71-D5472896EC9E}" destId="{44365187-2BFE-4FCA-9573-701BBF6AC451}" srcOrd="2" destOrd="0" parTransId="{34F7526C-786B-4D77-BB1D-0C4278F079B9}" sibTransId="{CDB3357F-AC26-4690-A087-83808EE38116}"/>
    <dgm:cxn modelId="{3F996943-E345-49BE-A897-884AD6175C38}" type="presOf" srcId="{F147614C-42A0-43F8-9877-B53F7B422062}" destId="{6F258B91-5A71-4271-A164-F441157C23CC}" srcOrd="1" destOrd="0" presId="urn:microsoft.com/office/officeart/2005/8/layout/cycle4"/>
    <dgm:cxn modelId="{89BB71A1-F83C-43DD-975D-0EAB6A36F928}" srcId="{CD6CBB7A-B420-456F-AA71-D5472896EC9E}" destId="{1BE92566-ABAE-4514-8E0B-D038E3FC815B}" srcOrd="1" destOrd="0" parTransId="{14537B86-B9E6-4B94-9B94-6BAC6C181549}" sibTransId="{C343FFDB-594C-466A-A00B-CBD0A3FDB276}"/>
    <dgm:cxn modelId="{20986468-DD83-4FBA-8F37-6852AD2111A4}" type="presOf" srcId="{1BE92566-ABAE-4514-8E0B-D038E3FC815B}" destId="{58559C04-9A20-4683-B539-0A30AEF17205}" srcOrd="0" destOrd="0" presId="urn:microsoft.com/office/officeart/2005/8/layout/cycle4"/>
    <dgm:cxn modelId="{4C5D8314-EE54-4F8D-86DA-23469F8FE2D0}" srcId="{1BE92566-ABAE-4514-8E0B-D038E3FC815B}" destId="{F147614C-42A0-43F8-9877-B53F7B422062}" srcOrd="0" destOrd="0" parTransId="{5FB41606-B2E3-49EB-8EC4-9F757B1B91EC}" sibTransId="{B9F8E74E-4DC8-42E2-8335-D3C3EB956559}"/>
    <dgm:cxn modelId="{6A01C769-8F39-429C-ADFD-29CFCC03F211}" type="presOf" srcId="{0DFA9C89-B98E-4C3F-87AB-78AFA1239CC5}" destId="{92BF1AEE-A33B-42BC-9111-CC2E8F54A625}" srcOrd="1" destOrd="1" presId="urn:microsoft.com/office/officeart/2005/8/layout/cycle4"/>
    <dgm:cxn modelId="{54EE8712-B713-44E0-A503-235F8CE15B54}" type="presOf" srcId="{75A8AAFD-62A0-41A8-A091-03DE424ECF69}" destId="{18998910-1A08-4372-AF1D-3BDF1296D9A5}" srcOrd="0" destOrd="0" presId="urn:microsoft.com/office/officeart/2005/8/layout/cycle4"/>
    <dgm:cxn modelId="{0187EC59-B3F4-48E4-AEBF-DA575A91CEE8}" type="presOf" srcId="{6855B5F9-8F7C-4704-86F5-8FDB762C7D2C}" destId="{68B65115-8D8C-40E8-9102-E526CEB67711}" srcOrd="0" destOrd="0" presId="urn:microsoft.com/office/officeart/2005/8/layout/cycle4"/>
    <dgm:cxn modelId="{9D130B4B-1587-4908-BC34-3B3933C35821}" type="presOf" srcId="{0DFA9C89-B98E-4C3F-87AB-78AFA1239CC5}" destId="{7A85A4CA-7CF1-4F18-BB0B-A9B4FEB57D8B}" srcOrd="0" destOrd="1" presId="urn:microsoft.com/office/officeart/2005/8/layout/cycle4"/>
    <dgm:cxn modelId="{16507AB5-C8F2-40E2-85C2-3CCBC99537CC}" type="presOf" srcId="{F147614C-42A0-43F8-9877-B53F7B422062}" destId="{83B67C73-C6E6-49FF-A28C-33D60009FB4C}" srcOrd="0" destOrd="0" presId="urn:microsoft.com/office/officeart/2005/8/layout/cycle4"/>
    <dgm:cxn modelId="{0E4DBE97-939D-4667-A2D0-FD8C3AC48DEF}" type="presOf" srcId="{EB7742AA-FF4E-4EF4-A36C-38AB76A4A537}" destId="{92BF1AEE-A33B-42BC-9111-CC2E8F54A625}" srcOrd="1" destOrd="0" presId="urn:microsoft.com/office/officeart/2005/8/layout/cycle4"/>
    <dgm:cxn modelId="{CA5382BB-8339-463F-BC01-552E2FC4D931}" srcId="{75A8AAFD-62A0-41A8-A091-03DE424ECF69}" destId="{16467D57-80A1-44DA-B414-B7C8B9EC85E5}" srcOrd="0" destOrd="0" parTransId="{592C2E0B-B602-4767-A0AC-3EBEE128DEC7}" sibTransId="{D951CEE3-82A7-46E5-B769-3826D1B8886C}"/>
    <dgm:cxn modelId="{A94AF67D-769F-429D-92B9-B65CC4289EB3}" type="presOf" srcId="{EB7742AA-FF4E-4EF4-A36C-38AB76A4A537}" destId="{7A85A4CA-7CF1-4F18-BB0B-A9B4FEB57D8B}" srcOrd="0" destOrd="0" presId="urn:microsoft.com/office/officeart/2005/8/layout/cycle4"/>
    <dgm:cxn modelId="{9D0A770E-1CF6-4AA9-B1B1-0C86896F2339}" srcId="{02AC9F75-D26C-4388-924B-90D70E1484F5}" destId="{EB7742AA-FF4E-4EF4-A36C-38AB76A4A537}" srcOrd="0" destOrd="0" parTransId="{6CD81015-6213-47A8-A717-7D29FBD8D04F}" sibTransId="{974F6BE9-1524-40B0-A8D9-AE4086D0ED56}"/>
    <dgm:cxn modelId="{2AB141C9-B0F9-48EB-BC15-7CBC3A6E1DF6}" type="presOf" srcId="{44365187-2BFE-4FCA-9573-701BBF6AC451}" destId="{B0311811-1A31-4CD1-87B2-AC6AD911B0B1}" srcOrd="0" destOrd="0" presId="urn:microsoft.com/office/officeart/2005/8/layout/cycle4"/>
    <dgm:cxn modelId="{65D120F7-09D8-420A-A1B4-0DDF5FA0F0D4}" type="presParOf" srcId="{95C11C8E-0C48-41BA-B9E3-D220FE5AA82C}" destId="{DAF87CBF-D74E-468F-8E07-0DC844F57651}" srcOrd="0" destOrd="0" presId="urn:microsoft.com/office/officeart/2005/8/layout/cycle4"/>
    <dgm:cxn modelId="{519DF10F-9B5F-4F93-B03A-785016778C7E}" type="presParOf" srcId="{DAF87CBF-D74E-468F-8E07-0DC844F57651}" destId="{C7268CB0-6103-4A7B-85BD-B06DE0D76886}" srcOrd="0" destOrd="0" presId="urn:microsoft.com/office/officeart/2005/8/layout/cycle4"/>
    <dgm:cxn modelId="{346FC3C4-6523-481B-89B2-4FB05F708069}" type="presParOf" srcId="{C7268CB0-6103-4A7B-85BD-B06DE0D76886}" destId="{7A85A4CA-7CF1-4F18-BB0B-A9B4FEB57D8B}" srcOrd="0" destOrd="0" presId="urn:microsoft.com/office/officeart/2005/8/layout/cycle4"/>
    <dgm:cxn modelId="{66AA7676-249E-4A2C-8E66-972931012AC8}" type="presParOf" srcId="{C7268CB0-6103-4A7B-85BD-B06DE0D76886}" destId="{92BF1AEE-A33B-42BC-9111-CC2E8F54A625}" srcOrd="1" destOrd="0" presId="urn:microsoft.com/office/officeart/2005/8/layout/cycle4"/>
    <dgm:cxn modelId="{D7E2A656-3266-4549-B01A-6780D52CB77F}" type="presParOf" srcId="{DAF87CBF-D74E-468F-8E07-0DC844F57651}" destId="{3ACC43BA-0B14-45BA-A061-10E4076F8CDF}" srcOrd="1" destOrd="0" presId="urn:microsoft.com/office/officeart/2005/8/layout/cycle4"/>
    <dgm:cxn modelId="{EF93D1DC-8673-4B79-A1F6-89E5A03ECE49}" type="presParOf" srcId="{3ACC43BA-0B14-45BA-A061-10E4076F8CDF}" destId="{83B67C73-C6E6-49FF-A28C-33D60009FB4C}" srcOrd="0" destOrd="0" presId="urn:microsoft.com/office/officeart/2005/8/layout/cycle4"/>
    <dgm:cxn modelId="{48A29454-B868-4C9B-BF8E-BEFD2953B2C6}" type="presParOf" srcId="{3ACC43BA-0B14-45BA-A061-10E4076F8CDF}" destId="{6F258B91-5A71-4271-A164-F441157C23CC}" srcOrd="1" destOrd="0" presId="urn:microsoft.com/office/officeart/2005/8/layout/cycle4"/>
    <dgm:cxn modelId="{776965A6-E081-4A07-97F0-B6D09096271A}" type="presParOf" srcId="{DAF87CBF-D74E-468F-8E07-0DC844F57651}" destId="{6E41DE2B-234B-4D7F-8B6F-DCE62862D1C2}" srcOrd="2" destOrd="0" presId="urn:microsoft.com/office/officeart/2005/8/layout/cycle4"/>
    <dgm:cxn modelId="{B7F598AC-04F1-43C6-AEBC-AB7EA0407776}" type="presParOf" srcId="{6E41DE2B-234B-4D7F-8B6F-DCE62862D1C2}" destId="{68B65115-8D8C-40E8-9102-E526CEB67711}" srcOrd="0" destOrd="0" presId="urn:microsoft.com/office/officeart/2005/8/layout/cycle4"/>
    <dgm:cxn modelId="{B3549FBB-171E-4967-9CC9-E754D75B7637}" type="presParOf" srcId="{6E41DE2B-234B-4D7F-8B6F-DCE62862D1C2}" destId="{68E57F6B-C1F9-4619-B979-37AEDBC7BE11}" srcOrd="1" destOrd="0" presId="urn:microsoft.com/office/officeart/2005/8/layout/cycle4"/>
    <dgm:cxn modelId="{C4D7E965-4A59-4F83-9C77-43DDFC818846}" type="presParOf" srcId="{DAF87CBF-D74E-468F-8E07-0DC844F57651}" destId="{A15FE590-123F-436A-9DBF-34D9C1D7B5E4}" srcOrd="3" destOrd="0" presId="urn:microsoft.com/office/officeart/2005/8/layout/cycle4"/>
    <dgm:cxn modelId="{FB09D265-9212-483B-BEF6-EC122A0B1ADD}" type="presParOf" srcId="{A15FE590-123F-436A-9DBF-34D9C1D7B5E4}" destId="{DB699A97-B156-4CF8-B597-0671A8B8264D}" srcOrd="0" destOrd="0" presId="urn:microsoft.com/office/officeart/2005/8/layout/cycle4"/>
    <dgm:cxn modelId="{95B88D38-568D-4C69-A601-F3A3B015EE5B}" type="presParOf" srcId="{A15FE590-123F-436A-9DBF-34D9C1D7B5E4}" destId="{74B62F52-E175-40B7-AF78-08C04A7108FF}" srcOrd="1" destOrd="0" presId="urn:microsoft.com/office/officeart/2005/8/layout/cycle4"/>
    <dgm:cxn modelId="{01DF2CC4-7C44-4DBE-ACA7-9E4B0D3A4E3C}" type="presParOf" srcId="{DAF87CBF-D74E-468F-8E07-0DC844F57651}" destId="{C422CF43-BB52-432E-ACD9-CC629A1AFC58}" srcOrd="4" destOrd="0" presId="urn:microsoft.com/office/officeart/2005/8/layout/cycle4"/>
    <dgm:cxn modelId="{26335D6F-9791-42A8-B91B-3A055FB456D9}" type="presParOf" srcId="{95C11C8E-0C48-41BA-B9E3-D220FE5AA82C}" destId="{B4BD02F7-CB64-4035-A1A0-D80A90CA813C}" srcOrd="1" destOrd="0" presId="urn:microsoft.com/office/officeart/2005/8/layout/cycle4"/>
    <dgm:cxn modelId="{964A1276-7B85-401C-AB60-7D06DFCB8480}" type="presParOf" srcId="{B4BD02F7-CB64-4035-A1A0-D80A90CA813C}" destId="{78C7B6A6-D44D-4796-84E4-9670884747DE}" srcOrd="0" destOrd="0" presId="urn:microsoft.com/office/officeart/2005/8/layout/cycle4"/>
    <dgm:cxn modelId="{3FA05F3D-9C64-4F76-AE4C-DE525BA0C5EE}" type="presParOf" srcId="{B4BD02F7-CB64-4035-A1A0-D80A90CA813C}" destId="{58559C04-9A20-4683-B539-0A30AEF17205}" srcOrd="1" destOrd="0" presId="urn:microsoft.com/office/officeart/2005/8/layout/cycle4"/>
    <dgm:cxn modelId="{F21D3B03-ED03-4FAD-80F7-CAE9493D2BA3}" type="presParOf" srcId="{B4BD02F7-CB64-4035-A1A0-D80A90CA813C}" destId="{B0311811-1A31-4CD1-87B2-AC6AD911B0B1}" srcOrd="2" destOrd="0" presId="urn:microsoft.com/office/officeart/2005/8/layout/cycle4"/>
    <dgm:cxn modelId="{F47B3A53-F0CE-4E5A-84DA-043675673BDB}" type="presParOf" srcId="{B4BD02F7-CB64-4035-A1A0-D80A90CA813C}" destId="{18998910-1A08-4372-AF1D-3BDF1296D9A5}" srcOrd="3" destOrd="0" presId="urn:microsoft.com/office/officeart/2005/8/layout/cycle4"/>
    <dgm:cxn modelId="{AA47E6A3-7D08-45C3-B3D1-C9B28CF44A29}" type="presParOf" srcId="{B4BD02F7-CB64-4035-A1A0-D80A90CA813C}" destId="{DC6EA7D7-A828-47BA-BB2B-96493451C782}" srcOrd="4" destOrd="0" presId="urn:microsoft.com/office/officeart/2005/8/layout/cycle4"/>
    <dgm:cxn modelId="{C4C7E165-347C-4E6F-9CCB-87C60482DB6C}" type="presParOf" srcId="{95C11C8E-0C48-41BA-B9E3-D220FE5AA82C}" destId="{4B6FF2A7-8C20-4720-BE33-83A09912CF6A}" srcOrd="2" destOrd="0" presId="urn:microsoft.com/office/officeart/2005/8/layout/cycle4"/>
    <dgm:cxn modelId="{F4690D7A-7E68-4679-BC74-7D1E9BBB87CD}" type="presParOf" srcId="{95C11C8E-0C48-41BA-B9E3-D220FE5AA82C}" destId="{35D47CA6-02FB-4377-ABF8-8996EE3354C8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4ECFB5-9050-4C05-B080-5B41D0FD3C0F}" type="doc">
      <dgm:prSet loTypeId="urn:microsoft.com/office/officeart/2009/3/layout/IncreasingArrowsProcess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822AD50A-0713-4614-B3D6-E4888F3557D6}">
      <dgm:prSet phldrT="[Testo]"/>
      <dgm:spPr/>
      <dgm:t>
        <a:bodyPr/>
        <a:lstStyle/>
        <a:p>
          <a:r>
            <a:rPr lang="it-IT" dirty="0" smtClean="0">
              <a:solidFill>
                <a:schemeClr val="tx1"/>
              </a:solidFill>
            </a:rPr>
            <a:t>IL </a:t>
          </a:r>
          <a:r>
            <a:rPr lang="it-IT" b="1" dirty="0" smtClean="0">
              <a:solidFill>
                <a:schemeClr val="tx1"/>
              </a:solidFill>
            </a:rPr>
            <a:t>METODO SCENTIFICO</a:t>
          </a:r>
          <a:endParaRPr lang="it-IT" b="1" dirty="0">
            <a:solidFill>
              <a:schemeClr val="tx1"/>
            </a:solidFill>
          </a:endParaRPr>
        </a:p>
      </dgm:t>
    </dgm:pt>
    <dgm:pt modelId="{9BCEB813-5A91-4EC3-98BC-150404169316}" type="parTrans" cxnId="{70F73E91-F3D7-45BF-8892-4EF138173FEA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B711891-D9AC-458F-BA27-BE51D4BB4BE0}" type="sibTrans" cxnId="{70F73E91-F3D7-45BF-8892-4EF138173FEA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425665A-9F58-492F-AE0C-24AD27664E8B}">
      <dgm:prSet phldrT="[Testo]"/>
      <dgm:spPr/>
      <dgm:t>
        <a:bodyPr/>
        <a:lstStyle/>
        <a:p>
          <a:r>
            <a:rPr lang="it-IT" dirty="0" smtClean="0">
              <a:solidFill>
                <a:schemeClr val="tx1"/>
              </a:solidFill>
            </a:rPr>
            <a:t>«… programma che stabilisce in anticipo una serie non modificabile di operazioni eseguendo le quali si raggiunge la conoscenza scientifica su un qualsiasi argomento …» (Marradi, 2007, p.13)</a:t>
          </a:r>
          <a:endParaRPr lang="it-IT" dirty="0">
            <a:solidFill>
              <a:schemeClr val="tx1"/>
            </a:solidFill>
          </a:endParaRPr>
        </a:p>
      </dgm:t>
    </dgm:pt>
    <dgm:pt modelId="{6F51725A-F737-47E9-AD53-17CD84FC3F78}" type="parTrans" cxnId="{33908119-047A-4D1A-AE6F-E18915ACCAE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72AA26A-3E13-44CE-84A8-1E63437BD5CF}" type="sibTrans" cxnId="{33908119-047A-4D1A-AE6F-E18915ACCAE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9D3763E-A3BD-4643-BD2B-AABF7E85787F}">
      <dgm:prSet phldrT="[Testo]"/>
      <dgm:spPr/>
      <dgm:t>
        <a:bodyPr/>
        <a:lstStyle/>
        <a:p>
          <a:r>
            <a:rPr lang="it-IT" dirty="0" smtClean="0">
              <a:solidFill>
                <a:schemeClr val="tx1"/>
              </a:solidFill>
            </a:rPr>
            <a:t>Prima implicazione</a:t>
          </a:r>
          <a:endParaRPr lang="it-IT" dirty="0">
            <a:solidFill>
              <a:schemeClr val="tx1"/>
            </a:solidFill>
          </a:endParaRPr>
        </a:p>
      </dgm:t>
    </dgm:pt>
    <dgm:pt modelId="{8C756058-08C4-46D1-BACE-81E6DC72550B}" type="parTrans" cxnId="{B376774B-44BB-46A0-BA34-FF66E1E9D28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D8B1669-0EC7-42F7-8944-CFBE7D9146A2}" type="sibTrans" cxnId="{B376774B-44BB-46A0-BA34-FF66E1E9D28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DDFFE96-7C32-4C9C-A939-D6BA80BAD16E}">
      <dgm:prSet phldrT="[Testo]"/>
      <dgm:spPr/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Unicità del metodo scientifico</a:t>
          </a:r>
          <a:r>
            <a:rPr lang="it-IT" dirty="0" smtClean="0">
              <a:solidFill>
                <a:schemeClr val="tx1"/>
              </a:solidFill>
            </a:rPr>
            <a:t>, considerato un metodo universale, fondato sulla matematica, applicabile a tutti i campi della conoscenza scientifica.</a:t>
          </a:r>
          <a:endParaRPr lang="it-IT" dirty="0">
            <a:solidFill>
              <a:schemeClr val="tx1"/>
            </a:solidFill>
          </a:endParaRPr>
        </a:p>
      </dgm:t>
    </dgm:pt>
    <dgm:pt modelId="{D5E2C583-03FF-41BB-B1F5-95A5B865C66F}" type="parTrans" cxnId="{B25A1EAF-0D46-4E54-B676-57DD43BA095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33BB43F8-5268-4446-8A2A-C167D1E30C90}" type="sibTrans" cxnId="{B25A1EAF-0D46-4E54-B676-57DD43BA095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8C17E3E-6AF4-428C-BFB6-422AE87250BE}">
      <dgm:prSet phldrT="[Testo]"/>
      <dgm:spPr/>
      <dgm:t>
        <a:bodyPr/>
        <a:lstStyle/>
        <a:p>
          <a:r>
            <a:rPr lang="it-IT" dirty="0" smtClean="0">
              <a:solidFill>
                <a:schemeClr val="tx1"/>
              </a:solidFill>
            </a:rPr>
            <a:t>Seconda implicazione</a:t>
          </a:r>
          <a:endParaRPr lang="it-IT" dirty="0">
            <a:solidFill>
              <a:schemeClr val="tx1"/>
            </a:solidFill>
          </a:endParaRPr>
        </a:p>
      </dgm:t>
    </dgm:pt>
    <dgm:pt modelId="{BD1556FA-4A02-4B73-AB97-1D307F5EEE35}" type="parTrans" cxnId="{8D612D42-8C15-4E39-ADBF-D6054C24125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1E4DEA6-9A3D-4F92-ADD8-3E89251BFFD2}" type="sibTrans" cxnId="{8D612D42-8C15-4E39-ADBF-D6054C24125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55B78CD-E145-4041-B86A-9674BBB48169}">
      <dgm:prSet phldrT="[Testo]"/>
      <dgm:spPr/>
      <dgm:t>
        <a:bodyPr/>
        <a:lstStyle/>
        <a:p>
          <a:r>
            <a:rPr lang="it-IT" b="1" dirty="0" err="1" smtClean="0">
              <a:solidFill>
                <a:schemeClr val="tx1"/>
              </a:solidFill>
            </a:rPr>
            <a:t>Cumulatività</a:t>
          </a:r>
          <a:r>
            <a:rPr lang="it-IT" b="1" dirty="0" smtClean="0">
              <a:solidFill>
                <a:schemeClr val="tx1"/>
              </a:solidFill>
            </a:rPr>
            <a:t> </a:t>
          </a:r>
          <a:r>
            <a:rPr lang="it-IT" dirty="0" smtClean="0">
              <a:solidFill>
                <a:schemeClr val="tx1"/>
              </a:solidFill>
            </a:rPr>
            <a:t>del sapere scientifico: usando uno stesso metodo, i risultati di successive applicazioni si aggiungono ai precedenti, «nani sulle spalle di giganti»-</a:t>
          </a:r>
          <a:endParaRPr lang="it-IT" dirty="0">
            <a:solidFill>
              <a:schemeClr val="tx1"/>
            </a:solidFill>
          </a:endParaRPr>
        </a:p>
      </dgm:t>
    </dgm:pt>
    <dgm:pt modelId="{0DFE2EAD-4165-4871-9B23-35555DCB1974}" type="parTrans" cxnId="{5CB49466-F4D4-4FFF-B342-91D9D3DC38F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3918F8CF-F4C4-45EC-A488-924A7964238B}" type="sibTrans" cxnId="{5CB49466-F4D4-4FFF-B342-91D9D3DC38F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908EA86-687B-4654-B3B8-5ACBB5A7DCDD}">
      <dgm:prSet/>
      <dgm:spPr/>
      <dgm:t>
        <a:bodyPr/>
        <a:lstStyle/>
        <a:p>
          <a:endParaRPr lang="it-IT"/>
        </a:p>
      </dgm:t>
    </dgm:pt>
    <dgm:pt modelId="{415F82BF-8F0D-45A8-B0E0-03F241FC9850}" type="parTrans" cxnId="{10A64E10-FE2E-47CD-8629-3DFE0741C57F}">
      <dgm:prSet/>
      <dgm:spPr/>
      <dgm:t>
        <a:bodyPr/>
        <a:lstStyle/>
        <a:p>
          <a:endParaRPr lang="it-IT"/>
        </a:p>
      </dgm:t>
    </dgm:pt>
    <dgm:pt modelId="{104FACFA-63BD-40E3-B547-CD4BC1563D38}" type="sibTrans" cxnId="{10A64E10-FE2E-47CD-8629-3DFE0741C57F}">
      <dgm:prSet/>
      <dgm:spPr/>
      <dgm:t>
        <a:bodyPr/>
        <a:lstStyle/>
        <a:p>
          <a:endParaRPr lang="it-IT"/>
        </a:p>
      </dgm:t>
    </dgm:pt>
    <dgm:pt modelId="{792C773E-2C98-4A88-ACF5-919217EE6B4D}">
      <dgm:prSet/>
      <dgm:spPr/>
      <dgm:t>
        <a:bodyPr/>
        <a:lstStyle/>
        <a:p>
          <a:endParaRPr lang="it-IT"/>
        </a:p>
      </dgm:t>
    </dgm:pt>
    <dgm:pt modelId="{4BA038A5-58E7-4159-871A-F78315F0F544}" type="parTrans" cxnId="{D17F3C2D-EBC2-4F81-8E3D-649A39511EEE}">
      <dgm:prSet/>
      <dgm:spPr/>
      <dgm:t>
        <a:bodyPr/>
        <a:lstStyle/>
        <a:p>
          <a:endParaRPr lang="it-IT"/>
        </a:p>
      </dgm:t>
    </dgm:pt>
    <dgm:pt modelId="{6424630F-FD10-4DCF-A8A4-BA8BDCD70F52}" type="sibTrans" cxnId="{D17F3C2D-EBC2-4F81-8E3D-649A39511EEE}">
      <dgm:prSet/>
      <dgm:spPr/>
      <dgm:t>
        <a:bodyPr/>
        <a:lstStyle/>
        <a:p>
          <a:endParaRPr lang="it-IT"/>
        </a:p>
      </dgm:t>
    </dgm:pt>
    <dgm:pt modelId="{061B4EB0-092B-4473-94D4-168C14A7FA31}" type="pres">
      <dgm:prSet presAssocID="{A54ECFB5-9050-4C05-B080-5B41D0FD3C0F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it-IT"/>
        </a:p>
      </dgm:t>
    </dgm:pt>
    <dgm:pt modelId="{FBBB08A8-7FF4-46DE-A35A-1080250E9E3D}" type="pres">
      <dgm:prSet presAssocID="{822AD50A-0713-4614-B3D6-E4888F3557D6}" presName="parentText1" presStyleLbl="node1" presStyleIdx="0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FE3122E6-6BB4-4EE0-A365-ACAD7437DBE6}" type="pres">
      <dgm:prSet presAssocID="{822AD50A-0713-4614-B3D6-E4888F3557D6}" presName="childText1" presStyleLbl="solidAlignAcc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3568EA4-3F5C-47FE-A80E-35D9EA942C53}" type="pres">
      <dgm:prSet presAssocID="{29D3763E-A3BD-4643-BD2B-AABF7E85787F}" presName="parentText2" presStyleLbl="node1" presStyleIdx="1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E132E54-1910-4EBD-BDBD-C750B88C9D79}" type="pres">
      <dgm:prSet presAssocID="{29D3763E-A3BD-4643-BD2B-AABF7E85787F}" presName="childText2" presStyleLbl="solidAlignAcc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F93C2F6-78F3-4FD6-888D-85900F79AEC2}" type="pres">
      <dgm:prSet presAssocID="{C8C17E3E-6AF4-428C-BFB6-422AE87250BE}" presName="parentText3" presStyleLbl="node1" presStyleIdx="2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BD4C178-1231-4CFC-9A5C-907AD66B8579}" type="pres">
      <dgm:prSet presAssocID="{C8C17E3E-6AF4-428C-BFB6-422AE87250BE}" presName="childText3" presStyleLbl="solidAlignAcc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75C8BBD5-8752-44E5-AE0C-F9CB34D859EF}" type="presOf" srcId="{29D3763E-A3BD-4643-BD2B-AABF7E85787F}" destId="{D3568EA4-3F5C-47FE-A80E-35D9EA942C53}" srcOrd="0" destOrd="0" presId="urn:microsoft.com/office/officeart/2009/3/layout/IncreasingArrowsProcess"/>
    <dgm:cxn modelId="{5CB49466-F4D4-4FFF-B342-91D9D3DC38F3}" srcId="{C8C17E3E-6AF4-428C-BFB6-422AE87250BE}" destId="{255B78CD-E145-4041-B86A-9674BBB48169}" srcOrd="0" destOrd="0" parTransId="{0DFE2EAD-4165-4871-9B23-35555DCB1974}" sibTransId="{3918F8CF-F4C4-45EC-A488-924A7964238B}"/>
    <dgm:cxn modelId="{D17F3C2D-EBC2-4F81-8E3D-649A39511EEE}" srcId="{C8C17E3E-6AF4-428C-BFB6-422AE87250BE}" destId="{792C773E-2C98-4A88-ACF5-919217EE6B4D}" srcOrd="1" destOrd="0" parTransId="{4BA038A5-58E7-4159-871A-F78315F0F544}" sibTransId="{6424630F-FD10-4DCF-A8A4-BA8BDCD70F52}"/>
    <dgm:cxn modelId="{10A64E10-FE2E-47CD-8629-3DFE0741C57F}" srcId="{C8C17E3E-6AF4-428C-BFB6-422AE87250BE}" destId="{4908EA86-687B-4654-B3B8-5ACBB5A7DCDD}" srcOrd="2" destOrd="0" parTransId="{415F82BF-8F0D-45A8-B0E0-03F241FC9850}" sibTransId="{104FACFA-63BD-40E3-B547-CD4BC1563D38}"/>
    <dgm:cxn modelId="{8D612D42-8C15-4E39-ADBF-D6054C241254}" srcId="{A54ECFB5-9050-4C05-B080-5B41D0FD3C0F}" destId="{C8C17E3E-6AF4-428C-BFB6-422AE87250BE}" srcOrd="2" destOrd="0" parTransId="{BD1556FA-4A02-4B73-AB97-1D307F5EEE35}" sibTransId="{B1E4DEA6-9A3D-4F92-ADD8-3E89251BFFD2}"/>
    <dgm:cxn modelId="{98001FAE-3B43-4E22-B014-D48DD771A304}" type="presOf" srcId="{7425665A-9F58-492F-AE0C-24AD27664E8B}" destId="{FE3122E6-6BB4-4EE0-A365-ACAD7437DBE6}" srcOrd="0" destOrd="0" presId="urn:microsoft.com/office/officeart/2009/3/layout/IncreasingArrowsProcess"/>
    <dgm:cxn modelId="{06E8BFFC-AF50-4FFD-8C7C-90203341024B}" type="presOf" srcId="{9DDFFE96-7C32-4C9C-A939-D6BA80BAD16E}" destId="{9E132E54-1910-4EBD-BDBD-C750B88C9D79}" srcOrd="0" destOrd="0" presId="urn:microsoft.com/office/officeart/2009/3/layout/IncreasingArrowsProcess"/>
    <dgm:cxn modelId="{33908119-047A-4D1A-AE6F-E18915ACCAE2}" srcId="{822AD50A-0713-4614-B3D6-E4888F3557D6}" destId="{7425665A-9F58-492F-AE0C-24AD27664E8B}" srcOrd="0" destOrd="0" parTransId="{6F51725A-F737-47E9-AD53-17CD84FC3F78}" sibTransId="{872AA26A-3E13-44CE-84A8-1E63437BD5CF}"/>
    <dgm:cxn modelId="{0C2219A2-0412-4858-AA46-CD597ED54067}" type="presOf" srcId="{822AD50A-0713-4614-B3D6-E4888F3557D6}" destId="{FBBB08A8-7FF4-46DE-A35A-1080250E9E3D}" srcOrd="0" destOrd="0" presId="urn:microsoft.com/office/officeart/2009/3/layout/IncreasingArrowsProcess"/>
    <dgm:cxn modelId="{B57AF0AF-EC5C-4F12-9D41-F699E52234C4}" type="presOf" srcId="{A54ECFB5-9050-4C05-B080-5B41D0FD3C0F}" destId="{061B4EB0-092B-4473-94D4-168C14A7FA31}" srcOrd="0" destOrd="0" presId="urn:microsoft.com/office/officeart/2009/3/layout/IncreasingArrowsProcess"/>
    <dgm:cxn modelId="{70F73E91-F3D7-45BF-8892-4EF138173FEA}" srcId="{A54ECFB5-9050-4C05-B080-5B41D0FD3C0F}" destId="{822AD50A-0713-4614-B3D6-E4888F3557D6}" srcOrd="0" destOrd="0" parTransId="{9BCEB813-5A91-4EC3-98BC-150404169316}" sibTransId="{9B711891-D9AC-458F-BA27-BE51D4BB4BE0}"/>
    <dgm:cxn modelId="{F2B6DAB0-B969-447B-AC40-64684FFA5727}" type="presOf" srcId="{4908EA86-687B-4654-B3B8-5ACBB5A7DCDD}" destId="{ABD4C178-1231-4CFC-9A5C-907AD66B8579}" srcOrd="0" destOrd="2" presId="urn:microsoft.com/office/officeart/2009/3/layout/IncreasingArrowsProcess"/>
    <dgm:cxn modelId="{B31A4E91-EB35-46FB-9375-F85A1E7CD0CE}" type="presOf" srcId="{255B78CD-E145-4041-B86A-9674BBB48169}" destId="{ABD4C178-1231-4CFC-9A5C-907AD66B8579}" srcOrd="0" destOrd="0" presId="urn:microsoft.com/office/officeart/2009/3/layout/IncreasingArrowsProcess"/>
    <dgm:cxn modelId="{B376774B-44BB-46A0-BA34-FF66E1E9D28F}" srcId="{A54ECFB5-9050-4C05-B080-5B41D0FD3C0F}" destId="{29D3763E-A3BD-4643-BD2B-AABF7E85787F}" srcOrd="1" destOrd="0" parTransId="{8C756058-08C4-46D1-BACE-81E6DC72550B}" sibTransId="{6D8B1669-0EC7-42F7-8944-CFBE7D9146A2}"/>
    <dgm:cxn modelId="{B25A1EAF-0D46-4E54-B676-57DD43BA095D}" srcId="{29D3763E-A3BD-4643-BD2B-AABF7E85787F}" destId="{9DDFFE96-7C32-4C9C-A939-D6BA80BAD16E}" srcOrd="0" destOrd="0" parTransId="{D5E2C583-03FF-41BB-B1F5-95A5B865C66F}" sibTransId="{33BB43F8-5268-4446-8A2A-C167D1E30C90}"/>
    <dgm:cxn modelId="{14388AFC-9C70-4DC7-9D30-97AFD051DA82}" type="presOf" srcId="{C8C17E3E-6AF4-428C-BFB6-422AE87250BE}" destId="{5F93C2F6-78F3-4FD6-888D-85900F79AEC2}" srcOrd="0" destOrd="0" presId="urn:microsoft.com/office/officeart/2009/3/layout/IncreasingArrowsProcess"/>
    <dgm:cxn modelId="{020D2729-2637-4C3C-8077-BA37B960BFA2}" type="presOf" srcId="{792C773E-2C98-4A88-ACF5-919217EE6B4D}" destId="{ABD4C178-1231-4CFC-9A5C-907AD66B8579}" srcOrd="0" destOrd="1" presId="urn:microsoft.com/office/officeart/2009/3/layout/IncreasingArrowsProcess"/>
    <dgm:cxn modelId="{9F86AD0E-00D1-4F60-A8C1-D0AFB8E09338}" type="presParOf" srcId="{061B4EB0-092B-4473-94D4-168C14A7FA31}" destId="{FBBB08A8-7FF4-46DE-A35A-1080250E9E3D}" srcOrd="0" destOrd="0" presId="urn:microsoft.com/office/officeart/2009/3/layout/IncreasingArrowsProcess"/>
    <dgm:cxn modelId="{E39D8F49-3689-4FA8-9212-FAD2EF68F32C}" type="presParOf" srcId="{061B4EB0-092B-4473-94D4-168C14A7FA31}" destId="{FE3122E6-6BB4-4EE0-A365-ACAD7437DBE6}" srcOrd="1" destOrd="0" presId="urn:microsoft.com/office/officeart/2009/3/layout/IncreasingArrowsProcess"/>
    <dgm:cxn modelId="{8690216C-BD33-469A-BC7C-B48DEACB2A03}" type="presParOf" srcId="{061B4EB0-092B-4473-94D4-168C14A7FA31}" destId="{D3568EA4-3F5C-47FE-A80E-35D9EA942C53}" srcOrd="2" destOrd="0" presId="urn:microsoft.com/office/officeart/2009/3/layout/IncreasingArrowsProcess"/>
    <dgm:cxn modelId="{684E6831-BAF4-4A59-9B11-A676E46477E2}" type="presParOf" srcId="{061B4EB0-092B-4473-94D4-168C14A7FA31}" destId="{9E132E54-1910-4EBD-BDBD-C750B88C9D79}" srcOrd="3" destOrd="0" presId="urn:microsoft.com/office/officeart/2009/3/layout/IncreasingArrowsProcess"/>
    <dgm:cxn modelId="{1E578963-463D-4BFE-A952-130F9B7E8CC5}" type="presParOf" srcId="{061B4EB0-092B-4473-94D4-168C14A7FA31}" destId="{5F93C2F6-78F3-4FD6-888D-85900F79AEC2}" srcOrd="4" destOrd="0" presId="urn:microsoft.com/office/officeart/2009/3/layout/IncreasingArrowsProcess"/>
    <dgm:cxn modelId="{28FADFF5-2ED4-4DA9-9F61-196E8A6FBD30}" type="presParOf" srcId="{061B4EB0-092B-4473-94D4-168C14A7FA31}" destId="{ABD4C178-1231-4CFC-9A5C-907AD66B8579}" srcOrd="5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7EFF1E0-6029-493F-ACC8-3F6A571479ED}" type="doc">
      <dgm:prSet loTypeId="urn:microsoft.com/office/officeart/2005/8/layout/list1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14A12BB7-5384-4AF3-B192-6F2CCE8A8613}">
      <dgm:prSet phldrT="[Testo]"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Caratteristiche epistemologiche:</a:t>
          </a:r>
          <a:endParaRPr lang="it-IT" dirty="0">
            <a:solidFill>
              <a:schemeClr val="tx1"/>
            </a:solidFill>
          </a:endParaRPr>
        </a:p>
      </dgm:t>
    </dgm:pt>
    <dgm:pt modelId="{569883F9-E149-42FD-9030-D039FDCE1666}" type="sibTrans" cxnId="{9DDB207F-22B8-48D6-9220-22CA60C449D6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A98D7E5-6435-4A9C-9149-9C69C31A7689}" type="parTrans" cxnId="{9DDB207F-22B8-48D6-9220-22CA60C449D6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ED5C5FE-717F-46F3-90F1-4EC5916F9CB4}">
      <dgm:prSet/>
      <dgm:spPr/>
      <dgm:t>
        <a:bodyPr/>
        <a:lstStyle/>
        <a:p>
          <a:pPr rtl="0"/>
          <a:r>
            <a:rPr lang="it-IT" b="1" dirty="0" smtClean="0">
              <a:solidFill>
                <a:schemeClr val="tx1"/>
              </a:solidFill>
            </a:rPr>
            <a:t>esiste una realtà </a:t>
          </a:r>
          <a:r>
            <a:rPr lang="it-IT" dirty="0" smtClean="0">
              <a:solidFill>
                <a:schemeClr val="tx1"/>
              </a:solidFill>
            </a:rPr>
            <a:t>indipendente da chi la studia;</a:t>
          </a:r>
          <a:endParaRPr lang="it-IT" dirty="0">
            <a:solidFill>
              <a:schemeClr val="tx1"/>
            </a:solidFill>
          </a:endParaRPr>
        </a:p>
      </dgm:t>
    </dgm:pt>
    <dgm:pt modelId="{C2934D18-4563-4764-A9FC-0393F137CFE0}" type="parTrans" cxnId="{4740C4B8-F647-48EA-A8D8-FD93B8690CF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FD44B49-3E41-4E29-9B09-64975B87232B}" type="sibTrans" cxnId="{4740C4B8-F647-48EA-A8D8-FD93B8690CF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B31F1A6-9F8D-45AE-8C8C-153FE7E15E1D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questa realtà </a:t>
          </a:r>
          <a:r>
            <a:rPr lang="it-IT" b="1" dirty="0" smtClean="0">
              <a:solidFill>
                <a:schemeClr val="tx1"/>
              </a:solidFill>
            </a:rPr>
            <a:t>è conoscibile in modo oggettivo</a:t>
          </a:r>
          <a:r>
            <a:rPr lang="it-IT" dirty="0" smtClean="0">
              <a:solidFill>
                <a:schemeClr val="tx1"/>
              </a:solidFill>
            </a:rPr>
            <a:t>, senza alcun intervento valutativo da parte del ricercatore;</a:t>
          </a:r>
          <a:endParaRPr lang="it-IT" dirty="0">
            <a:solidFill>
              <a:schemeClr val="tx1"/>
            </a:solidFill>
          </a:endParaRPr>
        </a:p>
      </dgm:t>
    </dgm:pt>
    <dgm:pt modelId="{EC63CF2B-37F9-4DED-88A4-08EE4C2EA1C4}" type="parTrans" cxnId="{B7C6F4E2-E754-4B82-9213-D895127CA03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8BC3AE8-E2ED-4E72-947F-52B43D7B19AD}" type="sibTrans" cxnId="{B7C6F4E2-E754-4B82-9213-D895127CA03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AB619A0-33C8-439A-92DF-D7149652A454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il </a:t>
          </a:r>
          <a:r>
            <a:rPr lang="it-IT" b="1" dirty="0" smtClean="0">
              <a:solidFill>
                <a:schemeClr val="tx1"/>
              </a:solidFill>
            </a:rPr>
            <a:t>metodo </a:t>
          </a:r>
          <a:r>
            <a:rPr lang="it-IT" dirty="0" smtClean="0">
              <a:solidFill>
                <a:schemeClr val="tx1"/>
              </a:solidFill>
            </a:rPr>
            <a:t>è </a:t>
          </a:r>
          <a:r>
            <a:rPr lang="it-IT" b="1" dirty="0" smtClean="0">
              <a:solidFill>
                <a:schemeClr val="tx1"/>
              </a:solidFill>
            </a:rPr>
            <a:t>sperimentale</a:t>
          </a:r>
          <a:r>
            <a:rPr lang="it-IT" dirty="0" smtClean="0">
              <a:solidFill>
                <a:schemeClr val="tx1"/>
              </a:solidFill>
            </a:rPr>
            <a:t> e mira alla </a:t>
          </a:r>
          <a:r>
            <a:rPr lang="it-IT" b="1" dirty="0" smtClean="0">
              <a:solidFill>
                <a:schemeClr val="tx1"/>
              </a:solidFill>
            </a:rPr>
            <a:t>formulazione di leggi universalmente valide e immutabili </a:t>
          </a:r>
          <a:r>
            <a:rPr lang="it-IT" dirty="0" smtClean="0">
              <a:solidFill>
                <a:schemeClr val="tx1"/>
              </a:solidFill>
            </a:rPr>
            <a:t>espresse in </a:t>
          </a:r>
          <a:r>
            <a:rPr lang="it-IT" b="1" dirty="0" smtClean="0">
              <a:solidFill>
                <a:schemeClr val="tx1"/>
              </a:solidFill>
            </a:rPr>
            <a:t>linguaggio matematico</a:t>
          </a:r>
          <a:r>
            <a:rPr lang="it-IT" dirty="0" smtClean="0">
              <a:solidFill>
                <a:schemeClr val="tx1"/>
              </a:solidFill>
            </a:rPr>
            <a:t>;</a:t>
          </a:r>
          <a:endParaRPr lang="it-IT" dirty="0">
            <a:solidFill>
              <a:schemeClr val="tx1"/>
            </a:solidFill>
          </a:endParaRPr>
        </a:p>
      </dgm:t>
    </dgm:pt>
    <dgm:pt modelId="{A9D0A846-035F-4AB0-8468-D90932731FED}" type="parTrans" cxnId="{825185D8-6526-4F50-BEA6-BC917CE3910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1227404-A54A-4CDD-9BCA-B24D32B5DDC3}" type="sibTrans" cxnId="{825185D8-6526-4F50-BEA6-BC917CE3910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647CDE4-A67A-4CCF-9AA4-668ECA5522DB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obiettivo della scienza è la </a:t>
          </a:r>
          <a:r>
            <a:rPr lang="it-IT" b="1" dirty="0" smtClean="0">
              <a:solidFill>
                <a:schemeClr val="tx1"/>
              </a:solidFill>
            </a:rPr>
            <a:t>spiegazione</a:t>
          </a:r>
          <a:r>
            <a:rPr lang="it-IT" dirty="0" smtClean="0">
              <a:solidFill>
                <a:schemeClr val="tx1"/>
              </a:solidFill>
            </a:rPr>
            <a:t> dei fenomeni in termini di </a:t>
          </a:r>
          <a:r>
            <a:rPr lang="it-IT" b="1" dirty="0" smtClean="0">
              <a:solidFill>
                <a:schemeClr val="tx1"/>
              </a:solidFill>
            </a:rPr>
            <a:t>nessi causali</a:t>
          </a:r>
          <a:r>
            <a:rPr lang="it-IT" dirty="0" smtClean="0">
              <a:solidFill>
                <a:schemeClr val="tx1"/>
              </a:solidFill>
            </a:rPr>
            <a:t>;</a:t>
          </a:r>
          <a:endParaRPr lang="it-IT" dirty="0">
            <a:solidFill>
              <a:schemeClr val="tx1"/>
            </a:solidFill>
          </a:endParaRPr>
        </a:p>
      </dgm:t>
    </dgm:pt>
    <dgm:pt modelId="{58440373-5CB4-484B-8552-58D588E5AABD}" type="parTrans" cxnId="{E7F29CDF-C825-419C-A4F0-556BF600F02A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FE6B2E1-26C3-4DC6-8742-EC5D55A9CF97}" type="sibTrans" cxnId="{E7F29CDF-C825-419C-A4F0-556BF600F02A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BE2844A-D6CB-4966-A453-0106825B2830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i </a:t>
          </a:r>
          <a:r>
            <a:rPr lang="it-IT" b="1" dirty="0" smtClean="0">
              <a:solidFill>
                <a:schemeClr val="tx1"/>
              </a:solidFill>
            </a:rPr>
            <a:t>procedimenti</a:t>
          </a:r>
          <a:r>
            <a:rPr lang="it-IT" dirty="0" smtClean="0">
              <a:solidFill>
                <a:schemeClr val="tx1"/>
              </a:solidFill>
            </a:rPr>
            <a:t> sono prevalentemente </a:t>
          </a:r>
          <a:r>
            <a:rPr lang="it-IT" b="1" dirty="0" smtClean="0">
              <a:solidFill>
                <a:schemeClr val="tx1"/>
              </a:solidFill>
            </a:rPr>
            <a:t>induttivi</a:t>
          </a:r>
          <a:r>
            <a:rPr lang="it-IT" dirty="0" smtClean="0">
              <a:solidFill>
                <a:schemeClr val="tx1"/>
              </a:solidFill>
            </a:rPr>
            <a:t> e basati sull’</a:t>
          </a:r>
          <a:r>
            <a:rPr lang="it-IT" b="0" dirty="0" smtClean="0">
              <a:solidFill>
                <a:schemeClr val="tx1"/>
              </a:solidFill>
            </a:rPr>
            <a:t>osservazione</a:t>
          </a:r>
          <a:r>
            <a:rPr lang="it-IT" dirty="0" smtClean="0">
              <a:solidFill>
                <a:schemeClr val="tx1"/>
              </a:solidFill>
            </a:rPr>
            <a:t>.</a:t>
          </a:r>
          <a:endParaRPr lang="it-IT" dirty="0">
            <a:solidFill>
              <a:schemeClr val="tx1"/>
            </a:solidFill>
          </a:endParaRPr>
        </a:p>
      </dgm:t>
    </dgm:pt>
    <dgm:pt modelId="{4D1F5E0F-1841-489D-A7FF-62A0E9BB436D}" type="parTrans" cxnId="{A57DBB76-FDB8-43E1-ACF2-2E5BF4BA8875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F6DAFF46-0E2B-455B-97C4-3E15C6BE2589}" type="sibTrans" cxnId="{A57DBB76-FDB8-43E1-ACF2-2E5BF4BA8875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F72169E2-F3DD-43D9-820D-AADE8CCDDD34}" type="pres">
      <dgm:prSet presAssocID="{77EFF1E0-6029-493F-ACC8-3F6A571479E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6C50CDB9-AB85-4D7E-9C58-12EF794A61E3}" type="pres">
      <dgm:prSet presAssocID="{14A12BB7-5384-4AF3-B192-6F2CCE8A8613}" presName="parentLin" presStyleCnt="0"/>
      <dgm:spPr/>
    </dgm:pt>
    <dgm:pt modelId="{EF69034C-B04D-4CF8-A2B2-D2702E8010F3}" type="pres">
      <dgm:prSet presAssocID="{14A12BB7-5384-4AF3-B192-6F2CCE8A8613}" presName="parentLeftMargin" presStyleLbl="node1" presStyleIdx="0" presStyleCnt="1"/>
      <dgm:spPr/>
      <dgm:t>
        <a:bodyPr/>
        <a:lstStyle/>
        <a:p>
          <a:endParaRPr lang="it-IT"/>
        </a:p>
      </dgm:t>
    </dgm:pt>
    <dgm:pt modelId="{27B0BD93-9BE4-4416-9369-07EEA1E03CE6}" type="pres">
      <dgm:prSet presAssocID="{14A12BB7-5384-4AF3-B192-6F2CCE8A861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0C38CB85-9C05-4F57-9FDC-99FDBDB52D95}" type="pres">
      <dgm:prSet presAssocID="{14A12BB7-5384-4AF3-B192-6F2CCE8A8613}" presName="negativeSpace" presStyleCnt="0"/>
      <dgm:spPr/>
    </dgm:pt>
    <dgm:pt modelId="{F2CDF3F0-34A3-4779-B583-23D76CA4AB93}" type="pres">
      <dgm:prSet presAssocID="{14A12BB7-5384-4AF3-B192-6F2CCE8A8613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88EF6857-9F63-4D41-B645-A668B0B6DF42}" type="presOf" srcId="{7BE2844A-D6CB-4966-A453-0106825B2830}" destId="{F2CDF3F0-34A3-4779-B583-23D76CA4AB93}" srcOrd="0" destOrd="4" presId="urn:microsoft.com/office/officeart/2005/8/layout/list1"/>
    <dgm:cxn modelId="{825185D8-6526-4F50-BEA6-BC917CE3910E}" srcId="{14A12BB7-5384-4AF3-B192-6F2CCE8A8613}" destId="{9AB619A0-33C8-439A-92DF-D7149652A454}" srcOrd="2" destOrd="0" parTransId="{A9D0A846-035F-4AB0-8468-D90932731FED}" sibTransId="{01227404-A54A-4CDD-9BCA-B24D32B5DDC3}"/>
    <dgm:cxn modelId="{2AECD6D7-3D4C-4501-9B7B-68A623209C64}" type="presOf" srcId="{14A12BB7-5384-4AF3-B192-6F2CCE8A8613}" destId="{EF69034C-B04D-4CF8-A2B2-D2702E8010F3}" srcOrd="0" destOrd="0" presId="urn:microsoft.com/office/officeart/2005/8/layout/list1"/>
    <dgm:cxn modelId="{B7C6F4E2-E754-4B82-9213-D895127CA031}" srcId="{14A12BB7-5384-4AF3-B192-6F2CCE8A8613}" destId="{DB31F1A6-9F8D-45AE-8C8C-153FE7E15E1D}" srcOrd="1" destOrd="0" parTransId="{EC63CF2B-37F9-4DED-88A4-08EE4C2EA1C4}" sibTransId="{28BC3AE8-E2ED-4E72-947F-52B43D7B19AD}"/>
    <dgm:cxn modelId="{D59017F4-58B2-41E6-BA89-DBB7D0A548DE}" type="presOf" srcId="{D647CDE4-A67A-4CCF-9AA4-668ECA5522DB}" destId="{F2CDF3F0-34A3-4779-B583-23D76CA4AB93}" srcOrd="0" destOrd="3" presId="urn:microsoft.com/office/officeart/2005/8/layout/list1"/>
    <dgm:cxn modelId="{E7F29CDF-C825-419C-A4F0-556BF600F02A}" srcId="{14A12BB7-5384-4AF3-B192-6F2CCE8A8613}" destId="{D647CDE4-A67A-4CCF-9AA4-668ECA5522DB}" srcOrd="3" destOrd="0" parTransId="{58440373-5CB4-484B-8552-58D588E5AABD}" sibTransId="{6FE6B2E1-26C3-4DC6-8742-EC5D55A9CF97}"/>
    <dgm:cxn modelId="{08133E2E-C819-45EC-9DC5-844D9A6265C3}" type="presOf" srcId="{DB31F1A6-9F8D-45AE-8C8C-153FE7E15E1D}" destId="{F2CDF3F0-34A3-4779-B583-23D76CA4AB93}" srcOrd="0" destOrd="1" presId="urn:microsoft.com/office/officeart/2005/8/layout/list1"/>
    <dgm:cxn modelId="{80A62CA8-5D13-45BC-9D2F-460B14D2514F}" type="presOf" srcId="{77EFF1E0-6029-493F-ACC8-3F6A571479ED}" destId="{F72169E2-F3DD-43D9-820D-AADE8CCDDD34}" srcOrd="0" destOrd="0" presId="urn:microsoft.com/office/officeart/2005/8/layout/list1"/>
    <dgm:cxn modelId="{9DDB207F-22B8-48D6-9220-22CA60C449D6}" srcId="{77EFF1E0-6029-493F-ACC8-3F6A571479ED}" destId="{14A12BB7-5384-4AF3-B192-6F2CCE8A8613}" srcOrd="0" destOrd="0" parTransId="{BA98D7E5-6435-4A9C-9149-9C69C31A7689}" sibTransId="{569883F9-E149-42FD-9030-D039FDCE1666}"/>
    <dgm:cxn modelId="{B32E386C-2CC1-4612-9246-B96C6904237E}" type="presOf" srcId="{9AB619A0-33C8-439A-92DF-D7149652A454}" destId="{F2CDF3F0-34A3-4779-B583-23D76CA4AB93}" srcOrd="0" destOrd="2" presId="urn:microsoft.com/office/officeart/2005/8/layout/list1"/>
    <dgm:cxn modelId="{4740C4B8-F647-48EA-A8D8-FD93B8690CFE}" srcId="{14A12BB7-5384-4AF3-B192-6F2CCE8A8613}" destId="{8ED5C5FE-717F-46F3-90F1-4EC5916F9CB4}" srcOrd="0" destOrd="0" parTransId="{C2934D18-4563-4764-A9FC-0393F137CFE0}" sibTransId="{6FD44B49-3E41-4E29-9B09-64975B87232B}"/>
    <dgm:cxn modelId="{DCD98983-CFC7-4204-8BF5-5046D2BE816A}" type="presOf" srcId="{8ED5C5FE-717F-46F3-90F1-4EC5916F9CB4}" destId="{F2CDF3F0-34A3-4779-B583-23D76CA4AB93}" srcOrd="0" destOrd="0" presId="urn:microsoft.com/office/officeart/2005/8/layout/list1"/>
    <dgm:cxn modelId="{A57DBB76-FDB8-43E1-ACF2-2E5BF4BA8875}" srcId="{14A12BB7-5384-4AF3-B192-6F2CCE8A8613}" destId="{7BE2844A-D6CB-4966-A453-0106825B2830}" srcOrd="4" destOrd="0" parTransId="{4D1F5E0F-1841-489D-A7FF-62A0E9BB436D}" sibTransId="{F6DAFF46-0E2B-455B-97C4-3E15C6BE2589}"/>
    <dgm:cxn modelId="{05E6DF26-EADD-48EC-86E9-CA29A3181B2A}" type="presOf" srcId="{14A12BB7-5384-4AF3-B192-6F2CCE8A8613}" destId="{27B0BD93-9BE4-4416-9369-07EEA1E03CE6}" srcOrd="1" destOrd="0" presId="urn:microsoft.com/office/officeart/2005/8/layout/list1"/>
    <dgm:cxn modelId="{D7887286-A5AE-4B95-963F-6E55EE280053}" type="presParOf" srcId="{F72169E2-F3DD-43D9-820D-AADE8CCDDD34}" destId="{6C50CDB9-AB85-4D7E-9C58-12EF794A61E3}" srcOrd="0" destOrd="0" presId="urn:microsoft.com/office/officeart/2005/8/layout/list1"/>
    <dgm:cxn modelId="{070B081D-7636-4694-B7D7-BD4E8498AE7F}" type="presParOf" srcId="{6C50CDB9-AB85-4D7E-9C58-12EF794A61E3}" destId="{EF69034C-B04D-4CF8-A2B2-D2702E8010F3}" srcOrd="0" destOrd="0" presId="urn:microsoft.com/office/officeart/2005/8/layout/list1"/>
    <dgm:cxn modelId="{D8D950D1-9F9A-4835-B88A-F2B922087DDC}" type="presParOf" srcId="{6C50CDB9-AB85-4D7E-9C58-12EF794A61E3}" destId="{27B0BD93-9BE4-4416-9369-07EEA1E03CE6}" srcOrd="1" destOrd="0" presId="urn:microsoft.com/office/officeart/2005/8/layout/list1"/>
    <dgm:cxn modelId="{5753F234-3D41-4E19-AFBF-27B7C09FE2DB}" type="presParOf" srcId="{F72169E2-F3DD-43D9-820D-AADE8CCDDD34}" destId="{0C38CB85-9C05-4F57-9FDC-99FDBDB52D95}" srcOrd="1" destOrd="0" presId="urn:microsoft.com/office/officeart/2005/8/layout/list1"/>
    <dgm:cxn modelId="{953D02B0-EB54-4C4D-8B97-9F4BFCA00EE4}" type="presParOf" srcId="{F72169E2-F3DD-43D9-820D-AADE8CCDDD34}" destId="{F2CDF3F0-34A3-4779-B583-23D76CA4AB93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FE16F5F-AE8B-4117-BB40-8D910447D669}" type="doc">
      <dgm:prSet loTypeId="urn:microsoft.com/office/officeart/2005/8/layout/hierarchy2" loCatId="hierarchy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it-IT"/>
        </a:p>
      </dgm:t>
    </dgm:pt>
    <dgm:pt modelId="{76D72C5A-6CED-4D89-BC08-E9B9EB2381A8}">
      <dgm:prSet custT="1"/>
      <dgm:spPr/>
      <dgm:t>
        <a:bodyPr/>
        <a:lstStyle/>
        <a:p>
          <a:pPr rtl="0"/>
          <a:r>
            <a:rPr lang="it-IT" sz="1600" dirty="0" smtClean="0">
              <a:solidFill>
                <a:schemeClr val="tx1"/>
              </a:solidFill>
            </a:rPr>
            <a:t>tra </a:t>
          </a:r>
          <a:r>
            <a:rPr lang="it-IT" sz="1600" b="1" dirty="0" smtClean="0">
              <a:solidFill>
                <a:schemeClr val="tx1"/>
              </a:solidFill>
            </a:rPr>
            <a:t>1800 e inizi 1900</a:t>
          </a:r>
          <a:r>
            <a:rPr lang="it-IT" sz="1600" dirty="0" smtClean="0">
              <a:solidFill>
                <a:schemeClr val="tx1"/>
              </a:solidFill>
            </a:rPr>
            <a:t>:</a:t>
          </a:r>
          <a:endParaRPr lang="it-IT" sz="1600" dirty="0">
            <a:solidFill>
              <a:schemeClr val="tx1"/>
            </a:solidFill>
          </a:endParaRPr>
        </a:p>
      </dgm:t>
    </dgm:pt>
    <dgm:pt modelId="{94C40CF7-C03E-48D2-8357-A9439FB29CED}" type="parTrans" cxnId="{8DA7AA9E-D656-49D7-A510-9CC45E5319E7}">
      <dgm:prSet/>
      <dgm:spPr/>
      <dgm:t>
        <a:bodyPr/>
        <a:lstStyle/>
        <a:p>
          <a:endParaRPr lang="it-IT" sz="2000">
            <a:solidFill>
              <a:schemeClr val="tx1"/>
            </a:solidFill>
          </a:endParaRPr>
        </a:p>
      </dgm:t>
    </dgm:pt>
    <dgm:pt modelId="{1A8B25E6-92BE-494D-AFB2-DBD886EEA149}" type="sibTrans" cxnId="{8DA7AA9E-D656-49D7-A510-9CC45E5319E7}">
      <dgm:prSet/>
      <dgm:spPr/>
      <dgm:t>
        <a:bodyPr/>
        <a:lstStyle/>
        <a:p>
          <a:endParaRPr lang="it-IT" sz="2000">
            <a:solidFill>
              <a:schemeClr val="tx1"/>
            </a:solidFill>
          </a:endParaRPr>
        </a:p>
      </dgm:t>
    </dgm:pt>
    <dgm:pt modelId="{611E990F-D492-454D-BF0F-6C4AE0A16CF7}">
      <dgm:prSet custT="1"/>
      <dgm:spPr/>
      <dgm:t>
        <a:bodyPr/>
        <a:lstStyle/>
        <a:p>
          <a:pPr rtl="0"/>
          <a:r>
            <a:rPr lang="it-IT" sz="1600" dirty="0" smtClean="0">
              <a:solidFill>
                <a:schemeClr val="tx1"/>
              </a:solidFill>
            </a:rPr>
            <a:t>presupposti per nuova </a:t>
          </a:r>
          <a:r>
            <a:rPr lang="it-IT" sz="1600" b="1" dirty="0" smtClean="0">
              <a:solidFill>
                <a:schemeClr val="tx1"/>
              </a:solidFill>
            </a:rPr>
            <a:t>rivoluzione nel modo di concepire l’universo fisico </a:t>
          </a:r>
          <a:r>
            <a:rPr lang="it-IT" sz="1600" dirty="0" smtClean="0">
              <a:solidFill>
                <a:schemeClr val="tx1"/>
              </a:solidFill>
            </a:rPr>
            <a:t>(teoria della termodinamica, fisica dei quanti, relatività);</a:t>
          </a:r>
          <a:endParaRPr lang="it-IT" sz="1600" dirty="0">
            <a:solidFill>
              <a:schemeClr val="tx1"/>
            </a:solidFill>
          </a:endParaRPr>
        </a:p>
      </dgm:t>
    </dgm:pt>
    <dgm:pt modelId="{1E4303AC-3007-41F7-A60E-D36351EC2EEE}" type="parTrans" cxnId="{F790DDC7-ED49-46EB-B0D3-E564717F0B11}">
      <dgm:prSet custT="1"/>
      <dgm:spPr/>
      <dgm:t>
        <a:bodyPr/>
        <a:lstStyle/>
        <a:p>
          <a:endParaRPr lang="it-IT" sz="1000">
            <a:solidFill>
              <a:schemeClr val="tx1"/>
            </a:solidFill>
          </a:endParaRPr>
        </a:p>
      </dgm:t>
    </dgm:pt>
    <dgm:pt modelId="{96A580A8-CBC8-431A-B2C6-E9B7A7B66F1A}" type="sibTrans" cxnId="{F790DDC7-ED49-46EB-B0D3-E564717F0B11}">
      <dgm:prSet/>
      <dgm:spPr/>
      <dgm:t>
        <a:bodyPr/>
        <a:lstStyle/>
        <a:p>
          <a:endParaRPr lang="it-IT" sz="2000">
            <a:solidFill>
              <a:schemeClr val="tx1"/>
            </a:solidFill>
          </a:endParaRPr>
        </a:p>
      </dgm:t>
    </dgm:pt>
    <dgm:pt modelId="{D56B156A-9644-46BC-9AB7-DE6F556E2D3A}">
      <dgm:prSet custT="1"/>
      <dgm:spPr/>
      <dgm:t>
        <a:bodyPr/>
        <a:lstStyle/>
        <a:p>
          <a:pPr rtl="0"/>
          <a:r>
            <a:rPr lang="it-IT" sz="1600" smtClean="0">
              <a:solidFill>
                <a:schemeClr val="tx1"/>
              </a:solidFill>
            </a:rPr>
            <a:t>si accetta l’idea della </a:t>
          </a:r>
          <a:r>
            <a:rPr lang="it-IT" sz="1600" b="1" smtClean="0">
              <a:solidFill>
                <a:schemeClr val="tx1"/>
              </a:solidFill>
            </a:rPr>
            <a:t>compresenza di più modelli teorici </a:t>
          </a:r>
          <a:r>
            <a:rPr lang="it-IT" sz="1600" smtClean="0">
              <a:solidFill>
                <a:schemeClr val="tx1"/>
              </a:solidFill>
            </a:rPr>
            <a:t>e la </a:t>
          </a:r>
          <a:r>
            <a:rPr lang="it-IT" sz="1600" b="1" smtClean="0">
              <a:solidFill>
                <a:schemeClr val="tx1"/>
              </a:solidFill>
            </a:rPr>
            <a:t>teoria </a:t>
          </a:r>
          <a:r>
            <a:rPr lang="it-IT" sz="1600" smtClean="0">
              <a:solidFill>
                <a:schemeClr val="tx1"/>
              </a:solidFill>
            </a:rPr>
            <a:t>diviene «un </a:t>
          </a:r>
          <a:r>
            <a:rPr lang="it-IT" sz="1600" b="1" smtClean="0">
              <a:solidFill>
                <a:schemeClr val="tx1"/>
              </a:solidFill>
            </a:rPr>
            <a:t>elemento attivo di costruzione della realtà </a:t>
          </a:r>
          <a:r>
            <a:rPr lang="it-IT" sz="1600" smtClean="0">
              <a:solidFill>
                <a:schemeClr val="tx1"/>
              </a:solidFill>
            </a:rPr>
            <a:t>stessa»;</a:t>
          </a:r>
          <a:endParaRPr lang="it-IT" sz="1600">
            <a:solidFill>
              <a:schemeClr val="tx1"/>
            </a:solidFill>
          </a:endParaRPr>
        </a:p>
      </dgm:t>
    </dgm:pt>
    <dgm:pt modelId="{47C68DED-C9F1-4F04-B32A-0D9B2360883B}" type="parTrans" cxnId="{8CB0980A-796A-4FDB-99C0-EBBE88D7C1B2}">
      <dgm:prSet custT="1"/>
      <dgm:spPr/>
      <dgm:t>
        <a:bodyPr/>
        <a:lstStyle/>
        <a:p>
          <a:endParaRPr lang="it-IT" sz="700">
            <a:solidFill>
              <a:schemeClr val="tx1"/>
            </a:solidFill>
          </a:endParaRPr>
        </a:p>
      </dgm:t>
    </dgm:pt>
    <dgm:pt modelId="{2F3092CB-8C57-496F-B89F-79AD31FC5430}" type="sibTrans" cxnId="{8CB0980A-796A-4FDB-99C0-EBBE88D7C1B2}">
      <dgm:prSet/>
      <dgm:spPr/>
      <dgm:t>
        <a:bodyPr/>
        <a:lstStyle/>
        <a:p>
          <a:endParaRPr lang="it-IT" sz="2000">
            <a:solidFill>
              <a:schemeClr val="tx1"/>
            </a:solidFill>
          </a:endParaRPr>
        </a:p>
      </dgm:t>
    </dgm:pt>
    <dgm:pt modelId="{C20F2F36-0619-4427-B637-4920239AEDE4}">
      <dgm:prSet custT="1"/>
      <dgm:spPr/>
      <dgm:t>
        <a:bodyPr/>
        <a:lstStyle/>
        <a:p>
          <a:pPr rtl="0"/>
          <a:r>
            <a:rPr lang="it-IT" sz="1600" smtClean="0">
              <a:solidFill>
                <a:schemeClr val="tx1"/>
              </a:solidFill>
            </a:rPr>
            <a:t>si evidenziano i </a:t>
          </a:r>
          <a:r>
            <a:rPr lang="it-IT" sz="1600" b="1" smtClean="0">
              <a:solidFill>
                <a:schemeClr val="tx1"/>
              </a:solidFill>
            </a:rPr>
            <a:t>limiti</a:t>
          </a:r>
          <a:r>
            <a:rPr lang="it-IT" sz="1600" smtClean="0">
              <a:solidFill>
                <a:schemeClr val="tx1"/>
              </a:solidFill>
            </a:rPr>
            <a:t> del realismo ingenuo dell’empirismo classico e dell’</a:t>
          </a:r>
          <a:r>
            <a:rPr lang="it-IT" sz="1600" b="1" smtClean="0">
              <a:solidFill>
                <a:schemeClr val="tx1"/>
              </a:solidFill>
            </a:rPr>
            <a:t>induttivismo</a:t>
          </a:r>
          <a:r>
            <a:rPr lang="it-IT" sz="1600" smtClean="0">
              <a:solidFill>
                <a:schemeClr val="tx1"/>
              </a:solidFill>
            </a:rPr>
            <a:t>, ed entra in crisi  la concezione positivista del </a:t>
          </a:r>
          <a:r>
            <a:rPr lang="it-IT" sz="1600" b="1" smtClean="0">
              <a:solidFill>
                <a:schemeClr val="tx1"/>
              </a:solidFill>
            </a:rPr>
            <a:t>progresso cumulativo </a:t>
          </a:r>
          <a:r>
            <a:rPr lang="it-IT" sz="1600" smtClean="0">
              <a:solidFill>
                <a:schemeClr val="tx1"/>
              </a:solidFill>
            </a:rPr>
            <a:t>e unilineare del sapere scientifico.</a:t>
          </a:r>
          <a:endParaRPr lang="it-IT" sz="1600">
            <a:solidFill>
              <a:schemeClr val="tx1"/>
            </a:solidFill>
          </a:endParaRPr>
        </a:p>
      </dgm:t>
    </dgm:pt>
    <dgm:pt modelId="{90AEFD82-3681-40D9-AE8D-AA64388AE002}" type="parTrans" cxnId="{553068FC-D864-4048-A78F-92ED9848B9CC}">
      <dgm:prSet custT="1"/>
      <dgm:spPr/>
      <dgm:t>
        <a:bodyPr/>
        <a:lstStyle/>
        <a:p>
          <a:endParaRPr lang="it-IT" sz="1000">
            <a:solidFill>
              <a:schemeClr val="tx1"/>
            </a:solidFill>
          </a:endParaRPr>
        </a:p>
      </dgm:t>
    </dgm:pt>
    <dgm:pt modelId="{510B623A-6967-443B-A77E-298CBD39514D}" type="sibTrans" cxnId="{553068FC-D864-4048-A78F-92ED9848B9CC}">
      <dgm:prSet/>
      <dgm:spPr/>
      <dgm:t>
        <a:bodyPr/>
        <a:lstStyle/>
        <a:p>
          <a:endParaRPr lang="it-IT" sz="2000">
            <a:solidFill>
              <a:schemeClr val="tx1"/>
            </a:solidFill>
          </a:endParaRPr>
        </a:p>
      </dgm:t>
    </dgm:pt>
    <dgm:pt modelId="{139D91C7-251F-45EC-A2CB-27E3947452CD}" type="pres">
      <dgm:prSet presAssocID="{FFE16F5F-AE8B-4117-BB40-8D910447D669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F2304015-CD33-4084-A65B-989FCF5104CD}" type="pres">
      <dgm:prSet presAssocID="{76D72C5A-6CED-4D89-BC08-E9B9EB2381A8}" presName="root1" presStyleCnt="0"/>
      <dgm:spPr/>
    </dgm:pt>
    <dgm:pt modelId="{DB109CD1-44D4-43CF-BAC1-03FBF4997258}" type="pres">
      <dgm:prSet presAssocID="{76D72C5A-6CED-4D89-BC08-E9B9EB2381A8}" presName="LevelOneTextNode" presStyleLbl="node0" presStyleIdx="0" presStyleCnt="1" custLinFactNeighborX="-22422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6725CB94-E049-4823-A6A4-F125D5098311}" type="pres">
      <dgm:prSet presAssocID="{76D72C5A-6CED-4D89-BC08-E9B9EB2381A8}" presName="level2hierChild" presStyleCnt="0"/>
      <dgm:spPr/>
    </dgm:pt>
    <dgm:pt modelId="{3FA58C59-0DA4-4D14-A2AB-DB6B796D0CE9}" type="pres">
      <dgm:prSet presAssocID="{1E4303AC-3007-41F7-A60E-D36351EC2EEE}" presName="conn2-1" presStyleLbl="parChTrans1D2" presStyleIdx="0" presStyleCnt="3"/>
      <dgm:spPr/>
      <dgm:t>
        <a:bodyPr/>
        <a:lstStyle/>
        <a:p>
          <a:endParaRPr lang="it-IT"/>
        </a:p>
      </dgm:t>
    </dgm:pt>
    <dgm:pt modelId="{73230955-BD95-44CA-A5D5-DB35F1B4BFBE}" type="pres">
      <dgm:prSet presAssocID="{1E4303AC-3007-41F7-A60E-D36351EC2EEE}" presName="connTx" presStyleLbl="parChTrans1D2" presStyleIdx="0" presStyleCnt="3"/>
      <dgm:spPr/>
      <dgm:t>
        <a:bodyPr/>
        <a:lstStyle/>
        <a:p>
          <a:endParaRPr lang="it-IT"/>
        </a:p>
      </dgm:t>
    </dgm:pt>
    <dgm:pt modelId="{00894B2F-D05A-4F87-9E4F-3366EACF5203}" type="pres">
      <dgm:prSet presAssocID="{611E990F-D492-454D-BF0F-6C4AE0A16CF7}" presName="root2" presStyleCnt="0"/>
      <dgm:spPr/>
    </dgm:pt>
    <dgm:pt modelId="{A3BA8576-D00D-44A3-8C04-891023B6085C}" type="pres">
      <dgm:prSet presAssocID="{611E990F-D492-454D-BF0F-6C4AE0A16CF7}" presName="LevelTwoTextNode" presStyleLbl="node2" presStyleIdx="0" presStyleCnt="3" custScaleX="121162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72103C2E-2432-48B7-BD87-7220FACBBEF2}" type="pres">
      <dgm:prSet presAssocID="{611E990F-D492-454D-BF0F-6C4AE0A16CF7}" presName="level3hierChild" presStyleCnt="0"/>
      <dgm:spPr/>
    </dgm:pt>
    <dgm:pt modelId="{1443851A-BA8D-434B-A292-25FD089425CF}" type="pres">
      <dgm:prSet presAssocID="{47C68DED-C9F1-4F04-B32A-0D9B2360883B}" presName="conn2-1" presStyleLbl="parChTrans1D2" presStyleIdx="1" presStyleCnt="3"/>
      <dgm:spPr/>
      <dgm:t>
        <a:bodyPr/>
        <a:lstStyle/>
        <a:p>
          <a:endParaRPr lang="it-IT"/>
        </a:p>
      </dgm:t>
    </dgm:pt>
    <dgm:pt modelId="{2C789464-23D7-4F5C-9E60-C56BC283E2B1}" type="pres">
      <dgm:prSet presAssocID="{47C68DED-C9F1-4F04-B32A-0D9B2360883B}" presName="connTx" presStyleLbl="parChTrans1D2" presStyleIdx="1" presStyleCnt="3"/>
      <dgm:spPr/>
      <dgm:t>
        <a:bodyPr/>
        <a:lstStyle/>
        <a:p>
          <a:endParaRPr lang="it-IT"/>
        </a:p>
      </dgm:t>
    </dgm:pt>
    <dgm:pt modelId="{2938277D-E0B3-43AD-871F-A54430A244EB}" type="pres">
      <dgm:prSet presAssocID="{D56B156A-9644-46BC-9AB7-DE6F556E2D3A}" presName="root2" presStyleCnt="0"/>
      <dgm:spPr/>
    </dgm:pt>
    <dgm:pt modelId="{5F21B1F6-571C-4A57-A8DF-3BAAC4342B3C}" type="pres">
      <dgm:prSet presAssocID="{D56B156A-9644-46BC-9AB7-DE6F556E2D3A}" presName="LevelTwoTextNode" presStyleLbl="node2" presStyleIdx="1" presStyleCnt="3" custScaleX="121162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1E4BBFFE-2252-49F9-8F84-458B3CFCF99D}" type="pres">
      <dgm:prSet presAssocID="{D56B156A-9644-46BC-9AB7-DE6F556E2D3A}" presName="level3hierChild" presStyleCnt="0"/>
      <dgm:spPr/>
    </dgm:pt>
    <dgm:pt modelId="{C5067F4D-D265-4BA3-8853-C662D5CECD71}" type="pres">
      <dgm:prSet presAssocID="{90AEFD82-3681-40D9-AE8D-AA64388AE002}" presName="conn2-1" presStyleLbl="parChTrans1D2" presStyleIdx="2" presStyleCnt="3"/>
      <dgm:spPr/>
      <dgm:t>
        <a:bodyPr/>
        <a:lstStyle/>
        <a:p>
          <a:endParaRPr lang="it-IT"/>
        </a:p>
      </dgm:t>
    </dgm:pt>
    <dgm:pt modelId="{4D77EFCE-9897-4371-BACC-C83CC8770322}" type="pres">
      <dgm:prSet presAssocID="{90AEFD82-3681-40D9-AE8D-AA64388AE002}" presName="connTx" presStyleLbl="parChTrans1D2" presStyleIdx="2" presStyleCnt="3"/>
      <dgm:spPr/>
      <dgm:t>
        <a:bodyPr/>
        <a:lstStyle/>
        <a:p>
          <a:endParaRPr lang="it-IT"/>
        </a:p>
      </dgm:t>
    </dgm:pt>
    <dgm:pt modelId="{14D92DE6-041B-4CF9-BD2B-0F9A571C0C2D}" type="pres">
      <dgm:prSet presAssocID="{C20F2F36-0619-4427-B637-4920239AEDE4}" presName="root2" presStyleCnt="0"/>
      <dgm:spPr/>
    </dgm:pt>
    <dgm:pt modelId="{6DFB9F7C-6500-43C4-8C09-C91BCA57E7EB}" type="pres">
      <dgm:prSet presAssocID="{C20F2F36-0619-4427-B637-4920239AEDE4}" presName="LevelTwoTextNode" presStyleLbl="node2" presStyleIdx="2" presStyleCnt="3" custScaleX="121162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564FDDF8-1145-487A-ABC3-DAC165F6E5C4}" type="pres">
      <dgm:prSet presAssocID="{C20F2F36-0619-4427-B637-4920239AEDE4}" presName="level3hierChild" presStyleCnt="0"/>
      <dgm:spPr/>
    </dgm:pt>
  </dgm:ptLst>
  <dgm:cxnLst>
    <dgm:cxn modelId="{5D0ABB85-B8C4-47BE-9EE3-2F8B0A7F6F8E}" type="presOf" srcId="{FFE16F5F-AE8B-4117-BB40-8D910447D669}" destId="{139D91C7-251F-45EC-A2CB-27E3947452CD}" srcOrd="0" destOrd="0" presId="urn:microsoft.com/office/officeart/2005/8/layout/hierarchy2"/>
    <dgm:cxn modelId="{7584133E-B17C-4FAC-8034-F4356D2CFC4E}" type="presOf" srcId="{1E4303AC-3007-41F7-A60E-D36351EC2EEE}" destId="{73230955-BD95-44CA-A5D5-DB35F1B4BFBE}" srcOrd="1" destOrd="0" presId="urn:microsoft.com/office/officeart/2005/8/layout/hierarchy2"/>
    <dgm:cxn modelId="{8DA7AA9E-D656-49D7-A510-9CC45E5319E7}" srcId="{FFE16F5F-AE8B-4117-BB40-8D910447D669}" destId="{76D72C5A-6CED-4D89-BC08-E9B9EB2381A8}" srcOrd="0" destOrd="0" parTransId="{94C40CF7-C03E-48D2-8357-A9439FB29CED}" sibTransId="{1A8B25E6-92BE-494D-AFB2-DBD886EEA149}"/>
    <dgm:cxn modelId="{BAB42C2B-A0DB-4C5E-A3F5-06C3BD85E9A5}" type="presOf" srcId="{76D72C5A-6CED-4D89-BC08-E9B9EB2381A8}" destId="{DB109CD1-44D4-43CF-BAC1-03FBF4997258}" srcOrd="0" destOrd="0" presId="urn:microsoft.com/office/officeart/2005/8/layout/hierarchy2"/>
    <dgm:cxn modelId="{DAAA3696-6287-4D74-857B-84BA8E772D0B}" type="presOf" srcId="{C20F2F36-0619-4427-B637-4920239AEDE4}" destId="{6DFB9F7C-6500-43C4-8C09-C91BCA57E7EB}" srcOrd="0" destOrd="0" presId="urn:microsoft.com/office/officeart/2005/8/layout/hierarchy2"/>
    <dgm:cxn modelId="{92426786-B4C1-4F15-A491-3F498DA8DF17}" type="presOf" srcId="{90AEFD82-3681-40D9-AE8D-AA64388AE002}" destId="{4D77EFCE-9897-4371-BACC-C83CC8770322}" srcOrd="1" destOrd="0" presId="urn:microsoft.com/office/officeart/2005/8/layout/hierarchy2"/>
    <dgm:cxn modelId="{7EBA831E-510B-4CD5-A21E-8EF94ACA5BD7}" type="presOf" srcId="{D56B156A-9644-46BC-9AB7-DE6F556E2D3A}" destId="{5F21B1F6-571C-4A57-A8DF-3BAAC4342B3C}" srcOrd="0" destOrd="0" presId="urn:microsoft.com/office/officeart/2005/8/layout/hierarchy2"/>
    <dgm:cxn modelId="{8CB0980A-796A-4FDB-99C0-EBBE88D7C1B2}" srcId="{76D72C5A-6CED-4D89-BC08-E9B9EB2381A8}" destId="{D56B156A-9644-46BC-9AB7-DE6F556E2D3A}" srcOrd="1" destOrd="0" parTransId="{47C68DED-C9F1-4F04-B32A-0D9B2360883B}" sibTransId="{2F3092CB-8C57-496F-B89F-79AD31FC5430}"/>
    <dgm:cxn modelId="{0784C41C-7B0E-4162-B4D3-D55F1BE418BF}" type="presOf" srcId="{47C68DED-C9F1-4F04-B32A-0D9B2360883B}" destId="{2C789464-23D7-4F5C-9E60-C56BC283E2B1}" srcOrd="1" destOrd="0" presId="urn:microsoft.com/office/officeart/2005/8/layout/hierarchy2"/>
    <dgm:cxn modelId="{DB2CF876-0B5A-4AB9-B6F7-F62AFE8C6A6D}" type="presOf" srcId="{47C68DED-C9F1-4F04-B32A-0D9B2360883B}" destId="{1443851A-BA8D-434B-A292-25FD089425CF}" srcOrd="0" destOrd="0" presId="urn:microsoft.com/office/officeart/2005/8/layout/hierarchy2"/>
    <dgm:cxn modelId="{4A1871EB-A1E8-43A3-B203-A3193B5F01BF}" type="presOf" srcId="{90AEFD82-3681-40D9-AE8D-AA64388AE002}" destId="{C5067F4D-D265-4BA3-8853-C662D5CECD71}" srcOrd="0" destOrd="0" presId="urn:microsoft.com/office/officeart/2005/8/layout/hierarchy2"/>
    <dgm:cxn modelId="{553068FC-D864-4048-A78F-92ED9848B9CC}" srcId="{76D72C5A-6CED-4D89-BC08-E9B9EB2381A8}" destId="{C20F2F36-0619-4427-B637-4920239AEDE4}" srcOrd="2" destOrd="0" parTransId="{90AEFD82-3681-40D9-AE8D-AA64388AE002}" sibTransId="{510B623A-6967-443B-A77E-298CBD39514D}"/>
    <dgm:cxn modelId="{F790DDC7-ED49-46EB-B0D3-E564717F0B11}" srcId="{76D72C5A-6CED-4D89-BC08-E9B9EB2381A8}" destId="{611E990F-D492-454D-BF0F-6C4AE0A16CF7}" srcOrd="0" destOrd="0" parTransId="{1E4303AC-3007-41F7-A60E-D36351EC2EEE}" sibTransId="{96A580A8-CBC8-431A-B2C6-E9B7A7B66F1A}"/>
    <dgm:cxn modelId="{988C0CC7-C478-4C71-A92C-024771005DE3}" type="presOf" srcId="{611E990F-D492-454D-BF0F-6C4AE0A16CF7}" destId="{A3BA8576-D00D-44A3-8C04-891023B6085C}" srcOrd="0" destOrd="0" presId="urn:microsoft.com/office/officeart/2005/8/layout/hierarchy2"/>
    <dgm:cxn modelId="{4C3F3FB2-B303-40C2-AE59-D65233AA83FF}" type="presOf" srcId="{1E4303AC-3007-41F7-A60E-D36351EC2EEE}" destId="{3FA58C59-0DA4-4D14-A2AB-DB6B796D0CE9}" srcOrd="0" destOrd="0" presId="urn:microsoft.com/office/officeart/2005/8/layout/hierarchy2"/>
    <dgm:cxn modelId="{6DE31457-DCFC-425D-B88C-16F5EC9BBB05}" type="presParOf" srcId="{139D91C7-251F-45EC-A2CB-27E3947452CD}" destId="{F2304015-CD33-4084-A65B-989FCF5104CD}" srcOrd="0" destOrd="0" presId="urn:microsoft.com/office/officeart/2005/8/layout/hierarchy2"/>
    <dgm:cxn modelId="{5B5D4FCE-262D-41C3-A5D1-70F44FCEFB19}" type="presParOf" srcId="{F2304015-CD33-4084-A65B-989FCF5104CD}" destId="{DB109CD1-44D4-43CF-BAC1-03FBF4997258}" srcOrd="0" destOrd="0" presId="urn:microsoft.com/office/officeart/2005/8/layout/hierarchy2"/>
    <dgm:cxn modelId="{7F7EE223-63D7-4919-9F19-5F6E3B537C93}" type="presParOf" srcId="{F2304015-CD33-4084-A65B-989FCF5104CD}" destId="{6725CB94-E049-4823-A6A4-F125D5098311}" srcOrd="1" destOrd="0" presId="urn:microsoft.com/office/officeart/2005/8/layout/hierarchy2"/>
    <dgm:cxn modelId="{41622846-5FD0-425C-9153-698D7BE89F73}" type="presParOf" srcId="{6725CB94-E049-4823-A6A4-F125D5098311}" destId="{3FA58C59-0DA4-4D14-A2AB-DB6B796D0CE9}" srcOrd="0" destOrd="0" presId="urn:microsoft.com/office/officeart/2005/8/layout/hierarchy2"/>
    <dgm:cxn modelId="{6D293ECE-DDA5-4A27-981E-7FFA306CE734}" type="presParOf" srcId="{3FA58C59-0DA4-4D14-A2AB-DB6B796D0CE9}" destId="{73230955-BD95-44CA-A5D5-DB35F1B4BFBE}" srcOrd="0" destOrd="0" presId="urn:microsoft.com/office/officeart/2005/8/layout/hierarchy2"/>
    <dgm:cxn modelId="{1C3E3C07-6F71-4BB9-B966-46BB510757C1}" type="presParOf" srcId="{6725CB94-E049-4823-A6A4-F125D5098311}" destId="{00894B2F-D05A-4F87-9E4F-3366EACF5203}" srcOrd="1" destOrd="0" presId="urn:microsoft.com/office/officeart/2005/8/layout/hierarchy2"/>
    <dgm:cxn modelId="{2CBD28D8-8473-4E87-8213-6D13A5A828DE}" type="presParOf" srcId="{00894B2F-D05A-4F87-9E4F-3366EACF5203}" destId="{A3BA8576-D00D-44A3-8C04-891023B6085C}" srcOrd="0" destOrd="0" presId="urn:microsoft.com/office/officeart/2005/8/layout/hierarchy2"/>
    <dgm:cxn modelId="{D3709A48-6A83-48EC-B16F-8E579358CA18}" type="presParOf" srcId="{00894B2F-D05A-4F87-9E4F-3366EACF5203}" destId="{72103C2E-2432-48B7-BD87-7220FACBBEF2}" srcOrd="1" destOrd="0" presId="urn:microsoft.com/office/officeart/2005/8/layout/hierarchy2"/>
    <dgm:cxn modelId="{71CA6576-E8C7-4CDB-A7BD-CA2EEF83CA2A}" type="presParOf" srcId="{6725CB94-E049-4823-A6A4-F125D5098311}" destId="{1443851A-BA8D-434B-A292-25FD089425CF}" srcOrd="2" destOrd="0" presId="urn:microsoft.com/office/officeart/2005/8/layout/hierarchy2"/>
    <dgm:cxn modelId="{BFB0101E-84F5-4A88-9DD8-B2D2019635DD}" type="presParOf" srcId="{1443851A-BA8D-434B-A292-25FD089425CF}" destId="{2C789464-23D7-4F5C-9E60-C56BC283E2B1}" srcOrd="0" destOrd="0" presId="urn:microsoft.com/office/officeart/2005/8/layout/hierarchy2"/>
    <dgm:cxn modelId="{B782239A-3AED-4420-9B52-3F19298E05C9}" type="presParOf" srcId="{6725CB94-E049-4823-A6A4-F125D5098311}" destId="{2938277D-E0B3-43AD-871F-A54430A244EB}" srcOrd="3" destOrd="0" presId="urn:microsoft.com/office/officeart/2005/8/layout/hierarchy2"/>
    <dgm:cxn modelId="{96A2BE47-1F05-49EB-9597-F13C48924A59}" type="presParOf" srcId="{2938277D-E0B3-43AD-871F-A54430A244EB}" destId="{5F21B1F6-571C-4A57-A8DF-3BAAC4342B3C}" srcOrd="0" destOrd="0" presId="urn:microsoft.com/office/officeart/2005/8/layout/hierarchy2"/>
    <dgm:cxn modelId="{2C3530F8-047E-404D-B13A-F541993C65F5}" type="presParOf" srcId="{2938277D-E0B3-43AD-871F-A54430A244EB}" destId="{1E4BBFFE-2252-49F9-8F84-458B3CFCF99D}" srcOrd="1" destOrd="0" presId="urn:microsoft.com/office/officeart/2005/8/layout/hierarchy2"/>
    <dgm:cxn modelId="{A0D49F8E-3DB2-4EF5-9CDD-B3668E68A57E}" type="presParOf" srcId="{6725CB94-E049-4823-A6A4-F125D5098311}" destId="{C5067F4D-D265-4BA3-8853-C662D5CECD71}" srcOrd="4" destOrd="0" presId="urn:microsoft.com/office/officeart/2005/8/layout/hierarchy2"/>
    <dgm:cxn modelId="{3FD1D857-A04E-4AA2-8948-1B8D407F2609}" type="presParOf" srcId="{C5067F4D-D265-4BA3-8853-C662D5CECD71}" destId="{4D77EFCE-9897-4371-BACC-C83CC8770322}" srcOrd="0" destOrd="0" presId="urn:microsoft.com/office/officeart/2005/8/layout/hierarchy2"/>
    <dgm:cxn modelId="{BF383066-C810-4A02-9A0C-1D1CCC773C95}" type="presParOf" srcId="{6725CB94-E049-4823-A6A4-F125D5098311}" destId="{14D92DE6-041B-4CF9-BD2B-0F9A571C0C2D}" srcOrd="5" destOrd="0" presId="urn:microsoft.com/office/officeart/2005/8/layout/hierarchy2"/>
    <dgm:cxn modelId="{06F9F7A9-4D88-4475-96E0-8B18DB5DDF9C}" type="presParOf" srcId="{14D92DE6-041B-4CF9-BD2B-0F9A571C0C2D}" destId="{6DFB9F7C-6500-43C4-8C09-C91BCA57E7EB}" srcOrd="0" destOrd="0" presId="urn:microsoft.com/office/officeart/2005/8/layout/hierarchy2"/>
    <dgm:cxn modelId="{24A41AD5-B506-4CCC-9AB4-2D0D77C6190A}" type="presParOf" srcId="{14D92DE6-041B-4CF9-BD2B-0F9A571C0C2D}" destId="{564FDDF8-1145-487A-ABC3-DAC165F6E5C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4EF09DC-7924-4140-81EF-EC2820017566}" type="doc">
      <dgm:prSet loTypeId="urn:microsoft.com/office/officeart/2005/8/layout/cycle4" loCatId="cycle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8B375A4B-BAEC-4032-9D5C-342D413F8FFD}">
      <dgm:prSet phldrT="[Testo]" custT="1"/>
      <dgm:spPr/>
      <dgm:t>
        <a:bodyPr/>
        <a:lstStyle/>
        <a:p>
          <a:r>
            <a:rPr lang="it-IT" sz="1600" b="1" dirty="0" smtClean="0">
              <a:solidFill>
                <a:schemeClr val="tx1"/>
              </a:solidFill>
            </a:rPr>
            <a:t>Origine: </a:t>
          </a:r>
          <a:endParaRPr lang="it-IT" sz="1600" b="1" dirty="0">
            <a:solidFill>
              <a:schemeClr val="tx1"/>
            </a:solidFill>
          </a:endParaRPr>
        </a:p>
      </dgm:t>
    </dgm:pt>
    <dgm:pt modelId="{7B589016-1564-4884-AC78-A29C6432D93C}" type="parTrans" cxnId="{E8021A7A-7501-41B7-BE4E-4C38ED045A36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5130004-F4E3-45D7-B2B8-945893F299A4}" type="sibTrans" cxnId="{E8021A7A-7501-41B7-BE4E-4C38ED045A36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D2C715D-5B32-4B0C-AB38-DB9156D0B884}">
      <dgm:prSet phldrT="[Testo]" custT="1"/>
      <dgm:spPr/>
      <dgm:t>
        <a:bodyPr/>
        <a:lstStyle/>
        <a:p>
          <a:r>
            <a:rPr lang="it-IT" sz="1100" dirty="0" smtClean="0">
              <a:solidFill>
                <a:schemeClr val="tx1"/>
              </a:solidFill>
            </a:rPr>
            <a:t>«</a:t>
          </a:r>
          <a:r>
            <a:rPr lang="it-IT" sz="1100" b="1" dirty="0" smtClean="0">
              <a:solidFill>
                <a:schemeClr val="tx1"/>
              </a:solidFill>
            </a:rPr>
            <a:t>positivismo logico</a:t>
          </a:r>
          <a:r>
            <a:rPr lang="it-IT" sz="1100" dirty="0" smtClean="0">
              <a:solidFill>
                <a:schemeClr val="tx1"/>
              </a:solidFill>
            </a:rPr>
            <a:t>» o «</a:t>
          </a:r>
          <a:r>
            <a:rPr lang="it-IT" sz="1100" b="1" dirty="0" smtClean="0">
              <a:solidFill>
                <a:schemeClr val="tx1"/>
              </a:solidFill>
            </a:rPr>
            <a:t>empirismo logico</a:t>
          </a:r>
          <a:r>
            <a:rPr lang="it-IT" sz="1100" dirty="0" smtClean="0">
              <a:solidFill>
                <a:schemeClr val="tx1"/>
              </a:solidFill>
            </a:rPr>
            <a:t>», corrente che nacque ufficialmente nel 1925 nell’ambito del «</a:t>
          </a:r>
          <a:r>
            <a:rPr lang="it-IT" sz="1100" b="1" dirty="0" smtClean="0">
              <a:solidFill>
                <a:schemeClr val="tx1"/>
              </a:solidFill>
            </a:rPr>
            <a:t>Circolo di Vienna</a:t>
          </a:r>
          <a:r>
            <a:rPr lang="it-IT" sz="1100" dirty="0" smtClean="0">
              <a:solidFill>
                <a:schemeClr val="tx1"/>
              </a:solidFill>
            </a:rPr>
            <a:t>» ed ebbe come punto di partenza le idee espresse nel </a:t>
          </a:r>
          <a:r>
            <a:rPr lang="it-IT" sz="1100" i="1" dirty="0" err="1" smtClean="0">
              <a:solidFill>
                <a:schemeClr val="tx1"/>
              </a:solidFill>
            </a:rPr>
            <a:t>Tractatus</a:t>
          </a:r>
          <a:r>
            <a:rPr lang="it-IT" sz="1100" i="1" dirty="0" smtClean="0">
              <a:solidFill>
                <a:schemeClr val="tx1"/>
              </a:solidFill>
            </a:rPr>
            <a:t> </a:t>
          </a:r>
          <a:r>
            <a:rPr lang="it-IT" sz="1100" i="1" dirty="0" err="1" smtClean="0">
              <a:solidFill>
                <a:schemeClr val="tx1"/>
              </a:solidFill>
            </a:rPr>
            <a:t>logicophilosophicus</a:t>
          </a:r>
          <a:r>
            <a:rPr lang="it-IT" sz="1100" i="1" dirty="0" smtClean="0">
              <a:solidFill>
                <a:schemeClr val="tx1"/>
              </a:solidFill>
            </a:rPr>
            <a:t> </a:t>
          </a:r>
          <a:r>
            <a:rPr lang="it-IT" sz="1100" dirty="0" smtClean="0">
              <a:solidFill>
                <a:schemeClr val="tx1"/>
              </a:solidFill>
            </a:rPr>
            <a:t>di Wittgenstein</a:t>
          </a:r>
          <a:endParaRPr lang="it-IT" sz="1100" dirty="0">
            <a:solidFill>
              <a:schemeClr val="tx1"/>
            </a:solidFill>
          </a:endParaRPr>
        </a:p>
      </dgm:t>
    </dgm:pt>
    <dgm:pt modelId="{3CC88BDF-9FBB-4D73-B14B-0E63F12C39F3}" type="parTrans" cxnId="{24EC9EC5-B790-48CD-B332-30B6FF03B305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F2C2BFD-6987-4C0D-A54B-CE6BCCEE9551}" type="sibTrans" cxnId="{24EC9EC5-B790-48CD-B332-30B6FF03B305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3A604FAF-DE88-44AB-BEEA-A68370852080}">
      <dgm:prSet phldrT="[Testo]" custT="1"/>
      <dgm:spPr/>
      <dgm:t>
        <a:bodyPr/>
        <a:lstStyle/>
        <a:p>
          <a:r>
            <a:rPr lang="it-IT" sz="1600" b="1" dirty="0" smtClean="0">
              <a:solidFill>
                <a:schemeClr val="tx1"/>
              </a:solidFill>
            </a:rPr>
            <a:t>Tesi di fondo: </a:t>
          </a:r>
          <a:endParaRPr lang="it-IT" sz="1600" b="1" dirty="0">
            <a:solidFill>
              <a:schemeClr val="tx1"/>
            </a:solidFill>
          </a:endParaRPr>
        </a:p>
      </dgm:t>
    </dgm:pt>
    <dgm:pt modelId="{79371274-EAB8-42B7-9EDF-D27A2EB86BDA}" type="parTrans" cxnId="{ECB3EC2B-5060-4C45-8F49-A667AFBBDE95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8246BDB-46F3-4DE5-8058-7A55C20B0475}" type="sibTrans" cxnId="{ECB3EC2B-5060-4C45-8F49-A667AFBBDE95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192DA7D-D781-4CCD-AF78-DCDDAE38B362}">
      <dgm:prSet phldrT="[Testo]"/>
      <dgm:spPr/>
      <dgm:t>
        <a:bodyPr/>
        <a:lstStyle/>
        <a:p>
          <a:r>
            <a:rPr lang="it-IT" b="0" dirty="0" smtClean="0">
              <a:solidFill>
                <a:schemeClr val="tx1"/>
              </a:solidFill>
            </a:rPr>
            <a:t>Introduzione di un nuovo </a:t>
          </a:r>
          <a:r>
            <a:rPr lang="it-IT" b="1" dirty="0" smtClean="0">
              <a:solidFill>
                <a:schemeClr val="tx1"/>
              </a:solidFill>
            </a:rPr>
            <a:t>criterio di demarcazione </a:t>
          </a:r>
          <a:r>
            <a:rPr lang="it-IT" b="0" dirty="0" smtClean="0">
              <a:solidFill>
                <a:schemeClr val="tx1"/>
              </a:solidFill>
            </a:rPr>
            <a:t>tra scienza e non scienza: </a:t>
          </a:r>
          <a:endParaRPr lang="it-IT" b="0" dirty="0">
            <a:solidFill>
              <a:schemeClr val="tx1"/>
            </a:solidFill>
          </a:endParaRPr>
        </a:p>
      </dgm:t>
    </dgm:pt>
    <dgm:pt modelId="{B8744569-6BFE-4C27-A77D-F7F98B147536}" type="parTrans" cxnId="{334FD454-C9E7-403F-A3CD-BA9C568477B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9619521-872C-4B2D-8BC8-E0E4060B1194}" type="sibTrans" cxnId="{334FD454-C9E7-403F-A3CD-BA9C568477B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4994883-2E77-465A-B1A8-BB724D09D26F}">
      <dgm:prSet phldrT="[Testo]" custT="1"/>
      <dgm:spPr/>
      <dgm:t>
        <a:bodyPr/>
        <a:lstStyle/>
        <a:p>
          <a:r>
            <a:rPr lang="it-IT" sz="1000" dirty="0" smtClean="0">
              <a:solidFill>
                <a:schemeClr val="tx1"/>
              </a:solidFill>
            </a:rPr>
            <a:t> il </a:t>
          </a:r>
          <a:r>
            <a:rPr lang="it-IT" sz="1000" b="1" dirty="0" smtClean="0">
              <a:solidFill>
                <a:schemeClr val="tx1"/>
              </a:solidFill>
            </a:rPr>
            <a:t>criterio di falsificabilità </a:t>
          </a:r>
          <a:r>
            <a:rPr lang="it-IT" sz="1000" dirty="0" smtClean="0">
              <a:solidFill>
                <a:schemeClr val="tx1"/>
              </a:solidFill>
            </a:rPr>
            <a:t>e la teoria di Popper e i </a:t>
          </a:r>
          <a:r>
            <a:rPr lang="it-IT" sz="1000" b="1" dirty="0" smtClean="0">
              <a:solidFill>
                <a:schemeClr val="tx1"/>
              </a:solidFill>
            </a:rPr>
            <a:t>limiti del procedimento induttivo</a:t>
          </a:r>
          <a:r>
            <a:rPr lang="it-IT" sz="1000" dirty="0" smtClean="0">
              <a:solidFill>
                <a:schemeClr val="tx1"/>
              </a:solidFill>
            </a:rPr>
            <a:t> </a:t>
          </a:r>
          <a:r>
            <a:rPr lang="it-IT" sz="1000" dirty="0" smtClean="0">
              <a:solidFill>
                <a:schemeClr val="tx1"/>
              </a:solidFill>
              <a:sym typeface="Wingdings"/>
            </a:rPr>
            <a:t></a:t>
          </a:r>
          <a:r>
            <a:rPr lang="it-IT" sz="1000" dirty="0" smtClean="0">
              <a:solidFill>
                <a:schemeClr val="tx1"/>
              </a:solidFill>
            </a:rPr>
            <a:t>per quanti fatti esistano in favore di una teoria, non possiamo mai raggiungere la certezza della sua validità, perché è sufficiente un solo fatto in contrasto con la teoria per dimostrare la sua falsità</a:t>
          </a:r>
          <a:endParaRPr lang="it-IT" sz="1000" dirty="0">
            <a:solidFill>
              <a:schemeClr val="tx1"/>
            </a:solidFill>
          </a:endParaRPr>
        </a:p>
      </dgm:t>
    </dgm:pt>
    <dgm:pt modelId="{E1550A3F-8622-4441-B0D4-FF3D5F124D08}" type="parTrans" cxnId="{1516DC2A-991A-41C4-B982-207046F1073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4D4329E-6EC4-4B33-AE2F-DE4CF0B65155}" type="sibTrans" cxnId="{1516DC2A-991A-41C4-B982-207046F1073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CAFF059-4B42-4983-A722-500F3E1F040D}">
      <dgm:prSet phldrT="[Testo]" custT="1"/>
      <dgm:spPr/>
      <dgm:t>
        <a:bodyPr/>
        <a:lstStyle/>
        <a:p>
          <a:r>
            <a:rPr lang="it-IT" sz="1000" b="1" dirty="0" smtClean="0">
              <a:solidFill>
                <a:schemeClr val="tx1"/>
              </a:solidFill>
            </a:rPr>
            <a:t>Tutti i corvi sono neri - </a:t>
          </a:r>
          <a:r>
            <a:rPr lang="it-IT" sz="1000" dirty="0" smtClean="0">
              <a:solidFill>
                <a:schemeClr val="tx1"/>
              </a:solidFill>
            </a:rPr>
            <a:t>non potrà mai essere empiricamente verificato perché per quanti corvi neri si possano osservare non è possibile essere certi che in qualche luogo sconosciuto, o in passato, o in futuro non esista o non sia esistito o non esisterà almeno un corvo non-nero</a:t>
          </a:r>
          <a:endParaRPr lang="it-IT" sz="1000" dirty="0">
            <a:solidFill>
              <a:schemeClr val="tx1"/>
            </a:solidFill>
          </a:endParaRPr>
        </a:p>
      </dgm:t>
    </dgm:pt>
    <dgm:pt modelId="{B55764B2-231E-4103-890B-1A039A8DBEFC}" type="parTrans" cxnId="{1CED2988-C633-49A9-9BE9-9BE522E5C4B3}">
      <dgm:prSet/>
      <dgm:spPr/>
      <dgm:t>
        <a:bodyPr/>
        <a:lstStyle/>
        <a:p>
          <a:endParaRPr lang="it-IT"/>
        </a:p>
      </dgm:t>
    </dgm:pt>
    <dgm:pt modelId="{398092FD-47CB-41AB-9683-56C365E6A604}" type="sibTrans" cxnId="{1CED2988-C633-49A9-9BE9-9BE522E5C4B3}">
      <dgm:prSet/>
      <dgm:spPr/>
      <dgm:t>
        <a:bodyPr/>
        <a:lstStyle/>
        <a:p>
          <a:endParaRPr lang="it-IT"/>
        </a:p>
      </dgm:t>
    </dgm:pt>
    <dgm:pt modelId="{5EAF316B-120F-477C-94FD-A3866A127FC3}">
      <dgm:prSet custT="1"/>
      <dgm:spPr/>
      <dgm:t>
        <a:bodyPr/>
        <a:lstStyle/>
        <a:p>
          <a:r>
            <a:rPr lang="it-IT" sz="1050" b="0" dirty="0" smtClean="0">
              <a:solidFill>
                <a:schemeClr val="tx1"/>
              </a:solidFill>
            </a:rPr>
            <a:t>rifiuto del procedimento induttivo come metodo per giungere a conclusioni di valore universale</a:t>
          </a:r>
          <a:r>
            <a:rPr lang="it-IT" sz="1050" b="1" dirty="0" smtClean="0">
              <a:solidFill>
                <a:schemeClr val="tx1"/>
              </a:solidFill>
            </a:rPr>
            <a:t>: il tacchino </a:t>
          </a:r>
          <a:r>
            <a:rPr lang="it-IT" sz="1050" b="1" dirty="0" err="1" smtClean="0">
              <a:solidFill>
                <a:schemeClr val="tx1"/>
              </a:solidFill>
            </a:rPr>
            <a:t>induttivista</a:t>
          </a:r>
          <a:endParaRPr lang="it-IT" sz="1050" b="1" dirty="0">
            <a:solidFill>
              <a:schemeClr val="tx1"/>
            </a:solidFill>
          </a:endParaRPr>
        </a:p>
      </dgm:t>
    </dgm:pt>
    <dgm:pt modelId="{2B4796F0-0CF9-4FE2-9DE3-90AAB5E8595F}" type="parTrans" cxnId="{8B762D22-D606-4E23-812E-DB1C7DD4B982}">
      <dgm:prSet/>
      <dgm:spPr/>
      <dgm:t>
        <a:bodyPr/>
        <a:lstStyle/>
        <a:p>
          <a:endParaRPr lang="it-IT"/>
        </a:p>
      </dgm:t>
    </dgm:pt>
    <dgm:pt modelId="{357BE773-927E-465A-8F90-6BE14EFFA0AA}" type="sibTrans" cxnId="{8B762D22-D606-4E23-812E-DB1C7DD4B982}">
      <dgm:prSet/>
      <dgm:spPr/>
      <dgm:t>
        <a:bodyPr/>
        <a:lstStyle/>
        <a:p>
          <a:endParaRPr lang="it-IT"/>
        </a:p>
      </dgm:t>
    </dgm:pt>
    <dgm:pt modelId="{285BACCE-C63D-4A08-9EAE-021601E5D695}">
      <dgm:prSet custT="1"/>
      <dgm:spPr/>
      <dgm:t>
        <a:bodyPr/>
        <a:lstStyle/>
        <a:p>
          <a:r>
            <a:rPr lang="it-IT" sz="1000" dirty="0" smtClean="0"/>
            <a:t>a conoscenza scientifica si basa sulla </a:t>
          </a:r>
          <a:r>
            <a:rPr lang="it-IT" sz="1000" b="1" dirty="0" smtClean="0"/>
            <a:t>deduzione, </a:t>
          </a:r>
          <a:r>
            <a:rPr lang="it-IT" sz="1000" dirty="0" smtClean="0"/>
            <a:t>e più precisamente sul «metodo deduttivo dei controlli», che prevede confronti logici interni ed esterni a un sistema teorico, confronti con altre teorie su uno stesso tema e controllo sulle applicazioni empiriche della teoria. Rimane però ferma l’idea dell’unicità del metodo scientifico, e con essa la difesa della razionalità del processo conoscitivo. </a:t>
          </a:r>
          <a:r>
            <a:rPr lang="it-IT" sz="1000" b="1" dirty="0" smtClean="0"/>
            <a:t>Metafora della rete di </a:t>
          </a:r>
          <a:r>
            <a:rPr lang="it-IT" sz="1000" b="1" dirty="0" err="1" smtClean="0"/>
            <a:t>Hempel</a:t>
          </a:r>
          <a:r>
            <a:rPr lang="it-IT" sz="1000" b="1" dirty="0" smtClean="0"/>
            <a:t>.</a:t>
          </a:r>
          <a:endParaRPr lang="it-IT" sz="1000" dirty="0"/>
        </a:p>
      </dgm:t>
    </dgm:pt>
    <dgm:pt modelId="{6820C325-028A-4C6E-92AD-C4F77E570486}" type="parTrans" cxnId="{A6D69D19-E2B8-48B6-A03B-69701D05B868}">
      <dgm:prSet/>
      <dgm:spPr/>
      <dgm:t>
        <a:bodyPr/>
        <a:lstStyle/>
        <a:p>
          <a:endParaRPr lang="it-IT"/>
        </a:p>
      </dgm:t>
    </dgm:pt>
    <dgm:pt modelId="{46616A7C-F0FD-461F-BC41-2488EB4B6520}" type="sibTrans" cxnId="{A6D69D19-E2B8-48B6-A03B-69701D05B868}">
      <dgm:prSet/>
      <dgm:spPr/>
      <dgm:t>
        <a:bodyPr/>
        <a:lstStyle/>
        <a:p>
          <a:endParaRPr lang="it-IT"/>
        </a:p>
      </dgm:t>
    </dgm:pt>
    <dgm:pt modelId="{ADE9149F-3B58-49FF-866F-8FC547B6601B}">
      <dgm:prSet custT="1"/>
      <dgm:spPr/>
      <dgm:t>
        <a:bodyPr/>
        <a:lstStyle/>
        <a:p>
          <a:r>
            <a:rPr lang="it-IT" sz="1000" dirty="0" smtClean="0">
              <a:solidFill>
                <a:schemeClr val="tx1"/>
              </a:solidFill>
            </a:rPr>
            <a:t>Tale conoscenza si fonda sulla </a:t>
          </a:r>
          <a:r>
            <a:rPr lang="it-IT" sz="1000" b="1" dirty="0" smtClean="0">
              <a:solidFill>
                <a:schemeClr val="tx1"/>
              </a:solidFill>
            </a:rPr>
            <a:t>verifica empirica </a:t>
          </a:r>
          <a:r>
            <a:rPr lang="it-IT" sz="1000" dirty="0" smtClean="0">
              <a:solidFill>
                <a:schemeClr val="tx1"/>
              </a:solidFill>
            </a:rPr>
            <a:t>delle proposizioni derivabili dalle teorie, e questa capacità di formulare asserti suscettibili di confronto con la realtà diviene il criterio di valutazione della scientificità di una teoria.</a:t>
          </a:r>
          <a:endParaRPr lang="it-IT" sz="1000" dirty="0">
            <a:solidFill>
              <a:schemeClr val="tx1"/>
            </a:solidFill>
          </a:endParaRPr>
        </a:p>
      </dgm:t>
    </dgm:pt>
    <dgm:pt modelId="{4C5A6B59-1ECF-4AA6-B620-B985D9CF3E2B}" type="sibTrans" cxnId="{DF5F76A9-0347-4366-98E2-B8049924036A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7BD6253-73E5-4DC1-9F1F-53F0447F9485}" type="parTrans" cxnId="{DF5F76A9-0347-4366-98E2-B8049924036A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4AFFA6B-7B7A-4577-A2F1-EEAA14F17D39}">
      <dgm:prSet phldrT="[Testo]" custT="1"/>
      <dgm:spPr/>
      <dgm:t>
        <a:bodyPr/>
        <a:lstStyle/>
        <a:p>
          <a:r>
            <a:rPr lang="it-IT" sz="1000" b="1" dirty="0" smtClean="0">
              <a:solidFill>
                <a:schemeClr val="tx1"/>
              </a:solidFill>
            </a:rPr>
            <a:t>critica alla natura metafisica della filosofia tradizionale</a:t>
          </a:r>
          <a:r>
            <a:rPr lang="it-IT" sz="1000" dirty="0" smtClean="0">
              <a:solidFill>
                <a:schemeClr val="tx1"/>
              </a:solidFill>
            </a:rPr>
            <a:t>; il pensiero non può, da solo e senza far leva su dati empirici, condurre alla conoscenza scientifica.</a:t>
          </a:r>
          <a:endParaRPr lang="it-IT" sz="1000" dirty="0">
            <a:solidFill>
              <a:schemeClr val="tx1"/>
            </a:solidFill>
          </a:endParaRPr>
        </a:p>
      </dgm:t>
    </dgm:pt>
    <dgm:pt modelId="{5D4441E3-E36A-44E2-B846-68B08A2AC238}" type="sibTrans" cxnId="{2C4F679F-37EF-413A-874B-C7BCC8E7E37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680FA81-2EF9-4369-9AD3-C3439AFF69FC}" type="parTrans" cxnId="{2C4F679F-37EF-413A-874B-C7BCC8E7E37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0CC7B31-ED8C-4508-BB65-BB239A423741}" type="pres">
      <dgm:prSet presAssocID="{94EF09DC-7924-4140-81EF-EC2820017566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E4AF77CB-16F9-46B0-B824-904E0E553E36}" type="pres">
      <dgm:prSet presAssocID="{94EF09DC-7924-4140-81EF-EC2820017566}" presName="children" presStyleCnt="0"/>
      <dgm:spPr/>
    </dgm:pt>
    <dgm:pt modelId="{28876641-FA92-477A-B09B-2104BCBB62C3}" type="pres">
      <dgm:prSet presAssocID="{94EF09DC-7924-4140-81EF-EC2820017566}" presName="child1group" presStyleCnt="0"/>
      <dgm:spPr/>
    </dgm:pt>
    <dgm:pt modelId="{A47FACEF-0476-419F-A570-A51A64C99811}" type="pres">
      <dgm:prSet presAssocID="{94EF09DC-7924-4140-81EF-EC2820017566}" presName="child1" presStyleLbl="bgAcc1" presStyleIdx="0" presStyleCnt="4" custScaleX="127906" custScaleY="103830" custLinFactNeighborX="-28630" custLinFactNeighborY="15269"/>
      <dgm:spPr/>
      <dgm:t>
        <a:bodyPr/>
        <a:lstStyle/>
        <a:p>
          <a:endParaRPr lang="it-IT"/>
        </a:p>
      </dgm:t>
    </dgm:pt>
    <dgm:pt modelId="{1964A39D-9632-447D-9D7A-34799DE139D8}" type="pres">
      <dgm:prSet presAssocID="{94EF09DC-7924-4140-81EF-EC2820017566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28FB0D2-3BAC-4526-9956-12AF182CEB02}" type="pres">
      <dgm:prSet presAssocID="{94EF09DC-7924-4140-81EF-EC2820017566}" presName="child2group" presStyleCnt="0"/>
      <dgm:spPr/>
    </dgm:pt>
    <dgm:pt modelId="{08665026-3B52-4B6E-913E-FEBE82E2D02C}" type="pres">
      <dgm:prSet presAssocID="{94EF09DC-7924-4140-81EF-EC2820017566}" presName="child2" presStyleLbl="bgAcc1" presStyleIdx="1" presStyleCnt="4" custScaleX="127906" custScaleY="107910" custLinFactNeighborX="26504" custLinFactNeighborY="19849"/>
      <dgm:spPr/>
      <dgm:t>
        <a:bodyPr/>
        <a:lstStyle/>
        <a:p>
          <a:endParaRPr lang="it-IT"/>
        </a:p>
      </dgm:t>
    </dgm:pt>
    <dgm:pt modelId="{7AEF306E-D34E-443F-8EFA-517EB224EE43}" type="pres">
      <dgm:prSet presAssocID="{94EF09DC-7924-4140-81EF-EC2820017566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873D20E0-7584-49A4-965F-9C9A6104A59E}" type="pres">
      <dgm:prSet presAssocID="{94EF09DC-7924-4140-81EF-EC2820017566}" presName="child3group" presStyleCnt="0"/>
      <dgm:spPr/>
    </dgm:pt>
    <dgm:pt modelId="{090E069E-738B-453B-87EF-A018E1716ECA}" type="pres">
      <dgm:prSet presAssocID="{94EF09DC-7924-4140-81EF-EC2820017566}" presName="child3" presStyleLbl="bgAcc1" presStyleIdx="2" presStyleCnt="4" custScaleX="156879" custScaleY="180097" custLinFactNeighborX="21320" custLinFactNeighborY="-34029"/>
      <dgm:spPr/>
      <dgm:t>
        <a:bodyPr/>
        <a:lstStyle/>
        <a:p>
          <a:endParaRPr lang="it-IT"/>
        </a:p>
      </dgm:t>
    </dgm:pt>
    <dgm:pt modelId="{7E408083-C1DE-4E92-B85E-0A7074805727}" type="pres">
      <dgm:prSet presAssocID="{94EF09DC-7924-4140-81EF-EC2820017566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53D5ECD-3C00-4C6C-9529-AFB9D72184D4}" type="pres">
      <dgm:prSet presAssocID="{94EF09DC-7924-4140-81EF-EC2820017566}" presName="child4group" presStyleCnt="0"/>
      <dgm:spPr/>
    </dgm:pt>
    <dgm:pt modelId="{48BA6BA9-95A4-4121-82AC-F257471ED783}" type="pres">
      <dgm:prSet presAssocID="{94EF09DC-7924-4140-81EF-EC2820017566}" presName="child4" presStyleLbl="bgAcc1" presStyleIdx="3" presStyleCnt="4" custScaleX="127906" custScaleY="172425" custLinFactNeighborX="-19224" custLinFactNeighborY="-41880"/>
      <dgm:spPr/>
      <dgm:t>
        <a:bodyPr/>
        <a:lstStyle/>
        <a:p>
          <a:endParaRPr lang="it-IT"/>
        </a:p>
      </dgm:t>
    </dgm:pt>
    <dgm:pt modelId="{4E72AA66-BD93-46F3-905D-AE8CB82A0E63}" type="pres">
      <dgm:prSet presAssocID="{94EF09DC-7924-4140-81EF-EC2820017566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7880FFD-DA7E-4BB4-AE66-5A3F058A4B60}" type="pres">
      <dgm:prSet presAssocID="{94EF09DC-7924-4140-81EF-EC2820017566}" presName="childPlaceholder" presStyleCnt="0"/>
      <dgm:spPr/>
    </dgm:pt>
    <dgm:pt modelId="{F3D1E033-6E92-4ED9-B480-E76BB3FD7422}" type="pres">
      <dgm:prSet presAssocID="{94EF09DC-7924-4140-81EF-EC2820017566}" presName="circle" presStyleCnt="0"/>
      <dgm:spPr/>
    </dgm:pt>
    <dgm:pt modelId="{BFDCFF53-B987-4888-A338-2155744D2554}" type="pres">
      <dgm:prSet presAssocID="{94EF09DC-7924-4140-81EF-EC2820017566}" presName="quadrant1" presStyleLbl="node1" presStyleIdx="0" presStyleCnt="4" custScaleX="82280" custScaleY="89950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8DCD154-26B3-4BBD-A87D-FA21B5824015}" type="pres">
      <dgm:prSet presAssocID="{94EF09DC-7924-4140-81EF-EC2820017566}" presName="quadrant2" presStyleLbl="node1" presStyleIdx="1" presStyleCnt="4" custScaleX="82280" custScaleY="89950" custLinFactNeighborX="-16112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402E672-C2D1-4C1B-935E-A0A2E5C2EED7}" type="pres">
      <dgm:prSet presAssocID="{94EF09DC-7924-4140-81EF-EC2820017566}" presName="quadrant3" presStyleLbl="node1" presStyleIdx="2" presStyleCnt="4" custScaleX="82280" custScaleY="89950" custLinFactNeighborX="-16112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9209FCA-01D8-48EF-82D5-3E18D51CE28E}" type="pres">
      <dgm:prSet presAssocID="{94EF09DC-7924-4140-81EF-EC2820017566}" presName="quadrant4" presStyleLbl="node1" presStyleIdx="3" presStyleCnt="4" custScaleX="82280" custScaleY="89950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32E2695-3426-44F2-BE63-16F9DEE197B4}" type="pres">
      <dgm:prSet presAssocID="{94EF09DC-7924-4140-81EF-EC2820017566}" presName="quadrantPlaceholder" presStyleCnt="0"/>
      <dgm:spPr/>
    </dgm:pt>
    <dgm:pt modelId="{219A224B-5D32-43F3-80F0-797A78C04E8F}" type="pres">
      <dgm:prSet presAssocID="{94EF09DC-7924-4140-81EF-EC2820017566}" presName="center1" presStyleLbl="fgShp" presStyleIdx="0" presStyleCnt="2" custLinFactNeighborX="-28002"/>
      <dgm:spPr/>
    </dgm:pt>
    <dgm:pt modelId="{5D67955D-B154-46CF-BDAC-B1AC7FDB44CC}" type="pres">
      <dgm:prSet presAssocID="{94EF09DC-7924-4140-81EF-EC2820017566}" presName="center2" presStyleLbl="fgShp" presStyleIdx="1" presStyleCnt="2" custLinFactNeighborX="-24665" custLinFactNeighborY="-31588"/>
      <dgm:spPr/>
    </dgm:pt>
  </dgm:ptLst>
  <dgm:cxnLst>
    <dgm:cxn modelId="{387830DD-5C4B-491C-A27D-5241565D2EBA}" type="presOf" srcId="{4192DA7D-D781-4CCD-AF78-DCDDAE38B362}" destId="{2402E672-C2D1-4C1B-935E-A0A2E5C2EED7}" srcOrd="0" destOrd="0" presId="urn:microsoft.com/office/officeart/2005/8/layout/cycle4"/>
    <dgm:cxn modelId="{DF5F76A9-0347-4366-98E2-B8049924036A}" srcId="{3A604FAF-DE88-44AB-BEEA-A68370852080}" destId="{ADE9149F-3B58-49FF-866F-8FC547B6601B}" srcOrd="1" destOrd="0" parTransId="{B7BD6253-73E5-4DC1-9F1F-53F0447F9485}" sibTransId="{4C5A6B59-1ECF-4AA6-B620-B985D9CF3E2B}"/>
    <dgm:cxn modelId="{B0071C01-D4E1-4AE8-BDA4-5C895F691AB2}" type="presOf" srcId="{5CAFF059-4B42-4983-A722-500F3E1F040D}" destId="{7E408083-C1DE-4E92-B85E-0A7074805727}" srcOrd="1" destOrd="1" presId="urn:microsoft.com/office/officeart/2005/8/layout/cycle4"/>
    <dgm:cxn modelId="{E8021A7A-7501-41B7-BE4E-4C38ED045A36}" srcId="{94EF09DC-7924-4140-81EF-EC2820017566}" destId="{8B375A4B-BAEC-4032-9D5C-342D413F8FFD}" srcOrd="0" destOrd="0" parTransId="{7B589016-1564-4884-AC78-A29C6432D93C}" sibTransId="{E5130004-F4E3-45D7-B2B8-945893F299A4}"/>
    <dgm:cxn modelId="{A6D69D19-E2B8-48B6-A03B-69701D05B868}" srcId="{5EAF316B-120F-477C-94FD-A3866A127FC3}" destId="{285BACCE-C63D-4A08-9EAE-021601E5D695}" srcOrd="0" destOrd="0" parTransId="{6820C325-028A-4C6E-92AD-C4F77E570486}" sibTransId="{46616A7C-F0FD-461F-BC41-2488EB4B6520}"/>
    <dgm:cxn modelId="{1342D1E9-86A5-4196-BF3D-956F57102A5C}" type="presOf" srcId="{04994883-2E77-465A-B1A8-BB724D09D26F}" destId="{7E408083-C1DE-4E92-B85E-0A7074805727}" srcOrd="1" destOrd="0" presId="urn:microsoft.com/office/officeart/2005/8/layout/cycle4"/>
    <dgm:cxn modelId="{4880E7DB-226C-4026-A024-BBA08CD87668}" type="presOf" srcId="{5EAF316B-120F-477C-94FD-A3866A127FC3}" destId="{99209FCA-01D8-48EF-82D5-3E18D51CE28E}" srcOrd="0" destOrd="0" presId="urn:microsoft.com/office/officeart/2005/8/layout/cycle4"/>
    <dgm:cxn modelId="{97C80FEE-8BF3-464E-AC0F-74ECC4449B7A}" type="presOf" srcId="{94EF09DC-7924-4140-81EF-EC2820017566}" destId="{50CC7B31-ED8C-4508-BB65-BB239A423741}" srcOrd="0" destOrd="0" presId="urn:microsoft.com/office/officeart/2005/8/layout/cycle4"/>
    <dgm:cxn modelId="{8B762D22-D606-4E23-812E-DB1C7DD4B982}" srcId="{94EF09DC-7924-4140-81EF-EC2820017566}" destId="{5EAF316B-120F-477C-94FD-A3866A127FC3}" srcOrd="3" destOrd="0" parTransId="{2B4796F0-0CF9-4FE2-9DE3-90AAB5E8595F}" sibTransId="{357BE773-927E-465A-8F90-6BE14EFFA0AA}"/>
    <dgm:cxn modelId="{24DBA036-4139-4BC9-80EB-68695A0BC680}" type="presOf" srcId="{B4AFFA6B-7B7A-4577-A2F1-EEAA14F17D39}" destId="{08665026-3B52-4B6E-913E-FEBE82E2D02C}" srcOrd="0" destOrd="0" presId="urn:microsoft.com/office/officeart/2005/8/layout/cycle4"/>
    <dgm:cxn modelId="{C9FC4578-BFD6-4584-ACA9-7B1E7DAF515C}" type="presOf" srcId="{ADE9149F-3B58-49FF-866F-8FC547B6601B}" destId="{08665026-3B52-4B6E-913E-FEBE82E2D02C}" srcOrd="0" destOrd="1" presId="urn:microsoft.com/office/officeart/2005/8/layout/cycle4"/>
    <dgm:cxn modelId="{73ED4D36-EE38-45E6-928C-984D402CB4ED}" type="presOf" srcId="{8B375A4B-BAEC-4032-9D5C-342D413F8FFD}" destId="{BFDCFF53-B987-4888-A338-2155744D2554}" srcOrd="0" destOrd="0" presId="urn:microsoft.com/office/officeart/2005/8/layout/cycle4"/>
    <dgm:cxn modelId="{F81D62E4-D835-4AC4-837A-C77DC8BC0E0E}" type="presOf" srcId="{285BACCE-C63D-4A08-9EAE-021601E5D695}" destId="{48BA6BA9-95A4-4121-82AC-F257471ED783}" srcOrd="0" destOrd="0" presId="urn:microsoft.com/office/officeart/2005/8/layout/cycle4"/>
    <dgm:cxn modelId="{2D40B5AB-A3DE-4EF6-AD30-63631C098176}" type="presOf" srcId="{04994883-2E77-465A-B1A8-BB724D09D26F}" destId="{090E069E-738B-453B-87EF-A018E1716ECA}" srcOrd="0" destOrd="0" presId="urn:microsoft.com/office/officeart/2005/8/layout/cycle4"/>
    <dgm:cxn modelId="{1905AA41-E890-421F-B16A-7CDE8A5D4833}" type="presOf" srcId="{285BACCE-C63D-4A08-9EAE-021601E5D695}" destId="{4E72AA66-BD93-46F3-905D-AE8CB82A0E63}" srcOrd="1" destOrd="0" presId="urn:microsoft.com/office/officeart/2005/8/layout/cycle4"/>
    <dgm:cxn modelId="{84EAEF4C-A1A3-4563-A7F9-3E79BB17B627}" type="presOf" srcId="{B4AFFA6B-7B7A-4577-A2F1-EEAA14F17D39}" destId="{7AEF306E-D34E-443F-8EFA-517EB224EE43}" srcOrd="1" destOrd="0" presId="urn:microsoft.com/office/officeart/2005/8/layout/cycle4"/>
    <dgm:cxn modelId="{334FD454-C9E7-403F-A3CD-BA9C568477B8}" srcId="{94EF09DC-7924-4140-81EF-EC2820017566}" destId="{4192DA7D-D781-4CCD-AF78-DCDDAE38B362}" srcOrd="2" destOrd="0" parTransId="{B8744569-6BFE-4C27-A77D-F7F98B147536}" sibTransId="{19619521-872C-4B2D-8BC8-E0E4060B1194}"/>
    <dgm:cxn modelId="{1CED2988-C633-49A9-9BE9-9BE522E5C4B3}" srcId="{04994883-2E77-465A-B1A8-BB724D09D26F}" destId="{5CAFF059-4B42-4983-A722-500F3E1F040D}" srcOrd="0" destOrd="0" parTransId="{B55764B2-231E-4103-890B-1A039A8DBEFC}" sibTransId="{398092FD-47CB-41AB-9683-56C365E6A604}"/>
    <dgm:cxn modelId="{51AE8FFC-65CD-45C8-9B3A-BFA161A1790E}" type="presOf" srcId="{3A604FAF-DE88-44AB-BEEA-A68370852080}" destId="{58DCD154-26B3-4BBD-A87D-FA21B5824015}" srcOrd="0" destOrd="0" presId="urn:microsoft.com/office/officeart/2005/8/layout/cycle4"/>
    <dgm:cxn modelId="{27485E3E-AA82-4096-9EA3-6153E426CE51}" type="presOf" srcId="{ADE9149F-3B58-49FF-866F-8FC547B6601B}" destId="{7AEF306E-D34E-443F-8EFA-517EB224EE43}" srcOrd="1" destOrd="1" presId="urn:microsoft.com/office/officeart/2005/8/layout/cycle4"/>
    <dgm:cxn modelId="{8FC6CF0D-6BCE-4FD6-8B5F-EB3A453168AB}" type="presOf" srcId="{5D2C715D-5B32-4B0C-AB38-DB9156D0B884}" destId="{1964A39D-9632-447D-9D7A-34799DE139D8}" srcOrd="1" destOrd="0" presId="urn:microsoft.com/office/officeart/2005/8/layout/cycle4"/>
    <dgm:cxn modelId="{696DDAA7-0E73-4C54-B676-4D060A98606D}" type="presOf" srcId="{5D2C715D-5B32-4B0C-AB38-DB9156D0B884}" destId="{A47FACEF-0476-419F-A570-A51A64C99811}" srcOrd="0" destOrd="0" presId="urn:microsoft.com/office/officeart/2005/8/layout/cycle4"/>
    <dgm:cxn modelId="{24EC9EC5-B790-48CD-B332-30B6FF03B305}" srcId="{8B375A4B-BAEC-4032-9D5C-342D413F8FFD}" destId="{5D2C715D-5B32-4B0C-AB38-DB9156D0B884}" srcOrd="0" destOrd="0" parTransId="{3CC88BDF-9FBB-4D73-B14B-0E63F12C39F3}" sibTransId="{BF2C2BFD-6987-4C0D-A54B-CE6BCCEE9551}"/>
    <dgm:cxn modelId="{ECB3EC2B-5060-4C45-8F49-A667AFBBDE95}" srcId="{94EF09DC-7924-4140-81EF-EC2820017566}" destId="{3A604FAF-DE88-44AB-BEEA-A68370852080}" srcOrd="1" destOrd="0" parTransId="{79371274-EAB8-42B7-9EDF-D27A2EB86BDA}" sibTransId="{48246BDB-46F3-4DE5-8058-7A55C20B0475}"/>
    <dgm:cxn modelId="{2C4F679F-37EF-413A-874B-C7BCC8E7E37E}" srcId="{3A604FAF-DE88-44AB-BEEA-A68370852080}" destId="{B4AFFA6B-7B7A-4577-A2F1-EEAA14F17D39}" srcOrd="0" destOrd="0" parTransId="{2680FA81-2EF9-4369-9AD3-C3439AFF69FC}" sibTransId="{5D4441E3-E36A-44E2-B846-68B08A2AC238}"/>
    <dgm:cxn modelId="{1516DC2A-991A-41C4-B982-207046F10730}" srcId="{4192DA7D-D781-4CCD-AF78-DCDDAE38B362}" destId="{04994883-2E77-465A-B1A8-BB724D09D26F}" srcOrd="0" destOrd="0" parTransId="{E1550A3F-8622-4441-B0D4-FF3D5F124D08}" sibTransId="{44D4329E-6EC4-4B33-AE2F-DE4CF0B65155}"/>
    <dgm:cxn modelId="{2BD44C3A-9A93-4A77-AB80-65E3A88B96F5}" type="presOf" srcId="{5CAFF059-4B42-4983-A722-500F3E1F040D}" destId="{090E069E-738B-453B-87EF-A018E1716ECA}" srcOrd="0" destOrd="1" presId="urn:microsoft.com/office/officeart/2005/8/layout/cycle4"/>
    <dgm:cxn modelId="{F5498B07-D69C-4D34-9BAA-9B84F77DF490}" type="presParOf" srcId="{50CC7B31-ED8C-4508-BB65-BB239A423741}" destId="{E4AF77CB-16F9-46B0-B824-904E0E553E36}" srcOrd="0" destOrd="0" presId="urn:microsoft.com/office/officeart/2005/8/layout/cycle4"/>
    <dgm:cxn modelId="{A8E0A485-749D-4A45-936D-6FAE61D734FD}" type="presParOf" srcId="{E4AF77CB-16F9-46B0-B824-904E0E553E36}" destId="{28876641-FA92-477A-B09B-2104BCBB62C3}" srcOrd="0" destOrd="0" presId="urn:microsoft.com/office/officeart/2005/8/layout/cycle4"/>
    <dgm:cxn modelId="{4F56DDC8-C7DE-43DD-B145-F2CE51E3C1B1}" type="presParOf" srcId="{28876641-FA92-477A-B09B-2104BCBB62C3}" destId="{A47FACEF-0476-419F-A570-A51A64C99811}" srcOrd="0" destOrd="0" presId="urn:microsoft.com/office/officeart/2005/8/layout/cycle4"/>
    <dgm:cxn modelId="{66B1CD4D-8616-48BC-AF82-9334C604CBDD}" type="presParOf" srcId="{28876641-FA92-477A-B09B-2104BCBB62C3}" destId="{1964A39D-9632-447D-9D7A-34799DE139D8}" srcOrd="1" destOrd="0" presId="urn:microsoft.com/office/officeart/2005/8/layout/cycle4"/>
    <dgm:cxn modelId="{B8C91FF4-7E08-4446-B8F4-2781F494BA78}" type="presParOf" srcId="{E4AF77CB-16F9-46B0-B824-904E0E553E36}" destId="{D28FB0D2-3BAC-4526-9956-12AF182CEB02}" srcOrd="1" destOrd="0" presId="urn:microsoft.com/office/officeart/2005/8/layout/cycle4"/>
    <dgm:cxn modelId="{BC1A40E5-45F9-4DD8-B419-20799F481E5B}" type="presParOf" srcId="{D28FB0D2-3BAC-4526-9956-12AF182CEB02}" destId="{08665026-3B52-4B6E-913E-FEBE82E2D02C}" srcOrd="0" destOrd="0" presId="urn:microsoft.com/office/officeart/2005/8/layout/cycle4"/>
    <dgm:cxn modelId="{037FA02C-279B-4FFF-A0B8-77F7C4C5EFF9}" type="presParOf" srcId="{D28FB0D2-3BAC-4526-9956-12AF182CEB02}" destId="{7AEF306E-D34E-443F-8EFA-517EB224EE43}" srcOrd="1" destOrd="0" presId="urn:microsoft.com/office/officeart/2005/8/layout/cycle4"/>
    <dgm:cxn modelId="{9009286D-1DD1-4B72-B009-2C0CC50C8C95}" type="presParOf" srcId="{E4AF77CB-16F9-46B0-B824-904E0E553E36}" destId="{873D20E0-7584-49A4-965F-9C9A6104A59E}" srcOrd="2" destOrd="0" presId="urn:microsoft.com/office/officeart/2005/8/layout/cycle4"/>
    <dgm:cxn modelId="{FB052273-6A53-4319-8B99-D97DD5FFF45C}" type="presParOf" srcId="{873D20E0-7584-49A4-965F-9C9A6104A59E}" destId="{090E069E-738B-453B-87EF-A018E1716ECA}" srcOrd="0" destOrd="0" presId="urn:microsoft.com/office/officeart/2005/8/layout/cycle4"/>
    <dgm:cxn modelId="{60C64656-7419-430C-AE75-99C1335AF784}" type="presParOf" srcId="{873D20E0-7584-49A4-965F-9C9A6104A59E}" destId="{7E408083-C1DE-4E92-B85E-0A7074805727}" srcOrd="1" destOrd="0" presId="urn:microsoft.com/office/officeart/2005/8/layout/cycle4"/>
    <dgm:cxn modelId="{52A39D4E-C7DD-445F-BB23-0450F84FF59B}" type="presParOf" srcId="{E4AF77CB-16F9-46B0-B824-904E0E553E36}" destId="{B53D5ECD-3C00-4C6C-9529-AFB9D72184D4}" srcOrd="3" destOrd="0" presId="urn:microsoft.com/office/officeart/2005/8/layout/cycle4"/>
    <dgm:cxn modelId="{2F7A1734-2E49-4D1B-A030-849A3F6BBB3F}" type="presParOf" srcId="{B53D5ECD-3C00-4C6C-9529-AFB9D72184D4}" destId="{48BA6BA9-95A4-4121-82AC-F257471ED783}" srcOrd="0" destOrd="0" presId="urn:microsoft.com/office/officeart/2005/8/layout/cycle4"/>
    <dgm:cxn modelId="{907A8760-62CB-41E1-9A8E-CFBEE57E32EF}" type="presParOf" srcId="{B53D5ECD-3C00-4C6C-9529-AFB9D72184D4}" destId="{4E72AA66-BD93-46F3-905D-AE8CB82A0E63}" srcOrd="1" destOrd="0" presId="urn:microsoft.com/office/officeart/2005/8/layout/cycle4"/>
    <dgm:cxn modelId="{A364CD00-47E7-4527-913D-42C014D075A8}" type="presParOf" srcId="{E4AF77CB-16F9-46B0-B824-904E0E553E36}" destId="{B7880FFD-DA7E-4BB4-AE66-5A3F058A4B60}" srcOrd="4" destOrd="0" presId="urn:microsoft.com/office/officeart/2005/8/layout/cycle4"/>
    <dgm:cxn modelId="{718CB74A-2876-4A24-9BD7-B526113723CB}" type="presParOf" srcId="{50CC7B31-ED8C-4508-BB65-BB239A423741}" destId="{F3D1E033-6E92-4ED9-B480-E76BB3FD7422}" srcOrd="1" destOrd="0" presId="urn:microsoft.com/office/officeart/2005/8/layout/cycle4"/>
    <dgm:cxn modelId="{E70FD11D-6BEB-4DC1-AEB7-D56A1FC6CBA7}" type="presParOf" srcId="{F3D1E033-6E92-4ED9-B480-E76BB3FD7422}" destId="{BFDCFF53-B987-4888-A338-2155744D2554}" srcOrd="0" destOrd="0" presId="urn:microsoft.com/office/officeart/2005/8/layout/cycle4"/>
    <dgm:cxn modelId="{AB30086D-AC37-4990-B6BC-863011AABF03}" type="presParOf" srcId="{F3D1E033-6E92-4ED9-B480-E76BB3FD7422}" destId="{58DCD154-26B3-4BBD-A87D-FA21B5824015}" srcOrd="1" destOrd="0" presId="urn:microsoft.com/office/officeart/2005/8/layout/cycle4"/>
    <dgm:cxn modelId="{D6FF64A4-58BC-46FD-80D4-7F05F93E050B}" type="presParOf" srcId="{F3D1E033-6E92-4ED9-B480-E76BB3FD7422}" destId="{2402E672-C2D1-4C1B-935E-A0A2E5C2EED7}" srcOrd="2" destOrd="0" presId="urn:microsoft.com/office/officeart/2005/8/layout/cycle4"/>
    <dgm:cxn modelId="{A77E70DB-B1A6-4CA0-A650-D0FC31114A9E}" type="presParOf" srcId="{F3D1E033-6E92-4ED9-B480-E76BB3FD7422}" destId="{99209FCA-01D8-48EF-82D5-3E18D51CE28E}" srcOrd="3" destOrd="0" presId="urn:microsoft.com/office/officeart/2005/8/layout/cycle4"/>
    <dgm:cxn modelId="{12A8E295-3A20-471B-8858-BF60756165F2}" type="presParOf" srcId="{F3D1E033-6E92-4ED9-B480-E76BB3FD7422}" destId="{532E2695-3426-44F2-BE63-16F9DEE197B4}" srcOrd="4" destOrd="0" presId="urn:microsoft.com/office/officeart/2005/8/layout/cycle4"/>
    <dgm:cxn modelId="{A1C81079-D181-4988-8325-698FAF800925}" type="presParOf" srcId="{50CC7B31-ED8C-4508-BB65-BB239A423741}" destId="{219A224B-5D32-43F3-80F0-797A78C04E8F}" srcOrd="2" destOrd="0" presId="urn:microsoft.com/office/officeart/2005/8/layout/cycle4"/>
    <dgm:cxn modelId="{D3280DB7-D7F8-4790-AB80-32EC62218148}" type="presParOf" srcId="{50CC7B31-ED8C-4508-BB65-BB239A423741}" destId="{5D67955D-B154-46CF-BDAC-B1AC7FDB44CC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99C2508-45FA-4452-B253-611ED4AD8ED8}" type="doc">
      <dgm:prSet loTypeId="urn:microsoft.com/office/officeart/2005/8/layout/equation2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875120EA-BECD-48DA-82B6-8F835D8E3900}">
      <dgm:prSet custT="1"/>
      <dgm:spPr/>
      <dgm:t>
        <a:bodyPr/>
        <a:lstStyle/>
        <a:p>
          <a:pPr rtl="0"/>
          <a:r>
            <a:rPr lang="it-IT" sz="1200" smtClean="0">
              <a:solidFill>
                <a:schemeClr val="tx1"/>
              </a:solidFill>
            </a:rPr>
            <a:t>Kuhn rifiuta la </a:t>
          </a:r>
          <a:r>
            <a:rPr lang="it-IT" sz="1200" b="1" smtClean="0">
              <a:solidFill>
                <a:schemeClr val="tx1"/>
              </a:solidFill>
            </a:rPr>
            <a:t>concezione tradizionale della scienza </a:t>
          </a:r>
          <a:r>
            <a:rPr lang="it-IT" sz="1200" smtClean="0">
              <a:solidFill>
                <a:schemeClr val="tx1"/>
              </a:solidFill>
            </a:rPr>
            <a:t>come </a:t>
          </a:r>
          <a:r>
            <a:rPr lang="it-IT" sz="1200" b="1" smtClean="0">
              <a:solidFill>
                <a:schemeClr val="tx1"/>
              </a:solidFill>
            </a:rPr>
            <a:t>accumulazione progressiva </a:t>
          </a:r>
          <a:r>
            <a:rPr lang="it-IT" sz="1200" smtClean="0">
              <a:solidFill>
                <a:schemeClr val="tx1"/>
              </a:solidFill>
            </a:rPr>
            <a:t>di nuove scoperte, affermando invece che in certi momenti (detti rivoluzionari) si interrompe il rapporto di continuità con il passato e si inizia un nuovo corso, Kuhn lo chiama </a:t>
          </a:r>
          <a:r>
            <a:rPr lang="it-IT" sz="1200" b="1" smtClean="0">
              <a:solidFill>
                <a:schemeClr val="tx1"/>
              </a:solidFill>
            </a:rPr>
            <a:t>rivoluzione scientifica</a:t>
          </a:r>
          <a:endParaRPr lang="it-IT" sz="1200" dirty="0">
            <a:solidFill>
              <a:schemeClr val="tx1"/>
            </a:solidFill>
          </a:endParaRPr>
        </a:p>
      </dgm:t>
    </dgm:pt>
    <dgm:pt modelId="{83131F3B-2170-4F57-B154-2D717B798A6A}" type="parTrans" cxnId="{FA898F50-F78B-443E-A427-5F8D0735E72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B2988D5-A760-4993-9FB2-E40D21F93C39}" type="sibTrans" cxnId="{FA898F50-F78B-443E-A427-5F8D0735E72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3DB8BAC-390F-4904-B9DC-548A998F16EA}">
      <dgm:prSet custT="1"/>
      <dgm:spPr/>
      <dgm:t>
        <a:bodyPr/>
        <a:lstStyle/>
        <a:p>
          <a:pPr rtl="0"/>
          <a:r>
            <a:rPr lang="it-IT" sz="1200" smtClean="0">
              <a:solidFill>
                <a:schemeClr val="tx1"/>
              </a:solidFill>
            </a:rPr>
            <a:t>La </a:t>
          </a:r>
          <a:r>
            <a:rPr lang="it-IT" sz="1200" b="1" smtClean="0">
              <a:solidFill>
                <a:schemeClr val="tx1"/>
              </a:solidFill>
            </a:rPr>
            <a:t>scienza normale </a:t>
          </a:r>
          <a:r>
            <a:rPr lang="it-IT" sz="1200" smtClean="0">
              <a:solidFill>
                <a:schemeClr val="tx1"/>
              </a:solidFill>
            </a:rPr>
            <a:t>corrisponde a quei periodi in cui esiste all’interno di una disciplina un paradigma condiviso dagli scienziati.</a:t>
          </a:r>
          <a:endParaRPr lang="it-IT" sz="1200" dirty="0">
            <a:solidFill>
              <a:schemeClr val="tx1"/>
            </a:solidFill>
          </a:endParaRPr>
        </a:p>
      </dgm:t>
    </dgm:pt>
    <dgm:pt modelId="{82A7495E-DC38-4C0E-B385-3FB9DEA1DE2F}" type="parTrans" cxnId="{4819262F-27EC-4D5B-9398-00F5D68B4DF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7A0A8E6-0223-48AF-A729-F69ADD967A63}" type="sibTrans" cxnId="{4819262F-27EC-4D5B-9398-00F5D68B4DF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C1A4856-30E8-497A-A763-42AA9DB52BDA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Kuhn (1962) introduce il concetto di </a:t>
          </a:r>
          <a:r>
            <a:rPr lang="it-IT" b="1" dirty="0" smtClean="0">
              <a:solidFill>
                <a:schemeClr val="tx1"/>
              </a:solidFill>
            </a:rPr>
            <a:t>paradigma </a:t>
          </a:r>
          <a:r>
            <a:rPr lang="it-IT" b="0" dirty="0" smtClean="0">
              <a:solidFill>
                <a:schemeClr val="tx1"/>
              </a:solidFill>
            </a:rPr>
            <a:t>come </a:t>
          </a:r>
          <a:r>
            <a:rPr lang="it-IT" dirty="0" smtClean="0">
              <a:solidFill>
                <a:schemeClr val="tx1"/>
              </a:solidFill>
            </a:rPr>
            <a:t>qualcosa di più ampio di una teoria, è una visione del mondo, una finestra mentale, una griglia di lettura che precede l’elaborazione teorica. Una </a:t>
          </a:r>
          <a:r>
            <a:rPr lang="it-IT" b="1" dirty="0" smtClean="0">
              <a:solidFill>
                <a:schemeClr val="tx1"/>
              </a:solidFill>
            </a:rPr>
            <a:t>prospettiva teorica </a:t>
          </a:r>
          <a:r>
            <a:rPr lang="it-IT" dirty="0" smtClean="0">
              <a:solidFill>
                <a:schemeClr val="tx1"/>
              </a:solidFill>
            </a:rPr>
            <a:t>che è condivisa e riconosciuta da una comunità di scienziati, è fondata su acquisizioni precedenti e indirizza la ricerca riguardo alla celta dei fatti rilevanti da studiare, alla formulazione delle ipotesi e ai metodi e tecniche di ricerca necessari. Senza un paradigma una scienza non ha orientamenti né criteri di scelta, perché tutti i criteri, i problemi e le tecniche diventano ugualmente rilevanti.</a:t>
          </a:r>
          <a:endParaRPr lang="it-IT" dirty="0">
            <a:solidFill>
              <a:schemeClr val="tx1"/>
            </a:solidFill>
          </a:endParaRPr>
        </a:p>
      </dgm:t>
    </dgm:pt>
    <dgm:pt modelId="{6AB5B1F7-8557-422E-A87E-AFDB07B94896}" type="parTrans" cxnId="{625696FA-B91A-4605-A980-3891A66521F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F44D249F-8AE8-4678-B0CC-CBB60FA34796}" type="sibTrans" cxnId="{625696FA-B91A-4605-A980-3891A66521F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333415ED-D6A3-4183-8901-C78D1879465E}" type="pres">
      <dgm:prSet presAssocID="{399C2508-45FA-4452-B253-611ED4AD8ED8}" presName="Name0" presStyleCnt="0">
        <dgm:presLayoutVars>
          <dgm:dir val="rev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E14DFBFC-999D-48E3-9A4E-36EB6CEE33C3}" type="pres">
      <dgm:prSet presAssocID="{399C2508-45FA-4452-B253-611ED4AD8ED8}" presName="vNodes" presStyleCnt="0"/>
      <dgm:spPr/>
    </dgm:pt>
    <dgm:pt modelId="{649494F7-9E61-44DB-B962-B1AB5D5C4BEB}" type="pres">
      <dgm:prSet presAssocID="{875120EA-BECD-48DA-82B6-8F835D8E3900}" presName="node" presStyleLbl="node1" presStyleIdx="0" presStyleCnt="3" custScaleX="508366" custScaleY="367367" custLinFactY="6490" custLinFactNeighborX="-5186" custLinFactNeighborY="10000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4D69CBAF-7343-4BAA-8C5D-E8424B3F9DC1}" type="pres">
      <dgm:prSet presAssocID="{DB2988D5-A760-4993-9FB2-E40D21F93C39}" presName="spacerT" presStyleCnt="0"/>
      <dgm:spPr/>
    </dgm:pt>
    <dgm:pt modelId="{0DC6D638-88C3-47CE-8F92-317CFD01C07E}" type="pres">
      <dgm:prSet presAssocID="{DB2988D5-A760-4993-9FB2-E40D21F93C39}" presName="sibTrans" presStyleLbl="sibTrans2D1" presStyleIdx="0" presStyleCnt="2"/>
      <dgm:spPr/>
      <dgm:t>
        <a:bodyPr/>
        <a:lstStyle/>
        <a:p>
          <a:endParaRPr lang="it-IT"/>
        </a:p>
      </dgm:t>
    </dgm:pt>
    <dgm:pt modelId="{D4E35721-63A4-4B93-9A4B-717815B95BEA}" type="pres">
      <dgm:prSet presAssocID="{DB2988D5-A760-4993-9FB2-E40D21F93C39}" presName="spacerB" presStyleCnt="0"/>
      <dgm:spPr/>
    </dgm:pt>
    <dgm:pt modelId="{7EC32C58-CC64-4EE8-B591-2B75475A8663}" type="pres">
      <dgm:prSet presAssocID="{E3DB8BAC-390F-4904-B9DC-548A998F16EA}" presName="node" presStyleLbl="node1" presStyleIdx="1" presStyleCnt="3" custScaleX="508366" custScaleY="367367" custLinFactNeighborX="29044" custLinFactNeighborY="6021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3BE24A07-BDB9-492B-85A1-B079EB6B239E}" type="pres">
      <dgm:prSet presAssocID="{399C2508-45FA-4452-B253-611ED4AD8ED8}" presName="sibTransLast" presStyleLbl="sibTrans2D1" presStyleIdx="1" presStyleCnt="2" custAng="20150742" custFlipVert="1" custFlipHor="1" custScaleX="272209" custScaleY="223360" custLinFactX="68436" custLinFactNeighborX="100000" custLinFactNeighborY="55311"/>
      <dgm:spPr/>
      <dgm:t>
        <a:bodyPr/>
        <a:lstStyle/>
        <a:p>
          <a:endParaRPr lang="it-IT"/>
        </a:p>
      </dgm:t>
    </dgm:pt>
    <dgm:pt modelId="{AC4D4FF4-E3C3-4F8A-9B53-7863C78A91CD}" type="pres">
      <dgm:prSet presAssocID="{399C2508-45FA-4452-B253-611ED4AD8ED8}" presName="connectorText" presStyleLbl="sibTrans2D1" presStyleIdx="1" presStyleCnt="2"/>
      <dgm:spPr/>
      <dgm:t>
        <a:bodyPr/>
        <a:lstStyle/>
        <a:p>
          <a:endParaRPr lang="it-IT"/>
        </a:p>
      </dgm:t>
    </dgm:pt>
    <dgm:pt modelId="{D432546A-12C9-410E-9629-315DB8B6E44E}" type="pres">
      <dgm:prSet presAssocID="{399C2508-45FA-4452-B253-611ED4AD8ED8}" presName="lastNode" presStyleLbl="node1" presStyleIdx="2" presStyleCnt="3" custScaleX="389111" custScaleY="332231" custLinFactNeighborX="-37871" custLinFactNeighborY="-600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7127E2E1-B668-488F-A0FB-F69D291B2145}" type="presOf" srcId="{DB2988D5-A760-4993-9FB2-E40D21F93C39}" destId="{0DC6D638-88C3-47CE-8F92-317CFD01C07E}" srcOrd="0" destOrd="0" presId="urn:microsoft.com/office/officeart/2005/8/layout/equation2"/>
    <dgm:cxn modelId="{4819262F-27EC-4D5B-9398-00F5D68B4DF2}" srcId="{399C2508-45FA-4452-B253-611ED4AD8ED8}" destId="{E3DB8BAC-390F-4904-B9DC-548A998F16EA}" srcOrd="1" destOrd="0" parTransId="{82A7495E-DC38-4C0E-B385-3FB9DEA1DE2F}" sibTransId="{E7A0A8E6-0223-48AF-A729-F69ADD967A63}"/>
    <dgm:cxn modelId="{0EC76BD6-8F8D-4F59-9E43-1F1CAFF56D17}" type="presOf" srcId="{E7A0A8E6-0223-48AF-A729-F69ADD967A63}" destId="{3BE24A07-BDB9-492B-85A1-B079EB6B239E}" srcOrd="0" destOrd="0" presId="urn:microsoft.com/office/officeart/2005/8/layout/equation2"/>
    <dgm:cxn modelId="{F15B2E0E-986F-4052-BD07-47E70BF51BBF}" type="presOf" srcId="{875120EA-BECD-48DA-82B6-8F835D8E3900}" destId="{649494F7-9E61-44DB-B962-B1AB5D5C4BEB}" srcOrd="0" destOrd="0" presId="urn:microsoft.com/office/officeart/2005/8/layout/equation2"/>
    <dgm:cxn modelId="{0DAF2262-8FFB-4362-B67F-9F97B474917B}" type="presOf" srcId="{399C2508-45FA-4452-B253-611ED4AD8ED8}" destId="{333415ED-D6A3-4183-8901-C78D1879465E}" srcOrd="0" destOrd="0" presId="urn:microsoft.com/office/officeart/2005/8/layout/equation2"/>
    <dgm:cxn modelId="{E128CE14-DD9B-4AC1-876C-C1EFCB9E51A3}" type="presOf" srcId="{E7A0A8E6-0223-48AF-A729-F69ADD967A63}" destId="{AC4D4FF4-E3C3-4F8A-9B53-7863C78A91CD}" srcOrd="1" destOrd="0" presId="urn:microsoft.com/office/officeart/2005/8/layout/equation2"/>
    <dgm:cxn modelId="{625696FA-B91A-4605-A980-3891A66521FF}" srcId="{399C2508-45FA-4452-B253-611ED4AD8ED8}" destId="{5C1A4856-30E8-497A-A763-42AA9DB52BDA}" srcOrd="2" destOrd="0" parTransId="{6AB5B1F7-8557-422E-A87E-AFDB07B94896}" sibTransId="{F44D249F-8AE8-4678-B0CC-CBB60FA34796}"/>
    <dgm:cxn modelId="{B18928FD-92F9-4F23-B517-A3C58FDC53B2}" type="presOf" srcId="{E3DB8BAC-390F-4904-B9DC-548A998F16EA}" destId="{7EC32C58-CC64-4EE8-B591-2B75475A8663}" srcOrd="0" destOrd="0" presId="urn:microsoft.com/office/officeart/2005/8/layout/equation2"/>
    <dgm:cxn modelId="{DD460CF9-B48C-426B-AB6C-151E0B5C032E}" type="presOf" srcId="{5C1A4856-30E8-497A-A763-42AA9DB52BDA}" destId="{D432546A-12C9-410E-9629-315DB8B6E44E}" srcOrd="0" destOrd="0" presId="urn:microsoft.com/office/officeart/2005/8/layout/equation2"/>
    <dgm:cxn modelId="{FA898F50-F78B-443E-A427-5F8D0735E72E}" srcId="{399C2508-45FA-4452-B253-611ED4AD8ED8}" destId="{875120EA-BECD-48DA-82B6-8F835D8E3900}" srcOrd="0" destOrd="0" parTransId="{83131F3B-2170-4F57-B154-2D717B798A6A}" sibTransId="{DB2988D5-A760-4993-9FB2-E40D21F93C39}"/>
    <dgm:cxn modelId="{B171C46A-6B42-4FB5-979E-8A53427204F4}" type="presParOf" srcId="{333415ED-D6A3-4183-8901-C78D1879465E}" destId="{E14DFBFC-999D-48E3-9A4E-36EB6CEE33C3}" srcOrd="0" destOrd="0" presId="urn:microsoft.com/office/officeart/2005/8/layout/equation2"/>
    <dgm:cxn modelId="{A99B3032-FE76-4E44-B311-85B2EBFE8559}" type="presParOf" srcId="{E14DFBFC-999D-48E3-9A4E-36EB6CEE33C3}" destId="{649494F7-9E61-44DB-B962-B1AB5D5C4BEB}" srcOrd="0" destOrd="0" presId="urn:microsoft.com/office/officeart/2005/8/layout/equation2"/>
    <dgm:cxn modelId="{FAEFA0C7-EAB0-4F76-9EA0-C1FC5232A89D}" type="presParOf" srcId="{E14DFBFC-999D-48E3-9A4E-36EB6CEE33C3}" destId="{4D69CBAF-7343-4BAA-8C5D-E8424B3F9DC1}" srcOrd="1" destOrd="0" presId="urn:microsoft.com/office/officeart/2005/8/layout/equation2"/>
    <dgm:cxn modelId="{79850F72-AF60-4FAA-A108-8B1AFC079591}" type="presParOf" srcId="{E14DFBFC-999D-48E3-9A4E-36EB6CEE33C3}" destId="{0DC6D638-88C3-47CE-8F92-317CFD01C07E}" srcOrd="2" destOrd="0" presId="urn:microsoft.com/office/officeart/2005/8/layout/equation2"/>
    <dgm:cxn modelId="{A87E1CD0-6306-49F0-A082-876E6F830B6A}" type="presParOf" srcId="{E14DFBFC-999D-48E3-9A4E-36EB6CEE33C3}" destId="{D4E35721-63A4-4B93-9A4B-717815B95BEA}" srcOrd="3" destOrd="0" presId="urn:microsoft.com/office/officeart/2005/8/layout/equation2"/>
    <dgm:cxn modelId="{860C9D5C-87FB-4CCC-BD4C-AC26FFB35B7A}" type="presParOf" srcId="{E14DFBFC-999D-48E3-9A4E-36EB6CEE33C3}" destId="{7EC32C58-CC64-4EE8-B591-2B75475A8663}" srcOrd="4" destOrd="0" presId="urn:microsoft.com/office/officeart/2005/8/layout/equation2"/>
    <dgm:cxn modelId="{3ACE1B8F-E36D-4E76-84E9-B7115C64D1BA}" type="presParOf" srcId="{333415ED-D6A3-4183-8901-C78D1879465E}" destId="{3BE24A07-BDB9-492B-85A1-B079EB6B239E}" srcOrd="1" destOrd="0" presId="urn:microsoft.com/office/officeart/2005/8/layout/equation2"/>
    <dgm:cxn modelId="{AD070D44-E5D6-4565-B8DA-84278A28686A}" type="presParOf" srcId="{3BE24A07-BDB9-492B-85A1-B079EB6B239E}" destId="{AC4D4FF4-E3C3-4F8A-9B53-7863C78A91CD}" srcOrd="0" destOrd="0" presId="urn:microsoft.com/office/officeart/2005/8/layout/equation2"/>
    <dgm:cxn modelId="{1A5D29E3-4396-4C13-ABDD-9683BADE7DE1}" type="presParOf" srcId="{333415ED-D6A3-4183-8901-C78D1879465E}" destId="{D432546A-12C9-410E-9629-315DB8B6E44E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7EFF1E0-6029-493F-ACC8-3F6A571479ED}" type="doc">
      <dgm:prSet loTypeId="urn:microsoft.com/office/officeart/2005/8/layout/list1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14A12BB7-5384-4AF3-B192-6F2CCE8A8613}">
      <dgm:prSet phldrT="[Testo]"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Caratteristiche epistemologiche:</a:t>
          </a:r>
          <a:endParaRPr lang="it-IT" dirty="0">
            <a:solidFill>
              <a:schemeClr val="tx1"/>
            </a:solidFill>
          </a:endParaRPr>
        </a:p>
      </dgm:t>
    </dgm:pt>
    <dgm:pt modelId="{569883F9-E149-42FD-9030-D039FDCE1666}" type="sibTrans" cxnId="{9DDB207F-22B8-48D6-9220-22CA60C449D6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A98D7E5-6435-4A9C-9149-9C69C31A7689}" type="parTrans" cxnId="{9DDB207F-22B8-48D6-9220-22CA60C449D6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B165777-458F-41FA-A11D-FCD9149A0B4C}">
      <dgm:prSet/>
      <dgm:spPr/>
      <dgm:t>
        <a:bodyPr/>
        <a:lstStyle/>
        <a:p>
          <a:r>
            <a:rPr lang="it-IT" dirty="0" smtClean="0">
              <a:solidFill>
                <a:schemeClr val="tx1"/>
              </a:solidFill>
            </a:rPr>
            <a:t>i procedimenti sono prevalentemente </a:t>
          </a:r>
          <a:r>
            <a:rPr lang="it-IT" b="1" dirty="0" smtClean="0">
              <a:solidFill>
                <a:schemeClr val="tx1"/>
              </a:solidFill>
            </a:rPr>
            <a:t>deduttivi</a:t>
          </a:r>
          <a:r>
            <a:rPr lang="it-IT" dirty="0" smtClean="0">
              <a:solidFill>
                <a:schemeClr val="tx1"/>
              </a:solidFill>
            </a:rPr>
            <a:t> e basati sulla </a:t>
          </a:r>
          <a:r>
            <a:rPr lang="it-IT" b="1" dirty="0" smtClean="0">
              <a:solidFill>
                <a:schemeClr val="tx1"/>
              </a:solidFill>
            </a:rPr>
            <a:t>falsificazione</a:t>
          </a:r>
          <a:r>
            <a:rPr lang="it-IT" dirty="0" smtClean="0">
              <a:solidFill>
                <a:schemeClr val="tx1"/>
              </a:solidFill>
            </a:rPr>
            <a:t> delle ipotesi.</a:t>
          </a:r>
        </a:p>
      </dgm:t>
    </dgm:pt>
    <dgm:pt modelId="{F3A327F1-7E5E-4E9A-B680-815FFB5F9060}" type="sibTrans" cxnId="{8D141F1C-A2C6-4CA5-AAC9-7C0BC24295E4}">
      <dgm:prSet/>
      <dgm:spPr/>
      <dgm:t>
        <a:bodyPr/>
        <a:lstStyle/>
        <a:p>
          <a:endParaRPr lang="it-IT"/>
        </a:p>
      </dgm:t>
    </dgm:pt>
    <dgm:pt modelId="{3D7715A6-AA66-40C1-A56A-531A603BD1D5}" type="parTrans" cxnId="{8D141F1C-A2C6-4CA5-AAC9-7C0BC24295E4}">
      <dgm:prSet/>
      <dgm:spPr/>
      <dgm:t>
        <a:bodyPr/>
        <a:lstStyle/>
        <a:p>
          <a:endParaRPr lang="it-IT"/>
        </a:p>
      </dgm:t>
    </dgm:pt>
    <dgm:pt modelId="{7895755E-81D9-4CAF-84B6-E88263716072}">
      <dgm:prSet/>
      <dgm:spPr/>
      <dgm:t>
        <a:bodyPr/>
        <a:lstStyle/>
        <a:p>
          <a:r>
            <a:rPr lang="it-IT" dirty="0" smtClean="0">
              <a:solidFill>
                <a:schemeClr val="tx1"/>
              </a:solidFill>
            </a:rPr>
            <a:t>obiettivo della scienza è la </a:t>
          </a:r>
          <a:r>
            <a:rPr lang="it-IT" b="1" dirty="0" smtClean="0">
              <a:solidFill>
                <a:schemeClr val="tx1"/>
              </a:solidFill>
            </a:rPr>
            <a:t>spiegazione</a:t>
          </a:r>
          <a:r>
            <a:rPr lang="it-IT" dirty="0" smtClean="0">
              <a:solidFill>
                <a:schemeClr val="tx1"/>
              </a:solidFill>
            </a:rPr>
            <a:t> dei fenomeni in termini di nessi causali; è accettata la compresenza di più teorie per spiegare uno stesso fenomeno;</a:t>
          </a:r>
        </a:p>
      </dgm:t>
    </dgm:pt>
    <dgm:pt modelId="{5CC5C4CC-65C5-4DA8-9273-A6C952FE7678}" type="sibTrans" cxnId="{F82117F2-4F6E-4750-AF0D-2175136D9111}">
      <dgm:prSet/>
      <dgm:spPr/>
      <dgm:t>
        <a:bodyPr/>
        <a:lstStyle/>
        <a:p>
          <a:endParaRPr lang="it-IT"/>
        </a:p>
      </dgm:t>
    </dgm:pt>
    <dgm:pt modelId="{7DDA8F60-B9D3-4FA0-A56C-C0D27F32BA1F}" type="parTrans" cxnId="{F82117F2-4F6E-4750-AF0D-2175136D9111}">
      <dgm:prSet/>
      <dgm:spPr/>
      <dgm:t>
        <a:bodyPr/>
        <a:lstStyle/>
        <a:p>
          <a:endParaRPr lang="it-IT"/>
        </a:p>
      </dgm:t>
    </dgm:pt>
    <dgm:pt modelId="{78DA2DA8-DA7F-4341-928B-59BBF5E0B6B6}">
      <dgm:prSet/>
      <dgm:spPr/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il metodo è sperimentale </a:t>
          </a:r>
          <a:r>
            <a:rPr lang="it-IT" dirty="0" smtClean="0">
              <a:solidFill>
                <a:schemeClr val="tx1"/>
              </a:solidFill>
            </a:rPr>
            <a:t>e mira alla </a:t>
          </a:r>
          <a:r>
            <a:rPr lang="it-IT" b="1" dirty="0" smtClean="0">
              <a:solidFill>
                <a:schemeClr val="tx1"/>
              </a:solidFill>
            </a:rPr>
            <a:t>formulazione di leggi probabilistiche</a:t>
          </a:r>
          <a:r>
            <a:rPr lang="it-IT" dirty="0" smtClean="0">
              <a:solidFill>
                <a:schemeClr val="tx1"/>
              </a:solidFill>
            </a:rPr>
            <a:t> e provvisorie espresse prevalentemente in </a:t>
          </a:r>
          <a:r>
            <a:rPr lang="it-IT" b="1" dirty="0" smtClean="0">
              <a:solidFill>
                <a:schemeClr val="tx1"/>
              </a:solidFill>
            </a:rPr>
            <a:t>linguaggio matematico </a:t>
          </a:r>
          <a:r>
            <a:rPr lang="it-IT" b="0" dirty="0" smtClean="0">
              <a:solidFill>
                <a:schemeClr val="tx1"/>
              </a:solidFill>
            </a:rPr>
            <a:t>o </a:t>
          </a:r>
          <a:r>
            <a:rPr lang="it-IT" b="1" dirty="0" smtClean="0">
              <a:solidFill>
                <a:schemeClr val="tx1"/>
              </a:solidFill>
            </a:rPr>
            <a:t>metodo ipotetico-deduttivo</a:t>
          </a:r>
          <a:r>
            <a:rPr lang="it-IT" dirty="0" smtClean="0">
              <a:solidFill>
                <a:schemeClr val="tx1"/>
              </a:solidFill>
            </a:rPr>
            <a:t>;</a:t>
          </a:r>
        </a:p>
      </dgm:t>
    </dgm:pt>
    <dgm:pt modelId="{B6C5AE41-0C74-4D15-B9EA-9A49B50D5E79}" type="sibTrans" cxnId="{4A60F537-C478-4A05-9B2D-087378EB4B24}">
      <dgm:prSet/>
      <dgm:spPr/>
      <dgm:t>
        <a:bodyPr/>
        <a:lstStyle/>
        <a:p>
          <a:endParaRPr lang="it-IT"/>
        </a:p>
      </dgm:t>
    </dgm:pt>
    <dgm:pt modelId="{AF9CACC2-A426-4334-9ECC-05A08ACC29B6}" type="parTrans" cxnId="{4A60F537-C478-4A05-9B2D-087378EB4B24}">
      <dgm:prSet/>
      <dgm:spPr/>
      <dgm:t>
        <a:bodyPr/>
        <a:lstStyle/>
        <a:p>
          <a:endParaRPr lang="it-IT"/>
        </a:p>
      </dgm:t>
    </dgm:pt>
    <dgm:pt modelId="{DB31F1A6-9F8D-45AE-8C8C-153FE7E15E1D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questa realtà </a:t>
          </a:r>
          <a:r>
            <a:rPr lang="it-IT" b="1" dirty="0" smtClean="0">
              <a:solidFill>
                <a:schemeClr val="tx1"/>
              </a:solidFill>
            </a:rPr>
            <a:t>non è conoscibile in modo oggettivo</a:t>
          </a:r>
          <a:r>
            <a:rPr lang="it-IT" dirty="0" smtClean="0">
              <a:solidFill>
                <a:schemeClr val="tx1"/>
              </a:solidFill>
            </a:rPr>
            <a:t>, senza alcun intervento valutativo da parte del ricercatore, che si muove invece all’interno di un quadro paradigmatico preciso;</a:t>
          </a:r>
          <a:endParaRPr lang="it-IT" dirty="0">
            <a:solidFill>
              <a:schemeClr val="tx1"/>
            </a:solidFill>
          </a:endParaRPr>
        </a:p>
      </dgm:t>
    </dgm:pt>
    <dgm:pt modelId="{28BC3AE8-E2ED-4E72-947F-52B43D7B19AD}" type="sibTrans" cxnId="{B7C6F4E2-E754-4B82-9213-D895127CA03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C63CF2B-37F9-4DED-88A4-08EE4C2EA1C4}" type="parTrans" cxnId="{B7C6F4E2-E754-4B82-9213-D895127CA03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ED5C5FE-717F-46F3-90F1-4EC5916F9CB4}">
      <dgm:prSet/>
      <dgm:spPr/>
      <dgm:t>
        <a:bodyPr/>
        <a:lstStyle/>
        <a:p>
          <a:pPr rtl="0"/>
          <a:r>
            <a:rPr lang="it-IT" b="0" dirty="0" smtClean="0">
              <a:solidFill>
                <a:schemeClr val="tx1"/>
              </a:solidFill>
            </a:rPr>
            <a:t>esiste una </a:t>
          </a:r>
          <a:r>
            <a:rPr lang="it-IT" b="1" dirty="0" smtClean="0">
              <a:solidFill>
                <a:schemeClr val="tx1"/>
              </a:solidFill>
            </a:rPr>
            <a:t>realtà indipendente </a:t>
          </a:r>
          <a:r>
            <a:rPr lang="it-IT" b="0" dirty="0" smtClean="0">
              <a:solidFill>
                <a:schemeClr val="tx1"/>
              </a:solidFill>
            </a:rPr>
            <a:t>da chi la studia, ma è </a:t>
          </a:r>
          <a:r>
            <a:rPr lang="it-IT" b="1" dirty="0" smtClean="0">
              <a:solidFill>
                <a:schemeClr val="tx1"/>
              </a:solidFill>
            </a:rPr>
            <a:t>conoscibile solo in maniera imperfetta </a:t>
          </a:r>
          <a:r>
            <a:rPr lang="it-IT" b="0" dirty="0" smtClean="0">
              <a:solidFill>
                <a:schemeClr val="tx1"/>
              </a:solidFill>
            </a:rPr>
            <a:t>e probabilistica;</a:t>
          </a:r>
          <a:endParaRPr lang="it-IT" b="0" dirty="0">
            <a:solidFill>
              <a:schemeClr val="tx1"/>
            </a:solidFill>
          </a:endParaRPr>
        </a:p>
      </dgm:t>
    </dgm:pt>
    <dgm:pt modelId="{6FD44B49-3E41-4E29-9B09-64975B87232B}" type="sibTrans" cxnId="{4740C4B8-F647-48EA-A8D8-FD93B8690CF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2934D18-4563-4764-A9FC-0393F137CFE0}" type="parTrans" cxnId="{4740C4B8-F647-48EA-A8D8-FD93B8690CF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F72169E2-F3DD-43D9-820D-AADE8CCDDD34}" type="pres">
      <dgm:prSet presAssocID="{77EFF1E0-6029-493F-ACC8-3F6A571479E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6C50CDB9-AB85-4D7E-9C58-12EF794A61E3}" type="pres">
      <dgm:prSet presAssocID="{14A12BB7-5384-4AF3-B192-6F2CCE8A8613}" presName="parentLin" presStyleCnt="0"/>
      <dgm:spPr/>
    </dgm:pt>
    <dgm:pt modelId="{EF69034C-B04D-4CF8-A2B2-D2702E8010F3}" type="pres">
      <dgm:prSet presAssocID="{14A12BB7-5384-4AF3-B192-6F2CCE8A8613}" presName="parentLeftMargin" presStyleLbl="node1" presStyleIdx="0" presStyleCnt="1"/>
      <dgm:spPr/>
      <dgm:t>
        <a:bodyPr/>
        <a:lstStyle/>
        <a:p>
          <a:endParaRPr lang="it-IT"/>
        </a:p>
      </dgm:t>
    </dgm:pt>
    <dgm:pt modelId="{27B0BD93-9BE4-4416-9369-07EEA1E03CE6}" type="pres">
      <dgm:prSet presAssocID="{14A12BB7-5384-4AF3-B192-6F2CCE8A861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0C38CB85-9C05-4F57-9FDC-99FDBDB52D95}" type="pres">
      <dgm:prSet presAssocID="{14A12BB7-5384-4AF3-B192-6F2CCE8A8613}" presName="negativeSpace" presStyleCnt="0"/>
      <dgm:spPr/>
    </dgm:pt>
    <dgm:pt modelId="{F2CDF3F0-34A3-4779-B583-23D76CA4AB93}" type="pres">
      <dgm:prSet presAssocID="{14A12BB7-5384-4AF3-B192-6F2CCE8A8613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4A60F537-C478-4A05-9B2D-087378EB4B24}" srcId="{14A12BB7-5384-4AF3-B192-6F2CCE8A8613}" destId="{78DA2DA8-DA7F-4341-928B-59BBF5E0B6B6}" srcOrd="2" destOrd="0" parTransId="{AF9CACC2-A426-4334-9ECC-05A08ACC29B6}" sibTransId="{B6C5AE41-0C74-4D15-B9EA-9A49B50D5E79}"/>
    <dgm:cxn modelId="{D1B4DFF1-5C98-47B1-B874-C7057D33029B}" type="presOf" srcId="{78DA2DA8-DA7F-4341-928B-59BBF5E0B6B6}" destId="{F2CDF3F0-34A3-4779-B583-23D76CA4AB93}" srcOrd="0" destOrd="2" presId="urn:microsoft.com/office/officeart/2005/8/layout/list1"/>
    <dgm:cxn modelId="{B7C6F4E2-E754-4B82-9213-D895127CA031}" srcId="{14A12BB7-5384-4AF3-B192-6F2CCE8A8613}" destId="{DB31F1A6-9F8D-45AE-8C8C-153FE7E15E1D}" srcOrd="1" destOrd="0" parTransId="{EC63CF2B-37F9-4DED-88A4-08EE4C2EA1C4}" sibTransId="{28BC3AE8-E2ED-4E72-947F-52B43D7B19AD}"/>
    <dgm:cxn modelId="{F8DBF845-DEED-4A66-877B-82CF818B88D8}" type="presOf" srcId="{14A12BB7-5384-4AF3-B192-6F2CCE8A8613}" destId="{27B0BD93-9BE4-4416-9369-07EEA1E03CE6}" srcOrd="1" destOrd="0" presId="urn:microsoft.com/office/officeart/2005/8/layout/list1"/>
    <dgm:cxn modelId="{D4718E7F-D8F9-4FD0-8564-BB2B45759AA5}" type="presOf" srcId="{14A12BB7-5384-4AF3-B192-6F2CCE8A8613}" destId="{EF69034C-B04D-4CF8-A2B2-D2702E8010F3}" srcOrd="0" destOrd="0" presId="urn:microsoft.com/office/officeart/2005/8/layout/list1"/>
    <dgm:cxn modelId="{F82117F2-4F6E-4750-AF0D-2175136D9111}" srcId="{14A12BB7-5384-4AF3-B192-6F2CCE8A8613}" destId="{7895755E-81D9-4CAF-84B6-E88263716072}" srcOrd="3" destOrd="0" parTransId="{7DDA8F60-B9D3-4FA0-A56C-C0D27F32BA1F}" sibTransId="{5CC5C4CC-65C5-4DA8-9273-A6C952FE7678}"/>
    <dgm:cxn modelId="{237C8D83-6FC1-42C1-818F-647CD5E47AA2}" type="presOf" srcId="{7895755E-81D9-4CAF-84B6-E88263716072}" destId="{F2CDF3F0-34A3-4779-B583-23D76CA4AB93}" srcOrd="0" destOrd="3" presId="urn:microsoft.com/office/officeart/2005/8/layout/list1"/>
    <dgm:cxn modelId="{D5BCC478-F981-400E-96DD-61DEA4C1CBB2}" type="presOf" srcId="{8ED5C5FE-717F-46F3-90F1-4EC5916F9CB4}" destId="{F2CDF3F0-34A3-4779-B583-23D76CA4AB93}" srcOrd="0" destOrd="0" presId="urn:microsoft.com/office/officeart/2005/8/layout/list1"/>
    <dgm:cxn modelId="{EFD33EB9-DA63-4601-BDC2-3D2E40F809AD}" type="presOf" srcId="{CB165777-458F-41FA-A11D-FCD9149A0B4C}" destId="{F2CDF3F0-34A3-4779-B583-23D76CA4AB93}" srcOrd="0" destOrd="4" presId="urn:microsoft.com/office/officeart/2005/8/layout/list1"/>
    <dgm:cxn modelId="{9DDB207F-22B8-48D6-9220-22CA60C449D6}" srcId="{77EFF1E0-6029-493F-ACC8-3F6A571479ED}" destId="{14A12BB7-5384-4AF3-B192-6F2CCE8A8613}" srcOrd="0" destOrd="0" parTransId="{BA98D7E5-6435-4A9C-9149-9C69C31A7689}" sibTransId="{569883F9-E149-42FD-9030-D039FDCE1666}"/>
    <dgm:cxn modelId="{FA0B771D-CEED-4BD2-831A-AAB796A06A69}" type="presOf" srcId="{77EFF1E0-6029-493F-ACC8-3F6A571479ED}" destId="{F72169E2-F3DD-43D9-820D-AADE8CCDDD34}" srcOrd="0" destOrd="0" presId="urn:microsoft.com/office/officeart/2005/8/layout/list1"/>
    <dgm:cxn modelId="{2C304198-F8BF-44B1-8CC9-F1D5C57AF81E}" type="presOf" srcId="{DB31F1A6-9F8D-45AE-8C8C-153FE7E15E1D}" destId="{F2CDF3F0-34A3-4779-B583-23D76CA4AB93}" srcOrd="0" destOrd="1" presId="urn:microsoft.com/office/officeart/2005/8/layout/list1"/>
    <dgm:cxn modelId="{8D141F1C-A2C6-4CA5-AAC9-7C0BC24295E4}" srcId="{14A12BB7-5384-4AF3-B192-6F2CCE8A8613}" destId="{CB165777-458F-41FA-A11D-FCD9149A0B4C}" srcOrd="4" destOrd="0" parTransId="{3D7715A6-AA66-40C1-A56A-531A603BD1D5}" sibTransId="{F3A327F1-7E5E-4E9A-B680-815FFB5F9060}"/>
    <dgm:cxn modelId="{4740C4B8-F647-48EA-A8D8-FD93B8690CFE}" srcId="{14A12BB7-5384-4AF3-B192-6F2CCE8A8613}" destId="{8ED5C5FE-717F-46F3-90F1-4EC5916F9CB4}" srcOrd="0" destOrd="0" parTransId="{C2934D18-4563-4764-A9FC-0393F137CFE0}" sibTransId="{6FD44B49-3E41-4E29-9B09-64975B87232B}"/>
    <dgm:cxn modelId="{5951C8CB-4B55-43CF-A855-2F27551DFDCA}" type="presParOf" srcId="{F72169E2-F3DD-43D9-820D-AADE8CCDDD34}" destId="{6C50CDB9-AB85-4D7E-9C58-12EF794A61E3}" srcOrd="0" destOrd="0" presId="urn:microsoft.com/office/officeart/2005/8/layout/list1"/>
    <dgm:cxn modelId="{F9924DB1-ED11-4DD4-845C-20EE66BCE08B}" type="presParOf" srcId="{6C50CDB9-AB85-4D7E-9C58-12EF794A61E3}" destId="{EF69034C-B04D-4CF8-A2B2-D2702E8010F3}" srcOrd="0" destOrd="0" presId="urn:microsoft.com/office/officeart/2005/8/layout/list1"/>
    <dgm:cxn modelId="{2A60309A-CE61-4EE8-ABF5-26A7A970FD73}" type="presParOf" srcId="{6C50CDB9-AB85-4D7E-9C58-12EF794A61E3}" destId="{27B0BD93-9BE4-4416-9369-07EEA1E03CE6}" srcOrd="1" destOrd="0" presId="urn:microsoft.com/office/officeart/2005/8/layout/list1"/>
    <dgm:cxn modelId="{66F664E5-22E8-4925-AA69-8B6439BF45B3}" type="presParOf" srcId="{F72169E2-F3DD-43D9-820D-AADE8CCDDD34}" destId="{0C38CB85-9C05-4F57-9FDC-99FDBDB52D95}" srcOrd="1" destOrd="0" presId="urn:microsoft.com/office/officeart/2005/8/layout/list1"/>
    <dgm:cxn modelId="{E56B4D49-618A-40FF-AE3B-7BBBDA5F1FD5}" type="presParOf" srcId="{F72169E2-F3DD-43D9-820D-AADE8CCDDD34}" destId="{F2CDF3F0-34A3-4779-B583-23D76CA4AB93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2A57805-595C-4F83-B06F-CB23D69594D9}" type="doc">
      <dgm:prSet loTypeId="urn:microsoft.com/office/officeart/2005/8/layout/vList6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C198C000-B0D6-418C-94D4-035C3F58C7B9}">
      <dgm:prSet phldrT="[Testo]" custT="1"/>
      <dgm:spPr/>
      <dgm:t>
        <a:bodyPr/>
        <a:lstStyle/>
        <a:p>
          <a:r>
            <a:rPr lang="it-IT" sz="1800" b="1" dirty="0" smtClean="0">
              <a:solidFill>
                <a:schemeClr val="tx1"/>
              </a:solidFill>
            </a:rPr>
            <a:t>Scienza della società</a:t>
          </a:r>
          <a:endParaRPr lang="it-IT" sz="1800" b="1" dirty="0">
            <a:solidFill>
              <a:schemeClr val="tx1"/>
            </a:solidFill>
          </a:endParaRPr>
        </a:p>
      </dgm:t>
    </dgm:pt>
    <dgm:pt modelId="{DD3F71ED-8910-49D1-876B-28B1708F1442}" type="parTrans" cxnId="{6DA82A89-7A39-4D8F-AFA1-ED2DF04C22B7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D0D9F43-472D-4E2C-A660-F5E36507E60E}" type="sibTrans" cxnId="{6DA82A89-7A39-4D8F-AFA1-ED2DF04C22B7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3E1E7571-E4B8-4FAC-A601-029EDE326148}">
      <dgm:prSet phldrT="[Testo]" custT="1"/>
      <dgm:spPr/>
      <dgm:t>
        <a:bodyPr/>
        <a:lstStyle/>
        <a:p>
          <a:r>
            <a:rPr lang="it-IT" sz="1200" dirty="0" smtClean="0">
              <a:solidFill>
                <a:schemeClr val="tx1"/>
              </a:solidFill>
            </a:rPr>
            <a:t>Trasformazioni socio-politiche economiche delle società europee dal XVI sec.</a:t>
          </a:r>
          <a:endParaRPr lang="it-IT" sz="1200" dirty="0">
            <a:solidFill>
              <a:schemeClr val="tx1"/>
            </a:solidFill>
          </a:endParaRPr>
        </a:p>
      </dgm:t>
    </dgm:pt>
    <dgm:pt modelId="{C39E67B4-80C6-4EFD-B469-CB50F897BA18}" type="parTrans" cxnId="{99D708BA-4857-4C97-A74A-2571D95CFAA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EE2A903-0904-4FA2-AA96-101EE628ACC5}" type="sibTrans" cxnId="{99D708BA-4857-4C97-A74A-2571D95CFAA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D693D87-D6F5-4061-8A7A-C3675F33392B}">
      <dgm:prSet phldrT="[Testo]" custT="1"/>
      <dgm:spPr/>
      <dgm:t>
        <a:bodyPr/>
        <a:lstStyle/>
        <a:p>
          <a:r>
            <a:rPr lang="it-IT" sz="1200" b="1" dirty="0" smtClean="0">
              <a:solidFill>
                <a:schemeClr val="tx1"/>
              </a:solidFill>
            </a:rPr>
            <a:t>Secolarizzazione del pensiero</a:t>
          </a:r>
          <a:r>
            <a:rPr lang="it-IT" sz="1200" dirty="0" smtClean="0">
              <a:solidFill>
                <a:schemeClr val="tx1"/>
              </a:solidFill>
            </a:rPr>
            <a:t> e crisi della riforma protestante</a:t>
          </a:r>
          <a:endParaRPr lang="it-IT" sz="1200" dirty="0">
            <a:solidFill>
              <a:schemeClr val="tx1"/>
            </a:solidFill>
          </a:endParaRPr>
        </a:p>
      </dgm:t>
    </dgm:pt>
    <dgm:pt modelId="{487E65EF-1A10-4626-9E4A-88C628712560}" type="parTrans" cxnId="{3C7B4D9D-FA80-4E34-9D9B-3D76B18461C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65EA648-298E-4765-875C-FFA6024A721E}" type="sibTrans" cxnId="{3C7B4D9D-FA80-4E34-9D9B-3D76B18461C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262B689-63B0-4611-AAE5-89E5BBC96856}">
      <dgm:prSet phldrT="[Testo]" custT="1"/>
      <dgm:spPr/>
      <dgm:t>
        <a:bodyPr/>
        <a:lstStyle/>
        <a:p>
          <a:r>
            <a:rPr lang="it-IT" sz="1800" b="1" dirty="0" smtClean="0">
              <a:solidFill>
                <a:schemeClr val="tx1"/>
              </a:solidFill>
            </a:rPr>
            <a:t>Principio di razionalità</a:t>
          </a:r>
          <a:endParaRPr lang="it-IT" sz="1800" b="1" dirty="0">
            <a:solidFill>
              <a:schemeClr val="tx1"/>
            </a:solidFill>
          </a:endParaRPr>
        </a:p>
      </dgm:t>
    </dgm:pt>
    <dgm:pt modelId="{6B4ED91D-0529-4FDD-89FB-EA15C7F98569}" type="parTrans" cxnId="{5554880E-1ED3-44ED-80E0-B18C2A8278C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807D48C-1EE4-4BD6-8067-03B0EB6354E9}" type="sibTrans" cxnId="{5554880E-1ED3-44ED-80E0-B18C2A8278C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AC6CC69B-8311-4A93-96B4-B55FA5E821F8}">
      <dgm:prSet phldrT="[Testo]" custT="1"/>
      <dgm:spPr/>
      <dgm:t>
        <a:bodyPr/>
        <a:lstStyle/>
        <a:p>
          <a:r>
            <a:rPr lang="it-IT" sz="1200" dirty="0" smtClean="0">
              <a:solidFill>
                <a:schemeClr val="tx1"/>
              </a:solidFill>
            </a:rPr>
            <a:t>Valido nell’interpretazione della natura come della società umana</a:t>
          </a:r>
          <a:endParaRPr lang="it-IT" sz="1200" dirty="0">
            <a:solidFill>
              <a:schemeClr val="tx1"/>
            </a:solidFill>
          </a:endParaRPr>
        </a:p>
      </dgm:t>
    </dgm:pt>
    <dgm:pt modelId="{6A8B599F-30AC-420B-BE15-F3C5002D082B}" type="parTrans" cxnId="{14C343A2-BD10-4166-B7C2-7C1A9F6E4BE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AD88DB0-1403-418F-B73E-69B9AB357B60}" type="sibTrans" cxnId="{14C343A2-BD10-4166-B7C2-7C1A9F6E4BE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C4CD204-7FA8-4370-ADB6-8E93B5AC664A}">
      <dgm:prSet phldrT="[Testo]" custT="1"/>
      <dgm:spPr/>
      <dgm:t>
        <a:bodyPr/>
        <a:lstStyle/>
        <a:p>
          <a:r>
            <a:rPr lang="it-IT" sz="1200" b="1" dirty="0" smtClean="0">
              <a:solidFill>
                <a:schemeClr val="tx1"/>
              </a:solidFill>
            </a:rPr>
            <a:t>Leggi generali </a:t>
          </a:r>
          <a:r>
            <a:rPr lang="it-IT" sz="1200" dirty="0" smtClean="0">
              <a:solidFill>
                <a:schemeClr val="tx1"/>
              </a:solidFill>
            </a:rPr>
            <a:t>possono guidare fenomeni morali, politici e sociali</a:t>
          </a:r>
          <a:endParaRPr lang="it-IT" sz="1200" dirty="0">
            <a:solidFill>
              <a:schemeClr val="tx1"/>
            </a:solidFill>
          </a:endParaRPr>
        </a:p>
      </dgm:t>
    </dgm:pt>
    <dgm:pt modelId="{F3534549-AF29-4694-988D-16E7A5D0DB60}" type="parTrans" cxnId="{542C813C-272E-4C6C-89CB-3E59BF5560D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2529E8C-5362-4216-87FD-9E3F61DB8A6E}" type="sibTrans" cxnId="{542C813C-272E-4C6C-89CB-3E59BF5560D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C657F99-3F59-4DBF-A5E8-AD53630DFC2A}">
      <dgm:prSet phldrT="[Testo]" custT="1"/>
      <dgm:spPr/>
      <dgm:t>
        <a:bodyPr/>
        <a:lstStyle/>
        <a:p>
          <a:r>
            <a:rPr lang="it-IT" sz="1800" b="1" dirty="0" err="1" smtClean="0">
              <a:solidFill>
                <a:schemeClr val="tx1"/>
              </a:solidFill>
            </a:rPr>
            <a:t>Comte</a:t>
          </a:r>
          <a:endParaRPr lang="it-IT" sz="1800" b="1" dirty="0">
            <a:solidFill>
              <a:schemeClr val="tx1"/>
            </a:solidFill>
          </a:endParaRPr>
        </a:p>
      </dgm:t>
    </dgm:pt>
    <dgm:pt modelId="{2A97C272-8CDF-4218-B3E6-48A0580E22CE}" type="parTrans" cxnId="{4B478E6B-EB12-4DD9-971A-4208F092C6A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8F89768-A8CF-4287-98E9-6376A899B5CF}" type="sibTrans" cxnId="{4B478E6B-EB12-4DD9-971A-4208F092C6A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E3FB536-0CDF-4901-A5EC-E481F06336DC}">
      <dgm:prSet phldrT="[Testo]" custT="1"/>
      <dgm:spPr/>
      <dgm:t>
        <a:bodyPr/>
        <a:lstStyle/>
        <a:p>
          <a:r>
            <a:rPr lang="it-IT" sz="1200" dirty="0" smtClean="0">
              <a:solidFill>
                <a:schemeClr val="tx1"/>
              </a:solidFill>
            </a:rPr>
            <a:t>Illuminismo e positivismo</a:t>
          </a:r>
          <a:endParaRPr lang="it-IT" sz="1200" dirty="0">
            <a:solidFill>
              <a:schemeClr val="tx1"/>
            </a:solidFill>
          </a:endParaRPr>
        </a:p>
      </dgm:t>
    </dgm:pt>
    <dgm:pt modelId="{FBABB845-2845-4F79-B4E2-9917F8F3E938}" type="parTrans" cxnId="{108EE911-8153-4240-BC9B-95C73D3F1A8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D7D6684-C839-46D0-AB49-E27C7F0135EF}" type="sibTrans" cxnId="{108EE911-8153-4240-BC9B-95C73D3F1A8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C0B9A63-DC4D-4348-BEB7-C9ABF2336D60}">
      <dgm:prSet phldrT="[Testo]" custT="1"/>
      <dgm:spPr/>
      <dgm:t>
        <a:bodyPr/>
        <a:lstStyle/>
        <a:p>
          <a:r>
            <a:rPr lang="it-IT" sz="1200" dirty="0" smtClean="0">
              <a:solidFill>
                <a:schemeClr val="tx1"/>
              </a:solidFill>
            </a:rPr>
            <a:t>Scienza fondamento dell’ordine sociale</a:t>
          </a:r>
          <a:endParaRPr lang="it-IT" sz="1200" dirty="0">
            <a:solidFill>
              <a:schemeClr val="tx1"/>
            </a:solidFill>
          </a:endParaRPr>
        </a:p>
      </dgm:t>
    </dgm:pt>
    <dgm:pt modelId="{220837A2-494C-45C9-8DF0-3A9AD5423716}" type="parTrans" cxnId="{C4AED2B6-1830-458E-A44B-42347353D596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6B0E586-6C51-4703-8B50-EAC728483207}" type="sibTrans" cxnId="{C4AED2B6-1830-458E-A44B-42347353D596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D8129B2-F6C4-407C-8E60-3B94C0ED0772}">
      <dgm:prSet phldrT="[Testo]" custT="1"/>
      <dgm:spPr/>
      <dgm:t>
        <a:bodyPr/>
        <a:lstStyle/>
        <a:p>
          <a:r>
            <a:rPr lang="it-IT" sz="1200" dirty="0" smtClean="0">
              <a:solidFill>
                <a:schemeClr val="tx1"/>
              </a:solidFill>
            </a:rPr>
            <a:t>Unico metodo oggettivo/sperimentale</a:t>
          </a:r>
          <a:endParaRPr lang="it-IT" sz="1200" dirty="0">
            <a:solidFill>
              <a:schemeClr val="tx1"/>
            </a:solidFill>
          </a:endParaRPr>
        </a:p>
      </dgm:t>
    </dgm:pt>
    <dgm:pt modelId="{5AD0B7D8-CBEF-4B08-B63B-9CD556045B19}" type="parTrans" cxnId="{B0318304-C021-431F-BF38-578DC0B66DD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887F6FA-0139-40FF-A165-B3A4D42C90D1}" type="sibTrans" cxnId="{B0318304-C021-431F-BF38-578DC0B66DD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210D99B-2758-4543-BC1B-03C87947BFCC}">
      <dgm:prSet phldrT="[Testo]" custT="1"/>
      <dgm:spPr/>
      <dgm:t>
        <a:bodyPr/>
        <a:lstStyle/>
        <a:p>
          <a:endParaRPr lang="it-IT" sz="1200" dirty="0">
            <a:solidFill>
              <a:schemeClr val="tx1"/>
            </a:solidFill>
          </a:endParaRPr>
        </a:p>
      </dgm:t>
    </dgm:pt>
    <dgm:pt modelId="{22292995-EC0F-4644-9CC2-E2234663A1D9}" type="parTrans" cxnId="{F823D5F9-4095-432B-A553-B62B974C1CA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070B252-9644-483A-A78F-57A04410CDF5}" type="sibTrans" cxnId="{F823D5F9-4095-432B-A553-B62B974C1CA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84E5860-AD52-4814-BFBC-E3B170798E63}">
      <dgm:prSet phldrT="[Testo]" custT="1"/>
      <dgm:spPr/>
      <dgm:t>
        <a:bodyPr/>
        <a:lstStyle/>
        <a:p>
          <a:r>
            <a:rPr lang="it-IT" sz="1200" dirty="0" smtClean="0">
              <a:solidFill>
                <a:schemeClr val="tx1"/>
              </a:solidFill>
            </a:rPr>
            <a:t>Stretto nesso causa/effetto tra fenomeni sociali</a:t>
          </a:r>
          <a:endParaRPr lang="it-IT" sz="1200" dirty="0">
            <a:solidFill>
              <a:schemeClr val="tx1"/>
            </a:solidFill>
          </a:endParaRPr>
        </a:p>
      </dgm:t>
    </dgm:pt>
    <dgm:pt modelId="{6FEEBFFD-5650-44F1-8054-15F6E2724446}" type="parTrans" cxnId="{3DA7501B-6A4C-405F-AC5E-047E5450DB1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1A4B2AC-7283-44C5-8206-83E9CD395D7B}" type="sibTrans" cxnId="{3DA7501B-6A4C-405F-AC5E-047E5450DB1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D0C3132-4410-4565-AA6B-B42A56074A1B}">
      <dgm:prSet phldrT="[Testo]" custT="1"/>
      <dgm:spPr/>
      <dgm:t>
        <a:bodyPr/>
        <a:lstStyle/>
        <a:p>
          <a:r>
            <a:rPr lang="it-IT" sz="1200" dirty="0" smtClean="0">
              <a:solidFill>
                <a:schemeClr val="tx1"/>
              </a:solidFill>
            </a:rPr>
            <a:t>Rapporto inscindibile tra scienza e progresso</a:t>
          </a:r>
          <a:endParaRPr lang="it-IT" sz="1200" dirty="0">
            <a:solidFill>
              <a:schemeClr val="tx1"/>
            </a:solidFill>
          </a:endParaRPr>
        </a:p>
      </dgm:t>
    </dgm:pt>
    <dgm:pt modelId="{006F206B-297A-4A08-AA39-70CCDDF1AC65}" type="parTrans" cxnId="{8301C457-1395-4D48-8B41-BD08DF1F4B5C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137F45F-806C-404A-92C6-76E8982D69B6}" type="sibTrans" cxnId="{8301C457-1395-4D48-8B41-BD08DF1F4B5C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8D2A0E3-C78A-4718-8A53-D7A3BDF39368}">
      <dgm:prSet custT="1"/>
      <dgm:spPr/>
      <dgm:t>
        <a:bodyPr/>
        <a:lstStyle/>
        <a:p>
          <a:r>
            <a:rPr lang="it-IT" sz="1800" b="1" dirty="0" err="1" smtClean="0">
              <a:solidFill>
                <a:schemeClr val="tx1"/>
              </a:solidFill>
            </a:rPr>
            <a:t>Durkheim</a:t>
          </a:r>
          <a:endParaRPr lang="it-IT" sz="1800" b="1" dirty="0">
            <a:solidFill>
              <a:schemeClr val="tx1"/>
            </a:solidFill>
          </a:endParaRPr>
        </a:p>
      </dgm:t>
    </dgm:pt>
    <dgm:pt modelId="{6E238B5C-FF17-40EA-8D88-3BBA13712B64}" type="parTrans" cxnId="{AE65DC00-6950-48ED-BF5C-19CB189B18EB}">
      <dgm:prSet/>
      <dgm:spPr/>
      <dgm:t>
        <a:bodyPr/>
        <a:lstStyle/>
        <a:p>
          <a:endParaRPr lang="it-IT"/>
        </a:p>
      </dgm:t>
    </dgm:pt>
    <dgm:pt modelId="{5C485B47-D3A2-4BB7-8427-A957E0C8A0F7}" type="sibTrans" cxnId="{AE65DC00-6950-48ED-BF5C-19CB189B18EB}">
      <dgm:prSet/>
      <dgm:spPr/>
      <dgm:t>
        <a:bodyPr/>
        <a:lstStyle/>
        <a:p>
          <a:endParaRPr lang="it-IT"/>
        </a:p>
      </dgm:t>
    </dgm:pt>
    <dgm:pt modelId="{54461E87-D66C-4A3E-905E-C501C32F7721}">
      <dgm:prSet custT="1"/>
      <dgm:spPr/>
      <dgm:t>
        <a:bodyPr/>
        <a:lstStyle/>
        <a:p>
          <a:r>
            <a:rPr lang="it-IT" sz="1200" dirty="0" smtClean="0"/>
            <a:t>la sociologia deve stabilire le cause dei fenomeni sociali analizzando le relazioni tra i dati di fatto attraverso le procedure impersonali definite nella Logica di John Stuart </a:t>
          </a:r>
          <a:r>
            <a:rPr lang="it-IT" sz="1200" dirty="0" err="1" smtClean="0"/>
            <a:t>Mill</a:t>
          </a:r>
          <a:r>
            <a:rPr lang="it-IT" sz="1200" dirty="0" smtClean="0"/>
            <a:t> per arrivare a leggi analoghe nella loro forma alle leggi delle scienza della natura</a:t>
          </a:r>
          <a:endParaRPr lang="it-IT" sz="1200" dirty="0"/>
        </a:p>
      </dgm:t>
    </dgm:pt>
    <dgm:pt modelId="{E13CC985-6C2A-4982-A018-1E586DD861A8}" type="parTrans" cxnId="{44D75B70-A3F9-4F3E-BA1A-4BD9C2579F0C}">
      <dgm:prSet/>
      <dgm:spPr/>
      <dgm:t>
        <a:bodyPr/>
        <a:lstStyle/>
        <a:p>
          <a:endParaRPr lang="it-IT"/>
        </a:p>
      </dgm:t>
    </dgm:pt>
    <dgm:pt modelId="{A121A17C-C1A5-4E7C-B620-CF23ACB3760D}" type="sibTrans" cxnId="{44D75B70-A3F9-4F3E-BA1A-4BD9C2579F0C}">
      <dgm:prSet/>
      <dgm:spPr/>
      <dgm:t>
        <a:bodyPr/>
        <a:lstStyle/>
        <a:p>
          <a:endParaRPr lang="it-IT"/>
        </a:p>
      </dgm:t>
    </dgm:pt>
    <dgm:pt modelId="{EA8D218A-6B05-49A1-990E-2FD6F67B0A35}">
      <dgm:prSet custT="1"/>
      <dgm:spPr/>
      <dgm:t>
        <a:bodyPr/>
        <a:lstStyle/>
        <a:p>
          <a:r>
            <a:rPr lang="it-IT" sz="1200" dirty="0" smtClean="0"/>
            <a:t>indispensabile considerare i modi di agire e di pensare degli uomini come proprietà che esistono al di fuori delle coscienze individuali, i </a:t>
          </a:r>
          <a:r>
            <a:rPr lang="it-IT" sz="1200" b="1" dirty="0" smtClean="0"/>
            <a:t>fatti sociali</a:t>
          </a:r>
          <a:r>
            <a:rPr lang="it-IT" sz="1200" b="0" dirty="0" smtClean="0"/>
            <a:t> che si comportano come cose e sono legati da rapporti di causa-effetto in una spiegazione di tipo induttiva che punta a leggi generalizzanti utilizzando un metodo basato su manipolazione e controllo delle variabili con distacco tra osservatore ed osservato.</a:t>
          </a:r>
          <a:endParaRPr lang="it-IT" sz="1200" dirty="0"/>
        </a:p>
      </dgm:t>
    </dgm:pt>
    <dgm:pt modelId="{65C861AD-2B6B-444D-9B74-64469A9D355D}" type="parTrans" cxnId="{842D6776-7B9D-4C36-875E-E0BC3A96BF4D}">
      <dgm:prSet/>
      <dgm:spPr/>
      <dgm:t>
        <a:bodyPr/>
        <a:lstStyle/>
        <a:p>
          <a:endParaRPr lang="it-IT"/>
        </a:p>
      </dgm:t>
    </dgm:pt>
    <dgm:pt modelId="{6BBC33A7-B3BF-46A6-8770-24506A154B15}" type="sibTrans" cxnId="{842D6776-7B9D-4C36-875E-E0BC3A96BF4D}">
      <dgm:prSet/>
      <dgm:spPr/>
      <dgm:t>
        <a:bodyPr/>
        <a:lstStyle/>
        <a:p>
          <a:endParaRPr lang="it-IT"/>
        </a:p>
      </dgm:t>
    </dgm:pt>
    <dgm:pt modelId="{A0CE593C-9B85-4368-A7BF-E0478865652B}" type="pres">
      <dgm:prSet presAssocID="{A2A57805-595C-4F83-B06F-CB23D69594D9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it-IT"/>
        </a:p>
      </dgm:t>
    </dgm:pt>
    <dgm:pt modelId="{DD8861EC-1873-465F-9DFC-7F4AED23265A}" type="pres">
      <dgm:prSet presAssocID="{C198C000-B0D6-418C-94D4-035C3F58C7B9}" presName="linNode" presStyleCnt="0"/>
      <dgm:spPr/>
    </dgm:pt>
    <dgm:pt modelId="{93DF18DD-FDD9-4A24-89C6-4C1D38F06295}" type="pres">
      <dgm:prSet presAssocID="{C198C000-B0D6-418C-94D4-035C3F58C7B9}" presName="parentShp" presStyleLbl="node1" presStyleIdx="0" presStyleCnt="4" custScaleX="50583" custScaleY="60488" custLinFactNeighborX="-1208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741A3D1-F8DA-43AD-923E-E61CC1D3B489}" type="pres">
      <dgm:prSet presAssocID="{C198C000-B0D6-418C-94D4-035C3F58C7B9}" presName="childShp" presStyleLbl="bgAccFollowNode1" presStyleIdx="0" presStyleCnt="4" custScaleX="129453" custScaleY="6784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27C64E4-3D5D-4A68-946B-B6F8AD71A17C}" type="pres">
      <dgm:prSet presAssocID="{7D0D9F43-472D-4E2C-A660-F5E36507E60E}" presName="spacing" presStyleCnt="0"/>
      <dgm:spPr/>
    </dgm:pt>
    <dgm:pt modelId="{FB0180AC-28B5-4184-AFD4-9A48E31997C3}" type="pres">
      <dgm:prSet presAssocID="{7262B689-63B0-4611-AAE5-89E5BBC96856}" presName="linNode" presStyleCnt="0"/>
      <dgm:spPr/>
    </dgm:pt>
    <dgm:pt modelId="{B2D79988-10BB-4052-A4DF-09715CF0A421}" type="pres">
      <dgm:prSet presAssocID="{7262B689-63B0-4611-AAE5-89E5BBC96856}" presName="parentShp" presStyleLbl="node1" presStyleIdx="1" presStyleCnt="4" custScaleX="50583" custScaleY="50046" custLinFactNeighborX="-12058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A7DC5F7-ABC2-4FFA-897A-F29662586CA9}" type="pres">
      <dgm:prSet presAssocID="{7262B689-63B0-4611-AAE5-89E5BBC96856}" presName="childShp" presStyleLbl="bgAccFollowNode1" presStyleIdx="1" presStyleCnt="4" custScaleX="129453" custScaleY="62747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9B66795-D7E7-4ADF-A463-8DBC8918A1E6}" type="pres">
      <dgm:prSet presAssocID="{5807D48C-1EE4-4BD6-8067-03B0EB6354E9}" presName="spacing" presStyleCnt="0"/>
      <dgm:spPr/>
    </dgm:pt>
    <dgm:pt modelId="{E491FCBF-58A5-4E87-A1F9-B0B9D2198703}" type="pres">
      <dgm:prSet presAssocID="{7C657F99-3F59-4DBF-A5E8-AD53630DFC2A}" presName="linNode" presStyleCnt="0"/>
      <dgm:spPr/>
    </dgm:pt>
    <dgm:pt modelId="{DF807322-FA91-4E82-9E11-6D55E8BB0A71}" type="pres">
      <dgm:prSet presAssocID="{7C657F99-3F59-4DBF-A5E8-AD53630DFC2A}" presName="parentShp" presStyleLbl="node1" presStyleIdx="2" presStyleCnt="4" custScaleX="50583" custScaleY="119906" custLinFactNeighborX="-1208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01D1345-C088-411B-80E2-C4153486F7A4}" type="pres">
      <dgm:prSet presAssocID="{7C657F99-3F59-4DBF-A5E8-AD53630DFC2A}" presName="childShp" presStyleLbl="bgAccFollowNode1" presStyleIdx="2" presStyleCnt="4" custScaleX="129453" custScaleY="13323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AE5E643-1B9B-4415-86CE-9F39B39800E6}" type="pres">
      <dgm:prSet presAssocID="{28F89768-A8CF-4287-98E9-6376A899B5CF}" presName="spacing" presStyleCnt="0"/>
      <dgm:spPr/>
    </dgm:pt>
    <dgm:pt modelId="{08B5D7BF-0BD2-41C9-8A10-5187ACB287E0}" type="pres">
      <dgm:prSet presAssocID="{78D2A0E3-C78A-4718-8A53-D7A3BDF39368}" presName="linNode" presStyleCnt="0"/>
      <dgm:spPr/>
    </dgm:pt>
    <dgm:pt modelId="{52013EE3-466F-4DAC-905E-9E6C4A4B51B8}" type="pres">
      <dgm:prSet presAssocID="{78D2A0E3-C78A-4718-8A53-D7A3BDF39368}" presName="parentShp" presStyleLbl="node1" presStyleIdx="3" presStyleCnt="4" custScaleX="50583" custLinFactNeighborX="-12058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04BCAC8C-94C8-4B1E-B8FA-689B0AB17CAF}" type="pres">
      <dgm:prSet presAssocID="{78D2A0E3-C78A-4718-8A53-D7A3BDF39368}" presName="childShp" presStyleLbl="bgAccFollowNode1" presStyleIdx="3" presStyleCnt="4" custScaleX="129453" custScaleY="232321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431A7A14-00DA-427C-8136-0684C324F0C7}" type="presOf" srcId="{AC6CC69B-8311-4A93-96B4-B55FA5E821F8}" destId="{CA7DC5F7-ABC2-4FFA-897A-F29662586CA9}" srcOrd="0" destOrd="0" presId="urn:microsoft.com/office/officeart/2005/8/layout/vList6"/>
    <dgm:cxn modelId="{3C7B4D9D-FA80-4E34-9D9B-3D76B18461C8}" srcId="{C198C000-B0D6-418C-94D4-035C3F58C7B9}" destId="{7D693D87-D6F5-4061-8A7A-C3675F33392B}" srcOrd="1" destOrd="0" parTransId="{487E65EF-1A10-4626-9E4A-88C628712560}" sibTransId="{E65EA648-298E-4765-875C-FFA6024A721E}"/>
    <dgm:cxn modelId="{13F25425-E368-44DD-824C-11406C536BDF}" type="presOf" srcId="{DD0C3132-4410-4565-AA6B-B42A56074A1B}" destId="{E01D1345-C088-411B-80E2-C4153486F7A4}" srcOrd="0" destOrd="4" presId="urn:microsoft.com/office/officeart/2005/8/layout/vList6"/>
    <dgm:cxn modelId="{C4AED2B6-1830-458E-A44B-42347353D596}" srcId="{7C657F99-3F59-4DBF-A5E8-AD53630DFC2A}" destId="{DC0B9A63-DC4D-4348-BEB7-C9ABF2336D60}" srcOrd="1" destOrd="0" parTransId="{220837A2-494C-45C9-8DF0-3A9AD5423716}" sibTransId="{C6B0E586-6C51-4703-8B50-EAC728483207}"/>
    <dgm:cxn modelId="{4004C492-3C10-4A3A-B351-BA9CF94023D4}" type="presOf" srcId="{DC0B9A63-DC4D-4348-BEB7-C9ABF2336D60}" destId="{E01D1345-C088-411B-80E2-C4153486F7A4}" srcOrd="0" destOrd="1" presId="urn:microsoft.com/office/officeart/2005/8/layout/vList6"/>
    <dgm:cxn modelId="{B0318304-C021-431F-BF38-578DC0B66DDD}" srcId="{7C657F99-3F59-4DBF-A5E8-AD53630DFC2A}" destId="{0D8129B2-F6C4-407C-8E60-3B94C0ED0772}" srcOrd="2" destOrd="0" parTransId="{5AD0B7D8-CBEF-4B08-B63B-9CD556045B19}" sibTransId="{1887F6FA-0139-40FF-A165-B3A4D42C90D1}"/>
    <dgm:cxn modelId="{0D639C8F-1691-4340-A629-954A001013FB}" type="presOf" srcId="{7262B689-63B0-4611-AAE5-89E5BBC96856}" destId="{B2D79988-10BB-4052-A4DF-09715CF0A421}" srcOrd="0" destOrd="0" presId="urn:microsoft.com/office/officeart/2005/8/layout/vList6"/>
    <dgm:cxn modelId="{07F887A8-579C-4423-85AB-2E2F8D1900AD}" type="presOf" srcId="{1C4CD204-7FA8-4370-ADB6-8E93B5AC664A}" destId="{CA7DC5F7-ABC2-4FFA-897A-F29662586CA9}" srcOrd="0" destOrd="1" presId="urn:microsoft.com/office/officeart/2005/8/layout/vList6"/>
    <dgm:cxn modelId="{44D75B70-A3F9-4F3E-BA1A-4BD9C2579F0C}" srcId="{78D2A0E3-C78A-4718-8A53-D7A3BDF39368}" destId="{54461E87-D66C-4A3E-905E-C501C32F7721}" srcOrd="0" destOrd="0" parTransId="{E13CC985-6C2A-4982-A018-1E586DD861A8}" sibTransId="{A121A17C-C1A5-4E7C-B620-CF23ACB3760D}"/>
    <dgm:cxn modelId="{CE229FF0-EF16-488A-8F4D-F5B1D0E4B953}" type="presOf" srcId="{CE3FB536-0CDF-4901-A5EC-E481F06336DC}" destId="{E01D1345-C088-411B-80E2-C4153486F7A4}" srcOrd="0" destOrd="0" presId="urn:microsoft.com/office/officeart/2005/8/layout/vList6"/>
    <dgm:cxn modelId="{09A1D7D7-0518-4105-B6EE-CD39AC100358}" type="presOf" srcId="{C84E5860-AD52-4814-BFBC-E3B170798E63}" destId="{E01D1345-C088-411B-80E2-C4153486F7A4}" srcOrd="0" destOrd="3" presId="urn:microsoft.com/office/officeart/2005/8/layout/vList6"/>
    <dgm:cxn modelId="{108EE911-8153-4240-BC9B-95C73D3F1A88}" srcId="{7C657F99-3F59-4DBF-A5E8-AD53630DFC2A}" destId="{CE3FB536-0CDF-4901-A5EC-E481F06336DC}" srcOrd="0" destOrd="0" parTransId="{FBABB845-2845-4F79-B4E2-9917F8F3E938}" sibTransId="{7D7D6684-C839-46D0-AB49-E27C7F0135EF}"/>
    <dgm:cxn modelId="{14C343A2-BD10-4166-B7C2-7C1A9F6E4BE2}" srcId="{7262B689-63B0-4611-AAE5-89E5BBC96856}" destId="{AC6CC69B-8311-4A93-96B4-B55FA5E821F8}" srcOrd="0" destOrd="0" parTransId="{6A8B599F-30AC-420B-BE15-F3C5002D082B}" sibTransId="{1AD88DB0-1403-418F-B73E-69B9AB357B60}"/>
    <dgm:cxn modelId="{D48D591D-7FAA-4643-B420-B09E45B8CE56}" type="presOf" srcId="{4210D99B-2758-4543-BC1B-03C87947BFCC}" destId="{E01D1345-C088-411B-80E2-C4153486F7A4}" srcOrd="0" destOrd="5" presId="urn:microsoft.com/office/officeart/2005/8/layout/vList6"/>
    <dgm:cxn modelId="{542C813C-272E-4C6C-89CB-3E59BF5560D1}" srcId="{7262B689-63B0-4611-AAE5-89E5BBC96856}" destId="{1C4CD204-7FA8-4370-ADB6-8E93B5AC664A}" srcOrd="1" destOrd="0" parTransId="{F3534549-AF29-4694-988D-16E7A5D0DB60}" sibTransId="{62529E8C-5362-4216-87FD-9E3F61DB8A6E}"/>
    <dgm:cxn modelId="{07823CD2-E560-466E-B602-2D63DA3F0BC8}" type="presOf" srcId="{EA8D218A-6B05-49A1-990E-2FD6F67B0A35}" destId="{04BCAC8C-94C8-4B1E-B8FA-689B0AB17CAF}" srcOrd="0" destOrd="1" presId="urn:microsoft.com/office/officeart/2005/8/layout/vList6"/>
    <dgm:cxn modelId="{6DA82A89-7A39-4D8F-AFA1-ED2DF04C22B7}" srcId="{A2A57805-595C-4F83-B06F-CB23D69594D9}" destId="{C198C000-B0D6-418C-94D4-035C3F58C7B9}" srcOrd="0" destOrd="0" parTransId="{DD3F71ED-8910-49D1-876B-28B1708F1442}" sibTransId="{7D0D9F43-472D-4E2C-A660-F5E36507E60E}"/>
    <dgm:cxn modelId="{7A2C3F83-28F3-4FF1-99BD-9E42851AAD10}" type="presOf" srcId="{78D2A0E3-C78A-4718-8A53-D7A3BDF39368}" destId="{52013EE3-466F-4DAC-905E-9E6C4A4B51B8}" srcOrd="0" destOrd="0" presId="urn:microsoft.com/office/officeart/2005/8/layout/vList6"/>
    <dgm:cxn modelId="{99D708BA-4857-4C97-A74A-2571D95CFAAB}" srcId="{C198C000-B0D6-418C-94D4-035C3F58C7B9}" destId="{3E1E7571-E4B8-4FAC-A601-029EDE326148}" srcOrd="0" destOrd="0" parTransId="{C39E67B4-80C6-4EFD-B469-CB50F897BA18}" sibTransId="{2EE2A903-0904-4FA2-AA96-101EE628ACC5}"/>
    <dgm:cxn modelId="{5554880E-1ED3-44ED-80E0-B18C2A8278CE}" srcId="{A2A57805-595C-4F83-B06F-CB23D69594D9}" destId="{7262B689-63B0-4611-AAE5-89E5BBC96856}" srcOrd="1" destOrd="0" parTransId="{6B4ED91D-0529-4FDD-89FB-EA15C7F98569}" sibTransId="{5807D48C-1EE4-4BD6-8067-03B0EB6354E9}"/>
    <dgm:cxn modelId="{89E191A4-D860-431E-8885-5EFF72E8D9D2}" type="presOf" srcId="{7C657F99-3F59-4DBF-A5E8-AD53630DFC2A}" destId="{DF807322-FA91-4E82-9E11-6D55E8BB0A71}" srcOrd="0" destOrd="0" presId="urn:microsoft.com/office/officeart/2005/8/layout/vList6"/>
    <dgm:cxn modelId="{BCA12346-D26F-427C-825E-0A557E96C6A7}" type="presOf" srcId="{54461E87-D66C-4A3E-905E-C501C32F7721}" destId="{04BCAC8C-94C8-4B1E-B8FA-689B0AB17CAF}" srcOrd="0" destOrd="0" presId="urn:microsoft.com/office/officeart/2005/8/layout/vList6"/>
    <dgm:cxn modelId="{F823D5F9-4095-432B-A553-B62B974C1CAE}" srcId="{7C657F99-3F59-4DBF-A5E8-AD53630DFC2A}" destId="{4210D99B-2758-4543-BC1B-03C87947BFCC}" srcOrd="5" destOrd="0" parTransId="{22292995-EC0F-4644-9CC2-E2234663A1D9}" sibTransId="{B070B252-9644-483A-A78F-57A04410CDF5}"/>
    <dgm:cxn modelId="{AE65DC00-6950-48ED-BF5C-19CB189B18EB}" srcId="{A2A57805-595C-4F83-B06F-CB23D69594D9}" destId="{78D2A0E3-C78A-4718-8A53-D7A3BDF39368}" srcOrd="3" destOrd="0" parTransId="{6E238B5C-FF17-40EA-8D88-3BBA13712B64}" sibTransId="{5C485B47-D3A2-4BB7-8427-A957E0C8A0F7}"/>
    <dgm:cxn modelId="{16E50E27-0F7D-491D-A665-78D022D0EAF7}" type="presOf" srcId="{C198C000-B0D6-418C-94D4-035C3F58C7B9}" destId="{93DF18DD-FDD9-4A24-89C6-4C1D38F06295}" srcOrd="0" destOrd="0" presId="urn:microsoft.com/office/officeart/2005/8/layout/vList6"/>
    <dgm:cxn modelId="{3DA7501B-6A4C-405F-AC5E-047E5450DB14}" srcId="{7C657F99-3F59-4DBF-A5E8-AD53630DFC2A}" destId="{C84E5860-AD52-4814-BFBC-E3B170798E63}" srcOrd="3" destOrd="0" parTransId="{6FEEBFFD-5650-44F1-8054-15F6E2724446}" sibTransId="{11A4B2AC-7283-44C5-8206-83E9CD395D7B}"/>
    <dgm:cxn modelId="{74CA110C-81AE-4C08-919B-D74973EF695C}" type="presOf" srcId="{3E1E7571-E4B8-4FAC-A601-029EDE326148}" destId="{9741A3D1-F8DA-43AD-923E-E61CC1D3B489}" srcOrd="0" destOrd="0" presId="urn:microsoft.com/office/officeart/2005/8/layout/vList6"/>
    <dgm:cxn modelId="{4B478E6B-EB12-4DD9-971A-4208F092C6AD}" srcId="{A2A57805-595C-4F83-B06F-CB23D69594D9}" destId="{7C657F99-3F59-4DBF-A5E8-AD53630DFC2A}" srcOrd="2" destOrd="0" parTransId="{2A97C272-8CDF-4218-B3E6-48A0580E22CE}" sibTransId="{28F89768-A8CF-4287-98E9-6376A899B5CF}"/>
    <dgm:cxn modelId="{842D6776-7B9D-4C36-875E-E0BC3A96BF4D}" srcId="{78D2A0E3-C78A-4718-8A53-D7A3BDF39368}" destId="{EA8D218A-6B05-49A1-990E-2FD6F67B0A35}" srcOrd="1" destOrd="0" parTransId="{65C861AD-2B6B-444D-9B74-64469A9D355D}" sibTransId="{6BBC33A7-B3BF-46A6-8770-24506A154B15}"/>
    <dgm:cxn modelId="{9D20E99C-7F29-4AE5-8C70-2F940763CCDA}" type="presOf" srcId="{A2A57805-595C-4F83-B06F-CB23D69594D9}" destId="{A0CE593C-9B85-4368-A7BF-E0478865652B}" srcOrd="0" destOrd="0" presId="urn:microsoft.com/office/officeart/2005/8/layout/vList6"/>
    <dgm:cxn modelId="{F75B3AE2-0AE0-4536-9E28-7D8E1E0E4EDE}" type="presOf" srcId="{0D8129B2-F6C4-407C-8E60-3B94C0ED0772}" destId="{E01D1345-C088-411B-80E2-C4153486F7A4}" srcOrd="0" destOrd="2" presId="urn:microsoft.com/office/officeart/2005/8/layout/vList6"/>
    <dgm:cxn modelId="{C34173A3-CE8E-48DB-BA66-6E04DBB97E72}" type="presOf" srcId="{7D693D87-D6F5-4061-8A7A-C3675F33392B}" destId="{9741A3D1-F8DA-43AD-923E-E61CC1D3B489}" srcOrd="0" destOrd="1" presId="urn:microsoft.com/office/officeart/2005/8/layout/vList6"/>
    <dgm:cxn modelId="{8301C457-1395-4D48-8B41-BD08DF1F4B5C}" srcId="{7C657F99-3F59-4DBF-A5E8-AD53630DFC2A}" destId="{DD0C3132-4410-4565-AA6B-B42A56074A1B}" srcOrd="4" destOrd="0" parTransId="{006F206B-297A-4A08-AA39-70CCDDF1AC65}" sibTransId="{C137F45F-806C-404A-92C6-76E8982D69B6}"/>
    <dgm:cxn modelId="{FA0C236C-02D7-4F0F-9608-B5B182C0FBC2}" type="presParOf" srcId="{A0CE593C-9B85-4368-A7BF-E0478865652B}" destId="{DD8861EC-1873-465F-9DFC-7F4AED23265A}" srcOrd="0" destOrd="0" presId="urn:microsoft.com/office/officeart/2005/8/layout/vList6"/>
    <dgm:cxn modelId="{7A4DEDD7-BD9B-4B45-8AFC-E274727F7253}" type="presParOf" srcId="{DD8861EC-1873-465F-9DFC-7F4AED23265A}" destId="{93DF18DD-FDD9-4A24-89C6-4C1D38F06295}" srcOrd="0" destOrd="0" presId="urn:microsoft.com/office/officeart/2005/8/layout/vList6"/>
    <dgm:cxn modelId="{9A381FB6-A405-4E11-A8D8-356F1A890663}" type="presParOf" srcId="{DD8861EC-1873-465F-9DFC-7F4AED23265A}" destId="{9741A3D1-F8DA-43AD-923E-E61CC1D3B489}" srcOrd="1" destOrd="0" presId="urn:microsoft.com/office/officeart/2005/8/layout/vList6"/>
    <dgm:cxn modelId="{E5F20436-7BF4-41A8-B524-959241C6FB1D}" type="presParOf" srcId="{A0CE593C-9B85-4368-A7BF-E0478865652B}" destId="{A27C64E4-3D5D-4A68-946B-B6F8AD71A17C}" srcOrd="1" destOrd="0" presId="urn:microsoft.com/office/officeart/2005/8/layout/vList6"/>
    <dgm:cxn modelId="{41D72E78-A0BF-458F-A3F7-5F8841DD2FF0}" type="presParOf" srcId="{A0CE593C-9B85-4368-A7BF-E0478865652B}" destId="{FB0180AC-28B5-4184-AFD4-9A48E31997C3}" srcOrd="2" destOrd="0" presId="urn:microsoft.com/office/officeart/2005/8/layout/vList6"/>
    <dgm:cxn modelId="{A50DA6A5-AE45-4BA9-91AA-478F61986330}" type="presParOf" srcId="{FB0180AC-28B5-4184-AFD4-9A48E31997C3}" destId="{B2D79988-10BB-4052-A4DF-09715CF0A421}" srcOrd="0" destOrd="0" presId="urn:microsoft.com/office/officeart/2005/8/layout/vList6"/>
    <dgm:cxn modelId="{B0369D81-F033-4FE9-B608-A9C11C8C9A1B}" type="presParOf" srcId="{FB0180AC-28B5-4184-AFD4-9A48E31997C3}" destId="{CA7DC5F7-ABC2-4FFA-897A-F29662586CA9}" srcOrd="1" destOrd="0" presId="urn:microsoft.com/office/officeart/2005/8/layout/vList6"/>
    <dgm:cxn modelId="{75A60D41-A67C-4B0E-9A65-3E62122AC84C}" type="presParOf" srcId="{A0CE593C-9B85-4368-A7BF-E0478865652B}" destId="{99B66795-D7E7-4ADF-A463-8DBC8918A1E6}" srcOrd="3" destOrd="0" presId="urn:microsoft.com/office/officeart/2005/8/layout/vList6"/>
    <dgm:cxn modelId="{DB41236C-A0E3-4D84-A00E-A7FFC9C1B5AB}" type="presParOf" srcId="{A0CE593C-9B85-4368-A7BF-E0478865652B}" destId="{E491FCBF-58A5-4E87-A1F9-B0B9D2198703}" srcOrd="4" destOrd="0" presId="urn:microsoft.com/office/officeart/2005/8/layout/vList6"/>
    <dgm:cxn modelId="{E50A7988-05C2-4B09-AABA-5F66AA7952BB}" type="presParOf" srcId="{E491FCBF-58A5-4E87-A1F9-B0B9D2198703}" destId="{DF807322-FA91-4E82-9E11-6D55E8BB0A71}" srcOrd="0" destOrd="0" presId="urn:microsoft.com/office/officeart/2005/8/layout/vList6"/>
    <dgm:cxn modelId="{C15E9309-00FA-4D01-A314-F743E5470200}" type="presParOf" srcId="{E491FCBF-58A5-4E87-A1F9-B0B9D2198703}" destId="{E01D1345-C088-411B-80E2-C4153486F7A4}" srcOrd="1" destOrd="0" presId="urn:microsoft.com/office/officeart/2005/8/layout/vList6"/>
    <dgm:cxn modelId="{B9528165-C89E-45E2-AE38-7A7A1794DD51}" type="presParOf" srcId="{A0CE593C-9B85-4368-A7BF-E0478865652B}" destId="{6AE5E643-1B9B-4415-86CE-9F39B39800E6}" srcOrd="5" destOrd="0" presId="urn:microsoft.com/office/officeart/2005/8/layout/vList6"/>
    <dgm:cxn modelId="{E57E6921-5802-417B-ADCA-E00B5C764B0B}" type="presParOf" srcId="{A0CE593C-9B85-4368-A7BF-E0478865652B}" destId="{08B5D7BF-0BD2-41C9-8A10-5187ACB287E0}" srcOrd="6" destOrd="0" presId="urn:microsoft.com/office/officeart/2005/8/layout/vList6"/>
    <dgm:cxn modelId="{80083195-F661-421A-971E-AE0D4AA1E8A5}" type="presParOf" srcId="{08B5D7BF-0BD2-41C9-8A10-5187ACB287E0}" destId="{52013EE3-466F-4DAC-905E-9E6C4A4B51B8}" srcOrd="0" destOrd="0" presId="urn:microsoft.com/office/officeart/2005/8/layout/vList6"/>
    <dgm:cxn modelId="{3F6D7BC0-FE10-41D5-941B-F73641436BC7}" type="presParOf" srcId="{08B5D7BF-0BD2-41C9-8A10-5187ACB287E0}" destId="{04BCAC8C-94C8-4B1E-B8FA-689B0AB17CA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D948EBD-1C0D-4D3D-8657-DCE0A9E5253E}" type="doc">
      <dgm:prSet loTypeId="urn:microsoft.com/office/officeart/2005/8/layout/pyramid2" loCatId="pyramid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91EBE2E7-C238-42C6-A098-6289964F6F91}">
      <dgm:prSet custT="1"/>
      <dgm:spPr>
        <a:ln w="15875"/>
      </dgm:spPr>
      <dgm:t>
        <a:bodyPr/>
        <a:lstStyle/>
        <a:p>
          <a:pPr rtl="0"/>
          <a:r>
            <a:rPr lang="it-IT" sz="1400" smtClean="0"/>
            <a:t>Il lavoro empirico di Durkheim: ricerca sulle cause sociali dei suicidi, basata su studi preesistenti, dati di archivio e altri documenti (</a:t>
          </a:r>
          <a:r>
            <a:rPr lang="it-IT" sz="1400" b="1" smtClean="0"/>
            <a:t>fonti statistiche ufficiali</a:t>
          </a:r>
          <a:r>
            <a:rPr lang="it-IT" sz="1400" smtClean="0"/>
            <a:t>). </a:t>
          </a:r>
          <a:endParaRPr lang="it-IT" sz="1400"/>
        </a:p>
      </dgm:t>
    </dgm:pt>
    <dgm:pt modelId="{53B4A302-7AB3-4325-808C-310B4453324F}" type="parTrans" cxnId="{F85BFAB8-D605-4387-8D55-48801EA1773D}">
      <dgm:prSet/>
      <dgm:spPr/>
      <dgm:t>
        <a:bodyPr/>
        <a:lstStyle/>
        <a:p>
          <a:endParaRPr lang="it-IT"/>
        </a:p>
      </dgm:t>
    </dgm:pt>
    <dgm:pt modelId="{3C3653D4-4AC6-4211-8560-F21174B02F0F}" type="sibTrans" cxnId="{F85BFAB8-D605-4387-8D55-48801EA1773D}">
      <dgm:prSet/>
      <dgm:spPr/>
      <dgm:t>
        <a:bodyPr/>
        <a:lstStyle/>
        <a:p>
          <a:endParaRPr lang="it-IT"/>
        </a:p>
      </dgm:t>
    </dgm:pt>
    <dgm:pt modelId="{2C4D8A49-A4E8-4D32-8D0D-7986BB505F2E}">
      <dgm:prSet custT="1"/>
      <dgm:spPr>
        <a:ln w="15875"/>
      </dgm:spPr>
      <dgm:t>
        <a:bodyPr/>
        <a:lstStyle/>
        <a:p>
          <a:pPr rtl="0"/>
          <a:r>
            <a:rPr lang="it-IT" sz="1400" smtClean="0"/>
            <a:t>Idea di fondo: il suicidio, pur essendo un atto individuale, dipende da fattori sociali ed è perciò un </a:t>
          </a:r>
          <a:r>
            <a:rPr lang="it-IT" sz="1400" b="1" smtClean="0"/>
            <a:t>fatto sociale</a:t>
          </a:r>
          <a:r>
            <a:rPr lang="it-IT" sz="1400" smtClean="0"/>
            <a:t>. </a:t>
          </a:r>
          <a:endParaRPr lang="it-IT" sz="1400"/>
        </a:p>
      </dgm:t>
    </dgm:pt>
    <dgm:pt modelId="{D953455E-CB24-4272-AD7A-8233C0F6ACBA}" type="parTrans" cxnId="{102B16DC-C6A6-42B6-B3C0-DD0A4A41ADAB}">
      <dgm:prSet/>
      <dgm:spPr/>
      <dgm:t>
        <a:bodyPr/>
        <a:lstStyle/>
        <a:p>
          <a:endParaRPr lang="it-IT"/>
        </a:p>
      </dgm:t>
    </dgm:pt>
    <dgm:pt modelId="{9DEFD025-B6C3-47D8-B5AC-A2CE937F8BDF}" type="sibTrans" cxnId="{102B16DC-C6A6-42B6-B3C0-DD0A4A41ADAB}">
      <dgm:prSet/>
      <dgm:spPr/>
      <dgm:t>
        <a:bodyPr/>
        <a:lstStyle/>
        <a:p>
          <a:endParaRPr lang="it-IT"/>
        </a:p>
      </dgm:t>
    </dgm:pt>
    <dgm:pt modelId="{BAAE3C5A-7A1E-4B85-B99F-E02D9E5313D6}">
      <dgm:prSet custT="1"/>
      <dgm:spPr>
        <a:ln w="15875"/>
      </dgm:spPr>
      <dgm:t>
        <a:bodyPr/>
        <a:lstStyle/>
        <a:p>
          <a:pPr rtl="0"/>
          <a:r>
            <a:rPr lang="it-IT" sz="1400" dirty="0" smtClean="0"/>
            <a:t>Tipo analisi: </a:t>
          </a:r>
          <a:r>
            <a:rPr lang="it-IT" sz="1400" b="1" dirty="0" smtClean="0"/>
            <a:t>metodo delle variazioni concomitanti </a:t>
          </a:r>
          <a:r>
            <a:rPr lang="it-IT" sz="1400" dirty="0" smtClean="0"/>
            <a:t>per eliminare possibili fattori extrasociali (malattie mentali, la razza, l’ereditarietà, il clima, l’andamento stagionale della temperatura e l’imitazione). </a:t>
          </a:r>
          <a:endParaRPr lang="it-IT" sz="1400" dirty="0"/>
        </a:p>
      </dgm:t>
    </dgm:pt>
    <dgm:pt modelId="{ECC3F1CC-E63B-4663-A921-0087BACE5695}" type="parTrans" cxnId="{E3EE4B23-A94D-4FB3-88B6-2414F0B04E02}">
      <dgm:prSet/>
      <dgm:spPr/>
      <dgm:t>
        <a:bodyPr/>
        <a:lstStyle/>
        <a:p>
          <a:endParaRPr lang="it-IT"/>
        </a:p>
      </dgm:t>
    </dgm:pt>
    <dgm:pt modelId="{4F1DA0A3-49BA-4793-8E25-FEC1C7248960}" type="sibTrans" cxnId="{E3EE4B23-A94D-4FB3-88B6-2414F0B04E02}">
      <dgm:prSet/>
      <dgm:spPr/>
      <dgm:t>
        <a:bodyPr/>
        <a:lstStyle/>
        <a:p>
          <a:endParaRPr lang="it-IT"/>
        </a:p>
      </dgm:t>
    </dgm:pt>
    <dgm:pt modelId="{485E1133-BCC0-470E-96C2-71828BB7DDF6}">
      <dgm:prSet custT="1"/>
      <dgm:spPr>
        <a:ln w="15875"/>
      </dgm:spPr>
      <dgm:t>
        <a:bodyPr/>
        <a:lstStyle/>
        <a:p>
          <a:pPr rtl="0"/>
          <a:r>
            <a:rPr lang="it-IT" sz="1400" dirty="0" smtClean="0"/>
            <a:t>Cause reali del suicidio: </a:t>
          </a:r>
          <a:r>
            <a:rPr lang="it-IT" sz="1400" b="1" dirty="0" smtClean="0"/>
            <a:t>forze sociali </a:t>
          </a:r>
          <a:r>
            <a:rPr lang="it-IT" sz="1400" dirty="0" smtClean="0"/>
            <a:t>che nascono dal gruppo e non dagli individui singolarmente presi. Il tasso di suicidi varia inversamente al grado di integrazione dell’ambiente familiare, della comunità religiosa e della società politica.</a:t>
          </a:r>
          <a:endParaRPr lang="it-IT" sz="1400" dirty="0"/>
        </a:p>
      </dgm:t>
    </dgm:pt>
    <dgm:pt modelId="{63399860-CEBC-45B1-8226-D553061C3171}" type="parTrans" cxnId="{3D54725C-1DCB-4852-B905-B26B6F82A2BD}">
      <dgm:prSet/>
      <dgm:spPr/>
      <dgm:t>
        <a:bodyPr/>
        <a:lstStyle/>
        <a:p>
          <a:endParaRPr lang="it-IT"/>
        </a:p>
      </dgm:t>
    </dgm:pt>
    <dgm:pt modelId="{ADAB8701-EFE8-442B-AF8D-462C3BF163FF}" type="sibTrans" cxnId="{3D54725C-1DCB-4852-B905-B26B6F82A2BD}">
      <dgm:prSet/>
      <dgm:spPr/>
      <dgm:t>
        <a:bodyPr/>
        <a:lstStyle/>
        <a:p>
          <a:endParaRPr lang="it-IT"/>
        </a:p>
      </dgm:t>
    </dgm:pt>
    <dgm:pt modelId="{A76C0268-CAB9-4201-8753-78DD498CDB5F}">
      <dgm:prSet custT="1"/>
      <dgm:spPr>
        <a:ln w="15875"/>
      </dgm:spPr>
      <dgm:t>
        <a:bodyPr/>
        <a:lstStyle/>
        <a:p>
          <a:pPr rtl="0"/>
          <a:r>
            <a:rPr lang="it-IT" sz="1400" dirty="0" smtClean="0"/>
            <a:t>Conclusione: i suicidi sono più probabili quando i legami sociali si allentano, l’individuo non è più integrato in una rete relazionale ed è lasciato in balìa di se stesso, senza la guida morale della società (</a:t>
          </a:r>
          <a:r>
            <a:rPr lang="it-IT" sz="1400" b="1" dirty="0" smtClean="0"/>
            <a:t>concetto di </a:t>
          </a:r>
          <a:r>
            <a:rPr lang="it-IT" sz="1400" b="1" i="1" dirty="0" smtClean="0"/>
            <a:t>anomia</a:t>
          </a:r>
          <a:r>
            <a:rPr lang="it-IT" sz="1400" dirty="0" smtClean="0"/>
            <a:t>, o assenza di norme). </a:t>
          </a:r>
          <a:endParaRPr lang="it-IT" sz="1400" dirty="0"/>
        </a:p>
      </dgm:t>
    </dgm:pt>
    <dgm:pt modelId="{D0711BE3-E48A-40DE-ABBE-B78FA02F8E23}" type="parTrans" cxnId="{BAD79CA5-6F28-4A77-AAF3-4F227BF43E10}">
      <dgm:prSet/>
      <dgm:spPr/>
      <dgm:t>
        <a:bodyPr/>
        <a:lstStyle/>
        <a:p>
          <a:endParaRPr lang="it-IT"/>
        </a:p>
      </dgm:t>
    </dgm:pt>
    <dgm:pt modelId="{D3746DD3-99DD-4B4C-ACA8-F5FD283C8357}" type="sibTrans" cxnId="{BAD79CA5-6F28-4A77-AAF3-4F227BF43E10}">
      <dgm:prSet/>
      <dgm:spPr/>
      <dgm:t>
        <a:bodyPr/>
        <a:lstStyle/>
        <a:p>
          <a:endParaRPr lang="it-IT"/>
        </a:p>
      </dgm:t>
    </dgm:pt>
    <dgm:pt modelId="{DA87D5E4-23E7-410B-8865-F3E0B6D1BECE}" type="pres">
      <dgm:prSet presAssocID="{9D948EBD-1C0D-4D3D-8657-DCE0A9E5253E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it-IT"/>
        </a:p>
      </dgm:t>
    </dgm:pt>
    <dgm:pt modelId="{CF3006FD-F9E1-42E7-BA7F-605E96041987}" type="pres">
      <dgm:prSet presAssocID="{9D948EBD-1C0D-4D3D-8657-DCE0A9E5253E}" presName="pyramid" presStyleLbl="node1" presStyleIdx="0" presStyleCnt="1" custScaleX="166405"/>
      <dgm:spPr>
        <a:ln w="15875"/>
      </dgm:spPr>
    </dgm:pt>
    <dgm:pt modelId="{3AED5857-70C2-4B62-B8B1-F7829ED14F11}" type="pres">
      <dgm:prSet presAssocID="{9D948EBD-1C0D-4D3D-8657-DCE0A9E5253E}" presName="theList" presStyleCnt="0"/>
      <dgm:spPr/>
    </dgm:pt>
    <dgm:pt modelId="{2D99A593-4C91-44BC-AC80-5A1854BAC95B}" type="pres">
      <dgm:prSet presAssocID="{91EBE2E7-C238-42C6-A098-6289964F6F91}" presName="aNode" presStyleLbl="fgAcc1" presStyleIdx="0" presStyleCnt="5" custScaleX="154334" custScaleY="222674" custLinFactX="-3957" custLinFactY="-35274" custLinFactNeighborX="-100000" custLinFactNeighborY="-10000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4F6BCD7-3CBF-4152-A565-69AB84363F39}" type="pres">
      <dgm:prSet presAssocID="{91EBE2E7-C238-42C6-A098-6289964F6F91}" presName="aSpace" presStyleCnt="0"/>
      <dgm:spPr/>
    </dgm:pt>
    <dgm:pt modelId="{38BD7CF3-23B5-4560-8E02-EB0E4024E59B}" type="pres">
      <dgm:prSet presAssocID="{2C4D8A49-A4E8-4D32-8D0D-7986BB505F2E}" presName="aNode" presStyleLbl="fgAcc1" presStyleIdx="1" presStyleCnt="5" custScaleX="154334" custScaleY="187765" custLinFactY="-3048" custLinFactNeighborX="-77850" custLinFactNeighborY="-10000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896865F6-6A9A-4433-851E-F982898055E6}" type="pres">
      <dgm:prSet presAssocID="{2C4D8A49-A4E8-4D32-8D0D-7986BB505F2E}" presName="aSpace" presStyleCnt="0"/>
      <dgm:spPr/>
    </dgm:pt>
    <dgm:pt modelId="{431FD27A-A4EE-4322-BB80-17F3BBE11B9E}" type="pres">
      <dgm:prSet presAssocID="{BAAE3C5A-7A1E-4B85-B99F-E02D9E5313D6}" presName="aNode" presStyleLbl="fgAcc1" presStyleIdx="2" presStyleCnt="5" custScaleX="154334" custScaleY="266830" custLinFactNeighborX="-42324" custLinFactNeighborY="5183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0C0C61C-24AD-425D-832B-A956B827EB4B}" type="pres">
      <dgm:prSet presAssocID="{BAAE3C5A-7A1E-4B85-B99F-E02D9E5313D6}" presName="aSpace" presStyleCnt="0"/>
      <dgm:spPr/>
    </dgm:pt>
    <dgm:pt modelId="{A17BEC4F-5BEB-41AF-9D26-F8241C5FF156}" type="pres">
      <dgm:prSet presAssocID="{485E1133-BCC0-470E-96C2-71828BB7DDF6}" presName="aNode" presStyleLbl="fgAcc1" presStyleIdx="3" presStyleCnt="5" custScaleX="154334" custScaleY="305345" custLinFactY="17834" custLinFactNeighborX="-4709" custLinFactNeighborY="10000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3B514E9-4486-4714-98B4-F449C545EC36}" type="pres">
      <dgm:prSet presAssocID="{485E1133-BCC0-470E-96C2-71828BB7DDF6}" presName="aSpace" presStyleCnt="0"/>
      <dgm:spPr/>
    </dgm:pt>
    <dgm:pt modelId="{69CD28E6-4929-4251-B8F3-73ACE89720BC}" type="pres">
      <dgm:prSet presAssocID="{A76C0268-CAB9-4201-8753-78DD498CDB5F}" presName="aNode" presStyleLbl="fgAcc1" presStyleIdx="4" presStyleCnt="5" custScaleX="154334" custScaleY="313380" custLinFactY="58217" custLinFactNeighborX="7077" custLinFactNeighborY="10000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E860B8A-FADD-4CD6-9AAB-5A16358448E2}" type="pres">
      <dgm:prSet presAssocID="{A76C0268-CAB9-4201-8753-78DD498CDB5F}" presName="aSpace" presStyleCnt="0"/>
      <dgm:spPr/>
    </dgm:pt>
  </dgm:ptLst>
  <dgm:cxnLst>
    <dgm:cxn modelId="{102B16DC-C6A6-42B6-B3C0-DD0A4A41ADAB}" srcId="{9D948EBD-1C0D-4D3D-8657-DCE0A9E5253E}" destId="{2C4D8A49-A4E8-4D32-8D0D-7986BB505F2E}" srcOrd="1" destOrd="0" parTransId="{D953455E-CB24-4272-AD7A-8233C0F6ACBA}" sibTransId="{9DEFD025-B6C3-47D8-B5AC-A2CE937F8BDF}"/>
    <dgm:cxn modelId="{E3EE4B23-A94D-4FB3-88B6-2414F0B04E02}" srcId="{9D948EBD-1C0D-4D3D-8657-DCE0A9E5253E}" destId="{BAAE3C5A-7A1E-4B85-B99F-E02D9E5313D6}" srcOrd="2" destOrd="0" parTransId="{ECC3F1CC-E63B-4663-A921-0087BACE5695}" sibTransId="{4F1DA0A3-49BA-4793-8E25-FEC1C7248960}"/>
    <dgm:cxn modelId="{3D54725C-1DCB-4852-B905-B26B6F82A2BD}" srcId="{9D948EBD-1C0D-4D3D-8657-DCE0A9E5253E}" destId="{485E1133-BCC0-470E-96C2-71828BB7DDF6}" srcOrd="3" destOrd="0" parTransId="{63399860-CEBC-45B1-8226-D553061C3171}" sibTransId="{ADAB8701-EFE8-442B-AF8D-462C3BF163FF}"/>
    <dgm:cxn modelId="{88BC5FF0-9CA7-4B18-9F3B-02821A353FA5}" type="presOf" srcId="{9D948EBD-1C0D-4D3D-8657-DCE0A9E5253E}" destId="{DA87D5E4-23E7-410B-8865-F3E0B6D1BECE}" srcOrd="0" destOrd="0" presId="urn:microsoft.com/office/officeart/2005/8/layout/pyramid2"/>
    <dgm:cxn modelId="{AEAD4527-6833-4113-A961-B40051B2D024}" type="presOf" srcId="{BAAE3C5A-7A1E-4B85-B99F-E02D9E5313D6}" destId="{431FD27A-A4EE-4322-BB80-17F3BBE11B9E}" srcOrd="0" destOrd="0" presId="urn:microsoft.com/office/officeart/2005/8/layout/pyramid2"/>
    <dgm:cxn modelId="{7833481A-2E56-4220-A998-BC06C99CEBB4}" type="presOf" srcId="{A76C0268-CAB9-4201-8753-78DD498CDB5F}" destId="{69CD28E6-4929-4251-B8F3-73ACE89720BC}" srcOrd="0" destOrd="0" presId="urn:microsoft.com/office/officeart/2005/8/layout/pyramid2"/>
    <dgm:cxn modelId="{E55B521F-ACFF-43C6-BD0E-F8A778AB8684}" type="presOf" srcId="{2C4D8A49-A4E8-4D32-8D0D-7986BB505F2E}" destId="{38BD7CF3-23B5-4560-8E02-EB0E4024E59B}" srcOrd="0" destOrd="0" presId="urn:microsoft.com/office/officeart/2005/8/layout/pyramid2"/>
    <dgm:cxn modelId="{9310F85E-1A33-43F0-9C5A-F3F5FD1A7F27}" type="presOf" srcId="{485E1133-BCC0-470E-96C2-71828BB7DDF6}" destId="{A17BEC4F-5BEB-41AF-9D26-F8241C5FF156}" srcOrd="0" destOrd="0" presId="urn:microsoft.com/office/officeart/2005/8/layout/pyramid2"/>
    <dgm:cxn modelId="{EC05744A-C06E-4FA7-A221-E7AB48B0E8AD}" type="presOf" srcId="{91EBE2E7-C238-42C6-A098-6289964F6F91}" destId="{2D99A593-4C91-44BC-AC80-5A1854BAC95B}" srcOrd="0" destOrd="0" presId="urn:microsoft.com/office/officeart/2005/8/layout/pyramid2"/>
    <dgm:cxn modelId="{BAD79CA5-6F28-4A77-AAF3-4F227BF43E10}" srcId="{9D948EBD-1C0D-4D3D-8657-DCE0A9E5253E}" destId="{A76C0268-CAB9-4201-8753-78DD498CDB5F}" srcOrd="4" destOrd="0" parTransId="{D0711BE3-E48A-40DE-ABBE-B78FA02F8E23}" sibTransId="{D3746DD3-99DD-4B4C-ACA8-F5FD283C8357}"/>
    <dgm:cxn modelId="{F85BFAB8-D605-4387-8D55-48801EA1773D}" srcId="{9D948EBD-1C0D-4D3D-8657-DCE0A9E5253E}" destId="{91EBE2E7-C238-42C6-A098-6289964F6F91}" srcOrd="0" destOrd="0" parTransId="{53B4A302-7AB3-4325-808C-310B4453324F}" sibTransId="{3C3653D4-4AC6-4211-8560-F21174B02F0F}"/>
    <dgm:cxn modelId="{1697C87B-BF01-422B-8605-800ECC55AC0F}" type="presParOf" srcId="{DA87D5E4-23E7-410B-8865-F3E0B6D1BECE}" destId="{CF3006FD-F9E1-42E7-BA7F-605E96041987}" srcOrd="0" destOrd="0" presId="urn:microsoft.com/office/officeart/2005/8/layout/pyramid2"/>
    <dgm:cxn modelId="{015B4355-0A90-4C7B-974C-7A7CDC7E51DD}" type="presParOf" srcId="{DA87D5E4-23E7-410B-8865-F3E0B6D1BECE}" destId="{3AED5857-70C2-4B62-B8B1-F7829ED14F11}" srcOrd="1" destOrd="0" presId="urn:microsoft.com/office/officeart/2005/8/layout/pyramid2"/>
    <dgm:cxn modelId="{4B2934A0-29A1-4F77-AA6E-C5B5CAE973CE}" type="presParOf" srcId="{3AED5857-70C2-4B62-B8B1-F7829ED14F11}" destId="{2D99A593-4C91-44BC-AC80-5A1854BAC95B}" srcOrd="0" destOrd="0" presId="urn:microsoft.com/office/officeart/2005/8/layout/pyramid2"/>
    <dgm:cxn modelId="{8C531ABA-6043-495C-B65B-99863120CA4C}" type="presParOf" srcId="{3AED5857-70C2-4B62-B8B1-F7829ED14F11}" destId="{A4F6BCD7-3CBF-4152-A565-69AB84363F39}" srcOrd="1" destOrd="0" presId="urn:microsoft.com/office/officeart/2005/8/layout/pyramid2"/>
    <dgm:cxn modelId="{9BAEB227-4E9B-4549-861C-510924067F2A}" type="presParOf" srcId="{3AED5857-70C2-4B62-B8B1-F7829ED14F11}" destId="{38BD7CF3-23B5-4560-8E02-EB0E4024E59B}" srcOrd="2" destOrd="0" presId="urn:microsoft.com/office/officeart/2005/8/layout/pyramid2"/>
    <dgm:cxn modelId="{DA77A6F4-B07A-4A0C-B7F8-23F39F244B42}" type="presParOf" srcId="{3AED5857-70C2-4B62-B8B1-F7829ED14F11}" destId="{896865F6-6A9A-4433-851E-F982898055E6}" srcOrd="3" destOrd="0" presId="urn:microsoft.com/office/officeart/2005/8/layout/pyramid2"/>
    <dgm:cxn modelId="{43FBBC68-BAD4-4A0A-A846-63FE670E30B5}" type="presParOf" srcId="{3AED5857-70C2-4B62-B8B1-F7829ED14F11}" destId="{431FD27A-A4EE-4322-BB80-17F3BBE11B9E}" srcOrd="4" destOrd="0" presId="urn:microsoft.com/office/officeart/2005/8/layout/pyramid2"/>
    <dgm:cxn modelId="{F6740BAF-5661-42F3-8920-56E7819EA061}" type="presParOf" srcId="{3AED5857-70C2-4B62-B8B1-F7829ED14F11}" destId="{70C0C61C-24AD-425D-832B-A956B827EB4B}" srcOrd="5" destOrd="0" presId="urn:microsoft.com/office/officeart/2005/8/layout/pyramid2"/>
    <dgm:cxn modelId="{E2925D6F-D04F-4B97-9D92-51D8045F57B2}" type="presParOf" srcId="{3AED5857-70C2-4B62-B8B1-F7829ED14F11}" destId="{A17BEC4F-5BEB-41AF-9D26-F8241C5FF156}" srcOrd="6" destOrd="0" presId="urn:microsoft.com/office/officeart/2005/8/layout/pyramid2"/>
    <dgm:cxn modelId="{D445EDEA-3DE7-4830-8ADF-1CC168614918}" type="presParOf" srcId="{3AED5857-70C2-4B62-B8B1-F7829ED14F11}" destId="{A3B514E9-4486-4714-98B4-F449C545EC36}" srcOrd="7" destOrd="0" presId="urn:microsoft.com/office/officeart/2005/8/layout/pyramid2"/>
    <dgm:cxn modelId="{DCE2F635-67C0-498B-A4FF-A0D87446E14F}" type="presParOf" srcId="{3AED5857-70C2-4B62-B8B1-F7829ED14F11}" destId="{69CD28E6-4929-4251-B8F3-73ACE89720BC}" srcOrd="8" destOrd="0" presId="urn:microsoft.com/office/officeart/2005/8/layout/pyramid2"/>
    <dgm:cxn modelId="{0D0BFE68-EE8D-429C-834B-5AA6D99A9E83}" type="presParOf" srcId="{3AED5857-70C2-4B62-B8B1-F7829ED14F11}" destId="{2E860B8A-FADD-4CD6-9AAB-5A16358448E2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538E001-8F43-4A70-BE9D-9F6A26C48B76}" type="doc">
      <dgm:prSet loTypeId="urn:microsoft.com/office/officeart/2009/layout/ReverseList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BEF21DA0-57E3-4E56-82A6-7F9954A15A6A}">
      <dgm:prSet/>
      <dgm:spPr/>
      <dgm:t>
        <a:bodyPr/>
        <a:lstStyle/>
        <a:p>
          <a:pPr rtl="0"/>
          <a:r>
            <a:rPr lang="it-IT" dirty="0" smtClean="0"/>
            <a:t>Da </a:t>
          </a:r>
          <a:r>
            <a:rPr lang="it-IT" dirty="0" err="1" smtClean="0"/>
            <a:t>Durkheim</a:t>
          </a:r>
          <a:r>
            <a:rPr lang="it-IT" dirty="0" smtClean="0"/>
            <a:t> e l’analisi delle relazioni casuali tra i fenomeni, </a:t>
          </a:r>
          <a:r>
            <a:rPr lang="it-IT" dirty="0" err="1" smtClean="0"/>
            <a:t>Lazarsfeld</a:t>
          </a:r>
          <a:r>
            <a:rPr lang="it-IT" dirty="0" smtClean="0"/>
            <a:t> arriverà a definire il </a:t>
          </a:r>
          <a:r>
            <a:rPr lang="it-IT" b="1" dirty="0" smtClean="0"/>
            <a:t>linguaggio delle variabili </a:t>
          </a:r>
          <a:r>
            <a:rPr lang="it-IT" dirty="0" smtClean="0"/>
            <a:t>che si fonda comunque sull’analisi delle associazioni tra dati quantitativi per spiegare i fenomeni sociali</a:t>
          </a:r>
          <a:endParaRPr lang="it-IT" dirty="0"/>
        </a:p>
      </dgm:t>
    </dgm:pt>
    <dgm:pt modelId="{8A254D1A-333A-4799-97A0-06B68E1E510B}" type="parTrans" cxnId="{8B3B71DC-4194-4E33-A10E-9BD287FCEB2F}">
      <dgm:prSet/>
      <dgm:spPr/>
      <dgm:t>
        <a:bodyPr/>
        <a:lstStyle/>
        <a:p>
          <a:endParaRPr lang="it-IT"/>
        </a:p>
      </dgm:t>
    </dgm:pt>
    <dgm:pt modelId="{A65B2C7C-CA4D-4DC5-8A6B-418665BFBE84}" type="sibTrans" cxnId="{8B3B71DC-4194-4E33-A10E-9BD287FCEB2F}">
      <dgm:prSet/>
      <dgm:spPr/>
      <dgm:t>
        <a:bodyPr/>
        <a:lstStyle/>
        <a:p>
          <a:endParaRPr lang="it-IT"/>
        </a:p>
      </dgm:t>
    </dgm:pt>
    <dgm:pt modelId="{76FF3774-0876-43EE-A79B-8B33CF79B823}">
      <dgm:prSet/>
      <dgm:spPr/>
      <dgm:t>
        <a:bodyPr/>
        <a:lstStyle/>
        <a:p>
          <a:pPr rtl="0"/>
          <a:r>
            <a:rPr lang="it-IT" b="1" dirty="0" smtClean="0"/>
            <a:t>Approccio quantitativo o standard </a:t>
          </a:r>
          <a:r>
            <a:rPr lang="it-IT" dirty="0" smtClean="0"/>
            <a:t>per cui la scienza consiste nel formulare asserti su relazioni fra proprietà che non dipendono da conoscenze e valutazioni personali</a:t>
          </a:r>
          <a:endParaRPr lang="it-IT" dirty="0"/>
        </a:p>
      </dgm:t>
    </dgm:pt>
    <dgm:pt modelId="{279536A0-8B90-4C66-A33E-1DF977D9B318}" type="parTrans" cxnId="{1A3C71B7-6464-4C6A-9712-55F9B1114EA0}">
      <dgm:prSet/>
      <dgm:spPr/>
      <dgm:t>
        <a:bodyPr/>
        <a:lstStyle/>
        <a:p>
          <a:endParaRPr lang="it-IT"/>
        </a:p>
      </dgm:t>
    </dgm:pt>
    <dgm:pt modelId="{46462EE0-B776-4F05-A2D3-05AB334D5F94}" type="sibTrans" cxnId="{1A3C71B7-6464-4C6A-9712-55F9B1114EA0}">
      <dgm:prSet/>
      <dgm:spPr/>
      <dgm:t>
        <a:bodyPr/>
        <a:lstStyle/>
        <a:p>
          <a:endParaRPr lang="it-IT"/>
        </a:p>
      </dgm:t>
    </dgm:pt>
    <dgm:pt modelId="{3999C146-DB18-45B1-9D7A-09BA26015EC3}" type="pres">
      <dgm:prSet presAssocID="{3538E001-8F43-4A70-BE9D-9F6A26C48B76}" presName="Name0" presStyleCnt="0">
        <dgm:presLayoutVars>
          <dgm:chMax val="2"/>
          <dgm:chPref val="2"/>
          <dgm:animLvl val="lvl"/>
        </dgm:presLayoutVars>
      </dgm:prSet>
      <dgm:spPr/>
      <dgm:t>
        <a:bodyPr/>
        <a:lstStyle/>
        <a:p>
          <a:endParaRPr lang="it-IT"/>
        </a:p>
      </dgm:t>
    </dgm:pt>
    <dgm:pt modelId="{126AF846-446D-4559-88EF-75C0CF94A2D8}" type="pres">
      <dgm:prSet presAssocID="{3538E001-8F43-4A70-BE9D-9F6A26C48B76}" presName="Lef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82EC4E7-DE46-437C-82C9-D1E154BF45E2}" type="pres">
      <dgm:prSet presAssocID="{3538E001-8F43-4A70-BE9D-9F6A26C48B76}" presName="LeftNode" presStyleLbl="bgImgPlace1" presStyleIdx="0" presStyleCnt="2" custScaleX="143059" custLinFactNeighborX="-48594" custLinFactNeighborY="1109">
        <dgm:presLayoutVars>
          <dgm:chMax val="2"/>
          <dgm:chPref val="2"/>
        </dgm:presLayoutVars>
      </dgm:prSet>
      <dgm:spPr/>
      <dgm:t>
        <a:bodyPr/>
        <a:lstStyle/>
        <a:p>
          <a:endParaRPr lang="it-IT"/>
        </a:p>
      </dgm:t>
    </dgm:pt>
    <dgm:pt modelId="{6EC970FE-957D-432E-AC6D-E906F039F9CB}" type="pres">
      <dgm:prSet presAssocID="{3538E001-8F43-4A70-BE9D-9F6A26C48B76}" presName="Righ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850E01A-2411-4C4A-9773-2379DA92413F}" type="pres">
      <dgm:prSet presAssocID="{3538E001-8F43-4A70-BE9D-9F6A26C48B76}" presName="RightNode" presStyleLbl="bgImgPlace1" presStyleIdx="1" presStyleCnt="2" custScaleX="143059" custLinFactNeighborX="48018" custLinFactNeighborY="1109">
        <dgm:presLayoutVars>
          <dgm:chMax val="0"/>
          <dgm:chPref val="0"/>
        </dgm:presLayoutVars>
      </dgm:prSet>
      <dgm:spPr/>
      <dgm:t>
        <a:bodyPr/>
        <a:lstStyle/>
        <a:p>
          <a:endParaRPr lang="it-IT"/>
        </a:p>
      </dgm:t>
    </dgm:pt>
    <dgm:pt modelId="{62D604FB-2DF6-42F8-9EEA-79A68427AD15}" type="pres">
      <dgm:prSet presAssocID="{3538E001-8F43-4A70-BE9D-9F6A26C48B76}" presName="TopArrow" presStyleLbl="node1" presStyleIdx="0" presStyleCnt="2"/>
      <dgm:spPr/>
    </dgm:pt>
    <dgm:pt modelId="{0E093095-C1AF-410F-915F-AAB56F035E87}" type="pres">
      <dgm:prSet presAssocID="{3538E001-8F43-4A70-BE9D-9F6A26C48B76}" presName="BottomArrow" presStyleLbl="node1" presStyleIdx="1" presStyleCnt="2"/>
      <dgm:spPr/>
    </dgm:pt>
  </dgm:ptLst>
  <dgm:cxnLst>
    <dgm:cxn modelId="{6D3EA740-EA76-4020-BDEA-FF53B6196F57}" type="presOf" srcId="{BEF21DA0-57E3-4E56-82A6-7F9954A15A6A}" destId="{126AF846-446D-4559-88EF-75C0CF94A2D8}" srcOrd="0" destOrd="0" presId="urn:microsoft.com/office/officeart/2009/layout/ReverseList"/>
    <dgm:cxn modelId="{E3052740-0740-4DC1-BF02-0ECC93BBE3EF}" type="presOf" srcId="{76FF3774-0876-43EE-A79B-8B33CF79B823}" destId="{C850E01A-2411-4C4A-9773-2379DA92413F}" srcOrd="1" destOrd="0" presId="urn:microsoft.com/office/officeart/2009/layout/ReverseList"/>
    <dgm:cxn modelId="{37C2DC05-982F-44FC-B799-CC3CB8884425}" type="presOf" srcId="{76FF3774-0876-43EE-A79B-8B33CF79B823}" destId="{6EC970FE-957D-432E-AC6D-E906F039F9CB}" srcOrd="0" destOrd="0" presId="urn:microsoft.com/office/officeart/2009/layout/ReverseList"/>
    <dgm:cxn modelId="{1A3C71B7-6464-4C6A-9712-55F9B1114EA0}" srcId="{3538E001-8F43-4A70-BE9D-9F6A26C48B76}" destId="{76FF3774-0876-43EE-A79B-8B33CF79B823}" srcOrd="1" destOrd="0" parTransId="{279536A0-8B90-4C66-A33E-1DF977D9B318}" sibTransId="{46462EE0-B776-4F05-A2D3-05AB334D5F94}"/>
    <dgm:cxn modelId="{866BBDBC-EB9C-4EE6-B96B-3897873AD320}" type="presOf" srcId="{3538E001-8F43-4A70-BE9D-9F6A26C48B76}" destId="{3999C146-DB18-45B1-9D7A-09BA26015EC3}" srcOrd="0" destOrd="0" presId="urn:microsoft.com/office/officeart/2009/layout/ReverseList"/>
    <dgm:cxn modelId="{8B3B71DC-4194-4E33-A10E-9BD287FCEB2F}" srcId="{3538E001-8F43-4A70-BE9D-9F6A26C48B76}" destId="{BEF21DA0-57E3-4E56-82A6-7F9954A15A6A}" srcOrd="0" destOrd="0" parTransId="{8A254D1A-333A-4799-97A0-06B68E1E510B}" sibTransId="{A65B2C7C-CA4D-4DC5-8A6B-418665BFBE84}"/>
    <dgm:cxn modelId="{F8AC13AC-362E-4F27-AAC1-8213D7BF7F76}" type="presOf" srcId="{BEF21DA0-57E3-4E56-82A6-7F9954A15A6A}" destId="{C82EC4E7-DE46-437C-82C9-D1E154BF45E2}" srcOrd="1" destOrd="0" presId="urn:microsoft.com/office/officeart/2009/layout/ReverseList"/>
    <dgm:cxn modelId="{2A293C19-1B6A-4E83-86C2-A081947C64A8}" type="presParOf" srcId="{3999C146-DB18-45B1-9D7A-09BA26015EC3}" destId="{126AF846-446D-4559-88EF-75C0CF94A2D8}" srcOrd="0" destOrd="0" presId="urn:microsoft.com/office/officeart/2009/layout/ReverseList"/>
    <dgm:cxn modelId="{9B3D7EA4-D6DF-4807-9C61-9778C2CAD143}" type="presParOf" srcId="{3999C146-DB18-45B1-9D7A-09BA26015EC3}" destId="{C82EC4E7-DE46-437C-82C9-D1E154BF45E2}" srcOrd="1" destOrd="0" presId="urn:microsoft.com/office/officeart/2009/layout/ReverseList"/>
    <dgm:cxn modelId="{6A08958D-562E-47B0-9512-5FA9D54A436A}" type="presParOf" srcId="{3999C146-DB18-45B1-9D7A-09BA26015EC3}" destId="{6EC970FE-957D-432E-AC6D-E906F039F9CB}" srcOrd="2" destOrd="0" presId="urn:microsoft.com/office/officeart/2009/layout/ReverseList"/>
    <dgm:cxn modelId="{3A8588EA-B175-41A3-97E8-C7032C255011}" type="presParOf" srcId="{3999C146-DB18-45B1-9D7A-09BA26015EC3}" destId="{C850E01A-2411-4C4A-9773-2379DA92413F}" srcOrd="3" destOrd="0" presId="urn:microsoft.com/office/officeart/2009/layout/ReverseList"/>
    <dgm:cxn modelId="{22CA8BA4-209B-49D8-9BA6-E666FEAE7C6C}" type="presParOf" srcId="{3999C146-DB18-45B1-9D7A-09BA26015EC3}" destId="{62D604FB-2DF6-42F8-9EEA-79A68427AD15}" srcOrd="4" destOrd="0" presId="urn:microsoft.com/office/officeart/2009/layout/ReverseList"/>
    <dgm:cxn modelId="{5135A384-9987-4D87-883C-E406A3711CCF}" type="presParOf" srcId="{3999C146-DB18-45B1-9D7A-09BA26015EC3}" destId="{0E093095-C1AF-410F-915F-AAB56F035E87}" srcOrd="5" destOrd="0" presId="urn:microsoft.com/office/officeart/2009/layout/Revers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400E8C4-FC66-4F7B-848C-37B9F5D7F130}" type="doc">
      <dgm:prSet loTypeId="urn:microsoft.com/office/officeart/2005/8/layout/hProcess9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AE576D60-2ECB-4F8E-B6DD-048C3567DF8C}">
      <dgm:prSet custT="1"/>
      <dgm:spPr/>
      <dgm:t>
        <a:bodyPr/>
        <a:lstStyle/>
        <a:p>
          <a:pPr rtl="0"/>
          <a:r>
            <a:rPr lang="it-IT" sz="1400" dirty="0" smtClean="0">
              <a:solidFill>
                <a:schemeClr val="tx1"/>
              </a:solidFill>
            </a:rPr>
            <a:t>La sociologia positivista, nell’accettare il metodo delle scienze fisiche, mette tra parentesi due importanti elementi: la peculiarità del proprio oggetto di studio, vale a dire</a:t>
          </a:r>
          <a:r>
            <a:rPr lang="it-IT" sz="1400" b="1" dirty="0" smtClean="0">
              <a:solidFill>
                <a:schemeClr val="tx1"/>
              </a:solidFill>
            </a:rPr>
            <a:t> l’individuo</a:t>
          </a:r>
          <a:r>
            <a:rPr lang="it-IT" sz="1400" dirty="0" smtClean="0">
              <a:solidFill>
                <a:schemeClr val="tx1"/>
              </a:solidFill>
            </a:rPr>
            <a:t>, e la circostanza che </a:t>
          </a:r>
          <a:r>
            <a:rPr lang="it-IT" sz="1400" b="1" dirty="0" smtClean="0">
              <a:solidFill>
                <a:schemeClr val="tx1"/>
              </a:solidFill>
            </a:rPr>
            <a:t>la realtà sociale</a:t>
          </a:r>
          <a:r>
            <a:rPr lang="it-IT" sz="1400" dirty="0" smtClean="0">
              <a:solidFill>
                <a:schemeClr val="tx1"/>
              </a:solidFill>
            </a:rPr>
            <a:t> che il ricercatore si propone di studiare è la stessa realtà cui egli fa parte.</a:t>
          </a:r>
          <a:endParaRPr lang="it-IT" sz="1400" dirty="0">
            <a:solidFill>
              <a:schemeClr val="tx1"/>
            </a:solidFill>
          </a:endParaRPr>
        </a:p>
      </dgm:t>
    </dgm:pt>
    <dgm:pt modelId="{CB3EA378-207B-47CA-AA59-8F26288EB0C2}" type="parTrans" cxnId="{94853DA8-DD31-42E7-B2E7-1DAE6E824A58}">
      <dgm:prSet/>
      <dgm:spPr/>
      <dgm:t>
        <a:bodyPr/>
        <a:lstStyle/>
        <a:p>
          <a:endParaRPr lang="it-IT" sz="2000">
            <a:solidFill>
              <a:schemeClr val="tx1"/>
            </a:solidFill>
          </a:endParaRPr>
        </a:p>
      </dgm:t>
    </dgm:pt>
    <dgm:pt modelId="{27466909-6F9B-4100-8B22-235924D0EE95}" type="sibTrans" cxnId="{94853DA8-DD31-42E7-B2E7-1DAE6E824A58}">
      <dgm:prSet/>
      <dgm:spPr/>
      <dgm:t>
        <a:bodyPr/>
        <a:lstStyle/>
        <a:p>
          <a:endParaRPr lang="it-IT" sz="2000">
            <a:solidFill>
              <a:schemeClr val="tx1"/>
            </a:solidFill>
          </a:endParaRPr>
        </a:p>
      </dgm:t>
    </dgm:pt>
    <dgm:pt modelId="{E00D817A-DC34-4425-90C4-823D59C665DD}">
      <dgm:prSet custT="1"/>
      <dgm:spPr/>
      <dgm:t>
        <a:bodyPr/>
        <a:lstStyle/>
        <a:p>
          <a:pPr rtl="0"/>
          <a:r>
            <a:rPr lang="it-IT" sz="1400" dirty="0" smtClean="0">
              <a:solidFill>
                <a:schemeClr val="tx1"/>
              </a:solidFill>
            </a:rPr>
            <a:t>Finalità del procedimento di conoscenza: i fenomeni sociali vanno </a:t>
          </a:r>
          <a:r>
            <a:rPr lang="it-IT" sz="1400" b="1" dirty="0" smtClean="0">
              <a:solidFill>
                <a:schemeClr val="tx1"/>
              </a:solidFill>
            </a:rPr>
            <a:t>spiegati </a:t>
          </a:r>
          <a:r>
            <a:rPr lang="it-IT" sz="1400" dirty="0" smtClean="0">
              <a:solidFill>
                <a:schemeClr val="tx1"/>
              </a:solidFill>
            </a:rPr>
            <a:t>in termini causali o </a:t>
          </a:r>
          <a:r>
            <a:rPr lang="it-IT" sz="1400" b="1" dirty="0" smtClean="0">
              <a:solidFill>
                <a:schemeClr val="tx1"/>
              </a:solidFill>
            </a:rPr>
            <a:t>compresi </a:t>
          </a:r>
          <a:r>
            <a:rPr lang="it-IT" sz="1400" dirty="0" smtClean="0">
              <a:solidFill>
                <a:schemeClr val="tx1"/>
              </a:solidFill>
            </a:rPr>
            <a:t>nelle loro intenzioni e finalità?</a:t>
          </a:r>
          <a:endParaRPr lang="it-IT" sz="1400" dirty="0">
            <a:solidFill>
              <a:schemeClr val="tx1"/>
            </a:solidFill>
          </a:endParaRPr>
        </a:p>
      </dgm:t>
    </dgm:pt>
    <dgm:pt modelId="{76768AF6-CF22-46E3-9DBC-C27A3B271185}" type="parTrans" cxnId="{0E4AFA00-D418-4127-8443-370164F10318}">
      <dgm:prSet/>
      <dgm:spPr/>
      <dgm:t>
        <a:bodyPr/>
        <a:lstStyle/>
        <a:p>
          <a:endParaRPr lang="it-IT" sz="2000">
            <a:solidFill>
              <a:schemeClr val="tx1"/>
            </a:solidFill>
          </a:endParaRPr>
        </a:p>
      </dgm:t>
    </dgm:pt>
    <dgm:pt modelId="{A07A2B3E-D976-46C3-B656-6F989F878D83}" type="sibTrans" cxnId="{0E4AFA00-D418-4127-8443-370164F10318}">
      <dgm:prSet/>
      <dgm:spPr/>
      <dgm:t>
        <a:bodyPr/>
        <a:lstStyle/>
        <a:p>
          <a:endParaRPr lang="it-IT" sz="2000">
            <a:solidFill>
              <a:schemeClr val="tx1"/>
            </a:solidFill>
          </a:endParaRPr>
        </a:p>
      </dgm:t>
    </dgm:pt>
    <dgm:pt modelId="{43E9C644-D50D-4A74-AD84-E26DEB25796B}">
      <dgm:prSet custT="1"/>
      <dgm:spPr/>
      <dgm:t>
        <a:bodyPr/>
        <a:lstStyle/>
        <a:p>
          <a:pPr rtl="0"/>
          <a:r>
            <a:rPr lang="it-IT" sz="1400" dirty="0" smtClean="0">
              <a:solidFill>
                <a:schemeClr val="tx1"/>
              </a:solidFill>
            </a:rPr>
            <a:t>Tra la fine del 1800 e gli inizi del 1900 il dibattito si accese ulteriormente all’interno dello </a:t>
          </a:r>
          <a:r>
            <a:rPr lang="it-IT" sz="1400" b="1" dirty="0" smtClean="0">
              <a:solidFill>
                <a:schemeClr val="tx1"/>
              </a:solidFill>
            </a:rPr>
            <a:t>Storicismo tedesco </a:t>
          </a:r>
          <a:r>
            <a:rPr lang="it-IT" sz="1400" dirty="0" smtClean="0">
              <a:solidFill>
                <a:schemeClr val="tx1"/>
              </a:solidFill>
            </a:rPr>
            <a:t>e venne a contrapporsi </a:t>
          </a:r>
          <a:r>
            <a:rPr lang="it-IT" sz="1400" b="1" dirty="0" smtClean="0">
              <a:solidFill>
                <a:schemeClr val="tx1"/>
              </a:solidFill>
            </a:rPr>
            <a:t>il monismo metodologico</a:t>
          </a:r>
          <a:r>
            <a:rPr lang="it-IT" sz="1400" dirty="0" smtClean="0">
              <a:solidFill>
                <a:schemeClr val="tx1"/>
              </a:solidFill>
            </a:rPr>
            <a:t> positivista ed il </a:t>
          </a:r>
          <a:r>
            <a:rPr lang="it-IT" sz="1400" b="1" dirty="0" smtClean="0">
              <a:solidFill>
                <a:schemeClr val="tx1"/>
              </a:solidFill>
            </a:rPr>
            <a:t>dualismo metodologico </a:t>
          </a:r>
          <a:r>
            <a:rPr lang="it-IT" sz="1400" dirty="0" smtClean="0">
              <a:solidFill>
                <a:schemeClr val="tx1"/>
              </a:solidFill>
            </a:rPr>
            <a:t>che contrappone scienze naturali e scienze sociali</a:t>
          </a:r>
          <a:endParaRPr lang="it-IT" sz="1400" dirty="0">
            <a:solidFill>
              <a:schemeClr val="tx1"/>
            </a:solidFill>
          </a:endParaRPr>
        </a:p>
      </dgm:t>
    </dgm:pt>
    <dgm:pt modelId="{69F423D9-91EA-49B3-A5D2-A140CBB4A784}" type="parTrans" cxnId="{FDA87B5D-946B-418E-B8A8-FE8A175B350C}">
      <dgm:prSet/>
      <dgm:spPr/>
      <dgm:t>
        <a:bodyPr/>
        <a:lstStyle/>
        <a:p>
          <a:endParaRPr lang="it-IT" sz="2000">
            <a:solidFill>
              <a:schemeClr val="tx1"/>
            </a:solidFill>
          </a:endParaRPr>
        </a:p>
      </dgm:t>
    </dgm:pt>
    <dgm:pt modelId="{E03BDD2F-F862-4AC7-B558-CD31234C53C6}" type="sibTrans" cxnId="{FDA87B5D-946B-418E-B8A8-FE8A175B350C}">
      <dgm:prSet/>
      <dgm:spPr/>
      <dgm:t>
        <a:bodyPr/>
        <a:lstStyle/>
        <a:p>
          <a:endParaRPr lang="it-IT" sz="2000">
            <a:solidFill>
              <a:schemeClr val="tx1"/>
            </a:solidFill>
          </a:endParaRPr>
        </a:p>
      </dgm:t>
    </dgm:pt>
    <dgm:pt modelId="{BC9764E4-6E85-4009-B357-EC338C09A4B6}" type="pres">
      <dgm:prSet presAssocID="{1400E8C4-FC66-4F7B-848C-37B9F5D7F130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0B7AA08B-8E19-4EE2-9921-63CBD1B0B4D1}" type="pres">
      <dgm:prSet presAssocID="{1400E8C4-FC66-4F7B-848C-37B9F5D7F130}" presName="arrow" presStyleLbl="bgShp" presStyleIdx="0" presStyleCnt="1"/>
      <dgm:spPr/>
    </dgm:pt>
    <dgm:pt modelId="{9F8E62D9-91CE-4C4F-8665-9A138E8DE37B}" type="pres">
      <dgm:prSet presAssocID="{1400E8C4-FC66-4F7B-848C-37B9F5D7F130}" presName="linearProcess" presStyleCnt="0"/>
      <dgm:spPr/>
    </dgm:pt>
    <dgm:pt modelId="{38BD68DF-01AF-481C-8E8E-49D29A67A566}" type="pres">
      <dgm:prSet presAssocID="{AE576D60-2ECB-4F8E-B6DD-048C3567DF8C}" presName="textNode" presStyleLbl="node1" presStyleIdx="0" presStyleCnt="3" custScaleY="139719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036AE3F3-8189-495B-AAA7-FD1F6EF70DCC}" type="pres">
      <dgm:prSet presAssocID="{27466909-6F9B-4100-8B22-235924D0EE95}" presName="sibTrans" presStyleCnt="0"/>
      <dgm:spPr/>
    </dgm:pt>
    <dgm:pt modelId="{1C43C987-2783-4E66-8C3D-1A7D99CFE4B6}" type="pres">
      <dgm:prSet presAssocID="{E00D817A-DC34-4425-90C4-823D59C665DD}" presName="textNode" presStyleLbl="node1" presStyleIdx="1" presStyleCnt="3" custScaleY="139719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0F7B839D-F2E8-497A-80DF-4B27D459DAE0}" type="pres">
      <dgm:prSet presAssocID="{A07A2B3E-D976-46C3-B656-6F989F878D83}" presName="sibTrans" presStyleCnt="0"/>
      <dgm:spPr/>
    </dgm:pt>
    <dgm:pt modelId="{6D0A44BC-6336-4BF3-A1A3-966B401A690F}" type="pres">
      <dgm:prSet presAssocID="{43E9C644-D50D-4A74-AD84-E26DEB25796B}" presName="textNode" presStyleLbl="node1" presStyleIdx="2" presStyleCnt="3" custScaleY="139719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94853DA8-DD31-42E7-B2E7-1DAE6E824A58}" srcId="{1400E8C4-FC66-4F7B-848C-37B9F5D7F130}" destId="{AE576D60-2ECB-4F8E-B6DD-048C3567DF8C}" srcOrd="0" destOrd="0" parTransId="{CB3EA378-207B-47CA-AA59-8F26288EB0C2}" sibTransId="{27466909-6F9B-4100-8B22-235924D0EE95}"/>
    <dgm:cxn modelId="{3AB2330F-4A4A-4947-A9D3-8DB98793BF35}" type="presOf" srcId="{E00D817A-DC34-4425-90C4-823D59C665DD}" destId="{1C43C987-2783-4E66-8C3D-1A7D99CFE4B6}" srcOrd="0" destOrd="0" presId="urn:microsoft.com/office/officeart/2005/8/layout/hProcess9"/>
    <dgm:cxn modelId="{9F351272-FA9F-4B96-96ED-22903A045C65}" type="presOf" srcId="{1400E8C4-FC66-4F7B-848C-37B9F5D7F130}" destId="{BC9764E4-6E85-4009-B357-EC338C09A4B6}" srcOrd="0" destOrd="0" presId="urn:microsoft.com/office/officeart/2005/8/layout/hProcess9"/>
    <dgm:cxn modelId="{378988FC-2D34-4EDA-B9F9-49F4D87E1154}" type="presOf" srcId="{AE576D60-2ECB-4F8E-B6DD-048C3567DF8C}" destId="{38BD68DF-01AF-481C-8E8E-49D29A67A566}" srcOrd="0" destOrd="0" presId="urn:microsoft.com/office/officeart/2005/8/layout/hProcess9"/>
    <dgm:cxn modelId="{FDA87B5D-946B-418E-B8A8-FE8A175B350C}" srcId="{1400E8C4-FC66-4F7B-848C-37B9F5D7F130}" destId="{43E9C644-D50D-4A74-AD84-E26DEB25796B}" srcOrd="2" destOrd="0" parTransId="{69F423D9-91EA-49B3-A5D2-A140CBB4A784}" sibTransId="{E03BDD2F-F862-4AC7-B558-CD31234C53C6}"/>
    <dgm:cxn modelId="{0E4AFA00-D418-4127-8443-370164F10318}" srcId="{1400E8C4-FC66-4F7B-848C-37B9F5D7F130}" destId="{E00D817A-DC34-4425-90C4-823D59C665DD}" srcOrd="1" destOrd="0" parTransId="{76768AF6-CF22-46E3-9DBC-C27A3B271185}" sibTransId="{A07A2B3E-D976-46C3-B656-6F989F878D83}"/>
    <dgm:cxn modelId="{3D54EDB2-10F4-4E97-91E2-A5FD6CCE6D22}" type="presOf" srcId="{43E9C644-D50D-4A74-AD84-E26DEB25796B}" destId="{6D0A44BC-6336-4BF3-A1A3-966B401A690F}" srcOrd="0" destOrd="0" presId="urn:microsoft.com/office/officeart/2005/8/layout/hProcess9"/>
    <dgm:cxn modelId="{179B1BA5-18D9-4D03-B6B8-0F4D9023E4FE}" type="presParOf" srcId="{BC9764E4-6E85-4009-B357-EC338C09A4B6}" destId="{0B7AA08B-8E19-4EE2-9921-63CBD1B0B4D1}" srcOrd="0" destOrd="0" presId="urn:microsoft.com/office/officeart/2005/8/layout/hProcess9"/>
    <dgm:cxn modelId="{925298F1-7679-42CF-8118-87BB5097A0CF}" type="presParOf" srcId="{BC9764E4-6E85-4009-B357-EC338C09A4B6}" destId="{9F8E62D9-91CE-4C4F-8665-9A138E8DE37B}" srcOrd="1" destOrd="0" presId="urn:microsoft.com/office/officeart/2005/8/layout/hProcess9"/>
    <dgm:cxn modelId="{0F17A7B9-8C98-4673-8EF2-D147E13464A6}" type="presParOf" srcId="{9F8E62D9-91CE-4C4F-8665-9A138E8DE37B}" destId="{38BD68DF-01AF-481C-8E8E-49D29A67A566}" srcOrd="0" destOrd="0" presId="urn:microsoft.com/office/officeart/2005/8/layout/hProcess9"/>
    <dgm:cxn modelId="{451E0996-819B-4010-8D85-41C511073D4A}" type="presParOf" srcId="{9F8E62D9-91CE-4C4F-8665-9A138E8DE37B}" destId="{036AE3F3-8189-495B-AAA7-FD1F6EF70DCC}" srcOrd="1" destOrd="0" presId="urn:microsoft.com/office/officeart/2005/8/layout/hProcess9"/>
    <dgm:cxn modelId="{34B959BA-D78E-4F87-B31A-2218CA273245}" type="presParOf" srcId="{9F8E62D9-91CE-4C4F-8665-9A138E8DE37B}" destId="{1C43C987-2783-4E66-8C3D-1A7D99CFE4B6}" srcOrd="2" destOrd="0" presId="urn:microsoft.com/office/officeart/2005/8/layout/hProcess9"/>
    <dgm:cxn modelId="{2F6AA63C-0F96-4572-A0FA-8D362B0A28BE}" type="presParOf" srcId="{9F8E62D9-91CE-4C4F-8665-9A138E8DE37B}" destId="{0F7B839D-F2E8-497A-80DF-4B27D459DAE0}" srcOrd="3" destOrd="0" presId="urn:microsoft.com/office/officeart/2005/8/layout/hProcess9"/>
    <dgm:cxn modelId="{8A89AA8E-F3CB-4CD5-A7AE-D848031550FC}" type="presParOf" srcId="{9F8E62D9-91CE-4C4F-8665-9A138E8DE37B}" destId="{6D0A44BC-6336-4BF3-A1A3-966B401A690F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A9E5FD57-703E-404E-92FF-2F2956008FD3}" type="doc">
      <dgm:prSet loTypeId="urn:microsoft.com/office/officeart/2005/8/layout/hList1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FF57FDE8-7173-4713-A2FC-D6935FD98C19}">
      <dgm:prSet phldrT="[Testo]" custT="1"/>
      <dgm:spPr/>
      <dgm:t>
        <a:bodyPr/>
        <a:lstStyle/>
        <a:p>
          <a:r>
            <a:rPr lang="it-IT" sz="1200" b="1" dirty="0" smtClean="0"/>
            <a:t>Rifiuta l’egemonia del modello di spiegazione </a:t>
          </a:r>
          <a:r>
            <a:rPr lang="it-IT" sz="1200" dirty="0" smtClean="0"/>
            <a:t>e l’idea </a:t>
          </a:r>
          <a:r>
            <a:rPr lang="it-IT" sz="1200" b="1" dirty="0" smtClean="0"/>
            <a:t>dell’unicità del metodo </a:t>
          </a:r>
          <a:r>
            <a:rPr lang="it-IT" sz="1200" dirty="0" smtClean="0"/>
            <a:t>scientifico, rivendicando l’autonomia epistemologica delle scienze dello spirito data dal carattere singolare e intenzionale dell’agire umano, che determina la storicità degli eventi.</a:t>
          </a:r>
          <a:endParaRPr lang="it-IT" sz="1200" dirty="0"/>
        </a:p>
      </dgm:t>
    </dgm:pt>
    <dgm:pt modelId="{B5C98370-AF0B-47B2-B41D-0842ECE588F2}" type="parTrans" cxnId="{64BA593D-3759-4FB6-9CE6-9BB5A7406111}">
      <dgm:prSet/>
      <dgm:spPr/>
      <dgm:t>
        <a:bodyPr/>
        <a:lstStyle/>
        <a:p>
          <a:endParaRPr lang="it-IT"/>
        </a:p>
      </dgm:t>
    </dgm:pt>
    <dgm:pt modelId="{5EFD7300-33D0-4F0E-A667-AC126DEDD30B}" type="sibTrans" cxnId="{64BA593D-3759-4FB6-9CE6-9BB5A7406111}">
      <dgm:prSet/>
      <dgm:spPr/>
      <dgm:t>
        <a:bodyPr/>
        <a:lstStyle/>
        <a:p>
          <a:endParaRPr lang="it-IT"/>
        </a:p>
      </dgm:t>
    </dgm:pt>
    <dgm:pt modelId="{712F90FC-F4AA-4A48-95E9-CE72556FDE3C}">
      <dgm:prSet phldrT="[Testo]" custT="1"/>
      <dgm:spPr/>
      <dgm:t>
        <a:bodyPr/>
        <a:lstStyle/>
        <a:p>
          <a:r>
            <a:rPr lang="it-IT" sz="1200" dirty="0" smtClean="0"/>
            <a:t>Scienze della natura e scienze dello spirito si differenziano innanzitutto per l’oggetto. Nelle </a:t>
          </a:r>
          <a:r>
            <a:rPr lang="it-IT" sz="1200" b="1" dirty="0" smtClean="0"/>
            <a:t>scienze dello spirito l’unità minima d’analisi </a:t>
          </a:r>
          <a:r>
            <a:rPr lang="it-IT" sz="1200" dirty="0" smtClean="0"/>
            <a:t>è l’</a:t>
          </a:r>
          <a:r>
            <a:rPr lang="it-IT" sz="1200" b="1" dirty="0" smtClean="0"/>
            <a:t>esperienza</a:t>
          </a:r>
          <a:r>
            <a:rPr lang="it-IT" sz="1200" dirty="0" smtClean="0"/>
            <a:t> che è indagabile solo attraverso il </a:t>
          </a:r>
          <a:r>
            <a:rPr lang="it-IT" sz="1200" b="1" dirty="0" smtClean="0"/>
            <a:t>metodo della comprensione</a:t>
          </a:r>
          <a:r>
            <a:rPr lang="it-IT" sz="1200" dirty="0" smtClean="0"/>
            <a:t>. Non c’è distanza tra osservatore ed osservato ed ogni evento è visto come unico ed irripetibile pertanto non generalizzabile attraverso leggi.</a:t>
          </a:r>
          <a:endParaRPr lang="it-IT" sz="1200" dirty="0"/>
        </a:p>
      </dgm:t>
    </dgm:pt>
    <dgm:pt modelId="{D1E7CFBF-04DB-40E4-8E03-78714FC50065}" type="parTrans" cxnId="{30BBF471-F9EB-4C11-93EF-49FF765F301E}">
      <dgm:prSet/>
      <dgm:spPr/>
      <dgm:t>
        <a:bodyPr/>
        <a:lstStyle/>
        <a:p>
          <a:endParaRPr lang="it-IT"/>
        </a:p>
      </dgm:t>
    </dgm:pt>
    <dgm:pt modelId="{DC18C806-1A4A-4F65-BEE6-CAFC24927953}" type="sibTrans" cxnId="{30BBF471-F9EB-4C11-93EF-49FF765F301E}">
      <dgm:prSet/>
      <dgm:spPr/>
      <dgm:t>
        <a:bodyPr/>
        <a:lstStyle/>
        <a:p>
          <a:endParaRPr lang="it-IT"/>
        </a:p>
      </dgm:t>
    </dgm:pt>
    <dgm:pt modelId="{2B98F036-C58F-40EA-8572-0D4C0DFB1B79}">
      <dgm:prSet phldrT="[Testo]" custT="1"/>
      <dgm:spPr/>
      <dgm:t>
        <a:bodyPr/>
        <a:lstStyle/>
        <a:p>
          <a:r>
            <a:rPr lang="it-IT" sz="1800" b="1" dirty="0" smtClean="0">
              <a:solidFill>
                <a:schemeClr val="tx1"/>
              </a:solidFill>
            </a:rPr>
            <a:t>Weber</a:t>
          </a:r>
          <a:endParaRPr lang="it-IT" sz="1800" b="1" dirty="0">
            <a:solidFill>
              <a:schemeClr val="tx1"/>
            </a:solidFill>
          </a:endParaRPr>
        </a:p>
      </dgm:t>
    </dgm:pt>
    <dgm:pt modelId="{968CF911-D154-4745-8005-791ABE8BE711}" type="parTrans" cxnId="{65EA6ECE-A6AD-4EF4-876B-5A2FFBB28996}">
      <dgm:prSet/>
      <dgm:spPr/>
      <dgm:t>
        <a:bodyPr/>
        <a:lstStyle/>
        <a:p>
          <a:endParaRPr lang="it-IT"/>
        </a:p>
      </dgm:t>
    </dgm:pt>
    <dgm:pt modelId="{941840DE-064C-4432-9550-2076A665C6ED}" type="sibTrans" cxnId="{65EA6ECE-A6AD-4EF4-876B-5A2FFBB28996}">
      <dgm:prSet/>
      <dgm:spPr/>
      <dgm:t>
        <a:bodyPr/>
        <a:lstStyle/>
        <a:p>
          <a:endParaRPr lang="it-IT"/>
        </a:p>
      </dgm:t>
    </dgm:pt>
    <dgm:pt modelId="{EB9049CF-7D3F-4487-B9F8-0451E0CE63D7}">
      <dgm:prSet phldrT="[Testo]" custT="1"/>
      <dgm:spPr/>
      <dgm:t>
        <a:bodyPr/>
        <a:lstStyle/>
        <a:p>
          <a:r>
            <a:rPr lang="it-IT" sz="1200" dirty="0" smtClean="0"/>
            <a:t>Con egli si afferma il filone di </a:t>
          </a:r>
          <a:r>
            <a:rPr lang="it-IT" sz="1200" b="1" dirty="0" smtClean="0"/>
            <a:t>sociologia comprendente </a:t>
          </a:r>
          <a:r>
            <a:rPr lang="it-IT" sz="1200" dirty="0" smtClean="0"/>
            <a:t>ed il rifiuto dell’idea che i fenomeni storici si colgano intuitivamente nella loro individualità, ma necessitano di un metodo strutturato. L’oggetto d’analisi sarà </a:t>
          </a:r>
          <a:r>
            <a:rPr lang="it-IT" sz="1200" b="1" dirty="0" smtClean="0"/>
            <a:t>l’agire sociale dotato di senso</a:t>
          </a:r>
          <a:r>
            <a:rPr lang="it-IT" sz="1200" dirty="0" smtClean="0"/>
            <a:t>, l’obbiettivo delle scienze sociali è </a:t>
          </a:r>
          <a:r>
            <a:rPr lang="it-IT" sz="1200" b="1" dirty="0" smtClean="0"/>
            <a:t>comprendere</a:t>
          </a:r>
          <a:r>
            <a:rPr lang="it-IT" sz="1200" dirty="0" smtClean="0"/>
            <a:t> il significato interno all’azione attraverso una ricostruzione razionale. La razionalità di questa ricostruzione sta nel </a:t>
          </a:r>
          <a:r>
            <a:rPr lang="it-IT" sz="1200" b="1" dirty="0" smtClean="0"/>
            <a:t>sistema di valori </a:t>
          </a:r>
          <a:r>
            <a:rPr lang="it-IT" sz="1200" dirty="0" smtClean="0"/>
            <a:t>cui fa riferimento una società, per tanto la scienza deve essere </a:t>
          </a:r>
          <a:r>
            <a:rPr lang="it-IT" sz="1200" b="1" dirty="0" smtClean="0"/>
            <a:t>avalutativa</a:t>
          </a:r>
          <a:r>
            <a:rPr lang="it-IT" sz="1200" dirty="0" smtClean="0"/>
            <a:t> perché deve descrivere e comprendere la realtà senza valutarla mantenendo un’</a:t>
          </a:r>
          <a:r>
            <a:rPr lang="it-IT" sz="1200" b="1" dirty="0" smtClean="0"/>
            <a:t>oggettività</a:t>
          </a:r>
          <a:r>
            <a:rPr lang="it-IT" sz="1200" dirty="0" smtClean="0"/>
            <a:t> di natura contestuale. Le uniformità empiriche rilevate potranno essere a posteriori organizzate in </a:t>
          </a:r>
          <a:r>
            <a:rPr lang="it-IT" sz="1200" b="1" dirty="0" smtClean="0"/>
            <a:t>tipi ideali o </a:t>
          </a:r>
          <a:r>
            <a:rPr lang="it-IT" sz="1200" b="1" dirty="0" err="1" smtClean="0"/>
            <a:t>idealtipi</a:t>
          </a:r>
          <a:r>
            <a:rPr lang="it-IT" sz="1200" b="1" dirty="0" smtClean="0"/>
            <a:t> </a:t>
          </a:r>
          <a:r>
            <a:rPr lang="it-IT" sz="1200" dirty="0" smtClean="0"/>
            <a:t>o modelli astratti ottenuti astraendo elementi comuni da più fenomeni simili, è lo strumento conoscitivo per orientarsi nella complessità del reale e della storia.</a:t>
          </a:r>
          <a:endParaRPr lang="it-IT" sz="1200" dirty="0"/>
        </a:p>
      </dgm:t>
    </dgm:pt>
    <dgm:pt modelId="{BF6779BC-FFD0-4DD1-BDDB-6DE01CEB1D5C}" type="parTrans" cxnId="{F74718B8-F313-4EAD-A57E-0D51AD09175C}">
      <dgm:prSet/>
      <dgm:spPr/>
      <dgm:t>
        <a:bodyPr/>
        <a:lstStyle/>
        <a:p>
          <a:endParaRPr lang="it-IT"/>
        </a:p>
      </dgm:t>
    </dgm:pt>
    <dgm:pt modelId="{803D36CE-2A57-4FCB-AF17-78CCA683FE5D}" type="sibTrans" cxnId="{F74718B8-F313-4EAD-A57E-0D51AD09175C}">
      <dgm:prSet/>
      <dgm:spPr/>
      <dgm:t>
        <a:bodyPr/>
        <a:lstStyle/>
        <a:p>
          <a:endParaRPr lang="it-IT"/>
        </a:p>
      </dgm:t>
    </dgm:pt>
    <dgm:pt modelId="{3B3ED547-7F5C-40B5-95C1-A85B7208EB90}">
      <dgm:prSet phldrT="[Testo]" custT="1"/>
      <dgm:spPr/>
      <dgm:t>
        <a:bodyPr/>
        <a:lstStyle/>
        <a:p>
          <a:r>
            <a:rPr lang="it-IT" sz="1200" dirty="0" smtClean="0"/>
            <a:t>Il secondo si riferisce ai</a:t>
          </a:r>
          <a:r>
            <a:rPr lang="it-IT" sz="1200" b="1" dirty="0" smtClean="0"/>
            <a:t> valori</a:t>
          </a:r>
          <a:r>
            <a:rPr lang="it-IT" sz="1200" b="0" dirty="0" smtClean="0"/>
            <a:t>: Ogni realtà, sia essa naturale o storica, implica una formazione di concetti che dà significato alle cose o agli eventi (elemento di valutazione). Se nelle scienze naturali ciò è volto alla generalizzazione, nelle scienze dello spirito  abbiamo a che fare con </a:t>
          </a:r>
          <a:r>
            <a:rPr lang="it-IT" sz="1200" b="1" dirty="0" smtClean="0"/>
            <a:t>concetti storici </a:t>
          </a:r>
          <a:r>
            <a:rPr lang="it-IT" sz="1200" b="0" dirty="0" smtClean="0"/>
            <a:t>che rispecchiano i valori di una determinata civiltà. </a:t>
          </a:r>
          <a:endParaRPr lang="it-IT" sz="1200" b="0" dirty="0"/>
        </a:p>
      </dgm:t>
    </dgm:pt>
    <dgm:pt modelId="{BA8E9CF9-2D56-4E73-917F-248E406A2467}" type="sibTrans" cxnId="{7AB8E426-72CF-4377-B8E3-A83C82FB2FAE}">
      <dgm:prSet/>
      <dgm:spPr/>
      <dgm:t>
        <a:bodyPr/>
        <a:lstStyle/>
        <a:p>
          <a:endParaRPr lang="it-IT"/>
        </a:p>
      </dgm:t>
    </dgm:pt>
    <dgm:pt modelId="{B8B6AB88-E3EF-4E45-A2B1-10CE3882B23C}" type="parTrans" cxnId="{7AB8E426-72CF-4377-B8E3-A83C82FB2FAE}">
      <dgm:prSet/>
      <dgm:spPr/>
      <dgm:t>
        <a:bodyPr/>
        <a:lstStyle/>
        <a:p>
          <a:endParaRPr lang="it-IT"/>
        </a:p>
      </dgm:t>
    </dgm:pt>
    <dgm:pt modelId="{75FA074D-80FB-4A4F-B402-188590E22E80}">
      <dgm:prSet phldrT="[Testo]" custT="1"/>
      <dgm:spPr/>
      <dgm:t>
        <a:bodyPr/>
        <a:lstStyle/>
        <a:p>
          <a:r>
            <a:rPr lang="it-IT" sz="1200" dirty="0" smtClean="0"/>
            <a:t>Per il primo l’</a:t>
          </a:r>
          <a:r>
            <a:rPr lang="it-IT" sz="1200" b="1" dirty="0" smtClean="0"/>
            <a:t>attenzione</a:t>
          </a:r>
          <a:r>
            <a:rPr lang="it-IT" sz="1200" dirty="0" smtClean="0"/>
            <a:t> si sposta dall’oggetto </a:t>
          </a:r>
          <a:r>
            <a:rPr lang="it-IT" sz="1200" b="1" dirty="0" smtClean="0"/>
            <a:t>al metodo </a:t>
          </a:r>
          <a:r>
            <a:rPr lang="it-IT" sz="1200" dirty="0" smtClean="0"/>
            <a:t>compiendo una distinzione tra </a:t>
          </a:r>
          <a:r>
            <a:rPr lang="it-IT" sz="1200" b="1" dirty="0" smtClean="0"/>
            <a:t>sapere generalizzante </a:t>
          </a:r>
          <a:r>
            <a:rPr lang="it-IT" sz="1200" dirty="0" smtClean="0"/>
            <a:t>e </a:t>
          </a:r>
          <a:r>
            <a:rPr lang="it-IT" sz="1200" b="1" dirty="0" smtClean="0"/>
            <a:t>sapere individualizzante</a:t>
          </a:r>
          <a:r>
            <a:rPr lang="it-IT" sz="1200" dirty="0" smtClean="0"/>
            <a:t>: uno stesso fenomeno può essere studiato sia cogliendone la similarità rispetto ad altri fenomeni (</a:t>
          </a:r>
          <a:r>
            <a:rPr lang="it-IT" sz="1200" b="1" dirty="0" smtClean="0"/>
            <a:t>scienze nomotetiche</a:t>
          </a:r>
          <a:r>
            <a:rPr lang="it-IT" sz="1200" dirty="0" smtClean="0"/>
            <a:t>), sia sottolineandone l’individualità e l’irripetibilità (</a:t>
          </a:r>
          <a:r>
            <a:rPr lang="it-IT" sz="1200" b="1" dirty="0" smtClean="0"/>
            <a:t>scienze idiografiche</a:t>
          </a:r>
          <a:r>
            <a:rPr lang="it-IT" sz="1200" dirty="0" smtClean="0"/>
            <a:t>)</a:t>
          </a:r>
          <a:endParaRPr lang="it-IT" sz="1200" dirty="0"/>
        </a:p>
      </dgm:t>
    </dgm:pt>
    <dgm:pt modelId="{107CC6FB-C8DC-440D-81C9-D013675C2F7E}" type="sibTrans" cxnId="{04EFAA10-AEEE-4933-A1B3-0E318D17FA36}">
      <dgm:prSet/>
      <dgm:spPr/>
      <dgm:t>
        <a:bodyPr/>
        <a:lstStyle/>
        <a:p>
          <a:endParaRPr lang="it-IT"/>
        </a:p>
      </dgm:t>
    </dgm:pt>
    <dgm:pt modelId="{2140A1B6-02D5-4D24-838B-D1002BE176B1}" type="parTrans" cxnId="{04EFAA10-AEEE-4933-A1B3-0E318D17FA36}">
      <dgm:prSet/>
      <dgm:spPr/>
      <dgm:t>
        <a:bodyPr/>
        <a:lstStyle/>
        <a:p>
          <a:endParaRPr lang="it-IT"/>
        </a:p>
      </dgm:t>
    </dgm:pt>
    <dgm:pt modelId="{FB1ECF64-D2C6-46B6-B71A-28B126D7385B}">
      <dgm:prSet phldrT="[Testo]" custT="1"/>
      <dgm:spPr/>
      <dgm:t>
        <a:bodyPr/>
        <a:lstStyle/>
        <a:p>
          <a:r>
            <a:rPr lang="it-IT" sz="1800" b="1" dirty="0" err="1" smtClean="0">
              <a:solidFill>
                <a:schemeClr val="tx1"/>
              </a:solidFill>
            </a:rPr>
            <a:t>Windelbnd</a:t>
          </a:r>
          <a:r>
            <a:rPr lang="it-IT" sz="1800" b="1" dirty="0" smtClean="0">
              <a:solidFill>
                <a:schemeClr val="tx1"/>
              </a:solidFill>
            </a:rPr>
            <a:t> e </a:t>
          </a:r>
          <a:r>
            <a:rPr lang="it-IT" sz="1800" b="1" dirty="0" err="1" smtClean="0">
              <a:solidFill>
                <a:schemeClr val="tx1"/>
              </a:solidFill>
            </a:rPr>
            <a:t>Rikert</a:t>
          </a:r>
          <a:endParaRPr lang="it-IT" sz="1800" b="1" dirty="0">
            <a:solidFill>
              <a:schemeClr val="tx1"/>
            </a:solidFill>
          </a:endParaRPr>
        </a:p>
      </dgm:t>
    </dgm:pt>
    <dgm:pt modelId="{802871A0-B928-47DB-B7CC-7913FE35C1F9}" type="sibTrans" cxnId="{ED7202D4-3811-4516-A3E5-6B94B1CBC293}">
      <dgm:prSet/>
      <dgm:spPr/>
      <dgm:t>
        <a:bodyPr/>
        <a:lstStyle/>
        <a:p>
          <a:endParaRPr lang="it-IT"/>
        </a:p>
      </dgm:t>
    </dgm:pt>
    <dgm:pt modelId="{715FEBF2-98E4-45EF-BC7B-6BF2C8942398}" type="parTrans" cxnId="{ED7202D4-3811-4516-A3E5-6B94B1CBC293}">
      <dgm:prSet/>
      <dgm:spPr/>
      <dgm:t>
        <a:bodyPr/>
        <a:lstStyle/>
        <a:p>
          <a:endParaRPr lang="it-IT"/>
        </a:p>
      </dgm:t>
    </dgm:pt>
    <dgm:pt modelId="{985BA808-B22E-41A9-AEC1-8672DD8B1DE2}">
      <dgm:prSet phldrT="[Testo]" custT="1"/>
      <dgm:spPr/>
      <dgm:t>
        <a:bodyPr/>
        <a:lstStyle/>
        <a:p>
          <a:r>
            <a:rPr lang="it-IT" sz="1800" b="1" dirty="0" err="1" smtClean="0">
              <a:solidFill>
                <a:schemeClr val="tx1"/>
              </a:solidFill>
            </a:rPr>
            <a:t>Dilthey</a:t>
          </a:r>
          <a:endParaRPr lang="it-IT" sz="1800" b="1" dirty="0">
            <a:solidFill>
              <a:schemeClr val="tx1"/>
            </a:solidFill>
          </a:endParaRPr>
        </a:p>
      </dgm:t>
    </dgm:pt>
    <dgm:pt modelId="{DEDAB6B8-10B5-49B1-A480-B10C27D5100C}" type="sibTrans" cxnId="{563A46A5-7A21-4A32-81AD-65950DDE11E0}">
      <dgm:prSet/>
      <dgm:spPr/>
      <dgm:t>
        <a:bodyPr/>
        <a:lstStyle/>
        <a:p>
          <a:endParaRPr lang="it-IT"/>
        </a:p>
      </dgm:t>
    </dgm:pt>
    <dgm:pt modelId="{4F8A5431-9811-42D3-95BF-A08257FF0426}" type="parTrans" cxnId="{563A46A5-7A21-4A32-81AD-65950DDE11E0}">
      <dgm:prSet/>
      <dgm:spPr/>
      <dgm:t>
        <a:bodyPr/>
        <a:lstStyle/>
        <a:p>
          <a:endParaRPr lang="it-IT"/>
        </a:p>
      </dgm:t>
    </dgm:pt>
    <dgm:pt modelId="{73840886-6785-47D3-865B-FB2801BCA29D}" type="pres">
      <dgm:prSet presAssocID="{A9E5FD57-703E-404E-92FF-2F2956008FD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FB87DDFE-9D03-4827-9E83-2B8338BFE5E9}" type="pres">
      <dgm:prSet presAssocID="{985BA808-B22E-41A9-AEC1-8672DD8B1DE2}" presName="composite" presStyleCnt="0"/>
      <dgm:spPr/>
    </dgm:pt>
    <dgm:pt modelId="{61890964-0A12-4236-B702-15268F4CEA8B}" type="pres">
      <dgm:prSet presAssocID="{985BA808-B22E-41A9-AEC1-8672DD8B1DE2}" presName="parTx" presStyleLbl="alignNode1" presStyleIdx="0" presStyleCnt="3" custScaleY="253683" custLinFactY="100000" custLinFactNeighborX="-3588" custLinFactNeighborY="12999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30FEB2E0-2243-473F-9F6B-2639D4F11E0C}" type="pres">
      <dgm:prSet presAssocID="{985BA808-B22E-41A9-AEC1-8672DD8B1DE2}" presName="desTx" presStyleLbl="alignAccFollowNode1" presStyleIdx="0" presStyleCnt="3" custScaleY="100000" custLinFactNeighborX="2530" custLinFactNeighborY="6398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8E40AC19-5434-4F63-AEA3-D83DF7E9D15E}" type="pres">
      <dgm:prSet presAssocID="{DEDAB6B8-10B5-49B1-A480-B10C27D5100C}" presName="space" presStyleCnt="0"/>
      <dgm:spPr/>
    </dgm:pt>
    <dgm:pt modelId="{593F58F7-6365-49BD-9AE5-34986962A68E}" type="pres">
      <dgm:prSet presAssocID="{FB1ECF64-D2C6-46B6-B71A-28B126D7385B}" presName="composite" presStyleCnt="0"/>
      <dgm:spPr/>
    </dgm:pt>
    <dgm:pt modelId="{36D41125-02B3-4130-8D85-61B5D97655C3}" type="pres">
      <dgm:prSet presAssocID="{FB1ECF64-D2C6-46B6-B71A-28B126D7385B}" presName="parTx" presStyleLbl="alignNode1" presStyleIdx="1" presStyleCnt="3" custScaleY="253683" custLinFactY="100000" custLinFactNeighborX="-3804" custLinFactNeighborY="12999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FEF42F2-233E-4566-9A5B-685673BD5F2E}" type="pres">
      <dgm:prSet presAssocID="{FB1ECF64-D2C6-46B6-B71A-28B126D7385B}" presName="desTx" presStyleLbl="alignAccFollowNode1" presStyleIdx="1" presStyleCnt="3" custScaleY="100000" custLinFactNeighborX="-3804" custLinFactNeighborY="2535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1D8CAF5-CDA6-45C9-B7A3-0F719934073F}" type="pres">
      <dgm:prSet presAssocID="{802871A0-B928-47DB-B7CC-7913FE35C1F9}" presName="space" presStyleCnt="0"/>
      <dgm:spPr/>
    </dgm:pt>
    <dgm:pt modelId="{BA9B2402-4BA7-4FAB-97F7-B719B31E636C}" type="pres">
      <dgm:prSet presAssocID="{2B98F036-C58F-40EA-8572-0D4C0DFB1B79}" presName="composite" presStyleCnt="0"/>
      <dgm:spPr/>
    </dgm:pt>
    <dgm:pt modelId="{9D8FD949-5729-48FE-9443-81BED8CCF373}" type="pres">
      <dgm:prSet presAssocID="{2B98F036-C58F-40EA-8572-0D4C0DFB1B79}" presName="parTx" presStyleLbl="alignNode1" presStyleIdx="2" presStyleCnt="3" custScaleX="120971" custScaleY="253683" custLinFactY="100000" custLinFactNeighborX="-10174" custLinFactNeighborY="12999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AE81D9C-E35D-49AC-8F39-ECFB82BD6319}" type="pres">
      <dgm:prSet presAssocID="{2B98F036-C58F-40EA-8572-0D4C0DFB1B79}" presName="desTx" presStyleLbl="alignAccFollowNode1" presStyleIdx="2" presStyleCnt="3" custScaleX="122708" custScaleY="100000" custLinFactNeighborX="-10152" custLinFactNeighborY="2155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C30E66CB-2C57-466C-8E06-83C78E3666FF}" type="presOf" srcId="{712F90FC-F4AA-4A48-95E9-CE72556FDE3C}" destId="{30FEB2E0-2243-473F-9F6B-2639D4F11E0C}" srcOrd="0" destOrd="1" presId="urn:microsoft.com/office/officeart/2005/8/layout/hList1"/>
    <dgm:cxn modelId="{866E824E-BB20-407F-BB52-3D67B56096B5}" type="presOf" srcId="{FF57FDE8-7173-4713-A2FC-D6935FD98C19}" destId="{30FEB2E0-2243-473F-9F6B-2639D4F11E0C}" srcOrd="0" destOrd="0" presId="urn:microsoft.com/office/officeart/2005/8/layout/hList1"/>
    <dgm:cxn modelId="{D1906DA5-BE04-460E-AD56-490C9A06B3B7}" type="presOf" srcId="{FB1ECF64-D2C6-46B6-B71A-28B126D7385B}" destId="{36D41125-02B3-4130-8D85-61B5D97655C3}" srcOrd="0" destOrd="0" presId="urn:microsoft.com/office/officeart/2005/8/layout/hList1"/>
    <dgm:cxn modelId="{1DDC145C-8004-4C85-9746-BCFD64ED65C7}" type="presOf" srcId="{985BA808-B22E-41A9-AEC1-8672DD8B1DE2}" destId="{61890964-0A12-4236-B702-15268F4CEA8B}" srcOrd="0" destOrd="0" presId="urn:microsoft.com/office/officeart/2005/8/layout/hList1"/>
    <dgm:cxn modelId="{ED7202D4-3811-4516-A3E5-6B94B1CBC293}" srcId="{A9E5FD57-703E-404E-92FF-2F2956008FD3}" destId="{FB1ECF64-D2C6-46B6-B71A-28B126D7385B}" srcOrd="1" destOrd="0" parTransId="{715FEBF2-98E4-45EF-BC7B-6BF2C8942398}" sibTransId="{802871A0-B928-47DB-B7CC-7913FE35C1F9}"/>
    <dgm:cxn modelId="{524162E0-E236-42CE-A1F5-0CA9F9916576}" type="presOf" srcId="{75FA074D-80FB-4A4F-B402-188590E22E80}" destId="{1FEF42F2-233E-4566-9A5B-685673BD5F2E}" srcOrd="0" destOrd="0" presId="urn:microsoft.com/office/officeart/2005/8/layout/hList1"/>
    <dgm:cxn modelId="{2A1AB25D-87D8-44C1-A00F-D28970E1CD4E}" type="presOf" srcId="{EB9049CF-7D3F-4487-B9F8-0451E0CE63D7}" destId="{CAE81D9C-E35D-49AC-8F39-ECFB82BD6319}" srcOrd="0" destOrd="0" presId="urn:microsoft.com/office/officeart/2005/8/layout/hList1"/>
    <dgm:cxn modelId="{65EA6ECE-A6AD-4EF4-876B-5A2FFBB28996}" srcId="{A9E5FD57-703E-404E-92FF-2F2956008FD3}" destId="{2B98F036-C58F-40EA-8572-0D4C0DFB1B79}" srcOrd="2" destOrd="0" parTransId="{968CF911-D154-4745-8005-791ABE8BE711}" sibTransId="{941840DE-064C-4432-9550-2076A665C6ED}"/>
    <dgm:cxn modelId="{7AB8E426-72CF-4377-B8E3-A83C82FB2FAE}" srcId="{FB1ECF64-D2C6-46B6-B71A-28B126D7385B}" destId="{3B3ED547-7F5C-40B5-95C1-A85B7208EB90}" srcOrd="1" destOrd="0" parTransId="{B8B6AB88-E3EF-4E45-A2B1-10CE3882B23C}" sibTransId="{BA8E9CF9-2D56-4E73-917F-248E406A2467}"/>
    <dgm:cxn modelId="{934E0C11-CE57-4042-99D5-C4178C757BDF}" type="presOf" srcId="{A9E5FD57-703E-404E-92FF-2F2956008FD3}" destId="{73840886-6785-47D3-865B-FB2801BCA29D}" srcOrd="0" destOrd="0" presId="urn:microsoft.com/office/officeart/2005/8/layout/hList1"/>
    <dgm:cxn modelId="{30BBF471-F9EB-4C11-93EF-49FF765F301E}" srcId="{985BA808-B22E-41A9-AEC1-8672DD8B1DE2}" destId="{712F90FC-F4AA-4A48-95E9-CE72556FDE3C}" srcOrd="1" destOrd="0" parTransId="{D1E7CFBF-04DB-40E4-8E03-78714FC50065}" sibTransId="{DC18C806-1A4A-4F65-BEE6-CAFC24927953}"/>
    <dgm:cxn modelId="{76F60DEA-2E96-4DD4-A4C5-F4FEAE3D676B}" type="presOf" srcId="{3B3ED547-7F5C-40B5-95C1-A85B7208EB90}" destId="{1FEF42F2-233E-4566-9A5B-685673BD5F2E}" srcOrd="0" destOrd="1" presId="urn:microsoft.com/office/officeart/2005/8/layout/hList1"/>
    <dgm:cxn modelId="{F74718B8-F313-4EAD-A57E-0D51AD09175C}" srcId="{2B98F036-C58F-40EA-8572-0D4C0DFB1B79}" destId="{EB9049CF-7D3F-4487-B9F8-0451E0CE63D7}" srcOrd="0" destOrd="0" parTransId="{BF6779BC-FFD0-4DD1-BDDB-6DE01CEB1D5C}" sibTransId="{803D36CE-2A57-4FCB-AF17-78CCA683FE5D}"/>
    <dgm:cxn modelId="{04EFAA10-AEEE-4933-A1B3-0E318D17FA36}" srcId="{FB1ECF64-D2C6-46B6-B71A-28B126D7385B}" destId="{75FA074D-80FB-4A4F-B402-188590E22E80}" srcOrd="0" destOrd="0" parTransId="{2140A1B6-02D5-4D24-838B-D1002BE176B1}" sibTransId="{107CC6FB-C8DC-440D-81C9-D013675C2F7E}"/>
    <dgm:cxn modelId="{64BA593D-3759-4FB6-9CE6-9BB5A7406111}" srcId="{985BA808-B22E-41A9-AEC1-8672DD8B1DE2}" destId="{FF57FDE8-7173-4713-A2FC-D6935FD98C19}" srcOrd="0" destOrd="0" parTransId="{B5C98370-AF0B-47B2-B41D-0842ECE588F2}" sibTransId="{5EFD7300-33D0-4F0E-A667-AC126DEDD30B}"/>
    <dgm:cxn modelId="{563A46A5-7A21-4A32-81AD-65950DDE11E0}" srcId="{A9E5FD57-703E-404E-92FF-2F2956008FD3}" destId="{985BA808-B22E-41A9-AEC1-8672DD8B1DE2}" srcOrd="0" destOrd="0" parTransId="{4F8A5431-9811-42D3-95BF-A08257FF0426}" sibTransId="{DEDAB6B8-10B5-49B1-A480-B10C27D5100C}"/>
    <dgm:cxn modelId="{CAA481B9-C0BD-47C0-AC48-9AF0E97168E4}" type="presOf" srcId="{2B98F036-C58F-40EA-8572-0D4C0DFB1B79}" destId="{9D8FD949-5729-48FE-9443-81BED8CCF373}" srcOrd="0" destOrd="0" presId="urn:microsoft.com/office/officeart/2005/8/layout/hList1"/>
    <dgm:cxn modelId="{68030EF5-D9B4-4E2C-9683-746EA672B7D4}" type="presParOf" srcId="{73840886-6785-47D3-865B-FB2801BCA29D}" destId="{FB87DDFE-9D03-4827-9E83-2B8338BFE5E9}" srcOrd="0" destOrd="0" presId="urn:microsoft.com/office/officeart/2005/8/layout/hList1"/>
    <dgm:cxn modelId="{ED144C1C-4F7C-4170-A36A-572C99A43F07}" type="presParOf" srcId="{FB87DDFE-9D03-4827-9E83-2B8338BFE5E9}" destId="{61890964-0A12-4236-B702-15268F4CEA8B}" srcOrd="0" destOrd="0" presId="urn:microsoft.com/office/officeart/2005/8/layout/hList1"/>
    <dgm:cxn modelId="{0C185AD9-9966-4A60-92B6-6CEA418439CE}" type="presParOf" srcId="{FB87DDFE-9D03-4827-9E83-2B8338BFE5E9}" destId="{30FEB2E0-2243-473F-9F6B-2639D4F11E0C}" srcOrd="1" destOrd="0" presId="urn:microsoft.com/office/officeart/2005/8/layout/hList1"/>
    <dgm:cxn modelId="{67A61F3D-1761-489D-8328-D021558A6927}" type="presParOf" srcId="{73840886-6785-47D3-865B-FB2801BCA29D}" destId="{8E40AC19-5434-4F63-AEA3-D83DF7E9D15E}" srcOrd="1" destOrd="0" presId="urn:microsoft.com/office/officeart/2005/8/layout/hList1"/>
    <dgm:cxn modelId="{22AFFC3F-9EAD-4CF6-8B4C-A347A426E4AA}" type="presParOf" srcId="{73840886-6785-47D3-865B-FB2801BCA29D}" destId="{593F58F7-6365-49BD-9AE5-34986962A68E}" srcOrd="2" destOrd="0" presId="urn:microsoft.com/office/officeart/2005/8/layout/hList1"/>
    <dgm:cxn modelId="{CDA23B27-E7A5-49BB-A405-20AE98E72176}" type="presParOf" srcId="{593F58F7-6365-49BD-9AE5-34986962A68E}" destId="{36D41125-02B3-4130-8D85-61B5D97655C3}" srcOrd="0" destOrd="0" presId="urn:microsoft.com/office/officeart/2005/8/layout/hList1"/>
    <dgm:cxn modelId="{47265F53-10CB-4CC1-847E-607A4BBFAC5D}" type="presParOf" srcId="{593F58F7-6365-49BD-9AE5-34986962A68E}" destId="{1FEF42F2-233E-4566-9A5B-685673BD5F2E}" srcOrd="1" destOrd="0" presId="urn:microsoft.com/office/officeart/2005/8/layout/hList1"/>
    <dgm:cxn modelId="{8207101B-5576-40F1-B2C0-4C8057DFB7F1}" type="presParOf" srcId="{73840886-6785-47D3-865B-FB2801BCA29D}" destId="{C1D8CAF5-CDA6-45C9-B7A3-0F719934073F}" srcOrd="3" destOrd="0" presId="urn:microsoft.com/office/officeart/2005/8/layout/hList1"/>
    <dgm:cxn modelId="{170A1EC3-2783-4A79-A6EA-8F5786A1FCFC}" type="presParOf" srcId="{73840886-6785-47D3-865B-FB2801BCA29D}" destId="{BA9B2402-4BA7-4FAB-97F7-B719B31E636C}" srcOrd="4" destOrd="0" presId="urn:microsoft.com/office/officeart/2005/8/layout/hList1"/>
    <dgm:cxn modelId="{2327DE39-BE43-49BC-BFDB-380F005174AF}" type="presParOf" srcId="{BA9B2402-4BA7-4FAB-97F7-B719B31E636C}" destId="{9D8FD949-5729-48FE-9443-81BED8CCF373}" srcOrd="0" destOrd="0" presId="urn:microsoft.com/office/officeart/2005/8/layout/hList1"/>
    <dgm:cxn modelId="{0AB8E811-6225-4E80-984E-9FC7C386B261}" type="presParOf" srcId="{BA9B2402-4BA7-4FAB-97F7-B719B31E636C}" destId="{CAE81D9C-E35D-49AC-8F39-ECFB82BD631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8F3A22B-8708-4403-A259-CAE1CFB7846E}" type="doc">
      <dgm:prSet loTypeId="urn:microsoft.com/office/officeart/2005/8/layout/pyramid2" loCatId="list" qsTypeId="urn:microsoft.com/office/officeart/2005/8/quickstyle/3d3" qsCatId="3D" csTypeId="urn:microsoft.com/office/officeart/2005/8/colors/colorful1" csCatId="colorful" phldr="1"/>
      <dgm:spPr/>
    </dgm:pt>
    <dgm:pt modelId="{235F4271-FD62-4AD5-8FB7-99AE38255F45}">
      <dgm:prSet phldrT="[Testo]" custT="1"/>
      <dgm:spPr/>
      <dgm:t>
        <a:bodyPr/>
        <a:lstStyle/>
        <a:p>
          <a:r>
            <a:rPr lang="it-IT" sz="1200" dirty="0" smtClean="0"/>
            <a:t>Weber mette in relazione due fenomeni omogenei: la </a:t>
          </a:r>
          <a:r>
            <a:rPr lang="it-IT" sz="1200" b="1" dirty="0" smtClean="0"/>
            <a:t>mentalità religiosa calvinista </a:t>
          </a:r>
          <a:r>
            <a:rPr lang="it-IT" sz="1200" dirty="0" smtClean="0"/>
            <a:t>e la </a:t>
          </a:r>
          <a:r>
            <a:rPr lang="it-IT" sz="1200" b="1" dirty="0" smtClean="0"/>
            <a:t>mentalità capitalista</a:t>
          </a:r>
          <a:r>
            <a:rPr lang="it-IT" sz="1200" dirty="0" smtClean="0"/>
            <a:t>, affermando che la prima fu una pre-condizione culturale insita nella popolazione europea assai utile al formarsi della seconda.</a:t>
          </a:r>
          <a:endParaRPr lang="it-IT" sz="1200" dirty="0"/>
        </a:p>
      </dgm:t>
    </dgm:pt>
    <dgm:pt modelId="{7EDA226B-F1F6-4265-89FA-E8F9ABA2C683}" type="parTrans" cxnId="{D9C46E38-9E1B-4825-B561-422A180C8E5A}">
      <dgm:prSet/>
      <dgm:spPr/>
      <dgm:t>
        <a:bodyPr/>
        <a:lstStyle/>
        <a:p>
          <a:endParaRPr lang="it-IT"/>
        </a:p>
      </dgm:t>
    </dgm:pt>
    <dgm:pt modelId="{C50995C2-F86B-472D-898D-BFA3A5C22016}" type="sibTrans" cxnId="{D9C46E38-9E1B-4825-B561-422A180C8E5A}">
      <dgm:prSet/>
      <dgm:spPr/>
      <dgm:t>
        <a:bodyPr/>
        <a:lstStyle/>
        <a:p>
          <a:endParaRPr lang="it-IT"/>
        </a:p>
      </dgm:t>
    </dgm:pt>
    <dgm:pt modelId="{16AFECBC-99EB-47C6-9A10-AFF243FD6E7B}">
      <dgm:prSet phldrT="[Testo]" custT="1"/>
      <dgm:spPr/>
      <dgm:t>
        <a:bodyPr/>
        <a:lstStyle/>
        <a:p>
          <a:r>
            <a:rPr lang="it-IT" sz="1200" dirty="0" smtClean="0"/>
            <a:t>Weber nota come i paesi calvinisti siano arrivati più velocemente al capitalismo rispetto a quelli cattolici</a:t>
          </a:r>
          <a:endParaRPr lang="it-IT" sz="1200" dirty="0"/>
        </a:p>
      </dgm:t>
    </dgm:pt>
    <dgm:pt modelId="{06737E92-9952-4B43-A6CE-8C8A56B92434}" type="parTrans" cxnId="{66000E6F-8E1A-4DC0-B106-A79D19D444B4}">
      <dgm:prSet/>
      <dgm:spPr/>
      <dgm:t>
        <a:bodyPr/>
        <a:lstStyle/>
        <a:p>
          <a:endParaRPr lang="it-IT"/>
        </a:p>
      </dgm:t>
    </dgm:pt>
    <dgm:pt modelId="{82C3836F-2F5A-4512-A9F7-8B458A224E0D}" type="sibTrans" cxnId="{66000E6F-8E1A-4DC0-B106-A79D19D444B4}">
      <dgm:prSet/>
      <dgm:spPr/>
      <dgm:t>
        <a:bodyPr/>
        <a:lstStyle/>
        <a:p>
          <a:endParaRPr lang="it-IT"/>
        </a:p>
      </dgm:t>
    </dgm:pt>
    <dgm:pt modelId="{9C23F192-67A3-4EDE-BBDD-7A88E7474208}">
      <dgm:prSet phldrT="[Testo]" custT="1"/>
      <dgm:spPr/>
      <dgm:t>
        <a:bodyPr/>
        <a:lstStyle/>
        <a:p>
          <a:r>
            <a:rPr lang="it-IT" sz="1200" dirty="0" smtClean="0"/>
            <a:t>Nello spirito capitalistico ciò che importa è che il profitto sia investito e sempre crescente, medesima concezione alla base dello sviluppo del capitalismo. </a:t>
          </a:r>
          <a:endParaRPr lang="it-IT" sz="1200" dirty="0"/>
        </a:p>
      </dgm:t>
    </dgm:pt>
    <dgm:pt modelId="{B0F8CF2C-6274-4D3F-9667-22474F99D5B1}" type="parTrans" cxnId="{6F9131DE-2659-4BFC-9C46-27FE0A2E8895}">
      <dgm:prSet/>
      <dgm:spPr/>
      <dgm:t>
        <a:bodyPr/>
        <a:lstStyle/>
        <a:p>
          <a:endParaRPr lang="it-IT"/>
        </a:p>
      </dgm:t>
    </dgm:pt>
    <dgm:pt modelId="{BC3B2819-A8D2-4E90-95B1-3A04F5C1947B}" type="sibTrans" cxnId="{6F9131DE-2659-4BFC-9C46-27FE0A2E8895}">
      <dgm:prSet/>
      <dgm:spPr/>
      <dgm:t>
        <a:bodyPr/>
        <a:lstStyle/>
        <a:p>
          <a:endParaRPr lang="it-IT"/>
        </a:p>
      </dgm:t>
    </dgm:pt>
    <dgm:pt modelId="{34ACA41B-4B1C-48B5-8F6B-A1312FE1DEC0}">
      <dgm:prSet custT="1"/>
      <dgm:spPr/>
      <dgm:t>
        <a:bodyPr/>
        <a:lstStyle/>
        <a:p>
          <a:r>
            <a:rPr lang="it-IT" sz="1200" dirty="0" smtClean="0"/>
            <a:t>Ma per consolidare una tale mentalità, contraria alle tendenze «naturali», è stata necessaria, osserva Weber, </a:t>
          </a:r>
          <a:r>
            <a:rPr lang="it-IT" sz="1200" b="1" dirty="0" smtClean="0"/>
            <a:t>una grande rivoluzione socio-culturale</a:t>
          </a:r>
          <a:r>
            <a:rPr lang="it-IT" sz="1200" dirty="0" smtClean="0"/>
            <a:t>: la </a:t>
          </a:r>
          <a:r>
            <a:rPr lang="it-IT" sz="1200" b="1" dirty="0" smtClean="0"/>
            <a:t>Riforma protestante</a:t>
          </a:r>
          <a:r>
            <a:rPr lang="it-IT" sz="1200" dirty="0" smtClean="0"/>
            <a:t>, la quale iniziò per finalità religiose ma involontariamente favorì il diffondersi della </a:t>
          </a:r>
          <a:r>
            <a:rPr lang="it-IT" sz="1200" b="1" dirty="0" smtClean="0"/>
            <a:t>secolarizzazione</a:t>
          </a:r>
          <a:r>
            <a:rPr lang="it-IT" sz="1200" dirty="0" smtClean="0"/>
            <a:t>. </a:t>
          </a:r>
          <a:endParaRPr lang="it-IT" sz="1200" dirty="0"/>
        </a:p>
      </dgm:t>
    </dgm:pt>
    <dgm:pt modelId="{A70176B5-E57B-461E-A016-C0E81C267830}" type="parTrans" cxnId="{75E94513-6A4E-4380-BC10-44E156DC83A0}">
      <dgm:prSet/>
      <dgm:spPr/>
      <dgm:t>
        <a:bodyPr/>
        <a:lstStyle/>
        <a:p>
          <a:endParaRPr lang="it-IT"/>
        </a:p>
      </dgm:t>
    </dgm:pt>
    <dgm:pt modelId="{5644FA84-D32B-432D-B438-4DC8B5FEE927}" type="sibTrans" cxnId="{75E94513-6A4E-4380-BC10-44E156DC83A0}">
      <dgm:prSet/>
      <dgm:spPr/>
      <dgm:t>
        <a:bodyPr/>
        <a:lstStyle/>
        <a:p>
          <a:endParaRPr lang="it-IT"/>
        </a:p>
      </dgm:t>
    </dgm:pt>
    <dgm:pt modelId="{AE7CEBFD-60BD-438A-B491-B69326EE7E36}" type="pres">
      <dgm:prSet presAssocID="{B8F3A22B-8708-4403-A259-CAE1CFB7846E}" presName="compositeShape" presStyleCnt="0">
        <dgm:presLayoutVars>
          <dgm:dir/>
          <dgm:resizeHandles/>
        </dgm:presLayoutVars>
      </dgm:prSet>
      <dgm:spPr/>
    </dgm:pt>
    <dgm:pt modelId="{575F18F4-8078-4AD0-9610-6125483A9A5E}" type="pres">
      <dgm:prSet presAssocID="{B8F3A22B-8708-4403-A259-CAE1CFB7846E}" presName="pyramid" presStyleLbl="node1" presStyleIdx="0" presStyleCnt="1" custScaleX="166431" custLinFactNeighborX="-502" custLinFactNeighborY="405"/>
      <dgm:spPr/>
    </dgm:pt>
    <dgm:pt modelId="{12AF90AD-1735-4E27-A22A-2981C09875C7}" type="pres">
      <dgm:prSet presAssocID="{B8F3A22B-8708-4403-A259-CAE1CFB7846E}" presName="theList" presStyleCnt="0"/>
      <dgm:spPr/>
    </dgm:pt>
    <dgm:pt modelId="{E31F5F1A-D807-4FCA-888E-03325D42BCD7}" type="pres">
      <dgm:prSet presAssocID="{235F4271-FD62-4AD5-8FB7-99AE38255F45}" presName="aNode" presStyleLbl="fgAcc1" presStyleIdx="0" presStyleCnt="4" custScaleX="18685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0BBB129C-A6F5-4C94-BAAF-CD8B684C2322}" type="pres">
      <dgm:prSet presAssocID="{235F4271-FD62-4AD5-8FB7-99AE38255F45}" presName="aSpace" presStyleCnt="0"/>
      <dgm:spPr/>
    </dgm:pt>
    <dgm:pt modelId="{36FB93F7-9B3B-4F5A-B6C5-3461583A1671}" type="pres">
      <dgm:prSet presAssocID="{16AFECBC-99EB-47C6-9A10-AFF243FD6E7B}" presName="aNode" presStyleLbl="fgAcc1" presStyleIdx="1" presStyleCnt="4" custScaleX="186631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3D18FF9F-2F8A-40A7-8F1F-A26E4ECC7125}" type="pres">
      <dgm:prSet presAssocID="{16AFECBC-99EB-47C6-9A10-AFF243FD6E7B}" presName="aSpace" presStyleCnt="0"/>
      <dgm:spPr/>
    </dgm:pt>
    <dgm:pt modelId="{E629C389-6A7A-4489-91BA-83388DB4A969}" type="pres">
      <dgm:prSet presAssocID="{9C23F192-67A3-4EDE-BBDD-7A88E7474208}" presName="aNode" presStyleLbl="fgAcc1" presStyleIdx="2" presStyleCnt="4" custScaleX="19107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9A8C971-C307-47EA-B802-882911375021}" type="pres">
      <dgm:prSet presAssocID="{9C23F192-67A3-4EDE-BBDD-7A88E7474208}" presName="aSpace" presStyleCnt="0"/>
      <dgm:spPr/>
    </dgm:pt>
    <dgm:pt modelId="{E4B0D6FA-0649-4BE1-99C0-B31EF9888609}" type="pres">
      <dgm:prSet presAssocID="{34ACA41B-4B1C-48B5-8F6B-A1312FE1DEC0}" presName="aNode" presStyleLbl="fgAcc1" presStyleIdx="3" presStyleCnt="4" custScaleX="19551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F7E9111-29B7-4922-BCA0-1D1F843BE2F0}" type="pres">
      <dgm:prSet presAssocID="{34ACA41B-4B1C-48B5-8F6B-A1312FE1DEC0}" presName="aSpace" presStyleCnt="0"/>
      <dgm:spPr/>
    </dgm:pt>
  </dgm:ptLst>
  <dgm:cxnLst>
    <dgm:cxn modelId="{C3AB759F-03A1-4433-81B2-6CE7CD4A666F}" type="presOf" srcId="{16AFECBC-99EB-47C6-9A10-AFF243FD6E7B}" destId="{36FB93F7-9B3B-4F5A-B6C5-3461583A1671}" srcOrd="0" destOrd="0" presId="urn:microsoft.com/office/officeart/2005/8/layout/pyramid2"/>
    <dgm:cxn modelId="{75E94513-6A4E-4380-BC10-44E156DC83A0}" srcId="{B8F3A22B-8708-4403-A259-CAE1CFB7846E}" destId="{34ACA41B-4B1C-48B5-8F6B-A1312FE1DEC0}" srcOrd="3" destOrd="0" parTransId="{A70176B5-E57B-461E-A016-C0E81C267830}" sibTransId="{5644FA84-D32B-432D-B438-4DC8B5FEE927}"/>
    <dgm:cxn modelId="{D9C46E38-9E1B-4825-B561-422A180C8E5A}" srcId="{B8F3A22B-8708-4403-A259-CAE1CFB7846E}" destId="{235F4271-FD62-4AD5-8FB7-99AE38255F45}" srcOrd="0" destOrd="0" parTransId="{7EDA226B-F1F6-4265-89FA-E8F9ABA2C683}" sibTransId="{C50995C2-F86B-472D-898D-BFA3A5C22016}"/>
    <dgm:cxn modelId="{8DF53560-F95F-4D04-8EE0-9FDADF1491AE}" type="presOf" srcId="{B8F3A22B-8708-4403-A259-CAE1CFB7846E}" destId="{AE7CEBFD-60BD-438A-B491-B69326EE7E36}" srcOrd="0" destOrd="0" presId="urn:microsoft.com/office/officeart/2005/8/layout/pyramid2"/>
    <dgm:cxn modelId="{1A95FEAF-D5E8-4F66-9927-62C49A538690}" type="presOf" srcId="{9C23F192-67A3-4EDE-BBDD-7A88E7474208}" destId="{E629C389-6A7A-4489-91BA-83388DB4A969}" srcOrd="0" destOrd="0" presId="urn:microsoft.com/office/officeart/2005/8/layout/pyramid2"/>
    <dgm:cxn modelId="{6F9131DE-2659-4BFC-9C46-27FE0A2E8895}" srcId="{B8F3A22B-8708-4403-A259-CAE1CFB7846E}" destId="{9C23F192-67A3-4EDE-BBDD-7A88E7474208}" srcOrd="2" destOrd="0" parTransId="{B0F8CF2C-6274-4D3F-9667-22474F99D5B1}" sibTransId="{BC3B2819-A8D2-4E90-95B1-3A04F5C1947B}"/>
    <dgm:cxn modelId="{66000E6F-8E1A-4DC0-B106-A79D19D444B4}" srcId="{B8F3A22B-8708-4403-A259-CAE1CFB7846E}" destId="{16AFECBC-99EB-47C6-9A10-AFF243FD6E7B}" srcOrd="1" destOrd="0" parTransId="{06737E92-9952-4B43-A6CE-8C8A56B92434}" sibTransId="{82C3836F-2F5A-4512-A9F7-8B458A224E0D}"/>
    <dgm:cxn modelId="{0CB001AE-5FCD-4C11-9347-EC9E23E589EB}" type="presOf" srcId="{235F4271-FD62-4AD5-8FB7-99AE38255F45}" destId="{E31F5F1A-D807-4FCA-888E-03325D42BCD7}" srcOrd="0" destOrd="0" presId="urn:microsoft.com/office/officeart/2005/8/layout/pyramid2"/>
    <dgm:cxn modelId="{66F1CA84-5557-4886-901B-3609E1412545}" type="presOf" srcId="{34ACA41B-4B1C-48B5-8F6B-A1312FE1DEC0}" destId="{E4B0D6FA-0649-4BE1-99C0-B31EF9888609}" srcOrd="0" destOrd="0" presId="urn:microsoft.com/office/officeart/2005/8/layout/pyramid2"/>
    <dgm:cxn modelId="{AFF29D30-8866-4C77-996F-605E860C4813}" type="presParOf" srcId="{AE7CEBFD-60BD-438A-B491-B69326EE7E36}" destId="{575F18F4-8078-4AD0-9610-6125483A9A5E}" srcOrd="0" destOrd="0" presId="urn:microsoft.com/office/officeart/2005/8/layout/pyramid2"/>
    <dgm:cxn modelId="{B33C041D-01E8-4883-B570-EDD8D6DAB8BF}" type="presParOf" srcId="{AE7CEBFD-60BD-438A-B491-B69326EE7E36}" destId="{12AF90AD-1735-4E27-A22A-2981C09875C7}" srcOrd="1" destOrd="0" presId="urn:microsoft.com/office/officeart/2005/8/layout/pyramid2"/>
    <dgm:cxn modelId="{B62DD85A-3832-49F1-9EB0-5CE1FF8C9656}" type="presParOf" srcId="{12AF90AD-1735-4E27-A22A-2981C09875C7}" destId="{E31F5F1A-D807-4FCA-888E-03325D42BCD7}" srcOrd="0" destOrd="0" presId="urn:microsoft.com/office/officeart/2005/8/layout/pyramid2"/>
    <dgm:cxn modelId="{26BDBCCD-C3EF-41FB-AE1F-F01FBE64B747}" type="presParOf" srcId="{12AF90AD-1735-4E27-A22A-2981C09875C7}" destId="{0BBB129C-A6F5-4C94-BAAF-CD8B684C2322}" srcOrd="1" destOrd="0" presId="urn:microsoft.com/office/officeart/2005/8/layout/pyramid2"/>
    <dgm:cxn modelId="{2D9D5E91-3E3A-400F-998A-4A6076E55214}" type="presParOf" srcId="{12AF90AD-1735-4E27-A22A-2981C09875C7}" destId="{36FB93F7-9B3B-4F5A-B6C5-3461583A1671}" srcOrd="2" destOrd="0" presId="urn:microsoft.com/office/officeart/2005/8/layout/pyramid2"/>
    <dgm:cxn modelId="{352C902F-A5CA-45A5-BC23-0C7F138F4CF2}" type="presParOf" srcId="{12AF90AD-1735-4E27-A22A-2981C09875C7}" destId="{3D18FF9F-2F8A-40A7-8F1F-A26E4ECC7125}" srcOrd="3" destOrd="0" presId="urn:microsoft.com/office/officeart/2005/8/layout/pyramid2"/>
    <dgm:cxn modelId="{A41A3880-33B6-47DC-9FBA-BAFB07D93103}" type="presParOf" srcId="{12AF90AD-1735-4E27-A22A-2981C09875C7}" destId="{E629C389-6A7A-4489-91BA-83388DB4A969}" srcOrd="4" destOrd="0" presId="urn:microsoft.com/office/officeart/2005/8/layout/pyramid2"/>
    <dgm:cxn modelId="{4D15DD66-F4D0-4A8F-B952-D6CC90B82604}" type="presParOf" srcId="{12AF90AD-1735-4E27-A22A-2981C09875C7}" destId="{29A8C971-C307-47EA-B802-882911375021}" srcOrd="5" destOrd="0" presId="urn:microsoft.com/office/officeart/2005/8/layout/pyramid2"/>
    <dgm:cxn modelId="{C661EB76-EB47-4886-B245-D4270DA433BA}" type="presParOf" srcId="{12AF90AD-1735-4E27-A22A-2981C09875C7}" destId="{E4B0D6FA-0649-4BE1-99C0-B31EF9888609}" srcOrd="6" destOrd="0" presId="urn:microsoft.com/office/officeart/2005/8/layout/pyramid2"/>
    <dgm:cxn modelId="{F0446188-DAD3-4C32-AB8F-4BE343C3EDC4}" type="presParOf" srcId="{12AF90AD-1735-4E27-A22A-2981C09875C7}" destId="{1F7E9111-29B7-4922-BCA0-1D1F843BE2F0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77EFF1E0-6029-493F-ACC8-3F6A571479ED}" type="doc">
      <dgm:prSet loTypeId="urn:microsoft.com/office/officeart/2005/8/layout/list1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14A12BB7-5384-4AF3-B192-6F2CCE8A8613}">
      <dgm:prSet phldrT="[Testo]"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Caratteristiche epistemologiche:</a:t>
          </a:r>
          <a:endParaRPr lang="it-IT" dirty="0">
            <a:solidFill>
              <a:schemeClr val="tx1"/>
            </a:solidFill>
          </a:endParaRPr>
        </a:p>
      </dgm:t>
    </dgm:pt>
    <dgm:pt modelId="{569883F9-E149-42FD-9030-D039FDCE1666}" type="sibTrans" cxnId="{9DDB207F-22B8-48D6-9220-22CA60C449D6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A98D7E5-6435-4A9C-9149-9C69C31A7689}" type="parTrans" cxnId="{9DDB207F-22B8-48D6-9220-22CA60C449D6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B31F1A6-9F8D-45AE-8C8C-153FE7E15E1D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c’è </a:t>
          </a:r>
          <a:r>
            <a:rPr lang="it-IT" b="1" dirty="0" smtClean="0">
              <a:solidFill>
                <a:schemeClr val="tx1"/>
              </a:solidFill>
            </a:rPr>
            <a:t>interdipendenza tra ricercatore e oggetto di studio</a:t>
          </a:r>
          <a:r>
            <a:rPr lang="it-IT" dirty="0" smtClean="0">
              <a:solidFill>
                <a:schemeClr val="tx1"/>
              </a:solidFill>
            </a:rPr>
            <a:t>;</a:t>
          </a:r>
          <a:endParaRPr lang="it-IT" dirty="0">
            <a:solidFill>
              <a:schemeClr val="tx1"/>
            </a:solidFill>
          </a:endParaRPr>
        </a:p>
      </dgm:t>
    </dgm:pt>
    <dgm:pt modelId="{28BC3AE8-E2ED-4E72-947F-52B43D7B19AD}" type="sibTrans" cxnId="{B7C6F4E2-E754-4B82-9213-D895127CA03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C63CF2B-37F9-4DED-88A4-08EE4C2EA1C4}" type="parTrans" cxnId="{B7C6F4E2-E754-4B82-9213-D895127CA03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ED5C5FE-717F-46F3-90F1-4EC5916F9CB4}">
      <dgm:prSet/>
      <dgm:spPr/>
      <dgm:t>
        <a:bodyPr/>
        <a:lstStyle/>
        <a:p>
          <a:pPr rtl="0"/>
          <a:r>
            <a:rPr lang="it-IT" b="1" dirty="0" smtClean="0">
              <a:solidFill>
                <a:schemeClr val="tx1"/>
              </a:solidFill>
            </a:rPr>
            <a:t>non è conoscibile una realtà indipendente </a:t>
          </a:r>
          <a:r>
            <a:rPr lang="it-IT" b="0" dirty="0" smtClean="0">
              <a:solidFill>
                <a:schemeClr val="tx1"/>
              </a:solidFill>
            </a:rPr>
            <a:t>da chi la studia, ma </a:t>
          </a:r>
          <a:r>
            <a:rPr lang="it-IT" b="1" dirty="0" smtClean="0">
              <a:solidFill>
                <a:schemeClr val="tx1"/>
              </a:solidFill>
            </a:rPr>
            <a:t>possiamo conoscere solo i significati attribuiti dai soggetti </a:t>
          </a:r>
          <a:r>
            <a:rPr lang="it-IT" b="0" dirty="0" smtClean="0">
              <a:solidFill>
                <a:schemeClr val="tx1"/>
              </a:solidFill>
            </a:rPr>
            <a:t>alle </a:t>
          </a:r>
          <a:r>
            <a:rPr lang="it-IT" b="1" dirty="0" smtClean="0">
              <a:solidFill>
                <a:schemeClr val="tx1"/>
              </a:solidFill>
            </a:rPr>
            <a:t>molteplici realtà </a:t>
          </a:r>
          <a:r>
            <a:rPr lang="it-IT" b="0" dirty="0" smtClean="0">
              <a:solidFill>
                <a:schemeClr val="tx1"/>
              </a:solidFill>
            </a:rPr>
            <a:t>costruite da gruppi e culture diverse;</a:t>
          </a:r>
          <a:endParaRPr lang="it-IT" b="0" dirty="0">
            <a:solidFill>
              <a:schemeClr val="tx1"/>
            </a:solidFill>
          </a:endParaRPr>
        </a:p>
      </dgm:t>
    </dgm:pt>
    <dgm:pt modelId="{6FD44B49-3E41-4E29-9B09-64975B87232B}" type="sibTrans" cxnId="{4740C4B8-F647-48EA-A8D8-FD93B8690CF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2934D18-4563-4764-A9FC-0393F137CFE0}" type="parTrans" cxnId="{4740C4B8-F647-48EA-A8D8-FD93B8690CF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2876BD7-7609-4FB6-989B-BF6E1BDB246C}">
      <dgm:prSet/>
      <dgm:spPr/>
      <dgm:t>
        <a:bodyPr/>
        <a:lstStyle/>
        <a:p>
          <a:r>
            <a:rPr lang="it-IT" dirty="0" smtClean="0">
              <a:solidFill>
                <a:schemeClr val="tx1"/>
              </a:solidFill>
            </a:rPr>
            <a:t>obiettivo della scienza è l’</a:t>
          </a:r>
          <a:r>
            <a:rPr lang="it-IT" b="1" dirty="0" smtClean="0">
              <a:solidFill>
                <a:schemeClr val="tx1"/>
              </a:solidFill>
            </a:rPr>
            <a:t>interpretazione</a:t>
          </a:r>
          <a:r>
            <a:rPr lang="it-IT" dirty="0" smtClean="0">
              <a:solidFill>
                <a:schemeClr val="tx1"/>
              </a:solidFill>
            </a:rPr>
            <a:t> dei fenomeni e la ricerca del significato, la prospettiva è relativista;</a:t>
          </a:r>
        </a:p>
      </dgm:t>
    </dgm:pt>
    <dgm:pt modelId="{8C38B922-1F91-4C39-867C-0BD8763AA278}" type="parTrans" cxnId="{82BB4CBD-F7ED-4CC5-95B7-5FBAAF32A881}">
      <dgm:prSet/>
      <dgm:spPr/>
      <dgm:t>
        <a:bodyPr/>
        <a:lstStyle/>
        <a:p>
          <a:endParaRPr lang="it-IT"/>
        </a:p>
      </dgm:t>
    </dgm:pt>
    <dgm:pt modelId="{837D07C5-4BFA-44C7-A0F2-F7A88D00832A}" type="sibTrans" cxnId="{82BB4CBD-F7ED-4CC5-95B7-5FBAAF32A881}">
      <dgm:prSet/>
      <dgm:spPr/>
      <dgm:t>
        <a:bodyPr/>
        <a:lstStyle/>
        <a:p>
          <a:endParaRPr lang="it-IT"/>
        </a:p>
      </dgm:t>
    </dgm:pt>
    <dgm:pt modelId="{511408CC-4504-471A-A97E-EB8F158A689D}">
      <dgm:prSet/>
      <dgm:spPr/>
      <dgm:t>
        <a:bodyPr/>
        <a:lstStyle/>
        <a:p>
          <a:r>
            <a:rPr lang="it-IT" dirty="0" smtClean="0">
              <a:solidFill>
                <a:schemeClr val="tx1"/>
              </a:solidFill>
            </a:rPr>
            <a:t>i </a:t>
          </a:r>
          <a:r>
            <a:rPr lang="it-IT" b="1" dirty="0" smtClean="0">
              <a:solidFill>
                <a:schemeClr val="tx1"/>
              </a:solidFill>
            </a:rPr>
            <a:t>procedimenti</a:t>
          </a:r>
          <a:r>
            <a:rPr lang="it-IT" dirty="0" smtClean="0">
              <a:solidFill>
                <a:schemeClr val="tx1"/>
              </a:solidFill>
            </a:rPr>
            <a:t> sono prevalentemente </a:t>
          </a:r>
          <a:r>
            <a:rPr lang="it-IT" b="1" dirty="0" smtClean="0">
              <a:solidFill>
                <a:schemeClr val="tx1"/>
              </a:solidFill>
            </a:rPr>
            <a:t>induttivi </a:t>
          </a:r>
          <a:r>
            <a:rPr lang="it-IT" dirty="0" smtClean="0">
              <a:solidFill>
                <a:schemeClr val="tx1"/>
              </a:solidFill>
            </a:rPr>
            <a:t>e si basano sull’analisi di casi senza ricorrere a teorie definite in precedenza e sulla strutturazione di </a:t>
          </a:r>
          <a:r>
            <a:rPr lang="it-IT" b="1" dirty="0" smtClean="0">
              <a:solidFill>
                <a:schemeClr val="tx1"/>
              </a:solidFill>
            </a:rPr>
            <a:t>tipi ideali </a:t>
          </a:r>
          <a:r>
            <a:rPr lang="it-IT" dirty="0" smtClean="0">
              <a:solidFill>
                <a:schemeClr val="tx1"/>
              </a:solidFill>
            </a:rPr>
            <a:t>e </a:t>
          </a:r>
          <a:r>
            <a:rPr lang="it-IT" b="1" dirty="0" smtClean="0">
              <a:solidFill>
                <a:schemeClr val="tx1"/>
              </a:solidFill>
            </a:rPr>
            <a:t>enunciati di possibilità </a:t>
          </a:r>
          <a:r>
            <a:rPr lang="it-IT" b="0" dirty="0" smtClean="0">
              <a:solidFill>
                <a:schemeClr val="tx1"/>
              </a:solidFill>
            </a:rPr>
            <a:t>attraverso l’utilizzo di tecniche qualitative e soggettive</a:t>
          </a:r>
          <a:r>
            <a:rPr lang="it-IT" dirty="0" smtClean="0">
              <a:solidFill>
                <a:schemeClr val="tx1"/>
              </a:solidFill>
            </a:rPr>
            <a:t>.</a:t>
          </a:r>
        </a:p>
      </dgm:t>
    </dgm:pt>
    <dgm:pt modelId="{C78153F4-F5E9-475C-903F-92E1A5BD805F}" type="parTrans" cxnId="{7C6891A6-6E8D-469A-A1DD-B4D6D8CF3D37}">
      <dgm:prSet/>
      <dgm:spPr/>
      <dgm:t>
        <a:bodyPr/>
        <a:lstStyle/>
        <a:p>
          <a:endParaRPr lang="it-IT"/>
        </a:p>
      </dgm:t>
    </dgm:pt>
    <dgm:pt modelId="{35D2DF34-A5F8-43BB-8310-58E81D5A1B18}" type="sibTrans" cxnId="{7C6891A6-6E8D-469A-A1DD-B4D6D8CF3D37}">
      <dgm:prSet/>
      <dgm:spPr/>
      <dgm:t>
        <a:bodyPr/>
        <a:lstStyle/>
        <a:p>
          <a:endParaRPr lang="it-IT"/>
        </a:p>
      </dgm:t>
    </dgm:pt>
    <dgm:pt modelId="{F72169E2-F3DD-43D9-820D-AADE8CCDDD34}" type="pres">
      <dgm:prSet presAssocID="{77EFF1E0-6029-493F-ACC8-3F6A571479E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6C50CDB9-AB85-4D7E-9C58-12EF794A61E3}" type="pres">
      <dgm:prSet presAssocID="{14A12BB7-5384-4AF3-B192-6F2CCE8A8613}" presName="parentLin" presStyleCnt="0"/>
      <dgm:spPr/>
    </dgm:pt>
    <dgm:pt modelId="{EF69034C-B04D-4CF8-A2B2-D2702E8010F3}" type="pres">
      <dgm:prSet presAssocID="{14A12BB7-5384-4AF3-B192-6F2CCE8A8613}" presName="parentLeftMargin" presStyleLbl="node1" presStyleIdx="0" presStyleCnt="1"/>
      <dgm:spPr/>
      <dgm:t>
        <a:bodyPr/>
        <a:lstStyle/>
        <a:p>
          <a:endParaRPr lang="it-IT"/>
        </a:p>
      </dgm:t>
    </dgm:pt>
    <dgm:pt modelId="{27B0BD93-9BE4-4416-9369-07EEA1E03CE6}" type="pres">
      <dgm:prSet presAssocID="{14A12BB7-5384-4AF3-B192-6F2CCE8A861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0C38CB85-9C05-4F57-9FDC-99FDBDB52D95}" type="pres">
      <dgm:prSet presAssocID="{14A12BB7-5384-4AF3-B192-6F2CCE8A8613}" presName="negativeSpace" presStyleCnt="0"/>
      <dgm:spPr/>
    </dgm:pt>
    <dgm:pt modelId="{F2CDF3F0-34A3-4779-B583-23D76CA4AB93}" type="pres">
      <dgm:prSet presAssocID="{14A12BB7-5384-4AF3-B192-6F2CCE8A8613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47D1E3CF-1D61-43DA-9C24-D9AAB7E363E1}" type="presOf" srcId="{DB31F1A6-9F8D-45AE-8C8C-153FE7E15E1D}" destId="{F2CDF3F0-34A3-4779-B583-23D76CA4AB93}" srcOrd="0" destOrd="1" presId="urn:microsoft.com/office/officeart/2005/8/layout/list1"/>
    <dgm:cxn modelId="{5875248B-D974-4B15-AE18-6E55993AEC91}" type="presOf" srcId="{14A12BB7-5384-4AF3-B192-6F2CCE8A8613}" destId="{EF69034C-B04D-4CF8-A2B2-D2702E8010F3}" srcOrd="0" destOrd="0" presId="urn:microsoft.com/office/officeart/2005/8/layout/list1"/>
    <dgm:cxn modelId="{82BB4CBD-F7ED-4CC5-95B7-5FBAAF32A881}" srcId="{14A12BB7-5384-4AF3-B192-6F2CCE8A8613}" destId="{E2876BD7-7609-4FB6-989B-BF6E1BDB246C}" srcOrd="2" destOrd="0" parTransId="{8C38B922-1F91-4C39-867C-0BD8763AA278}" sibTransId="{837D07C5-4BFA-44C7-A0F2-F7A88D00832A}"/>
    <dgm:cxn modelId="{0AEF4718-BA68-423E-B8C0-6BC27128C2B5}" type="presOf" srcId="{8ED5C5FE-717F-46F3-90F1-4EC5916F9CB4}" destId="{F2CDF3F0-34A3-4779-B583-23D76CA4AB93}" srcOrd="0" destOrd="0" presId="urn:microsoft.com/office/officeart/2005/8/layout/list1"/>
    <dgm:cxn modelId="{B7C6F4E2-E754-4B82-9213-D895127CA031}" srcId="{14A12BB7-5384-4AF3-B192-6F2CCE8A8613}" destId="{DB31F1A6-9F8D-45AE-8C8C-153FE7E15E1D}" srcOrd="1" destOrd="0" parTransId="{EC63CF2B-37F9-4DED-88A4-08EE4C2EA1C4}" sibTransId="{28BC3AE8-E2ED-4E72-947F-52B43D7B19AD}"/>
    <dgm:cxn modelId="{2CE6A891-B2DE-4AB5-A266-A29B87B87F51}" type="presOf" srcId="{14A12BB7-5384-4AF3-B192-6F2CCE8A8613}" destId="{27B0BD93-9BE4-4416-9369-07EEA1E03CE6}" srcOrd="1" destOrd="0" presId="urn:microsoft.com/office/officeart/2005/8/layout/list1"/>
    <dgm:cxn modelId="{4740C4B8-F647-48EA-A8D8-FD93B8690CFE}" srcId="{14A12BB7-5384-4AF3-B192-6F2CCE8A8613}" destId="{8ED5C5FE-717F-46F3-90F1-4EC5916F9CB4}" srcOrd="0" destOrd="0" parTransId="{C2934D18-4563-4764-A9FC-0393F137CFE0}" sibTransId="{6FD44B49-3E41-4E29-9B09-64975B87232B}"/>
    <dgm:cxn modelId="{12D31F34-55F4-478B-BFE4-B387AABB658E}" type="presOf" srcId="{77EFF1E0-6029-493F-ACC8-3F6A571479ED}" destId="{F72169E2-F3DD-43D9-820D-AADE8CCDDD34}" srcOrd="0" destOrd="0" presId="urn:microsoft.com/office/officeart/2005/8/layout/list1"/>
    <dgm:cxn modelId="{15E14509-2524-457D-9050-430FF46EE35A}" type="presOf" srcId="{511408CC-4504-471A-A97E-EB8F158A689D}" destId="{F2CDF3F0-34A3-4779-B583-23D76CA4AB93}" srcOrd="0" destOrd="3" presId="urn:microsoft.com/office/officeart/2005/8/layout/list1"/>
    <dgm:cxn modelId="{7C6891A6-6E8D-469A-A1DD-B4D6D8CF3D37}" srcId="{14A12BB7-5384-4AF3-B192-6F2CCE8A8613}" destId="{511408CC-4504-471A-A97E-EB8F158A689D}" srcOrd="3" destOrd="0" parTransId="{C78153F4-F5E9-475C-903F-92E1A5BD805F}" sibTransId="{35D2DF34-A5F8-43BB-8310-58E81D5A1B18}"/>
    <dgm:cxn modelId="{9DDB207F-22B8-48D6-9220-22CA60C449D6}" srcId="{77EFF1E0-6029-493F-ACC8-3F6A571479ED}" destId="{14A12BB7-5384-4AF3-B192-6F2CCE8A8613}" srcOrd="0" destOrd="0" parTransId="{BA98D7E5-6435-4A9C-9149-9C69C31A7689}" sibTransId="{569883F9-E149-42FD-9030-D039FDCE1666}"/>
    <dgm:cxn modelId="{7C64CD68-14D0-4D11-A3BB-7CFC5D83BA4F}" type="presOf" srcId="{E2876BD7-7609-4FB6-989B-BF6E1BDB246C}" destId="{F2CDF3F0-34A3-4779-B583-23D76CA4AB93}" srcOrd="0" destOrd="2" presId="urn:microsoft.com/office/officeart/2005/8/layout/list1"/>
    <dgm:cxn modelId="{F6803E78-5276-4ACC-80CC-2C8EE5ACE8CD}" type="presParOf" srcId="{F72169E2-F3DD-43D9-820D-AADE8CCDDD34}" destId="{6C50CDB9-AB85-4D7E-9C58-12EF794A61E3}" srcOrd="0" destOrd="0" presId="urn:microsoft.com/office/officeart/2005/8/layout/list1"/>
    <dgm:cxn modelId="{1C1478EF-CA67-4A4F-BC80-EDE812E270E1}" type="presParOf" srcId="{6C50CDB9-AB85-4D7E-9C58-12EF794A61E3}" destId="{EF69034C-B04D-4CF8-A2B2-D2702E8010F3}" srcOrd="0" destOrd="0" presId="urn:microsoft.com/office/officeart/2005/8/layout/list1"/>
    <dgm:cxn modelId="{E6632A9F-393D-4E23-8025-D5554405EF25}" type="presParOf" srcId="{6C50CDB9-AB85-4D7E-9C58-12EF794A61E3}" destId="{27B0BD93-9BE4-4416-9369-07EEA1E03CE6}" srcOrd="1" destOrd="0" presId="urn:microsoft.com/office/officeart/2005/8/layout/list1"/>
    <dgm:cxn modelId="{FE57FDFE-A114-4B59-BCB1-FAB0DA44337E}" type="presParOf" srcId="{F72169E2-F3DD-43D9-820D-AADE8CCDDD34}" destId="{0C38CB85-9C05-4F57-9FDC-99FDBDB52D95}" srcOrd="1" destOrd="0" presId="urn:microsoft.com/office/officeart/2005/8/layout/list1"/>
    <dgm:cxn modelId="{42EF82D4-C97B-4EB1-8D4E-5FE765C13E52}" type="presParOf" srcId="{F72169E2-F3DD-43D9-820D-AADE8CCDDD34}" destId="{F2CDF3F0-34A3-4779-B583-23D76CA4AB93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3538E001-8F43-4A70-BE9D-9F6A26C48B76}" type="doc">
      <dgm:prSet loTypeId="urn:microsoft.com/office/officeart/2009/layout/ReverseList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BEF21DA0-57E3-4E56-82A6-7F9954A15A6A}">
      <dgm:prSet custT="1"/>
      <dgm:spPr/>
      <dgm:t>
        <a:bodyPr/>
        <a:lstStyle/>
        <a:p>
          <a:pPr rtl="0"/>
          <a:r>
            <a:rPr lang="it-IT" sz="1400" dirty="0" smtClean="0"/>
            <a:t>Definito anche </a:t>
          </a:r>
          <a:r>
            <a:rPr lang="it-IT" sz="1400" b="1" dirty="0" smtClean="0"/>
            <a:t>qualitativo</a:t>
          </a:r>
          <a:r>
            <a:rPr lang="it-IT" sz="1400" dirty="0" smtClean="0"/>
            <a:t>, a causa del rifiuto di utilizzare la matrice dei dati e gli strumenti di analisi a essa connessi. Esso ha generato </a:t>
          </a:r>
          <a:r>
            <a:rPr lang="it-IT" sz="1400" b="1" dirty="0" smtClean="0"/>
            <a:t>forme di ricerca empirica molto diverse </a:t>
          </a:r>
          <a:r>
            <a:rPr lang="it-IT" sz="1400" dirty="0" smtClean="0"/>
            <a:t>tra loro, accomunate solo dalla presa di </a:t>
          </a:r>
          <a:r>
            <a:rPr lang="it-IT" sz="1400" b="1" dirty="0" smtClean="0"/>
            <a:t>distanza dal linguaggio delle variabili </a:t>
          </a:r>
          <a:r>
            <a:rPr lang="it-IT" sz="1400" dirty="0" smtClean="0"/>
            <a:t>e dall’interesse per l’apporto conoscitivo dei soggetti studiati.</a:t>
          </a:r>
          <a:endParaRPr lang="it-IT" sz="1400" dirty="0"/>
        </a:p>
      </dgm:t>
    </dgm:pt>
    <dgm:pt modelId="{8A254D1A-333A-4799-97A0-06B68E1E510B}" type="parTrans" cxnId="{8B3B71DC-4194-4E33-A10E-9BD287FCEB2F}">
      <dgm:prSet/>
      <dgm:spPr/>
      <dgm:t>
        <a:bodyPr/>
        <a:lstStyle/>
        <a:p>
          <a:endParaRPr lang="it-IT"/>
        </a:p>
      </dgm:t>
    </dgm:pt>
    <dgm:pt modelId="{A65B2C7C-CA4D-4DC5-8A6B-418665BFBE84}" type="sibTrans" cxnId="{8B3B71DC-4194-4E33-A10E-9BD287FCEB2F}">
      <dgm:prSet/>
      <dgm:spPr/>
      <dgm:t>
        <a:bodyPr/>
        <a:lstStyle/>
        <a:p>
          <a:endParaRPr lang="it-IT"/>
        </a:p>
      </dgm:t>
    </dgm:pt>
    <dgm:pt modelId="{76FF3774-0876-43EE-A79B-8B33CF79B823}">
      <dgm:prSet custT="1"/>
      <dgm:spPr/>
      <dgm:t>
        <a:bodyPr/>
        <a:lstStyle/>
        <a:p>
          <a:pPr rtl="0"/>
          <a:r>
            <a:rPr lang="it-IT" sz="1400" b="0" dirty="0" smtClean="0"/>
            <a:t>La locuzione </a:t>
          </a:r>
          <a:r>
            <a:rPr lang="it-IT" sz="1400" b="1" dirty="0" smtClean="0"/>
            <a:t>non standard </a:t>
          </a:r>
          <a:r>
            <a:rPr lang="it-IT" sz="1400" b="0" dirty="0" smtClean="0"/>
            <a:t>sta a significare la </a:t>
          </a:r>
          <a:r>
            <a:rPr lang="it-IT" sz="1400" b="1" dirty="0" smtClean="0"/>
            <a:t>mancata adozione degli assunti fondamentali della visione standard della scienza</a:t>
          </a:r>
          <a:r>
            <a:rPr lang="it-IT" sz="1400" b="0" dirty="0" smtClean="0"/>
            <a:t>, un variegato arcipelago che comprende al suo interno approcci critici alla sociologia positiva di tipo macro e sociologia fenomenologica, </a:t>
          </a:r>
          <a:r>
            <a:rPr lang="it-IT" sz="1400" b="0" dirty="0" err="1" smtClean="0"/>
            <a:t>interazionismo</a:t>
          </a:r>
          <a:r>
            <a:rPr lang="it-IT" sz="1400" b="0" dirty="0" smtClean="0"/>
            <a:t> simbolico, </a:t>
          </a:r>
          <a:r>
            <a:rPr lang="it-IT" sz="1400" b="0" dirty="0" err="1" smtClean="0"/>
            <a:t>etnometodologia</a:t>
          </a:r>
          <a:r>
            <a:rPr lang="it-IT" sz="1400" b="0" dirty="0" smtClean="0"/>
            <a:t>, ermeneutica, correnti di tipo micro in vario modo interessate alla vita quotidiana e all’interazione tra gli individui.</a:t>
          </a:r>
          <a:endParaRPr lang="it-IT" sz="1400" b="0" dirty="0"/>
        </a:p>
      </dgm:t>
    </dgm:pt>
    <dgm:pt modelId="{279536A0-8B90-4C66-A33E-1DF977D9B318}" type="parTrans" cxnId="{1A3C71B7-6464-4C6A-9712-55F9B1114EA0}">
      <dgm:prSet/>
      <dgm:spPr/>
      <dgm:t>
        <a:bodyPr/>
        <a:lstStyle/>
        <a:p>
          <a:endParaRPr lang="it-IT"/>
        </a:p>
      </dgm:t>
    </dgm:pt>
    <dgm:pt modelId="{46462EE0-B776-4F05-A2D3-05AB334D5F94}" type="sibTrans" cxnId="{1A3C71B7-6464-4C6A-9712-55F9B1114EA0}">
      <dgm:prSet/>
      <dgm:spPr/>
      <dgm:t>
        <a:bodyPr/>
        <a:lstStyle/>
        <a:p>
          <a:endParaRPr lang="it-IT"/>
        </a:p>
      </dgm:t>
    </dgm:pt>
    <dgm:pt modelId="{3999C146-DB18-45B1-9D7A-09BA26015EC3}" type="pres">
      <dgm:prSet presAssocID="{3538E001-8F43-4A70-BE9D-9F6A26C48B76}" presName="Name0" presStyleCnt="0">
        <dgm:presLayoutVars>
          <dgm:chMax val="2"/>
          <dgm:chPref val="2"/>
          <dgm:animLvl val="lvl"/>
        </dgm:presLayoutVars>
      </dgm:prSet>
      <dgm:spPr/>
      <dgm:t>
        <a:bodyPr/>
        <a:lstStyle/>
        <a:p>
          <a:endParaRPr lang="it-IT"/>
        </a:p>
      </dgm:t>
    </dgm:pt>
    <dgm:pt modelId="{126AF846-446D-4559-88EF-75C0CF94A2D8}" type="pres">
      <dgm:prSet presAssocID="{3538E001-8F43-4A70-BE9D-9F6A26C48B76}" presName="Lef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82EC4E7-DE46-437C-82C9-D1E154BF45E2}" type="pres">
      <dgm:prSet presAssocID="{3538E001-8F43-4A70-BE9D-9F6A26C48B76}" presName="LeftNode" presStyleLbl="bgImgPlace1" presStyleIdx="0" presStyleCnt="2" custScaleX="183814" custLinFactNeighborX="-48594" custLinFactNeighborY="1109">
        <dgm:presLayoutVars>
          <dgm:chMax val="2"/>
          <dgm:chPref val="2"/>
        </dgm:presLayoutVars>
      </dgm:prSet>
      <dgm:spPr/>
      <dgm:t>
        <a:bodyPr/>
        <a:lstStyle/>
        <a:p>
          <a:endParaRPr lang="it-IT"/>
        </a:p>
      </dgm:t>
    </dgm:pt>
    <dgm:pt modelId="{6EC970FE-957D-432E-AC6D-E906F039F9CB}" type="pres">
      <dgm:prSet presAssocID="{3538E001-8F43-4A70-BE9D-9F6A26C48B76}" presName="Righ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850E01A-2411-4C4A-9773-2379DA92413F}" type="pres">
      <dgm:prSet presAssocID="{3538E001-8F43-4A70-BE9D-9F6A26C48B76}" presName="RightNode" presStyleLbl="bgImgPlace1" presStyleIdx="1" presStyleCnt="2" custScaleX="222192" custLinFactNeighborX="48018" custLinFactNeighborY="1109">
        <dgm:presLayoutVars>
          <dgm:chMax val="0"/>
          <dgm:chPref val="0"/>
        </dgm:presLayoutVars>
      </dgm:prSet>
      <dgm:spPr/>
      <dgm:t>
        <a:bodyPr/>
        <a:lstStyle/>
        <a:p>
          <a:endParaRPr lang="it-IT"/>
        </a:p>
      </dgm:t>
    </dgm:pt>
    <dgm:pt modelId="{62D604FB-2DF6-42F8-9EEA-79A68427AD15}" type="pres">
      <dgm:prSet presAssocID="{3538E001-8F43-4A70-BE9D-9F6A26C48B76}" presName="TopArrow" presStyleLbl="node1" presStyleIdx="0" presStyleCnt="2"/>
      <dgm:spPr/>
    </dgm:pt>
    <dgm:pt modelId="{0E093095-C1AF-410F-915F-AAB56F035E87}" type="pres">
      <dgm:prSet presAssocID="{3538E001-8F43-4A70-BE9D-9F6A26C48B76}" presName="BottomArrow" presStyleLbl="node1" presStyleIdx="1" presStyleCnt="2"/>
      <dgm:spPr/>
    </dgm:pt>
  </dgm:ptLst>
  <dgm:cxnLst>
    <dgm:cxn modelId="{8B3B71DC-4194-4E33-A10E-9BD287FCEB2F}" srcId="{3538E001-8F43-4A70-BE9D-9F6A26C48B76}" destId="{BEF21DA0-57E3-4E56-82A6-7F9954A15A6A}" srcOrd="0" destOrd="0" parTransId="{8A254D1A-333A-4799-97A0-06B68E1E510B}" sibTransId="{A65B2C7C-CA4D-4DC5-8A6B-418665BFBE84}"/>
    <dgm:cxn modelId="{CF4873A1-DE79-46F8-8670-66AF52C40A16}" type="presOf" srcId="{76FF3774-0876-43EE-A79B-8B33CF79B823}" destId="{C850E01A-2411-4C4A-9773-2379DA92413F}" srcOrd="1" destOrd="0" presId="urn:microsoft.com/office/officeart/2009/layout/ReverseList"/>
    <dgm:cxn modelId="{2E03888D-4BA4-4CEB-8920-B57E57728C0B}" type="presOf" srcId="{BEF21DA0-57E3-4E56-82A6-7F9954A15A6A}" destId="{126AF846-446D-4559-88EF-75C0CF94A2D8}" srcOrd="0" destOrd="0" presId="urn:microsoft.com/office/officeart/2009/layout/ReverseList"/>
    <dgm:cxn modelId="{1A3C71B7-6464-4C6A-9712-55F9B1114EA0}" srcId="{3538E001-8F43-4A70-BE9D-9F6A26C48B76}" destId="{76FF3774-0876-43EE-A79B-8B33CF79B823}" srcOrd="1" destOrd="0" parTransId="{279536A0-8B90-4C66-A33E-1DF977D9B318}" sibTransId="{46462EE0-B776-4F05-A2D3-05AB334D5F94}"/>
    <dgm:cxn modelId="{FB1AC1AD-3677-49E9-929C-F87B46791ADE}" type="presOf" srcId="{BEF21DA0-57E3-4E56-82A6-7F9954A15A6A}" destId="{C82EC4E7-DE46-437C-82C9-D1E154BF45E2}" srcOrd="1" destOrd="0" presId="urn:microsoft.com/office/officeart/2009/layout/ReverseList"/>
    <dgm:cxn modelId="{AAA86DA8-7882-4189-B36E-AFAC8C9AE910}" type="presOf" srcId="{76FF3774-0876-43EE-A79B-8B33CF79B823}" destId="{6EC970FE-957D-432E-AC6D-E906F039F9CB}" srcOrd="0" destOrd="0" presId="urn:microsoft.com/office/officeart/2009/layout/ReverseList"/>
    <dgm:cxn modelId="{538CB6A3-E32E-40DD-AEF4-3D2AF36E0710}" type="presOf" srcId="{3538E001-8F43-4A70-BE9D-9F6A26C48B76}" destId="{3999C146-DB18-45B1-9D7A-09BA26015EC3}" srcOrd="0" destOrd="0" presId="urn:microsoft.com/office/officeart/2009/layout/ReverseList"/>
    <dgm:cxn modelId="{7CD881CF-3950-4873-8C2C-B1C056151F00}" type="presParOf" srcId="{3999C146-DB18-45B1-9D7A-09BA26015EC3}" destId="{126AF846-446D-4559-88EF-75C0CF94A2D8}" srcOrd="0" destOrd="0" presId="urn:microsoft.com/office/officeart/2009/layout/ReverseList"/>
    <dgm:cxn modelId="{2405FB01-9780-417F-BA85-5564A7E627D7}" type="presParOf" srcId="{3999C146-DB18-45B1-9D7A-09BA26015EC3}" destId="{C82EC4E7-DE46-437C-82C9-D1E154BF45E2}" srcOrd="1" destOrd="0" presId="urn:microsoft.com/office/officeart/2009/layout/ReverseList"/>
    <dgm:cxn modelId="{C07CEE7C-426B-4BE9-B24D-07F0FB26AE4E}" type="presParOf" srcId="{3999C146-DB18-45B1-9D7A-09BA26015EC3}" destId="{6EC970FE-957D-432E-AC6D-E906F039F9CB}" srcOrd="2" destOrd="0" presId="urn:microsoft.com/office/officeart/2009/layout/ReverseList"/>
    <dgm:cxn modelId="{16DC7D51-B5C2-4876-B182-9A34293F7976}" type="presParOf" srcId="{3999C146-DB18-45B1-9D7A-09BA26015EC3}" destId="{C850E01A-2411-4C4A-9773-2379DA92413F}" srcOrd="3" destOrd="0" presId="urn:microsoft.com/office/officeart/2009/layout/ReverseList"/>
    <dgm:cxn modelId="{5E5F7315-96B5-490C-BDB6-780F87E0DFAD}" type="presParOf" srcId="{3999C146-DB18-45B1-9D7A-09BA26015EC3}" destId="{62D604FB-2DF6-42F8-9EEA-79A68427AD15}" srcOrd="4" destOrd="0" presId="urn:microsoft.com/office/officeart/2009/layout/ReverseList"/>
    <dgm:cxn modelId="{AAC84351-9FFB-42A1-9A38-BC5E419D60D0}" type="presParOf" srcId="{3999C146-DB18-45B1-9D7A-09BA26015EC3}" destId="{0E093095-C1AF-410F-915F-AAB56F035E87}" srcOrd="5" destOrd="0" presId="urn:microsoft.com/office/officeart/2009/layout/Revers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FE2B8302-A214-4394-A8E3-AE303FD2F781}" type="doc">
      <dgm:prSet loTypeId="urn:microsoft.com/office/officeart/2005/8/layout/process4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A2F0DC3A-5214-41B7-A66E-B4971A4197EC}">
      <dgm:prSet custT="1"/>
      <dgm:spPr/>
      <dgm:t>
        <a:bodyPr/>
        <a:lstStyle/>
        <a:p>
          <a:pPr rtl="0"/>
          <a:r>
            <a:rPr lang="it-IT" sz="1400" dirty="0" smtClean="0">
              <a:solidFill>
                <a:schemeClr val="tx1"/>
              </a:solidFill>
            </a:rPr>
            <a:t>Secondo Crespi durante il Novecento sono </a:t>
          </a:r>
          <a:r>
            <a:rPr lang="it-IT" sz="1400" b="1" dirty="0" smtClean="0">
              <a:solidFill>
                <a:schemeClr val="tx1"/>
              </a:solidFill>
            </a:rPr>
            <a:t>le scienze naturali a essersi sempre di più avvicinate ai modelli storico-statistici delle scienze sociali</a:t>
          </a:r>
          <a:r>
            <a:rPr lang="it-IT" sz="1400" dirty="0" smtClean="0">
              <a:solidFill>
                <a:schemeClr val="tx1"/>
              </a:solidFill>
            </a:rPr>
            <a:t>.</a:t>
          </a:r>
          <a:endParaRPr lang="it-IT" sz="1400" dirty="0">
            <a:solidFill>
              <a:schemeClr val="tx1"/>
            </a:solidFill>
          </a:endParaRPr>
        </a:p>
      </dgm:t>
    </dgm:pt>
    <dgm:pt modelId="{9413DF38-CE65-4BB8-B51A-538FC5D3A294}" type="parTrans" cxnId="{8D5E2924-FF70-4497-8061-898680F611E2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78D17F42-F4CD-4604-B7F4-D628277BA34E}" type="sibTrans" cxnId="{8D5E2924-FF70-4497-8061-898680F611E2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42D56298-A32D-4129-8B92-F62CEE037D0D}">
      <dgm:prSet custT="1"/>
      <dgm:spPr/>
      <dgm:t>
        <a:bodyPr/>
        <a:lstStyle/>
        <a:p>
          <a:pPr rtl="0"/>
          <a:r>
            <a:rPr lang="it-IT" sz="1400" b="1" dirty="0" smtClean="0">
              <a:solidFill>
                <a:schemeClr val="tx1"/>
              </a:solidFill>
            </a:rPr>
            <a:t>Passaggi fondamentali</a:t>
          </a:r>
          <a:r>
            <a:rPr lang="it-IT" sz="1400" dirty="0" smtClean="0">
              <a:solidFill>
                <a:schemeClr val="tx1"/>
              </a:solidFill>
            </a:rPr>
            <a:t>: da scienza certa a probabilistica; affermazione del principio di indeterminazione di </a:t>
          </a:r>
          <a:r>
            <a:rPr lang="it-IT" sz="1400" dirty="0" err="1" smtClean="0">
              <a:solidFill>
                <a:schemeClr val="tx1"/>
              </a:solidFill>
            </a:rPr>
            <a:t>Heisenberg</a:t>
          </a:r>
          <a:r>
            <a:rPr lang="it-IT" sz="1400" dirty="0" smtClean="0">
              <a:solidFill>
                <a:schemeClr val="tx1"/>
              </a:solidFill>
            </a:rPr>
            <a:t>; cade l’assioma positivista secondo il quale i procedimenti osservativi non alterano lo stato degli oggetti studiati.</a:t>
          </a:r>
          <a:endParaRPr lang="it-IT" sz="1400" dirty="0">
            <a:solidFill>
              <a:schemeClr val="tx1"/>
            </a:solidFill>
          </a:endParaRPr>
        </a:p>
      </dgm:t>
    </dgm:pt>
    <dgm:pt modelId="{6830D02F-35FE-4F8C-BF85-0E77691865CB}" type="parTrans" cxnId="{73B1D4C3-52BC-4008-93D3-E8E643D73C35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C6B8C48D-7437-4298-90B7-B7B2A8017B4A}" type="sibTrans" cxnId="{73B1D4C3-52BC-4008-93D3-E8E643D73C35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BB39C414-D1E9-46BC-A4F7-18855D7E4B38}">
      <dgm:prSet custT="1"/>
      <dgm:spPr/>
      <dgm:t>
        <a:bodyPr/>
        <a:lstStyle/>
        <a:p>
          <a:pPr rtl="0"/>
          <a:r>
            <a:rPr lang="it-IT" sz="1400" dirty="0" smtClean="0">
              <a:solidFill>
                <a:schemeClr val="tx1"/>
              </a:solidFill>
            </a:rPr>
            <a:t>Il criterio più valido di demarcazione della scientificità dalla verifica empirica e dalla falsificazione passa </a:t>
          </a:r>
          <a:r>
            <a:rPr lang="it-IT" sz="1400" b="1" dirty="0" smtClean="0">
              <a:solidFill>
                <a:schemeClr val="tx1"/>
              </a:solidFill>
            </a:rPr>
            <a:t>nella disponibilità a esplicitare il punto di vista adottato </a:t>
          </a:r>
          <a:r>
            <a:rPr lang="it-IT" sz="1400" dirty="0" smtClean="0">
              <a:solidFill>
                <a:schemeClr val="tx1"/>
              </a:solidFill>
            </a:rPr>
            <a:t>e nella </a:t>
          </a:r>
          <a:r>
            <a:rPr lang="it-IT" sz="1400" b="1" dirty="0" smtClean="0">
              <a:solidFill>
                <a:schemeClr val="tx1"/>
              </a:solidFill>
            </a:rPr>
            <a:t>pubblicizzazione delle procedure.</a:t>
          </a:r>
          <a:endParaRPr lang="it-IT" sz="1400" b="1" dirty="0">
            <a:solidFill>
              <a:schemeClr val="tx1"/>
            </a:solidFill>
          </a:endParaRPr>
        </a:p>
      </dgm:t>
    </dgm:pt>
    <dgm:pt modelId="{731270AF-0E09-450C-9E9A-6E9FF2483C43}" type="parTrans" cxnId="{05DDA5FC-62B4-4AA3-B9AC-BD83BB8CD7C5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81DE47FA-C836-403B-A7DD-999A0585EE03}" type="sibTrans" cxnId="{05DDA5FC-62B4-4AA3-B9AC-BD83BB8CD7C5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CC909A38-114C-408E-852B-E05624A19FC5}">
      <dgm:prSet custT="1"/>
      <dgm:spPr/>
      <dgm:t>
        <a:bodyPr/>
        <a:lstStyle/>
        <a:p>
          <a:pPr rtl="0"/>
          <a:r>
            <a:rPr lang="it-IT" sz="1400" dirty="0" smtClean="0">
              <a:solidFill>
                <a:schemeClr val="tx1"/>
              </a:solidFill>
            </a:rPr>
            <a:t>Ogni </a:t>
          </a:r>
          <a:r>
            <a:rPr lang="it-IT" sz="1400" i="1" dirty="0" smtClean="0">
              <a:solidFill>
                <a:schemeClr val="tx1"/>
              </a:solidFill>
            </a:rPr>
            <a:t>dato </a:t>
          </a:r>
          <a:r>
            <a:rPr lang="it-IT" sz="1400" dirty="0" smtClean="0">
              <a:solidFill>
                <a:schemeClr val="tx1"/>
              </a:solidFill>
            </a:rPr>
            <a:t>messo in luce </a:t>
          </a:r>
          <a:r>
            <a:rPr lang="it-IT" sz="1400" b="1" dirty="0" smtClean="0">
              <a:solidFill>
                <a:schemeClr val="tx1"/>
              </a:solidFill>
            </a:rPr>
            <a:t>dall’osservazione empirica </a:t>
          </a:r>
          <a:r>
            <a:rPr lang="it-IT" sz="1400" dirty="0" smtClean="0">
              <a:solidFill>
                <a:schemeClr val="tx1"/>
              </a:solidFill>
            </a:rPr>
            <a:t>dei fenomeni è sempre anche il risultato di una </a:t>
          </a:r>
          <a:r>
            <a:rPr lang="it-IT" sz="1400" b="1" dirty="0" smtClean="0">
              <a:solidFill>
                <a:schemeClr val="tx1"/>
              </a:solidFill>
            </a:rPr>
            <a:t>attività interpretativa </a:t>
          </a:r>
          <a:r>
            <a:rPr lang="it-IT" sz="1400" dirty="0" smtClean="0">
              <a:solidFill>
                <a:schemeClr val="tx1"/>
              </a:solidFill>
            </a:rPr>
            <a:t>dell’osservatore, che non può prescindere dagli strumenti concettuali e di rilevazione con cui egli guarda alla realtà.</a:t>
          </a:r>
          <a:endParaRPr lang="it-IT" sz="1400" dirty="0">
            <a:solidFill>
              <a:schemeClr val="tx1"/>
            </a:solidFill>
          </a:endParaRPr>
        </a:p>
      </dgm:t>
    </dgm:pt>
    <dgm:pt modelId="{2BB2B561-439F-42E1-8057-0B4C02D3B24C}" type="parTrans" cxnId="{94AD8FF4-DB3D-4914-AD77-2EF8E4A26CAB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A692F126-E464-4538-9F2E-3D254378E600}" type="sibTrans" cxnId="{94AD8FF4-DB3D-4914-AD77-2EF8E4A26CAB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29156146-6A10-4405-BE22-053D1308DAB8}">
      <dgm:prSet custT="1"/>
      <dgm:spPr/>
      <dgm:t>
        <a:bodyPr/>
        <a:lstStyle/>
        <a:p>
          <a:pPr rtl="0"/>
          <a:r>
            <a:rPr lang="it-IT" sz="1400" dirty="0" smtClean="0">
              <a:solidFill>
                <a:schemeClr val="tx1"/>
              </a:solidFill>
            </a:rPr>
            <a:t>Tali strumenti comprendono sia </a:t>
          </a:r>
          <a:r>
            <a:rPr lang="it-IT" sz="1400" b="1" dirty="0" smtClean="0">
              <a:solidFill>
                <a:schemeClr val="tx1"/>
              </a:solidFill>
            </a:rPr>
            <a:t>l’apparato teorico e metodologico </a:t>
          </a:r>
          <a:r>
            <a:rPr lang="it-IT" sz="1400" dirty="0" smtClean="0">
              <a:solidFill>
                <a:schemeClr val="tx1"/>
              </a:solidFill>
            </a:rPr>
            <a:t>di una determinata disciplina sia i condizionamenti culturali dovuti al contesto storico, geografico e sociale (esempio</a:t>
          </a:r>
          <a:r>
            <a:rPr lang="it-IT" sz="1400" b="0" dirty="0" smtClean="0">
              <a:solidFill>
                <a:schemeClr val="tx1"/>
              </a:solidFill>
            </a:rPr>
            <a:t>:</a:t>
          </a:r>
          <a:r>
            <a:rPr lang="it-IT" sz="1400" b="1" dirty="0" smtClean="0">
              <a:solidFill>
                <a:schemeClr val="tx1"/>
              </a:solidFill>
            </a:rPr>
            <a:t> la camera di </a:t>
          </a:r>
          <a:r>
            <a:rPr lang="it-IT" sz="1400" b="1" dirty="0" err="1" smtClean="0">
              <a:solidFill>
                <a:schemeClr val="tx1"/>
              </a:solidFill>
            </a:rPr>
            <a:t>Ames</a:t>
          </a:r>
          <a:r>
            <a:rPr lang="it-IT" sz="1400" dirty="0" smtClean="0">
              <a:solidFill>
                <a:schemeClr val="tx1"/>
              </a:solidFill>
            </a:rPr>
            <a:t>: l’occhio nella percezione «formula una ipotesi», adottando la visione più probabile secondo la sua esperienza).</a:t>
          </a:r>
          <a:endParaRPr lang="it-IT" sz="1400" dirty="0">
            <a:solidFill>
              <a:schemeClr val="tx1"/>
            </a:solidFill>
          </a:endParaRPr>
        </a:p>
      </dgm:t>
    </dgm:pt>
    <dgm:pt modelId="{7810F827-DCF9-4FFF-B026-869ACB8D0691}" type="parTrans" cxnId="{058CCE00-6D44-4EC3-804B-8F5EA913BE8A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5D66349B-F8C5-4142-85CF-FAF54DD771AD}" type="sibTrans" cxnId="{058CCE00-6D44-4EC3-804B-8F5EA913BE8A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2EC11560-D1B2-43D8-9B5F-BD87B39BFF82}" type="pres">
      <dgm:prSet presAssocID="{FE2B8302-A214-4394-A8E3-AE303FD2F78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A6CC8A36-CE5F-456C-8BEE-D0F2364DF7B6}" type="pres">
      <dgm:prSet presAssocID="{29156146-6A10-4405-BE22-053D1308DAB8}" presName="boxAndChildren" presStyleCnt="0"/>
      <dgm:spPr/>
    </dgm:pt>
    <dgm:pt modelId="{5E148892-075D-4275-8A8C-CAD0773DAC2C}" type="pres">
      <dgm:prSet presAssocID="{29156146-6A10-4405-BE22-053D1308DAB8}" presName="parentTextBox" presStyleLbl="node1" presStyleIdx="0" presStyleCnt="5" custScaleY="129921"/>
      <dgm:spPr/>
      <dgm:t>
        <a:bodyPr/>
        <a:lstStyle/>
        <a:p>
          <a:endParaRPr lang="it-IT"/>
        </a:p>
      </dgm:t>
    </dgm:pt>
    <dgm:pt modelId="{5CFA20F0-227D-4C76-9EFE-1984AADE54AA}" type="pres">
      <dgm:prSet presAssocID="{A692F126-E464-4538-9F2E-3D254378E600}" presName="sp" presStyleCnt="0"/>
      <dgm:spPr/>
    </dgm:pt>
    <dgm:pt modelId="{E79D8C49-0FD3-48F1-A1A9-9DE670AED8B7}" type="pres">
      <dgm:prSet presAssocID="{CC909A38-114C-408E-852B-E05624A19FC5}" presName="arrowAndChildren" presStyleCnt="0"/>
      <dgm:spPr/>
    </dgm:pt>
    <dgm:pt modelId="{9C6AC594-EEE5-44B6-A372-10C267891DCC}" type="pres">
      <dgm:prSet presAssocID="{CC909A38-114C-408E-852B-E05624A19FC5}" presName="parentTextArrow" presStyleLbl="node1" presStyleIdx="1" presStyleCnt="5"/>
      <dgm:spPr/>
      <dgm:t>
        <a:bodyPr/>
        <a:lstStyle/>
        <a:p>
          <a:endParaRPr lang="it-IT"/>
        </a:p>
      </dgm:t>
    </dgm:pt>
    <dgm:pt modelId="{E700CE81-F07A-48A2-8EA0-DD8172A769EF}" type="pres">
      <dgm:prSet presAssocID="{81DE47FA-C836-403B-A7DD-999A0585EE03}" presName="sp" presStyleCnt="0"/>
      <dgm:spPr/>
    </dgm:pt>
    <dgm:pt modelId="{1F955081-B35A-4035-950D-C7134D6E3DA5}" type="pres">
      <dgm:prSet presAssocID="{BB39C414-D1E9-46BC-A4F7-18855D7E4B38}" presName="arrowAndChildren" presStyleCnt="0"/>
      <dgm:spPr/>
    </dgm:pt>
    <dgm:pt modelId="{450803A7-FF7F-4BA8-AA98-275FA1FD9691}" type="pres">
      <dgm:prSet presAssocID="{BB39C414-D1E9-46BC-A4F7-18855D7E4B38}" presName="parentTextArrow" presStyleLbl="node1" presStyleIdx="2" presStyleCnt="5"/>
      <dgm:spPr/>
      <dgm:t>
        <a:bodyPr/>
        <a:lstStyle/>
        <a:p>
          <a:endParaRPr lang="it-IT"/>
        </a:p>
      </dgm:t>
    </dgm:pt>
    <dgm:pt modelId="{60190B4D-D667-4343-9739-9D588DF7F476}" type="pres">
      <dgm:prSet presAssocID="{C6B8C48D-7437-4298-90B7-B7B2A8017B4A}" presName="sp" presStyleCnt="0"/>
      <dgm:spPr/>
    </dgm:pt>
    <dgm:pt modelId="{173EE46F-802E-456B-A43D-28845CA6BA5E}" type="pres">
      <dgm:prSet presAssocID="{42D56298-A32D-4129-8B92-F62CEE037D0D}" presName="arrowAndChildren" presStyleCnt="0"/>
      <dgm:spPr/>
    </dgm:pt>
    <dgm:pt modelId="{F7825AB7-ECDC-4874-8AC9-99CD623EC80A}" type="pres">
      <dgm:prSet presAssocID="{42D56298-A32D-4129-8B92-F62CEE037D0D}" presName="parentTextArrow" presStyleLbl="node1" presStyleIdx="3" presStyleCnt="5"/>
      <dgm:spPr/>
      <dgm:t>
        <a:bodyPr/>
        <a:lstStyle/>
        <a:p>
          <a:endParaRPr lang="it-IT"/>
        </a:p>
      </dgm:t>
    </dgm:pt>
    <dgm:pt modelId="{92EF1789-6EBA-4B38-A244-133D3DF4332A}" type="pres">
      <dgm:prSet presAssocID="{78D17F42-F4CD-4604-B7F4-D628277BA34E}" presName="sp" presStyleCnt="0"/>
      <dgm:spPr/>
    </dgm:pt>
    <dgm:pt modelId="{F52BE637-1DF8-43C3-BC45-00B74054D26D}" type="pres">
      <dgm:prSet presAssocID="{A2F0DC3A-5214-41B7-A66E-B4971A4197EC}" presName="arrowAndChildren" presStyleCnt="0"/>
      <dgm:spPr/>
    </dgm:pt>
    <dgm:pt modelId="{5AE48FF4-8B3D-4D44-A941-68A4082F7AD0}" type="pres">
      <dgm:prSet presAssocID="{A2F0DC3A-5214-41B7-A66E-B4971A4197EC}" presName="parentTextArrow" presStyleLbl="node1" presStyleIdx="4" presStyleCnt="5"/>
      <dgm:spPr/>
      <dgm:t>
        <a:bodyPr/>
        <a:lstStyle/>
        <a:p>
          <a:endParaRPr lang="it-IT"/>
        </a:p>
      </dgm:t>
    </dgm:pt>
  </dgm:ptLst>
  <dgm:cxnLst>
    <dgm:cxn modelId="{F2790300-0576-4B7F-8757-CC215F4A4492}" type="presOf" srcId="{BB39C414-D1E9-46BC-A4F7-18855D7E4B38}" destId="{450803A7-FF7F-4BA8-AA98-275FA1FD9691}" srcOrd="0" destOrd="0" presId="urn:microsoft.com/office/officeart/2005/8/layout/process4"/>
    <dgm:cxn modelId="{E9C5F2C9-51D0-475E-8B0A-6CF4F01EA549}" type="presOf" srcId="{FE2B8302-A214-4394-A8E3-AE303FD2F781}" destId="{2EC11560-D1B2-43D8-9B5F-BD87B39BFF82}" srcOrd="0" destOrd="0" presId="urn:microsoft.com/office/officeart/2005/8/layout/process4"/>
    <dgm:cxn modelId="{6233AC52-B269-4B3D-BE8D-621CEB85AD74}" type="presOf" srcId="{A2F0DC3A-5214-41B7-A66E-B4971A4197EC}" destId="{5AE48FF4-8B3D-4D44-A941-68A4082F7AD0}" srcOrd="0" destOrd="0" presId="urn:microsoft.com/office/officeart/2005/8/layout/process4"/>
    <dgm:cxn modelId="{8D5E2924-FF70-4497-8061-898680F611E2}" srcId="{FE2B8302-A214-4394-A8E3-AE303FD2F781}" destId="{A2F0DC3A-5214-41B7-A66E-B4971A4197EC}" srcOrd="0" destOrd="0" parTransId="{9413DF38-CE65-4BB8-B51A-538FC5D3A294}" sibTransId="{78D17F42-F4CD-4604-B7F4-D628277BA34E}"/>
    <dgm:cxn modelId="{93C8B8CF-B730-44CB-B9A3-6C0B0D3F7024}" type="presOf" srcId="{42D56298-A32D-4129-8B92-F62CEE037D0D}" destId="{F7825AB7-ECDC-4874-8AC9-99CD623EC80A}" srcOrd="0" destOrd="0" presId="urn:microsoft.com/office/officeart/2005/8/layout/process4"/>
    <dgm:cxn modelId="{058CCE00-6D44-4EC3-804B-8F5EA913BE8A}" srcId="{FE2B8302-A214-4394-A8E3-AE303FD2F781}" destId="{29156146-6A10-4405-BE22-053D1308DAB8}" srcOrd="4" destOrd="0" parTransId="{7810F827-DCF9-4FFF-B026-869ACB8D0691}" sibTransId="{5D66349B-F8C5-4142-85CF-FAF54DD771AD}"/>
    <dgm:cxn modelId="{94AD8FF4-DB3D-4914-AD77-2EF8E4A26CAB}" srcId="{FE2B8302-A214-4394-A8E3-AE303FD2F781}" destId="{CC909A38-114C-408E-852B-E05624A19FC5}" srcOrd="3" destOrd="0" parTransId="{2BB2B561-439F-42E1-8057-0B4C02D3B24C}" sibTransId="{A692F126-E464-4538-9F2E-3D254378E600}"/>
    <dgm:cxn modelId="{73B1D4C3-52BC-4008-93D3-E8E643D73C35}" srcId="{FE2B8302-A214-4394-A8E3-AE303FD2F781}" destId="{42D56298-A32D-4129-8B92-F62CEE037D0D}" srcOrd="1" destOrd="0" parTransId="{6830D02F-35FE-4F8C-BF85-0E77691865CB}" sibTransId="{C6B8C48D-7437-4298-90B7-B7B2A8017B4A}"/>
    <dgm:cxn modelId="{FDCD085C-612E-4F18-9018-310A62DDC81F}" type="presOf" srcId="{CC909A38-114C-408E-852B-E05624A19FC5}" destId="{9C6AC594-EEE5-44B6-A372-10C267891DCC}" srcOrd="0" destOrd="0" presId="urn:microsoft.com/office/officeart/2005/8/layout/process4"/>
    <dgm:cxn modelId="{05DDA5FC-62B4-4AA3-B9AC-BD83BB8CD7C5}" srcId="{FE2B8302-A214-4394-A8E3-AE303FD2F781}" destId="{BB39C414-D1E9-46BC-A4F7-18855D7E4B38}" srcOrd="2" destOrd="0" parTransId="{731270AF-0E09-450C-9E9A-6E9FF2483C43}" sibTransId="{81DE47FA-C836-403B-A7DD-999A0585EE03}"/>
    <dgm:cxn modelId="{E5255C37-D80A-4E59-854F-6C2FC234526D}" type="presOf" srcId="{29156146-6A10-4405-BE22-053D1308DAB8}" destId="{5E148892-075D-4275-8A8C-CAD0773DAC2C}" srcOrd="0" destOrd="0" presId="urn:microsoft.com/office/officeart/2005/8/layout/process4"/>
    <dgm:cxn modelId="{B0F2616E-B4F4-4D83-8A60-C3DBCACDF909}" type="presParOf" srcId="{2EC11560-D1B2-43D8-9B5F-BD87B39BFF82}" destId="{A6CC8A36-CE5F-456C-8BEE-D0F2364DF7B6}" srcOrd="0" destOrd="0" presId="urn:microsoft.com/office/officeart/2005/8/layout/process4"/>
    <dgm:cxn modelId="{9BCAB0D9-659C-492C-BDAC-B434AF22EE9B}" type="presParOf" srcId="{A6CC8A36-CE5F-456C-8BEE-D0F2364DF7B6}" destId="{5E148892-075D-4275-8A8C-CAD0773DAC2C}" srcOrd="0" destOrd="0" presId="urn:microsoft.com/office/officeart/2005/8/layout/process4"/>
    <dgm:cxn modelId="{5C7F6A5A-A5C8-4497-8C43-B92699C499E9}" type="presParOf" srcId="{2EC11560-D1B2-43D8-9B5F-BD87B39BFF82}" destId="{5CFA20F0-227D-4C76-9EFE-1984AADE54AA}" srcOrd="1" destOrd="0" presId="urn:microsoft.com/office/officeart/2005/8/layout/process4"/>
    <dgm:cxn modelId="{A3D4817D-CE7D-4C0C-8D86-A3193467C84D}" type="presParOf" srcId="{2EC11560-D1B2-43D8-9B5F-BD87B39BFF82}" destId="{E79D8C49-0FD3-48F1-A1A9-9DE670AED8B7}" srcOrd="2" destOrd="0" presId="urn:microsoft.com/office/officeart/2005/8/layout/process4"/>
    <dgm:cxn modelId="{4EE6B94F-6796-409E-BA7E-B770BFD69B17}" type="presParOf" srcId="{E79D8C49-0FD3-48F1-A1A9-9DE670AED8B7}" destId="{9C6AC594-EEE5-44B6-A372-10C267891DCC}" srcOrd="0" destOrd="0" presId="urn:microsoft.com/office/officeart/2005/8/layout/process4"/>
    <dgm:cxn modelId="{45E479D0-F850-495D-A68E-9E9C907CAECE}" type="presParOf" srcId="{2EC11560-D1B2-43D8-9B5F-BD87B39BFF82}" destId="{E700CE81-F07A-48A2-8EA0-DD8172A769EF}" srcOrd="3" destOrd="0" presId="urn:microsoft.com/office/officeart/2005/8/layout/process4"/>
    <dgm:cxn modelId="{3CFF806D-EE14-4E6A-8643-12A8196781B0}" type="presParOf" srcId="{2EC11560-D1B2-43D8-9B5F-BD87B39BFF82}" destId="{1F955081-B35A-4035-950D-C7134D6E3DA5}" srcOrd="4" destOrd="0" presId="urn:microsoft.com/office/officeart/2005/8/layout/process4"/>
    <dgm:cxn modelId="{5DB236E6-6D4E-4FEB-98C1-E512E1A6E80A}" type="presParOf" srcId="{1F955081-B35A-4035-950D-C7134D6E3DA5}" destId="{450803A7-FF7F-4BA8-AA98-275FA1FD9691}" srcOrd="0" destOrd="0" presId="urn:microsoft.com/office/officeart/2005/8/layout/process4"/>
    <dgm:cxn modelId="{AD42BF8C-D8C4-4F58-BCDC-6A5B100B47EE}" type="presParOf" srcId="{2EC11560-D1B2-43D8-9B5F-BD87B39BFF82}" destId="{60190B4D-D667-4343-9739-9D588DF7F476}" srcOrd="5" destOrd="0" presId="urn:microsoft.com/office/officeart/2005/8/layout/process4"/>
    <dgm:cxn modelId="{F7BEAA0B-CCD8-4495-983D-60638275CB22}" type="presParOf" srcId="{2EC11560-D1B2-43D8-9B5F-BD87B39BFF82}" destId="{173EE46F-802E-456B-A43D-28845CA6BA5E}" srcOrd="6" destOrd="0" presId="urn:microsoft.com/office/officeart/2005/8/layout/process4"/>
    <dgm:cxn modelId="{DDE366A9-A019-4698-A0A3-09205DB0F683}" type="presParOf" srcId="{173EE46F-802E-456B-A43D-28845CA6BA5E}" destId="{F7825AB7-ECDC-4874-8AC9-99CD623EC80A}" srcOrd="0" destOrd="0" presId="urn:microsoft.com/office/officeart/2005/8/layout/process4"/>
    <dgm:cxn modelId="{CBA3FDCE-08C8-4CEF-B86F-A9F5C42884D9}" type="presParOf" srcId="{2EC11560-D1B2-43D8-9B5F-BD87B39BFF82}" destId="{92EF1789-6EBA-4B38-A244-133D3DF4332A}" srcOrd="7" destOrd="0" presId="urn:microsoft.com/office/officeart/2005/8/layout/process4"/>
    <dgm:cxn modelId="{E170B947-50FD-45EA-967A-99D6A07BA71C}" type="presParOf" srcId="{2EC11560-D1B2-43D8-9B5F-BD87B39BFF82}" destId="{F52BE637-1DF8-43C3-BC45-00B74054D26D}" srcOrd="8" destOrd="0" presId="urn:microsoft.com/office/officeart/2005/8/layout/process4"/>
    <dgm:cxn modelId="{207ED749-FC1A-4FE7-A088-6A7C026169D5}" type="presParOf" srcId="{F52BE637-1DF8-43C3-BC45-00B74054D26D}" destId="{5AE48FF4-8B3D-4D44-A941-68A4082F7AD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9395EF7B-ABE6-4369-8B59-E5595CE7058A}" type="doc">
      <dgm:prSet loTypeId="urn:microsoft.com/office/officeart/2009/3/layout/IncreasingArrowsProcess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EA03CD02-C323-4026-B8EE-3145FBB8238B}">
      <dgm:prSet phldrT="[Testo]"/>
      <dgm:spPr/>
      <dgm:t>
        <a:bodyPr/>
        <a:lstStyle/>
        <a:p>
          <a:r>
            <a:rPr lang="it-IT" b="1" dirty="0" err="1" smtClean="0">
              <a:solidFill>
                <a:schemeClr val="tx1"/>
              </a:solidFill>
            </a:rPr>
            <a:t>Ricolfi</a:t>
          </a:r>
          <a:endParaRPr lang="it-IT" b="1" dirty="0">
            <a:solidFill>
              <a:schemeClr val="tx1"/>
            </a:solidFill>
          </a:endParaRPr>
        </a:p>
      </dgm:t>
    </dgm:pt>
    <dgm:pt modelId="{376915A3-2439-4022-A37B-BD590F48E836}" type="parTrans" cxnId="{B25A08F6-0FDF-4CDA-988E-82DA55B9473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357E426-C8BB-4F5D-90CD-6C48C3B6D944}" type="sibTrans" cxnId="{B25A08F6-0FDF-4CDA-988E-82DA55B9473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6F6F817-783A-4998-92A2-90BA6B9518B9}">
      <dgm:prSet phldrT="[Testo]" custT="1"/>
      <dgm:spPr/>
      <dgm:t>
        <a:bodyPr/>
        <a:lstStyle/>
        <a:p>
          <a:r>
            <a:rPr lang="it-IT" sz="1100" dirty="0" smtClean="0">
              <a:solidFill>
                <a:schemeClr val="tx1"/>
              </a:solidFill>
            </a:rPr>
            <a:t>Le contrapposizioni tra approcci diversi alla conoscenza hanno rappresentato risposte diverse al </a:t>
          </a:r>
          <a:r>
            <a:rPr lang="it-IT" sz="1100" b="1" dirty="0" smtClean="0">
              <a:solidFill>
                <a:schemeClr val="tx1"/>
              </a:solidFill>
            </a:rPr>
            <a:t>bisogno di identità delle scienze sociali</a:t>
          </a:r>
          <a:r>
            <a:rPr lang="it-IT" sz="1100" dirty="0" smtClean="0">
              <a:solidFill>
                <a:schemeClr val="tx1"/>
              </a:solidFill>
            </a:rPr>
            <a:t>, che, per affermare la legittimità del proprio sapere e rivendicarne la scientificità o hanno scelto di uniformarsi alle scienze naturali, riconoscendone un primato se non altro temporale, o hanno rivendicato con forza la propria autonomia, sottolineando le differenze con quelle scienze.</a:t>
          </a:r>
          <a:endParaRPr lang="it-IT" sz="1100" dirty="0">
            <a:solidFill>
              <a:schemeClr val="tx1"/>
            </a:solidFill>
          </a:endParaRPr>
        </a:p>
      </dgm:t>
    </dgm:pt>
    <dgm:pt modelId="{97E63BDA-C40C-4B19-8067-B0C92E437965}" type="parTrans" cxnId="{22F9428A-2B66-4594-93DF-137229CF9A7A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CBE74B7-624F-4225-8D6A-240175FAB9F0}" type="sibTrans" cxnId="{22F9428A-2B66-4594-93DF-137229CF9A7A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B71AE15-9AE5-4099-A791-A3294B9113AA}">
      <dgm:prSet phldrT="[Testo]"/>
      <dgm:spPr/>
      <dgm:t>
        <a:bodyPr/>
        <a:lstStyle/>
        <a:p>
          <a:r>
            <a:rPr lang="it-IT" b="1" dirty="0" smtClean="0">
              <a:solidFill>
                <a:schemeClr val="tx1"/>
              </a:solidFill>
            </a:rPr>
            <a:t>Positivismo e Quantità</a:t>
          </a:r>
          <a:endParaRPr lang="it-IT" b="1" dirty="0">
            <a:solidFill>
              <a:schemeClr val="tx1"/>
            </a:solidFill>
          </a:endParaRPr>
        </a:p>
      </dgm:t>
    </dgm:pt>
    <dgm:pt modelId="{404BF043-81CE-4134-B98E-8FEF36A4D402}" type="parTrans" cxnId="{284DBE22-6A58-429E-84A6-F278DAB0722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5909F9D-4D39-47FD-BC12-F23B0C5A516A}" type="sibTrans" cxnId="{284DBE22-6A58-429E-84A6-F278DAB0722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1F7432D-743D-4FA0-8193-235DFF76DAB9}">
      <dgm:prSet phldrT="[Testo]" custT="1"/>
      <dgm:spPr/>
      <dgm:t>
        <a:bodyPr/>
        <a:lstStyle/>
        <a:p>
          <a:r>
            <a:rPr lang="it-IT" sz="1100" dirty="0" smtClean="0">
              <a:solidFill>
                <a:schemeClr val="tx1"/>
              </a:solidFill>
            </a:rPr>
            <a:t>- Accettazione di una serie di presupposti sia sulla natura dell’oggetto di studio che sulle procedure corrette di indagine.</a:t>
          </a:r>
        </a:p>
        <a:p>
          <a:r>
            <a:rPr lang="it-IT" sz="1100" dirty="0" smtClean="0">
              <a:solidFill>
                <a:schemeClr val="tx1"/>
              </a:solidFill>
            </a:rPr>
            <a:t>- Strumento principale di analisi l’accertamento empirico di relazioni tra concetti tradotti in variabili mettendo in secondo piano tutto quel che riguarda intenzionalità e significato che un attore sociale attribuisce al proprio agire.</a:t>
          </a:r>
        </a:p>
        <a:p>
          <a:r>
            <a:rPr lang="it-IT" sz="1100" dirty="0" smtClean="0">
              <a:solidFill>
                <a:schemeClr val="tx1"/>
              </a:solidFill>
            </a:rPr>
            <a:t>- Un’eccessiva preoccupazione per le questioni di misurazione e quantificazione ne sottolineano uno dei limiti.</a:t>
          </a:r>
        </a:p>
      </dgm:t>
    </dgm:pt>
    <dgm:pt modelId="{06BCCC98-92A9-410B-944A-F9FC7C56F19A}" type="parTrans" cxnId="{8A6A2C2C-7C8F-4656-A72D-689D0A67E91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7D8651F-D35E-4A61-B314-38BC97A1B8D8}" type="sibTrans" cxnId="{8A6A2C2C-7C8F-4656-A72D-689D0A67E91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48B99FC-D96C-41CF-8FC4-51F4821184AF}">
      <dgm:prSet phldrT="[Testo]"/>
      <dgm:spPr/>
      <dgm:t>
        <a:bodyPr/>
        <a:lstStyle/>
        <a:p>
          <a:r>
            <a:rPr lang="it-IT" b="1" dirty="0" err="1" smtClean="0">
              <a:solidFill>
                <a:schemeClr val="tx1"/>
              </a:solidFill>
            </a:rPr>
            <a:t>Interpretativismo</a:t>
          </a:r>
          <a:r>
            <a:rPr lang="it-IT" b="1" dirty="0" smtClean="0">
              <a:solidFill>
                <a:schemeClr val="tx1"/>
              </a:solidFill>
            </a:rPr>
            <a:t> e Qualità</a:t>
          </a:r>
          <a:endParaRPr lang="it-IT" b="1" dirty="0">
            <a:solidFill>
              <a:schemeClr val="tx1"/>
            </a:solidFill>
          </a:endParaRPr>
        </a:p>
      </dgm:t>
    </dgm:pt>
    <dgm:pt modelId="{F5E009E6-9930-4BDE-8149-9D34CEF15BA1}" type="parTrans" cxnId="{837CCC3A-3527-438C-8BFF-370FB657169C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B3A215C-C56C-43B6-9591-0C515558B6AE}" type="sibTrans" cxnId="{837CCC3A-3527-438C-8BFF-370FB657169C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F0214D75-DECC-439A-A0FD-C71301C0B491}">
      <dgm:prSet phldrT="[Testo]" custT="1"/>
      <dgm:spPr/>
      <dgm:t>
        <a:bodyPr/>
        <a:lstStyle/>
        <a:p>
          <a:r>
            <a:rPr lang="it-IT" sz="1100" dirty="0" smtClean="0">
              <a:solidFill>
                <a:schemeClr val="tx1"/>
              </a:solidFill>
            </a:rPr>
            <a:t>- Rifiuto del ricorso a tecniche statistiche e modelli matematici e forte spinta sul versante del soggettivismo fino a mettere in discussione la possibilità stessa di generalizzazioni che vadano oltre il singolo individuo.</a:t>
          </a:r>
        </a:p>
        <a:p>
          <a:r>
            <a:rPr lang="it-IT" sz="1100" dirty="0" smtClean="0">
              <a:solidFill>
                <a:schemeClr val="tx1"/>
              </a:solidFill>
            </a:rPr>
            <a:t>- Convinzione che le scienze sociali non possono prescindere dalle conoscenze personali e dalle opinioni dei soggetti studiati.</a:t>
          </a:r>
        </a:p>
        <a:p>
          <a:r>
            <a:rPr lang="it-IT" sz="1100" dirty="0" smtClean="0">
              <a:solidFill>
                <a:schemeClr val="tx1"/>
              </a:solidFill>
            </a:rPr>
            <a:t>- Non basandosi su regole formalizzate ma solo sulle capacità e l’esperienza del ricercatore, il rischio che si corre è di cadere nel banale o di restare troppo ancorati al contesto o alle rappresentazioni di sé che danno gli attori.</a:t>
          </a:r>
          <a:endParaRPr lang="it-IT" sz="1100" dirty="0">
            <a:solidFill>
              <a:schemeClr val="tx1"/>
            </a:solidFill>
          </a:endParaRPr>
        </a:p>
      </dgm:t>
    </dgm:pt>
    <dgm:pt modelId="{4BF47792-05BB-4F41-B963-7C156CD6A638}" type="parTrans" cxnId="{27F6678C-BC34-423F-9AF5-C992B75597B6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921082A-4E38-402D-8BB2-0D49A2A8F62C}" type="sibTrans" cxnId="{27F6678C-BC34-423F-9AF5-C992B75597B6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36FA004-8ED9-4F81-82DC-9C258220D892}">
      <dgm:prSet phldrT="[Testo]" custT="1"/>
      <dgm:spPr/>
      <dgm:t>
        <a:bodyPr/>
        <a:lstStyle/>
        <a:p>
          <a:r>
            <a:rPr lang="it-IT" sz="1100" dirty="0" smtClean="0">
              <a:solidFill>
                <a:schemeClr val="tx1"/>
              </a:solidFill>
            </a:rPr>
            <a:t> </a:t>
          </a:r>
          <a:endParaRPr lang="it-IT" sz="1100" dirty="0">
            <a:solidFill>
              <a:schemeClr val="tx1"/>
            </a:solidFill>
          </a:endParaRPr>
        </a:p>
      </dgm:t>
    </dgm:pt>
    <dgm:pt modelId="{E8F3829B-2652-4DE1-8A9A-1169816089AF}" type="parTrans" cxnId="{6845E74B-CB86-4F73-B9E0-9D2D36704E5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12A2160-1D33-4FC1-9CDE-428332605920}" type="sibTrans" cxnId="{6845E74B-CB86-4F73-B9E0-9D2D36704E5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C7B540D-8CAB-4D4B-AA51-3FCC79C426F2}" type="pres">
      <dgm:prSet presAssocID="{9395EF7B-ABE6-4369-8B59-E5595CE7058A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it-IT"/>
        </a:p>
      </dgm:t>
    </dgm:pt>
    <dgm:pt modelId="{759C91CA-1DFE-49E5-B168-97E392F45FA9}" type="pres">
      <dgm:prSet presAssocID="{EA03CD02-C323-4026-B8EE-3145FBB8238B}" presName="parentText1" presStyleLbl="node1" presStyleIdx="0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D920216-5B8C-48A0-B07B-3B051E90DB0C}" type="pres">
      <dgm:prSet presAssocID="{EA03CD02-C323-4026-B8EE-3145FBB8238B}" presName="childText1" presStyleLbl="solidAlignAcc1" presStyleIdx="0" presStyleCnt="3" custScaleY="10988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9F7A5A1-5FA1-4E14-817C-5A50688F4584}" type="pres">
      <dgm:prSet presAssocID="{EB71AE15-9AE5-4099-A791-A3294B9113AA}" presName="parentText2" presStyleLbl="node1" presStyleIdx="1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52D1EB8-5045-42E7-B79A-532EFAAB32DD}" type="pres">
      <dgm:prSet presAssocID="{EB71AE15-9AE5-4099-A791-A3294B9113AA}" presName="childText2" presStyleLbl="solidAlignAcc1" presStyleIdx="1" presStyleCnt="3" custScaleY="10988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2768BA7-07DD-41AA-9AE3-5BDB89B8B0C5}" type="pres">
      <dgm:prSet presAssocID="{B48B99FC-D96C-41CF-8FC4-51F4821184AF}" presName="parentText3" presStyleLbl="node1" presStyleIdx="2" presStyleCnt="3" custLinFactNeighborY="-5940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BB4E511-C823-4921-B3C1-1CCB4A6FEAA8}" type="pres">
      <dgm:prSet presAssocID="{B48B99FC-D96C-41CF-8FC4-51F4821184AF}" presName="childText3" presStyleLbl="solidAlignAcc1" presStyleIdx="2" presStyleCnt="3" custScaleY="12695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F3770328-4655-42C3-B5DF-2E74317614CA}" type="presOf" srcId="{EA03CD02-C323-4026-B8EE-3145FBB8238B}" destId="{759C91CA-1DFE-49E5-B168-97E392F45FA9}" srcOrd="0" destOrd="0" presId="urn:microsoft.com/office/officeart/2009/3/layout/IncreasingArrowsProcess"/>
    <dgm:cxn modelId="{8744596A-D797-4649-8EBF-A7CD6A4A7544}" type="presOf" srcId="{F0214D75-DECC-439A-A0FD-C71301C0B491}" destId="{DBB4E511-C823-4921-B3C1-1CCB4A6FEAA8}" srcOrd="0" destOrd="0" presId="urn:microsoft.com/office/officeart/2009/3/layout/IncreasingArrowsProcess"/>
    <dgm:cxn modelId="{27F6678C-BC34-423F-9AF5-C992B75597B6}" srcId="{B48B99FC-D96C-41CF-8FC4-51F4821184AF}" destId="{F0214D75-DECC-439A-A0FD-C71301C0B491}" srcOrd="0" destOrd="0" parTransId="{4BF47792-05BB-4F41-B963-7C156CD6A638}" sibTransId="{8921082A-4E38-402D-8BB2-0D49A2A8F62C}"/>
    <dgm:cxn modelId="{837CCC3A-3527-438C-8BFF-370FB657169C}" srcId="{9395EF7B-ABE6-4369-8B59-E5595CE7058A}" destId="{B48B99FC-D96C-41CF-8FC4-51F4821184AF}" srcOrd="2" destOrd="0" parTransId="{F5E009E6-9930-4BDE-8149-9D34CEF15BA1}" sibTransId="{1B3A215C-C56C-43B6-9591-0C515558B6AE}"/>
    <dgm:cxn modelId="{D038FDAF-3F97-4C69-9D40-E8537F2138BF}" type="presOf" srcId="{41F7432D-743D-4FA0-8193-235DFF76DAB9}" destId="{552D1EB8-5045-42E7-B79A-532EFAAB32DD}" srcOrd="0" destOrd="0" presId="urn:microsoft.com/office/officeart/2009/3/layout/IncreasingArrowsProcess"/>
    <dgm:cxn modelId="{C3BBDB26-AF99-4895-8227-82EFF7517C15}" type="presOf" srcId="{E36FA004-8ED9-4F81-82DC-9C258220D892}" destId="{DBB4E511-C823-4921-B3C1-1CCB4A6FEAA8}" srcOrd="0" destOrd="1" presId="urn:microsoft.com/office/officeart/2009/3/layout/IncreasingArrowsProcess"/>
    <dgm:cxn modelId="{BBBC577E-DFFE-4D9B-B2EC-7CA163B508E2}" type="presOf" srcId="{B48B99FC-D96C-41CF-8FC4-51F4821184AF}" destId="{C2768BA7-07DD-41AA-9AE3-5BDB89B8B0C5}" srcOrd="0" destOrd="0" presId="urn:microsoft.com/office/officeart/2009/3/layout/IncreasingArrowsProcess"/>
    <dgm:cxn modelId="{284DBE22-6A58-429E-84A6-F278DAB07224}" srcId="{9395EF7B-ABE6-4369-8B59-E5595CE7058A}" destId="{EB71AE15-9AE5-4099-A791-A3294B9113AA}" srcOrd="1" destOrd="0" parTransId="{404BF043-81CE-4134-B98E-8FEF36A4D402}" sibTransId="{45909F9D-4D39-47FD-BC12-F23B0C5A516A}"/>
    <dgm:cxn modelId="{B25A08F6-0FDF-4CDA-988E-82DA55B94731}" srcId="{9395EF7B-ABE6-4369-8B59-E5595CE7058A}" destId="{EA03CD02-C323-4026-B8EE-3145FBB8238B}" srcOrd="0" destOrd="0" parTransId="{376915A3-2439-4022-A37B-BD590F48E836}" sibTransId="{D357E426-C8BB-4F5D-90CD-6C48C3B6D944}"/>
    <dgm:cxn modelId="{8A6A2C2C-7C8F-4656-A72D-689D0A67E913}" srcId="{EB71AE15-9AE5-4099-A791-A3294B9113AA}" destId="{41F7432D-743D-4FA0-8193-235DFF76DAB9}" srcOrd="0" destOrd="0" parTransId="{06BCCC98-92A9-410B-944A-F9FC7C56F19A}" sibTransId="{27D8651F-D35E-4A61-B314-38BC97A1B8D8}"/>
    <dgm:cxn modelId="{22F9428A-2B66-4594-93DF-137229CF9A7A}" srcId="{EA03CD02-C323-4026-B8EE-3145FBB8238B}" destId="{E6F6F817-783A-4998-92A2-90BA6B9518B9}" srcOrd="0" destOrd="0" parTransId="{97E63BDA-C40C-4B19-8067-B0C92E437965}" sibTransId="{8CBE74B7-624F-4225-8D6A-240175FAB9F0}"/>
    <dgm:cxn modelId="{D3E8F26E-6C14-4D88-8E3E-7E3615528855}" type="presOf" srcId="{E6F6F817-783A-4998-92A2-90BA6B9518B9}" destId="{DD920216-5B8C-48A0-B07B-3B051E90DB0C}" srcOrd="0" destOrd="0" presId="urn:microsoft.com/office/officeart/2009/3/layout/IncreasingArrowsProcess"/>
    <dgm:cxn modelId="{83D0C9F9-B883-41FD-A64E-6CB6431C932E}" type="presOf" srcId="{EB71AE15-9AE5-4099-A791-A3294B9113AA}" destId="{B9F7A5A1-5FA1-4E14-817C-5A50688F4584}" srcOrd="0" destOrd="0" presId="urn:microsoft.com/office/officeart/2009/3/layout/IncreasingArrowsProcess"/>
    <dgm:cxn modelId="{D56CCDCD-FE17-4C68-96B0-53C820002F1C}" type="presOf" srcId="{9395EF7B-ABE6-4369-8B59-E5595CE7058A}" destId="{EC7B540D-8CAB-4D4B-AA51-3FCC79C426F2}" srcOrd="0" destOrd="0" presId="urn:microsoft.com/office/officeart/2009/3/layout/IncreasingArrowsProcess"/>
    <dgm:cxn modelId="{6845E74B-CB86-4F73-B9E0-9D2D36704E54}" srcId="{B48B99FC-D96C-41CF-8FC4-51F4821184AF}" destId="{E36FA004-8ED9-4F81-82DC-9C258220D892}" srcOrd="1" destOrd="0" parTransId="{E8F3829B-2652-4DE1-8A9A-1169816089AF}" sibTransId="{B12A2160-1D33-4FC1-9CDE-428332605920}"/>
    <dgm:cxn modelId="{D27224A0-CDE2-4A45-B1F6-371F0ADB1B4F}" type="presParOf" srcId="{EC7B540D-8CAB-4D4B-AA51-3FCC79C426F2}" destId="{759C91CA-1DFE-49E5-B168-97E392F45FA9}" srcOrd="0" destOrd="0" presId="urn:microsoft.com/office/officeart/2009/3/layout/IncreasingArrowsProcess"/>
    <dgm:cxn modelId="{CA08413A-CF6A-4BF9-B42B-A579694FB83A}" type="presParOf" srcId="{EC7B540D-8CAB-4D4B-AA51-3FCC79C426F2}" destId="{DD920216-5B8C-48A0-B07B-3B051E90DB0C}" srcOrd="1" destOrd="0" presId="urn:microsoft.com/office/officeart/2009/3/layout/IncreasingArrowsProcess"/>
    <dgm:cxn modelId="{F7C9FAB7-1F3A-469D-BCE9-1DBB9637DEF4}" type="presParOf" srcId="{EC7B540D-8CAB-4D4B-AA51-3FCC79C426F2}" destId="{B9F7A5A1-5FA1-4E14-817C-5A50688F4584}" srcOrd="2" destOrd="0" presId="urn:microsoft.com/office/officeart/2009/3/layout/IncreasingArrowsProcess"/>
    <dgm:cxn modelId="{A8EAEB6C-3E13-402A-AD58-843E6B60A672}" type="presParOf" srcId="{EC7B540D-8CAB-4D4B-AA51-3FCC79C426F2}" destId="{552D1EB8-5045-42E7-B79A-532EFAAB32DD}" srcOrd="3" destOrd="0" presId="urn:microsoft.com/office/officeart/2009/3/layout/IncreasingArrowsProcess"/>
    <dgm:cxn modelId="{86BE063F-8570-4FFD-B6C5-38560DE7D503}" type="presParOf" srcId="{EC7B540D-8CAB-4D4B-AA51-3FCC79C426F2}" destId="{C2768BA7-07DD-41AA-9AE3-5BDB89B8B0C5}" srcOrd="4" destOrd="0" presId="urn:microsoft.com/office/officeart/2009/3/layout/IncreasingArrowsProcess"/>
    <dgm:cxn modelId="{A1D556EF-8FCE-4538-A382-3D4366ABF8CB}" type="presParOf" srcId="{EC7B540D-8CAB-4D4B-AA51-3FCC79C426F2}" destId="{DBB4E511-C823-4921-B3C1-1CCB4A6FEAA8}" srcOrd="5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0B89572C-C5F1-41BB-A801-2B3C763ECF5A}" type="doc">
      <dgm:prSet loTypeId="urn:microsoft.com/office/officeart/2005/8/layout/hProcess9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24ED5790-423A-4639-8D16-5A6581C27A07}">
      <dgm:prSet custT="1"/>
      <dgm:spPr/>
      <dgm:t>
        <a:bodyPr/>
        <a:lstStyle/>
        <a:p>
          <a:pPr rtl="0"/>
          <a:r>
            <a:rPr lang="it-IT" sz="1200" b="1" dirty="0" smtClean="0">
              <a:solidFill>
                <a:schemeClr val="tx1"/>
              </a:solidFill>
            </a:rPr>
            <a:t>Non è possibile identificare un paradigma scientifico prevalente.</a:t>
          </a:r>
          <a:endParaRPr lang="it-IT" sz="1200" b="1" dirty="0">
            <a:solidFill>
              <a:schemeClr val="tx1"/>
            </a:solidFill>
          </a:endParaRPr>
        </a:p>
      </dgm:t>
    </dgm:pt>
    <dgm:pt modelId="{C00CAA91-430F-4F88-8BB1-0769620BC703}" type="parTrans" cxnId="{25E695E0-0B15-4E56-8EE9-17B494D7E4B8}">
      <dgm:prSet/>
      <dgm:spPr/>
      <dgm:t>
        <a:bodyPr/>
        <a:lstStyle/>
        <a:p>
          <a:endParaRPr lang="it-IT"/>
        </a:p>
      </dgm:t>
    </dgm:pt>
    <dgm:pt modelId="{D93F4F33-C52B-42BB-B31A-000A7093A4D6}" type="sibTrans" cxnId="{25E695E0-0B15-4E56-8EE9-17B494D7E4B8}">
      <dgm:prSet/>
      <dgm:spPr/>
      <dgm:t>
        <a:bodyPr/>
        <a:lstStyle/>
        <a:p>
          <a:endParaRPr lang="it-IT"/>
        </a:p>
      </dgm:t>
    </dgm:pt>
    <dgm:pt modelId="{3C17B16D-A7B2-4E86-9019-2D817DE6C817}">
      <dgm:prSet custT="1"/>
      <dgm:spPr/>
      <dgm:t>
        <a:bodyPr/>
        <a:lstStyle/>
        <a:p>
          <a:pPr rtl="0"/>
          <a:r>
            <a:rPr lang="it-IT" sz="1200" dirty="0" smtClean="0">
              <a:solidFill>
                <a:schemeClr val="tx1"/>
              </a:solidFill>
            </a:rPr>
            <a:t>Il dibattito su qualità e quantità tende ad ammorbidire i confini di questa distinzione.</a:t>
          </a:r>
          <a:endParaRPr lang="it-IT" sz="1200" dirty="0">
            <a:solidFill>
              <a:schemeClr val="tx1"/>
            </a:solidFill>
          </a:endParaRPr>
        </a:p>
      </dgm:t>
    </dgm:pt>
    <dgm:pt modelId="{66922DBA-A69F-4581-BDDB-3CEE9AE662FE}" type="parTrans" cxnId="{BD739F0A-F703-4164-834B-6AA8A56F0D32}">
      <dgm:prSet/>
      <dgm:spPr/>
      <dgm:t>
        <a:bodyPr/>
        <a:lstStyle/>
        <a:p>
          <a:endParaRPr lang="it-IT"/>
        </a:p>
      </dgm:t>
    </dgm:pt>
    <dgm:pt modelId="{8280DF1B-DEAA-4F4B-BAC2-C08DC6F53933}" type="sibTrans" cxnId="{BD739F0A-F703-4164-834B-6AA8A56F0D32}">
      <dgm:prSet/>
      <dgm:spPr/>
      <dgm:t>
        <a:bodyPr/>
        <a:lstStyle/>
        <a:p>
          <a:endParaRPr lang="it-IT"/>
        </a:p>
      </dgm:t>
    </dgm:pt>
    <dgm:pt modelId="{FAA79805-38AF-4C32-A5B0-89A3D773FECA}">
      <dgm:prSet custT="1"/>
      <dgm:spPr/>
      <dgm:t>
        <a:bodyPr/>
        <a:lstStyle/>
        <a:p>
          <a:pPr rtl="0"/>
          <a:r>
            <a:rPr lang="it-IT" sz="1200" b="1" dirty="0" err="1" smtClean="0">
              <a:solidFill>
                <a:schemeClr val="tx1"/>
              </a:solidFill>
            </a:rPr>
            <a:t>Ricolfi</a:t>
          </a:r>
          <a:r>
            <a:rPr lang="it-IT" sz="1200" dirty="0" smtClean="0">
              <a:solidFill>
                <a:schemeClr val="tx1"/>
              </a:solidFill>
            </a:rPr>
            <a:t> spiega pertanto che: dietro il falso schema di un dibattito sulle tecniche, non fa che</a:t>
          </a:r>
          <a:r>
            <a:rPr lang="it-IT" sz="1200" b="1" dirty="0" smtClean="0">
              <a:solidFill>
                <a:schemeClr val="tx1"/>
              </a:solidFill>
            </a:rPr>
            <a:t> riprodursi la competizione originaria </a:t>
          </a:r>
          <a:r>
            <a:rPr lang="it-IT" sz="1200" dirty="0" smtClean="0">
              <a:solidFill>
                <a:schemeClr val="tx1"/>
              </a:solidFill>
            </a:rPr>
            <a:t>fra i due miti fondativi delle scienze sociali: l’oggettività e l’adeguatezza, il rigore e la profondità. Nei loro limiti, sono entrambi “</a:t>
          </a:r>
          <a:r>
            <a:rPr lang="it-IT" sz="1200" b="1" dirty="0" smtClean="0">
              <a:solidFill>
                <a:schemeClr val="tx1"/>
              </a:solidFill>
            </a:rPr>
            <a:t>buoni miti</a:t>
          </a:r>
          <a:r>
            <a:rPr lang="it-IT" sz="1200" dirty="0" smtClean="0">
              <a:solidFill>
                <a:schemeClr val="tx1"/>
              </a:solidFill>
            </a:rPr>
            <a:t>”, capaci di funzionare da stella polare in molte situazioni concrete. Tutto sta a </a:t>
          </a:r>
          <a:r>
            <a:rPr lang="it-IT" sz="1200" b="1" dirty="0" smtClean="0">
              <a:solidFill>
                <a:schemeClr val="tx1"/>
              </a:solidFill>
            </a:rPr>
            <a:t>non assolutizzarli</a:t>
          </a:r>
          <a:r>
            <a:rPr lang="it-IT" sz="1200" dirty="0" smtClean="0">
              <a:solidFill>
                <a:schemeClr val="tx1"/>
              </a:solidFill>
            </a:rPr>
            <a:t>.</a:t>
          </a:r>
          <a:endParaRPr lang="it-IT" sz="1200" dirty="0">
            <a:solidFill>
              <a:schemeClr val="tx1"/>
            </a:solidFill>
          </a:endParaRPr>
        </a:p>
      </dgm:t>
    </dgm:pt>
    <dgm:pt modelId="{02F20D29-08AA-4102-99A0-84C5ADC25E99}" type="parTrans" cxnId="{E1A4B857-7289-4D26-9B11-556316C90FB9}">
      <dgm:prSet/>
      <dgm:spPr/>
      <dgm:t>
        <a:bodyPr/>
        <a:lstStyle/>
        <a:p>
          <a:endParaRPr lang="it-IT"/>
        </a:p>
      </dgm:t>
    </dgm:pt>
    <dgm:pt modelId="{2EE707FF-DBEA-4C40-AF3F-9CECFF9D3B4C}" type="sibTrans" cxnId="{E1A4B857-7289-4D26-9B11-556316C90FB9}">
      <dgm:prSet/>
      <dgm:spPr/>
      <dgm:t>
        <a:bodyPr/>
        <a:lstStyle/>
        <a:p>
          <a:endParaRPr lang="it-IT"/>
        </a:p>
      </dgm:t>
    </dgm:pt>
    <dgm:pt modelId="{E5FEC0F5-6C7A-4BDA-B645-6512973F3854}">
      <dgm:prSet custT="1"/>
      <dgm:spPr/>
      <dgm:t>
        <a:bodyPr/>
        <a:lstStyle/>
        <a:p>
          <a:pPr rtl="0"/>
          <a:r>
            <a:rPr lang="it-IT" sz="1200" dirty="0" smtClean="0">
              <a:solidFill>
                <a:schemeClr val="tx1"/>
              </a:solidFill>
            </a:rPr>
            <a:t>Si comincia a guardare alla </a:t>
          </a:r>
          <a:r>
            <a:rPr lang="it-IT" sz="1200" b="1" dirty="0" smtClean="0">
              <a:solidFill>
                <a:schemeClr val="tx1"/>
              </a:solidFill>
            </a:rPr>
            <a:t>triangolazione</a:t>
          </a:r>
          <a:r>
            <a:rPr lang="it-IT" sz="1200" dirty="0" smtClean="0">
              <a:solidFill>
                <a:schemeClr val="tx1"/>
              </a:solidFill>
            </a:rPr>
            <a:t> o ricerca di risultati convergenti dall’applicazione di tecniche differenti e da differenti angolazioni.</a:t>
          </a:r>
          <a:endParaRPr lang="it-IT" sz="1200" dirty="0">
            <a:solidFill>
              <a:schemeClr val="tx1"/>
            </a:solidFill>
          </a:endParaRPr>
        </a:p>
      </dgm:t>
    </dgm:pt>
    <dgm:pt modelId="{533D4530-A058-49F1-9CF8-B7C9021A30ED}" type="parTrans" cxnId="{9521570A-39EC-47E6-97B3-CAC8BFE4EFE0}">
      <dgm:prSet/>
      <dgm:spPr/>
      <dgm:t>
        <a:bodyPr/>
        <a:lstStyle/>
        <a:p>
          <a:endParaRPr lang="it-IT"/>
        </a:p>
      </dgm:t>
    </dgm:pt>
    <dgm:pt modelId="{04206B24-6876-4191-B611-67501A8F824D}" type="sibTrans" cxnId="{9521570A-39EC-47E6-97B3-CAC8BFE4EFE0}">
      <dgm:prSet/>
      <dgm:spPr/>
      <dgm:t>
        <a:bodyPr/>
        <a:lstStyle/>
        <a:p>
          <a:endParaRPr lang="it-IT"/>
        </a:p>
      </dgm:t>
    </dgm:pt>
    <dgm:pt modelId="{4F87B985-4C68-438F-970A-B6DAB8E28A23}">
      <dgm:prSet custT="1"/>
      <dgm:spPr/>
      <dgm:t>
        <a:bodyPr/>
        <a:lstStyle/>
        <a:p>
          <a:pPr rtl="0"/>
          <a:r>
            <a:rPr lang="it-IT" sz="1200" dirty="0" smtClean="0">
              <a:solidFill>
                <a:schemeClr val="tx1"/>
              </a:solidFill>
            </a:rPr>
            <a:t>Il dibattito è oggi in piena evoluzione, prevale una posizione che «sostiene la piena legittimità, utilità e </a:t>
          </a:r>
          <a:r>
            <a:rPr lang="it-IT" sz="1200" b="1" dirty="0" smtClean="0">
              <a:solidFill>
                <a:schemeClr val="tx1"/>
              </a:solidFill>
            </a:rPr>
            <a:t>pari dignità </a:t>
          </a:r>
          <a:r>
            <a:rPr lang="it-IT" sz="1200" dirty="0" smtClean="0">
              <a:solidFill>
                <a:schemeClr val="tx1"/>
              </a:solidFill>
            </a:rPr>
            <a:t>dei due metodi, e auspica lo sviluppo di una ricerca sociale che, a seconda delle circostanze e delle opportunità, scelga per l’uno o per l’altro approccio (o per entrambi)» (Corbetta, 2003, p. 87).</a:t>
          </a:r>
          <a:endParaRPr lang="it-IT" sz="1200" dirty="0">
            <a:solidFill>
              <a:schemeClr val="tx1"/>
            </a:solidFill>
          </a:endParaRPr>
        </a:p>
      </dgm:t>
    </dgm:pt>
    <dgm:pt modelId="{A5767C7D-3FC6-40E0-8EF4-65953CFA645A}" type="parTrans" cxnId="{230740B8-AF3A-41A3-A0B1-BF8163ED64EA}">
      <dgm:prSet/>
      <dgm:spPr/>
      <dgm:t>
        <a:bodyPr/>
        <a:lstStyle/>
        <a:p>
          <a:endParaRPr lang="it-IT"/>
        </a:p>
      </dgm:t>
    </dgm:pt>
    <dgm:pt modelId="{8F8F0E63-53A6-40DA-AD3F-DBEB673F8DD8}" type="sibTrans" cxnId="{230740B8-AF3A-41A3-A0B1-BF8163ED64EA}">
      <dgm:prSet/>
      <dgm:spPr/>
      <dgm:t>
        <a:bodyPr/>
        <a:lstStyle/>
        <a:p>
          <a:endParaRPr lang="it-IT"/>
        </a:p>
      </dgm:t>
    </dgm:pt>
    <dgm:pt modelId="{6EE22C0D-2ACA-4A0D-9927-DF0C724FDF48}" type="pres">
      <dgm:prSet presAssocID="{0B89572C-C5F1-41BB-A801-2B3C763ECF5A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18313347-DD9C-46B3-A4ED-99E14F00A3E1}" type="pres">
      <dgm:prSet presAssocID="{0B89572C-C5F1-41BB-A801-2B3C763ECF5A}" presName="arrow" presStyleLbl="bgShp" presStyleIdx="0" presStyleCnt="1"/>
      <dgm:spPr/>
    </dgm:pt>
    <dgm:pt modelId="{D91E7152-DD08-4563-9A76-5B10B8F4CF00}" type="pres">
      <dgm:prSet presAssocID="{0B89572C-C5F1-41BB-A801-2B3C763ECF5A}" presName="linearProcess" presStyleCnt="0"/>
      <dgm:spPr/>
    </dgm:pt>
    <dgm:pt modelId="{366D4F2B-92F9-48F3-B7E0-862B8641E0BD}" type="pres">
      <dgm:prSet presAssocID="{24ED5790-423A-4639-8D16-5A6581C27A07}" presName="textNode" presStyleLbl="node1" presStyleIdx="0" presStyleCnt="5" custScaleX="80694" custScaleY="123458" custLinFactNeighborX="5092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49CC359-C100-48FB-9154-7B3205CE17B9}" type="pres">
      <dgm:prSet presAssocID="{D93F4F33-C52B-42BB-B31A-000A7093A4D6}" presName="sibTrans" presStyleCnt="0"/>
      <dgm:spPr/>
    </dgm:pt>
    <dgm:pt modelId="{7624AAC7-C679-49EF-BF94-151F2A04EC2F}" type="pres">
      <dgm:prSet presAssocID="{3C17B16D-A7B2-4E86-9019-2D817DE6C817}" presName="textNode" presStyleLbl="node1" presStyleIdx="1" presStyleCnt="5" custScaleX="79447" custScaleY="123458" custLinFactNeighborX="182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B6F7787-AB5A-451C-BDAE-FABAF75B3669}" type="pres">
      <dgm:prSet presAssocID="{8280DF1B-DEAA-4F4B-BAC2-C08DC6F53933}" presName="sibTrans" presStyleCnt="0"/>
      <dgm:spPr/>
    </dgm:pt>
    <dgm:pt modelId="{922BC889-054C-4B07-9BD7-CE402CEE00AD}" type="pres">
      <dgm:prSet presAssocID="{FAA79805-38AF-4C32-A5B0-89A3D773FECA}" presName="textNode" presStyleLbl="node1" presStyleIdx="2" presStyleCnt="5" custScaleX="189090" custScaleY="123458" custLinFactNeighborX="-34811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B9EB9B1-861B-4345-A32C-E08F55246558}" type="pres">
      <dgm:prSet presAssocID="{2EE707FF-DBEA-4C40-AF3F-9CECFF9D3B4C}" presName="sibTrans" presStyleCnt="0"/>
      <dgm:spPr/>
    </dgm:pt>
    <dgm:pt modelId="{86BED8AA-B146-4903-A461-92BB94F7229D}" type="pres">
      <dgm:prSet presAssocID="{E5FEC0F5-6C7A-4BDA-B645-6512973F3854}" presName="textNode" presStyleLbl="node1" presStyleIdx="3" presStyleCnt="5" custScaleX="99358" custScaleY="123458" custLinFactNeighborX="-72388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87FFF5F-B1E9-4A3D-BA30-6403916FC281}" type="pres">
      <dgm:prSet presAssocID="{04206B24-6876-4191-B611-67501A8F824D}" presName="sibTrans" presStyleCnt="0"/>
      <dgm:spPr/>
    </dgm:pt>
    <dgm:pt modelId="{2BDDACC4-2740-4BFE-9BC2-CE218977CE17}" type="pres">
      <dgm:prSet presAssocID="{4F87B985-4C68-438F-970A-B6DAB8E28A23}" presName="textNode" presStyleLbl="node1" presStyleIdx="4" presStyleCnt="5" custScaleX="164390" custScaleY="123458" custLinFactNeighborX="-85898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5F6D454C-7EF3-4046-87A8-D1C05737311E}" type="presOf" srcId="{0B89572C-C5F1-41BB-A801-2B3C763ECF5A}" destId="{6EE22C0D-2ACA-4A0D-9927-DF0C724FDF48}" srcOrd="0" destOrd="0" presId="urn:microsoft.com/office/officeart/2005/8/layout/hProcess9"/>
    <dgm:cxn modelId="{A4604D60-C9FD-435B-B169-53D4F801C732}" type="presOf" srcId="{E5FEC0F5-6C7A-4BDA-B645-6512973F3854}" destId="{86BED8AA-B146-4903-A461-92BB94F7229D}" srcOrd="0" destOrd="0" presId="urn:microsoft.com/office/officeart/2005/8/layout/hProcess9"/>
    <dgm:cxn modelId="{226C0C32-5DC2-4BB5-BB7D-FF82DD83C3F6}" type="presOf" srcId="{FAA79805-38AF-4C32-A5B0-89A3D773FECA}" destId="{922BC889-054C-4B07-9BD7-CE402CEE00AD}" srcOrd="0" destOrd="0" presId="urn:microsoft.com/office/officeart/2005/8/layout/hProcess9"/>
    <dgm:cxn modelId="{BD739F0A-F703-4164-834B-6AA8A56F0D32}" srcId="{0B89572C-C5F1-41BB-A801-2B3C763ECF5A}" destId="{3C17B16D-A7B2-4E86-9019-2D817DE6C817}" srcOrd="1" destOrd="0" parTransId="{66922DBA-A69F-4581-BDDB-3CEE9AE662FE}" sibTransId="{8280DF1B-DEAA-4F4B-BAC2-C08DC6F53933}"/>
    <dgm:cxn modelId="{230740B8-AF3A-41A3-A0B1-BF8163ED64EA}" srcId="{0B89572C-C5F1-41BB-A801-2B3C763ECF5A}" destId="{4F87B985-4C68-438F-970A-B6DAB8E28A23}" srcOrd="4" destOrd="0" parTransId="{A5767C7D-3FC6-40E0-8EF4-65953CFA645A}" sibTransId="{8F8F0E63-53A6-40DA-AD3F-DBEB673F8DD8}"/>
    <dgm:cxn modelId="{9521570A-39EC-47E6-97B3-CAC8BFE4EFE0}" srcId="{0B89572C-C5F1-41BB-A801-2B3C763ECF5A}" destId="{E5FEC0F5-6C7A-4BDA-B645-6512973F3854}" srcOrd="3" destOrd="0" parTransId="{533D4530-A058-49F1-9CF8-B7C9021A30ED}" sibTransId="{04206B24-6876-4191-B611-67501A8F824D}"/>
    <dgm:cxn modelId="{3078E730-55D9-49FE-8929-B3BE5436CBF6}" type="presOf" srcId="{3C17B16D-A7B2-4E86-9019-2D817DE6C817}" destId="{7624AAC7-C679-49EF-BF94-151F2A04EC2F}" srcOrd="0" destOrd="0" presId="urn:microsoft.com/office/officeart/2005/8/layout/hProcess9"/>
    <dgm:cxn modelId="{0EB6C84C-74F3-4A84-9209-4A04708B69FC}" type="presOf" srcId="{24ED5790-423A-4639-8D16-5A6581C27A07}" destId="{366D4F2B-92F9-48F3-B7E0-862B8641E0BD}" srcOrd="0" destOrd="0" presId="urn:microsoft.com/office/officeart/2005/8/layout/hProcess9"/>
    <dgm:cxn modelId="{25E695E0-0B15-4E56-8EE9-17B494D7E4B8}" srcId="{0B89572C-C5F1-41BB-A801-2B3C763ECF5A}" destId="{24ED5790-423A-4639-8D16-5A6581C27A07}" srcOrd="0" destOrd="0" parTransId="{C00CAA91-430F-4F88-8BB1-0769620BC703}" sibTransId="{D93F4F33-C52B-42BB-B31A-000A7093A4D6}"/>
    <dgm:cxn modelId="{DD0CEED4-CDF9-4C23-BB77-0B029E9A9004}" type="presOf" srcId="{4F87B985-4C68-438F-970A-B6DAB8E28A23}" destId="{2BDDACC4-2740-4BFE-9BC2-CE218977CE17}" srcOrd="0" destOrd="0" presId="urn:microsoft.com/office/officeart/2005/8/layout/hProcess9"/>
    <dgm:cxn modelId="{E1A4B857-7289-4D26-9B11-556316C90FB9}" srcId="{0B89572C-C5F1-41BB-A801-2B3C763ECF5A}" destId="{FAA79805-38AF-4C32-A5B0-89A3D773FECA}" srcOrd="2" destOrd="0" parTransId="{02F20D29-08AA-4102-99A0-84C5ADC25E99}" sibTransId="{2EE707FF-DBEA-4C40-AF3F-9CECFF9D3B4C}"/>
    <dgm:cxn modelId="{25580480-5905-4F27-96AC-97C513870476}" type="presParOf" srcId="{6EE22C0D-2ACA-4A0D-9927-DF0C724FDF48}" destId="{18313347-DD9C-46B3-A4ED-99E14F00A3E1}" srcOrd="0" destOrd="0" presId="urn:microsoft.com/office/officeart/2005/8/layout/hProcess9"/>
    <dgm:cxn modelId="{197E7FA1-5FEA-40D1-98A0-6AD73116F18A}" type="presParOf" srcId="{6EE22C0D-2ACA-4A0D-9927-DF0C724FDF48}" destId="{D91E7152-DD08-4563-9A76-5B10B8F4CF00}" srcOrd="1" destOrd="0" presId="urn:microsoft.com/office/officeart/2005/8/layout/hProcess9"/>
    <dgm:cxn modelId="{79D8EC9C-DA51-41B1-8CB6-801602AA17DE}" type="presParOf" srcId="{D91E7152-DD08-4563-9A76-5B10B8F4CF00}" destId="{366D4F2B-92F9-48F3-B7E0-862B8641E0BD}" srcOrd="0" destOrd="0" presId="urn:microsoft.com/office/officeart/2005/8/layout/hProcess9"/>
    <dgm:cxn modelId="{E3FF04DE-551E-42D1-B04E-45CDB13BD38A}" type="presParOf" srcId="{D91E7152-DD08-4563-9A76-5B10B8F4CF00}" destId="{D49CC359-C100-48FB-9154-7B3205CE17B9}" srcOrd="1" destOrd="0" presId="urn:microsoft.com/office/officeart/2005/8/layout/hProcess9"/>
    <dgm:cxn modelId="{17D138FB-D4D0-43E1-B02C-0616F5BFE883}" type="presParOf" srcId="{D91E7152-DD08-4563-9A76-5B10B8F4CF00}" destId="{7624AAC7-C679-49EF-BF94-151F2A04EC2F}" srcOrd="2" destOrd="0" presId="urn:microsoft.com/office/officeart/2005/8/layout/hProcess9"/>
    <dgm:cxn modelId="{BE9DA781-9F9C-4CA8-A3B8-464B5BE8380E}" type="presParOf" srcId="{D91E7152-DD08-4563-9A76-5B10B8F4CF00}" destId="{5B6F7787-AB5A-451C-BDAE-FABAF75B3669}" srcOrd="3" destOrd="0" presId="urn:microsoft.com/office/officeart/2005/8/layout/hProcess9"/>
    <dgm:cxn modelId="{7354443D-387E-45E8-AD45-3CAB923E14C6}" type="presParOf" srcId="{D91E7152-DD08-4563-9A76-5B10B8F4CF00}" destId="{922BC889-054C-4B07-9BD7-CE402CEE00AD}" srcOrd="4" destOrd="0" presId="urn:microsoft.com/office/officeart/2005/8/layout/hProcess9"/>
    <dgm:cxn modelId="{03B1F0D9-7E25-4E5E-B783-AE6A1D9A4BC6}" type="presParOf" srcId="{D91E7152-DD08-4563-9A76-5B10B8F4CF00}" destId="{EB9EB9B1-861B-4345-A32C-E08F55246558}" srcOrd="5" destOrd="0" presId="urn:microsoft.com/office/officeart/2005/8/layout/hProcess9"/>
    <dgm:cxn modelId="{ED2FCE38-CDE0-4F59-B5FE-3516324EEA28}" type="presParOf" srcId="{D91E7152-DD08-4563-9A76-5B10B8F4CF00}" destId="{86BED8AA-B146-4903-A461-92BB94F7229D}" srcOrd="6" destOrd="0" presId="urn:microsoft.com/office/officeart/2005/8/layout/hProcess9"/>
    <dgm:cxn modelId="{004AA9C6-BCF4-4A9B-9521-0E66774D51C8}" type="presParOf" srcId="{D91E7152-DD08-4563-9A76-5B10B8F4CF00}" destId="{287FFF5F-B1E9-4A3D-BA30-6403916FC281}" srcOrd="7" destOrd="0" presId="urn:microsoft.com/office/officeart/2005/8/layout/hProcess9"/>
    <dgm:cxn modelId="{FBBCDE8F-1CF8-40E3-BBBC-3C9113C9EA18}" type="presParOf" srcId="{D91E7152-DD08-4563-9A76-5B10B8F4CF00}" destId="{2BDDACC4-2740-4BFE-9BC2-CE218977CE17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98AABCBC-8733-470D-AFD6-2C7A2F55716C}" type="doc">
      <dgm:prSet loTypeId="urn:microsoft.com/office/officeart/2005/8/layout/pyramid2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A0971B0D-8B04-4FE7-9006-91F8155980DC}">
      <dgm:prSet phldrT="[Testo]" custT="1"/>
      <dgm:spPr/>
      <dgm:t>
        <a:bodyPr/>
        <a:lstStyle/>
        <a:p>
          <a:r>
            <a:rPr lang="it-IT" sz="1200" b="1" dirty="0" smtClean="0"/>
            <a:t>Idea di fondo</a:t>
          </a:r>
          <a:r>
            <a:rPr lang="it-IT" sz="1200" dirty="0" smtClean="0"/>
            <a:t>: la combinazione di metodi quantitativi e qualitativi all’interno di una stessa indagine può e deve diventare una pratica stabile e formalizzata, assurgendo allo status di un vero e proprio terzo approccio alla ricerca sociale che si aggiungerebbe agli altri due.</a:t>
          </a:r>
          <a:endParaRPr lang="it-IT" sz="1200" dirty="0"/>
        </a:p>
      </dgm:t>
    </dgm:pt>
    <dgm:pt modelId="{DFE11F75-A4A5-4161-AB2D-7D21B04F3EDE}" type="parTrans" cxnId="{FA54BB6E-D324-404A-AA2A-42FEE238B9A2}">
      <dgm:prSet/>
      <dgm:spPr/>
      <dgm:t>
        <a:bodyPr/>
        <a:lstStyle/>
        <a:p>
          <a:endParaRPr lang="it-IT"/>
        </a:p>
      </dgm:t>
    </dgm:pt>
    <dgm:pt modelId="{6E957514-1263-41D7-896D-BF7BCFE830AB}" type="sibTrans" cxnId="{FA54BB6E-D324-404A-AA2A-42FEE238B9A2}">
      <dgm:prSet/>
      <dgm:spPr/>
      <dgm:t>
        <a:bodyPr/>
        <a:lstStyle/>
        <a:p>
          <a:endParaRPr lang="it-IT"/>
        </a:p>
      </dgm:t>
    </dgm:pt>
    <dgm:pt modelId="{0D075565-4B96-4945-B1B5-E259B6929AD6}">
      <dgm:prSet phldrT="[Testo]" custT="1"/>
      <dgm:spPr/>
      <dgm:t>
        <a:bodyPr/>
        <a:lstStyle/>
        <a:p>
          <a:r>
            <a:rPr lang="it-IT" sz="1200" b="1" dirty="0" smtClean="0"/>
            <a:t>Evidenza</a:t>
          </a:r>
          <a:r>
            <a:rPr lang="it-IT" sz="1200" b="0" dirty="0" smtClean="0"/>
            <a:t>: diventato sempre più frequente l’uso di combinazioni di questi metodi in «disegni misti» di ricerca, finché «nella scorsa decade, la ricerca </a:t>
          </a:r>
          <a:r>
            <a:rPr lang="it-IT" sz="1200" b="0" i="1" dirty="0" smtClean="0"/>
            <a:t>Mixed </a:t>
          </a:r>
          <a:r>
            <a:rPr lang="it-IT" sz="1200" b="0" i="1" dirty="0" err="1" smtClean="0"/>
            <a:t>Methods</a:t>
          </a:r>
          <a:r>
            <a:rPr lang="it-IT" sz="1200" b="0" i="1" dirty="0" smtClean="0"/>
            <a:t> </a:t>
          </a:r>
          <a:r>
            <a:rPr lang="it-IT" sz="1200" b="0" dirty="0" smtClean="0"/>
            <a:t>è emersa come un importante movimento metodologico nelle scienze sociali, e molti stanno cominciando a vederlo come un terzo approccio alla ricerca» </a:t>
          </a:r>
          <a:r>
            <a:rPr lang="pt-BR" sz="1200" b="0" dirty="0" smtClean="0"/>
            <a:t>(Plano Clark et al., 2010, p. 363).</a:t>
          </a:r>
          <a:endParaRPr lang="it-IT" sz="1200" b="1" dirty="0"/>
        </a:p>
      </dgm:t>
    </dgm:pt>
    <dgm:pt modelId="{4ED9D096-E5FB-40AF-AC8D-71A120926B6B}" type="parTrans" cxnId="{14AD7590-72D0-4A0A-993A-09B075D618E4}">
      <dgm:prSet/>
      <dgm:spPr/>
      <dgm:t>
        <a:bodyPr/>
        <a:lstStyle/>
        <a:p>
          <a:endParaRPr lang="it-IT"/>
        </a:p>
      </dgm:t>
    </dgm:pt>
    <dgm:pt modelId="{9FFBE2F7-EA13-4132-A458-FD9A557CBF8D}" type="sibTrans" cxnId="{14AD7590-72D0-4A0A-993A-09B075D618E4}">
      <dgm:prSet/>
      <dgm:spPr/>
      <dgm:t>
        <a:bodyPr/>
        <a:lstStyle/>
        <a:p>
          <a:endParaRPr lang="it-IT"/>
        </a:p>
      </dgm:t>
    </dgm:pt>
    <dgm:pt modelId="{B2A66F29-D872-413B-9DF4-6DD476B75EF6}">
      <dgm:prSet custT="1"/>
      <dgm:spPr/>
      <dgm:t>
        <a:bodyPr/>
        <a:lstStyle/>
        <a:p>
          <a:r>
            <a:rPr lang="it-IT" sz="1200" dirty="0" smtClean="0"/>
            <a:t> </a:t>
          </a:r>
          <a:r>
            <a:rPr lang="it-IT" sz="1200" b="1" dirty="0" smtClean="0"/>
            <a:t>La</a:t>
          </a:r>
          <a:r>
            <a:rPr lang="it-IT" sz="1200" b="0" dirty="0" smtClean="0"/>
            <a:t> </a:t>
          </a:r>
          <a:r>
            <a:rPr lang="it-IT" sz="1200" b="1" dirty="0" smtClean="0"/>
            <a:t>metafora</a:t>
          </a:r>
          <a:r>
            <a:rPr lang="it-IT" sz="1200" b="0" dirty="0" smtClean="0"/>
            <a:t>: come</a:t>
          </a:r>
          <a:r>
            <a:rPr lang="it-IT" sz="1200" dirty="0" smtClean="0"/>
            <a:t> una immagine, per una questione prospettica e per logica tridimensionale, necessita sia di profondità che di sfondo, allo stesso modo la ricerca sociale si nutre di elementi qualitativi, per definizione volti a cogliere la profondità dei fenomeni, ed elementi quantitativi, più spesso utilizzati come uno sfondo per inferenze e generalizzazioni. Una prospettiva o approccio teorico/analitico come i Mixed Method non può prescindere, secondo questa analogia, da un’integrazione armoniosa di qualità e quantità. Questo può essere realizzato sia in prospettiva convergente, dove l’integrazione diventa appunto armonia, sia in prospettiva divergente, dove l’integrazione si fa innovazione verso nuove e arricchite spiegazioni (</a:t>
          </a:r>
          <a:r>
            <a:rPr lang="it-IT" sz="1200" i="1" dirty="0" err="1" smtClean="0"/>
            <a:t>between</a:t>
          </a:r>
          <a:r>
            <a:rPr lang="it-IT" sz="1200" i="1" dirty="0" smtClean="0"/>
            <a:t> </a:t>
          </a:r>
          <a:r>
            <a:rPr lang="it-IT" sz="1200" i="1" dirty="0" err="1" smtClean="0"/>
            <a:t>methods</a:t>
          </a:r>
          <a:r>
            <a:rPr lang="it-IT" sz="1200" i="1" dirty="0" smtClean="0"/>
            <a:t> and </a:t>
          </a:r>
          <a:r>
            <a:rPr lang="it-IT" sz="1200" i="1" dirty="0" err="1" smtClean="0"/>
            <a:t>withinmethods</a:t>
          </a:r>
          <a:r>
            <a:rPr lang="it-IT" sz="1200" dirty="0" smtClean="0"/>
            <a:t>).</a:t>
          </a:r>
          <a:endParaRPr lang="it-IT" sz="1200" dirty="0"/>
        </a:p>
      </dgm:t>
    </dgm:pt>
    <dgm:pt modelId="{9B0A44FF-0277-4CFE-8EA9-65176F76B565}" type="parTrans" cxnId="{00FFE4F0-A5CC-4DA1-B130-D7922411D019}">
      <dgm:prSet/>
      <dgm:spPr/>
      <dgm:t>
        <a:bodyPr/>
        <a:lstStyle/>
        <a:p>
          <a:endParaRPr lang="it-IT"/>
        </a:p>
      </dgm:t>
    </dgm:pt>
    <dgm:pt modelId="{A0F4B037-645A-4B23-9ED9-2BE7CE537206}" type="sibTrans" cxnId="{00FFE4F0-A5CC-4DA1-B130-D7922411D019}">
      <dgm:prSet/>
      <dgm:spPr/>
      <dgm:t>
        <a:bodyPr/>
        <a:lstStyle/>
        <a:p>
          <a:endParaRPr lang="it-IT"/>
        </a:p>
      </dgm:t>
    </dgm:pt>
    <dgm:pt modelId="{3C77824C-BE3D-4FE3-BDC0-D5DAB7504F78}">
      <dgm:prSet/>
      <dgm:spPr/>
      <dgm:t>
        <a:bodyPr/>
        <a:lstStyle/>
        <a:p>
          <a:r>
            <a:rPr lang="it-IT" dirty="0" smtClean="0"/>
            <a:t>Paradigma pragmatista, pluralismo metodologico, realismo critico sono i presupposti epistemologici che reggono questa </a:t>
          </a:r>
          <a:r>
            <a:rPr lang="it-IT" b="1" dirty="0" smtClean="0"/>
            <a:t>visione integrata</a:t>
          </a:r>
          <a:r>
            <a:rPr lang="it-IT" dirty="0" smtClean="0"/>
            <a:t>.</a:t>
          </a:r>
          <a:endParaRPr lang="it-IT" dirty="0"/>
        </a:p>
      </dgm:t>
    </dgm:pt>
    <dgm:pt modelId="{518A873F-C7B5-4BC9-B5EF-756F71D3AA5B}" type="parTrans" cxnId="{81C67058-BFB9-48C8-9E04-D9413CDECE39}">
      <dgm:prSet/>
      <dgm:spPr/>
      <dgm:t>
        <a:bodyPr/>
        <a:lstStyle/>
        <a:p>
          <a:endParaRPr lang="it-IT"/>
        </a:p>
      </dgm:t>
    </dgm:pt>
    <dgm:pt modelId="{F4451468-7FD0-426A-8B48-957BF3EEE26C}" type="sibTrans" cxnId="{81C67058-BFB9-48C8-9E04-D9413CDECE39}">
      <dgm:prSet/>
      <dgm:spPr/>
      <dgm:t>
        <a:bodyPr/>
        <a:lstStyle/>
        <a:p>
          <a:endParaRPr lang="it-IT"/>
        </a:p>
      </dgm:t>
    </dgm:pt>
    <dgm:pt modelId="{6606B529-1DB9-4322-B6BA-571CF17EFFD5}" type="pres">
      <dgm:prSet presAssocID="{98AABCBC-8733-470D-AFD6-2C7A2F55716C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it-IT"/>
        </a:p>
      </dgm:t>
    </dgm:pt>
    <dgm:pt modelId="{37386E13-79E9-42EA-94F9-A05DC2576F11}" type="pres">
      <dgm:prSet presAssocID="{98AABCBC-8733-470D-AFD6-2C7A2F55716C}" presName="pyramid" presStyleLbl="node1" presStyleIdx="0" presStyleCnt="1" custScaleX="148710" custLinFactNeighborX="1297" custLinFactNeighborY="2107"/>
      <dgm:spPr/>
      <dgm:t>
        <a:bodyPr/>
        <a:lstStyle/>
        <a:p>
          <a:endParaRPr lang="it-IT"/>
        </a:p>
      </dgm:t>
    </dgm:pt>
    <dgm:pt modelId="{86DF0DE9-6843-4C93-BD9C-CE2295F3D7BF}" type="pres">
      <dgm:prSet presAssocID="{98AABCBC-8733-470D-AFD6-2C7A2F55716C}" presName="theList" presStyleCnt="0"/>
      <dgm:spPr/>
    </dgm:pt>
    <dgm:pt modelId="{36BAC955-C308-4EFC-9A69-069A691A71ED}" type="pres">
      <dgm:prSet presAssocID="{A0971B0D-8B04-4FE7-9006-91F8155980DC}" presName="aNode" presStyleLbl="fgAcc1" presStyleIdx="0" presStyleCnt="4" custScaleX="181777" custScaleY="123896" custLinFactNeighborX="-50428" custLinFactNeighborY="-6638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9E2BB0D-E3F9-4CDB-8F01-E03FA06D73A2}" type="pres">
      <dgm:prSet presAssocID="{A0971B0D-8B04-4FE7-9006-91F8155980DC}" presName="aSpace" presStyleCnt="0"/>
      <dgm:spPr/>
    </dgm:pt>
    <dgm:pt modelId="{2B758837-E779-466C-B3B5-832C7EAE5A92}" type="pres">
      <dgm:prSet presAssocID="{0D075565-4B96-4945-B1B5-E259B6929AD6}" presName="aNode" presStyleLbl="fgAcc1" presStyleIdx="1" presStyleCnt="4" custScaleX="209423" custScaleY="141774" custLinFactNeighborX="3367" custLinFactNeighborY="-4949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53DCD8D-42FA-43E9-B278-8E1F1A499EFE}" type="pres">
      <dgm:prSet presAssocID="{0D075565-4B96-4945-B1B5-E259B6929AD6}" presName="aSpace" presStyleCnt="0"/>
      <dgm:spPr/>
    </dgm:pt>
    <dgm:pt modelId="{F1CB1D80-9A28-47E8-9837-0B67F2C8ED28}" type="pres">
      <dgm:prSet presAssocID="{B2A66F29-D872-413B-9DF4-6DD476B75EF6}" presName="aNode" presStyleLbl="fgAcc1" presStyleIdx="2" presStyleCnt="4" custScaleX="249803" custScaleY="232913" custLinFactNeighborX="-14194" custLinFactNeighborY="-604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798E811-1B4A-42BC-A003-A04DED80BE57}" type="pres">
      <dgm:prSet presAssocID="{B2A66F29-D872-413B-9DF4-6DD476B75EF6}" presName="aSpace" presStyleCnt="0"/>
      <dgm:spPr/>
    </dgm:pt>
    <dgm:pt modelId="{2FBCBCD0-5EF5-4DFC-9076-4564D6CB9849}" type="pres">
      <dgm:prSet presAssocID="{3C77824C-BE3D-4FE3-BDC0-D5DAB7504F78}" presName="aNode" presStyleLbl="fgAcc1" presStyleIdx="3" presStyleCnt="4" custScaleY="142874" custLinFactY="488" custLinFactNeighborX="39700" custLinFactNeighborY="10000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17A0B5C-94E2-4AF2-A70E-4A1DDDDAC6CA}" type="pres">
      <dgm:prSet presAssocID="{3C77824C-BE3D-4FE3-BDC0-D5DAB7504F78}" presName="aSpace" presStyleCnt="0"/>
      <dgm:spPr/>
    </dgm:pt>
  </dgm:ptLst>
  <dgm:cxnLst>
    <dgm:cxn modelId="{FA54BB6E-D324-404A-AA2A-42FEE238B9A2}" srcId="{98AABCBC-8733-470D-AFD6-2C7A2F55716C}" destId="{A0971B0D-8B04-4FE7-9006-91F8155980DC}" srcOrd="0" destOrd="0" parTransId="{DFE11F75-A4A5-4161-AB2D-7D21B04F3EDE}" sibTransId="{6E957514-1263-41D7-896D-BF7BCFE830AB}"/>
    <dgm:cxn modelId="{80C6A003-1E8A-4AC4-86F8-0659D697A30E}" type="presOf" srcId="{0D075565-4B96-4945-B1B5-E259B6929AD6}" destId="{2B758837-E779-466C-B3B5-832C7EAE5A92}" srcOrd="0" destOrd="0" presId="urn:microsoft.com/office/officeart/2005/8/layout/pyramid2"/>
    <dgm:cxn modelId="{81C67058-BFB9-48C8-9E04-D9413CDECE39}" srcId="{98AABCBC-8733-470D-AFD6-2C7A2F55716C}" destId="{3C77824C-BE3D-4FE3-BDC0-D5DAB7504F78}" srcOrd="3" destOrd="0" parTransId="{518A873F-C7B5-4BC9-B5EF-756F71D3AA5B}" sibTransId="{F4451468-7FD0-426A-8B48-957BF3EEE26C}"/>
    <dgm:cxn modelId="{14AD7590-72D0-4A0A-993A-09B075D618E4}" srcId="{98AABCBC-8733-470D-AFD6-2C7A2F55716C}" destId="{0D075565-4B96-4945-B1B5-E259B6929AD6}" srcOrd="1" destOrd="0" parTransId="{4ED9D096-E5FB-40AF-AC8D-71A120926B6B}" sibTransId="{9FFBE2F7-EA13-4132-A458-FD9A557CBF8D}"/>
    <dgm:cxn modelId="{30E82312-1CD5-4D3A-9B45-058C37EE35AF}" type="presOf" srcId="{B2A66F29-D872-413B-9DF4-6DD476B75EF6}" destId="{F1CB1D80-9A28-47E8-9837-0B67F2C8ED28}" srcOrd="0" destOrd="0" presId="urn:microsoft.com/office/officeart/2005/8/layout/pyramid2"/>
    <dgm:cxn modelId="{A41ED50C-7612-4769-8B00-78365B1E35D3}" type="presOf" srcId="{3C77824C-BE3D-4FE3-BDC0-D5DAB7504F78}" destId="{2FBCBCD0-5EF5-4DFC-9076-4564D6CB9849}" srcOrd="0" destOrd="0" presId="urn:microsoft.com/office/officeart/2005/8/layout/pyramid2"/>
    <dgm:cxn modelId="{00FFE4F0-A5CC-4DA1-B130-D7922411D019}" srcId="{98AABCBC-8733-470D-AFD6-2C7A2F55716C}" destId="{B2A66F29-D872-413B-9DF4-6DD476B75EF6}" srcOrd="2" destOrd="0" parTransId="{9B0A44FF-0277-4CFE-8EA9-65176F76B565}" sibTransId="{A0F4B037-645A-4B23-9ED9-2BE7CE537206}"/>
    <dgm:cxn modelId="{3FEF99BB-8E31-4BDE-B4A2-C33A62A131FC}" type="presOf" srcId="{A0971B0D-8B04-4FE7-9006-91F8155980DC}" destId="{36BAC955-C308-4EFC-9A69-069A691A71ED}" srcOrd="0" destOrd="0" presId="urn:microsoft.com/office/officeart/2005/8/layout/pyramid2"/>
    <dgm:cxn modelId="{A30DB6EA-E141-402D-8E71-B04B87CEE5E4}" type="presOf" srcId="{98AABCBC-8733-470D-AFD6-2C7A2F55716C}" destId="{6606B529-1DB9-4322-B6BA-571CF17EFFD5}" srcOrd="0" destOrd="0" presId="urn:microsoft.com/office/officeart/2005/8/layout/pyramid2"/>
    <dgm:cxn modelId="{996BD657-AF3D-4D6C-BBCC-3031E1CB67ED}" type="presParOf" srcId="{6606B529-1DB9-4322-B6BA-571CF17EFFD5}" destId="{37386E13-79E9-42EA-94F9-A05DC2576F11}" srcOrd="0" destOrd="0" presId="urn:microsoft.com/office/officeart/2005/8/layout/pyramid2"/>
    <dgm:cxn modelId="{CAEDC6C4-AD7E-4AFF-AD67-576836C9C763}" type="presParOf" srcId="{6606B529-1DB9-4322-B6BA-571CF17EFFD5}" destId="{86DF0DE9-6843-4C93-BD9C-CE2295F3D7BF}" srcOrd="1" destOrd="0" presId="urn:microsoft.com/office/officeart/2005/8/layout/pyramid2"/>
    <dgm:cxn modelId="{FABD5D86-5F7C-44BF-8D66-BAFD95FC327C}" type="presParOf" srcId="{86DF0DE9-6843-4C93-BD9C-CE2295F3D7BF}" destId="{36BAC955-C308-4EFC-9A69-069A691A71ED}" srcOrd="0" destOrd="0" presId="urn:microsoft.com/office/officeart/2005/8/layout/pyramid2"/>
    <dgm:cxn modelId="{7048E043-3264-482C-BA95-467601A3FADD}" type="presParOf" srcId="{86DF0DE9-6843-4C93-BD9C-CE2295F3D7BF}" destId="{C9E2BB0D-E3F9-4CDB-8F01-E03FA06D73A2}" srcOrd="1" destOrd="0" presId="urn:microsoft.com/office/officeart/2005/8/layout/pyramid2"/>
    <dgm:cxn modelId="{D04F810F-7DEF-4C21-9B70-A9F1C73947D9}" type="presParOf" srcId="{86DF0DE9-6843-4C93-BD9C-CE2295F3D7BF}" destId="{2B758837-E779-466C-B3B5-832C7EAE5A92}" srcOrd="2" destOrd="0" presId="urn:microsoft.com/office/officeart/2005/8/layout/pyramid2"/>
    <dgm:cxn modelId="{617D7D11-012A-4163-9A3A-84D34BA1C6E5}" type="presParOf" srcId="{86DF0DE9-6843-4C93-BD9C-CE2295F3D7BF}" destId="{953DCD8D-42FA-43E9-B278-8E1F1A499EFE}" srcOrd="3" destOrd="0" presId="urn:microsoft.com/office/officeart/2005/8/layout/pyramid2"/>
    <dgm:cxn modelId="{59E00D46-3E0A-4094-9E16-849C4A882F09}" type="presParOf" srcId="{86DF0DE9-6843-4C93-BD9C-CE2295F3D7BF}" destId="{F1CB1D80-9A28-47E8-9837-0B67F2C8ED28}" srcOrd="4" destOrd="0" presId="urn:microsoft.com/office/officeart/2005/8/layout/pyramid2"/>
    <dgm:cxn modelId="{F215806C-6F2E-4640-9DE8-B1944CADDA38}" type="presParOf" srcId="{86DF0DE9-6843-4C93-BD9C-CE2295F3D7BF}" destId="{2798E811-1B4A-42BC-A003-A04DED80BE57}" srcOrd="5" destOrd="0" presId="urn:microsoft.com/office/officeart/2005/8/layout/pyramid2"/>
    <dgm:cxn modelId="{1724EFCE-1156-4E1A-88DB-7CF447975C48}" type="presParOf" srcId="{86DF0DE9-6843-4C93-BD9C-CE2295F3D7BF}" destId="{2FBCBCD0-5EF5-4DFC-9076-4564D6CB9849}" srcOrd="6" destOrd="0" presId="urn:microsoft.com/office/officeart/2005/8/layout/pyramid2"/>
    <dgm:cxn modelId="{8799AD5B-9FEB-480B-81F5-D5E8A5BF0DE7}" type="presParOf" srcId="{86DF0DE9-6843-4C93-BD9C-CE2295F3D7BF}" destId="{917A0B5C-94E2-4AF2-A70E-4A1DDDDAC6CA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B65115-8D8C-40E8-9102-E526CEB67711}">
      <dsp:nvSpPr>
        <dsp:cNvPr id="0" name=""/>
        <dsp:cNvSpPr/>
      </dsp:nvSpPr>
      <dsp:spPr>
        <a:xfrm>
          <a:off x="5197786" y="3267691"/>
          <a:ext cx="3748697" cy="18181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300" kern="1200" smtClean="0">
              <a:solidFill>
                <a:schemeClr val="tx1"/>
              </a:solidFill>
            </a:rPr>
            <a:t>La </a:t>
          </a:r>
          <a:r>
            <a:rPr lang="it-IT" sz="1300" b="1" kern="1200" smtClean="0">
              <a:solidFill>
                <a:schemeClr val="tx1"/>
              </a:solidFill>
            </a:rPr>
            <a:t>natura</a:t>
          </a:r>
          <a:r>
            <a:rPr lang="it-IT" sz="1300" kern="1200" smtClean="0">
              <a:solidFill>
                <a:schemeClr val="tx1"/>
              </a:solidFill>
            </a:rPr>
            <a:t> sarà considerata come </a:t>
          </a:r>
          <a:r>
            <a:rPr lang="it-IT" sz="1300" b="1" kern="1200" smtClean="0">
              <a:solidFill>
                <a:schemeClr val="tx1"/>
              </a:solidFill>
            </a:rPr>
            <a:t>ordine oggettivo</a:t>
          </a:r>
          <a:r>
            <a:rPr lang="it-IT" sz="1300" kern="1200" smtClean="0">
              <a:solidFill>
                <a:schemeClr val="tx1"/>
              </a:solidFill>
            </a:rPr>
            <a:t>, matematicamente strutturato e ricostruibile attraverso il procedimento scientifico.</a:t>
          </a:r>
          <a:endParaRPr lang="it-IT" sz="1300" kern="1200" dirty="0">
            <a:solidFill>
              <a:schemeClr val="tx1"/>
            </a:solidFill>
          </a:endParaRPr>
        </a:p>
      </dsp:txBody>
      <dsp:txXfrm>
        <a:off x="6362333" y="3762159"/>
        <a:ext cx="2544211" cy="1283714"/>
      </dsp:txXfrm>
    </dsp:sp>
    <dsp:sp modelId="{DB699A97-B156-4CF8-B597-0671A8B8264D}">
      <dsp:nvSpPr>
        <dsp:cNvPr id="0" name=""/>
        <dsp:cNvSpPr/>
      </dsp:nvSpPr>
      <dsp:spPr>
        <a:xfrm>
          <a:off x="0" y="3141446"/>
          <a:ext cx="3748697" cy="20449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200" kern="1200" smtClean="0">
              <a:solidFill>
                <a:schemeClr val="tx1"/>
              </a:solidFill>
            </a:rPr>
            <a:t>Produrre </a:t>
          </a:r>
          <a:r>
            <a:rPr lang="it-IT" sz="1200" b="1" kern="1200" smtClean="0">
              <a:solidFill>
                <a:schemeClr val="tx1"/>
              </a:solidFill>
            </a:rPr>
            <a:t>leggi scientifiche</a:t>
          </a:r>
          <a:r>
            <a:rPr lang="it-IT" sz="1200" kern="1200" smtClean="0">
              <a:solidFill>
                <a:schemeClr val="tx1"/>
              </a:solidFill>
            </a:rPr>
            <a:t>, valide in ogni tempo e in ogni luogo, espresse nel linguaggio universale della matematica,</a:t>
          </a:r>
          <a:endParaRPr lang="it-IT" sz="1200" kern="1200" dirty="0">
            <a:solidFill>
              <a:schemeClr val="tx1"/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200" kern="1200" smtClean="0">
              <a:solidFill>
                <a:schemeClr val="tx1"/>
              </a:solidFill>
            </a:rPr>
            <a:t>Parte da </a:t>
          </a:r>
          <a:r>
            <a:rPr lang="it-IT" sz="1200" b="1" kern="1200" smtClean="0">
              <a:solidFill>
                <a:schemeClr val="tx1"/>
              </a:solidFill>
            </a:rPr>
            <a:t>affermazioni particolari </a:t>
          </a:r>
          <a:r>
            <a:rPr lang="it-IT" sz="1200" kern="1200" smtClean="0">
              <a:solidFill>
                <a:schemeClr val="tx1"/>
              </a:solidFill>
            </a:rPr>
            <a:t>per arrivare ad </a:t>
          </a:r>
          <a:r>
            <a:rPr lang="it-IT" sz="1200" b="1" kern="1200" smtClean="0">
              <a:solidFill>
                <a:schemeClr val="tx1"/>
              </a:solidFill>
            </a:rPr>
            <a:t>affermazioni universali</a:t>
          </a:r>
          <a:r>
            <a:rPr lang="it-IT" sz="1200" kern="1200" smtClean="0">
              <a:solidFill>
                <a:schemeClr val="tx1"/>
              </a:solidFill>
            </a:rPr>
            <a:t>.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44920" y="3697594"/>
        <a:ext cx="2534247" cy="1443841"/>
      </dsp:txXfrm>
    </dsp:sp>
    <dsp:sp modelId="{83B67C73-C6E6-49FF-A28C-33D60009FB4C}">
      <dsp:nvSpPr>
        <dsp:cNvPr id="0" name=""/>
        <dsp:cNvSpPr/>
      </dsp:nvSpPr>
      <dsp:spPr>
        <a:xfrm>
          <a:off x="5332057" y="166647"/>
          <a:ext cx="3632430" cy="25664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200" b="1" kern="1200" smtClean="0">
              <a:solidFill>
                <a:schemeClr val="tx1"/>
              </a:solidFill>
            </a:rPr>
            <a:t>Galileo</a:t>
          </a:r>
          <a:r>
            <a:rPr lang="it-IT" sz="1200" kern="1200" smtClean="0">
              <a:solidFill>
                <a:schemeClr val="tx1"/>
              </a:solidFill>
            </a:rPr>
            <a:t> afferma la </a:t>
          </a:r>
          <a:r>
            <a:rPr lang="it-IT" sz="1200" b="1" kern="1200" smtClean="0">
              <a:solidFill>
                <a:schemeClr val="tx1"/>
              </a:solidFill>
            </a:rPr>
            <a:t>moderna idea di scienza</a:t>
          </a:r>
          <a:r>
            <a:rPr lang="it-IT" sz="1200" kern="1200" smtClean="0">
              <a:solidFill>
                <a:schemeClr val="tx1"/>
              </a:solidFill>
            </a:rPr>
            <a:t>, il cui compito «è formulare, controllare e decidere asserti che descrivano le relazioni matematiche che intercorrono tra le proprietà quantificabili degli oggetti. Essi devono essere controllati e decisi in modo impersonale, senza alcun contributo delle conoscenze e delle valutazioni di singoli scienziati» 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6478163" y="223024"/>
        <a:ext cx="2429947" cy="1812096"/>
      </dsp:txXfrm>
    </dsp:sp>
    <dsp:sp modelId="{7A85A4CA-7CF1-4F18-BB0B-A9B4FEB57D8B}">
      <dsp:nvSpPr>
        <dsp:cNvPr id="0" name=""/>
        <dsp:cNvSpPr/>
      </dsp:nvSpPr>
      <dsp:spPr>
        <a:xfrm>
          <a:off x="0" y="168305"/>
          <a:ext cx="3748697" cy="220657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200" kern="1200" smtClean="0">
              <a:solidFill>
                <a:schemeClr val="tx1"/>
              </a:solidFill>
            </a:rPr>
            <a:t>La </a:t>
          </a:r>
          <a:r>
            <a:rPr lang="it-IT" sz="1200" b="1" kern="1200" smtClean="0">
              <a:solidFill>
                <a:schemeClr val="tx1"/>
              </a:solidFill>
            </a:rPr>
            <a:t>rivoluzione copernicana </a:t>
          </a:r>
          <a:r>
            <a:rPr lang="it-IT" sz="1200" kern="1200" smtClean="0">
              <a:solidFill>
                <a:schemeClr val="tx1"/>
              </a:solidFill>
            </a:rPr>
            <a:t>sostituisce l’idea aristotelica della scienza adottata dalla chiesa cattolica e il principio dell’</a:t>
          </a:r>
          <a:r>
            <a:rPr lang="it-IT" sz="1200" i="1" kern="1200" smtClean="0">
              <a:solidFill>
                <a:schemeClr val="tx1"/>
              </a:solidFill>
            </a:rPr>
            <a:t>ipse dixit</a:t>
          </a:r>
          <a:endParaRPr lang="it-IT" sz="1200" kern="1200" dirty="0">
            <a:solidFill>
              <a:schemeClr val="tx1"/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200" kern="1200" smtClean="0">
              <a:solidFill>
                <a:schemeClr val="tx1"/>
              </a:solidFill>
            </a:rPr>
            <a:t>Si afferma il </a:t>
          </a:r>
          <a:r>
            <a:rPr lang="it-IT" sz="1200" b="1" kern="1200" smtClean="0">
              <a:solidFill>
                <a:schemeClr val="tx1"/>
              </a:solidFill>
            </a:rPr>
            <a:t>pensiero scientifico </a:t>
          </a:r>
          <a:r>
            <a:rPr lang="it-IT" sz="1200" kern="1200" smtClean="0">
              <a:solidFill>
                <a:schemeClr val="tx1"/>
              </a:solidFill>
            </a:rPr>
            <a:t>basato su prove empiriche, osservazione e confronto con la realtà ‘oggettiva’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48471" y="216776"/>
        <a:ext cx="2527145" cy="1557986"/>
      </dsp:txXfrm>
    </dsp:sp>
    <dsp:sp modelId="{78C7B6A6-D44D-4796-84E4-9670884747DE}">
      <dsp:nvSpPr>
        <dsp:cNvPr id="0" name=""/>
        <dsp:cNvSpPr/>
      </dsp:nvSpPr>
      <dsp:spPr>
        <a:xfrm>
          <a:off x="2275138" y="349178"/>
          <a:ext cx="2157283" cy="2157283"/>
        </a:xfrm>
        <a:prstGeom prst="pieWedg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b="1" kern="1200" smtClean="0">
              <a:solidFill>
                <a:schemeClr val="tx1"/>
              </a:solidFill>
            </a:rPr>
            <a:t>Fine 1500: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smtClean="0">
              <a:solidFill>
                <a:schemeClr val="tx1"/>
              </a:solidFill>
            </a:rPr>
            <a:t>- Nasce la </a:t>
          </a:r>
          <a:r>
            <a:rPr lang="it-IT" sz="1200" b="1" kern="1200" smtClean="0">
              <a:solidFill>
                <a:schemeClr val="tx1"/>
              </a:solidFill>
            </a:rPr>
            <a:t>scienza moderna </a:t>
          </a:r>
          <a:r>
            <a:rPr lang="it-IT" sz="1200" kern="1200" smtClean="0">
              <a:solidFill>
                <a:schemeClr val="tx1"/>
              </a:solidFill>
            </a:rPr>
            <a:t>con Galileo Galilei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2906992" y="981032"/>
        <a:ext cx="1525429" cy="1525429"/>
      </dsp:txXfrm>
    </dsp:sp>
    <dsp:sp modelId="{58559C04-9A20-4683-B539-0A30AEF17205}">
      <dsp:nvSpPr>
        <dsp:cNvPr id="0" name=""/>
        <dsp:cNvSpPr/>
      </dsp:nvSpPr>
      <dsp:spPr>
        <a:xfrm rot="5400000">
          <a:off x="4532065" y="349178"/>
          <a:ext cx="2157283" cy="2157283"/>
        </a:xfrm>
        <a:prstGeom prst="pieWedg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smtClean="0">
              <a:solidFill>
                <a:schemeClr val="tx1"/>
              </a:solidFill>
            </a:rPr>
            <a:t>Il </a:t>
          </a:r>
          <a:r>
            <a:rPr lang="it-IT" sz="1200" b="1" kern="1200" smtClean="0">
              <a:solidFill>
                <a:schemeClr val="tx1"/>
              </a:solidFill>
            </a:rPr>
            <a:t>metodo</a:t>
          </a:r>
          <a:r>
            <a:rPr lang="it-IT" sz="1200" kern="1200" smtClean="0">
              <a:solidFill>
                <a:schemeClr val="tx1"/>
              </a:solidFill>
            </a:rPr>
            <a:t> diviene il fondamento della conoscenza scientifica e </a:t>
          </a:r>
          <a:r>
            <a:rPr lang="it-IT" sz="1200" b="1" kern="1200" smtClean="0">
              <a:solidFill>
                <a:schemeClr val="tx1"/>
              </a:solidFill>
            </a:rPr>
            <a:t>Cartesio</a:t>
          </a:r>
          <a:r>
            <a:rPr lang="it-IT" sz="1200" kern="1200" smtClean="0">
              <a:solidFill>
                <a:schemeClr val="tx1"/>
              </a:solidFill>
            </a:rPr>
            <a:t> ne proclama il </a:t>
          </a:r>
          <a:r>
            <a:rPr lang="it-IT" sz="1200" b="1" kern="1200" smtClean="0">
              <a:solidFill>
                <a:schemeClr val="tx1"/>
              </a:solidFill>
            </a:rPr>
            <a:t>ruolo</a:t>
          </a:r>
          <a:r>
            <a:rPr lang="it-IT" sz="1200" kern="1200" smtClean="0">
              <a:solidFill>
                <a:schemeClr val="tx1"/>
              </a:solidFill>
            </a:rPr>
            <a:t> </a:t>
          </a:r>
          <a:r>
            <a:rPr lang="it-IT" sz="1200" b="1" kern="1200" smtClean="0">
              <a:solidFill>
                <a:schemeClr val="tx1"/>
              </a:solidFill>
            </a:rPr>
            <a:t>centrale nella conoscenza</a:t>
          </a:r>
          <a:r>
            <a:rPr lang="it-IT" sz="1200" kern="1200" smtClean="0">
              <a:solidFill>
                <a:schemeClr val="tx1"/>
              </a:solidFill>
            </a:rPr>
            <a:t>.</a:t>
          </a:r>
          <a:endParaRPr lang="it-IT" sz="1200" kern="1200" dirty="0">
            <a:solidFill>
              <a:schemeClr val="tx1"/>
            </a:solidFill>
          </a:endParaRPr>
        </a:p>
      </dsp:txBody>
      <dsp:txXfrm rot="-5400000">
        <a:off x="4532065" y="981032"/>
        <a:ext cx="1525429" cy="1525429"/>
      </dsp:txXfrm>
    </dsp:sp>
    <dsp:sp modelId="{B0311811-1A31-4CD1-87B2-AC6AD911B0B1}">
      <dsp:nvSpPr>
        <dsp:cNvPr id="0" name=""/>
        <dsp:cNvSpPr/>
      </dsp:nvSpPr>
      <dsp:spPr>
        <a:xfrm rot="10800000">
          <a:off x="4532065" y="2606105"/>
          <a:ext cx="2157283" cy="2157283"/>
        </a:xfrm>
        <a:prstGeom prst="pieWedg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1200" kern="1200" smtClean="0">
            <a:solidFill>
              <a:schemeClr val="tx1"/>
            </a:solidFill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1200" kern="1200" smtClean="0">
            <a:solidFill>
              <a:schemeClr val="tx1"/>
            </a:solidFill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1200" kern="1200" smtClean="0">
            <a:solidFill>
              <a:schemeClr val="tx1"/>
            </a:solidFill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smtClean="0">
              <a:solidFill>
                <a:schemeClr val="tx1"/>
              </a:solidFill>
            </a:rPr>
            <a:t>Galileo introduce il </a:t>
          </a:r>
          <a:r>
            <a:rPr lang="it-IT" sz="1200" b="1" kern="1200" smtClean="0">
              <a:solidFill>
                <a:schemeClr val="tx1"/>
              </a:solidFill>
            </a:rPr>
            <a:t>concetto di misurazione </a:t>
          </a:r>
          <a:r>
            <a:rPr lang="it-IT" sz="1200" kern="1200" smtClean="0">
              <a:solidFill>
                <a:schemeClr val="tx1"/>
              </a:solidFill>
            </a:rPr>
            <a:t>e con esso formailzza il </a:t>
          </a:r>
          <a:r>
            <a:rPr lang="it-IT" sz="1200" b="1" kern="1200" smtClean="0">
              <a:solidFill>
                <a:schemeClr val="tx1"/>
              </a:solidFill>
            </a:rPr>
            <a:t>metodo sperimentale </a:t>
          </a:r>
          <a:r>
            <a:rPr lang="it-IT" sz="1200" kern="1200" smtClean="0">
              <a:solidFill>
                <a:schemeClr val="tx1"/>
              </a:solidFill>
            </a:rPr>
            <a:t>tra </a:t>
          </a:r>
          <a:r>
            <a:rPr lang="it-IT" sz="1200" b="1" kern="1200" smtClean="0">
              <a:solidFill>
                <a:schemeClr val="tx1"/>
              </a:solidFill>
            </a:rPr>
            <a:t>misura, ipotesi e cimento</a:t>
          </a:r>
          <a:r>
            <a:rPr lang="it-IT" sz="1200" kern="1200" smtClean="0">
              <a:solidFill>
                <a:schemeClr val="tx1"/>
              </a:solidFill>
            </a:rPr>
            <a:t>.</a:t>
          </a:r>
          <a:endParaRPr lang="it-IT" sz="1200" kern="1200" dirty="0">
            <a:solidFill>
              <a:schemeClr val="tx1"/>
            </a:solidFill>
          </a:endParaRPr>
        </a:p>
      </dsp:txBody>
      <dsp:txXfrm rot="10800000">
        <a:off x="4532065" y="2606105"/>
        <a:ext cx="1525429" cy="1525429"/>
      </dsp:txXfrm>
    </dsp:sp>
    <dsp:sp modelId="{18998910-1A08-4372-AF1D-3BDF1296D9A5}">
      <dsp:nvSpPr>
        <dsp:cNvPr id="0" name=""/>
        <dsp:cNvSpPr/>
      </dsp:nvSpPr>
      <dsp:spPr>
        <a:xfrm rot="16200000">
          <a:off x="2275138" y="2606105"/>
          <a:ext cx="2157283" cy="2157283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300" kern="1200" smtClean="0">
              <a:solidFill>
                <a:schemeClr val="tx1"/>
              </a:solidFill>
            </a:rPr>
            <a:t>Idea di </a:t>
          </a:r>
          <a:r>
            <a:rPr lang="it-IT" sz="1300" b="1" kern="1200" smtClean="0">
              <a:solidFill>
                <a:schemeClr val="tx1"/>
              </a:solidFill>
            </a:rPr>
            <a:t>scienza</a:t>
          </a:r>
          <a:r>
            <a:rPr lang="it-IT" sz="1300" kern="1200" smtClean="0">
              <a:solidFill>
                <a:schemeClr val="tx1"/>
              </a:solidFill>
            </a:rPr>
            <a:t> come disciplina </a:t>
          </a:r>
          <a:r>
            <a:rPr lang="it-IT" sz="1300" b="1" kern="1200" smtClean="0">
              <a:solidFill>
                <a:schemeClr val="tx1"/>
              </a:solidFill>
            </a:rPr>
            <a:t>nomotetica</a:t>
          </a:r>
          <a:r>
            <a:rPr lang="it-IT" sz="1300" kern="1200" smtClean="0">
              <a:solidFill>
                <a:schemeClr val="tx1"/>
              </a:solidFill>
            </a:rPr>
            <a:t> che procede in </a:t>
          </a:r>
          <a:r>
            <a:rPr lang="it-IT" sz="1300" b="1" kern="1200" smtClean="0">
              <a:solidFill>
                <a:schemeClr val="tx1"/>
              </a:solidFill>
            </a:rPr>
            <a:t>modo induttivo </a:t>
          </a:r>
          <a:r>
            <a:rPr lang="it-IT" sz="1300" kern="1200" smtClean="0">
              <a:solidFill>
                <a:schemeClr val="tx1"/>
              </a:solidFill>
            </a:rPr>
            <a:t>e si fonda sull’</a:t>
          </a:r>
          <a:r>
            <a:rPr lang="it-IT" sz="1300" b="1" kern="1200" smtClean="0">
              <a:solidFill>
                <a:schemeClr val="tx1"/>
              </a:solidFill>
            </a:rPr>
            <a:t>esperienza</a:t>
          </a:r>
          <a:r>
            <a:rPr lang="it-IT" sz="1300" kern="1200" smtClean="0">
              <a:solidFill>
                <a:schemeClr val="tx1"/>
              </a:solidFill>
            </a:rPr>
            <a:t>.</a:t>
          </a:r>
          <a:endParaRPr lang="it-IT" sz="1300" kern="1200" dirty="0">
            <a:solidFill>
              <a:schemeClr val="tx1"/>
            </a:solidFill>
          </a:endParaRPr>
        </a:p>
      </dsp:txBody>
      <dsp:txXfrm rot="5400000">
        <a:off x="2906992" y="2606105"/>
        <a:ext cx="1525429" cy="1525429"/>
      </dsp:txXfrm>
    </dsp:sp>
    <dsp:sp modelId="{4B6FF2A7-8C20-4720-BE33-83A09912CF6A}">
      <dsp:nvSpPr>
        <dsp:cNvPr id="0" name=""/>
        <dsp:cNvSpPr/>
      </dsp:nvSpPr>
      <dsp:spPr>
        <a:xfrm>
          <a:off x="4109826" y="2107887"/>
          <a:ext cx="744835" cy="647683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D47CA6-02FB-4377-ABF8-8996EE3354C8}">
      <dsp:nvSpPr>
        <dsp:cNvPr id="0" name=""/>
        <dsp:cNvSpPr/>
      </dsp:nvSpPr>
      <dsp:spPr>
        <a:xfrm rot="10800000">
          <a:off x="4109826" y="2160243"/>
          <a:ext cx="744835" cy="647683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BB08A8-7FF4-46DE-A35A-1080250E9E3D}">
      <dsp:nvSpPr>
        <dsp:cNvPr id="0" name=""/>
        <dsp:cNvSpPr/>
      </dsp:nvSpPr>
      <dsp:spPr>
        <a:xfrm>
          <a:off x="0" y="195556"/>
          <a:ext cx="8229600" cy="1198543"/>
        </a:xfrm>
        <a:prstGeom prst="rightArrow">
          <a:avLst>
            <a:gd name="adj1" fmla="val 5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254000" bIns="190269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100" kern="1200" dirty="0" smtClean="0">
              <a:solidFill>
                <a:schemeClr val="tx1"/>
              </a:solidFill>
            </a:rPr>
            <a:t>IL </a:t>
          </a:r>
          <a:r>
            <a:rPr lang="it-IT" sz="2100" b="1" kern="1200" dirty="0" smtClean="0">
              <a:solidFill>
                <a:schemeClr val="tx1"/>
              </a:solidFill>
            </a:rPr>
            <a:t>METODO SCENTIFICO</a:t>
          </a:r>
          <a:endParaRPr lang="it-IT" sz="2100" b="1" kern="1200" dirty="0">
            <a:solidFill>
              <a:schemeClr val="tx1"/>
            </a:solidFill>
          </a:endParaRPr>
        </a:p>
      </dsp:txBody>
      <dsp:txXfrm>
        <a:off x="0" y="495192"/>
        <a:ext cx="7929964" cy="599271"/>
      </dsp:txXfrm>
    </dsp:sp>
    <dsp:sp modelId="{FE3122E6-6BB4-4EE0-A365-ACAD7437DBE6}">
      <dsp:nvSpPr>
        <dsp:cNvPr id="0" name=""/>
        <dsp:cNvSpPr/>
      </dsp:nvSpPr>
      <dsp:spPr>
        <a:xfrm>
          <a:off x="0" y="1119806"/>
          <a:ext cx="2534716" cy="230883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500" kern="1200" dirty="0" smtClean="0">
              <a:solidFill>
                <a:schemeClr val="tx1"/>
              </a:solidFill>
            </a:rPr>
            <a:t>«… programma che stabilisce in anticipo una serie non modificabile di operazioni eseguendo le quali si raggiunge la conoscenza scientifica su un qualsiasi argomento …» (Marradi, 2007, p.13)</a:t>
          </a:r>
          <a:endParaRPr lang="it-IT" sz="1500" kern="1200" dirty="0">
            <a:solidFill>
              <a:schemeClr val="tx1"/>
            </a:solidFill>
          </a:endParaRPr>
        </a:p>
      </dsp:txBody>
      <dsp:txXfrm>
        <a:off x="0" y="1119806"/>
        <a:ext cx="2534716" cy="2308835"/>
      </dsp:txXfrm>
    </dsp:sp>
    <dsp:sp modelId="{D3568EA4-3F5C-47FE-A80E-35D9EA942C53}">
      <dsp:nvSpPr>
        <dsp:cNvPr id="0" name=""/>
        <dsp:cNvSpPr/>
      </dsp:nvSpPr>
      <dsp:spPr>
        <a:xfrm>
          <a:off x="2534716" y="595070"/>
          <a:ext cx="5694883" cy="1198543"/>
        </a:xfrm>
        <a:prstGeom prst="rightArrow">
          <a:avLst>
            <a:gd name="adj1" fmla="val 5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254000" bIns="190269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100" kern="1200" dirty="0" smtClean="0">
              <a:solidFill>
                <a:schemeClr val="tx1"/>
              </a:solidFill>
            </a:rPr>
            <a:t>Prima implicazione</a:t>
          </a:r>
          <a:endParaRPr lang="it-IT" sz="2100" kern="1200" dirty="0">
            <a:solidFill>
              <a:schemeClr val="tx1"/>
            </a:solidFill>
          </a:endParaRPr>
        </a:p>
      </dsp:txBody>
      <dsp:txXfrm>
        <a:off x="2534716" y="894706"/>
        <a:ext cx="5395247" cy="599271"/>
      </dsp:txXfrm>
    </dsp:sp>
    <dsp:sp modelId="{9E132E54-1910-4EBD-BDBD-C750B88C9D79}">
      <dsp:nvSpPr>
        <dsp:cNvPr id="0" name=""/>
        <dsp:cNvSpPr/>
      </dsp:nvSpPr>
      <dsp:spPr>
        <a:xfrm>
          <a:off x="2534716" y="1519320"/>
          <a:ext cx="2534716" cy="230883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500" b="1" kern="1200" dirty="0" smtClean="0">
              <a:solidFill>
                <a:schemeClr val="tx1"/>
              </a:solidFill>
            </a:rPr>
            <a:t>Unicità del metodo scientifico</a:t>
          </a:r>
          <a:r>
            <a:rPr lang="it-IT" sz="1500" kern="1200" dirty="0" smtClean="0">
              <a:solidFill>
                <a:schemeClr val="tx1"/>
              </a:solidFill>
            </a:rPr>
            <a:t>, considerato un metodo universale, fondato sulla matematica, applicabile a tutti i campi della conoscenza scientifica.</a:t>
          </a:r>
          <a:endParaRPr lang="it-IT" sz="1500" kern="1200" dirty="0">
            <a:solidFill>
              <a:schemeClr val="tx1"/>
            </a:solidFill>
          </a:endParaRPr>
        </a:p>
      </dsp:txBody>
      <dsp:txXfrm>
        <a:off x="2534716" y="1519320"/>
        <a:ext cx="2534716" cy="2308835"/>
      </dsp:txXfrm>
    </dsp:sp>
    <dsp:sp modelId="{5F93C2F6-78F3-4FD6-888D-85900F79AEC2}">
      <dsp:nvSpPr>
        <dsp:cNvPr id="0" name=""/>
        <dsp:cNvSpPr/>
      </dsp:nvSpPr>
      <dsp:spPr>
        <a:xfrm>
          <a:off x="5069433" y="994585"/>
          <a:ext cx="3160166" cy="1198543"/>
        </a:xfrm>
        <a:prstGeom prst="rightArrow">
          <a:avLst>
            <a:gd name="adj1" fmla="val 5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254000" bIns="190269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100" kern="1200" dirty="0" smtClean="0">
              <a:solidFill>
                <a:schemeClr val="tx1"/>
              </a:solidFill>
            </a:rPr>
            <a:t>Seconda implicazione</a:t>
          </a:r>
          <a:endParaRPr lang="it-IT" sz="2100" kern="1200" dirty="0">
            <a:solidFill>
              <a:schemeClr val="tx1"/>
            </a:solidFill>
          </a:endParaRPr>
        </a:p>
      </dsp:txBody>
      <dsp:txXfrm>
        <a:off x="5069433" y="1294221"/>
        <a:ext cx="2860530" cy="599271"/>
      </dsp:txXfrm>
    </dsp:sp>
    <dsp:sp modelId="{ABD4C178-1231-4CFC-9A5C-907AD66B8579}">
      <dsp:nvSpPr>
        <dsp:cNvPr id="0" name=""/>
        <dsp:cNvSpPr/>
      </dsp:nvSpPr>
      <dsp:spPr>
        <a:xfrm>
          <a:off x="5069433" y="1918834"/>
          <a:ext cx="2534716" cy="227504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500" b="1" kern="1200" dirty="0" err="1" smtClean="0">
              <a:solidFill>
                <a:schemeClr val="tx1"/>
              </a:solidFill>
            </a:rPr>
            <a:t>Cumulatività</a:t>
          </a:r>
          <a:r>
            <a:rPr lang="it-IT" sz="1500" b="1" kern="1200" dirty="0" smtClean="0">
              <a:solidFill>
                <a:schemeClr val="tx1"/>
              </a:solidFill>
            </a:rPr>
            <a:t> </a:t>
          </a:r>
          <a:r>
            <a:rPr lang="it-IT" sz="1500" kern="1200" dirty="0" smtClean="0">
              <a:solidFill>
                <a:schemeClr val="tx1"/>
              </a:solidFill>
            </a:rPr>
            <a:t>del sapere scientifico: usando uno stesso metodo, i risultati di successive applicazioni si aggiungono ai precedenti, «nani sulle spalle di giganti»-</a:t>
          </a:r>
          <a:endParaRPr lang="it-IT" sz="1500" kern="1200" dirty="0">
            <a:solidFill>
              <a:schemeClr val="tx1"/>
            </a:solidFill>
          </a:endParaRPr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1500" kern="1200"/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1500" kern="1200"/>
        </a:p>
      </dsp:txBody>
      <dsp:txXfrm>
        <a:off x="5069433" y="1918834"/>
        <a:ext cx="2534716" cy="22750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CDF3F0-34A3-4779-B583-23D76CA4AB93}">
      <dsp:nvSpPr>
        <dsp:cNvPr id="0" name=""/>
        <dsp:cNvSpPr/>
      </dsp:nvSpPr>
      <dsp:spPr>
        <a:xfrm>
          <a:off x="0" y="314342"/>
          <a:ext cx="8229600" cy="34114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395732" rIns="638708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900" b="1" kern="1200" dirty="0" smtClean="0">
              <a:solidFill>
                <a:schemeClr val="tx1"/>
              </a:solidFill>
            </a:rPr>
            <a:t>esiste una realtà </a:t>
          </a:r>
          <a:r>
            <a:rPr lang="it-IT" sz="1900" kern="1200" dirty="0" smtClean="0">
              <a:solidFill>
                <a:schemeClr val="tx1"/>
              </a:solidFill>
            </a:rPr>
            <a:t>indipendente da chi la studia;</a:t>
          </a:r>
          <a:endParaRPr lang="it-IT" sz="1900" kern="1200" dirty="0">
            <a:solidFill>
              <a:schemeClr val="tx1"/>
            </a:solidFill>
          </a:endParaRPr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900" kern="1200" dirty="0" smtClean="0">
              <a:solidFill>
                <a:schemeClr val="tx1"/>
              </a:solidFill>
            </a:rPr>
            <a:t>questa realtà </a:t>
          </a:r>
          <a:r>
            <a:rPr lang="it-IT" sz="1900" b="1" kern="1200" dirty="0" smtClean="0">
              <a:solidFill>
                <a:schemeClr val="tx1"/>
              </a:solidFill>
            </a:rPr>
            <a:t>è conoscibile in modo oggettivo</a:t>
          </a:r>
          <a:r>
            <a:rPr lang="it-IT" sz="1900" kern="1200" dirty="0" smtClean="0">
              <a:solidFill>
                <a:schemeClr val="tx1"/>
              </a:solidFill>
            </a:rPr>
            <a:t>, senza alcun intervento valutativo da parte del ricercatore;</a:t>
          </a:r>
          <a:endParaRPr lang="it-IT" sz="1900" kern="1200" dirty="0">
            <a:solidFill>
              <a:schemeClr val="tx1"/>
            </a:solidFill>
          </a:endParaRPr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900" kern="1200" dirty="0" smtClean="0">
              <a:solidFill>
                <a:schemeClr val="tx1"/>
              </a:solidFill>
            </a:rPr>
            <a:t>il </a:t>
          </a:r>
          <a:r>
            <a:rPr lang="it-IT" sz="1900" b="1" kern="1200" dirty="0" smtClean="0">
              <a:solidFill>
                <a:schemeClr val="tx1"/>
              </a:solidFill>
            </a:rPr>
            <a:t>metodo </a:t>
          </a:r>
          <a:r>
            <a:rPr lang="it-IT" sz="1900" kern="1200" dirty="0" smtClean="0">
              <a:solidFill>
                <a:schemeClr val="tx1"/>
              </a:solidFill>
            </a:rPr>
            <a:t>è </a:t>
          </a:r>
          <a:r>
            <a:rPr lang="it-IT" sz="1900" b="1" kern="1200" dirty="0" smtClean="0">
              <a:solidFill>
                <a:schemeClr val="tx1"/>
              </a:solidFill>
            </a:rPr>
            <a:t>sperimentale</a:t>
          </a:r>
          <a:r>
            <a:rPr lang="it-IT" sz="1900" kern="1200" dirty="0" smtClean="0">
              <a:solidFill>
                <a:schemeClr val="tx1"/>
              </a:solidFill>
            </a:rPr>
            <a:t> e mira alla </a:t>
          </a:r>
          <a:r>
            <a:rPr lang="it-IT" sz="1900" b="1" kern="1200" dirty="0" smtClean="0">
              <a:solidFill>
                <a:schemeClr val="tx1"/>
              </a:solidFill>
            </a:rPr>
            <a:t>formulazione di leggi universalmente valide e immutabili </a:t>
          </a:r>
          <a:r>
            <a:rPr lang="it-IT" sz="1900" kern="1200" dirty="0" smtClean="0">
              <a:solidFill>
                <a:schemeClr val="tx1"/>
              </a:solidFill>
            </a:rPr>
            <a:t>espresse in </a:t>
          </a:r>
          <a:r>
            <a:rPr lang="it-IT" sz="1900" b="1" kern="1200" dirty="0" smtClean="0">
              <a:solidFill>
                <a:schemeClr val="tx1"/>
              </a:solidFill>
            </a:rPr>
            <a:t>linguaggio matematico</a:t>
          </a:r>
          <a:r>
            <a:rPr lang="it-IT" sz="1900" kern="1200" dirty="0" smtClean="0">
              <a:solidFill>
                <a:schemeClr val="tx1"/>
              </a:solidFill>
            </a:rPr>
            <a:t>;</a:t>
          </a:r>
          <a:endParaRPr lang="it-IT" sz="1900" kern="1200" dirty="0">
            <a:solidFill>
              <a:schemeClr val="tx1"/>
            </a:solidFill>
          </a:endParaRPr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900" kern="1200" dirty="0" smtClean="0">
              <a:solidFill>
                <a:schemeClr val="tx1"/>
              </a:solidFill>
            </a:rPr>
            <a:t>obiettivo della scienza è la </a:t>
          </a:r>
          <a:r>
            <a:rPr lang="it-IT" sz="1900" b="1" kern="1200" dirty="0" smtClean="0">
              <a:solidFill>
                <a:schemeClr val="tx1"/>
              </a:solidFill>
            </a:rPr>
            <a:t>spiegazione</a:t>
          </a:r>
          <a:r>
            <a:rPr lang="it-IT" sz="1900" kern="1200" dirty="0" smtClean="0">
              <a:solidFill>
                <a:schemeClr val="tx1"/>
              </a:solidFill>
            </a:rPr>
            <a:t> dei fenomeni in termini di </a:t>
          </a:r>
          <a:r>
            <a:rPr lang="it-IT" sz="1900" b="1" kern="1200" dirty="0" smtClean="0">
              <a:solidFill>
                <a:schemeClr val="tx1"/>
              </a:solidFill>
            </a:rPr>
            <a:t>nessi causali</a:t>
          </a:r>
          <a:r>
            <a:rPr lang="it-IT" sz="1900" kern="1200" dirty="0" smtClean="0">
              <a:solidFill>
                <a:schemeClr val="tx1"/>
              </a:solidFill>
            </a:rPr>
            <a:t>;</a:t>
          </a:r>
          <a:endParaRPr lang="it-IT" sz="1900" kern="1200" dirty="0">
            <a:solidFill>
              <a:schemeClr val="tx1"/>
            </a:solidFill>
          </a:endParaRPr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900" kern="1200" dirty="0" smtClean="0">
              <a:solidFill>
                <a:schemeClr val="tx1"/>
              </a:solidFill>
            </a:rPr>
            <a:t>i </a:t>
          </a:r>
          <a:r>
            <a:rPr lang="it-IT" sz="1900" b="1" kern="1200" dirty="0" smtClean="0">
              <a:solidFill>
                <a:schemeClr val="tx1"/>
              </a:solidFill>
            </a:rPr>
            <a:t>procedimenti</a:t>
          </a:r>
          <a:r>
            <a:rPr lang="it-IT" sz="1900" kern="1200" dirty="0" smtClean="0">
              <a:solidFill>
                <a:schemeClr val="tx1"/>
              </a:solidFill>
            </a:rPr>
            <a:t> sono prevalentemente </a:t>
          </a:r>
          <a:r>
            <a:rPr lang="it-IT" sz="1900" b="1" kern="1200" dirty="0" smtClean="0">
              <a:solidFill>
                <a:schemeClr val="tx1"/>
              </a:solidFill>
            </a:rPr>
            <a:t>induttivi</a:t>
          </a:r>
          <a:r>
            <a:rPr lang="it-IT" sz="1900" kern="1200" dirty="0" smtClean="0">
              <a:solidFill>
                <a:schemeClr val="tx1"/>
              </a:solidFill>
            </a:rPr>
            <a:t> e basati sull’</a:t>
          </a:r>
          <a:r>
            <a:rPr lang="it-IT" sz="1900" b="0" kern="1200" dirty="0" smtClean="0">
              <a:solidFill>
                <a:schemeClr val="tx1"/>
              </a:solidFill>
            </a:rPr>
            <a:t>osservazione</a:t>
          </a:r>
          <a:r>
            <a:rPr lang="it-IT" sz="1900" kern="1200" dirty="0" smtClean="0">
              <a:solidFill>
                <a:schemeClr val="tx1"/>
              </a:solidFill>
            </a:rPr>
            <a:t>.</a:t>
          </a:r>
          <a:endParaRPr lang="it-IT" sz="1900" kern="1200" dirty="0">
            <a:solidFill>
              <a:schemeClr val="tx1"/>
            </a:solidFill>
          </a:endParaRPr>
        </a:p>
      </dsp:txBody>
      <dsp:txXfrm>
        <a:off x="0" y="314342"/>
        <a:ext cx="8229600" cy="3411450"/>
      </dsp:txXfrm>
    </dsp:sp>
    <dsp:sp modelId="{27B0BD93-9BE4-4416-9369-07EEA1E03CE6}">
      <dsp:nvSpPr>
        <dsp:cNvPr id="0" name=""/>
        <dsp:cNvSpPr/>
      </dsp:nvSpPr>
      <dsp:spPr>
        <a:xfrm>
          <a:off x="411480" y="33902"/>
          <a:ext cx="5760720" cy="5608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900" kern="1200" dirty="0" smtClean="0">
              <a:solidFill>
                <a:schemeClr val="tx1"/>
              </a:solidFill>
            </a:rPr>
            <a:t>Caratteristiche epistemologiche:</a:t>
          </a:r>
          <a:endParaRPr lang="it-IT" sz="1900" kern="1200" dirty="0">
            <a:solidFill>
              <a:schemeClr val="tx1"/>
            </a:solidFill>
          </a:endParaRPr>
        </a:p>
      </dsp:txBody>
      <dsp:txXfrm>
        <a:off x="438860" y="61282"/>
        <a:ext cx="5705960" cy="50612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109CD1-44D4-43CF-BAC1-03FBF4997258}">
      <dsp:nvSpPr>
        <dsp:cNvPr id="0" name=""/>
        <dsp:cNvSpPr/>
      </dsp:nvSpPr>
      <dsp:spPr>
        <a:xfrm>
          <a:off x="0" y="1732934"/>
          <a:ext cx="3005365" cy="150268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kern="1200" dirty="0" smtClean="0">
              <a:solidFill>
                <a:schemeClr val="tx1"/>
              </a:solidFill>
            </a:rPr>
            <a:t>tra </a:t>
          </a:r>
          <a:r>
            <a:rPr lang="it-IT" sz="1600" b="1" kern="1200" dirty="0" smtClean="0">
              <a:solidFill>
                <a:schemeClr val="tx1"/>
              </a:solidFill>
            </a:rPr>
            <a:t>1800 e inizi 1900</a:t>
          </a:r>
          <a:r>
            <a:rPr lang="it-IT" sz="1600" kern="1200" dirty="0" smtClean="0">
              <a:solidFill>
                <a:schemeClr val="tx1"/>
              </a:solidFill>
            </a:rPr>
            <a:t>:</a:t>
          </a:r>
          <a:endParaRPr lang="it-IT" sz="1600" kern="1200" dirty="0">
            <a:solidFill>
              <a:schemeClr val="tx1"/>
            </a:solidFill>
          </a:endParaRPr>
        </a:p>
      </dsp:txBody>
      <dsp:txXfrm>
        <a:off x="44012" y="1776946"/>
        <a:ext cx="2917341" cy="1414658"/>
      </dsp:txXfrm>
    </dsp:sp>
    <dsp:sp modelId="{3FA58C59-0DA4-4D14-A2AB-DB6B796D0CE9}">
      <dsp:nvSpPr>
        <dsp:cNvPr id="0" name=""/>
        <dsp:cNvSpPr/>
      </dsp:nvSpPr>
      <dsp:spPr>
        <a:xfrm rot="18878095">
          <a:off x="2644237" y="1593014"/>
          <a:ext cx="2428457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2428457" y="2721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1000" kern="1200">
            <a:solidFill>
              <a:schemeClr val="tx1"/>
            </a:solidFill>
          </a:endParaRPr>
        </a:p>
      </dsp:txBody>
      <dsp:txXfrm>
        <a:off x="3797754" y="1559522"/>
        <a:ext cx="121422" cy="121422"/>
      </dsp:txXfrm>
    </dsp:sp>
    <dsp:sp modelId="{A3BA8576-D00D-44A3-8C04-891023B6085C}">
      <dsp:nvSpPr>
        <dsp:cNvPr id="0" name=""/>
        <dsp:cNvSpPr/>
      </dsp:nvSpPr>
      <dsp:spPr>
        <a:xfrm>
          <a:off x="4711567" y="4849"/>
          <a:ext cx="3641360" cy="150268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kern="1200" dirty="0" smtClean="0">
              <a:solidFill>
                <a:schemeClr val="tx1"/>
              </a:solidFill>
            </a:rPr>
            <a:t>presupposti per nuova </a:t>
          </a:r>
          <a:r>
            <a:rPr lang="it-IT" sz="1600" b="1" kern="1200" dirty="0" smtClean="0">
              <a:solidFill>
                <a:schemeClr val="tx1"/>
              </a:solidFill>
            </a:rPr>
            <a:t>rivoluzione nel modo di concepire l’universo fisico </a:t>
          </a:r>
          <a:r>
            <a:rPr lang="it-IT" sz="1600" kern="1200" dirty="0" smtClean="0">
              <a:solidFill>
                <a:schemeClr val="tx1"/>
              </a:solidFill>
            </a:rPr>
            <a:t>(teoria della termodinamica, fisica dei quanti, relatività);</a:t>
          </a:r>
          <a:endParaRPr lang="it-IT" sz="1600" kern="1200" dirty="0">
            <a:solidFill>
              <a:schemeClr val="tx1"/>
            </a:solidFill>
          </a:endParaRPr>
        </a:p>
      </dsp:txBody>
      <dsp:txXfrm>
        <a:off x="4755579" y="48861"/>
        <a:ext cx="3553336" cy="1414658"/>
      </dsp:txXfrm>
    </dsp:sp>
    <dsp:sp modelId="{1443851A-BA8D-434B-A292-25FD089425CF}">
      <dsp:nvSpPr>
        <dsp:cNvPr id="0" name=""/>
        <dsp:cNvSpPr/>
      </dsp:nvSpPr>
      <dsp:spPr>
        <a:xfrm>
          <a:off x="3005365" y="2457056"/>
          <a:ext cx="1706202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1706202" y="2721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700" kern="1200">
            <a:solidFill>
              <a:schemeClr val="tx1"/>
            </a:solidFill>
          </a:endParaRPr>
        </a:p>
      </dsp:txBody>
      <dsp:txXfrm>
        <a:off x="3815811" y="2441620"/>
        <a:ext cx="85310" cy="85310"/>
      </dsp:txXfrm>
    </dsp:sp>
    <dsp:sp modelId="{5F21B1F6-571C-4A57-A8DF-3BAAC4342B3C}">
      <dsp:nvSpPr>
        <dsp:cNvPr id="0" name=""/>
        <dsp:cNvSpPr/>
      </dsp:nvSpPr>
      <dsp:spPr>
        <a:xfrm>
          <a:off x="4711567" y="1732934"/>
          <a:ext cx="3641360" cy="150268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kern="1200" smtClean="0">
              <a:solidFill>
                <a:schemeClr val="tx1"/>
              </a:solidFill>
            </a:rPr>
            <a:t>si accetta l’idea della </a:t>
          </a:r>
          <a:r>
            <a:rPr lang="it-IT" sz="1600" b="1" kern="1200" smtClean="0">
              <a:solidFill>
                <a:schemeClr val="tx1"/>
              </a:solidFill>
            </a:rPr>
            <a:t>compresenza di più modelli teorici </a:t>
          </a:r>
          <a:r>
            <a:rPr lang="it-IT" sz="1600" kern="1200" smtClean="0">
              <a:solidFill>
                <a:schemeClr val="tx1"/>
              </a:solidFill>
            </a:rPr>
            <a:t>e la </a:t>
          </a:r>
          <a:r>
            <a:rPr lang="it-IT" sz="1600" b="1" kern="1200" smtClean="0">
              <a:solidFill>
                <a:schemeClr val="tx1"/>
              </a:solidFill>
            </a:rPr>
            <a:t>teoria </a:t>
          </a:r>
          <a:r>
            <a:rPr lang="it-IT" sz="1600" kern="1200" smtClean="0">
              <a:solidFill>
                <a:schemeClr val="tx1"/>
              </a:solidFill>
            </a:rPr>
            <a:t>diviene «un </a:t>
          </a:r>
          <a:r>
            <a:rPr lang="it-IT" sz="1600" b="1" kern="1200" smtClean="0">
              <a:solidFill>
                <a:schemeClr val="tx1"/>
              </a:solidFill>
            </a:rPr>
            <a:t>elemento attivo di costruzione della realtà </a:t>
          </a:r>
          <a:r>
            <a:rPr lang="it-IT" sz="1600" kern="1200" smtClean="0">
              <a:solidFill>
                <a:schemeClr val="tx1"/>
              </a:solidFill>
            </a:rPr>
            <a:t>stessa»;</a:t>
          </a:r>
          <a:endParaRPr lang="it-IT" sz="1600" kern="1200">
            <a:solidFill>
              <a:schemeClr val="tx1"/>
            </a:solidFill>
          </a:endParaRPr>
        </a:p>
      </dsp:txBody>
      <dsp:txXfrm>
        <a:off x="4755579" y="1776946"/>
        <a:ext cx="3553336" cy="1414658"/>
      </dsp:txXfrm>
    </dsp:sp>
    <dsp:sp modelId="{C5067F4D-D265-4BA3-8853-C662D5CECD71}">
      <dsp:nvSpPr>
        <dsp:cNvPr id="0" name=""/>
        <dsp:cNvSpPr/>
      </dsp:nvSpPr>
      <dsp:spPr>
        <a:xfrm rot="2721905">
          <a:off x="2644237" y="3321099"/>
          <a:ext cx="2428457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2428457" y="2721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1000" kern="1200">
            <a:solidFill>
              <a:schemeClr val="tx1"/>
            </a:solidFill>
          </a:endParaRPr>
        </a:p>
      </dsp:txBody>
      <dsp:txXfrm>
        <a:off x="3797754" y="3287607"/>
        <a:ext cx="121422" cy="121422"/>
      </dsp:txXfrm>
    </dsp:sp>
    <dsp:sp modelId="{6DFB9F7C-6500-43C4-8C09-C91BCA57E7EB}">
      <dsp:nvSpPr>
        <dsp:cNvPr id="0" name=""/>
        <dsp:cNvSpPr/>
      </dsp:nvSpPr>
      <dsp:spPr>
        <a:xfrm>
          <a:off x="4711567" y="3461019"/>
          <a:ext cx="3641360" cy="150268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kern="1200" smtClean="0">
              <a:solidFill>
                <a:schemeClr val="tx1"/>
              </a:solidFill>
            </a:rPr>
            <a:t>si evidenziano i </a:t>
          </a:r>
          <a:r>
            <a:rPr lang="it-IT" sz="1600" b="1" kern="1200" smtClean="0">
              <a:solidFill>
                <a:schemeClr val="tx1"/>
              </a:solidFill>
            </a:rPr>
            <a:t>limiti</a:t>
          </a:r>
          <a:r>
            <a:rPr lang="it-IT" sz="1600" kern="1200" smtClean="0">
              <a:solidFill>
                <a:schemeClr val="tx1"/>
              </a:solidFill>
            </a:rPr>
            <a:t> del realismo ingenuo dell’empirismo classico e dell’</a:t>
          </a:r>
          <a:r>
            <a:rPr lang="it-IT" sz="1600" b="1" kern="1200" smtClean="0">
              <a:solidFill>
                <a:schemeClr val="tx1"/>
              </a:solidFill>
            </a:rPr>
            <a:t>induttivismo</a:t>
          </a:r>
          <a:r>
            <a:rPr lang="it-IT" sz="1600" kern="1200" smtClean="0">
              <a:solidFill>
                <a:schemeClr val="tx1"/>
              </a:solidFill>
            </a:rPr>
            <a:t>, ed entra in crisi  la concezione positivista del </a:t>
          </a:r>
          <a:r>
            <a:rPr lang="it-IT" sz="1600" b="1" kern="1200" smtClean="0">
              <a:solidFill>
                <a:schemeClr val="tx1"/>
              </a:solidFill>
            </a:rPr>
            <a:t>progresso cumulativo </a:t>
          </a:r>
          <a:r>
            <a:rPr lang="it-IT" sz="1600" kern="1200" smtClean="0">
              <a:solidFill>
                <a:schemeClr val="tx1"/>
              </a:solidFill>
            </a:rPr>
            <a:t>e unilineare del sapere scientifico.</a:t>
          </a:r>
          <a:endParaRPr lang="it-IT" sz="1600" kern="1200">
            <a:solidFill>
              <a:schemeClr val="tx1"/>
            </a:solidFill>
          </a:endParaRPr>
        </a:p>
      </dsp:txBody>
      <dsp:txXfrm>
        <a:off x="4755579" y="3505031"/>
        <a:ext cx="3553336" cy="141465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0E069E-738B-453B-87EF-A018E1716ECA}">
      <dsp:nvSpPr>
        <dsp:cNvPr id="0" name=""/>
        <dsp:cNvSpPr/>
      </dsp:nvSpPr>
      <dsp:spPr>
        <a:xfrm>
          <a:off x="4797304" y="2131920"/>
          <a:ext cx="3987671" cy="29654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000" kern="1200" dirty="0" smtClean="0">
              <a:solidFill>
                <a:schemeClr val="tx1"/>
              </a:solidFill>
            </a:rPr>
            <a:t> il </a:t>
          </a:r>
          <a:r>
            <a:rPr lang="it-IT" sz="1000" b="1" kern="1200" dirty="0" smtClean="0">
              <a:solidFill>
                <a:schemeClr val="tx1"/>
              </a:solidFill>
            </a:rPr>
            <a:t>criterio di falsificabilità </a:t>
          </a:r>
          <a:r>
            <a:rPr lang="it-IT" sz="1000" kern="1200" dirty="0" smtClean="0">
              <a:solidFill>
                <a:schemeClr val="tx1"/>
              </a:solidFill>
            </a:rPr>
            <a:t>e la teoria di Popper e i </a:t>
          </a:r>
          <a:r>
            <a:rPr lang="it-IT" sz="1000" b="1" kern="1200" dirty="0" smtClean="0">
              <a:solidFill>
                <a:schemeClr val="tx1"/>
              </a:solidFill>
            </a:rPr>
            <a:t>limiti del procedimento induttivo</a:t>
          </a:r>
          <a:r>
            <a:rPr lang="it-IT" sz="1000" kern="1200" dirty="0" smtClean="0">
              <a:solidFill>
                <a:schemeClr val="tx1"/>
              </a:solidFill>
            </a:rPr>
            <a:t> </a:t>
          </a:r>
          <a:r>
            <a:rPr lang="it-IT" sz="1000" kern="1200" dirty="0" smtClean="0">
              <a:solidFill>
                <a:schemeClr val="tx1"/>
              </a:solidFill>
              <a:sym typeface="Wingdings"/>
            </a:rPr>
            <a:t></a:t>
          </a:r>
          <a:r>
            <a:rPr lang="it-IT" sz="1000" kern="1200" dirty="0" smtClean="0">
              <a:solidFill>
                <a:schemeClr val="tx1"/>
              </a:solidFill>
            </a:rPr>
            <a:t>per quanti fatti esistano in favore di una teoria, non possiamo mai raggiungere la certezza della sua validità, perché è sufficiente un solo fatto in contrasto con la teoria per dimostrare la sua falsità</a:t>
          </a:r>
          <a:endParaRPr lang="it-IT" sz="1000" kern="1200" dirty="0">
            <a:solidFill>
              <a:schemeClr val="tx1"/>
            </a:solidFill>
          </a:endParaRPr>
        </a:p>
        <a:p>
          <a:pPr marL="114300" lvl="2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000" b="1" kern="1200" dirty="0" smtClean="0">
              <a:solidFill>
                <a:schemeClr val="tx1"/>
              </a:solidFill>
            </a:rPr>
            <a:t>Tutti i corvi sono neri - </a:t>
          </a:r>
          <a:r>
            <a:rPr lang="it-IT" sz="1000" kern="1200" dirty="0" smtClean="0">
              <a:solidFill>
                <a:schemeClr val="tx1"/>
              </a:solidFill>
            </a:rPr>
            <a:t>non potrà mai essere empiricamente verificato perché per quanti corvi neri si possano osservare non è possibile essere certi che in qualche luogo sconosciuto, o in passato, o in futuro non esista o non sia esistito o non esisterà almeno un corvo non-nero</a:t>
          </a:r>
          <a:endParaRPr lang="it-IT" sz="1000" kern="1200" dirty="0">
            <a:solidFill>
              <a:schemeClr val="tx1"/>
            </a:solidFill>
          </a:endParaRPr>
        </a:p>
      </dsp:txBody>
      <dsp:txXfrm>
        <a:off x="6058745" y="2938412"/>
        <a:ext cx="2661090" cy="2093774"/>
      </dsp:txXfrm>
    </dsp:sp>
    <dsp:sp modelId="{48BA6BA9-95A4-4121-82AC-F257471ED783}">
      <dsp:nvSpPr>
        <dsp:cNvPr id="0" name=""/>
        <dsp:cNvSpPr/>
      </dsp:nvSpPr>
      <dsp:spPr>
        <a:xfrm>
          <a:off x="20479" y="2065811"/>
          <a:ext cx="3251213" cy="28390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000" kern="1200" dirty="0" smtClean="0"/>
            <a:t>a conoscenza scientifica si basa sulla </a:t>
          </a:r>
          <a:r>
            <a:rPr lang="it-IT" sz="1000" b="1" kern="1200" dirty="0" smtClean="0"/>
            <a:t>deduzione, </a:t>
          </a:r>
          <a:r>
            <a:rPr lang="it-IT" sz="1000" kern="1200" dirty="0" smtClean="0"/>
            <a:t>e più precisamente sul «metodo deduttivo dei controlli», che prevede confronti logici interni ed esterni a un sistema teorico, confronti con altre teorie su uno stesso tema e controllo sulle applicazioni empiriche della teoria. Rimane però ferma l’idea dell’unicità del metodo scientifico, e con essa la difesa della razionalità del processo conoscitivo. </a:t>
          </a:r>
          <a:r>
            <a:rPr lang="it-IT" sz="1000" b="1" kern="1200" dirty="0" smtClean="0"/>
            <a:t>Metafora della rete di </a:t>
          </a:r>
          <a:r>
            <a:rPr lang="it-IT" sz="1000" b="1" kern="1200" dirty="0" err="1" smtClean="0"/>
            <a:t>Hempel</a:t>
          </a:r>
          <a:r>
            <a:rPr lang="it-IT" sz="1000" b="1" kern="1200" dirty="0" smtClean="0"/>
            <a:t>.</a:t>
          </a:r>
          <a:endParaRPr lang="it-IT" sz="1000" kern="1200" dirty="0"/>
        </a:p>
      </dsp:txBody>
      <dsp:txXfrm>
        <a:off x="82844" y="2837946"/>
        <a:ext cx="2151119" cy="2004581"/>
      </dsp:txXfrm>
    </dsp:sp>
    <dsp:sp modelId="{08665026-3B52-4B6E-913E-FEBE82E2D02C}">
      <dsp:nvSpPr>
        <dsp:cNvPr id="0" name=""/>
        <dsp:cNvSpPr/>
      </dsp:nvSpPr>
      <dsp:spPr>
        <a:xfrm>
          <a:off x="5330102" y="114415"/>
          <a:ext cx="3251213" cy="17768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000" b="1" kern="1200" dirty="0" smtClean="0">
              <a:solidFill>
                <a:schemeClr val="tx1"/>
              </a:solidFill>
            </a:rPr>
            <a:t>critica alla natura metafisica della filosofia tradizionale</a:t>
          </a:r>
          <a:r>
            <a:rPr lang="it-IT" sz="1000" kern="1200" dirty="0" smtClean="0">
              <a:solidFill>
                <a:schemeClr val="tx1"/>
              </a:solidFill>
            </a:rPr>
            <a:t>; il pensiero non può, da solo e senza far leva su dati empirici, condurre alla conoscenza scientifica.</a:t>
          </a:r>
          <a:endParaRPr lang="it-IT" sz="1000" kern="1200" dirty="0">
            <a:solidFill>
              <a:schemeClr val="tx1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000" kern="1200" dirty="0" smtClean="0">
              <a:solidFill>
                <a:schemeClr val="tx1"/>
              </a:solidFill>
            </a:rPr>
            <a:t>Tale conoscenza si fonda sulla </a:t>
          </a:r>
          <a:r>
            <a:rPr lang="it-IT" sz="1000" b="1" kern="1200" dirty="0" smtClean="0">
              <a:solidFill>
                <a:schemeClr val="tx1"/>
              </a:solidFill>
            </a:rPr>
            <a:t>verifica empirica </a:t>
          </a:r>
          <a:r>
            <a:rPr lang="it-IT" sz="1000" kern="1200" dirty="0" smtClean="0">
              <a:solidFill>
                <a:schemeClr val="tx1"/>
              </a:solidFill>
            </a:rPr>
            <a:t>delle proposizioni derivabili dalle teorie, e questa capacità di formulare asserti suscettibili di confronto con la realtà diviene il criterio di valutazione della scientificità di una teoria.</a:t>
          </a:r>
          <a:endParaRPr lang="it-IT" sz="1000" kern="1200" dirty="0">
            <a:solidFill>
              <a:schemeClr val="tx1"/>
            </a:solidFill>
          </a:endParaRPr>
        </a:p>
      </dsp:txBody>
      <dsp:txXfrm>
        <a:off x="6344497" y="153446"/>
        <a:ext cx="2197787" cy="1254540"/>
      </dsp:txXfrm>
    </dsp:sp>
    <dsp:sp modelId="{A47FACEF-0476-419F-A570-A51A64C99811}">
      <dsp:nvSpPr>
        <dsp:cNvPr id="0" name=""/>
        <dsp:cNvSpPr/>
      </dsp:nvSpPr>
      <dsp:spPr>
        <a:xfrm>
          <a:off x="0" y="72592"/>
          <a:ext cx="3251213" cy="17096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100" kern="1200" dirty="0" smtClean="0">
              <a:solidFill>
                <a:schemeClr val="tx1"/>
              </a:solidFill>
            </a:rPr>
            <a:t>«</a:t>
          </a:r>
          <a:r>
            <a:rPr lang="it-IT" sz="1100" b="1" kern="1200" dirty="0" smtClean="0">
              <a:solidFill>
                <a:schemeClr val="tx1"/>
              </a:solidFill>
            </a:rPr>
            <a:t>positivismo logico</a:t>
          </a:r>
          <a:r>
            <a:rPr lang="it-IT" sz="1100" kern="1200" dirty="0" smtClean="0">
              <a:solidFill>
                <a:schemeClr val="tx1"/>
              </a:solidFill>
            </a:rPr>
            <a:t>» o «</a:t>
          </a:r>
          <a:r>
            <a:rPr lang="it-IT" sz="1100" b="1" kern="1200" dirty="0" smtClean="0">
              <a:solidFill>
                <a:schemeClr val="tx1"/>
              </a:solidFill>
            </a:rPr>
            <a:t>empirismo logico</a:t>
          </a:r>
          <a:r>
            <a:rPr lang="it-IT" sz="1100" kern="1200" dirty="0" smtClean="0">
              <a:solidFill>
                <a:schemeClr val="tx1"/>
              </a:solidFill>
            </a:rPr>
            <a:t>», corrente che nacque ufficialmente nel 1925 nell’ambito del «</a:t>
          </a:r>
          <a:r>
            <a:rPr lang="it-IT" sz="1100" b="1" kern="1200" dirty="0" smtClean="0">
              <a:solidFill>
                <a:schemeClr val="tx1"/>
              </a:solidFill>
            </a:rPr>
            <a:t>Circolo di Vienna</a:t>
          </a:r>
          <a:r>
            <a:rPr lang="it-IT" sz="1100" kern="1200" dirty="0" smtClean="0">
              <a:solidFill>
                <a:schemeClr val="tx1"/>
              </a:solidFill>
            </a:rPr>
            <a:t>» ed ebbe come punto di partenza le idee espresse nel </a:t>
          </a:r>
          <a:r>
            <a:rPr lang="it-IT" sz="1100" i="1" kern="1200" dirty="0" err="1" smtClean="0">
              <a:solidFill>
                <a:schemeClr val="tx1"/>
              </a:solidFill>
            </a:rPr>
            <a:t>Tractatus</a:t>
          </a:r>
          <a:r>
            <a:rPr lang="it-IT" sz="1100" i="1" kern="1200" dirty="0" smtClean="0">
              <a:solidFill>
                <a:schemeClr val="tx1"/>
              </a:solidFill>
            </a:rPr>
            <a:t> </a:t>
          </a:r>
          <a:r>
            <a:rPr lang="it-IT" sz="1100" i="1" kern="1200" dirty="0" err="1" smtClean="0">
              <a:solidFill>
                <a:schemeClr val="tx1"/>
              </a:solidFill>
            </a:rPr>
            <a:t>logicophilosophicus</a:t>
          </a:r>
          <a:r>
            <a:rPr lang="it-IT" sz="1100" i="1" kern="1200" dirty="0" smtClean="0">
              <a:solidFill>
                <a:schemeClr val="tx1"/>
              </a:solidFill>
            </a:rPr>
            <a:t> </a:t>
          </a:r>
          <a:r>
            <a:rPr lang="it-IT" sz="1100" kern="1200" dirty="0" smtClean="0">
              <a:solidFill>
                <a:schemeClr val="tx1"/>
              </a:solidFill>
            </a:rPr>
            <a:t>di Wittgenstein</a:t>
          </a:r>
          <a:endParaRPr lang="it-IT" sz="1100" kern="1200" dirty="0">
            <a:solidFill>
              <a:schemeClr val="tx1"/>
            </a:solidFill>
          </a:endParaRPr>
        </a:p>
      </dsp:txBody>
      <dsp:txXfrm>
        <a:off x="37555" y="110147"/>
        <a:ext cx="2200739" cy="1207107"/>
      </dsp:txXfrm>
    </dsp:sp>
    <dsp:sp modelId="{BFDCFF53-B987-4888-A338-2155744D2554}">
      <dsp:nvSpPr>
        <dsp:cNvPr id="0" name=""/>
        <dsp:cNvSpPr/>
      </dsp:nvSpPr>
      <dsp:spPr>
        <a:xfrm>
          <a:off x="2310432" y="555112"/>
          <a:ext cx="1833199" cy="2004087"/>
        </a:xfrm>
        <a:prstGeom prst="pieWedg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b="1" kern="1200" dirty="0" smtClean="0">
              <a:solidFill>
                <a:schemeClr val="tx1"/>
              </a:solidFill>
            </a:rPr>
            <a:t>Origine: </a:t>
          </a:r>
          <a:endParaRPr lang="it-IT" sz="1600" b="1" kern="1200" dirty="0">
            <a:solidFill>
              <a:schemeClr val="tx1"/>
            </a:solidFill>
          </a:endParaRPr>
        </a:p>
      </dsp:txBody>
      <dsp:txXfrm>
        <a:off x="2847364" y="1142095"/>
        <a:ext cx="1296267" cy="1417104"/>
      </dsp:txXfrm>
    </dsp:sp>
    <dsp:sp modelId="{58DCD154-26B3-4BBD-A87D-FA21B5824015}">
      <dsp:nvSpPr>
        <dsp:cNvPr id="0" name=""/>
        <dsp:cNvSpPr/>
      </dsp:nvSpPr>
      <dsp:spPr>
        <a:xfrm rot="5400000">
          <a:off x="4196924" y="640556"/>
          <a:ext cx="2004087" cy="1833199"/>
        </a:xfrm>
        <a:prstGeom prst="pieWedg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b="1" kern="1200" dirty="0" smtClean="0">
              <a:solidFill>
                <a:schemeClr val="tx1"/>
              </a:solidFill>
            </a:rPr>
            <a:t>Tesi di fondo: </a:t>
          </a:r>
          <a:endParaRPr lang="it-IT" sz="1600" b="1" kern="1200" dirty="0">
            <a:solidFill>
              <a:schemeClr val="tx1"/>
            </a:solidFill>
          </a:endParaRPr>
        </a:p>
      </dsp:txBody>
      <dsp:txXfrm rot="-5400000">
        <a:off x="4282368" y="1142096"/>
        <a:ext cx="1296267" cy="1417104"/>
      </dsp:txXfrm>
    </dsp:sp>
    <dsp:sp modelId="{2402E672-C2D1-4C1B-935E-A0A2E5C2EED7}">
      <dsp:nvSpPr>
        <dsp:cNvPr id="0" name=""/>
        <dsp:cNvSpPr/>
      </dsp:nvSpPr>
      <dsp:spPr>
        <a:xfrm rot="10800000">
          <a:off x="4282368" y="2886024"/>
          <a:ext cx="1833199" cy="2004087"/>
        </a:xfrm>
        <a:prstGeom prst="pieWedg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300" b="0" kern="1200" dirty="0" smtClean="0">
              <a:solidFill>
                <a:schemeClr val="tx1"/>
              </a:solidFill>
            </a:rPr>
            <a:t>Introduzione di un nuovo </a:t>
          </a:r>
          <a:r>
            <a:rPr lang="it-IT" sz="1300" b="1" kern="1200" dirty="0" smtClean="0">
              <a:solidFill>
                <a:schemeClr val="tx1"/>
              </a:solidFill>
            </a:rPr>
            <a:t>criterio di demarcazione </a:t>
          </a:r>
          <a:r>
            <a:rPr lang="it-IT" sz="1300" b="0" kern="1200" dirty="0" smtClean="0">
              <a:solidFill>
                <a:schemeClr val="tx1"/>
              </a:solidFill>
            </a:rPr>
            <a:t>tra scienza e non scienza: </a:t>
          </a:r>
          <a:endParaRPr lang="it-IT" sz="1300" b="0" kern="1200" dirty="0">
            <a:solidFill>
              <a:schemeClr val="tx1"/>
            </a:solidFill>
          </a:endParaRPr>
        </a:p>
      </dsp:txBody>
      <dsp:txXfrm rot="10800000">
        <a:off x="4282368" y="2886024"/>
        <a:ext cx="1296267" cy="1417104"/>
      </dsp:txXfrm>
    </dsp:sp>
    <dsp:sp modelId="{99209FCA-01D8-48EF-82D5-3E18D51CE28E}">
      <dsp:nvSpPr>
        <dsp:cNvPr id="0" name=""/>
        <dsp:cNvSpPr/>
      </dsp:nvSpPr>
      <dsp:spPr>
        <a:xfrm rot="16200000">
          <a:off x="2224988" y="2971467"/>
          <a:ext cx="2004087" cy="1833199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050" b="0" kern="1200" dirty="0" smtClean="0">
              <a:solidFill>
                <a:schemeClr val="tx1"/>
              </a:solidFill>
            </a:rPr>
            <a:t>rifiuto del procedimento induttivo come metodo per giungere a conclusioni di valore universale</a:t>
          </a:r>
          <a:r>
            <a:rPr lang="it-IT" sz="1050" b="1" kern="1200" dirty="0" smtClean="0">
              <a:solidFill>
                <a:schemeClr val="tx1"/>
              </a:solidFill>
            </a:rPr>
            <a:t>: il tacchino </a:t>
          </a:r>
          <a:r>
            <a:rPr lang="it-IT" sz="1050" b="1" kern="1200" dirty="0" err="1" smtClean="0">
              <a:solidFill>
                <a:schemeClr val="tx1"/>
              </a:solidFill>
            </a:rPr>
            <a:t>induttivista</a:t>
          </a:r>
          <a:endParaRPr lang="it-IT" sz="1050" b="1" kern="1200" dirty="0">
            <a:solidFill>
              <a:schemeClr val="tx1"/>
            </a:solidFill>
          </a:endParaRPr>
        </a:p>
      </dsp:txBody>
      <dsp:txXfrm rot="5400000">
        <a:off x="2847364" y="2886024"/>
        <a:ext cx="1296267" cy="1417104"/>
      </dsp:txXfrm>
    </dsp:sp>
    <dsp:sp modelId="{219A224B-5D32-43F3-80F0-797A78C04E8F}">
      <dsp:nvSpPr>
        <dsp:cNvPr id="0" name=""/>
        <dsp:cNvSpPr/>
      </dsp:nvSpPr>
      <dsp:spPr>
        <a:xfrm>
          <a:off x="3792455" y="2259516"/>
          <a:ext cx="769252" cy="668915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67955D-B154-46CF-BDAC-B1AC7FDB44CC}">
      <dsp:nvSpPr>
        <dsp:cNvPr id="0" name=""/>
        <dsp:cNvSpPr/>
      </dsp:nvSpPr>
      <dsp:spPr>
        <a:xfrm rot="10800000">
          <a:off x="3818125" y="2305495"/>
          <a:ext cx="769252" cy="668915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9494F7-9E61-44DB-B962-B1AB5D5C4BEB}">
      <dsp:nvSpPr>
        <dsp:cNvPr id="0" name=""/>
        <dsp:cNvSpPr/>
      </dsp:nvSpPr>
      <dsp:spPr>
        <a:xfrm>
          <a:off x="5472611" y="92226"/>
          <a:ext cx="3208245" cy="23184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smtClean="0">
              <a:solidFill>
                <a:schemeClr val="tx1"/>
              </a:solidFill>
            </a:rPr>
            <a:t>Kuhn rifiuta la </a:t>
          </a:r>
          <a:r>
            <a:rPr lang="it-IT" sz="1200" b="1" kern="1200" smtClean="0">
              <a:solidFill>
                <a:schemeClr val="tx1"/>
              </a:solidFill>
            </a:rPr>
            <a:t>concezione tradizionale della scienza </a:t>
          </a:r>
          <a:r>
            <a:rPr lang="it-IT" sz="1200" kern="1200" smtClean="0">
              <a:solidFill>
                <a:schemeClr val="tx1"/>
              </a:solidFill>
            </a:rPr>
            <a:t>come </a:t>
          </a:r>
          <a:r>
            <a:rPr lang="it-IT" sz="1200" b="1" kern="1200" smtClean="0">
              <a:solidFill>
                <a:schemeClr val="tx1"/>
              </a:solidFill>
            </a:rPr>
            <a:t>accumulazione progressiva </a:t>
          </a:r>
          <a:r>
            <a:rPr lang="it-IT" sz="1200" kern="1200" smtClean="0">
              <a:solidFill>
                <a:schemeClr val="tx1"/>
              </a:solidFill>
            </a:rPr>
            <a:t>di nuove scoperte, affermando invece che in certi momenti (detti rivoluzionari) si interrompe il rapporto di continuità con il passato e si inizia un nuovo corso, Kuhn lo chiama </a:t>
          </a:r>
          <a:r>
            <a:rPr lang="it-IT" sz="1200" b="1" kern="1200" smtClean="0">
              <a:solidFill>
                <a:schemeClr val="tx1"/>
              </a:solidFill>
            </a:rPr>
            <a:t>rivoluzione scientifica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5942448" y="431750"/>
        <a:ext cx="2268571" cy="1639367"/>
      </dsp:txXfrm>
    </dsp:sp>
    <dsp:sp modelId="{0DC6D638-88C3-47CE-8F92-317CFD01C07E}">
      <dsp:nvSpPr>
        <dsp:cNvPr id="0" name=""/>
        <dsp:cNvSpPr/>
      </dsp:nvSpPr>
      <dsp:spPr>
        <a:xfrm>
          <a:off x="6926446" y="2369684"/>
          <a:ext cx="366031" cy="366031"/>
        </a:xfrm>
        <a:prstGeom prst="mathPlus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600" kern="1200">
            <a:solidFill>
              <a:schemeClr val="tx1"/>
            </a:solidFill>
          </a:endParaRPr>
        </a:p>
      </dsp:txBody>
      <dsp:txXfrm>
        <a:off x="6974963" y="2509654"/>
        <a:ext cx="268997" cy="86091"/>
      </dsp:txXfrm>
    </dsp:sp>
    <dsp:sp modelId="{7EC32C58-CC64-4EE8-B591-2B75475A8663}">
      <dsp:nvSpPr>
        <dsp:cNvPr id="0" name=""/>
        <dsp:cNvSpPr/>
      </dsp:nvSpPr>
      <dsp:spPr>
        <a:xfrm>
          <a:off x="5688633" y="2786984"/>
          <a:ext cx="3208245" cy="231841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smtClean="0">
              <a:solidFill>
                <a:schemeClr val="tx1"/>
              </a:solidFill>
            </a:rPr>
            <a:t>La </a:t>
          </a:r>
          <a:r>
            <a:rPr lang="it-IT" sz="1200" b="1" kern="1200" smtClean="0">
              <a:solidFill>
                <a:schemeClr val="tx1"/>
              </a:solidFill>
            </a:rPr>
            <a:t>scienza normale </a:t>
          </a:r>
          <a:r>
            <a:rPr lang="it-IT" sz="1200" kern="1200" smtClean="0">
              <a:solidFill>
                <a:schemeClr val="tx1"/>
              </a:solidFill>
            </a:rPr>
            <a:t>corrisponde a quei periodi in cui esiste all’interno di una disciplina un paradigma condiviso dagli scienziati.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6158470" y="3126508"/>
        <a:ext cx="2268571" cy="1639367"/>
      </dsp:txXfrm>
    </dsp:sp>
    <dsp:sp modelId="{3BE24A07-BDB9-492B-85A1-B079EB6B239E}">
      <dsp:nvSpPr>
        <dsp:cNvPr id="0" name=""/>
        <dsp:cNvSpPr/>
      </dsp:nvSpPr>
      <dsp:spPr>
        <a:xfrm rot="9442478" flipH="1" flipV="1">
          <a:off x="5335245" y="2415283"/>
          <a:ext cx="577006" cy="52437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2200" kern="1200">
            <a:solidFill>
              <a:schemeClr val="tx1"/>
            </a:solidFill>
          </a:endParaRPr>
        </a:p>
      </dsp:txBody>
      <dsp:txXfrm rot="10800000">
        <a:off x="5341298" y="2550416"/>
        <a:ext cx="419695" cy="314623"/>
      </dsp:txXfrm>
    </dsp:sp>
    <dsp:sp modelId="{D432546A-12C9-410E-9629-315DB8B6E44E}">
      <dsp:nvSpPr>
        <dsp:cNvPr id="0" name=""/>
        <dsp:cNvSpPr/>
      </dsp:nvSpPr>
      <dsp:spPr>
        <a:xfrm>
          <a:off x="162727" y="380255"/>
          <a:ext cx="4911278" cy="419335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300" kern="1200" dirty="0" smtClean="0">
              <a:solidFill>
                <a:schemeClr val="tx1"/>
              </a:solidFill>
            </a:rPr>
            <a:t>Kuhn (1962) introduce il concetto di </a:t>
          </a:r>
          <a:r>
            <a:rPr lang="it-IT" sz="1300" b="1" kern="1200" dirty="0" smtClean="0">
              <a:solidFill>
                <a:schemeClr val="tx1"/>
              </a:solidFill>
            </a:rPr>
            <a:t>paradigma </a:t>
          </a:r>
          <a:r>
            <a:rPr lang="it-IT" sz="1300" b="0" kern="1200" dirty="0" smtClean="0">
              <a:solidFill>
                <a:schemeClr val="tx1"/>
              </a:solidFill>
            </a:rPr>
            <a:t>come </a:t>
          </a:r>
          <a:r>
            <a:rPr lang="it-IT" sz="1300" kern="1200" dirty="0" smtClean="0">
              <a:solidFill>
                <a:schemeClr val="tx1"/>
              </a:solidFill>
            </a:rPr>
            <a:t>qualcosa di più ampio di una teoria, è una visione del mondo, una finestra mentale, una griglia di lettura che precede l’elaborazione teorica. Una </a:t>
          </a:r>
          <a:r>
            <a:rPr lang="it-IT" sz="1300" b="1" kern="1200" dirty="0" smtClean="0">
              <a:solidFill>
                <a:schemeClr val="tx1"/>
              </a:solidFill>
            </a:rPr>
            <a:t>prospettiva teorica </a:t>
          </a:r>
          <a:r>
            <a:rPr lang="it-IT" sz="1300" kern="1200" dirty="0" smtClean="0">
              <a:solidFill>
                <a:schemeClr val="tx1"/>
              </a:solidFill>
            </a:rPr>
            <a:t>che è condivisa e riconosciuta da una comunità di scienziati, è fondata su acquisizioni precedenti e indirizza la ricerca riguardo alla celta dei fatti rilevanti da studiare, alla formulazione delle ipotesi e ai metodi e tecniche di ricerca necessari. Senza un paradigma una scienza non ha orientamenti né criteri di scelta, perché tutti i criteri, i problemi e le tecniche diventano ugualmente rilevanti.</a:t>
          </a:r>
          <a:endParaRPr lang="it-IT" sz="1300" kern="1200" dirty="0">
            <a:solidFill>
              <a:schemeClr val="tx1"/>
            </a:solidFill>
          </a:endParaRPr>
        </a:p>
      </dsp:txBody>
      <dsp:txXfrm>
        <a:off x="881967" y="994357"/>
        <a:ext cx="3472798" cy="296514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CDF3F0-34A3-4779-B583-23D76CA4AB93}">
      <dsp:nvSpPr>
        <dsp:cNvPr id="0" name=""/>
        <dsp:cNvSpPr/>
      </dsp:nvSpPr>
      <dsp:spPr>
        <a:xfrm>
          <a:off x="0" y="343058"/>
          <a:ext cx="8229600" cy="3969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374904" rIns="638708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800" b="0" kern="1200" dirty="0" smtClean="0">
              <a:solidFill>
                <a:schemeClr val="tx1"/>
              </a:solidFill>
            </a:rPr>
            <a:t>esiste una </a:t>
          </a:r>
          <a:r>
            <a:rPr lang="it-IT" sz="1800" b="1" kern="1200" dirty="0" smtClean="0">
              <a:solidFill>
                <a:schemeClr val="tx1"/>
              </a:solidFill>
            </a:rPr>
            <a:t>realtà indipendente </a:t>
          </a:r>
          <a:r>
            <a:rPr lang="it-IT" sz="1800" b="0" kern="1200" dirty="0" smtClean="0">
              <a:solidFill>
                <a:schemeClr val="tx1"/>
              </a:solidFill>
            </a:rPr>
            <a:t>da chi la studia, ma è </a:t>
          </a:r>
          <a:r>
            <a:rPr lang="it-IT" sz="1800" b="1" kern="1200" dirty="0" smtClean="0">
              <a:solidFill>
                <a:schemeClr val="tx1"/>
              </a:solidFill>
            </a:rPr>
            <a:t>conoscibile solo in maniera imperfetta </a:t>
          </a:r>
          <a:r>
            <a:rPr lang="it-IT" sz="1800" b="0" kern="1200" dirty="0" smtClean="0">
              <a:solidFill>
                <a:schemeClr val="tx1"/>
              </a:solidFill>
            </a:rPr>
            <a:t>e probabilistica;</a:t>
          </a:r>
          <a:endParaRPr lang="it-IT" sz="1800" b="0" kern="1200" dirty="0">
            <a:solidFill>
              <a:schemeClr val="tx1"/>
            </a:solidFill>
          </a:endParaRP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800" kern="1200" dirty="0" smtClean="0">
              <a:solidFill>
                <a:schemeClr val="tx1"/>
              </a:solidFill>
            </a:rPr>
            <a:t>questa realtà </a:t>
          </a:r>
          <a:r>
            <a:rPr lang="it-IT" sz="1800" b="1" kern="1200" dirty="0" smtClean="0">
              <a:solidFill>
                <a:schemeClr val="tx1"/>
              </a:solidFill>
            </a:rPr>
            <a:t>non è conoscibile in modo oggettivo</a:t>
          </a:r>
          <a:r>
            <a:rPr lang="it-IT" sz="1800" kern="1200" dirty="0" smtClean="0">
              <a:solidFill>
                <a:schemeClr val="tx1"/>
              </a:solidFill>
            </a:rPr>
            <a:t>, senza alcun intervento valutativo da parte del ricercatore, che si muove invece all’interno di un quadro paradigmatico preciso;</a:t>
          </a:r>
          <a:endParaRPr lang="it-IT" sz="1800" kern="1200" dirty="0">
            <a:solidFill>
              <a:schemeClr val="tx1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800" b="1" kern="1200" dirty="0" smtClean="0">
              <a:solidFill>
                <a:schemeClr val="tx1"/>
              </a:solidFill>
            </a:rPr>
            <a:t>il metodo è sperimentale </a:t>
          </a:r>
          <a:r>
            <a:rPr lang="it-IT" sz="1800" kern="1200" dirty="0" smtClean="0">
              <a:solidFill>
                <a:schemeClr val="tx1"/>
              </a:solidFill>
            </a:rPr>
            <a:t>e mira alla </a:t>
          </a:r>
          <a:r>
            <a:rPr lang="it-IT" sz="1800" b="1" kern="1200" dirty="0" smtClean="0">
              <a:solidFill>
                <a:schemeClr val="tx1"/>
              </a:solidFill>
            </a:rPr>
            <a:t>formulazione di leggi probabilistiche</a:t>
          </a:r>
          <a:r>
            <a:rPr lang="it-IT" sz="1800" kern="1200" dirty="0" smtClean="0">
              <a:solidFill>
                <a:schemeClr val="tx1"/>
              </a:solidFill>
            </a:rPr>
            <a:t> e provvisorie espresse prevalentemente in </a:t>
          </a:r>
          <a:r>
            <a:rPr lang="it-IT" sz="1800" b="1" kern="1200" dirty="0" smtClean="0">
              <a:solidFill>
                <a:schemeClr val="tx1"/>
              </a:solidFill>
            </a:rPr>
            <a:t>linguaggio matematico </a:t>
          </a:r>
          <a:r>
            <a:rPr lang="it-IT" sz="1800" b="0" kern="1200" dirty="0" smtClean="0">
              <a:solidFill>
                <a:schemeClr val="tx1"/>
              </a:solidFill>
            </a:rPr>
            <a:t>o </a:t>
          </a:r>
          <a:r>
            <a:rPr lang="it-IT" sz="1800" b="1" kern="1200" dirty="0" smtClean="0">
              <a:solidFill>
                <a:schemeClr val="tx1"/>
              </a:solidFill>
            </a:rPr>
            <a:t>metodo ipotetico-deduttivo</a:t>
          </a:r>
          <a:r>
            <a:rPr lang="it-IT" sz="1800" kern="1200" dirty="0" smtClean="0">
              <a:solidFill>
                <a:schemeClr val="tx1"/>
              </a:solidFill>
            </a:rPr>
            <a:t>;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800" kern="1200" dirty="0" smtClean="0">
              <a:solidFill>
                <a:schemeClr val="tx1"/>
              </a:solidFill>
            </a:rPr>
            <a:t>obiettivo della scienza è la </a:t>
          </a:r>
          <a:r>
            <a:rPr lang="it-IT" sz="1800" b="1" kern="1200" dirty="0" smtClean="0">
              <a:solidFill>
                <a:schemeClr val="tx1"/>
              </a:solidFill>
            </a:rPr>
            <a:t>spiegazione</a:t>
          </a:r>
          <a:r>
            <a:rPr lang="it-IT" sz="1800" kern="1200" dirty="0" smtClean="0">
              <a:solidFill>
                <a:schemeClr val="tx1"/>
              </a:solidFill>
            </a:rPr>
            <a:t> dei fenomeni in termini di nessi causali; è accettata la compresenza di più teorie per spiegare uno stesso fenomeno;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800" kern="1200" dirty="0" smtClean="0">
              <a:solidFill>
                <a:schemeClr val="tx1"/>
              </a:solidFill>
            </a:rPr>
            <a:t>i procedimenti sono prevalentemente </a:t>
          </a:r>
          <a:r>
            <a:rPr lang="it-IT" sz="1800" b="1" kern="1200" dirty="0" smtClean="0">
              <a:solidFill>
                <a:schemeClr val="tx1"/>
              </a:solidFill>
            </a:rPr>
            <a:t>deduttivi</a:t>
          </a:r>
          <a:r>
            <a:rPr lang="it-IT" sz="1800" kern="1200" dirty="0" smtClean="0">
              <a:solidFill>
                <a:schemeClr val="tx1"/>
              </a:solidFill>
            </a:rPr>
            <a:t> e basati sulla </a:t>
          </a:r>
          <a:r>
            <a:rPr lang="it-IT" sz="1800" b="1" kern="1200" dirty="0" smtClean="0">
              <a:solidFill>
                <a:schemeClr val="tx1"/>
              </a:solidFill>
            </a:rPr>
            <a:t>falsificazione</a:t>
          </a:r>
          <a:r>
            <a:rPr lang="it-IT" sz="1800" kern="1200" dirty="0" smtClean="0">
              <a:solidFill>
                <a:schemeClr val="tx1"/>
              </a:solidFill>
            </a:rPr>
            <a:t> delle ipotesi.</a:t>
          </a:r>
        </a:p>
      </dsp:txBody>
      <dsp:txXfrm>
        <a:off x="0" y="343058"/>
        <a:ext cx="8229600" cy="3969000"/>
      </dsp:txXfrm>
    </dsp:sp>
    <dsp:sp modelId="{27B0BD93-9BE4-4416-9369-07EEA1E03CE6}">
      <dsp:nvSpPr>
        <dsp:cNvPr id="0" name=""/>
        <dsp:cNvSpPr/>
      </dsp:nvSpPr>
      <dsp:spPr>
        <a:xfrm>
          <a:off x="411480" y="77378"/>
          <a:ext cx="5760720" cy="5313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dirty="0" smtClean="0">
              <a:solidFill>
                <a:schemeClr val="tx1"/>
              </a:solidFill>
            </a:rPr>
            <a:t>Caratteristiche epistemologiche:</a:t>
          </a:r>
          <a:endParaRPr lang="it-IT" sz="1800" kern="1200" dirty="0">
            <a:solidFill>
              <a:schemeClr val="tx1"/>
            </a:solidFill>
          </a:endParaRPr>
        </a:p>
      </dsp:txBody>
      <dsp:txXfrm>
        <a:off x="437419" y="103317"/>
        <a:ext cx="5708842" cy="47948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41A3D1-F8DA-43AD-923E-E61CC1D3B489}">
      <dsp:nvSpPr>
        <dsp:cNvPr id="0" name=""/>
        <dsp:cNvSpPr/>
      </dsp:nvSpPr>
      <dsp:spPr>
        <a:xfrm>
          <a:off x="1907705" y="1615"/>
          <a:ext cx="6962879" cy="657891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200" kern="1200" dirty="0" smtClean="0">
              <a:solidFill>
                <a:schemeClr val="tx1"/>
              </a:solidFill>
            </a:rPr>
            <a:t>Trasformazioni socio-politiche economiche delle società europee dal XVI sec.</a:t>
          </a:r>
          <a:endParaRPr lang="it-IT" sz="1200" kern="1200" dirty="0">
            <a:solidFill>
              <a:schemeClr val="tx1"/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200" b="1" kern="1200" dirty="0" smtClean="0">
              <a:solidFill>
                <a:schemeClr val="tx1"/>
              </a:solidFill>
            </a:rPr>
            <a:t>Secolarizzazione del pensiero</a:t>
          </a:r>
          <a:r>
            <a:rPr lang="it-IT" sz="1200" kern="1200" dirty="0" smtClean="0">
              <a:solidFill>
                <a:schemeClr val="tx1"/>
              </a:solidFill>
            </a:rPr>
            <a:t> e crisi della riforma protestante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1907705" y="83851"/>
        <a:ext cx="6716170" cy="493419"/>
      </dsp:txXfrm>
    </dsp:sp>
    <dsp:sp modelId="{93DF18DD-FDD9-4A24-89C6-4C1D38F06295}">
      <dsp:nvSpPr>
        <dsp:cNvPr id="0" name=""/>
        <dsp:cNvSpPr/>
      </dsp:nvSpPr>
      <dsp:spPr>
        <a:xfrm>
          <a:off x="0" y="37277"/>
          <a:ext cx="1813802" cy="58656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dirty="0" smtClean="0">
              <a:solidFill>
                <a:schemeClr val="tx1"/>
              </a:solidFill>
            </a:rPr>
            <a:t>Scienza della società</a:t>
          </a:r>
          <a:endParaRPr lang="it-IT" sz="1800" b="1" kern="1200" dirty="0">
            <a:solidFill>
              <a:schemeClr val="tx1"/>
            </a:solidFill>
          </a:endParaRPr>
        </a:p>
      </dsp:txBody>
      <dsp:txXfrm>
        <a:off x="28634" y="65911"/>
        <a:ext cx="1756534" cy="529300"/>
      </dsp:txXfrm>
    </dsp:sp>
    <dsp:sp modelId="{CA7DC5F7-ABC2-4FFA-897A-F29662586CA9}">
      <dsp:nvSpPr>
        <dsp:cNvPr id="0" name=""/>
        <dsp:cNvSpPr/>
      </dsp:nvSpPr>
      <dsp:spPr>
        <a:xfrm>
          <a:off x="1907705" y="756479"/>
          <a:ext cx="6962879" cy="608474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200" kern="1200" dirty="0" smtClean="0">
              <a:solidFill>
                <a:schemeClr val="tx1"/>
              </a:solidFill>
            </a:rPr>
            <a:t>Valido nell’interpretazione della natura come della società umana</a:t>
          </a:r>
          <a:endParaRPr lang="it-IT" sz="1200" kern="1200" dirty="0">
            <a:solidFill>
              <a:schemeClr val="tx1"/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200" b="1" kern="1200" dirty="0" smtClean="0">
              <a:solidFill>
                <a:schemeClr val="tx1"/>
              </a:solidFill>
            </a:rPr>
            <a:t>Leggi generali </a:t>
          </a:r>
          <a:r>
            <a:rPr lang="it-IT" sz="1200" kern="1200" dirty="0" smtClean="0">
              <a:solidFill>
                <a:schemeClr val="tx1"/>
              </a:solidFill>
            </a:rPr>
            <a:t>possono guidare fenomeni morali, politici e sociali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1907705" y="832538"/>
        <a:ext cx="6734701" cy="456356"/>
      </dsp:txXfrm>
    </dsp:sp>
    <dsp:sp modelId="{B2D79988-10BB-4052-A4DF-09715CF0A421}">
      <dsp:nvSpPr>
        <dsp:cNvPr id="0" name=""/>
        <dsp:cNvSpPr/>
      </dsp:nvSpPr>
      <dsp:spPr>
        <a:xfrm>
          <a:off x="0" y="818062"/>
          <a:ext cx="1813802" cy="48530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dirty="0" smtClean="0">
              <a:solidFill>
                <a:schemeClr val="tx1"/>
              </a:solidFill>
            </a:rPr>
            <a:t>Principio di razionalità</a:t>
          </a:r>
          <a:endParaRPr lang="it-IT" sz="1800" b="1" kern="1200" dirty="0">
            <a:solidFill>
              <a:schemeClr val="tx1"/>
            </a:solidFill>
          </a:endParaRPr>
        </a:p>
      </dsp:txBody>
      <dsp:txXfrm>
        <a:off x="23691" y="841753"/>
        <a:ext cx="1766420" cy="437927"/>
      </dsp:txXfrm>
    </dsp:sp>
    <dsp:sp modelId="{E01D1345-C088-411B-80E2-C4153486F7A4}">
      <dsp:nvSpPr>
        <dsp:cNvPr id="0" name=""/>
        <dsp:cNvSpPr/>
      </dsp:nvSpPr>
      <dsp:spPr>
        <a:xfrm>
          <a:off x="1910219" y="1461926"/>
          <a:ext cx="6956079" cy="1292005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200" kern="1200" dirty="0" smtClean="0">
              <a:solidFill>
                <a:schemeClr val="tx1"/>
              </a:solidFill>
            </a:rPr>
            <a:t>Illuminismo e positivismo</a:t>
          </a:r>
          <a:endParaRPr lang="it-IT" sz="1200" kern="1200" dirty="0">
            <a:solidFill>
              <a:schemeClr val="tx1"/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200" kern="1200" dirty="0" smtClean="0">
              <a:solidFill>
                <a:schemeClr val="tx1"/>
              </a:solidFill>
            </a:rPr>
            <a:t>Scienza fondamento dell’ordine sociale</a:t>
          </a:r>
          <a:endParaRPr lang="it-IT" sz="1200" kern="1200" dirty="0">
            <a:solidFill>
              <a:schemeClr val="tx1"/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200" kern="1200" dirty="0" smtClean="0">
              <a:solidFill>
                <a:schemeClr val="tx1"/>
              </a:solidFill>
            </a:rPr>
            <a:t>Unico metodo oggettivo/sperimentale</a:t>
          </a:r>
          <a:endParaRPr lang="it-IT" sz="1200" kern="1200" dirty="0">
            <a:solidFill>
              <a:schemeClr val="tx1"/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200" kern="1200" dirty="0" smtClean="0">
              <a:solidFill>
                <a:schemeClr val="tx1"/>
              </a:solidFill>
            </a:rPr>
            <a:t>Stretto nesso causa/effetto tra fenomeni sociali</a:t>
          </a:r>
          <a:endParaRPr lang="it-IT" sz="1200" kern="1200" dirty="0">
            <a:solidFill>
              <a:schemeClr val="tx1"/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200" kern="1200" dirty="0" smtClean="0">
              <a:solidFill>
                <a:schemeClr val="tx1"/>
              </a:solidFill>
            </a:rPr>
            <a:t>Rapporto inscindibile tra scienza e progresso</a:t>
          </a:r>
          <a:endParaRPr lang="it-IT" sz="1200" kern="1200" dirty="0">
            <a:solidFill>
              <a:schemeClr val="tx1"/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t-IT" sz="1200" kern="1200" dirty="0">
            <a:solidFill>
              <a:schemeClr val="tx1"/>
            </a:solidFill>
          </a:endParaRPr>
        </a:p>
      </dsp:txBody>
      <dsp:txXfrm>
        <a:off x="1910219" y="1623427"/>
        <a:ext cx="6471577" cy="969003"/>
      </dsp:txXfrm>
    </dsp:sp>
    <dsp:sp modelId="{DF807322-FA91-4E82-9E11-6D55E8BB0A71}">
      <dsp:nvSpPr>
        <dsp:cNvPr id="0" name=""/>
        <dsp:cNvSpPr/>
      </dsp:nvSpPr>
      <dsp:spPr>
        <a:xfrm>
          <a:off x="0" y="1526549"/>
          <a:ext cx="1812031" cy="11627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dirty="0" err="1" smtClean="0">
              <a:solidFill>
                <a:schemeClr val="tx1"/>
              </a:solidFill>
            </a:rPr>
            <a:t>Comte</a:t>
          </a:r>
          <a:endParaRPr lang="it-IT" sz="1800" b="1" kern="1200" dirty="0">
            <a:solidFill>
              <a:schemeClr val="tx1"/>
            </a:solidFill>
          </a:endParaRPr>
        </a:p>
      </dsp:txBody>
      <dsp:txXfrm>
        <a:off x="56761" y="1583310"/>
        <a:ext cx="1698509" cy="1049238"/>
      </dsp:txXfrm>
    </dsp:sp>
    <dsp:sp modelId="{04BCAC8C-94C8-4B1E-B8FA-689B0AB17CAF}">
      <dsp:nvSpPr>
        <dsp:cNvPr id="0" name=""/>
        <dsp:cNvSpPr/>
      </dsp:nvSpPr>
      <dsp:spPr>
        <a:xfrm>
          <a:off x="1910219" y="2850905"/>
          <a:ext cx="6956079" cy="2252879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200" kern="1200" dirty="0" smtClean="0"/>
            <a:t>la sociologia deve stabilire le cause dei fenomeni sociali analizzando le relazioni tra i dati di fatto attraverso le procedure impersonali definite nella Logica di John Stuart </a:t>
          </a:r>
          <a:r>
            <a:rPr lang="it-IT" sz="1200" kern="1200" dirty="0" err="1" smtClean="0"/>
            <a:t>Mill</a:t>
          </a:r>
          <a:r>
            <a:rPr lang="it-IT" sz="1200" kern="1200" dirty="0" smtClean="0"/>
            <a:t> per arrivare a leggi analoghe nella loro forma alle leggi delle scienza della natura</a:t>
          </a:r>
          <a:endParaRPr lang="it-IT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200" kern="1200" dirty="0" smtClean="0"/>
            <a:t>indispensabile considerare i modi di agire e di pensare degli uomini come proprietà che esistono al di fuori delle coscienze individuali, i </a:t>
          </a:r>
          <a:r>
            <a:rPr lang="it-IT" sz="1200" b="1" kern="1200" dirty="0" smtClean="0"/>
            <a:t>fatti sociali</a:t>
          </a:r>
          <a:r>
            <a:rPr lang="it-IT" sz="1200" b="0" kern="1200" dirty="0" smtClean="0"/>
            <a:t> che si comportano come cose e sono legati da rapporti di causa-effetto in una spiegazione di tipo induttiva che punta a leggi generalizzanti utilizzando un metodo basato su manipolazione e controllo delle variabili con distacco tra osservatore ed osservato.</a:t>
          </a:r>
          <a:endParaRPr lang="it-IT" sz="1200" kern="1200" dirty="0"/>
        </a:p>
      </dsp:txBody>
      <dsp:txXfrm>
        <a:off x="1910219" y="3132515"/>
        <a:ext cx="6111249" cy="1689659"/>
      </dsp:txXfrm>
    </dsp:sp>
    <dsp:sp modelId="{52013EE3-466F-4DAC-905E-9E6C4A4B51B8}">
      <dsp:nvSpPr>
        <dsp:cNvPr id="0" name=""/>
        <dsp:cNvSpPr/>
      </dsp:nvSpPr>
      <dsp:spPr>
        <a:xfrm>
          <a:off x="0" y="3492481"/>
          <a:ext cx="1812031" cy="96972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dirty="0" err="1" smtClean="0">
              <a:solidFill>
                <a:schemeClr val="tx1"/>
              </a:solidFill>
            </a:rPr>
            <a:t>Durkheim</a:t>
          </a:r>
          <a:endParaRPr lang="it-IT" sz="1800" b="1" kern="1200" dirty="0">
            <a:solidFill>
              <a:schemeClr val="tx1"/>
            </a:solidFill>
          </a:endParaRPr>
        </a:p>
      </dsp:txBody>
      <dsp:txXfrm>
        <a:off x="47338" y="3539819"/>
        <a:ext cx="1717355" cy="87505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3006FD-F9E1-42E7-BA7F-605E96041987}">
      <dsp:nvSpPr>
        <dsp:cNvPr id="0" name=""/>
        <dsp:cNvSpPr/>
      </dsp:nvSpPr>
      <dsp:spPr>
        <a:xfrm>
          <a:off x="107510" y="0"/>
          <a:ext cx="8821475" cy="5301208"/>
        </a:xfrm>
        <a:prstGeom prst="triangl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 w="15875"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D99A593-4C91-44BC-AC80-5A1854BAC95B}">
      <dsp:nvSpPr>
        <dsp:cNvPr id="0" name=""/>
        <dsp:cNvSpPr/>
      </dsp:nvSpPr>
      <dsp:spPr>
        <a:xfrm>
          <a:off x="0" y="381057"/>
          <a:ext cx="5318018" cy="69512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rgbClr r="0" g="0" b="0">
              <a:shade val="50000"/>
              <a:satMod val="103000"/>
            </a:scrgb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smtClean="0"/>
            <a:t>Il lavoro empirico di Durkheim: ricerca sulle cause sociali dei suicidi, basata su studi preesistenti, dati di archivio e altri documenti (</a:t>
          </a:r>
          <a:r>
            <a:rPr lang="it-IT" sz="1400" b="1" kern="1200" smtClean="0"/>
            <a:t>fonti statistiche ufficiali</a:t>
          </a:r>
          <a:r>
            <a:rPr lang="it-IT" sz="1400" kern="1200" smtClean="0"/>
            <a:t>). </a:t>
          </a:r>
          <a:endParaRPr lang="it-IT" sz="1400" kern="1200"/>
        </a:p>
      </dsp:txBody>
      <dsp:txXfrm>
        <a:off x="33933" y="414990"/>
        <a:ext cx="5250152" cy="627257"/>
      </dsp:txXfrm>
    </dsp:sp>
    <dsp:sp modelId="{38BD7CF3-23B5-4560-8E02-EB0E4024E59B}">
      <dsp:nvSpPr>
        <dsp:cNvPr id="0" name=""/>
        <dsp:cNvSpPr/>
      </dsp:nvSpPr>
      <dsp:spPr>
        <a:xfrm>
          <a:off x="899587" y="1215801"/>
          <a:ext cx="5318018" cy="58614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rgbClr r="0" g="0" b="0">
              <a:shade val="50000"/>
              <a:satMod val="103000"/>
            </a:scrgb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smtClean="0"/>
            <a:t>Idea di fondo: il suicidio, pur essendo un atto individuale, dipende da fattori sociali ed è perciò un </a:t>
          </a:r>
          <a:r>
            <a:rPr lang="it-IT" sz="1400" b="1" kern="1200" smtClean="0"/>
            <a:t>fatto sociale</a:t>
          </a:r>
          <a:r>
            <a:rPr lang="it-IT" sz="1400" kern="1200" smtClean="0"/>
            <a:t>. </a:t>
          </a:r>
          <a:endParaRPr lang="it-IT" sz="1400" kern="1200"/>
        </a:p>
      </dsp:txBody>
      <dsp:txXfrm>
        <a:off x="928200" y="1244414"/>
        <a:ext cx="5260792" cy="528921"/>
      </dsp:txXfrm>
    </dsp:sp>
    <dsp:sp modelId="{431FD27A-A4EE-4322-BB80-17F3BBE11B9E}">
      <dsp:nvSpPr>
        <dsp:cNvPr id="0" name=""/>
        <dsp:cNvSpPr/>
      </dsp:nvSpPr>
      <dsp:spPr>
        <a:xfrm>
          <a:off x="2123737" y="1909733"/>
          <a:ext cx="5318018" cy="83296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rgbClr r="0" g="0" b="0">
              <a:shade val="50000"/>
              <a:satMod val="103000"/>
            </a:scrgb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/>
            <a:t>Tipo analisi: </a:t>
          </a:r>
          <a:r>
            <a:rPr lang="it-IT" sz="1400" b="1" kern="1200" dirty="0" smtClean="0"/>
            <a:t>metodo delle variazioni concomitanti </a:t>
          </a:r>
          <a:r>
            <a:rPr lang="it-IT" sz="1400" kern="1200" dirty="0" smtClean="0"/>
            <a:t>per eliminare possibili fattori extrasociali (malattie mentali, la razza, l’ereditarietà, il clima, l’andamento stagionale della temperatura e l’imitazione). </a:t>
          </a:r>
          <a:endParaRPr lang="it-IT" sz="1400" kern="1200" dirty="0"/>
        </a:p>
      </dsp:txBody>
      <dsp:txXfrm>
        <a:off x="2164399" y="1950395"/>
        <a:ext cx="5236694" cy="751641"/>
      </dsp:txXfrm>
    </dsp:sp>
    <dsp:sp modelId="{A17BEC4F-5BEB-41AF-9D26-F8241C5FF156}">
      <dsp:nvSpPr>
        <dsp:cNvPr id="0" name=""/>
        <dsp:cNvSpPr/>
      </dsp:nvSpPr>
      <dsp:spPr>
        <a:xfrm>
          <a:off x="3419869" y="2856187"/>
          <a:ext cx="5318018" cy="95319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rgbClr r="0" g="0" b="0">
              <a:shade val="50000"/>
              <a:satMod val="103000"/>
            </a:scrgb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/>
            <a:t>Cause reali del suicidio: </a:t>
          </a:r>
          <a:r>
            <a:rPr lang="it-IT" sz="1400" b="1" kern="1200" dirty="0" smtClean="0"/>
            <a:t>forze sociali </a:t>
          </a:r>
          <a:r>
            <a:rPr lang="it-IT" sz="1400" kern="1200" dirty="0" smtClean="0"/>
            <a:t>che nascono dal gruppo e non dagli individui singolarmente presi. Il tasso di suicidi varia inversamente al grado di integrazione dell’ambiente familiare, della comunità religiosa e della società politica.</a:t>
          </a:r>
          <a:endParaRPr lang="it-IT" sz="1400" kern="1200" dirty="0"/>
        </a:p>
      </dsp:txBody>
      <dsp:txXfrm>
        <a:off x="3466400" y="2902718"/>
        <a:ext cx="5224956" cy="860135"/>
      </dsp:txXfrm>
    </dsp:sp>
    <dsp:sp modelId="{69CD28E6-4929-4251-B8F3-73ACE89720BC}">
      <dsp:nvSpPr>
        <dsp:cNvPr id="0" name=""/>
        <dsp:cNvSpPr/>
      </dsp:nvSpPr>
      <dsp:spPr>
        <a:xfrm>
          <a:off x="3718477" y="3974470"/>
          <a:ext cx="5318018" cy="97828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rgbClr r="0" g="0" b="0">
              <a:shade val="50000"/>
              <a:satMod val="103000"/>
            </a:scrgb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/>
            <a:t>Conclusione: i suicidi sono più probabili quando i legami sociali si allentano, l’individuo non è più integrato in una rete relazionale ed è lasciato in balìa di se stesso, senza la guida morale della società (</a:t>
          </a:r>
          <a:r>
            <a:rPr lang="it-IT" sz="1400" b="1" kern="1200" dirty="0" smtClean="0"/>
            <a:t>concetto di </a:t>
          </a:r>
          <a:r>
            <a:rPr lang="it-IT" sz="1400" b="1" i="1" kern="1200" dirty="0" smtClean="0"/>
            <a:t>anomia</a:t>
          </a:r>
          <a:r>
            <a:rPr lang="it-IT" sz="1400" kern="1200" dirty="0" smtClean="0"/>
            <a:t>, o assenza di norme). </a:t>
          </a:r>
          <a:endParaRPr lang="it-IT" sz="1400" kern="1200" dirty="0"/>
        </a:p>
      </dsp:txBody>
      <dsp:txXfrm>
        <a:off x="3766233" y="4022226"/>
        <a:ext cx="5222506" cy="88276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2EC4E7-DE46-437C-82C9-D1E154BF45E2}">
      <dsp:nvSpPr>
        <dsp:cNvPr id="0" name=""/>
        <dsp:cNvSpPr/>
      </dsp:nvSpPr>
      <dsp:spPr>
        <a:xfrm rot="16200000">
          <a:off x="964386" y="992691"/>
          <a:ext cx="2821969" cy="2467084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5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53340" tIns="88900" rIns="80010" bIns="88900" numCol="1" spcCol="1270" anchor="t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/>
            <a:t>Da </a:t>
          </a:r>
          <a:r>
            <a:rPr lang="it-IT" sz="1400" kern="1200" dirty="0" err="1" smtClean="0"/>
            <a:t>Durkheim</a:t>
          </a:r>
          <a:r>
            <a:rPr lang="it-IT" sz="1400" kern="1200" dirty="0" smtClean="0"/>
            <a:t> e l’analisi delle relazioni casuali tra i fenomeni, </a:t>
          </a:r>
          <a:r>
            <a:rPr lang="it-IT" sz="1400" kern="1200" dirty="0" err="1" smtClean="0"/>
            <a:t>Lazarsfeld</a:t>
          </a:r>
          <a:r>
            <a:rPr lang="it-IT" sz="1400" kern="1200" dirty="0" smtClean="0"/>
            <a:t> arriverà a definire il </a:t>
          </a:r>
          <a:r>
            <a:rPr lang="it-IT" sz="1400" b="1" kern="1200" dirty="0" smtClean="0"/>
            <a:t>linguaggio delle variabili </a:t>
          </a:r>
          <a:r>
            <a:rPr lang="it-IT" sz="1400" kern="1200" dirty="0" smtClean="0"/>
            <a:t>che si fonda comunque sull’analisi delle associazioni tra dati quantitativi per spiegare i fenomeni sociali</a:t>
          </a:r>
          <a:endParaRPr lang="it-IT" sz="1400" kern="1200" dirty="0"/>
        </a:p>
      </dsp:txBody>
      <dsp:txXfrm rot="5400000">
        <a:off x="1262284" y="935704"/>
        <a:ext cx="2346629" cy="2581059"/>
      </dsp:txXfrm>
    </dsp:sp>
    <dsp:sp modelId="{C850E01A-2411-4C4A-9773-2379DA92413F}">
      <dsp:nvSpPr>
        <dsp:cNvPr id="0" name=""/>
        <dsp:cNvSpPr/>
      </dsp:nvSpPr>
      <dsp:spPr>
        <a:xfrm rot="5400000">
          <a:off x="4433311" y="992691"/>
          <a:ext cx="2821969" cy="2467084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tint val="50000"/>
            <a:hueOff val="-702729"/>
            <a:satOff val="10819"/>
            <a:lumOff val="12227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50000"/>
              <a:hueOff val="-702729"/>
              <a:satOff val="10819"/>
              <a:lumOff val="12227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80010" tIns="88900" rIns="53340" bIns="88900" numCol="1" spcCol="1270" anchor="t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/>
            <a:t>Approccio quantitativo o standard </a:t>
          </a:r>
          <a:r>
            <a:rPr lang="it-IT" sz="1400" kern="1200" dirty="0" smtClean="0"/>
            <a:t>per cui la scienza consiste nel formulare asserti su relazioni fra proprietà che non dipendono da conoscenze e valutazioni personali</a:t>
          </a:r>
          <a:endParaRPr lang="it-IT" sz="1400" kern="1200" dirty="0"/>
        </a:p>
      </dsp:txBody>
      <dsp:txXfrm rot="-5400000">
        <a:off x="4610754" y="935704"/>
        <a:ext cx="2346629" cy="2581059"/>
      </dsp:txXfrm>
    </dsp:sp>
    <dsp:sp modelId="{62D604FB-2DF6-42F8-9EEA-79A68427AD15}">
      <dsp:nvSpPr>
        <dsp:cNvPr id="0" name=""/>
        <dsp:cNvSpPr/>
      </dsp:nvSpPr>
      <dsp:spPr>
        <a:xfrm>
          <a:off x="3213208" y="0"/>
          <a:ext cx="1802829" cy="1802741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E093095-C1AF-410F-915F-AAB56F035E87}">
      <dsp:nvSpPr>
        <dsp:cNvPr id="0" name=""/>
        <dsp:cNvSpPr/>
      </dsp:nvSpPr>
      <dsp:spPr>
        <a:xfrm rot="10800000">
          <a:off x="3213208" y="2586695"/>
          <a:ext cx="1802829" cy="1802741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AA08B-8E19-4EE2-9921-63CBD1B0B4D1}">
      <dsp:nvSpPr>
        <dsp:cNvPr id="0" name=""/>
        <dsp:cNvSpPr/>
      </dsp:nvSpPr>
      <dsp:spPr>
        <a:xfrm>
          <a:off x="664273" y="0"/>
          <a:ext cx="7528436" cy="4988768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BD68DF-01AF-481C-8E8E-49D29A67A566}">
      <dsp:nvSpPr>
        <dsp:cNvPr id="0" name=""/>
        <dsp:cNvSpPr/>
      </dsp:nvSpPr>
      <dsp:spPr>
        <a:xfrm>
          <a:off x="4818" y="1100332"/>
          <a:ext cx="2701454" cy="278810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>
              <a:solidFill>
                <a:schemeClr val="tx1"/>
              </a:solidFill>
            </a:rPr>
            <a:t>La sociologia positivista, nell’accettare il metodo delle scienze fisiche, mette tra parentesi due importanti elementi: la peculiarità del proprio oggetto di studio, vale a dire</a:t>
          </a:r>
          <a:r>
            <a:rPr lang="it-IT" sz="1400" b="1" kern="1200" dirty="0" smtClean="0">
              <a:solidFill>
                <a:schemeClr val="tx1"/>
              </a:solidFill>
            </a:rPr>
            <a:t> l’individuo</a:t>
          </a:r>
          <a:r>
            <a:rPr lang="it-IT" sz="1400" kern="1200" dirty="0" smtClean="0">
              <a:solidFill>
                <a:schemeClr val="tx1"/>
              </a:solidFill>
            </a:rPr>
            <a:t>, e la circostanza che </a:t>
          </a:r>
          <a:r>
            <a:rPr lang="it-IT" sz="1400" b="1" kern="1200" dirty="0" smtClean="0">
              <a:solidFill>
                <a:schemeClr val="tx1"/>
              </a:solidFill>
            </a:rPr>
            <a:t>la realtà sociale</a:t>
          </a:r>
          <a:r>
            <a:rPr lang="it-IT" sz="1400" kern="1200" dirty="0" smtClean="0">
              <a:solidFill>
                <a:schemeClr val="tx1"/>
              </a:solidFill>
            </a:rPr>
            <a:t> che il ricercatore si propone di studiare è la stessa realtà cui egli fa parte.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136692" y="1232206"/>
        <a:ext cx="2437706" cy="2524354"/>
      </dsp:txXfrm>
    </dsp:sp>
    <dsp:sp modelId="{1C43C987-2783-4E66-8C3D-1A7D99CFE4B6}">
      <dsp:nvSpPr>
        <dsp:cNvPr id="0" name=""/>
        <dsp:cNvSpPr/>
      </dsp:nvSpPr>
      <dsp:spPr>
        <a:xfrm>
          <a:off x="3077764" y="1100332"/>
          <a:ext cx="2701454" cy="278810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>
              <a:solidFill>
                <a:schemeClr val="tx1"/>
              </a:solidFill>
            </a:rPr>
            <a:t>Finalità del procedimento di conoscenza: i fenomeni sociali vanno </a:t>
          </a:r>
          <a:r>
            <a:rPr lang="it-IT" sz="1400" b="1" kern="1200" dirty="0" smtClean="0">
              <a:solidFill>
                <a:schemeClr val="tx1"/>
              </a:solidFill>
            </a:rPr>
            <a:t>spiegati </a:t>
          </a:r>
          <a:r>
            <a:rPr lang="it-IT" sz="1400" kern="1200" dirty="0" smtClean="0">
              <a:solidFill>
                <a:schemeClr val="tx1"/>
              </a:solidFill>
            </a:rPr>
            <a:t>in termini causali o </a:t>
          </a:r>
          <a:r>
            <a:rPr lang="it-IT" sz="1400" b="1" kern="1200" dirty="0" smtClean="0">
              <a:solidFill>
                <a:schemeClr val="tx1"/>
              </a:solidFill>
            </a:rPr>
            <a:t>compresi </a:t>
          </a:r>
          <a:r>
            <a:rPr lang="it-IT" sz="1400" kern="1200" dirty="0" smtClean="0">
              <a:solidFill>
                <a:schemeClr val="tx1"/>
              </a:solidFill>
            </a:rPr>
            <a:t>nelle loro intenzioni e finalità?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3209638" y="1232206"/>
        <a:ext cx="2437706" cy="2524354"/>
      </dsp:txXfrm>
    </dsp:sp>
    <dsp:sp modelId="{6D0A44BC-6336-4BF3-A1A3-966B401A690F}">
      <dsp:nvSpPr>
        <dsp:cNvPr id="0" name=""/>
        <dsp:cNvSpPr/>
      </dsp:nvSpPr>
      <dsp:spPr>
        <a:xfrm>
          <a:off x="6150710" y="1100332"/>
          <a:ext cx="2701454" cy="278810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>
              <a:solidFill>
                <a:schemeClr val="tx1"/>
              </a:solidFill>
            </a:rPr>
            <a:t>Tra la fine del 1800 e gli inizi del 1900 il dibattito si accese ulteriormente all’interno dello </a:t>
          </a:r>
          <a:r>
            <a:rPr lang="it-IT" sz="1400" b="1" kern="1200" dirty="0" smtClean="0">
              <a:solidFill>
                <a:schemeClr val="tx1"/>
              </a:solidFill>
            </a:rPr>
            <a:t>Storicismo tedesco </a:t>
          </a:r>
          <a:r>
            <a:rPr lang="it-IT" sz="1400" kern="1200" dirty="0" smtClean="0">
              <a:solidFill>
                <a:schemeClr val="tx1"/>
              </a:solidFill>
            </a:rPr>
            <a:t>e venne a contrapporsi </a:t>
          </a:r>
          <a:r>
            <a:rPr lang="it-IT" sz="1400" b="1" kern="1200" dirty="0" smtClean="0">
              <a:solidFill>
                <a:schemeClr val="tx1"/>
              </a:solidFill>
            </a:rPr>
            <a:t>il monismo metodologico</a:t>
          </a:r>
          <a:r>
            <a:rPr lang="it-IT" sz="1400" kern="1200" dirty="0" smtClean="0">
              <a:solidFill>
                <a:schemeClr val="tx1"/>
              </a:solidFill>
            </a:rPr>
            <a:t> positivista ed il </a:t>
          </a:r>
          <a:r>
            <a:rPr lang="it-IT" sz="1400" b="1" kern="1200" dirty="0" smtClean="0">
              <a:solidFill>
                <a:schemeClr val="tx1"/>
              </a:solidFill>
            </a:rPr>
            <a:t>dualismo metodologico </a:t>
          </a:r>
          <a:r>
            <a:rPr lang="it-IT" sz="1400" kern="1200" dirty="0" smtClean="0">
              <a:solidFill>
                <a:schemeClr val="tx1"/>
              </a:solidFill>
            </a:rPr>
            <a:t>che contrappone scienze naturali e scienze sociali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6282584" y="1232206"/>
        <a:ext cx="2437706" cy="252435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890964-0A12-4236-B702-15268F4CEA8B}">
      <dsp:nvSpPr>
        <dsp:cNvPr id="0" name=""/>
        <dsp:cNvSpPr/>
      </dsp:nvSpPr>
      <dsp:spPr>
        <a:xfrm>
          <a:off x="0" y="1296143"/>
          <a:ext cx="2541798" cy="55498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dirty="0" err="1" smtClean="0">
              <a:solidFill>
                <a:schemeClr val="tx1"/>
              </a:solidFill>
            </a:rPr>
            <a:t>Dilthey</a:t>
          </a:r>
          <a:endParaRPr lang="it-IT" sz="1800" b="1" kern="1200" dirty="0">
            <a:solidFill>
              <a:schemeClr val="tx1"/>
            </a:solidFill>
          </a:endParaRPr>
        </a:p>
      </dsp:txBody>
      <dsp:txXfrm>
        <a:off x="0" y="1296143"/>
        <a:ext cx="2541798" cy="554983"/>
      </dsp:txXfrm>
    </dsp:sp>
    <dsp:sp modelId="{30FEB2E0-2243-473F-9F6B-2639D4F11E0C}">
      <dsp:nvSpPr>
        <dsp:cNvPr id="0" name=""/>
        <dsp:cNvSpPr/>
      </dsp:nvSpPr>
      <dsp:spPr>
        <a:xfrm>
          <a:off x="71658" y="1972837"/>
          <a:ext cx="2541798" cy="421985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200" b="1" kern="1200" dirty="0" smtClean="0"/>
            <a:t>Rifiuta l’egemonia del modello di spiegazione </a:t>
          </a:r>
          <a:r>
            <a:rPr lang="it-IT" sz="1200" kern="1200" dirty="0" smtClean="0"/>
            <a:t>e l’idea </a:t>
          </a:r>
          <a:r>
            <a:rPr lang="it-IT" sz="1200" b="1" kern="1200" dirty="0" smtClean="0"/>
            <a:t>dell’unicità del metodo </a:t>
          </a:r>
          <a:r>
            <a:rPr lang="it-IT" sz="1200" kern="1200" dirty="0" smtClean="0"/>
            <a:t>scientifico, rivendicando l’autonomia epistemologica delle scienze dello spirito data dal carattere singolare e intenzionale dell’agire umano, che determina la storicità degli eventi.</a:t>
          </a:r>
          <a:endParaRPr lang="it-IT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200" kern="1200" dirty="0" smtClean="0"/>
            <a:t>Scienze della natura e scienze dello spirito si differenziano innanzitutto per l’oggetto. Nelle </a:t>
          </a:r>
          <a:r>
            <a:rPr lang="it-IT" sz="1200" b="1" kern="1200" dirty="0" smtClean="0"/>
            <a:t>scienze dello spirito l’unità minima d’analisi </a:t>
          </a:r>
          <a:r>
            <a:rPr lang="it-IT" sz="1200" kern="1200" dirty="0" smtClean="0"/>
            <a:t>è l’</a:t>
          </a:r>
          <a:r>
            <a:rPr lang="it-IT" sz="1200" b="1" kern="1200" dirty="0" smtClean="0"/>
            <a:t>esperienza</a:t>
          </a:r>
          <a:r>
            <a:rPr lang="it-IT" sz="1200" kern="1200" dirty="0" smtClean="0"/>
            <a:t> che è indagabile solo attraverso il </a:t>
          </a:r>
          <a:r>
            <a:rPr lang="it-IT" sz="1200" b="1" kern="1200" dirty="0" smtClean="0"/>
            <a:t>metodo della comprensione</a:t>
          </a:r>
          <a:r>
            <a:rPr lang="it-IT" sz="1200" kern="1200" dirty="0" smtClean="0"/>
            <a:t>. Non c’è distanza tra osservatore ed osservato ed ogni evento è visto come unico ed irripetibile pertanto non generalizzabile attraverso leggi.</a:t>
          </a:r>
          <a:endParaRPr lang="it-IT" sz="1200" kern="1200" dirty="0"/>
        </a:p>
      </dsp:txBody>
      <dsp:txXfrm>
        <a:off x="71658" y="1972837"/>
        <a:ext cx="2541798" cy="4219850"/>
      </dsp:txXfrm>
    </dsp:sp>
    <dsp:sp modelId="{36D41125-02B3-4130-8D85-61B5D97655C3}">
      <dsp:nvSpPr>
        <dsp:cNvPr id="0" name=""/>
        <dsp:cNvSpPr/>
      </dsp:nvSpPr>
      <dsp:spPr>
        <a:xfrm>
          <a:off x="2808311" y="1296143"/>
          <a:ext cx="2541798" cy="55498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dirty="0" err="1" smtClean="0">
              <a:solidFill>
                <a:schemeClr val="tx1"/>
              </a:solidFill>
            </a:rPr>
            <a:t>Windelbnd</a:t>
          </a:r>
          <a:r>
            <a:rPr lang="it-IT" sz="1800" b="1" kern="1200" dirty="0" smtClean="0">
              <a:solidFill>
                <a:schemeClr val="tx1"/>
              </a:solidFill>
            </a:rPr>
            <a:t> e </a:t>
          </a:r>
          <a:r>
            <a:rPr lang="it-IT" sz="1800" b="1" kern="1200" dirty="0" err="1" smtClean="0">
              <a:solidFill>
                <a:schemeClr val="tx1"/>
              </a:solidFill>
            </a:rPr>
            <a:t>Rikert</a:t>
          </a:r>
          <a:endParaRPr lang="it-IT" sz="1800" b="1" kern="1200" dirty="0">
            <a:solidFill>
              <a:schemeClr val="tx1"/>
            </a:solidFill>
          </a:endParaRPr>
        </a:p>
      </dsp:txBody>
      <dsp:txXfrm>
        <a:off x="2808311" y="1296143"/>
        <a:ext cx="2541798" cy="554983"/>
      </dsp:txXfrm>
    </dsp:sp>
    <dsp:sp modelId="{1FEF42F2-233E-4566-9A5B-685673BD5F2E}">
      <dsp:nvSpPr>
        <dsp:cNvPr id="0" name=""/>
        <dsp:cNvSpPr/>
      </dsp:nvSpPr>
      <dsp:spPr>
        <a:xfrm>
          <a:off x="2808311" y="1972837"/>
          <a:ext cx="2541798" cy="4219850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200" kern="1200" dirty="0" smtClean="0"/>
            <a:t>Per il primo l’</a:t>
          </a:r>
          <a:r>
            <a:rPr lang="it-IT" sz="1200" b="1" kern="1200" dirty="0" smtClean="0"/>
            <a:t>attenzione</a:t>
          </a:r>
          <a:r>
            <a:rPr lang="it-IT" sz="1200" kern="1200" dirty="0" smtClean="0"/>
            <a:t> si sposta dall’oggetto </a:t>
          </a:r>
          <a:r>
            <a:rPr lang="it-IT" sz="1200" b="1" kern="1200" dirty="0" smtClean="0"/>
            <a:t>al metodo </a:t>
          </a:r>
          <a:r>
            <a:rPr lang="it-IT" sz="1200" kern="1200" dirty="0" smtClean="0"/>
            <a:t>compiendo una distinzione tra </a:t>
          </a:r>
          <a:r>
            <a:rPr lang="it-IT" sz="1200" b="1" kern="1200" dirty="0" smtClean="0"/>
            <a:t>sapere generalizzante </a:t>
          </a:r>
          <a:r>
            <a:rPr lang="it-IT" sz="1200" kern="1200" dirty="0" smtClean="0"/>
            <a:t>e </a:t>
          </a:r>
          <a:r>
            <a:rPr lang="it-IT" sz="1200" b="1" kern="1200" dirty="0" smtClean="0"/>
            <a:t>sapere individualizzante</a:t>
          </a:r>
          <a:r>
            <a:rPr lang="it-IT" sz="1200" kern="1200" dirty="0" smtClean="0"/>
            <a:t>: uno stesso fenomeno può essere studiato sia cogliendone la similarità rispetto ad altri fenomeni (</a:t>
          </a:r>
          <a:r>
            <a:rPr lang="it-IT" sz="1200" b="1" kern="1200" dirty="0" smtClean="0"/>
            <a:t>scienze nomotetiche</a:t>
          </a:r>
          <a:r>
            <a:rPr lang="it-IT" sz="1200" kern="1200" dirty="0" smtClean="0"/>
            <a:t>), sia sottolineandone l’individualità e l’irripetibilità (</a:t>
          </a:r>
          <a:r>
            <a:rPr lang="it-IT" sz="1200" b="1" kern="1200" dirty="0" smtClean="0"/>
            <a:t>scienze idiografiche</a:t>
          </a:r>
          <a:r>
            <a:rPr lang="it-IT" sz="1200" kern="1200" dirty="0" smtClean="0"/>
            <a:t>)</a:t>
          </a:r>
          <a:endParaRPr lang="it-IT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200" kern="1200" dirty="0" smtClean="0"/>
            <a:t>Il secondo si riferisce ai</a:t>
          </a:r>
          <a:r>
            <a:rPr lang="it-IT" sz="1200" b="1" kern="1200" dirty="0" smtClean="0"/>
            <a:t> valori</a:t>
          </a:r>
          <a:r>
            <a:rPr lang="it-IT" sz="1200" b="0" kern="1200" dirty="0" smtClean="0"/>
            <a:t>: Ogni realtà, sia essa naturale o storica, implica una formazione di concetti che dà significato alle cose o agli eventi (elemento di valutazione). Se nelle scienze naturali ciò è volto alla generalizzazione, nelle scienze dello spirito  abbiamo a che fare con </a:t>
          </a:r>
          <a:r>
            <a:rPr lang="it-IT" sz="1200" b="1" kern="1200" dirty="0" smtClean="0"/>
            <a:t>concetti storici </a:t>
          </a:r>
          <a:r>
            <a:rPr lang="it-IT" sz="1200" b="0" kern="1200" dirty="0" smtClean="0"/>
            <a:t>che rispecchiano i valori di una determinata civiltà. </a:t>
          </a:r>
          <a:endParaRPr lang="it-IT" sz="1200" b="0" kern="1200" dirty="0"/>
        </a:p>
      </dsp:txBody>
      <dsp:txXfrm>
        <a:off x="2808311" y="1972837"/>
        <a:ext cx="2541798" cy="4219850"/>
      </dsp:txXfrm>
    </dsp:sp>
    <dsp:sp modelId="{9D8FD949-5729-48FE-9443-81BED8CCF373}">
      <dsp:nvSpPr>
        <dsp:cNvPr id="0" name=""/>
        <dsp:cNvSpPr/>
      </dsp:nvSpPr>
      <dsp:spPr>
        <a:xfrm>
          <a:off x="5566123" y="1296143"/>
          <a:ext cx="3074838" cy="55498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dirty="0" smtClean="0">
              <a:solidFill>
                <a:schemeClr val="tx1"/>
              </a:solidFill>
            </a:rPr>
            <a:t>Weber</a:t>
          </a:r>
          <a:endParaRPr lang="it-IT" sz="1800" b="1" kern="1200" dirty="0">
            <a:solidFill>
              <a:schemeClr val="tx1"/>
            </a:solidFill>
          </a:endParaRPr>
        </a:p>
      </dsp:txBody>
      <dsp:txXfrm>
        <a:off x="5566123" y="1296143"/>
        <a:ext cx="3074838" cy="554983"/>
      </dsp:txXfrm>
    </dsp:sp>
    <dsp:sp modelId="{CAE81D9C-E35D-49AC-8F39-ECFB82BD6319}">
      <dsp:nvSpPr>
        <dsp:cNvPr id="0" name=""/>
        <dsp:cNvSpPr/>
      </dsp:nvSpPr>
      <dsp:spPr>
        <a:xfrm>
          <a:off x="5544607" y="1972837"/>
          <a:ext cx="3118989" cy="4219850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200" kern="1200" dirty="0" smtClean="0"/>
            <a:t>Con egli si afferma il filone di </a:t>
          </a:r>
          <a:r>
            <a:rPr lang="it-IT" sz="1200" b="1" kern="1200" dirty="0" smtClean="0"/>
            <a:t>sociologia comprendente </a:t>
          </a:r>
          <a:r>
            <a:rPr lang="it-IT" sz="1200" kern="1200" dirty="0" smtClean="0"/>
            <a:t>ed il rifiuto dell’idea che i fenomeni storici si colgano intuitivamente nella loro individualità, ma necessitano di un metodo strutturato. L’oggetto d’analisi sarà </a:t>
          </a:r>
          <a:r>
            <a:rPr lang="it-IT" sz="1200" b="1" kern="1200" dirty="0" smtClean="0"/>
            <a:t>l’agire sociale dotato di senso</a:t>
          </a:r>
          <a:r>
            <a:rPr lang="it-IT" sz="1200" kern="1200" dirty="0" smtClean="0"/>
            <a:t>, l’obbiettivo delle scienze sociali è </a:t>
          </a:r>
          <a:r>
            <a:rPr lang="it-IT" sz="1200" b="1" kern="1200" dirty="0" smtClean="0"/>
            <a:t>comprendere</a:t>
          </a:r>
          <a:r>
            <a:rPr lang="it-IT" sz="1200" kern="1200" dirty="0" smtClean="0"/>
            <a:t> il significato interno all’azione attraverso una ricostruzione razionale. La razionalità di questa ricostruzione sta nel </a:t>
          </a:r>
          <a:r>
            <a:rPr lang="it-IT" sz="1200" b="1" kern="1200" dirty="0" smtClean="0"/>
            <a:t>sistema di valori </a:t>
          </a:r>
          <a:r>
            <a:rPr lang="it-IT" sz="1200" kern="1200" dirty="0" smtClean="0"/>
            <a:t>cui fa riferimento una società, per tanto la scienza deve essere </a:t>
          </a:r>
          <a:r>
            <a:rPr lang="it-IT" sz="1200" b="1" kern="1200" dirty="0" smtClean="0"/>
            <a:t>avalutativa</a:t>
          </a:r>
          <a:r>
            <a:rPr lang="it-IT" sz="1200" kern="1200" dirty="0" smtClean="0"/>
            <a:t> perché deve descrivere e comprendere la realtà senza valutarla mantenendo un’</a:t>
          </a:r>
          <a:r>
            <a:rPr lang="it-IT" sz="1200" b="1" kern="1200" dirty="0" smtClean="0"/>
            <a:t>oggettività</a:t>
          </a:r>
          <a:r>
            <a:rPr lang="it-IT" sz="1200" kern="1200" dirty="0" smtClean="0"/>
            <a:t> di natura contestuale. Le uniformità empiriche rilevate potranno essere a posteriori organizzate in </a:t>
          </a:r>
          <a:r>
            <a:rPr lang="it-IT" sz="1200" b="1" kern="1200" dirty="0" smtClean="0"/>
            <a:t>tipi ideali o </a:t>
          </a:r>
          <a:r>
            <a:rPr lang="it-IT" sz="1200" b="1" kern="1200" dirty="0" err="1" smtClean="0"/>
            <a:t>idealtipi</a:t>
          </a:r>
          <a:r>
            <a:rPr lang="it-IT" sz="1200" b="1" kern="1200" dirty="0" smtClean="0"/>
            <a:t> </a:t>
          </a:r>
          <a:r>
            <a:rPr lang="it-IT" sz="1200" kern="1200" dirty="0" smtClean="0"/>
            <a:t>o modelli astratti ottenuti astraendo elementi comuni da più fenomeni simili, è lo strumento conoscitivo per orientarsi nella complessità del reale e della storia.</a:t>
          </a:r>
          <a:endParaRPr lang="it-IT" sz="1200" kern="1200" dirty="0"/>
        </a:p>
      </dsp:txBody>
      <dsp:txXfrm>
        <a:off x="5544607" y="1972837"/>
        <a:ext cx="3118989" cy="421985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5F18F4-8078-4AD0-9610-6125483A9A5E}">
      <dsp:nvSpPr>
        <dsp:cNvPr id="0" name=""/>
        <dsp:cNvSpPr/>
      </dsp:nvSpPr>
      <dsp:spPr>
        <a:xfrm>
          <a:off x="-6875" y="0"/>
          <a:ext cx="8302856" cy="4988768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31F5F1A-D807-4FCA-888E-03325D42BCD7}">
      <dsp:nvSpPr>
        <dsp:cNvPr id="0" name=""/>
        <dsp:cNvSpPr/>
      </dsp:nvSpPr>
      <dsp:spPr>
        <a:xfrm>
          <a:off x="2736313" y="499363"/>
          <a:ext cx="6059178" cy="88667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/>
            <a:t>Weber mette in relazione due fenomeni omogenei: la </a:t>
          </a:r>
          <a:r>
            <a:rPr lang="it-IT" sz="1200" b="1" kern="1200" dirty="0" smtClean="0"/>
            <a:t>mentalità religiosa calvinista </a:t>
          </a:r>
          <a:r>
            <a:rPr lang="it-IT" sz="1200" kern="1200" dirty="0" smtClean="0"/>
            <a:t>e la </a:t>
          </a:r>
          <a:r>
            <a:rPr lang="it-IT" sz="1200" b="1" kern="1200" dirty="0" smtClean="0"/>
            <a:t>mentalità capitalista</a:t>
          </a:r>
          <a:r>
            <a:rPr lang="it-IT" sz="1200" kern="1200" dirty="0" smtClean="0"/>
            <a:t>, affermando che la prima fu una pre-condizione culturale insita nella popolazione europea assai utile al formarsi della seconda.</a:t>
          </a:r>
          <a:endParaRPr lang="it-IT" sz="1200" kern="1200" dirty="0"/>
        </a:p>
      </dsp:txBody>
      <dsp:txXfrm>
        <a:off x="2779597" y="542647"/>
        <a:ext cx="5972610" cy="800107"/>
      </dsp:txXfrm>
    </dsp:sp>
    <dsp:sp modelId="{36FB93F7-9B3B-4F5A-B6C5-3461583A1671}">
      <dsp:nvSpPr>
        <dsp:cNvPr id="0" name=""/>
        <dsp:cNvSpPr/>
      </dsp:nvSpPr>
      <dsp:spPr>
        <a:xfrm>
          <a:off x="2739961" y="1496873"/>
          <a:ext cx="6051881" cy="88667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/>
            <a:t>Weber nota come i paesi calvinisti siano arrivati più velocemente al capitalismo rispetto a quelli cattolici</a:t>
          </a:r>
          <a:endParaRPr lang="it-IT" sz="1200" kern="1200" dirty="0"/>
        </a:p>
      </dsp:txBody>
      <dsp:txXfrm>
        <a:off x="2783245" y="1540157"/>
        <a:ext cx="5965313" cy="800107"/>
      </dsp:txXfrm>
    </dsp:sp>
    <dsp:sp modelId="{E629C389-6A7A-4489-91BA-83388DB4A969}">
      <dsp:nvSpPr>
        <dsp:cNvPr id="0" name=""/>
        <dsp:cNvSpPr/>
      </dsp:nvSpPr>
      <dsp:spPr>
        <a:xfrm>
          <a:off x="2667940" y="2494384"/>
          <a:ext cx="6195922" cy="88667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/>
            <a:t>Nello spirito capitalistico ciò che importa è che il profitto sia investito e sempre crescente, medesima concezione alla base dello sviluppo del capitalismo. </a:t>
          </a:r>
          <a:endParaRPr lang="it-IT" sz="1200" kern="1200" dirty="0"/>
        </a:p>
      </dsp:txBody>
      <dsp:txXfrm>
        <a:off x="2711224" y="2537668"/>
        <a:ext cx="6109354" cy="800107"/>
      </dsp:txXfrm>
    </dsp:sp>
    <dsp:sp modelId="{E4B0D6FA-0649-4BE1-99C0-B31EF9888609}">
      <dsp:nvSpPr>
        <dsp:cNvPr id="0" name=""/>
        <dsp:cNvSpPr/>
      </dsp:nvSpPr>
      <dsp:spPr>
        <a:xfrm>
          <a:off x="2595936" y="3491894"/>
          <a:ext cx="6339930" cy="88667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/>
            <a:t>Ma per consolidare una tale mentalità, contraria alle tendenze «naturali», è stata necessaria, osserva Weber, </a:t>
          </a:r>
          <a:r>
            <a:rPr lang="it-IT" sz="1200" b="1" kern="1200" dirty="0" smtClean="0"/>
            <a:t>una grande rivoluzione socio-culturale</a:t>
          </a:r>
          <a:r>
            <a:rPr lang="it-IT" sz="1200" kern="1200" dirty="0" smtClean="0"/>
            <a:t>: la </a:t>
          </a:r>
          <a:r>
            <a:rPr lang="it-IT" sz="1200" b="1" kern="1200" dirty="0" smtClean="0"/>
            <a:t>Riforma protestante</a:t>
          </a:r>
          <a:r>
            <a:rPr lang="it-IT" sz="1200" kern="1200" dirty="0" smtClean="0"/>
            <a:t>, la quale iniziò per finalità religiose ma involontariamente favorì il diffondersi della </a:t>
          </a:r>
          <a:r>
            <a:rPr lang="it-IT" sz="1200" b="1" kern="1200" dirty="0" smtClean="0"/>
            <a:t>secolarizzazione</a:t>
          </a:r>
          <a:r>
            <a:rPr lang="it-IT" sz="1200" kern="1200" dirty="0" smtClean="0"/>
            <a:t>. </a:t>
          </a:r>
          <a:endParaRPr lang="it-IT" sz="1200" kern="1200" dirty="0"/>
        </a:p>
      </dsp:txBody>
      <dsp:txXfrm>
        <a:off x="2639220" y="3535178"/>
        <a:ext cx="6253362" cy="80010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CDF3F0-34A3-4779-B583-23D76CA4AB93}">
      <dsp:nvSpPr>
        <dsp:cNvPr id="0" name=""/>
        <dsp:cNvSpPr/>
      </dsp:nvSpPr>
      <dsp:spPr>
        <a:xfrm>
          <a:off x="0" y="539438"/>
          <a:ext cx="8229600" cy="3591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395732" rIns="638708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900" b="1" kern="1200" dirty="0" smtClean="0">
              <a:solidFill>
                <a:schemeClr val="tx1"/>
              </a:solidFill>
            </a:rPr>
            <a:t>non è conoscibile una realtà indipendente </a:t>
          </a:r>
          <a:r>
            <a:rPr lang="it-IT" sz="1900" b="0" kern="1200" dirty="0" smtClean="0">
              <a:solidFill>
                <a:schemeClr val="tx1"/>
              </a:solidFill>
            </a:rPr>
            <a:t>da chi la studia, ma </a:t>
          </a:r>
          <a:r>
            <a:rPr lang="it-IT" sz="1900" b="1" kern="1200" dirty="0" smtClean="0">
              <a:solidFill>
                <a:schemeClr val="tx1"/>
              </a:solidFill>
            </a:rPr>
            <a:t>possiamo conoscere solo i significati attribuiti dai soggetti </a:t>
          </a:r>
          <a:r>
            <a:rPr lang="it-IT" sz="1900" b="0" kern="1200" dirty="0" smtClean="0">
              <a:solidFill>
                <a:schemeClr val="tx1"/>
              </a:solidFill>
            </a:rPr>
            <a:t>alle </a:t>
          </a:r>
          <a:r>
            <a:rPr lang="it-IT" sz="1900" b="1" kern="1200" dirty="0" smtClean="0">
              <a:solidFill>
                <a:schemeClr val="tx1"/>
              </a:solidFill>
            </a:rPr>
            <a:t>molteplici realtà </a:t>
          </a:r>
          <a:r>
            <a:rPr lang="it-IT" sz="1900" b="0" kern="1200" dirty="0" smtClean="0">
              <a:solidFill>
                <a:schemeClr val="tx1"/>
              </a:solidFill>
            </a:rPr>
            <a:t>costruite da gruppi e culture diverse;</a:t>
          </a:r>
          <a:endParaRPr lang="it-IT" sz="1900" b="0" kern="1200" dirty="0">
            <a:solidFill>
              <a:schemeClr val="tx1"/>
            </a:solidFill>
          </a:endParaRPr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900" kern="1200" dirty="0" smtClean="0">
              <a:solidFill>
                <a:schemeClr val="tx1"/>
              </a:solidFill>
            </a:rPr>
            <a:t>c’è </a:t>
          </a:r>
          <a:r>
            <a:rPr lang="it-IT" sz="1900" b="1" kern="1200" dirty="0" smtClean="0">
              <a:solidFill>
                <a:schemeClr val="tx1"/>
              </a:solidFill>
            </a:rPr>
            <a:t>interdipendenza tra ricercatore e oggetto di studio</a:t>
          </a:r>
          <a:r>
            <a:rPr lang="it-IT" sz="1900" kern="1200" dirty="0" smtClean="0">
              <a:solidFill>
                <a:schemeClr val="tx1"/>
              </a:solidFill>
            </a:rPr>
            <a:t>;</a:t>
          </a:r>
          <a:endParaRPr lang="it-IT" sz="1900" kern="1200" dirty="0">
            <a:solidFill>
              <a:schemeClr val="tx1"/>
            </a:solidFill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900" kern="1200" dirty="0" smtClean="0">
              <a:solidFill>
                <a:schemeClr val="tx1"/>
              </a:solidFill>
            </a:rPr>
            <a:t>obiettivo della scienza è l’</a:t>
          </a:r>
          <a:r>
            <a:rPr lang="it-IT" sz="1900" b="1" kern="1200" dirty="0" smtClean="0">
              <a:solidFill>
                <a:schemeClr val="tx1"/>
              </a:solidFill>
            </a:rPr>
            <a:t>interpretazione</a:t>
          </a:r>
          <a:r>
            <a:rPr lang="it-IT" sz="1900" kern="1200" dirty="0" smtClean="0">
              <a:solidFill>
                <a:schemeClr val="tx1"/>
              </a:solidFill>
            </a:rPr>
            <a:t> dei fenomeni e la ricerca del significato, la prospettiva è relativista;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900" kern="1200" dirty="0" smtClean="0">
              <a:solidFill>
                <a:schemeClr val="tx1"/>
              </a:solidFill>
            </a:rPr>
            <a:t>i </a:t>
          </a:r>
          <a:r>
            <a:rPr lang="it-IT" sz="1900" b="1" kern="1200" dirty="0" smtClean="0">
              <a:solidFill>
                <a:schemeClr val="tx1"/>
              </a:solidFill>
            </a:rPr>
            <a:t>procedimenti</a:t>
          </a:r>
          <a:r>
            <a:rPr lang="it-IT" sz="1900" kern="1200" dirty="0" smtClean="0">
              <a:solidFill>
                <a:schemeClr val="tx1"/>
              </a:solidFill>
            </a:rPr>
            <a:t> sono prevalentemente </a:t>
          </a:r>
          <a:r>
            <a:rPr lang="it-IT" sz="1900" b="1" kern="1200" dirty="0" smtClean="0">
              <a:solidFill>
                <a:schemeClr val="tx1"/>
              </a:solidFill>
            </a:rPr>
            <a:t>induttivi </a:t>
          </a:r>
          <a:r>
            <a:rPr lang="it-IT" sz="1900" kern="1200" dirty="0" smtClean="0">
              <a:solidFill>
                <a:schemeClr val="tx1"/>
              </a:solidFill>
            </a:rPr>
            <a:t>e si basano sull’analisi di casi senza ricorrere a teorie definite in precedenza e sulla strutturazione di </a:t>
          </a:r>
          <a:r>
            <a:rPr lang="it-IT" sz="1900" b="1" kern="1200" dirty="0" smtClean="0">
              <a:solidFill>
                <a:schemeClr val="tx1"/>
              </a:solidFill>
            </a:rPr>
            <a:t>tipi ideali </a:t>
          </a:r>
          <a:r>
            <a:rPr lang="it-IT" sz="1900" kern="1200" dirty="0" smtClean="0">
              <a:solidFill>
                <a:schemeClr val="tx1"/>
              </a:solidFill>
            </a:rPr>
            <a:t>e </a:t>
          </a:r>
          <a:r>
            <a:rPr lang="it-IT" sz="1900" b="1" kern="1200" dirty="0" smtClean="0">
              <a:solidFill>
                <a:schemeClr val="tx1"/>
              </a:solidFill>
            </a:rPr>
            <a:t>enunciati di possibilità </a:t>
          </a:r>
          <a:r>
            <a:rPr lang="it-IT" sz="1900" b="0" kern="1200" dirty="0" smtClean="0">
              <a:solidFill>
                <a:schemeClr val="tx1"/>
              </a:solidFill>
            </a:rPr>
            <a:t>attraverso l’utilizzo di tecniche qualitative e soggettive</a:t>
          </a:r>
          <a:r>
            <a:rPr lang="it-IT" sz="1900" kern="1200" dirty="0" smtClean="0">
              <a:solidFill>
                <a:schemeClr val="tx1"/>
              </a:solidFill>
            </a:rPr>
            <a:t>.</a:t>
          </a:r>
        </a:p>
      </dsp:txBody>
      <dsp:txXfrm>
        <a:off x="0" y="539438"/>
        <a:ext cx="8229600" cy="3591000"/>
      </dsp:txXfrm>
    </dsp:sp>
    <dsp:sp modelId="{27B0BD93-9BE4-4416-9369-07EEA1E03CE6}">
      <dsp:nvSpPr>
        <dsp:cNvPr id="0" name=""/>
        <dsp:cNvSpPr/>
      </dsp:nvSpPr>
      <dsp:spPr>
        <a:xfrm>
          <a:off x="411480" y="258998"/>
          <a:ext cx="5760720" cy="5608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900" kern="1200" dirty="0" smtClean="0">
              <a:solidFill>
                <a:schemeClr val="tx1"/>
              </a:solidFill>
            </a:rPr>
            <a:t>Caratteristiche epistemologiche:</a:t>
          </a:r>
          <a:endParaRPr lang="it-IT" sz="1900" kern="1200" dirty="0">
            <a:solidFill>
              <a:schemeClr val="tx1"/>
            </a:solidFill>
          </a:endParaRPr>
        </a:p>
      </dsp:txBody>
      <dsp:txXfrm>
        <a:off x="438860" y="286378"/>
        <a:ext cx="5705960" cy="50612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2EC4E7-DE46-437C-82C9-D1E154BF45E2}">
      <dsp:nvSpPr>
        <dsp:cNvPr id="0" name=""/>
        <dsp:cNvSpPr/>
      </dsp:nvSpPr>
      <dsp:spPr>
        <a:xfrm rot="16200000">
          <a:off x="798927" y="641277"/>
          <a:ext cx="2821969" cy="3169913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5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53340" tIns="88900" rIns="80010" bIns="88900" numCol="1" spcCol="1270" anchor="t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/>
            <a:t>Definito anche </a:t>
          </a:r>
          <a:r>
            <a:rPr lang="it-IT" sz="1400" b="1" kern="1200" dirty="0" smtClean="0"/>
            <a:t>qualitativo</a:t>
          </a:r>
          <a:r>
            <a:rPr lang="it-IT" sz="1400" kern="1200" dirty="0" smtClean="0"/>
            <a:t>, a causa del rifiuto di utilizzare la matrice dei dati e gli strumenti di analisi a essa connessi. Esso ha generato </a:t>
          </a:r>
          <a:r>
            <a:rPr lang="it-IT" sz="1400" b="1" kern="1200" dirty="0" smtClean="0"/>
            <a:t>forme di ricerca empirica molto diverse </a:t>
          </a:r>
          <a:r>
            <a:rPr lang="it-IT" sz="1400" kern="1200" dirty="0" smtClean="0"/>
            <a:t>tra loro, accomunate solo dalla presa di </a:t>
          </a:r>
          <a:r>
            <a:rPr lang="it-IT" sz="1400" b="1" kern="1200" dirty="0" smtClean="0"/>
            <a:t>distanza dal linguaggio delle variabili </a:t>
          </a:r>
          <a:r>
            <a:rPr lang="it-IT" sz="1400" kern="1200" dirty="0" smtClean="0"/>
            <a:t>e dall’interesse per l’apporto conoscitivo dei soggetti studiati.</a:t>
          </a:r>
          <a:endParaRPr lang="it-IT" sz="1400" kern="1200" dirty="0"/>
        </a:p>
      </dsp:txBody>
      <dsp:txXfrm rot="5400000">
        <a:off x="762737" y="953031"/>
        <a:ext cx="3032131" cy="2546405"/>
      </dsp:txXfrm>
    </dsp:sp>
    <dsp:sp modelId="{C850E01A-2411-4C4A-9773-2379DA92413F}">
      <dsp:nvSpPr>
        <dsp:cNvPr id="0" name=""/>
        <dsp:cNvSpPr/>
      </dsp:nvSpPr>
      <dsp:spPr>
        <a:xfrm rot="5400000">
          <a:off x="4267851" y="310358"/>
          <a:ext cx="2821969" cy="3831750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tint val="50000"/>
            <a:hueOff val="-702729"/>
            <a:satOff val="10819"/>
            <a:lumOff val="12227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50000"/>
              <a:hueOff val="-702729"/>
              <a:satOff val="10819"/>
              <a:lumOff val="12227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80010" tIns="88900" rIns="53340" bIns="88900" numCol="1" spcCol="1270" anchor="t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0" kern="1200" dirty="0" smtClean="0"/>
            <a:t>La locuzione </a:t>
          </a:r>
          <a:r>
            <a:rPr lang="it-IT" sz="1400" b="1" kern="1200" dirty="0" smtClean="0"/>
            <a:t>non standard </a:t>
          </a:r>
          <a:r>
            <a:rPr lang="it-IT" sz="1400" b="0" kern="1200" dirty="0" smtClean="0"/>
            <a:t>sta a significare la </a:t>
          </a:r>
          <a:r>
            <a:rPr lang="it-IT" sz="1400" b="1" kern="1200" dirty="0" smtClean="0"/>
            <a:t>mancata adozione degli assunti fondamentali della visione standard della scienza</a:t>
          </a:r>
          <a:r>
            <a:rPr lang="it-IT" sz="1400" b="0" kern="1200" dirty="0" smtClean="0"/>
            <a:t>, un variegato arcipelago che comprende al suo interno approcci critici alla sociologia positiva di tipo macro e sociologia fenomenologica, </a:t>
          </a:r>
          <a:r>
            <a:rPr lang="it-IT" sz="1400" b="0" kern="1200" dirty="0" err="1" smtClean="0"/>
            <a:t>interazionismo</a:t>
          </a:r>
          <a:r>
            <a:rPr lang="it-IT" sz="1400" b="0" kern="1200" dirty="0" smtClean="0"/>
            <a:t> simbolico, </a:t>
          </a:r>
          <a:r>
            <a:rPr lang="it-IT" sz="1400" b="0" kern="1200" dirty="0" err="1" smtClean="0"/>
            <a:t>etnometodologia</a:t>
          </a:r>
          <a:r>
            <a:rPr lang="it-IT" sz="1400" b="0" kern="1200" dirty="0" smtClean="0"/>
            <a:t>, ermeneutica, correnti di tipo micro in vario modo interessate alla vita quotidiana e all’interazione tra gli individui.</a:t>
          </a:r>
          <a:endParaRPr lang="it-IT" sz="1400" b="0" kern="1200" dirty="0"/>
        </a:p>
      </dsp:txBody>
      <dsp:txXfrm rot="-5400000">
        <a:off x="3762961" y="953030"/>
        <a:ext cx="3693968" cy="2546405"/>
      </dsp:txXfrm>
    </dsp:sp>
    <dsp:sp modelId="{62D604FB-2DF6-42F8-9EEA-79A68427AD15}">
      <dsp:nvSpPr>
        <dsp:cNvPr id="0" name=""/>
        <dsp:cNvSpPr/>
      </dsp:nvSpPr>
      <dsp:spPr>
        <a:xfrm>
          <a:off x="3047749" y="0"/>
          <a:ext cx="1802829" cy="1802741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E093095-C1AF-410F-915F-AAB56F035E87}">
      <dsp:nvSpPr>
        <dsp:cNvPr id="0" name=""/>
        <dsp:cNvSpPr/>
      </dsp:nvSpPr>
      <dsp:spPr>
        <a:xfrm rot="10800000">
          <a:off x="3047749" y="2586695"/>
          <a:ext cx="1802829" cy="1802741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148892-075D-4275-8A8C-CAD0773DAC2C}">
      <dsp:nvSpPr>
        <dsp:cNvPr id="0" name=""/>
        <dsp:cNvSpPr/>
      </dsp:nvSpPr>
      <dsp:spPr>
        <a:xfrm>
          <a:off x="0" y="4111352"/>
          <a:ext cx="9036496" cy="87664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>
              <a:solidFill>
                <a:schemeClr val="tx1"/>
              </a:solidFill>
            </a:rPr>
            <a:t>Tali strumenti comprendono sia </a:t>
          </a:r>
          <a:r>
            <a:rPr lang="it-IT" sz="1400" b="1" kern="1200" dirty="0" smtClean="0">
              <a:solidFill>
                <a:schemeClr val="tx1"/>
              </a:solidFill>
            </a:rPr>
            <a:t>l’apparato teorico e metodologico </a:t>
          </a:r>
          <a:r>
            <a:rPr lang="it-IT" sz="1400" kern="1200" dirty="0" smtClean="0">
              <a:solidFill>
                <a:schemeClr val="tx1"/>
              </a:solidFill>
            </a:rPr>
            <a:t>di una determinata disciplina sia i condizionamenti culturali dovuti al contesto storico, geografico e sociale (esempio</a:t>
          </a:r>
          <a:r>
            <a:rPr lang="it-IT" sz="1400" b="0" kern="1200" dirty="0" smtClean="0">
              <a:solidFill>
                <a:schemeClr val="tx1"/>
              </a:solidFill>
            </a:rPr>
            <a:t>:</a:t>
          </a:r>
          <a:r>
            <a:rPr lang="it-IT" sz="1400" b="1" kern="1200" dirty="0" smtClean="0">
              <a:solidFill>
                <a:schemeClr val="tx1"/>
              </a:solidFill>
            </a:rPr>
            <a:t> la camera di </a:t>
          </a:r>
          <a:r>
            <a:rPr lang="it-IT" sz="1400" b="1" kern="1200" dirty="0" err="1" smtClean="0">
              <a:solidFill>
                <a:schemeClr val="tx1"/>
              </a:solidFill>
            </a:rPr>
            <a:t>Ames</a:t>
          </a:r>
          <a:r>
            <a:rPr lang="it-IT" sz="1400" kern="1200" dirty="0" smtClean="0">
              <a:solidFill>
                <a:schemeClr val="tx1"/>
              </a:solidFill>
            </a:rPr>
            <a:t>: l’occhio nella percezione «formula una ipotesi», adottando la visione più probabile secondo la sua esperienza).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0" y="4111352"/>
        <a:ext cx="9036496" cy="876642"/>
      </dsp:txXfrm>
    </dsp:sp>
    <dsp:sp modelId="{9C6AC594-EEE5-44B6-A372-10C267891DCC}">
      <dsp:nvSpPr>
        <dsp:cNvPr id="0" name=""/>
        <dsp:cNvSpPr/>
      </dsp:nvSpPr>
      <dsp:spPr>
        <a:xfrm rot="10800000">
          <a:off x="0" y="3083707"/>
          <a:ext cx="9036496" cy="1037766"/>
        </a:xfrm>
        <a:prstGeom prst="upArrowCallou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>
              <a:solidFill>
                <a:schemeClr val="tx1"/>
              </a:solidFill>
            </a:rPr>
            <a:t>Ogni </a:t>
          </a:r>
          <a:r>
            <a:rPr lang="it-IT" sz="1400" i="1" kern="1200" dirty="0" smtClean="0">
              <a:solidFill>
                <a:schemeClr val="tx1"/>
              </a:solidFill>
            </a:rPr>
            <a:t>dato </a:t>
          </a:r>
          <a:r>
            <a:rPr lang="it-IT" sz="1400" kern="1200" dirty="0" smtClean="0">
              <a:solidFill>
                <a:schemeClr val="tx1"/>
              </a:solidFill>
            </a:rPr>
            <a:t>messo in luce </a:t>
          </a:r>
          <a:r>
            <a:rPr lang="it-IT" sz="1400" b="1" kern="1200" dirty="0" smtClean="0">
              <a:solidFill>
                <a:schemeClr val="tx1"/>
              </a:solidFill>
            </a:rPr>
            <a:t>dall’osservazione empirica </a:t>
          </a:r>
          <a:r>
            <a:rPr lang="it-IT" sz="1400" kern="1200" dirty="0" smtClean="0">
              <a:solidFill>
                <a:schemeClr val="tx1"/>
              </a:solidFill>
            </a:rPr>
            <a:t>dei fenomeni è sempre anche il risultato di una </a:t>
          </a:r>
          <a:r>
            <a:rPr lang="it-IT" sz="1400" b="1" kern="1200" dirty="0" smtClean="0">
              <a:solidFill>
                <a:schemeClr val="tx1"/>
              </a:solidFill>
            </a:rPr>
            <a:t>attività interpretativa </a:t>
          </a:r>
          <a:r>
            <a:rPr lang="it-IT" sz="1400" kern="1200" dirty="0" smtClean="0">
              <a:solidFill>
                <a:schemeClr val="tx1"/>
              </a:solidFill>
            </a:rPr>
            <a:t>dell’osservatore, che non può prescindere dagli strumenti concettuali e di rilevazione con cui egli guarda alla realtà.</a:t>
          </a:r>
          <a:endParaRPr lang="it-IT" sz="1400" kern="1200" dirty="0">
            <a:solidFill>
              <a:schemeClr val="tx1"/>
            </a:solidFill>
          </a:endParaRPr>
        </a:p>
      </dsp:txBody>
      <dsp:txXfrm rot="10800000">
        <a:off x="0" y="3083707"/>
        <a:ext cx="9036496" cy="674309"/>
      </dsp:txXfrm>
    </dsp:sp>
    <dsp:sp modelId="{450803A7-FF7F-4BA8-AA98-275FA1FD9691}">
      <dsp:nvSpPr>
        <dsp:cNvPr id="0" name=""/>
        <dsp:cNvSpPr/>
      </dsp:nvSpPr>
      <dsp:spPr>
        <a:xfrm rot="10800000">
          <a:off x="0" y="2056062"/>
          <a:ext cx="9036496" cy="1037766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>
              <a:solidFill>
                <a:schemeClr val="tx1"/>
              </a:solidFill>
            </a:rPr>
            <a:t>Il criterio più valido di demarcazione della scientificità dalla verifica empirica e dalla falsificazione passa </a:t>
          </a:r>
          <a:r>
            <a:rPr lang="it-IT" sz="1400" b="1" kern="1200" dirty="0" smtClean="0">
              <a:solidFill>
                <a:schemeClr val="tx1"/>
              </a:solidFill>
            </a:rPr>
            <a:t>nella disponibilità a esplicitare il punto di vista adottato </a:t>
          </a:r>
          <a:r>
            <a:rPr lang="it-IT" sz="1400" kern="1200" dirty="0" smtClean="0">
              <a:solidFill>
                <a:schemeClr val="tx1"/>
              </a:solidFill>
            </a:rPr>
            <a:t>e nella </a:t>
          </a:r>
          <a:r>
            <a:rPr lang="it-IT" sz="1400" b="1" kern="1200" dirty="0" smtClean="0">
              <a:solidFill>
                <a:schemeClr val="tx1"/>
              </a:solidFill>
            </a:rPr>
            <a:t>pubblicizzazione delle procedure.</a:t>
          </a:r>
          <a:endParaRPr lang="it-IT" sz="1400" b="1" kern="1200" dirty="0">
            <a:solidFill>
              <a:schemeClr val="tx1"/>
            </a:solidFill>
          </a:endParaRPr>
        </a:p>
      </dsp:txBody>
      <dsp:txXfrm rot="10800000">
        <a:off x="0" y="2056062"/>
        <a:ext cx="9036496" cy="674309"/>
      </dsp:txXfrm>
    </dsp:sp>
    <dsp:sp modelId="{F7825AB7-ECDC-4874-8AC9-99CD623EC80A}">
      <dsp:nvSpPr>
        <dsp:cNvPr id="0" name=""/>
        <dsp:cNvSpPr/>
      </dsp:nvSpPr>
      <dsp:spPr>
        <a:xfrm rot="10800000">
          <a:off x="0" y="1028417"/>
          <a:ext cx="9036496" cy="1037766"/>
        </a:xfrm>
        <a:prstGeom prst="upArrowCallou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>
              <a:solidFill>
                <a:schemeClr val="tx1"/>
              </a:solidFill>
            </a:rPr>
            <a:t>Passaggi fondamentali</a:t>
          </a:r>
          <a:r>
            <a:rPr lang="it-IT" sz="1400" kern="1200" dirty="0" smtClean="0">
              <a:solidFill>
                <a:schemeClr val="tx1"/>
              </a:solidFill>
            </a:rPr>
            <a:t>: da scienza certa a probabilistica; affermazione del principio di indeterminazione di </a:t>
          </a:r>
          <a:r>
            <a:rPr lang="it-IT" sz="1400" kern="1200" dirty="0" err="1" smtClean="0">
              <a:solidFill>
                <a:schemeClr val="tx1"/>
              </a:solidFill>
            </a:rPr>
            <a:t>Heisenberg</a:t>
          </a:r>
          <a:r>
            <a:rPr lang="it-IT" sz="1400" kern="1200" dirty="0" smtClean="0">
              <a:solidFill>
                <a:schemeClr val="tx1"/>
              </a:solidFill>
            </a:rPr>
            <a:t>; cade l’assioma positivista secondo il quale i procedimenti osservativi non alterano lo stato degli oggetti studiati.</a:t>
          </a:r>
          <a:endParaRPr lang="it-IT" sz="1400" kern="1200" dirty="0">
            <a:solidFill>
              <a:schemeClr val="tx1"/>
            </a:solidFill>
          </a:endParaRPr>
        </a:p>
      </dsp:txBody>
      <dsp:txXfrm rot="10800000">
        <a:off x="0" y="1028417"/>
        <a:ext cx="9036496" cy="674309"/>
      </dsp:txXfrm>
    </dsp:sp>
    <dsp:sp modelId="{5AE48FF4-8B3D-4D44-A941-68A4082F7AD0}">
      <dsp:nvSpPr>
        <dsp:cNvPr id="0" name=""/>
        <dsp:cNvSpPr/>
      </dsp:nvSpPr>
      <dsp:spPr>
        <a:xfrm rot="10800000">
          <a:off x="0" y="773"/>
          <a:ext cx="9036496" cy="1037766"/>
        </a:xfrm>
        <a:prstGeom prst="upArrowCallou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>
              <a:solidFill>
                <a:schemeClr val="tx1"/>
              </a:solidFill>
            </a:rPr>
            <a:t>Secondo Crespi durante il Novecento sono </a:t>
          </a:r>
          <a:r>
            <a:rPr lang="it-IT" sz="1400" b="1" kern="1200" dirty="0" smtClean="0">
              <a:solidFill>
                <a:schemeClr val="tx1"/>
              </a:solidFill>
            </a:rPr>
            <a:t>le scienze naturali a essersi sempre di più avvicinate ai modelli storico-statistici delle scienze sociali</a:t>
          </a:r>
          <a:r>
            <a:rPr lang="it-IT" sz="1400" kern="1200" dirty="0" smtClean="0">
              <a:solidFill>
                <a:schemeClr val="tx1"/>
              </a:solidFill>
            </a:rPr>
            <a:t>.</a:t>
          </a:r>
          <a:endParaRPr lang="it-IT" sz="1400" kern="1200" dirty="0">
            <a:solidFill>
              <a:schemeClr val="tx1"/>
            </a:solidFill>
          </a:endParaRPr>
        </a:p>
      </dsp:txBody>
      <dsp:txXfrm rot="10800000">
        <a:off x="0" y="773"/>
        <a:ext cx="9036496" cy="674309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9C91CA-1DFE-49E5-B168-97E392F45FA9}">
      <dsp:nvSpPr>
        <dsp:cNvPr id="0" name=""/>
        <dsp:cNvSpPr/>
      </dsp:nvSpPr>
      <dsp:spPr>
        <a:xfrm>
          <a:off x="25537" y="191182"/>
          <a:ext cx="8805909" cy="1282475"/>
        </a:xfrm>
        <a:prstGeom prst="rightArrow">
          <a:avLst>
            <a:gd name="adj1" fmla="val 5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254000" bIns="203593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b="1" kern="1200" dirty="0" err="1" smtClean="0">
              <a:solidFill>
                <a:schemeClr val="tx1"/>
              </a:solidFill>
            </a:rPr>
            <a:t>Ricolfi</a:t>
          </a:r>
          <a:endParaRPr lang="it-IT" sz="1600" b="1" kern="1200" dirty="0">
            <a:solidFill>
              <a:schemeClr val="tx1"/>
            </a:solidFill>
          </a:endParaRPr>
        </a:p>
      </dsp:txBody>
      <dsp:txXfrm>
        <a:off x="25537" y="511801"/>
        <a:ext cx="8485290" cy="641237"/>
      </dsp:txXfrm>
    </dsp:sp>
    <dsp:sp modelId="{DD920216-5B8C-48A0-B07B-3B051E90DB0C}">
      <dsp:nvSpPr>
        <dsp:cNvPr id="0" name=""/>
        <dsp:cNvSpPr/>
      </dsp:nvSpPr>
      <dsp:spPr>
        <a:xfrm>
          <a:off x="25537" y="1058076"/>
          <a:ext cx="2712220" cy="271468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dirty="0" smtClean="0">
              <a:solidFill>
                <a:schemeClr val="tx1"/>
              </a:solidFill>
            </a:rPr>
            <a:t>Le contrapposizioni tra approcci diversi alla conoscenza hanno rappresentato risposte diverse al </a:t>
          </a:r>
          <a:r>
            <a:rPr lang="it-IT" sz="1100" b="1" kern="1200" dirty="0" smtClean="0">
              <a:solidFill>
                <a:schemeClr val="tx1"/>
              </a:solidFill>
            </a:rPr>
            <a:t>bisogno di identità delle scienze sociali</a:t>
          </a:r>
          <a:r>
            <a:rPr lang="it-IT" sz="1100" kern="1200" dirty="0" smtClean="0">
              <a:solidFill>
                <a:schemeClr val="tx1"/>
              </a:solidFill>
            </a:rPr>
            <a:t>, che, per affermare la legittimità del proprio sapere e rivendicarne la scientificità o hanno scelto di uniformarsi alle scienze naturali, riconoscendone un primato se non altro temporale, o hanno rivendicato con forza la propria autonomia, sottolineando le differenze con quelle scienze.</a:t>
          </a:r>
          <a:endParaRPr lang="it-IT" sz="1100" kern="1200" dirty="0">
            <a:solidFill>
              <a:schemeClr val="tx1"/>
            </a:solidFill>
          </a:endParaRPr>
        </a:p>
      </dsp:txBody>
      <dsp:txXfrm>
        <a:off x="25537" y="1058076"/>
        <a:ext cx="2712220" cy="2714682"/>
      </dsp:txXfrm>
    </dsp:sp>
    <dsp:sp modelId="{B9F7A5A1-5FA1-4E14-817C-5A50688F4584}">
      <dsp:nvSpPr>
        <dsp:cNvPr id="0" name=""/>
        <dsp:cNvSpPr/>
      </dsp:nvSpPr>
      <dsp:spPr>
        <a:xfrm>
          <a:off x="2737757" y="618674"/>
          <a:ext cx="6093689" cy="1282475"/>
        </a:xfrm>
        <a:prstGeom prst="rightArrow">
          <a:avLst>
            <a:gd name="adj1" fmla="val 5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254000" bIns="203593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b="1" kern="1200" dirty="0" smtClean="0">
              <a:solidFill>
                <a:schemeClr val="tx1"/>
              </a:solidFill>
            </a:rPr>
            <a:t>Positivismo e Quantità</a:t>
          </a:r>
          <a:endParaRPr lang="it-IT" sz="1600" b="1" kern="1200" dirty="0">
            <a:solidFill>
              <a:schemeClr val="tx1"/>
            </a:solidFill>
          </a:endParaRPr>
        </a:p>
      </dsp:txBody>
      <dsp:txXfrm>
        <a:off x="2737757" y="939293"/>
        <a:ext cx="5773070" cy="641237"/>
      </dsp:txXfrm>
    </dsp:sp>
    <dsp:sp modelId="{552D1EB8-5045-42E7-B79A-532EFAAB32DD}">
      <dsp:nvSpPr>
        <dsp:cNvPr id="0" name=""/>
        <dsp:cNvSpPr/>
      </dsp:nvSpPr>
      <dsp:spPr>
        <a:xfrm>
          <a:off x="2737757" y="1485568"/>
          <a:ext cx="2712220" cy="271468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dirty="0" smtClean="0">
              <a:solidFill>
                <a:schemeClr val="tx1"/>
              </a:solidFill>
            </a:rPr>
            <a:t>- Accettazione di una serie di presupposti sia sulla natura dell’oggetto di studio che sulle procedure corrette di indagine.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dirty="0" smtClean="0">
              <a:solidFill>
                <a:schemeClr val="tx1"/>
              </a:solidFill>
            </a:rPr>
            <a:t>- Strumento principale di analisi l’accertamento empirico di relazioni tra concetti tradotti in variabili mettendo in secondo piano tutto quel che riguarda intenzionalità e significato che un attore sociale attribuisce al proprio agire.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dirty="0" smtClean="0">
              <a:solidFill>
                <a:schemeClr val="tx1"/>
              </a:solidFill>
            </a:rPr>
            <a:t>- Un’eccessiva preoccupazione per le questioni di misurazione e quantificazione ne sottolineano uno dei limiti.</a:t>
          </a:r>
        </a:p>
      </dsp:txBody>
      <dsp:txXfrm>
        <a:off x="2737757" y="1485568"/>
        <a:ext cx="2712220" cy="2714682"/>
      </dsp:txXfrm>
    </dsp:sp>
    <dsp:sp modelId="{C2768BA7-07DD-41AA-9AE3-5BDB89B8B0C5}">
      <dsp:nvSpPr>
        <dsp:cNvPr id="0" name=""/>
        <dsp:cNvSpPr/>
      </dsp:nvSpPr>
      <dsp:spPr>
        <a:xfrm>
          <a:off x="5449977" y="969987"/>
          <a:ext cx="3381469" cy="1282475"/>
        </a:xfrm>
        <a:prstGeom prst="rightArrow">
          <a:avLst>
            <a:gd name="adj1" fmla="val 5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254000" bIns="203593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b="1" kern="1200" dirty="0" err="1" smtClean="0">
              <a:solidFill>
                <a:schemeClr val="tx1"/>
              </a:solidFill>
            </a:rPr>
            <a:t>Interpretativismo</a:t>
          </a:r>
          <a:r>
            <a:rPr lang="it-IT" sz="1600" b="1" kern="1200" dirty="0" smtClean="0">
              <a:solidFill>
                <a:schemeClr val="tx1"/>
              </a:solidFill>
            </a:rPr>
            <a:t> e Qualità</a:t>
          </a:r>
          <a:endParaRPr lang="it-IT" sz="1600" b="1" kern="1200" dirty="0">
            <a:solidFill>
              <a:schemeClr val="tx1"/>
            </a:solidFill>
          </a:endParaRPr>
        </a:p>
      </dsp:txBody>
      <dsp:txXfrm>
        <a:off x="5449977" y="1290606"/>
        <a:ext cx="3060850" cy="641237"/>
      </dsp:txXfrm>
    </dsp:sp>
    <dsp:sp modelId="{DBB4E511-C823-4921-B3C1-1CCB4A6FEAA8}">
      <dsp:nvSpPr>
        <dsp:cNvPr id="0" name=""/>
        <dsp:cNvSpPr/>
      </dsp:nvSpPr>
      <dsp:spPr>
        <a:xfrm>
          <a:off x="5449977" y="1707061"/>
          <a:ext cx="2712220" cy="309052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dirty="0" smtClean="0">
              <a:solidFill>
                <a:schemeClr val="tx1"/>
              </a:solidFill>
            </a:rPr>
            <a:t>- Rifiuto del ricorso a tecniche statistiche e modelli matematici e forte spinta sul versante del soggettivismo fino a mettere in discussione la possibilità stessa di generalizzazioni che vadano oltre il singolo individuo.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dirty="0" smtClean="0">
              <a:solidFill>
                <a:schemeClr val="tx1"/>
              </a:solidFill>
            </a:rPr>
            <a:t>- Convinzione che le scienze sociali non possono prescindere dalle conoscenze personali e dalle opinioni dei soggetti studiati.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dirty="0" smtClean="0">
              <a:solidFill>
                <a:schemeClr val="tx1"/>
              </a:solidFill>
            </a:rPr>
            <a:t>- Non basandosi su regole formalizzate ma solo sulle capacità e l’esperienza del ricercatore, il rischio che si corre è di cadere nel banale o di restare troppo ancorati al contesto o alle rappresentazioni di sé che danno gli attori.</a:t>
          </a:r>
          <a:endParaRPr lang="it-IT" sz="1100" kern="1200" dirty="0">
            <a:solidFill>
              <a:schemeClr val="tx1"/>
            </a:solidFill>
          </a:endParaRP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dirty="0" smtClean="0">
              <a:solidFill>
                <a:schemeClr val="tx1"/>
              </a:solidFill>
            </a:rPr>
            <a:t> </a:t>
          </a:r>
          <a:endParaRPr lang="it-IT" sz="1100" kern="1200" dirty="0">
            <a:solidFill>
              <a:schemeClr val="tx1"/>
            </a:solidFill>
          </a:endParaRPr>
        </a:p>
      </dsp:txBody>
      <dsp:txXfrm>
        <a:off x="5449977" y="1707061"/>
        <a:ext cx="2712220" cy="3090523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313347-DD9C-46B3-A4ED-99E14F00A3E1}">
      <dsp:nvSpPr>
        <dsp:cNvPr id="0" name=""/>
        <dsp:cNvSpPr/>
      </dsp:nvSpPr>
      <dsp:spPr>
        <a:xfrm>
          <a:off x="677737" y="0"/>
          <a:ext cx="7681021" cy="4916759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6D4F2B-92F9-48F3-B7E0-862B8641E0BD}">
      <dsp:nvSpPr>
        <dsp:cNvPr id="0" name=""/>
        <dsp:cNvSpPr/>
      </dsp:nvSpPr>
      <dsp:spPr>
        <a:xfrm>
          <a:off x="108057" y="1244353"/>
          <a:ext cx="1079566" cy="242805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b="1" kern="1200" dirty="0" smtClean="0">
              <a:solidFill>
                <a:schemeClr val="tx1"/>
              </a:solidFill>
            </a:rPr>
            <a:t>Non è possibile identificare un paradigma scientifico prevalente.</a:t>
          </a:r>
          <a:endParaRPr lang="it-IT" sz="1200" b="1" kern="1200" dirty="0">
            <a:solidFill>
              <a:schemeClr val="tx1"/>
            </a:solidFill>
          </a:endParaRPr>
        </a:p>
      </dsp:txBody>
      <dsp:txXfrm>
        <a:off x="160757" y="1297053"/>
        <a:ext cx="974166" cy="2322653"/>
      </dsp:txXfrm>
    </dsp:sp>
    <dsp:sp modelId="{7624AAC7-C679-49EF-BF94-151F2A04EC2F}">
      <dsp:nvSpPr>
        <dsp:cNvPr id="0" name=""/>
        <dsp:cNvSpPr/>
      </dsp:nvSpPr>
      <dsp:spPr>
        <a:xfrm>
          <a:off x="1293406" y="1244353"/>
          <a:ext cx="1062883" cy="242805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>
              <a:solidFill>
                <a:schemeClr val="tx1"/>
              </a:solidFill>
            </a:rPr>
            <a:t>Il dibattito su qualità e quantità tende ad ammorbidire i confini di questa distinzione.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1345292" y="1296239"/>
        <a:ext cx="959111" cy="2324281"/>
      </dsp:txXfrm>
    </dsp:sp>
    <dsp:sp modelId="{922BC889-054C-4B07-9BD7-CE402CEE00AD}">
      <dsp:nvSpPr>
        <dsp:cNvPr id="0" name=""/>
        <dsp:cNvSpPr/>
      </dsp:nvSpPr>
      <dsp:spPr>
        <a:xfrm>
          <a:off x="2487975" y="1244353"/>
          <a:ext cx="2529745" cy="242805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b="1" kern="1200" dirty="0" err="1" smtClean="0">
              <a:solidFill>
                <a:schemeClr val="tx1"/>
              </a:solidFill>
            </a:rPr>
            <a:t>Ricolfi</a:t>
          </a:r>
          <a:r>
            <a:rPr lang="it-IT" sz="1200" kern="1200" dirty="0" smtClean="0">
              <a:solidFill>
                <a:schemeClr val="tx1"/>
              </a:solidFill>
            </a:rPr>
            <a:t> spiega pertanto che: dietro il falso schema di un dibattito sulle tecniche, non fa che</a:t>
          </a:r>
          <a:r>
            <a:rPr lang="it-IT" sz="1200" b="1" kern="1200" dirty="0" smtClean="0">
              <a:solidFill>
                <a:schemeClr val="tx1"/>
              </a:solidFill>
            </a:rPr>
            <a:t> riprodursi la competizione originaria </a:t>
          </a:r>
          <a:r>
            <a:rPr lang="it-IT" sz="1200" kern="1200" dirty="0" smtClean="0">
              <a:solidFill>
                <a:schemeClr val="tx1"/>
              </a:solidFill>
            </a:rPr>
            <a:t>fra i due miti fondativi delle scienze sociali: l’oggettività e l’adeguatezza, il rigore e la profondità. Nei loro limiti, sono entrambi “</a:t>
          </a:r>
          <a:r>
            <a:rPr lang="it-IT" sz="1200" b="1" kern="1200" dirty="0" smtClean="0">
              <a:solidFill>
                <a:schemeClr val="tx1"/>
              </a:solidFill>
            </a:rPr>
            <a:t>buoni miti</a:t>
          </a:r>
          <a:r>
            <a:rPr lang="it-IT" sz="1200" kern="1200" dirty="0" smtClean="0">
              <a:solidFill>
                <a:schemeClr val="tx1"/>
              </a:solidFill>
            </a:rPr>
            <a:t>”, capaci di funzionare da stella polare in molte situazioni concrete. Tutto sta a </a:t>
          </a:r>
          <a:r>
            <a:rPr lang="it-IT" sz="1200" b="1" kern="1200" dirty="0" smtClean="0">
              <a:solidFill>
                <a:schemeClr val="tx1"/>
              </a:solidFill>
            </a:rPr>
            <a:t>non assolutizzarli</a:t>
          </a:r>
          <a:r>
            <a:rPr lang="it-IT" sz="1200" kern="1200" dirty="0" smtClean="0">
              <a:solidFill>
                <a:schemeClr val="tx1"/>
              </a:solidFill>
            </a:rPr>
            <a:t>.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2606503" y="1362881"/>
        <a:ext cx="2292689" cy="2190997"/>
      </dsp:txXfrm>
    </dsp:sp>
    <dsp:sp modelId="{86BED8AA-B146-4903-A461-92BB94F7229D}">
      <dsp:nvSpPr>
        <dsp:cNvPr id="0" name=""/>
        <dsp:cNvSpPr/>
      </dsp:nvSpPr>
      <dsp:spPr>
        <a:xfrm>
          <a:off x="5147450" y="1244353"/>
          <a:ext cx="1329263" cy="242805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>
              <a:solidFill>
                <a:schemeClr val="tx1"/>
              </a:solidFill>
            </a:rPr>
            <a:t>Si comincia a guardare alla </a:t>
          </a:r>
          <a:r>
            <a:rPr lang="it-IT" sz="1200" b="1" kern="1200" dirty="0" smtClean="0">
              <a:solidFill>
                <a:schemeClr val="tx1"/>
              </a:solidFill>
            </a:rPr>
            <a:t>triangolazione</a:t>
          </a:r>
          <a:r>
            <a:rPr lang="it-IT" sz="1200" kern="1200" dirty="0" smtClean="0">
              <a:solidFill>
                <a:schemeClr val="tx1"/>
              </a:solidFill>
            </a:rPr>
            <a:t> o ricerca di risultati convergenti dall’applicazione di tecniche differenti e da differenti angolazioni.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5212339" y="1309242"/>
        <a:ext cx="1199485" cy="2298275"/>
      </dsp:txXfrm>
    </dsp:sp>
    <dsp:sp modelId="{2BDDACC4-2740-4BFE-9BC2-CE218977CE17}">
      <dsp:nvSpPr>
        <dsp:cNvPr id="0" name=""/>
        <dsp:cNvSpPr/>
      </dsp:nvSpPr>
      <dsp:spPr>
        <a:xfrm>
          <a:off x="6656458" y="1244353"/>
          <a:ext cx="2199295" cy="2428053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>
              <a:solidFill>
                <a:schemeClr val="tx1"/>
              </a:solidFill>
            </a:rPr>
            <a:t>Il dibattito è oggi in piena evoluzione, prevale una posizione che «sostiene la piena legittimità, utilità e </a:t>
          </a:r>
          <a:r>
            <a:rPr lang="it-IT" sz="1200" b="1" kern="1200" dirty="0" smtClean="0">
              <a:solidFill>
                <a:schemeClr val="tx1"/>
              </a:solidFill>
            </a:rPr>
            <a:t>pari dignità </a:t>
          </a:r>
          <a:r>
            <a:rPr lang="it-IT" sz="1200" kern="1200" dirty="0" smtClean="0">
              <a:solidFill>
                <a:schemeClr val="tx1"/>
              </a:solidFill>
            </a:rPr>
            <a:t>dei due metodi, e auspica lo sviluppo di una ricerca sociale che, a seconda delle circostanze e delle opportunità, scelga per l’uno o per l’altro approccio (o per entrambi)» (Corbetta, 2003, p. 87).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6763819" y="1351714"/>
        <a:ext cx="1984573" cy="2213331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386E13-79E9-42EA-94F9-A05DC2576F11}">
      <dsp:nvSpPr>
        <dsp:cNvPr id="0" name=""/>
        <dsp:cNvSpPr/>
      </dsp:nvSpPr>
      <dsp:spPr>
        <a:xfrm>
          <a:off x="-107511" y="0"/>
          <a:ext cx="7418796" cy="4988768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6BAC955-C308-4EFC-9A69-069A691A71ED}">
      <dsp:nvSpPr>
        <dsp:cNvPr id="0" name=""/>
        <dsp:cNvSpPr/>
      </dsp:nvSpPr>
      <dsp:spPr>
        <a:xfrm>
          <a:off x="576063" y="452264"/>
          <a:ext cx="5894481" cy="71466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b="1" kern="1200" dirty="0" smtClean="0"/>
            <a:t>Idea di fondo</a:t>
          </a:r>
          <a:r>
            <a:rPr lang="it-IT" sz="1200" kern="1200" dirty="0" smtClean="0"/>
            <a:t>: la combinazione di metodi quantitativi e qualitativi all’interno di una stessa indagine può e deve diventare una pratica stabile e formalizzata, assurgendo allo status di un vero e proprio terzo approccio alla ricerca sociale che si aggiungerebbe agli altri due.</a:t>
          </a:r>
          <a:endParaRPr lang="it-IT" sz="1200" kern="1200" dirty="0"/>
        </a:p>
      </dsp:txBody>
      <dsp:txXfrm>
        <a:off x="610950" y="487151"/>
        <a:ext cx="5824707" cy="644890"/>
      </dsp:txXfrm>
    </dsp:sp>
    <dsp:sp modelId="{2B758837-E779-466C-B3B5-832C7EAE5A92}">
      <dsp:nvSpPr>
        <dsp:cNvPr id="0" name=""/>
        <dsp:cNvSpPr/>
      </dsp:nvSpPr>
      <dsp:spPr>
        <a:xfrm>
          <a:off x="1872234" y="1251211"/>
          <a:ext cx="6790957" cy="81778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b="1" kern="1200" dirty="0" smtClean="0"/>
            <a:t>Evidenza</a:t>
          </a:r>
          <a:r>
            <a:rPr lang="it-IT" sz="1200" b="0" kern="1200" dirty="0" smtClean="0"/>
            <a:t>: diventato sempre più frequente l’uso di combinazioni di questi metodi in «disegni misti» di ricerca, finché «nella scorsa decade, la ricerca </a:t>
          </a:r>
          <a:r>
            <a:rPr lang="it-IT" sz="1200" b="0" i="1" kern="1200" dirty="0" smtClean="0"/>
            <a:t>Mixed </a:t>
          </a:r>
          <a:r>
            <a:rPr lang="it-IT" sz="1200" b="0" i="1" kern="1200" dirty="0" err="1" smtClean="0"/>
            <a:t>Methods</a:t>
          </a:r>
          <a:r>
            <a:rPr lang="it-IT" sz="1200" b="0" i="1" kern="1200" dirty="0" smtClean="0"/>
            <a:t> </a:t>
          </a:r>
          <a:r>
            <a:rPr lang="it-IT" sz="1200" b="0" kern="1200" dirty="0" smtClean="0"/>
            <a:t>è emersa come un importante movimento metodologico nelle scienze sociali, e molti stanno cominciando a vederlo come un terzo approccio alla ricerca» </a:t>
          </a:r>
          <a:r>
            <a:rPr lang="pt-BR" sz="1200" b="0" kern="1200" dirty="0" smtClean="0"/>
            <a:t>(Plano Clark et al., 2010, p. 363).</a:t>
          </a:r>
          <a:endParaRPr lang="it-IT" sz="1200" b="1" kern="1200" dirty="0"/>
        </a:p>
      </dsp:txBody>
      <dsp:txXfrm>
        <a:off x="1912155" y="1291132"/>
        <a:ext cx="6711115" cy="737947"/>
      </dsp:txXfrm>
    </dsp:sp>
    <dsp:sp modelId="{F1CB1D80-9A28-47E8-9837-0B67F2C8ED28}">
      <dsp:nvSpPr>
        <dsp:cNvPr id="0" name=""/>
        <dsp:cNvSpPr/>
      </dsp:nvSpPr>
      <dsp:spPr>
        <a:xfrm>
          <a:off x="648083" y="2172437"/>
          <a:ext cx="8100359" cy="134350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/>
            <a:t> </a:t>
          </a:r>
          <a:r>
            <a:rPr lang="it-IT" sz="1200" b="1" kern="1200" dirty="0" smtClean="0"/>
            <a:t>La</a:t>
          </a:r>
          <a:r>
            <a:rPr lang="it-IT" sz="1200" b="0" kern="1200" dirty="0" smtClean="0"/>
            <a:t> </a:t>
          </a:r>
          <a:r>
            <a:rPr lang="it-IT" sz="1200" b="1" kern="1200" dirty="0" smtClean="0"/>
            <a:t>metafora</a:t>
          </a:r>
          <a:r>
            <a:rPr lang="it-IT" sz="1200" b="0" kern="1200" dirty="0" smtClean="0"/>
            <a:t>: come</a:t>
          </a:r>
          <a:r>
            <a:rPr lang="it-IT" sz="1200" kern="1200" dirty="0" smtClean="0"/>
            <a:t> una immagine, per una questione prospettica e per logica tridimensionale, necessita sia di profondità che di sfondo, allo stesso modo la ricerca sociale si nutre di elementi qualitativi, per definizione volti a cogliere la profondità dei fenomeni, ed elementi quantitativi, più spesso utilizzati come uno sfondo per inferenze e generalizzazioni. Una prospettiva o approccio teorico/analitico come i Mixed Method non può prescindere, secondo questa analogia, da un’integrazione armoniosa di qualità e quantità. Questo può essere realizzato sia in prospettiva convergente, dove l’integrazione diventa appunto armonia, sia in prospettiva divergente, dove l’integrazione si fa innovazione verso nuove e arricchite spiegazioni (</a:t>
          </a:r>
          <a:r>
            <a:rPr lang="it-IT" sz="1200" i="1" kern="1200" dirty="0" err="1" smtClean="0"/>
            <a:t>between</a:t>
          </a:r>
          <a:r>
            <a:rPr lang="it-IT" sz="1200" i="1" kern="1200" dirty="0" smtClean="0"/>
            <a:t> </a:t>
          </a:r>
          <a:r>
            <a:rPr lang="it-IT" sz="1200" i="1" kern="1200" dirty="0" err="1" smtClean="0"/>
            <a:t>methods</a:t>
          </a:r>
          <a:r>
            <a:rPr lang="it-IT" sz="1200" i="1" kern="1200" dirty="0" smtClean="0"/>
            <a:t> and </a:t>
          </a:r>
          <a:r>
            <a:rPr lang="it-IT" sz="1200" i="1" kern="1200" dirty="0" err="1" smtClean="0"/>
            <a:t>withinmethods</a:t>
          </a:r>
          <a:r>
            <a:rPr lang="it-IT" sz="1200" kern="1200" dirty="0" smtClean="0"/>
            <a:t>).</a:t>
          </a:r>
          <a:endParaRPr lang="it-IT" sz="1200" kern="1200" dirty="0"/>
        </a:p>
      </dsp:txBody>
      <dsp:txXfrm>
        <a:off x="713667" y="2238021"/>
        <a:ext cx="7969191" cy="1212335"/>
      </dsp:txXfrm>
    </dsp:sp>
    <dsp:sp modelId="{2FBCBCD0-5EF5-4DFC-9076-4564D6CB9849}">
      <dsp:nvSpPr>
        <dsp:cNvPr id="0" name=""/>
        <dsp:cNvSpPr/>
      </dsp:nvSpPr>
      <dsp:spPr>
        <a:xfrm>
          <a:off x="4824534" y="3667317"/>
          <a:ext cx="3242699" cy="82413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dirty="0" smtClean="0"/>
            <a:t>Paradigma pragmatista, pluralismo metodologico, realismo critico sono i presupposti epistemologici che reggono questa </a:t>
          </a:r>
          <a:r>
            <a:rPr lang="it-IT" sz="1100" b="1" kern="1200" dirty="0" smtClean="0"/>
            <a:t>visione integrata</a:t>
          </a:r>
          <a:r>
            <a:rPr lang="it-IT" sz="1100" kern="1200" dirty="0" smtClean="0"/>
            <a:t>.</a:t>
          </a:r>
          <a:endParaRPr lang="it-IT" sz="1100" kern="1200" dirty="0"/>
        </a:p>
      </dsp:txBody>
      <dsp:txXfrm>
        <a:off x="4864765" y="3707548"/>
        <a:ext cx="3162237" cy="7436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9/layout/ReverseList">
  <dgm:title val=""/>
  <dgm:desc val=""/>
  <dgm:catLst>
    <dgm:cat type="relationship" pri="38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clrData>
  <dgm:layoutNode name="Name0">
    <dgm:varLst>
      <dgm:chMax val="2"/>
      <dgm:chPref val="2"/>
      <dgm:animLvl val="lvl"/>
    </dgm:varLst>
    <dgm:choose name="Name1">
      <dgm:if name="Name2" axis="ch" ptType="node" func="cnt" op="lte" val="1">
        <dgm:alg type="composite">
          <dgm:param type="ar" val="0.9993"/>
        </dgm:alg>
      </dgm:if>
      <dgm:else name="Name3">
        <dgm:alg type="composite">
          <dgm:param type="ar" val="0.8036"/>
        </dgm:alg>
      </dgm:else>
    </dgm:choose>
    <dgm:shape xmlns:r="http://schemas.openxmlformats.org/officeDocument/2006/relationships" r:blip="">
      <dgm:adjLst/>
    </dgm:shape>
    <dgm:choose name="Name4">
      <dgm:if name="Name5" axis="ch" ptType="node" func="cnt" op="lte" val="1">
        <dgm:constrLst>
          <dgm:constr type="primFontSz" for="des" ptType="node" op="equ" val="65"/>
          <dgm:constr type="l" for="ch" forName="LeftNode" refType="w" fact="0"/>
          <dgm:constr type="t" for="ch" forName="LeftNode" refType="h" fact="0.25"/>
          <dgm:constr type="w" for="ch" forName="LeftNode" refType="w" fact="0.5"/>
          <dgm:constr type="h" for="ch" forName="LeftNode" refType="h"/>
          <dgm:constr type="l" for="ch" forName="LeftText" refType="w" fact="0"/>
          <dgm:constr type="t" for="ch" forName="LeftText" refType="h" fact="0.25"/>
          <dgm:constr type="w" for="ch" forName="LeftText" refType="w" fact="0.5"/>
          <dgm:constr type="h" for="ch" forName="LeftText" refType="h"/>
        </dgm:constrLst>
      </dgm:if>
      <dgm:else name="Name6">
        <dgm:constrLst>
          <dgm:constr type="primFontSz" for="des" ptType="node" op="equ" val="65"/>
          <dgm:constr type="l" for="ch" forName="LeftNode" refType="w" fact="0"/>
          <dgm:constr type="t" for="ch" forName="LeftNode" refType="h" fact="0.1786"/>
          <dgm:constr type="w" for="ch" forName="LeftNode" refType="w" fact="0.4889"/>
          <dgm:constr type="h" for="ch" forName="LeftNode" refType="h" fact="0.6429"/>
          <dgm:constr type="l" for="ch" forName="LeftText" refType="w" fact="0"/>
          <dgm:constr type="t" for="ch" forName="LeftText" refType="h" fact="0.1786"/>
          <dgm:constr type="w" for="ch" forName="LeftText" refType="w" fact="0.4889"/>
          <dgm:constr type="h" for="ch" forName="LeftText" refType="h" fact="0.6429"/>
          <dgm:constr type="l" for="ch" forName="RightNode" refType="w" fact="0.5111"/>
          <dgm:constr type="t" for="ch" forName="RightNode" refType="h" fact="0.1786"/>
          <dgm:constr type="w" for="ch" forName="RightNode" refType="w" fact="0.4889"/>
          <dgm:constr type="h" for="ch" forName="RightNode" refType="h" fact="0.6429"/>
          <dgm:constr type="l" for="ch" forName="RightText" refType="w" fact="0.5111"/>
          <dgm:constr type="t" for="ch" forName="RightText" refType="h" fact="0.1786"/>
          <dgm:constr type="w" for="ch" forName="RightText" refType="w" fact="0.4889"/>
          <dgm:constr type="h" for="ch" forName="RightText" refType="h" fact="0.6429"/>
          <dgm:constr type="l" for="ch" forName="TopArrow" refType="w" fact="0.2444"/>
          <dgm:constr type="t" for="ch" forName="TopArrow" refType="h" fact="0"/>
          <dgm:constr type="w" for="ch" forName="TopArrow" refType="w" fact="0.5111"/>
          <dgm:constr type="h" for="ch" forName="TopArrow" refType="h" fact="0.4107"/>
          <dgm:constr type="l" for="ch" forName="BottomArrow" refType="w" fact="0.2444"/>
          <dgm:constr type="t" for="ch" forName="BottomArrow" refType="h" fact="0.5893"/>
          <dgm:constr type="w" for="ch" forName="BottomArrow" refType="w" fact="0.5111"/>
          <dgm:constr type="h" for="ch" forName="BottomArrow" refType="h" fact="0.4107"/>
        </dgm:constrLst>
      </dgm:else>
    </dgm:choose>
    <dgm:choose name="Name7">
      <dgm:if name="Name8" axis="ch" ptType="node" func="cnt" op="gte" val="1">
        <dgm:layoutNode name="LeftText" styleLbl="revTx" moveWith="LeftNode">
          <dgm:varLst>
            <dgm:bulletEnabled val="1"/>
          </dgm:varLst>
          <dgm:alg type="tx">
            <dgm:param type="txAnchorVert" val="t"/>
            <dgm:param type="parTxLTRAlign" val="l"/>
          </dgm:alg>
          <dgm:choose name="Name9">
            <dgm:if name="Name10" axis="ch" ptType="node" func="cnt" op="lte" val="1">
              <dgm:shape xmlns:r="http://schemas.openxmlformats.org/officeDocument/2006/relationships" type="round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5"/>
                <dgm:constr type="bMarg" refType="primFontSz" fact="0.5"/>
              </dgm:constrLst>
            </dgm:if>
            <dgm:else name="Name11">
              <dgm:shape xmlns:r="http://schemas.openxmlformats.org/officeDocument/2006/relationships" rot="27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45"/>
                <dgm:constr type="tMarg" refType="primFontSz" fact="0.5"/>
                <dgm:constr type="bMarg" refType="primFontSz" fact="0.5"/>
              </dgm:constrLst>
            </dgm:else>
          </dgm:choose>
          <dgm:ruleLst>
            <dgm:rule type="primFontSz" val="5" fact="NaN" max="NaN"/>
          </dgm:ruleLst>
        </dgm:layoutNode>
        <dgm:layoutNode name="LeftNode" styleLbl="bgImgPlace1">
          <dgm:varLst>
            <dgm:chMax val="2"/>
            <dgm:chPref val="2"/>
          </dgm:varLst>
          <dgm:alg type="sp"/>
          <dgm:choose name="Name12">
            <dgm:if name="Name13" axis="ch" ptType="node" func="cnt" op="lte" val="1">
              <dgm:shape xmlns:r="http://schemas.openxmlformats.org/officeDocument/2006/relationships" type="roundRect" r:blip="">
                <dgm:adjLst>
                  <dgm:adj idx="1" val="0.1667"/>
                  <dgm:adj idx="2" val="0"/>
                </dgm:adjLst>
              </dgm:shape>
            </dgm:if>
            <dgm:else name="Name14">
              <dgm:shape xmlns:r="http://schemas.openxmlformats.org/officeDocument/2006/relationships" rot="270" type="round2SameRect" r:blip="">
                <dgm:adjLst>
                  <dgm:adj idx="1" val="0.1667"/>
                  <dgm:adj idx="2" val="0"/>
                </dgm:adjLst>
              </dgm:shape>
            </dgm:else>
          </dgm:choose>
          <dgm:presOf axis="ch desOrSelf" ptType="node node" st="1 1" cnt="1 0"/>
        </dgm:layoutNode>
        <dgm:choose name="Name15">
          <dgm:if name="Name16" axis="ch" ptType="node" func="cnt" op="gte" val="2">
            <dgm:layoutNode name="RightText" styleLbl="revTx" moveWith="RightNode">
              <dgm:varLst>
                <dgm:bulletEnabled val="1"/>
              </dgm:varLst>
              <dgm:alg type="tx">
                <dgm:param type="txAnchorVert" val="t"/>
                <dgm:param type="parTxLTRAlign" val="l"/>
              </dgm:alg>
              <dgm:shape xmlns:r="http://schemas.openxmlformats.org/officeDocument/2006/relationships" rot="9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  <dgm:constrLst>
                <dgm:constr type="lMarg" refType="primFontSz" fact="0.45"/>
                <dgm:constr type="rMarg" refType="primFontSz" fact="0.3"/>
                <dgm:constr type="tMarg" refType="primFontSz" fact="0.5"/>
                <dgm:constr type="bMarg" refType="primFontSz" fact="0.5"/>
              </dgm:constrLst>
              <dgm:ruleLst>
                <dgm:rule type="primFontSz" val="5" fact="NaN" max="NaN"/>
              </dgm:ruleLst>
            </dgm:layoutNode>
            <dgm:layoutNode name="RightNode" styleLbl="bgImgPlace1">
              <dgm:varLst>
                <dgm:chMax val="0"/>
                <dgm:chPref val="0"/>
              </dgm:varLst>
              <dgm:alg type="sp"/>
              <dgm:shape xmlns:r="http://schemas.openxmlformats.org/officeDocument/2006/relationships" rot="90" type="round2SameRect" r:blip="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</dgm:layoutNode>
            <dgm:layoutNode name="TopArrow">
              <dgm:alg type="sp"/>
              <dgm:shape xmlns:r="http://schemas.openxmlformats.org/officeDocument/2006/relationships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  <dgm:layoutNode name="BottomArrow">
              <dgm:alg type="sp"/>
              <dgm:shape xmlns:r="http://schemas.openxmlformats.org/officeDocument/2006/relationships" rot="180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</dgm:if>
          <dgm:else name="Name17"/>
        </dgm:choose>
      </dgm:if>
      <dgm:else name="Name18"/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9/layout/ReverseList">
  <dgm:title val=""/>
  <dgm:desc val=""/>
  <dgm:catLst>
    <dgm:cat type="relationship" pri="38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clrData>
  <dgm:layoutNode name="Name0">
    <dgm:varLst>
      <dgm:chMax val="2"/>
      <dgm:chPref val="2"/>
      <dgm:animLvl val="lvl"/>
    </dgm:varLst>
    <dgm:choose name="Name1">
      <dgm:if name="Name2" axis="ch" ptType="node" func="cnt" op="lte" val="1">
        <dgm:alg type="composite">
          <dgm:param type="ar" val="0.9993"/>
        </dgm:alg>
      </dgm:if>
      <dgm:else name="Name3">
        <dgm:alg type="composite">
          <dgm:param type="ar" val="0.8036"/>
        </dgm:alg>
      </dgm:else>
    </dgm:choose>
    <dgm:shape xmlns:r="http://schemas.openxmlformats.org/officeDocument/2006/relationships" r:blip="">
      <dgm:adjLst/>
    </dgm:shape>
    <dgm:choose name="Name4">
      <dgm:if name="Name5" axis="ch" ptType="node" func="cnt" op="lte" val="1">
        <dgm:constrLst>
          <dgm:constr type="primFontSz" for="des" ptType="node" op="equ" val="65"/>
          <dgm:constr type="l" for="ch" forName="LeftNode" refType="w" fact="0"/>
          <dgm:constr type="t" for="ch" forName="LeftNode" refType="h" fact="0.25"/>
          <dgm:constr type="w" for="ch" forName="LeftNode" refType="w" fact="0.5"/>
          <dgm:constr type="h" for="ch" forName="LeftNode" refType="h"/>
          <dgm:constr type="l" for="ch" forName="LeftText" refType="w" fact="0"/>
          <dgm:constr type="t" for="ch" forName="LeftText" refType="h" fact="0.25"/>
          <dgm:constr type="w" for="ch" forName="LeftText" refType="w" fact="0.5"/>
          <dgm:constr type="h" for="ch" forName="LeftText" refType="h"/>
        </dgm:constrLst>
      </dgm:if>
      <dgm:else name="Name6">
        <dgm:constrLst>
          <dgm:constr type="primFontSz" for="des" ptType="node" op="equ" val="65"/>
          <dgm:constr type="l" for="ch" forName="LeftNode" refType="w" fact="0"/>
          <dgm:constr type="t" for="ch" forName="LeftNode" refType="h" fact="0.1786"/>
          <dgm:constr type="w" for="ch" forName="LeftNode" refType="w" fact="0.4889"/>
          <dgm:constr type="h" for="ch" forName="LeftNode" refType="h" fact="0.6429"/>
          <dgm:constr type="l" for="ch" forName="LeftText" refType="w" fact="0"/>
          <dgm:constr type="t" for="ch" forName="LeftText" refType="h" fact="0.1786"/>
          <dgm:constr type="w" for="ch" forName="LeftText" refType="w" fact="0.4889"/>
          <dgm:constr type="h" for="ch" forName="LeftText" refType="h" fact="0.6429"/>
          <dgm:constr type="l" for="ch" forName="RightNode" refType="w" fact="0.5111"/>
          <dgm:constr type="t" for="ch" forName="RightNode" refType="h" fact="0.1786"/>
          <dgm:constr type="w" for="ch" forName="RightNode" refType="w" fact="0.4889"/>
          <dgm:constr type="h" for="ch" forName="RightNode" refType="h" fact="0.6429"/>
          <dgm:constr type="l" for="ch" forName="RightText" refType="w" fact="0.5111"/>
          <dgm:constr type="t" for="ch" forName="RightText" refType="h" fact="0.1786"/>
          <dgm:constr type="w" for="ch" forName="RightText" refType="w" fact="0.4889"/>
          <dgm:constr type="h" for="ch" forName="RightText" refType="h" fact="0.6429"/>
          <dgm:constr type="l" for="ch" forName="TopArrow" refType="w" fact="0.2444"/>
          <dgm:constr type="t" for="ch" forName="TopArrow" refType="h" fact="0"/>
          <dgm:constr type="w" for="ch" forName="TopArrow" refType="w" fact="0.5111"/>
          <dgm:constr type="h" for="ch" forName="TopArrow" refType="h" fact="0.4107"/>
          <dgm:constr type="l" for="ch" forName="BottomArrow" refType="w" fact="0.2444"/>
          <dgm:constr type="t" for="ch" forName="BottomArrow" refType="h" fact="0.5893"/>
          <dgm:constr type="w" for="ch" forName="BottomArrow" refType="w" fact="0.5111"/>
          <dgm:constr type="h" for="ch" forName="BottomArrow" refType="h" fact="0.4107"/>
        </dgm:constrLst>
      </dgm:else>
    </dgm:choose>
    <dgm:choose name="Name7">
      <dgm:if name="Name8" axis="ch" ptType="node" func="cnt" op="gte" val="1">
        <dgm:layoutNode name="LeftText" styleLbl="revTx" moveWith="LeftNode">
          <dgm:varLst>
            <dgm:bulletEnabled val="1"/>
          </dgm:varLst>
          <dgm:alg type="tx">
            <dgm:param type="txAnchorVert" val="t"/>
            <dgm:param type="parTxLTRAlign" val="l"/>
          </dgm:alg>
          <dgm:choose name="Name9">
            <dgm:if name="Name10" axis="ch" ptType="node" func="cnt" op="lte" val="1">
              <dgm:shape xmlns:r="http://schemas.openxmlformats.org/officeDocument/2006/relationships" type="round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5"/>
                <dgm:constr type="bMarg" refType="primFontSz" fact="0.5"/>
              </dgm:constrLst>
            </dgm:if>
            <dgm:else name="Name11">
              <dgm:shape xmlns:r="http://schemas.openxmlformats.org/officeDocument/2006/relationships" rot="27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45"/>
                <dgm:constr type="tMarg" refType="primFontSz" fact="0.5"/>
                <dgm:constr type="bMarg" refType="primFontSz" fact="0.5"/>
              </dgm:constrLst>
            </dgm:else>
          </dgm:choose>
          <dgm:ruleLst>
            <dgm:rule type="primFontSz" val="5" fact="NaN" max="NaN"/>
          </dgm:ruleLst>
        </dgm:layoutNode>
        <dgm:layoutNode name="LeftNode" styleLbl="bgImgPlace1">
          <dgm:varLst>
            <dgm:chMax val="2"/>
            <dgm:chPref val="2"/>
          </dgm:varLst>
          <dgm:alg type="sp"/>
          <dgm:choose name="Name12">
            <dgm:if name="Name13" axis="ch" ptType="node" func="cnt" op="lte" val="1">
              <dgm:shape xmlns:r="http://schemas.openxmlformats.org/officeDocument/2006/relationships" type="roundRect" r:blip="">
                <dgm:adjLst>
                  <dgm:adj idx="1" val="0.1667"/>
                  <dgm:adj idx="2" val="0"/>
                </dgm:adjLst>
              </dgm:shape>
            </dgm:if>
            <dgm:else name="Name14">
              <dgm:shape xmlns:r="http://schemas.openxmlformats.org/officeDocument/2006/relationships" rot="270" type="round2SameRect" r:blip="">
                <dgm:adjLst>
                  <dgm:adj idx="1" val="0.1667"/>
                  <dgm:adj idx="2" val="0"/>
                </dgm:adjLst>
              </dgm:shape>
            </dgm:else>
          </dgm:choose>
          <dgm:presOf axis="ch desOrSelf" ptType="node node" st="1 1" cnt="1 0"/>
        </dgm:layoutNode>
        <dgm:choose name="Name15">
          <dgm:if name="Name16" axis="ch" ptType="node" func="cnt" op="gte" val="2">
            <dgm:layoutNode name="RightText" styleLbl="revTx" moveWith="RightNode">
              <dgm:varLst>
                <dgm:bulletEnabled val="1"/>
              </dgm:varLst>
              <dgm:alg type="tx">
                <dgm:param type="txAnchorVert" val="t"/>
                <dgm:param type="parTxLTRAlign" val="l"/>
              </dgm:alg>
              <dgm:shape xmlns:r="http://schemas.openxmlformats.org/officeDocument/2006/relationships" rot="9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  <dgm:constrLst>
                <dgm:constr type="lMarg" refType="primFontSz" fact="0.45"/>
                <dgm:constr type="rMarg" refType="primFontSz" fact="0.3"/>
                <dgm:constr type="tMarg" refType="primFontSz" fact="0.5"/>
                <dgm:constr type="bMarg" refType="primFontSz" fact="0.5"/>
              </dgm:constrLst>
              <dgm:ruleLst>
                <dgm:rule type="primFontSz" val="5" fact="NaN" max="NaN"/>
              </dgm:ruleLst>
            </dgm:layoutNode>
            <dgm:layoutNode name="RightNode" styleLbl="bgImgPlace1">
              <dgm:varLst>
                <dgm:chMax val="0"/>
                <dgm:chPref val="0"/>
              </dgm:varLst>
              <dgm:alg type="sp"/>
              <dgm:shape xmlns:r="http://schemas.openxmlformats.org/officeDocument/2006/relationships" rot="90" type="round2SameRect" r:blip="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</dgm:layoutNode>
            <dgm:layoutNode name="TopArrow">
              <dgm:alg type="sp"/>
              <dgm:shape xmlns:r="http://schemas.openxmlformats.org/officeDocument/2006/relationships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  <dgm:layoutNode name="BottomArrow">
              <dgm:alg type="sp"/>
              <dgm:shape xmlns:r="http://schemas.openxmlformats.org/officeDocument/2006/relationships" rot="180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</dgm:if>
          <dgm:else name="Name17"/>
        </dgm:choose>
      </dgm:if>
      <dgm:else name="Name18"/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3D3024-F229-45C2-92EB-209815D10995}" type="datetimeFigureOut">
              <a:rPr lang="it-IT" smtClean="0"/>
              <a:t>15/10/2019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F9C339-AB85-41F1-81C0-ED602AC5FB4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49390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F9C339-AB85-41F1-81C0-ED602AC5FB41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890249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E86F6-6858-4FA1-A407-558A271BD693}" type="datetimeFigureOut">
              <a:rPr lang="it-IT" smtClean="0"/>
              <a:t>15/10/2019</a:t>
            </a:fld>
            <a:endParaRPr lang="it-IT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55ED-CD12-4A0B-ABB6-7381EA56373E}" type="slidenum">
              <a:rPr lang="it-IT" smtClean="0"/>
              <a:t>‹N›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E86F6-6858-4FA1-A407-558A271BD693}" type="datetimeFigureOut">
              <a:rPr lang="it-IT" smtClean="0"/>
              <a:t>15/10/2019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55ED-CD12-4A0B-ABB6-7381EA56373E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E86F6-6858-4FA1-A407-558A271BD693}" type="datetimeFigureOut">
              <a:rPr lang="it-IT" smtClean="0"/>
              <a:t>15/10/2019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55ED-CD12-4A0B-ABB6-7381EA56373E}" type="slidenum">
              <a:rPr lang="it-IT" smtClean="0"/>
              <a:t>‹N›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E86F6-6858-4FA1-A407-558A271BD693}" type="datetimeFigureOut">
              <a:rPr lang="it-IT" smtClean="0"/>
              <a:t>15/10/2019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55ED-CD12-4A0B-ABB6-7381EA56373E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E86F6-6858-4FA1-A407-558A271BD693}" type="datetimeFigureOut">
              <a:rPr lang="it-IT" smtClean="0"/>
              <a:t>15/10/2019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55ED-CD12-4A0B-ABB6-7381EA56373E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E86F6-6858-4FA1-A407-558A271BD693}" type="datetimeFigureOut">
              <a:rPr lang="it-IT" smtClean="0"/>
              <a:t>15/10/2019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55ED-CD12-4A0B-ABB6-7381EA56373E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E86F6-6858-4FA1-A407-558A271BD693}" type="datetimeFigureOut">
              <a:rPr lang="it-IT" smtClean="0"/>
              <a:t>15/10/2019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55ED-CD12-4A0B-ABB6-7381EA56373E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E86F6-6858-4FA1-A407-558A271BD693}" type="datetimeFigureOut">
              <a:rPr lang="it-IT" smtClean="0"/>
              <a:t>15/10/2019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55ED-CD12-4A0B-ABB6-7381EA56373E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E86F6-6858-4FA1-A407-558A271BD693}" type="datetimeFigureOut">
              <a:rPr lang="it-IT" smtClean="0"/>
              <a:t>15/10/2019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02755ED-CD12-4A0B-ABB6-7381EA56373E}" type="slidenum">
              <a:rPr lang="it-IT" smtClean="0"/>
              <a:t>‹N›</a:t>
            </a:fld>
            <a:endParaRPr lang="it-I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E86F6-6858-4FA1-A407-558A271BD693}" type="datetimeFigureOut">
              <a:rPr lang="it-IT" smtClean="0"/>
              <a:t>15/10/2019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55ED-CD12-4A0B-ABB6-7381EA56373E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E86F6-6858-4FA1-A407-558A271BD693}" type="datetimeFigureOut">
              <a:rPr lang="it-IT" smtClean="0"/>
              <a:t>15/10/2019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55ED-CD12-4A0B-ABB6-7381EA56373E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CBE86F6-6858-4FA1-A407-558A271BD693}" type="datetimeFigureOut">
              <a:rPr lang="it-IT" smtClean="0"/>
              <a:t>15/10/2019</a:t>
            </a:fld>
            <a:endParaRPr lang="it-IT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02755ED-CD12-4A0B-ABB6-7381EA56373E}" type="slidenum">
              <a:rPr lang="it-IT" smtClean="0"/>
              <a:t>‹N›</a:t>
            </a:fld>
            <a:endParaRPr lang="it-IT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755576" y="0"/>
            <a:ext cx="7772400" cy="5328592"/>
          </a:xfrm>
        </p:spPr>
        <p:txBody>
          <a:bodyPr>
            <a:normAutofit/>
          </a:bodyPr>
          <a:lstStyle/>
          <a:p>
            <a:r>
              <a:rPr lang="it-IT" sz="2800" dirty="0" smtClean="0"/>
              <a:t>Corso di: </a:t>
            </a:r>
            <a:br>
              <a:rPr lang="it-IT" sz="2800" dirty="0" smtClean="0"/>
            </a:br>
            <a:r>
              <a:rPr lang="it-IT" sz="2800" dirty="0"/>
              <a:t/>
            </a:r>
            <a:br>
              <a:rPr lang="it-IT" sz="2800" dirty="0"/>
            </a:br>
            <a:r>
              <a:rPr lang="it-IT" sz="3600" i="1" dirty="0" smtClean="0"/>
              <a:t>Epistemologia </a:t>
            </a:r>
            <a:r>
              <a:rPr lang="it-IT" sz="3600" i="1" dirty="0"/>
              <a:t>critica delle scienze sociali: teorie, metodi e dati </a:t>
            </a:r>
            <a:r>
              <a:rPr lang="it-IT" sz="2800" i="1" dirty="0" smtClean="0"/>
              <a:t/>
            </a:r>
            <a:br>
              <a:rPr lang="it-IT" sz="2800" i="1" dirty="0" smtClean="0"/>
            </a:br>
            <a:r>
              <a:rPr lang="it-IT" sz="2800" i="1" dirty="0"/>
              <a:t/>
            </a:r>
            <a:br>
              <a:rPr lang="it-IT" sz="2800" i="1" dirty="0"/>
            </a:br>
            <a:r>
              <a:rPr lang="it-IT" sz="2800" i="1" dirty="0" smtClean="0"/>
              <a:t>Professoressa Enrica </a:t>
            </a:r>
            <a:r>
              <a:rPr lang="it-IT" sz="2800" i="1" dirty="0" err="1" smtClean="0"/>
              <a:t>Amaturo</a:t>
            </a:r>
            <a:r>
              <a:rPr lang="it-IT" sz="2800" i="1" dirty="0" smtClean="0"/>
              <a:t/>
            </a:r>
            <a:br>
              <a:rPr lang="it-IT" sz="2800" i="1" dirty="0" smtClean="0"/>
            </a:br>
            <a:endParaRPr lang="it-IT" sz="2800" i="1" dirty="0"/>
          </a:p>
        </p:txBody>
      </p:sp>
    </p:spTree>
    <p:extLst>
      <p:ext uri="{BB962C8B-B14F-4D97-AF65-F5344CB8AC3E}">
        <p14:creationId xmlns:p14="http://schemas.microsoft.com/office/powerpoint/2010/main" val="2766591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/>
          <p:cNvSpPr>
            <a:spLocks noGrp="1"/>
          </p:cNvSpPr>
          <p:nvPr>
            <p:ph type="ctrTitle"/>
          </p:nvPr>
        </p:nvSpPr>
        <p:spPr>
          <a:xfrm>
            <a:off x="539552" y="1844824"/>
            <a:ext cx="7851648" cy="1828800"/>
          </a:xfrm>
        </p:spPr>
        <p:txBody>
          <a:bodyPr>
            <a:normAutofit fontScale="90000"/>
          </a:bodyPr>
          <a:lstStyle/>
          <a:p>
            <a:r>
              <a:rPr lang="it-IT" dirty="0"/>
              <a:t>Conoscenza scientifica e metodo della scienza</a:t>
            </a:r>
            <a:br>
              <a:rPr lang="it-IT" dirty="0"/>
            </a:br>
            <a:endParaRPr lang="it-IT" dirty="0"/>
          </a:p>
        </p:txBody>
      </p:sp>
      <p:sp>
        <p:nvSpPr>
          <p:cNvPr id="6" name="Sottotito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83824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251520" y="408372"/>
            <a:ext cx="8640960" cy="1039427"/>
          </a:xfrm>
        </p:spPr>
        <p:txBody>
          <a:bodyPr>
            <a:normAutofit/>
          </a:bodyPr>
          <a:lstStyle/>
          <a:p>
            <a:r>
              <a:rPr lang="it-IT" b="1" dirty="0" smtClean="0"/>
              <a:t>La nascita del metodo scientifico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3628474"/>
              </p:ext>
            </p:extLst>
          </p:nvPr>
        </p:nvGraphicFramePr>
        <p:xfrm>
          <a:off x="179512" y="1700808"/>
          <a:ext cx="8964488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84035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B6FF2A7-8C20-4720-BE33-83A09912CF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4B6FF2A7-8C20-4720-BE33-83A09912CF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D47CA6-02FB-4377-ABF8-8996EE3354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35D47CA6-02FB-4377-ABF8-8996EE3354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8C7B6A6-D44D-4796-84E4-9670884747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78C7B6A6-D44D-4796-84E4-9670884747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A85A4CA-7CF1-4F18-BB0B-A9B4FEB57D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7A85A4CA-7CF1-4F18-BB0B-A9B4FEB57D8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8559C04-9A20-4683-B539-0A30AEF172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">
                                            <p:graphicEl>
                                              <a:dgm id="{58559C04-9A20-4683-B539-0A30AEF1720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3B67C73-C6E6-49FF-A28C-33D60009FB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4">
                                            <p:graphicEl>
                                              <a:dgm id="{83B67C73-C6E6-49FF-A28C-33D60009FB4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0311811-1A31-4CD1-87B2-AC6AD911B0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">
                                            <p:graphicEl>
                                              <a:dgm id="{B0311811-1A31-4CD1-87B2-AC6AD911B0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8B65115-8D8C-40E8-9102-E526CEB677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">
                                            <p:graphicEl>
                                              <a:dgm id="{68B65115-8D8C-40E8-9102-E526CEB677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8998910-1A08-4372-AF1D-3BDF1296D9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4">
                                            <p:graphicEl>
                                              <a:dgm id="{18998910-1A08-4372-AF1D-3BDF1296D9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B699A97-B156-4CF8-B597-0671A8B826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4">
                                            <p:graphicEl>
                                              <a:dgm id="{DB699A97-B156-4CF8-B597-0671A8B826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512" y="1124744"/>
            <a:ext cx="8640960" cy="1039427"/>
          </a:xfrm>
        </p:spPr>
        <p:txBody>
          <a:bodyPr>
            <a:normAutofit fontScale="90000"/>
          </a:bodyPr>
          <a:lstStyle/>
          <a:p>
            <a:r>
              <a:rPr lang="it-IT" b="1" dirty="0" smtClean="0"/>
              <a:t>Le implicazioni del metodo scientifico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4157777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Freccia a destra 4"/>
          <p:cNvSpPr/>
          <p:nvPr/>
        </p:nvSpPr>
        <p:spPr>
          <a:xfrm>
            <a:off x="5508104" y="5661248"/>
            <a:ext cx="3024336" cy="864096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>
                <a:solidFill>
                  <a:schemeClr val="tx1"/>
                </a:solidFill>
              </a:rPr>
              <a:t>Nasce il </a:t>
            </a:r>
            <a:r>
              <a:rPr lang="it-IT" b="1" dirty="0" smtClean="0">
                <a:solidFill>
                  <a:schemeClr val="tx1"/>
                </a:solidFill>
              </a:rPr>
              <a:t>Positivismo</a:t>
            </a:r>
            <a:endParaRPr lang="it-IT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750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BBB08A8-7FF4-46DE-A35A-1080250E9E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FBBB08A8-7FF4-46DE-A35A-1080250E9E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E3122E6-6BB4-4EE0-A365-ACAD7437DB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FE3122E6-6BB4-4EE0-A365-ACAD7437DB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3568EA4-3F5C-47FE-A80E-35D9EA942C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D3568EA4-3F5C-47FE-A80E-35D9EA942C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E132E54-1910-4EBD-BDBD-C750B88C9D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9E132E54-1910-4EBD-BDBD-C750B88C9D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F93C2F6-78F3-4FD6-888D-85900F79AE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5F93C2F6-78F3-4FD6-888D-85900F79AEC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BD4C178-1231-4CFC-9A5C-907AD66B85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ABD4C178-1231-4CFC-9A5C-907AD66B85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512" y="1196752"/>
            <a:ext cx="8712968" cy="1039427"/>
          </a:xfrm>
        </p:spPr>
        <p:txBody>
          <a:bodyPr>
            <a:normAutofit fontScale="90000"/>
          </a:bodyPr>
          <a:lstStyle/>
          <a:p>
            <a:r>
              <a:rPr lang="it-IT" b="1" dirty="0" smtClean="0"/>
              <a:t>Il Positivismo (Primo positivismo o positivismo ingenuo)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8817214"/>
              </p:ext>
            </p:extLst>
          </p:nvPr>
        </p:nvGraphicFramePr>
        <p:xfrm>
          <a:off x="457200" y="2564904"/>
          <a:ext cx="8229600" cy="3759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6606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980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it-IT" b="1" dirty="0" smtClean="0"/>
              <a:t>Verso un cambiamento di prospettiva</a:t>
            </a:r>
            <a:endParaRPr lang="it-IT" b="1" dirty="0"/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5424329"/>
              </p:ext>
            </p:extLst>
          </p:nvPr>
        </p:nvGraphicFramePr>
        <p:xfrm>
          <a:off x="179512" y="1700808"/>
          <a:ext cx="8856984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7207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B109CD1-44D4-43CF-BAC1-03FBF49972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DB109CD1-44D4-43CF-BAC1-03FBF499725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FA58C59-0DA4-4D14-A2AB-DB6B796D0C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3FA58C59-0DA4-4D14-A2AB-DB6B796D0C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BA8576-D00D-44A3-8C04-891023B608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dgm id="{A3BA8576-D00D-44A3-8C04-891023B6085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443851A-BA8D-434B-A292-25FD089425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>
                                            <p:graphicEl>
                                              <a:dgm id="{1443851A-BA8D-434B-A292-25FD089425C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F21B1F6-571C-4A57-A8DF-3BAAC4342B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dgm id="{5F21B1F6-571C-4A57-A8DF-3BAAC4342B3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5067F4D-D265-4BA3-8853-C662D5CECD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">
                                            <p:graphicEl>
                                              <a:dgm id="{C5067F4D-D265-4BA3-8853-C662D5CECD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DFB9F7C-6500-43C4-8C09-C91BCA57E7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">
                                            <p:graphicEl>
                                              <a:dgm id="{6DFB9F7C-6500-43C4-8C09-C91BCA57E7E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10153128" cy="1039427"/>
          </a:xfrm>
        </p:spPr>
        <p:txBody>
          <a:bodyPr>
            <a:normAutofit/>
          </a:bodyPr>
          <a:lstStyle/>
          <a:p>
            <a:r>
              <a:rPr lang="it-IT" sz="4400" b="1" dirty="0" smtClean="0"/>
              <a:t>Il Neopositivismo e il </a:t>
            </a:r>
            <a:r>
              <a:rPr lang="it-IT" sz="4400" b="1" dirty="0" err="1" smtClean="0"/>
              <a:t>postpositivismo</a:t>
            </a:r>
            <a:endParaRPr lang="it-IT" sz="4400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9749978"/>
              </p:ext>
            </p:extLst>
          </p:nvPr>
        </p:nvGraphicFramePr>
        <p:xfrm>
          <a:off x="179512" y="1412776"/>
          <a:ext cx="8784976" cy="5445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93830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D67955D-B154-46CF-BDAC-B1AC7FDB44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D67955D-B154-46CF-BDAC-B1AC7FDB44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19A224B-5D32-43F3-80F0-797A78C04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219A224B-5D32-43F3-80F0-797A78C04E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FDCFF53-B987-4888-A338-2155744D25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BFDCFF53-B987-4888-A338-2155744D25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47FACEF-0476-419F-A570-A51A64C998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A47FACEF-0476-419F-A570-A51A64C998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8DCD154-26B3-4BBD-A87D-FA21B58240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">
                                            <p:graphicEl>
                                              <a:dgm id="{58DCD154-26B3-4BBD-A87D-FA21B58240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8665026-3B52-4B6E-913E-FEBE82E2D0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4">
                                            <p:graphicEl>
                                              <a:dgm id="{08665026-3B52-4B6E-913E-FEBE82E2D0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402E672-C2D1-4C1B-935E-A0A2E5C2EE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">
                                            <p:graphicEl>
                                              <a:dgm id="{2402E672-C2D1-4C1B-935E-A0A2E5C2EE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90E069E-738B-453B-87EF-A018E1716E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">
                                            <p:graphicEl>
                                              <a:dgm id="{090E069E-738B-453B-87EF-A018E1716E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9209FCA-01D8-48EF-82D5-3E18D51CE2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4">
                                            <p:graphicEl>
                                              <a:dgm id="{99209FCA-01D8-48EF-82D5-3E18D51CE2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8BA6BA9-95A4-4121-82AC-F257471ED7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4">
                                            <p:graphicEl>
                                              <a:dgm id="{48BA6BA9-95A4-4121-82AC-F257471ED7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179512" y="620688"/>
            <a:ext cx="8229600" cy="1143000"/>
          </a:xfrm>
        </p:spPr>
        <p:txBody>
          <a:bodyPr>
            <a:normAutofit/>
          </a:bodyPr>
          <a:lstStyle/>
          <a:p>
            <a:r>
              <a:rPr lang="it-IT" b="1" dirty="0" smtClean="0"/>
              <a:t> Il concetto di paradigma</a:t>
            </a:r>
            <a:endParaRPr lang="it-IT" b="1" dirty="0"/>
          </a:p>
        </p:txBody>
      </p:sp>
      <p:graphicFrame>
        <p:nvGraphicFramePr>
          <p:cNvPr id="7" name="Segnaposto contenuto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2570946"/>
              </p:ext>
            </p:extLst>
          </p:nvPr>
        </p:nvGraphicFramePr>
        <p:xfrm>
          <a:off x="107504" y="1752600"/>
          <a:ext cx="8928992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08249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49494F7-9E61-44DB-B962-B1AB5D5C4B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>
                                            <p:graphicEl>
                                              <a:dgm id="{649494F7-9E61-44DB-B962-B1AB5D5C4BE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DC6D638-88C3-47CE-8F92-317CFD01C0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>
                                            <p:graphicEl>
                                              <a:dgm id="{0DC6D638-88C3-47CE-8F92-317CFD01C0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EC32C58-CC64-4EE8-B591-2B75475A86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>
                                            <p:graphicEl>
                                              <a:dgm id="{7EC32C58-CC64-4EE8-B591-2B75475A86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BE24A07-BDB9-492B-85A1-B079EB6B23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">
                                            <p:graphicEl>
                                              <a:dgm id="{3BE24A07-BDB9-492B-85A1-B079EB6B239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432546A-12C9-410E-9629-315DB8B6E4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">
                                            <p:graphicEl>
                                              <a:dgm id="{D432546A-12C9-410E-9629-315DB8B6E4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512" y="620688"/>
            <a:ext cx="8712968" cy="1039427"/>
          </a:xfrm>
        </p:spPr>
        <p:txBody>
          <a:bodyPr>
            <a:normAutofit/>
          </a:bodyPr>
          <a:lstStyle/>
          <a:p>
            <a:r>
              <a:rPr lang="it-IT" b="1" dirty="0" smtClean="0"/>
              <a:t>Il Neopositivismo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7318424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88561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/>
          <a:lstStyle/>
          <a:p>
            <a:r>
              <a:rPr lang="it-IT" b="1" dirty="0" smtClean="0"/>
              <a:t>E nelle scienze sociali?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4084689"/>
              </p:ext>
            </p:extLst>
          </p:nvPr>
        </p:nvGraphicFramePr>
        <p:xfrm>
          <a:off x="0" y="1752600"/>
          <a:ext cx="8964488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07309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3DF18DD-FDD9-4A24-89C6-4C1D38F062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3DF18DD-FDD9-4A24-89C6-4C1D38F062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741A3D1-F8DA-43AD-923E-E61CC1D3B4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9741A3D1-F8DA-43AD-923E-E61CC1D3B48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2D79988-10BB-4052-A4DF-09715CF0A4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B2D79988-10BB-4052-A4DF-09715CF0A4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A7DC5F7-ABC2-4FFA-897A-F29662586C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CA7DC5F7-ABC2-4FFA-897A-F29662586C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F807322-FA91-4E82-9E11-6D55E8BB0A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DF807322-FA91-4E82-9E11-6D55E8BB0A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01D1345-C088-411B-80E2-C4153486F7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E01D1345-C088-411B-80E2-C4153486F7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2013EE3-466F-4DAC-905E-9E6C4A4B51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">
                                            <p:graphicEl>
                                              <a:dgm id="{52013EE3-466F-4DAC-905E-9E6C4A4B51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BCAC8C-94C8-4B1E-B8FA-689B0AB17C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">
                                            <p:graphicEl>
                                              <a:dgm id="{04BCAC8C-94C8-4B1E-B8FA-689B0AB17C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/>
          </a:bodyPr>
          <a:lstStyle/>
          <a:p>
            <a:r>
              <a:rPr lang="it-IT" b="1" dirty="0" smtClean="0"/>
              <a:t>Il suicidio: la ricerca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8973944"/>
              </p:ext>
            </p:extLst>
          </p:nvPr>
        </p:nvGraphicFramePr>
        <p:xfrm>
          <a:off x="0" y="1556792"/>
          <a:ext cx="9036496" cy="5301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92874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it-IT" b="1" dirty="0" smtClean="0"/>
              <a:t>Il suicidio: i risultati</a:t>
            </a:r>
            <a:endParaRPr lang="it-IT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72816"/>
            <a:ext cx="8568952" cy="4581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900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/>
          <a:lstStyle/>
          <a:p>
            <a:r>
              <a:rPr lang="it-IT" b="1" dirty="0" smtClean="0"/>
              <a:t>Approccio standard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3466227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8411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/>
          <a:lstStyle/>
          <a:p>
            <a:r>
              <a:rPr lang="it-IT" b="1" dirty="0" smtClean="0"/>
              <a:t>Spiegazione e comprensione</a:t>
            </a:r>
            <a:endParaRPr lang="it-IT" b="1" dirty="0"/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1995318"/>
              </p:ext>
            </p:extLst>
          </p:nvPr>
        </p:nvGraphicFramePr>
        <p:xfrm>
          <a:off x="179512" y="1752600"/>
          <a:ext cx="8856984" cy="4988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50652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7AA08B-8E19-4EE2-9921-63CBD1B0B4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0B7AA08B-8E19-4EE2-9921-63CBD1B0B4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8BD68DF-01AF-481C-8E8E-49D29A67A5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38BD68DF-01AF-481C-8E8E-49D29A67A56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C43C987-2783-4E66-8C3D-1A7D99CFE4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>
                                            <p:graphicEl>
                                              <a:dgm id="{1C43C987-2783-4E66-8C3D-1A7D99CFE4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D0A44BC-6336-4BF3-A1A3-966B401A69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>
                                            <p:graphicEl>
                                              <a:dgm id="{6D0A44BC-6336-4BF3-A1A3-966B401A69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L’</a:t>
            </a:r>
            <a:r>
              <a:rPr lang="it-IT" b="1" dirty="0" err="1" smtClean="0"/>
              <a:t>interpretativismo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9135821"/>
              </p:ext>
            </p:extLst>
          </p:nvPr>
        </p:nvGraphicFramePr>
        <p:xfrm>
          <a:off x="107504" y="548680"/>
          <a:ext cx="8928992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11571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1890964-0A12-4236-B702-15268F4CEA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61890964-0A12-4236-B702-15268F4CEA8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0FEB2E0-2243-473F-9F6B-2639D4F11E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30FEB2E0-2243-473F-9F6B-2639D4F11E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D41125-02B3-4130-8D85-61B5D97655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36D41125-02B3-4130-8D85-61B5D97655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EF42F2-233E-4566-9A5B-685673BD5F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1FEF42F2-233E-4566-9A5B-685673BD5F2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D8FD949-5729-48FE-9443-81BED8CCF3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9D8FD949-5729-48FE-9443-81BED8CCF3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AE81D9C-E35D-49AC-8F39-ECFB82BD63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CAE81D9C-E35D-49AC-8F39-ECFB82BD631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95536" y="105273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it-IT" b="1" dirty="0" smtClean="0"/>
              <a:t>L’etica protestante e lo spirito del capitalismo: la ricerca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9641611"/>
              </p:ext>
            </p:extLst>
          </p:nvPr>
        </p:nvGraphicFramePr>
        <p:xfrm>
          <a:off x="107504" y="1752600"/>
          <a:ext cx="8928992" cy="4988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15836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29208" y="485799"/>
            <a:ext cx="8229600" cy="1143000"/>
          </a:xfrm>
        </p:spPr>
        <p:txBody>
          <a:bodyPr/>
          <a:lstStyle/>
          <a:p>
            <a:r>
              <a:rPr lang="it-IT" b="1" dirty="0" smtClean="0"/>
              <a:t>Il confronto in </a:t>
            </a:r>
            <a:r>
              <a:rPr lang="it-IT" b="1" dirty="0" err="1"/>
              <a:t>D</a:t>
            </a:r>
            <a:r>
              <a:rPr lang="it-IT" b="1" dirty="0" err="1" smtClean="0"/>
              <a:t>ilthey</a:t>
            </a:r>
            <a:endParaRPr lang="it-IT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799"/>
            <a:ext cx="8640960" cy="5012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590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143000"/>
          </a:xfrm>
        </p:spPr>
        <p:txBody>
          <a:bodyPr/>
          <a:lstStyle/>
          <a:p>
            <a:r>
              <a:rPr lang="it-IT" b="1" dirty="0" smtClean="0"/>
              <a:t>L’</a:t>
            </a:r>
            <a:r>
              <a:rPr lang="it-IT" b="1" dirty="0" err="1" smtClean="0"/>
              <a:t>interpretativismo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3282768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9397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/>
          <a:lstStyle/>
          <a:p>
            <a:r>
              <a:rPr lang="it-IT" b="1" dirty="0" smtClean="0"/>
              <a:t>Approccio non standard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8424673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00891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10009112" cy="1143000"/>
          </a:xfrm>
        </p:spPr>
        <p:txBody>
          <a:bodyPr>
            <a:noAutofit/>
          </a:bodyPr>
          <a:lstStyle/>
          <a:p>
            <a:r>
              <a:rPr lang="it-IT" sz="3200" b="1" dirty="0" smtClean="0"/>
              <a:t>Quale il significato attuale di metodo scientifico?</a:t>
            </a:r>
            <a:endParaRPr lang="it-IT" sz="3200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0930250"/>
              </p:ext>
            </p:extLst>
          </p:nvPr>
        </p:nvGraphicFramePr>
        <p:xfrm>
          <a:off x="107504" y="1752600"/>
          <a:ext cx="9036496" cy="4988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51213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AE48FF4-8B3D-4D44-A941-68A4082F7A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AE48FF4-8B3D-4D44-A941-68A4082F7AD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7825AB7-ECDC-4874-8AC9-99CD623EC8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F7825AB7-ECDC-4874-8AC9-99CD623EC80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50803A7-FF7F-4BA8-AA98-275FA1FD96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450803A7-FF7F-4BA8-AA98-275FA1FD969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C6AC594-EEE5-44B6-A372-10C267891D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9C6AC594-EEE5-44B6-A372-10C267891D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E148892-075D-4275-8A8C-CAD0773DAC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5E148892-075D-4275-8A8C-CAD0773DAC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908720"/>
            <a:ext cx="8229600" cy="1143000"/>
          </a:xfrm>
        </p:spPr>
        <p:txBody>
          <a:bodyPr>
            <a:noAutofit/>
          </a:bodyPr>
          <a:lstStyle/>
          <a:p>
            <a:r>
              <a:rPr lang="it-IT" sz="3600" b="1" dirty="0"/>
              <a:t>Quale metodo per la ricerca </a:t>
            </a:r>
            <a:r>
              <a:rPr lang="it-IT" sz="3600" b="1" dirty="0" smtClean="0"/>
              <a:t>sociale? </a:t>
            </a:r>
            <a:br>
              <a:rPr lang="it-IT" sz="3600" b="1" dirty="0" smtClean="0"/>
            </a:br>
            <a:r>
              <a:rPr lang="it-IT" sz="3600" b="1" dirty="0" smtClean="0"/>
              <a:t>Il dibattito qualità/quantità</a:t>
            </a:r>
            <a:endParaRPr lang="it-IT" sz="3600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652156"/>
              </p:ext>
            </p:extLst>
          </p:nvPr>
        </p:nvGraphicFramePr>
        <p:xfrm>
          <a:off x="107504" y="1752600"/>
          <a:ext cx="8856984" cy="4988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94181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59C91CA-1DFE-49E5-B168-97E392F45F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759C91CA-1DFE-49E5-B168-97E392F45F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D920216-5B8C-48A0-B07B-3B051E90DB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DD920216-5B8C-48A0-B07B-3B051E90DB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9F7A5A1-5FA1-4E14-817C-5A50688F45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B9F7A5A1-5FA1-4E14-817C-5A50688F45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2D1EB8-5045-42E7-B79A-532EFAAB32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552D1EB8-5045-42E7-B79A-532EFAAB32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2768BA7-07DD-41AA-9AE3-5BDB89B8B0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C2768BA7-07DD-41AA-9AE3-5BDB89B8B0C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BB4E511-C823-4921-B3C1-1CCB4A6FEA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DBB4E511-C823-4921-B3C1-1CCB4A6FEA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1520" y="980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it-IT" b="1" dirty="0" smtClean="0"/>
              <a:t>La sociologia come scienza semi-paradigmatica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4767648"/>
              </p:ext>
            </p:extLst>
          </p:nvPr>
        </p:nvGraphicFramePr>
        <p:xfrm>
          <a:off x="0" y="1752600"/>
          <a:ext cx="9036496" cy="4916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93362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8313347-DD9C-46B3-A4ED-99E14F00A3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18313347-DD9C-46B3-A4ED-99E14F00A3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6D4F2B-92F9-48F3-B7E0-862B8641E0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366D4F2B-92F9-48F3-B7E0-862B8641E0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624AAC7-C679-49EF-BF94-151F2A04EC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7624AAC7-C679-49EF-BF94-151F2A04EC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22BC889-054C-4B07-9BD7-CE402CEE00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922BC889-054C-4B07-9BD7-CE402CEE00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6BED8AA-B146-4903-A461-92BB94F722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86BED8AA-B146-4903-A461-92BB94F722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BDDACC4-2740-4BFE-9BC2-CE218977CE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2BDDACC4-2740-4BFE-9BC2-CE218977CE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/>
          <a:lstStyle/>
          <a:p>
            <a:r>
              <a:rPr lang="it-IT" b="1" dirty="0" smtClean="0"/>
              <a:t>I </a:t>
            </a:r>
            <a:r>
              <a:rPr lang="it-IT" b="1" i="1" dirty="0" err="1" smtClean="0"/>
              <a:t>mixed</a:t>
            </a:r>
            <a:r>
              <a:rPr lang="it-IT" b="1" i="1" dirty="0" smtClean="0"/>
              <a:t> </a:t>
            </a:r>
            <a:r>
              <a:rPr lang="it-IT" b="1" i="1" dirty="0" err="1" smtClean="0"/>
              <a:t>methods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0070742"/>
              </p:ext>
            </p:extLst>
          </p:nvPr>
        </p:nvGraphicFramePr>
        <p:xfrm>
          <a:off x="107504" y="1752600"/>
          <a:ext cx="9036496" cy="4988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75461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7386E13-79E9-42EA-94F9-A05DC2576F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37386E13-79E9-42EA-94F9-A05DC2576F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BAC955-C308-4EFC-9A69-069A691A71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36BAC955-C308-4EFC-9A69-069A691A71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B758837-E779-466C-B3B5-832C7EAE5A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2B758837-E779-466C-B3B5-832C7EAE5A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1CB1D80-9A28-47E8-9837-0B67F2C8E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F1CB1D80-9A28-47E8-9837-0B67F2C8ED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FBCBCD0-5EF5-4DFC-9076-4564D6CB98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2FBCBCD0-5EF5-4DFC-9076-4564D6CB984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nozio">
  <a:themeElements>
    <a:clrScheme name="Equinozi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Equinozi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nozi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4015</TotalTime>
  <Words>3178</Words>
  <Application>Microsoft Office PowerPoint</Application>
  <PresentationFormat>Presentazione su schermo (4:3)</PresentationFormat>
  <Paragraphs>143</Paragraphs>
  <Slides>23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23</vt:i4>
      </vt:variant>
    </vt:vector>
  </HeadingPairs>
  <TitlesOfParts>
    <vt:vector size="24" baseType="lpstr">
      <vt:lpstr>Equinozio</vt:lpstr>
      <vt:lpstr>Corso di:   Epistemologia critica delle scienze sociali: teorie, metodi e dati   Professoressa Enrica Amaturo </vt:lpstr>
      <vt:lpstr>Conoscenza scientifica e metodo della scienza </vt:lpstr>
      <vt:lpstr>La nascita del metodo scientifico</vt:lpstr>
      <vt:lpstr>Le implicazioni del metodo scientifico</vt:lpstr>
      <vt:lpstr>Il Positivismo (Primo positivismo o positivismo ingenuo)</vt:lpstr>
      <vt:lpstr>Verso un cambiamento di prospettiva</vt:lpstr>
      <vt:lpstr>Il Neopositivismo e il postpositivismo</vt:lpstr>
      <vt:lpstr> Il concetto di paradigma</vt:lpstr>
      <vt:lpstr>Il Neopositivismo</vt:lpstr>
      <vt:lpstr>E nelle scienze sociali?</vt:lpstr>
      <vt:lpstr>Il suicidio: la ricerca</vt:lpstr>
      <vt:lpstr>Il suicidio: i risultati</vt:lpstr>
      <vt:lpstr>Approccio standard</vt:lpstr>
      <vt:lpstr>Spiegazione e comprensione</vt:lpstr>
      <vt:lpstr>L’interpretativismo</vt:lpstr>
      <vt:lpstr>L’etica protestante e lo spirito del capitalismo: la ricerca</vt:lpstr>
      <vt:lpstr>Il confronto in Dilthey</vt:lpstr>
      <vt:lpstr>L’interpretativismo</vt:lpstr>
      <vt:lpstr>Approccio non standard</vt:lpstr>
      <vt:lpstr>Quale il significato attuale di metodo scientifico?</vt:lpstr>
      <vt:lpstr>Quale metodo per la ricerca sociale?  Il dibattito qualità/quantità</vt:lpstr>
      <vt:lpstr>La sociologia come scienza semi-paradigmatica</vt:lpstr>
      <vt:lpstr>I mixed methods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Metodologia della ricerca sociale</dc:title>
  <dc:creator>Gabry</dc:creator>
  <cp:lastModifiedBy>Windows User</cp:lastModifiedBy>
  <cp:revision>70</cp:revision>
  <dcterms:created xsi:type="dcterms:W3CDTF">2012-10-07T17:42:22Z</dcterms:created>
  <dcterms:modified xsi:type="dcterms:W3CDTF">2019-10-15T11:58:59Z</dcterms:modified>
</cp:coreProperties>
</file>