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317" r:id="rId3"/>
    <p:sldId id="318" r:id="rId4"/>
    <p:sldId id="319" r:id="rId5"/>
    <p:sldId id="325" r:id="rId6"/>
    <p:sldId id="286" r:id="rId7"/>
    <p:sldId id="281" r:id="rId8"/>
    <p:sldId id="282" r:id="rId9"/>
    <p:sldId id="283" r:id="rId10"/>
    <p:sldId id="312" r:id="rId11"/>
    <p:sldId id="313" r:id="rId12"/>
    <p:sldId id="257" r:id="rId13"/>
    <p:sldId id="258" r:id="rId14"/>
    <p:sldId id="259" r:id="rId15"/>
    <p:sldId id="314" r:id="rId16"/>
    <p:sldId id="315" r:id="rId17"/>
    <p:sldId id="316" r:id="rId18"/>
    <p:sldId id="261" r:id="rId19"/>
    <p:sldId id="265" r:id="rId20"/>
    <p:sldId id="320" r:id="rId21"/>
    <p:sldId id="262" r:id="rId22"/>
    <p:sldId id="263" r:id="rId23"/>
    <p:sldId id="264" r:id="rId24"/>
    <p:sldId id="266" r:id="rId25"/>
    <p:sldId id="260" r:id="rId26"/>
    <p:sldId id="267" r:id="rId27"/>
    <p:sldId id="322" r:id="rId28"/>
    <p:sldId id="323" r:id="rId29"/>
    <p:sldId id="324" r:id="rId30"/>
    <p:sldId id="268" r:id="rId31"/>
    <p:sldId id="321" r:id="rId32"/>
    <p:sldId id="269" r:id="rId33"/>
    <p:sldId id="270" r:id="rId34"/>
    <p:sldId id="271" r:id="rId35"/>
    <p:sldId id="272" r:id="rId36"/>
    <p:sldId id="274" r:id="rId37"/>
    <p:sldId id="275" r:id="rId38"/>
    <p:sldId id="276" r:id="rId39"/>
    <p:sldId id="277" r:id="rId40"/>
    <p:sldId id="285" r:id="rId41"/>
    <p:sldId id="326" r:id="rId42"/>
    <p:sldId id="327" r:id="rId43"/>
    <p:sldId id="328" r:id="rId44"/>
    <p:sldId id="329" r:id="rId45"/>
    <p:sldId id="334" r:id="rId46"/>
    <p:sldId id="331" r:id="rId47"/>
    <p:sldId id="332" r:id="rId48"/>
    <p:sldId id="333" r:id="rId49"/>
    <p:sldId id="291" r:id="rId50"/>
    <p:sldId id="292" r:id="rId51"/>
    <p:sldId id="308" r:id="rId52"/>
    <p:sldId id="293" r:id="rId53"/>
    <p:sldId id="309" r:id="rId54"/>
    <p:sldId id="298" r:id="rId55"/>
    <p:sldId id="330" r:id="rId56"/>
    <p:sldId id="299" r:id="rId57"/>
    <p:sldId id="310" r:id="rId58"/>
    <p:sldId id="300" r:id="rId59"/>
    <p:sldId id="301" r:id="rId60"/>
    <p:sldId id="302" r:id="rId61"/>
    <p:sldId id="303" r:id="rId62"/>
    <p:sldId id="304" r:id="rId63"/>
    <p:sldId id="305" r:id="rId64"/>
    <p:sldId id="306" r:id="rId65"/>
    <p:sldId id="307" r:id="rId66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/>
    <p:restoredTop sz="94630"/>
  </p:normalViewPr>
  <p:slideViewPr>
    <p:cSldViewPr snapToGrid="0" snapToObjects="1">
      <p:cViewPr varScale="1">
        <p:scale>
          <a:sx n="87" d="100"/>
          <a:sy n="87" d="100"/>
        </p:scale>
        <p:origin x="96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3D53B40-526F-E64D-8931-D58EB56469AF}" type="datetimeFigureOut">
              <a:rPr lang="it-IT" smtClean="0"/>
              <a:t>09/07/18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5A3CB84-9987-4242-95A4-84B60E0BF5FF}" type="slidenum">
              <a:rPr lang="it-IT" smtClean="0"/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327572"/>
            <a:ext cx="7848600" cy="1927225"/>
          </a:xfrm>
        </p:spPr>
        <p:txBody>
          <a:bodyPr>
            <a:normAutofit fontScale="90000"/>
          </a:bodyPr>
          <a:lstStyle/>
          <a:p>
            <a:r>
              <a:rPr lang="it-IT" dirty="0"/>
              <a:t>Disturbi della forma e del contenuto del pensiero </a:t>
            </a:r>
            <a:br>
              <a:rPr lang="it-IT" dirty="0"/>
            </a:br>
            <a:r>
              <a:rPr lang="it-IT" dirty="0"/>
              <a:t>Disturbi dell’eloquio</a:t>
            </a:r>
          </a:p>
        </p:txBody>
      </p:sp>
    </p:spTree>
    <p:extLst>
      <p:ext uri="{BB962C8B-B14F-4D97-AF65-F5344CB8AC3E}">
        <p14:creationId xmlns:p14="http://schemas.microsoft.com/office/powerpoint/2010/main" val="386576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Attività operativa della psiche che, attraverso  processi di associazione, correlazione, integrazione, astrazione e simbolizzazione dei dati informativi (percezioni e rappresentazioni), permette la valutazione della realtà e la formulazione di giudizi. 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dirty="0"/>
              <a:t>Intelligenza e memoria costituiscono attività di «fondo» indispensabili al processo del pensiero.</a:t>
            </a:r>
          </a:p>
        </p:txBody>
      </p:sp>
    </p:spTree>
    <p:extLst>
      <p:ext uri="{BB962C8B-B14F-4D97-AF65-F5344CB8AC3E}">
        <p14:creationId xmlns:p14="http://schemas.microsoft.com/office/powerpoint/2010/main" val="1475826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II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Il pensiero opera mediante </a:t>
            </a:r>
            <a:r>
              <a:rPr lang="it-IT" i="1" dirty="0"/>
              <a:t>idee (astrazioni intellettuali)</a:t>
            </a:r>
          </a:p>
          <a:p>
            <a:pPr marL="0" indent="0">
              <a:buNone/>
            </a:pPr>
            <a:endParaRPr lang="it-IT" i="1" dirty="0"/>
          </a:p>
          <a:p>
            <a:r>
              <a:rPr lang="it-IT" dirty="0"/>
              <a:t>Per </a:t>
            </a:r>
            <a:r>
              <a:rPr lang="it-IT" i="1" dirty="0"/>
              <a:t>ideazione </a:t>
            </a:r>
            <a:r>
              <a:rPr lang="it-IT" dirty="0"/>
              <a:t>si intende il processo di concatenazione delle idee che conferisce un ordine formale al corso del pensiero.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i="1" dirty="0"/>
              <a:t>L’ideazione </a:t>
            </a:r>
            <a:r>
              <a:rPr lang="it-IT" dirty="0"/>
              <a:t>è soggetta alle leggi del ragionamento (deduzione ed induzione) e della critica (formulazione di giudizi).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1311544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III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Il pensiero si sviluppa anche in armonia con fattori soggettivi (volontà soggettiva, impulsi, valori dell’individuo).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i="1" dirty="0"/>
              <a:t>Immaginazione e fantasia: </a:t>
            </a:r>
            <a:r>
              <a:rPr lang="it-IT" dirty="0"/>
              <a:t>modalità particolari di pensiero che non rispettano le consuete sequenze logiche.</a:t>
            </a:r>
          </a:p>
          <a:p>
            <a:endParaRPr lang="it-IT" dirty="0"/>
          </a:p>
          <a:p>
            <a:r>
              <a:rPr lang="it-IT" i="1" dirty="0"/>
              <a:t>Il linguaggio: </a:t>
            </a:r>
            <a:r>
              <a:rPr lang="it-IT" dirty="0"/>
              <a:t>veicolo sociale del pensiero che contribuisce a definirlo e a plasmarlo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3650050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2286006"/>
            <a:ext cx="8229600" cy="4876800"/>
          </a:xfrm>
        </p:spPr>
        <p:txBody>
          <a:bodyPr/>
          <a:lstStyle/>
          <a:p>
            <a:r>
              <a:rPr lang="it-IT" dirty="0"/>
              <a:t>Disturbi del </a:t>
            </a:r>
            <a:r>
              <a:rPr lang="it-IT" b="1" dirty="0"/>
              <a:t>contenuto </a:t>
            </a:r>
            <a:r>
              <a:rPr lang="it-IT" dirty="0"/>
              <a:t>(alterazioni delle singole idee)</a:t>
            </a:r>
          </a:p>
          <a:p>
            <a:endParaRPr lang="it-IT" dirty="0"/>
          </a:p>
          <a:p>
            <a:r>
              <a:rPr lang="it-IT" dirty="0"/>
              <a:t>Disturbi della </a:t>
            </a:r>
            <a:r>
              <a:rPr lang="it-IT" b="1" dirty="0"/>
              <a:t>forma</a:t>
            </a:r>
            <a:r>
              <a:rPr lang="it-IT" dirty="0"/>
              <a:t> (alterazioni dei principi che presiedono alla strutturazione del pensiero o ideazione)</a:t>
            </a:r>
          </a:p>
        </p:txBody>
      </p:sp>
    </p:spTree>
    <p:extLst>
      <p:ext uri="{BB962C8B-B14F-4D97-AF65-F5344CB8AC3E}">
        <p14:creationId xmlns:p14="http://schemas.microsoft.com/office/powerpoint/2010/main" val="293364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8554"/>
            <a:ext cx="8229600" cy="1143000"/>
          </a:xfrm>
        </p:spPr>
        <p:txBody>
          <a:bodyPr/>
          <a:lstStyle/>
          <a:p>
            <a:r>
              <a:rPr lang="it-IT" dirty="0"/>
              <a:t>Contenuto del Pensiero</a:t>
            </a:r>
          </a:p>
        </p:txBody>
      </p:sp>
    </p:spTree>
    <p:extLst>
      <p:ext uri="{BB962C8B-B14F-4D97-AF65-F5344CB8AC3E}">
        <p14:creationId xmlns:p14="http://schemas.microsoft.com/office/powerpoint/2010/main" val="1954201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Ideazione prevalente (o dominante)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92573"/>
          </a:xfrm>
        </p:spPr>
        <p:txBody>
          <a:bodyPr>
            <a:normAutofit/>
          </a:bodyPr>
          <a:lstStyle/>
          <a:p>
            <a:r>
              <a:rPr lang="it-IT" dirty="0"/>
              <a:t>Idea accettabile, comprensibile, derivabile, ma perseguita al di là dei limiti della ragione e predominante ogni altro pensiero</a:t>
            </a:r>
          </a:p>
          <a:p>
            <a:r>
              <a:rPr lang="it-IT" dirty="0"/>
              <a:t>È una convinzione isolata, abnorme, la cui natura non è né delirante né ossessiva, ma è preoccupante per il grado in cui domina la vita di chi ne è affetto</a:t>
            </a:r>
          </a:p>
          <a:p>
            <a:r>
              <a:rPr lang="it-IT" dirty="0"/>
              <a:t>La convinzione è vera o verosimile</a:t>
            </a:r>
          </a:p>
          <a:p>
            <a:r>
              <a:rPr lang="it-IT" dirty="0"/>
              <a:t>È criticabile, fino a un certo punto</a:t>
            </a:r>
          </a:p>
          <a:p>
            <a:r>
              <a:rPr lang="it-IT" dirty="0"/>
              <a:t>L’evidenza mediante la quale l’idea è sostenuta non è necessariamente irragionevole o falsa </a:t>
            </a:r>
          </a:p>
        </p:txBody>
      </p:sp>
    </p:spTree>
    <p:extLst>
      <p:ext uri="{BB962C8B-B14F-4D97-AF65-F5344CB8AC3E}">
        <p14:creationId xmlns:p14="http://schemas.microsoft.com/office/powerpoint/2010/main" val="3915267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Ideazione prevalente (o dominante)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92573"/>
          </a:xfrm>
        </p:spPr>
        <p:txBody>
          <a:bodyPr>
            <a:normAutofit/>
          </a:bodyPr>
          <a:lstStyle/>
          <a:p>
            <a:r>
              <a:rPr lang="it-IT" dirty="0"/>
              <a:t>L’idea è però così dominante che tutte le altre idee diventano secondarie e rivolte ad essa: l’intera vita del soggetto gravita attorno a questa</a:t>
            </a:r>
          </a:p>
          <a:p>
            <a:r>
              <a:rPr lang="it-IT" dirty="0"/>
              <a:t>L’idea prevalente ha in genere una forte carica affettiva e/o è connessa con complessi affettivi che la persona può avere difficoltà ad esprimere (ed il non-detto alimenta l’ideazione in maniera dinamica)</a:t>
            </a:r>
          </a:p>
          <a:p>
            <a:r>
              <a:rPr lang="it-IT" dirty="0"/>
              <a:t>L’idea prevalente può essere vissuta con disagio per la sua pervasività ma non è né intrusiva né </a:t>
            </a:r>
            <a:r>
              <a:rPr lang="it-IT" dirty="0" err="1"/>
              <a:t>egodistonica</a:t>
            </a:r>
            <a:r>
              <a:rPr lang="it-IT" dirty="0"/>
              <a:t> (come nel caso delle ruminazioni ossessive)</a:t>
            </a:r>
          </a:p>
        </p:txBody>
      </p:sp>
    </p:spTree>
    <p:extLst>
      <p:ext uri="{BB962C8B-B14F-4D97-AF65-F5344CB8AC3E}">
        <p14:creationId xmlns:p14="http://schemas.microsoft.com/office/powerpoint/2010/main" val="1559158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Ideazione prevalente (o dominante)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92573"/>
          </a:xfrm>
        </p:spPr>
        <p:txBody>
          <a:bodyPr>
            <a:normAutofit/>
          </a:bodyPr>
          <a:lstStyle/>
          <a:p>
            <a:r>
              <a:rPr lang="it-IT" dirty="0"/>
              <a:t>L’idea prevalente è quasi costantemente agita, in modo anche determinato e ripetitivo</a:t>
            </a:r>
          </a:p>
          <a:p>
            <a:r>
              <a:rPr lang="it-IT" dirty="0"/>
              <a:t>Nel caso delle forme a maggiore componente affettiva, si parla di </a:t>
            </a:r>
            <a:r>
              <a:rPr lang="it-IT" i="1" dirty="0"/>
              <a:t>complessi catatimici</a:t>
            </a:r>
          </a:p>
          <a:p>
            <a:r>
              <a:rPr lang="it-IT" dirty="0"/>
              <a:t>Le idee prevalenti sono tipiche delle strutture di personalità fanatica, paranoidea, o nelle forme fobiche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70147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Ideazione prevalente (o dominante)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92573"/>
          </a:xfrm>
        </p:spPr>
        <p:txBody>
          <a:bodyPr>
            <a:normAutofit/>
          </a:bodyPr>
          <a:lstStyle/>
          <a:p>
            <a:r>
              <a:rPr lang="it-IT" dirty="0"/>
              <a:t>Il contenuto può riguardare ipotesi, interessi speculativi (verosimili o probabili), connessi alla realtà oggettiva con corretti rapporti di causalità logica</a:t>
            </a:r>
          </a:p>
          <a:p>
            <a:r>
              <a:rPr lang="it-IT" dirty="0"/>
              <a:t>Può inoltre concernere norme etiche, convinzioni politiche, ipotesi scientifiche, timori di varia natura, ecc.</a:t>
            </a:r>
          </a:p>
          <a:p>
            <a:r>
              <a:rPr lang="it-IT" dirty="0"/>
              <a:t>È qualitativamente differente dal delirio; tuttavia alcune idee dominanti possono perdere la carica affettiva sottesa, amplificarsi e perdere ogni contatto con la realtà, sfociando in un franco delirio</a:t>
            </a:r>
          </a:p>
          <a:p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28681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Ideazione prevalente (o dominante)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92573"/>
          </a:xfrm>
        </p:spPr>
        <p:txBody>
          <a:bodyPr>
            <a:normAutofit/>
          </a:bodyPr>
          <a:lstStyle/>
          <a:p>
            <a:r>
              <a:rPr lang="it-IT" dirty="0"/>
              <a:t>Per certi versi può presentare delle affinità con l’ideazione ossessiva, dalla quale si differenzia per vari caratteri:</a:t>
            </a:r>
          </a:p>
          <a:p>
            <a:pPr lvl="1"/>
            <a:r>
              <a:rPr lang="it-IT" dirty="0"/>
              <a:t>Non è vissuta come estranea alla personalità, ma come parte integrante</a:t>
            </a:r>
          </a:p>
          <a:p>
            <a:pPr lvl="1"/>
            <a:r>
              <a:rPr lang="it-IT" dirty="0"/>
              <a:t>È sostenuta da un intenso fondo affettivo</a:t>
            </a:r>
          </a:p>
          <a:p>
            <a:pPr lvl="1"/>
            <a:r>
              <a:rPr lang="it-IT" dirty="0"/>
              <a:t>Non vengono attivati psichismi di difesa, ma viene accettata, anche se spiacevole</a:t>
            </a:r>
          </a:p>
          <a:p>
            <a:pPr lvl="1"/>
            <a:r>
              <a:rPr lang="it-IT" dirty="0"/>
              <a:t>Può essere criticata, ma non viene ritenuta assurda</a:t>
            </a:r>
          </a:p>
          <a:p>
            <a:endParaRPr lang="it-IT" dirty="0"/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77601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contenuto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Un delirio è un’idea falsa, non criticabile o una convinzione che non è riferibile al retroterra educativo, culturale o sociale del paziente</a:t>
            </a:r>
          </a:p>
          <a:p>
            <a:r>
              <a:rPr lang="it-IT" dirty="0"/>
              <a:t>Questa convinzione è incrollabile e non criticabile, viene sostenuta con straordinaria convinzione e con certezza soggettiva</a:t>
            </a:r>
          </a:p>
          <a:p>
            <a:r>
              <a:rPr lang="it-IT" dirty="0"/>
              <a:t> L’idea viene sostenuta con la stessa convinzione e intensità (o anche qualcosa in più) con cui sostiene </a:t>
            </a:r>
            <a:r>
              <a:rPr lang="it-IT"/>
              <a:t>altre idee non </a:t>
            </a:r>
            <a:r>
              <a:rPr lang="it-IT" dirty="0"/>
              <a:t>deliranti</a:t>
            </a:r>
          </a:p>
        </p:txBody>
      </p:sp>
    </p:spTree>
    <p:extLst>
      <p:ext uri="{BB962C8B-B14F-4D97-AF65-F5344CB8AC3E}">
        <p14:creationId xmlns:p14="http://schemas.microsoft.com/office/powerpoint/2010/main" val="6728850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contenuto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Il giudizio che il paziente formula potrebbe essere culturalmente accettabile, o addirittura vero, e tuttavia chiaramente delirante in ragione dell’</a:t>
            </a:r>
            <a:r>
              <a:rPr lang="it-IT" u="sng" dirty="0"/>
              <a:t>evidenza</a:t>
            </a:r>
            <a:r>
              <a:rPr lang="it-IT" dirty="0"/>
              <a:t> per il quale viene mantenuto</a:t>
            </a:r>
          </a:p>
          <a:p>
            <a:r>
              <a:rPr lang="it-IT" dirty="0"/>
              <a:t>Il delirio è una esperienza psichica che in senso </a:t>
            </a:r>
            <a:r>
              <a:rPr lang="it-IT" dirty="0" err="1"/>
              <a:t>jaspersiano</a:t>
            </a:r>
            <a:r>
              <a:rPr lang="it-IT" dirty="0"/>
              <a:t> è </a:t>
            </a:r>
            <a:r>
              <a:rPr lang="it-IT" b="1" dirty="0"/>
              <a:t>incomprensibile </a:t>
            </a:r>
            <a:r>
              <a:rPr lang="it-IT" dirty="0"/>
              <a:t>e </a:t>
            </a:r>
            <a:r>
              <a:rPr lang="it-IT" b="1" dirty="0"/>
              <a:t>inderivabile</a:t>
            </a:r>
            <a:r>
              <a:rPr lang="it-IT" dirty="0"/>
              <a:t>: cioè non è spiegabile mediante meccanismi coscienti che seguano le normali regole dell’accadere psicologico</a:t>
            </a:r>
          </a:p>
        </p:txBody>
      </p:sp>
    </p:spTree>
    <p:extLst>
      <p:ext uri="{BB962C8B-B14F-4D97-AF65-F5344CB8AC3E}">
        <p14:creationId xmlns:p14="http://schemas.microsoft.com/office/powerpoint/2010/main" val="17876249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contenuto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Le idee deliranti:</a:t>
            </a:r>
          </a:p>
          <a:p>
            <a:pPr lvl="1"/>
            <a:r>
              <a:rPr lang="it-IT" dirty="0"/>
              <a:t>Vengono sostenute con insolita e incoercibile convinzione</a:t>
            </a:r>
          </a:p>
          <a:p>
            <a:pPr lvl="1"/>
            <a:r>
              <a:rPr lang="it-IT" dirty="0"/>
              <a:t>Non sono riconducibili alla logica né derivabili psicologicamente (questa regola non è sempre valida però nei deliri secondari)</a:t>
            </a:r>
          </a:p>
          <a:p>
            <a:pPr lvl="1"/>
            <a:r>
              <a:rPr lang="it-IT" dirty="0"/>
              <a:t>Presentano un carattere di assurdità e falsità del contenuto palese alle altre persone (tuttavia alcune convinzioni deliranti possono essere verosimili o addirittura vere!!)</a:t>
            </a:r>
          </a:p>
          <a:p>
            <a:pPr lvl="1"/>
            <a:r>
              <a:rPr lang="it-IT" dirty="0"/>
              <a:t>Sono un quid novi rispetto al retroterra culturale, sociale ed etnico del paziente  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84182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contenuto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In particolare, per </a:t>
            </a:r>
            <a:r>
              <a:rPr lang="it-IT" dirty="0" err="1"/>
              <a:t>Jaspers</a:t>
            </a:r>
            <a:r>
              <a:rPr lang="it-IT" dirty="0"/>
              <a:t> sono tre i caratteri fondamentali del delirio:</a:t>
            </a:r>
          </a:p>
          <a:p>
            <a:pPr lvl="1"/>
            <a:r>
              <a:rPr lang="it-IT" dirty="0"/>
              <a:t>Assoluta certezza soggettiva</a:t>
            </a:r>
          </a:p>
          <a:p>
            <a:pPr lvl="1"/>
            <a:r>
              <a:rPr lang="it-IT" dirty="0"/>
              <a:t>Non influenzabilità, incorreggibilità di fronte ad ogni esperienza e confutazione logica</a:t>
            </a:r>
          </a:p>
          <a:p>
            <a:pPr lvl="1"/>
            <a:r>
              <a:rPr lang="it-IT" dirty="0"/>
              <a:t>Assurdità (impossibilità) del contenuto</a:t>
            </a:r>
          </a:p>
          <a:p>
            <a:r>
              <a:rPr lang="it-IT" dirty="0"/>
              <a:t>Tuttavia esistono convincimenti deliranti che possono essere verosimili ed idee inverosimili che non possono considerarsi deliranti (</a:t>
            </a:r>
            <a:r>
              <a:rPr lang="it-IT" b="1" dirty="0"/>
              <a:t>idee erronee</a:t>
            </a:r>
            <a:r>
              <a:rPr lang="it-IT" dirty="0"/>
              <a:t>)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329414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contenuto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Anche il criterio della non </a:t>
            </a:r>
            <a:r>
              <a:rPr lang="it-IT" dirty="0" err="1"/>
              <a:t>corregibilità</a:t>
            </a:r>
            <a:r>
              <a:rPr lang="it-IT" dirty="0"/>
              <a:t>, che deriva dalla assoluta certezza soggettiva, si può riscontrare nelle idee erronee, soprattutto in personalità rigide e fanatiche</a:t>
            </a:r>
          </a:p>
          <a:p>
            <a:r>
              <a:rPr lang="it-IT" dirty="0"/>
              <a:t>Per Schneider il delirio deriva dal venir meno della trama di rapporti con il mondo, che rendono i significati attribuiti nel delirio non comuni e comunicabili, non condivisibili e vivibili </a:t>
            </a:r>
          </a:p>
        </p:txBody>
      </p:sp>
    </p:spTree>
    <p:extLst>
      <p:ext uri="{BB962C8B-B14F-4D97-AF65-F5344CB8AC3E}">
        <p14:creationId xmlns:p14="http://schemas.microsoft.com/office/powerpoint/2010/main" val="42490610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contenuto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In relazione allo stato di coscienza si possono distinguere:</a:t>
            </a:r>
          </a:p>
          <a:p>
            <a:pPr lvl="1"/>
            <a:r>
              <a:rPr lang="it-IT" i="1" dirty="0"/>
              <a:t>Delirio lucido: </a:t>
            </a:r>
            <a:r>
              <a:rPr lang="it-IT" dirty="0"/>
              <a:t>vissuto in stato di coscienza lucido. È a sua volta suddiviso in:</a:t>
            </a:r>
          </a:p>
          <a:p>
            <a:pPr lvl="2"/>
            <a:r>
              <a:rPr lang="it-IT" i="1" dirty="0"/>
              <a:t>Sistematizzato: </a:t>
            </a:r>
            <a:r>
              <a:rPr lang="it-IT" dirty="0"/>
              <a:t>buona organizzazione interna mediante una articolazione coerente tra i suoi diversi contenuti</a:t>
            </a:r>
          </a:p>
          <a:p>
            <a:pPr lvl="2"/>
            <a:r>
              <a:rPr lang="it-IT" i="1" dirty="0"/>
              <a:t>Non sistematizzato: </a:t>
            </a:r>
            <a:r>
              <a:rPr lang="it-IT" dirty="0"/>
              <a:t>frammentario, costituito da idee isolate, incostanti, non elaborate né correlate tra loro</a:t>
            </a:r>
          </a:p>
          <a:p>
            <a:pPr lvl="1"/>
            <a:r>
              <a:rPr lang="it-IT" i="1" dirty="0"/>
              <a:t>Delirio confuso: </a:t>
            </a:r>
            <a:r>
              <a:rPr lang="it-IT" dirty="0"/>
              <a:t>è la forma che si verifica in condizioni di alterazioni dello stato di coscienza, spesso per problematiche organiche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581763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Delirio: caratteri genetico-formali (</a:t>
            </a:r>
            <a:r>
              <a:rPr lang="it-IT" dirty="0" err="1"/>
              <a:t>Jaspers</a:t>
            </a:r>
            <a:r>
              <a:rPr lang="it-IT" dirty="0"/>
              <a:t>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24627"/>
            <a:ext cx="8229600" cy="4995205"/>
          </a:xfrm>
        </p:spPr>
        <p:txBody>
          <a:bodyPr>
            <a:normAutofit/>
          </a:bodyPr>
          <a:lstStyle/>
          <a:p>
            <a:r>
              <a:rPr lang="it-IT" b="1" dirty="0"/>
              <a:t>Delirio secondario (deliroide): l</a:t>
            </a:r>
            <a:r>
              <a:rPr lang="it-IT" dirty="0"/>
              <a:t>’ideazione delirante è comprensibile e derivabile come conseguenza di alterazione del tono dell’umore, da uno stato affettivo (anche con connotati catatimici), da avvenimenti vissuti, da disturbi sensoriali o del contesto culturale del paziente</a:t>
            </a:r>
          </a:p>
          <a:p>
            <a:r>
              <a:rPr lang="it-IT" b="1" dirty="0"/>
              <a:t>Delirio primario: </a:t>
            </a:r>
            <a:r>
              <a:rPr lang="it-IT" dirty="0"/>
              <a:t>non può essere fatto risalire ad </a:t>
            </a:r>
            <a:r>
              <a:rPr lang="it-IT" dirty="0" err="1"/>
              <a:t>alcunchè</a:t>
            </a:r>
            <a:r>
              <a:rPr lang="it-IT" dirty="0"/>
              <a:t> di psicologico; è fenomenologicamente qualcosa di ultimo, inderivabile</a:t>
            </a:r>
          </a:p>
          <a:p>
            <a:r>
              <a:rPr lang="it-IT" dirty="0"/>
              <a:t>La non comprensibilità non riguarda il contenuto del delirio, ma come questo si instaura; non c’è una chiara linea di causalità psicologica; si tratta di un fenomeno processuale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619686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Atmosfera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Precede o accompagna il delirio primario</a:t>
            </a:r>
          </a:p>
          <a:p>
            <a:r>
              <a:rPr lang="it-IT" dirty="0"/>
              <a:t>«Il mondo sta cambiando in maniera sottile e inspiegabile»</a:t>
            </a:r>
          </a:p>
          <a:p>
            <a:r>
              <a:rPr lang="it-IT" dirty="0"/>
              <a:t>Il paziente ne è coinvolto in una maniera a sé non nota, sta per avere una rivelazione; le cose sono sinistre, oscure, indefinibili</a:t>
            </a:r>
          </a:p>
          <a:p>
            <a:r>
              <a:rPr lang="it-IT" dirty="0"/>
              <a:t>Spesso è presente </a:t>
            </a:r>
            <a:r>
              <a:rPr lang="it-IT" b="1" dirty="0"/>
              <a:t>umore delirante</a:t>
            </a:r>
            <a:r>
              <a:rPr lang="it-IT" dirty="0"/>
              <a:t>: profondo disagio, perplessità, apprensione</a:t>
            </a:r>
          </a:p>
          <a:p>
            <a:r>
              <a:rPr lang="it-IT" dirty="0"/>
              <a:t>L’atmosfera delirante è associata ad un profondo stato di tensione, che viene sciolto </a:t>
            </a:r>
            <a:r>
              <a:rPr lang="it-IT" dirty="0" err="1"/>
              <a:t>allorchè</a:t>
            </a:r>
            <a:r>
              <a:rPr lang="it-IT" dirty="0"/>
              <a:t> si sviluppa una chiara ideazione delirante, che conferisce un senso all’atmosfera</a:t>
            </a:r>
          </a:p>
        </p:txBody>
      </p:sp>
    </p:spTree>
    <p:extLst>
      <p:ext uri="{BB962C8B-B14F-4D97-AF65-F5344CB8AC3E}">
        <p14:creationId xmlns:p14="http://schemas.microsoft.com/office/powerpoint/2010/main" val="2587716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Delirio primario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Secondo </a:t>
            </a:r>
            <a:r>
              <a:rPr lang="it-IT" dirty="0" err="1"/>
              <a:t>Jaspers</a:t>
            </a:r>
            <a:r>
              <a:rPr lang="it-IT" dirty="0"/>
              <a:t> le manifestazioni più frequenti ed importanti del delirio primario sono:</a:t>
            </a:r>
          </a:p>
          <a:p>
            <a:pPr marL="0" indent="0">
              <a:buNone/>
            </a:pPr>
            <a:endParaRPr lang="it-IT" dirty="0"/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Intuizione delirante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Percezione delirante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Rappresentazione delirante</a:t>
            </a:r>
          </a:p>
          <a:p>
            <a:pPr marL="514350" indent="-514350">
              <a:buFont typeface="+mj-lt"/>
              <a:buAutoNum type="arabicPeriod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940738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Intuizione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Sono ideazioni deliranti che compaiono all’improvviso, come una qualsiasi altra idea normale, nel campo di coscienza</a:t>
            </a:r>
          </a:p>
          <a:p>
            <a:r>
              <a:rPr lang="it-IT" dirty="0"/>
              <a:t>Il paziente non riesce a collocare l’origine dell’idea all’interno del suo flusso ideativo in corrispondenza di qualche specifico evento</a:t>
            </a:r>
          </a:p>
          <a:p>
            <a:r>
              <a:rPr lang="it-IT" dirty="0"/>
              <a:t>L’intuizione delirante avviene in un unico passaggio psicologico: comparsa repentina on preceduta da alcun atto psichico</a:t>
            </a:r>
          </a:p>
        </p:txBody>
      </p:sp>
    </p:spTree>
    <p:extLst>
      <p:ext uri="{BB962C8B-B14F-4D97-AF65-F5344CB8AC3E}">
        <p14:creationId xmlns:p14="http://schemas.microsoft.com/office/powerpoint/2010/main" val="2468426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Percezione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Il paziente ha una percezione normale che viene interpretata secondo un significato delirante</a:t>
            </a:r>
          </a:p>
          <a:p>
            <a:r>
              <a:rPr lang="it-IT" dirty="0"/>
              <a:t>Avviene cioè l’attribuzione ad un percetto reale di un significato abnorme, senza alcuna causa comprensibile</a:t>
            </a:r>
          </a:p>
          <a:p>
            <a:r>
              <a:rPr lang="it-IT" dirty="0"/>
              <a:t>La percezione viene </a:t>
            </a:r>
            <a:r>
              <a:rPr lang="it-IT" dirty="0" err="1"/>
              <a:t>autoriferita</a:t>
            </a:r>
            <a:r>
              <a:rPr lang="it-IT" dirty="0"/>
              <a:t>, ha caratteri di urgenza, importanza, è di significato personale sconvolgente</a:t>
            </a:r>
          </a:p>
        </p:txBody>
      </p:sp>
    </p:spTree>
    <p:extLst>
      <p:ext uri="{BB962C8B-B14F-4D97-AF65-F5344CB8AC3E}">
        <p14:creationId xmlns:p14="http://schemas.microsoft.com/office/powerpoint/2010/main" val="1549434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Percezione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La percezione delirante comporta un’esperienza diretta di significato per uno specifico, e circoscritto, percetto normale</a:t>
            </a:r>
          </a:p>
          <a:p>
            <a:r>
              <a:rPr lang="it-IT" dirty="0"/>
              <a:t>È una esperienza diretta di significato che il paziente precedentemente non aveva, e non è inserita all’interno di un sistema delirante preordinato</a:t>
            </a:r>
          </a:p>
          <a:p>
            <a:r>
              <a:rPr lang="it-IT" dirty="0"/>
              <a:t>La percezione delirante va differenziata dalla </a:t>
            </a:r>
            <a:r>
              <a:rPr lang="it-IT" b="1" dirty="0"/>
              <a:t>interpretazione erronea su base delirante</a:t>
            </a:r>
            <a:r>
              <a:rPr lang="it-IT" dirty="0"/>
              <a:t>, nella quale il percetto è interpretato erroneamente all’interno di un sistema delirante </a:t>
            </a:r>
            <a:r>
              <a:rPr lang="it-IT" dirty="0" err="1"/>
              <a:t>pre</a:t>
            </a:r>
            <a:r>
              <a:rPr lang="it-IT" dirty="0"/>
              <a:t>-esistente</a:t>
            </a:r>
          </a:p>
        </p:txBody>
      </p:sp>
    </p:spTree>
    <p:extLst>
      <p:ext uri="{BB962C8B-B14F-4D97-AF65-F5344CB8AC3E}">
        <p14:creationId xmlns:p14="http://schemas.microsoft.com/office/powerpoint/2010/main" val="18093672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Ricordi deliranti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Il paziente riferisce come “ricordato” un evento o un’idea di natura delirante; il delirio viene dunque proiettato indietro nel tempo</a:t>
            </a:r>
          </a:p>
          <a:p>
            <a:r>
              <a:rPr lang="it-IT" dirty="0"/>
              <a:t>Il </a:t>
            </a:r>
            <a:r>
              <a:rPr lang="it-IT" b="1" dirty="0"/>
              <a:t>delirio retrospettivo</a:t>
            </a:r>
            <a:r>
              <a:rPr lang="it-IT" dirty="0"/>
              <a:t> è l’interpretazione attuale in chiave delirante di un evento del passato, personale o sociale</a:t>
            </a:r>
          </a:p>
          <a:p>
            <a:r>
              <a:rPr lang="it-IT" dirty="0"/>
              <a:t>Il ricordo delirante può avere i caratteri della ideazione delirante o della percezione delirante, tuttavia riferita al passato e non al presente</a:t>
            </a:r>
          </a:p>
          <a:p>
            <a:r>
              <a:rPr lang="it-IT" dirty="0"/>
              <a:t>Spesso tuttavia i confini tra queste forme sono molto labili e difficilmente definibili</a:t>
            </a:r>
          </a:p>
        </p:txBody>
      </p:sp>
    </p:spTree>
    <p:extLst>
      <p:ext uri="{BB962C8B-B14F-4D97-AF65-F5344CB8AC3E}">
        <p14:creationId xmlns:p14="http://schemas.microsoft.com/office/powerpoint/2010/main" val="28149049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Disturbi del contenuto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2490"/>
          </a:xfrm>
        </p:spPr>
        <p:txBody>
          <a:bodyPr>
            <a:normAutofit/>
          </a:bodyPr>
          <a:lstStyle/>
          <a:p>
            <a:r>
              <a:rPr lang="it-IT" dirty="0"/>
              <a:t>Dal punto di vista descrittivo e clinico, di un delirio vanno valutati:</a:t>
            </a:r>
          </a:p>
          <a:p>
            <a:pPr lvl="1"/>
            <a:r>
              <a:rPr lang="it-IT" i="1" dirty="0"/>
              <a:t>Convinzione</a:t>
            </a:r>
            <a:r>
              <a:rPr lang="it-IT" dirty="0"/>
              <a:t>: grado di convinzione del paziente sulla realtà della ideazione delirante</a:t>
            </a:r>
          </a:p>
          <a:p>
            <a:pPr lvl="1"/>
            <a:r>
              <a:rPr lang="it-IT" i="1" dirty="0"/>
              <a:t>Estensione</a:t>
            </a:r>
            <a:r>
              <a:rPr lang="it-IT" dirty="0"/>
              <a:t>: grado di coinvolgimento delle varie aree di vita del paziente</a:t>
            </a:r>
          </a:p>
          <a:p>
            <a:pPr lvl="1"/>
            <a:r>
              <a:rPr lang="it-IT" i="1" dirty="0"/>
              <a:t>Bizzarria</a:t>
            </a:r>
            <a:r>
              <a:rPr lang="it-IT" dirty="0"/>
              <a:t>: grado di scollamento della credenza delirante dalla realtà accettata socialmente</a:t>
            </a:r>
          </a:p>
          <a:p>
            <a:pPr lvl="1"/>
            <a:r>
              <a:rPr lang="it-IT" i="1" dirty="0"/>
              <a:t>Sistematizzazione</a:t>
            </a:r>
            <a:r>
              <a:rPr lang="it-IT" dirty="0"/>
              <a:t>: grado in cui l’ideazione delirante ha una logica interna e sistematizzazione</a:t>
            </a:r>
          </a:p>
          <a:p>
            <a:pPr lvl="1"/>
            <a:r>
              <a:rPr lang="it-IT" i="1" dirty="0"/>
              <a:t>Dinamismo</a:t>
            </a:r>
            <a:r>
              <a:rPr lang="it-IT" dirty="0"/>
              <a:t>: grado in cui il </a:t>
            </a:r>
            <a:r>
              <a:rPr lang="it-IT" dirty="0" err="1"/>
              <a:t>paiente</a:t>
            </a:r>
            <a:r>
              <a:rPr lang="it-IT" dirty="0"/>
              <a:t> è preoccupato e coinvolto dalla ideazione delirante</a:t>
            </a:r>
          </a:p>
          <a:p>
            <a:pPr lvl="1"/>
            <a:r>
              <a:rPr lang="it-IT" i="1" dirty="0"/>
              <a:t>Risonanza affettiva</a:t>
            </a:r>
          </a:p>
          <a:p>
            <a:pPr lvl="1"/>
            <a:r>
              <a:rPr lang="it-IT" i="1" dirty="0"/>
              <a:t>Influenza sul comportamento 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60263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517072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i="1" dirty="0"/>
              <a:t>Delirio di persecuzione</a:t>
            </a:r>
            <a:r>
              <a:rPr lang="it-IT" dirty="0"/>
              <a:t>: forze esterne interferiscono nella vita del paziente (in genere in senso negativo, l’ambiente esterno è ostile)</a:t>
            </a:r>
          </a:p>
          <a:p>
            <a:pPr lvl="1"/>
            <a:r>
              <a:rPr lang="it-IT" dirty="0"/>
              <a:t>Delirio di riferimento</a:t>
            </a:r>
          </a:p>
          <a:p>
            <a:pPr lvl="1"/>
            <a:r>
              <a:rPr lang="it-IT" dirty="0"/>
              <a:t>Delirio di nocumento</a:t>
            </a:r>
          </a:p>
          <a:p>
            <a:pPr lvl="1"/>
            <a:r>
              <a:rPr lang="it-IT" dirty="0"/>
              <a:t>Delirio di persecuzione</a:t>
            </a:r>
          </a:p>
          <a:p>
            <a:pPr lvl="1"/>
            <a:r>
              <a:rPr lang="it-IT" dirty="0"/>
              <a:t>Delirio di influenzamento</a:t>
            </a:r>
          </a:p>
          <a:p>
            <a:pPr lvl="1"/>
            <a:r>
              <a:rPr lang="it-IT" dirty="0"/>
              <a:t>Delirio di veneficio </a:t>
            </a:r>
          </a:p>
          <a:p>
            <a:pPr lvl="1"/>
            <a:r>
              <a:rPr lang="it-IT" dirty="0"/>
              <a:t>Delirio</a:t>
            </a:r>
            <a:r>
              <a:rPr lang="it-IT" i="1" dirty="0"/>
              <a:t> </a:t>
            </a:r>
            <a:r>
              <a:rPr lang="it-IT" dirty="0"/>
              <a:t>di</a:t>
            </a:r>
            <a:r>
              <a:rPr lang="it-IT" i="1" dirty="0"/>
              <a:t> </a:t>
            </a:r>
            <a:r>
              <a:rPr lang="it-IT" dirty="0"/>
              <a:t>pregiudizio</a:t>
            </a:r>
          </a:p>
          <a:p>
            <a:pPr lvl="1"/>
            <a:r>
              <a:rPr lang="it-IT" dirty="0"/>
              <a:t>Delirio di querela e rivendicazione</a:t>
            </a:r>
          </a:p>
          <a:p>
            <a:pPr lvl="1"/>
            <a:endParaRPr lang="it-IT" dirty="0"/>
          </a:p>
          <a:p>
            <a:pPr marL="0" indent="0">
              <a:buNone/>
            </a:pPr>
            <a:r>
              <a:rPr lang="it-IT" dirty="0"/>
              <a:t>In genere in questi due casi i pazienti riconoscono specifici persecutori; altre volte tuttavia i pazienti possono esperire una sensazione di vaga influenza</a:t>
            </a:r>
          </a:p>
        </p:txBody>
      </p:sp>
    </p:spTree>
    <p:extLst>
      <p:ext uri="{BB962C8B-B14F-4D97-AF65-F5344CB8AC3E}">
        <p14:creationId xmlns:p14="http://schemas.microsoft.com/office/powerpoint/2010/main" val="343401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i="1" dirty="0"/>
              <a:t>Delirio di influenzamento: </a:t>
            </a:r>
            <a:r>
              <a:rPr lang="it-IT" dirty="0"/>
              <a:t>il paziente è convinto che il suo pensiero o il suo corpo siano controllati da influenze esterne</a:t>
            </a:r>
          </a:p>
          <a:p>
            <a:r>
              <a:rPr lang="it-IT" dirty="0"/>
              <a:t>E’ concettualmente vicino al delirio di persecuzione, associato ad una chiara esperienza di passività e ad alterazioni dei confini dell’Io</a:t>
            </a:r>
          </a:p>
          <a:p>
            <a:r>
              <a:rPr lang="it-IT" dirty="0"/>
              <a:t>Il delirio di influenzamento è associato ad una serie di manifestazioni che rientrano in vari ambiti psicopatologici e che costituiscono i </a:t>
            </a:r>
            <a:r>
              <a:rPr lang="it-IT" i="1" dirty="0"/>
              <a:t>sintomi di primo rango</a:t>
            </a:r>
            <a:r>
              <a:rPr lang="it-IT" dirty="0"/>
              <a:t> della schizofrenia</a:t>
            </a:r>
          </a:p>
          <a:p>
            <a:endParaRPr lang="it-IT" dirty="0"/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063554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Sintomi di primo rango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Inserimento del pensiero: </a:t>
            </a:r>
            <a:r>
              <a:rPr lang="it-IT" dirty="0"/>
              <a:t>il paziente crede che il pensiero sia stato inserito nel suo flusso ideativo dall’esterno</a:t>
            </a:r>
          </a:p>
          <a:p>
            <a:r>
              <a:rPr lang="it-IT" i="1" dirty="0"/>
              <a:t>Furto o sottrazione del pensiero: </a:t>
            </a:r>
            <a:r>
              <a:rPr lang="it-IT" dirty="0"/>
              <a:t>un pensiero o una serie di pensieri sono stati sottratti contro la sua volontà</a:t>
            </a:r>
          </a:p>
          <a:p>
            <a:r>
              <a:rPr lang="it-IT" dirty="0"/>
              <a:t>Il </a:t>
            </a:r>
            <a:r>
              <a:rPr lang="it-IT" i="1" dirty="0"/>
              <a:t>blocco del pensiero</a:t>
            </a:r>
            <a:r>
              <a:rPr lang="it-IT" dirty="0"/>
              <a:t> è una esperienza di assenza improvvisa e inspiegabile del pensiero; non è propriamente un sintomo di primo rango ma può esservi connesso in maniera causale</a:t>
            </a:r>
          </a:p>
        </p:txBody>
      </p:sp>
    </p:spTree>
    <p:extLst>
      <p:ext uri="{BB962C8B-B14F-4D97-AF65-F5344CB8AC3E}">
        <p14:creationId xmlns:p14="http://schemas.microsoft.com/office/powerpoint/2010/main" val="14341420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Sintomi di primo rango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Trasmissione del pensiero: </a:t>
            </a:r>
            <a:r>
              <a:rPr lang="it-IT" dirty="0"/>
              <a:t>il paziente è convinto che i suoi pensieri escono dalla sua testa e vengono liberamente diffusi al di fuori del suo controllo</a:t>
            </a:r>
          </a:p>
          <a:p>
            <a:r>
              <a:rPr lang="it-IT" i="1" dirty="0"/>
              <a:t>Eco del pensiero: </a:t>
            </a:r>
            <a:r>
              <a:rPr lang="it-IT" dirty="0"/>
              <a:t>i pensieri del pazienti possono essere percepiti (in genere uditi) all’esterno</a:t>
            </a:r>
          </a:p>
          <a:p>
            <a:r>
              <a:rPr lang="it-IT" i="1" dirty="0"/>
              <a:t>Voci dialoganti</a:t>
            </a:r>
          </a:p>
          <a:p>
            <a:r>
              <a:rPr lang="it-IT" i="1" dirty="0"/>
              <a:t>Voci commentanti</a:t>
            </a:r>
          </a:p>
        </p:txBody>
      </p:sp>
    </p:spTree>
    <p:extLst>
      <p:ext uri="{BB962C8B-B14F-4D97-AF65-F5344CB8AC3E}">
        <p14:creationId xmlns:p14="http://schemas.microsoft.com/office/powerpoint/2010/main" val="23823586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Delirio di infedeltà</a:t>
            </a:r>
            <a:r>
              <a:rPr lang="it-IT" dirty="0"/>
              <a:t>: erroneamente riportato come delirio di gelosia </a:t>
            </a:r>
          </a:p>
          <a:p>
            <a:pPr lvl="1"/>
            <a:r>
              <a:rPr lang="it-IT" dirty="0"/>
              <a:t>il nucleo è la convinzione irremovibile di essere vittima della infedeltà del coniuge; </a:t>
            </a:r>
          </a:p>
          <a:p>
            <a:pPr lvl="1"/>
            <a:r>
              <a:rPr lang="it-IT" dirty="0"/>
              <a:t>in molti casi, la componente delirante non si identifica nella veridicità del contenuto quanto dalle prove a suffragio della convinzione (il coniuge rifiuta di avere rapporti sessuali)</a:t>
            </a:r>
          </a:p>
          <a:p>
            <a:pPr lvl="1"/>
            <a:r>
              <a:rPr lang="it-IT" dirty="0"/>
              <a:t>Frequente nelle forme di alcolismo cronico o nella </a:t>
            </a:r>
            <a:r>
              <a:rPr lang="it-IT" dirty="0" err="1"/>
              <a:t>punchdrunk</a:t>
            </a:r>
            <a:r>
              <a:rPr lang="it-IT" dirty="0"/>
              <a:t> </a:t>
            </a:r>
            <a:r>
              <a:rPr lang="it-IT" dirty="0" err="1"/>
              <a:t>syndrome</a:t>
            </a:r>
            <a:endParaRPr lang="it-IT" dirty="0"/>
          </a:p>
          <a:p>
            <a:pPr lvl="1"/>
            <a:r>
              <a:rPr lang="it-IT" dirty="0"/>
              <a:t>È la convinzione delirante più frequentemente associata con agiti violenti o con crimini</a:t>
            </a:r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199059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Delirio di trasformazione</a:t>
            </a:r>
            <a:r>
              <a:rPr lang="it-IT" dirty="0"/>
              <a:t>: concerne la convinzione che il mondo esterno o interno si sia modificato</a:t>
            </a:r>
          </a:p>
          <a:p>
            <a:pPr lvl="1"/>
            <a:r>
              <a:rPr lang="it-IT" dirty="0"/>
              <a:t>Delirio di trasformazione cosmica (si associa a sentimenti terrifici di cambiamento globale del mondo)</a:t>
            </a:r>
          </a:p>
          <a:p>
            <a:pPr lvl="1"/>
            <a:r>
              <a:rPr lang="it-IT" dirty="0"/>
              <a:t>Delirio </a:t>
            </a:r>
            <a:r>
              <a:rPr lang="it-IT" dirty="0" err="1"/>
              <a:t>palignostico</a:t>
            </a:r>
            <a:r>
              <a:rPr lang="it-IT" dirty="0"/>
              <a:t> (il paziente non riconosce o attribuisce identità erronee a persone a lui familiari)</a:t>
            </a:r>
          </a:p>
          <a:p>
            <a:pPr lvl="1"/>
            <a:r>
              <a:rPr lang="it-IT" dirty="0"/>
              <a:t>Delirio </a:t>
            </a:r>
            <a:r>
              <a:rPr lang="it-IT" dirty="0" err="1"/>
              <a:t>metempsicosico</a:t>
            </a:r>
            <a:r>
              <a:rPr lang="it-IT" dirty="0"/>
              <a:t> (convinzione di vivere nel corpo di un’altra persona)</a:t>
            </a:r>
          </a:p>
          <a:p>
            <a:pPr lvl="1"/>
            <a:r>
              <a:rPr lang="it-IT" dirty="0"/>
              <a:t>Delirio </a:t>
            </a:r>
            <a:r>
              <a:rPr lang="it-IT" dirty="0" err="1"/>
              <a:t>zooantropico</a:t>
            </a:r>
            <a:r>
              <a:rPr lang="it-IT" dirty="0"/>
              <a:t> (trasformazione del proprio corpo in quello di un animale)</a:t>
            </a:r>
          </a:p>
          <a:p>
            <a:pPr marL="457200" lvl="1" indent="0">
              <a:buNone/>
            </a:pP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885212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413162"/>
            <a:ext cx="8229600" cy="504517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i="1" dirty="0"/>
          </a:p>
          <a:p>
            <a:r>
              <a:rPr lang="it-IT" i="1" dirty="0"/>
              <a:t>Falso riconoscimento delirante:</a:t>
            </a:r>
          </a:p>
          <a:p>
            <a:pPr lvl="1"/>
            <a:r>
              <a:rPr lang="it-IT" i="1" dirty="0"/>
              <a:t>Sindrome di </a:t>
            </a:r>
            <a:r>
              <a:rPr lang="it-IT" i="1" dirty="0" err="1"/>
              <a:t>Capgras</a:t>
            </a:r>
            <a:r>
              <a:rPr lang="it-IT" i="1" dirty="0"/>
              <a:t>: </a:t>
            </a:r>
            <a:r>
              <a:rPr lang="it-IT" dirty="0"/>
              <a:t>un impostore ha preso il posto di qualcuno familiare al paziente (in assenza di componente allucinatoria)</a:t>
            </a:r>
          </a:p>
          <a:p>
            <a:pPr lvl="1"/>
            <a:r>
              <a:rPr lang="it-IT" i="1" dirty="0"/>
              <a:t>Sindrome di Fregoli: </a:t>
            </a:r>
            <a:r>
              <a:rPr lang="it-IT" dirty="0"/>
              <a:t>un soggetto sconosciuto viene riconosciuto falsamente come familiare</a:t>
            </a:r>
          </a:p>
          <a:p>
            <a:pPr lvl="1"/>
            <a:r>
              <a:rPr lang="it-IT" i="1" dirty="0"/>
              <a:t>Sindrome di </a:t>
            </a:r>
            <a:r>
              <a:rPr lang="it-IT" i="1" dirty="0" err="1"/>
              <a:t>intermetamorfosi</a:t>
            </a:r>
            <a:r>
              <a:rPr lang="it-IT" i="1" dirty="0"/>
              <a:t>: </a:t>
            </a:r>
            <a:r>
              <a:rPr lang="it-IT" dirty="0"/>
              <a:t>un individuo familiare al paziente (in genere percepito come persecutore) ed uno sconosciuto hanno uguali caratteristiche fisiche e psicologiche, mediante un’opera di trasformazione o di trasfigurazione</a:t>
            </a:r>
          </a:p>
          <a:p>
            <a:pPr lvl="1"/>
            <a:r>
              <a:rPr lang="it-IT" i="1" dirty="0"/>
              <a:t>Sindrome dei doppi soggettivi: </a:t>
            </a:r>
            <a:r>
              <a:rPr lang="it-IT" dirty="0"/>
              <a:t>un altro individuo, conosciuto o sconosciuto, è stato trasformato fisicamente nel paziente stesso</a:t>
            </a:r>
            <a:r>
              <a:rPr lang="it-IT" i="1" dirty="0"/>
              <a:t> </a:t>
            </a:r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468256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i="1" dirty="0"/>
              <a:t>Delirio di grandezza: </a:t>
            </a:r>
            <a:r>
              <a:rPr lang="it-IT" dirty="0"/>
              <a:t>il paziente è una celebrità, ha una missione </a:t>
            </a:r>
            <a:r>
              <a:rPr lang="it-IT" i="1" dirty="0"/>
              <a:t>(deliri a fini speciali)</a:t>
            </a:r>
            <a:r>
              <a:rPr lang="it-IT" dirty="0"/>
              <a:t>, ha poteri speciali</a:t>
            </a:r>
          </a:p>
          <a:p>
            <a:pPr lvl="1"/>
            <a:r>
              <a:rPr lang="it-IT" dirty="0"/>
              <a:t>Delirio erotomane</a:t>
            </a:r>
          </a:p>
          <a:p>
            <a:pPr lvl="1"/>
            <a:r>
              <a:rPr lang="it-IT" dirty="0"/>
              <a:t>Delirio </a:t>
            </a:r>
            <a:r>
              <a:rPr lang="it-IT" dirty="0" err="1"/>
              <a:t>megalomanico</a:t>
            </a:r>
            <a:endParaRPr lang="it-IT" dirty="0"/>
          </a:p>
          <a:p>
            <a:pPr lvl="1"/>
            <a:r>
              <a:rPr lang="it-IT" dirty="0"/>
              <a:t>Delirio di potenza</a:t>
            </a:r>
          </a:p>
          <a:p>
            <a:pPr lvl="1"/>
            <a:r>
              <a:rPr lang="it-IT" dirty="0"/>
              <a:t>Delirio genealogico</a:t>
            </a:r>
          </a:p>
          <a:p>
            <a:pPr lvl="1"/>
            <a:r>
              <a:rPr lang="it-IT" i="1" dirty="0"/>
              <a:t>Delirio di invenzione</a:t>
            </a:r>
            <a:r>
              <a:rPr lang="it-IT" dirty="0"/>
              <a:t>: il paziente ha fatto una grande invenzione o una grande scoperta scientifica, spesso associato ad aspetti </a:t>
            </a:r>
            <a:r>
              <a:rPr lang="it-IT" dirty="0" err="1"/>
              <a:t>megalomanici</a:t>
            </a:r>
            <a:r>
              <a:rPr lang="it-IT" dirty="0"/>
              <a:t> e persecutori</a:t>
            </a:r>
          </a:p>
          <a:p>
            <a:r>
              <a:rPr lang="it-IT" dirty="0"/>
              <a:t>Il delirio di grandezza è frequentemente un deliroide nell’ambito di una fase maniacale</a:t>
            </a:r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997566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i="1" dirty="0"/>
              <a:t>Delirio religioso o mistico: </a:t>
            </a:r>
            <a:r>
              <a:rPr lang="it-IT" dirty="0"/>
              <a:t>in questo tipo di delirio, più che dalla convinzione in sé o per il contenuto, la qualità delirante si estrinseca nella modalità incrollabile con cui la convinzione viene sostenuta e nelle evidenze prodotte a supporto e nella particolare esperienza intima che ne è alla base (il paziente esperisce Dio, sente la divinità, si identifica con la divinità)</a:t>
            </a:r>
          </a:p>
          <a:p>
            <a:r>
              <a:rPr lang="it-IT" dirty="0"/>
              <a:t>Possono avere connotati di grandiosità ed essere secondari ad elevazioni o deflessioni patologiche del tono dell’umore</a:t>
            </a:r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116579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i="1" dirty="0"/>
              <a:t>Deliri depressivi</a:t>
            </a:r>
          </a:p>
          <a:p>
            <a:pPr lvl="1"/>
            <a:r>
              <a:rPr lang="it-IT" i="1" dirty="0"/>
              <a:t>Delirio di indegnità e di colpa </a:t>
            </a:r>
          </a:p>
          <a:p>
            <a:pPr lvl="1"/>
            <a:r>
              <a:rPr lang="it-IT" i="1" dirty="0"/>
              <a:t>Delirio ipocondriaco</a:t>
            </a:r>
          </a:p>
          <a:p>
            <a:pPr lvl="1"/>
            <a:r>
              <a:rPr lang="it-IT" i="1" dirty="0"/>
              <a:t>Delirio di povertà e di rovina</a:t>
            </a:r>
          </a:p>
          <a:p>
            <a:pPr lvl="1"/>
            <a:r>
              <a:rPr lang="it-IT" i="1" dirty="0"/>
              <a:t>Delirio nichilistico o di negazione</a:t>
            </a:r>
          </a:p>
          <a:p>
            <a:r>
              <a:rPr lang="it-IT" dirty="0"/>
              <a:t>Frequentemente sono deliroidi nell’ambito di una fase depressiva</a:t>
            </a:r>
          </a:p>
          <a:p>
            <a:r>
              <a:rPr lang="it-IT" dirty="0"/>
              <a:t>La </a:t>
            </a:r>
            <a:r>
              <a:rPr lang="it-IT" i="1" dirty="0"/>
              <a:t>Sindrome di </a:t>
            </a:r>
            <a:r>
              <a:rPr lang="it-IT" i="1" dirty="0" err="1"/>
              <a:t>Cotard</a:t>
            </a:r>
            <a:r>
              <a:rPr lang="it-IT" dirty="0"/>
              <a:t> è una peculiare forma di depressione psicotica, tipica dell’anziano, in cui il delirio nichilistico assume forme di grandiosità e di estrema pervasività</a:t>
            </a:r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892775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dirty="0"/>
              <a:t>Possono essere considerati dei sottotipi del delirio ipocondriaco:</a:t>
            </a:r>
          </a:p>
          <a:p>
            <a:pPr lvl="1"/>
            <a:r>
              <a:rPr lang="it-IT" i="1" dirty="0"/>
              <a:t>Delirio sugli odori del corpo e di alitosi</a:t>
            </a:r>
            <a:r>
              <a:rPr lang="it-IT" dirty="0"/>
              <a:t>: i pazienti hanno la convinzione delirante (non suffragata da fenomeni allucinatori) di emanare cattivi odori o di avere alito cattivo; spesso in personalità insicure sensitive</a:t>
            </a:r>
          </a:p>
          <a:p>
            <a:pPr lvl="1"/>
            <a:r>
              <a:rPr lang="it-IT" i="1" dirty="0"/>
              <a:t>Delirio di infestazione</a:t>
            </a:r>
          </a:p>
          <a:p>
            <a:pPr lvl="1"/>
            <a:r>
              <a:rPr lang="it-IT" i="1" dirty="0"/>
              <a:t>Deliri di bruttezza e di malformazione (</a:t>
            </a:r>
            <a:r>
              <a:rPr lang="it-IT" i="1" dirty="0" err="1"/>
              <a:t>dismorfofobici</a:t>
            </a:r>
            <a:r>
              <a:rPr lang="it-IT" i="1" dirty="0"/>
              <a:t>)</a:t>
            </a:r>
          </a:p>
          <a:p>
            <a:pPr lvl="1"/>
            <a:endParaRPr lang="it-IT" dirty="0"/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822340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dirty="0"/>
              <a:t>La </a:t>
            </a:r>
            <a:r>
              <a:rPr lang="it-IT" i="1" dirty="0"/>
              <a:t>Sindrome di </a:t>
            </a:r>
            <a:r>
              <a:rPr lang="it-IT" i="1" dirty="0" err="1"/>
              <a:t>Ekbom</a:t>
            </a:r>
            <a:r>
              <a:rPr lang="it-IT" i="1" dirty="0"/>
              <a:t> </a:t>
            </a:r>
            <a:r>
              <a:rPr lang="it-IT" dirty="0"/>
              <a:t>è una forma particolare di delirio di infestazione: il paziente ha la convinzione delirante di essere infestato da piccoli organismi, visibili ad occhio nudo</a:t>
            </a:r>
          </a:p>
          <a:p>
            <a:r>
              <a:rPr lang="it-IT" dirty="0"/>
              <a:t>Il paziente può essere convinto di avere pidocchi nei capelli, larve sottopelle, ecc.</a:t>
            </a:r>
          </a:p>
          <a:p>
            <a:r>
              <a:rPr lang="it-IT" dirty="0"/>
              <a:t>Spesso si accompagna a sintomi depressivi, idee dominanti di essere sporchi, indegni, colpevoli, repellenti</a:t>
            </a:r>
          </a:p>
          <a:p>
            <a:r>
              <a:rPr lang="it-IT" dirty="0"/>
              <a:t>Frequenti nel contesto di quadri affettivi, come deliroidi; possono verificarsi anche nella schizofrenia (in cui assumono connotati altamente bizzarri), come forma monotematica, o nel contesto di quadri nevrotici </a:t>
            </a:r>
          </a:p>
          <a:p>
            <a:endParaRPr lang="it-IT" dirty="0"/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0914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dirty="0"/>
              <a:t>Deliri di infestazione sono frequenti in quadri allucinatori su base organica o per abuso/astinenza di sostanze (ad es. delirium tremens)</a:t>
            </a:r>
          </a:p>
          <a:p>
            <a:r>
              <a:rPr lang="it-IT" dirty="0"/>
              <a:t>In molti casi, l’ideazione di infestazione assume i caratteri di una ruminazione o di una idea ruminante, senza raggiungere connotati francamente psicotici</a:t>
            </a:r>
          </a:p>
          <a:p>
            <a:r>
              <a:rPr lang="it-IT" dirty="0"/>
              <a:t>Questi casi si verificano soprattutto in strutture di personalità fobiche, anancastiche o paranoidee</a:t>
            </a:r>
          </a:p>
          <a:p>
            <a:endParaRPr lang="it-IT" dirty="0"/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62972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Tipologie di Ideazione Delirante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5171"/>
          </a:xfrm>
        </p:spPr>
        <p:txBody>
          <a:bodyPr>
            <a:normAutofit/>
          </a:bodyPr>
          <a:lstStyle/>
          <a:p>
            <a:r>
              <a:rPr lang="it-IT" i="1" dirty="0"/>
              <a:t>Follia a due:</a:t>
            </a:r>
            <a:r>
              <a:rPr lang="it-IT" dirty="0"/>
              <a:t> descritta in molteplici sottotipi:</a:t>
            </a:r>
          </a:p>
          <a:p>
            <a:pPr lvl="1"/>
            <a:r>
              <a:rPr lang="it-IT" i="1" dirty="0"/>
              <a:t>Follia imposta: </a:t>
            </a:r>
            <a:r>
              <a:rPr lang="it-IT" dirty="0"/>
              <a:t>il delirio di una persona malata di mente viene trasferito ad un’altra che precedentemente non lo era, ma che è per qualche motivo in posizione sociale svantaggiata</a:t>
            </a:r>
          </a:p>
          <a:p>
            <a:pPr lvl="1"/>
            <a:r>
              <a:rPr lang="it-IT" i="1" dirty="0"/>
              <a:t>Follia comunicata: </a:t>
            </a:r>
            <a:r>
              <a:rPr lang="it-IT" dirty="0"/>
              <a:t>una persona normale subisce il contagio dell’idea delirante del soggetto psicotico, dopo avere resistito a lungo</a:t>
            </a:r>
          </a:p>
          <a:p>
            <a:pPr lvl="1"/>
            <a:r>
              <a:rPr lang="it-IT" i="1" dirty="0"/>
              <a:t>Follia indotta: </a:t>
            </a:r>
            <a:r>
              <a:rPr lang="it-IT" dirty="0"/>
              <a:t>una persona psicotica aggiunge ai propri deliri quelli indotti da un’altra persona psicotica con cui condivide spazi e luoghi</a:t>
            </a:r>
          </a:p>
          <a:p>
            <a:pPr lvl="1"/>
            <a:r>
              <a:rPr lang="it-IT" i="1" dirty="0"/>
              <a:t>Follia simultanea: </a:t>
            </a:r>
            <a:r>
              <a:rPr lang="it-IT" dirty="0"/>
              <a:t>due o più persone diventano psicotiche simultaneamente e condividono simile sistema delirante</a:t>
            </a:r>
            <a:endParaRPr lang="it-IT" i="1" dirty="0"/>
          </a:p>
          <a:p>
            <a:endParaRPr lang="it-IT" dirty="0"/>
          </a:p>
          <a:p>
            <a:endParaRPr lang="it-IT" dirty="0"/>
          </a:p>
          <a:p>
            <a:pPr lvl="1"/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135451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3120735"/>
            <a:ext cx="8229600" cy="1143000"/>
          </a:xfrm>
        </p:spPr>
        <p:txBody>
          <a:bodyPr/>
          <a:lstStyle/>
          <a:p>
            <a:r>
              <a:rPr lang="it-IT" dirty="0"/>
              <a:t>Forma del Pensiero</a:t>
            </a:r>
          </a:p>
        </p:txBody>
      </p:sp>
    </p:spTree>
    <p:extLst>
      <p:ext uri="{BB962C8B-B14F-4D97-AF65-F5344CB8AC3E}">
        <p14:creationId xmlns:p14="http://schemas.microsoft.com/office/powerpoint/2010/main" val="38738923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Accelerazione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 nessi associativi sono formati normalmente</a:t>
            </a:r>
          </a:p>
          <a:p>
            <a:r>
              <a:rPr lang="it-IT" dirty="0"/>
              <a:t>La tendenza determinante del pensiero è indebolita ma grossolanamente ancora presente</a:t>
            </a:r>
          </a:p>
          <a:p>
            <a:r>
              <a:rPr lang="it-IT" dirty="0"/>
              <a:t>La velocità nella formazione delle associazioni è notevolmente accelerata</a:t>
            </a:r>
          </a:p>
          <a:p>
            <a:r>
              <a:rPr lang="it-IT" dirty="0"/>
              <a:t>La direzione del pensiero non viene mantenuta a lungo, cambia continuamente, per effetto dell’alterato tono dell’umore e/o per estrema distraibilità</a:t>
            </a:r>
          </a:p>
        </p:txBody>
      </p:sp>
    </p:spTree>
    <p:extLst>
      <p:ext uri="{BB962C8B-B14F-4D97-AF65-F5344CB8AC3E}">
        <p14:creationId xmlns:p14="http://schemas.microsoft.com/office/powerpoint/2010/main" val="10189287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Accelerazione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Dall’esterno il discorso appare molto frammentato e incoerente, però il paziente (soprattutto a posteriori) è in grado di ricostruire i nessi associativi</a:t>
            </a:r>
          </a:p>
          <a:p>
            <a:r>
              <a:rPr lang="it-IT" dirty="0"/>
              <a:t>Il quadro più grave è la </a:t>
            </a:r>
            <a:r>
              <a:rPr lang="it-IT" i="1" dirty="0"/>
              <a:t>fuga delle idee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085840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Rallentamento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 nessi associativi e la tendenza determinante sono conservati</a:t>
            </a:r>
          </a:p>
          <a:p>
            <a:r>
              <a:rPr lang="it-IT" dirty="0"/>
              <a:t>Il flusso ideativo è molto lento, tanto che la persona può fallire nel raggiungere lo scopo del flusso ideativo</a:t>
            </a:r>
          </a:p>
          <a:p>
            <a:r>
              <a:rPr lang="it-IT" dirty="0"/>
              <a:t>Il rallentamento è legato a scarsa iniziativa, mancanza di attività spontanea, ruminazioni e preoccupazioni depressive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96798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Rallentamento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Spesso il rallentamento ideativo è associato all’aumento della latenza di risposta</a:t>
            </a:r>
          </a:p>
          <a:p>
            <a:r>
              <a:rPr lang="it-IT" dirty="0"/>
              <a:t>Frequenti difficoltà di concentrazione e di attenzione, difficoltà mnesiche, abulia</a:t>
            </a:r>
          </a:p>
          <a:p>
            <a:r>
              <a:rPr lang="it-IT" dirty="0"/>
              <a:t>I nessi associativi, </a:t>
            </a:r>
            <a:r>
              <a:rPr lang="it-IT" dirty="0" err="1"/>
              <a:t>benchè</a:t>
            </a:r>
            <a:r>
              <a:rPr lang="it-IT" dirty="0"/>
              <a:t> conservati, sono meno “frizzanti” e vividi</a:t>
            </a:r>
          </a:p>
          <a:p>
            <a:r>
              <a:rPr lang="it-IT" dirty="0"/>
              <a:t>Nei casi più gravi: stato di inibizione completa che prende il nome di arresto psicomotorio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624321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Alterazioni del Flusso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Deragliamento: </a:t>
            </a:r>
            <a:r>
              <a:rPr lang="it-IT" dirty="0"/>
              <a:t>i nessi associativi sono frammentati; i pensieri sono interpolati senza alcuna connessione comprensibile rispetto alla concatenazione delle idee</a:t>
            </a:r>
          </a:p>
          <a:p>
            <a:r>
              <a:rPr lang="it-IT" dirty="0"/>
              <a:t>Il flusso ideativo è disconnesso, e la tendenza determinante viene a mancare, verificandosi netti cambi di direzione del pensiero</a:t>
            </a:r>
          </a:p>
          <a:p>
            <a:r>
              <a:rPr lang="it-IT" i="1" dirty="0"/>
              <a:t>Fusione: </a:t>
            </a:r>
            <a:r>
              <a:rPr lang="it-IT" dirty="0"/>
              <a:t>le idee vengono concatenate mediante dei mezzi associativi eterogenei, in cui non si riesce a trovare una progressione logica; spesso un singolo concetto deriva dalla fusione di due o più concetti indipendenti e eterogenei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6346869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Alterazioni del Flusso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Miscuglio: </a:t>
            </a:r>
            <a:r>
              <a:rPr lang="it-IT" dirty="0"/>
              <a:t>amalgama grossolanamente disturbato di parti costitutive di un singolo processo di pensiero</a:t>
            </a:r>
          </a:p>
          <a:p>
            <a:r>
              <a:rPr lang="it-IT" dirty="0"/>
              <a:t>È una sorta di commistione di fusione e deragliamento; la forma più estrema è l’</a:t>
            </a:r>
            <a:r>
              <a:rPr lang="it-IT" i="1" dirty="0"/>
              <a:t>insalata di parole</a:t>
            </a:r>
          </a:p>
          <a:p>
            <a:r>
              <a:rPr lang="it-IT" i="1" dirty="0"/>
              <a:t>Intoppo</a:t>
            </a:r>
            <a:r>
              <a:rPr lang="it-IT" dirty="0"/>
              <a:t>: interruzione temporanea del corso del pensiero, che si manifesta con </a:t>
            </a:r>
            <a:r>
              <a:rPr lang="it-IT" i="1" dirty="0"/>
              <a:t>blocchi, omissioni, </a:t>
            </a:r>
            <a:r>
              <a:rPr lang="it-IT" dirty="0"/>
              <a:t>o </a:t>
            </a:r>
            <a:r>
              <a:rPr lang="it-IT" i="1" dirty="0"/>
              <a:t>barrage;</a:t>
            </a:r>
            <a:r>
              <a:rPr lang="it-IT" dirty="0"/>
              <a:t> spesso spiegato in maniera delirante come sottrazione del pensiero</a:t>
            </a:r>
            <a:endParaRPr lang="it-IT" i="1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060441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Cambiamenti nel Flusso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3396"/>
          </a:xfrm>
        </p:spPr>
        <p:txBody>
          <a:bodyPr>
            <a:normAutofit/>
          </a:bodyPr>
          <a:lstStyle/>
          <a:p>
            <a:r>
              <a:rPr lang="it-IT" i="1" dirty="0"/>
              <a:t>Affollamento delle idee: </a:t>
            </a:r>
            <a:r>
              <a:rPr lang="it-IT" dirty="0"/>
              <a:t>concentrazione e compressione dei propri pensieri nella testa</a:t>
            </a:r>
          </a:p>
          <a:p>
            <a:r>
              <a:rPr lang="it-IT" dirty="0"/>
              <a:t>Fa parte delle esperienze di passività</a:t>
            </a:r>
          </a:p>
          <a:p>
            <a:r>
              <a:rPr lang="it-IT" dirty="0"/>
              <a:t>Le associazioni ideative vengono esperite come eccessivamente abbondanti, troppo veloci, inspiegabili, fuori dal proprio controllo</a:t>
            </a:r>
          </a:p>
          <a:p>
            <a:r>
              <a:rPr lang="it-IT" dirty="0"/>
              <a:t>Può avere la qualità della fuga delle idee, ma sempre associata ad una percezione di passività</a:t>
            </a:r>
          </a:p>
          <a:p>
            <a:r>
              <a:rPr lang="it-IT" dirty="0"/>
              <a:t>In questo senso è un sintomo di qualità psicotica, mentre la fuga delle idee ha una marca maggiormente affettiva</a:t>
            </a:r>
          </a:p>
        </p:txBody>
      </p:sp>
    </p:spTree>
    <p:extLst>
      <p:ext uri="{BB962C8B-B14F-4D97-AF65-F5344CB8AC3E}">
        <p14:creationId xmlns:p14="http://schemas.microsoft.com/office/powerpoint/2010/main" val="34389530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Cambiamenti nel Flusso del Pensiero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3396"/>
          </a:xfrm>
        </p:spPr>
        <p:txBody>
          <a:bodyPr>
            <a:normAutofit/>
          </a:bodyPr>
          <a:lstStyle/>
          <a:p>
            <a:r>
              <a:rPr lang="it-IT" i="1" dirty="0"/>
              <a:t>Perseverazione: </a:t>
            </a:r>
            <a:r>
              <a:rPr lang="it-IT" dirty="0"/>
              <a:t>mantenimento tenace di una costellazione di idee anche dopo che il loro ruolo appropriato si è esaurito</a:t>
            </a:r>
          </a:p>
          <a:p>
            <a:r>
              <a:rPr lang="it-IT" dirty="0"/>
              <a:t>Una idea proveniente da una costellazione di pensiero precedente alla domanda attuale viene fornita come risposta a questa (in maniera inappropriata) </a:t>
            </a:r>
          </a:p>
        </p:txBody>
      </p:sp>
    </p:spTree>
    <p:extLst>
      <p:ext uri="{BB962C8B-B14F-4D97-AF65-F5344CB8AC3E}">
        <p14:creationId xmlns:p14="http://schemas.microsoft.com/office/powerpoint/2010/main" val="7098420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circostanziato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Il flusso ideativo è lento, per l’incapacità di concentrare l’oggetto del pensiero su una figura centrale rispetto ai dettagli periferici</a:t>
            </a:r>
          </a:p>
          <a:p>
            <a:r>
              <a:rPr lang="it-IT" dirty="0"/>
              <a:t>Per questo motivo, l’eloquio può essere molto confuso, pieno di dettagli irrilevanti, e non giungere mai ad una conclusione</a:t>
            </a:r>
          </a:p>
          <a:p>
            <a:r>
              <a:rPr lang="it-IT" dirty="0"/>
              <a:t>Il pensiero circostanziato può dipendere da veri e propri deficit cognitivi come nei ritardi mentali, negli epilettici, o nelle forme di decadimento cognitivo</a:t>
            </a:r>
          </a:p>
        </p:txBody>
      </p:sp>
    </p:spTree>
    <p:extLst>
      <p:ext uri="{BB962C8B-B14F-4D97-AF65-F5344CB8AC3E}">
        <p14:creationId xmlns:p14="http://schemas.microsoft.com/office/powerpoint/2010/main" val="35546777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circostanziato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99075"/>
          </a:xfrm>
        </p:spPr>
        <p:txBody>
          <a:bodyPr>
            <a:normAutofit lnSpcReduction="10000"/>
          </a:bodyPr>
          <a:lstStyle/>
          <a:p>
            <a:r>
              <a:rPr lang="it-IT" dirty="0"/>
              <a:t>Anche negli anancastici il pensiero può essere circostanziato: in questo caso l’eccesso di dettagli può dipendere dalla preoccupazione di omettere particolari fondamentali</a:t>
            </a:r>
          </a:p>
          <a:p>
            <a:r>
              <a:rPr lang="it-IT" dirty="0"/>
              <a:t>Il pensiero è circostanziato quando le risposte del paziente contengono una quantità irrilevante di dettagli non necessari, che possono rendere oscuro il discorso</a:t>
            </a:r>
          </a:p>
          <a:p>
            <a:r>
              <a:rPr lang="it-IT" dirty="0"/>
              <a:t>Il paziente può non giungere a dare la risposta alla domanda posta, oppure può dare una risposta confusa e incomprensibile</a:t>
            </a:r>
          </a:p>
          <a:p>
            <a:r>
              <a:rPr lang="it-IT" dirty="0"/>
              <a:t>In genere tutte le possibili associazioni vengono esplorate in modo esaustivo prima di tornare sulla tendenza determinante del flusso ideativo</a:t>
            </a:r>
          </a:p>
          <a:p>
            <a:r>
              <a:rPr lang="it-IT" dirty="0"/>
              <a:t>L’eloquio è pieno di parentesi e incidentali </a:t>
            </a:r>
          </a:p>
        </p:txBody>
      </p:sp>
    </p:spTree>
    <p:extLst>
      <p:ext uri="{BB962C8B-B14F-4D97-AF65-F5344CB8AC3E}">
        <p14:creationId xmlns:p14="http://schemas.microsoft.com/office/powerpoint/2010/main" val="279411297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circostanziato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99075"/>
          </a:xfrm>
        </p:spPr>
        <p:txBody>
          <a:bodyPr>
            <a:normAutofit/>
          </a:bodyPr>
          <a:lstStyle/>
          <a:p>
            <a:r>
              <a:rPr lang="it-IT" dirty="0"/>
              <a:t>È espresso con linguaggio barocco e pedante; è come se venisse persa la capacità di distinguere l’essenziale dal marginale, il rilevante dall’irrilevante</a:t>
            </a:r>
          </a:p>
          <a:p>
            <a:r>
              <a:rPr lang="it-IT" dirty="0"/>
              <a:t>La </a:t>
            </a:r>
            <a:r>
              <a:rPr lang="it-IT" i="1" dirty="0"/>
              <a:t>prolissità</a:t>
            </a:r>
            <a:r>
              <a:rPr lang="it-IT" dirty="0"/>
              <a:t> è invece una forma di pensiero in cui esso raggiunge la sua meta solo in modo indiretto, a causa di idee secondarie che ne pregiudicano il decorso</a:t>
            </a:r>
          </a:p>
        </p:txBody>
      </p:sp>
    </p:spTree>
    <p:extLst>
      <p:ext uri="{BB962C8B-B14F-4D97-AF65-F5344CB8AC3E}">
        <p14:creationId xmlns:p14="http://schemas.microsoft.com/office/powerpoint/2010/main" val="10864263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Pensiero </a:t>
            </a:r>
            <a:r>
              <a:rPr lang="it-IT" dirty="0" err="1"/>
              <a:t>paralogico</a:t>
            </a:r>
            <a:r>
              <a:rPr lang="it-IT" dirty="0"/>
              <a:t> </a:t>
            </a:r>
            <a:br>
              <a:rPr lang="it-IT" dirty="0"/>
            </a:br>
            <a:r>
              <a:rPr lang="it-IT" dirty="0"/>
              <a:t>Pensiero dissociato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Il </a:t>
            </a:r>
            <a:r>
              <a:rPr lang="it-IT" i="1" dirty="0"/>
              <a:t>pensiero </a:t>
            </a:r>
            <a:r>
              <a:rPr lang="it-IT" i="1" dirty="0" err="1"/>
              <a:t>paralogico</a:t>
            </a:r>
            <a:r>
              <a:rPr lang="it-IT" i="1" dirty="0"/>
              <a:t> </a:t>
            </a:r>
            <a:r>
              <a:rPr lang="it-IT" dirty="0"/>
              <a:t>è una modalità di pensiero costellata dalla presenza di contenuti bizzarri e irrilevanti ai fini dell’oggetto della discussione</a:t>
            </a:r>
          </a:p>
          <a:p>
            <a:r>
              <a:rPr lang="it-IT" dirty="0"/>
              <a:t>Il </a:t>
            </a:r>
            <a:r>
              <a:rPr lang="it-IT" i="1" dirty="0"/>
              <a:t>pensiero dissociato </a:t>
            </a:r>
            <a:r>
              <a:rPr lang="it-IT" dirty="0"/>
              <a:t>è caratterizzato dal venir meno dei comuni nessi associativi tra le singole idee, risultando saltellante, frammentario, privo di logicità, bizzarro e sconclusionato</a:t>
            </a:r>
          </a:p>
          <a:p>
            <a:r>
              <a:rPr lang="it-IT" dirty="0"/>
              <a:t>Sono presenti fenomeni di fusione, </a:t>
            </a:r>
            <a:r>
              <a:rPr lang="it-IT" dirty="0" err="1"/>
              <a:t>iperinclusione</a:t>
            </a:r>
            <a:r>
              <a:rPr lang="it-IT" dirty="0"/>
              <a:t>, deragliamenti, intoppi</a:t>
            </a:r>
          </a:p>
          <a:p>
            <a:r>
              <a:rPr lang="it-IT" dirty="0"/>
              <a:t>L’eloquio è distorto, incomprensibile, sibilino e allusivo</a:t>
            </a:r>
          </a:p>
        </p:txBody>
      </p:sp>
    </p:spTree>
    <p:extLst>
      <p:ext uri="{BB962C8B-B14F-4D97-AF65-F5344CB8AC3E}">
        <p14:creationId xmlns:p14="http://schemas.microsoft.com/office/powerpoint/2010/main" val="19431350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Pensiero incoerente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È una forma di pensiero dissociato per alterazione dello stato di coscienza</a:t>
            </a:r>
          </a:p>
          <a:p>
            <a:r>
              <a:rPr lang="it-IT" dirty="0"/>
              <a:t>Il corso del pensiero è disgregato in frammenti sconnessi, eterogenei, fugaci</a:t>
            </a:r>
          </a:p>
          <a:p>
            <a:r>
              <a:rPr lang="it-IT" dirty="0"/>
              <a:t>Tale fenomeno è legato al quadro crepuscolare, alla riduzione della vigilanza, alla fluttuazione della attenzione </a:t>
            </a:r>
          </a:p>
        </p:txBody>
      </p:sp>
    </p:spTree>
    <p:extLst>
      <p:ext uri="{BB962C8B-B14F-4D97-AF65-F5344CB8AC3E}">
        <p14:creationId xmlns:p14="http://schemas.microsoft.com/office/powerpoint/2010/main" val="4745372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concreto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Incapacità di pensiero astratto e simbolico</a:t>
            </a:r>
          </a:p>
          <a:p>
            <a:r>
              <a:rPr lang="it-IT" dirty="0"/>
              <a:t>L’espressione verbale e la comprensione di questa rimangono ad un livello puramente letterale</a:t>
            </a:r>
          </a:p>
          <a:p>
            <a:r>
              <a:rPr lang="it-IT" dirty="0"/>
              <a:t>Il paziente non riesce a liberarsi del significato letterale delle parole, escludendo i significati più astratti da queste suggerite</a:t>
            </a:r>
          </a:p>
          <a:p>
            <a:r>
              <a:rPr lang="it-IT" dirty="0"/>
              <a:t>Può essere incluso nei deficit metacognitivi dei pazienti schizofrenici, in particolare della </a:t>
            </a:r>
            <a:r>
              <a:rPr lang="it-IT" dirty="0" err="1"/>
              <a:t>ToM</a:t>
            </a:r>
            <a:endParaRPr lang="it-IT" dirty="0"/>
          </a:p>
          <a:p>
            <a:r>
              <a:rPr lang="it-IT" dirty="0"/>
              <a:t>È alla base della difficoltà di comprendere metafore, ironia, motti di spirito, ecc.</a:t>
            </a:r>
          </a:p>
        </p:txBody>
      </p:sp>
    </p:spTree>
    <p:extLst>
      <p:ext uri="{BB962C8B-B14F-4D97-AF65-F5344CB8AC3E}">
        <p14:creationId xmlns:p14="http://schemas.microsoft.com/office/powerpoint/2010/main" val="36262636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Il pensiero dereistico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Tipologia di pensiero, concettualizzata nel meccanismo di difesa della </a:t>
            </a:r>
            <a:r>
              <a:rPr lang="it-IT" i="1" dirty="0"/>
              <a:t>fantasia autistica, </a:t>
            </a:r>
            <a:r>
              <a:rPr lang="it-IT" dirty="0"/>
              <a:t>in cui gli oggetti del pensiero sono slegati dalla realtà concreta </a:t>
            </a:r>
          </a:p>
          <a:p>
            <a:r>
              <a:rPr lang="it-IT" dirty="0"/>
              <a:t>L’attenzione è rivolta al discorso interiore; non è previsto che gli oggetti del pensiero, per quanto fantastici, possano avere una ricaduta sulla realtà concreta (a differenza del </a:t>
            </a:r>
            <a:r>
              <a:rPr lang="it-IT" i="1" dirty="0"/>
              <a:t>pensiero immaginativo</a:t>
            </a:r>
            <a:r>
              <a:rPr lang="it-IT" dirty="0"/>
              <a:t>)</a:t>
            </a:r>
          </a:p>
          <a:p>
            <a:r>
              <a:rPr lang="it-IT" dirty="0"/>
              <a:t>È una modalità di pensiero che non viene attivata in maniera deliberata; è bensì stabilizzata e consueta</a:t>
            </a:r>
          </a:p>
        </p:txBody>
      </p:sp>
    </p:spTree>
    <p:extLst>
      <p:ext uri="{BB962C8B-B14F-4D97-AF65-F5344CB8AC3E}">
        <p14:creationId xmlns:p14="http://schemas.microsoft.com/office/powerpoint/2010/main" val="389893706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pensiero </a:t>
            </a:r>
            <a:r>
              <a:rPr lang="it-IT" dirty="0" err="1"/>
              <a:t>iper</a:t>
            </a:r>
            <a:r>
              <a:rPr lang="it-IT" dirty="0"/>
              <a:t>-inclusivo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Difficoltà di stabilire dei limiti ai concetti</a:t>
            </a:r>
          </a:p>
          <a:p>
            <a:r>
              <a:rPr lang="it-IT" dirty="0"/>
              <a:t>Idee anche lontanamente correlate al concetto in esame vengono in esso incorporate</a:t>
            </a:r>
          </a:p>
          <a:p>
            <a:r>
              <a:rPr lang="it-IT" dirty="0"/>
              <a:t>Questa modalità può essere alla base della </a:t>
            </a:r>
            <a:r>
              <a:rPr lang="it-IT" dirty="0" err="1"/>
              <a:t>interpretatività</a:t>
            </a:r>
            <a:r>
              <a:rPr lang="it-IT" dirty="0"/>
              <a:t> del pensiero psicotico (ma può permettere anche di indovinare nessi associativi impensati)</a:t>
            </a:r>
          </a:p>
          <a:p>
            <a:r>
              <a:rPr lang="it-IT" dirty="0"/>
              <a:t>Può essere (lontanamente) correlata al concetto di </a:t>
            </a:r>
            <a:r>
              <a:rPr lang="it-IT" dirty="0" err="1"/>
              <a:t>salience</a:t>
            </a:r>
            <a:r>
              <a:rPr lang="it-IT" dirty="0"/>
              <a:t> aberrante ed ai disturbi dei confini dello psicotico </a:t>
            </a:r>
          </a:p>
        </p:txBody>
      </p:sp>
    </p:spTree>
    <p:extLst>
      <p:ext uri="{BB962C8B-B14F-4D97-AF65-F5344CB8AC3E}">
        <p14:creationId xmlns:p14="http://schemas.microsoft.com/office/powerpoint/2010/main" val="139142872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Pensiero anancastico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È caratterizzato dalla presenza di contenuti di coscienza non intenzionali (</a:t>
            </a:r>
            <a:r>
              <a:rPr lang="it-IT" i="1" dirty="0"/>
              <a:t>psichismi </a:t>
            </a:r>
            <a:r>
              <a:rPr lang="it-IT" dirty="0"/>
              <a:t>o </a:t>
            </a:r>
            <a:r>
              <a:rPr lang="it-IT" i="1" dirty="0"/>
              <a:t>idee parassiti)</a:t>
            </a:r>
            <a:r>
              <a:rPr lang="it-IT" dirty="0"/>
              <a:t>, di solito criticati dal paziente, dai quali questi non riesce a liberarsi, e che vengono vissuti con fastidio e/o angoscia</a:t>
            </a:r>
          </a:p>
          <a:p>
            <a:r>
              <a:rPr lang="it-IT" dirty="0"/>
              <a:t>I contenuti di coscienza possono essere pensieri o rappresentazioni (ossessioni) o spinte impellenti all’azione (compulsioni)</a:t>
            </a:r>
          </a:p>
          <a:p>
            <a:r>
              <a:rPr lang="it-IT" dirty="0"/>
              <a:t>Il paziente li riconosce come propri ma considerati inaccettabili e rifiutati perché considerati estranei all’Io (</a:t>
            </a:r>
            <a:r>
              <a:rPr lang="it-IT" i="1" dirty="0"/>
              <a:t>psichismo di difesa</a:t>
            </a:r>
            <a:r>
              <a:rPr lang="it-IT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045184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682868"/>
            <a:ext cx="8229600" cy="1143000"/>
          </a:xfrm>
        </p:spPr>
        <p:txBody>
          <a:bodyPr/>
          <a:lstStyle/>
          <a:p>
            <a:r>
              <a:rPr lang="it-IT" dirty="0"/>
              <a:t>Disturbi dell’Eloquio</a:t>
            </a:r>
          </a:p>
        </p:txBody>
      </p:sp>
    </p:spTree>
    <p:extLst>
      <p:ext uri="{BB962C8B-B14F-4D97-AF65-F5344CB8AC3E}">
        <p14:creationId xmlns:p14="http://schemas.microsoft.com/office/powerpoint/2010/main" val="51084042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9610"/>
          </a:xfrm>
        </p:spPr>
        <p:txBody>
          <a:bodyPr>
            <a:normAutofit/>
          </a:bodyPr>
          <a:lstStyle/>
          <a:p>
            <a:r>
              <a:rPr lang="it-IT" i="1" dirty="0"/>
              <a:t>Afonia: </a:t>
            </a:r>
            <a:r>
              <a:rPr lang="it-IT" dirty="0"/>
              <a:t>perdita della capacità di vocalizzare</a:t>
            </a:r>
          </a:p>
          <a:p>
            <a:r>
              <a:rPr lang="it-IT" dirty="0"/>
              <a:t>Frequente alterazione su base isterica: il paziente parla per sussurri </a:t>
            </a:r>
          </a:p>
          <a:p>
            <a:r>
              <a:rPr lang="it-IT" i="1" dirty="0"/>
              <a:t>Disartria: </a:t>
            </a:r>
            <a:r>
              <a:rPr lang="it-IT" dirty="0"/>
              <a:t>disturbi della articolazione delle parole; talora in schizofrenia</a:t>
            </a:r>
          </a:p>
          <a:p>
            <a:r>
              <a:rPr lang="it-IT" i="1" dirty="0"/>
              <a:t>Balbuzie e inceppamento</a:t>
            </a:r>
          </a:p>
          <a:p>
            <a:r>
              <a:rPr lang="it-IT" i="1" dirty="0"/>
              <a:t>Logoclonia: </a:t>
            </a:r>
            <a:r>
              <a:rPr lang="it-IT" dirty="0"/>
              <a:t>ripetizione spastica di sillabe; il paziente può bloccarsi nell’uso di una parola; tipica del Parkinson</a:t>
            </a:r>
          </a:p>
          <a:p>
            <a:r>
              <a:rPr lang="it-IT" i="1" dirty="0"/>
              <a:t>Ecolalia: </a:t>
            </a:r>
            <a:r>
              <a:rPr lang="it-IT" dirty="0"/>
              <a:t>osservabile in schizofrenia, ritardo mentale, demenza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8663599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i="1" dirty="0"/>
              <a:t>Cambiamenti nel volume e nella intonazione dell’eloquio</a:t>
            </a:r>
          </a:p>
          <a:p>
            <a:pPr lvl="1"/>
            <a:r>
              <a:rPr lang="it-IT" dirty="0"/>
              <a:t>Voce bassa e monotona nei depressi</a:t>
            </a:r>
          </a:p>
          <a:p>
            <a:pPr lvl="1"/>
            <a:r>
              <a:rPr lang="it-IT" dirty="0"/>
              <a:t>Voce alta e eccitata, con frequenti cambi di intonazione nei maniacali</a:t>
            </a:r>
          </a:p>
          <a:p>
            <a:pPr lvl="1"/>
            <a:r>
              <a:rPr lang="it-IT" dirty="0"/>
              <a:t>Intonazione e volume dell’eloquio inappropriati negli schizofrenici</a:t>
            </a:r>
          </a:p>
          <a:p>
            <a:pPr lvl="1"/>
            <a:r>
              <a:rPr lang="it-IT" dirty="0"/>
              <a:t>Intonazione molto drammatica, con uso strumentale del volume, negli isterici</a:t>
            </a:r>
          </a:p>
        </p:txBody>
      </p:sp>
    </p:spTree>
    <p:extLst>
      <p:ext uri="{BB962C8B-B14F-4D97-AF65-F5344CB8AC3E}">
        <p14:creationId xmlns:p14="http://schemas.microsoft.com/office/powerpoint/2010/main" val="239540518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14466"/>
          </a:xfrm>
        </p:spPr>
        <p:txBody>
          <a:bodyPr>
            <a:normAutofit/>
          </a:bodyPr>
          <a:lstStyle/>
          <a:p>
            <a:r>
              <a:rPr lang="it-IT" i="1" dirty="0"/>
              <a:t>Mutacismo: </a:t>
            </a:r>
            <a:r>
              <a:rPr lang="it-IT" dirty="0"/>
              <a:t>astensione dalla parola in stato di coscienza vigile</a:t>
            </a:r>
          </a:p>
          <a:p>
            <a:r>
              <a:rPr lang="it-IT" dirty="0"/>
              <a:t>È elemento dei quadri dissociativi e di stupor</a:t>
            </a:r>
          </a:p>
          <a:p>
            <a:r>
              <a:rPr lang="it-IT" i="1" dirty="0"/>
              <a:t>Deragliamento: </a:t>
            </a:r>
            <a:r>
              <a:rPr lang="it-IT" dirty="0"/>
              <a:t>ricalca nell’eloquio il disturbo del flusso del pensiero; l’eloquio scorre senza apparente concatenazione di nessi associativi o con nessi molto periferici</a:t>
            </a:r>
          </a:p>
          <a:p>
            <a:r>
              <a:rPr lang="it-IT" i="1" dirty="0"/>
              <a:t>Perdita di finalismo: </a:t>
            </a:r>
            <a:r>
              <a:rPr lang="it-IT" dirty="0"/>
              <a:t>incapacità di seguire una concatenazione di pensieri fino alla sua naturale conclusione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139147929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Povertà nel contenuto dell’eloquio (</a:t>
            </a:r>
            <a:r>
              <a:rPr lang="it-IT" i="1" dirty="0" err="1"/>
              <a:t>alogia</a:t>
            </a:r>
            <a:r>
              <a:rPr lang="it-IT" i="1" dirty="0"/>
              <a:t>): </a:t>
            </a:r>
            <a:r>
              <a:rPr lang="it-IT" dirty="0"/>
              <a:t>le affermazioni sono scarsamente informative, vaghe, eccessivamente astratte o concrete, ripetitive o stereotipate</a:t>
            </a:r>
          </a:p>
          <a:p>
            <a:r>
              <a:rPr lang="it-IT" dirty="0"/>
              <a:t>È spesso un chiaro segno di </a:t>
            </a:r>
            <a:r>
              <a:rPr lang="it-IT" i="1" dirty="0"/>
              <a:t>povertà o di vacuità ideativa</a:t>
            </a:r>
          </a:p>
          <a:p>
            <a:r>
              <a:rPr lang="it-IT" i="1" dirty="0"/>
              <a:t>Tangenzialità: </a:t>
            </a:r>
            <a:r>
              <a:rPr lang="it-IT" dirty="0"/>
              <a:t>risposte oblique o irrilevanti a una domanda</a:t>
            </a:r>
          </a:p>
          <a:p>
            <a:r>
              <a:rPr lang="it-IT" i="1" dirty="0"/>
              <a:t>Illogicità: </a:t>
            </a:r>
            <a:r>
              <a:rPr lang="it-IT" dirty="0"/>
              <a:t>tendenza a trarre conclusioni mediante inferenze che non seguono andamento logico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363968740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0145"/>
          </a:xfrm>
        </p:spPr>
        <p:txBody>
          <a:bodyPr>
            <a:normAutofit/>
          </a:bodyPr>
          <a:lstStyle/>
          <a:p>
            <a:r>
              <a:rPr lang="it-IT" i="1" dirty="0"/>
              <a:t>Parole standard (o </a:t>
            </a:r>
            <a:r>
              <a:rPr lang="it-IT" i="1" dirty="0" err="1"/>
              <a:t>passepartout</a:t>
            </a:r>
            <a:r>
              <a:rPr lang="it-IT" i="1" dirty="0"/>
              <a:t>): </a:t>
            </a:r>
            <a:r>
              <a:rPr lang="it-IT" dirty="0"/>
              <a:t>uso di parole (o anche espressioni) per coprire un numero di significati superiori a quelli che vengono loro attribuiti</a:t>
            </a:r>
          </a:p>
          <a:p>
            <a:r>
              <a:rPr lang="it-IT" dirty="0"/>
              <a:t>L’eloquio risulta criptico, improprio, molto bizzarro</a:t>
            </a:r>
          </a:p>
          <a:p>
            <a:r>
              <a:rPr lang="it-IT" i="1" dirty="0"/>
              <a:t>Neologismo</a:t>
            </a:r>
          </a:p>
          <a:p>
            <a:r>
              <a:rPr lang="it-IT" i="1" dirty="0"/>
              <a:t>Associazioni sonore</a:t>
            </a:r>
          </a:p>
          <a:p>
            <a:r>
              <a:rPr lang="it-IT" i="1" dirty="0"/>
              <a:t>Verbigerazione: </a:t>
            </a:r>
            <a:r>
              <a:rPr lang="it-IT" dirty="0"/>
              <a:t>è una stereotipia dell’eloquio; vengono ripetute parole, espressioni, frasi prive di senso; non viene espresso alcun pensiero coerente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54570173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i="1" dirty="0"/>
              <a:t>Paralogia: </a:t>
            </a:r>
            <a:r>
              <a:rPr lang="it-IT" dirty="0"/>
              <a:t>intrusione di pensieri irrilevanti e bizzarri; l’eloquio risulta destrutturato dal punto di vista sintattico (cioè nella costruzione delle frasi e dei periodi complessi, per interpolazione di parti non attinenti)</a:t>
            </a:r>
          </a:p>
          <a:p>
            <a:r>
              <a:rPr lang="it-IT" i="1" dirty="0"/>
              <a:t>Parafasia: </a:t>
            </a:r>
            <a:r>
              <a:rPr lang="it-IT" dirty="0"/>
              <a:t>destrutturazione delle parole con interpolazione di uno o più suoni non pertinenti</a:t>
            </a:r>
          </a:p>
          <a:p>
            <a:r>
              <a:rPr lang="it-IT" i="1" dirty="0"/>
              <a:t>Parafasia letterale: </a:t>
            </a:r>
            <a:r>
              <a:rPr lang="it-IT" dirty="0"/>
              <a:t>uso grossolanamente erroneo delle parole, che le può rendere prive di significato</a:t>
            </a:r>
          </a:p>
          <a:p>
            <a:r>
              <a:rPr lang="it-IT" i="1" dirty="0"/>
              <a:t>Parafasia verbale: </a:t>
            </a:r>
            <a:r>
              <a:rPr lang="it-IT" dirty="0"/>
              <a:t>perdita della parola appropriata, talora sostituita da una locuzione esplicativa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377679352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i="1" dirty="0"/>
              <a:t>Agrammatismo: </a:t>
            </a:r>
            <a:r>
              <a:rPr lang="it-IT" dirty="0"/>
              <a:t>perdita di parti grammaticali all’interno del discorso; l’eloquio appare come telegrafico, mancano gli avverbi o gli aggettivi o le preposizioni, ecc.</a:t>
            </a:r>
          </a:p>
          <a:p>
            <a:r>
              <a:rPr lang="it-IT" i="1" dirty="0"/>
              <a:t>Paragrammatismi: </a:t>
            </a:r>
            <a:r>
              <a:rPr lang="it-IT" dirty="0"/>
              <a:t>l’eloquio è costellato di frasi subordinate, che non permettono una progressione verso il raggiungimento del significato ultimo del pensiero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17705792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aro">
  <a:themeElements>
    <a:clrScheme name="Chiar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ar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538</TotalTime>
  <Words>4130</Words>
  <Application>Microsoft Macintosh PowerPoint</Application>
  <PresentationFormat>On-screen Show (4:3)</PresentationFormat>
  <Paragraphs>318</Paragraphs>
  <Slides>65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67" baseType="lpstr">
      <vt:lpstr>Arial</vt:lpstr>
      <vt:lpstr>Chiaro</vt:lpstr>
      <vt:lpstr>Disturbi della forma e del contenuto del pensiero  Disturbi dell’eloquio</vt:lpstr>
      <vt:lpstr>Il pensiero I</vt:lpstr>
      <vt:lpstr>Il pensiero II</vt:lpstr>
      <vt:lpstr>Il pensiero III</vt:lpstr>
      <vt:lpstr>Disturbi del pensiero</vt:lpstr>
      <vt:lpstr>Contenuto del Pensiero</vt:lpstr>
      <vt:lpstr>Ideazione prevalente (o dominante)</vt:lpstr>
      <vt:lpstr>Ideazione prevalente (o dominante)</vt:lpstr>
      <vt:lpstr>Ideazione prevalente (o dominante)</vt:lpstr>
      <vt:lpstr>Ideazione prevalente (o dominante)</vt:lpstr>
      <vt:lpstr>Ideazione prevalente (o dominante)</vt:lpstr>
      <vt:lpstr>Disturbi del contenuto del pensiero</vt:lpstr>
      <vt:lpstr>Disturbi del contenuto del pensiero</vt:lpstr>
      <vt:lpstr>Disturbi del contenuto del pensiero</vt:lpstr>
      <vt:lpstr>Disturbi del contenuto del pensiero</vt:lpstr>
      <vt:lpstr>Disturbi del contenuto del pensiero</vt:lpstr>
      <vt:lpstr>Disturbi del contenuto del pensiero</vt:lpstr>
      <vt:lpstr>Delirio: caratteri genetico-formali (Jaspers)</vt:lpstr>
      <vt:lpstr>Atmosfera delirante</vt:lpstr>
      <vt:lpstr>Delirio primario</vt:lpstr>
      <vt:lpstr>Intuizione delirante</vt:lpstr>
      <vt:lpstr>Percezione delirante</vt:lpstr>
      <vt:lpstr>Percezione delirante</vt:lpstr>
      <vt:lpstr>Ricordi deliranti</vt:lpstr>
      <vt:lpstr>Disturbi del contenuto del pensiero</vt:lpstr>
      <vt:lpstr>Tipologie di Ideazione Delirante</vt:lpstr>
      <vt:lpstr>Tipologie di Ideazione Delirante</vt:lpstr>
      <vt:lpstr>Sintomi di primo rango</vt:lpstr>
      <vt:lpstr>Sintomi di primo rango</vt:lpstr>
      <vt:lpstr>Tipologie di Ideazione Delirante</vt:lpstr>
      <vt:lpstr>Tipologie di Ideazione Delirante</vt:lpstr>
      <vt:lpstr>Tipologie di Ideazione Delirante</vt:lpstr>
      <vt:lpstr>Tipologie di Ideazione Delirante</vt:lpstr>
      <vt:lpstr>Tipologie di Ideazione Delirante</vt:lpstr>
      <vt:lpstr>Tipologie di Ideazione Delirante</vt:lpstr>
      <vt:lpstr>Tipologie di Ideazione Delirante</vt:lpstr>
      <vt:lpstr>Tipologie di Ideazione Delirante</vt:lpstr>
      <vt:lpstr>Tipologie di Ideazione Delirante</vt:lpstr>
      <vt:lpstr>Tipologie di Ideazione Delirante</vt:lpstr>
      <vt:lpstr>Forma del Pensiero</vt:lpstr>
      <vt:lpstr>Accelerazione del Pensiero</vt:lpstr>
      <vt:lpstr>Accelerazione del Pensiero</vt:lpstr>
      <vt:lpstr>Rallentamento del Pensiero</vt:lpstr>
      <vt:lpstr>Rallentamento del Pensiero</vt:lpstr>
      <vt:lpstr>Alterazioni del Flusso del Pensiero</vt:lpstr>
      <vt:lpstr>Alterazioni del Flusso del Pensiero</vt:lpstr>
      <vt:lpstr>Cambiamenti nel Flusso del Pensiero</vt:lpstr>
      <vt:lpstr>Cambiamenti nel Flusso del Pensiero</vt:lpstr>
      <vt:lpstr>Il pensiero circostanziato</vt:lpstr>
      <vt:lpstr>Il pensiero circostanziato</vt:lpstr>
      <vt:lpstr>Il pensiero circostanziato</vt:lpstr>
      <vt:lpstr>Pensiero paralogico  Pensiero dissociato</vt:lpstr>
      <vt:lpstr>Pensiero incoerente</vt:lpstr>
      <vt:lpstr>Il pensiero concreto</vt:lpstr>
      <vt:lpstr>Il pensiero dereistico</vt:lpstr>
      <vt:lpstr>Il pensiero iper-inclusivo</vt:lpstr>
      <vt:lpstr>Pensiero anancastico</vt:lpstr>
      <vt:lpstr>Disturbi dell’Eloquio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Disturbi della forma e del contenuto del pensiero e dell’eloquio</dc:title>
  <dc:creator>Felice Iasevoli</dc:creator>
  <cp:lastModifiedBy>Microsoft Office User</cp:lastModifiedBy>
  <cp:revision>52</cp:revision>
  <dcterms:created xsi:type="dcterms:W3CDTF">2014-04-29T15:05:28Z</dcterms:created>
  <dcterms:modified xsi:type="dcterms:W3CDTF">2018-07-09T15:08:41Z</dcterms:modified>
</cp:coreProperties>
</file>