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90" r:id="rId2"/>
    <p:sldId id="291" r:id="rId3"/>
    <p:sldId id="292" r:id="rId4"/>
    <p:sldId id="293" r:id="rId5"/>
    <p:sldId id="294" r:id="rId6"/>
    <p:sldId id="295" r:id="rId7"/>
    <p:sldId id="296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3" r:id="rId20"/>
    <p:sldId id="297" r:id="rId21"/>
    <p:sldId id="298" r:id="rId22"/>
    <p:sldId id="270" r:id="rId23"/>
    <p:sldId id="299" r:id="rId24"/>
    <p:sldId id="300" r:id="rId25"/>
    <p:sldId id="301" r:id="rId26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236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57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33949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17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92682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405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7087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9646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7983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5323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9923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0842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A16E0-B330-9D49-ABDA-5BEE9013F220}" type="datetimeFigureOut">
              <a:rPr lang="it-IT" smtClean="0"/>
              <a:t>15/03/17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5784C-E2D6-444C-8EC1-84E04D0244F2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09670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Semeiotica Alterazioni Coscienza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Il termine </a:t>
            </a:r>
            <a:r>
              <a:rPr lang="it-IT" b="1" dirty="0" smtClean="0"/>
              <a:t>coscienza </a:t>
            </a:r>
            <a:r>
              <a:rPr lang="it-IT" dirty="0" smtClean="0"/>
              <a:t>ha una serie di accezioni sovrapponentesi ma con sottili differenze</a:t>
            </a:r>
          </a:p>
          <a:p>
            <a:r>
              <a:rPr lang="it-IT" dirty="0" smtClean="0"/>
              <a:t>Il termine infatti si </a:t>
            </a:r>
            <a:r>
              <a:rPr lang="it-IT" dirty="0"/>
              <a:t>può utilizzare:</a:t>
            </a:r>
          </a:p>
          <a:p>
            <a:pPr lvl="1"/>
            <a:r>
              <a:rPr lang="it-IT" dirty="0"/>
              <a:t>Come sinonimo di </a:t>
            </a:r>
            <a:r>
              <a:rPr lang="it-IT" b="1" dirty="0"/>
              <a:t>campo di </a:t>
            </a:r>
            <a:r>
              <a:rPr lang="it-IT" b="1" dirty="0" smtClean="0"/>
              <a:t>coscienza </a:t>
            </a:r>
            <a:endParaRPr lang="it-IT" b="1" dirty="0"/>
          </a:p>
          <a:p>
            <a:pPr lvl="1"/>
            <a:r>
              <a:rPr lang="it-IT" dirty="0"/>
              <a:t>Per designare la condizione di </a:t>
            </a:r>
            <a:r>
              <a:rPr lang="it-IT" b="1" dirty="0"/>
              <a:t>consapevolezza</a:t>
            </a:r>
            <a:r>
              <a:rPr lang="it-IT" dirty="0"/>
              <a:t> di stare percependo un campo di </a:t>
            </a:r>
            <a:r>
              <a:rPr lang="it-IT" dirty="0" smtClean="0"/>
              <a:t>coscienza e di poter riflettere su questo (</a:t>
            </a:r>
            <a:r>
              <a:rPr lang="it-IT" b="1" dirty="0" smtClean="0"/>
              <a:t>autocoscienza</a:t>
            </a:r>
            <a:r>
              <a:rPr lang="it-IT" dirty="0" smtClean="0"/>
              <a:t>)</a:t>
            </a:r>
            <a:endParaRPr lang="it-IT" dirty="0"/>
          </a:p>
          <a:p>
            <a:pPr lvl="1"/>
            <a:r>
              <a:rPr lang="it-IT" dirty="0"/>
              <a:t>Per designare la consapevolezza della propria unità come soggetto che percepisce un campo di </a:t>
            </a:r>
            <a:r>
              <a:rPr lang="it-IT" dirty="0" smtClean="0"/>
              <a:t>coscienza (</a:t>
            </a:r>
            <a:r>
              <a:rPr lang="it-IT" b="1" dirty="0" smtClean="0"/>
              <a:t>coscienza dell’Io</a:t>
            </a:r>
            <a:r>
              <a:rPr lang="it-IT" dirty="0" smtClean="0"/>
              <a:t>)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54561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/>
              <a:t>Il </a:t>
            </a:r>
            <a:r>
              <a:rPr lang="it-IT" b="1" dirty="0"/>
              <a:t>campo di coscienza </a:t>
            </a:r>
            <a:r>
              <a:rPr lang="it-IT" dirty="0"/>
              <a:t>è l’esperienza psichica attuale che include la totalità dei fenomeni psichici vissuti in un dato momento</a:t>
            </a:r>
          </a:p>
          <a:p>
            <a:r>
              <a:rPr lang="it-IT" dirty="0"/>
              <a:t>In altre parole l’insieme delle percezioni esterne e rappresentazioni interiori di un </a:t>
            </a:r>
            <a:r>
              <a:rPr lang="it-IT" dirty="0" smtClean="0"/>
              <a:t>individuo</a:t>
            </a:r>
          </a:p>
          <a:p>
            <a:r>
              <a:rPr lang="it-IT" dirty="0" smtClean="0"/>
              <a:t>In questa accezione, la coscienza ha una funzione integrativa:</a:t>
            </a:r>
          </a:p>
          <a:p>
            <a:pPr lvl="1"/>
            <a:r>
              <a:rPr lang="it-IT" dirty="0" smtClean="0"/>
              <a:t>organizza il campo della esperienza sensibile attuale</a:t>
            </a:r>
          </a:p>
          <a:p>
            <a:pPr lvl="1"/>
            <a:r>
              <a:rPr lang="it-IT" dirty="0" smtClean="0"/>
              <a:t>assicura l’orientamento spazio-temporale</a:t>
            </a:r>
          </a:p>
          <a:p>
            <a:pPr lvl="1"/>
            <a:r>
              <a:rPr lang="it-IT" dirty="0"/>
              <a:t>c</a:t>
            </a:r>
            <a:r>
              <a:rPr lang="it-IT" dirty="0" smtClean="0"/>
              <a:t>onsente i processi di discriminazione e di scelta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47930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La coscienza, intesa come campo di esperienza sensibili, si basa sul sensorio, sulla vigilanza e sulla attenzione (tutti concetti con forte componente neurobiologica)</a:t>
            </a:r>
          </a:p>
          <a:p>
            <a:r>
              <a:rPr lang="it-IT" dirty="0" smtClean="0"/>
              <a:t>La coscienza si articola in maniera integrativa con i fenomeni psichici che si succedono nel corso dell’accadere psichico (percezioni, rappresentazioni, ricordi, ideazioni, </a:t>
            </a:r>
            <a:r>
              <a:rPr lang="it-IT" dirty="0" err="1" smtClean="0"/>
              <a:t>ecc</a:t>
            </a:r>
            <a:r>
              <a:rPr lang="it-IT" dirty="0" smtClean="0"/>
              <a:t>)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72981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878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Nello specifico, la coscienza attiva questi fenomeni, li organizza, conferisce loro forma e struttura unitaria</a:t>
            </a:r>
          </a:p>
          <a:p>
            <a:r>
              <a:rPr lang="it-IT" dirty="0" smtClean="0"/>
              <a:t>Questa attività strutturante di </a:t>
            </a:r>
            <a:r>
              <a:rPr lang="it-IT" b="1" dirty="0" smtClean="0"/>
              <a:t>controllo della coscienza </a:t>
            </a:r>
            <a:r>
              <a:rPr lang="it-IT" dirty="0" smtClean="0"/>
              <a:t>sui fenomeni psichici è premessa indispensabile per la distinzione tra sogno e realtà, tra soggetto e oggetto</a:t>
            </a:r>
          </a:p>
          <a:p>
            <a:r>
              <a:rPr lang="it-IT" dirty="0" smtClean="0"/>
              <a:t>La integrità della percezione del campo di coscienza è funzione necessaria perché sussistano auto-coscienza e coscienza dell’Io </a:t>
            </a:r>
          </a:p>
        </p:txBody>
      </p:sp>
    </p:spTree>
    <p:extLst>
      <p:ext uri="{BB962C8B-B14F-4D97-AF65-F5344CB8AC3E}">
        <p14:creationId xmlns:p14="http://schemas.microsoft.com/office/powerpoint/2010/main" val="379636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it-IT" dirty="0"/>
              <a:t>Il fenomeno della consapevolezza (o auto-coscienza o coscienza obiettivata) è il processo che consente di svincolarsi dalla coscienza attuale per riflettere su se stessi, sui propri pensieri, sentimenti e di prendere posizione nei loro confronti</a:t>
            </a:r>
          </a:p>
          <a:p>
            <a:r>
              <a:rPr lang="it-IT" dirty="0"/>
              <a:t>L’auto-coscienza è il fondamento esistenziale della persona che sceglie, giudica, opera in maniera responsabile ed è artefice del proprio mondo    </a:t>
            </a:r>
            <a:endParaRPr lang="it-IT" dirty="0" smtClean="0"/>
          </a:p>
          <a:p>
            <a:r>
              <a:rPr lang="it-IT" dirty="0" smtClean="0"/>
              <a:t>L’auto-coscienza è una operazione meno </a:t>
            </a:r>
            <a:r>
              <a:rPr lang="it-IT" i="1" dirty="0" smtClean="0"/>
              <a:t>non-mediata</a:t>
            </a:r>
            <a:r>
              <a:rPr lang="it-IT" dirty="0" smtClean="0"/>
              <a:t> della semplice percezione del campo di coscienza</a:t>
            </a:r>
          </a:p>
          <a:p>
            <a:r>
              <a:rPr lang="it-IT" dirty="0" smtClean="0"/>
              <a:t>In tale senso, l’auto-coscienza richiede un livello cognitivo sufficientemente raffinato per passare da una semplice auto-consapevolezza ad una vera e propria auto-riflessione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65194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4696"/>
          </a:xfrm>
        </p:spPr>
        <p:txBody>
          <a:bodyPr>
            <a:normAutofit fontScale="77500" lnSpcReduction="20000"/>
          </a:bodyPr>
          <a:lstStyle/>
          <a:p>
            <a:r>
              <a:rPr lang="it-IT" dirty="0" smtClean="0"/>
              <a:t>Alterazioni dello stato di coscienza (cioè della percezione del campo di coscienza):</a:t>
            </a:r>
          </a:p>
          <a:p>
            <a:pPr lvl="1"/>
            <a:r>
              <a:rPr lang="it-IT" dirty="0" smtClean="0"/>
              <a:t>Alterazioni quantitative </a:t>
            </a:r>
          </a:p>
          <a:p>
            <a:pPr lvl="1"/>
            <a:r>
              <a:rPr lang="it-IT" dirty="0" smtClean="0"/>
              <a:t>Alterazioni qualitative</a:t>
            </a:r>
          </a:p>
          <a:p>
            <a:pPr lvl="1"/>
            <a:endParaRPr lang="it-IT" dirty="0"/>
          </a:p>
          <a:p>
            <a:r>
              <a:rPr lang="it-IT" dirty="0" smtClean="0"/>
              <a:t>Alterazioni quantitative:</a:t>
            </a:r>
          </a:p>
          <a:p>
            <a:pPr lvl="1"/>
            <a:r>
              <a:rPr lang="it-IT" dirty="0" smtClean="0"/>
              <a:t>Sono </a:t>
            </a:r>
            <a:r>
              <a:rPr lang="it-IT" dirty="0"/>
              <a:t>quasi sempre di natura organica o tossica; in rari casi (</a:t>
            </a:r>
            <a:r>
              <a:rPr lang="it-IT" dirty="0" err="1"/>
              <a:t>ipervigilanza</a:t>
            </a:r>
            <a:r>
              <a:rPr lang="it-IT" dirty="0"/>
              <a:t>) possono avere natura </a:t>
            </a:r>
            <a:r>
              <a:rPr lang="it-IT" dirty="0" smtClean="0"/>
              <a:t>psicogena</a:t>
            </a:r>
          </a:p>
          <a:p>
            <a:pPr lvl="1"/>
            <a:r>
              <a:rPr lang="it-IT" dirty="0" smtClean="0"/>
              <a:t>Riduzione dello stato di coscienza</a:t>
            </a:r>
          </a:p>
          <a:p>
            <a:pPr lvl="2"/>
            <a:r>
              <a:rPr lang="it-IT" dirty="0" smtClean="0"/>
              <a:t>Obnubilamento</a:t>
            </a:r>
          </a:p>
          <a:p>
            <a:pPr lvl="2"/>
            <a:r>
              <a:rPr lang="it-IT" dirty="0" smtClean="0"/>
              <a:t>Torpore</a:t>
            </a:r>
          </a:p>
          <a:p>
            <a:pPr lvl="2"/>
            <a:r>
              <a:rPr lang="it-IT" dirty="0" smtClean="0"/>
              <a:t>Sopore</a:t>
            </a:r>
          </a:p>
          <a:p>
            <a:pPr lvl="2"/>
            <a:r>
              <a:rPr lang="it-IT" dirty="0" smtClean="0"/>
              <a:t>Coma </a:t>
            </a:r>
          </a:p>
          <a:p>
            <a:pPr lvl="1"/>
            <a:r>
              <a:rPr lang="it-IT" dirty="0" smtClean="0"/>
              <a:t>Innalzamento dello stato di coscienza (</a:t>
            </a:r>
            <a:r>
              <a:rPr lang="it-IT" dirty="0" err="1" smtClean="0"/>
              <a:t>ipervigilanza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Fluttuazioni dello stato di coscienza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3900064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4696"/>
          </a:xfrm>
        </p:spPr>
        <p:txBody>
          <a:bodyPr>
            <a:normAutofit/>
          </a:bodyPr>
          <a:lstStyle/>
          <a:p>
            <a:r>
              <a:rPr lang="it-IT" dirty="0" smtClean="0"/>
              <a:t>Alterazioni qualitative:</a:t>
            </a:r>
          </a:p>
          <a:p>
            <a:pPr lvl="1"/>
            <a:r>
              <a:rPr lang="it-IT" dirty="0" smtClean="0"/>
              <a:t>Stato crepuscolare orientato</a:t>
            </a:r>
          </a:p>
          <a:p>
            <a:pPr lvl="1"/>
            <a:r>
              <a:rPr lang="it-IT" dirty="0" smtClean="0"/>
              <a:t>Stato crepuscolare disorientato</a:t>
            </a:r>
          </a:p>
          <a:p>
            <a:pPr lvl="1"/>
            <a:r>
              <a:rPr lang="it-IT" dirty="0" smtClean="0"/>
              <a:t>Stato </a:t>
            </a:r>
            <a:r>
              <a:rPr lang="it-IT" dirty="0" err="1" smtClean="0"/>
              <a:t>oniroide</a:t>
            </a:r>
            <a:endParaRPr lang="it-IT" dirty="0" smtClean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4047797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51798"/>
            <a:ext cx="9144000" cy="1143000"/>
          </a:xfrm>
        </p:spPr>
        <p:txBody>
          <a:bodyPr>
            <a:normAutofit/>
          </a:bodyPr>
          <a:lstStyle/>
          <a:p>
            <a:r>
              <a:rPr lang="it-IT" sz="3600" dirty="0" smtClean="0"/>
              <a:t>Alterazioni quantitative dello stato di coscienza</a:t>
            </a:r>
            <a:endParaRPr lang="it-IT" sz="36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65384"/>
            <a:ext cx="8229600" cy="5792616"/>
          </a:xfrm>
        </p:spPr>
        <p:txBody>
          <a:bodyPr>
            <a:normAutofit fontScale="85000" lnSpcReduction="20000"/>
          </a:bodyPr>
          <a:lstStyle/>
          <a:p>
            <a:r>
              <a:rPr lang="it-IT" b="1" dirty="0" smtClean="0"/>
              <a:t>Obnubilamento</a:t>
            </a:r>
            <a:r>
              <a:rPr lang="it-IT" dirty="0" smtClean="0"/>
              <a:t>: lieve scadimento dello stato di coscienza. Sono presenti:</a:t>
            </a:r>
          </a:p>
          <a:p>
            <a:pPr lvl="1"/>
            <a:r>
              <a:rPr lang="it-IT" dirty="0" smtClean="0"/>
              <a:t>Sonnolenza</a:t>
            </a:r>
          </a:p>
          <a:p>
            <a:pPr lvl="1"/>
            <a:r>
              <a:rPr lang="it-IT" dirty="0" smtClean="0"/>
              <a:t>Ridotta consapevolezza dell’ambiente circostante</a:t>
            </a:r>
          </a:p>
          <a:p>
            <a:pPr lvl="1"/>
            <a:r>
              <a:rPr lang="it-IT" dirty="0" smtClean="0"/>
              <a:t>Deterioramento della ideazione, della percezione, della attenzione e della memoria</a:t>
            </a:r>
          </a:p>
          <a:p>
            <a:pPr lvl="1"/>
            <a:r>
              <a:rPr lang="it-IT" dirty="0" smtClean="0"/>
              <a:t>È possibile la presenza di agitazione </a:t>
            </a:r>
            <a:r>
              <a:rPr lang="it-IT" dirty="0" err="1" smtClean="0"/>
              <a:t>psico</a:t>
            </a:r>
            <a:r>
              <a:rPr lang="it-IT" dirty="0" smtClean="0"/>
              <a:t>-motoria</a:t>
            </a:r>
          </a:p>
          <a:p>
            <a:r>
              <a:rPr lang="it-IT" dirty="0" smtClean="0"/>
              <a:t>Si verifica in condizioni organiche con quadri sub-confusivi:</a:t>
            </a:r>
          </a:p>
          <a:p>
            <a:pPr lvl="1"/>
            <a:r>
              <a:rPr lang="it-IT" dirty="0" smtClean="0"/>
              <a:t>Intossicazione o astinenza da sostanze</a:t>
            </a:r>
          </a:p>
          <a:p>
            <a:pPr lvl="1"/>
            <a:r>
              <a:rPr lang="it-IT" dirty="0" smtClean="0"/>
              <a:t>Patologie neurologiche (TIA, </a:t>
            </a:r>
            <a:r>
              <a:rPr lang="it-IT" dirty="0" err="1" smtClean="0"/>
              <a:t>stroke</a:t>
            </a:r>
            <a:r>
              <a:rPr lang="it-IT" dirty="0" smtClean="0"/>
              <a:t>, meningite, tumori cerebrali, traumi cranici, ecc.)</a:t>
            </a:r>
          </a:p>
          <a:p>
            <a:pPr lvl="1"/>
            <a:r>
              <a:rPr lang="it-IT" dirty="0" smtClean="0"/>
              <a:t>Patologie neurodegenerative (ad es.: demenza)</a:t>
            </a:r>
          </a:p>
          <a:p>
            <a:pPr lvl="1"/>
            <a:r>
              <a:rPr lang="it-IT" dirty="0" smtClean="0"/>
              <a:t>Patologie generali con alterazioni metaboliche</a:t>
            </a:r>
          </a:p>
          <a:p>
            <a:pPr lvl="1"/>
            <a:r>
              <a:rPr lang="it-IT" dirty="0" smtClean="0"/>
              <a:t>Post-intervento o post-trauma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6618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9969"/>
          </a:xfrm>
        </p:spPr>
        <p:txBody>
          <a:bodyPr>
            <a:normAutofit fontScale="85000" lnSpcReduction="10000"/>
          </a:bodyPr>
          <a:lstStyle/>
          <a:p>
            <a:r>
              <a:rPr lang="it-IT" b="1" dirty="0" smtClean="0"/>
              <a:t>Torpore: </a:t>
            </a:r>
            <a:r>
              <a:rPr lang="it-IT" dirty="0" smtClean="0"/>
              <a:t>la vigilanza è ridotta; il paziente è comunque sveglio ma tende ad assopirsi se non stimolato</a:t>
            </a:r>
          </a:p>
          <a:p>
            <a:r>
              <a:rPr lang="it-IT" dirty="0" smtClean="0"/>
              <a:t>Lo stato di torpore è caratterizzato da:</a:t>
            </a:r>
          </a:p>
          <a:p>
            <a:pPr lvl="1"/>
            <a:r>
              <a:rPr lang="it-IT" dirty="0" smtClean="0"/>
              <a:t>Rallentamento ideo-motorio</a:t>
            </a:r>
          </a:p>
          <a:p>
            <a:pPr lvl="1"/>
            <a:r>
              <a:rPr lang="it-IT" dirty="0" smtClean="0"/>
              <a:t>Eloquio impacciato</a:t>
            </a:r>
          </a:p>
          <a:p>
            <a:pPr lvl="1"/>
            <a:r>
              <a:rPr lang="it-IT" dirty="0" smtClean="0"/>
              <a:t>L’attenzione, la percezione e la memoria sono notevolmente alterate</a:t>
            </a:r>
          </a:p>
          <a:p>
            <a:r>
              <a:rPr lang="it-IT" dirty="0" smtClean="0"/>
              <a:t>Il paziente torpido mantiene riflessi elementari (deglutizione e tosse) ma ha reazioni di </a:t>
            </a:r>
            <a:r>
              <a:rPr lang="it-IT" dirty="0" err="1" smtClean="0"/>
              <a:t>evitamento</a:t>
            </a:r>
            <a:r>
              <a:rPr lang="it-IT" dirty="0" smtClean="0"/>
              <a:t> agli stimoli dolorosi; il tono muscolare è ridotto</a:t>
            </a:r>
          </a:p>
          <a:p>
            <a:r>
              <a:rPr lang="it-IT" dirty="0" smtClean="0"/>
              <a:t>Le cause sono le stesse dell’obnubilamento</a:t>
            </a:r>
            <a:endParaRPr lang="it-IT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5179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mtClean="0"/>
              <a:t>Alterazioni quantitative dello stato di coscienza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80265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4798"/>
            <a:ext cx="8229600" cy="5468214"/>
          </a:xfrm>
        </p:spPr>
        <p:txBody>
          <a:bodyPr>
            <a:normAutofit lnSpcReduction="10000"/>
          </a:bodyPr>
          <a:lstStyle/>
          <a:p>
            <a:r>
              <a:rPr lang="it-IT" b="1" dirty="0" smtClean="0"/>
              <a:t>Sopore: </a:t>
            </a:r>
            <a:r>
              <a:rPr lang="it-IT" dirty="0" smtClean="0"/>
              <a:t>il paziente in questo stato è non cosciente (a differenze del torpore) ma può essere risvegliato con forti stimolazioni (in genere le stimolazioni dolorose sono le ultime a scomparire)</a:t>
            </a:r>
          </a:p>
          <a:p>
            <a:r>
              <a:rPr lang="it-IT" dirty="0" smtClean="0"/>
              <a:t>Le reazioni di </a:t>
            </a:r>
            <a:r>
              <a:rPr lang="it-IT" dirty="0" err="1" smtClean="0"/>
              <a:t>evitamento</a:t>
            </a:r>
            <a:r>
              <a:rPr lang="it-IT" dirty="0" smtClean="0"/>
              <a:t> agli stimoli dolorosi sono perse; i riflessi sono molto rallentati</a:t>
            </a:r>
          </a:p>
          <a:p>
            <a:r>
              <a:rPr lang="it-IT" b="1" dirty="0" smtClean="0"/>
              <a:t>Coma: </a:t>
            </a:r>
            <a:r>
              <a:rPr lang="it-IT" dirty="0" smtClean="0"/>
              <a:t>il paziente non è più risvegliabile nemmeno con i più intensi stimoli dolorosi</a:t>
            </a:r>
          </a:p>
          <a:p>
            <a:r>
              <a:rPr lang="it-IT" dirty="0" smtClean="0"/>
              <a:t>La valutazione degli stadi del coma viene fatta mediante la GCS</a:t>
            </a:r>
            <a:endParaRPr lang="it-IT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5179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mtClean="0"/>
              <a:t>Alterazioni quantitative dello stato di coscienza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78610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4798"/>
            <a:ext cx="8229600" cy="5468214"/>
          </a:xfrm>
        </p:spPr>
        <p:txBody>
          <a:bodyPr>
            <a:normAutofit lnSpcReduction="10000"/>
          </a:bodyPr>
          <a:lstStyle/>
          <a:p>
            <a:r>
              <a:rPr lang="it-IT" b="1" dirty="0" smtClean="0"/>
              <a:t>Innalzamento dello stato di coscienza: </a:t>
            </a:r>
            <a:r>
              <a:rPr lang="it-IT" dirty="0" smtClean="0"/>
              <a:t>è una condizione caratterizzata da </a:t>
            </a:r>
            <a:r>
              <a:rPr lang="it-IT" dirty="0" err="1" smtClean="0"/>
              <a:t>ipervigilanza</a:t>
            </a:r>
            <a:r>
              <a:rPr lang="it-IT" dirty="0" smtClean="0"/>
              <a:t>, con sensorio più o meno lucido</a:t>
            </a:r>
          </a:p>
          <a:p>
            <a:r>
              <a:rPr lang="it-IT" dirty="0" smtClean="0"/>
              <a:t>Si può verificare in numerose condizioni: traumi; crisi affettive o psicotiche; uso di sostanze</a:t>
            </a:r>
          </a:p>
          <a:p>
            <a:r>
              <a:rPr lang="it-IT" dirty="0" smtClean="0"/>
              <a:t>Si può accompagnare a iperestesia, ipermnesia, innalzamento del tono dell’umore o viceversa forte ansia o angoscia psicotica, innalzata allerta, sensazione di maggiori prestazioni intellettuali</a:t>
            </a:r>
            <a:endParaRPr lang="it-IT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5179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mtClean="0"/>
              <a:t>Alterazioni quantitative dello stato di coscienza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67384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4798"/>
            <a:ext cx="8229600" cy="5468214"/>
          </a:xfrm>
        </p:spPr>
        <p:txBody>
          <a:bodyPr>
            <a:normAutofit fontScale="92500" lnSpcReduction="20000"/>
          </a:bodyPr>
          <a:lstStyle/>
          <a:p>
            <a:r>
              <a:rPr lang="it-IT" b="1" dirty="0" smtClean="0"/>
              <a:t>Fluttuazioni dello stato di coscienza: </a:t>
            </a:r>
            <a:r>
              <a:rPr lang="it-IT" dirty="0" smtClean="0"/>
              <a:t>si verificano passaggi anche repentini da stati di coscienza più o meno lucidi </a:t>
            </a:r>
          </a:p>
          <a:p>
            <a:r>
              <a:rPr lang="it-IT" dirty="0" smtClean="0"/>
              <a:t>Talora le fluttuazioni di coscienza possono essere più manifeste in alcune funzioni psicologiche rispetto ad altre</a:t>
            </a:r>
          </a:p>
          <a:p>
            <a:r>
              <a:rPr lang="it-IT" dirty="0" smtClean="0"/>
              <a:t>In soggetti normali, si hanno nella fase di addormentamento (il cosiddetto dormiveglia) o in stati di stanchezza (il cosiddetto </a:t>
            </a:r>
            <a:r>
              <a:rPr lang="it-IT" dirty="0" err="1" smtClean="0"/>
              <a:t>scapuzziamiento</a:t>
            </a:r>
            <a:r>
              <a:rPr lang="it-IT" dirty="0" smtClean="0"/>
              <a:t>)</a:t>
            </a:r>
          </a:p>
          <a:p>
            <a:r>
              <a:rPr lang="it-IT" dirty="0" smtClean="0"/>
              <a:t>In condizioni patologiche, soprattutto in quadri neurologici (epilessia, delirium) o neurochirurgici, o per abuso di sostanze</a:t>
            </a:r>
          </a:p>
          <a:p>
            <a:endParaRPr lang="it-IT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5179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smtClean="0"/>
              <a:t>Alterazioni quantitative dello stato di coscienza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150153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4798"/>
            <a:ext cx="8229600" cy="5468214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Quadro clinico caratterizzato da alterazioni quantitative dello stato di coscienza (con notevoli fluttuazioni) e associate:</a:t>
            </a:r>
          </a:p>
          <a:p>
            <a:pPr lvl="1"/>
            <a:r>
              <a:rPr lang="it-IT" dirty="0"/>
              <a:t>R</a:t>
            </a:r>
            <a:r>
              <a:rPr lang="it-IT" dirty="0" smtClean="0"/>
              <a:t>iduzione attenzione selettiva</a:t>
            </a:r>
          </a:p>
          <a:p>
            <a:pPr lvl="1"/>
            <a:r>
              <a:rPr lang="it-IT" dirty="0" smtClean="0"/>
              <a:t>Disorientamento</a:t>
            </a:r>
          </a:p>
          <a:p>
            <a:pPr lvl="1"/>
            <a:r>
              <a:rPr lang="it-IT" dirty="0" err="1" smtClean="0"/>
              <a:t>Dispercezioni</a:t>
            </a:r>
            <a:endParaRPr lang="it-IT" dirty="0" smtClean="0"/>
          </a:p>
          <a:p>
            <a:pPr lvl="1"/>
            <a:r>
              <a:rPr lang="it-IT" dirty="0" smtClean="0"/>
              <a:t>Possibile ideazione delirante, frammentata e con forte dinamismo psichico</a:t>
            </a:r>
          </a:p>
          <a:p>
            <a:pPr lvl="1"/>
            <a:r>
              <a:rPr lang="it-IT" dirty="0" smtClean="0"/>
              <a:t>Agitazione</a:t>
            </a:r>
            <a:r>
              <a:rPr lang="it-IT" dirty="0"/>
              <a:t> </a:t>
            </a:r>
            <a:r>
              <a:rPr lang="it-IT" dirty="0" smtClean="0"/>
              <a:t>psicomotoria, negativismo, </a:t>
            </a:r>
            <a:r>
              <a:rPr lang="it-IT" dirty="0" err="1" smtClean="0"/>
              <a:t>oppositività</a:t>
            </a:r>
            <a:endParaRPr lang="it-IT" dirty="0" smtClean="0"/>
          </a:p>
          <a:p>
            <a:pPr lvl="1"/>
            <a:r>
              <a:rPr lang="it-IT" dirty="0" smtClean="0"/>
              <a:t>Labilità affettiva</a:t>
            </a:r>
          </a:p>
          <a:p>
            <a:pPr lvl="1"/>
            <a:r>
              <a:rPr lang="it-IT" dirty="0" smtClean="0"/>
              <a:t>Alterazione del ciclo sonno-veglia</a:t>
            </a:r>
          </a:p>
          <a:p>
            <a:pPr lvl="1"/>
            <a:endParaRPr lang="it-IT" dirty="0" smtClean="0"/>
          </a:p>
          <a:p>
            <a:pPr lvl="1"/>
            <a:endParaRPr lang="it-IT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5179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dirty="0" smtClean="0"/>
              <a:t>Stato confusionale acuto o Delirium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300240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194798"/>
            <a:ext cx="8229600" cy="5468214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Le fluttuazioni sono più marcate in serata, con illusioni, allucinazioni, disorientamento, labilità affettiva e agitazione; nel corso della giornata la coscienza e è meno obnubilata ed il paziente più tranquillo</a:t>
            </a:r>
          </a:p>
          <a:p>
            <a:r>
              <a:rPr lang="it-IT" dirty="0" smtClean="0"/>
              <a:t>Tra le modificazioni percettive sono frequenti le illusioni (spesso terrifiche) e le allucinazioni visive</a:t>
            </a:r>
          </a:p>
          <a:p>
            <a:r>
              <a:rPr lang="it-IT" dirty="0" smtClean="0"/>
              <a:t>L’ideazione delirante è di tipo persecutorio</a:t>
            </a:r>
          </a:p>
          <a:p>
            <a:r>
              <a:rPr lang="it-IT" dirty="0" smtClean="0"/>
              <a:t>L’umore può passare da cupo terrore a fatuità estrema fino all’ilarità non provocata</a:t>
            </a:r>
          </a:p>
          <a:p>
            <a:r>
              <a:rPr lang="it-IT" dirty="0" smtClean="0"/>
              <a:t>Elevato livello di allarme</a:t>
            </a:r>
          </a:p>
          <a:p>
            <a:r>
              <a:rPr lang="it-IT" dirty="0" smtClean="0"/>
              <a:t>Perplessità </a:t>
            </a:r>
          </a:p>
          <a:p>
            <a:r>
              <a:rPr lang="it-IT" dirty="0" smtClean="0"/>
              <a:t>Irrequietezza motoria, spesso con grave disorganizzazione e condotte </a:t>
            </a:r>
            <a:r>
              <a:rPr lang="it-IT" dirty="0" err="1" smtClean="0"/>
              <a:t>afinalistiche</a:t>
            </a:r>
            <a:endParaRPr lang="it-IT" dirty="0" smtClean="0"/>
          </a:p>
          <a:p>
            <a:r>
              <a:rPr lang="it-IT" dirty="0" smtClean="0"/>
              <a:t>Frequenti errori di riconoscimento e di interpretazione</a:t>
            </a:r>
          </a:p>
          <a:p>
            <a:pPr lvl="1"/>
            <a:endParaRPr lang="it-IT" dirty="0" smtClean="0"/>
          </a:p>
          <a:p>
            <a:pPr lvl="1"/>
            <a:endParaRPr lang="it-IT" dirty="0"/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0" y="5179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3600" dirty="0" smtClean="0"/>
              <a:t>Stato confusionale acuto o Delirium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162296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Delirium Tremens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/>
              <a:t>Occorre entro 24-48 ore di astinenza da abuso importante di alcolici </a:t>
            </a:r>
          </a:p>
          <a:p>
            <a:r>
              <a:rPr lang="it-IT" dirty="0" smtClean="0"/>
              <a:t>Una volta </a:t>
            </a:r>
            <a:r>
              <a:rPr lang="it-IT" dirty="0" err="1" smtClean="0"/>
              <a:t>innnestato</a:t>
            </a:r>
            <a:r>
              <a:rPr lang="it-IT" dirty="0" smtClean="0"/>
              <a:t>, anche la </a:t>
            </a:r>
            <a:r>
              <a:rPr lang="it-IT" dirty="0" err="1" smtClean="0"/>
              <a:t>supplementazione</a:t>
            </a:r>
            <a:r>
              <a:rPr lang="it-IT" dirty="0" smtClean="0"/>
              <a:t> di alcolici (o di agenti </a:t>
            </a:r>
            <a:r>
              <a:rPr lang="it-IT" dirty="0" err="1" smtClean="0"/>
              <a:t>GABAmimetici</a:t>
            </a:r>
            <a:r>
              <a:rPr lang="it-IT" dirty="0" smtClean="0"/>
              <a:t>) non permette la risoluzione del quadro</a:t>
            </a:r>
          </a:p>
          <a:p>
            <a:r>
              <a:rPr lang="it-IT" dirty="0" smtClean="0"/>
              <a:t>Lo stato di </a:t>
            </a:r>
            <a:r>
              <a:rPr lang="it-IT" i="1" dirty="0" err="1" smtClean="0"/>
              <a:t>pre</a:t>
            </a:r>
            <a:r>
              <a:rPr lang="it-IT" i="1" dirty="0" smtClean="0"/>
              <a:t>-delirium </a:t>
            </a:r>
            <a:r>
              <a:rPr lang="it-IT" dirty="0" smtClean="0"/>
              <a:t>è una condizione nella quale cominciano ad osservarsi sintomi </a:t>
            </a:r>
            <a:r>
              <a:rPr lang="it-IT" dirty="0" err="1" smtClean="0"/>
              <a:t>astinenziali</a:t>
            </a:r>
            <a:r>
              <a:rPr lang="it-IT" dirty="0" smtClean="0"/>
              <a:t> ancora però </a:t>
            </a:r>
            <a:r>
              <a:rPr lang="it-IT" dirty="0" err="1" smtClean="0"/>
              <a:t>revertibili</a:t>
            </a:r>
            <a:r>
              <a:rPr lang="it-IT" dirty="0" smtClean="0"/>
              <a:t> con la riesposizione ad agenti </a:t>
            </a:r>
            <a:r>
              <a:rPr lang="it-IT" dirty="0" err="1" smtClean="0"/>
              <a:t>GABAmimetici</a:t>
            </a:r>
            <a:r>
              <a:rPr lang="it-IT" i="1" dirty="0" smtClean="0"/>
              <a:t> 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338718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Delirium Tremens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Dal punto di vista psicopatologico si osservano: </a:t>
            </a:r>
          </a:p>
          <a:p>
            <a:pPr lvl="1"/>
            <a:r>
              <a:rPr lang="it-IT" dirty="0" smtClean="0"/>
              <a:t>Obnubilamento del sensorio, con </a:t>
            </a:r>
            <a:r>
              <a:rPr lang="it-IT" dirty="0" err="1" smtClean="0"/>
              <a:t>fluttuazine</a:t>
            </a:r>
            <a:r>
              <a:rPr lang="it-IT" dirty="0" smtClean="0"/>
              <a:t> dello stato di coscienza e inversione del ritmo sonno-veglia</a:t>
            </a:r>
            <a:endParaRPr lang="it-IT" dirty="0"/>
          </a:p>
          <a:p>
            <a:pPr lvl="1"/>
            <a:r>
              <a:rPr lang="it-IT" dirty="0"/>
              <a:t>A</a:t>
            </a:r>
            <a:r>
              <a:rPr lang="it-IT" dirty="0" smtClean="0"/>
              <a:t>gitazione </a:t>
            </a:r>
            <a:r>
              <a:rPr lang="it-IT" dirty="0" err="1" smtClean="0"/>
              <a:t>afinalistica</a:t>
            </a:r>
            <a:endParaRPr lang="it-IT" dirty="0" smtClean="0"/>
          </a:p>
          <a:p>
            <a:pPr lvl="1"/>
            <a:r>
              <a:rPr lang="it-IT" dirty="0" smtClean="0"/>
              <a:t>Allucinazioni uditive, visive e tattili</a:t>
            </a:r>
          </a:p>
          <a:p>
            <a:pPr lvl="1"/>
            <a:r>
              <a:rPr lang="it-IT" dirty="0" smtClean="0"/>
              <a:t>Ideazione delirante, disorientamento, falsi riconoscimenti</a:t>
            </a:r>
          </a:p>
          <a:p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91398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Delirium Tremens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Dal punto di vista clinico si osservano: </a:t>
            </a:r>
          </a:p>
          <a:p>
            <a:pPr lvl="1"/>
            <a:r>
              <a:rPr lang="it-IT" dirty="0" smtClean="0"/>
              <a:t>Tremori fini e a grandi scosse</a:t>
            </a:r>
          </a:p>
          <a:p>
            <a:pPr lvl="1"/>
            <a:r>
              <a:rPr lang="it-IT" dirty="0" smtClean="0"/>
              <a:t>Profusa sudorazione </a:t>
            </a:r>
          </a:p>
          <a:p>
            <a:pPr lvl="1"/>
            <a:r>
              <a:rPr lang="it-IT" dirty="0" smtClean="0"/>
              <a:t>Disidratazione, aumento della temperatura, tachicardia</a:t>
            </a:r>
          </a:p>
          <a:p>
            <a:r>
              <a:rPr lang="it-IT" dirty="0" smtClean="0"/>
              <a:t>Attenzione al rischio di </a:t>
            </a:r>
            <a:r>
              <a:rPr lang="it-IT" dirty="0" err="1" smtClean="0"/>
              <a:t>ipokalemia</a:t>
            </a:r>
            <a:r>
              <a:rPr lang="it-IT" dirty="0" smtClean="0"/>
              <a:t>, aritmie e fibrillazione ventricolare, crisi convulsive, ileo paralitico, </a:t>
            </a:r>
            <a:r>
              <a:rPr lang="it-IT" dirty="0" err="1" smtClean="0"/>
              <a:t>sovrainfezioni</a:t>
            </a:r>
            <a:r>
              <a:rPr lang="it-IT" dirty="0" smtClean="0"/>
              <a:t> batteriche</a:t>
            </a:r>
          </a:p>
          <a:p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25937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 smtClean="0"/>
              <a:t>Stato Crepuscolare Orientato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Lo </a:t>
            </a:r>
            <a:r>
              <a:rPr lang="it-IT" b="1" dirty="0" smtClean="0"/>
              <a:t>stato crepuscolare</a:t>
            </a:r>
            <a:r>
              <a:rPr lang="it-IT" dirty="0" smtClean="0"/>
              <a:t> è una alterazione su base organica o psicogena dello stato di coscienza in cui vi è un restringimento piuttosto che un abbassamento/innalzamento del campo di coscienza</a:t>
            </a:r>
          </a:p>
          <a:p>
            <a:r>
              <a:rPr lang="it-IT" dirty="0" smtClean="0"/>
              <a:t>La coscienza </a:t>
            </a:r>
            <a:r>
              <a:rPr lang="it-IT" dirty="0" smtClean="0"/>
              <a:t>è circoscritta ad un numero limitato </a:t>
            </a:r>
            <a:r>
              <a:rPr lang="it-IT" dirty="0" smtClean="0"/>
              <a:t>di contenuti psichici</a:t>
            </a:r>
          </a:p>
          <a:p>
            <a:r>
              <a:rPr lang="it-IT" dirty="0"/>
              <a:t>I</a:t>
            </a:r>
            <a:r>
              <a:rPr lang="it-IT" dirty="0" smtClean="0"/>
              <a:t>l </a:t>
            </a:r>
            <a:r>
              <a:rPr lang="it-IT" dirty="0" smtClean="0"/>
              <a:t>paziente continua ad agire, in maniera spesso artefatta, in relazione esclusivamente a questi contenuti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0267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/>
              <a:t>Stato Crepuscolare Orientato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Al di fuori dell’ambito di percezioni a cui la coscienza è ristretta, la realtà non viene percepita ed elaborata correttamente, ma rimane inavvertita o interpretata in armonia al tema coscienziale dominante</a:t>
            </a:r>
          </a:p>
          <a:p>
            <a:r>
              <a:rPr lang="it-IT" dirty="0" smtClean="0"/>
              <a:t>Tuttavia, la </a:t>
            </a:r>
            <a:r>
              <a:rPr lang="it-IT" dirty="0" smtClean="0"/>
              <a:t>profonda distorsione del campo di coscienza determina una modificazione qualitativa delle esperienze psichiche</a:t>
            </a:r>
          </a:p>
          <a:p>
            <a:r>
              <a:rPr lang="it-IT" dirty="0" smtClean="0"/>
              <a:t>Il paziente ha comportamento ordinato nei confronti dei contenuti di coscienza e l’orientamento è conservato</a:t>
            </a: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1147249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Stato Crepuscolare Orientato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Possono </a:t>
            </a:r>
            <a:r>
              <a:rPr lang="it-IT" dirty="0"/>
              <a:t>essere presenti </a:t>
            </a:r>
            <a:r>
              <a:rPr lang="it-IT" dirty="0" smtClean="0"/>
              <a:t>distorsioni </a:t>
            </a:r>
            <a:r>
              <a:rPr lang="it-IT" dirty="0" err="1" smtClean="0"/>
              <a:t>illusionali</a:t>
            </a:r>
            <a:r>
              <a:rPr lang="it-IT" dirty="0" smtClean="0"/>
              <a:t>, turbe allucinatorie, idee deliranti, intensi stati affettivi con reazioni spesso eclatanti, oggettivamente inadeguate ma coerenti nell’ambito del restringimento del campo di coscienza</a:t>
            </a:r>
          </a:p>
          <a:p>
            <a:r>
              <a:rPr lang="it-IT" dirty="0" smtClean="0"/>
              <a:t>Il </a:t>
            </a:r>
            <a:r>
              <a:rPr lang="it-IT" dirty="0"/>
              <a:t>paziente può manifestare automatismi sotto forma di azioni complesse, può mettere in atto condotte violente o scoppi emotivi mentre era assolutamente tranquillo</a:t>
            </a:r>
          </a:p>
          <a:p>
            <a:r>
              <a:rPr lang="it-IT" dirty="0" smtClean="0"/>
              <a:t>Possono essere presenti inibizione catatonica oppure eccitamento psicomotorio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21894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Stato Crepuscolare Orientato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La consapevolezza di sé in genere non è conservata </a:t>
            </a:r>
          </a:p>
          <a:p>
            <a:r>
              <a:rPr lang="it-IT" dirty="0"/>
              <a:t>E’ presente amnesia di quanto accaduto, generale o lacunare</a:t>
            </a:r>
          </a:p>
          <a:p>
            <a:r>
              <a:rPr lang="it-IT" dirty="0"/>
              <a:t>All’uscita, i pazienti è come se si svegliassero e contemplano quanto accaduto come cosa completamente estranea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69405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200" dirty="0"/>
              <a:t>Stato Crepuscolare Orientato</a:t>
            </a:r>
            <a:endParaRPr lang="it-IT" sz="3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Si verifica soprattutto nelle forme epilettiche (in particolare quelle temporali) o in altri stati organici</a:t>
            </a:r>
          </a:p>
          <a:p>
            <a:r>
              <a:rPr lang="it-IT" dirty="0" smtClean="0"/>
              <a:t>È possibile osservarla nelle </a:t>
            </a:r>
            <a:r>
              <a:rPr lang="it-IT" dirty="0" smtClean="0"/>
              <a:t>personalità a forte componente emotiva</a:t>
            </a:r>
            <a:r>
              <a:rPr lang="it-IT" dirty="0" smtClean="0"/>
              <a:t>, </a:t>
            </a:r>
            <a:r>
              <a:rPr lang="it-IT" dirty="0" smtClean="0"/>
              <a:t>come forma dissociativa oppure come reazione acute a catastrofi o eventi estremamente traumatici (o anche per l’affiorare violento di componenti psicotiche della personalità) </a:t>
            </a:r>
          </a:p>
          <a:p>
            <a:r>
              <a:rPr lang="it-IT" dirty="0" smtClean="0"/>
              <a:t>L’esordio e la fine sono improvvisi, ma lo stato può durare da poche ore a settimane intere</a:t>
            </a:r>
          </a:p>
        </p:txBody>
      </p:sp>
    </p:spTree>
    <p:extLst>
      <p:ext uri="{BB962C8B-B14F-4D97-AF65-F5344CB8AC3E}">
        <p14:creationId xmlns:p14="http://schemas.microsoft.com/office/powerpoint/2010/main" val="24543574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Stato Crepuscolare Disorientato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C</a:t>
            </a:r>
            <a:r>
              <a:rPr lang="it-IT" dirty="0" smtClean="0"/>
              <a:t>oscienza è ristretta su un tema ideo-affettivo</a:t>
            </a:r>
          </a:p>
          <a:p>
            <a:r>
              <a:rPr lang="it-IT" dirty="0" smtClean="0"/>
              <a:t>Disorientamento spazio-temporale</a:t>
            </a:r>
          </a:p>
          <a:p>
            <a:r>
              <a:rPr lang="it-IT" dirty="0" smtClean="0"/>
              <a:t>Processi ideativi frammentati e abnormemente strutturati</a:t>
            </a:r>
          </a:p>
          <a:p>
            <a:r>
              <a:rPr lang="it-IT" dirty="0" smtClean="0"/>
              <a:t>Viene meno la capacità di discernere tra mondo soggettivo e oggettivo, immaginazione e realtà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41577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Stato Crepuscolare Disorientato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Frequenti fenomeni </a:t>
            </a:r>
            <a:r>
              <a:rPr lang="it-IT" dirty="0" err="1" smtClean="0"/>
              <a:t>dispercettivi</a:t>
            </a:r>
            <a:r>
              <a:rPr lang="it-IT" dirty="0" smtClean="0"/>
              <a:t> (illusioni, allucinazioni)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Ideazione delirante, in genere persecutoria, vissuta con grande partecipazione affettiva e reazioni emotive grossolane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633123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Stato </a:t>
            </a:r>
            <a:r>
              <a:rPr lang="it-IT" dirty="0" err="1" smtClean="0"/>
              <a:t>Oniroide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Orientamento </a:t>
            </a:r>
            <a:r>
              <a:rPr lang="it-IT" dirty="0" err="1" smtClean="0"/>
              <a:t>temporo</a:t>
            </a:r>
            <a:r>
              <a:rPr lang="it-IT" dirty="0" smtClean="0"/>
              <a:t>-spaziale e nella persona sufficientemente conservato </a:t>
            </a:r>
          </a:p>
          <a:p>
            <a:r>
              <a:rPr lang="it-IT" dirty="0" smtClean="0"/>
              <a:t>Ricca produzione fantastico-allucinatoria che si mescolano alla corretta percezione della realtà e che è accompagnata da intensa partecipazione affettiva</a:t>
            </a:r>
          </a:p>
          <a:p>
            <a:r>
              <a:rPr lang="it-IT" dirty="0" smtClean="0"/>
              <a:t>Il paziente è come immerso in uno stato sognante e partecipa intensamente alla sua esperienza </a:t>
            </a:r>
            <a:r>
              <a:rPr lang="it-IT" dirty="0" err="1" smtClean="0"/>
              <a:t>oniroide</a:t>
            </a:r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913500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1572</Words>
  <Application>Microsoft Macintosh PowerPoint</Application>
  <PresentationFormat>Presentazione su schermo (4:3)</PresentationFormat>
  <Paragraphs>140</Paragraphs>
  <Slides>25</Slides>
  <Notes>0</Notes>
  <HiddenSlides>10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26" baseType="lpstr">
      <vt:lpstr>Tema di Office</vt:lpstr>
      <vt:lpstr>Semeiotica Alterazioni Coscienza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Alterazioni quantitative dello stato di coscienza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Delirium Tremens</vt:lpstr>
      <vt:lpstr>Delirium Tremens</vt:lpstr>
      <vt:lpstr>Delirium Tremens</vt:lpstr>
      <vt:lpstr>Stato Crepuscolare Orientato</vt:lpstr>
      <vt:lpstr>Stato Crepuscolare Orientato</vt:lpstr>
      <vt:lpstr>Stato Crepuscolare Orientato</vt:lpstr>
      <vt:lpstr>Stato Crepuscolare Orientato</vt:lpstr>
      <vt:lpstr>Stato Crepuscolare Orientato</vt:lpstr>
      <vt:lpstr>Stato Crepuscolare Disorientato</vt:lpstr>
      <vt:lpstr>Stato Crepuscolare Disorientato</vt:lpstr>
      <vt:lpstr>Stato Oniroide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Semeiotica Alterazioni Coscienza</dc:title>
  <dc:creator>Felice Iasevoli</dc:creator>
  <cp:lastModifiedBy>Felice Iasevoli</cp:lastModifiedBy>
  <cp:revision>50</cp:revision>
  <dcterms:created xsi:type="dcterms:W3CDTF">2014-01-26T10:16:04Z</dcterms:created>
  <dcterms:modified xsi:type="dcterms:W3CDTF">2017-03-15T17:51:44Z</dcterms:modified>
</cp:coreProperties>
</file>