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3"/>
  </p:notesMasterIdLst>
  <p:sldIdLst>
    <p:sldId id="256" r:id="rId2"/>
    <p:sldId id="265" r:id="rId3"/>
    <p:sldId id="258" r:id="rId4"/>
    <p:sldId id="259" r:id="rId5"/>
    <p:sldId id="260" r:id="rId6"/>
    <p:sldId id="263" r:id="rId7"/>
    <p:sldId id="264" r:id="rId8"/>
    <p:sldId id="257" r:id="rId9"/>
    <p:sldId id="261" r:id="rId10"/>
    <p:sldId id="262" r:id="rId11"/>
    <p:sldId id="266" r:id="rId12"/>
    <p:sldId id="267" r:id="rId13"/>
    <p:sldId id="270" r:id="rId14"/>
    <p:sldId id="271" r:id="rId15"/>
    <p:sldId id="268" r:id="rId16"/>
    <p:sldId id="269"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8" r:id="rId36"/>
    <p:sldId id="290" r:id="rId37"/>
    <p:sldId id="292" r:id="rId38"/>
    <p:sldId id="299" r:id="rId39"/>
    <p:sldId id="294" r:id="rId40"/>
    <p:sldId id="295" r:id="rId41"/>
    <p:sldId id="301" r:id="rId42"/>
    <p:sldId id="302" r:id="rId43"/>
    <p:sldId id="300" r:id="rId44"/>
    <p:sldId id="303" r:id="rId45"/>
    <p:sldId id="304" r:id="rId46"/>
    <p:sldId id="305" r:id="rId47"/>
    <p:sldId id="306" r:id="rId48"/>
    <p:sldId id="307" r:id="rId49"/>
    <p:sldId id="308" r:id="rId50"/>
    <p:sldId id="309" r:id="rId51"/>
    <p:sldId id="310" r:id="rId52"/>
    <p:sldId id="311" r:id="rId53"/>
    <p:sldId id="340" r:id="rId54"/>
    <p:sldId id="313" r:id="rId55"/>
    <p:sldId id="314" r:id="rId56"/>
    <p:sldId id="315" r:id="rId57"/>
    <p:sldId id="316" r:id="rId58"/>
    <p:sldId id="317" r:id="rId59"/>
    <p:sldId id="318" r:id="rId60"/>
    <p:sldId id="319" r:id="rId61"/>
    <p:sldId id="320" r:id="rId62"/>
    <p:sldId id="321" r:id="rId63"/>
    <p:sldId id="322" r:id="rId64"/>
    <p:sldId id="323" r:id="rId65"/>
    <p:sldId id="324" r:id="rId66"/>
    <p:sldId id="325" r:id="rId67"/>
    <p:sldId id="326" r:id="rId68"/>
    <p:sldId id="327" r:id="rId69"/>
    <p:sldId id="328" r:id="rId70"/>
    <p:sldId id="329" r:id="rId71"/>
    <p:sldId id="330" r:id="rId72"/>
    <p:sldId id="331" r:id="rId73"/>
    <p:sldId id="332" r:id="rId74"/>
    <p:sldId id="333" r:id="rId75"/>
    <p:sldId id="334" r:id="rId76"/>
    <p:sldId id="335" r:id="rId77"/>
    <p:sldId id="336" r:id="rId78"/>
    <p:sldId id="337" r:id="rId79"/>
    <p:sldId id="338" r:id="rId80"/>
    <p:sldId id="339" r:id="rId81"/>
    <p:sldId id="312" r:id="rId82"/>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2799" autoAdjust="0"/>
  </p:normalViewPr>
  <p:slideViewPr>
    <p:cSldViewPr snapToGrid="0">
      <p:cViewPr varScale="1">
        <p:scale>
          <a:sx n="47" d="100"/>
          <a:sy n="47" d="100"/>
        </p:scale>
        <p:origin x="1383" y="2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729A52-B038-4870-8EA0-0914294C7984}" type="datetimeFigureOut">
              <a:rPr lang="it-IT" smtClean="0"/>
              <a:t>11/12/2019</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245E13-E2E9-4A99-B66F-B235FD516893}" type="slidenum">
              <a:rPr lang="it-IT" smtClean="0"/>
              <a:t>‹N›</a:t>
            </a:fld>
            <a:endParaRPr lang="it-IT"/>
          </a:p>
        </p:txBody>
      </p:sp>
    </p:spTree>
    <p:extLst>
      <p:ext uri="{BB962C8B-B14F-4D97-AF65-F5344CB8AC3E}">
        <p14:creationId xmlns:p14="http://schemas.microsoft.com/office/powerpoint/2010/main" val="35486392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La sostenibilità debole si </a:t>
            </a:r>
            <a:r>
              <a:rPr lang="it-IT" dirty="0" err="1"/>
              <a:t>rifa</a:t>
            </a:r>
            <a:r>
              <a:rPr lang="it-IT" dirty="0"/>
              <a:t> all’idea di </a:t>
            </a:r>
            <a:r>
              <a:rPr lang="it-IT" dirty="0" err="1"/>
              <a:t>Solow</a:t>
            </a:r>
            <a:r>
              <a:rPr lang="it-IT" dirty="0"/>
              <a:t> per il quale </a:t>
            </a:r>
            <a:r>
              <a:rPr lang="it-IT" dirty="0" err="1"/>
              <a:t>suppondnedo</a:t>
            </a:r>
            <a:r>
              <a:rPr lang="it-IT" dirty="0"/>
              <a:t> una perfetta sostituibilità fra le varie componenti del capitale è necessario assicurare alle future generazione un flusso di reddito almeno costante. </a:t>
            </a:r>
            <a:r>
              <a:rPr lang="it-IT" dirty="0" err="1"/>
              <a:t>Solow</a:t>
            </a:r>
            <a:r>
              <a:rPr lang="it-IT" dirty="0"/>
              <a:t> nel 1986 prende in considerazione la regola di </a:t>
            </a:r>
            <a:r>
              <a:rPr lang="it-IT" dirty="0" err="1"/>
              <a:t>Hartwick</a:t>
            </a:r>
            <a:r>
              <a:rPr lang="it-IT" dirty="0"/>
              <a:t> il quale dimostra che visto che la società dispone di una certa risorsa esauribile potrebbe godere di un flusso costante di consumo nel tempo </a:t>
            </a:r>
            <a:r>
              <a:rPr lang="it-IT" dirty="0" err="1"/>
              <a:t>purchè</a:t>
            </a:r>
            <a:r>
              <a:rPr lang="it-IT" dirty="0"/>
              <a:t> investa tutte le rendite derivanti dalla </a:t>
            </a:r>
            <a:r>
              <a:rPr lang="it-IT" dirty="0" err="1"/>
              <a:t>risporsa</a:t>
            </a:r>
            <a:r>
              <a:rPr lang="it-IT" dirty="0"/>
              <a:t> esauribile. </a:t>
            </a:r>
          </a:p>
        </p:txBody>
      </p:sp>
      <p:sp>
        <p:nvSpPr>
          <p:cNvPr id="4" name="Segnaposto numero diapositiva 3"/>
          <p:cNvSpPr>
            <a:spLocks noGrp="1"/>
          </p:cNvSpPr>
          <p:nvPr>
            <p:ph type="sldNum" sz="quarter" idx="5"/>
          </p:nvPr>
        </p:nvSpPr>
        <p:spPr/>
        <p:txBody>
          <a:bodyPr/>
          <a:lstStyle/>
          <a:p>
            <a:fld id="{CB245E13-E2E9-4A99-B66F-B235FD516893}" type="slidenum">
              <a:rPr lang="it-IT" smtClean="0"/>
              <a:t>2</a:t>
            </a:fld>
            <a:endParaRPr lang="it-IT"/>
          </a:p>
        </p:txBody>
      </p:sp>
    </p:spTree>
    <p:extLst>
      <p:ext uri="{BB962C8B-B14F-4D97-AF65-F5344CB8AC3E}">
        <p14:creationId xmlns:p14="http://schemas.microsoft.com/office/powerpoint/2010/main" val="2834790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B245E13-E2E9-4A99-B66F-B235FD516893}" type="slidenum">
              <a:rPr lang="it-IT" smtClean="0"/>
              <a:t>3</a:t>
            </a:fld>
            <a:endParaRPr lang="it-IT"/>
          </a:p>
        </p:txBody>
      </p:sp>
    </p:spTree>
    <p:extLst>
      <p:ext uri="{BB962C8B-B14F-4D97-AF65-F5344CB8AC3E}">
        <p14:creationId xmlns:p14="http://schemas.microsoft.com/office/powerpoint/2010/main" val="21621258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B245E13-E2E9-4A99-B66F-B235FD516893}" type="slidenum">
              <a:rPr lang="it-IT" smtClean="0"/>
              <a:t>4</a:t>
            </a:fld>
            <a:endParaRPr lang="it-IT"/>
          </a:p>
        </p:txBody>
      </p:sp>
    </p:spTree>
    <p:extLst>
      <p:ext uri="{BB962C8B-B14F-4D97-AF65-F5344CB8AC3E}">
        <p14:creationId xmlns:p14="http://schemas.microsoft.com/office/powerpoint/2010/main" val="1676327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B245E13-E2E9-4A99-B66F-B235FD516893}" type="slidenum">
              <a:rPr lang="it-IT" smtClean="0"/>
              <a:t>5</a:t>
            </a:fld>
            <a:endParaRPr lang="it-IT"/>
          </a:p>
        </p:txBody>
      </p:sp>
    </p:spTree>
    <p:extLst>
      <p:ext uri="{BB962C8B-B14F-4D97-AF65-F5344CB8AC3E}">
        <p14:creationId xmlns:p14="http://schemas.microsoft.com/office/powerpoint/2010/main" val="17083180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B245E13-E2E9-4A99-B66F-B235FD516893}" type="slidenum">
              <a:rPr lang="it-IT" smtClean="0"/>
              <a:t>6</a:t>
            </a:fld>
            <a:endParaRPr lang="it-IT"/>
          </a:p>
        </p:txBody>
      </p:sp>
    </p:spTree>
    <p:extLst>
      <p:ext uri="{BB962C8B-B14F-4D97-AF65-F5344CB8AC3E}">
        <p14:creationId xmlns:p14="http://schemas.microsoft.com/office/powerpoint/2010/main" val="15428244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St è il montante di risparmio investito in un fondo di compensazione mentre delta </a:t>
            </a:r>
            <a:r>
              <a:rPr lang="it-IT" dirty="0" err="1"/>
              <a:t>Kt</a:t>
            </a:r>
            <a:r>
              <a:rPr lang="it-IT" dirty="0"/>
              <a:t> è il deprezzamento del capitale. Km capitale </a:t>
            </a:r>
            <a:r>
              <a:rPr lang="it-IT" dirty="0" err="1"/>
              <a:t>manifatturieo</a:t>
            </a:r>
            <a:r>
              <a:rPr lang="it-IT" dirty="0"/>
              <a:t> capitale umano u e capitale naturale </a:t>
            </a:r>
            <a:r>
              <a:rPr lang="it-IT" dirty="0" err="1"/>
              <a:t>kn</a:t>
            </a:r>
            <a:endParaRPr lang="it-IT" dirty="0"/>
          </a:p>
          <a:p>
            <a:endParaRPr lang="it-IT" dirty="0"/>
          </a:p>
        </p:txBody>
      </p:sp>
      <p:sp>
        <p:nvSpPr>
          <p:cNvPr id="4" name="Segnaposto numero diapositiva 3"/>
          <p:cNvSpPr>
            <a:spLocks noGrp="1"/>
          </p:cNvSpPr>
          <p:nvPr>
            <p:ph type="sldNum" sz="quarter" idx="10"/>
          </p:nvPr>
        </p:nvSpPr>
        <p:spPr/>
        <p:txBody>
          <a:bodyPr/>
          <a:lstStyle/>
          <a:p>
            <a:fld id="{CB245E13-E2E9-4A99-B66F-B235FD516893}" type="slidenum">
              <a:rPr lang="it-IT" smtClean="0"/>
              <a:t>7</a:t>
            </a:fld>
            <a:endParaRPr lang="it-IT"/>
          </a:p>
        </p:txBody>
      </p:sp>
    </p:spTree>
    <p:extLst>
      <p:ext uri="{BB962C8B-B14F-4D97-AF65-F5344CB8AC3E}">
        <p14:creationId xmlns:p14="http://schemas.microsoft.com/office/powerpoint/2010/main" val="8508097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baseline="0" dirty="0"/>
          </a:p>
        </p:txBody>
      </p:sp>
      <p:sp>
        <p:nvSpPr>
          <p:cNvPr id="4" name="Segnaposto numero diapositiva 3"/>
          <p:cNvSpPr>
            <a:spLocks noGrp="1"/>
          </p:cNvSpPr>
          <p:nvPr>
            <p:ph type="sldNum" sz="quarter" idx="10"/>
          </p:nvPr>
        </p:nvSpPr>
        <p:spPr/>
        <p:txBody>
          <a:bodyPr/>
          <a:lstStyle/>
          <a:p>
            <a:fld id="{CB245E13-E2E9-4A99-B66F-B235FD516893}" type="slidenum">
              <a:rPr lang="it-IT" smtClean="0"/>
              <a:t>8</a:t>
            </a:fld>
            <a:endParaRPr lang="it-IT"/>
          </a:p>
        </p:txBody>
      </p:sp>
    </p:spTree>
    <p:extLst>
      <p:ext uri="{BB962C8B-B14F-4D97-AF65-F5344CB8AC3E}">
        <p14:creationId xmlns:p14="http://schemas.microsoft.com/office/powerpoint/2010/main" val="10987874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err="1"/>
              <a:t>Cioe</a:t>
            </a:r>
            <a:r>
              <a:rPr lang="it-IT" dirty="0"/>
              <a:t> il prezzo di una risorsa nel periodo t è uguale al prezzo a un certo istante t con zero moltiplicato per un fattore montante (1+r) dove r è il tasso di sconto. </a:t>
            </a:r>
          </a:p>
        </p:txBody>
      </p:sp>
      <p:sp>
        <p:nvSpPr>
          <p:cNvPr id="4" name="Segnaposto numero diapositiva 3"/>
          <p:cNvSpPr>
            <a:spLocks noGrp="1"/>
          </p:cNvSpPr>
          <p:nvPr>
            <p:ph type="sldNum" sz="quarter" idx="10"/>
          </p:nvPr>
        </p:nvSpPr>
        <p:spPr/>
        <p:txBody>
          <a:bodyPr/>
          <a:lstStyle/>
          <a:p>
            <a:fld id="{CB245E13-E2E9-4A99-B66F-B235FD516893}" type="slidenum">
              <a:rPr lang="it-IT" smtClean="0"/>
              <a:t>9</a:t>
            </a:fld>
            <a:endParaRPr lang="it-IT"/>
          </a:p>
        </p:txBody>
      </p:sp>
    </p:spTree>
    <p:extLst>
      <p:ext uri="{BB962C8B-B14F-4D97-AF65-F5344CB8AC3E}">
        <p14:creationId xmlns:p14="http://schemas.microsoft.com/office/powerpoint/2010/main" val="27536189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Nella figura di destra viene riportato il sentiero ottimale della risorsa nel </a:t>
            </a:r>
            <a:r>
              <a:rPr lang="it-IT" dirty="0" err="1"/>
              <a:t>empo</a:t>
            </a:r>
            <a:r>
              <a:rPr lang="it-IT" dirty="0"/>
              <a:t> la </a:t>
            </a:r>
            <a:r>
              <a:rPr lang="it-IT" dirty="0" err="1"/>
              <a:t>pendeza</a:t>
            </a:r>
            <a:r>
              <a:rPr lang="it-IT" dirty="0"/>
              <a:t> della curva è determinata dal tasso di sconto l’esaurimento della </a:t>
            </a:r>
            <a:r>
              <a:rPr lang="it-IT" dirty="0" err="1"/>
              <a:t>risrsa</a:t>
            </a:r>
            <a:r>
              <a:rPr lang="it-IT" dirty="0"/>
              <a:t> </a:t>
            </a:r>
            <a:r>
              <a:rPr lang="it-IT" dirty="0" err="1"/>
              <a:t>avverra</a:t>
            </a:r>
            <a:r>
              <a:rPr lang="it-IT" dirty="0"/>
              <a:t> nel tempo T. </a:t>
            </a:r>
            <a:r>
              <a:rPr lang="it-IT" dirty="0" err="1"/>
              <a:t>Cmgu</a:t>
            </a:r>
            <a:r>
              <a:rPr lang="it-IT" dirty="0"/>
              <a:t> è la </a:t>
            </a:r>
            <a:r>
              <a:rPr lang="it-IT" dirty="0" err="1"/>
              <a:t>royalti</a:t>
            </a:r>
            <a:r>
              <a:rPr lang="it-IT" dirty="0"/>
              <a:t> il costo d uso poi avremo P0 (1+r) elevati a t1 in corrispondenza </a:t>
            </a:r>
            <a:r>
              <a:rPr lang="it-IT" dirty="0" err="1"/>
              <a:t>sull</a:t>
            </a:r>
            <a:r>
              <a:rPr lang="it-IT" dirty="0"/>
              <a:t> asse orizzontale di t1 mentre in corrispondenza di T PT=P0e apice </a:t>
            </a:r>
            <a:r>
              <a:rPr lang="it-IT" dirty="0" err="1"/>
              <a:t>rt</a:t>
            </a:r>
            <a:r>
              <a:rPr lang="it-IT" dirty="0"/>
              <a:t> .</a:t>
            </a:r>
          </a:p>
          <a:p>
            <a:r>
              <a:rPr lang="it-IT" dirty="0"/>
              <a:t>Nella figura di sinistra la </a:t>
            </a:r>
            <a:r>
              <a:rPr lang="it-IT" dirty="0" err="1"/>
              <a:t>quantita</a:t>
            </a:r>
            <a:r>
              <a:rPr lang="it-IT" dirty="0"/>
              <a:t> domandata della risorsa viene messa in relazione al prezzo la domanda diventa nulla a T PT e uguale a 0 </a:t>
            </a:r>
          </a:p>
        </p:txBody>
      </p:sp>
      <p:sp>
        <p:nvSpPr>
          <p:cNvPr id="4" name="Segnaposto numero diapositiva 3"/>
          <p:cNvSpPr>
            <a:spLocks noGrp="1"/>
          </p:cNvSpPr>
          <p:nvPr>
            <p:ph type="sldNum" sz="quarter" idx="10"/>
          </p:nvPr>
        </p:nvSpPr>
        <p:spPr/>
        <p:txBody>
          <a:bodyPr/>
          <a:lstStyle/>
          <a:p>
            <a:fld id="{CB245E13-E2E9-4A99-B66F-B235FD516893}" type="slidenum">
              <a:rPr lang="it-IT" smtClean="0"/>
              <a:t>10</a:t>
            </a:fld>
            <a:endParaRPr lang="it-IT"/>
          </a:p>
        </p:txBody>
      </p:sp>
    </p:spTree>
    <p:extLst>
      <p:ext uri="{BB962C8B-B14F-4D97-AF65-F5344CB8AC3E}">
        <p14:creationId xmlns:p14="http://schemas.microsoft.com/office/powerpoint/2010/main" val="37043412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Uno dei problemi riguardanti le risorse non rinnovabili e decidere il </a:t>
            </a:r>
            <a:r>
              <a:rPr lang="it-IT" dirty="0" err="1"/>
              <a:t>liello</a:t>
            </a:r>
            <a:r>
              <a:rPr lang="it-IT" dirty="0"/>
              <a:t> da </a:t>
            </a:r>
            <a:r>
              <a:rPr lang="it-IT" dirty="0" err="1"/>
              <a:t>recicclare</a:t>
            </a:r>
            <a:r>
              <a:rPr lang="it-IT" dirty="0"/>
              <a:t>  il </a:t>
            </a:r>
            <a:r>
              <a:rPr lang="it-IT" dirty="0" err="1"/>
              <a:t>porgresso</a:t>
            </a:r>
            <a:r>
              <a:rPr lang="it-IT" dirty="0"/>
              <a:t> tecnologico permette di </a:t>
            </a:r>
            <a:r>
              <a:rPr lang="it-IT" dirty="0" err="1"/>
              <a:t>reciclare</a:t>
            </a:r>
            <a:r>
              <a:rPr lang="it-IT" dirty="0"/>
              <a:t> sente </a:t>
            </a:r>
            <a:r>
              <a:rPr lang="it-IT" dirty="0" err="1"/>
              <a:t>quantita</a:t>
            </a:r>
            <a:r>
              <a:rPr lang="it-IT" dirty="0"/>
              <a:t> maggiori di </a:t>
            </a:r>
            <a:r>
              <a:rPr lang="it-IT" dirty="0" err="1"/>
              <a:t>qualita</a:t>
            </a:r>
            <a:r>
              <a:rPr lang="it-IT" dirty="0"/>
              <a:t> maggiore </a:t>
            </a:r>
            <a:r>
              <a:rPr lang="it-IT" dirty="0" err="1"/>
              <a:t>aggiore</a:t>
            </a:r>
            <a:r>
              <a:rPr lang="it-IT" dirty="0"/>
              <a:t> è la possibilità di </a:t>
            </a:r>
            <a:r>
              <a:rPr lang="it-IT" dirty="0" err="1"/>
              <a:t>reciclare</a:t>
            </a:r>
            <a:r>
              <a:rPr lang="it-IT" dirty="0"/>
              <a:t> minore sarà il costo d’uso /royalty ma anche </a:t>
            </a:r>
            <a:r>
              <a:rPr lang="it-IT" dirty="0" err="1"/>
              <a:t>reciclare</a:t>
            </a:r>
            <a:r>
              <a:rPr lang="it-IT" dirty="0"/>
              <a:t> ha un costo. Obbiettivo privato e minimizzare la funzione di costo dove </a:t>
            </a:r>
            <a:r>
              <a:rPr lang="it-IT" dirty="0" err="1"/>
              <a:t>TCv</a:t>
            </a:r>
            <a:r>
              <a:rPr lang="it-IT" dirty="0"/>
              <a:t> e </a:t>
            </a:r>
            <a:r>
              <a:rPr lang="it-IT" dirty="0" err="1"/>
              <a:t>TCr</a:t>
            </a:r>
            <a:r>
              <a:rPr lang="it-IT" dirty="0"/>
              <a:t> sono rispettivamente i costi totali delle materie vergini e di quelle </a:t>
            </a:r>
            <a:r>
              <a:rPr lang="it-IT" dirty="0" err="1"/>
              <a:t>reciclate</a:t>
            </a:r>
            <a:r>
              <a:rPr lang="it-IT" dirty="0"/>
              <a:t> entrambi funzioni della quantità prodotta Q. mentre la funzione di costo sociale è data da: Cs. </a:t>
            </a:r>
          </a:p>
          <a:p>
            <a:endParaRPr lang="it-IT" dirty="0"/>
          </a:p>
        </p:txBody>
      </p:sp>
      <p:sp>
        <p:nvSpPr>
          <p:cNvPr id="4" name="Segnaposto numero diapositiva 3"/>
          <p:cNvSpPr>
            <a:spLocks noGrp="1"/>
          </p:cNvSpPr>
          <p:nvPr>
            <p:ph type="sldNum" sz="quarter" idx="10"/>
          </p:nvPr>
        </p:nvSpPr>
        <p:spPr/>
        <p:txBody>
          <a:bodyPr/>
          <a:lstStyle/>
          <a:p>
            <a:fld id="{CB245E13-E2E9-4A99-B66F-B235FD516893}" type="slidenum">
              <a:rPr lang="it-IT" smtClean="0"/>
              <a:t>12</a:t>
            </a:fld>
            <a:endParaRPr lang="it-IT"/>
          </a:p>
        </p:txBody>
      </p:sp>
    </p:spTree>
    <p:extLst>
      <p:ext uri="{BB962C8B-B14F-4D97-AF65-F5344CB8AC3E}">
        <p14:creationId xmlns:p14="http://schemas.microsoft.com/office/powerpoint/2010/main" val="26983135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B245E13-E2E9-4A99-B66F-B235FD516893}" type="slidenum">
              <a:rPr lang="it-IT" smtClean="0"/>
              <a:t>15</a:t>
            </a:fld>
            <a:endParaRPr lang="it-IT"/>
          </a:p>
        </p:txBody>
      </p:sp>
    </p:spTree>
    <p:extLst>
      <p:ext uri="{BB962C8B-B14F-4D97-AF65-F5344CB8AC3E}">
        <p14:creationId xmlns:p14="http://schemas.microsoft.com/office/powerpoint/2010/main" val="17163075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B245E13-E2E9-4A99-B66F-B235FD516893}" type="slidenum">
              <a:rPr lang="it-IT" smtClean="0"/>
              <a:t>16</a:t>
            </a:fld>
            <a:endParaRPr lang="it-IT"/>
          </a:p>
        </p:txBody>
      </p:sp>
    </p:spTree>
    <p:extLst>
      <p:ext uri="{BB962C8B-B14F-4D97-AF65-F5344CB8AC3E}">
        <p14:creationId xmlns:p14="http://schemas.microsoft.com/office/powerpoint/2010/main" val="38401914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Una </a:t>
            </a:r>
            <a:r>
              <a:rPr lang="it-IT" dirty="0" err="1"/>
              <a:t>partocilare</a:t>
            </a:r>
            <a:r>
              <a:rPr lang="it-IT" dirty="0"/>
              <a:t> funzione di crescita comunemente utilizzata per le risorse animali e vegetali è quella logistica la crescita dipende dalle </a:t>
            </a:r>
            <a:r>
              <a:rPr lang="it-IT" dirty="0" err="1"/>
              <a:t>dimenzioni</a:t>
            </a:r>
            <a:r>
              <a:rPr lang="it-IT" dirty="0"/>
              <a:t> della specie ma non avviene in modo proporzionale . Esistono inoltre due </a:t>
            </a:r>
            <a:r>
              <a:rPr lang="it-IT" dirty="0" err="1"/>
              <a:t>dimenzioni</a:t>
            </a:r>
            <a:r>
              <a:rPr lang="it-IT" dirty="0"/>
              <a:t> della popolazione quella Q </a:t>
            </a:r>
            <a:r>
              <a:rPr lang="it-IT" dirty="0" err="1"/>
              <a:t>min</a:t>
            </a:r>
            <a:r>
              <a:rPr lang="it-IT" dirty="0"/>
              <a:t> che sarebbe il livello critico al di sotto del quale la popolazione è destinata all’estinzione </a:t>
            </a:r>
            <a:r>
              <a:rPr lang="it-IT" dirty="0" err="1"/>
              <a:t>perche</a:t>
            </a:r>
            <a:r>
              <a:rPr lang="it-IT" dirty="0"/>
              <a:t> troppo scarsa </a:t>
            </a:r>
            <a:r>
              <a:rPr lang="it-IT" dirty="0" err="1"/>
              <a:t>qmax</a:t>
            </a:r>
            <a:r>
              <a:rPr lang="it-IT" dirty="0"/>
              <a:t> è il massimo autosostentamento che rappresenta la maggiore </a:t>
            </a:r>
            <a:r>
              <a:rPr lang="it-IT" dirty="0" err="1"/>
              <a:t>possibilita</a:t>
            </a:r>
            <a:r>
              <a:rPr lang="it-IT" dirty="0"/>
              <a:t> di </a:t>
            </a:r>
            <a:r>
              <a:rPr lang="it-IT" dirty="0" err="1"/>
              <a:t>sfruttamnto</a:t>
            </a:r>
            <a:r>
              <a:rPr lang="it-IT" dirty="0"/>
              <a:t> che </a:t>
            </a:r>
            <a:r>
              <a:rPr lang="it-IT" dirty="0" err="1"/>
              <a:t>puo</a:t>
            </a:r>
            <a:r>
              <a:rPr lang="it-IT" dirty="0"/>
              <a:t> essere sostenuto in maniera perpetua. Poi abbiamo </a:t>
            </a:r>
            <a:r>
              <a:rPr lang="it-IT" dirty="0" err="1"/>
              <a:t>Qpms</a:t>
            </a:r>
            <a:r>
              <a:rPr lang="it-IT" dirty="0"/>
              <a:t> che rappresenta il prodotto massimo sostenibile che è il massimo raccolto che possiamo ottenere dalla risorsa su base sostenibile cioè senza ridurre lo stock della risorsa nel lungo periodo. In altri </a:t>
            </a:r>
            <a:r>
              <a:rPr lang="it-IT" dirty="0" err="1"/>
              <a:t>temrini</a:t>
            </a:r>
            <a:r>
              <a:rPr lang="it-IT" dirty="0"/>
              <a:t> se lasciamo lo stock in </a:t>
            </a:r>
            <a:r>
              <a:rPr lang="it-IT" dirty="0" err="1"/>
              <a:t>corrsipondenza</a:t>
            </a:r>
            <a:r>
              <a:rPr lang="it-IT" dirty="0"/>
              <a:t> di </a:t>
            </a:r>
            <a:r>
              <a:rPr lang="it-IT" dirty="0" err="1"/>
              <a:t>qmps</a:t>
            </a:r>
            <a:r>
              <a:rPr lang="it-IT" dirty="0"/>
              <a:t> esso si </a:t>
            </a:r>
            <a:r>
              <a:rPr lang="it-IT" dirty="0" err="1"/>
              <a:t>rigenerera</a:t>
            </a:r>
            <a:r>
              <a:rPr lang="it-IT" dirty="0"/>
              <a:t> da solo permettendo di ottenere esattamente </a:t>
            </a:r>
            <a:r>
              <a:rPr lang="it-IT" dirty="0" err="1"/>
              <a:t>qmps</a:t>
            </a:r>
            <a:r>
              <a:rPr lang="it-IT" dirty="0"/>
              <a:t> nel periodo successivo la durata del periodo varia da specie a specie </a:t>
            </a:r>
          </a:p>
        </p:txBody>
      </p:sp>
      <p:sp>
        <p:nvSpPr>
          <p:cNvPr id="4" name="Segnaposto numero diapositiva 3"/>
          <p:cNvSpPr>
            <a:spLocks noGrp="1"/>
          </p:cNvSpPr>
          <p:nvPr>
            <p:ph type="sldNum" sz="quarter" idx="10"/>
          </p:nvPr>
        </p:nvSpPr>
        <p:spPr/>
        <p:txBody>
          <a:bodyPr/>
          <a:lstStyle/>
          <a:p>
            <a:fld id="{CB245E13-E2E9-4A99-B66F-B235FD516893}" type="slidenum">
              <a:rPr lang="it-IT" smtClean="0"/>
              <a:t>20</a:t>
            </a:fld>
            <a:endParaRPr lang="it-IT"/>
          </a:p>
        </p:txBody>
      </p:sp>
    </p:spTree>
    <p:extLst>
      <p:ext uri="{BB962C8B-B14F-4D97-AF65-F5344CB8AC3E}">
        <p14:creationId xmlns:p14="http://schemas.microsoft.com/office/powerpoint/2010/main" val="12954810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B245E13-E2E9-4A99-B66F-B235FD516893}" type="slidenum">
              <a:rPr lang="it-IT" smtClean="0"/>
              <a:t>21</a:t>
            </a:fld>
            <a:endParaRPr lang="it-IT"/>
          </a:p>
        </p:txBody>
      </p:sp>
    </p:spTree>
    <p:extLst>
      <p:ext uri="{BB962C8B-B14F-4D97-AF65-F5344CB8AC3E}">
        <p14:creationId xmlns:p14="http://schemas.microsoft.com/office/powerpoint/2010/main" val="2038099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B245E13-E2E9-4A99-B66F-B235FD516893}" type="slidenum">
              <a:rPr lang="it-IT" smtClean="0"/>
              <a:t>22</a:t>
            </a:fld>
            <a:endParaRPr lang="it-IT"/>
          </a:p>
        </p:txBody>
      </p:sp>
    </p:spTree>
    <p:extLst>
      <p:ext uri="{BB962C8B-B14F-4D97-AF65-F5344CB8AC3E}">
        <p14:creationId xmlns:p14="http://schemas.microsoft.com/office/powerpoint/2010/main" val="17723126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B245E13-E2E9-4A99-B66F-B235FD516893}" type="slidenum">
              <a:rPr lang="it-IT" smtClean="0"/>
              <a:t>24</a:t>
            </a:fld>
            <a:endParaRPr lang="it-IT"/>
          </a:p>
        </p:txBody>
      </p:sp>
    </p:spTree>
    <p:extLst>
      <p:ext uri="{BB962C8B-B14F-4D97-AF65-F5344CB8AC3E}">
        <p14:creationId xmlns:p14="http://schemas.microsoft.com/office/powerpoint/2010/main" val="26547313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B245E13-E2E9-4A99-B66F-B235FD516893}" type="slidenum">
              <a:rPr lang="it-IT" smtClean="0"/>
              <a:t>27</a:t>
            </a:fld>
            <a:endParaRPr lang="it-IT"/>
          </a:p>
        </p:txBody>
      </p:sp>
    </p:spTree>
    <p:extLst>
      <p:ext uri="{BB962C8B-B14F-4D97-AF65-F5344CB8AC3E}">
        <p14:creationId xmlns:p14="http://schemas.microsoft.com/office/powerpoint/2010/main" val="16338693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B245E13-E2E9-4A99-B66F-B235FD516893}" type="slidenum">
              <a:rPr lang="it-IT" smtClean="0"/>
              <a:t>38</a:t>
            </a:fld>
            <a:endParaRPr lang="it-IT"/>
          </a:p>
        </p:txBody>
      </p:sp>
    </p:spTree>
    <p:extLst>
      <p:ext uri="{BB962C8B-B14F-4D97-AF65-F5344CB8AC3E}">
        <p14:creationId xmlns:p14="http://schemas.microsoft.com/office/powerpoint/2010/main" val="9699880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F64280F9-D834-4123-A785-A589ADEF23F6}" type="slidenum">
              <a:rPr lang="it-IT" smtClean="0"/>
              <a:t>41</a:t>
            </a:fld>
            <a:endParaRPr lang="it-IT"/>
          </a:p>
        </p:txBody>
      </p:sp>
    </p:spTree>
    <p:extLst>
      <p:ext uri="{BB962C8B-B14F-4D97-AF65-F5344CB8AC3E}">
        <p14:creationId xmlns:p14="http://schemas.microsoft.com/office/powerpoint/2010/main" val="22185295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F64280F9-D834-4123-A785-A589ADEF23F6}" type="slidenum">
              <a:rPr lang="it-IT" smtClean="0"/>
              <a:t>42</a:t>
            </a:fld>
            <a:endParaRPr lang="it-IT"/>
          </a:p>
        </p:txBody>
      </p:sp>
    </p:spTree>
    <p:extLst>
      <p:ext uri="{BB962C8B-B14F-4D97-AF65-F5344CB8AC3E}">
        <p14:creationId xmlns:p14="http://schemas.microsoft.com/office/powerpoint/2010/main" val="37737460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B245E13-E2E9-4A99-B66F-B235FD516893}" type="slidenum">
              <a:rPr lang="it-IT" smtClean="0"/>
              <a:t>43</a:t>
            </a:fld>
            <a:endParaRPr lang="it-IT"/>
          </a:p>
        </p:txBody>
      </p:sp>
    </p:spTree>
    <p:extLst>
      <p:ext uri="{BB962C8B-B14F-4D97-AF65-F5344CB8AC3E}">
        <p14:creationId xmlns:p14="http://schemas.microsoft.com/office/powerpoint/2010/main" val="31543112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err="1"/>
              <a:t>Qs</a:t>
            </a:r>
            <a:r>
              <a:rPr lang="it-IT" dirty="0"/>
              <a:t> è il punto di </a:t>
            </a:r>
            <a:r>
              <a:rPr lang="it-IT" dirty="0" err="1"/>
              <a:t>inetresezione</a:t>
            </a:r>
            <a:r>
              <a:rPr lang="it-IT" dirty="0"/>
              <a:t> fra i costi e i ricavi marginali </a:t>
            </a:r>
          </a:p>
        </p:txBody>
      </p:sp>
      <p:sp>
        <p:nvSpPr>
          <p:cNvPr id="4" name="Segnaposto numero diapositiva 3"/>
          <p:cNvSpPr>
            <a:spLocks noGrp="1"/>
          </p:cNvSpPr>
          <p:nvPr>
            <p:ph type="sldNum" sz="quarter" idx="10"/>
          </p:nvPr>
        </p:nvSpPr>
        <p:spPr/>
        <p:txBody>
          <a:bodyPr/>
          <a:lstStyle/>
          <a:p>
            <a:fld id="{CB245E13-E2E9-4A99-B66F-B235FD516893}" type="slidenum">
              <a:rPr lang="it-IT" smtClean="0"/>
              <a:t>45</a:t>
            </a:fld>
            <a:endParaRPr lang="it-IT"/>
          </a:p>
        </p:txBody>
      </p:sp>
    </p:spTree>
    <p:extLst>
      <p:ext uri="{BB962C8B-B14F-4D97-AF65-F5344CB8AC3E}">
        <p14:creationId xmlns:p14="http://schemas.microsoft.com/office/powerpoint/2010/main" val="42939221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CB245E13-E2E9-4A99-B66F-B235FD516893}" type="slidenum">
              <a:rPr lang="it-IT" smtClean="0"/>
              <a:t>47</a:t>
            </a:fld>
            <a:endParaRPr lang="it-IT"/>
          </a:p>
        </p:txBody>
      </p:sp>
    </p:spTree>
    <p:extLst>
      <p:ext uri="{BB962C8B-B14F-4D97-AF65-F5344CB8AC3E}">
        <p14:creationId xmlns:p14="http://schemas.microsoft.com/office/powerpoint/2010/main" val="3646014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AA5A78D2-413F-482E-BB7D-2B0660A79086}" type="slidenum">
              <a:rPr lang="it-IT" altLang="it-IT" smtClean="0">
                <a:latin typeface="Arial" panose="020B0604020202020204" pitchFamily="34" charset="0"/>
              </a:rPr>
              <a:pPr>
                <a:spcBef>
                  <a:spcPct val="0"/>
                </a:spcBef>
                <a:buClrTx/>
                <a:buFontTx/>
                <a:buNone/>
              </a:pPr>
              <a:t>54</a:t>
            </a:fld>
            <a:endParaRPr lang="it-IT" altLang="it-IT">
              <a:latin typeface="Arial" panose="020B0604020202020204" pitchFamily="34" charset="0"/>
            </a:endParaRPr>
          </a:p>
        </p:txBody>
      </p:sp>
      <p:sp>
        <p:nvSpPr>
          <p:cNvPr id="9219"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9220"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1621650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5E1AE751-BE9A-450A-B52E-769EF39B6EAE}" type="slidenum">
              <a:rPr lang="it-IT" altLang="it-IT" smtClean="0">
                <a:latin typeface="Arial" panose="020B0604020202020204" pitchFamily="34" charset="0"/>
              </a:rPr>
              <a:pPr>
                <a:spcBef>
                  <a:spcPct val="0"/>
                </a:spcBef>
                <a:buClrTx/>
                <a:buFontTx/>
                <a:buNone/>
              </a:pPr>
              <a:t>55</a:t>
            </a:fld>
            <a:endParaRPr lang="it-IT" altLang="it-IT">
              <a:latin typeface="Arial" panose="020B0604020202020204" pitchFamily="34" charset="0"/>
            </a:endParaRPr>
          </a:p>
        </p:txBody>
      </p:sp>
      <p:sp>
        <p:nvSpPr>
          <p:cNvPr id="11267"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268"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35296933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547C2A63-2CC8-413A-B74E-D89253C3D11A}" type="slidenum">
              <a:rPr lang="it-IT" altLang="it-IT" smtClean="0">
                <a:latin typeface="Arial" panose="020B0604020202020204" pitchFamily="34" charset="0"/>
              </a:rPr>
              <a:pPr>
                <a:spcBef>
                  <a:spcPct val="0"/>
                </a:spcBef>
                <a:buClrTx/>
                <a:buFontTx/>
                <a:buNone/>
              </a:pPr>
              <a:t>56</a:t>
            </a:fld>
            <a:endParaRPr lang="it-IT" altLang="it-IT">
              <a:latin typeface="Arial" panose="020B0604020202020204" pitchFamily="34" charset="0"/>
            </a:endParaRPr>
          </a:p>
        </p:txBody>
      </p:sp>
      <p:sp>
        <p:nvSpPr>
          <p:cNvPr id="13315"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316"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12347036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D5B21347-6514-4E43-84AC-19F614971162}" type="slidenum">
              <a:rPr lang="it-IT" altLang="it-IT" smtClean="0">
                <a:latin typeface="Arial" panose="020B0604020202020204" pitchFamily="34" charset="0"/>
              </a:rPr>
              <a:pPr>
                <a:spcBef>
                  <a:spcPct val="0"/>
                </a:spcBef>
                <a:buClrTx/>
                <a:buFontTx/>
                <a:buNone/>
              </a:pPr>
              <a:t>57</a:t>
            </a:fld>
            <a:endParaRPr lang="it-IT" altLang="it-IT">
              <a:latin typeface="Arial" panose="020B0604020202020204" pitchFamily="34" charset="0"/>
            </a:endParaRPr>
          </a:p>
        </p:txBody>
      </p:sp>
      <p:sp>
        <p:nvSpPr>
          <p:cNvPr id="15363"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5364"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31847628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3334B4BE-3800-44D8-844B-30D0C309398F}" type="slidenum">
              <a:rPr lang="it-IT" altLang="it-IT" smtClean="0">
                <a:latin typeface="Arial" panose="020B0604020202020204" pitchFamily="34" charset="0"/>
              </a:rPr>
              <a:pPr>
                <a:spcBef>
                  <a:spcPct val="0"/>
                </a:spcBef>
                <a:buClrTx/>
                <a:buFontTx/>
                <a:buNone/>
              </a:pPr>
              <a:t>58</a:t>
            </a:fld>
            <a:endParaRPr lang="it-IT" altLang="it-IT">
              <a:latin typeface="Arial" panose="020B0604020202020204" pitchFamily="34" charset="0"/>
            </a:endParaRPr>
          </a:p>
        </p:txBody>
      </p:sp>
      <p:sp>
        <p:nvSpPr>
          <p:cNvPr id="17411"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7412"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18554954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D306387B-BF20-449A-BCF9-AD7C59C84434}" type="slidenum">
              <a:rPr lang="it-IT" altLang="it-IT" smtClean="0">
                <a:latin typeface="Arial" panose="020B0604020202020204" pitchFamily="34" charset="0"/>
              </a:rPr>
              <a:pPr>
                <a:spcBef>
                  <a:spcPct val="0"/>
                </a:spcBef>
                <a:buClrTx/>
                <a:buFontTx/>
                <a:buNone/>
              </a:pPr>
              <a:t>59</a:t>
            </a:fld>
            <a:endParaRPr lang="it-IT" altLang="it-IT">
              <a:latin typeface="Arial" panose="020B0604020202020204" pitchFamily="34" charset="0"/>
            </a:endParaRPr>
          </a:p>
        </p:txBody>
      </p:sp>
      <p:sp>
        <p:nvSpPr>
          <p:cNvPr id="19459"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460"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36481356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27297900-4AD4-48A0-B2A5-91588FAEF8C9}" type="slidenum">
              <a:rPr lang="it-IT" altLang="it-IT" smtClean="0">
                <a:latin typeface="Arial" panose="020B0604020202020204" pitchFamily="34" charset="0"/>
              </a:rPr>
              <a:pPr>
                <a:spcBef>
                  <a:spcPct val="0"/>
                </a:spcBef>
                <a:buClrTx/>
                <a:buFontTx/>
                <a:buNone/>
              </a:pPr>
              <a:t>60</a:t>
            </a:fld>
            <a:endParaRPr lang="it-IT" altLang="it-IT">
              <a:latin typeface="Arial" panose="020B0604020202020204" pitchFamily="34" charset="0"/>
            </a:endParaRPr>
          </a:p>
        </p:txBody>
      </p:sp>
      <p:sp>
        <p:nvSpPr>
          <p:cNvPr id="21507"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508"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19693573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8B4B0AD9-F4BF-4DE5-8088-F20BE1642A3F}" type="slidenum">
              <a:rPr lang="it-IT" altLang="it-IT" smtClean="0">
                <a:latin typeface="Arial" panose="020B0604020202020204" pitchFamily="34" charset="0"/>
              </a:rPr>
              <a:pPr>
                <a:spcBef>
                  <a:spcPct val="0"/>
                </a:spcBef>
                <a:buClrTx/>
                <a:buFontTx/>
                <a:buNone/>
              </a:pPr>
              <a:t>61</a:t>
            </a:fld>
            <a:endParaRPr lang="it-IT" altLang="it-IT">
              <a:latin typeface="Arial" panose="020B0604020202020204" pitchFamily="34" charset="0"/>
            </a:endParaRPr>
          </a:p>
        </p:txBody>
      </p:sp>
      <p:sp>
        <p:nvSpPr>
          <p:cNvPr id="23555"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3556"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24410113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FE083F1A-F807-47B5-8A42-9E3A39BDB19A}" type="slidenum">
              <a:rPr lang="it-IT" altLang="it-IT" smtClean="0">
                <a:latin typeface="Arial" panose="020B0604020202020204" pitchFamily="34" charset="0"/>
              </a:rPr>
              <a:pPr>
                <a:spcBef>
                  <a:spcPct val="0"/>
                </a:spcBef>
                <a:buClrTx/>
                <a:buFontTx/>
                <a:buNone/>
              </a:pPr>
              <a:t>62</a:t>
            </a:fld>
            <a:endParaRPr lang="it-IT" altLang="it-IT">
              <a:latin typeface="Arial" panose="020B0604020202020204" pitchFamily="34" charset="0"/>
            </a:endParaRPr>
          </a:p>
        </p:txBody>
      </p:sp>
      <p:sp>
        <p:nvSpPr>
          <p:cNvPr id="25603"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5604"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205503921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AD18B51B-1A21-4691-8B87-BF1B87335864}" type="slidenum">
              <a:rPr lang="it-IT" altLang="it-IT" smtClean="0">
                <a:latin typeface="Arial" panose="020B0604020202020204" pitchFamily="34" charset="0"/>
              </a:rPr>
              <a:pPr>
                <a:spcBef>
                  <a:spcPct val="0"/>
                </a:spcBef>
                <a:buClrTx/>
                <a:buFontTx/>
                <a:buNone/>
              </a:pPr>
              <a:t>63</a:t>
            </a:fld>
            <a:endParaRPr lang="it-IT" altLang="it-IT">
              <a:latin typeface="Arial" panose="020B0604020202020204" pitchFamily="34" charset="0"/>
            </a:endParaRPr>
          </a:p>
        </p:txBody>
      </p:sp>
      <p:sp>
        <p:nvSpPr>
          <p:cNvPr id="27651"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7652"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6298370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91B930D9-5693-4CE7-BAD1-B771927177D5}" type="slidenum">
              <a:rPr lang="it-IT" altLang="it-IT" smtClean="0">
                <a:latin typeface="Arial" panose="020B0604020202020204" pitchFamily="34" charset="0"/>
              </a:rPr>
              <a:pPr>
                <a:spcBef>
                  <a:spcPct val="0"/>
                </a:spcBef>
                <a:buClrTx/>
                <a:buFontTx/>
                <a:buNone/>
              </a:pPr>
              <a:t>64</a:t>
            </a:fld>
            <a:endParaRPr lang="it-IT" altLang="it-IT">
              <a:latin typeface="Arial" panose="020B0604020202020204" pitchFamily="34" charset="0"/>
            </a:endParaRPr>
          </a:p>
        </p:txBody>
      </p:sp>
      <p:sp>
        <p:nvSpPr>
          <p:cNvPr id="29699"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9700"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40323039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97AA982D-9308-4BFD-8220-526B90B3939B}" type="slidenum">
              <a:rPr lang="it-IT" altLang="it-IT" smtClean="0">
                <a:latin typeface="Arial" panose="020B0604020202020204" pitchFamily="34" charset="0"/>
              </a:rPr>
              <a:pPr>
                <a:spcBef>
                  <a:spcPct val="0"/>
                </a:spcBef>
                <a:buClrTx/>
                <a:buFontTx/>
                <a:buNone/>
              </a:pPr>
              <a:t>65</a:t>
            </a:fld>
            <a:endParaRPr lang="it-IT" altLang="it-IT">
              <a:latin typeface="Arial" panose="020B0604020202020204" pitchFamily="34" charset="0"/>
            </a:endParaRPr>
          </a:p>
        </p:txBody>
      </p:sp>
      <p:sp>
        <p:nvSpPr>
          <p:cNvPr id="31747"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748"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22214705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863880B3-1587-4A7F-94CE-5ACE51095885}" type="slidenum">
              <a:rPr lang="it-IT" altLang="it-IT" smtClean="0">
                <a:latin typeface="Arial" panose="020B0604020202020204" pitchFamily="34" charset="0"/>
              </a:rPr>
              <a:pPr>
                <a:spcBef>
                  <a:spcPct val="0"/>
                </a:spcBef>
                <a:buClrTx/>
                <a:buFontTx/>
                <a:buNone/>
              </a:pPr>
              <a:t>66</a:t>
            </a:fld>
            <a:endParaRPr lang="it-IT" altLang="it-IT">
              <a:latin typeface="Arial" panose="020B0604020202020204" pitchFamily="34" charset="0"/>
            </a:endParaRPr>
          </a:p>
        </p:txBody>
      </p:sp>
      <p:sp>
        <p:nvSpPr>
          <p:cNvPr id="33795"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3796"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289187526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15B68671-D9F3-4301-9680-B0EDAE9AF65A}" type="slidenum">
              <a:rPr lang="it-IT" altLang="it-IT" smtClean="0">
                <a:latin typeface="Arial" panose="020B0604020202020204" pitchFamily="34" charset="0"/>
              </a:rPr>
              <a:pPr>
                <a:spcBef>
                  <a:spcPct val="0"/>
                </a:spcBef>
                <a:buClrTx/>
                <a:buFontTx/>
                <a:buNone/>
              </a:pPr>
              <a:t>67</a:t>
            </a:fld>
            <a:endParaRPr lang="it-IT" altLang="it-IT">
              <a:latin typeface="Arial" panose="020B0604020202020204" pitchFamily="34" charset="0"/>
            </a:endParaRPr>
          </a:p>
        </p:txBody>
      </p:sp>
      <p:sp>
        <p:nvSpPr>
          <p:cNvPr id="35843"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5844"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247203145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CC24A16C-7A10-4417-BD48-E6BB6748BB22}" type="slidenum">
              <a:rPr lang="it-IT" altLang="it-IT" smtClean="0">
                <a:latin typeface="Arial" panose="020B0604020202020204" pitchFamily="34" charset="0"/>
              </a:rPr>
              <a:pPr>
                <a:spcBef>
                  <a:spcPct val="0"/>
                </a:spcBef>
                <a:buClrTx/>
                <a:buFontTx/>
                <a:buNone/>
              </a:pPr>
              <a:t>68</a:t>
            </a:fld>
            <a:endParaRPr lang="it-IT" altLang="it-IT">
              <a:latin typeface="Arial" panose="020B0604020202020204" pitchFamily="34" charset="0"/>
            </a:endParaRPr>
          </a:p>
        </p:txBody>
      </p:sp>
      <p:sp>
        <p:nvSpPr>
          <p:cNvPr id="37891"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7892"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33375491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9ECB5FC8-4128-4DF4-AC86-F4B0A4D8265B}" type="slidenum">
              <a:rPr lang="it-IT" altLang="it-IT" smtClean="0">
                <a:latin typeface="Arial" panose="020B0604020202020204" pitchFamily="34" charset="0"/>
              </a:rPr>
              <a:pPr>
                <a:spcBef>
                  <a:spcPct val="0"/>
                </a:spcBef>
                <a:buClrTx/>
                <a:buFontTx/>
                <a:buNone/>
              </a:pPr>
              <a:t>71</a:t>
            </a:fld>
            <a:endParaRPr lang="it-IT" altLang="it-IT">
              <a:latin typeface="Arial" panose="020B0604020202020204" pitchFamily="34" charset="0"/>
            </a:endParaRPr>
          </a:p>
        </p:txBody>
      </p:sp>
      <p:sp>
        <p:nvSpPr>
          <p:cNvPr id="41987"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1988"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99886828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7046594B-D085-419C-854E-21B04C26FBCC}" type="slidenum">
              <a:rPr lang="it-IT" altLang="it-IT" smtClean="0">
                <a:latin typeface="Arial" panose="020B0604020202020204" pitchFamily="34" charset="0"/>
              </a:rPr>
              <a:pPr>
                <a:spcBef>
                  <a:spcPct val="0"/>
                </a:spcBef>
                <a:buClrTx/>
                <a:buFontTx/>
                <a:buNone/>
              </a:pPr>
              <a:t>72</a:t>
            </a:fld>
            <a:endParaRPr lang="it-IT" altLang="it-IT">
              <a:latin typeface="Arial" panose="020B0604020202020204" pitchFamily="34" charset="0"/>
            </a:endParaRPr>
          </a:p>
        </p:txBody>
      </p:sp>
      <p:sp>
        <p:nvSpPr>
          <p:cNvPr id="44035"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4036"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339893884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45FA12B5-97E6-41A9-995F-996F1CE4D8DB}" type="slidenum">
              <a:rPr lang="it-IT" altLang="it-IT" smtClean="0">
                <a:latin typeface="Arial" panose="020B0604020202020204" pitchFamily="34" charset="0"/>
              </a:rPr>
              <a:pPr>
                <a:spcBef>
                  <a:spcPct val="0"/>
                </a:spcBef>
                <a:buClrTx/>
                <a:buFontTx/>
                <a:buNone/>
              </a:pPr>
              <a:t>73</a:t>
            </a:fld>
            <a:endParaRPr lang="it-IT" altLang="it-IT">
              <a:latin typeface="Arial" panose="020B0604020202020204" pitchFamily="34" charset="0"/>
            </a:endParaRPr>
          </a:p>
        </p:txBody>
      </p:sp>
      <p:sp>
        <p:nvSpPr>
          <p:cNvPr id="46083"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6084"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251876050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13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12D939CC-7942-47C9-901A-2E3CBAF51E8B}" type="slidenum">
              <a:rPr lang="it-IT" altLang="it-IT" smtClean="0">
                <a:latin typeface="Arial" panose="020B0604020202020204" pitchFamily="34" charset="0"/>
              </a:rPr>
              <a:pPr>
                <a:spcBef>
                  <a:spcPct val="0"/>
                </a:spcBef>
                <a:buClrTx/>
                <a:buFontTx/>
                <a:buNone/>
              </a:pPr>
              <a:t>74</a:t>
            </a:fld>
            <a:endParaRPr lang="it-IT" altLang="it-IT">
              <a:latin typeface="Arial" panose="020B0604020202020204" pitchFamily="34" charset="0"/>
            </a:endParaRPr>
          </a:p>
        </p:txBody>
      </p:sp>
      <p:sp>
        <p:nvSpPr>
          <p:cNvPr id="48131"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8132"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345252258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D02F6E49-9797-4A5F-AA07-FBEDEB0A844B}" type="slidenum">
              <a:rPr lang="it-IT" altLang="it-IT" smtClean="0">
                <a:latin typeface="Arial" panose="020B0604020202020204" pitchFamily="34" charset="0"/>
              </a:rPr>
              <a:pPr>
                <a:spcBef>
                  <a:spcPct val="0"/>
                </a:spcBef>
                <a:buClrTx/>
                <a:buFontTx/>
                <a:buNone/>
              </a:pPr>
              <a:t>75</a:t>
            </a:fld>
            <a:endParaRPr lang="it-IT" altLang="it-IT">
              <a:latin typeface="Arial" panose="020B0604020202020204" pitchFamily="34" charset="0"/>
            </a:endParaRPr>
          </a:p>
        </p:txBody>
      </p:sp>
      <p:sp>
        <p:nvSpPr>
          <p:cNvPr id="50179"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0180"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128279160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222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BDAE4059-09AF-4ABD-8B62-71390865BBD4}" type="slidenum">
              <a:rPr lang="it-IT" altLang="it-IT" smtClean="0">
                <a:latin typeface="Arial" panose="020B0604020202020204" pitchFamily="34" charset="0"/>
              </a:rPr>
              <a:pPr>
                <a:spcBef>
                  <a:spcPct val="0"/>
                </a:spcBef>
                <a:buClrTx/>
                <a:buFontTx/>
                <a:buNone/>
              </a:pPr>
              <a:t>76</a:t>
            </a:fld>
            <a:endParaRPr lang="it-IT" altLang="it-IT">
              <a:latin typeface="Arial" panose="020B0604020202020204" pitchFamily="34" charset="0"/>
            </a:endParaRPr>
          </a:p>
        </p:txBody>
      </p:sp>
      <p:sp>
        <p:nvSpPr>
          <p:cNvPr id="52227"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2228"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366493837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427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EFBFA73A-848C-4447-8154-C995AF0A95E1}" type="slidenum">
              <a:rPr lang="it-IT" altLang="it-IT" smtClean="0">
                <a:latin typeface="Arial" panose="020B0604020202020204" pitchFamily="34" charset="0"/>
              </a:rPr>
              <a:pPr>
                <a:spcBef>
                  <a:spcPct val="0"/>
                </a:spcBef>
                <a:buClrTx/>
                <a:buFontTx/>
                <a:buNone/>
              </a:pPr>
              <a:t>77</a:t>
            </a:fld>
            <a:endParaRPr lang="it-IT" altLang="it-IT">
              <a:latin typeface="Arial" panose="020B0604020202020204" pitchFamily="34" charset="0"/>
            </a:endParaRPr>
          </a:p>
        </p:txBody>
      </p:sp>
      <p:sp>
        <p:nvSpPr>
          <p:cNvPr id="54275"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4276"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32629938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EC2705B8-4F69-4A98-9EC9-CB0C5CC919ED}" type="slidenum">
              <a:rPr lang="it-IT" altLang="it-IT" smtClean="0">
                <a:latin typeface="Arial" panose="020B0604020202020204" pitchFamily="34" charset="0"/>
              </a:rPr>
              <a:pPr>
                <a:spcBef>
                  <a:spcPct val="0"/>
                </a:spcBef>
                <a:buClrTx/>
                <a:buFontTx/>
                <a:buNone/>
              </a:pPr>
              <a:t>78</a:t>
            </a:fld>
            <a:endParaRPr lang="it-IT" altLang="it-IT">
              <a:latin typeface="Arial" panose="020B0604020202020204" pitchFamily="34" charset="0"/>
            </a:endParaRPr>
          </a:p>
        </p:txBody>
      </p:sp>
      <p:sp>
        <p:nvSpPr>
          <p:cNvPr id="56323"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6324"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427018796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D8D49E34-4BFB-4D74-B9AE-2F774CB1F438}" type="slidenum">
              <a:rPr lang="it-IT" altLang="it-IT" smtClean="0">
                <a:latin typeface="Arial" panose="020B0604020202020204" pitchFamily="34" charset="0"/>
              </a:rPr>
              <a:pPr>
                <a:spcBef>
                  <a:spcPct val="0"/>
                </a:spcBef>
                <a:buClrTx/>
                <a:buFontTx/>
                <a:buNone/>
              </a:pPr>
              <a:t>79</a:t>
            </a:fld>
            <a:endParaRPr lang="it-IT" altLang="it-IT">
              <a:latin typeface="Arial" panose="020B0604020202020204" pitchFamily="34" charset="0"/>
            </a:endParaRPr>
          </a:p>
        </p:txBody>
      </p:sp>
      <p:sp>
        <p:nvSpPr>
          <p:cNvPr id="58371"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8372"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27735364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spcBef>
                <a:spcPct val="0"/>
              </a:spcBef>
              <a:buClrTx/>
              <a:buFontTx/>
              <a:buNone/>
            </a:pPr>
            <a:fld id="{D2F318D2-747D-4453-B115-71E55D04AD6A}" type="slidenum">
              <a:rPr lang="it-IT" altLang="it-IT" smtClean="0">
                <a:latin typeface="Arial" panose="020B0604020202020204" pitchFamily="34" charset="0"/>
              </a:rPr>
              <a:pPr>
                <a:spcBef>
                  <a:spcPct val="0"/>
                </a:spcBef>
                <a:buClrTx/>
                <a:buFontTx/>
                <a:buNone/>
              </a:pPr>
              <a:t>80</a:t>
            </a:fld>
            <a:endParaRPr lang="it-IT" altLang="it-IT">
              <a:latin typeface="Arial" panose="020B0604020202020204" pitchFamily="34" charset="0"/>
            </a:endParaRPr>
          </a:p>
        </p:txBody>
      </p:sp>
      <p:sp>
        <p:nvSpPr>
          <p:cNvPr id="60419" name="Rectangle 1"/>
          <p:cNvSpPr>
            <a:spLocks noGrp="1" noRot="1" noChangeAspect="1" noChangeArrowheads="1" noTextEdit="1"/>
          </p:cNvSpPr>
          <p:nvPr>
            <p:ph type="sldImg"/>
          </p:nvPr>
        </p:nvSpPr>
        <p:spPr>
          <a:xfrm>
            <a:off x="138113" y="768350"/>
            <a:ext cx="6823075" cy="3838575"/>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0420" name="Rectangle 2"/>
          <p:cNvSpPr>
            <a:spLocks noGrp="1" noChangeArrowheads="1"/>
          </p:cNvSpPr>
          <p:nvPr>
            <p:ph type="body" idx="1"/>
          </p:nvPr>
        </p:nvSpPr>
        <p:spPr>
          <a:xfrm>
            <a:off x="946150" y="4862513"/>
            <a:ext cx="5207000" cy="460375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extLst>
      <p:ext uri="{BB962C8B-B14F-4D97-AF65-F5344CB8AC3E}">
        <p14:creationId xmlns:p14="http://schemas.microsoft.com/office/powerpoint/2010/main" val="3823234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6BF1B47A-7497-4453-A6D9-BBC3A752F453}" type="datetimeFigureOut">
              <a:rPr lang="it-IT" smtClean="0"/>
              <a:t>11/12/2019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E64A3B8-8C80-4F85-8E2B-C1E60A2DD742}" type="slidenum">
              <a:rPr lang="it-IT" smtClean="0"/>
              <a:t>‹N›</a:t>
            </a:fld>
            <a:endParaRPr lang="it-IT"/>
          </a:p>
        </p:txBody>
      </p:sp>
    </p:spTree>
    <p:extLst>
      <p:ext uri="{BB962C8B-B14F-4D97-AF65-F5344CB8AC3E}">
        <p14:creationId xmlns:p14="http://schemas.microsoft.com/office/powerpoint/2010/main" val="2796300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6BF1B47A-7497-4453-A6D9-BBC3A752F453}" type="datetimeFigureOut">
              <a:rPr lang="it-IT" smtClean="0"/>
              <a:t>11/12/2019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E64A3B8-8C80-4F85-8E2B-C1E60A2DD742}" type="slidenum">
              <a:rPr lang="it-IT" smtClean="0"/>
              <a:t>‹N›</a:t>
            </a:fld>
            <a:endParaRPr lang="it-IT"/>
          </a:p>
        </p:txBody>
      </p:sp>
    </p:spTree>
    <p:extLst>
      <p:ext uri="{BB962C8B-B14F-4D97-AF65-F5344CB8AC3E}">
        <p14:creationId xmlns:p14="http://schemas.microsoft.com/office/powerpoint/2010/main" val="1411204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Modifica gli stili del testo dello schema</a:t>
            </a:r>
          </a:p>
        </p:txBody>
      </p:sp>
      <p:sp>
        <p:nvSpPr>
          <p:cNvPr id="4" name="Segnaposto data 3"/>
          <p:cNvSpPr>
            <a:spLocks noGrp="1"/>
          </p:cNvSpPr>
          <p:nvPr>
            <p:ph type="dt" sz="half" idx="10"/>
          </p:nvPr>
        </p:nvSpPr>
        <p:spPr/>
        <p:txBody>
          <a:bodyPr/>
          <a:lstStyle/>
          <a:p>
            <a:fld id="{6BF1B47A-7497-4453-A6D9-BBC3A752F453}" type="datetimeFigureOut">
              <a:rPr lang="it-IT" smtClean="0"/>
              <a:t>11/12/2019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E64A3B8-8C80-4F85-8E2B-C1E60A2DD742}" type="slidenum">
              <a:rPr lang="it-IT" smtClean="0"/>
              <a:t>‹N›</a:t>
            </a:fld>
            <a:endParaRPr lang="it-IT"/>
          </a:p>
        </p:txBody>
      </p:sp>
    </p:spTree>
    <p:extLst>
      <p:ext uri="{BB962C8B-B14F-4D97-AF65-F5344CB8AC3E}">
        <p14:creationId xmlns:p14="http://schemas.microsoft.com/office/powerpoint/2010/main" val="2312300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838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6BF1B47A-7497-4453-A6D9-BBC3A752F453}" type="datetimeFigureOut">
              <a:rPr lang="it-IT" smtClean="0"/>
              <a:t>11/12/2019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CE64A3B8-8C80-4F85-8E2B-C1E60A2DD742}" type="slidenum">
              <a:rPr lang="it-IT" smtClean="0"/>
              <a:t>‹N›</a:t>
            </a:fld>
            <a:endParaRPr lang="it-IT"/>
          </a:p>
        </p:txBody>
      </p:sp>
    </p:spTree>
    <p:extLst>
      <p:ext uri="{BB962C8B-B14F-4D97-AF65-F5344CB8AC3E}">
        <p14:creationId xmlns:p14="http://schemas.microsoft.com/office/powerpoint/2010/main" val="15986809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lo stile del titolo</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6BF1B47A-7497-4453-A6D9-BBC3A752F453}" type="datetimeFigureOut">
              <a:rPr lang="it-IT" smtClean="0"/>
              <a:t>11/12/2019</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CE64A3B8-8C80-4F85-8E2B-C1E60A2DD742}" type="slidenum">
              <a:rPr lang="it-IT" smtClean="0"/>
              <a:t>‹N›</a:t>
            </a:fld>
            <a:endParaRPr lang="it-IT"/>
          </a:p>
        </p:txBody>
      </p:sp>
    </p:spTree>
    <p:extLst>
      <p:ext uri="{BB962C8B-B14F-4D97-AF65-F5344CB8AC3E}">
        <p14:creationId xmlns:p14="http://schemas.microsoft.com/office/powerpoint/2010/main" val="3662466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6BF1B47A-7497-4453-A6D9-BBC3A752F453}" type="datetimeFigureOut">
              <a:rPr lang="it-IT" smtClean="0"/>
              <a:t>11/12/2019</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CE64A3B8-8C80-4F85-8E2B-C1E60A2DD742}" type="slidenum">
              <a:rPr lang="it-IT" smtClean="0"/>
              <a:t>‹N›</a:t>
            </a:fld>
            <a:endParaRPr lang="it-IT"/>
          </a:p>
        </p:txBody>
      </p:sp>
    </p:spTree>
    <p:extLst>
      <p:ext uri="{BB962C8B-B14F-4D97-AF65-F5344CB8AC3E}">
        <p14:creationId xmlns:p14="http://schemas.microsoft.com/office/powerpoint/2010/main" val="5715646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6BF1B47A-7497-4453-A6D9-BBC3A752F453}" type="datetimeFigureOut">
              <a:rPr lang="it-IT" smtClean="0"/>
              <a:t>11/12/2019</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CE64A3B8-8C80-4F85-8E2B-C1E60A2DD742}" type="slidenum">
              <a:rPr lang="it-IT" smtClean="0"/>
              <a:t>‹N›</a:t>
            </a:fld>
            <a:endParaRPr lang="it-IT"/>
          </a:p>
        </p:txBody>
      </p:sp>
    </p:spTree>
    <p:extLst>
      <p:ext uri="{BB962C8B-B14F-4D97-AF65-F5344CB8AC3E}">
        <p14:creationId xmlns:p14="http://schemas.microsoft.com/office/powerpoint/2010/main" val="3110800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p:cNvSpPr>
            <a:spLocks noGrp="1"/>
          </p:cNvSpPr>
          <p:nvPr>
            <p:ph type="dt" sz="half" idx="10"/>
          </p:nvPr>
        </p:nvSpPr>
        <p:spPr/>
        <p:txBody>
          <a:bodyPr/>
          <a:lstStyle/>
          <a:p>
            <a:fld id="{6BF1B47A-7497-4453-A6D9-BBC3A752F453}" type="datetimeFigureOut">
              <a:rPr lang="it-IT" smtClean="0"/>
              <a:t>11/12/2019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CE64A3B8-8C80-4F85-8E2B-C1E60A2DD742}" type="slidenum">
              <a:rPr lang="it-IT" smtClean="0"/>
              <a:t>‹N›</a:t>
            </a:fld>
            <a:endParaRPr lang="it-IT"/>
          </a:p>
        </p:txBody>
      </p:sp>
    </p:spTree>
    <p:extLst>
      <p:ext uri="{BB962C8B-B14F-4D97-AF65-F5344CB8AC3E}">
        <p14:creationId xmlns:p14="http://schemas.microsoft.com/office/powerpoint/2010/main" val="1822559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Modifica gli stili del testo dello schema</a:t>
            </a:r>
          </a:p>
        </p:txBody>
      </p:sp>
      <p:sp>
        <p:nvSpPr>
          <p:cNvPr id="5" name="Segnaposto data 4"/>
          <p:cNvSpPr>
            <a:spLocks noGrp="1"/>
          </p:cNvSpPr>
          <p:nvPr>
            <p:ph type="dt" sz="half" idx="10"/>
          </p:nvPr>
        </p:nvSpPr>
        <p:spPr/>
        <p:txBody>
          <a:bodyPr/>
          <a:lstStyle/>
          <a:p>
            <a:fld id="{6BF1B47A-7497-4453-A6D9-BBC3A752F453}" type="datetimeFigureOut">
              <a:rPr lang="it-IT" smtClean="0"/>
              <a:t>11/12/2019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CE64A3B8-8C80-4F85-8E2B-C1E60A2DD742}" type="slidenum">
              <a:rPr lang="it-IT" smtClean="0"/>
              <a:t>‹N›</a:t>
            </a:fld>
            <a:endParaRPr lang="it-IT"/>
          </a:p>
        </p:txBody>
      </p:sp>
    </p:spTree>
    <p:extLst>
      <p:ext uri="{BB962C8B-B14F-4D97-AF65-F5344CB8AC3E}">
        <p14:creationId xmlns:p14="http://schemas.microsoft.com/office/powerpoint/2010/main" val="2357369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6BF1B47A-7497-4453-A6D9-BBC3A752F453}" type="datetimeFigureOut">
              <a:rPr lang="it-IT" smtClean="0"/>
              <a:t>11/12/2019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E64A3B8-8C80-4F85-8E2B-C1E60A2DD742}" type="slidenum">
              <a:rPr lang="it-IT" smtClean="0"/>
              <a:t>‹N›</a:t>
            </a:fld>
            <a:endParaRPr lang="it-IT"/>
          </a:p>
        </p:txBody>
      </p:sp>
    </p:spTree>
    <p:extLst>
      <p:ext uri="{BB962C8B-B14F-4D97-AF65-F5344CB8AC3E}">
        <p14:creationId xmlns:p14="http://schemas.microsoft.com/office/powerpoint/2010/main" val="24763297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6BF1B47A-7497-4453-A6D9-BBC3A752F453}" type="datetimeFigureOut">
              <a:rPr lang="it-IT" smtClean="0"/>
              <a:t>11/12/2019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CE64A3B8-8C80-4F85-8E2B-C1E60A2DD742}" type="slidenum">
              <a:rPr lang="it-IT" smtClean="0"/>
              <a:t>‹N›</a:t>
            </a:fld>
            <a:endParaRPr lang="it-IT"/>
          </a:p>
        </p:txBody>
      </p:sp>
    </p:spTree>
    <p:extLst>
      <p:ext uri="{BB962C8B-B14F-4D97-AF65-F5344CB8AC3E}">
        <p14:creationId xmlns:p14="http://schemas.microsoft.com/office/powerpoint/2010/main" val="29770882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09601" y="128588"/>
            <a:ext cx="10970684" cy="1433512"/>
          </a:xfrm>
        </p:spPr>
        <p:txBody>
          <a:bodyPr/>
          <a:lstStyle/>
          <a:p>
            <a:r>
              <a:rPr lang="it-IT"/>
              <a:t>Fare clic per modificare lo stile del titolo</a:t>
            </a:r>
          </a:p>
        </p:txBody>
      </p:sp>
      <p:sp>
        <p:nvSpPr>
          <p:cNvPr id="3" name="Segnaposto testo 2"/>
          <p:cNvSpPr>
            <a:spLocks noGrp="1"/>
          </p:cNvSpPr>
          <p:nvPr>
            <p:ph type="body" sz="half" idx="1"/>
          </p:nvPr>
        </p:nvSpPr>
        <p:spPr>
          <a:xfrm>
            <a:off x="609601" y="1600201"/>
            <a:ext cx="5382684" cy="4524375"/>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95484" y="1600201"/>
            <a:ext cx="5384800" cy="4524375"/>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Rectangle 3"/>
          <p:cNvSpPr>
            <a:spLocks noGrp="1" noChangeArrowheads="1"/>
          </p:cNvSpPr>
          <p:nvPr>
            <p:ph type="dt" idx="10"/>
          </p:nvPr>
        </p:nvSpPr>
        <p:spPr>
          <a:ln/>
        </p:spPr>
        <p:txBody>
          <a:bodyPr/>
          <a:lstStyle>
            <a:lvl1pPr>
              <a:defRPr/>
            </a:lvl1pPr>
          </a:lstStyle>
          <a:p>
            <a:pPr>
              <a:defRPr/>
            </a:pPr>
            <a:endParaRPr lang="en-US" altLang="it-IT"/>
          </a:p>
        </p:txBody>
      </p:sp>
      <p:sp>
        <p:nvSpPr>
          <p:cNvPr id="6" name="Rectangle 4"/>
          <p:cNvSpPr>
            <a:spLocks noGrp="1" noChangeArrowheads="1"/>
          </p:cNvSpPr>
          <p:nvPr>
            <p:ph type="ftr" idx="11"/>
          </p:nvPr>
        </p:nvSpPr>
        <p:spPr>
          <a:ln/>
        </p:spPr>
        <p:txBody>
          <a:bodyPr/>
          <a:lstStyle>
            <a:lvl1pPr>
              <a:defRPr/>
            </a:lvl1pPr>
          </a:lstStyle>
          <a:p>
            <a:pPr>
              <a:defRPr/>
            </a:pPr>
            <a:endParaRPr lang="it-IT" altLang="it-IT"/>
          </a:p>
        </p:txBody>
      </p:sp>
      <p:sp>
        <p:nvSpPr>
          <p:cNvPr id="7" name="Rectangle 5"/>
          <p:cNvSpPr>
            <a:spLocks noGrp="1" noChangeArrowheads="1"/>
          </p:cNvSpPr>
          <p:nvPr>
            <p:ph type="sldNum" idx="12"/>
          </p:nvPr>
        </p:nvSpPr>
        <p:spPr>
          <a:ln/>
        </p:spPr>
        <p:txBody>
          <a:bodyPr/>
          <a:lstStyle>
            <a:lvl1pPr>
              <a:defRPr/>
            </a:lvl1pPr>
          </a:lstStyle>
          <a:p>
            <a:pPr>
              <a:defRPr/>
            </a:pPr>
            <a:fld id="{5E329E7F-FF13-4D0F-AA66-F6AECCEBC8B2}" type="slidenum">
              <a:rPr lang="it-IT" altLang="it-IT"/>
              <a:pPr>
                <a:defRPr/>
              </a:pPr>
              <a:t>‹N›</a:t>
            </a:fld>
            <a:endParaRPr lang="it-IT" altLang="it-IT"/>
          </a:p>
        </p:txBody>
      </p:sp>
    </p:spTree>
    <p:extLst>
      <p:ext uri="{BB962C8B-B14F-4D97-AF65-F5344CB8AC3E}">
        <p14:creationId xmlns:p14="http://schemas.microsoft.com/office/powerpoint/2010/main" val="1589993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F1B47A-7497-4453-A6D9-BBC3A752F453}" type="datetimeFigureOut">
              <a:rPr lang="it-IT" smtClean="0"/>
              <a:t>11/12/2019</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64A3B8-8C80-4F85-8E2B-C1E60A2DD742}" type="slidenum">
              <a:rPr lang="it-IT" smtClean="0"/>
              <a:t>‹N›</a:t>
            </a:fld>
            <a:endParaRPr lang="it-IT"/>
          </a:p>
        </p:txBody>
      </p:sp>
    </p:spTree>
    <p:extLst>
      <p:ext uri="{BB962C8B-B14F-4D97-AF65-F5344CB8AC3E}">
        <p14:creationId xmlns:p14="http://schemas.microsoft.com/office/powerpoint/2010/main" val="26677833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24.xml"/><Relationship Id="rId1" Type="http://schemas.openxmlformats.org/officeDocument/2006/relationships/slideLayout" Target="../slideLayouts/slideLayout12.xml"/><Relationship Id="rId5" Type="http://schemas.openxmlformats.org/officeDocument/2006/relationships/image" Target="../media/image8.jpeg"/><Relationship Id="rId4" Type="http://schemas.openxmlformats.org/officeDocument/2006/relationships/image" Target="../media/image7.png"/></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26.xml"/><Relationship Id="rId7" Type="http://schemas.openxmlformats.org/officeDocument/2006/relationships/image" Target="../media/image10.wmf"/><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9.wmf"/><Relationship Id="rId4" Type="http://schemas.openxmlformats.org/officeDocument/2006/relationships/oleObject" Target="../embeddings/oleObject1.bin"/></Relationships>
</file>

<file path=ppt/slides/_rels/slide5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38.xml"/><Relationship Id="rId1" Type="http://schemas.openxmlformats.org/officeDocument/2006/relationships/slideLayout" Target="../slideLayouts/slideLayout4.xml"/><Relationship Id="rId4" Type="http://schemas.openxmlformats.org/officeDocument/2006/relationships/image" Target="../media/image19.jpeg"/></Relationships>
</file>

<file path=ppt/slides/_rels/slide6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a:t>Lezione 3</a:t>
            </a:r>
          </a:p>
        </p:txBody>
      </p:sp>
      <p:sp>
        <p:nvSpPr>
          <p:cNvPr id="3" name="Sottotitolo 2"/>
          <p:cNvSpPr>
            <a:spLocks noGrp="1"/>
          </p:cNvSpPr>
          <p:nvPr>
            <p:ph type="subTitle" idx="1"/>
          </p:nvPr>
        </p:nvSpPr>
        <p:spPr/>
        <p:txBody>
          <a:bodyPr/>
          <a:lstStyle/>
          <a:p>
            <a:r>
              <a:rPr lang="it-IT" dirty="0"/>
              <a:t>Dr.ssa Carla Guerriero</a:t>
            </a:r>
          </a:p>
        </p:txBody>
      </p:sp>
    </p:spTree>
    <p:extLst>
      <p:ext uri="{BB962C8B-B14F-4D97-AF65-F5344CB8AC3E}">
        <p14:creationId xmlns:p14="http://schemas.microsoft.com/office/powerpoint/2010/main" val="2613150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Outline</a:t>
            </a:r>
            <a:r>
              <a:rPr lang="it-IT" dirty="0"/>
              <a:t> </a:t>
            </a:r>
          </a:p>
        </p:txBody>
      </p:sp>
      <p:sp>
        <p:nvSpPr>
          <p:cNvPr id="3" name="Segnaposto contenuto 2"/>
          <p:cNvSpPr>
            <a:spLocks noGrp="1"/>
          </p:cNvSpPr>
          <p:nvPr>
            <p:ph idx="1"/>
          </p:nvPr>
        </p:nvSpPr>
        <p:spPr/>
        <p:txBody>
          <a:bodyPr/>
          <a:lstStyle/>
          <a:p>
            <a:r>
              <a:rPr lang="it-IT" dirty="0"/>
              <a:t>Sostenibilità debole e Regola di </a:t>
            </a:r>
            <a:r>
              <a:rPr lang="it-IT" dirty="0" err="1"/>
              <a:t>Hartwick</a:t>
            </a:r>
            <a:endParaRPr lang="it-IT" dirty="0"/>
          </a:p>
          <a:p>
            <a:r>
              <a:rPr lang="it-IT" dirty="0"/>
              <a:t>Efficienza dinamica vs. statica</a:t>
            </a:r>
          </a:p>
          <a:p>
            <a:r>
              <a:rPr lang="it-IT" dirty="0"/>
              <a:t>Sfruttamento di una risorsa non rinnovabile</a:t>
            </a:r>
          </a:p>
        </p:txBody>
      </p:sp>
    </p:spTree>
    <p:extLst>
      <p:ext uri="{BB962C8B-B14F-4D97-AF65-F5344CB8AC3E}">
        <p14:creationId xmlns:p14="http://schemas.microsoft.com/office/powerpoint/2010/main" val="23162441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Efficienza dinamica vs. efficienza statica</a:t>
            </a:r>
          </a:p>
        </p:txBody>
      </p:sp>
      <p:sp>
        <p:nvSpPr>
          <p:cNvPr id="3" name="Segnaposto contenuto 2"/>
          <p:cNvSpPr>
            <a:spLocks noGrp="1"/>
          </p:cNvSpPr>
          <p:nvPr>
            <p:ph idx="1"/>
          </p:nvPr>
        </p:nvSpPr>
        <p:spPr/>
        <p:txBody>
          <a:bodyPr/>
          <a:lstStyle/>
          <a:p>
            <a:r>
              <a:rPr lang="it-IT" dirty="0"/>
              <a:t>Se le decisioni di come allocare/consumare le risorse riguardano un unico periodo –il tempo non è un fattore importante- efficienza statica.</a:t>
            </a:r>
          </a:p>
          <a:p>
            <a:r>
              <a:rPr lang="it-IT" dirty="0"/>
              <a:t>Se le decisioni di come allocare/consumare le risorse oggi influenzano le decisioni allocative future in questo caso è necessario fare riferimento all’efficienza dinamica.</a:t>
            </a:r>
          </a:p>
          <a:p>
            <a:pPr marL="514350" indent="-514350">
              <a:buFont typeface="+mj-lt"/>
              <a:buAutoNum type="arabicPeriod"/>
            </a:pPr>
            <a:r>
              <a:rPr lang="it-IT" dirty="0"/>
              <a:t>Il numero di anni –</a:t>
            </a:r>
            <a:r>
              <a:rPr lang="it-IT" b="1" dirty="0"/>
              <a:t>n</a:t>
            </a:r>
            <a:r>
              <a:rPr lang="it-IT" dirty="0"/>
              <a:t> periodi- in cui considerare i costi e i benefici.</a:t>
            </a:r>
          </a:p>
          <a:p>
            <a:pPr marL="514350" indent="-514350">
              <a:buFont typeface="+mj-lt"/>
              <a:buAutoNum type="arabicPeriod"/>
            </a:pPr>
            <a:r>
              <a:rPr lang="it-IT" dirty="0"/>
              <a:t>Il tasso di sconto: i benefici e i costi futuri devono essere attualizzati mediante un tasso di sconto </a:t>
            </a:r>
            <a:r>
              <a:rPr lang="it-IT" b="1" dirty="0"/>
              <a:t>r</a:t>
            </a:r>
            <a:r>
              <a:rPr lang="it-IT" dirty="0"/>
              <a:t> . </a:t>
            </a:r>
          </a:p>
        </p:txBody>
      </p:sp>
    </p:spTree>
    <p:extLst>
      <p:ext uri="{BB962C8B-B14F-4D97-AF65-F5344CB8AC3E}">
        <p14:creationId xmlns:p14="http://schemas.microsoft.com/office/powerpoint/2010/main" val="3639517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Efficienza dinamica</a:t>
            </a:r>
          </a:p>
        </p:txBody>
      </p:sp>
      <p:sp>
        <p:nvSpPr>
          <p:cNvPr id="3" name="Segnaposto contenuto 2"/>
          <p:cNvSpPr>
            <a:spLocks noGrp="1"/>
          </p:cNvSpPr>
          <p:nvPr>
            <p:ph idx="1"/>
          </p:nvPr>
        </p:nvSpPr>
        <p:spPr/>
        <p:txBody>
          <a:bodyPr/>
          <a:lstStyle/>
          <a:p>
            <a:r>
              <a:rPr lang="it-IT" dirty="0"/>
              <a:t>Se l’obbiettivo è massimizzare i profitti derivanti dall’estrazione di una risorsa in n periodi la formula da applicare sarà la seguente:</a:t>
            </a:r>
          </a:p>
          <a:p>
            <a:endParaRPr lang="it-IT" dirty="0"/>
          </a:p>
          <a:p>
            <a:r>
              <a:rPr lang="it-IT" dirty="0"/>
              <a:t>VA=(P0-C0)+(P1-C1)/(1+r)+(P2-C2)/(1+r)</a:t>
            </a:r>
            <a:r>
              <a:rPr lang="it-IT" baseline="30000" dirty="0"/>
              <a:t>2</a:t>
            </a:r>
            <a:r>
              <a:rPr lang="it-IT" dirty="0"/>
              <a:t>….+(PN-CN)/(1+r)</a:t>
            </a:r>
            <a:r>
              <a:rPr lang="it-IT" baseline="30000" dirty="0"/>
              <a:t>n</a:t>
            </a:r>
          </a:p>
          <a:p>
            <a:pPr marL="0" indent="0">
              <a:buNone/>
            </a:pPr>
            <a:endParaRPr lang="it-IT" baseline="30000" dirty="0"/>
          </a:p>
          <a:p>
            <a:pPr marL="0" indent="0">
              <a:buNone/>
            </a:pPr>
            <a:r>
              <a:rPr lang="it-IT" dirty="0"/>
              <a:t>Va=valore atteso dei benefici netti </a:t>
            </a:r>
          </a:p>
          <a:p>
            <a:pPr marL="0" indent="0">
              <a:buNone/>
            </a:pPr>
            <a:r>
              <a:rPr lang="it-IT" dirty="0"/>
              <a:t>P = prezzo della risorsa</a:t>
            </a:r>
          </a:p>
          <a:p>
            <a:pPr marL="0" indent="0">
              <a:buNone/>
            </a:pPr>
            <a:r>
              <a:rPr lang="it-IT" dirty="0"/>
              <a:t>C=costo marginale di estrazione </a:t>
            </a:r>
          </a:p>
          <a:p>
            <a:pPr marL="0" indent="0">
              <a:buNone/>
            </a:pPr>
            <a:r>
              <a:rPr lang="it-IT" dirty="0"/>
              <a:t>n= periodo di esaurimento della risorsa</a:t>
            </a:r>
          </a:p>
          <a:p>
            <a:pPr marL="0" indent="0">
              <a:buNone/>
            </a:pPr>
            <a:endParaRPr lang="it-IT" baseline="30000" dirty="0"/>
          </a:p>
        </p:txBody>
      </p:sp>
    </p:spTree>
    <p:extLst>
      <p:ext uri="{BB962C8B-B14F-4D97-AF65-F5344CB8AC3E}">
        <p14:creationId xmlns:p14="http://schemas.microsoft.com/office/powerpoint/2010/main" val="3240324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Tasso di sconto</a:t>
            </a:r>
          </a:p>
        </p:txBody>
      </p:sp>
      <p:sp>
        <p:nvSpPr>
          <p:cNvPr id="3" name="Segnaposto contenuto 2"/>
          <p:cNvSpPr>
            <a:spLocks noGrp="1"/>
          </p:cNvSpPr>
          <p:nvPr>
            <p:ph idx="1"/>
          </p:nvPr>
        </p:nvSpPr>
        <p:spPr/>
        <p:txBody>
          <a:bodyPr/>
          <a:lstStyle/>
          <a:p>
            <a:r>
              <a:rPr lang="it-IT" dirty="0"/>
              <a:t>Saggio di preferenza intertemporale (SPT)</a:t>
            </a:r>
          </a:p>
          <a:p>
            <a:r>
              <a:rPr lang="it-IT" dirty="0"/>
              <a:t>Costo opportunità sociale del capitale (COS)</a:t>
            </a:r>
          </a:p>
          <a:p>
            <a:endParaRPr lang="it-IT" dirty="0"/>
          </a:p>
          <a:p>
            <a:r>
              <a:rPr lang="it-IT" dirty="0"/>
              <a:t>SPT=r=COS</a:t>
            </a:r>
          </a:p>
          <a:p>
            <a:endParaRPr lang="it-IT" dirty="0"/>
          </a:p>
        </p:txBody>
      </p:sp>
    </p:spTree>
    <p:extLst>
      <p:ext uri="{BB962C8B-B14F-4D97-AF65-F5344CB8AC3E}">
        <p14:creationId xmlns:p14="http://schemas.microsoft.com/office/powerpoint/2010/main" val="35545710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Sostenibilità Debole:</a:t>
            </a:r>
          </a:p>
        </p:txBody>
      </p:sp>
      <p:sp>
        <p:nvSpPr>
          <p:cNvPr id="3" name="Segnaposto contenuto 2"/>
          <p:cNvSpPr>
            <a:spLocks noGrp="1"/>
          </p:cNvSpPr>
          <p:nvPr>
            <p:ph idx="1"/>
          </p:nvPr>
        </p:nvSpPr>
        <p:spPr/>
        <p:txBody>
          <a:bodyPr/>
          <a:lstStyle/>
          <a:p>
            <a:r>
              <a:rPr lang="it-IT" dirty="0"/>
              <a:t>Solow 1986: perfetta sostituibilità fra capitale naturale e capitale fisico e umano→ occorre garantire alle risorse future un gettito di reddito costante.</a:t>
            </a:r>
          </a:p>
          <a:p>
            <a:r>
              <a:rPr lang="it-IT" dirty="0"/>
              <a:t>Solow prende in considerazione la regola di </a:t>
            </a:r>
            <a:r>
              <a:rPr lang="it-IT" dirty="0" err="1"/>
              <a:t>Hartwick</a:t>
            </a:r>
            <a:r>
              <a:rPr lang="it-IT" dirty="0"/>
              <a:t> (1977) il quale dimostra che se una società ha accesso ad una risorsa esauribile (petrolio) può godere di un flusso costante di consumo nel tempo purché investa le redite derivanti dalla risorsa esauribile.</a:t>
            </a:r>
          </a:p>
          <a:p>
            <a:endParaRPr lang="it-IT" dirty="0"/>
          </a:p>
        </p:txBody>
      </p:sp>
    </p:spTree>
    <p:extLst>
      <p:ext uri="{BB962C8B-B14F-4D97-AF65-F5344CB8AC3E}">
        <p14:creationId xmlns:p14="http://schemas.microsoft.com/office/powerpoint/2010/main" val="724121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La regola di </a:t>
            </a:r>
            <a:r>
              <a:rPr lang="it-IT" dirty="0" err="1"/>
              <a:t>Hartwick</a:t>
            </a:r>
            <a:endParaRPr lang="it-IT" dirty="0"/>
          </a:p>
        </p:txBody>
      </p:sp>
      <p:sp>
        <p:nvSpPr>
          <p:cNvPr id="3" name="Segnaposto contenuto 2"/>
          <p:cNvSpPr>
            <a:spLocks noGrp="1"/>
          </p:cNvSpPr>
          <p:nvPr>
            <p:ph idx="1"/>
          </p:nvPr>
        </p:nvSpPr>
        <p:spPr>
          <a:xfrm>
            <a:off x="582168" y="1690688"/>
            <a:ext cx="10515600" cy="4351338"/>
          </a:xfrm>
        </p:spPr>
        <p:txBody>
          <a:bodyPr>
            <a:normAutofit fontScale="92500"/>
          </a:bodyPr>
          <a:lstStyle/>
          <a:p>
            <a:r>
              <a:rPr lang="it-IT" dirty="0"/>
              <a:t>K=</a:t>
            </a:r>
            <a:r>
              <a:rPr lang="it-IT" dirty="0" err="1"/>
              <a:t>Kn+Ku+Km</a:t>
            </a:r>
            <a:endParaRPr lang="it-IT" dirty="0"/>
          </a:p>
          <a:p>
            <a:pPr marL="0" indent="0">
              <a:buNone/>
            </a:pPr>
            <a:r>
              <a:rPr lang="it-IT" dirty="0"/>
              <a:t>Km capitale  manifatturiero , </a:t>
            </a:r>
            <a:r>
              <a:rPr lang="it-IT" dirty="0" err="1"/>
              <a:t>Kn</a:t>
            </a:r>
            <a:r>
              <a:rPr lang="it-IT" dirty="0"/>
              <a:t> capitale naturale Ku capitale umano</a:t>
            </a:r>
          </a:p>
          <a:p>
            <a:pPr marL="0" indent="0">
              <a:buNone/>
            </a:pPr>
            <a:r>
              <a:rPr lang="it-IT" b="1" dirty="0"/>
              <a:t>Regola di </a:t>
            </a:r>
            <a:r>
              <a:rPr lang="it-IT" b="1" dirty="0" err="1"/>
              <a:t>Hartwick</a:t>
            </a:r>
            <a:endParaRPr lang="it-IT" b="1" dirty="0"/>
          </a:p>
          <a:p>
            <a:pPr marL="0" indent="0">
              <a:buNone/>
            </a:pPr>
            <a:r>
              <a:rPr lang="el-GR" dirty="0"/>
              <a:t>Δ</a:t>
            </a:r>
            <a:r>
              <a:rPr lang="it-IT" dirty="0"/>
              <a:t>K/</a:t>
            </a:r>
            <a:r>
              <a:rPr lang="el-GR" dirty="0"/>
              <a:t>δ</a:t>
            </a:r>
            <a:r>
              <a:rPr lang="it-IT" dirty="0"/>
              <a:t>T=K(costante)=</a:t>
            </a:r>
            <a:r>
              <a:rPr lang="el-GR" dirty="0"/>
              <a:t>δ</a:t>
            </a:r>
            <a:r>
              <a:rPr lang="it-IT" dirty="0"/>
              <a:t>(</a:t>
            </a:r>
            <a:r>
              <a:rPr lang="it-IT" dirty="0" err="1"/>
              <a:t>Km+Kn+Ku</a:t>
            </a:r>
            <a:r>
              <a:rPr lang="it-IT" dirty="0"/>
              <a:t>)≥0</a:t>
            </a:r>
          </a:p>
          <a:p>
            <a:pPr marL="0" indent="0">
              <a:buNone/>
            </a:pPr>
            <a:endParaRPr lang="it-IT" dirty="0"/>
          </a:p>
          <a:p>
            <a:pPr marL="0" indent="0">
              <a:buNone/>
            </a:pPr>
            <a:r>
              <a:rPr lang="it-IT" dirty="0"/>
              <a:t>K(costante)=S(t)-</a:t>
            </a:r>
            <a:r>
              <a:rPr lang="el-GR" dirty="0"/>
              <a:t>δ</a:t>
            </a:r>
            <a:r>
              <a:rPr lang="it-IT" dirty="0"/>
              <a:t>K(t)</a:t>
            </a:r>
          </a:p>
          <a:p>
            <a:pPr marL="0" indent="0">
              <a:buNone/>
            </a:pPr>
            <a:r>
              <a:rPr lang="it-IT" dirty="0"/>
              <a:t>S(t) è il risparmio investito in un fondo </a:t>
            </a:r>
            <a:r>
              <a:rPr lang="el-GR" dirty="0"/>
              <a:t>δ</a:t>
            </a:r>
            <a:r>
              <a:rPr lang="it-IT" dirty="0"/>
              <a:t>K(t) è il deprezzamento del capitale </a:t>
            </a:r>
          </a:p>
          <a:p>
            <a:pPr marL="0" indent="0">
              <a:buNone/>
            </a:pPr>
            <a:r>
              <a:rPr lang="it-IT" b="1" dirty="0"/>
              <a:t>Regola di </a:t>
            </a:r>
            <a:r>
              <a:rPr lang="it-IT" b="1" dirty="0" err="1"/>
              <a:t>Hicks</a:t>
            </a:r>
            <a:r>
              <a:rPr lang="it-IT" b="1" dirty="0"/>
              <a:t>, </a:t>
            </a:r>
            <a:r>
              <a:rPr lang="it-IT" b="1" dirty="0" err="1"/>
              <a:t>Hartwick</a:t>
            </a:r>
            <a:r>
              <a:rPr lang="it-IT" b="1" dirty="0"/>
              <a:t> and Solow</a:t>
            </a:r>
          </a:p>
          <a:p>
            <a:pPr marL="0" indent="0">
              <a:buNone/>
            </a:pPr>
            <a:r>
              <a:rPr lang="it-IT" dirty="0"/>
              <a:t>S(t)-</a:t>
            </a:r>
            <a:r>
              <a:rPr lang="it-IT" dirty="0" err="1"/>
              <a:t>dK</a:t>
            </a:r>
            <a:r>
              <a:rPr lang="it-IT" dirty="0"/>
              <a:t>(t)≥0     →S-</a:t>
            </a:r>
            <a:r>
              <a:rPr lang="el-GR" dirty="0"/>
              <a:t>δ</a:t>
            </a:r>
            <a:r>
              <a:rPr lang="it-IT" dirty="0"/>
              <a:t>m *Km-</a:t>
            </a:r>
            <a:r>
              <a:rPr lang="el-GR" dirty="0"/>
              <a:t>δ</a:t>
            </a:r>
            <a:r>
              <a:rPr lang="it-IT" dirty="0"/>
              <a:t>u*Ku- </a:t>
            </a:r>
            <a:r>
              <a:rPr lang="it-IT" dirty="0" err="1"/>
              <a:t>δn</a:t>
            </a:r>
            <a:r>
              <a:rPr lang="it-IT" dirty="0"/>
              <a:t>*Kn≥0 </a:t>
            </a:r>
          </a:p>
          <a:p>
            <a:pPr marL="0" indent="0">
              <a:buNone/>
            </a:pPr>
            <a:endParaRPr lang="it-IT" dirty="0"/>
          </a:p>
          <a:p>
            <a:pPr marL="0" indent="0">
              <a:buNone/>
            </a:pPr>
            <a:endParaRPr lang="it-IT" dirty="0"/>
          </a:p>
          <a:p>
            <a:pPr marL="0" indent="0">
              <a:buNone/>
            </a:pPr>
            <a:endParaRPr lang="it-IT" dirty="0"/>
          </a:p>
        </p:txBody>
      </p:sp>
    </p:spTree>
    <p:extLst>
      <p:ext uri="{BB962C8B-B14F-4D97-AF65-F5344CB8AC3E}">
        <p14:creationId xmlns:p14="http://schemas.microsoft.com/office/powerpoint/2010/main" val="623665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Lo sfruttamento di risorse non rinnovabili</a:t>
            </a:r>
          </a:p>
        </p:txBody>
      </p:sp>
      <p:sp>
        <p:nvSpPr>
          <p:cNvPr id="3" name="Segnaposto contenuto 2"/>
          <p:cNvSpPr>
            <a:spLocks noGrp="1"/>
          </p:cNvSpPr>
          <p:nvPr>
            <p:ph idx="1"/>
          </p:nvPr>
        </p:nvSpPr>
        <p:spPr/>
        <p:txBody>
          <a:bodyPr/>
          <a:lstStyle/>
          <a:p>
            <a:r>
              <a:rPr lang="it-IT" dirty="0"/>
              <a:t>P =</a:t>
            </a:r>
            <a:r>
              <a:rPr lang="it-IT" dirty="0" err="1"/>
              <a:t>CMg+CMgu</a:t>
            </a:r>
            <a:endParaRPr lang="it-IT" dirty="0"/>
          </a:p>
          <a:p>
            <a:pPr marL="0" indent="0">
              <a:buNone/>
            </a:pPr>
            <a:r>
              <a:rPr lang="it-IT" dirty="0"/>
              <a:t>P=prezzo che determina la ripartizione della risorsa non rinnovabile fra consumo presente e consumo futuro.</a:t>
            </a:r>
          </a:p>
          <a:p>
            <a:pPr marL="0" indent="0">
              <a:buNone/>
            </a:pPr>
            <a:r>
              <a:rPr lang="it-IT" dirty="0" err="1"/>
              <a:t>CMg</a:t>
            </a:r>
            <a:r>
              <a:rPr lang="it-IT" dirty="0"/>
              <a:t>= costo di estrazione/sfruttamento</a:t>
            </a:r>
          </a:p>
          <a:p>
            <a:pPr marL="0" indent="0">
              <a:buNone/>
            </a:pPr>
            <a:r>
              <a:rPr lang="it-IT" dirty="0" err="1"/>
              <a:t>CMgu</a:t>
            </a:r>
            <a:r>
              <a:rPr lang="it-IT" dirty="0"/>
              <a:t>=costo d’uso/royalty/costo opportunità </a:t>
            </a:r>
          </a:p>
          <a:p>
            <a:pPr marL="0" indent="0">
              <a:buNone/>
            </a:pPr>
            <a:endParaRPr lang="it-IT" dirty="0"/>
          </a:p>
        </p:txBody>
      </p:sp>
    </p:spTree>
    <p:extLst>
      <p:ext uri="{BB962C8B-B14F-4D97-AF65-F5344CB8AC3E}">
        <p14:creationId xmlns:p14="http://schemas.microsoft.com/office/powerpoint/2010/main" val="26447750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Determinazione del prezzo di una risorsa non rinnovabile-Regola di </a:t>
            </a:r>
            <a:r>
              <a:rPr lang="it-IT" dirty="0" err="1"/>
              <a:t>Hotelling</a:t>
            </a:r>
            <a:endParaRPr lang="it-IT" dirty="0"/>
          </a:p>
        </p:txBody>
      </p:sp>
      <p:sp>
        <p:nvSpPr>
          <p:cNvPr id="3" name="Segnaposto contenuto 2"/>
          <p:cNvSpPr>
            <a:spLocks noGrp="1"/>
          </p:cNvSpPr>
          <p:nvPr>
            <p:ph idx="1"/>
          </p:nvPr>
        </p:nvSpPr>
        <p:spPr/>
        <p:txBody>
          <a:bodyPr/>
          <a:lstStyle/>
          <a:p>
            <a:r>
              <a:rPr lang="it-IT" dirty="0"/>
              <a:t>P1=P0(1+r) nel primo periodo </a:t>
            </a:r>
          </a:p>
          <a:p>
            <a:r>
              <a:rPr lang="it-IT" dirty="0" err="1"/>
              <a:t>Pt</a:t>
            </a:r>
            <a:r>
              <a:rPr lang="it-IT" dirty="0"/>
              <a:t>=P0(1+r)</a:t>
            </a:r>
            <a:r>
              <a:rPr lang="it-IT" baseline="30000" dirty="0"/>
              <a:t>t</a:t>
            </a:r>
          </a:p>
          <a:p>
            <a:r>
              <a:rPr lang="it-IT" dirty="0"/>
              <a:t>Se il prezzo cresce in modo continuo la relazione è la seguente:</a:t>
            </a:r>
          </a:p>
          <a:p>
            <a:r>
              <a:rPr lang="it-IT" dirty="0" err="1"/>
              <a:t>Pt</a:t>
            </a:r>
            <a:r>
              <a:rPr lang="it-IT" dirty="0"/>
              <a:t>=P0*</a:t>
            </a:r>
            <a:r>
              <a:rPr lang="it-IT" dirty="0" err="1"/>
              <a:t>e</a:t>
            </a:r>
            <a:r>
              <a:rPr lang="it-IT" baseline="30000" dirty="0" err="1"/>
              <a:t>rt</a:t>
            </a:r>
            <a:endParaRPr lang="it-IT" baseline="30000" dirty="0"/>
          </a:p>
        </p:txBody>
      </p:sp>
    </p:spTree>
    <p:extLst>
      <p:ext uri="{BB962C8B-B14F-4D97-AF65-F5344CB8AC3E}">
        <p14:creationId xmlns:p14="http://schemas.microsoft.com/office/powerpoint/2010/main" val="24516711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Tasso di sfruttamento ottimale di una risorsa non rinnovabile </a:t>
            </a:r>
          </a:p>
        </p:txBody>
      </p:sp>
      <p:pic>
        <p:nvPicPr>
          <p:cNvPr id="4" name="Segnaposto contenuto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938697" y="1825625"/>
            <a:ext cx="8314606" cy="4351338"/>
          </a:xfrm>
        </p:spPr>
      </p:pic>
    </p:spTree>
    <p:extLst>
      <p:ext uri="{BB962C8B-B14F-4D97-AF65-F5344CB8AC3E}">
        <p14:creationId xmlns:p14="http://schemas.microsoft.com/office/powerpoint/2010/main" val="36424031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Conseguenze:</a:t>
            </a:r>
          </a:p>
        </p:txBody>
      </p:sp>
      <p:sp>
        <p:nvSpPr>
          <p:cNvPr id="3" name="Segnaposto contenuto 2"/>
          <p:cNvSpPr>
            <a:spLocks noGrp="1"/>
          </p:cNvSpPr>
          <p:nvPr>
            <p:ph idx="1"/>
          </p:nvPr>
        </p:nvSpPr>
        <p:spPr/>
        <p:txBody>
          <a:bodyPr>
            <a:normAutofit/>
          </a:bodyPr>
          <a:lstStyle/>
          <a:p>
            <a:r>
              <a:rPr lang="it-IT" dirty="0"/>
              <a:t>L’incremento del prezzo porta ad una riduzione della quantità domandata nel tempo</a:t>
            </a:r>
          </a:p>
          <a:p>
            <a:r>
              <a:rPr lang="it-IT" dirty="0"/>
              <a:t>L’aumento dei prezzi stimola la ricerca di risorse alternative</a:t>
            </a:r>
          </a:p>
          <a:p>
            <a:endParaRPr lang="it-IT" dirty="0"/>
          </a:p>
          <a:p>
            <a:pPr marL="0" indent="0">
              <a:buNone/>
            </a:pPr>
            <a:r>
              <a:rPr lang="it-IT" sz="4400" dirty="0">
                <a:latin typeface="+mj-lt"/>
                <a:ea typeface="+mj-ea"/>
                <a:cs typeface="+mj-cs"/>
              </a:rPr>
              <a:t>Debolezze:</a:t>
            </a:r>
          </a:p>
          <a:p>
            <a:r>
              <a:rPr lang="it-IT" dirty="0"/>
              <a:t>La regola di </a:t>
            </a:r>
            <a:r>
              <a:rPr lang="it-IT" dirty="0" err="1"/>
              <a:t>Hotelling</a:t>
            </a:r>
            <a:r>
              <a:rPr lang="it-IT" dirty="0"/>
              <a:t> si basa su assunzioni molto semplificate, stabilita di quantità e qualità offerta costo di estrazione nullo o constante domanda e prezzo di risorse sostitutive costante struttura del mercato non modificabile </a:t>
            </a:r>
          </a:p>
          <a:p>
            <a:endParaRPr lang="it-IT" dirty="0"/>
          </a:p>
        </p:txBody>
      </p:sp>
    </p:spTree>
    <p:extLst>
      <p:ext uri="{BB962C8B-B14F-4D97-AF65-F5344CB8AC3E}">
        <p14:creationId xmlns:p14="http://schemas.microsoft.com/office/powerpoint/2010/main" val="26777609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Allocazione delle risorse non rinnovabili riciclabili.</a:t>
            </a:r>
          </a:p>
        </p:txBody>
      </p:sp>
      <p:sp>
        <p:nvSpPr>
          <p:cNvPr id="3" name="Segnaposto contenuto 2"/>
          <p:cNvSpPr>
            <a:spLocks noGrp="1"/>
          </p:cNvSpPr>
          <p:nvPr>
            <p:ph idx="1"/>
          </p:nvPr>
        </p:nvSpPr>
        <p:spPr/>
        <p:txBody>
          <a:bodyPr>
            <a:normAutofit fontScale="92500" lnSpcReduction="20000"/>
          </a:bodyPr>
          <a:lstStyle/>
          <a:p>
            <a:r>
              <a:rPr lang="it-IT" dirty="0"/>
              <a:t>L’obbiettivo delle imprese e decidere il livello ottimale di quantità di riciclare. </a:t>
            </a:r>
          </a:p>
          <a:p>
            <a:pPr marL="0" indent="0">
              <a:buNone/>
            </a:pPr>
            <a:r>
              <a:rPr lang="it-IT" dirty="0"/>
              <a:t>Funzione di costo privato: </a:t>
            </a:r>
            <a:r>
              <a:rPr lang="it-IT" dirty="0" err="1"/>
              <a:t>Cp</a:t>
            </a:r>
            <a:r>
              <a:rPr lang="it-IT" dirty="0"/>
              <a:t>=TCv(Q)+</a:t>
            </a:r>
            <a:r>
              <a:rPr lang="it-IT" dirty="0" err="1"/>
              <a:t>TCr</a:t>
            </a:r>
            <a:r>
              <a:rPr lang="it-IT" dirty="0"/>
              <a:t>(Q)</a:t>
            </a:r>
          </a:p>
          <a:p>
            <a:pPr marL="0" indent="0">
              <a:buNone/>
            </a:pPr>
            <a:r>
              <a:rPr lang="it-IT" dirty="0"/>
              <a:t>Funzione di costo sociale Cs= TCv(Q)+</a:t>
            </a:r>
            <a:r>
              <a:rPr lang="it-IT" dirty="0" err="1"/>
              <a:t>TCr</a:t>
            </a:r>
            <a:r>
              <a:rPr lang="it-IT" dirty="0"/>
              <a:t>(Q)+</a:t>
            </a:r>
            <a:r>
              <a:rPr lang="it-IT" dirty="0" err="1"/>
              <a:t>TECp,e</a:t>
            </a:r>
            <a:r>
              <a:rPr lang="it-IT" dirty="0"/>
              <a:t>(Q)+</a:t>
            </a:r>
            <a:r>
              <a:rPr lang="it-IT" dirty="0" err="1"/>
              <a:t>TECp,v</a:t>
            </a:r>
            <a:r>
              <a:rPr lang="it-IT" dirty="0"/>
              <a:t>(Q)+</a:t>
            </a:r>
            <a:r>
              <a:rPr lang="it-IT" dirty="0" err="1"/>
              <a:t>TECp,r</a:t>
            </a:r>
            <a:r>
              <a:rPr lang="it-IT" dirty="0"/>
              <a:t>(Q)-</a:t>
            </a:r>
            <a:r>
              <a:rPr lang="it-IT" dirty="0" err="1"/>
              <a:t>Bd</a:t>
            </a:r>
            <a:r>
              <a:rPr lang="it-IT" dirty="0"/>
              <a:t>(Q)-I(Q)</a:t>
            </a:r>
          </a:p>
          <a:p>
            <a:pPr marL="0" indent="0">
              <a:buNone/>
            </a:pPr>
            <a:r>
              <a:rPr lang="it-IT" dirty="0" err="1"/>
              <a:t>TECp,e</a:t>
            </a:r>
            <a:r>
              <a:rPr lang="it-IT" dirty="0"/>
              <a:t>: costo esterno dovuto </a:t>
            </a:r>
            <a:r>
              <a:rPr lang="it-IT" dirty="0" err="1"/>
              <a:t>al’estrazione</a:t>
            </a:r>
            <a:r>
              <a:rPr lang="it-IT" dirty="0"/>
              <a:t> della risorsa vergine</a:t>
            </a:r>
          </a:p>
          <a:p>
            <a:pPr marL="0" indent="0">
              <a:buNone/>
            </a:pPr>
            <a:r>
              <a:rPr lang="it-IT" dirty="0" err="1"/>
              <a:t>TECp,v</a:t>
            </a:r>
            <a:r>
              <a:rPr lang="it-IT" dirty="0"/>
              <a:t> costo esterno dovuto all’inquinamento derivante </a:t>
            </a:r>
            <a:r>
              <a:rPr lang="it-IT" dirty="0" err="1"/>
              <a:t>dall</a:t>
            </a:r>
            <a:r>
              <a:rPr lang="it-IT" dirty="0"/>
              <a:t> uso delle risorse vergini </a:t>
            </a:r>
          </a:p>
          <a:p>
            <a:pPr marL="0" indent="0">
              <a:buNone/>
            </a:pPr>
            <a:r>
              <a:rPr lang="it-IT" dirty="0" err="1"/>
              <a:t>TECp,r</a:t>
            </a:r>
            <a:r>
              <a:rPr lang="it-IT" dirty="0"/>
              <a:t> costo esterno relativo al processo di riciclaggio</a:t>
            </a:r>
          </a:p>
          <a:p>
            <a:pPr marL="0" indent="0">
              <a:buNone/>
            </a:pPr>
            <a:r>
              <a:rPr lang="it-IT" dirty="0" err="1"/>
              <a:t>Bd</a:t>
            </a:r>
            <a:r>
              <a:rPr lang="it-IT" dirty="0"/>
              <a:t>: benefici associati all’aumento della durata della risorsa </a:t>
            </a:r>
          </a:p>
          <a:p>
            <a:pPr marL="0" indent="0">
              <a:buNone/>
            </a:pPr>
            <a:r>
              <a:rPr lang="it-IT" dirty="0"/>
              <a:t>I(Q) risparmio dei terreni  </a:t>
            </a:r>
          </a:p>
          <a:p>
            <a:pPr marL="0" indent="0">
              <a:buNone/>
            </a:pPr>
            <a:endParaRPr lang="it-IT" dirty="0"/>
          </a:p>
        </p:txBody>
      </p:sp>
    </p:spTree>
    <p:extLst>
      <p:ext uri="{BB962C8B-B14F-4D97-AF65-F5344CB8AC3E}">
        <p14:creationId xmlns:p14="http://schemas.microsoft.com/office/powerpoint/2010/main" val="17045188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Costo del </a:t>
            </a:r>
            <a:r>
              <a:rPr lang="it-IT" dirty="0" err="1"/>
              <a:t>reciclaggio</a:t>
            </a:r>
            <a:endParaRPr lang="it-IT" dirty="0"/>
          </a:p>
        </p:txBody>
      </p:sp>
      <p:sp>
        <p:nvSpPr>
          <p:cNvPr id="3" name="Segnaposto contenuto 2"/>
          <p:cNvSpPr>
            <a:spLocks noGrp="1"/>
          </p:cNvSpPr>
          <p:nvPr>
            <p:ph idx="1"/>
          </p:nvPr>
        </p:nvSpPr>
        <p:spPr/>
        <p:txBody>
          <a:bodyPr>
            <a:normAutofit/>
          </a:bodyPr>
          <a:lstStyle/>
          <a:p>
            <a:r>
              <a:rPr lang="it-IT" dirty="0"/>
              <a:t>Il riciclaggio è essa stessa una attività produttiva,  comporterà benefici marginali e costi marginali tramite i quali sarà possibile stabilire l’efficienza ottimale per tale  processo produttivo </a:t>
            </a:r>
          </a:p>
          <a:p>
            <a:pPr marL="0" indent="0">
              <a:buNone/>
            </a:pPr>
            <a:r>
              <a:rPr lang="it-IT" dirty="0"/>
              <a:t>• L’impresa di riciclaggio, massimizzerà anche essa il profitto, procedendo a produrre solo quando il costo delle materie riciclate è inferiore a quello della materia prima. Intuitivamente se gli </a:t>
            </a:r>
            <a:r>
              <a:rPr lang="it-IT" dirty="0" err="1"/>
              <a:t>inputs</a:t>
            </a:r>
            <a:r>
              <a:rPr lang="it-IT" dirty="0"/>
              <a:t> per riciclare costano di più degli </a:t>
            </a:r>
            <a:r>
              <a:rPr lang="it-IT" dirty="0" err="1"/>
              <a:t>inputs</a:t>
            </a:r>
            <a:r>
              <a:rPr lang="it-IT" dirty="0"/>
              <a:t> per produrre la materia prima continuo lo sfruttamento della materia prima e non riciclo.</a:t>
            </a:r>
          </a:p>
        </p:txBody>
      </p:sp>
    </p:spTree>
    <p:extLst>
      <p:ext uri="{BB962C8B-B14F-4D97-AF65-F5344CB8AC3E}">
        <p14:creationId xmlns:p14="http://schemas.microsoft.com/office/powerpoint/2010/main" val="26401849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Benefici derivanti dal riciclaggio</a:t>
            </a:r>
          </a:p>
        </p:txBody>
      </p:sp>
      <p:sp>
        <p:nvSpPr>
          <p:cNvPr id="3" name="Segnaposto contenuto 2"/>
          <p:cNvSpPr>
            <a:spLocks noGrp="1"/>
          </p:cNvSpPr>
          <p:nvPr>
            <p:ph idx="1"/>
          </p:nvPr>
        </p:nvSpPr>
        <p:spPr/>
        <p:txBody>
          <a:bodyPr/>
          <a:lstStyle/>
          <a:p>
            <a:r>
              <a:rPr lang="it-IT" dirty="0"/>
              <a:t>Benefici sociali del riciclaggio </a:t>
            </a:r>
          </a:p>
          <a:p>
            <a:pPr marL="0" indent="0">
              <a:buNone/>
            </a:pPr>
            <a:r>
              <a:rPr lang="it-IT" dirty="0"/>
              <a:t>1.Estensione della durata delle risorse </a:t>
            </a:r>
          </a:p>
          <a:p>
            <a:pPr marL="0" indent="0">
              <a:buNone/>
            </a:pPr>
            <a:r>
              <a:rPr lang="it-IT" dirty="0"/>
              <a:t>2.Diminuzione dell’inquinamento (riducendo l’estrazione) </a:t>
            </a:r>
          </a:p>
          <a:p>
            <a:pPr marL="0" indent="0">
              <a:buNone/>
            </a:pPr>
            <a:r>
              <a:rPr lang="it-IT" dirty="0"/>
              <a:t>3.Diminuzione della domanda di terreni da utilizzare come discarica </a:t>
            </a:r>
          </a:p>
        </p:txBody>
      </p:sp>
    </p:spTree>
    <p:extLst>
      <p:ext uri="{BB962C8B-B14F-4D97-AF65-F5344CB8AC3E}">
        <p14:creationId xmlns:p14="http://schemas.microsoft.com/office/powerpoint/2010/main" val="27652297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Flusso di risorse riciclate</a:t>
            </a:r>
          </a:p>
        </p:txBody>
      </p:sp>
      <p:sp>
        <p:nvSpPr>
          <p:cNvPr id="3" name="Segnaposto contenuto 2"/>
          <p:cNvSpPr>
            <a:spLocks noGrp="1"/>
          </p:cNvSpPr>
          <p:nvPr>
            <p:ph idx="1"/>
          </p:nvPr>
        </p:nvSpPr>
        <p:spPr/>
        <p:txBody>
          <a:bodyPr/>
          <a:lstStyle/>
          <a:p>
            <a:pPr marL="0" indent="0">
              <a:buNone/>
            </a:pPr>
            <a:endParaRPr lang="it-IT" dirty="0"/>
          </a:p>
          <a:p>
            <a:pPr marL="0" indent="0">
              <a:buNone/>
            </a:pPr>
            <a:r>
              <a:rPr lang="it-IT" dirty="0"/>
              <a:t>A+Aa+Aa</a:t>
            </a:r>
            <a:r>
              <a:rPr lang="it-IT" baseline="30000" dirty="0"/>
              <a:t>2</a:t>
            </a:r>
            <a:r>
              <a:rPr lang="it-IT" dirty="0"/>
              <a:t>+…</a:t>
            </a:r>
            <a:r>
              <a:rPr lang="it-IT" dirty="0" err="1"/>
              <a:t>Aa</a:t>
            </a:r>
            <a:r>
              <a:rPr lang="it-IT" baseline="30000" dirty="0" err="1"/>
              <a:t>n</a:t>
            </a:r>
            <a:r>
              <a:rPr lang="it-IT" dirty="0"/>
              <a:t>=A/(1-a)</a:t>
            </a:r>
          </a:p>
          <a:p>
            <a:pPr marL="0" indent="0">
              <a:buNone/>
            </a:pPr>
            <a:endParaRPr lang="it-IT" dirty="0"/>
          </a:p>
          <a:p>
            <a:pPr marL="0" indent="0">
              <a:buNone/>
            </a:pPr>
            <a:r>
              <a:rPr lang="it-IT" dirty="0"/>
              <a:t>A è lo stock mentre a è il tasso di riciclaggio per a=1 il riciclaggio è il 100% solitamente è compreso fra 0 e 1 ed il materiale che </a:t>
            </a:r>
            <a:r>
              <a:rPr lang="it-IT" dirty="0" err="1"/>
              <a:t>puo’</a:t>
            </a:r>
            <a:r>
              <a:rPr lang="it-IT" dirty="0"/>
              <a:t> essere riciclato nel tempo si riduce progressivamente. </a:t>
            </a:r>
          </a:p>
          <a:p>
            <a:pPr marL="0" indent="0">
              <a:buNone/>
            </a:pPr>
            <a:endParaRPr lang="it-IT" baseline="30000" dirty="0"/>
          </a:p>
        </p:txBody>
      </p:sp>
    </p:spTree>
    <p:extLst>
      <p:ext uri="{BB962C8B-B14F-4D97-AF65-F5344CB8AC3E}">
        <p14:creationId xmlns:p14="http://schemas.microsoft.com/office/powerpoint/2010/main" val="9046764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Tasso ottimale di sfruttamento delle risorse rinnovabili:</a:t>
            </a:r>
          </a:p>
        </p:txBody>
      </p:sp>
      <p:sp>
        <p:nvSpPr>
          <p:cNvPr id="3" name="Segnaposto contenuto 2"/>
          <p:cNvSpPr>
            <a:spLocks noGrp="1"/>
          </p:cNvSpPr>
          <p:nvPr>
            <p:ph idx="1"/>
          </p:nvPr>
        </p:nvSpPr>
        <p:spPr/>
        <p:txBody>
          <a:bodyPr/>
          <a:lstStyle/>
          <a:p>
            <a:r>
              <a:rPr lang="it-IT" dirty="0"/>
              <a:t>Legge di crescita naturale delle risorse rinnovabili: tasso di crescita dello stock in conseguenza di cause naturali quali natalità e mortalità.</a:t>
            </a:r>
          </a:p>
          <a:p>
            <a:r>
              <a:rPr lang="it-IT" dirty="0"/>
              <a:t> l tasso di sfruttamento di tale risorsa non dovrà superare quello di riproduzione naturale (attenzione non parliamo di riciclaggio, non c’è bisogno di attività produttive supplementari per estendere la durata della risorsa in questo caso)</a:t>
            </a:r>
          </a:p>
        </p:txBody>
      </p:sp>
    </p:spTree>
    <p:extLst>
      <p:ext uri="{BB962C8B-B14F-4D97-AF65-F5344CB8AC3E}">
        <p14:creationId xmlns:p14="http://schemas.microsoft.com/office/powerpoint/2010/main" val="22461593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Habitat </a:t>
            </a:r>
          </a:p>
        </p:txBody>
      </p:sp>
      <p:sp>
        <p:nvSpPr>
          <p:cNvPr id="3" name="Segnaposto contenuto 2"/>
          <p:cNvSpPr>
            <a:spLocks noGrp="1"/>
          </p:cNvSpPr>
          <p:nvPr>
            <p:ph idx="1"/>
          </p:nvPr>
        </p:nvSpPr>
        <p:spPr/>
        <p:txBody>
          <a:bodyPr/>
          <a:lstStyle/>
          <a:p>
            <a:r>
              <a:rPr lang="it-IT" dirty="0"/>
              <a:t>L’interconnessione tra riproduzione e habitat è tale che il rispetto e la salvaguardia dell’habitat è direttamente collegato con la riproduzione della risorsa. </a:t>
            </a:r>
          </a:p>
          <a:p>
            <a:pPr marL="0" indent="0">
              <a:buNone/>
            </a:pPr>
            <a:r>
              <a:rPr lang="it-IT" dirty="0"/>
              <a:t>• Il problema di sfruttamento e di salvaguardia dell’ambiente non possono essere disgiunti</a:t>
            </a:r>
          </a:p>
        </p:txBody>
      </p:sp>
    </p:spTree>
    <p:extLst>
      <p:ext uri="{BB962C8B-B14F-4D97-AF65-F5344CB8AC3E}">
        <p14:creationId xmlns:p14="http://schemas.microsoft.com/office/powerpoint/2010/main" val="23252036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Ecosistema</a:t>
            </a:r>
          </a:p>
        </p:txBody>
      </p:sp>
      <p:sp>
        <p:nvSpPr>
          <p:cNvPr id="3" name="Segnaposto contenuto 2"/>
          <p:cNvSpPr>
            <a:spLocks noGrp="1"/>
          </p:cNvSpPr>
          <p:nvPr>
            <p:ph idx="1"/>
          </p:nvPr>
        </p:nvSpPr>
        <p:spPr/>
        <p:txBody>
          <a:bodyPr/>
          <a:lstStyle/>
          <a:p>
            <a:pPr marL="0" indent="0">
              <a:buNone/>
            </a:pPr>
            <a:r>
              <a:rPr lang="it-IT" dirty="0"/>
              <a:t>Anche se esiste un processo di riproduzione naturale le risorse rinnovabili non possono aumentare indefinitamente poiché la capacità di sostentamento del loro ecosistema è per sua natura limitata.</a:t>
            </a:r>
          </a:p>
        </p:txBody>
      </p:sp>
    </p:spTree>
    <p:extLst>
      <p:ext uri="{BB962C8B-B14F-4D97-AF65-F5344CB8AC3E}">
        <p14:creationId xmlns:p14="http://schemas.microsoft.com/office/powerpoint/2010/main" val="28204815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Possibilità di crescita</a:t>
            </a:r>
          </a:p>
        </p:txBody>
      </p:sp>
      <p:sp>
        <p:nvSpPr>
          <p:cNvPr id="3" name="Segnaposto contenuto 2"/>
          <p:cNvSpPr>
            <a:spLocks noGrp="1"/>
          </p:cNvSpPr>
          <p:nvPr>
            <p:ph idx="1"/>
          </p:nvPr>
        </p:nvSpPr>
        <p:spPr/>
        <p:txBody>
          <a:bodyPr>
            <a:normAutofit/>
          </a:bodyPr>
          <a:lstStyle/>
          <a:p>
            <a:r>
              <a:rPr lang="it-IT" dirty="0"/>
              <a:t>La possibilità di crescita delle risorse rinnovabili può essere descritta da una legge di crescita naturale </a:t>
            </a:r>
          </a:p>
          <a:p>
            <a:pPr marL="0" indent="0">
              <a:buNone/>
            </a:pPr>
            <a:r>
              <a:rPr lang="it-IT" dirty="0"/>
              <a:t>• Questa mette in relazione la crescita dello stock con cause naturali quali natalità e mortalità </a:t>
            </a:r>
          </a:p>
          <a:p>
            <a:pPr marL="0" indent="0">
              <a:buNone/>
            </a:pPr>
            <a:r>
              <a:rPr lang="it-IT" dirty="0"/>
              <a:t>• Altri fattori fondamentali (biologici ed ecologici) </a:t>
            </a:r>
          </a:p>
          <a:p>
            <a:pPr marL="0" indent="0">
              <a:buNone/>
            </a:pPr>
            <a:r>
              <a:rPr lang="it-IT" dirty="0"/>
              <a:t>sono: la dimensione della specie, le caratteristiche biologiche come la struttura per età sesso, le variazioni qualitative dell’habitat; l’esistenza di simbionti e/o concorrenti.</a:t>
            </a:r>
          </a:p>
        </p:txBody>
      </p:sp>
    </p:spTree>
    <p:extLst>
      <p:ext uri="{BB962C8B-B14F-4D97-AF65-F5344CB8AC3E}">
        <p14:creationId xmlns:p14="http://schemas.microsoft.com/office/powerpoint/2010/main" val="30951279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La funzione logistica delle risorse rinnovabili:</a:t>
            </a:r>
          </a:p>
        </p:txBody>
      </p:sp>
      <p:pic>
        <p:nvPicPr>
          <p:cNvPr id="4" name="Segnaposto contenuto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144101" y="1825625"/>
            <a:ext cx="7903797" cy="4351338"/>
          </a:xfrm>
        </p:spPr>
      </p:pic>
    </p:spTree>
    <p:extLst>
      <p:ext uri="{BB962C8B-B14F-4D97-AF65-F5344CB8AC3E}">
        <p14:creationId xmlns:p14="http://schemas.microsoft.com/office/powerpoint/2010/main" val="25547350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Tasso di sfruttamento di una risorsa rinnovabile:</a:t>
            </a:r>
          </a:p>
        </p:txBody>
      </p:sp>
      <p:sp>
        <p:nvSpPr>
          <p:cNvPr id="3" name="Segnaposto contenuto 2"/>
          <p:cNvSpPr>
            <a:spLocks noGrp="1"/>
          </p:cNvSpPr>
          <p:nvPr>
            <p:ph idx="1"/>
          </p:nvPr>
        </p:nvSpPr>
        <p:spPr/>
        <p:txBody>
          <a:bodyPr>
            <a:normAutofit/>
          </a:bodyPr>
          <a:lstStyle/>
          <a:p>
            <a:r>
              <a:rPr lang="it-IT" dirty="0"/>
              <a:t>Per definire il tasso di sfruttamento ottimale delle rinnovabili non è sufficiente conoscere la sola funzione logistica </a:t>
            </a:r>
          </a:p>
          <a:p>
            <a:pPr marL="0" indent="0">
              <a:buNone/>
            </a:pPr>
            <a:r>
              <a:rPr lang="it-IT" dirty="0"/>
              <a:t>• E’ necessario conoscere ricavi e costi associati all’attività di sfruttamento </a:t>
            </a:r>
          </a:p>
          <a:p>
            <a:pPr marL="0" indent="0">
              <a:buNone/>
            </a:pPr>
            <a:r>
              <a:rPr lang="it-IT" dirty="0"/>
              <a:t>• Lo sfruttamento è una attività di produzione Y=E(X)*X </a:t>
            </a:r>
          </a:p>
          <a:p>
            <a:pPr marL="0" indent="0">
              <a:buNone/>
            </a:pPr>
            <a:r>
              <a:rPr lang="it-IT" dirty="0"/>
              <a:t>dato un certo stock disponibile (X) il rendimento (Y) è funzione dell’</a:t>
            </a:r>
            <a:r>
              <a:rPr lang="it-IT" dirty="0" err="1"/>
              <a:t>Effort</a:t>
            </a:r>
            <a:r>
              <a:rPr lang="it-IT" dirty="0"/>
              <a:t> (sforzo, impegno, lavoro) che si  impiega</a:t>
            </a:r>
          </a:p>
        </p:txBody>
      </p:sp>
    </p:spTree>
    <p:extLst>
      <p:ext uri="{BB962C8B-B14F-4D97-AF65-F5344CB8AC3E}">
        <p14:creationId xmlns:p14="http://schemas.microsoft.com/office/powerpoint/2010/main" val="28626158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Efficienza Statica </a:t>
            </a:r>
          </a:p>
        </p:txBody>
      </p:sp>
      <p:sp>
        <p:nvSpPr>
          <p:cNvPr id="3" name="Segnaposto contenuto 2"/>
          <p:cNvSpPr>
            <a:spLocks noGrp="1"/>
          </p:cNvSpPr>
          <p:nvPr>
            <p:ph idx="1"/>
          </p:nvPr>
        </p:nvSpPr>
        <p:spPr/>
        <p:txBody>
          <a:bodyPr>
            <a:normAutofit/>
          </a:bodyPr>
          <a:lstStyle/>
          <a:p>
            <a:r>
              <a:rPr lang="it-IT" dirty="0"/>
              <a:t>Funzione di rendimento: descrive il rendimento sostenibile associato ad ogni livello di sfruttamento della risorsa( nell’esempio che faremo lo sfruttamento sarà una attività di pesca e questa dipenderà da: numero pescherecci, ore lavoro, dimensione reti </a:t>
            </a:r>
            <a:r>
              <a:rPr lang="it-IT" dirty="0" err="1"/>
              <a:t>etc</a:t>
            </a:r>
            <a:r>
              <a:rPr lang="it-IT" dirty="0"/>
              <a:t>) con lo stock disponibile. </a:t>
            </a:r>
          </a:p>
          <a:p>
            <a:r>
              <a:rPr lang="it-IT" dirty="0"/>
              <a:t>I ricavi totali R(t) saranno dati dalla quantità sfruttata per il prezzo p La curva R(t) indica che all’aumentare dell’attività, i ricavi e la quantità di pesce crescono fino a E(m), che chiamiamo massimo prodotto sostenibile. </a:t>
            </a:r>
          </a:p>
          <a:p>
            <a:pPr marL="0" indent="0">
              <a:buNone/>
            </a:pPr>
            <a:r>
              <a:rPr lang="it-IT" dirty="0"/>
              <a:t>• Dopo E(m) l’attività diminuisce, insieme a i ricavi </a:t>
            </a:r>
          </a:p>
        </p:txBody>
      </p:sp>
    </p:spTree>
    <p:extLst>
      <p:ext uri="{BB962C8B-B14F-4D97-AF65-F5344CB8AC3E}">
        <p14:creationId xmlns:p14="http://schemas.microsoft.com/office/powerpoint/2010/main" val="12919927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Efficienza statica: i costi </a:t>
            </a:r>
          </a:p>
        </p:txBody>
      </p:sp>
      <p:sp>
        <p:nvSpPr>
          <p:cNvPr id="3" name="Segnaposto contenuto 2"/>
          <p:cNvSpPr>
            <a:spLocks noGrp="1"/>
          </p:cNvSpPr>
          <p:nvPr>
            <p:ph idx="1"/>
          </p:nvPr>
        </p:nvSpPr>
        <p:spPr/>
        <p:txBody>
          <a:bodyPr>
            <a:normAutofit/>
          </a:bodyPr>
          <a:lstStyle/>
          <a:p>
            <a:r>
              <a:rPr lang="it-IT" dirty="0"/>
              <a:t>Funzione di costo: Si deve poi passare dallo sfruttamento ai costi connessi allo stesso. </a:t>
            </a:r>
          </a:p>
          <a:p>
            <a:r>
              <a:rPr lang="it-IT" dirty="0"/>
              <a:t>Nel nostro esempio i costi sono misurati in termini di ore lavoro e il saggio salariale non varia: il costo </a:t>
            </a:r>
            <a:r>
              <a:rPr lang="it-IT" dirty="0" err="1"/>
              <a:t>Ct</a:t>
            </a:r>
            <a:r>
              <a:rPr lang="it-IT" dirty="0"/>
              <a:t> sarà pari al salario orario per la quantità di lavoro è una retta che ha pendenza pari al saggio salariale. </a:t>
            </a:r>
          </a:p>
          <a:p>
            <a:pPr marL="0" indent="0">
              <a:buNone/>
            </a:pPr>
            <a:endParaRPr lang="it-IT" dirty="0"/>
          </a:p>
        </p:txBody>
      </p:sp>
    </p:spTree>
    <p:extLst>
      <p:ext uri="{BB962C8B-B14F-4D97-AF65-F5344CB8AC3E}">
        <p14:creationId xmlns:p14="http://schemas.microsoft.com/office/powerpoint/2010/main" val="18498389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Tasso di sfruttamento di una risorsa rinnovabile:</a:t>
            </a:r>
          </a:p>
        </p:txBody>
      </p:sp>
      <p:pic>
        <p:nvPicPr>
          <p:cNvPr id="4" name="Segnaposto contenuto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368691" y="1825625"/>
            <a:ext cx="7454617" cy="4351338"/>
          </a:xfrm>
        </p:spPr>
      </p:pic>
    </p:spTree>
    <p:extLst>
      <p:ext uri="{BB962C8B-B14F-4D97-AF65-F5344CB8AC3E}">
        <p14:creationId xmlns:p14="http://schemas.microsoft.com/office/powerpoint/2010/main" val="1205955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Massimizzazione del profitto</a:t>
            </a:r>
          </a:p>
        </p:txBody>
      </p:sp>
      <p:sp>
        <p:nvSpPr>
          <p:cNvPr id="3" name="Segnaposto contenuto 2"/>
          <p:cNvSpPr>
            <a:spLocks noGrp="1"/>
          </p:cNvSpPr>
          <p:nvPr>
            <p:ph idx="1"/>
          </p:nvPr>
        </p:nvSpPr>
        <p:spPr/>
        <p:txBody>
          <a:bodyPr>
            <a:normAutofit/>
          </a:bodyPr>
          <a:lstStyle/>
          <a:p>
            <a:r>
              <a:rPr lang="it-IT" dirty="0"/>
              <a:t>Se un’unica impresa può sfruttare la risorsa o alternativamente se una moltitudine di queste lavorano in maniera cooperativa: la massimizzazione avverrà in E(e) cioè dove: </a:t>
            </a:r>
          </a:p>
          <a:p>
            <a:pPr marL="0" indent="0">
              <a:buNone/>
            </a:pPr>
            <a:r>
              <a:rPr lang="it-IT" dirty="0"/>
              <a:t>• R(t)[E(e)]-C(t)[E(e)]= massima distanza possibile </a:t>
            </a:r>
          </a:p>
          <a:p>
            <a:pPr marL="0" indent="0">
              <a:buNone/>
            </a:pPr>
            <a:r>
              <a:rPr lang="it-IT" dirty="0"/>
              <a:t>• cioè il punto in cui i costi hanno stessa pendenza </a:t>
            </a:r>
          </a:p>
          <a:p>
            <a:pPr marL="0" indent="0">
              <a:buNone/>
            </a:pPr>
            <a:r>
              <a:rPr lang="it-IT" dirty="0"/>
              <a:t>dei ricavi, importante il fatto che in questo caso chi produce decide lo stock e il flusso, quindi può produrre a E(e)</a:t>
            </a:r>
          </a:p>
        </p:txBody>
      </p:sp>
    </p:spTree>
    <p:extLst>
      <p:ext uri="{BB962C8B-B14F-4D97-AF65-F5344CB8AC3E}">
        <p14:creationId xmlns:p14="http://schemas.microsoft.com/office/powerpoint/2010/main" val="26220353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Efficenza</a:t>
            </a:r>
            <a:r>
              <a:rPr lang="it-IT" dirty="0"/>
              <a:t> statica</a:t>
            </a:r>
          </a:p>
        </p:txBody>
      </p:sp>
      <p:sp>
        <p:nvSpPr>
          <p:cNvPr id="3" name="Segnaposto contenuto 2"/>
          <p:cNvSpPr>
            <a:spLocks noGrp="1"/>
          </p:cNvSpPr>
          <p:nvPr>
            <p:ph idx="1"/>
          </p:nvPr>
        </p:nvSpPr>
        <p:spPr/>
        <p:txBody>
          <a:bodyPr>
            <a:normAutofit/>
          </a:bodyPr>
          <a:lstStyle/>
          <a:p>
            <a:r>
              <a:rPr lang="it-IT" dirty="0"/>
              <a:t>Se una sola impresa ha il diritto di sfruttare la risorsa, in E(e) si ha una rendita, poiché P* è più grande dei costi marginali, siamo di fatto in un monopolio. </a:t>
            </a:r>
          </a:p>
          <a:p>
            <a:pPr marL="0" indent="0">
              <a:buNone/>
            </a:pPr>
            <a:r>
              <a:rPr lang="it-IT" dirty="0"/>
              <a:t>• Un risultato simile si ottiene se si agisce in maniera </a:t>
            </a:r>
          </a:p>
          <a:p>
            <a:pPr marL="0" indent="0">
              <a:buNone/>
            </a:pPr>
            <a:r>
              <a:rPr lang="it-IT" dirty="0"/>
              <a:t>cooperativa. </a:t>
            </a:r>
          </a:p>
          <a:p>
            <a:pPr marL="0" indent="0">
              <a:buNone/>
            </a:pPr>
            <a:r>
              <a:rPr lang="it-IT" dirty="0"/>
              <a:t>• Quindi in questo caso i diritti di proprietà sono cruciali per determinare l’ottimo</a:t>
            </a:r>
          </a:p>
        </p:txBody>
      </p:sp>
    </p:spTree>
    <p:extLst>
      <p:ext uri="{BB962C8B-B14F-4D97-AF65-F5344CB8AC3E}">
        <p14:creationId xmlns:p14="http://schemas.microsoft.com/office/powerpoint/2010/main" val="30598607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Risorsa Libera</a:t>
            </a:r>
          </a:p>
        </p:txBody>
      </p:sp>
      <p:sp>
        <p:nvSpPr>
          <p:cNvPr id="3" name="Segnaposto contenuto 2"/>
          <p:cNvSpPr>
            <a:spLocks noGrp="1"/>
          </p:cNvSpPr>
          <p:nvPr>
            <p:ph idx="1"/>
          </p:nvPr>
        </p:nvSpPr>
        <p:spPr/>
        <p:txBody>
          <a:bodyPr/>
          <a:lstStyle/>
          <a:p>
            <a:r>
              <a:rPr lang="it-IT" dirty="0"/>
              <a:t>Se chiunque può entrare nel mercato (chiunque </a:t>
            </a:r>
          </a:p>
          <a:p>
            <a:pPr marL="0" indent="0">
              <a:buNone/>
            </a:pPr>
            <a:r>
              <a:rPr lang="it-IT" dirty="0"/>
              <a:t>può pescare) ci saranno possibili profitti fino a E(c) </a:t>
            </a:r>
          </a:p>
          <a:p>
            <a:pPr marL="0" indent="0">
              <a:buNone/>
            </a:pPr>
            <a:r>
              <a:rPr lang="it-IT" dirty="0"/>
              <a:t>• Fino ad E(c) avremo imprese che entrano nel mercato aumentando lo sfruttamento della risorsa. </a:t>
            </a:r>
          </a:p>
          <a:p>
            <a:pPr marL="0" indent="0">
              <a:buNone/>
            </a:pPr>
            <a:r>
              <a:rPr lang="it-IT" dirty="0"/>
              <a:t>• Dopo E(c) le imprese vanno in perdita quindi usciranno dal mercato, la rendita possibile ad E(e)  è in questo caso tutta consumata</a:t>
            </a:r>
          </a:p>
        </p:txBody>
      </p:sp>
    </p:spTree>
    <p:extLst>
      <p:ext uri="{BB962C8B-B14F-4D97-AF65-F5344CB8AC3E}">
        <p14:creationId xmlns:p14="http://schemas.microsoft.com/office/powerpoint/2010/main" val="2223110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Diritto di Proprietà:</a:t>
            </a:r>
          </a:p>
        </p:txBody>
      </p:sp>
      <p:sp>
        <p:nvSpPr>
          <p:cNvPr id="3" name="Segnaposto contenuto 2"/>
          <p:cNvSpPr>
            <a:spLocks noGrp="1"/>
          </p:cNvSpPr>
          <p:nvPr>
            <p:ph idx="1"/>
          </p:nvPr>
        </p:nvSpPr>
        <p:spPr/>
        <p:txBody>
          <a:bodyPr>
            <a:normAutofit/>
          </a:bodyPr>
          <a:lstStyle/>
          <a:p>
            <a:r>
              <a:rPr lang="it-IT" dirty="0"/>
              <a:t>Con i diritti di proprietà si ottiene una rendita e si ha meno probabilità di estinzione </a:t>
            </a:r>
          </a:p>
          <a:p>
            <a:pPr marL="0" indent="0">
              <a:buNone/>
            </a:pPr>
            <a:r>
              <a:rPr lang="it-IT" dirty="0"/>
              <a:t>• Con il libero accesso la probabilità di estinguere la risorsa aumenta ma non necessariamente si giunge all’estinzione, ciò dipende dal costo di sfruttamento e dal prezzo della risorsa, se il costo è troppo alto non conviene sfruttare e la risorsa è salvaguardata. </a:t>
            </a:r>
          </a:p>
          <a:p>
            <a:pPr marL="0" indent="0">
              <a:buNone/>
            </a:pPr>
            <a:r>
              <a:rPr lang="it-IT" dirty="0"/>
              <a:t>• il libero accesso conduce ad uno sfruttamento maggiore della risorsa</a:t>
            </a:r>
          </a:p>
        </p:txBody>
      </p:sp>
    </p:spTree>
    <p:extLst>
      <p:ext uri="{BB962C8B-B14F-4D97-AF65-F5344CB8AC3E}">
        <p14:creationId xmlns:p14="http://schemas.microsoft.com/office/powerpoint/2010/main" val="8643182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it-IT" dirty="0"/>
              <a:t>E(X) dipende dalla libertà di entrare nel mercato ma anche da variabili tecnologiche (grandezza reti, stazza pescherecci </a:t>
            </a:r>
            <a:r>
              <a:rPr lang="it-IT" dirty="0" err="1"/>
              <a:t>etc</a:t>
            </a:r>
            <a:r>
              <a:rPr lang="it-IT" dirty="0"/>
              <a:t>), questo vuol dire che ai diritti di proprietà è bene associare limitazioni all’uso dei fattori produttivi.</a:t>
            </a:r>
          </a:p>
        </p:txBody>
      </p:sp>
    </p:spTree>
    <p:extLst>
      <p:ext uri="{BB962C8B-B14F-4D97-AF65-F5344CB8AC3E}">
        <p14:creationId xmlns:p14="http://schemas.microsoft.com/office/powerpoint/2010/main" val="11838588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Risorse in comune</a:t>
            </a:r>
          </a:p>
        </p:txBody>
      </p:sp>
      <p:sp>
        <p:nvSpPr>
          <p:cNvPr id="3" name="Segnaposto contenuto 2"/>
          <p:cNvSpPr>
            <a:spLocks noGrp="1"/>
          </p:cNvSpPr>
          <p:nvPr>
            <p:ph idx="1"/>
          </p:nvPr>
        </p:nvSpPr>
        <p:spPr/>
        <p:txBody>
          <a:bodyPr/>
          <a:lstStyle/>
          <a:p>
            <a:r>
              <a:rPr lang="it-IT" dirty="0"/>
              <a:t>Avere risorse in comune prevede inoltre accordi di cooperazione. Tale coordinamento è talvolta impossibile in pratica quando la possibilità di comportarsi da free rider si verifica, questo è quasi sempre il caso quanto si tratta di coordinare il comportamento di diverse nazioni per lo sfruttamento di risorse globali. </a:t>
            </a:r>
          </a:p>
        </p:txBody>
      </p:sp>
    </p:spTree>
    <p:extLst>
      <p:ext uri="{BB962C8B-B14F-4D97-AF65-F5344CB8AC3E}">
        <p14:creationId xmlns:p14="http://schemas.microsoft.com/office/powerpoint/2010/main" val="11463209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Tragedia dei beni comuni:</a:t>
            </a:r>
          </a:p>
        </p:txBody>
      </p:sp>
      <p:sp>
        <p:nvSpPr>
          <p:cNvPr id="3" name="Segnaposto contenuto 2"/>
          <p:cNvSpPr>
            <a:spLocks noGrp="1"/>
          </p:cNvSpPr>
          <p:nvPr>
            <p:ph idx="1"/>
          </p:nvPr>
        </p:nvSpPr>
        <p:spPr/>
        <p:txBody>
          <a:bodyPr>
            <a:normAutofit/>
          </a:bodyPr>
          <a:lstStyle/>
          <a:p>
            <a:r>
              <a:rPr lang="it-IT" dirty="0"/>
              <a:t>Il caso in cui non sia possibile alcun coordinamento può condurre all’estinzione della risorsa, tale caso va sotto il nome di tragedia dei comuni, come osservato da E. </a:t>
            </a:r>
            <a:r>
              <a:rPr lang="it-IT" dirty="0" err="1"/>
              <a:t>Ostrom</a:t>
            </a:r>
            <a:r>
              <a:rPr lang="it-IT" dirty="0"/>
              <a:t> la possibilità che tale assenza di coordinamento si verifichi è scarsa.</a:t>
            </a:r>
          </a:p>
          <a:p>
            <a:r>
              <a:rPr lang="it-IT"/>
              <a:t> </a:t>
            </a:r>
            <a:r>
              <a:rPr lang="it-IT" dirty="0"/>
              <a:t>La motivazione è spesso legata al fatto </a:t>
            </a:r>
            <a:r>
              <a:rPr lang="it-IT"/>
              <a:t>che i </a:t>
            </a:r>
            <a:r>
              <a:rPr lang="it-IT" dirty="0"/>
              <a:t>gruppi sociali spesso danno valore intrinseco </a:t>
            </a:r>
            <a:r>
              <a:rPr lang="it-IT"/>
              <a:t>alla salvaguardia </a:t>
            </a:r>
            <a:r>
              <a:rPr lang="it-IT" dirty="0"/>
              <a:t>di ambienti o risorse in cui si </a:t>
            </a:r>
          </a:p>
          <a:p>
            <a:pPr marL="0" indent="0">
              <a:buNone/>
            </a:pPr>
            <a:r>
              <a:rPr lang="it-IT" dirty="0"/>
              <a:t>identificano. </a:t>
            </a:r>
          </a:p>
        </p:txBody>
      </p:sp>
    </p:spTree>
    <p:extLst>
      <p:ext uri="{BB962C8B-B14F-4D97-AF65-F5344CB8AC3E}">
        <p14:creationId xmlns:p14="http://schemas.microsoft.com/office/powerpoint/2010/main" val="23791848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Gestione dinamica delle rinnovabili:</a:t>
            </a:r>
          </a:p>
        </p:txBody>
      </p:sp>
      <p:sp>
        <p:nvSpPr>
          <p:cNvPr id="3" name="Segnaposto contenuto 2"/>
          <p:cNvSpPr>
            <a:spLocks noGrp="1"/>
          </p:cNvSpPr>
          <p:nvPr>
            <p:ph idx="1"/>
          </p:nvPr>
        </p:nvSpPr>
        <p:spPr/>
        <p:txBody>
          <a:bodyPr/>
          <a:lstStyle/>
          <a:p>
            <a:r>
              <a:rPr lang="it-IT" dirty="0"/>
              <a:t>l’obbiettivo dell’imprenditore è in questo caso la massimizzazione del valore attuale dei profitti che si ottengono dallo sfruttamento nel tempo </a:t>
            </a:r>
          </a:p>
          <a:p>
            <a:pPr marL="0" indent="0">
              <a:buNone/>
            </a:pPr>
            <a:r>
              <a:rPr lang="it-IT" dirty="0"/>
              <a:t>• anche in questo caso il tasso di sfruttamento dipende dal prezzo delle risorse e dal costo dello sfruttamento. </a:t>
            </a:r>
          </a:p>
          <a:p>
            <a:r>
              <a:rPr lang="it-IT" dirty="0"/>
              <a:t>Cruciale come al solito è il tasso di sconto</a:t>
            </a:r>
          </a:p>
        </p:txBody>
      </p:sp>
    </p:spTree>
    <p:extLst>
      <p:ext uri="{BB962C8B-B14F-4D97-AF65-F5344CB8AC3E}">
        <p14:creationId xmlns:p14="http://schemas.microsoft.com/office/powerpoint/2010/main" val="28438987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Assunzioni per efficienza dinamica</a:t>
            </a:r>
          </a:p>
        </p:txBody>
      </p:sp>
      <p:sp>
        <p:nvSpPr>
          <p:cNvPr id="3" name="Segnaposto contenuto 2"/>
          <p:cNvSpPr>
            <a:spLocks noGrp="1"/>
          </p:cNvSpPr>
          <p:nvPr>
            <p:ph idx="1"/>
          </p:nvPr>
        </p:nvSpPr>
        <p:spPr/>
        <p:txBody>
          <a:bodyPr/>
          <a:lstStyle/>
          <a:p>
            <a:r>
              <a:rPr lang="it-IT" dirty="0"/>
              <a:t>Il mercato delle risorse è di concorrenza perfetta </a:t>
            </a:r>
          </a:p>
          <a:p>
            <a:pPr marL="0" indent="0">
              <a:buNone/>
            </a:pPr>
            <a:r>
              <a:rPr lang="it-IT" dirty="0"/>
              <a:t>• il prezzo dato </a:t>
            </a:r>
          </a:p>
          <a:p>
            <a:pPr marL="0" indent="0">
              <a:buNone/>
            </a:pPr>
            <a:r>
              <a:rPr lang="it-IT" dirty="0"/>
              <a:t>• il prezzo indipendente dal tasso di sfruttamento </a:t>
            </a:r>
          </a:p>
          <a:p>
            <a:pPr marL="0" indent="0">
              <a:buNone/>
            </a:pPr>
            <a:r>
              <a:rPr lang="it-IT" dirty="0"/>
              <a:t>• il prezzo indipendente dalla dimensione dello stock </a:t>
            </a:r>
          </a:p>
        </p:txBody>
      </p:sp>
    </p:spTree>
    <p:extLst>
      <p:ext uri="{BB962C8B-B14F-4D97-AF65-F5344CB8AC3E}">
        <p14:creationId xmlns:p14="http://schemas.microsoft.com/office/powerpoint/2010/main" val="12413184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Efficienza dinamica:</a:t>
            </a:r>
          </a:p>
        </p:txBody>
      </p:sp>
      <p:sp>
        <p:nvSpPr>
          <p:cNvPr id="3" name="Segnaposto contenuto 2"/>
          <p:cNvSpPr>
            <a:spLocks noGrp="1"/>
          </p:cNvSpPr>
          <p:nvPr>
            <p:ph idx="1"/>
          </p:nvPr>
        </p:nvSpPr>
        <p:spPr/>
        <p:txBody>
          <a:bodyPr/>
          <a:lstStyle/>
          <a:p>
            <a:r>
              <a:rPr lang="it-IT" dirty="0"/>
              <a:t>In generale il costo dello sfruttamento C(t) dipende dal tasso di sfruttamento Y(t) dalla dinamica dello stock Q(t) e dal tempo poiché col passare del tempo possono cambiare le tecniche di sfruttamento </a:t>
            </a:r>
          </a:p>
          <a:p>
            <a:pPr marL="0" indent="0">
              <a:buNone/>
            </a:pPr>
            <a:r>
              <a:rPr lang="it-IT" dirty="0"/>
              <a:t>• C(t)=f(Y(t),Q(t),t) </a:t>
            </a:r>
          </a:p>
        </p:txBody>
      </p:sp>
    </p:spTree>
    <p:extLst>
      <p:ext uri="{BB962C8B-B14F-4D97-AF65-F5344CB8AC3E}">
        <p14:creationId xmlns:p14="http://schemas.microsoft.com/office/powerpoint/2010/main" val="32648346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Cosa succede se includiamo il fattore tempo?</a:t>
            </a:r>
          </a:p>
        </p:txBody>
      </p:sp>
      <p:sp>
        <p:nvSpPr>
          <p:cNvPr id="3" name="Segnaposto contenuto 2"/>
          <p:cNvSpPr>
            <a:spLocks noGrp="1"/>
          </p:cNvSpPr>
          <p:nvPr>
            <p:ph idx="1"/>
          </p:nvPr>
        </p:nvSpPr>
        <p:spPr/>
        <p:txBody>
          <a:bodyPr>
            <a:normAutofit fontScale="92500"/>
          </a:bodyPr>
          <a:lstStyle/>
          <a:p>
            <a:pPr marL="0" indent="0">
              <a:buNone/>
            </a:pPr>
            <a:r>
              <a:rPr lang="it-IT" dirty="0"/>
              <a:t>2 possibilità: </a:t>
            </a:r>
          </a:p>
          <a:p>
            <a:pPr marL="0" indent="0">
              <a:buNone/>
            </a:pPr>
            <a:r>
              <a:rPr lang="it-IT" dirty="0"/>
              <a:t>1)prezzo costante </a:t>
            </a:r>
          </a:p>
          <a:p>
            <a:pPr marL="0" indent="0">
              <a:buNone/>
            </a:pPr>
            <a:r>
              <a:rPr lang="it-IT" dirty="0"/>
              <a:t>2)prezzo non costante </a:t>
            </a:r>
          </a:p>
          <a:p>
            <a:pPr marL="0" indent="0">
              <a:buNone/>
            </a:pPr>
            <a:r>
              <a:rPr lang="it-IT" dirty="0"/>
              <a:t>Obbiettivo sia nel primo che nel secondo caso è massimizzare il valore attuale dei profitti</a:t>
            </a:r>
          </a:p>
          <a:p>
            <a:pPr marL="0" indent="0">
              <a:buNone/>
            </a:pPr>
            <a:r>
              <a:rPr lang="it-IT" dirty="0"/>
              <a:t>Guadagno marginale oggi= VA perdita di futura rendita </a:t>
            </a:r>
          </a:p>
          <a:p>
            <a:pPr marL="0" indent="0">
              <a:buNone/>
            </a:pPr>
            <a:r>
              <a:rPr lang="it-IT" dirty="0"/>
              <a:t>Tasso di crescita di una risorsa+ rendita = r</a:t>
            </a:r>
          </a:p>
          <a:p>
            <a:pPr marL="0" indent="0">
              <a:buNone/>
            </a:pPr>
            <a:r>
              <a:rPr lang="it-IT" dirty="0"/>
              <a:t>Se </a:t>
            </a:r>
            <a:r>
              <a:rPr lang="it-IT" dirty="0" err="1"/>
              <a:t>TCR+rendita</a:t>
            </a:r>
            <a:r>
              <a:rPr lang="it-IT" dirty="0"/>
              <a:t>&lt;r c’è sfruttamento oggi </a:t>
            </a:r>
          </a:p>
          <a:p>
            <a:pPr marL="0" indent="0">
              <a:buNone/>
            </a:pPr>
            <a:r>
              <a:rPr lang="it-IT" dirty="0"/>
              <a:t>Viceversa oggi si aspetta alto r implica alta probabilità di sfruttamento oggi </a:t>
            </a:r>
          </a:p>
        </p:txBody>
      </p:sp>
    </p:spTree>
    <p:extLst>
      <p:ext uri="{BB962C8B-B14F-4D97-AF65-F5344CB8AC3E}">
        <p14:creationId xmlns:p14="http://schemas.microsoft.com/office/powerpoint/2010/main" val="34110259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Politica di produzione di tipo </a:t>
            </a:r>
            <a:br>
              <a:rPr lang="it-IT" dirty="0"/>
            </a:br>
            <a:r>
              <a:rPr lang="it-IT" dirty="0"/>
              <a:t>stazionario:</a:t>
            </a:r>
          </a:p>
        </p:txBody>
      </p:sp>
      <p:sp>
        <p:nvSpPr>
          <p:cNvPr id="3" name="Segnaposto contenuto 2"/>
          <p:cNvSpPr>
            <a:spLocks noGrp="1"/>
          </p:cNvSpPr>
          <p:nvPr>
            <p:ph idx="1"/>
          </p:nvPr>
        </p:nvSpPr>
        <p:spPr/>
        <p:txBody>
          <a:bodyPr/>
          <a:lstStyle/>
          <a:p>
            <a:r>
              <a:rPr lang="it-IT" dirty="0"/>
              <a:t>politica di tipo stazionario:  sfruttamento = tasso di rigenerazione naturale </a:t>
            </a:r>
          </a:p>
          <a:p>
            <a:r>
              <a:rPr lang="it-IT" dirty="0"/>
              <a:t>Come per le risorse non rinnovabili, l’ottimo si ottiene quando il prezzo è dato dal costo marginale di sfruttamento e dalla rendita </a:t>
            </a:r>
          </a:p>
          <a:p>
            <a:pPr marL="0" indent="0">
              <a:buNone/>
            </a:pPr>
            <a:r>
              <a:rPr lang="it-IT" dirty="0"/>
              <a:t>• Tuttavia in questo caso la variazione della rendita dipende dal tasso di sconto; dalla variazione del costo di sfruttamento conseguente a variazioni nello stock della risorsa, e dal tasso di rigenerazione.</a:t>
            </a:r>
          </a:p>
          <a:p>
            <a:endParaRPr lang="it-IT" dirty="0"/>
          </a:p>
          <a:p>
            <a:pPr marL="0" indent="0">
              <a:buNone/>
            </a:pPr>
            <a:endParaRPr lang="it-IT" dirty="0"/>
          </a:p>
        </p:txBody>
      </p:sp>
    </p:spTree>
    <p:extLst>
      <p:ext uri="{BB962C8B-B14F-4D97-AF65-F5344CB8AC3E}">
        <p14:creationId xmlns:p14="http://schemas.microsoft.com/office/powerpoint/2010/main" val="30402465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Efficienza dinamica: </a:t>
            </a:r>
          </a:p>
        </p:txBody>
      </p:sp>
      <p:sp>
        <p:nvSpPr>
          <p:cNvPr id="3" name="Segnaposto contenuto 2"/>
          <p:cNvSpPr>
            <a:spLocks noGrp="1"/>
          </p:cNvSpPr>
          <p:nvPr>
            <p:ph idx="1"/>
          </p:nvPr>
        </p:nvSpPr>
        <p:spPr/>
        <p:txBody>
          <a:bodyPr>
            <a:normAutofit lnSpcReduction="10000"/>
          </a:bodyPr>
          <a:lstStyle/>
          <a:p>
            <a:r>
              <a:rPr lang="it-IT" dirty="0"/>
              <a:t>Intuitivamente: il costo opportunità per una risorsa non sfruttata nel caso delle rinnovabili deve dipendere per forza dal suo potenziale di riproduzione</a:t>
            </a:r>
          </a:p>
          <a:p>
            <a:r>
              <a:rPr lang="it-IT" dirty="0"/>
              <a:t>L’effetto del tasso di sconto è simile al caso delle non rinnovabili</a:t>
            </a:r>
          </a:p>
          <a:p>
            <a:pPr marL="0" indent="0">
              <a:buNone/>
            </a:pPr>
            <a:r>
              <a:rPr lang="it-IT" dirty="0"/>
              <a:t>• Più sarà elevato maggiore è la perdita di reddito </a:t>
            </a:r>
          </a:p>
          <a:p>
            <a:r>
              <a:rPr lang="it-IT" dirty="0"/>
              <a:t>corrente per l’imprenditore che mantiene inalterato lo stock della risorsa </a:t>
            </a:r>
          </a:p>
          <a:p>
            <a:pPr marL="0" indent="0">
              <a:buNone/>
            </a:pPr>
            <a:r>
              <a:rPr lang="it-IT" dirty="0"/>
              <a:t>• Per tassi di sconto positivi il livello efficiente di sfruttamento è maggiore di quello calcolato nel caso statico e quindi lo stock della risorsa risulterà inferiore</a:t>
            </a:r>
          </a:p>
          <a:p>
            <a:endParaRPr lang="it-IT" dirty="0"/>
          </a:p>
        </p:txBody>
      </p:sp>
    </p:spTree>
    <p:extLst>
      <p:ext uri="{BB962C8B-B14F-4D97-AF65-F5344CB8AC3E}">
        <p14:creationId xmlns:p14="http://schemas.microsoft.com/office/powerpoint/2010/main" val="17271210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Esempio:</a:t>
            </a:r>
          </a:p>
        </p:txBody>
      </p:sp>
      <p:pic>
        <p:nvPicPr>
          <p:cNvPr id="4" name="Segnaposto contenuto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382774" y="673480"/>
            <a:ext cx="8102089" cy="5900317"/>
          </a:xfrm>
        </p:spPr>
      </p:pic>
    </p:spTree>
    <p:extLst>
      <p:ext uri="{BB962C8B-B14F-4D97-AF65-F5344CB8AC3E}">
        <p14:creationId xmlns:p14="http://schemas.microsoft.com/office/powerpoint/2010/main" val="31971128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Beni ambientali in genere: </a:t>
            </a:r>
          </a:p>
        </p:txBody>
      </p:sp>
      <p:sp>
        <p:nvSpPr>
          <p:cNvPr id="3" name="Segnaposto contenuto 2"/>
          <p:cNvSpPr>
            <a:spLocks noGrp="1"/>
          </p:cNvSpPr>
          <p:nvPr>
            <p:ph idx="1"/>
          </p:nvPr>
        </p:nvSpPr>
        <p:spPr/>
        <p:txBody>
          <a:bodyPr/>
          <a:lstStyle/>
          <a:p>
            <a:r>
              <a:rPr lang="it-IT" dirty="0"/>
              <a:t>E’ possibile derivare una teoria per l’efficiente allocazione dei beni ambientali (senza distinguere la tipologia di bene) sfruttando il concetto di diritti di proprietà. </a:t>
            </a:r>
          </a:p>
          <a:p>
            <a:pPr marL="0" indent="0">
              <a:buNone/>
            </a:pPr>
            <a:r>
              <a:rPr lang="it-IT" dirty="0"/>
              <a:t>• Si assimila il bene ambientale ad un bene privato nei confronti del quale è possibile definire diritti di proprietà </a:t>
            </a:r>
          </a:p>
        </p:txBody>
      </p:sp>
    </p:spTree>
    <p:extLst>
      <p:ext uri="{BB962C8B-B14F-4D97-AF65-F5344CB8AC3E}">
        <p14:creationId xmlns:p14="http://schemas.microsoft.com/office/powerpoint/2010/main" val="32876957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Mercato dei diritti di </a:t>
            </a:r>
            <a:br>
              <a:rPr lang="it-IT" dirty="0"/>
            </a:br>
            <a:r>
              <a:rPr lang="it-IT" dirty="0"/>
              <a:t>proprietà: </a:t>
            </a:r>
          </a:p>
        </p:txBody>
      </p:sp>
      <p:sp>
        <p:nvSpPr>
          <p:cNvPr id="3" name="Segnaposto contenuto 2"/>
          <p:cNvSpPr>
            <a:spLocks noGrp="1"/>
          </p:cNvSpPr>
          <p:nvPr>
            <p:ph idx="1"/>
          </p:nvPr>
        </p:nvSpPr>
        <p:spPr/>
        <p:txBody>
          <a:bodyPr>
            <a:normAutofit/>
          </a:bodyPr>
          <a:lstStyle/>
          <a:p>
            <a:r>
              <a:rPr lang="it-IT" dirty="0"/>
              <a:t>Una volta definiti i diritti di proprietà l’uso del bene sottostà alle regole di mercato che provvede alla possibilità del loro scambio attraverso la fissazione di prezzi. </a:t>
            </a:r>
          </a:p>
          <a:p>
            <a:pPr marL="0" indent="0">
              <a:buNone/>
            </a:pPr>
            <a:r>
              <a:rPr lang="it-IT" dirty="0"/>
              <a:t>• Intuizione: anche se non è chiaro se il mercato sia per i beni o per i diritti, forse è più corretto dire per i diritti, la conseguenza è che si riesce a fissare un prezzo per la quantità di bene ambientale da scambiare </a:t>
            </a:r>
          </a:p>
        </p:txBody>
      </p:sp>
    </p:spTree>
    <p:extLst>
      <p:ext uri="{BB962C8B-B14F-4D97-AF65-F5344CB8AC3E}">
        <p14:creationId xmlns:p14="http://schemas.microsoft.com/office/powerpoint/2010/main" val="2980345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Causes</a:t>
            </a:r>
            <a:r>
              <a:rPr lang="it-IT" b="1" dirty="0"/>
              <a:t> of Market </a:t>
            </a:r>
            <a:r>
              <a:rPr lang="it-IT" b="1" dirty="0" err="1"/>
              <a:t>Failure</a:t>
            </a:r>
            <a:r>
              <a:rPr lang="it-IT" b="1" dirty="0"/>
              <a:t>:  </a:t>
            </a:r>
          </a:p>
        </p:txBody>
      </p:sp>
      <p:sp>
        <p:nvSpPr>
          <p:cNvPr id="3" name="Segnaposto contenuto 2"/>
          <p:cNvSpPr>
            <a:spLocks noGrp="1"/>
          </p:cNvSpPr>
          <p:nvPr>
            <p:ph idx="1"/>
          </p:nvPr>
        </p:nvSpPr>
        <p:spPr/>
        <p:txBody>
          <a:bodyPr>
            <a:normAutofit fontScale="70000" lnSpcReduction="20000"/>
          </a:bodyPr>
          <a:lstStyle/>
          <a:p>
            <a:r>
              <a:rPr lang="it-IT" sz="2900" b="1" dirty="0"/>
              <a:t>Public </a:t>
            </a:r>
            <a:r>
              <a:rPr lang="it-IT" sz="2900" b="1" dirty="0" err="1"/>
              <a:t>Goods</a:t>
            </a:r>
            <a:r>
              <a:rPr lang="it-IT" sz="2900" b="1" dirty="0"/>
              <a:t>:</a:t>
            </a:r>
          </a:p>
          <a:p>
            <a:pPr marL="0" indent="0">
              <a:buNone/>
            </a:pPr>
            <a:r>
              <a:rPr lang="en-US" dirty="0"/>
              <a:t>Non-rivalry: </a:t>
            </a:r>
            <a:r>
              <a:rPr lang="en-US" sz="2100" dirty="0"/>
              <a:t>this means that when a good is consumed, it doesn’t reduce the amount available for others (e.g. benefiting from clean air doesn’t reduce the air available for others).</a:t>
            </a:r>
          </a:p>
          <a:p>
            <a:pPr marL="0" indent="0">
              <a:buNone/>
            </a:pPr>
            <a:r>
              <a:rPr lang="en-US" dirty="0"/>
              <a:t>Non-excludability: </a:t>
            </a:r>
            <a:r>
              <a:rPr lang="en-US" sz="2100" dirty="0"/>
              <a:t>this occurs when it is not possible to provide a good without it being possible for others to enjoy. For example, if you erect a dam to stop flooding – you protect everyone in the area (whether they contributed to flooding </a:t>
            </a:r>
            <a:r>
              <a:rPr lang="en-US" sz="2100" dirty="0" err="1"/>
              <a:t>defences</a:t>
            </a:r>
            <a:r>
              <a:rPr lang="en-US" sz="2100" dirty="0"/>
              <a:t> or not).</a:t>
            </a:r>
            <a:endParaRPr lang="it-IT" dirty="0"/>
          </a:p>
          <a:p>
            <a:r>
              <a:rPr lang="it-IT" b="1" dirty="0"/>
              <a:t>Market </a:t>
            </a:r>
            <a:r>
              <a:rPr lang="it-IT" b="1" dirty="0" err="1"/>
              <a:t>Power</a:t>
            </a:r>
            <a:r>
              <a:rPr lang="it-IT" b="1" dirty="0"/>
              <a:t>: </a:t>
            </a:r>
            <a:r>
              <a:rPr lang="en-AU" dirty="0"/>
              <a:t>This results from insufficient degree of competition to ensure market efficiency. E.G. </a:t>
            </a:r>
            <a:r>
              <a:rPr lang="en-AU" dirty="0" err="1"/>
              <a:t>Cartelli</a:t>
            </a:r>
            <a:r>
              <a:rPr lang="en-AU" dirty="0"/>
              <a:t>, dumping, start up costs </a:t>
            </a:r>
          </a:p>
          <a:p>
            <a:r>
              <a:rPr lang="it-IT" b="1" dirty="0" err="1"/>
              <a:t>Imperfect</a:t>
            </a:r>
            <a:r>
              <a:rPr lang="it-IT" b="1" dirty="0"/>
              <a:t> Information</a:t>
            </a:r>
            <a:r>
              <a:rPr lang="it-IT" dirty="0"/>
              <a:t>: </a:t>
            </a:r>
            <a:r>
              <a:rPr lang="en-US" dirty="0"/>
              <a:t>buyers need to know the quality of the goods to judge the value they can provide while sellers need to know the reliability of the of a buyer. </a:t>
            </a:r>
          </a:p>
          <a:p>
            <a:r>
              <a:rPr lang="it-IT" b="1" dirty="0"/>
              <a:t>Moral </a:t>
            </a:r>
            <a:r>
              <a:rPr lang="it-IT" b="1" dirty="0" err="1"/>
              <a:t>Hazard</a:t>
            </a:r>
            <a:r>
              <a:rPr lang="it-IT" b="1" dirty="0"/>
              <a:t>: </a:t>
            </a:r>
            <a:r>
              <a:rPr lang="en-US" dirty="0"/>
              <a:t>refers to a situation where an economic agent makes profit-</a:t>
            </a:r>
            <a:r>
              <a:rPr lang="en-US" dirty="0" err="1"/>
              <a:t>maximising</a:t>
            </a:r>
            <a:r>
              <a:rPr lang="en-US" dirty="0"/>
              <a:t> but socially inefficient decisions because he/she is able to avoid the full economic costs associated with their conduct. </a:t>
            </a:r>
            <a:endParaRPr lang="it-IT" dirty="0"/>
          </a:p>
          <a:p>
            <a:r>
              <a:rPr lang="it-IT" b="1" dirty="0"/>
              <a:t>Externalities:</a:t>
            </a:r>
            <a:r>
              <a:rPr lang="it-IT" dirty="0"/>
              <a:t> </a:t>
            </a:r>
            <a:r>
              <a:rPr lang="en-US" dirty="0"/>
              <a:t>whenever an economic activity produces benefits (positive externalities) and/or costs (negative externalities) to others which are not reflected in the prices charged for the goods and services being provided</a:t>
            </a:r>
            <a:r>
              <a:rPr lang="it-IT" dirty="0"/>
              <a:t> </a:t>
            </a:r>
          </a:p>
        </p:txBody>
      </p:sp>
    </p:spTree>
    <p:extLst>
      <p:ext uri="{BB962C8B-B14F-4D97-AF65-F5344CB8AC3E}">
        <p14:creationId xmlns:p14="http://schemas.microsoft.com/office/powerpoint/2010/main" val="13720016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88274" y="365125"/>
            <a:ext cx="10465526" cy="1359172"/>
          </a:xfrm>
        </p:spPr>
        <p:txBody>
          <a:bodyPr/>
          <a:lstStyle/>
          <a:p>
            <a:r>
              <a:rPr lang="it-IT" b="1" dirty="0" err="1"/>
              <a:t>Example</a:t>
            </a:r>
            <a:r>
              <a:rPr lang="it-IT" b="1" dirty="0"/>
              <a:t> of Market </a:t>
            </a:r>
            <a:r>
              <a:rPr lang="it-IT" b="1" dirty="0" err="1"/>
              <a:t>Failure</a:t>
            </a:r>
            <a:r>
              <a:rPr lang="it-IT" b="1" dirty="0"/>
              <a:t> with Externalities</a:t>
            </a:r>
            <a:r>
              <a:rPr lang="it-IT" dirty="0"/>
              <a:t>: </a:t>
            </a:r>
          </a:p>
        </p:txBody>
      </p:sp>
      <p:pic>
        <p:nvPicPr>
          <p:cNvPr id="4" name="Segnaposto contenuto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396343" y="2244385"/>
            <a:ext cx="4719093" cy="4296002"/>
          </a:xfrm>
        </p:spPr>
      </p:pic>
    </p:spTree>
    <p:extLst>
      <p:ext uri="{BB962C8B-B14F-4D97-AF65-F5344CB8AC3E}">
        <p14:creationId xmlns:p14="http://schemas.microsoft.com/office/powerpoint/2010/main" val="14381172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Approccio di </a:t>
            </a:r>
            <a:r>
              <a:rPr lang="it-IT" dirty="0" err="1"/>
              <a:t>Coase</a:t>
            </a:r>
            <a:r>
              <a:rPr lang="it-IT" dirty="0"/>
              <a:t> (1960): </a:t>
            </a:r>
          </a:p>
        </p:txBody>
      </p:sp>
      <p:sp>
        <p:nvSpPr>
          <p:cNvPr id="3" name="Segnaposto contenuto 2"/>
          <p:cNvSpPr>
            <a:spLocks noGrp="1"/>
          </p:cNvSpPr>
          <p:nvPr>
            <p:ph idx="1"/>
          </p:nvPr>
        </p:nvSpPr>
        <p:spPr/>
        <p:txBody>
          <a:bodyPr/>
          <a:lstStyle/>
          <a:p>
            <a:pPr marL="0" indent="0">
              <a:buNone/>
            </a:pPr>
            <a:r>
              <a:rPr lang="it-IT" dirty="0"/>
              <a:t>Assunzioni: </a:t>
            </a:r>
          </a:p>
          <a:p>
            <a:pPr marL="0" indent="0">
              <a:buNone/>
            </a:pPr>
            <a:r>
              <a:rPr lang="it-IT" dirty="0"/>
              <a:t>• data una definizione precisa dei beni di proprietà </a:t>
            </a:r>
          </a:p>
          <a:p>
            <a:pPr marL="0" indent="0">
              <a:buNone/>
            </a:pPr>
            <a:r>
              <a:rPr lang="it-IT" dirty="0"/>
              <a:t>• ipotizzando che non esistano costi di transazione </a:t>
            </a:r>
          </a:p>
          <a:p>
            <a:pPr marL="0" indent="0">
              <a:buNone/>
            </a:pPr>
            <a:r>
              <a:rPr lang="it-IT" dirty="0"/>
              <a:t>• ignorando qualsiasi effetto reddito</a:t>
            </a:r>
          </a:p>
          <a:p>
            <a:r>
              <a:rPr lang="it-IT" dirty="0"/>
              <a:t>L’assegnazione del punto di equilibrio che si ottiene dalla contrattazione delle parti è indipendente dall’assegnazione iniziale dei diritti di proprietà e risulta efficiente in senso paretiano cioè raggiunge un livello ottimo sociale</a:t>
            </a:r>
          </a:p>
        </p:txBody>
      </p:sp>
    </p:spTree>
    <p:extLst>
      <p:ext uri="{BB962C8B-B14F-4D97-AF65-F5344CB8AC3E}">
        <p14:creationId xmlns:p14="http://schemas.microsoft.com/office/powerpoint/2010/main" val="29561947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Coase</a:t>
            </a:r>
            <a:r>
              <a:rPr lang="it-IT" dirty="0"/>
              <a:t> la contrattazione </a:t>
            </a:r>
          </a:p>
        </p:txBody>
      </p:sp>
      <p:sp>
        <p:nvSpPr>
          <p:cNvPr id="3" name="Segnaposto contenuto 2"/>
          <p:cNvSpPr>
            <a:spLocks noGrp="1"/>
          </p:cNvSpPr>
          <p:nvPr>
            <p:ph idx="1"/>
          </p:nvPr>
        </p:nvSpPr>
        <p:spPr/>
        <p:txBody>
          <a:bodyPr>
            <a:normAutofit lnSpcReduction="10000"/>
          </a:bodyPr>
          <a:lstStyle/>
          <a:p>
            <a:r>
              <a:rPr lang="it-IT" dirty="0"/>
              <a:t>In ascissa abbiamo la produzione dell’impresa e in ordinata i profitti marginali (</a:t>
            </a:r>
            <a:r>
              <a:rPr lang="it-IT" dirty="0" err="1"/>
              <a:t>PMg</a:t>
            </a:r>
            <a:r>
              <a:rPr lang="it-IT" dirty="0"/>
              <a:t>) e le esternalità dell’impresa e (</a:t>
            </a:r>
            <a:r>
              <a:rPr lang="it-IT" dirty="0" err="1"/>
              <a:t>CMg</a:t>
            </a:r>
            <a:r>
              <a:rPr lang="it-IT" dirty="0"/>
              <a:t>) sono i costi marginali dovuti all’inquinamento. </a:t>
            </a:r>
          </a:p>
          <a:p>
            <a:r>
              <a:rPr lang="it-IT" dirty="0"/>
              <a:t>•</a:t>
            </a:r>
            <a:r>
              <a:rPr lang="it-IT" dirty="0" err="1"/>
              <a:t>Pmg</a:t>
            </a:r>
            <a:r>
              <a:rPr lang="it-IT" dirty="0"/>
              <a:t> e </a:t>
            </a:r>
            <a:r>
              <a:rPr lang="it-IT" dirty="0" err="1"/>
              <a:t>Cmge</a:t>
            </a:r>
            <a:r>
              <a:rPr lang="it-IT" dirty="0"/>
              <a:t> sono correlati ed entrambi dovuti alla </a:t>
            </a:r>
          </a:p>
          <a:p>
            <a:r>
              <a:rPr lang="it-IT" dirty="0"/>
              <a:t>produzione del bene inquinante</a:t>
            </a:r>
          </a:p>
          <a:p>
            <a:r>
              <a:rPr lang="it-IT" dirty="0" err="1"/>
              <a:t>PMg</a:t>
            </a:r>
            <a:r>
              <a:rPr lang="it-IT" dirty="0"/>
              <a:t> ha andamento decrescente oltre ad indicare il profitto marginale dell’impresa </a:t>
            </a:r>
            <a:r>
              <a:rPr lang="it-IT" dirty="0" err="1"/>
              <a:t>puo</a:t>
            </a:r>
            <a:r>
              <a:rPr lang="it-IT" dirty="0"/>
              <a:t> anche essere interpretata come i benefici marginali dell’impresa al netto dell’inquinamento.</a:t>
            </a:r>
          </a:p>
          <a:p>
            <a:r>
              <a:rPr lang="it-IT" dirty="0" err="1"/>
              <a:t>CMg</a:t>
            </a:r>
            <a:r>
              <a:rPr lang="it-IT" dirty="0"/>
              <a:t> è crescente e l’area sottostante la curva rappresenta il costo dell’inquinamento</a:t>
            </a:r>
          </a:p>
        </p:txBody>
      </p:sp>
    </p:spTree>
    <p:extLst>
      <p:ext uri="{BB962C8B-B14F-4D97-AF65-F5344CB8AC3E}">
        <p14:creationId xmlns:p14="http://schemas.microsoft.com/office/powerpoint/2010/main" val="645033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Coase</a:t>
            </a:r>
            <a:r>
              <a:rPr lang="it-IT" dirty="0"/>
              <a:t> contrattazione:</a:t>
            </a:r>
          </a:p>
        </p:txBody>
      </p:sp>
      <p:sp>
        <p:nvSpPr>
          <p:cNvPr id="3" name="Segnaposto contenuto 2"/>
          <p:cNvSpPr>
            <a:spLocks noGrp="1"/>
          </p:cNvSpPr>
          <p:nvPr>
            <p:ph idx="1"/>
          </p:nvPr>
        </p:nvSpPr>
        <p:spPr/>
        <p:txBody>
          <a:bodyPr>
            <a:normAutofit/>
          </a:bodyPr>
          <a:lstStyle/>
          <a:p>
            <a:r>
              <a:rPr lang="it-IT" dirty="0"/>
              <a:t>L’impresa che non tiene conto dei costi esternali vuole produrre </a:t>
            </a:r>
            <a:r>
              <a:rPr lang="it-IT" b="1" dirty="0" err="1"/>
              <a:t>OQp</a:t>
            </a:r>
            <a:r>
              <a:rPr lang="it-IT" dirty="0"/>
              <a:t>, ma questa causa effetti esternali descritti dall’area sotto la curva dei costi marginali, ne consegue che non siamo ad una situazione “</a:t>
            </a:r>
            <a:r>
              <a:rPr lang="it-IT" dirty="0" err="1"/>
              <a:t>pareto</a:t>
            </a:r>
            <a:r>
              <a:rPr lang="it-IT" dirty="0"/>
              <a:t>" efficiente. </a:t>
            </a:r>
          </a:p>
          <a:p>
            <a:pPr marL="0" indent="0">
              <a:buNone/>
            </a:pPr>
            <a:r>
              <a:rPr lang="it-IT" dirty="0"/>
              <a:t>• la condizione efficiente si ottiene quando è massima la differenza tra benefici sociali e costi sociali</a:t>
            </a:r>
            <a:r>
              <a:rPr lang="it-IT" b="1" dirty="0"/>
              <a:t>, </a:t>
            </a:r>
            <a:r>
              <a:rPr lang="it-IT" b="1" dirty="0" err="1"/>
              <a:t>OEQp</a:t>
            </a:r>
            <a:r>
              <a:rPr lang="it-IT" b="1" dirty="0"/>
              <a:t> </a:t>
            </a:r>
            <a:r>
              <a:rPr lang="it-IT" dirty="0"/>
              <a:t>è l’area del triangolo corrispondente alla differenza massima, quindi </a:t>
            </a:r>
            <a:r>
              <a:rPr lang="it-IT" b="1" dirty="0" err="1"/>
              <a:t>Qs</a:t>
            </a:r>
            <a:r>
              <a:rPr lang="it-IT" dirty="0"/>
              <a:t> è il punto </a:t>
            </a:r>
            <a:r>
              <a:rPr lang="it-IT" dirty="0" err="1"/>
              <a:t>pareto</a:t>
            </a:r>
            <a:r>
              <a:rPr lang="it-IT" dirty="0"/>
              <a:t> efficiente</a:t>
            </a:r>
          </a:p>
        </p:txBody>
      </p:sp>
    </p:spTree>
    <p:extLst>
      <p:ext uri="{BB962C8B-B14F-4D97-AF65-F5344CB8AC3E}">
        <p14:creationId xmlns:p14="http://schemas.microsoft.com/office/powerpoint/2010/main" val="29117397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Coase</a:t>
            </a:r>
            <a:endParaRPr lang="it-IT" dirty="0"/>
          </a:p>
        </p:txBody>
      </p:sp>
      <p:sp>
        <p:nvSpPr>
          <p:cNvPr id="3" name="Segnaposto contenuto 2"/>
          <p:cNvSpPr>
            <a:spLocks noGrp="1"/>
          </p:cNvSpPr>
          <p:nvPr>
            <p:ph idx="1"/>
          </p:nvPr>
        </p:nvSpPr>
        <p:spPr/>
        <p:txBody>
          <a:bodyPr/>
          <a:lstStyle/>
          <a:p>
            <a:r>
              <a:rPr lang="it-IT" dirty="0"/>
              <a:t>Per raggiungere una allocazione efficiente </a:t>
            </a:r>
            <a:r>
              <a:rPr lang="it-IT" dirty="0" err="1"/>
              <a:t>e’</a:t>
            </a:r>
            <a:r>
              <a:rPr lang="it-IT" dirty="0"/>
              <a:t> sufficiente che le due parti possano trattare senza costi di transazione e</a:t>
            </a:r>
          </a:p>
          <a:p>
            <a:pPr marL="0" indent="0">
              <a:buNone/>
            </a:pPr>
            <a:r>
              <a:rPr lang="it-IT" dirty="0"/>
              <a:t>non c’è bisogno di intervento pubblico. </a:t>
            </a:r>
          </a:p>
          <a:p>
            <a:pPr marL="0" indent="0">
              <a:buNone/>
            </a:pPr>
            <a:r>
              <a:rPr lang="it-IT" dirty="0"/>
              <a:t>• L’intervento pubblico avviene solo al momento della regolamentazione, tuttavia sappiamo che per mantenere in piedi tale contrattazione il pubblico dovrà avere una qualche parte (</a:t>
            </a:r>
            <a:r>
              <a:rPr lang="it-IT" dirty="0" err="1"/>
              <a:t>enforcement</a:t>
            </a:r>
            <a:r>
              <a:rPr lang="it-IT" dirty="0"/>
              <a:t>)</a:t>
            </a:r>
          </a:p>
        </p:txBody>
      </p:sp>
    </p:spTree>
    <p:extLst>
      <p:ext uri="{BB962C8B-B14F-4D97-AF65-F5344CB8AC3E}">
        <p14:creationId xmlns:p14="http://schemas.microsoft.com/office/powerpoint/2010/main" val="22099029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 consumatori detengono </a:t>
            </a:r>
            <a:br>
              <a:rPr lang="it-IT" dirty="0"/>
            </a:br>
            <a:r>
              <a:rPr lang="it-IT" dirty="0"/>
              <a:t>tutti i diritti:</a:t>
            </a:r>
          </a:p>
        </p:txBody>
      </p:sp>
      <p:sp>
        <p:nvSpPr>
          <p:cNvPr id="3" name="Segnaposto contenuto 2"/>
          <p:cNvSpPr>
            <a:spLocks noGrp="1"/>
          </p:cNvSpPr>
          <p:nvPr>
            <p:ph idx="1"/>
          </p:nvPr>
        </p:nvSpPr>
        <p:spPr/>
        <p:txBody>
          <a:bodyPr>
            <a:normAutofit/>
          </a:bodyPr>
          <a:lstStyle/>
          <a:p>
            <a:r>
              <a:rPr lang="it-IT" dirty="0"/>
              <a:t>Se i consumatori detengono tutti i diritti, i consumatori sono coloro che subiscono l’inquinamento </a:t>
            </a:r>
          </a:p>
          <a:p>
            <a:pPr marL="0" indent="0">
              <a:buNone/>
            </a:pPr>
            <a:r>
              <a:rPr lang="it-IT" dirty="0"/>
              <a:t>• In questo caso i consumatori hanno il diritto a non essere soggetti passivi di inquinamento mentre l’impresa ha il dovere di non inquinare.</a:t>
            </a:r>
          </a:p>
          <a:p>
            <a:pPr marL="0" indent="0">
              <a:buNone/>
            </a:pPr>
            <a:r>
              <a:rPr lang="it-IT" dirty="0"/>
              <a:t>La contrattazione partirebbe dall’origine degli assi in cui l’impresa sarebbe disposta a pagare una somma pari all’area sottostante (tutta) la curva sotto </a:t>
            </a:r>
            <a:r>
              <a:rPr lang="it-IT" dirty="0" err="1"/>
              <a:t>PMg</a:t>
            </a:r>
            <a:r>
              <a:rPr lang="it-IT" dirty="0"/>
              <a:t> per poter inquinare.</a:t>
            </a:r>
          </a:p>
          <a:p>
            <a:pPr marL="0" indent="0">
              <a:buNone/>
            </a:pPr>
            <a:r>
              <a:rPr lang="it-IT" dirty="0"/>
              <a:t>L’area sotto </a:t>
            </a:r>
            <a:r>
              <a:rPr lang="it-IT" dirty="0" err="1"/>
              <a:t>CMge</a:t>
            </a:r>
            <a:r>
              <a:rPr lang="it-IT" dirty="0"/>
              <a:t> è invece la somma minima che i consumatori sono disposti ad accettare per l’inquinamento. </a:t>
            </a:r>
          </a:p>
        </p:txBody>
      </p:sp>
    </p:spTree>
    <p:extLst>
      <p:ext uri="{BB962C8B-B14F-4D97-AF65-F5344CB8AC3E}">
        <p14:creationId xmlns:p14="http://schemas.microsoft.com/office/powerpoint/2010/main" val="9528372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Contrattazione: </a:t>
            </a:r>
          </a:p>
        </p:txBody>
      </p:sp>
      <p:sp>
        <p:nvSpPr>
          <p:cNvPr id="3" name="Segnaposto contenuto 2"/>
          <p:cNvSpPr>
            <a:spLocks noGrp="1"/>
          </p:cNvSpPr>
          <p:nvPr>
            <p:ph idx="1"/>
          </p:nvPr>
        </p:nvSpPr>
        <p:spPr/>
        <p:txBody>
          <a:bodyPr>
            <a:normAutofit/>
          </a:bodyPr>
          <a:lstStyle/>
          <a:p>
            <a:r>
              <a:rPr lang="it-IT" dirty="0"/>
              <a:t>Per ogni valore di Q&lt;</a:t>
            </a:r>
            <a:r>
              <a:rPr lang="it-IT" dirty="0" err="1"/>
              <a:t>Qs</a:t>
            </a:r>
            <a:r>
              <a:rPr lang="it-IT" dirty="0"/>
              <a:t> la somma massima che l’impresa è disposta a pagare supera la minima di chi non vuole </a:t>
            </a:r>
          </a:p>
          <a:p>
            <a:pPr marL="0" indent="0">
              <a:buNone/>
            </a:pPr>
            <a:r>
              <a:rPr lang="it-IT" dirty="0"/>
              <a:t>essere inquinato. </a:t>
            </a:r>
          </a:p>
          <a:p>
            <a:r>
              <a:rPr lang="it-IT" dirty="0"/>
              <a:t>• contrattare migliora entrambe le parti. Per l’impresa l’incremento di produzione è superiore all’incremento dei costi associati alla contrattazione (o ad inquinare). Per i consumatori la compensazione sarà maggiore del danno subito.</a:t>
            </a:r>
          </a:p>
        </p:txBody>
      </p:sp>
    </p:spTree>
    <p:extLst>
      <p:ext uri="{BB962C8B-B14F-4D97-AF65-F5344CB8AC3E}">
        <p14:creationId xmlns:p14="http://schemas.microsoft.com/office/powerpoint/2010/main" val="102382548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Le imprese detengono i diritti: </a:t>
            </a:r>
          </a:p>
        </p:txBody>
      </p:sp>
      <p:sp>
        <p:nvSpPr>
          <p:cNvPr id="3" name="Segnaposto contenuto 2"/>
          <p:cNvSpPr>
            <a:spLocks noGrp="1"/>
          </p:cNvSpPr>
          <p:nvPr>
            <p:ph idx="1"/>
          </p:nvPr>
        </p:nvSpPr>
        <p:spPr/>
        <p:txBody>
          <a:bodyPr/>
          <a:lstStyle/>
          <a:p>
            <a:r>
              <a:rPr lang="it-IT" dirty="0"/>
              <a:t>Non cambia molto adesso </a:t>
            </a:r>
            <a:r>
              <a:rPr lang="it-IT" dirty="0" err="1"/>
              <a:t>CMge</a:t>
            </a:r>
            <a:r>
              <a:rPr lang="it-IT" dirty="0"/>
              <a:t> rappresenta la somma massima che i consumatori sono disposti a pagare per ridurre l’inquinamento e ancora una volta ottengono un beneficio abbastanza grande da compensare i produttori fino a </a:t>
            </a:r>
            <a:r>
              <a:rPr lang="it-IT" dirty="0" err="1"/>
              <a:t>Qs</a:t>
            </a:r>
            <a:r>
              <a:rPr lang="it-IT" dirty="0"/>
              <a:t> </a:t>
            </a:r>
          </a:p>
          <a:p>
            <a:pPr marL="0" indent="0">
              <a:buNone/>
            </a:pPr>
            <a:endParaRPr lang="it-IT" dirty="0"/>
          </a:p>
        </p:txBody>
      </p:sp>
    </p:spTree>
    <p:extLst>
      <p:ext uri="{BB962C8B-B14F-4D97-AF65-F5344CB8AC3E}">
        <p14:creationId xmlns:p14="http://schemas.microsoft.com/office/powerpoint/2010/main" val="36823070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Coase</a:t>
            </a:r>
            <a:r>
              <a:rPr lang="it-IT" dirty="0"/>
              <a:t> nella pratica:</a:t>
            </a:r>
          </a:p>
        </p:txBody>
      </p:sp>
      <p:sp>
        <p:nvSpPr>
          <p:cNvPr id="3" name="Segnaposto contenuto 2"/>
          <p:cNvSpPr>
            <a:spLocks noGrp="1"/>
          </p:cNvSpPr>
          <p:nvPr>
            <p:ph idx="1"/>
          </p:nvPr>
        </p:nvSpPr>
        <p:spPr/>
        <p:txBody>
          <a:bodyPr/>
          <a:lstStyle/>
          <a:p>
            <a:r>
              <a:rPr lang="it-IT" dirty="0"/>
              <a:t>Alcune ipotesi sono troppo restrittive e poco realistiche: </a:t>
            </a:r>
          </a:p>
          <a:p>
            <a:pPr marL="0" indent="0">
              <a:buNone/>
            </a:pPr>
            <a:r>
              <a:rPr lang="it-IT" dirty="0"/>
              <a:t>• effetto reddito: la compensazione del danno comporta un trasferimento in denaro che dovrebbe influenzare la curva dei costi marginali ma anche quella dei benefici (con reddito maggiore potrebbe </a:t>
            </a:r>
          </a:p>
          <a:p>
            <a:pPr marL="0" indent="0">
              <a:buNone/>
            </a:pPr>
            <a:r>
              <a:rPr lang="it-IT" dirty="0"/>
              <a:t>esserci maggiore propensione al consumo)</a:t>
            </a:r>
          </a:p>
        </p:txBody>
      </p:sp>
    </p:spTree>
    <p:extLst>
      <p:ext uri="{BB962C8B-B14F-4D97-AF65-F5344CB8AC3E}">
        <p14:creationId xmlns:p14="http://schemas.microsoft.com/office/powerpoint/2010/main" val="48672440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Coase</a:t>
            </a:r>
            <a:r>
              <a:rPr lang="it-IT" dirty="0"/>
              <a:t> nella pratica:</a:t>
            </a:r>
          </a:p>
        </p:txBody>
      </p:sp>
      <p:sp>
        <p:nvSpPr>
          <p:cNvPr id="3" name="Segnaposto contenuto 2"/>
          <p:cNvSpPr>
            <a:spLocks noGrp="1"/>
          </p:cNvSpPr>
          <p:nvPr>
            <p:ph idx="1"/>
          </p:nvPr>
        </p:nvSpPr>
        <p:spPr/>
        <p:txBody>
          <a:bodyPr/>
          <a:lstStyle/>
          <a:p>
            <a:r>
              <a:rPr lang="it-IT" dirty="0"/>
              <a:t>Costi di transazione: tale contrattazione coinvolge molti attori (si </a:t>
            </a:r>
          </a:p>
          <a:p>
            <a:r>
              <a:rPr lang="it-IT" dirty="0"/>
              <a:t>tratta di una popolazione locale e di imprese abitualmente) ne </a:t>
            </a:r>
          </a:p>
          <a:p>
            <a:r>
              <a:rPr lang="it-IT" dirty="0"/>
              <a:t>consegue che: </a:t>
            </a:r>
          </a:p>
          <a:p>
            <a:r>
              <a:rPr lang="it-IT" dirty="0"/>
              <a:t>• è costoso reperire informazioni su costi e benefici </a:t>
            </a:r>
          </a:p>
          <a:p>
            <a:r>
              <a:rPr lang="it-IT" dirty="0"/>
              <a:t>• è costoso conoscere le esigenze della controparte </a:t>
            </a:r>
          </a:p>
          <a:p>
            <a:r>
              <a:rPr lang="it-IT" dirty="0"/>
              <a:t>• è costoso far rispettare il contratto </a:t>
            </a:r>
          </a:p>
          <a:p>
            <a:r>
              <a:rPr lang="it-IT" dirty="0"/>
              <a:t>• è costoso eseguirlo </a:t>
            </a:r>
          </a:p>
          <a:p>
            <a:r>
              <a:rPr lang="it-IT" dirty="0"/>
              <a:t>• è costoso capire chi inquina e quanto è dannoso l’inquinamento</a:t>
            </a:r>
          </a:p>
        </p:txBody>
      </p:sp>
    </p:spTree>
    <p:extLst>
      <p:ext uri="{BB962C8B-B14F-4D97-AF65-F5344CB8AC3E}">
        <p14:creationId xmlns:p14="http://schemas.microsoft.com/office/powerpoint/2010/main" val="117571881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Costi di transazione: </a:t>
            </a:r>
          </a:p>
        </p:txBody>
      </p:sp>
      <p:sp>
        <p:nvSpPr>
          <p:cNvPr id="3" name="Segnaposto contenuto 2"/>
          <p:cNvSpPr>
            <a:spLocks noGrp="1"/>
          </p:cNvSpPr>
          <p:nvPr>
            <p:ph idx="1"/>
          </p:nvPr>
        </p:nvSpPr>
        <p:spPr/>
        <p:txBody>
          <a:bodyPr/>
          <a:lstStyle/>
          <a:p>
            <a:r>
              <a:rPr lang="it-IT" dirty="0"/>
              <a:t>è sufficiente che tali costi di transazione sommati ai costi di ripagare la controparte eccedano i benefici che si ottengono dalla contrattazione perché questa non avvenga.</a:t>
            </a:r>
          </a:p>
        </p:txBody>
      </p:sp>
    </p:spTree>
    <p:extLst>
      <p:ext uri="{BB962C8B-B14F-4D97-AF65-F5344CB8AC3E}">
        <p14:creationId xmlns:p14="http://schemas.microsoft.com/office/powerpoint/2010/main" val="18946960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Ricapitoliamo:</a:t>
            </a:r>
          </a:p>
        </p:txBody>
      </p:sp>
      <p:sp>
        <p:nvSpPr>
          <p:cNvPr id="3" name="Segnaposto contenuto 2"/>
          <p:cNvSpPr>
            <a:spLocks noGrp="1"/>
          </p:cNvSpPr>
          <p:nvPr>
            <p:ph idx="1"/>
          </p:nvPr>
        </p:nvSpPr>
        <p:spPr/>
        <p:txBody>
          <a:bodyPr/>
          <a:lstStyle/>
          <a:p>
            <a:endParaRPr lang="it-IT"/>
          </a:p>
        </p:txBody>
      </p:sp>
    </p:spTree>
    <p:extLst>
      <p:ext uri="{BB962C8B-B14F-4D97-AF65-F5344CB8AC3E}">
        <p14:creationId xmlns:p14="http://schemas.microsoft.com/office/powerpoint/2010/main" val="289443329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
          <p:cNvSpPr>
            <a:spLocks noGrp="1" noChangeArrowheads="1"/>
          </p:cNvSpPr>
          <p:nvPr>
            <p:ph type="title"/>
          </p:nvPr>
        </p:nvSpPr>
        <p:spPr>
          <a:xfrm>
            <a:off x="1981200" y="274638"/>
            <a:ext cx="8229600" cy="850900"/>
          </a:xfrm>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3200">
                <a:solidFill>
                  <a:srgbClr val="C00000"/>
                </a:solidFill>
              </a:rPr>
              <a:t>Esternalità Negative : L’Inquinamento</a:t>
            </a:r>
          </a:p>
        </p:txBody>
      </p:sp>
      <p:sp>
        <p:nvSpPr>
          <p:cNvPr id="8195" name="Rectangle 2"/>
          <p:cNvSpPr>
            <a:spLocks noGrp="1" noChangeArrowheads="1"/>
          </p:cNvSpPr>
          <p:nvPr>
            <p:ph type="body" idx="1"/>
          </p:nvPr>
        </p:nvSpPr>
        <p:spPr>
          <a:xfrm>
            <a:off x="1524000" y="1457326"/>
            <a:ext cx="4362450" cy="5400675"/>
          </a:xfrm>
        </p:spPr>
        <p:txBody>
          <a:bodyPr/>
          <a:lstStyle/>
          <a:p>
            <a:pPr indent="-341313">
              <a:spcBef>
                <a:spcPts val="500"/>
              </a:spcBef>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L’inquinamento è un tipico esempio di </a:t>
            </a:r>
            <a:r>
              <a:rPr lang="it-IT" altLang="it-IT" sz="2000" b="1"/>
              <a:t>esternalità negativa</a:t>
            </a:r>
            <a:r>
              <a:rPr lang="it-IT" altLang="it-IT" sz="2000"/>
              <a:t>, legato principalmente all’attività produttiva e ai processi industriali</a:t>
            </a:r>
            <a:r>
              <a:rPr lang="it-IT" altLang="it-IT"/>
              <a:t>. </a:t>
            </a:r>
            <a:r>
              <a:rPr lang="it-IT" altLang="it-IT" sz="2000"/>
              <a:t>Talvolta l’inquinamento genera conseguenze che si esauriscono una volta terminata l’attività di produzione; altre volte l’accumulazione di gas inquinanti porta a modificazioni climatiche,Il danno non è esauribile e si estende nel tempo, spesso in maniera irreversibile, riversandosi anche sulle generazioni future.</a:t>
            </a:r>
          </a:p>
        </p:txBody>
      </p:sp>
      <p:pic>
        <p:nvPicPr>
          <p:cNvPr id="819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4564" y="1341438"/>
            <a:ext cx="4643437" cy="33337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197"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2800" y="4505326"/>
            <a:ext cx="3505200" cy="2352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198"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24563" y="4308476"/>
            <a:ext cx="1744662" cy="2549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026684004"/>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
          <p:cNvSpPr>
            <a:spLocks noGrp="1" noChangeArrowheads="1"/>
          </p:cNvSpPr>
          <p:nvPr>
            <p:ph type="title"/>
          </p:nvPr>
        </p:nvSpPr>
        <p:spPr>
          <a:xfrm>
            <a:off x="1981200" y="274639"/>
            <a:ext cx="8229600" cy="777875"/>
          </a:xfrm>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3200">
                <a:solidFill>
                  <a:srgbClr val="C00000"/>
                </a:solidFill>
              </a:rPr>
              <a:t>Inquinamento e Produzione</a:t>
            </a:r>
          </a:p>
        </p:txBody>
      </p:sp>
      <p:sp>
        <p:nvSpPr>
          <p:cNvPr id="10243" name="Rectangle 2"/>
          <p:cNvSpPr>
            <a:spLocks noGrp="1" noChangeArrowheads="1"/>
          </p:cNvSpPr>
          <p:nvPr>
            <p:ph type="body" idx="1"/>
          </p:nvPr>
        </p:nvSpPr>
        <p:spPr>
          <a:xfrm>
            <a:off x="1919288" y="1989138"/>
            <a:ext cx="8229600" cy="4525962"/>
          </a:xfrm>
        </p:spPr>
        <p:txBody>
          <a:bodyPr/>
          <a:lstStyle/>
          <a:p>
            <a:pPr indent="-341313" algn="just">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Molte questioni ambientali possono essere interpretabili come problemi di esternalità. Consideriamo qui di seguito  un esempio di esternalità nella produzione che  rappresenta al tempo stesso un’ esemplificazione del problema dell’inquinamento generato dalla attività di produzione.</a:t>
            </a:r>
          </a:p>
          <a:p>
            <a:pPr indent="-341313" algn="just">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endParaRPr lang="it-IT" altLang="it-IT" sz="2000"/>
          </a:p>
          <a:p>
            <a:pPr indent="-341313" algn="just">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Consideriamo per semplicità due sole imprese: un’impresa, </a:t>
            </a:r>
            <a:r>
              <a:rPr lang="it-IT" altLang="it-IT" sz="2000" i="1"/>
              <a:t>S</a:t>
            </a:r>
            <a:r>
              <a:rPr lang="it-IT" altLang="it-IT" sz="2000"/>
              <a:t>, che produce una certa quantità di tondini di acciaio </a:t>
            </a:r>
            <a:r>
              <a:rPr lang="it-IT" altLang="it-IT" sz="2000" i="1"/>
              <a:t>s</a:t>
            </a:r>
            <a:r>
              <a:rPr lang="it-IT" altLang="it-IT" sz="2000"/>
              <a:t>; la produzione di tondini di acciaio genera una certa quantità di inquinamento </a:t>
            </a:r>
            <a:r>
              <a:rPr lang="it-IT" altLang="it-IT" sz="2000" i="1"/>
              <a:t>z</a:t>
            </a:r>
            <a:r>
              <a:rPr lang="it-IT" altLang="it-IT" sz="2000"/>
              <a:t>; la sostanza inquinante viene scaricata nel fiume, a valle del quale è situata un’impresa ittica, </a:t>
            </a:r>
            <a:r>
              <a:rPr lang="it-IT" altLang="it-IT" sz="2000" i="1"/>
              <a:t>F</a:t>
            </a:r>
            <a:r>
              <a:rPr lang="it-IT" altLang="it-IT" sz="2000"/>
              <a:t>, che è danneggiata dall’inquinamento prodotto da </a:t>
            </a:r>
            <a:r>
              <a:rPr lang="it-IT" altLang="it-IT" sz="2000" i="1"/>
              <a:t>S</a:t>
            </a:r>
            <a:r>
              <a:rPr lang="it-IT" altLang="it-IT" sz="2000"/>
              <a:t>.</a:t>
            </a:r>
          </a:p>
        </p:txBody>
      </p:sp>
    </p:spTree>
    <p:extLst>
      <p:ext uri="{BB962C8B-B14F-4D97-AF65-F5344CB8AC3E}">
        <p14:creationId xmlns:p14="http://schemas.microsoft.com/office/powerpoint/2010/main" val="2757536233"/>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
          <p:cNvSpPr>
            <a:spLocks noGrp="1" noChangeArrowheads="1"/>
          </p:cNvSpPr>
          <p:nvPr>
            <p:ph type="title"/>
          </p:nvPr>
        </p:nvSpPr>
        <p:spPr>
          <a:xfrm>
            <a:off x="1992313" y="188914"/>
            <a:ext cx="8229600" cy="725487"/>
          </a:xfrm>
        </p:spPr>
        <p:txBody>
          <a:bodyPr vert="horz" lIns="91440" tIns="45720" rIns="91440" bIns="45720" rtlCol="0" anchor="ctr">
            <a:norm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3200">
                <a:solidFill>
                  <a:srgbClr val="C00000"/>
                </a:solidFill>
              </a:rPr>
              <a:t>Inquinamento e Produzione</a:t>
            </a:r>
          </a:p>
        </p:txBody>
      </p:sp>
      <p:sp>
        <p:nvSpPr>
          <p:cNvPr id="12291" name="Rectangle 2"/>
          <p:cNvSpPr>
            <a:spLocks noGrp="1" noChangeArrowheads="1"/>
          </p:cNvSpPr>
          <p:nvPr>
            <p:ph type="body" idx="1"/>
          </p:nvPr>
        </p:nvSpPr>
        <p:spPr>
          <a:xfrm>
            <a:off x="1981200" y="908051"/>
            <a:ext cx="7931150" cy="5718175"/>
          </a:xfrm>
        </p:spPr>
        <p:txBody>
          <a:bodyPr/>
          <a:lstStyle/>
          <a:p>
            <a:pPr indent="-341313">
              <a:lnSpc>
                <a:spcPct val="80000"/>
              </a:lnSpc>
              <a:spcBef>
                <a:spcPts val="500"/>
              </a:spcBef>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a:t>
            </a:r>
          </a:p>
          <a:p>
            <a:pPr indent="-341313" algn="just">
              <a:lnSpc>
                <a:spcPct val="80000"/>
              </a:lnSpc>
              <a:spcBef>
                <a:spcPts val="500"/>
              </a:spcBef>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400"/>
              <a:t>	</a:t>
            </a:r>
            <a:r>
              <a:rPr lang="it-IT" altLang="it-IT" sz="2000"/>
              <a:t>Il danno subito dall’impresa inquinata si traduce in un costo di produzione aggiuntivo (ad esempio il costo di depurazione dell’acqua del fiume per preservare la produzione di pesce </a:t>
            </a:r>
            <a:r>
              <a:rPr lang="it-IT" altLang="it-IT" sz="2000" i="1"/>
              <a:t>f </a:t>
            </a:r>
            <a:r>
              <a:rPr lang="it-IT" altLang="it-IT" sz="2000"/>
              <a:t>). Tale costo è funzione del livello di inquinamento z prodotto dall’impresa S. </a:t>
            </a:r>
          </a:p>
          <a:p>
            <a:pPr indent="-341313" algn="just">
              <a:lnSpc>
                <a:spcPct val="80000"/>
              </a:lnSpc>
              <a:spcBef>
                <a:spcPts val="500"/>
              </a:spcBef>
              <a:buNone/>
              <a:tabLst>
                <a:tab pos="912813" algn="l"/>
                <a:tab pos="1827213" algn="l"/>
                <a:tab pos="2741613" algn="l"/>
                <a:tab pos="3656013" algn="l"/>
                <a:tab pos="4570413" algn="l"/>
                <a:tab pos="5484813" algn="l"/>
                <a:tab pos="6399213" algn="l"/>
                <a:tab pos="7313613" algn="l"/>
                <a:tab pos="8228013" algn="l"/>
                <a:tab pos="9142413" algn="l"/>
                <a:tab pos="10056813" algn="l"/>
              </a:tabLst>
            </a:pPr>
            <a:endParaRPr lang="it-IT" altLang="it-IT" sz="2000"/>
          </a:p>
          <a:p>
            <a:pPr indent="-341313" algn="just">
              <a:lnSpc>
                <a:spcPct val="80000"/>
              </a:lnSpc>
              <a:spcBef>
                <a:spcPts val="500"/>
              </a:spcBef>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Per quest’ultima, il costo di produzione può essere rappresentato dalla funzione </a:t>
            </a:r>
            <a:r>
              <a:rPr lang="it-IT" altLang="it-IT" sz="2000" i="1"/>
              <a:t>C</a:t>
            </a:r>
            <a:r>
              <a:rPr lang="it-IT" altLang="it-IT" sz="2000" i="1" baseline="-25000"/>
              <a:t>s</a:t>
            </a:r>
            <a:r>
              <a:rPr lang="it-IT" altLang="it-IT" sz="2000" i="1"/>
              <a:t>(s, z) </a:t>
            </a:r>
            <a:r>
              <a:rPr lang="it-IT" altLang="it-IT" sz="2000"/>
              <a:t>dove</a:t>
            </a:r>
          </a:p>
          <a:p>
            <a:pPr indent="-341313" algn="just">
              <a:lnSpc>
                <a:spcPct val="80000"/>
              </a:lnSpc>
              <a:spcBef>
                <a:spcPts val="500"/>
              </a:spcBef>
              <a:buNone/>
              <a:tabLst>
                <a:tab pos="912813" algn="l"/>
                <a:tab pos="1827213" algn="l"/>
                <a:tab pos="2741613" algn="l"/>
                <a:tab pos="3656013" algn="l"/>
                <a:tab pos="4570413" algn="l"/>
                <a:tab pos="5484813" algn="l"/>
                <a:tab pos="6399213" algn="l"/>
                <a:tab pos="7313613" algn="l"/>
                <a:tab pos="8228013" algn="l"/>
                <a:tab pos="9142413" algn="l"/>
                <a:tab pos="10056813" algn="l"/>
              </a:tabLst>
            </a:pPr>
            <a:endParaRPr lang="it-IT" altLang="it-IT" sz="2000"/>
          </a:p>
          <a:p>
            <a:pPr indent="-341313" algn="just">
              <a:lnSpc>
                <a:spcPct val="80000"/>
              </a:lnSpc>
              <a:spcBef>
                <a:spcPts val="500"/>
              </a:spcBef>
              <a:buNone/>
              <a:tabLst>
                <a:tab pos="912813" algn="l"/>
                <a:tab pos="1827213" algn="l"/>
                <a:tab pos="2741613" algn="l"/>
                <a:tab pos="3656013" algn="l"/>
                <a:tab pos="4570413" algn="l"/>
                <a:tab pos="5484813" algn="l"/>
                <a:tab pos="6399213" algn="l"/>
                <a:tab pos="7313613" algn="l"/>
                <a:tab pos="8228013" algn="l"/>
                <a:tab pos="9142413" algn="l"/>
                <a:tab pos="10056813" algn="l"/>
              </a:tabLst>
            </a:pPr>
            <a:endParaRPr lang="it-IT" altLang="it-IT" sz="2000"/>
          </a:p>
          <a:p>
            <a:pPr indent="-341313" algn="just">
              <a:lnSpc>
                <a:spcPct val="80000"/>
              </a:lnSpc>
              <a:spcBef>
                <a:spcPts val="500"/>
              </a:spcBef>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Una riduzione dell’inquinamento per l’impresa S sarebbe costosa: essa richiederebbe anche una riduzione della produzione di bene inquinante s. </a:t>
            </a:r>
          </a:p>
          <a:p>
            <a:pPr indent="-341313" algn="just">
              <a:lnSpc>
                <a:spcPct val="80000"/>
              </a:lnSpc>
              <a:spcBef>
                <a:spcPts val="500"/>
              </a:spcBef>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La funzione di costo dell’impresa inquinata è invece </a:t>
            </a:r>
            <a:r>
              <a:rPr lang="it-IT" altLang="it-IT" sz="2000" i="1"/>
              <a:t>C</a:t>
            </a:r>
            <a:r>
              <a:rPr lang="it-IT" altLang="it-IT" sz="2000" i="1" baseline="-25000"/>
              <a:t>f</a:t>
            </a:r>
            <a:r>
              <a:rPr lang="it-IT" altLang="it-IT" sz="2000" i="1"/>
              <a:t>(f, z),</a:t>
            </a:r>
            <a:r>
              <a:rPr lang="it-IT" altLang="it-IT" sz="2000"/>
              <a:t> dove </a:t>
            </a:r>
            <a:r>
              <a:rPr lang="it-IT" altLang="it-IT" sz="2000" i="1"/>
              <a:t>z=z(s)</a:t>
            </a:r>
            <a:r>
              <a:rPr lang="it-IT" altLang="it-IT" sz="2000"/>
              <a:t> e    				</a:t>
            </a:r>
          </a:p>
          <a:p>
            <a:pPr indent="-341313" algn="just">
              <a:lnSpc>
                <a:spcPct val="80000"/>
              </a:lnSpc>
              <a:spcBef>
                <a:spcPts val="500"/>
              </a:spcBef>
              <a:buNone/>
              <a:tabLst>
                <a:tab pos="912813" algn="l"/>
                <a:tab pos="1827213" algn="l"/>
                <a:tab pos="2741613" algn="l"/>
                <a:tab pos="3656013" algn="l"/>
                <a:tab pos="4570413" algn="l"/>
                <a:tab pos="5484813" algn="l"/>
                <a:tab pos="6399213" algn="l"/>
                <a:tab pos="7313613" algn="l"/>
                <a:tab pos="8228013" algn="l"/>
                <a:tab pos="9142413" algn="l"/>
                <a:tab pos="10056813" algn="l"/>
              </a:tabLst>
            </a:pPr>
            <a:endParaRPr lang="it-IT" altLang="it-IT" sz="2000"/>
          </a:p>
          <a:p>
            <a:pPr indent="-341313" algn="just">
              <a:lnSpc>
                <a:spcPct val="80000"/>
              </a:lnSpc>
              <a:spcBef>
                <a:spcPts val="500"/>
              </a:spcBef>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a:t>
            </a:r>
          </a:p>
          <a:p>
            <a:pPr indent="-341313" algn="just">
              <a:lnSpc>
                <a:spcPct val="80000"/>
              </a:lnSpc>
              <a:spcBef>
                <a:spcPts val="500"/>
              </a:spcBef>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assumiamo cioè che l’inquinamento faccia aumentare i costi di produzione del pesce.</a:t>
            </a:r>
          </a:p>
        </p:txBody>
      </p:sp>
      <p:graphicFrame>
        <p:nvGraphicFramePr>
          <p:cNvPr id="12292" name="Object 3"/>
          <p:cNvGraphicFramePr>
            <a:graphicFrameLocks noChangeAspect="1"/>
          </p:cNvGraphicFramePr>
          <p:nvPr/>
        </p:nvGraphicFramePr>
        <p:xfrm>
          <a:off x="5513388" y="5334001"/>
          <a:ext cx="1541462" cy="473075"/>
        </p:xfrm>
        <a:graphic>
          <a:graphicData uri="http://schemas.openxmlformats.org/presentationml/2006/ole">
            <mc:AlternateContent xmlns:mc="http://schemas.openxmlformats.org/markup-compatibility/2006">
              <mc:Choice xmlns:v="urn:schemas-microsoft-com:vml" Requires="v">
                <p:oleObj spid="_x0000_s1040" name="Equation" r:id="rId4" imgW="787400" imgH="241300" progId="Equation.DSMT4">
                  <p:embed/>
                </p:oleObj>
              </mc:Choice>
              <mc:Fallback>
                <p:oleObj name="Equation" r:id="rId4" imgW="787400" imgH="241300" progId="Equation.DSMT4">
                  <p:embed/>
                  <p:pic>
                    <p:nvPicPr>
                      <p:cNvPr id="12292"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13388" y="5334001"/>
                        <a:ext cx="1541462" cy="4730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2293" name="Object 4"/>
          <p:cNvGraphicFramePr>
            <a:graphicFrameLocks noChangeAspect="1"/>
          </p:cNvGraphicFramePr>
          <p:nvPr/>
        </p:nvGraphicFramePr>
        <p:xfrm>
          <a:off x="5527675" y="3505201"/>
          <a:ext cx="1366838" cy="417513"/>
        </p:xfrm>
        <a:graphic>
          <a:graphicData uri="http://schemas.openxmlformats.org/presentationml/2006/ole">
            <mc:AlternateContent xmlns:mc="http://schemas.openxmlformats.org/markup-compatibility/2006">
              <mc:Choice xmlns:v="urn:schemas-microsoft-com:vml" Requires="v">
                <p:oleObj spid="_x0000_s1041" name="Equation" r:id="rId6" imgW="749300" imgH="228600" progId="Equation.DSMT4">
                  <p:embed/>
                </p:oleObj>
              </mc:Choice>
              <mc:Fallback>
                <p:oleObj name="Equation" r:id="rId6" imgW="749300" imgH="228600" progId="Equation.DSMT4">
                  <p:embed/>
                  <p:pic>
                    <p:nvPicPr>
                      <p:cNvPr id="12293"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27675" y="3505201"/>
                        <a:ext cx="1366838" cy="4175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442050576"/>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
          <p:cNvSpPr>
            <a:spLocks noGrp="1" noChangeArrowheads="1"/>
          </p:cNvSpPr>
          <p:nvPr>
            <p:ph type="title"/>
          </p:nvPr>
        </p:nvSpPr>
        <p:spPr>
          <a:xfrm>
            <a:off x="1992313" y="188914"/>
            <a:ext cx="8229600" cy="777875"/>
          </a:xfrm>
        </p:spPr>
        <p:txBody>
          <a:bodyPr vert="horz" lIns="91440" tIns="45720" rIns="91440" bIns="45720" rtlCol="0" anchor="ctr">
            <a:norm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3200">
                <a:solidFill>
                  <a:srgbClr val="C00000"/>
                </a:solidFill>
              </a:rPr>
              <a:t>Inquinamento e Produzione</a:t>
            </a:r>
          </a:p>
        </p:txBody>
      </p:sp>
      <p:pic>
        <p:nvPicPr>
          <p:cNvPr id="14339" name="Picture 2"/>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286001" y="2133601"/>
            <a:ext cx="6264275" cy="42084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340" name="AutoShape 3"/>
          <p:cNvSpPr>
            <a:spLocks noChangeArrowheads="1"/>
          </p:cNvSpPr>
          <p:nvPr/>
        </p:nvSpPr>
        <p:spPr bwMode="auto">
          <a:xfrm>
            <a:off x="5808663" y="1844675"/>
            <a:ext cx="4356100" cy="1943370"/>
          </a:xfrm>
          <a:prstGeom prst="wedgeRoundRectCallout">
            <a:avLst>
              <a:gd name="adj1" fmla="val -71458"/>
              <a:gd name="adj2" fmla="val 78523"/>
              <a:gd name="adj3" fmla="val 16667"/>
            </a:avLst>
          </a:prstGeom>
          <a:solidFill>
            <a:srgbClr val="FFFF00"/>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rgbClr val="000000"/>
                </a:solidFill>
                <a:latin typeface="Arial" panose="020B0604020202020204" pitchFamily="34"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Arial" panose="020B0604020202020204" pitchFamily="34"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Arial" panose="020B0604020202020204" pitchFamily="34"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9pPr>
          </a:lstStyle>
          <a:p>
            <a:pPr eaLnBrk="1" hangingPunct="1">
              <a:spcBef>
                <a:spcPct val="0"/>
              </a:spcBef>
              <a:buClrTx/>
              <a:buFontTx/>
              <a:buNone/>
            </a:pPr>
            <a:r>
              <a:rPr lang="it-IT" altLang="it-IT" sz="1800"/>
              <a:t>Procedendo da livelli di inquinamento positivi verso l’origine degli assi, la CM</a:t>
            </a:r>
            <a:r>
              <a:rPr lang="it-IT" altLang="it-IT" sz="1800" baseline="-25000"/>
              <a:t>S</a:t>
            </a:r>
            <a:r>
              <a:rPr lang="it-IT" altLang="it-IT" sz="1800"/>
              <a:t> può essere interpretata come il costo marginale di abbattimento dell’inquinamento. </a:t>
            </a:r>
          </a:p>
          <a:p>
            <a:pPr eaLnBrk="1" hangingPunct="1">
              <a:spcBef>
                <a:spcPct val="0"/>
              </a:spcBef>
              <a:buClrTx/>
              <a:buFontTx/>
              <a:buNone/>
            </a:pPr>
            <a:r>
              <a:rPr lang="it-IT" altLang="it-IT" sz="1800"/>
              <a:t>.</a:t>
            </a:r>
          </a:p>
        </p:txBody>
      </p:sp>
    </p:spTree>
    <p:extLst>
      <p:ext uri="{BB962C8B-B14F-4D97-AF65-F5344CB8AC3E}">
        <p14:creationId xmlns:p14="http://schemas.microsoft.com/office/powerpoint/2010/main" val="441567815"/>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
          <p:cNvSpPr>
            <a:spLocks noGrp="1" noChangeArrowheads="1"/>
          </p:cNvSpPr>
          <p:nvPr>
            <p:ph type="title"/>
          </p:nvPr>
        </p:nvSpPr>
        <p:spPr>
          <a:xfrm>
            <a:off x="1992313" y="188914"/>
            <a:ext cx="8229600" cy="777875"/>
          </a:xfrm>
        </p:spPr>
        <p:txBody>
          <a:bodyPr vert="horz" lIns="91440" tIns="45720" rIns="91440" bIns="45720" rtlCol="0" anchor="ctr">
            <a:norm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3200">
                <a:solidFill>
                  <a:srgbClr val="C00000"/>
                </a:solidFill>
              </a:rPr>
              <a:t>Inquinamento e Produzione</a:t>
            </a:r>
          </a:p>
        </p:txBody>
      </p:sp>
      <p:pic>
        <p:nvPicPr>
          <p:cNvPr id="16387" name="Picture 2"/>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286001" y="1981201"/>
            <a:ext cx="6264275" cy="4208463"/>
          </a:xfrm>
          <a:prstGeom prst="rect">
            <a:avLst/>
          </a:prstGeom>
          <a:noFill/>
          <a:ln>
            <a:noFill/>
          </a:ln>
          <a:effectLst/>
          <a:extLst>
            <a:ext uri="{909E8E84-426E-40DD-AFC4-6F175D3DCCD1}">
              <a14:hiddenFill xmlns:a14="http://schemas.microsoft.com/office/drawing/2010/main">
                <a:blipFill dpi="0" rotWithShape="0">
                  <a:blip>
                    <a:grayscl/>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388" name="AutoShape 3"/>
          <p:cNvSpPr>
            <a:spLocks noChangeArrowheads="1"/>
          </p:cNvSpPr>
          <p:nvPr/>
        </p:nvSpPr>
        <p:spPr bwMode="auto">
          <a:xfrm>
            <a:off x="5664200" y="1052513"/>
            <a:ext cx="4356100" cy="2556304"/>
          </a:xfrm>
          <a:prstGeom prst="wedgeRoundRectCallout">
            <a:avLst>
              <a:gd name="adj1" fmla="val -68144"/>
              <a:gd name="adj2" fmla="val 81713"/>
              <a:gd name="adj3" fmla="val 16667"/>
            </a:avLst>
          </a:prstGeom>
          <a:solidFill>
            <a:srgbClr val="FFFF00"/>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rgbClr val="000000"/>
                </a:solidFill>
                <a:latin typeface="Arial" panose="020B0604020202020204" pitchFamily="34"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Arial" panose="020B0604020202020204" pitchFamily="34"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Arial" panose="020B0604020202020204" pitchFamily="34"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9pPr>
          </a:lstStyle>
          <a:p>
            <a:pPr eaLnBrk="1" hangingPunct="1">
              <a:spcBef>
                <a:spcPct val="0"/>
              </a:spcBef>
              <a:buClrTx/>
              <a:buFontTx/>
              <a:buNone/>
            </a:pPr>
            <a:r>
              <a:rPr lang="it-IT" altLang="it-IT" sz="1800"/>
              <a:t>In maniera equivalente, procedendo dall’origine degli assi verso livelli di inquinamento via via crescenti la CM</a:t>
            </a:r>
            <a:r>
              <a:rPr lang="it-IT" altLang="it-IT" sz="1800" baseline="-25000"/>
              <a:t>S</a:t>
            </a:r>
            <a:r>
              <a:rPr lang="it-IT" altLang="it-IT" sz="1800"/>
              <a:t> rappresenta il beneficio, o ricavo, marginale dell’inquinamento per</a:t>
            </a:r>
          </a:p>
          <a:p>
            <a:pPr eaLnBrk="1" hangingPunct="1">
              <a:spcBef>
                <a:spcPct val="0"/>
              </a:spcBef>
              <a:buClrTx/>
              <a:buFontTx/>
              <a:buNone/>
            </a:pPr>
            <a:r>
              <a:rPr lang="it-IT" altLang="it-IT" sz="1800"/>
              <a:t>l’impresa inquinante, sotto forma del profitto che essa guadagna</a:t>
            </a:r>
          </a:p>
          <a:p>
            <a:pPr eaLnBrk="1" hangingPunct="1">
              <a:spcBef>
                <a:spcPct val="0"/>
              </a:spcBef>
              <a:buClrTx/>
              <a:buFontTx/>
              <a:buNone/>
            </a:pPr>
            <a:r>
              <a:rPr lang="it-IT" altLang="it-IT" sz="1800"/>
              <a:t>producendo e, dunque, inquinando.</a:t>
            </a:r>
          </a:p>
        </p:txBody>
      </p:sp>
    </p:spTree>
    <p:extLst>
      <p:ext uri="{BB962C8B-B14F-4D97-AF65-F5344CB8AC3E}">
        <p14:creationId xmlns:p14="http://schemas.microsoft.com/office/powerpoint/2010/main" val="2463096262"/>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p:cNvSpPr>
            <a:spLocks noGrp="1" noChangeArrowheads="1"/>
          </p:cNvSpPr>
          <p:nvPr>
            <p:ph type="title"/>
          </p:nvPr>
        </p:nvSpPr>
        <p:spPr>
          <a:xfrm>
            <a:off x="1981200" y="274638"/>
            <a:ext cx="8229600" cy="1143000"/>
          </a:xfrm>
        </p:spPr>
        <p:txBody>
          <a:bodyPr vert="horz" lIns="91440" tIns="45720" rIns="91440" bIns="45720" rtlCol="0" anchor="ctr">
            <a:norm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3200">
                <a:solidFill>
                  <a:srgbClr val="C00000"/>
                </a:solidFill>
              </a:rPr>
              <a:t>Inquinamento e Produzione</a:t>
            </a:r>
          </a:p>
        </p:txBody>
      </p:sp>
      <p:pic>
        <p:nvPicPr>
          <p:cNvPr id="18435" name="Picture 2"/>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133601" y="2057401"/>
            <a:ext cx="6048375" cy="4062413"/>
          </a:xfrm>
          <a:prstGeom prst="rect">
            <a:avLst/>
          </a:prstGeom>
          <a:noFill/>
          <a:ln>
            <a:noFill/>
          </a:ln>
          <a:effectLst/>
          <a:extLst>
            <a:ext uri="{909E8E84-426E-40DD-AFC4-6F175D3DCCD1}">
              <a14:hiddenFill xmlns:a14="http://schemas.microsoft.com/office/drawing/2010/main">
                <a:blipFill dpi="0" rotWithShape="0">
                  <a:blip>
                    <a:grayscl/>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8436" name="AutoShape 3"/>
          <p:cNvSpPr>
            <a:spLocks noChangeArrowheads="1"/>
          </p:cNvSpPr>
          <p:nvPr/>
        </p:nvSpPr>
        <p:spPr bwMode="auto">
          <a:xfrm>
            <a:off x="6888164" y="1628775"/>
            <a:ext cx="3355975" cy="1943370"/>
          </a:xfrm>
          <a:prstGeom prst="wedgeRoundRectCallout">
            <a:avLst>
              <a:gd name="adj1" fmla="val -73551"/>
              <a:gd name="adj2" fmla="val 141162"/>
              <a:gd name="adj3" fmla="val 16667"/>
            </a:avLst>
          </a:prstGeom>
          <a:solidFill>
            <a:srgbClr val="FF99CC"/>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rgbClr val="000000"/>
                </a:solidFill>
                <a:latin typeface="Arial" panose="020B0604020202020204" pitchFamily="34"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Arial" panose="020B0604020202020204" pitchFamily="34"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Arial" panose="020B0604020202020204" pitchFamily="34"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9pPr>
          </a:lstStyle>
          <a:p>
            <a:pPr algn="ctr">
              <a:spcBef>
                <a:spcPts val="1125"/>
              </a:spcBef>
              <a:buClrTx/>
            </a:pPr>
            <a:r>
              <a:rPr lang="it-IT" altLang="it-IT" sz="1800"/>
              <a:t>L’impresa S che massimizza il profitto produrrà inquinamento fino a che il costo marginale dell’inquinamento CM</a:t>
            </a:r>
            <a:r>
              <a:rPr lang="it-IT" altLang="it-IT" sz="1800" baseline="-25000"/>
              <a:t>S </a:t>
            </a:r>
            <a:r>
              <a:rPr lang="it-IT" altLang="it-IT" sz="1800"/>
              <a:t>non sarà nullo.</a:t>
            </a:r>
          </a:p>
        </p:txBody>
      </p:sp>
    </p:spTree>
    <p:extLst>
      <p:ext uri="{BB962C8B-B14F-4D97-AF65-F5344CB8AC3E}">
        <p14:creationId xmlns:p14="http://schemas.microsoft.com/office/powerpoint/2010/main" val="2407036158"/>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362200" y="2438401"/>
            <a:ext cx="5905500" cy="3844925"/>
          </a:xfrm>
          <a:prstGeom prst="rect">
            <a:avLst/>
          </a:prstGeom>
          <a:noFill/>
          <a:ln>
            <a:noFill/>
          </a:ln>
          <a:effectLst/>
          <a:extLst>
            <a:ext uri="{909E8E84-426E-40DD-AFC4-6F175D3DCCD1}">
              <a14:hiddenFill xmlns:a14="http://schemas.microsoft.com/office/drawing/2010/main">
                <a:blipFill dpi="0" rotWithShape="0">
                  <a:blip>
                    <a:grayscl/>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483" name="AutoShape 2"/>
          <p:cNvSpPr>
            <a:spLocks noChangeArrowheads="1"/>
          </p:cNvSpPr>
          <p:nvPr/>
        </p:nvSpPr>
        <p:spPr bwMode="auto">
          <a:xfrm>
            <a:off x="5664200" y="1484314"/>
            <a:ext cx="4356100" cy="2249837"/>
          </a:xfrm>
          <a:prstGeom prst="wedgeRoundRectCallout">
            <a:avLst>
              <a:gd name="adj1" fmla="val -67120"/>
              <a:gd name="adj2" fmla="val 103671"/>
              <a:gd name="adj3" fmla="val 16667"/>
            </a:avLst>
          </a:prstGeom>
          <a:solidFill>
            <a:srgbClr val="00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rgbClr val="000000"/>
                </a:solidFill>
                <a:latin typeface="Arial" panose="020B0604020202020204" pitchFamily="34"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Arial" panose="020B0604020202020204" pitchFamily="34"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Arial" panose="020B0604020202020204" pitchFamily="34"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9pPr>
          </a:lstStyle>
          <a:p>
            <a:pPr eaLnBrk="1" hangingPunct="1">
              <a:spcBef>
                <a:spcPct val="0"/>
              </a:spcBef>
              <a:buClrTx/>
              <a:buFontTx/>
              <a:buNone/>
            </a:pPr>
            <a:r>
              <a:rPr lang="it-IT" altLang="it-IT" sz="1800"/>
              <a:t>Se le due imprese potessero fondersi in un’unica impresa l’esternalità negativa, ossia l’inquinamento generato dall’impresa S, sarebbe “internalizzata” e sarebbe possibile raggiungere la soluzione Pareto -efficiente .</a:t>
            </a:r>
          </a:p>
        </p:txBody>
      </p:sp>
      <p:sp>
        <p:nvSpPr>
          <p:cNvPr id="20484" name="Rectangle 3"/>
          <p:cNvSpPr>
            <a:spLocks noGrp="1" noChangeArrowheads="1"/>
          </p:cNvSpPr>
          <p:nvPr>
            <p:ph type="title"/>
          </p:nvPr>
        </p:nvSpPr>
        <p:spPr>
          <a:xfrm>
            <a:off x="1981200" y="203200"/>
            <a:ext cx="8229600" cy="1066800"/>
          </a:xfrm>
        </p:spPr>
        <p:txBody>
          <a:bodyPr vert="horz" lIns="91440" tIns="45720" rIns="91440" bIns="45720" rtlCol="0" anchor="ctr">
            <a:norm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3200">
                <a:solidFill>
                  <a:srgbClr val="C00000"/>
                </a:solidFill>
              </a:rPr>
              <a:t>Inquinamento e Produzione: la Soluzione Efficiente</a:t>
            </a:r>
          </a:p>
        </p:txBody>
      </p:sp>
    </p:spTree>
    <p:extLst>
      <p:ext uri="{BB962C8B-B14F-4D97-AF65-F5344CB8AC3E}">
        <p14:creationId xmlns:p14="http://schemas.microsoft.com/office/powerpoint/2010/main" val="1351384079"/>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590800" y="2514601"/>
            <a:ext cx="5905500" cy="3844925"/>
          </a:xfrm>
          <a:prstGeom prst="rect">
            <a:avLst/>
          </a:prstGeom>
          <a:noFill/>
          <a:ln>
            <a:noFill/>
          </a:ln>
          <a:effectLst/>
          <a:extLst>
            <a:ext uri="{909E8E84-426E-40DD-AFC4-6F175D3DCCD1}">
              <a14:hiddenFill xmlns:a14="http://schemas.microsoft.com/office/drawing/2010/main">
                <a:blipFill dpi="0" rotWithShape="0">
                  <a:blip>
                    <a:grayscl/>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531" name="AutoShape 2"/>
          <p:cNvSpPr>
            <a:spLocks noChangeArrowheads="1"/>
          </p:cNvSpPr>
          <p:nvPr/>
        </p:nvSpPr>
        <p:spPr bwMode="auto">
          <a:xfrm>
            <a:off x="5591175" y="1341439"/>
            <a:ext cx="4356100" cy="2249837"/>
          </a:xfrm>
          <a:prstGeom prst="wedgeRoundRectCallout">
            <a:avLst>
              <a:gd name="adj1" fmla="val -63986"/>
              <a:gd name="adj2" fmla="val 118796"/>
              <a:gd name="adj3" fmla="val 16667"/>
            </a:avLst>
          </a:prstGeom>
          <a:solidFill>
            <a:srgbClr val="00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rgbClr val="000000"/>
                </a:solidFill>
                <a:latin typeface="Arial" panose="020B0604020202020204" pitchFamily="34"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Arial" panose="020B0604020202020204" pitchFamily="34"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Arial" panose="020B0604020202020204" pitchFamily="34"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9pPr>
          </a:lstStyle>
          <a:p>
            <a:pPr algn="ctr" eaLnBrk="1" hangingPunct="1">
              <a:spcBef>
                <a:spcPct val="0"/>
              </a:spcBef>
              <a:buClrTx/>
              <a:buFontTx/>
              <a:buNone/>
            </a:pPr>
            <a:r>
              <a:rPr lang="it-IT" altLang="it-IT" sz="1800"/>
              <a:t>Il livello socialmente efficiente di inquinamento corrisponde pertanto</a:t>
            </a:r>
          </a:p>
          <a:p>
            <a:pPr algn="ctr" eaLnBrk="1" hangingPunct="1">
              <a:spcBef>
                <a:spcPct val="0"/>
              </a:spcBef>
              <a:buClrTx/>
              <a:buFontTx/>
              <a:buNone/>
            </a:pPr>
            <a:r>
              <a:rPr lang="it-IT" altLang="it-IT" sz="1800"/>
              <a:t>all’uguaglianza tra il costo marginale </a:t>
            </a:r>
            <a:r>
              <a:rPr lang="it-IT" altLang="it-IT" sz="1800" i="1"/>
              <a:t>CM</a:t>
            </a:r>
            <a:r>
              <a:rPr lang="it-IT" altLang="it-IT" sz="1800" i="1" baseline="-25000"/>
              <a:t>S </a:t>
            </a:r>
            <a:r>
              <a:rPr lang="it-IT" altLang="it-IT" sz="1800"/>
              <a:t>e il costo marginale </a:t>
            </a:r>
            <a:r>
              <a:rPr lang="it-IT" altLang="it-IT" sz="1800" i="1"/>
              <a:t>CM</a:t>
            </a:r>
            <a:r>
              <a:rPr lang="it-IT" altLang="it-IT" sz="1800" i="1" baseline="-25000"/>
              <a:t>F</a:t>
            </a:r>
            <a:r>
              <a:rPr lang="it-IT" altLang="it-IT" sz="1800" baseline="-25000"/>
              <a:t> </a:t>
            </a:r>
            <a:r>
              <a:rPr lang="it-IT" altLang="it-IT" sz="1800"/>
              <a:t>che rappresenta al tempo stesso il danno marginale generato dall’impresa </a:t>
            </a:r>
            <a:r>
              <a:rPr lang="it-IT" altLang="it-IT" sz="1800" i="1"/>
              <a:t>S </a:t>
            </a:r>
            <a:r>
              <a:rPr lang="it-IT" altLang="it-IT" sz="1800"/>
              <a:t>e subito da</a:t>
            </a:r>
            <a:r>
              <a:rPr lang="it-IT" altLang="it-IT" sz="1800" i="1"/>
              <a:t> F</a:t>
            </a:r>
            <a:r>
              <a:rPr lang="it-IT" altLang="it-IT" sz="1800"/>
              <a:t>.</a:t>
            </a:r>
          </a:p>
        </p:txBody>
      </p:sp>
      <p:sp>
        <p:nvSpPr>
          <p:cNvPr id="22532" name="Rectangle 3"/>
          <p:cNvSpPr>
            <a:spLocks noGrp="1" noChangeArrowheads="1"/>
          </p:cNvSpPr>
          <p:nvPr>
            <p:ph type="title"/>
          </p:nvPr>
        </p:nvSpPr>
        <p:spPr>
          <a:xfrm>
            <a:off x="1981200" y="203200"/>
            <a:ext cx="8229600" cy="1066800"/>
          </a:xfrm>
        </p:spPr>
        <p:txBody>
          <a:bodyPr vert="horz" lIns="91440" tIns="45720" rIns="91440" bIns="45720" rtlCol="0" anchor="ctr">
            <a:normAutofit/>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3200">
                <a:solidFill>
                  <a:srgbClr val="C00000"/>
                </a:solidFill>
              </a:rPr>
              <a:t>Inquinamento e Produzione: la Soluzione Efficiente</a:t>
            </a:r>
          </a:p>
        </p:txBody>
      </p:sp>
    </p:spTree>
    <p:extLst>
      <p:ext uri="{BB962C8B-B14F-4D97-AF65-F5344CB8AC3E}">
        <p14:creationId xmlns:p14="http://schemas.microsoft.com/office/powerpoint/2010/main" val="409412609"/>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
          <p:cNvSpPr>
            <a:spLocks noGrp="1" noChangeArrowheads="1"/>
          </p:cNvSpPr>
          <p:nvPr>
            <p:ph type="title"/>
          </p:nvPr>
        </p:nvSpPr>
        <p:spPr>
          <a:xfrm>
            <a:off x="1992313" y="0"/>
            <a:ext cx="8229600" cy="1066800"/>
          </a:xfrm>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2800">
                <a:solidFill>
                  <a:srgbClr val="C00000"/>
                </a:solidFill>
              </a:rPr>
              <a:t>Prima Soluzione: Tasse sulle Emissioni </a:t>
            </a:r>
            <a:br>
              <a:rPr lang="it-IT" altLang="it-IT" sz="2800">
                <a:solidFill>
                  <a:srgbClr val="C00000"/>
                </a:solidFill>
              </a:rPr>
            </a:br>
            <a:r>
              <a:rPr lang="it-IT" altLang="it-IT" sz="2800">
                <a:solidFill>
                  <a:srgbClr val="C00000"/>
                </a:solidFill>
              </a:rPr>
              <a:t>(Il Teorema di Pigou)</a:t>
            </a:r>
            <a:r>
              <a:rPr lang="it-IT" altLang="it-IT" sz="3200">
                <a:solidFill>
                  <a:srgbClr val="C00000"/>
                </a:solidFill>
              </a:rPr>
              <a:t> </a:t>
            </a:r>
          </a:p>
        </p:txBody>
      </p:sp>
      <p:pic>
        <p:nvPicPr>
          <p:cNvPr id="24579" name="Picture 2"/>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209801" y="2109788"/>
            <a:ext cx="6372225" cy="4748212"/>
          </a:xfrm>
          <a:prstGeom prst="rect">
            <a:avLst/>
          </a:pr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4580" name="AutoShape 3"/>
          <p:cNvSpPr>
            <a:spLocks noChangeArrowheads="1"/>
          </p:cNvSpPr>
          <p:nvPr/>
        </p:nvSpPr>
        <p:spPr bwMode="auto">
          <a:xfrm>
            <a:off x="5735638" y="1052514"/>
            <a:ext cx="4356100" cy="1739059"/>
          </a:xfrm>
          <a:prstGeom prst="wedgeRoundRectCallout">
            <a:avLst>
              <a:gd name="adj1" fmla="val -68583"/>
              <a:gd name="adj2" fmla="val 131991"/>
              <a:gd name="adj3" fmla="val 16667"/>
            </a:avLst>
          </a:prstGeom>
          <a:solidFill>
            <a:srgbClr val="CC99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rgbClr val="000000"/>
                </a:solidFill>
                <a:latin typeface="Arial" panose="020B0604020202020204" pitchFamily="34"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Arial" panose="020B0604020202020204" pitchFamily="34"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Arial" panose="020B0604020202020204" pitchFamily="34"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9pPr>
          </a:lstStyle>
          <a:p>
            <a:pPr eaLnBrk="1" hangingPunct="1">
              <a:spcBef>
                <a:spcPct val="0"/>
              </a:spcBef>
              <a:buClrTx/>
              <a:buFontTx/>
              <a:buNone/>
            </a:pPr>
            <a:r>
              <a:rPr lang="it-IT" altLang="it-IT" sz="1600"/>
              <a:t>Lo Stato interviene fissando una tassa sulle emissioni di S commisurata alla quantità di inquinamento da essa prodotta. Se la tassa viene fissata in modo che t= Danno Marginale ossia = CM</a:t>
            </a:r>
            <a:r>
              <a:rPr lang="it-IT" altLang="it-IT" sz="1600" baseline="-25000"/>
              <a:t>F </a:t>
            </a:r>
            <a:r>
              <a:rPr lang="it-IT" altLang="it-IT" sz="1600"/>
              <a:t>sarà possibile raggiungere la soluzione Pareto-efficiente.</a:t>
            </a:r>
          </a:p>
        </p:txBody>
      </p:sp>
    </p:spTree>
    <p:extLst>
      <p:ext uri="{BB962C8B-B14F-4D97-AF65-F5344CB8AC3E}">
        <p14:creationId xmlns:p14="http://schemas.microsoft.com/office/powerpoint/2010/main" val="265020001"/>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1"/>
          <p:cNvSpPr>
            <a:spLocks noGrp="1" noChangeArrowheads="1"/>
          </p:cNvSpPr>
          <p:nvPr>
            <p:ph type="title"/>
          </p:nvPr>
        </p:nvSpPr>
        <p:spPr>
          <a:xfrm>
            <a:off x="1981200" y="1"/>
            <a:ext cx="8229600" cy="993775"/>
          </a:xfrm>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2800">
                <a:solidFill>
                  <a:srgbClr val="C00000"/>
                </a:solidFill>
              </a:rPr>
              <a:t>Seconda Soluzione:la Contrattazione </a:t>
            </a:r>
            <a:br>
              <a:rPr lang="it-IT" altLang="it-IT" sz="2800">
                <a:solidFill>
                  <a:srgbClr val="C00000"/>
                </a:solidFill>
              </a:rPr>
            </a:br>
            <a:r>
              <a:rPr lang="it-IT" altLang="it-IT" sz="2800">
                <a:solidFill>
                  <a:srgbClr val="C00000"/>
                </a:solidFill>
              </a:rPr>
              <a:t>(Teorema di Coase)</a:t>
            </a:r>
          </a:p>
        </p:txBody>
      </p:sp>
      <p:pic>
        <p:nvPicPr>
          <p:cNvPr id="26627" name="Picture 2"/>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133601" y="2057400"/>
            <a:ext cx="6265863" cy="4306888"/>
          </a:xfrm>
          <a:prstGeom prst="rect">
            <a:avLst/>
          </a:prstGeom>
          <a:noFill/>
          <a:ln>
            <a:noFill/>
          </a:ln>
          <a:effectLst/>
          <a:extLst>
            <a:ext uri="{909E8E84-426E-40DD-AFC4-6F175D3DCCD1}">
              <a14:hiddenFill xmlns:a14="http://schemas.microsoft.com/office/drawing/2010/main">
                <a:blipFill dpi="0" rotWithShape="0">
                  <a:blip>
                    <a:grayscl/>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6628" name="AutoShape 3"/>
          <p:cNvSpPr>
            <a:spLocks noChangeArrowheads="1"/>
          </p:cNvSpPr>
          <p:nvPr/>
        </p:nvSpPr>
        <p:spPr bwMode="auto">
          <a:xfrm>
            <a:off x="5087938" y="1263651"/>
            <a:ext cx="4356100" cy="2147681"/>
          </a:xfrm>
          <a:prstGeom prst="wedgeRoundRectCallout">
            <a:avLst>
              <a:gd name="adj1" fmla="val -61981"/>
              <a:gd name="adj2" fmla="val 119255"/>
              <a:gd name="adj3" fmla="val 16667"/>
            </a:avLst>
          </a:prstGeom>
          <a:solidFill>
            <a:srgbClr val="CC99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rgbClr val="000000"/>
                </a:solidFill>
                <a:latin typeface="Arial" panose="020B0604020202020204" pitchFamily="34"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Arial" panose="020B0604020202020204" pitchFamily="34"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Arial" panose="020B0604020202020204" pitchFamily="34"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9pPr>
          </a:lstStyle>
          <a:p>
            <a:pPr eaLnBrk="1" hangingPunct="1">
              <a:spcBef>
                <a:spcPct val="0"/>
              </a:spcBef>
              <a:buClrTx/>
              <a:buFontTx/>
              <a:buNone/>
            </a:pPr>
            <a:r>
              <a:rPr lang="it-IT" altLang="it-IT" sz="2000"/>
              <a:t>Se i diritti di proprietà relativi alla possibilità di inquinare fossero precisamente assegnati, sarebbe possibile raggiungere un accordo tra le parti e la soluzione efficiente potrebbe essere conseguita. </a:t>
            </a:r>
          </a:p>
        </p:txBody>
      </p:sp>
    </p:spTree>
    <p:extLst>
      <p:ext uri="{BB962C8B-B14F-4D97-AF65-F5344CB8AC3E}">
        <p14:creationId xmlns:p14="http://schemas.microsoft.com/office/powerpoint/2010/main" val="819119660"/>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
          <p:cNvSpPr>
            <a:spLocks noGrp="1" noChangeArrowheads="1"/>
          </p:cNvSpPr>
          <p:nvPr>
            <p:ph type="title"/>
          </p:nvPr>
        </p:nvSpPr>
        <p:spPr>
          <a:xfrm>
            <a:off x="1981200" y="65089"/>
            <a:ext cx="8229600" cy="993775"/>
          </a:xfrm>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2800">
                <a:solidFill>
                  <a:srgbClr val="C00000"/>
                </a:solidFill>
              </a:rPr>
              <a:t>Seconda Soluzione:la Contrattazione </a:t>
            </a:r>
            <a:br>
              <a:rPr lang="it-IT" altLang="it-IT" sz="2800">
                <a:solidFill>
                  <a:srgbClr val="C00000"/>
                </a:solidFill>
              </a:rPr>
            </a:br>
            <a:r>
              <a:rPr lang="it-IT" altLang="it-IT" sz="2800">
                <a:solidFill>
                  <a:srgbClr val="C00000"/>
                </a:solidFill>
              </a:rPr>
              <a:t>(Teorema di Coase)</a:t>
            </a:r>
          </a:p>
        </p:txBody>
      </p:sp>
      <p:pic>
        <p:nvPicPr>
          <p:cNvPr id="28675" name="Picture 2"/>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133601" y="2057400"/>
            <a:ext cx="6265863" cy="4306888"/>
          </a:xfrm>
          <a:prstGeom prst="rect">
            <a:avLst/>
          </a:prstGeom>
          <a:noFill/>
          <a:ln>
            <a:noFill/>
          </a:ln>
          <a:effectLst/>
          <a:extLst>
            <a:ext uri="{909E8E84-426E-40DD-AFC4-6F175D3DCCD1}">
              <a14:hiddenFill xmlns:a14="http://schemas.microsoft.com/office/drawing/2010/main">
                <a:blipFill dpi="0" rotWithShape="0">
                  <a:blip>
                    <a:grayscl/>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8676" name="AutoShape 3"/>
          <p:cNvSpPr>
            <a:spLocks noChangeArrowheads="1"/>
          </p:cNvSpPr>
          <p:nvPr/>
        </p:nvSpPr>
        <p:spPr bwMode="auto">
          <a:xfrm>
            <a:off x="5159376" y="981075"/>
            <a:ext cx="4752975" cy="2556304"/>
          </a:xfrm>
          <a:prstGeom prst="wedgeRoundRectCallout">
            <a:avLst>
              <a:gd name="adj1" fmla="val -64486"/>
              <a:gd name="adj2" fmla="val 105616"/>
              <a:gd name="adj3" fmla="val 16667"/>
            </a:avLst>
          </a:prstGeom>
          <a:solidFill>
            <a:srgbClr val="CC99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rgbClr val="000000"/>
                </a:solidFill>
                <a:latin typeface="Arial" panose="020B0604020202020204" pitchFamily="34"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Arial" panose="020B0604020202020204" pitchFamily="34"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Arial" panose="020B0604020202020204" pitchFamily="34"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9pPr>
          </a:lstStyle>
          <a:p>
            <a:pPr eaLnBrk="1" hangingPunct="1">
              <a:spcBef>
                <a:spcPct val="0"/>
              </a:spcBef>
              <a:buClrTx/>
              <a:buFontTx/>
              <a:buNone/>
            </a:pPr>
            <a:r>
              <a:rPr lang="it-IT" altLang="it-IT" sz="1800"/>
              <a:t>Se lo Stato fissa il diritto all’acqua pulita per legge, il livello di equilibrio di inquinamento è 0. Se S vuole inquinare fino a d deve ad F un risarcimento del danno pari all’area 0cd.  Ad S resterà un beneficio netto pari all’area abc0 . La contrattazione terminerà quando CM</a:t>
            </a:r>
            <a:r>
              <a:rPr lang="it-IT" altLang="it-IT" sz="1800" baseline="-25000"/>
              <a:t>S</a:t>
            </a:r>
            <a:r>
              <a:rPr lang="it-IT" altLang="it-IT" sz="1800"/>
              <a:t>=CM</a:t>
            </a:r>
            <a:r>
              <a:rPr lang="it-IT" altLang="it-IT" sz="1800" baseline="-25000"/>
              <a:t>F.</a:t>
            </a:r>
          </a:p>
        </p:txBody>
      </p:sp>
    </p:spTree>
    <p:extLst>
      <p:ext uri="{BB962C8B-B14F-4D97-AF65-F5344CB8AC3E}">
        <p14:creationId xmlns:p14="http://schemas.microsoft.com/office/powerpoint/2010/main" val="2742084049"/>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1"/>
          <p:cNvSpPr>
            <a:spLocks noGrp="1" noChangeArrowheads="1"/>
          </p:cNvSpPr>
          <p:nvPr>
            <p:ph type="title"/>
          </p:nvPr>
        </p:nvSpPr>
        <p:spPr>
          <a:xfrm>
            <a:off x="1981200" y="93664"/>
            <a:ext cx="8229600" cy="947737"/>
          </a:xfrm>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2800">
                <a:solidFill>
                  <a:srgbClr val="C00000"/>
                </a:solidFill>
              </a:rPr>
              <a:t>Un esempio di Contrattazione: I Permessi Negoziabili</a:t>
            </a:r>
          </a:p>
        </p:txBody>
      </p:sp>
      <p:pic>
        <p:nvPicPr>
          <p:cNvPr id="30723" name="Picture 2"/>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819400" y="1143000"/>
            <a:ext cx="6769100" cy="4821238"/>
          </a:xfrm>
          <a:prstGeom prst="rect">
            <a:avLst/>
          </a:prstGeom>
          <a:noFill/>
          <a:ln>
            <a:noFill/>
          </a:ln>
          <a:effectLst/>
          <a:extLst>
            <a:ext uri="{909E8E84-426E-40DD-AFC4-6F175D3DCCD1}">
              <a14:hiddenFill xmlns:a14="http://schemas.microsoft.com/office/drawing/2010/main">
                <a:blipFill dpi="0" rotWithShape="0">
                  <a:blip>
                    <a:grayscl/>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790740873"/>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
          <p:cNvSpPr>
            <a:spLocks noGrp="1" noChangeArrowheads="1"/>
          </p:cNvSpPr>
          <p:nvPr>
            <p:ph type="title"/>
          </p:nvPr>
        </p:nvSpPr>
        <p:spPr>
          <a:xfrm>
            <a:off x="1981200" y="93664"/>
            <a:ext cx="8229600" cy="947737"/>
          </a:xfrm>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2800">
                <a:solidFill>
                  <a:srgbClr val="C00000"/>
                </a:solidFill>
              </a:rPr>
              <a:t>Un esempio di Contrattazione: I Permessi Negoziabili</a:t>
            </a:r>
          </a:p>
        </p:txBody>
      </p:sp>
      <p:pic>
        <p:nvPicPr>
          <p:cNvPr id="32771" name="Picture 2"/>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743200" y="990601"/>
            <a:ext cx="7200900" cy="5407025"/>
          </a:xfrm>
          <a:prstGeom prst="rect">
            <a:avLst/>
          </a:prstGeom>
          <a:noFill/>
          <a:ln>
            <a:noFill/>
          </a:ln>
          <a:effectLst/>
          <a:extLst>
            <a:ext uri="{909E8E84-426E-40DD-AFC4-6F175D3DCCD1}">
              <a14:hiddenFill xmlns:a14="http://schemas.microsoft.com/office/drawing/2010/main">
                <a:blipFill dpi="0" rotWithShape="0">
                  <a:blip>
                    <a:grayscl/>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563605056"/>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1"/>
          <p:cNvSpPr>
            <a:spLocks noGrp="1" noChangeArrowheads="1"/>
          </p:cNvSpPr>
          <p:nvPr>
            <p:ph type="title"/>
          </p:nvPr>
        </p:nvSpPr>
        <p:spPr>
          <a:xfrm>
            <a:off x="1992313" y="100014"/>
            <a:ext cx="8153400" cy="947737"/>
          </a:xfrm>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2800">
                <a:solidFill>
                  <a:srgbClr val="C00000"/>
                </a:solidFill>
              </a:rPr>
              <a:t>Un confronto tra imposte e  mercati delle emissioni</a:t>
            </a:r>
          </a:p>
        </p:txBody>
      </p:sp>
      <p:pic>
        <p:nvPicPr>
          <p:cNvPr id="34819" name="Picture 2"/>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057400" y="2895601"/>
            <a:ext cx="7848600" cy="3679825"/>
          </a:xfrm>
          <a:prstGeom prst="rect">
            <a:avLst/>
          </a:prstGeom>
          <a:noFill/>
          <a:ln>
            <a:noFill/>
          </a:ln>
          <a:effectLst/>
          <a:extLst>
            <a:ext uri="{909E8E84-426E-40DD-AFC4-6F175D3DCCD1}">
              <a14:hiddenFill xmlns:a14="http://schemas.microsoft.com/office/drawing/2010/main">
                <a:blipFill dpi="0" rotWithShape="0">
                  <a:blip>
                    <a:grayscl/>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4820" name="AutoShape 3"/>
          <p:cNvSpPr>
            <a:spLocks noChangeArrowheads="1"/>
          </p:cNvSpPr>
          <p:nvPr/>
        </p:nvSpPr>
        <p:spPr bwMode="auto">
          <a:xfrm>
            <a:off x="5448301" y="1125539"/>
            <a:ext cx="4752975" cy="2168525"/>
          </a:xfrm>
          <a:prstGeom prst="wedgeRoundRectCallout">
            <a:avLst>
              <a:gd name="adj1" fmla="val -49903"/>
              <a:gd name="adj2" fmla="val 82125"/>
              <a:gd name="adj3" fmla="val 16667"/>
            </a:avLst>
          </a:prstGeom>
          <a:solidFill>
            <a:srgbClr val="CCFFCC"/>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rgbClr val="000000"/>
                </a:solidFill>
                <a:latin typeface="Arial" panose="020B0604020202020204" pitchFamily="34"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Arial" panose="020B0604020202020204" pitchFamily="34"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Arial" panose="020B0604020202020204" pitchFamily="34"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9pPr>
          </a:lstStyle>
          <a:p>
            <a:pPr algn="just" eaLnBrk="1" hangingPunct="1">
              <a:spcBef>
                <a:spcPct val="0"/>
              </a:spcBef>
              <a:buClrTx/>
              <a:buFontTx/>
              <a:buNone/>
            </a:pPr>
            <a:r>
              <a:rPr lang="it-IT" altLang="it-IT" sz="1600"/>
              <a:t>Si può ottenere lo stesso risultato se la domanda è nota al regolatore. Se la domanda </a:t>
            </a:r>
            <a:r>
              <a:rPr lang="it-IT" altLang="it-IT" sz="1600" b="1"/>
              <a:t>non è nota con precisione</a:t>
            </a:r>
            <a:r>
              <a:rPr lang="it-IT" altLang="it-IT" sz="1600"/>
              <a:t> la regolamentazione garantisce la possibilità di non superare la soglia di inquinamento prefissata </a:t>
            </a:r>
            <a:r>
              <a:rPr lang="it-IT" altLang="it-IT" sz="1600" b="1"/>
              <a:t>(Weitzman, 1974)</a:t>
            </a:r>
          </a:p>
          <a:p>
            <a:pPr algn="just">
              <a:spcBef>
                <a:spcPts val="1125"/>
              </a:spcBef>
              <a:buClrTx/>
            </a:pPr>
            <a:r>
              <a:rPr lang="it-IT" altLang="it-IT" sz="1800" baseline="-25000"/>
              <a:t>.</a:t>
            </a:r>
          </a:p>
        </p:txBody>
      </p:sp>
    </p:spTree>
    <p:extLst>
      <p:ext uri="{BB962C8B-B14F-4D97-AF65-F5344CB8AC3E}">
        <p14:creationId xmlns:p14="http://schemas.microsoft.com/office/powerpoint/2010/main" val="2331542304"/>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1"/>
          <p:cNvSpPr>
            <a:spLocks noGrp="1" noChangeArrowheads="1"/>
          </p:cNvSpPr>
          <p:nvPr>
            <p:ph type="title"/>
          </p:nvPr>
        </p:nvSpPr>
        <p:spPr>
          <a:xfrm>
            <a:off x="2566988" y="188913"/>
            <a:ext cx="5651500" cy="665162"/>
          </a:xfrm>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3200">
                <a:solidFill>
                  <a:srgbClr val="C00000"/>
                </a:solidFill>
              </a:rPr>
              <a:t>Inquinamento Indoor: ETS</a:t>
            </a:r>
          </a:p>
        </p:txBody>
      </p:sp>
      <p:sp>
        <p:nvSpPr>
          <p:cNvPr id="36867" name="Rectangle 2"/>
          <p:cNvSpPr>
            <a:spLocks noGrp="1" noChangeArrowheads="1"/>
          </p:cNvSpPr>
          <p:nvPr>
            <p:ph type="body" idx="1"/>
          </p:nvPr>
        </p:nvSpPr>
        <p:spPr>
          <a:xfrm>
            <a:off x="1992313" y="1844675"/>
            <a:ext cx="8316912" cy="4979988"/>
          </a:xfrm>
        </p:spPr>
        <p:txBody>
          <a:bodyPr/>
          <a:lstStyle/>
          <a:p>
            <a:pPr indent="-341313" algn="just">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1800"/>
              <a:t>	</a:t>
            </a:r>
            <a:r>
              <a:rPr lang="it-IT" altLang="it-IT" sz="2000"/>
              <a:t>Mentre in passato gli sforzi per controllare la presenza nell’aria di inquinanti si è tradizionalmente concentrata sull’inquinamento outdoor e la consapevolezza dei rischi sanitari ad esso connessi sono ormai patrimonio comune, oggi vi è una crescente preoccupazione nei confronti dell’inquinamento indoor ossia della contaminazione dell’aria negli ambienti chiusi. Tale preoccupazione è giustificata dall’evidenza che i residenti nelle aree urbane spendono circa il 90% del loro tempo all’interno di edifici dove la concentrazione di contaminanti è spesso più elevata che all’esterno. </a:t>
            </a:r>
          </a:p>
          <a:p>
            <a:pPr indent="-341313" algn="just">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a:t>
            </a:r>
          </a:p>
          <a:p>
            <a:pPr indent="-341313" algn="just">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Tra i principali contaminanti indoor legati ad effetti nocivi sulla salute umana vi sono: monossido di carbonio, biossido di azoto, fibre di amianto, composti organici volatili,  particolato aerodisperso (di cui spesso la principale fonte è il fumo passivo- abbreviato </a:t>
            </a:r>
            <a:r>
              <a:rPr lang="it-IT" altLang="it-IT" sz="2000" b="1"/>
              <a:t>ETS - Environmental Tobacco Smoke</a:t>
            </a:r>
            <a:r>
              <a:rPr lang="it-IT" altLang="it-IT" sz="2000"/>
              <a:t>), </a:t>
            </a:r>
          </a:p>
          <a:p>
            <a:pPr indent="-341313" algn="just">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Il fumo di tabacco rappresenta una delle principali fonti di inquinamento indoor legata all’ </a:t>
            </a:r>
            <a:r>
              <a:rPr lang="it-IT" altLang="it-IT" sz="2000" b="1"/>
              <a:t>attività di consumo</a:t>
            </a:r>
            <a:r>
              <a:rPr lang="it-IT" altLang="it-IT" sz="2000"/>
              <a:t>.</a:t>
            </a:r>
          </a:p>
          <a:p>
            <a:pPr indent="-341313" algn="just">
              <a:lnSpc>
                <a:spcPct val="80000"/>
              </a:lnSpc>
              <a:spcBef>
                <a:spcPts val="45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1800"/>
              <a:t>	</a:t>
            </a:r>
          </a:p>
          <a:p>
            <a:pPr indent="-341313" algn="just">
              <a:lnSpc>
                <a:spcPct val="80000"/>
              </a:lnSpc>
              <a:spcBef>
                <a:spcPts val="45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1800"/>
              <a:t>	</a:t>
            </a:r>
          </a:p>
        </p:txBody>
      </p:sp>
      <p:pic>
        <p:nvPicPr>
          <p:cNvPr id="3686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2488" y="1"/>
            <a:ext cx="2195512" cy="17367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6869"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1401" y="836613"/>
            <a:ext cx="1547813" cy="103346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534928"/>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Grafic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1800" y="1219200"/>
            <a:ext cx="6629400"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344216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Immagin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2200" y="228600"/>
            <a:ext cx="7767638" cy="653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168661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
          <p:cNvSpPr>
            <a:spLocks noGrp="1" noChangeArrowheads="1"/>
          </p:cNvSpPr>
          <p:nvPr>
            <p:ph type="title"/>
          </p:nvPr>
        </p:nvSpPr>
        <p:spPr>
          <a:xfrm>
            <a:off x="1981200" y="274639"/>
            <a:ext cx="8229600" cy="993775"/>
          </a:xfrm>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3200">
                <a:solidFill>
                  <a:srgbClr val="C00000"/>
                </a:solidFill>
              </a:rPr>
              <a:t>Inquinamento Indoor: ETS</a:t>
            </a:r>
          </a:p>
        </p:txBody>
      </p:sp>
      <p:sp>
        <p:nvSpPr>
          <p:cNvPr id="40963" name="Rectangle 2"/>
          <p:cNvSpPr>
            <a:spLocks noGrp="1" noChangeArrowheads="1"/>
          </p:cNvSpPr>
          <p:nvPr>
            <p:ph type="body" idx="1"/>
          </p:nvPr>
        </p:nvSpPr>
        <p:spPr>
          <a:xfrm>
            <a:off x="2424113" y="1773239"/>
            <a:ext cx="4464050" cy="4103687"/>
          </a:xfrm>
        </p:spPr>
        <p:txBody>
          <a:bodyPr/>
          <a:lstStyle/>
          <a:p>
            <a:pPr indent="-341313" algn="just">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400"/>
              <a:t>	</a:t>
            </a:r>
            <a:r>
              <a:rPr lang="it-IT" altLang="it-IT" sz="2000"/>
              <a:t>Il </a:t>
            </a:r>
            <a:r>
              <a:rPr lang="it-IT" altLang="it-IT" sz="2000" b="1"/>
              <a:t>fumo di tabacco ambientale</a:t>
            </a:r>
            <a:r>
              <a:rPr lang="it-IT" altLang="it-IT" sz="2000"/>
              <a:t>, abbreviato come </a:t>
            </a:r>
            <a:r>
              <a:rPr lang="it-IT" altLang="it-IT" sz="2000" b="1"/>
              <a:t>ETS</a:t>
            </a:r>
            <a:r>
              <a:rPr lang="it-IT" altLang="it-IT" sz="2000"/>
              <a:t> (Environmental Tobacco Smoke), è una combinazione di oltre 4000 sostanze chimiche: nicotina, catrame, idrocarburi aromatici, monossido di azoto, monossido di carbonio, formaldeide sono solo alcune delle sostanze tossiche, irritanti o cancerogene generate dal fumo di tabacco ambientali (ISRPA- Istituto Superiore per la Protezione e la Ricerca Ambientale).</a:t>
            </a:r>
          </a:p>
          <a:p>
            <a:pPr indent="-341313">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endParaRPr lang="it-IT" altLang="it-IT" sz="2000"/>
          </a:p>
        </p:txBody>
      </p:sp>
      <p:pic>
        <p:nvPicPr>
          <p:cNvPr id="4096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6226" y="1412875"/>
            <a:ext cx="1871663" cy="17414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0965"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1401" y="3213101"/>
            <a:ext cx="2847975" cy="30765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238416596"/>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
          <p:cNvSpPr>
            <a:spLocks noGrp="1" noChangeArrowheads="1"/>
          </p:cNvSpPr>
          <p:nvPr>
            <p:ph type="title"/>
          </p:nvPr>
        </p:nvSpPr>
        <p:spPr>
          <a:xfrm>
            <a:off x="1981200" y="274638"/>
            <a:ext cx="8229600" cy="1143000"/>
          </a:xfrm>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3200">
                <a:solidFill>
                  <a:srgbClr val="C00000"/>
                </a:solidFill>
              </a:rPr>
              <a:t>Una possibile Soluzione: Le Tasse sulle Sigarette</a:t>
            </a:r>
          </a:p>
        </p:txBody>
      </p:sp>
      <p:sp>
        <p:nvSpPr>
          <p:cNvPr id="43011" name="Rectangle 2"/>
          <p:cNvSpPr>
            <a:spLocks noGrp="1" noChangeArrowheads="1"/>
          </p:cNvSpPr>
          <p:nvPr>
            <p:ph type="body" idx="1"/>
          </p:nvPr>
        </p:nvSpPr>
        <p:spPr>
          <a:xfrm>
            <a:off x="1981200" y="1600200"/>
            <a:ext cx="8229600" cy="4648200"/>
          </a:xfrm>
        </p:spPr>
        <p:txBody>
          <a:bodyPr/>
          <a:lstStyle/>
          <a:p>
            <a:pPr indent="-341313" algn="just">
              <a:lnSpc>
                <a:spcPct val="80000"/>
              </a:lnSpc>
              <a:spcBef>
                <a:spcPts val="45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1800"/>
              <a:t>	</a:t>
            </a:r>
            <a:r>
              <a:rPr lang="it-IT" altLang="it-IT" sz="2000"/>
              <a:t>Il fumo delle sigarette è un esempio di esternalità al consumo: il consumo di sigarette da parte di un individuo altera la funzione di utilità degli altri soggetti che ne subiscono gli effetti.</a:t>
            </a:r>
          </a:p>
          <a:p>
            <a:pPr indent="-341313">
              <a:lnSpc>
                <a:spcPct val="80000"/>
              </a:lnSpc>
              <a:spcBef>
                <a:spcPts val="45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endParaRPr lang="it-IT" altLang="it-IT" sz="2000"/>
          </a:p>
          <a:p>
            <a:pPr indent="-341313" algn="just">
              <a:lnSpc>
                <a:spcPct val="80000"/>
              </a:lnSpc>
              <a:spcBef>
                <a:spcPts val="45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Anche l’inquinamento indoor, e in particolare il fumo, come esternalità negativa nel consumo, è fonte di fallimento del mercato. Ancora una volta lo Stato può intervenire. La reazione appropriata è analoga a quella valide per le esternalità nella produzione.</a:t>
            </a:r>
          </a:p>
          <a:p>
            <a:pPr indent="-341313" algn="just">
              <a:lnSpc>
                <a:spcPct val="80000"/>
              </a:lnSpc>
              <a:spcBef>
                <a:spcPts val="45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endParaRPr lang="it-IT" altLang="it-IT" sz="2000"/>
          </a:p>
          <a:p>
            <a:pPr indent="-341313" algn="just">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Per promuovere l’equilibrio di mercato più vicino all’ottimo sociale, un’esternalità negativa richiede un’imposta. In effetti questa è la politica perseguita dalla maggior parte delle nazioni moderne: le sigarette sono tra i beni di consumo maggiormente colpiti da tassazione; l’aumento del prezzo dovuto alle tasse sembra essere un modo efficace per scoraggiare chi fuma e quindi ridurre una delle cause principali di malattia e decesso nei Paesi Occidentali.</a:t>
            </a:r>
          </a:p>
        </p:txBody>
      </p:sp>
    </p:spTree>
    <p:extLst>
      <p:ext uri="{BB962C8B-B14F-4D97-AF65-F5344CB8AC3E}">
        <p14:creationId xmlns:p14="http://schemas.microsoft.com/office/powerpoint/2010/main" val="2276829645"/>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1"/>
          <p:cNvSpPr>
            <a:spLocks noGrp="1" noChangeArrowheads="1"/>
          </p:cNvSpPr>
          <p:nvPr>
            <p:ph type="title"/>
          </p:nvPr>
        </p:nvSpPr>
        <p:spPr>
          <a:xfrm>
            <a:off x="1981200" y="274638"/>
            <a:ext cx="8229600" cy="1143000"/>
          </a:xfrm>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3200">
                <a:solidFill>
                  <a:srgbClr val="C00000"/>
                </a:solidFill>
              </a:rPr>
              <a:t>La Contrattazione (Teorema di Coase)</a:t>
            </a:r>
          </a:p>
        </p:txBody>
      </p:sp>
      <p:sp>
        <p:nvSpPr>
          <p:cNvPr id="45059" name="Rectangle 2"/>
          <p:cNvSpPr>
            <a:spLocks noGrp="1" noChangeArrowheads="1"/>
          </p:cNvSpPr>
          <p:nvPr>
            <p:ph type="body" idx="1"/>
          </p:nvPr>
        </p:nvSpPr>
        <p:spPr>
          <a:xfrm>
            <a:off x="1992313" y="2276475"/>
            <a:ext cx="7859712" cy="3887788"/>
          </a:xfrm>
        </p:spPr>
        <p:txBody>
          <a:bodyPr/>
          <a:lstStyle/>
          <a:p>
            <a:pPr indent="-341313" algn="just">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1800"/>
              <a:t>	</a:t>
            </a:r>
            <a:r>
              <a:rPr lang="it-IT" altLang="it-IT" sz="2000"/>
              <a:t>Un modo alternativo di regolare il fumo come esternalità negativa è attraverso la contrattazione. Quello che segue è un esempio scolastico di come il teorema di Coase possa essere applicato alle esternalità del consumo e in particolare all’ETS.</a:t>
            </a:r>
          </a:p>
          <a:p>
            <a:pPr indent="-341313" algn="just">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endParaRPr lang="it-IT" altLang="it-IT" sz="2000"/>
          </a:p>
          <a:p>
            <a:pPr indent="-341313" algn="just">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Supponiamo, per esempio, che due persone, A e B, abitino nello stesso appartamento, ed abbiano preferenze relativamente al "denaro" ed al "fumo.“ Supponiamo che il denaro piaccia ad entrambi, mentre ad A piace il fumo e a B l'aria pura .</a:t>
            </a:r>
          </a:p>
          <a:p>
            <a:pPr indent="-341313">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a:t>
            </a:r>
          </a:p>
          <a:p>
            <a:pPr indent="-341313" algn="just">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È possibile rappresentare le possibilità di consumo dei due consumatori facendo riferimento al grafico seguente:</a:t>
            </a:r>
          </a:p>
          <a:p>
            <a:pPr indent="-341313">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endParaRPr lang="it-IT" altLang="it-IT" sz="2000"/>
          </a:p>
        </p:txBody>
      </p:sp>
    </p:spTree>
    <p:extLst>
      <p:ext uri="{BB962C8B-B14F-4D97-AF65-F5344CB8AC3E}">
        <p14:creationId xmlns:p14="http://schemas.microsoft.com/office/powerpoint/2010/main" val="3285804700"/>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286001" y="838200"/>
            <a:ext cx="7561263" cy="5418138"/>
          </a:xfrm>
          <a:prstGeom prst="rect">
            <a:avLst/>
          </a:prstGeom>
          <a:noFill/>
          <a:ln>
            <a:noFill/>
          </a:ln>
          <a:effectLst/>
          <a:extLst>
            <a:ext uri="{909E8E84-426E-40DD-AFC4-6F175D3DCCD1}">
              <a14:hiddenFill xmlns:a14="http://schemas.microsoft.com/office/drawing/2010/main">
                <a:blipFill dpi="0" rotWithShape="0">
                  <a:blip>
                    <a:grayscl/>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278627369"/>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Grp="1" noChangeArrowheads="1"/>
          </p:cNvSpPr>
          <p:nvPr>
            <p:ph type="body"/>
          </p:nvPr>
        </p:nvSpPr>
        <p:spPr>
          <a:xfrm>
            <a:off x="1981200" y="1989138"/>
            <a:ext cx="8229600" cy="4394200"/>
          </a:xfrm>
        </p:spPr>
        <p:txBody>
          <a:bodyPr anchor="t"/>
          <a:lstStyle/>
          <a:p>
            <a:pPr marL="342900" indent="-341313" algn="just">
              <a:spcBef>
                <a:spcPts val="500"/>
              </a:spcBef>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it-IT" altLang="it-IT" sz="2000"/>
              <a:t>	Rappresentiamo sull'asse orizzontale la quantità totale di denaro dei due consumatori, e sull'asse verticale la quantità di fumo. Le preferenze di A sono crescenti rispetto al denaro ed al fumo, mentre quelle di B sono crescenti rispetto al denaro e all'aria pura.  </a:t>
            </a:r>
          </a:p>
          <a:p>
            <a:pPr marL="342900" indent="-341313">
              <a:spcBef>
                <a:spcPts val="500"/>
              </a:spcBef>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endParaRPr lang="it-IT" altLang="it-IT" sz="2000"/>
          </a:p>
          <a:p>
            <a:pPr marL="342900" indent="-341313" algn="just">
              <a:spcBef>
                <a:spcPts val="600"/>
              </a:spcBef>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it-IT" altLang="it-IT" sz="2000"/>
              <a:t>	Il fumo è un bene per A ed un "male" per B, ciò significa che la soddisfazione di B aumenta se A fuma di meno. Il denaro a disposizione di A è rappresentato sull'asse orizzontale a partire dall'angolo in basso a sinistra della scatola, e quello a disposizione di B sull'asse orizzontale a partire dall'angolo in alto a destra, mentre la quantità totale di fumo è rappresentata sull'asse verticale a partire dall'angolo in basso a sinistra.</a:t>
            </a:r>
            <a:r>
              <a:rPr lang="it-IT" altLang="it-IT" sz="2400"/>
              <a:t> </a:t>
            </a:r>
          </a:p>
          <a:p>
            <a:pPr marL="342900" indent="-341313">
              <a:spcBef>
                <a:spcPts val="600"/>
              </a:spcBef>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endParaRPr lang="it-IT" altLang="it-IT" sz="2400"/>
          </a:p>
        </p:txBody>
      </p:sp>
      <p:sp>
        <p:nvSpPr>
          <p:cNvPr id="25602" name="Rectangle 2"/>
          <p:cNvSpPr>
            <a:spLocks noGrp="1" noChangeArrowheads="1"/>
          </p:cNvSpPr>
          <p:nvPr>
            <p:ph type="title" idx="1"/>
          </p:nvPr>
        </p:nvSpPr>
        <p:spPr>
          <a:xfrm>
            <a:off x="1981200" y="274638"/>
            <a:ext cx="8229600" cy="1143000"/>
          </a:xfrm>
        </p:spPr>
        <p:txBody>
          <a:bodyPr anchor="ctr"/>
          <a:lstStyle/>
          <a:p>
            <a:pPr marL="0" indent="0" algn="ctr">
              <a:spcBef>
                <a:spcPct val="0"/>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it-IT" altLang="it-IT" dirty="0">
                <a:solidFill>
                  <a:srgbClr val="C00000"/>
                </a:solidFill>
              </a:rPr>
              <a:t>La Contrattazione (Teorema di </a:t>
            </a:r>
            <a:r>
              <a:rPr lang="it-IT" altLang="it-IT" dirty="0" err="1">
                <a:solidFill>
                  <a:srgbClr val="C00000"/>
                </a:solidFill>
              </a:rPr>
              <a:t>Coase</a:t>
            </a:r>
            <a:r>
              <a:rPr lang="it-IT" altLang="it-IT" dirty="0">
                <a:solidFill>
                  <a:srgbClr val="C00000"/>
                </a:solidFill>
              </a:rPr>
              <a:t>)</a:t>
            </a:r>
          </a:p>
        </p:txBody>
      </p:sp>
    </p:spTree>
    <p:extLst>
      <p:ext uri="{BB962C8B-B14F-4D97-AF65-F5344CB8AC3E}">
        <p14:creationId xmlns:p14="http://schemas.microsoft.com/office/powerpoint/2010/main" val="1966053151"/>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1"/>
          <p:cNvSpPr>
            <a:spLocks noGrp="1" noChangeArrowheads="1"/>
          </p:cNvSpPr>
          <p:nvPr>
            <p:ph type="title"/>
          </p:nvPr>
        </p:nvSpPr>
        <p:spPr>
          <a:xfrm>
            <a:off x="1981200" y="274639"/>
            <a:ext cx="8229600" cy="922337"/>
          </a:xfrm>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3200">
                <a:solidFill>
                  <a:srgbClr val="C00000"/>
                </a:solidFill>
              </a:rPr>
              <a:t>La Contrattazione (Teorema di Coase)</a:t>
            </a:r>
          </a:p>
        </p:txBody>
      </p:sp>
      <p:sp>
        <p:nvSpPr>
          <p:cNvPr id="51203" name="Rectangle 2"/>
          <p:cNvSpPr>
            <a:spLocks noGrp="1" noChangeArrowheads="1"/>
          </p:cNvSpPr>
          <p:nvPr>
            <p:ph type="body" idx="1"/>
          </p:nvPr>
        </p:nvSpPr>
        <p:spPr>
          <a:xfrm>
            <a:off x="1981200" y="1600201"/>
            <a:ext cx="8229600" cy="4797425"/>
          </a:xfrm>
        </p:spPr>
        <p:txBody>
          <a:bodyPr/>
          <a:lstStyle/>
          <a:p>
            <a:pPr indent="-341313" algn="just">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Assumiamo che A e B  dispongano della stessa quantità di denaro (100 euro). Il teorema di Coase richiede che sia fissato per legge il diritto di proprietà iniziale al fumo per A o all’aria pura per B.</a:t>
            </a:r>
          </a:p>
          <a:p>
            <a:pPr indent="-341313" algn="just">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a:t>
            </a:r>
          </a:p>
          <a:p>
            <a:pPr indent="-341313" algn="just">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Consideriamo  il caso in viene fissato il diritto all'aria pura. In questo caso la dotazione iniziale, sulla figura, è indicata con E: è questo il punto in cui A possiede (100,0) e B (100,0). Ciò significa che A e B dispongono entrambi di 100 euro e che la dotazione iniziale è interamente aria pura.</a:t>
            </a:r>
          </a:p>
          <a:p>
            <a:pPr indent="-341313" algn="just">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A potrebbe convincere B a rinunciare ad una parte di aria pura in cambio di una compensazione in denaro. B potrebbe accettare di  scambiare parte del suo diritto all'aria pura con denaro. Il punto X in figura è un esempio di un caso del genere. Lo “scambio” tra denaro e aria pura avverrà fino a quando le curve di indifferenza tra A e B non saranno cioè tangenti. Il punto X rappresenta un punto Pareto- efficiente.</a:t>
            </a:r>
          </a:p>
          <a:p>
            <a:pPr indent="-341313">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endParaRPr lang="it-IT" altLang="it-IT" sz="2000"/>
          </a:p>
          <a:p>
            <a:pPr indent="-341313">
              <a:lnSpc>
                <a:spcPct val="80000"/>
              </a:lnSpc>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endParaRPr lang="it-IT" altLang="it-IT" sz="2000"/>
          </a:p>
        </p:txBody>
      </p:sp>
    </p:spTree>
    <p:extLst>
      <p:ext uri="{BB962C8B-B14F-4D97-AF65-F5344CB8AC3E}">
        <p14:creationId xmlns:p14="http://schemas.microsoft.com/office/powerpoint/2010/main" val="1565805148"/>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1"/>
          <p:cNvSpPr>
            <a:spLocks noGrp="1" noChangeArrowheads="1"/>
          </p:cNvSpPr>
          <p:nvPr>
            <p:ph type="title"/>
          </p:nvPr>
        </p:nvSpPr>
        <p:spPr>
          <a:xfrm>
            <a:off x="1981200" y="274638"/>
            <a:ext cx="8229600" cy="1143000"/>
          </a:xfrm>
        </p:spPr>
        <p:txBody>
          <a:bodyPr/>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it-IT" altLang="it-IT" sz="3200">
                <a:solidFill>
                  <a:srgbClr val="C00000"/>
                </a:solidFill>
              </a:rPr>
              <a:t>La Contrattazione (Teorema di Coase)</a:t>
            </a:r>
          </a:p>
        </p:txBody>
      </p:sp>
      <p:sp>
        <p:nvSpPr>
          <p:cNvPr id="53251" name="Rectangle 2"/>
          <p:cNvSpPr>
            <a:spLocks noGrp="1" noChangeArrowheads="1"/>
          </p:cNvSpPr>
          <p:nvPr>
            <p:ph type="body" idx="1"/>
          </p:nvPr>
        </p:nvSpPr>
        <p:spPr>
          <a:xfrm>
            <a:off x="1981200" y="2636839"/>
            <a:ext cx="8229600" cy="3489325"/>
          </a:xfrm>
        </p:spPr>
        <p:txBody>
          <a:bodyPr/>
          <a:lstStyle/>
          <a:p>
            <a:pPr indent="-341313" algn="just">
              <a:spcBef>
                <a:spcPts val="500"/>
              </a:spcBef>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pPr>
            <a:r>
              <a:rPr lang="it-IT" altLang="it-IT" sz="2000"/>
              <a:t>	Se lo Stato fissasse per legge il diritto al fumo, allora sarebbe A a poter consumare sigarette nella quantità desiderata. Tuttavia, B potrà convincere A a fumare di meno in cambio di una compensazione in denaro. Di nuovo lo scambio tra denaro e fumo avverrà fino a quando le curve di indifferenza di A e B saranno tangenti: ossia nel punto X’.</a:t>
            </a:r>
          </a:p>
        </p:txBody>
      </p:sp>
    </p:spTree>
    <p:extLst>
      <p:ext uri="{BB962C8B-B14F-4D97-AF65-F5344CB8AC3E}">
        <p14:creationId xmlns:p14="http://schemas.microsoft.com/office/powerpoint/2010/main" val="3892291014"/>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1"/>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2590801" y="1066801"/>
            <a:ext cx="7129463" cy="5108575"/>
          </a:xfrm>
          <a:prstGeom prst="rect">
            <a:avLst/>
          </a:prstGeom>
          <a:noFill/>
          <a:ln>
            <a:noFill/>
          </a:ln>
          <a:effectLst/>
          <a:extLst>
            <a:ext uri="{909E8E84-426E-40DD-AFC4-6F175D3DCCD1}">
              <a14:hiddenFill xmlns:a14="http://schemas.microsoft.com/office/drawing/2010/main">
                <a:blipFill dpi="0" rotWithShape="0">
                  <a:blip>
                    <a:grayscl/>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5299" name="AutoShape 2"/>
          <p:cNvSpPr>
            <a:spLocks noChangeArrowheads="1"/>
          </p:cNvSpPr>
          <p:nvPr/>
        </p:nvSpPr>
        <p:spPr bwMode="auto">
          <a:xfrm>
            <a:off x="1847851" y="692151"/>
            <a:ext cx="4752975" cy="1773111"/>
          </a:xfrm>
          <a:prstGeom prst="wedgeRoundRectCallout">
            <a:avLst>
              <a:gd name="adj1" fmla="val 58042"/>
              <a:gd name="adj2" fmla="val 70218"/>
              <a:gd name="adj3" fmla="val 16667"/>
            </a:avLst>
          </a:prstGeom>
          <a:solidFill>
            <a:srgbClr val="FFCC00"/>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rgbClr val="000000"/>
                </a:solidFill>
                <a:latin typeface="Arial" panose="020B0604020202020204" pitchFamily="34"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Arial" panose="020B0604020202020204" pitchFamily="34"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Arial" panose="020B0604020202020204" pitchFamily="34"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9pPr>
          </a:lstStyle>
          <a:p>
            <a:pPr algn="just" eaLnBrk="1" hangingPunct="1">
              <a:spcBef>
                <a:spcPct val="0"/>
              </a:spcBef>
              <a:buClrTx/>
              <a:buFontTx/>
              <a:buNone/>
            </a:pPr>
            <a:r>
              <a:rPr lang="it-IT" altLang="it-IT" sz="1400"/>
              <a:t>In X’ la curve di indifferenza di A e B sono tangenti: i saggi marginali di sostituzione tra fumo e denaro di A e B sono uguali. X’ è un’allocazione Pareto-efficienti: allontanandosi dal punto X’ non è possibile migliorare la situazione di A senza peggiorare quella di B e viceversa.</a:t>
            </a:r>
          </a:p>
          <a:p>
            <a:pPr algn="just" eaLnBrk="1" hangingPunct="1">
              <a:spcBef>
                <a:spcPct val="0"/>
              </a:spcBef>
              <a:buClrTx/>
              <a:buFontTx/>
              <a:buNone/>
            </a:pPr>
            <a:endParaRPr lang="it-IT" altLang="it-IT" sz="1400"/>
          </a:p>
        </p:txBody>
      </p:sp>
      <p:sp>
        <p:nvSpPr>
          <p:cNvPr id="55300" name="AutoShape 3"/>
          <p:cNvSpPr>
            <a:spLocks noChangeArrowheads="1"/>
          </p:cNvSpPr>
          <p:nvPr/>
        </p:nvSpPr>
        <p:spPr bwMode="auto">
          <a:xfrm>
            <a:off x="3719514" y="5013325"/>
            <a:ext cx="4573587" cy="1534748"/>
          </a:xfrm>
          <a:prstGeom prst="wedgeRoundRectCallout">
            <a:avLst>
              <a:gd name="adj1" fmla="val -29602"/>
              <a:gd name="adj2" fmla="val -107162"/>
              <a:gd name="adj3" fmla="val 16667"/>
            </a:avLst>
          </a:prstGeom>
          <a:solidFill>
            <a:srgbClr val="FFCC00"/>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8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rgbClr val="000000"/>
                </a:solidFill>
                <a:latin typeface="Arial" panose="020B0604020202020204" pitchFamily="34"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rgbClr val="000000"/>
                </a:solidFill>
                <a:latin typeface="Arial" panose="020B0604020202020204" pitchFamily="34"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rgbClr val="000000"/>
                </a:solidFill>
                <a:latin typeface="Arial" panose="020B0604020202020204" pitchFamily="34"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rgbClr val="000000"/>
                </a:solidFill>
                <a:latin typeface="Arial" panose="020B0604020202020204" pitchFamily="34" charset="0"/>
                <a:ea typeface="Microsoft YaHei" panose="020B0503020204020204" pitchFamily="34" charset="-122"/>
              </a:defRPr>
            </a:lvl9pPr>
          </a:lstStyle>
          <a:p>
            <a:pPr algn="just" eaLnBrk="1" hangingPunct="1">
              <a:spcBef>
                <a:spcPct val="0"/>
              </a:spcBef>
              <a:buClrTx/>
              <a:buFontTx/>
              <a:buNone/>
            </a:pPr>
            <a:r>
              <a:rPr lang="it-IT" altLang="it-IT" sz="1400"/>
              <a:t>In X la curve di indifferenza di A e B sono tangenti: i saggi marginali di sostituzione tra fumo e denaro di A e B sono uguali. X è un’allocazione Pareto-efficiente: allontanandosi dal punto X non è possibile migliorare la situazione di A senza peggiorare quella di B e viceversa.</a:t>
            </a:r>
          </a:p>
        </p:txBody>
      </p:sp>
    </p:spTree>
    <p:extLst>
      <p:ext uri="{BB962C8B-B14F-4D97-AF65-F5344CB8AC3E}">
        <p14:creationId xmlns:p14="http://schemas.microsoft.com/office/powerpoint/2010/main" val="4066702941"/>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Grp="1" noChangeArrowheads="1"/>
          </p:cNvSpPr>
          <p:nvPr>
            <p:ph type="body"/>
          </p:nvPr>
        </p:nvSpPr>
        <p:spPr>
          <a:xfrm>
            <a:off x="1992313" y="1989139"/>
            <a:ext cx="8229600" cy="4568825"/>
          </a:xfrm>
        </p:spPr>
        <p:txBody>
          <a:bodyPr anchor="t"/>
          <a:lstStyle/>
          <a:p>
            <a:pPr marL="342900" indent="-341313" algn="just">
              <a:lnSpc>
                <a:spcPct val="80000"/>
              </a:lnSpc>
              <a:spcBef>
                <a:spcPts val="500"/>
              </a:spcBef>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it-IT" altLang="it-IT" sz="2000"/>
              <a:t>	Sia X che X' sono allocazioni Pareto-efficienti, ma si ottengono a partire da dotazioni iniziali diverse. Infatti, la soddisfazione del fumatore A, è maggiore in X' piuttosto che in X, e quella di B, che non fuma, è maggiore in A piuttosto che in X'. Ai due punti corrispondono diverse distribuzioni delle risorse, ma sono entrambi ugualmente efficienti. </a:t>
            </a:r>
          </a:p>
          <a:p>
            <a:pPr marL="342900" indent="-341313" algn="just">
              <a:lnSpc>
                <a:spcPct val="80000"/>
              </a:lnSpc>
              <a:spcBef>
                <a:spcPts val="500"/>
              </a:spcBef>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endParaRPr lang="it-IT" altLang="it-IT" sz="2000"/>
          </a:p>
          <a:p>
            <a:pPr marL="342900" indent="-341313" algn="just">
              <a:lnSpc>
                <a:spcPct val="80000"/>
              </a:lnSpc>
              <a:spcBef>
                <a:spcPts val="500"/>
              </a:spcBef>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it-IT" altLang="it-IT" sz="2000"/>
              <a:t>	Tuttavia, questi non sono gli unici punti efficienti: esisterà una </a:t>
            </a:r>
            <a:r>
              <a:rPr lang="it-IT" altLang="it-IT" sz="2000" b="1"/>
              <a:t>curva dei contratti</a:t>
            </a:r>
            <a:r>
              <a:rPr lang="it-IT" altLang="it-IT" sz="2000"/>
              <a:t> di allocazioni Pareto-efficienti di fumo e denaro. Se gli individui possono scambiare entrambi i beni, si troveranno alla fine in corrispondenza di qualche punto della curva dei contratti, che dipende dai loro diritti di proprietà su fumo e denaro e dal processo di scambio.</a:t>
            </a:r>
          </a:p>
        </p:txBody>
      </p:sp>
      <p:sp>
        <p:nvSpPr>
          <p:cNvPr id="29698" name="Rectangle 2"/>
          <p:cNvSpPr>
            <a:spLocks noGrp="1" noChangeArrowheads="1"/>
          </p:cNvSpPr>
          <p:nvPr>
            <p:ph type="title" idx="1"/>
          </p:nvPr>
        </p:nvSpPr>
        <p:spPr>
          <a:xfrm>
            <a:off x="1981200" y="274639"/>
            <a:ext cx="8229600" cy="993775"/>
          </a:xfrm>
        </p:spPr>
        <p:txBody>
          <a:bodyPr vert="horz" lIns="91440" tIns="45720" rIns="91440" bIns="45720" rtlCol="0" anchor="ctr">
            <a:normAutofit/>
          </a:bodyPr>
          <a:lstStyle/>
          <a:p>
            <a:pPr marL="0" indent="0" algn="ctr">
              <a:spcBef>
                <a:spcPct val="0"/>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it-IT" altLang="it-IT" dirty="0">
                <a:solidFill>
                  <a:srgbClr val="C00000"/>
                </a:solidFill>
              </a:rPr>
              <a:t>La Contrattazione (Teorema di </a:t>
            </a:r>
            <a:r>
              <a:rPr lang="it-IT" altLang="it-IT" dirty="0" err="1">
                <a:solidFill>
                  <a:srgbClr val="C00000"/>
                </a:solidFill>
              </a:rPr>
              <a:t>Coase</a:t>
            </a:r>
            <a:r>
              <a:rPr lang="it-IT" altLang="it-IT" dirty="0">
                <a:solidFill>
                  <a:srgbClr val="C00000"/>
                </a:solidFill>
              </a:rPr>
              <a:t>)</a:t>
            </a:r>
          </a:p>
        </p:txBody>
      </p:sp>
    </p:spTree>
    <p:extLst>
      <p:ext uri="{BB962C8B-B14F-4D97-AF65-F5344CB8AC3E}">
        <p14:creationId xmlns:p14="http://schemas.microsoft.com/office/powerpoint/2010/main" val="3867537178"/>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Grp="1" noChangeArrowheads="1"/>
          </p:cNvSpPr>
          <p:nvPr>
            <p:ph type="body"/>
          </p:nvPr>
        </p:nvSpPr>
        <p:spPr>
          <a:xfrm>
            <a:off x="1992313" y="1916114"/>
            <a:ext cx="8229600" cy="4321175"/>
          </a:xfrm>
        </p:spPr>
        <p:txBody>
          <a:bodyPr anchor="t"/>
          <a:lstStyle/>
          <a:p>
            <a:pPr marL="342900" indent="-341313" algn="just">
              <a:spcBef>
                <a:spcPts val="500"/>
              </a:spcBef>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it-IT" altLang="it-IT" sz="2400"/>
              <a:t>	</a:t>
            </a:r>
            <a:r>
              <a:rPr lang="it-IT" altLang="it-IT" sz="2000" u="sng"/>
              <a:t>In sintesi</a:t>
            </a:r>
            <a:r>
              <a:rPr lang="it-IT" altLang="it-IT" sz="2000"/>
              <a:t>: secondo quanto riportato in questo esempio e sulla base del teorema di Coase, qualunque sia la distribuzione iniziale dei diritti, le parti possono sempre negoziare un accordo grazie al quale tutti traggono vantaggio e il risultato è efficiente: i diritti di proprietà al fumo o all’aria pura sono esattamente definiti e negoziabili tra i contraenti che li potranno scambiare esattamente come possono scambiare i loro diritti a produrre e consumare beni qualsiasi.</a:t>
            </a:r>
          </a:p>
          <a:p>
            <a:pPr marL="342900" indent="-341313">
              <a:spcBef>
                <a:spcPts val="500"/>
              </a:spcBef>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it-IT" altLang="it-IT" sz="2000"/>
              <a:t>	</a:t>
            </a:r>
          </a:p>
          <a:p>
            <a:pPr marL="342900" indent="-341313" algn="just">
              <a:spcBef>
                <a:spcPts val="500"/>
              </a:spcBef>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it-IT" altLang="it-IT" sz="2000"/>
              <a:t>	Se i diritti di proprietà, invece, non sono esattamente definiti (per esempio, A ritiene di avere il diritto di fumare e allo tempo stesso B ritiene di avere il diritto di respirare aria pura) si raggiungono soluzioni non efficienti. </a:t>
            </a:r>
          </a:p>
        </p:txBody>
      </p:sp>
      <p:sp>
        <p:nvSpPr>
          <p:cNvPr id="30722" name="Rectangle 2"/>
          <p:cNvSpPr>
            <a:spLocks noGrp="1" noChangeArrowheads="1"/>
          </p:cNvSpPr>
          <p:nvPr>
            <p:ph type="title" idx="1"/>
          </p:nvPr>
        </p:nvSpPr>
        <p:spPr>
          <a:xfrm>
            <a:off x="1981200" y="274638"/>
            <a:ext cx="8229600" cy="1143000"/>
          </a:xfrm>
        </p:spPr>
        <p:txBody>
          <a:bodyPr vert="horz" lIns="91440" tIns="45720" rIns="91440" bIns="45720" rtlCol="0" anchor="ctr">
            <a:normAutofit/>
          </a:bodyPr>
          <a:lstStyle/>
          <a:p>
            <a:pPr marL="0" indent="0" algn="ctr">
              <a:spcBef>
                <a:spcPct val="0"/>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it-IT" altLang="it-IT" dirty="0">
                <a:solidFill>
                  <a:srgbClr val="C00000"/>
                </a:solidFill>
              </a:rPr>
              <a:t>La Contrattazione (Teorema di </a:t>
            </a:r>
            <a:r>
              <a:rPr lang="it-IT" altLang="it-IT" dirty="0" err="1">
                <a:solidFill>
                  <a:srgbClr val="C00000"/>
                </a:solidFill>
              </a:rPr>
              <a:t>Coase</a:t>
            </a:r>
            <a:r>
              <a:rPr lang="it-IT" altLang="it-IT" dirty="0">
                <a:solidFill>
                  <a:srgbClr val="C00000"/>
                </a:solidFill>
              </a:rPr>
              <a:t>)</a:t>
            </a:r>
          </a:p>
        </p:txBody>
      </p:sp>
    </p:spTree>
    <p:extLst>
      <p:ext uri="{BB962C8B-B14F-4D97-AF65-F5344CB8AC3E}">
        <p14:creationId xmlns:p14="http://schemas.microsoft.com/office/powerpoint/2010/main" val="1898684524"/>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Ambiente come bene </a:t>
            </a:r>
            <a:br>
              <a:rPr lang="it-IT" dirty="0"/>
            </a:br>
            <a:r>
              <a:rPr lang="it-IT" dirty="0"/>
              <a:t>pubblico:</a:t>
            </a:r>
          </a:p>
        </p:txBody>
      </p:sp>
      <p:sp>
        <p:nvSpPr>
          <p:cNvPr id="3" name="Segnaposto contenuto 2"/>
          <p:cNvSpPr>
            <a:spLocks noGrp="1"/>
          </p:cNvSpPr>
          <p:nvPr>
            <p:ph idx="1"/>
          </p:nvPr>
        </p:nvSpPr>
        <p:spPr/>
        <p:txBody>
          <a:bodyPr/>
          <a:lstStyle/>
          <a:p>
            <a:r>
              <a:rPr lang="it-IT" dirty="0"/>
              <a:t>La natura di bene pubblico del bene può essere sfruttata per trovarne un’allocazione ottimale, dopotutto abbiamo capito come calcolare una domanda aggregata per beni e mali pubblici (somma verticale delle domande individuali). </a:t>
            </a:r>
          </a:p>
        </p:txBody>
      </p:sp>
    </p:spTree>
    <p:extLst>
      <p:ext uri="{BB962C8B-B14F-4D97-AF65-F5344CB8AC3E}">
        <p14:creationId xmlns:p14="http://schemas.microsoft.com/office/powerpoint/2010/main" val="126836612"/>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2736</TotalTime>
  <Words>4390</Words>
  <Application>Microsoft Office PowerPoint</Application>
  <PresentationFormat>Widescreen</PresentationFormat>
  <Paragraphs>367</Paragraphs>
  <Slides>81</Slides>
  <Notes>48</Notes>
  <HiddenSlides>0</HiddenSlides>
  <MMClips>0</MMClips>
  <ScaleCrop>false</ScaleCrop>
  <HeadingPairs>
    <vt:vector size="8" baseType="variant">
      <vt:variant>
        <vt:lpstr>Caratteri utilizzati</vt:lpstr>
      </vt:variant>
      <vt:variant>
        <vt:i4>4</vt:i4>
      </vt:variant>
      <vt:variant>
        <vt:lpstr>Tema</vt:lpstr>
      </vt:variant>
      <vt:variant>
        <vt:i4>1</vt:i4>
      </vt:variant>
      <vt:variant>
        <vt:lpstr>Server OLE incorporati</vt:lpstr>
      </vt:variant>
      <vt:variant>
        <vt:i4>1</vt:i4>
      </vt:variant>
      <vt:variant>
        <vt:lpstr>Titoli diapositive</vt:lpstr>
      </vt:variant>
      <vt:variant>
        <vt:i4>81</vt:i4>
      </vt:variant>
    </vt:vector>
  </HeadingPairs>
  <TitlesOfParts>
    <vt:vector size="87" baseType="lpstr">
      <vt:lpstr>Arial</vt:lpstr>
      <vt:lpstr>Calibri</vt:lpstr>
      <vt:lpstr>Calibri Light</vt:lpstr>
      <vt:lpstr>Times New Roman</vt:lpstr>
      <vt:lpstr>Tema di Office</vt:lpstr>
      <vt:lpstr>Equation</vt:lpstr>
      <vt:lpstr>Lezione 3</vt:lpstr>
      <vt:lpstr>Outline </vt:lpstr>
      <vt:lpstr>Efficienza dinamica vs. efficienza statica</vt:lpstr>
      <vt:lpstr>Efficienza dinamica</vt:lpstr>
      <vt:lpstr>Tasso di sconto</vt:lpstr>
      <vt:lpstr>Sostenibilità Debole:</vt:lpstr>
      <vt:lpstr>La regola di Hartwick</vt:lpstr>
      <vt:lpstr>Lo sfruttamento di risorse non rinnovabili</vt:lpstr>
      <vt:lpstr>Determinazione del prezzo di una risorsa non rinnovabile-Regola di Hotelling</vt:lpstr>
      <vt:lpstr>Tasso di sfruttamento ottimale di una risorsa non rinnovabile </vt:lpstr>
      <vt:lpstr>Conseguenze:</vt:lpstr>
      <vt:lpstr>Allocazione delle risorse non rinnovabili riciclabili.</vt:lpstr>
      <vt:lpstr>Costo del reciclaggio</vt:lpstr>
      <vt:lpstr>Benefici derivanti dal riciclaggio</vt:lpstr>
      <vt:lpstr>Flusso di risorse riciclate</vt:lpstr>
      <vt:lpstr>Tasso ottimale di sfruttamento delle risorse rinnovabili:</vt:lpstr>
      <vt:lpstr>Habitat </vt:lpstr>
      <vt:lpstr>Ecosistema</vt:lpstr>
      <vt:lpstr>Possibilità di crescita</vt:lpstr>
      <vt:lpstr>La funzione logistica delle risorse rinnovabili:</vt:lpstr>
      <vt:lpstr>Tasso di sfruttamento di una risorsa rinnovabile:</vt:lpstr>
      <vt:lpstr>Efficienza Statica </vt:lpstr>
      <vt:lpstr>Efficienza statica: i costi </vt:lpstr>
      <vt:lpstr>Tasso di sfruttamento di una risorsa rinnovabile:</vt:lpstr>
      <vt:lpstr>Massimizzazione del profitto</vt:lpstr>
      <vt:lpstr>Efficenza statica</vt:lpstr>
      <vt:lpstr>Risorsa Libera</vt:lpstr>
      <vt:lpstr>Diritto di Proprietà:</vt:lpstr>
      <vt:lpstr>Presentazione standard di PowerPoint</vt:lpstr>
      <vt:lpstr>Risorse in comune</vt:lpstr>
      <vt:lpstr>Tragedia dei beni comuni:</vt:lpstr>
      <vt:lpstr>Gestione dinamica delle rinnovabili:</vt:lpstr>
      <vt:lpstr>Assunzioni per efficienza dinamica</vt:lpstr>
      <vt:lpstr>Efficienza dinamica:</vt:lpstr>
      <vt:lpstr>Cosa succede se includiamo il fattore tempo?</vt:lpstr>
      <vt:lpstr>Politica di produzione di tipo  stazionario:</vt:lpstr>
      <vt:lpstr>Efficienza dinamica: </vt:lpstr>
      <vt:lpstr>Esempio:</vt:lpstr>
      <vt:lpstr>Beni ambientali in genere: </vt:lpstr>
      <vt:lpstr>Mercato dei diritti di  proprietà: </vt:lpstr>
      <vt:lpstr>Causes of Market Failure:  </vt:lpstr>
      <vt:lpstr>Example of Market Failure with Externalities: </vt:lpstr>
      <vt:lpstr>Approccio di Coase (1960): </vt:lpstr>
      <vt:lpstr>Coase la contrattazione </vt:lpstr>
      <vt:lpstr>Coase contrattazione:</vt:lpstr>
      <vt:lpstr>Coase</vt:lpstr>
      <vt:lpstr>I consumatori detengono  tutti i diritti:</vt:lpstr>
      <vt:lpstr>Contrattazione: </vt:lpstr>
      <vt:lpstr>Le imprese detengono i diritti: </vt:lpstr>
      <vt:lpstr>Coase nella pratica:</vt:lpstr>
      <vt:lpstr>Coase nella pratica:</vt:lpstr>
      <vt:lpstr>Costi di transazione: </vt:lpstr>
      <vt:lpstr>Ricapitoliamo:</vt:lpstr>
      <vt:lpstr>Esternalità Negative : L’Inquinamento</vt:lpstr>
      <vt:lpstr>Inquinamento e Produzione</vt:lpstr>
      <vt:lpstr>Inquinamento e Produzione</vt:lpstr>
      <vt:lpstr>Inquinamento e Produzione</vt:lpstr>
      <vt:lpstr>Inquinamento e Produzione</vt:lpstr>
      <vt:lpstr>Inquinamento e Produzione</vt:lpstr>
      <vt:lpstr>Inquinamento e Produzione: la Soluzione Efficiente</vt:lpstr>
      <vt:lpstr>Inquinamento e Produzione: la Soluzione Efficiente</vt:lpstr>
      <vt:lpstr>Prima Soluzione: Tasse sulle Emissioni  (Il Teorema di Pigou) </vt:lpstr>
      <vt:lpstr>Seconda Soluzione:la Contrattazione  (Teorema di Coase)</vt:lpstr>
      <vt:lpstr>Seconda Soluzione:la Contrattazione  (Teorema di Coase)</vt:lpstr>
      <vt:lpstr>Un esempio di Contrattazione: I Permessi Negoziabili</vt:lpstr>
      <vt:lpstr>Un esempio di Contrattazione: I Permessi Negoziabili</vt:lpstr>
      <vt:lpstr>Un confronto tra imposte e  mercati delle emissioni</vt:lpstr>
      <vt:lpstr>Inquinamento Indoor: ETS</vt:lpstr>
      <vt:lpstr>Presentazione standard di PowerPoint</vt:lpstr>
      <vt:lpstr>Presentazione standard di PowerPoint</vt:lpstr>
      <vt:lpstr>Inquinamento Indoor: ETS</vt:lpstr>
      <vt:lpstr>Una possibile Soluzione: Le Tasse sulle Sigarette</vt:lpstr>
      <vt:lpstr>La Contrattazione (Teorema di Coase)</vt:lpstr>
      <vt:lpstr>Presentazione standard di PowerPoint</vt:lpstr>
      <vt:lpstr>La Contrattazione (Teorema di Coase)</vt:lpstr>
      <vt:lpstr>La Contrattazione (Teorema di Coase)</vt:lpstr>
      <vt:lpstr>La Contrattazione (Teorema di Coase)</vt:lpstr>
      <vt:lpstr>Presentazione standard di PowerPoint</vt:lpstr>
      <vt:lpstr>La Contrattazione (Teorema di Coase)</vt:lpstr>
      <vt:lpstr>La Contrattazione (Teorema di Coase)</vt:lpstr>
      <vt:lpstr>Ambiente come bene  pubblico:</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c g</dc:creator>
  <cp:lastModifiedBy>carla</cp:lastModifiedBy>
  <cp:revision>37</cp:revision>
  <dcterms:created xsi:type="dcterms:W3CDTF">2019-03-07T10:07:22Z</dcterms:created>
  <dcterms:modified xsi:type="dcterms:W3CDTF">2019-12-12T10:20:31Z</dcterms:modified>
</cp:coreProperties>
</file>