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9"/>
  </p:notesMasterIdLst>
  <p:sldIdLst>
    <p:sldId id="256" r:id="rId2"/>
    <p:sldId id="257" r:id="rId3"/>
    <p:sldId id="258" r:id="rId4"/>
    <p:sldId id="259" r:id="rId5"/>
    <p:sldId id="260" r:id="rId6"/>
    <p:sldId id="261" r:id="rId7"/>
    <p:sldId id="262" r:id="rId8"/>
    <p:sldId id="263" r:id="rId9"/>
    <p:sldId id="281" r:id="rId10"/>
    <p:sldId id="282" r:id="rId11"/>
    <p:sldId id="272" r:id="rId12"/>
    <p:sldId id="273" r:id="rId13"/>
    <p:sldId id="274" r:id="rId14"/>
    <p:sldId id="275" r:id="rId15"/>
    <p:sldId id="276" r:id="rId16"/>
    <p:sldId id="277" r:id="rId17"/>
    <p:sldId id="264" r:id="rId18"/>
    <p:sldId id="265" r:id="rId19"/>
    <p:sldId id="266" r:id="rId20"/>
    <p:sldId id="267" r:id="rId21"/>
    <p:sldId id="268" r:id="rId22"/>
    <p:sldId id="269" r:id="rId23"/>
    <p:sldId id="270" r:id="rId24"/>
    <p:sldId id="271" r:id="rId25"/>
    <p:sldId id="310" r:id="rId26"/>
    <p:sldId id="311" r:id="rId27"/>
    <p:sldId id="312" r:id="rId28"/>
    <p:sldId id="313" r:id="rId29"/>
    <p:sldId id="314" r:id="rId30"/>
    <p:sldId id="315" r:id="rId31"/>
    <p:sldId id="316" r:id="rId32"/>
    <p:sldId id="317" r:id="rId33"/>
    <p:sldId id="318" r:id="rId34"/>
    <p:sldId id="320" r:id="rId35"/>
    <p:sldId id="321" r:id="rId36"/>
    <p:sldId id="322" r:id="rId37"/>
    <p:sldId id="323" r:id="rId38"/>
    <p:sldId id="324" r:id="rId39"/>
    <p:sldId id="325" r:id="rId40"/>
    <p:sldId id="326" r:id="rId41"/>
    <p:sldId id="327" r:id="rId42"/>
    <p:sldId id="328" r:id="rId43"/>
    <p:sldId id="329" r:id="rId44"/>
    <p:sldId id="330" r:id="rId45"/>
    <p:sldId id="331" r:id="rId46"/>
    <p:sldId id="332" r:id="rId47"/>
    <p:sldId id="333" r:id="rId48"/>
    <p:sldId id="334" r:id="rId49"/>
    <p:sldId id="335" r:id="rId50"/>
    <p:sldId id="336" r:id="rId51"/>
    <p:sldId id="337" r:id="rId52"/>
    <p:sldId id="338" r:id="rId53"/>
    <p:sldId id="339" r:id="rId54"/>
    <p:sldId id="340" r:id="rId55"/>
    <p:sldId id="343" r:id="rId56"/>
    <p:sldId id="371" r:id="rId57"/>
    <p:sldId id="378" r:id="rId58"/>
    <p:sldId id="344" r:id="rId59"/>
    <p:sldId id="345" r:id="rId60"/>
    <p:sldId id="375" r:id="rId61"/>
    <p:sldId id="372" r:id="rId62"/>
    <p:sldId id="373" r:id="rId63"/>
    <p:sldId id="374" r:id="rId64"/>
    <p:sldId id="377" r:id="rId65"/>
    <p:sldId id="376" r:id="rId66"/>
    <p:sldId id="347" r:id="rId67"/>
    <p:sldId id="348" r:id="rId68"/>
    <p:sldId id="349" r:id="rId69"/>
    <p:sldId id="350" r:id="rId70"/>
    <p:sldId id="351" r:id="rId71"/>
    <p:sldId id="352" r:id="rId72"/>
    <p:sldId id="353" r:id="rId73"/>
    <p:sldId id="354" r:id="rId74"/>
    <p:sldId id="356" r:id="rId75"/>
    <p:sldId id="357" r:id="rId76"/>
    <p:sldId id="358" r:id="rId77"/>
    <p:sldId id="359" r:id="rId78"/>
    <p:sldId id="360" r:id="rId79"/>
    <p:sldId id="361" r:id="rId80"/>
    <p:sldId id="362" r:id="rId81"/>
    <p:sldId id="363" r:id="rId82"/>
    <p:sldId id="364" r:id="rId83"/>
    <p:sldId id="365" r:id="rId84"/>
    <p:sldId id="366" r:id="rId85"/>
    <p:sldId id="367" r:id="rId86"/>
    <p:sldId id="368" r:id="rId87"/>
    <p:sldId id="369" r:id="rId88"/>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5"/>
    <p:restoredTop sz="94678"/>
  </p:normalViewPr>
  <p:slideViewPr>
    <p:cSldViewPr snapToGrid="0" snapToObjects="1">
      <p:cViewPr>
        <p:scale>
          <a:sx n="141" d="100"/>
          <a:sy n="141" d="100"/>
        </p:scale>
        <p:origin x="368" y="-56"/>
      </p:cViewPr>
      <p:guideLst>
        <p:guide orient="horz" pos="2160"/>
        <p:guide pos="2880"/>
      </p:guideLst>
    </p:cSldViewPr>
  </p:slideViewPr>
  <p:notesTextViewPr>
    <p:cViewPr>
      <p:scale>
        <a:sx n="100" d="100"/>
        <a:sy n="100" d="100"/>
      </p:scale>
      <p:origin x="0" y="0"/>
    </p:cViewPr>
  </p:notesTextViewPr>
  <p:sorterViewPr>
    <p:cViewPr>
      <p:scale>
        <a:sx n="135" d="100"/>
        <a:sy n="135" d="100"/>
      </p:scale>
      <p:origin x="0" y="0"/>
    </p:cViewPr>
  </p:sorter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90" Type="http://schemas.openxmlformats.org/officeDocument/2006/relationships/printerSettings" Target="printerSettings/printerSettings1.bin"/><Relationship Id="rId91" Type="http://schemas.openxmlformats.org/officeDocument/2006/relationships/presProps" Target="presProps.xml"/><Relationship Id="rId92" Type="http://schemas.openxmlformats.org/officeDocument/2006/relationships/viewProps" Target="viewProps.xml"/><Relationship Id="rId93" Type="http://schemas.openxmlformats.org/officeDocument/2006/relationships/theme" Target="theme/theme1.xml"/><Relationship Id="rId94"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C738615-CFF5-7E4B-B0D3-7DF4E05E0865}" type="datetimeFigureOut">
              <a:rPr lang="it-IT" smtClean="0"/>
              <a:t>02/05/16</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AE1829-4059-504E-B9D4-9A8E81CE0137}" type="slidenum">
              <a:rPr lang="it-IT" smtClean="0"/>
              <a:t>‹n.›</a:t>
            </a:fld>
            <a:endParaRPr lang="it-IT"/>
          </a:p>
        </p:txBody>
      </p:sp>
    </p:spTree>
    <p:extLst>
      <p:ext uri="{BB962C8B-B14F-4D97-AF65-F5344CB8AC3E}">
        <p14:creationId xmlns:p14="http://schemas.microsoft.com/office/powerpoint/2010/main" val="271924608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CC05FE45-DF66-452A-BFAC-6854F652EE55}" type="slidenum">
              <a:rPr lang="it-IT" smtClean="0"/>
              <a:pPr/>
              <a:t>9</a:t>
            </a:fld>
            <a:endParaRPr lang="it-IT" smtClean="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123116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9FC3EB6E-56E4-495E-9239-EADC93D4FC3E}" type="slidenum">
              <a:rPr lang="it-IT" smtClean="0"/>
              <a:pPr/>
              <a:t>10</a:t>
            </a:fld>
            <a:endParaRPr lang="it-IT" smtClean="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1200095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291F831E-B3E2-44BC-AFD4-C2172CD686F4}" type="slidenum">
              <a:rPr lang="it-IT" smtClean="0"/>
              <a:pPr/>
              <a:t>11</a:t>
            </a:fld>
            <a:endParaRPr lang="it-IT"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838672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E58B972F-3C43-4A0A-A554-FBA6325E28B2}" type="slidenum">
              <a:rPr lang="it-IT" smtClean="0"/>
              <a:pPr/>
              <a:t>12</a:t>
            </a:fld>
            <a:endParaRPr lang="it-IT"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1636607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63779456-2F3D-484A-A314-3195E495E87B}" type="slidenum">
              <a:rPr lang="it-IT" smtClean="0"/>
              <a:pPr/>
              <a:t>13</a:t>
            </a:fld>
            <a:endParaRPr lang="it-IT"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1498760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80D0F566-8AC5-48A4-BF93-BDB7AF331F42}" type="slidenum">
              <a:rPr lang="it-IT" smtClean="0"/>
              <a:pPr/>
              <a:t>14</a:t>
            </a:fld>
            <a:endParaRPr lang="it-IT" smtClean="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18347841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9472626C-34C5-44FE-A4B3-80962672A2F9}" type="slidenum">
              <a:rPr lang="it-IT" smtClean="0"/>
              <a:pPr/>
              <a:t>15</a:t>
            </a:fld>
            <a:endParaRPr lang="it-IT"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1500110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F0FEC2A3-8A09-4C1E-A704-AAB93F5524F3}" type="slidenum">
              <a:rPr lang="it-IT" smtClean="0"/>
              <a:pPr/>
              <a:t>16</a:t>
            </a:fld>
            <a:endParaRPr lang="it-IT" smtClean="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8911239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8AEF1A9C-FD91-4B4E-B63F-750DF7FB8D62}" type="slidenum">
              <a:rPr lang="it-IT" smtClean="0"/>
              <a:pPr/>
              <a:t>58</a:t>
            </a:fld>
            <a:endParaRPr lang="it-IT" smtClean="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1052242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65327725-1755-428F-897E-80B75DB2AAF2}" type="slidenum">
              <a:rPr lang="it-IT" smtClean="0"/>
              <a:pPr/>
              <a:t>59</a:t>
            </a:fld>
            <a:endParaRPr lang="it-IT" smtClean="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50519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stile</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03D53B40-526F-E64D-8931-D58EB56469AF}" type="datetimeFigureOut">
              <a:rPr lang="it-IT" smtClean="0"/>
              <a:t>02/05/16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2780087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3D53B40-526F-E64D-8931-D58EB56469AF}" type="datetimeFigureOut">
              <a:rPr lang="it-IT" smtClean="0"/>
              <a:t>02/05/16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1706587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stile</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p>
            <a:fld id="{03D53B40-526F-E64D-8931-D58EB56469AF}" type="datetimeFigureOut">
              <a:rPr lang="it-IT" smtClean="0"/>
              <a:t>02/05/16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1311669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03D53B40-526F-E64D-8931-D58EB56469AF}" type="datetimeFigureOut">
              <a:rPr lang="it-IT" smtClean="0"/>
              <a:t>02/05/16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4094447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stile</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03D53B40-526F-E64D-8931-D58EB56469AF}" type="datetimeFigureOut">
              <a:rPr lang="it-IT" smtClean="0"/>
              <a:t>02/05/16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3158637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p>
            <a:fld id="{03D53B40-526F-E64D-8931-D58EB56469AF}" type="datetimeFigureOut">
              <a:rPr lang="it-IT" smtClean="0"/>
              <a:t>02/05/16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968777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03D53B40-526F-E64D-8931-D58EB56469AF}" type="datetimeFigureOut">
              <a:rPr lang="it-IT" smtClean="0"/>
              <a:t>02/05/16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1689433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stile</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03D53B40-526F-E64D-8931-D58EB56469AF}" type="datetimeFigureOut">
              <a:rPr lang="it-IT" smtClean="0"/>
              <a:t>02/05/16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219969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stile</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Trascinare l'immagine su un segnaposto o fare clic sull'icona per aggiungerla</a:t>
            </a:r>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03D53B40-526F-E64D-8931-D58EB56469AF}" type="datetimeFigureOut">
              <a:rPr lang="it-IT" smtClean="0"/>
              <a:t>02/05/16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3456264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3D53B40-526F-E64D-8931-D58EB56469AF}" type="datetimeFigureOut">
              <a:rPr lang="it-IT" smtClean="0"/>
              <a:t>02/05/16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424045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3D53B40-526F-E64D-8931-D58EB56469AF}" type="datetimeFigureOut">
              <a:rPr lang="it-IT" smtClean="0"/>
              <a:t>02/05/16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5A3CB84-9987-4242-95A4-84B60E0BF5FF}" type="slidenum">
              <a:rPr lang="it-IT" smtClean="0"/>
              <a:t>‹n.›</a:t>
            </a:fld>
            <a:endParaRPr lang="it-IT"/>
          </a:p>
        </p:txBody>
      </p:sp>
    </p:spTree>
    <p:extLst>
      <p:ext uri="{BB962C8B-B14F-4D97-AF65-F5344CB8AC3E}">
        <p14:creationId xmlns:p14="http://schemas.microsoft.com/office/powerpoint/2010/main" val="354735246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stile</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53B40-526F-E64D-8931-D58EB56469AF}" type="datetimeFigureOut">
              <a:rPr lang="it-IT" smtClean="0"/>
              <a:t>02/05/16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A3CB84-9987-4242-95A4-84B60E0BF5FF}" type="slidenum">
              <a:rPr lang="it-IT" smtClean="0"/>
              <a:t>‹n.›</a:t>
            </a:fld>
            <a:endParaRPr lang="it-IT"/>
          </a:p>
        </p:txBody>
      </p:sp>
    </p:spTree>
    <p:extLst>
      <p:ext uri="{BB962C8B-B14F-4D97-AF65-F5344CB8AC3E}">
        <p14:creationId xmlns:p14="http://schemas.microsoft.com/office/powerpoint/2010/main" val="2875820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Classificazione DSM-5 dei Disturbi della nutrizione e dell’alimentazione</a:t>
            </a:r>
            <a:endParaRPr lang="it-IT" dirty="0"/>
          </a:p>
        </p:txBody>
      </p:sp>
      <p:sp>
        <p:nvSpPr>
          <p:cNvPr id="4" name="Segnaposto contenuto 3"/>
          <p:cNvSpPr>
            <a:spLocks noGrp="1"/>
          </p:cNvSpPr>
          <p:nvPr>
            <p:ph idx="1"/>
          </p:nvPr>
        </p:nvSpPr>
        <p:spPr>
          <a:xfrm>
            <a:off x="457200" y="1600200"/>
            <a:ext cx="8229600" cy="4954509"/>
          </a:xfrm>
        </p:spPr>
        <p:txBody>
          <a:bodyPr>
            <a:normAutofit fontScale="92500" lnSpcReduction="10000"/>
          </a:bodyPr>
          <a:lstStyle/>
          <a:p>
            <a:pPr marL="0" indent="0">
              <a:buNone/>
            </a:pPr>
            <a:r>
              <a:rPr lang="it-IT" dirty="0"/>
              <a:t>1) Anoressia Nervosa </a:t>
            </a:r>
          </a:p>
          <a:p>
            <a:pPr marL="0" indent="0">
              <a:buNone/>
            </a:pPr>
            <a:r>
              <a:rPr lang="it-IT" dirty="0" smtClean="0"/>
              <a:t>2) Bulimia </a:t>
            </a:r>
            <a:r>
              <a:rPr lang="it-IT" dirty="0"/>
              <a:t>Nervosa</a:t>
            </a:r>
            <a:br>
              <a:rPr lang="it-IT" dirty="0"/>
            </a:br>
            <a:r>
              <a:rPr lang="it-IT" dirty="0"/>
              <a:t>3) </a:t>
            </a:r>
            <a:r>
              <a:rPr lang="it-IT" dirty="0" err="1"/>
              <a:t>Binge</a:t>
            </a:r>
            <a:r>
              <a:rPr lang="it-IT" dirty="0"/>
              <a:t>–</a:t>
            </a:r>
            <a:r>
              <a:rPr lang="it-IT" dirty="0" err="1"/>
              <a:t>Eating</a:t>
            </a:r>
            <a:r>
              <a:rPr lang="it-IT" dirty="0"/>
              <a:t> </a:t>
            </a:r>
            <a:r>
              <a:rPr lang="it-IT" dirty="0" err="1"/>
              <a:t>Disorders</a:t>
            </a:r>
            <a:r>
              <a:rPr lang="it-IT" dirty="0"/>
              <a:t/>
            </a:r>
            <a:br>
              <a:rPr lang="it-IT" dirty="0"/>
            </a:br>
            <a:r>
              <a:rPr lang="it-IT" dirty="0"/>
              <a:t>4) Disturbo Evitante / Restrittivo dell’assunzione di cibo (</a:t>
            </a:r>
            <a:r>
              <a:rPr lang="it-IT" dirty="0" err="1"/>
              <a:t>Ortoressia</a:t>
            </a:r>
            <a:r>
              <a:rPr lang="it-IT" dirty="0"/>
              <a:t>, Anoressia inversa)</a:t>
            </a:r>
            <a:br>
              <a:rPr lang="it-IT" dirty="0"/>
            </a:br>
            <a:r>
              <a:rPr lang="it-IT" dirty="0"/>
              <a:t>5) Disturbo della ruminazione</a:t>
            </a:r>
            <a:br>
              <a:rPr lang="it-IT" dirty="0"/>
            </a:br>
            <a:r>
              <a:rPr lang="it-IT" dirty="0"/>
              <a:t>6) Pica</a:t>
            </a:r>
            <a:br>
              <a:rPr lang="it-IT" dirty="0"/>
            </a:br>
            <a:r>
              <a:rPr lang="it-IT" dirty="0"/>
              <a:t>7) Altri disturbi specifici della nutrizione e dell’alimentazione </a:t>
            </a:r>
            <a:r>
              <a:rPr lang="it-IT" dirty="0" smtClean="0"/>
              <a:t>(es. Night </a:t>
            </a:r>
            <a:r>
              <a:rPr lang="it-IT" dirty="0" err="1"/>
              <a:t>Eating</a:t>
            </a:r>
            <a:r>
              <a:rPr lang="it-IT" dirty="0"/>
              <a:t> </a:t>
            </a:r>
            <a:r>
              <a:rPr lang="it-IT" dirty="0" err="1"/>
              <a:t>Syndrome</a:t>
            </a:r>
            <a:r>
              <a:rPr lang="it-IT" dirty="0"/>
              <a:t>)</a:t>
            </a:r>
            <a:br>
              <a:rPr lang="it-IT" dirty="0"/>
            </a:br>
            <a:r>
              <a:rPr lang="it-IT" dirty="0"/>
              <a:t>8) Disturbi della nutrizione e dell’alimentazione non specificati </a:t>
            </a:r>
          </a:p>
          <a:p>
            <a:endParaRPr lang="it-IT" dirty="0"/>
          </a:p>
        </p:txBody>
      </p:sp>
    </p:spTree>
    <p:extLst>
      <p:ext uri="{BB962C8B-B14F-4D97-AF65-F5344CB8AC3E}">
        <p14:creationId xmlns:p14="http://schemas.microsoft.com/office/powerpoint/2010/main" val="1725105615"/>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Criteri diagnostici DSM-5 </a:t>
            </a:r>
            <a:r>
              <a:rPr lang="it-IT" dirty="0"/>
              <a:t/>
            </a:r>
            <a:br>
              <a:rPr lang="it-IT" dirty="0"/>
            </a:br>
            <a:r>
              <a:rPr lang="it-IT" dirty="0" smtClean="0"/>
              <a:t>Anoressia Nervosa</a:t>
            </a:r>
            <a:endParaRPr lang="it-IT" dirty="0"/>
          </a:p>
        </p:txBody>
      </p:sp>
      <p:sp>
        <p:nvSpPr>
          <p:cNvPr id="3" name="Segnaposto contenuto 2"/>
          <p:cNvSpPr>
            <a:spLocks noGrp="1"/>
          </p:cNvSpPr>
          <p:nvPr>
            <p:ph idx="1"/>
          </p:nvPr>
        </p:nvSpPr>
        <p:spPr/>
        <p:txBody>
          <a:bodyPr>
            <a:normAutofit/>
          </a:bodyPr>
          <a:lstStyle/>
          <a:p>
            <a:r>
              <a:rPr lang="it-IT" dirty="0" smtClean="0"/>
              <a:t>CRITERIO A</a:t>
            </a:r>
          </a:p>
          <a:p>
            <a:pPr marL="0" indent="0">
              <a:buNone/>
            </a:pPr>
            <a:r>
              <a:rPr lang="it-IT" dirty="0"/>
              <a:t>Restrizione dell’apporto energetico relativo al bisogno, che induce un significativo basso peso relativamente all’</a:t>
            </a:r>
            <a:r>
              <a:rPr lang="it-IT" dirty="0" err="1"/>
              <a:t>eta</a:t>
            </a:r>
            <a:r>
              <a:rPr lang="it-IT" dirty="0"/>
              <a:t>̀, sesso, evoluzione dello sviluppo e salute fisica. Un </a:t>
            </a:r>
            <a:r>
              <a:rPr lang="it-IT" i="1" dirty="0"/>
              <a:t>significativo basso peso </a:t>
            </a:r>
            <a:r>
              <a:rPr lang="it-IT" dirty="0"/>
              <a:t>è definito come un peso minore del minimo normale o, per i bambini e gli adolescenti, minore del minimo atteso. </a:t>
            </a:r>
            <a:endParaRPr lang="it-IT" dirty="0">
              <a:effectLst/>
            </a:endParaRPr>
          </a:p>
        </p:txBody>
      </p:sp>
    </p:spTree>
    <p:extLst>
      <p:ext uri="{BB962C8B-B14F-4D97-AF65-F5344CB8AC3E}">
        <p14:creationId xmlns:p14="http://schemas.microsoft.com/office/powerpoint/2010/main" val="19444311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Criteri diagnostici DSM-5 </a:t>
            </a:r>
            <a:r>
              <a:rPr lang="it-IT" dirty="0"/>
              <a:t/>
            </a:r>
            <a:br>
              <a:rPr lang="it-IT" dirty="0"/>
            </a:br>
            <a:r>
              <a:rPr lang="it-IT" dirty="0" smtClean="0"/>
              <a:t>Anoressia Nervosa</a:t>
            </a:r>
            <a:endParaRPr lang="it-IT" dirty="0"/>
          </a:p>
        </p:txBody>
      </p:sp>
      <p:sp>
        <p:nvSpPr>
          <p:cNvPr id="3" name="Segnaposto contenuto 2"/>
          <p:cNvSpPr>
            <a:spLocks noGrp="1"/>
          </p:cNvSpPr>
          <p:nvPr>
            <p:ph idx="1"/>
          </p:nvPr>
        </p:nvSpPr>
        <p:spPr>
          <a:xfrm>
            <a:off x="457200" y="1600200"/>
            <a:ext cx="8229600" cy="4836814"/>
          </a:xfrm>
        </p:spPr>
        <p:txBody>
          <a:bodyPr>
            <a:normAutofit fontScale="55000" lnSpcReduction="20000"/>
          </a:bodyPr>
          <a:lstStyle/>
          <a:p>
            <a:r>
              <a:rPr lang="it-IT" dirty="0" smtClean="0"/>
              <a:t>CRITERIO B</a:t>
            </a:r>
          </a:p>
          <a:p>
            <a:pPr marL="0" indent="0">
              <a:buNone/>
            </a:pPr>
            <a:r>
              <a:rPr lang="it-IT" dirty="0"/>
              <a:t>Intensa paura di aumentare di peso o d’ingrassare, o comportamento persistente che interferisce con l’aumento di peso, nonostante un peso significativamente basso. </a:t>
            </a:r>
          </a:p>
          <a:p>
            <a:pPr marL="366713" indent="0">
              <a:buNone/>
            </a:pPr>
            <a:endParaRPr lang="it-IT" dirty="0"/>
          </a:p>
          <a:p>
            <a:pPr defTabSz="349250">
              <a:tabLst>
                <a:tab pos="366713" algn="l"/>
              </a:tabLst>
            </a:pPr>
            <a:r>
              <a:rPr lang="it-IT" dirty="0" smtClean="0"/>
              <a:t>CRITERIO C</a:t>
            </a:r>
          </a:p>
          <a:p>
            <a:pPr marL="0" indent="0">
              <a:buNone/>
            </a:pPr>
            <a:r>
              <a:rPr lang="it-IT" dirty="0"/>
              <a:t>Anomalia nel modo in cui è percepito il peso e la forma del proprio corpo; inappropriata influenza del peso e della forma del corpo sulla propria autostima, o persistente perdita della capacità di valutare la gravità della attuale perdita di peso. </a:t>
            </a:r>
            <a:endParaRPr lang="it-IT" dirty="0" smtClean="0"/>
          </a:p>
          <a:p>
            <a:pPr marL="0" indent="0">
              <a:buNone/>
            </a:pPr>
            <a:endParaRPr lang="it-IT" dirty="0" smtClean="0"/>
          </a:p>
          <a:p>
            <a:pPr marL="0" indent="0">
              <a:buNone/>
            </a:pPr>
            <a:r>
              <a:rPr lang="it-IT" dirty="0" smtClean="0"/>
              <a:t>Due </a:t>
            </a:r>
            <a:r>
              <a:rPr lang="it-IT" dirty="0"/>
              <a:t>sottotipi:</a:t>
            </a:r>
            <a:br>
              <a:rPr lang="it-IT" dirty="0"/>
            </a:br>
            <a:r>
              <a:rPr lang="it-IT" dirty="0"/>
              <a:t>- Con Restrizioni durante gli ultimi tre mesi</a:t>
            </a:r>
            <a:br>
              <a:rPr lang="it-IT" dirty="0"/>
            </a:br>
            <a:r>
              <a:rPr lang="it-IT" dirty="0"/>
              <a:t>- Con Abbuffate/Condotte di Eliminazione durante gli ultimi tre mesi. </a:t>
            </a:r>
            <a:endParaRPr lang="it-IT" dirty="0" smtClean="0"/>
          </a:p>
          <a:p>
            <a:pPr marL="0" indent="0">
              <a:buNone/>
            </a:pPr>
            <a:endParaRPr lang="it-IT" dirty="0" smtClean="0"/>
          </a:p>
          <a:p>
            <a:pPr marL="0" indent="0" algn="ctr">
              <a:buNone/>
            </a:pPr>
            <a:r>
              <a:rPr lang="it-IT" b="1" i="1" dirty="0" smtClean="0"/>
              <a:t>Valutazione gravità:</a:t>
            </a:r>
            <a:endParaRPr lang="it-IT" b="1" i="1" dirty="0"/>
          </a:p>
          <a:p>
            <a:pPr marL="0" indent="0" algn="ctr">
              <a:buNone/>
            </a:pPr>
            <a:r>
              <a:rPr lang="it-IT" dirty="0"/>
              <a:t>Lieve: BMI ≥ 17 </a:t>
            </a:r>
            <a:endParaRPr lang="it-IT" dirty="0" smtClean="0"/>
          </a:p>
          <a:p>
            <a:pPr marL="0" indent="0" algn="ctr">
              <a:buNone/>
            </a:pPr>
            <a:r>
              <a:rPr lang="it-IT" dirty="0" smtClean="0"/>
              <a:t>Moderata</a:t>
            </a:r>
            <a:r>
              <a:rPr lang="it-IT" dirty="0"/>
              <a:t>: BMI 16- 16,99 </a:t>
            </a:r>
            <a:endParaRPr lang="it-IT" dirty="0" smtClean="0"/>
          </a:p>
          <a:p>
            <a:pPr marL="0" indent="0" algn="ctr">
              <a:buNone/>
            </a:pPr>
            <a:r>
              <a:rPr lang="it-IT" dirty="0" smtClean="0"/>
              <a:t>Severa</a:t>
            </a:r>
            <a:r>
              <a:rPr lang="it-IT" dirty="0"/>
              <a:t>: BMI 15-15,99 </a:t>
            </a:r>
            <a:endParaRPr lang="it-IT" dirty="0" smtClean="0"/>
          </a:p>
          <a:p>
            <a:pPr marL="0" indent="0" algn="ctr">
              <a:buNone/>
            </a:pPr>
            <a:r>
              <a:rPr lang="it-IT" dirty="0" smtClean="0"/>
              <a:t>Estrema</a:t>
            </a:r>
            <a:r>
              <a:rPr lang="it-IT" dirty="0"/>
              <a:t>: BMI &lt; 15 </a:t>
            </a:r>
          </a:p>
        </p:txBody>
      </p:sp>
    </p:spTree>
    <p:extLst>
      <p:ext uri="{BB962C8B-B14F-4D97-AF65-F5344CB8AC3E}">
        <p14:creationId xmlns:p14="http://schemas.microsoft.com/office/powerpoint/2010/main" val="2307950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Epidemiologia</a:t>
            </a:r>
            <a:endParaRPr lang="it-IT" dirty="0"/>
          </a:p>
        </p:txBody>
      </p:sp>
      <p:sp>
        <p:nvSpPr>
          <p:cNvPr id="3" name="Segnaposto contenuto 2"/>
          <p:cNvSpPr>
            <a:spLocks noGrp="1"/>
          </p:cNvSpPr>
          <p:nvPr>
            <p:ph idx="1"/>
          </p:nvPr>
        </p:nvSpPr>
        <p:spPr/>
        <p:txBody>
          <a:bodyPr>
            <a:normAutofit fontScale="92500"/>
          </a:bodyPr>
          <a:lstStyle/>
          <a:p>
            <a:r>
              <a:rPr lang="it-IT" dirty="0" smtClean="0"/>
              <a:t>Disturbi dell’alimentazione di vario tipo si riscontrano nel 4% della popolazione adolescente e dei giovani adulti (con notevoli variazioni in base all’ambito socioculturale)</a:t>
            </a:r>
          </a:p>
          <a:p>
            <a:r>
              <a:rPr lang="it-IT" dirty="0" smtClean="0"/>
              <a:t>Esordio attorno ai 15 anni; più raramente attorno ai 20 anni (5%)</a:t>
            </a:r>
          </a:p>
          <a:p>
            <a:r>
              <a:rPr lang="it-IT" dirty="0" smtClean="0"/>
              <a:t>Si verifica nello 0.5-1% delle ragazze adolescenti</a:t>
            </a:r>
          </a:p>
          <a:p>
            <a:r>
              <a:rPr lang="it-IT" dirty="0" smtClean="0"/>
              <a:t>10-20 volte più frequente nelle femmine che nei maschi</a:t>
            </a:r>
          </a:p>
        </p:txBody>
      </p:sp>
    </p:spTree>
    <p:extLst>
      <p:ext uri="{BB962C8B-B14F-4D97-AF65-F5344CB8AC3E}">
        <p14:creationId xmlns:p14="http://schemas.microsoft.com/office/powerpoint/2010/main" val="62848060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Epidemiologia</a:t>
            </a:r>
            <a:endParaRPr lang="it-IT" dirty="0"/>
          </a:p>
        </p:txBody>
      </p:sp>
      <p:sp>
        <p:nvSpPr>
          <p:cNvPr id="3" name="Segnaposto contenuto 2"/>
          <p:cNvSpPr>
            <a:spLocks noGrp="1"/>
          </p:cNvSpPr>
          <p:nvPr>
            <p:ph idx="1"/>
          </p:nvPr>
        </p:nvSpPr>
        <p:spPr/>
        <p:txBody>
          <a:bodyPr>
            <a:normAutofit fontScale="92500"/>
          </a:bodyPr>
          <a:lstStyle/>
          <a:p>
            <a:r>
              <a:rPr lang="it-IT" dirty="0" smtClean="0"/>
              <a:t>Prevalenza di sintomi anoressici (senza diagnosi sindromica) in giovani donne: 5% circa</a:t>
            </a:r>
          </a:p>
          <a:p>
            <a:r>
              <a:rPr lang="it-IT" dirty="0" smtClean="0"/>
              <a:t>Inizialmente considerato più frequente nelle classi sociali superiori; attualmente ritenuto in diffusione anche nelle classi inferiori</a:t>
            </a:r>
          </a:p>
          <a:p>
            <a:r>
              <a:rPr lang="it-IT" dirty="0" smtClean="0"/>
              <a:t>La patologia o i tratti anoressici potrebbero essere più frequenti in donne che svolgono professioni per le quali è preferibile essere magre (modelle, ballerine, ecc.) </a:t>
            </a:r>
          </a:p>
        </p:txBody>
      </p:sp>
    </p:spTree>
    <p:extLst>
      <p:ext uri="{BB962C8B-B14F-4D97-AF65-F5344CB8AC3E}">
        <p14:creationId xmlns:p14="http://schemas.microsoft.com/office/powerpoint/2010/main" val="1764750877"/>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Eziopatogenesi</a:t>
            </a:r>
            <a:endParaRPr lang="it-IT" dirty="0"/>
          </a:p>
        </p:txBody>
      </p:sp>
      <p:sp>
        <p:nvSpPr>
          <p:cNvPr id="3" name="Segnaposto contenuto 2"/>
          <p:cNvSpPr>
            <a:spLocks noGrp="1"/>
          </p:cNvSpPr>
          <p:nvPr>
            <p:ph idx="1"/>
          </p:nvPr>
        </p:nvSpPr>
        <p:spPr/>
        <p:txBody>
          <a:bodyPr>
            <a:normAutofit/>
          </a:bodyPr>
          <a:lstStyle/>
          <a:p>
            <a:r>
              <a:rPr lang="it-IT" dirty="0" smtClean="0"/>
              <a:t>FATTORI BIOLOGICI</a:t>
            </a:r>
          </a:p>
          <a:p>
            <a:pPr lvl="1"/>
            <a:r>
              <a:rPr lang="it-IT" dirty="0" smtClean="0"/>
              <a:t>Iperattività del sistema oppioide endogeno: notevole incremento di peso in pazienti sottoposti a terapie con antagonisti degli oppioidi</a:t>
            </a:r>
          </a:p>
          <a:p>
            <a:pPr lvl="1"/>
            <a:r>
              <a:rPr lang="it-IT" dirty="0" smtClean="0"/>
              <a:t>Deficit dell’asse ipotalamo-ipofisi-surrene</a:t>
            </a:r>
          </a:p>
          <a:p>
            <a:pPr lvl="1"/>
            <a:r>
              <a:rPr lang="it-IT" dirty="0" smtClean="0"/>
              <a:t>Deficit della secrezione di </a:t>
            </a:r>
            <a:r>
              <a:rPr lang="it-IT" dirty="0" err="1" smtClean="0"/>
              <a:t>leptina</a:t>
            </a:r>
            <a:endParaRPr lang="it-IT" dirty="0" smtClean="0"/>
          </a:p>
          <a:p>
            <a:pPr lvl="1"/>
            <a:endParaRPr lang="it-IT" dirty="0" smtClean="0"/>
          </a:p>
        </p:txBody>
      </p:sp>
    </p:spTree>
    <p:extLst>
      <p:ext uri="{BB962C8B-B14F-4D97-AF65-F5344CB8AC3E}">
        <p14:creationId xmlns:p14="http://schemas.microsoft.com/office/powerpoint/2010/main" val="149020314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Eziopatogenesi</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FATTORI SOCIALI</a:t>
            </a:r>
          </a:p>
          <a:p>
            <a:pPr lvl="1"/>
            <a:r>
              <a:rPr lang="it-IT" dirty="0" smtClean="0"/>
              <a:t>Esaltazione di modelli legati alla magrezza ed all’esercizio fisico (diretta conseguenza della società dell’apparire)</a:t>
            </a:r>
          </a:p>
          <a:p>
            <a:pPr lvl="1"/>
            <a:endParaRPr lang="it-IT" dirty="0"/>
          </a:p>
          <a:p>
            <a:r>
              <a:rPr lang="it-IT" dirty="0" smtClean="0"/>
              <a:t>FATTORI FAMILIARI</a:t>
            </a:r>
          </a:p>
          <a:p>
            <a:pPr lvl="1"/>
            <a:r>
              <a:rPr lang="it-IT" dirty="0" smtClean="0"/>
              <a:t>Spesso famiglie disfunzionali con costellazioni tipiche: madre molto giudicante/padre periferico; rapporto morboso con il padre/madre terza incomoda</a:t>
            </a:r>
          </a:p>
          <a:p>
            <a:pPr lvl="1"/>
            <a:r>
              <a:rPr lang="it-IT" dirty="0" smtClean="0"/>
              <a:t>Talora la paziente rientra in un “gioco psicotico” che coinvolge le figure genitoriali</a:t>
            </a:r>
          </a:p>
          <a:p>
            <a:pPr lvl="1"/>
            <a:r>
              <a:rPr lang="it-IT" dirty="0" smtClean="0"/>
              <a:t>Frequente la presenza di alti livelli di ostilità tra le figure parentali (anche non espresse); disordine, bassi livelli di empatia e di partecipazione</a:t>
            </a:r>
          </a:p>
          <a:p>
            <a:pPr lvl="1"/>
            <a:endParaRPr lang="it-IT" dirty="0" smtClean="0"/>
          </a:p>
        </p:txBody>
      </p:sp>
    </p:spTree>
    <p:extLst>
      <p:ext uri="{BB962C8B-B14F-4D97-AF65-F5344CB8AC3E}">
        <p14:creationId xmlns:p14="http://schemas.microsoft.com/office/powerpoint/2010/main" val="16971923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Eziopatogenesi</a:t>
            </a:r>
            <a:endParaRPr lang="it-IT" dirty="0"/>
          </a:p>
        </p:txBody>
      </p:sp>
      <p:sp>
        <p:nvSpPr>
          <p:cNvPr id="3" name="Segnaposto contenuto 2"/>
          <p:cNvSpPr>
            <a:spLocks noGrp="1"/>
          </p:cNvSpPr>
          <p:nvPr>
            <p:ph idx="1"/>
          </p:nvPr>
        </p:nvSpPr>
        <p:spPr/>
        <p:txBody>
          <a:bodyPr>
            <a:normAutofit lnSpcReduction="10000"/>
          </a:bodyPr>
          <a:lstStyle/>
          <a:p>
            <a:r>
              <a:rPr lang="it-IT" dirty="0" smtClean="0"/>
              <a:t>FATTORI PSICODINAMICI</a:t>
            </a:r>
          </a:p>
          <a:p>
            <a:pPr lvl="1"/>
            <a:r>
              <a:rPr lang="it-IT" dirty="0" smtClean="0"/>
              <a:t>Può essere una difesa verso l’angoscia derivante dallo sviluppo della sessualità</a:t>
            </a:r>
          </a:p>
          <a:p>
            <a:pPr lvl="1"/>
            <a:r>
              <a:rPr lang="it-IT" dirty="0" smtClean="0"/>
              <a:t>Può rappresentare un mezzo di difesa verso le necessità di individuazione/separazione tipiche della adolescenza</a:t>
            </a:r>
          </a:p>
          <a:p>
            <a:pPr lvl="1"/>
            <a:r>
              <a:rPr lang="it-IT" dirty="0" smtClean="0"/>
              <a:t>Può essere un mezzo per perpetuare l’assetto </a:t>
            </a:r>
            <a:r>
              <a:rPr lang="it-IT" dirty="0" err="1" smtClean="0"/>
              <a:t>megalomanico</a:t>
            </a:r>
            <a:r>
              <a:rPr lang="it-IT" dirty="0" smtClean="0"/>
              <a:t> infantile</a:t>
            </a:r>
          </a:p>
          <a:p>
            <a:pPr lvl="1"/>
            <a:r>
              <a:rPr lang="it-IT" dirty="0" smtClean="0"/>
              <a:t>Può essere la spia di una disfunzione delle relazioni oggettuali (in particolare con la madre)</a:t>
            </a:r>
          </a:p>
        </p:txBody>
      </p:sp>
    </p:spTree>
    <p:extLst>
      <p:ext uri="{BB962C8B-B14F-4D97-AF65-F5344CB8AC3E}">
        <p14:creationId xmlns:p14="http://schemas.microsoft.com/office/powerpoint/2010/main" val="69221688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5"/>
          <p:cNvSpPr txBox="1">
            <a:spLocks noChangeArrowheads="1"/>
          </p:cNvSpPr>
          <p:nvPr/>
        </p:nvSpPr>
        <p:spPr bwMode="auto">
          <a:xfrm>
            <a:off x="755650" y="765175"/>
            <a:ext cx="7704138" cy="366713"/>
          </a:xfrm>
          <a:prstGeom prst="rect">
            <a:avLst/>
          </a:prstGeom>
          <a:noFill/>
          <a:ln w="9525">
            <a:noFill/>
            <a:miter lim="800000"/>
            <a:headEnd/>
            <a:tailEnd/>
          </a:ln>
        </p:spPr>
        <p:txBody>
          <a:bodyPr>
            <a:spAutoFit/>
          </a:bodyPr>
          <a:lstStyle/>
          <a:p>
            <a:pPr>
              <a:spcBef>
                <a:spcPct val="50000"/>
              </a:spcBef>
            </a:pPr>
            <a:endParaRPr lang="it-IT" sz="1800">
              <a:latin typeface="Comic Sans MS" pitchFamily="66" charset="0"/>
            </a:endParaRPr>
          </a:p>
        </p:txBody>
      </p:sp>
      <p:sp>
        <p:nvSpPr>
          <p:cNvPr id="25603" name="Text Box 6"/>
          <p:cNvSpPr txBox="1">
            <a:spLocks noChangeArrowheads="1"/>
          </p:cNvSpPr>
          <p:nvPr/>
        </p:nvSpPr>
        <p:spPr bwMode="auto">
          <a:xfrm>
            <a:off x="1547813" y="765175"/>
            <a:ext cx="6335712" cy="5370700"/>
          </a:xfrm>
          <a:prstGeom prst="rect">
            <a:avLst/>
          </a:prstGeom>
          <a:noFill/>
          <a:ln w="9525">
            <a:noFill/>
            <a:miter lim="800000"/>
            <a:headEnd/>
            <a:tailEnd/>
          </a:ln>
        </p:spPr>
        <p:txBody>
          <a:bodyPr>
            <a:spAutoFit/>
          </a:bodyPr>
          <a:lstStyle/>
          <a:p>
            <a:pPr marL="457200" indent="-457200">
              <a:spcBef>
                <a:spcPct val="50000"/>
              </a:spcBef>
              <a:buFontTx/>
              <a:buAutoNum type="alphaLcPeriod"/>
            </a:pPr>
            <a:r>
              <a:rPr lang="it-IT" sz="1400" dirty="0">
                <a:latin typeface="Times New Roman"/>
                <a:cs typeface="Times New Roman"/>
              </a:rPr>
              <a:t>Auspicabile la valutazione del nucleo familiare, soprattutto per le pazienti più giovani che vivono ancora in famiglia.</a:t>
            </a:r>
          </a:p>
          <a:p>
            <a:pPr marL="457200" indent="-457200">
              <a:spcBef>
                <a:spcPct val="50000"/>
              </a:spcBef>
              <a:buFontTx/>
              <a:buAutoNum type="alphaLcPeriod"/>
            </a:pPr>
            <a:r>
              <a:rPr lang="it-IT" sz="1400" dirty="0">
                <a:latin typeface="Times New Roman"/>
                <a:cs typeface="Times New Roman"/>
              </a:rPr>
              <a:t>Valutazione dello stato generale di salute per considerare un eventuale ricovero </a:t>
            </a:r>
          </a:p>
          <a:p>
            <a:pPr marL="457200" indent="-457200">
              <a:spcBef>
                <a:spcPct val="50000"/>
              </a:spcBef>
              <a:buFontTx/>
              <a:buAutoNum type="alphaLcPeriod"/>
            </a:pPr>
            <a:r>
              <a:rPr lang="it-IT" sz="1400" dirty="0">
                <a:latin typeface="Times New Roman"/>
                <a:cs typeface="Times New Roman"/>
              </a:rPr>
              <a:t>Storia del peso della paziente: attenzione al livello di motivazione. Le informazioni riportate potrebbero non essere veritiere.</a:t>
            </a:r>
          </a:p>
          <a:p>
            <a:pPr marL="457200" indent="-457200">
              <a:spcBef>
                <a:spcPct val="50000"/>
              </a:spcBef>
              <a:buFontTx/>
              <a:buAutoNum type="alphaLcPeriod"/>
            </a:pPr>
            <a:r>
              <a:rPr lang="it-IT" sz="1400" dirty="0">
                <a:latin typeface="Times New Roman"/>
                <a:cs typeface="Times New Roman"/>
              </a:rPr>
              <a:t>Richiesta alla paziente di mettere per iscritto quali </a:t>
            </a:r>
            <a:r>
              <a:rPr lang="it-IT" sz="1400" dirty="0" err="1">
                <a:latin typeface="Times New Roman"/>
                <a:cs typeface="Times New Roman"/>
              </a:rPr>
              <a:t>ritene</a:t>
            </a:r>
            <a:r>
              <a:rPr lang="it-IT" sz="1400" dirty="0">
                <a:latin typeface="Times New Roman"/>
                <a:cs typeface="Times New Roman"/>
              </a:rPr>
              <a:t> essere i suoi punti deboli e quali quelli di forza, in riferimento al proprio fisico, per evidenziare eventuali percezioni alterate del proprio corpo.</a:t>
            </a:r>
          </a:p>
          <a:p>
            <a:pPr marL="457200" indent="-457200">
              <a:spcBef>
                <a:spcPct val="50000"/>
              </a:spcBef>
              <a:buFontTx/>
              <a:buAutoNum type="alphaLcPeriod"/>
            </a:pPr>
            <a:r>
              <a:rPr lang="it-IT" sz="1400" dirty="0">
                <a:latin typeface="Times New Roman"/>
                <a:cs typeface="Times New Roman"/>
              </a:rPr>
              <a:t>Domande specifiche per chiarire lo stile di pensiero disfunzionale (Se potesse cambiare il suo peso, che peso desidererebbe avere? Come cambierebbe la sua vita se lo raggiungesse? Sarebbe disposta ad aumentare qualche chilo, se questo potesse guarire il suo disturbo? Come </a:t>
            </a:r>
            <a:r>
              <a:rPr lang="it-IT" sz="1400" dirty="0" err="1">
                <a:latin typeface="Times New Roman"/>
                <a:cs typeface="Times New Roman"/>
              </a:rPr>
              <a:t>considerebbe</a:t>
            </a:r>
            <a:r>
              <a:rPr lang="it-IT" sz="1400" dirty="0">
                <a:latin typeface="Times New Roman"/>
                <a:cs typeface="Times New Roman"/>
              </a:rPr>
              <a:t> il suo valore se il suo peso aumentasse?).</a:t>
            </a:r>
          </a:p>
          <a:p>
            <a:pPr marL="457200" indent="-457200">
              <a:spcBef>
                <a:spcPct val="50000"/>
              </a:spcBef>
              <a:buFontTx/>
              <a:buAutoNum type="alphaLcPeriod"/>
            </a:pPr>
            <a:r>
              <a:rPr lang="it-IT" sz="1400" dirty="0">
                <a:latin typeface="Times New Roman"/>
                <a:cs typeface="Times New Roman"/>
              </a:rPr>
              <a:t>D</a:t>
            </a:r>
            <a:r>
              <a:rPr lang="it-IT" sz="1400" dirty="0" smtClean="0">
                <a:latin typeface="Times New Roman"/>
                <a:cs typeface="Times New Roman"/>
              </a:rPr>
              <a:t>iario</a:t>
            </a:r>
            <a:endParaRPr lang="it-IT" sz="1400" dirty="0">
              <a:latin typeface="Times New Roman"/>
              <a:cs typeface="Times New Roman"/>
            </a:endParaRPr>
          </a:p>
          <a:p>
            <a:pPr marL="457200" indent="-457200">
              <a:spcBef>
                <a:spcPct val="50000"/>
              </a:spcBef>
              <a:buFontTx/>
              <a:buAutoNum type="alphaLcPeriod"/>
            </a:pPr>
            <a:r>
              <a:rPr lang="it-IT" sz="1400" dirty="0">
                <a:latin typeface="Times New Roman"/>
                <a:cs typeface="Times New Roman"/>
              </a:rPr>
              <a:t>CBA 2.0, 16 PF e MMPI II per individuare fattori predisponenti e di mantenimento in stili di vita, tratti di personalità, ecc. , ma anche fattori su cui far leva durante il trattamento.</a:t>
            </a:r>
          </a:p>
          <a:p>
            <a:pPr marL="457200" indent="-457200">
              <a:spcBef>
                <a:spcPct val="50000"/>
              </a:spcBef>
              <a:buFontTx/>
              <a:buAutoNum type="alphaLcPeriod"/>
            </a:pPr>
            <a:r>
              <a:rPr lang="it-IT" sz="1400" dirty="0">
                <a:latin typeface="Times New Roman"/>
                <a:cs typeface="Times New Roman"/>
              </a:rPr>
              <a:t>Valutazione dei </a:t>
            </a:r>
            <a:r>
              <a:rPr lang="it-IT" sz="1400" dirty="0">
                <a:latin typeface="Times New Roman"/>
                <a:cs typeface="Times New Roman"/>
                <a:hlinkClick r:id="" action="ppaction://noaction"/>
              </a:rPr>
              <a:t>segni fisici </a:t>
            </a:r>
            <a:r>
              <a:rPr lang="it-IT" sz="1400" dirty="0">
                <a:latin typeface="Times New Roman"/>
                <a:cs typeface="Times New Roman"/>
              </a:rPr>
              <a:t>all’atto della diagnosi</a:t>
            </a:r>
          </a:p>
          <a:p>
            <a:pPr marL="457200" indent="-457200">
              <a:spcBef>
                <a:spcPct val="50000"/>
              </a:spcBef>
              <a:buFontTx/>
              <a:buAutoNum type="alphaLcPeriod"/>
            </a:pPr>
            <a:r>
              <a:rPr lang="it-IT" sz="1400" dirty="0">
                <a:latin typeface="Times New Roman"/>
                <a:cs typeface="Times New Roman"/>
              </a:rPr>
              <a:t>Valutazione dell’assetto psicofisiologico</a:t>
            </a:r>
          </a:p>
          <a:p>
            <a:pPr marL="457200" indent="-457200">
              <a:spcBef>
                <a:spcPct val="50000"/>
              </a:spcBef>
              <a:buFontTx/>
              <a:buAutoNum type="alphaLcPeriod"/>
            </a:pPr>
            <a:r>
              <a:rPr lang="it-IT" sz="1400" dirty="0">
                <a:latin typeface="Times New Roman"/>
                <a:cs typeface="Times New Roman"/>
              </a:rPr>
              <a:t>Valutazione dell’</a:t>
            </a:r>
            <a:r>
              <a:rPr lang="it-IT" sz="1400" dirty="0" err="1">
                <a:latin typeface="Times New Roman"/>
                <a:cs typeface="Times New Roman"/>
              </a:rPr>
              <a:t>asssetto</a:t>
            </a:r>
            <a:r>
              <a:rPr lang="it-IT" sz="1400" dirty="0">
                <a:latin typeface="Times New Roman"/>
                <a:cs typeface="Times New Roman"/>
              </a:rPr>
              <a:t> neuroendocrino</a:t>
            </a:r>
          </a:p>
        </p:txBody>
      </p:sp>
    </p:spTree>
    <p:extLst>
      <p:ext uri="{BB962C8B-B14F-4D97-AF65-F5344CB8AC3E}">
        <p14:creationId xmlns:p14="http://schemas.microsoft.com/office/powerpoint/2010/main" val="342732459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p:txBody>
          <a:bodyPr/>
          <a:lstStyle/>
          <a:p>
            <a:pPr eaLnBrk="1" fontAlgn="auto" hangingPunct="1">
              <a:spcAft>
                <a:spcPts val="0"/>
              </a:spcAft>
              <a:defRPr/>
            </a:pPr>
            <a:r>
              <a:rPr lang="it-IT" dirty="0" smtClean="0">
                <a:solidFill>
                  <a:schemeClr val="hlink"/>
                </a:solidFill>
              </a:rPr>
              <a:t>Aspetti neuroendocrini</a:t>
            </a:r>
          </a:p>
        </p:txBody>
      </p:sp>
      <p:sp>
        <p:nvSpPr>
          <p:cNvPr id="26627" name="Rectangle 5"/>
          <p:cNvSpPr>
            <a:spLocks noGrp="1" noChangeArrowheads="1"/>
          </p:cNvSpPr>
          <p:nvPr>
            <p:ph idx="1"/>
          </p:nvPr>
        </p:nvSpPr>
        <p:spPr/>
        <p:txBody>
          <a:bodyPr/>
          <a:lstStyle/>
          <a:p>
            <a:pPr eaLnBrk="1" hangingPunct="1">
              <a:lnSpc>
                <a:spcPct val="90000"/>
              </a:lnSpc>
            </a:pPr>
            <a:r>
              <a:rPr lang="it-IT" sz="2800" dirty="0" smtClean="0">
                <a:latin typeface="Times New Roman"/>
                <a:cs typeface="Times New Roman"/>
              </a:rPr>
              <a:t>Sistema Serotoninergico:       </a:t>
            </a:r>
            <a:r>
              <a:rPr lang="it-IT" sz="2800" b="1" dirty="0" smtClean="0">
                <a:latin typeface="Times New Roman"/>
                <a:cs typeface="Times New Roman"/>
              </a:rPr>
              <a:t>          </a:t>
            </a:r>
            <a:r>
              <a:rPr lang="it-IT" sz="2800" dirty="0" smtClean="0">
                <a:latin typeface="Times New Roman"/>
                <a:cs typeface="Times New Roman"/>
              </a:rPr>
              <a:t>+ + +</a:t>
            </a:r>
            <a:r>
              <a:rPr lang="it-IT" sz="2800" b="1" dirty="0" smtClean="0">
                <a:latin typeface="Times New Roman"/>
                <a:cs typeface="Times New Roman"/>
              </a:rPr>
              <a:t> </a:t>
            </a:r>
            <a:endParaRPr lang="it-IT" sz="2800" dirty="0" smtClean="0">
              <a:latin typeface="Times New Roman"/>
              <a:cs typeface="Times New Roman"/>
            </a:endParaRPr>
          </a:p>
          <a:p>
            <a:pPr eaLnBrk="1" hangingPunct="1">
              <a:lnSpc>
                <a:spcPct val="90000"/>
              </a:lnSpc>
            </a:pPr>
            <a:r>
              <a:rPr lang="it-IT" sz="2800" dirty="0" smtClean="0">
                <a:latin typeface="Times New Roman"/>
                <a:cs typeface="Times New Roman"/>
              </a:rPr>
              <a:t>Sistema oppioidi endogeni:              + + +</a:t>
            </a:r>
          </a:p>
          <a:p>
            <a:pPr eaLnBrk="1" hangingPunct="1">
              <a:lnSpc>
                <a:spcPct val="90000"/>
              </a:lnSpc>
            </a:pPr>
            <a:r>
              <a:rPr lang="it-IT" sz="2800" dirty="0" smtClean="0">
                <a:latin typeface="Times New Roman"/>
                <a:cs typeface="Times New Roman"/>
              </a:rPr>
              <a:t>Asse ipotalamo/ipofisi/surrene:      + + +</a:t>
            </a:r>
          </a:p>
          <a:p>
            <a:pPr eaLnBrk="1" hangingPunct="1">
              <a:lnSpc>
                <a:spcPct val="90000"/>
              </a:lnSpc>
            </a:pPr>
            <a:r>
              <a:rPr lang="it-IT" sz="2800" dirty="0" smtClean="0">
                <a:latin typeface="Times New Roman"/>
                <a:cs typeface="Times New Roman"/>
              </a:rPr>
              <a:t>Asse ipotalamo/ipofisi/gonadi:          - - -</a:t>
            </a:r>
          </a:p>
          <a:p>
            <a:pPr eaLnBrk="1" hangingPunct="1">
              <a:lnSpc>
                <a:spcPct val="90000"/>
              </a:lnSpc>
            </a:pPr>
            <a:r>
              <a:rPr lang="it-IT" sz="2800" dirty="0" smtClean="0">
                <a:latin typeface="Times New Roman"/>
                <a:cs typeface="Times New Roman"/>
              </a:rPr>
              <a:t>Asse ipotalamo/ipofisi/tiroide:          - - -</a:t>
            </a:r>
          </a:p>
          <a:p>
            <a:pPr eaLnBrk="1" hangingPunct="1">
              <a:lnSpc>
                <a:spcPct val="90000"/>
              </a:lnSpc>
            </a:pPr>
            <a:r>
              <a:rPr lang="it-IT" sz="2800" dirty="0" smtClean="0">
                <a:latin typeface="Times New Roman"/>
                <a:cs typeface="Times New Roman"/>
              </a:rPr>
              <a:t>Asse </a:t>
            </a:r>
            <a:r>
              <a:rPr lang="it-IT" sz="2800" dirty="0" err="1" smtClean="0">
                <a:latin typeface="Times New Roman"/>
                <a:cs typeface="Times New Roman"/>
              </a:rPr>
              <a:t>somatotropico</a:t>
            </a:r>
            <a:r>
              <a:rPr lang="it-IT" sz="2800" dirty="0" smtClean="0">
                <a:latin typeface="Times New Roman"/>
                <a:cs typeface="Times New Roman"/>
              </a:rPr>
              <a:t>:                         + + +</a:t>
            </a:r>
          </a:p>
          <a:p>
            <a:pPr eaLnBrk="1" hangingPunct="1">
              <a:lnSpc>
                <a:spcPct val="90000"/>
              </a:lnSpc>
            </a:pPr>
            <a:r>
              <a:rPr lang="it-IT" sz="2800" dirty="0" smtClean="0">
                <a:latin typeface="Times New Roman"/>
                <a:cs typeface="Times New Roman"/>
              </a:rPr>
              <a:t>PRL:                                                   + + +</a:t>
            </a:r>
          </a:p>
          <a:p>
            <a:pPr eaLnBrk="1" hangingPunct="1">
              <a:lnSpc>
                <a:spcPct val="90000"/>
              </a:lnSpc>
            </a:pPr>
            <a:r>
              <a:rPr lang="it-IT" sz="2800" dirty="0" smtClean="0">
                <a:latin typeface="Times New Roman"/>
                <a:cs typeface="Times New Roman"/>
              </a:rPr>
              <a:t>NPY:                                                   + + +</a:t>
            </a:r>
          </a:p>
          <a:p>
            <a:pPr eaLnBrk="1" hangingPunct="1">
              <a:lnSpc>
                <a:spcPct val="90000"/>
              </a:lnSpc>
            </a:pPr>
            <a:r>
              <a:rPr lang="it-IT" sz="2800" dirty="0" smtClean="0">
                <a:latin typeface="Times New Roman"/>
                <a:cs typeface="Times New Roman"/>
              </a:rPr>
              <a:t>CRH:                                                   + + +</a:t>
            </a:r>
          </a:p>
        </p:txBody>
      </p:sp>
    </p:spTree>
    <p:extLst>
      <p:ext uri="{BB962C8B-B14F-4D97-AF65-F5344CB8AC3E}">
        <p14:creationId xmlns:p14="http://schemas.microsoft.com/office/powerpoint/2010/main" val="383276665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rrowheads="1"/>
          </p:cNvSpPr>
          <p:nvPr>
            <p:ph type="title"/>
          </p:nvPr>
        </p:nvSpPr>
        <p:spPr/>
        <p:txBody>
          <a:bodyPr/>
          <a:lstStyle/>
          <a:p>
            <a:pPr eaLnBrk="1" fontAlgn="auto" hangingPunct="1">
              <a:spcAft>
                <a:spcPts val="0"/>
              </a:spcAft>
              <a:defRPr/>
            </a:pPr>
            <a:r>
              <a:rPr lang="it-IT" smtClean="0">
                <a:solidFill>
                  <a:schemeClr val="hlink"/>
                </a:solidFill>
              </a:rPr>
              <a:t>FATTORI PREDISPONENTI:</a:t>
            </a:r>
            <a:r>
              <a:rPr lang="it-IT" smtClean="0"/>
              <a:t> </a:t>
            </a:r>
          </a:p>
        </p:txBody>
      </p:sp>
      <p:sp>
        <p:nvSpPr>
          <p:cNvPr id="13315" name="Rectangle 3"/>
          <p:cNvSpPr>
            <a:spLocks noGrp="1" noChangeArrowheads="1"/>
          </p:cNvSpPr>
          <p:nvPr>
            <p:ph idx="1"/>
          </p:nvPr>
        </p:nvSpPr>
        <p:spPr/>
        <p:txBody>
          <a:bodyPr/>
          <a:lstStyle/>
          <a:p>
            <a:pPr eaLnBrk="1" hangingPunct="1">
              <a:lnSpc>
                <a:spcPct val="80000"/>
              </a:lnSpc>
              <a:buFont typeface="Wingdings" pitchFamily="2" charset="2"/>
              <a:buNone/>
            </a:pPr>
            <a:r>
              <a:rPr lang="it-IT" sz="2000" b="1" i="1" smtClean="0">
                <a:solidFill>
                  <a:schemeClr val="hlink"/>
                </a:solidFill>
              </a:rPr>
              <a:t>INDIVIDUALI</a:t>
            </a:r>
            <a:endParaRPr lang="it-IT" sz="2000" b="1" smtClean="0">
              <a:solidFill>
                <a:schemeClr val="hlink"/>
              </a:solidFill>
            </a:endParaRPr>
          </a:p>
          <a:p>
            <a:pPr eaLnBrk="1" hangingPunct="1">
              <a:lnSpc>
                <a:spcPct val="80000"/>
              </a:lnSpc>
            </a:pPr>
            <a:r>
              <a:rPr lang="it-IT" sz="2000" b="1" i="1" smtClean="0"/>
              <a:t>Personalità:</a:t>
            </a:r>
            <a:endParaRPr lang="it-IT" sz="2000" smtClean="0"/>
          </a:p>
          <a:p>
            <a:pPr eaLnBrk="1" hangingPunct="1">
              <a:lnSpc>
                <a:spcPct val="80000"/>
              </a:lnSpc>
            </a:pPr>
            <a:r>
              <a:rPr lang="it-IT" sz="2000" smtClean="0"/>
              <a:t>bisogno di dipendenza;</a:t>
            </a:r>
          </a:p>
          <a:p>
            <a:pPr eaLnBrk="1" hangingPunct="1">
              <a:lnSpc>
                <a:spcPct val="80000"/>
              </a:lnSpc>
            </a:pPr>
            <a:r>
              <a:rPr lang="it-IT" sz="2000" smtClean="0"/>
              <a:t>conformismo;</a:t>
            </a:r>
          </a:p>
          <a:p>
            <a:pPr eaLnBrk="1" hangingPunct="1">
              <a:lnSpc>
                <a:spcPct val="80000"/>
              </a:lnSpc>
            </a:pPr>
            <a:r>
              <a:rPr lang="it-IT" sz="2000" smtClean="0"/>
              <a:t>eccessiva scrupolosità e precisione; </a:t>
            </a:r>
          </a:p>
          <a:p>
            <a:pPr eaLnBrk="1" hangingPunct="1">
              <a:lnSpc>
                <a:spcPct val="80000"/>
              </a:lnSpc>
            </a:pPr>
            <a:r>
              <a:rPr lang="it-IT" sz="2000" smtClean="0"/>
              <a:t>scarso controllo degli impulsi; </a:t>
            </a:r>
          </a:p>
          <a:p>
            <a:pPr eaLnBrk="1" hangingPunct="1">
              <a:lnSpc>
                <a:spcPct val="80000"/>
              </a:lnSpc>
            </a:pPr>
            <a:r>
              <a:rPr lang="it-IT" sz="2000" smtClean="0"/>
              <a:t>tendenza alla rigidità e alla depressione;</a:t>
            </a:r>
          </a:p>
          <a:p>
            <a:pPr eaLnBrk="1" hangingPunct="1">
              <a:lnSpc>
                <a:spcPct val="80000"/>
              </a:lnSpc>
            </a:pPr>
            <a:r>
              <a:rPr lang="it-IT" sz="2000" smtClean="0"/>
              <a:t>ambizione personale finalizzata all'approvazione da parte delle persone significative, ecc.</a:t>
            </a:r>
            <a:endParaRPr lang="it-IT" sz="2000" b="1" i="1" smtClean="0"/>
          </a:p>
          <a:p>
            <a:pPr eaLnBrk="1" hangingPunct="1">
              <a:lnSpc>
                <a:spcPct val="80000"/>
              </a:lnSpc>
            </a:pPr>
            <a:r>
              <a:rPr lang="it-IT" sz="2000" b="1" i="1" smtClean="0"/>
              <a:t>Problemi:</a:t>
            </a:r>
            <a:endParaRPr lang="it-IT" sz="2000" smtClean="0"/>
          </a:p>
          <a:p>
            <a:pPr eaLnBrk="1" hangingPunct="1">
              <a:lnSpc>
                <a:spcPct val="80000"/>
              </a:lnSpc>
            </a:pPr>
            <a:r>
              <a:rPr lang="it-IT" sz="2000" smtClean="0"/>
              <a:t>nello sviluppo dell'identità, separazione, conquista dell'autonomia, autostima (che dipende essenzialmente dal giudizio degli altri);</a:t>
            </a:r>
          </a:p>
          <a:p>
            <a:pPr eaLnBrk="1" hangingPunct="1">
              <a:lnSpc>
                <a:spcPct val="80000"/>
              </a:lnSpc>
            </a:pPr>
            <a:r>
              <a:rPr lang="it-IT" sz="2000" smtClean="0"/>
              <a:t>nella capacità di distinguere tra sensazioni ed emozioni       </a:t>
            </a:r>
          </a:p>
          <a:p>
            <a:pPr eaLnBrk="1" hangingPunct="1">
              <a:lnSpc>
                <a:spcPct val="80000"/>
              </a:lnSpc>
            </a:pPr>
            <a:r>
              <a:rPr lang="it-IT" sz="2000" smtClean="0"/>
              <a:t>risposte inappropriate ai propri bisogni (es. mangiare per calmare l'ansia);</a:t>
            </a:r>
          </a:p>
        </p:txBody>
      </p:sp>
    </p:spTree>
    <p:extLst>
      <p:ext uri="{BB962C8B-B14F-4D97-AF65-F5344CB8AC3E}">
        <p14:creationId xmlns:p14="http://schemas.microsoft.com/office/powerpoint/2010/main" val="305472732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rrowheads="1"/>
          </p:cNvSpPr>
          <p:nvPr>
            <p:ph type="title"/>
          </p:nvPr>
        </p:nvSpPr>
        <p:spPr/>
        <p:txBody>
          <a:bodyPr/>
          <a:lstStyle/>
          <a:p>
            <a:pPr eaLnBrk="1" fontAlgn="auto" hangingPunct="1">
              <a:spcAft>
                <a:spcPts val="0"/>
              </a:spcAft>
              <a:defRPr/>
            </a:pPr>
            <a:r>
              <a:rPr lang="it-IT" smtClean="0">
                <a:solidFill>
                  <a:schemeClr val="hlink"/>
                </a:solidFill>
              </a:rPr>
              <a:t>FATTORI PREDISPONENTI:</a:t>
            </a:r>
          </a:p>
        </p:txBody>
      </p:sp>
      <p:sp>
        <p:nvSpPr>
          <p:cNvPr id="55299" name="Rectangle 3"/>
          <p:cNvSpPr>
            <a:spLocks noGrp="1" noChangeArrowheads="1"/>
          </p:cNvSpPr>
          <p:nvPr>
            <p:ph idx="1"/>
          </p:nvPr>
        </p:nvSpPr>
        <p:spPr/>
        <p:txBody>
          <a:bodyPr>
            <a:normAutofit lnSpcReduction="10000"/>
          </a:bodyPr>
          <a:lstStyle/>
          <a:p>
            <a:pPr eaLnBrk="1" fontAlgn="auto" hangingPunct="1">
              <a:lnSpc>
                <a:spcPct val="80000"/>
              </a:lnSpc>
              <a:spcAft>
                <a:spcPts val="0"/>
              </a:spcAft>
              <a:buFont typeface="Wingdings 2"/>
              <a:buChar char=""/>
              <a:defRPr/>
            </a:pPr>
            <a:r>
              <a:rPr lang="it-IT" sz="2800" b="1" i="1" dirty="0" smtClean="0"/>
              <a:t>Cognizioni disfunzionali</a:t>
            </a:r>
          </a:p>
          <a:p>
            <a:pPr eaLnBrk="1" fontAlgn="auto" hangingPunct="1">
              <a:lnSpc>
                <a:spcPct val="80000"/>
              </a:lnSpc>
              <a:spcAft>
                <a:spcPts val="0"/>
              </a:spcAft>
              <a:buFont typeface="Wingdings 2"/>
              <a:buChar char=""/>
              <a:defRPr/>
            </a:pPr>
            <a:r>
              <a:rPr lang="it-IT" sz="2800" b="1" i="1" dirty="0" smtClean="0"/>
              <a:t>Problemi di tipo percettivo:</a:t>
            </a:r>
            <a:endParaRPr lang="it-IT" sz="2800" dirty="0" smtClean="0"/>
          </a:p>
          <a:p>
            <a:pPr eaLnBrk="1" fontAlgn="auto" hangingPunct="1">
              <a:lnSpc>
                <a:spcPct val="80000"/>
              </a:lnSpc>
              <a:spcAft>
                <a:spcPts val="0"/>
              </a:spcAft>
              <a:buFont typeface="Wingdings 2"/>
              <a:buChar char=""/>
              <a:defRPr/>
            </a:pPr>
            <a:r>
              <a:rPr lang="it-IT" sz="2800" dirty="0" smtClean="0"/>
              <a:t>difficoltà a riconoscere i bisogni fisiologici (fame, sete e sazietà) e delle reali dimensioni del corpo, insoddisfazione per l’immagine corporea</a:t>
            </a:r>
          </a:p>
          <a:p>
            <a:pPr eaLnBrk="1" fontAlgn="auto" hangingPunct="1">
              <a:lnSpc>
                <a:spcPct val="80000"/>
              </a:lnSpc>
              <a:spcAft>
                <a:spcPts val="0"/>
              </a:spcAft>
              <a:buFont typeface="Wingdings 2"/>
              <a:buChar char=""/>
              <a:defRPr/>
            </a:pPr>
            <a:r>
              <a:rPr lang="it-IT" sz="2800" b="1" i="1" dirty="0" smtClean="0">
                <a:solidFill>
                  <a:schemeClr val="hlink"/>
                </a:solidFill>
              </a:rPr>
              <a:t>SOCIOCULTURALI</a:t>
            </a:r>
            <a:endParaRPr lang="it-IT" sz="2800" b="1" dirty="0" smtClean="0">
              <a:solidFill>
                <a:schemeClr val="hlink"/>
              </a:solidFill>
            </a:endParaRPr>
          </a:p>
          <a:p>
            <a:pPr eaLnBrk="1" fontAlgn="auto" hangingPunct="1">
              <a:lnSpc>
                <a:spcPct val="80000"/>
              </a:lnSpc>
              <a:spcAft>
                <a:spcPts val="0"/>
              </a:spcAft>
              <a:buFont typeface="Wingdings 2"/>
              <a:buChar char=""/>
              <a:defRPr/>
            </a:pPr>
            <a:r>
              <a:rPr lang="it-IT" sz="2800" dirty="0" smtClean="0"/>
              <a:t>Esaltazione della forma fisica e della magrezza come unici ideali da perseguire;</a:t>
            </a:r>
          </a:p>
          <a:p>
            <a:pPr eaLnBrk="1" fontAlgn="auto" hangingPunct="1">
              <a:lnSpc>
                <a:spcPct val="80000"/>
              </a:lnSpc>
              <a:spcAft>
                <a:spcPts val="0"/>
              </a:spcAft>
              <a:buFont typeface="Wingdings 2"/>
              <a:buChar char=""/>
              <a:defRPr/>
            </a:pPr>
            <a:r>
              <a:rPr lang="it-IT" sz="2800" dirty="0" smtClean="0"/>
              <a:t>Eccessiva valorizzazione </a:t>
            </a:r>
            <a:r>
              <a:rPr lang="it-IT" sz="2800" smtClean="0"/>
              <a:t>delle performance </a:t>
            </a:r>
            <a:r>
              <a:rPr lang="it-IT" sz="2800" dirty="0" smtClean="0"/>
              <a:t>individuali;</a:t>
            </a:r>
          </a:p>
          <a:p>
            <a:pPr eaLnBrk="1" fontAlgn="auto" hangingPunct="1">
              <a:lnSpc>
                <a:spcPct val="80000"/>
              </a:lnSpc>
              <a:spcAft>
                <a:spcPts val="0"/>
              </a:spcAft>
              <a:buFont typeface="Wingdings 2"/>
              <a:buChar char=""/>
              <a:defRPr/>
            </a:pPr>
            <a:r>
              <a:rPr lang="it-IT" sz="2800" dirty="0" smtClean="0"/>
              <a:t>Autostima strettamente dipendente dalle caratteristiche fisiche e dall’accettazione sociale e del gruppo dei pari</a:t>
            </a:r>
          </a:p>
        </p:txBody>
      </p:sp>
    </p:spTree>
    <p:extLst>
      <p:ext uri="{BB962C8B-B14F-4D97-AF65-F5344CB8AC3E}">
        <p14:creationId xmlns:p14="http://schemas.microsoft.com/office/powerpoint/2010/main" val="390731036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rrowheads="1"/>
          </p:cNvSpPr>
          <p:nvPr>
            <p:ph type="title"/>
          </p:nvPr>
        </p:nvSpPr>
        <p:spPr/>
        <p:txBody>
          <a:bodyPr/>
          <a:lstStyle/>
          <a:p>
            <a:pPr eaLnBrk="1" fontAlgn="auto" hangingPunct="1">
              <a:spcAft>
                <a:spcPts val="0"/>
              </a:spcAft>
              <a:defRPr/>
            </a:pPr>
            <a:r>
              <a:rPr lang="it-IT" smtClean="0">
                <a:solidFill>
                  <a:schemeClr val="hlink"/>
                </a:solidFill>
              </a:rPr>
              <a:t>FATTORI PREDISPONENTI:</a:t>
            </a:r>
          </a:p>
        </p:txBody>
      </p:sp>
      <p:sp>
        <p:nvSpPr>
          <p:cNvPr id="15363" name="Rectangle 3"/>
          <p:cNvSpPr>
            <a:spLocks noGrp="1" noChangeArrowheads="1"/>
          </p:cNvSpPr>
          <p:nvPr>
            <p:ph idx="1"/>
          </p:nvPr>
        </p:nvSpPr>
        <p:spPr/>
        <p:txBody>
          <a:bodyPr/>
          <a:lstStyle/>
          <a:p>
            <a:pPr algn="just" eaLnBrk="1" hangingPunct="1">
              <a:lnSpc>
                <a:spcPct val="80000"/>
              </a:lnSpc>
              <a:buFont typeface="Wingdings" pitchFamily="2" charset="2"/>
              <a:buNone/>
            </a:pPr>
            <a:r>
              <a:rPr lang="it-IT" sz="2000" b="1" i="1" smtClean="0">
                <a:solidFill>
                  <a:schemeClr val="hlink"/>
                </a:solidFill>
              </a:rPr>
              <a:t>FAMILIARI</a:t>
            </a:r>
          </a:p>
          <a:p>
            <a:pPr eaLnBrk="1" hangingPunct="1">
              <a:lnSpc>
                <a:spcPct val="80000"/>
              </a:lnSpc>
              <a:buFont typeface="Wingdings" pitchFamily="2" charset="2"/>
              <a:buNone/>
            </a:pPr>
            <a:endParaRPr lang="it-IT" sz="2000" b="1" i="1" smtClean="0">
              <a:solidFill>
                <a:schemeClr val="hlink"/>
              </a:solidFill>
            </a:endParaRPr>
          </a:p>
          <a:p>
            <a:pPr eaLnBrk="1" hangingPunct="1">
              <a:lnSpc>
                <a:spcPct val="80000"/>
              </a:lnSpc>
            </a:pPr>
            <a:r>
              <a:rPr lang="it-IT" sz="2000" b="1" i="1" smtClean="0"/>
              <a:t>Caratteristiche socio-economiche e demografiche </a:t>
            </a:r>
            <a:r>
              <a:rPr lang="it-IT" sz="2000" smtClean="0"/>
              <a:t>(età, classe sociale, ecc.)</a:t>
            </a:r>
            <a:endParaRPr lang="it-IT" sz="2000" b="1" i="1" smtClean="0"/>
          </a:p>
          <a:p>
            <a:pPr eaLnBrk="1" hangingPunct="1">
              <a:lnSpc>
                <a:spcPct val="80000"/>
              </a:lnSpc>
            </a:pPr>
            <a:r>
              <a:rPr lang="it-IT" sz="2000" b="1" i="1" smtClean="0"/>
              <a:t>Familiarità per disturbi dell'alimentazione, disturbi affettivi e alcolismo in famiglia</a:t>
            </a:r>
          </a:p>
          <a:p>
            <a:pPr eaLnBrk="1" hangingPunct="1">
              <a:lnSpc>
                <a:spcPct val="80000"/>
              </a:lnSpc>
            </a:pPr>
            <a:r>
              <a:rPr lang="it-IT" sz="2000" b="1" i="1" smtClean="0"/>
              <a:t>Modalità di relazione genitori/figlio:</a:t>
            </a:r>
            <a:endParaRPr lang="it-IT" sz="2000" i="1" smtClean="0"/>
          </a:p>
          <a:p>
            <a:pPr eaLnBrk="1" hangingPunct="1">
              <a:lnSpc>
                <a:spcPct val="80000"/>
              </a:lnSpc>
            </a:pPr>
            <a:r>
              <a:rPr lang="it-IT" sz="2000" i="1" smtClean="0"/>
              <a:t>- </a:t>
            </a:r>
            <a:r>
              <a:rPr lang="it-IT" sz="2000" smtClean="0"/>
              <a:t>viene ostacolata la separazione e l'acquisizione dell'autonomia e capacità di critica e della separazione</a:t>
            </a:r>
          </a:p>
          <a:p>
            <a:pPr eaLnBrk="1" hangingPunct="1">
              <a:lnSpc>
                <a:spcPct val="80000"/>
              </a:lnSpc>
            </a:pPr>
            <a:r>
              <a:rPr lang="it-IT" sz="2000" smtClean="0"/>
              <a:t>- ipercriticismo anche nei confronti del peso e dell'aspetto fisico</a:t>
            </a:r>
          </a:p>
          <a:p>
            <a:pPr eaLnBrk="1" hangingPunct="1">
              <a:lnSpc>
                <a:spcPct val="80000"/>
              </a:lnSpc>
            </a:pPr>
            <a:r>
              <a:rPr lang="it-IT" sz="2000" smtClean="0"/>
              <a:t>- incoraggiamenti diretti o indiretti alla dieta rigidità e moralismo </a:t>
            </a:r>
          </a:p>
          <a:p>
            <a:pPr eaLnBrk="1" hangingPunct="1">
              <a:lnSpc>
                <a:spcPct val="80000"/>
              </a:lnSpc>
            </a:pPr>
            <a:r>
              <a:rPr lang="it-IT" sz="2000" smtClean="0"/>
              <a:t>- elevate aspettative</a:t>
            </a:r>
          </a:p>
          <a:p>
            <a:pPr eaLnBrk="1" hangingPunct="1">
              <a:lnSpc>
                <a:spcPct val="80000"/>
              </a:lnSpc>
            </a:pPr>
            <a:r>
              <a:rPr lang="it-IT" sz="2000" b="1" i="1" smtClean="0"/>
              <a:t>Stile di attaccamento </a:t>
            </a:r>
            <a:r>
              <a:rPr lang="it-IT" sz="2000" smtClean="0"/>
              <a:t>ambiguo e indefinito: percezione stabile di sé solo attraverso un rapporto </a:t>
            </a:r>
            <a:r>
              <a:rPr lang="it-IT" sz="2000" b="1" smtClean="0"/>
              <a:t>invischiante </a:t>
            </a:r>
            <a:r>
              <a:rPr lang="it-IT" sz="2000" smtClean="0"/>
              <a:t>con una figura di attaccamento.</a:t>
            </a:r>
            <a:endParaRPr lang="it-IT" sz="2000" b="1" i="1" smtClean="0"/>
          </a:p>
          <a:p>
            <a:pPr eaLnBrk="1" hangingPunct="1">
              <a:lnSpc>
                <a:spcPct val="80000"/>
              </a:lnSpc>
            </a:pPr>
            <a:endParaRPr lang="it-IT" sz="2000" smtClean="0"/>
          </a:p>
          <a:p>
            <a:pPr eaLnBrk="1" hangingPunct="1">
              <a:lnSpc>
                <a:spcPct val="80000"/>
              </a:lnSpc>
              <a:buFont typeface="Wingdings" pitchFamily="2" charset="2"/>
              <a:buNone/>
            </a:pPr>
            <a:endParaRPr lang="it-IT" sz="2000" smtClean="0"/>
          </a:p>
        </p:txBody>
      </p:sp>
    </p:spTree>
    <p:extLst>
      <p:ext uri="{BB962C8B-B14F-4D97-AF65-F5344CB8AC3E}">
        <p14:creationId xmlns:p14="http://schemas.microsoft.com/office/powerpoint/2010/main" val="197720408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rrowheads="1"/>
          </p:cNvSpPr>
          <p:nvPr>
            <p:ph type="title"/>
          </p:nvPr>
        </p:nvSpPr>
        <p:spPr/>
        <p:txBody>
          <a:bodyPr>
            <a:normAutofit fontScale="90000"/>
          </a:bodyPr>
          <a:lstStyle/>
          <a:p>
            <a:pPr eaLnBrk="1" fontAlgn="auto" hangingPunct="1">
              <a:spcAft>
                <a:spcPts val="0"/>
              </a:spcAft>
              <a:defRPr/>
            </a:pPr>
            <a:r>
              <a:rPr lang="it-IT" sz="4000" smtClean="0">
                <a:solidFill>
                  <a:schemeClr val="hlink"/>
                </a:solidFill>
              </a:rPr>
              <a:t>FATTORI SCATENANTI:</a:t>
            </a:r>
            <a:br>
              <a:rPr lang="it-IT" sz="4000" smtClean="0">
                <a:solidFill>
                  <a:schemeClr val="hlink"/>
                </a:solidFill>
              </a:rPr>
            </a:br>
            <a:endParaRPr lang="it-IT" sz="4000" smtClean="0">
              <a:solidFill>
                <a:schemeClr val="hlink"/>
              </a:solidFill>
            </a:endParaRPr>
          </a:p>
        </p:txBody>
      </p:sp>
      <p:sp>
        <p:nvSpPr>
          <p:cNvPr id="16387" name="Rectangle 3"/>
          <p:cNvSpPr>
            <a:spLocks noGrp="1" noChangeArrowheads="1"/>
          </p:cNvSpPr>
          <p:nvPr>
            <p:ph idx="1"/>
          </p:nvPr>
        </p:nvSpPr>
        <p:spPr/>
        <p:txBody>
          <a:bodyPr/>
          <a:lstStyle/>
          <a:p>
            <a:pPr eaLnBrk="1" hangingPunct="1">
              <a:lnSpc>
                <a:spcPct val="80000"/>
              </a:lnSpc>
            </a:pPr>
            <a:r>
              <a:rPr lang="it-IT" sz="2000" b="1" i="1" smtClean="0"/>
              <a:t>Separazioni e lutti </a:t>
            </a:r>
            <a:r>
              <a:rPr lang="it-IT" sz="2000" smtClean="0"/>
              <a:t>(morte di familiari, separazione dei genitori, allontanamenti temporanei dalla famiglia che possono causare una frantumazione del legame simbiotico;</a:t>
            </a:r>
            <a:endParaRPr lang="it-IT" sz="2000" b="1" i="1" smtClean="0"/>
          </a:p>
          <a:p>
            <a:pPr eaLnBrk="1" hangingPunct="1">
              <a:lnSpc>
                <a:spcPct val="80000"/>
              </a:lnSpc>
            </a:pPr>
            <a:r>
              <a:rPr lang="it-IT" sz="2000" b="1" i="1" smtClean="0"/>
              <a:t>Nuove richieste dell'ambiente a cui non si riesce a far fronte</a:t>
            </a:r>
            <a:endParaRPr lang="it-IT" sz="2000" smtClean="0"/>
          </a:p>
          <a:p>
            <a:pPr eaLnBrk="1" hangingPunct="1">
              <a:lnSpc>
                <a:spcPct val="80000"/>
              </a:lnSpc>
            </a:pPr>
            <a:r>
              <a:rPr lang="it-IT" sz="2000" smtClean="0"/>
              <a:t>(competitività in ambito scolastico, prime esperienze sessuali, ecc.);</a:t>
            </a:r>
            <a:endParaRPr lang="it-IT" sz="2000" b="1" i="1" smtClean="0"/>
          </a:p>
          <a:p>
            <a:pPr eaLnBrk="1" hangingPunct="1">
              <a:lnSpc>
                <a:spcPct val="80000"/>
              </a:lnSpc>
            </a:pPr>
            <a:r>
              <a:rPr lang="it-IT" sz="2000" b="1" i="1" smtClean="0"/>
              <a:t>Perdita dell'autostima:</a:t>
            </a:r>
            <a:endParaRPr lang="it-IT" sz="2000" i="1" smtClean="0"/>
          </a:p>
          <a:p>
            <a:pPr eaLnBrk="1" hangingPunct="1">
              <a:lnSpc>
                <a:spcPct val="80000"/>
              </a:lnSpc>
            </a:pPr>
            <a:r>
              <a:rPr lang="it-IT" sz="2000" i="1" smtClean="0"/>
              <a:t>-</a:t>
            </a:r>
            <a:r>
              <a:rPr lang="it-IT" sz="2000" b="1" i="1" smtClean="0"/>
              <a:t>diretta </a:t>
            </a:r>
            <a:r>
              <a:rPr lang="it-IT" sz="2000" smtClean="0"/>
              <a:t>(fallimenti scolastici, ecc.)</a:t>
            </a:r>
            <a:endParaRPr lang="it-IT" sz="2000" b="1" smtClean="0"/>
          </a:p>
          <a:p>
            <a:pPr eaLnBrk="1" hangingPunct="1">
              <a:lnSpc>
                <a:spcPct val="80000"/>
              </a:lnSpc>
            </a:pPr>
            <a:r>
              <a:rPr lang="it-IT" sz="2000" b="1" smtClean="0"/>
              <a:t>- </a:t>
            </a:r>
            <a:r>
              <a:rPr lang="it-IT" sz="2000" b="1" i="1" smtClean="0"/>
              <a:t>indiretta </a:t>
            </a:r>
            <a:r>
              <a:rPr lang="it-IT" sz="2000" smtClean="0"/>
              <a:t>(in questi soggetti l'autostima è strettamente dipendente dall' approvazione genitoriale);</a:t>
            </a:r>
            <a:endParaRPr lang="it-IT" sz="2000" b="1" i="1" smtClean="0"/>
          </a:p>
          <a:p>
            <a:pPr eaLnBrk="1" hangingPunct="1">
              <a:lnSpc>
                <a:spcPct val="80000"/>
              </a:lnSpc>
            </a:pPr>
            <a:r>
              <a:rPr lang="it-IT" sz="2000" b="1" i="1" smtClean="0"/>
              <a:t>Esperienze traumatiche, malattie fisiche, abusi sessuali, ecc.</a:t>
            </a:r>
          </a:p>
          <a:p>
            <a:pPr eaLnBrk="1" hangingPunct="1">
              <a:lnSpc>
                <a:spcPct val="80000"/>
              </a:lnSpc>
            </a:pPr>
            <a:r>
              <a:rPr lang="it-IT" sz="2000" b="1" i="1" smtClean="0"/>
              <a:t>Fattori di stress cronico</a:t>
            </a:r>
            <a:r>
              <a:rPr lang="it-IT" sz="2000" smtClean="0"/>
              <a:t> </a:t>
            </a:r>
          </a:p>
        </p:txBody>
      </p:sp>
    </p:spTree>
    <p:extLst>
      <p:ext uri="{BB962C8B-B14F-4D97-AF65-F5344CB8AC3E}">
        <p14:creationId xmlns:p14="http://schemas.microsoft.com/office/powerpoint/2010/main" val="329817362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rrowheads="1"/>
          </p:cNvSpPr>
          <p:nvPr>
            <p:ph type="title"/>
          </p:nvPr>
        </p:nvSpPr>
        <p:spPr/>
        <p:txBody>
          <a:bodyPr>
            <a:normAutofit fontScale="90000"/>
          </a:bodyPr>
          <a:lstStyle/>
          <a:p>
            <a:pPr eaLnBrk="1" fontAlgn="auto" hangingPunct="1">
              <a:spcAft>
                <a:spcPts val="0"/>
              </a:spcAft>
              <a:defRPr/>
            </a:pPr>
            <a:r>
              <a:rPr lang="it-IT" sz="4000" smtClean="0">
                <a:solidFill>
                  <a:schemeClr val="hlink"/>
                </a:solidFill>
              </a:rPr>
              <a:t>FATTORI CRONICIZZANTI:</a:t>
            </a:r>
            <a:br>
              <a:rPr lang="it-IT" sz="4000" smtClean="0">
                <a:solidFill>
                  <a:schemeClr val="hlink"/>
                </a:solidFill>
              </a:rPr>
            </a:br>
            <a:endParaRPr lang="it-IT" sz="4000" smtClean="0">
              <a:solidFill>
                <a:schemeClr val="hlink"/>
              </a:solidFill>
            </a:endParaRPr>
          </a:p>
        </p:txBody>
      </p:sp>
      <p:sp>
        <p:nvSpPr>
          <p:cNvPr id="17411" name="Rectangle 3"/>
          <p:cNvSpPr>
            <a:spLocks noGrp="1" noChangeArrowheads="1"/>
          </p:cNvSpPr>
          <p:nvPr>
            <p:ph idx="1"/>
          </p:nvPr>
        </p:nvSpPr>
        <p:spPr/>
        <p:txBody>
          <a:bodyPr/>
          <a:lstStyle/>
          <a:p>
            <a:pPr eaLnBrk="1" hangingPunct="1">
              <a:lnSpc>
                <a:spcPct val="80000"/>
              </a:lnSpc>
            </a:pPr>
            <a:r>
              <a:rPr lang="it-IT" sz="2000" b="1" i="1" smtClean="0"/>
              <a:t>Continuazione fattori scatenanti </a:t>
            </a:r>
            <a:r>
              <a:rPr lang="it-IT" sz="2000" smtClean="0"/>
              <a:t>(es. teasing, ipercriticismo familiare)</a:t>
            </a:r>
            <a:endParaRPr lang="it-IT" sz="2000" b="1" i="1" smtClean="0"/>
          </a:p>
          <a:p>
            <a:pPr eaLnBrk="1" hangingPunct="1">
              <a:lnSpc>
                <a:spcPct val="80000"/>
              </a:lnSpc>
            </a:pPr>
            <a:r>
              <a:rPr lang="it-IT" sz="2000" b="1" i="1" smtClean="0"/>
              <a:t>Rinforzi positivi dell'ambiente all'iniziale dimagrimento </a:t>
            </a:r>
            <a:r>
              <a:rPr lang="it-IT" sz="2000" smtClean="0"/>
              <a:t>(all'inizio del dimagrimento, specialmente se il soggetto era in lieve sovrappeso, è plausibile che riceva dei complimenti, che servono solo a rinforzare la convinzione che l'unico modo di essere apprezzati, e quindi di riconquistare l'autostima perduta, è quello di essere magri)</a:t>
            </a:r>
            <a:endParaRPr lang="it-IT" sz="2000" b="1" i="1" smtClean="0"/>
          </a:p>
          <a:p>
            <a:pPr eaLnBrk="1" hangingPunct="1">
              <a:lnSpc>
                <a:spcPct val="80000"/>
              </a:lnSpc>
            </a:pPr>
            <a:r>
              <a:rPr lang="it-IT" sz="2000" b="1" i="1" smtClean="0"/>
              <a:t>Vantaggi secondari </a:t>
            </a:r>
            <a:r>
              <a:rPr lang="it-IT" sz="2000" smtClean="0"/>
              <a:t>(ad es., il dominio sulla vita familiare ed altri vantaggi che derivano dalla condizione di malattia, evitamento di responsabilità, ecc.)</a:t>
            </a:r>
            <a:endParaRPr lang="it-IT" sz="2000" b="1" i="1" smtClean="0"/>
          </a:p>
          <a:p>
            <a:pPr eaLnBrk="1" hangingPunct="1">
              <a:lnSpc>
                <a:spcPct val="80000"/>
              </a:lnSpc>
            </a:pPr>
            <a:r>
              <a:rPr lang="it-IT" sz="2000" b="1" i="1" smtClean="0"/>
              <a:t>Stabilizzazione delle dinamiche intrafamiliari </a:t>
            </a:r>
            <a:r>
              <a:rPr lang="it-IT" sz="2000" smtClean="0"/>
              <a:t>(l'attenzione della famiglia si sposta prevalentemente sulla figlia ammalata, impedendo di fatto la risoluzione dei conflitti familiari)</a:t>
            </a:r>
            <a:endParaRPr lang="it-IT" sz="2000" b="1" i="1" smtClean="0"/>
          </a:p>
          <a:p>
            <a:pPr eaLnBrk="1" hangingPunct="1">
              <a:lnSpc>
                <a:spcPct val="80000"/>
              </a:lnSpc>
            </a:pPr>
            <a:r>
              <a:rPr lang="it-IT" sz="2000" b="1" i="1" smtClean="0"/>
              <a:t>Effetti del digiuno prolungato </a:t>
            </a:r>
            <a:r>
              <a:rPr lang="it-IT" sz="2000" smtClean="0"/>
              <a:t>(disturbi cognitivi, disturbi del sonno, depressione, riduzione della vita sociale, ecc.)</a:t>
            </a:r>
          </a:p>
        </p:txBody>
      </p:sp>
    </p:spTree>
    <p:extLst>
      <p:ext uri="{BB962C8B-B14F-4D97-AF65-F5344CB8AC3E}">
        <p14:creationId xmlns:p14="http://schemas.microsoft.com/office/powerpoint/2010/main" val="994302258"/>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rrowheads="1"/>
          </p:cNvSpPr>
          <p:nvPr>
            <p:ph type="title"/>
          </p:nvPr>
        </p:nvSpPr>
        <p:spPr/>
        <p:txBody>
          <a:bodyPr/>
          <a:lstStyle/>
          <a:p>
            <a:pPr eaLnBrk="1" fontAlgn="auto" hangingPunct="1">
              <a:spcAft>
                <a:spcPts val="0"/>
              </a:spcAft>
              <a:defRPr/>
            </a:pPr>
            <a:r>
              <a:rPr lang="it-IT" smtClean="0">
                <a:solidFill>
                  <a:schemeClr val="hlink"/>
                </a:solidFill>
              </a:rPr>
              <a:t>FATTORI CRONICIZZANTI:</a:t>
            </a:r>
          </a:p>
        </p:txBody>
      </p:sp>
      <p:sp>
        <p:nvSpPr>
          <p:cNvPr id="59395" name="Rectangle 3"/>
          <p:cNvSpPr>
            <a:spLocks noGrp="1" noChangeArrowheads="1"/>
          </p:cNvSpPr>
          <p:nvPr>
            <p:ph idx="1"/>
          </p:nvPr>
        </p:nvSpPr>
        <p:spPr/>
        <p:txBody>
          <a:bodyPr>
            <a:normAutofit lnSpcReduction="10000"/>
          </a:bodyPr>
          <a:lstStyle/>
          <a:p>
            <a:pPr eaLnBrk="1" fontAlgn="auto" hangingPunct="1">
              <a:lnSpc>
                <a:spcPct val="80000"/>
              </a:lnSpc>
              <a:spcAft>
                <a:spcPts val="0"/>
              </a:spcAft>
              <a:buFont typeface="Wingdings 2"/>
              <a:buChar char=""/>
              <a:defRPr/>
            </a:pPr>
            <a:r>
              <a:rPr lang="it-IT" sz="2000" b="1" i="1" smtClean="0"/>
              <a:t>Gravi distorsioni dell'immagine corporea </a:t>
            </a:r>
            <a:r>
              <a:rPr lang="it-IT" sz="2000" smtClean="0"/>
              <a:t>(cui si aggiungono molti comportamenti patologici, come ad esempio l'evitamento di situazioni sociali)</a:t>
            </a:r>
            <a:endParaRPr lang="it-IT" sz="2000" b="1" i="1" smtClean="0"/>
          </a:p>
          <a:p>
            <a:pPr eaLnBrk="1" fontAlgn="auto" hangingPunct="1">
              <a:lnSpc>
                <a:spcPct val="80000"/>
              </a:lnSpc>
              <a:spcAft>
                <a:spcPts val="0"/>
              </a:spcAft>
              <a:buFont typeface="Wingdings 2"/>
              <a:buChar char=""/>
              <a:defRPr/>
            </a:pPr>
            <a:r>
              <a:rPr lang="it-IT" sz="2000" b="1" i="1" smtClean="0"/>
              <a:t>Alterazioni a carico dell'apparato gastrointestinale </a:t>
            </a:r>
            <a:r>
              <a:rPr lang="it-IT" sz="2000" smtClean="0"/>
              <a:t>(il ritardo nello svuotamento può alterare il senso di sazietà ed aumentare il senso di gonfiore)</a:t>
            </a:r>
            <a:endParaRPr lang="it-IT" sz="2000" b="1" i="1" smtClean="0"/>
          </a:p>
          <a:p>
            <a:pPr eaLnBrk="1" fontAlgn="auto" hangingPunct="1">
              <a:lnSpc>
                <a:spcPct val="80000"/>
              </a:lnSpc>
              <a:spcAft>
                <a:spcPts val="0"/>
              </a:spcAft>
              <a:buFont typeface="Wingdings 2"/>
              <a:buChar char=""/>
              <a:defRPr/>
            </a:pPr>
            <a:r>
              <a:rPr lang="it-IT" sz="2000" b="1" i="1" smtClean="0"/>
              <a:t>Ciclo abbuffata/vomito </a:t>
            </a:r>
          </a:p>
          <a:p>
            <a:pPr eaLnBrk="1" fontAlgn="auto" hangingPunct="1">
              <a:lnSpc>
                <a:spcPct val="80000"/>
              </a:lnSpc>
              <a:spcAft>
                <a:spcPts val="0"/>
              </a:spcAft>
              <a:buFont typeface="Wingdings 2"/>
              <a:buChar char=""/>
              <a:defRPr/>
            </a:pPr>
            <a:r>
              <a:rPr lang="it-IT" sz="2000" b="1" i="1" smtClean="0"/>
              <a:t>Caratteristiche di personalità</a:t>
            </a:r>
            <a:r>
              <a:rPr lang="it-IT" sz="2000" b="1" smtClean="0"/>
              <a:t> </a:t>
            </a:r>
            <a:r>
              <a:rPr lang="it-IT" sz="2000" smtClean="0"/>
              <a:t>(ad esempio i tratti ossessivi) </a:t>
            </a:r>
            <a:endParaRPr lang="it-IT" sz="2000" b="1" i="1" smtClean="0"/>
          </a:p>
          <a:p>
            <a:pPr eaLnBrk="1" fontAlgn="auto" hangingPunct="1">
              <a:lnSpc>
                <a:spcPct val="80000"/>
              </a:lnSpc>
              <a:spcAft>
                <a:spcPts val="0"/>
              </a:spcAft>
              <a:buFont typeface="Wingdings 2"/>
              <a:buChar char=""/>
              <a:defRPr/>
            </a:pPr>
            <a:r>
              <a:rPr lang="it-IT" sz="2000" b="1" i="1" smtClean="0"/>
              <a:t>Scarso funzionamento dell'Io </a:t>
            </a:r>
            <a:r>
              <a:rPr lang="it-IT" sz="2000" smtClean="0"/>
              <a:t>(incapacità relazionali, incapacità di fronteggiare le situazioni, con ulteriore abbassamento autostima)</a:t>
            </a:r>
            <a:endParaRPr lang="it-IT" sz="2000" b="1" i="1" smtClean="0"/>
          </a:p>
          <a:p>
            <a:pPr eaLnBrk="1" fontAlgn="auto" hangingPunct="1">
              <a:lnSpc>
                <a:spcPct val="80000"/>
              </a:lnSpc>
              <a:spcAft>
                <a:spcPts val="0"/>
              </a:spcAft>
              <a:buFont typeface="Wingdings 2"/>
              <a:buChar char=""/>
              <a:defRPr/>
            </a:pPr>
            <a:r>
              <a:rPr lang="it-IT" sz="2000" b="1" i="1" smtClean="0"/>
              <a:t>Fattori iatrogeni:</a:t>
            </a:r>
            <a:endParaRPr lang="it-IT" sz="2000" smtClean="0"/>
          </a:p>
          <a:p>
            <a:pPr eaLnBrk="1" fontAlgn="auto" hangingPunct="1">
              <a:lnSpc>
                <a:spcPct val="80000"/>
              </a:lnSpc>
              <a:spcAft>
                <a:spcPts val="0"/>
              </a:spcAft>
              <a:buFont typeface="Wingdings 2"/>
              <a:buChar char=""/>
              <a:defRPr/>
            </a:pPr>
            <a:r>
              <a:rPr lang="it-IT" sz="2000" smtClean="0"/>
              <a:t>- disposizione di presidi terapeutici che si pongono solo sul versante organico, trascurando quello psicologico o, viceversa, difficoltà degli operatori a tollerare le frustrazioni, convinzioni disadattive degli operatori (ad es., "non vuole mangiare", "non vuole guarire") prescrizione diete</a:t>
            </a:r>
          </a:p>
          <a:p>
            <a:pPr eaLnBrk="1" fontAlgn="auto" hangingPunct="1">
              <a:lnSpc>
                <a:spcPct val="80000"/>
              </a:lnSpc>
              <a:spcAft>
                <a:spcPts val="0"/>
              </a:spcAft>
              <a:buFont typeface="Wingdings 2"/>
              <a:buChar char=""/>
              <a:defRPr/>
            </a:pPr>
            <a:r>
              <a:rPr lang="it-IT" sz="2000" smtClean="0"/>
              <a:t>- alimentazione forzata non sufficientemente discussa uso di rinforzi negativi umilianti che diminuiscono la stima di sé</a:t>
            </a:r>
          </a:p>
        </p:txBody>
      </p:sp>
    </p:spTree>
    <p:extLst>
      <p:ext uri="{BB962C8B-B14F-4D97-AF65-F5344CB8AC3E}">
        <p14:creationId xmlns:p14="http://schemas.microsoft.com/office/powerpoint/2010/main" val="3014585425"/>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Clinica</a:t>
            </a:r>
            <a:endParaRPr lang="it-IT" dirty="0"/>
          </a:p>
        </p:txBody>
      </p:sp>
      <p:sp>
        <p:nvSpPr>
          <p:cNvPr id="3" name="Segnaposto contenuto 2"/>
          <p:cNvSpPr>
            <a:spLocks noGrp="1"/>
          </p:cNvSpPr>
          <p:nvPr>
            <p:ph idx="1"/>
          </p:nvPr>
        </p:nvSpPr>
        <p:spPr/>
        <p:txBody>
          <a:bodyPr/>
          <a:lstStyle/>
          <a:p>
            <a:r>
              <a:rPr lang="it-IT" dirty="0" smtClean="0"/>
              <a:t>Esordio tra i 10 e i 30 anni; esordio oltre questa età molto raro e probabilmente secondario ad altra patologia</a:t>
            </a:r>
          </a:p>
          <a:p>
            <a:r>
              <a:rPr lang="it-IT" dirty="0" smtClean="0"/>
              <a:t>Picco tra i 13 e i 17 anni</a:t>
            </a:r>
          </a:p>
          <a:p>
            <a:r>
              <a:rPr lang="it-IT" dirty="0" smtClean="0"/>
              <a:t>È possibile che alcune pazienti avessero già prima dell’esordio alcuni tratti premonitori: schizzinose nel mangiare; frequenti problemi digestivi</a:t>
            </a:r>
            <a:endParaRPr lang="it-IT" dirty="0"/>
          </a:p>
        </p:txBody>
      </p:sp>
    </p:spTree>
    <p:extLst>
      <p:ext uri="{BB962C8B-B14F-4D97-AF65-F5344CB8AC3E}">
        <p14:creationId xmlns:p14="http://schemas.microsoft.com/office/powerpoint/2010/main" val="3244577932"/>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4848641"/>
          </a:xfrm>
        </p:spPr>
        <p:txBody>
          <a:bodyPr>
            <a:normAutofit fontScale="92500" lnSpcReduction="20000"/>
          </a:bodyPr>
          <a:lstStyle/>
          <a:p>
            <a:r>
              <a:rPr lang="it-IT" dirty="0" smtClean="0"/>
              <a:t>Intensa paura di aumentare di peso e di divenire obese</a:t>
            </a:r>
          </a:p>
          <a:p>
            <a:r>
              <a:rPr lang="it-IT" dirty="0" smtClean="0"/>
              <a:t>Queste paure generano una serie di condotte volte a evitare l’incremento di peso, spesso messe in atto di nascosto</a:t>
            </a:r>
          </a:p>
          <a:p>
            <a:r>
              <a:rPr lang="it-IT" dirty="0" smtClean="0"/>
              <a:t>Rifiutano di mangiare in pubblico o con le loro famiglie</a:t>
            </a:r>
          </a:p>
          <a:p>
            <a:r>
              <a:rPr lang="it-IT" dirty="0" smtClean="0"/>
              <a:t>La perdita di peso è ottenuta mediante una drastica riduzione della assunzione totale di cibo; soprattutto vengono drasticamente “tagliati” i cibi contenenti alte quantità di carboidrati e grassi </a:t>
            </a:r>
            <a:endParaRPr lang="it-IT" dirty="0"/>
          </a:p>
        </p:txBody>
      </p:sp>
    </p:spTree>
    <p:extLst>
      <p:ext uri="{BB962C8B-B14F-4D97-AF65-F5344CB8AC3E}">
        <p14:creationId xmlns:p14="http://schemas.microsoft.com/office/powerpoint/2010/main" val="3523387524"/>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4848641"/>
          </a:xfrm>
        </p:spPr>
        <p:txBody>
          <a:bodyPr>
            <a:normAutofit/>
          </a:bodyPr>
          <a:lstStyle/>
          <a:p>
            <a:r>
              <a:rPr lang="it-IT" dirty="0" smtClean="0"/>
              <a:t>La perdita di appetito (come definita dal termine anoressia) è rara fino alle fasi terminali della patologia</a:t>
            </a:r>
          </a:p>
          <a:p>
            <a:r>
              <a:rPr lang="it-IT" dirty="0" smtClean="0"/>
              <a:t>Le pazienti anoressiche anzi hanno estremo interesse per il cibo: raccolgono ricette o preparano pasti molto elaborati per gli altri</a:t>
            </a:r>
          </a:p>
          <a:p>
            <a:r>
              <a:rPr lang="it-IT" dirty="0" smtClean="0"/>
              <a:t>Ricavano molto gusto dal vedere gli altri mangiare i piatti preparati da loro, ma non toccano nulla</a:t>
            </a:r>
            <a:endParaRPr lang="it-IT" dirty="0"/>
          </a:p>
        </p:txBody>
      </p:sp>
    </p:spTree>
    <p:extLst>
      <p:ext uri="{BB962C8B-B14F-4D97-AF65-F5344CB8AC3E}">
        <p14:creationId xmlns:p14="http://schemas.microsoft.com/office/powerpoint/2010/main" val="4289320249"/>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4848641"/>
          </a:xfrm>
        </p:spPr>
        <p:txBody>
          <a:bodyPr>
            <a:normAutofit/>
          </a:bodyPr>
          <a:lstStyle/>
          <a:p>
            <a:r>
              <a:rPr lang="it-IT" dirty="0" smtClean="0"/>
              <a:t>La restrizione del cibo non è sempre tenuta sotto controllo: in alcuni casi possono avvenire abbuffate, di solito notturne e seguite da vomito autoindotto</a:t>
            </a:r>
          </a:p>
          <a:p>
            <a:r>
              <a:rPr lang="it-IT" dirty="0" smtClean="0"/>
              <a:t>Abuso frequente di lassativi, diuretici, gomme da masticare per perdere peso</a:t>
            </a:r>
          </a:p>
          <a:p>
            <a:r>
              <a:rPr lang="it-IT" dirty="0" smtClean="0"/>
              <a:t>Esercizi fisici ritualistici o movimento continuo anche dentro casa</a:t>
            </a:r>
            <a:endParaRPr lang="it-IT" dirty="0"/>
          </a:p>
        </p:txBody>
      </p:sp>
    </p:spTree>
    <p:extLst>
      <p:ext uri="{BB962C8B-B14F-4D97-AF65-F5344CB8AC3E}">
        <p14:creationId xmlns:p14="http://schemas.microsoft.com/office/powerpoint/2010/main" val="108492529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4848641"/>
          </a:xfrm>
        </p:spPr>
        <p:txBody>
          <a:bodyPr>
            <a:normAutofit fontScale="92500" lnSpcReduction="20000"/>
          </a:bodyPr>
          <a:lstStyle/>
          <a:p>
            <a:r>
              <a:rPr lang="it-IT" dirty="0" smtClean="0"/>
              <a:t>Il cibo che dovrebbe essere mangiato viene nascosto nei luoghi più impensabili</a:t>
            </a:r>
          </a:p>
          <a:p>
            <a:r>
              <a:rPr lang="it-IT" dirty="0" smtClean="0"/>
              <a:t>Spesso le pazienti portano in borsa o nelle tasche grosse quantità di cibo o di dolci</a:t>
            </a:r>
          </a:p>
          <a:p>
            <a:r>
              <a:rPr lang="it-IT" dirty="0" smtClean="0"/>
              <a:t>Provano a nasconderlo in altri piatti, nei tovaglioli, nelle tasche mentre mangiano per non fare accorgere di non avere mangiato quanto dovuto</a:t>
            </a:r>
          </a:p>
          <a:p>
            <a:r>
              <a:rPr lang="it-IT" dirty="0" smtClean="0"/>
              <a:t>Il cibo viene scomposto e sminuzzato e poi rimestato in continuazione nel piatto, cercando di assumerne il meno possibile</a:t>
            </a:r>
            <a:endParaRPr lang="it-IT" dirty="0"/>
          </a:p>
        </p:txBody>
      </p:sp>
    </p:spTree>
    <p:extLst>
      <p:ext uri="{BB962C8B-B14F-4D97-AF65-F5344CB8AC3E}">
        <p14:creationId xmlns:p14="http://schemas.microsoft.com/office/powerpoint/2010/main" val="895444317"/>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4848641"/>
          </a:xfrm>
        </p:spPr>
        <p:txBody>
          <a:bodyPr>
            <a:normAutofit fontScale="92500" lnSpcReduction="20000"/>
          </a:bodyPr>
          <a:lstStyle/>
          <a:p>
            <a:r>
              <a:rPr lang="it-IT" dirty="0" smtClean="0"/>
              <a:t>Il cibo che dovrebbe essere mangiato viene nascosto nei luoghi più impensabili</a:t>
            </a:r>
          </a:p>
          <a:p>
            <a:r>
              <a:rPr lang="it-IT" dirty="0" smtClean="0"/>
              <a:t>Spesso le pazienti portano in borsa o nelle tasche grosse quantità di cibo o di dolci</a:t>
            </a:r>
          </a:p>
          <a:p>
            <a:r>
              <a:rPr lang="it-IT" dirty="0" smtClean="0"/>
              <a:t>Provano a nasconderlo in altri piatti, nei tovaglioli, nelle tasche mentre mangiano per non fare accorgere di non avere mangiato quanto dovuto</a:t>
            </a:r>
          </a:p>
          <a:p>
            <a:r>
              <a:rPr lang="it-IT" dirty="0" smtClean="0"/>
              <a:t>Il cibo viene scomposto e sminuzzato e poi rimestato in continuazione nel piatto, cercando di assumerne il meno possibile</a:t>
            </a:r>
            <a:endParaRPr lang="it-IT" dirty="0"/>
          </a:p>
        </p:txBody>
      </p:sp>
    </p:spTree>
    <p:extLst>
      <p:ext uri="{BB962C8B-B14F-4D97-AF65-F5344CB8AC3E}">
        <p14:creationId xmlns:p14="http://schemas.microsoft.com/office/powerpoint/2010/main" val="1390306528"/>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4848641"/>
          </a:xfrm>
        </p:spPr>
        <p:txBody>
          <a:bodyPr>
            <a:normAutofit/>
          </a:bodyPr>
          <a:lstStyle/>
          <a:p>
            <a:r>
              <a:rPr lang="it-IT" dirty="0" smtClean="0"/>
              <a:t>Frequenti condotte di tipo compulsivo, ruminazioni ossessive, deflessione del tono dell’umore, sintomi ansiosi</a:t>
            </a:r>
          </a:p>
          <a:p>
            <a:r>
              <a:rPr lang="it-IT" dirty="0" smtClean="0"/>
              <a:t>Sono molto rigide e perfezioniste</a:t>
            </a:r>
          </a:p>
          <a:p>
            <a:r>
              <a:rPr lang="it-IT" dirty="0" smtClean="0"/>
              <a:t>Presentano abitualmente </a:t>
            </a:r>
            <a:r>
              <a:rPr lang="it-IT" dirty="0" err="1" smtClean="0"/>
              <a:t>lamente</a:t>
            </a:r>
            <a:r>
              <a:rPr lang="it-IT" dirty="0" smtClean="0"/>
              <a:t> somatiche, soprattutto di tipo </a:t>
            </a:r>
            <a:r>
              <a:rPr lang="it-IT" dirty="0" err="1" smtClean="0"/>
              <a:t>gatrointestinale</a:t>
            </a:r>
            <a:endParaRPr lang="it-IT" dirty="0" smtClean="0"/>
          </a:p>
          <a:p>
            <a:r>
              <a:rPr lang="it-IT" dirty="0" smtClean="0"/>
              <a:t>Frequenti condotte di </a:t>
            </a:r>
            <a:r>
              <a:rPr lang="it-IT" dirty="0" err="1" smtClean="0"/>
              <a:t>discontrollo</a:t>
            </a:r>
            <a:r>
              <a:rPr lang="it-IT" dirty="0" smtClean="0"/>
              <a:t> impulsivo, come ad esempio furto di lassativi, dolci, vestiti, </a:t>
            </a:r>
            <a:r>
              <a:rPr lang="it-IT" dirty="0" err="1" smtClean="0"/>
              <a:t>ecc</a:t>
            </a:r>
            <a:endParaRPr lang="it-IT" dirty="0"/>
          </a:p>
        </p:txBody>
      </p:sp>
    </p:spTree>
    <p:extLst>
      <p:ext uri="{BB962C8B-B14F-4D97-AF65-F5344CB8AC3E}">
        <p14:creationId xmlns:p14="http://schemas.microsoft.com/office/powerpoint/2010/main" val="32418871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4848641"/>
          </a:xfrm>
        </p:spPr>
        <p:txBody>
          <a:bodyPr>
            <a:normAutofit/>
          </a:bodyPr>
          <a:lstStyle/>
          <a:p>
            <a:r>
              <a:rPr lang="it-IT" dirty="0" smtClean="0"/>
              <a:t>Scarso adattamento sessuale, con ritardo dello sviluppo sessuale psicosociale</a:t>
            </a:r>
          </a:p>
          <a:p>
            <a:r>
              <a:rPr lang="it-IT" dirty="0" smtClean="0"/>
              <a:t>In età adulta, netta riduzione dell’interesse per il sesso</a:t>
            </a:r>
          </a:p>
          <a:p>
            <a:r>
              <a:rPr lang="it-IT" dirty="0" smtClean="0"/>
              <a:t>Un gruppo molto più esiguo di pazienti presenta invece condotte </a:t>
            </a:r>
            <a:r>
              <a:rPr lang="it-IT" dirty="0" err="1" smtClean="0"/>
              <a:t>premorbose</a:t>
            </a:r>
            <a:r>
              <a:rPr lang="it-IT" dirty="0" smtClean="0"/>
              <a:t> di promiscuità sessuale e/o abuso di sostanze e non manifesta turbe della sessualità nel contesto del disturbo</a:t>
            </a:r>
          </a:p>
        </p:txBody>
      </p:sp>
    </p:spTree>
    <p:extLst>
      <p:ext uri="{BB962C8B-B14F-4D97-AF65-F5344CB8AC3E}">
        <p14:creationId xmlns:p14="http://schemas.microsoft.com/office/powerpoint/2010/main" val="67930081"/>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274638"/>
            <a:ext cx="9144000" cy="1143000"/>
          </a:xfrm>
        </p:spPr>
        <p:txBody>
          <a:bodyPr>
            <a:normAutofit fontScale="90000"/>
          </a:bodyPr>
          <a:lstStyle/>
          <a:p>
            <a:r>
              <a:rPr lang="it-IT" dirty="0" smtClean="0"/>
              <a:t>Anoressia Nervosa</a:t>
            </a:r>
            <a:br>
              <a:rPr lang="it-IT" dirty="0" smtClean="0"/>
            </a:br>
            <a:r>
              <a:rPr lang="it-IT" dirty="0" smtClean="0"/>
              <a:t>Tipo con Abbuffate/Condotte di Eliminazione</a:t>
            </a:r>
            <a:endParaRPr lang="it-IT" dirty="0"/>
          </a:p>
        </p:txBody>
      </p:sp>
      <p:sp>
        <p:nvSpPr>
          <p:cNvPr id="3" name="Segnaposto contenuto 2"/>
          <p:cNvSpPr>
            <a:spLocks noGrp="1"/>
          </p:cNvSpPr>
          <p:nvPr>
            <p:ph idx="1"/>
          </p:nvPr>
        </p:nvSpPr>
        <p:spPr>
          <a:xfrm>
            <a:off x="457200" y="1942178"/>
            <a:ext cx="8229600" cy="4525963"/>
          </a:xfrm>
        </p:spPr>
        <p:txBody>
          <a:bodyPr>
            <a:normAutofit fontScale="92500" lnSpcReduction="10000"/>
          </a:bodyPr>
          <a:lstStyle/>
          <a:p>
            <a:r>
              <a:rPr lang="it-IT" dirty="0" smtClean="0"/>
              <a:t>È il sottotipo più frequente</a:t>
            </a:r>
          </a:p>
          <a:p>
            <a:r>
              <a:rPr lang="it-IT" dirty="0" smtClean="0"/>
              <a:t>Spesso difficilmente distinguibile dalla bulimia</a:t>
            </a:r>
          </a:p>
          <a:p>
            <a:r>
              <a:rPr lang="it-IT" dirty="0" smtClean="0"/>
              <a:t>Le pazienti hanno spesso storia di sovrappeso in epoca </a:t>
            </a:r>
            <a:r>
              <a:rPr lang="it-IT" dirty="0" err="1" smtClean="0"/>
              <a:t>premorbosa</a:t>
            </a:r>
            <a:endParaRPr lang="it-IT" dirty="0" smtClean="0"/>
          </a:p>
          <a:p>
            <a:r>
              <a:rPr lang="it-IT" dirty="0" smtClean="0"/>
              <a:t>Spesso concomitano disturbo del controllo degli impulsi, abuso di sostanze, strutture patologiche di personalità</a:t>
            </a:r>
          </a:p>
          <a:p>
            <a:r>
              <a:rPr lang="it-IT" dirty="0" smtClean="0"/>
              <a:t>In alcuni casi possono essere presenti condotte di eliminazione anche senza abbuffate</a:t>
            </a:r>
            <a:endParaRPr lang="it-IT" dirty="0"/>
          </a:p>
        </p:txBody>
      </p:sp>
    </p:spTree>
    <p:extLst>
      <p:ext uri="{BB962C8B-B14F-4D97-AF65-F5344CB8AC3E}">
        <p14:creationId xmlns:p14="http://schemas.microsoft.com/office/powerpoint/2010/main" val="1819430517"/>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274638"/>
            <a:ext cx="9144000" cy="1143000"/>
          </a:xfrm>
        </p:spPr>
        <p:txBody>
          <a:bodyPr>
            <a:normAutofit fontScale="90000"/>
          </a:bodyPr>
          <a:lstStyle/>
          <a:p>
            <a:r>
              <a:rPr lang="it-IT" dirty="0" smtClean="0"/>
              <a:t>Anoressia Nervosa</a:t>
            </a:r>
            <a:br>
              <a:rPr lang="it-IT" dirty="0" smtClean="0"/>
            </a:br>
            <a:r>
              <a:rPr lang="it-IT" dirty="0" smtClean="0"/>
              <a:t>Tipo con Restrizioni</a:t>
            </a:r>
            <a:endParaRPr lang="it-IT" dirty="0"/>
          </a:p>
        </p:txBody>
      </p:sp>
      <p:sp>
        <p:nvSpPr>
          <p:cNvPr id="3" name="Segnaposto contenuto 2"/>
          <p:cNvSpPr>
            <a:spLocks noGrp="1"/>
          </p:cNvSpPr>
          <p:nvPr>
            <p:ph idx="1"/>
          </p:nvPr>
        </p:nvSpPr>
        <p:spPr>
          <a:xfrm>
            <a:off x="457200" y="1942178"/>
            <a:ext cx="8229600" cy="4525963"/>
          </a:xfrm>
        </p:spPr>
        <p:txBody>
          <a:bodyPr>
            <a:normAutofit/>
          </a:bodyPr>
          <a:lstStyle/>
          <a:p>
            <a:r>
              <a:rPr lang="it-IT" dirty="0" smtClean="0"/>
              <a:t>È presente una estrema riduzione della introduzione di cibi</a:t>
            </a:r>
          </a:p>
          <a:p>
            <a:r>
              <a:rPr lang="it-IT" dirty="0" smtClean="0"/>
              <a:t>Non sono presenti abbuffate/condotte di eliminazione</a:t>
            </a:r>
          </a:p>
          <a:p>
            <a:r>
              <a:rPr lang="it-IT" dirty="0" smtClean="0"/>
              <a:t>Spesso manifestano condotte compulsive nei confronti del cibo</a:t>
            </a:r>
          </a:p>
          <a:p>
            <a:pPr marL="0" indent="0">
              <a:buNone/>
            </a:pPr>
            <a:endParaRPr lang="it-IT" dirty="0"/>
          </a:p>
        </p:txBody>
      </p:sp>
    </p:spTree>
    <p:extLst>
      <p:ext uri="{BB962C8B-B14F-4D97-AF65-F5344CB8AC3E}">
        <p14:creationId xmlns:p14="http://schemas.microsoft.com/office/powerpoint/2010/main" val="1867048085"/>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Complicanze Mediche </a:t>
            </a:r>
            <a:br>
              <a:rPr lang="it-IT" dirty="0" smtClean="0"/>
            </a:br>
            <a:r>
              <a:rPr lang="it-IT" dirty="0" smtClean="0"/>
              <a:t>Correlate alla Perdita di Peso</a:t>
            </a:r>
            <a:endParaRPr lang="it-IT" dirty="0"/>
          </a:p>
        </p:txBody>
      </p:sp>
      <p:sp>
        <p:nvSpPr>
          <p:cNvPr id="3" name="Segnaposto contenuto 2"/>
          <p:cNvSpPr>
            <a:spLocks noGrp="1"/>
          </p:cNvSpPr>
          <p:nvPr>
            <p:ph idx="1"/>
          </p:nvPr>
        </p:nvSpPr>
        <p:spPr>
          <a:xfrm>
            <a:off x="457200" y="1746762"/>
            <a:ext cx="8229600" cy="4525963"/>
          </a:xfrm>
        </p:spPr>
        <p:txBody>
          <a:bodyPr>
            <a:normAutofit lnSpcReduction="10000"/>
          </a:bodyPr>
          <a:lstStyle/>
          <a:p>
            <a:r>
              <a:rPr lang="it-IT" dirty="0" smtClean="0"/>
              <a:t>Cachessia</a:t>
            </a:r>
          </a:p>
          <a:p>
            <a:pPr lvl="1"/>
            <a:r>
              <a:rPr lang="it-IT" dirty="0" smtClean="0"/>
              <a:t>Perdita di grasso</a:t>
            </a:r>
          </a:p>
          <a:p>
            <a:pPr lvl="1"/>
            <a:r>
              <a:rPr lang="it-IT" dirty="0" smtClean="0"/>
              <a:t>Massa muscolare</a:t>
            </a:r>
          </a:p>
          <a:p>
            <a:pPr lvl="1"/>
            <a:r>
              <a:rPr lang="it-IT" dirty="0" smtClean="0"/>
              <a:t>Riduzione del metabolismo tiroideo (sindrome da basso T3)</a:t>
            </a:r>
          </a:p>
          <a:p>
            <a:pPr lvl="1"/>
            <a:r>
              <a:rPr lang="it-IT" dirty="0" smtClean="0"/>
              <a:t>Intolleranza al freddo</a:t>
            </a:r>
          </a:p>
          <a:p>
            <a:pPr lvl="1"/>
            <a:r>
              <a:rPr lang="it-IT" dirty="0" smtClean="0"/>
              <a:t>Ipotermia (fino ai 35°C)</a:t>
            </a:r>
          </a:p>
          <a:p>
            <a:r>
              <a:rPr lang="it-IT" dirty="0" smtClean="0"/>
              <a:t>Ematologiche</a:t>
            </a:r>
          </a:p>
          <a:p>
            <a:pPr lvl="1"/>
            <a:r>
              <a:rPr lang="it-IT" dirty="0" smtClean="0"/>
              <a:t>Leucopenia </a:t>
            </a:r>
            <a:endParaRPr lang="it-IT" dirty="0"/>
          </a:p>
        </p:txBody>
      </p:sp>
    </p:spTree>
    <p:extLst>
      <p:ext uri="{BB962C8B-B14F-4D97-AF65-F5344CB8AC3E}">
        <p14:creationId xmlns:p14="http://schemas.microsoft.com/office/powerpoint/2010/main" val="3973077775"/>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Complicanze Mediche </a:t>
            </a:r>
            <a:br>
              <a:rPr lang="it-IT" dirty="0" smtClean="0"/>
            </a:br>
            <a:r>
              <a:rPr lang="it-IT" dirty="0" smtClean="0"/>
              <a:t>Correlate alla Perdita di Peso</a:t>
            </a:r>
            <a:endParaRPr lang="it-IT" dirty="0"/>
          </a:p>
        </p:txBody>
      </p:sp>
      <p:sp>
        <p:nvSpPr>
          <p:cNvPr id="3" name="Segnaposto contenuto 2"/>
          <p:cNvSpPr>
            <a:spLocks noGrp="1"/>
          </p:cNvSpPr>
          <p:nvPr>
            <p:ph idx="1"/>
          </p:nvPr>
        </p:nvSpPr>
        <p:spPr>
          <a:xfrm>
            <a:off x="457200" y="1746762"/>
            <a:ext cx="8229600" cy="4525963"/>
          </a:xfrm>
        </p:spPr>
        <p:txBody>
          <a:bodyPr>
            <a:normAutofit fontScale="92500" lnSpcReduction="10000"/>
          </a:bodyPr>
          <a:lstStyle/>
          <a:p>
            <a:r>
              <a:rPr lang="it-IT" dirty="0" smtClean="0"/>
              <a:t>Cardiache</a:t>
            </a:r>
          </a:p>
          <a:p>
            <a:pPr lvl="1"/>
            <a:r>
              <a:rPr lang="it-IT" dirty="0" smtClean="0"/>
              <a:t>Perdita di muscolo cardiaco</a:t>
            </a:r>
          </a:p>
          <a:p>
            <a:pPr lvl="1"/>
            <a:r>
              <a:rPr lang="it-IT" dirty="0" smtClean="0"/>
              <a:t>Aritmie ventricolari</a:t>
            </a:r>
          </a:p>
          <a:p>
            <a:pPr lvl="1"/>
            <a:r>
              <a:rPr lang="it-IT" dirty="0" smtClean="0"/>
              <a:t>Prolungamento dell’intervallo QT</a:t>
            </a:r>
          </a:p>
          <a:p>
            <a:pPr lvl="1"/>
            <a:r>
              <a:rPr lang="it-IT" dirty="0" smtClean="0"/>
              <a:t>Bradicardia</a:t>
            </a:r>
          </a:p>
          <a:p>
            <a:pPr lvl="1"/>
            <a:r>
              <a:rPr lang="it-IT" dirty="0" smtClean="0"/>
              <a:t>Tachicardia ventricolare</a:t>
            </a:r>
          </a:p>
          <a:p>
            <a:r>
              <a:rPr lang="it-IT" dirty="0" smtClean="0"/>
              <a:t>Digestive-gastrointestinali</a:t>
            </a:r>
          </a:p>
          <a:p>
            <a:pPr lvl="1"/>
            <a:r>
              <a:rPr lang="it-IT" dirty="0" smtClean="0"/>
              <a:t>Ritardo dello svuotamento gastrico</a:t>
            </a:r>
          </a:p>
          <a:p>
            <a:pPr lvl="1"/>
            <a:r>
              <a:rPr lang="it-IT" dirty="0" smtClean="0"/>
              <a:t>Stipsi</a:t>
            </a:r>
          </a:p>
          <a:p>
            <a:pPr lvl="1"/>
            <a:r>
              <a:rPr lang="it-IT" dirty="0" smtClean="0"/>
              <a:t>Dolore addominale</a:t>
            </a:r>
            <a:endParaRPr lang="it-IT" dirty="0"/>
          </a:p>
        </p:txBody>
      </p:sp>
    </p:spTree>
    <p:extLst>
      <p:ext uri="{BB962C8B-B14F-4D97-AF65-F5344CB8AC3E}">
        <p14:creationId xmlns:p14="http://schemas.microsoft.com/office/powerpoint/2010/main" val="1041247613"/>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Complicanze Mediche </a:t>
            </a:r>
            <a:br>
              <a:rPr lang="it-IT" dirty="0" smtClean="0"/>
            </a:br>
            <a:r>
              <a:rPr lang="it-IT" dirty="0" smtClean="0"/>
              <a:t>Correlate alla Perdita di Peso</a:t>
            </a:r>
            <a:endParaRPr lang="it-IT" dirty="0"/>
          </a:p>
        </p:txBody>
      </p:sp>
      <p:sp>
        <p:nvSpPr>
          <p:cNvPr id="3" name="Segnaposto contenuto 2"/>
          <p:cNvSpPr>
            <a:spLocks noGrp="1"/>
          </p:cNvSpPr>
          <p:nvPr>
            <p:ph idx="1"/>
          </p:nvPr>
        </p:nvSpPr>
        <p:spPr>
          <a:xfrm>
            <a:off x="457200" y="1746762"/>
            <a:ext cx="8229600" cy="4525963"/>
          </a:xfrm>
        </p:spPr>
        <p:txBody>
          <a:bodyPr>
            <a:normAutofit/>
          </a:bodyPr>
          <a:lstStyle/>
          <a:p>
            <a:r>
              <a:rPr lang="it-IT" dirty="0" smtClean="0"/>
              <a:t>Riproduttive</a:t>
            </a:r>
          </a:p>
          <a:p>
            <a:pPr lvl="1"/>
            <a:r>
              <a:rPr lang="it-IT" dirty="0" smtClean="0"/>
              <a:t>Amenorrea</a:t>
            </a:r>
          </a:p>
          <a:p>
            <a:pPr lvl="1"/>
            <a:r>
              <a:rPr lang="it-IT" dirty="0" smtClean="0"/>
              <a:t>Bassi livelli di LH e FSH</a:t>
            </a:r>
          </a:p>
          <a:p>
            <a:r>
              <a:rPr lang="it-IT" dirty="0" smtClean="0"/>
              <a:t>Dermatologiche</a:t>
            </a:r>
          </a:p>
          <a:p>
            <a:pPr lvl="1"/>
            <a:r>
              <a:rPr lang="it-IT" dirty="0" err="1" smtClean="0"/>
              <a:t>Lanugo</a:t>
            </a:r>
            <a:endParaRPr lang="it-IT" dirty="0" smtClean="0"/>
          </a:p>
          <a:p>
            <a:pPr lvl="1"/>
            <a:r>
              <a:rPr lang="it-IT" dirty="0" smtClean="0"/>
              <a:t>Edema </a:t>
            </a:r>
          </a:p>
          <a:p>
            <a:r>
              <a:rPr lang="it-IT" dirty="0" smtClean="0"/>
              <a:t>Scheletriche </a:t>
            </a:r>
          </a:p>
          <a:p>
            <a:pPr lvl="1"/>
            <a:r>
              <a:rPr lang="it-IT" dirty="0" smtClean="0"/>
              <a:t>Osteoporosi</a:t>
            </a:r>
          </a:p>
          <a:p>
            <a:pPr marL="457200" lvl="1" indent="0">
              <a:buNone/>
            </a:pPr>
            <a:endParaRPr lang="it-IT" dirty="0"/>
          </a:p>
        </p:txBody>
      </p:sp>
    </p:spTree>
    <p:extLst>
      <p:ext uri="{BB962C8B-B14F-4D97-AF65-F5344CB8AC3E}">
        <p14:creationId xmlns:p14="http://schemas.microsoft.com/office/powerpoint/2010/main" val="914558266"/>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Complicanze Mediche </a:t>
            </a:r>
            <a:br>
              <a:rPr lang="it-IT" dirty="0" smtClean="0"/>
            </a:br>
            <a:r>
              <a:rPr lang="it-IT" dirty="0" smtClean="0"/>
              <a:t>Correlate alle Condotte di Eliminazione</a:t>
            </a:r>
            <a:endParaRPr lang="it-IT" dirty="0"/>
          </a:p>
        </p:txBody>
      </p:sp>
      <p:sp>
        <p:nvSpPr>
          <p:cNvPr id="3" name="Segnaposto contenuto 2"/>
          <p:cNvSpPr>
            <a:spLocks noGrp="1"/>
          </p:cNvSpPr>
          <p:nvPr>
            <p:ph idx="1"/>
          </p:nvPr>
        </p:nvSpPr>
        <p:spPr>
          <a:xfrm>
            <a:off x="457200" y="1746762"/>
            <a:ext cx="8229600" cy="4824216"/>
          </a:xfrm>
        </p:spPr>
        <p:txBody>
          <a:bodyPr>
            <a:normAutofit fontScale="85000" lnSpcReduction="20000"/>
          </a:bodyPr>
          <a:lstStyle/>
          <a:p>
            <a:pPr marL="514350" indent="-457200"/>
            <a:r>
              <a:rPr lang="it-IT" dirty="0" smtClean="0"/>
              <a:t>Metaboliche </a:t>
            </a:r>
          </a:p>
          <a:p>
            <a:pPr marL="914400" lvl="1" indent="-457200"/>
            <a:r>
              <a:rPr lang="it-IT" dirty="0" smtClean="0"/>
              <a:t>Anomalie elettrolitiche</a:t>
            </a:r>
          </a:p>
          <a:p>
            <a:pPr marL="914400" lvl="1" indent="-457200"/>
            <a:r>
              <a:rPr lang="it-IT" dirty="0" smtClean="0"/>
              <a:t>Alcalosi </a:t>
            </a:r>
            <a:r>
              <a:rPr lang="it-IT" dirty="0" err="1" smtClean="0"/>
              <a:t>ipokaliemica</a:t>
            </a:r>
            <a:r>
              <a:rPr lang="it-IT" dirty="0" smtClean="0"/>
              <a:t> </a:t>
            </a:r>
            <a:r>
              <a:rPr lang="it-IT" dirty="0" err="1" smtClean="0"/>
              <a:t>ipocloremica</a:t>
            </a:r>
            <a:endParaRPr lang="it-IT" dirty="0" smtClean="0"/>
          </a:p>
          <a:p>
            <a:pPr marL="514350" indent="-457200"/>
            <a:r>
              <a:rPr lang="it-IT" dirty="0" smtClean="0"/>
              <a:t>Digestive-gastrointestinali</a:t>
            </a:r>
          </a:p>
          <a:p>
            <a:pPr marL="914400" lvl="1" indent="-457200"/>
            <a:r>
              <a:rPr lang="it-IT" dirty="0" smtClean="0"/>
              <a:t>Infiammazione e dilatazione delle ghiandole salivari e pancreatiche: </a:t>
            </a:r>
            <a:r>
              <a:rPr lang="it-IT" dirty="0" err="1" smtClean="0"/>
              <a:t>iperamilasemia</a:t>
            </a:r>
            <a:endParaRPr lang="it-IT" dirty="0" smtClean="0"/>
          </a:p>
          <a:p>
            <a:pPr marL="914400" lvl="1" indent="-457200"/>
            <a:r>
              <a:rPr lang="it-IT" dirty="0" smtClean="0"/>
              <a:t>Erosione gastroesofagea</a:t>
            </a:r>
          </a:p>
          <a:p>
            <a:pPr marL="914400" lvl="1" indent="-457200"/>
            <a:r>
              <a:rPr lang="it-IT" dirty="0" smtClean="0"/>
              <a:t>Disfunzioni rettali con dilatazione della ampolla</a:t>
            </a:r>
          </a:p>
          <a:p>
            <a:pPr marL="514350" indent="-457200"/>
            <a:r>
              <a:rPr lang="it-IT" dirty="0" smtClean="0"/>
              <a:t>Dentarie</a:t>
            </a:r>
          </a:p>
          <a:p>
            <a:pPr marL="914400" lvl="1" indent="-457200"/>
            <a:r>
              <a:rPr lang="it-IT" dirty="0" smtClean="0"/>
              <a:t>Erosione dello smalto</a:t>
            </a:r>
          </a:p>
          <a:p>
            <a:pPr marL="514350" indent="-457200"/>
            <a:r>
              <a:rPr lang="it-IT" dirty="0" smtClean="0"/>
              <a:t>Neurologiche</a:t>
            </a:r>
          </a:p>
          <a:p>
            <a:pPr marL="914400" lvl="1" indent="-457200"/>
            <a:r>
              <a:rPr lang="it-IT" dirty="0" smtClean="0"/>
              <a:t>Crisi convulsive</a:t>
            </a:r>
          </a:p>
          <a:p>
            <a:pPr marL="914400" lvl="1" indent="-457200"/>
            <a:endParaRPr lang="it-IT" dirty="0"/>
          </a:p>
        </p:txBody>
      </p:sp>
    </p:spTree>
    <p:extLst>
      <p:ext uri="{BB962C8B-B14F-4D97-AF65-F5344CB8AC3E}">
        <p14:creationId xmlns:p14="http://schemas.microsoft.com/office/powerpoint/2010/main" val="179163478"/>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Esami di Laboratorio</a:t>
            </a:r>
            <a:endParaRPr lang="it-IT" dirty="0"/>
          </a:p>
        </p:txBody>
      </p:sp>
      <p:sp>
        <p:nvSpPr>
          <p:cNvPr id="3" name="Segnaposto contenuto 2"/>
          <p:cNvSpPr>
            <a:spLocks noGrp="1"/>
          </p:cNvSpPr>
          <p:nvPr>
            <p:ph idx="1"/>
          </p:nvPr>
        </p:nvSpPr>
        <p:spPr>
          <a:xfrm>
            <a:off x="457200" y="1746762"/>
            <a:ext cx="8229600" cy="4824216"/>
          </a:xfrm>
        </p:spPr>
        <p:txBody>
          <a:bodyPr>
            <a:normAutofit fontScale="85000" lnSpcReduction="20000"/>
          </a:bodyPr>
          <a:lstStyle/>
          <a:p>
            <a:pPr marL="514350" indent="-457200"/>
            <a:r>
              <a:rPr lang="it-IT" dirty="0" smtClean="0"/>
              <a:t>Gli esami laboratoristici non hanno significato nella diagnosi</a:t>
            </a:r>
          </a:p>
          <a:p>
            <a:pPr marL="514350" indent="-457200"/>
            <a:r>
              <a:rPr lang="it-IT" dirty="0" smtClean="0"/>
              <a:t>Aiutano tuttavia a valutare il grado di compromissione metabolica e generale della paziente</a:t>
            </a:r>
          </a:p>
          <a:p>
            <a:pPr marL="514350" indent="-457200"/>
            <a:r>
              <a:rPr lang="it-IT" dirty="0" smtClean="0"/>
              <a:t>In particolare sono da effettuare:</a:t>
            </a:r>
          </a:p>
          <a:p>
            <a:pPr marL="914400" lvl="1" indent="-457200"/>
            <a:r>
              <a:rPr lang="it-IT" dirty="0" smtClean="0"/>
              <a:t>Elettroliti sierici</a:t>
            </a:r>
          </a:p>
          <a:p>
            <a:pPr marL="914400" lvl="1" indent="-457200"/>
            <a:r>
              <a:rPr lang="it-IT" dirty="0" smtClean="0"/>
              <a:t>Funzionalità renale</a:t>
            </a:r>
          </a:p>
          <a:p>
            <a:pPr marL="914400" lvl="1" indent="-457200"/>
            <a:r>
              <a:rPr lang="it-IT" dirty="0" smtClean="0"/>
              <a:t>Colesterolemia</a:t>
            </a:r>
          </a:p>
          <a:p>
            <a:pPr marL="914400" lvl="1" indent="-457200"/>
            <a:r>
              <a:rPr lang="it-IT" dirty="0" smtClean="0"/>
              <a:t>ECG</a:t>
            </a:r>
          </a:p>
          <a:p>
            <a:pPr marL="914400" lvl="1" indent="-457200"/>
            <a:r>
              <a:rPr lang="it-IT" dirty="0" smtClean="0"/>
              <a:t>Glicemia</a:t>
            </a:r>
          </a:p>
          <a:p>
            <a:pPr marL="514350" indent="-457200"/>
            <a:r>
              <a:rPr lang="it-IT" dirty="0" smtClean="0"/>
              <a:t>Valutare attentamente i parametri vitali, in particolare la PA</a:t>
            </a:r>
            <a:endParaRPr lang="it-IT" dirty="0"/>
          </a:p>
        </p:txBody>
      </p:sp>
    </p:spTree>
    <p:extLst>
      <p:ext uri="{BB962C8B-B14F-4D97-AF65-F5344CB8AC3E}">
        <p14:creationId xmlns:p14="http://schemas.microsoft.com/office/powerpoint/2010/main" val="2315030978"/>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Diagnosi Differenziale</a:t>
            </a:r>
            <a:endParaRPr lang="it-IT" dirty="0"/>
          </a:p>
        </p:txBody>
      </p:sp>
      <p:sp>
        <p:nvSpPr>
          <p:cNvPr id="3" name="Segnaposto contenuto 2"/>
          <p:cNvSpPr>
            <a:spLocks noGrp="1"/>
          </p:cNvSpPr>
          <p:nvPr>
            <p:ph idx="1"/>
          </p:nvPr>
        </p:nvSpPr>
        <p:spPr>
          <a:xfrm>
            <a:off x="457200" y="1746762"/>
            <a:ext cx="8229600" cy="4824216"/>
          </a:xfrm>
        </p:spPr>
        <p:txBody>
          <a:bodyPr>
            <a:normAutofit/>
          </a:bodyPr>
          <a:lstStyle/>
          <a:p>
            <a:pPr marL="514350" indent="-457200"/>
            <a:r>
              <a:rPr lang="it-IT" dirty="0" smtClean="0"/>
              <a:t>Malattie organiche</a:t>
            </a:r>
          </a:p>
          <a:p>
            <a:pPr marL="914400" lvl="1" indent="-457200"/>
            <a:r>
              <a:rPr lang="it-IT" dirty="0" smtClean="0"/>
              <a:t>Tumore cerebrale</a:t>
            </a:r>
          </a:p>
          <a:p>
            <a:pPr marL="914400" lvl="1" indent="-457200"/>
            <a:r>
              <a:rPr lang="it-IT" dirty="0" smtClean="0"/>
              <a:t>Neoplasia sistemica</a:t>
            </a:r>
          </a:p>
          <a:p>
            <a:pPr marL="514350" indent="-457200"/>
            <a:r>
              <a:rPr lang="it-IT" dirty="0" smtClean="0"/>
              <a:t>Anoressia secondaria ad altra patologia psichiatrica</a:t>
            </a:r>
          </a:p>
          <a:p>
            <a:pPr marL="914400" lvl="1" indent="-457200"/>
            <a:r>
              <a:rPr lang="it-IT" dirty="0" smtClean="0"/>
              <a:t>Depressione</a:t>
            </a:r>
          </a:p>
          <a:p>
            <a:pPr marL="914400" lvl="1" indent="-457200"/>
            <a:r>
              <a:rPr lang="it-IT" dirty="0" smtClean="0"/>
              <a:t>Schizofrenia</a:t>
            </a:r>
          </a:p>
          <a:p>
            <a:pPr marL="914400" lvl="1" indent="-457200"/>
            <a:r>
              <a:rPr lang="it-IT" dirty="0" smtClean="0"/>
              <a:t>Disturbo di personalità</a:t>
            </a:r>
          </a:p>
          <a:p>
            <a:pPr marL="914400" lvl="1" indent="-457200"/>
            <a:r>
              <a:rPr lang="it-IT" dirty="0" smtClean="0"/>
              <a:t>Disturbi di somatizzazione e di conversione</a:t>
            </a:r>
            <a:endParaRPr lang="it-IT" dirty="0"/>
          </a:p>
        </p:txBody>
      </p:sp>
    </p:spTree>
    <p:extLst>
      <p:ext uri="{BB962C8B-B14F-4D97-AF65-F5344CB8AC3E}">
        <p14:creationId xmlns:p14="http://schemas.microsoft.com/office/powerpoint/2010/main" val="582575871"/>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Decorso e Prognosi</a:t>
            </a:r>
            <a:endParaRPr lang="it-IT" dirty="0"/>
          </a:p>
        </p:txBody>
      </p:sp>
      <p:sp>
        <p:nvSpPr>
          <p:cNvPr id="3" name="Segnaposto contenuto 2"/>
          <p:cNvSpPr>
            <a:spLocks noGrp="1"/>
          </p:cNvSpPr>
          <p:nvPr>
            <p:ph idx="1"/>
          </p:nvPr>
        </p:nvSpPr>
        <p:spPr>
          <a:xfrm>
            <a:off x="457200" y="1746762"/>
            <a:ext cx="8229600" cy="4824216"/>
          </a:xfrm>
        </p:spPr>
        <p:txBody>
          <a:bodyPr>
            <a:normAutofit lnSpcReduction="10000"/>
          </a:bodyPr>
          <a:lstStyle/>
          <a:p>
            <a:pPr marL="514350" indent="-457200"/>
            <a:r>
              <a:rPr lang="it-IT" dirty="0" smtClean="0"/>
              <a:t>Decorso assai variabile: </a:t>
            </a:r>
            <a:endParaRPr lang="it-IT" dirty="0"/>
          </a:p>
          <a:p>
            <a:pPr marL="914400" lvl="1" indent="-457200"/>
            <a:r>
              <a:rPr lang="it-IT" dirty="0" smtClean="0"/>
              <a:t>Remissioni spontanee</a:t>
            </a:r>
          </a:p>
          <a:p>
            <a:pPr marL="914400" lvl="1" indent="-457200"/>
            <a:r>
              <a:rPr lang="it-IT" dirty="0" smtClean="0"/>
              <a:t>Remissioni con trattamento</a:t>
            </a:r>
          </a:p>
          <a:p>
            <a:pPr marL="914400" lvl="1" indent="-457200"/>
            <a:r>
              <a:rPr lang="it-IT" dirty="0" smtClean="0"/>
              <a:t>Andamento fluttuante, con remissioni e ricadute</a:t>
            </a:r>
          </a:p>
          <a:p>
            <a:pPr marL="914400" lvl="1" indent="-457200"/>
            <a:r>
              <a:rPr lang="it-IT" dirty="0" smtClean="0"/>
              <a:t>Graduale deterioramento con </a:t>
            </a:r>
            <a:r>
              <a:rPr lang="it-IT" dirty="0" err="1" smtClean="0"/>
              <a:t>exitus</a:t>
            </a:r>
            <a:r>
              <a:rPr lang="it-IT" dirty="0" smtClean="0"/>
              <a:t> (tra il 5 ed il 18% dei pz affetti)</a:t>
            </a:r>
          </a:p>
          <a:p>
            <a:pPr marL="514350" indent="-457200"/>
            <a:r>
              <a:rPr lang="it-IT" dirty="0" smtClean="0"/>
              <a:t>In generale, prognosi non buona: anche nelle remissioni residuano preoccupazione per il cibo, limitazioni nelle relazioni sociali, assetto depressivo</a:t>
            </a:r>
            <a:endParaRPr lang="it-IT" dirty="0"/>
          </a:p>
        </p:txBody>
      </p:sp>
    </p:spTree>
    <p:extLst>
      <p:ext uri="{BB962C8B-B14F-4D97-AF65-F5344CB8AC3E}">
        <p14:creationId xmlns:p14="http://schemas.microsoft.com/office/powerpoint/2010/main" val="3275387146"/>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Trattamento</a:t>
            </a:r>
            <a:endParaRPr lang="it-IT" dirty="0"/>
          </a:p>
        </p:txBody>
      </p:sp>
      <p:sp>
        <p:nvSpPr>
          <p:cNvPr id="3" name="Segnaposto contenuto 2"/>
          <p:cNvSpPr>
            <a:spLocks noGrp="1"/>
          </p:cNvSpPr>
          <p:nvPr>
            <p:ph idx="1"/>
          </p:nvPr>
        </p:nvSpPr>
        <p:spPr>
          <a:xfrm>
            <a:off x="457200" y="1746762"/>
            <a:ext cx="8229600" cy="4824216"/>
          </a:xfrm>
        </p:spPr>
        <p:txBody>
          <a:bodyPr>
            <a:normAutofit lnSpcReduction="10000"/>
          </a:bodyPr>
          <a:lstStyle/>
          <a:p>
            <a:pPr marL="514350" indent="-457200"/>
            <a:r>
              <a:rPr lang="it-IT" dirty="0" smtClean="0"/>
              <a:t>Ricovero ospedaliero</a:t>
            </a:r>
          </a:p>
          <a:p>
            <a:pPr marL="514350" indent="-457200"/>
            <a:r>
              <a:rPr lang="it-IT" dirty="0" smtClean="0"/>
              <a:t>Ripristino dello stato nutrizionale</a:t>
            </a:r>
          </a:p>
          <a:p>
            <a:pPr marL="514350" indent="-457200"/>
            <a:r>
              <a:rPr lang="it-IT" dirty="0" smtClean="0"/>
              <a:t>Idratazione</a:t>
            </a:r>
          </a:p>
          <a:p>
            <a:pPr marL="514350" indent="-457200"/>
            <a:r>
              <a:rPr lang="it-IT" dirty="0" smtClean="0"/>
              <a:t>Ripristino dell’equilibrio elettrolitico</a:t>
            </a:r>
          </a:p>
          <a:p>
            <a:pPr marL="514350" indent="-457200"/>
            <a:r>
              <a:rPr lang="it-IT" dirty="0" smtClean="0"/>
              <a:t>Dal punto di vista psichiatrico è necessario un trattamento integrato che includa terapia comportamentale, psicoterapia individuale, psicoterapia familiari e in alcuni casi </a:t>
            </a:r>
            <a:r>
              <a:rPr lang="it-IT" dirty="0" err="1" smtClean="0"/>
              <a:t>psicofarmacoterapia</a:t>
            </a:r>
            <a:endParaRPr lang="it-IT" dirty="0"/>
          </a:p>
        </p:txBody>
      </p:sp>
    </p:spTree>
    <p:extLst>
      <p:ext uri="{BB962C8B-B14F-4D97-AF65-F5344CB8AC3E}">
        <p14:creationId xmlns:p14="http://schemas.microsoft.com/office/powerpoint/2010/main" val="4250603088"/>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Trattamento</a:t>
            </a:r>
            <a:endParaRPr lang="it-IT" dirty="0"/>
          </a:p>
        </p:txBody>
      </p:sp>
      <p:sp>
        <p:nvSpPr>
          <p:cNvPr id="3" name="Segnaposto contenuto 2"/>
          <p:cNvSpPr>
            <a:spLocks noGrp="1"/>
          </p:cNvSpPr>
          <p:nvPr>
            <p:ph idx="1"/>
          </p:nvPr>
        </p:nvSpPr>
        <p:spPr>
          <a:xfrm>
            <a:off x="457200" y="1746762"/>
            <a:ext cx="8229600" cy="4824216"/>
          </a:xfrm>
        </p:spPr>
        <p:txBody>
          <a:bodyPr>
            <a:normAutofit lnSpcReduction="10000"/>
          </a:bodyPr>
          <a:lstStyle/>
          <a:p>
            <a:pPr marL="514350" indent="-457200"/>
            <a:r>
              <a:rPr lang="it-IT" dirty="0" smtClean="0"/>
              <a:t>La decisione di ricoverare la paziente si basa sulle sue condizioni mediche e sul tipo di struttura necessaria per ottenerne la cooperazione</a:t>
            </a:r>
          </a:p>
          <a:p>
            <a:pPr marL="514350" indent="-457200"/>
            <a:r>
              <a:rPr lang="it-IT" dirty="0" smtClean="0"/>
              <a:t>Andrebbero trattate in reparto di medicina le pazienti che sono al di sotto del 20% del peso atteso</a:t>
            </a:r>
          </a:p>
          <a:p>
            <a:pPr marL="514350" indent="-457200"/>
            <a:r>
              <a:rPr lang="it-IT" dirty="0" smtClean="0"/>
              <a:t>Andrebbero trattate in reparto di psichiatria, con ricoveri a lungo termine, le pazienti che sono al di sotto del 30% del peso atteso</a:t>
            </a:r>
            <a:endParaRPr lang="it-IT" dirty="0"/>
          </a:p>
        </p:txBody>
      </p:sp>
    </p:spTree>
    <p:extLst>
      <p:ext uri="{BB962C8B-B14F-4D97-AF65-F5344CB8AC3E}">
        <p14:creationId xmlns:p14="http://schemas.microsoft.com/office/powerpoint/2010/main" val="449393519"/>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Trattamento</a:t>
            </a:r>
            <a:endParaRPr lang="it-IT" dirty="0"/>
          </a:p>
        </p:txBody>
      </p:sp>
      <p:sp>
        <p:nvSpPr>
          <p:cNvPr id="3" name="Segnaposto contenuto 2"/>
          <p:cNvSpPr>
            <a:spLocks noGrp="1"/>
          </p:cNvSpPr>
          <p:nvPr>
            <p:ph idx="1"/>
          </p:nvPr>
        </p:nvSpPr>
        <p:spPr>
          <a:xfrm>
            <a:off x="457200" y="1746762"/>
            <a:ext cx="8229600" cy="4824216"/>
          </a:xfrm>
        </p:spPr>
        <p:txBody>
          <a:bodyPr>
            <a:normAutofit fontScale="92500" lnSpcReduction="10000"/>
          </a:bodyPr>
          <a:lstStyle/>
          <a:p>
            <a:pPr marL="514350" indent="-457200"/>
            <a:r>
              <a:rPr lang="it-IT" dirty="0" smtClean="0"/>
              <a:t>È di grande rilevanza anche il lavoro del personale parasanitario e dell’ equipe nutrizionistica</a:t>
            </a:r>
          </a:p>
          <a:p>
            <a:pPr marL="514350" indent="-457200"/>
            <a:r>
              <a:rPr lang="it-IT" dirty="0" smtClean="0"/>
              <a:t>Andrebbero evitati atteggiamenti ambigui e di collusione con le parti patologiche della paziente</a:t>
            </a:r>
          </a:p>
          <a:p>
            <a:pPr marL="514350" indent="-457200"/>
            <a:r>
              <a:rPr lang="it-IT" dirty="0" smtClean="0"/>
              <a:t>È necessario mantenersi fermi ed utilizzare sia rinforzi positivi (elogi quando le cose migliorano), sia negativi (limitazione della attività fisica, limitazione della assunzione di lassativi)</a:t>
            </a:r>
            <a:endParaRPr lang="it-IT" dirty="0"/>
          </a:p>
        </p:txBody>
      </p:sp>
    </p:spTree>
    <p:extLst>
      <p:ext uri="{BB962C8B-B14F-4D97-AF65-F5344CB8AC3E}">
        <p14:creationId xmlns:p14="http://schemas.microsoft.com/office/powerpoint/2010/main" val="3948790589"/>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Trattamento</a:t>
            </a:r>
            <a:endParaRPr lang="it-IT" dirty="0"/>
          </a:p>
        </p:txBody>
      </p:sp>
      <p:sp>
        <p:nvSpPr>
          <p:cNvPr id="3" name="Segnaposto contenuto 2"/>
          <p:cNvSpPr>
            <a:spLocks noGrp="1"/>
          </p:cNvSpPr>
          <p:nvPr>
            <p:ph idx="1"/>
          </p:nvPr>
        </p:nvSpPr>
        <p:spPr>
          <a:xfrm>
            <a:off x="457200" y="1746762"/>
            <a:ext cx="8229600" cy="4824216"/>
          </a:xfrm>
        </p:spPr>
        <p:txBody>
          <a:bodyPr>
            <a:normAutofit fontScale="92500" lnSpcReduction="20000"/>
          </a:bodyPr>
          <a:lstStyle/>
          <a:p>
            <a:pPr marL="514350" indent="-457200"/>
            <a:r>
              <a:rPr lang="it-IT" dirty="0" smtClean="0"/>
              <a:t>È molto importante che il programma terapeutico complessivo sia individualizzato</a:t>
            </a:r>
          </a:p>
          <a:p>
            <a:pPr marL="514350" indent="-457200"/>
            <a:endParaRPr lang="it-IT" dirty="0"/>
          </a:p>
          <a:p>
            <a:pPr marL="514350" indent="-457200"/>
            <a:r>
              <a:rPr lang="it-IT" dirty="0" smtClean="0"/>
              <a:t>Spesso le pazienti anoressiche non hanno alcuna intenzione di essere trattate in senso psichiatrico (e nemmeno nutrizionale!!!)</a:t>
            </a:r>
          </a:p>
          <a:p>
            <a:pPr marL="514350" indent="-457200"/>
            <a:r>
              <a:rPr lang="it-IT" dirty="0" smtClean="0"/>
              <a:t>È raro che la paziente accetti il trattamento o ancor meno il ricovero. L’alleanza tra familiari e medico, la fiducia nel medico e nella sua equipe sono elementi fondamentali per convincere la paziente al trattamento</a:t>
            </a:r>
            <a:endParaRPr lang="it-IT" dirty="0"/>
          </a:p>
        </p:txBody>
      </p:sp>
    </p:spTree>
    <p:extLst>
      <p:ext uri="{BB962C8B-B14F-4D97-AF65-F5344CB8AC3E}">
        <p14:creationId xmlns:p14="http://schemas.microsoft.com/office/powerpoint/2010/main" val="2569056118"/>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Trattamento</a:t>
            </a:r>
            <a:endParaRPr lang="it-IT" dirty="0"/>
          </a:p>
        </p:txBody>
      </p:sp>
      <p:sp>
        <p:nvSpPr>
          <p:cNvPr id="3" name="Segnaposto contenuto 2"/>
          <p:cNvSpPr>
            <a:spLocks noGrp="1"/>
          </p:cNvSpPr>
          <p:nvPr>
            <p:ph idx="1"/>
          </p:nvPr>
        </p:nvSpPr>
        <p:spPr>
          <a:xfrm>
            <a:off x="457200" y="1746762"/>
            <a:ext cx="8229600" cy="4824216"/>
          </a:xfrm>
        </p:spPr>
        <p:txBody>
          <a:bodyPr>
            <a:normAutofit lnSpcReduction="10000"/>
          </a:bodyPr>
          <a:lstStyle/>
          <a:p>
            <a:pPr marL="514350" indent="-457200"/>
            <a:r>
              <a:rPr lang="it-IT" dirty="0" smtClean="0"/>
              <a:t>La paziente dovrebbe essere pesata ogni mattina, ad orari regolari, dopo aver svuotato la vescica</a:t>
            </a:r>
          </a:p>
          <a:p>
            <a:pPr marL="514350" indent="-457200"/>
            <a:r>
              <a:rPr lang="it-IT" dirty="0" smtClean="0"/>
              <a:t>La quantità giornaliera di liquidi assunti e urina escreta deve essere registrata</a:t>
            </a:r>
          </a:p>
          <a:p>
            <a:pPr marL="514350" indent="-457200"/>
            <a:r>
              <a:rPr lang="it-IT" dirty="0" smtClean="0"/>
              <a:t>Nel caso di vomito, va monitorato la tipologia e la quantità; va inoltre valutato se esistano delle condotte di autoinduzione</a:t>
            </a:r>
          </a:p>
          <a:p>
            <a:pPr marL="514350" indent="-457200"/>
            <a:r>
              <a:rPr lang="it-IT" dirty="0" smtClean="0"/>
              <a:t>Monitoraggio frequente degli elettroliti, per il rischio di </a:t>
            </a:r>
            <a:r>
              <a:rPr lang="it-IT" dirty="0" err="1" smtClean="0"/>
              <a:t>ipokalemia</a:t>
            </a:r>
            <a:endParaRPr lang="it-IT" dirty="0"/>
          </a:p>
        </p:txBody>
      </p:sp>
    </p:spTree>
    <p:extLst>
      <p:ext uri="{BB962C8B-B14F-4D97-AF65-F5344CB8AC3E}">
        <p14:creationId xmlns:p14="http://schemas.microsoft.com/office/powerpoint/2010/main" val="3540565063"/>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Trattamento</a:t>
            </a:r>
            <a:endParaRPr lang="it-IT" dirty="0"/>
          </a:p>
        </p:txBody>
      </p:sp>
      <p:sp>
        <p:nvSpPr>
          <p:cNvPr id="3" name="Segnaposto contenuto 2"/>
          <p:cNvSpPr>
            <a:spLocks noGrp="1"/>
          </p:cNvSpPr>
          <p:nvPr>
            <p:ph idx="1"/>
          </p:nvPr>
        </p:nvSpPr>
        <p:spPr>
          <a:xfrm>
            <a:off x="457200" y="1746762"/>
            <a:ext cx="8229600" cy="4824216"/>
          </a:xfrm>
        </p:spPr>
        <p:txBody>
          <a:bodyPr>
            <a:normAutofit lnSpcReduction="10000"/>
          </a:bodyPr>
          <a:lstStyle/>
          <a:p>
            <a:pPr marL="514350" indent="-457200"/>
            <a:r>
              <a:rPr lang="it-IT" dirty="0" smtClean="0"/>
              <a:t>Monitoraggio della assunzione di cibo durante i pasti</a:t>
            </a:r>
          </a:p>
          <a:p>
            <a:pPr marL="514350" indent="-457200"/>
            <a:r>
              <a:rPr lang="it-IT" dirty="0" smtClean="0"/>
              <a:t>Vigilanza sulla paziente per evitare che rigurgiti il cibo nelle due ore successive al pasto</a:t>
            </a:r>
          </a:p>
          <a:p>
            <a:pPr marL="514350" indent="-457200"/>
            <a:r>
              <a:rPr lang="it-IT" dirty="0" smtClean="0"/>
              <a:t>La stipsi può essere controllata con emollienti fecali, ma non con lassativi</a:t>
            </a:r>
          </a:p>
          <a:p>
            <a:pPr marL="514350" indent="-457200"/>
            <a:r>
              <a:rPr lang="it-IT" dirty="0" smtClean="0"/>
              <a:t>Nel caso compaia diarrea, è molto presumibile che la paziente stia assumendo lassativi di nascosto</a:t>
            </a:r>
            <a:endParaRPr lang="it-IT" dirty="0"/>
          </a:p>
        </p:txBody>
      </p:sp>
    </p:spTree>
    <p:extLst>
      <p:ext uri="{BB962C8B-B14F-4D97-AF65-F5344CB8AC3E}">
        <p14:creationId xmlns:p14="http://schemas.microsoft.com/office/powerpoint/2010/main" val="2615029360"/>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Anoressia Nervosa</a:t>
            </a:r>
            <a:br>
              <a:rPr lang="it-IT" dirty="0" smtClean="0"/>
            </a:br>
            <a:r>
              <a:rPr lang="it-IT" dirty="0" smtClean="0"/>
              <a:t>Trattamento</a:t>
            </a:r>
            <a:endParaRPr lang="it-IT" dirty="0"/>
          </a:p>
        </p:txBody>
      </p:sp>
      <p:sp>
        <p:nvSpPr>
          <p:cNvPr id="3" name="Segnaposto contenuto 2"/>
          <p:cNvSpPr>
            <a:spLocks noGrp="1"/>
          </p:cNvSpPr>
          <p:nvPr>
            <p:ph idx="1"/>
          </p:nvPr>
        </p:nvSpPr>
        <p:spPr>
          <a:xfrm>
            <a:off x="457200" y="1746762"/>
            <a:ext cx="8229600" cy="4824216"/>
          </a:xfrm>
        </p:spPr>
        <p:txBody>
          <a:bodyPr>
            <a:normAutofit/>
          </a:bodyPr>
          <a:lstStyle/>
          <a:p>
            <a:pPr marL="514350" indent="-457200"/>
            <a:r>
              <a:rPr lang="it-IT" dirty="0" smtClean="0"/>
              <a:t>La </a:t>
            </a:r>
            <a:r>
              <a:rPr lang="it-IT" dirty="0" err="1" smtClean="0"/>
              <a:t>rialimentazione</a:t>
            </a:r>
            <a:r>
              <a:rPr lang="it-IT" dirty="0" smtClean="0"/>
              <a:t> dovrebbe essere attentamente controllata dagli specialisti in nutrizione, per evitare sindromi da </a:t>
            </a:r>
            <a:r>
              <a:rPr lang="it-IT" dirty="0" err="1" smtClean="0"/>
              <a:t>refeeding</a:t>
            </a:r>
            <a:endParaRPr lang="it-IT" dirty="0" smtClean="0"/>
          </a:p>
          <a:p>
            <a:pPr marL="514350" indent="-457200"/>
            <a:r>
              <a:rPr lang="it-IT" dirty="0" smtClean="0"/>
              <a:t>Terapie nutrizionali </a:t>
            </a:r>
            <a:r>
              <a:rPr lang="it-IT" dirty="0" err="1" smtClean="0"/>
              <a:t>supportive</a:t>
            </a:r>
            <a:r>
              <a:rPr lang="it-IT" dirty="0" smtClean="0"/>
              <a:t> possono essere rappresentate dagli integratori o dalle sacche nutrizionali</a:t>
            </a:r>
          </a:p>
          <a:p>
            <a:pPr marL="514350" indent="-457200"/>
            <a:r>
              <a:rPr lang="it-IT" dirty="0" smtClean="0"/>
              <a:t>In casi molto avanzati può essere necessaria l’alimentazione parenterale, anche mediante </a:t>
            </a:r>
            <a:r>
              <a:rPr lang="it-IT" dirty="0" err="1" smtClean="0"/>
              <a:t>cateterizzazione</a:t>
            </a:r>
            <a:r>
              <a:rPr lang="it-IT" dirty="0" smtClean="0"/>
              <a:t> della vena centrale</a:t>
            </a:r>
            <a:endParaRPr lang="it-IT" dirty="0"/>
          </a:p>
        </p:txBody>
      </p:sp>
    </p:spTree>
    <p:extLst>
      <p:ext uri="{BB962C8B-B14F-4D97-AF65-F5344CB8AC3E}">
        <p14:creationId xmlns:p14="http://schemas.microsoft.com/office/powerpoint/2010/main" val="127135251"/>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Bulimia Nervosa</a:t>
            </a:r>
            <a:endParaRPr lang="it-IT" dirty="0"/>
          </a:p>
        </p:txBody>
      </p:sp>
      <p:sp>
        <p:nvSpPr>
          <p:cNvPr id="3" name="Segnaposto contenuto 2"/>
          <p:cNvSpPr>
            <a:spLocks noGrp="1"/>
          </p:cNvSpPr>
          <p:nvPr>
            <p:ph idx="1"/>
          </p:nvPr>
        </p:nvSpPr>
        <p:spPr>
          <a:xfrm>
            <a:off x="457200" y="1600200"/>
            <a:ext cx="8229600" cy="4887097"/>
          </a:xfrm>
        </p:spPr>
        <p:txBody>
          <a:bodyPr>
            <a:normAutofit fontScale="92500" lnSpcReduction="20000"/>
          </a:bodyPr>
          <a:lstStyle/>
          <a:p>
            <a:r>
              <a:rPr lang="it-IT" dirty="0" smtClean="0"/>
              <a:t>CRITERIO A</a:t>
            </a:r>
          </a:p>
          <a:p>
            <a:pPr marL="0" indent="0">
              <a:buNone/>
            </a:pPr>
            <a:r>
              <a:rPr lang="it-IT" dirty="0"/>
              <a:t>Ricorrenti </a:t>
            </a:r>
            <a:r>
              <a:rPr lang="it-IT" dirty="0" smtClean="0"/>
              <a:t>episodi di </a:t>
            </a:r>
            <a:r>
              <a:rPr lang="it-IT" dirty="0"/>
              <a:t>abbuffate. Un’abbuffata è caratterizzata da entrambi i seguenti.</a:t>
            </a:r>
            <a:br>
              <a:rPr lang="it-IT" dirty="0"/>
            </a:br>
            <a:r>
              <a:rPr lang="it-IT" dirty="0"/>
              <a:t>1) </a:t>
            </a:r>
            <a:r>
              <a:rPr lang="it-IT" dirty="0" err="1"/>
              <a:t>Mangiare,in</a:t>
            </a:r>
            <a:r>
              <a:rPr lang="it-IT" dirty="0"/>
              <a:t> un periodo di tempo circoscritto (per esempio nell’arco di due ore), una </a:t>
            </a:r>
            <a:r>
              <a:rPr lang="it-IT" dirty="0" err="1" smtClean="0"/>
              <a:t>quantita</a:t>
            </a:r>
            <a:r>
              <a:rPr lang="it-IT" dirty="0" smtClean="0"/>
              <a:t>̀ </a:t>
            </a:r>
            <a:r>
              <a:rPr lang="it-IT" dirty="0"/>
              <a:t>di cibo che è indiscutibilmente maggiore di quella che la maggior parte delle </a:t>
            </a:r>
            <a:r>
              <a:rPr lang="it-IT" dirty="0" smtClean="0"/>
              <a:t>persone </a:t>
            </a:r>
            <a:r>
              <a:rPr lang="it-IT" dirty="0"/>
              <a:t>mangerebbe nello stesso periodo di tempo in circostanze simili.</a:t>
            </a:r>
            <a:br>
              <a:rPr lang="it-IT" dirty="0"/>
            </a:br>
            <a:r>
              <a:rPr lang="it-IT" dirty="0"/>
              <a:t>2) Senso di mancanza di controllo sull’atto di mangiare durante l’episodio (per esempio </a:t>
            </a:r>
            <a:r>
              <a:rPr lang="it-IT" dirty="0" smtClean="0"/>
              <a:t>sentire </a:t>
            </a:r>
            <a:r>
              <a:rPr lang="it-IT" dirty="0"/>
              <a:t>di non poter smettere di mangiare o di non poter controllare cosa o quanto si sta mangiando). </a:t>
            </a:r>
            <a:endParaRPr lang="it-IT" dirty="0">
              <a:effectLst/>
            </a:endParaRPr>
          </a:p>
        </p:txBody>
      </p:sp>
    </p:spTree>
    <p:extLst>
      <p:ext uri="{BB962C8B-B14F-4D97-AF65-F5344CB8AC3E}">
        <p14:creationId xmlns:p14="http://schemas.microsoft.com/office/powerpoint/2010/main" val="167161840"/>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Bulimia Nervosa</a:t>
            </a:r>
            <a:endParaRPr lang="it-IT" dirty="0"/>
          </a:p>
        </p:txBody>
      </p:sp>
      <p:sp>
        <p:nvSpPr>
          <p:cNvPr id="3" name="Segnaposto contenuto 2"/>
          <p:cNvSpPr>
            <a:spLocks noGrp="1"/>
          </p:cNvSpPr>
          <p:nvPr>
            <p:ph idx="1"/>
          </p:nvPr>
        </p:nvSpPr>
        <p:spPr>
          <a:xfrm>
            <a:off x="457200" y="1600200"/>
            <a:ext cx="8229600" cy="5257800"/>
          </a:xfrm>
        </p:spPr>
        <p:txBody>
          <a:bodyPr>
            <a:normAutofit fontScale="92500" lnSpcReduction="10000"/>
          </a:bodyPr>
          <a:lstStyle/>
          <a:p>
            <a:r>
              <a:rPr lang="it-IT" dirty="0" smtClean="0"/>
              <a:t>CRITERIO B</a:t>
            </a:r>
          </a:p>
          <a:p>
            <a:pPr marL="0" indent="0">
              <a:buNone/>
            </a:pPr>
            <a:r>
              <a:rPr lang="it-IT" dirty="0"/>
              <a:t>Ricorrenti comportamenti di compenso volti a prevenire l’aumento di peso, come vomito autoindotto, abuso-uso improprio di lassativi, diuretici o altri farmaci; digiuno o esercizio fisico eccessivo. </a:t>
            </a:r>
          </a:p>
          <a:p>
            <a:pPr marL="366713" indent="0">
              <a:buNone/>
            </a:pPr>
            <a:endParaRPr lang="it-IT" dirty="0"/>
          </a:p>
          <a:p>
            <a:r>
              <a:rPr lang="it-IT" dirty="0" smtClean="0"/>
              <a:t>CRITERIO C</a:t>
            </a:r>
          </a:p>
          <a:p>
            <a:pPr marL="0" indent="0">
              <a:buNone/>
            </a:pPr>
            <a:r>
              <a:rPr lang="it-IT" dirty="0"/>
              <a:t>Le abbuffate compulsive e utilizzo improprio di mezzi di compenso avvengono in media almeno una volte a settimana per tre mesi. </a:t>
            </a:r>
            <a:endParaRPr lang="it-IT" dirty="0">
              <a:effectLst/>
            </a:endParaRPr>
          </a:p>
        </p:txBody>
      </p:sp>
    </p:spTree>
    <p:extLst>
      <p:ext uri="{BB962C8B-B14F-4D97-AF65-F5344CB8AC3E}">
        <p14:creationId xmlns:p14="http://schemas.microsoft.com/office/powerpoint/2010/main" val="2888806796"/>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Bulimia Nervosa</a:t>
            </a:r>
            <a:endParaRPr lang="it-IT" dirty="0"/>
          </a:p>
        </p:txBody>
      </p:sp>
      <p:sp>
        <p:nvSpPr>
          <p:cNvPr id="3" name="Segnaposto contenuto 2"/>
          <p:cNvSpPr>
            <a:spLocks noGrp="1"/>
          </p:cNvSpPr>
          <p:nvPr>
            <p:ph idx="1"/>
          </p:nvPr>
        </p:nvSpPr>
        <p:spPr>
          <a:xfrm>
            <a:off x="457200" y="1600200"/>
            <a:ext cx="8229600" cy="5257800"/>
          </a:xfrm>
        </p:spPr>
        <p:txBody>
          <a:bodyPr>
            <a:normAutofit fontScale="85000" lnSpcReduction="20000"/>
          </a:bodyPr>
          <a:lstStyle/>
          <a:p>
            <a:r>
              <a:rPr lang="it-IT" dirty="0" smtClean="0"/>
              <a:t>CRITERIO D</a:t>
            </a:r>
          </a:p>
          <a:p>
            <a:pPr marL="0" indent="0">
              <a:buNone/>
            </a:pPr>
            <a:r>
              <a:rPr lang="it-IT" dirty="0"/>
              <a:t>La valutazione di sé è </a:t>
            </a:r>
            <a:r>
              <a:rPr lang="it-IT" dirty="0" err="1"/>
              <a:t>inappropriatamente</a:t>
            </a:r>
            <a:r>
              <a:rPr lang="it-IT" dirty="0"/>
              <a:t> influenzata dalla forma e dal peso del corpo. </a:t>
            </a:r>
          </a:p>
          <a:p>
            <a:pPr marL="366713" indent="0">
              <a:buNone/>
            </a:pPr>
            <a:endParaRPr lang="it-IT" dirty="0"/>
          </a:p>
          <a:p>
            <a:r>
              <a:rPr lang="it-IT" dirty="0" smtClean="0"/>
              <a:t>CRITERIO E</a:t>
            </a:r>
          </a:p>
          <a:p>
            <a:pPr marL="0" indent="0">
              <a:buNone/>
            </a:pPr>
            <a:r>
              <a:rPr lang="it-IT" dirty="0"/>
              <a:t>l disturbo non si riscontra soltanto nel corso di episodi di anoressia nervosa. </a:t>
            </a:r>
          </a:p>
          <a:p>
            <a:pPr marL="0" indent="0" algn="ctr">
              <a:buNone/>
            </a:pPr>
            <a:r>
              <a:rPr lang="it-IT" b="1" dirty="0"/>
              <a:t>ATTUALE SEVERITA’</a:t>
            </a:r>
            <a:br>
              <a:rPr lang="it-IT" b="1" dirty="0"/>
            </a:br>
            <a:r>
              <a:rPr lang="it-IT" b="1" dirty="0"/>
              <a:t>Episodi compensatori inappropriati a settimana: </a:t>
            </a:r>
            <a:endParaRPr lang="it-IT" b="1" dirty="0" smtClean="0"/>
          </a:p>
          <a:p>
            <a:pPr marL="0" indent="0" algn="ctr">
              <a:buNone/>
            </a:pPr>
            <a:r>
              <a:rPr lang="it-IT" b="1" dirty="0" smtClean="0"/>
              <a:t>Lieve</a:t>
            </a:r>
            <a:r>
              <a:rPr lang="it-IT" b="1" dirty="0"/>
              <a:t>: 1-3</a:t>
            </a:r>
            <a:br>
              <a:rPr lang="it-IT" b="1" dirty="0"/>
            </a:br>
            <a:r>
              <a:rPr lang="it-IT" b="1" dirty="0"/>
              <a:t>Moderata: 4-7</a:t>
            </a:r>
            <a:br>
              <a:rPr lang="it-IT" b="1" dirty="0"/>
            </a:br>
            <a:r>
              <a:rPr lang="it-IT" b="1" dirty="0"/>
              <a:t>Severa: 8-13</a:t>
            </a:r>
            <a:br>
              <a:rPr lang="it-IT" b="1" dirty="0"/>
            </a:br>
            <a:r>
              <a:rPr lang="it-IT" b="1" dirty="0"/>
              <a:t>Estrema: 14 o </a:t>
            </a:r>
            <a:r>
              <a:rPr lang="it-IT" b="1" dirty="0" err="1"/>
              <a:t>piu</a:t>
            </a:r>
            <a:r>
              <a:rPr lang="it-IT" b="1" dirty="0"/>
              <a:t>̀ </a:t>
            </a:r>
            <a:endParaRPr lang="it-IT" dirty="0">
              <a:effectLst/>
            </a:endParaRPr>
          </a:p>
        </p:txBody>
      </p:sp>
    </p:spTree>
    <p:extLst>
      <p:ext uri="{BB962C8B-B14F-4D97-AF65-F5344CB8AC3E}">
        <p14:creationId xmlns:p14="http://schemas.microsoft.com/office/powerpoint/2010/main" val="40297371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Bulimia Nervosa</a:t>
            </a:r>
            <a:endParaRPr lang="it-IT" dirty="0"/>
          </a:p>
        </p:txBody>
      </p:sp>
      <p:sp>
        <p:nvSpPr>
          <p:cNvPr id="3" name="Segnaposto contenuto 2"/>
          <p:cNvSpPr>
            <a:spLocks noGrp="1"/>
          </p:cNvSpPr>
          <p:nvPr>
            <p:ph idx="1"/>
          </p:nvPr>
        </p:nvSpPr>
        <p:spPr>
          <a:xfrm>
            <a:off x="457200" y="1600200"/>
            <a:ext cx="8229600" cy="5257800"/>
          </a:xfrm>
        </p:spPr>
        <p:txBody>
          <a:bodyPr>
            <a:normAutofit fontScale="92500" lnSpcReduction="10000"/>
          </a:bodyPr>
          <a:lstStyle/>
          <a:p>
            <a:r>
              <a:rPr lang="it-IT" dirty="0" smtClean="0"/>
              <a:t>Più frequente della anoressia nervosa</a:t>
            </a:r>
          </a:p>
          <a:p>
            <a:r>
              <a:rPr lang="it-IT" dirty="0" smtClean="0"/>
              <a:t>Colpisce l’1-3% delle giovani donne</a:t>
            </a:r>
          </a:p>
          <a:p>
            <a:r>
              <a:rPr lang="it-IT" dirty="0" smtClean="0"/>
              <a:t>È più frequente nelle donne che negli uomini</a:t>
            </a:r>
          </a:p>
          <a:p>
            <a:r>
              <a:rPr lang="it-IT" dirty="0" smtClean="0"/>
              <a:t>Ha un esordio più tardivo rispetto alla anoressia, in seconda adolescenza o nella giovane età adulta</a:t>
            </a:r>
          </a:p>
          <a:p>
            <a:r>
              <a:rPr lang="it-IT" dirty="0" smtClean="0"/>
              <a:t>Sintomi bulimici isolati, abbuffate e condotte di eliminazione, sono descritti nel 40% delle ragazze in età universitaria</a:t>
            </a:r>
          </a:p>
          <a:p>
            <a:r>
              <a:rPr lang="it-IT" dirty="0" smtClean="0"/>
              <a:t>In genere il peso è mantenuto normale; possono esserci delle “puntate” sottopeso o sovrappeso, oppure obesità</a:t>
            </a:r>
          </a:p>
        </p:txBody>
      </p:sp>
    </p:spTree>
    <p:extLst>
      <p:ext uri="{BB962C8B-B14F-4D97-AF65-F5344CB8AC3E}">
        <p14:creationId xmlns:p14="http://schemas.microsoft.com/office/powerpoint/2010/main" val="14377246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Eziopatogenesi</a:t>
            </a:r>
            <a:endParaRPr lang="it-IT" dirty="0"/>
          </a:p>
        </p:txBody>
      </p:sp>
      <p:sp>
        <p:nvSpPr>
          <p:cNvPr id="3" name="Segnaposto contenuto 2"/>
          <p:cNvSpPr>
            <a:spLocks noGrp="1"/>
          </p:cNvSpPr>
          <p:nvPr>
            <p:ph idx="1"/>
          </p:nvPr>
        </p:nvSpPr>
        <p:spPr>
          <a:xfrm>
            <a:off x="457200" y="1600200"/>
            <a:ext cx="8229600" cy="5257800"/>
          </a:xfrm>
        </p:spPr>
        <p:txBody>
          <a:bodyPr>
            <a:normAutofit/>
          </a:bodyPr>
          <a:lstStyle/>
          <a:p>
            <a:r>
              <a:rPr lang="it-IT" dirty="0" smtClean="0"/>
              <a:t>Possibile mediazione serotoninergica</a:t>
            </a:r>
          </a:p>
          <a:p>
            <a:r>
              <a:rPr lang="it-IT" dirty="0" smtClean="0"/>
              <a:t>Possibili scompensi nel circuito del reward e del controllo istintivo, in particolare nella neurotrasmissione dopaminergica e </a:t>
            </a:r>
            <a:r>
              <a:rPr lang="it-IT" dirty="0" err="1" smtClean="0"/>
              <a:t>oppioidergica</a:t>
            </a:r>
            <a:endParaRPr lang="it-IT" dirty="0" smtClean="0"/>
          </a:p>
          <a:p>
            <a:r>
              <a:rPr lang="it-IT" dirty="0" smtClean="0"/>
              <a:t>Rinforzo sociale: successo e magrezza sono valori imprescindibili e connessi</a:t>
            </a:r>
          </a:p>
          <a:p>
            <a:r>
              <a:rPr lang="it-IT" dirty="0" smtClean="0"/>
              <a:t>Quadro familiare spesso burrascoso e conflittuale, con minore apparenza di unità</a:t>
            </a:r>
          </a:p>
        </p:txBody>
      </p:sp>
    </p:spTree>
    <p:extLst>
      <p:ext uri="{BB962C8B-B14F-4D97-AF65-F5344CB8AC3E}">
        <p14:creationId xmlns:p14="http://schemas.microsoft.com/office/powerpoint/2010/main" val="4031947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Eziopatogenesi</a:t>
            </a:r>
            <a:endParaRPr lang="it-IT" dirty="0"/>
          </a:p>
        </p:txBody>
      </p:sp>
      <p:sp>
        <p:nvSpPr>
          <p:cNvPr id="3" name="Segnaposto contenuto 2"/>
          <p:cNvSpPr>
            <a:spLocks noGrp="1"/>
          </p:cNvSpPr>
          <p:nvPr>
            <p:ph idx="1"/>
          </p:nvPr>
        </p:nvSpPr>
        <p:spPr>
          <a:xfrm>
            <a:off x="457200" y="1600200"/>
            <a:ext cx="8229600" cy="5257800"/>
          </a:xfrm>
        </p:spPr>
        <p:txBody>
          <a:bodyPr>
            <a:normAutofit lnSpcReduction="10000"/>
          </a:bodyPr>
          <a:lstStyle/>
          <a:p>
            <a:r>
              <a:rPr lang="it-IT" dirty="0" smtClean="0"/>
              <a:t>Le pazienti bulimiche tendono a percepirsi abbandonate e rifiutate; hanno difficoltà di separazione</a:t>
            </a:r>
          </a:p>
          <a:p>
            <a:r>
              <a:rPr lang="it-IT" dirty="0" smtClean="0"/>
              <a:t>Spesso utilizzano la scissione e la idealizzazione</a:t>
            </a:r>
          </a:p>
          <a:p>
            <a:r>
              <a:rPr lang="it-IT" dirty="0" smtClean="0"/>
              <a:t>È possibile che abbiano esperienze traumatiche</a:t>
            </a:r>
          </a:p>
          <a:p>
            <a:r>
              <a:rPr lang="it-IT" dirty="0" smtClean="0"/>
              <a:t>La forte ambivalenza verso le figure rilevanti (oggetti interni) è evidenziata dalla dinamica ambivalente verso il cibo: ingestione/rigetto</a:t>
            </a:r>
          </a:p>
        </p:txBody>
      </p:sp>
    </p:spTree>
    <p:extLst>
      <p:ext uri="{BB962C8B-B14F-4D97-AF65-F5344CB8AC3E}">
        <p14:creationId xmlns:p14="http://schemas.microsoft.com/office/powerpoint/2010/main" val="10777597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Clinica</a:t>
            </a:r>
            <a:endParaRPr lang="it-IT" dirty="0"/>
          </a:p>
        </p:txBody>
      </p:sp>
      <p:sp>
        <p:nvSpPr>
          <p:cNvPr id="3" name="Segnaposto contenuto 2"/>
          <p:cNvSpPr>
            <a:spLocks noGrp="1"/>
          </p:cNvSpPr>
          <p:nvPr>
            <p:ph idx="1"/>
          </p:nvPr>
        </p:nvSpPr>
        <p:spPr/>
        <p:txBody>
          <a:bodyPr>
            <a:normAutofit fontScale="92500"/>
          </a:bodyPr>
          <a:lstStyle/>
          <a:p>
            <a:r>
              <a:rPr lang="it-IT" dirty="0" smtClean="0"/>
              <a:t>Il vomito è la principale condotta di eliminazione; spesso viene prodotto introducendosi un dito in gola</a:t>
            </a:r>
          </a:p>
          <a:p>
            <a:r>
              <a:rPr lang="it-IT" dirty="0" smtClean="0"/>
              <a:t>Il vomito riduce il senso di gonfiore addominale e permette alla paziente di continuare a mangiare senza paura di aumentare di peso</a:t>
            </a:r>
          </a:p>
          <a:p>
            <a:r>
              <a:rPr lang="it-IT" dirty="0" smtClean="0"/>
              <a:t>Le abbuffate sono invece seguite da intensa tristezza e demoralizzazione, nota come </a:t>
            </a:r>
            <a:r>
              <a:rPr lang="it-IT" i="1" dirty="0" smtClean="0"/>
              <a:t>angoscia post-abbuffata</a:t>
            </a:r>
            <a:endParaRPr lang="it-IT" dirty="0"/>
          </a:p>
        </p:txBody>
      </p:sp>
    </p:spTree>
    <p:extLst>
      <p:ext uri="{BB962C8B-B14F-4D97-AF65-F5344CB8AC3E}">
        <p14:creationId xmlns:p14="http://schemas.microsoft.com/office/powerpoint/2010/main" val="35709644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5008359"/>
          </a:xfrm>
        </p:spPr>
        <p:txBody>
          <a:bodyPr>
            <a:normAutofit fontScale="92500" lnSpcReduction="20000"/>
          </a:bodyPr>
          <a:lstStyle/>
          <a:p>
            <a:r>
              <a:rPr lang="it-IT" dirty="0" smtClean="0"/>
              <a:t>Durante le abbuffate vengono ingeriti soprattutto cibi dolci, in maniera rapida e vorace, spesso senza nemmeno masticare</a:t>
            </a:r>
          </a:p>
          <a:p>
            <a:r>
              <a:rPr lang="it-IT" dirty="0" smtClean="0"/>
              <a:t>In taluni casi però può esserci una completa perdita di controllo, per cui i cibi possono essere assunti in maniera disordinata, spesso con associazioni disgustose</a:t>
            </a:r>
          </a:p>
          <a:p>
            <a:r>
              <a:rPr lang="it-IT" dirty="0" smtClean="0"/>
              <a:t>Le pazienti sono assillate dalla propria immagine corporea e dal loro aspetto</a:t>
            </a:r>
          </a:p>
          <a:p>
            <a:r>
              <a:rPr lang="it-IT" dirty="0" smtClean="0"/>
              <a:t>Sono molto preoccupate da come gli altri le vedono e desiderano essere sessualmente attraenti</a:t>
            </a:r>
            <a:endParaRPr lang="it-IT" dirty="0"/>
          </a:p>
        </p:txBody>
      </p:sp>
    </p:spTree>
    <p:extLst>
      <p:ext uri="{BB962C8B-B14F-4D97-AF65-F5344CB8AC3E}">
        <p14:creationId xmlns:p14="http://schemas.microsoft.com/office/powerpoint/2010/main" val="41856819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5008359"/>
          </a:xfrm>
        </p:spPr>
        <p:txBody>
          <a:bodyPr>
            <a:normAutofit/>
          </a:bodyPr>
          <a:lstStyle/>
          <a:p>
            <a:r>
              <a:rPr lang="it-IT" dirty="0" smtClean="0"/>
              <a:t>Queste pazienti in genere sono espansive, colleriche e impulsive</a:t>
            </a:r>
          </a:p>
          <a:p>
            <a:r>
              <a:rPr lang="it-IT" dirty="0" smtClean="0"/>
              <a:t>Possono essere associati dipendenza da alcool, </a:t>
            </a:r>
            <a:r>
              <a:rPr lang="it-IT" dirty="0" err="1" smtClean="0"/>
              <a:t>discontrolli</a:t>
            </a:r>
            <a:r>
              <a:rPr lang="it-IT" dirty="0" smtClean="0"/>
              <a:t> impulsivi, labilità affettiva (inclusi tentativi suicidari)</a:t>
            </a:r>
          </a:p>
          <a:p>
            <a:r>
              <a:rPr lang="it-IT" dirty="0" smtClean="0"/>
              <a:t>Spesso hanno relazioni sessuali autodistruttive; sono comunque più attive sessualmente delle anoressiche</a:t>
            </a:r>
            <a:endParaRPr lang="it-IT" dirty="0"/>
          </a:p>
        </p:txBody>
      </p:sp>
    </p:spTree>
    <p:extLst>
      <p:ext uri="{BB962C8B-B14F-4D97-AF65-F5344CB8AC3E}">
        <p14:creationId xmlns:p14="http://schemas.microsoft.com/office/powerpoint/2010/main" val="8522154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Clinica</a:t>
            </a:r>
            <a:endParaRPr lang="it-IT" dirty="0"/>
          </a:p>
        </p:txBody>
      </p:sp>
      <p:sp>
        <p:nvSpPr>
          <p:cNvPr id="3" name="Segnaposto contenuto 2"/>
          <p:cNvSpPr>
            <a:spLocks noGrp="1"/>
          </p:cNvSpPr>
          <p:nvPr>
            <p:ph idx="1"/>
          </p:nvPr>
        </p:nvSpPr>
        <p:spPr>
          <a:xfrm>
            <a:off x="457200" y="1600200"/>
            <a:ext cx="8229600" cy="5008359"/>
          </a:xfrm>
        </p:spPr>
        <p:txBody>
          <a:bodyPr>
            <a:normAutofit/>
          </a:bodyPr>
          <a:lstStyle/>
          <a:p>
            <a:r>
              <a:rPr lang="it-IT" dirty="0" smtClean="0"/>
              <a:t>Molto frequente l’associazione con: </a:t>
            </a:r>
          </a:p>
          <a:p>
            <a:pPr lvl="1"/>
            <a:r>
              <a:rPr lang="it-IT" dirty="0"/>
              <a:t>D</a:t>
            </a:r>
            <a:r>
              <a:rPr lang="it-IT" dirty="0" smtClean="0"/>
              <a:t>isturbi dell’umore </a:t>
            </a:r>
          </a:p>
          <a:p>
            <a:pPr lvl="1"/>
            <a:r>
              <a:rPr lang="it-IT" dirty="0" smtClean="0"/>
              <a:t>Disturbi del controllo degli impulsi</a:t>
            </a:r>
          </a:p>
          <a:p>
            <a:pPr lvl="1"/>
            <a:r>
              <a:rPr lang="it-IT" dirty="0" smtClean="0"/>
              <a:t>Disturbi da uso di sostanze</a:t>
            </a:r>
          </a:p>
          <a:p>
            <a:pPr lvl="1"/>
            <a:r>
              <a:rPr lang="it-IT" dirty="0" smtClean="0"/>
              <a:t>Disturbi di personalità, soprattutto del cluster emotivo/drammatico</a:t>
            </a:r>
          </a:p>
          <a:p>
            <a:pPr lvl="1"/>
            <a:r>
              <a:rPr lang="it-IT" dirty="0" smtClean="0"/>
              <a:t>Disturbi dissociativi</a:t>
            </a:r>
            <a:endParaRPr lang="it-IT" dirty="0"/>
          </a:p>
        </p:txBody>
      </p:sp>
    </p:spTree>
    <p:extLst>
      <p:ext uri="{BB962C8B-B14F-4D97-AF65-F5344CB8AC3E}">
        <p14:creationId xmlns:p14="http://schemas.microsoft.com/office/powerpoint/2010/main" val="18383201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Complicanze Mediche</a:t>
            </a:r>
            <a:endParaRPr lang="it-IT" dirty="0"/>
          </a:p>
        </p:txBody>
      </p:sp>
      <p:sp>
        <p:nvSpPr>
          <p:cNvPr id="3" name="Segnaposto contenuto 2"/>
          <p:cNvSpPr>
            <a:spLocks noGrp="1"/>
          </p:cNvSpPr>
          <p:nvPr>
            <p:ph idx="1"/>
          </p:nvPr>
        </p:nvSpPr>
        <p:spPr>
          <a:xfrm>
            <a:off x="457200" y="1600200"/>
            <a:ext cx="8229600" cy="5008359"/>
          </a:xfrm>
        </p:spPr>
        <p:txBody>
          <a:bodyPr>
            <a:normAutofit fontScale="85000" lnSpcReduction="20000"/>
          </a:bodyPr>
          <a:lstStyle/>
          <a:p>
            <a:r>
              <a:rPr lang="it-IT" dirty="0" err="1" smtClean="0"/>
              <a:t>Ipokaliemia</a:t>
            </a:r>
            <a:r>
              <a:rPr lang="it-IT" dirty="0" smtClean="0"/>
              <a:t> da vomito o da lassativi</a:t>
            </a:r>
          </a:p>
          <a:p>
            <a:r>
              <a:rPr lang="it-IT" dirty="0" smtClean="0"/>
              <a:t>Alcalosi </a:t>
            </a:r>
            <a:r>
              <a:rPr lang="it-IT" dirty="0" err="1" smtClean="0"/>
              <a:t>ipocloremica</a:t>
            </a:r>
            <a:endParaRPr lang="it-IT" dirty="0" smtClean="0"/>
          </a:p>
          <a:p>
            <a:r>
              <a:rPr lang="it-IT" dirty="0" smtClean="0"/>
              <a:t>Lacerazioni gastriche o esofagee da vomito</a:t>
            </a:r>
          </a:p>
          <a:p>
            <a:r>
              <a:rPr lang="it-IT" dirty="0" smtClean="0"/>
              <a:t>Rottura di stomaco da abbuffata</a:t>
            </a:r>
          </a:p>
          <a:p>
            <a:r>
              <a:rPr lang="it-IT" dirty="0" smtClean="0"/>
              <a:t>Perdita di smalto dentario e carie</a:t>
            </a:r>
          </a:p>
          <a:p>
            <a:r>
              <a:rPr lang="it-IT" dirty="0" smtClean="0"/>
              <a:t>Facies a gatto per ipertrofia ghiandole salivari</a:t>
            </a:r>
          </a:p>
          <a:p>
            <a:r>
              <a:rPr lang="it-IT" dirty="0" err="1"/>
              <a:t>I</a:t>
            </a:r>
            <a:r>
              <a:rPr lang="it-IT" dirty="0" err="1" smtClean="0"/>
              <a:t>peramilasemia</a:t>
            </a:r>
            <a:endParaRPr lang="it-IT" dirty="0" smtClean="0"/>
          </a:p>
          <a:p>
            <a:r>
              <a:rPr lang="it-IT" dirty="0" smtClean="0"/>
              <a:t>Vanno valutati attentamente squilibri elettrolitici</a:t>
            </a:r>
          </a:p>
          <a:p>
            <a:r>
              <a:rPr lang="it-IT" dirty="0" smtClean="0"/>
              <a:t>“Segno </a:t>
            </a:r>
            <a:r>
              <a:rPr lang="it-IT" dirty="0"/>
              <a:t>di </a:t>
            </a:r>
            <a:r>
              <a:rPr lang="it-IT" dirty="0" err="1" smtClean="0"/>
              <a:t>Russel</a:t>
            </a:r>
            <a:r>
              <a:rPr lang="it-IT" dirty="0" smtClean="0"/>
              <a:t>”: formazione </a:t>
            </a:r>
            <a:r>
              <a:rPr lang="it-IT" dirty="0"/>
              <a:t>callosa </a:t>
            </a:r>
            <a:r>
              <a:rPr lang="it-IT" dirty="0" smtClean="0"/>
              <a:t>sul </a:t>
            </a:r>
            <a:r>
              <a:rPr lang="it-IT" dirty="0"/>
              <a:t>dorso della mano, causata dal ripetuto sfregamento con gli incisivi superiori durante l'introduzione delle dita nel cavo orale, per l'induzione del vomito</a:t>
            </a:r>
          </a:p>
        </p:txBody>
      </p:sp>
    </p:spTree>
    <p:extLst>
      <p:ext uri="{BB962C8B-B14F-4D97-AF65-F5344CB8AC3E}">
        <p14:creationId xmlns:p14="http://schemas.microsoft.com/office/powerpoint/2010/main" val="11973521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Decorso e Prognosi</a:t>
            </a:r>
            <a:endParaRPr lang="it-IT" dirty="0"/>
          </a:p>
        </p:txBody>
      </p:sp>
      <p:sp>
        <p:nvSpPr>
          <p:cNvPr id="3" name="Segnaposto contenuto 2"/>
          <p:cNvSpPr>
            <a:spLocks noGrp="1"/>
          </p:cNvSpPr>
          <p:nvPr>
            <p:ph idx="1"/>
          </p:nvPr>
        </p:nvSpPr>
        <p:spPr>
          <a:xfrm>
            <a:off x="457200" y="1600200"/>
            <a:ext cx="8229600" cy="5008359"/>
          </a:xfrm>
        </p:spPr>
        <p:txBody>
          <a:bodyPr>
            <a:normAutofit/>
          </a:bodyPr>
          <a:lstStyle/>
          <a:p>
            <a:r>
              <a:rPr lang="it-IT" dirty="0" smtClean="0"/>
              <a:t>In genere, prognosi migliore della anoressia</a:t>
            </a:r>
          </a:p>
          <a:p>
            <a:r>
              <a:rPr lang="it-IT" dirty="0" smtClean="0"/>
              <a:t>Decorso cronico con recidive e remissioni</a:t>
            </a:r>
          </a:p>
          <a:p>
            <a:r>
              <a:rPr lang="it-IT" dirty="0" smtClean="0"/>
              <a:t>Tra le pazienti che intraprendono il trattamento, circa il 50% va in remissione, con buona persistenza a 5 anni dei miglioramenti clinici</a:t>
            </a:r>
          </a:p>
          <a:p>
            <a:r>
              <a:rPr lang="it-IT" dirty="0" smtClean="0"/>
              <a:t>Tuttavia spesso esitano sintomi residui</a:t>
            </a:r>
          </a:p>
          <a:p>
            <a:r>
              <a:rPr lang="it-IT" dirty="0" smtClean="0"/>
              <a:t>Una percentuale minore di casi ha forme più aggressive che richiedono ospedalizzazione</a:t>
            </a:r>
            <a:endParaRPr lang="it-IT" dirty="0"/>
          </a:p>
        </p:txBody>
      </p:sp>
    </p:spTree>
    <p:extLst>
      <p:ext uri="{BB962C8B-B14F-4D97-AF65-F5344CB8AC3E}">
        <p14:creationId xmlns:p14="http://schemas.microsoft.com/office/powerpoint/2010/main" val="219530674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Trattamento</a:t>
            </a:r>
            <a:endParaRPr lang="it-IT" dirty="0"/>
          </a:p>
        </p:txBody>
      </p:sp>
      <p:sp>
        <p:nvSpPr>
          <p:cNvPr id="3" name="Segnaposto contenuto 2"/>
          <p:cNvSpPr>
            <a:spLocks noGrp="1"/>
          </p:cNvSpPr>
          <p:nvPr>
            <p:ph idx="1"/>
          </p:nvPr>
        </p:nvSpPr>
        <p:spPr>
          <a:xfrm>
            <a:off x="457200" y="1600200"/>
            <a:ext cx="8229600" cy="5008359"/>
          </a:xfrm>
        </p:spPr>
        <p:txBody>
          <a:bodyPr>
            <a:normAutofit fontScale="92500"/>
          </a:bodyPr>
          <a:lstStyle/>
          <a:p>
            <a:r>
              <a:rPr lang="it-IT" dirty="0" smtClean="0"/>
              <a:t>In genere l’approccio è multidisciplinare, comprendendo la valutazione e la terapia nutrizionale, la psicoterapia individuale, di gruppo e/o familiare, la farmacoterapia</a:t>
            </a:r>
          </a:p>
          <a:p>
            <a:r>
              <a:rPr lang="it-IT" dirty="0" smtClean="0"/>
              <a:t>Solo raramente c’è necessità di ospedalizzazione</a:t>
            </a:r>
          </a:p>
          <a:p>
            <a:r>
              <a:rPr lang="it-IT" dirty="0" smtClean="0"/>
              <a:t>Questo è dovuto alla minore negazione di patologia da parte di queste paziente, che permette un migliore intervento ambulatoriale, prevenendo le gravi complicanze mediche osservabili nelle anoressiche </a:t>
            </a:r>
            <a:endParaRPr lang="it-IT" dirty="0"/>
          </a:p>
        </p:txBody>
      </p:sp>
    </p:spTree>
    <p:extLst>
      <p:ext uri="{BB962C8B-B14F-4D97-AF65-F5344CB8AC3E}">
        <p14:creationId xmlns:p14="http://schemas.microsoft.com/office/powerpoint/2010/main" val="34597186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Bulimia Nervosa</a:t>
            </a:r>
            <a:br>
              <a:rPr lang="it-IT" dirty="0" smtClean="0"/>
            </a:br>
            <a:r>
              <a:rPr lang="it-IT" dirty="0" smtClean="0"/>
              <a:t>Trattamento</a:t>
            </a:r>
            <a:endParaRPr lang="it-IT" dirty="0"/>
          </a:p>
        </p:txBody>
      </p:sp>
      <p:sp>
        <p:nvSpPr>
          <p:cNvPr id="3" name="Segnaposto contenuto 2"/>
          <p:cNvSpPr>
            <a:spLocks noGrp="1"/>
          </p:cNvSpPr>
          <p:nvPr>
            <p:ph idx="1"/>
          </p:nvPr>
        </p:nvSpPr>
        <p:spPr>
          <a:xfrm>
            <a:off x="457200" y="1600200"/>
            <a:ext cx="8229600" cy="5008359"/>
          </a:xfrm>
        </p:spPr>
        <p:txBody>
          <a:bodyPr>
            <a:normAutofit/>
          </a:bodyPr>
          <a:lstStyle/>
          <a:p>
            <a:r>
              <a:rPr lang="it-IT" dirty="0" smtClean="0"/>
              <a:t>Il ricovero ospedaliero può essere necessario per complicanze mediche, soprattutto da condotte di eliminazione</a:t>
            </a:r>
          </a:p>
          <a:p>
            <a:r>
              <a:rPr lang="it-IT" dirty="0" smtClean="0"/>
              <a:t>Il ricovero può essere anche dovuto a comportamenti accessori, ad esempio </a:t>
            </a:r>
            <a:r>
              <a:rPr lang="it-IT" dirty="0" err="1" smtClean="0"/>
              <a:t>discontrolli</a:t>
            </a:r>
            <a:r>
              <a:rPr lang="it-IT" dirty="0" smtClean="0"/>
              <a:t> impulsivi, abuso di sostanze, oppure tentativi suicidari</a:t>
            </a:r>
          </a:p>
          <a:p>
            <a:r>
              <a:rPr lang="it-IT" dirty="0" smtClean="0"/>
              <a:t>Tra i farmaci utilizzati, ci sono gli antidepressivi serotoninergici ad alte dosi</a:t>
            </a:r>
            <a:endParaRPr lang="it-IT" dirty="0"/>
          </a:p>
        </p:txBody>
      </p:sp>
    </p:spTree>
    <p:extLst>
      <p:ext uri="{BB962C8B-B14F-4D97-AF65-F5344CB8AC3E}">
        <p14:creationId xmlns:p14="http://schemas.microsoft.com/office/powerpoint/2010/main" val="5662610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err="1" smtClean="0"/>
              <a:t>Binge</a:t>
            </a:r>
            <a:r>
              <a:rPr lang="it-IT" dirty="0" smtClean="0"/>
              <a:t> </a:t>
            </a:r>
            <a:r>
              <a:rPr lang="it-IT" dirty="0" err="1" smtClean="0"/>
              <a:t>Eating</a:t>
            </a:r>
            <a:r>
              <a:rPr lang="it-IT" dirty="0" smtClean="0"/>
              <a:t> </a:t>
            </a:r>
            <a:r>
              <a:rPr lang="it-IT" dirty="0" err="1" smtClean="0"/>
              <a:t>Disorder</a:t>
            </a:r>
            <a:endParaRPr lang="it-IT" dirty="0"/>
          </a:p>
        </p:txBody>
      </p:sp>
      <p:sp>
        <p:nvSpPr>
          <p:cNvPr id="3" name="Segnaposto contenuto 2"/>
          <p:cNvSpPr>
            <a:spLocks noGrp="1"/>
          </p:cNvSpPr>
          <p:nvPr>
            <p:ph idx="1"/>
          </p:nvPr>
        </p:nvSpPr>
        <p:spPr>
          <a:xfrm>
            <a:off x="457200" y="1600200"/>
            <a:ext cx="8229600" cy="5257800"/>
          </a:xfrm>
        </p:spPr>
        <p:txBody>
          <a:bodyPr>
            <a:normAutofit fontScale="92500"/>
          </a:bodyPr>
          <a:lstStyle/>
          <a:p>
            <a:pPr marL="0" indent="0">
              <a:buNone/>
            </a:pPr>
            <a:r>
              <a:rPr lang="it-IT" dirty="0"/>
              <a:t>A - Episodi ricorrenti di abbuffate. Un’abbuffata è definita dai due caratteri seguenti</a:t>
            </a:r>
            <a:r>
              <a:rPr lang="it-IT" dirty="0" smtClean="0"/>
              <a:t>:</a:t>
            </a:r>
            <a:r>
              <a:rPr lang="it-IT" dirty="0"/>
              <a:t/>
            </a:r>
            <a:br>
              <a:rPr lang="it-IT" dirty="0"/>
            </a:br>
            <a:r>
              <a:rPr lang="it-IT" dirty="0"/>
              <a:t>1) </a:t>
            </a:r>
            <a:r>
              <a:rPr lang="it-IT" dirty="0" err="1"/>
              <a:t>Mangiare,in</a:t>
            </a:r>
            <a:r>
              <a:rPr lang="it-IT" dirty="0"/>
              <a:t> un periodo di tempo circoscritto (per esempio nell’arco di due ore), una </a:t>
            </a:r>
            <a:r>
              <a:rPr lang="it-IT" dirty="0" err="1"/>
              <a:t>quantita</a:t>
            </a:r>
            <a:r>
              <a:rPr lang="it-IT" dirty="0"/>
              <a:t>̀ di </a:t>
            </a:r>
            <a:r>
              <a:rPr lang="it-IT" dirty="0" smtClean="0"/>
              <a:t>cibo </a:t>
            </a:r>
            <a:r>
              <a:rPr lang="it-IT" dirty="0"/>
              <a:t>che è indiscutibilmente maggiore di quella che la maggior parte delle persone mangerebbe nello </a:t>
            </a:r>
            <a:r>
              <a:rPr lang="it-IT" dirty="0" smtClean="0"/>
              <a:t>stesso </a:t>
            </a:r>
            <a:r>
              <a:rPr lang="it-IT" dirty="0"/>
              <a:t>periodo di tempo in circostanze simili.</a:t>
            </a:r>
            <a:br>
              <a:rPr lang="it-IT" dirty="0"/>
            </a:br>
            <a:r>
              <a:rPr lang="it-IT" dirty="0"/>
              <a:t>2) Senso di mancanza di controllo sull’atto di mangiare durante l’episodio (per esempio sentire di non </a:t>
            </a:r>
            <a:r>
              <a:rPr lang="it-IT" dirty="0" smtClean="0"/>
              <a:t>poter </a:t>
            </a:r>
            <a:r>
              <a:rPr lang="it-IT" dirty="0"/>
              <a:t>smettere di mangiare o di non poter controllare cosa o quanto si sta mangiando). </a:t>
            </a:r>
          </a:p>
        </p:txBody>
      </p:sp>
    </p:spTree>
    <p:extLst>
      <p:ext uri="{BB962C8B-B14F-4D97-AF65-F5344CB8AC3E}">
        <p14:creationId xmlns:p14="http://schemas.microsoft.com/office/powerpoint/2010/main" val="190100499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err="1" smtClean="0"/>
              <a:t>Binge</a:t>
            </a:r>
            <a:r>
              <a:rPr lang="it-IT" dirty="0" smtClean="0"/>
              <a:t> </a:t>
            </a:r>
            <a:r>
              <a:rPr lang="it-IT" dirty="0" err="1" smtClean="0"/>
              <a:t>Eating</a:t>
            </a:r>
            <a:r>
              <a:rPr lang="it-IT" dirty="0" smtClean="0"/>
              <a:t> </a:t>
            </a:r>
            <a:r>
              <a:rPr lang="it-IT" dirty="0" err="1" smtClean="0"/>
              <a:t>Disorder</a:t>
            </a:r>
            <a:endParaRPr lang="it-IT" dirty="0"/>
          </a:p>
        </p:txBody>
      </p:sp>
      <p:sp>
        <p:nvSpPr>
          <p:cNvPr id="3" name="Segnaposto contenuto 2"/>
          <p:cNvSpPr>
            <a:spLocks noGrp="1"/>
          </p:cNvSpPr>
          <p:nvPr>
            <p:ph idx="1"/>
          </p:nvPr>
        </p:nvSpPr>
        <p:spPr>
          <a:xfrm>
            <a:off x="457200" y="1600200"/>
            <a:ext cx="8229600" cy="5406081"/>
          </a:xfrm>
        </p:spPr>
        <p:txBody>
          <a:bodyPr>
            <a:normAutofit fontScale="92500" lnSpcReduction="10000"/>
          </a:bodyPr>
          <a:lstStyle/>
          <a:p>
            <a:r>
              <a:rPr lang="it-IT" dirty="0"/>
              <a:t>B - Gli episodi di abbuffate compulsive sono associati ad almeno tre dei seguenti caratteri: </a:t>
            </a:r>
            <a:endParaRPr lang="it-IT" dirty="0" smtClean="0"/>
          </a:p>
          <a:p>
            <a:pPr marL="514350" indent="-514350">
              <a:buFont typeface="+mj-lt"/>
              <a:buAutoNum type="arabicPeriod"/>
            </a:pPr>
            <a:r>
              <a:rPr lang="it-IT" dirty="0" smtClean="0"/>
              <a:t>Mangiare </a:t>
            </a:r>
            <a:r>
              <a:rPr lang="it-IT" dirty="0"/>
              <a:t>molto </a:t>
            </a:r>
            <a:r>
              <a:rPr lang="it-IT" dirty="0" err="1"/>
              <a:t>piu</a:t>
            </a:r>
            <a:r>
              <a:rPr lang="it-IT" dirty="0"/>
              <a:t>̀ rapidamente del normale</a:t>
            </a:r>
            <a:r>
              <a:rPr lang="it-IT" dirty="0" smtClean="0"/>
              <a:t>;</a:t>
            </a:r>
          </a:p>
          <a:p>
            <a:pPr marL="514350" indent="-514350">
              <a:buFont typeface="+mj-lt"/>
              <a:buAutoNum type="arabicPeriod"/>
            </a:pPr>
            <a:r>
              <a:rPr lang="it-IT" dirty="0" smtClean="0"/>
              <a:t>Mangiare </a:t>
            </a:r>
            <a:r>
              <a:rPr lang="it-IT" dirty="0"/>
              <a:t>fino ad avere una sensazione dolorosa di troppo pieno</a:t>
            </a:r>
            <a:r>
              <a:rPr lang="it-IT" dirty="0" smtClean="0"/>
              <a:t>;</a:t>
            </a:r>
          </a:p>
          <a:p>
            <a:pPr marL="514350" indent="-514350">
              <a:buFont typeface="+mj-lt"/>
              <a:buAutoNum type="arabicPeriod"/>
            </a:pPr>
            <a:r>
              <a:rPr lang="it-IT" dirty="0" smtClean="0"/>
              <a:t>Mangiare </a:t>
            </a:r>
            <a:r>
              <a:rPr lang="it-IT" dirty="0"/>
              <a:t>grandi </a:t>
            </a:r>
            <a:r>
              <a:rPr lang="it-IT" dirty="0" err="1"/>
              <a:t>quantita</a:t>
            </a:r>
            <a:r>
              <a:rPr lang="it-IT" dirty="0"/>
              <a:t>̀ di cibo pur non sentendo fame; </a:t>
            </a:r>
            <a:endParaRPr lang="it-IT" dirty="0" smtClean="0"/>
          </a:p>
          <a:p>
            <a:pPr marL="514350" indent="-514350">
              <a:buFont typeface="+mj-lt"/>
              <a:buAutoNum type="arabicPeriod"/>
            </a:pPr>
            <a:r>
              <a:rPr lang="it-IT" dirty="0" smtClean="0"/>
              <a:t>Mangiare </a:t>
            </a:r>
            <a:r>
              <a:rPr lang="it-IT" dirty="0"/>
              <a:t>in solitudine a causa dell’imbarazzo per le </a:t>
            </a:r>
            <a:r>
              <a:rPr lang="it-IT" dirty="0" err="1"/>
              <a:t>quantita</a:t>
            </a:r>
            <a:r>
              <a:rPr lang="it-IT" dirty="0"/>
              <a:t>̀ di cibo ingerite; </a:t>
            </a:r>
            <a:endParaRPr lang="it-IT" dirty="0" smtClean="0"/>
          </a:p>
          <a:p>
            <a:pPr marL="514350" indent="-514350">
              <a:buFont typeface="+mj-lt"/>
              <a:buAutoNum type="arabicPeriod"/>
            </a:pPr>
            <a:r>
              <a:rPr lang="it-IT" dirty="0" smtClean="0"/>
              <a:t>Provare </a:t>
            </a:r>
            <a:r>
              <a:rPr lang="it-IT" dirty="0"/>
              <a:t>disgusto di sé, depressione o intensa colpa dopo aver mangiato troppo </a:t>
            </a:r>
            <a:endParaRPr lang="it-IT" dirty="0" smtClean="0"/>
          </a:p>
        </p:txBody>
      </p:sp>
    </p:spTree>
    <p:extLst>
      <p:ext uri="{BB962C8B-B14F-4D97-AF65-F5344CB8AC3E}">
        <p14:creationId xmlns:p14="http://schemas.microsoft.com/office/powerpoint/2010/main" val="33436379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Binge</a:t>
            </a:r>
            <a:r>
              <a:rPr lang="it-IT" dirty="0"/>
              <a:t> </a:t>
            </a:r>
            <a:r>
              <a:rPr lang="it-IT" dirty="0" err="1"/>
              <a:t>Eating</a:t>
            </a:r>
            <a:r>
              <a:rPr lang="it-IT" dirty="0"/>
              <a:t> </a:t>
            </a:r>
            <a:r>
              <a:rPr lang="it-IT" dirty="0" err="1"/>
              <a:t>Disorder</a:t>
            </a:r>
            <a:endParaRPr lang="it-IT" dirty="0"/>
          </a:p>
        </p:txBody>
      </p:sp>
      <p:sp>
        <p:nvSpPr>
          <p:cNvPr id="3" name="Segnaposto contenuto 2"/>
          <p:cNvSpPr>
            <a:spLocks noGrp="1"/>
          </p:cNvSpPr>
          <p:nvPr>
            <p:ph idx="1"/>
          </p:nvPr>
        </p:nvSpPr>
        <p:spPr>
          <a:xfrm>
            <a:off x="457200" y="1600200"/>
            <a:ext cx="8229600" cy="5063150"/>
          </a:xfrm>
        </p:spPr>
        <p:txBody>
          <a:bodyPr>
            <a:normAutofit fontScale="77500" lnSpcReduction="20000"/>
          </a:bodyPr>
          <a:lstStyle/>
          <a:p>
            <a:r>
              <a:rPr lang="it-IT" dirty="0"/>
              <a:t>C - Le abbuffate compulsive suscitano sofferenza e disagio. </a:t>
            </a:r>
          </a:p>
          <a:p>
            <a:r>
              <a:rPr lang="it-IT" dirty="0"/>
              <a:t>D - Le abbuffate compulsive avvengono, in media, almeno una volta la settimana per almeno sei mesi. </a:t>
            </a:r>
          </a:p>
          <a:p>
            <a:r>
              <a:rPr lang="it-IT" dirty="0"/>
              <a:t>E –Non vengono usati comportamenti compensatori inappropriati e il disturbo non si riscontra soltanto nel corso di anoressia o di bulimia nervosa. </a:t>
            </a:r>
            <a:endParaRPr lang="it-IT" dirty="0" smtClean="0"/>
          </a:p>
          <a:p>
            <a:endParaRPr lang="it-IT" dirty="0"/>
          </a:p>
          <a:p>
            <a:pPr marL="0" indent="0" algn="ctr">
              <a:buNone/>
            </a:pPr>
            <a:r>
              <a:rPr lang="it-IT" b="1" dirty="0" smtClean="0"/>
              <a:t>ATTUALE </a:t>
            </a:r>
            <a:r>
              <a:rPr lang="it-IT" b="1" dirty="0"/>
              <a:t>SEVERITA’ </a:t>
            </a:r>
            <a:endParaRPr lang="it-IT" b="1" dirty="0" smtClean="0"/>
          </a:p>
          <a:p>
            <a:pPr marL="0" indent="0" algn="ctr">
              <a:buNone/>
            </a:pPr>
            <a:r>
              <a:rPr lang="it-IT" b="1" dirty="0" smtClean="0"/>
              <a:t>Abbuffate </a:t>
            </a:r>
            <a:r>
              <a:rPr lang="it-IT" b="1" dirty="0"/>
              <a:t>a settimana: </a:t>
            </a:r>
            <a:endParaRPr lang="it-IT" b="1" dirty="0" smtClean="0"/>
          </a:p>
          <a:p>
            <a:pPr marL="0" indent="0" algn="ctr">
              <a:buNone/>
            </a:pPr>
            <a:r>
              <a:rPr lang="it-IT" b="1" dirty="0" smtClean="0"/>
              <a:t>Lieve</a:t>
            </a:r>
            <a:r>
              <a:rPr lang="it-IT" b="1" dirty="0"/>
              <a:t>: 1-3 </a:t>
            </a:r>
            <a:endParaRPr lang="it-IT" b="1" dirty="0" smtClean="0"/>
          </a:p>
          <a:p>
            <a:pPr marL="0" indent="0" algn="ctr">
              <a:buNone/>
            </a:pPr>
            <a:r>
              <a:rPr lang="it-IT" b="1" dirty="0" smtClean="0"/>
              <a:t>Moderata</a:t>
            </a:r>
            <a:r>
              <a:rPr lang="it-IT" b="1" dirty="0"/>
              <a:t>: 4-7 </a:t>
            </a:r>
            <a:endParaRPr lang="it-IT" b="1" dirty="0" smtClean="0"/>
          </a:p>
          <a:p>
            <a:pPr marL="0" indent="0" algn="ctr">
              <a:buNone/>
            </a:pPr>
            <a:r>
              <a:rPr lang="it-IT" b="1" dirty="0" smtClean="0"/>
              <a:t>Severa</a:t>
            </a:r>
            <a:r>
              <a:rPr lang="it-IT" b="1" dirty="0"/>
              <a:t>: </a:t>
            </a:r>
            <a:r>
              <a:rPr lang="it-IT" b="1" dirty="0" smtClean="0"/>
              <a:t>8-13</a:t>
            </a:r>
          </a:p>
          <a:p>
            <a:pPr marL="0" indent="0" algn="ctr">
              <a:buNone/>
            </a:pPr>
            <a:r>
              <a:rPr lang="it-IT" b="1" dirty="0" smtClean="0"/>
              <a:t> </a:t>
            </a:r>
            <a:r>
              <a:rPr lang="it-IT" b="1" dirty="0"/>
              <a:t>Estrema: 14 o </a:t>
            </a:r>
            <a:r>
              <a:rPr lang="it-IT" b="1" dirty="0" err="1"/>
              <a:t>piu</a:t>
            </a:r>
            <a:r>
              <a:rPr lang="it-IT" b="1" dirty="0"/>
              <a:t>̀ </a:t>
            </a:r>
            <a:endParaRPr lang="it-IT" dirty="0"/>
          </a:p>
          <a:p>
            <a:endParaRPr lang="it-IT" dirty="0"/>
          </a:p>
          <a:p>
            <a:endParaRPr lang="it-IT" dirty="0"/>
          </a:p>
        </p:txBody>
      </p:sp>
    </p:spTree>
    <p:extLst>
      <p:ext uri="{BB962C8B-B14F-4D97-AF65-F5344CB8AC3E}">
        <p14:creationId xmlns:p14="http://schemas.microsoft.com/office/powerpoint/2010/main" val="7594098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rrowheads="1"/>
          </p:cNvSpPr>
          <p:nvPr>
            <p:ph type="title"/>
          </p:nvPr>
        </p:nvSpPr>
        <p:spPr/>
        <p:txBody>
          <a:bodyPr/>
          <a:lstStyle/>
          <a:p>
            <a:pPr eaLnBrk="1" fontAlgn="auto" hangingPunct="1">
              <a:spcAft>
                <a:spcPts val="0"/>
              </a:spcAft>
              <a:defRPr/>
            </a:pPr>
            <a:r>
              <a:rPr lang="it-IT" dirty="0" err="1" smtClean="0">
                <a:latin typeface="+mn-lt"/>
                <a:cs typeface="Times New Roman"/>
              </a:rPr>
              <a:t>Binge</a:t>
            </a:r>
            <a:r>
              <a:rPr lang="it-IT" dirty="0" smtClean="0">
                <a:latin typeface="+mn-lt"/>
                <a:cs typeface="Times New Roman"/>
              </a:rPr>
              <a:t> </a:t>
            </a:r>
            <a:r>
              <a:rPr lang="it-IT" dirty="0" err="1" smtClean="0">
                <a:latin typeface="+mn-lt"/>
                <a:cs typeface="Times New Roman"/>
              </a:rPr>
              <a:t>Eating</a:t>
            </a:r>
            <a:r>
              <a:rPr lang="it-IT" dirty="0" smtClean="0">
                <a:latin typeface="+mn-lt"/>
                <a:cs typeface="Times New Roman"/>
              </a:rPr>
              <a:t> </a:t>
            </a:r>
            <a:r>
              <a:rPr lang="it-IT" dirty="0" err="1" smtClean="0">
                <a:latin typeface="+mn-lt"/>
                <a:cs typeface="Times New Roman"/>
              </a:rPr>
              <a:t>Disorder</a:t>
            </a:r>
            <a:endParaRPr lang="it-IT" dirty="0" smtClean="0">
              <a:latin typeface="+mn-lt"/>
              <a:cs typeface="Times New Roman"/>
            </a:endParaRPr>
          </a:p>
        </p:txBody>
      </p:sp>
      <p:sp>
        <p:nvSpPr>
          <p:cNvPr id="46083" name="Rectangle 3"/>
          <p:cNvSpPr>
            <a:spLocks noGrp="1" noChangeArrowheads="1"/>
          </p:cNvSpPr>
          <p:nvPr>
            <p:ph idx="1"/>
          </p:nvPr>
        </p:nvSpPr>
        <p:spPr/>
        <p:txBody>
          <a:bodyPr>
            <a:normAutofit/>
          </a:bodyPr>
          <a:lstStyle/>
          <a:p>
            <a:pPr marL="0" indent="0">
              <a:lnSpc>
                <a:spcPct val="90000"/>
              </a:lnSpc>
              <a:buNone/>
            </a:pPr>
            <a:r>
              <a:rPr lang="it-IT" dirty="0" smtClean="0">
                <a:cs typeface="Times New Roman"/>
              </a:rPr>
              <a:t>Il principale problema clinico-diagnostico associato a questo disturbo è proprio la diagnosi differenziale, visto che il comportamento caratterizzato dalle cosiddette abbuffate compulsive può essere una evoluzione, uno stadio o, in taluni casi, addirittura il punto di arrivo di Anoressia e Bulimia, o, ancora, una peculiarità di soggetti che hanno patologie mediche invalidanti, come l’obesità o disturbi endocrinologici associati al sovrappeso. </a:t>
            </a:r>
          </a:p>
        </p:txBody>
      </p:sp>
    </p:spTree>
    <p:extLst>
      <p:ext uri="{BB962C8B-B14F-4D97-AF65-F5344CB8AC3E}">
        <p14:creationId xmlns:p14="http://schemas.microsoft.com/office/powerpoint/2010/main" val="294889915"/>
      </p:ext>
    </p:extLst>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rrowheads="1"/>
          </p:cNvSpPr>
          <p:nvPr>
            <p:ph type="title"/>
          </p:nvPr>
        </p:nvSpPr>
        <p:spPr/>
        <p:txBody>
          <a:bodyPr/>
          <a:lstStyle/>
          <a:p>
            <a:pPr eaLnBrk="1" fontAlgn="auto" hangingPunct="1">
              <a:spcAft>
                <a:spcPts val="0"/>
              </a:spcAft>
              <a:defRPr/>
            </a:pPr>
            <a:r>
              <a:rPr lang="it-IT" dirty="0" err="1" smtClean="0">
                <a:solidFill>
                  <a:srgbClr val="000000"/>
                </a:solidFill>
              </a:rPr>
              <a:t>Binge</a:t>
            </a:r>
            <a:r>
              <a:rPr lang="it-IT" dirty="0" smtClean="0">
                <a:solidFill>
                  <a:srgbClr val="000000"/>
                </a:solidFill>
              </a:rPr>
              <a:t> </a:t>
            </a:r>
            <a:r>
              <a:rPr lang="it-IT" dirty="0" err="1" smtClean="0">
                <a:solidFill>
                  <a:srgbClr val="000000"/>
                </a:solidFill>
              </a:rPr>
              <a:t>Eating</a:t>
            </a:r>
            <a:r>
              <a:rPr lang="it-IT" dirty="0" smtClean="0">
                <a:solidFill>
                  <a:srgbClr val="000000"/>
                </a:solidFill>
              </a:rPr>
              <a:t> </a:t>
            </a:r>
            <a:r>
              <a:rPr lang="it-IT" dirty="0" err="1" smtClean="0">
                <a:solidFill>
                  <a:srgbClr val="000000"/>
                </a:solidFill>
              </a:rPr>
              <a:t>Disorder</a:t>
            </a:r>
            <a:endParaRPr lang="it-IT" dirty="0" smtClean="0">
              <a:solidFill>
                <a:srgbClr val="000000"/>
              </a:solidFill>
            </a:endParaRPr>
          </a:p>
        </p:txBody>
      </p:sp>
      <p:sp>
        <p:nvSpPr>
          <p:cNvPr id="47107" name="Rectangle 3"/>
          <p:cNvSpPr>
            <a:spLocks noGrp="1" noChangeArrowheads="1"/>
          </p:cNvSpPr>
          <p:nvPr>
            <p:ph idx="1"/>
          </p:nvPr>
        </p:nvSpPr>
        <p:spPr/>
        <p:txBody>
          <a:bodyPr>
            <a:normAutofit lnSpcReduction="10000"/>
          </a:bodyPr>
          <a:lstStyle/>
          <a:p>
            <a:pPr>
              <a:lnSpc>
                <a:spcPct val="80000"/>
              </a:lnSpc>
            </a:pPr>
            <a:r>
              <a:rPr lang="it-IT" sz="2800" dirty="0" smtClean="0"/>
              <a:t>La valutazione psicodiagnostica del soggetto con Disturbo da Alimentazione Incontrollata è sovrapponibile a quello utilizzato nell’Anoressia e nella Bulimia. </a:t>
            </a:r>
          </a:p>
          <a:p>
            <a:pPr>
              <a:lnSpc>
                <a:spcPct val="80000"/>
              </a:lnSpc>
            </a:pPr>
            <a:r>
              <a:rPr lang="it-IT" sz="2800" dirty="0" smtClean="0"/>
              <a:t>I soggetti “ </a:t>
            </a:r>
            <a:r>
              <a:rPr lang="it-IT" sz="2800" dirty="0" err="1" smtClean="0"/>
              <a:t>binge</a:t>
            </a:r>
            <a:r>
              <a:rPr lang="it-IT" sz="2800" dirty="0" smtClean="0"/>
              <a:t>” però, oltre al disturbo dell’alimentazione, hanno spesso anche il problema del soprappeso o addirittura dell’obesità, a volte di grado elevato, </a:t>
            </a:r>
          </a:p>
          <a:p>
            <a:pPr>
              <a:lnSpc>
                <a:spcPct val="80000"/>
              </a:lnSpc>
            </a:pPr>
            <a:r>
              <a:rPr lang="it-IT" sz="2800" dirty="0" smtClean="0"/>
              <a:t>È necessario associare all’abituale diagnosi clinico-psicologica una valutazione del grado di sovrappeso, dei fattori di rischio e delle complicanze mediche eventualmente presenti, con il coinvolgimento di altri specialisti, primo fra tutti l’endocrinologo, ma anche l’internista e il nutrizionista.</a:t>
            </a:r>
          </a:p>
        </p:txBody>
      </p:sp>
    </p:spTree>
    <p:extLst>
      <p:ext uri="{BB962C8B-B14F-4D97-AF65-F5344CB8AC3E}">
        <p14:creationId xmlns:p14="http://schemas.microsoft.com/office/powerpoint/2010/main" val="1122445532"/>
      </p:ext>
    </p:extLst>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D</a:t>
            </a:r>
            <a:r>
              <a:rPr lang="it-IT" dirty="0" smtClean="0"/>
              <a:t>isturbo </a:t>
            </a:r>
            <a:r>
              <a:rPr lang="it-IT" dirty="0"/>
              <a:t>Evitante/Restrittivo dell’assunzione di cibo </a:t>
            </a:r>
            <a:br>
              <a:rPr lang="it-IT" dirty="0"/>
            </a:br>
            <a:endParaRPr lang="it-IT" dirty="0"/>
          </a:p>
        </p:txBody>
      </p:sp>
      <p:sp>
        <p:nvSpPr>
          <p:cNvPr id="3" name="Segnaposto contenuto 2"/>
          <p:cNvSpPr>
            <a:spLocks noGrp="1"/>
          </p:cNvSpPr>
          <p:nvPr>
            <p:ph idx="1"/>
          </p:nvPr>
        </p:nvSpPr>
        <p:spPr>
          <a:xfrm>
            <a:off x="457200" y="1260390"/>
            <a:ext cx="8229600" cy="5313406"/>
          </a:xfrm>
        </p:spPr>
        <p:txBody>
          <a:bodyPr>
            <a:normAutofit fontScale="55000" lnSpcReduction="20000"/>
          </a:bodyPr>
          <a:lstStyle/>
          <a:p>
            <a:r>
              <a:rPr lang="it-IT" dirty="0"/>
              <a:t>A</a:t>
            </a:r>
            <a:r>
              <a:rPr lang="it-IT" sz="3400" dirty="0"/>
              <a:t>. Una anomalia dell’alimentazione e della nutrizione (ad es. assenza di interesse per l’alimentazione o per il cibo; </a:t>
            </a:r>
            <a:r>
              <a:rPr lang="it-IT" sz="3400" dirty="0" err="1"/>
              <a:t>evitamento</a:t>
            </a:r>
            <a:r>
              <a:rPr lang="it-IT" sz="3400" dirty="0"/>
              <a:t> basato sulle caratteristiche sensoriali del cibo) che si manifesta attraverso una persistente </a:t>
            </a:r>
            <a:r>
              <a:rPr lang="it-IT" sz="3400" dirty="0" err="1"/>
              <a:t>incapacita</a:t>
            </a:r>
            <a:r>
              <a:rPr lang="it-IT" sz="3400" dirty="0"/>
              <a:t>̀ di assumere un adeguato apporto nutrizionale e/o energetico associata con una o </a:t>
            </a:r>
            <a:r>
              <a:rPr lang="it-IT" sz="3400" dirty="0" err="1"/>
              <a:t>piu</a:t>
            </a:r>
            <a:r>
              <a:rPr lang="it-IT" sz="3400" dirty="0"/>
              <a:t>̀ delle seguenti: </a:t>
            </a:r>
          </a:p>
          <a:p>
            <a:pPr marL="0" indent="0">
              <a:buNone/>
            </a:pPr>
            <a:r>
              <a:rPr lang="it-IT" sz="3400" dirty="0"/>
              <a:t>1) Significativa perdita di peso o nei bambini </a:t>
            </a:r>
            <a:r>
              <a:rPr lang="it-IT" sz="3400" dirty="0" err="1"/>
              <a:t>incapacita</a:t>
            </a:r>
            <a:r>
              <a:rPr lang="it-IT" sz="3400" dirty="0"/>
              <a:t>̀ a raggiungere il peso relativo alla crescita. </a:t>
            </a:r>
          </a:p>
          <a:p>
            <a:pPr marL="0" indent="0">
              <a:buNone/>
            </a:pPr>
            <a:r>
              <a:rPr lang="it-IT" sz="3400" dirty="0"/>
              <a:t>2) Significativa carenza nutrizionale</a:t>
            </a:r>
            <a:br>
              <a:rPr lang="it-IT" sz="3400" dirty="0"/>
            </a:br>
            <a:r>
              <a:rPr lang="it-IT" sz="3400" dirty="0"/>
              <a:t>3) Dipendenza dalla nutrizione enterale o da supplementi nutrizionali orali</a:t>
            </a:r>
            <a:r>
              <a:rPr lang="it-IT" sz="3400" dirty="0" smtClean="0"/>
              <a:t>.</a:t>
            </a:r>
          </a:p>
          <a:p>
            <a:pPr marL="0" indent="0">
              <a:buNone/>
            </a:pPr>
            <a:r>
              <a:rPr lang="it-IT" sz="3400" dirty="0" smtClean="0"/>
              <a:t>4</a:t>
            </a:r>
            <a:r>
              <a:rPr lang="it-IT" sz="3400" dirty="0"/>
              <a:t>) Marcata interferenza col funzionamento psicosociale. </a:t>
            </a:r>
          </a:p>
          <a:p>
            <a:r>
              <a:rPr lang="it-IT" sz="3400" dirty="0"/>
              <a:t>B. Il disturbo non è connesso con la mancanza di cibo o associato a pratiche culturali. </a:t>
            </a:r>
          </a:p>
          <a:p>
            <a:r>
              <a:rPr lang="it-IT" sz="3400" dirty="0"/>
              <a:t>C. Il disturbo non si manifesta esclusivamente nel corso di anoressia o bulimia nervosa e non vi è evidenza di anomalia nel modo in cui è percepito il peso e la forma del proprio corpo. </a:t>
            </a:r>
          </a:p>
          <a:p>
            <a:r>
              <a:rPr lang="it-IT" sz="3400" dirty="0"/>
              <a:t>D. L’anomalia non è meglio attribuibile a una condizione medica o ad un altro disturbo mentale. Se il disturbo alimentare si manifesta nel corso di un altro disturbo, la sua importanza supera quella del disturbo di base e richiede attenzione clinica. </a:t>
            </a:r>
          </a:p>
        </p:txBody>
      </p:sp>
    </p:spTree>
    <p:extLst>
      <p:ext uri="{BB962C8B-B14F-4D97-AF65-F5344CB8AC3E}">
        <p14:creationId xmlns:p14="http://schemas.microsoft.com/office/powerpoint/2010/main" val="4650511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Disturbo Evitante / Restrittivo dell’assunzione di cibo </a:t>
            </a:r>
          </a:p>
        </p:txBody>
      </p:sp>
      <p:sp>
        <p:nvSpPr>
          <p:cNvPr id="3" name="Segnaposto contenuto 2"/>
          <p:cNvSpPr>
            <a:spLocks noGrp="1"/>
          </p:cNvSpPr>
          <p:nvPr>
            <p:ph idx="1"/>
          </p:nvPr>
        </p:nvSpPr>
        <p:spPr>
          <a:xfrm>
            <a:off x="259492" y="1946191"/>
            <a:ext cx="8229600" cy="4581358"/>
          </a:xfrm>
        </p:spPr>
        <p:txBody>
          <a:bodyPr>
            <a:noAutofit/>
          </a:bodyPr>
          <a:lstStyle/>
          <a:p>
            <a:r>
              <a:rPr lang="it-IT" sz="2000" dirty="0" smtClean="0"/>
              <a:t>Il </a:t>
            </a:r>
            <a:r>
              <a:rPr lang="it-IT" sz="2000" dirty="0"/>
              <a:t>Disturbo della Nutrizione dell’Infanzia o della Prima Fanciullezza</a:t>
            </a:r>
            <a:br>
              <a:rPr lang="it-IT" sz="2000" dirty="0"/>
            </a:br>
            <a:r>
              <a:rPr lang="it-IT" sz="2000" dirty="0"/>
              <a:t>è stato rinominato ed i criteri sono stati notevolmente ampliati</a:t>
            </a:r>
            <a:br>
              <a:rPr lang="it-IT" sz="2000" dirty="0"/>
            </a:br>
            <a:r>
              <a:rPr lang="it-IT" sz="2000" dirty="0" err="1"/>
              <a:t>perche</a:t>
            </a:r>
            <a:r>
              <a:rPr lang="it-IT" sz="2000" dirty="0"/>
              <a:t>́ nel DSM- IV è stato usato raramente, e poche informazioni</a:t>
            </a:r>
            <a:br>
              <a:rPr lang="it-IT" sz="2000" dirty="0"/>
            </a:br>
            <a:r>
              <a:rPr lang="it-IT" sz="2000" dirty="0"/>
              <a:t>sono disponibili sulle caratteristiche dei bambini con questo disturbo . Inoltre, un gran numero di individui ,</a:t>
            </a:r>
            <a:br>
              <a:rPr lang="it-IT" sz="2000" dirty="0"/>
            </a:br>
            <a:r>
              <a:rPr lang="it-IT" sz="2000" dirty="0"/>
              <a:t>principalmente ma non esclusivamente, bambini e adolescenti ,</a:t>
            </a:r>
            <a:br>
              <a:rPr lang="it-IT" sz="2000" dirty="0"/>
            </a:br>
            <a:r>
              <a:rPr lang="it-IT" sz="2000" dirty="0"/>
              <a:t>limitano sostanzialmente la loro assunzione di cibo e sperimentano significativi problemi fisiologici o problemi psicosociali,</a:t>
            </a:r>
            <a:br>
              <a:rPr lang="it-IT" sz="2000" dirty="0"/>
            </a:br>
            <a:r>
              <a:rPr lang="it-IT" sz="2000" dirty="0"/>
              <a:t>che non soddisfano i criteri per un qualsiasi disturbo della nutrizione del DSM- IV. Il Disturbo Evitante / Restrittivo dell’assunzione di cibo è una categoria ampia destinata a catturare questa gamma di presentazioni. </a:t>
            </a:r>
          </a:p>
        </p:txBody>
      </p:sp>
    </p:spTree>
    <p:extLst>
      <p:ext uri="{BB962C8B-B14F-4D97-AF65-F5344CB8AC3E}">
        <p14:creationId xmlns:p14="http://schemas.microsoft.com/office/powerpoint/2010/main" val="127132986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Reverse </a:t>
            </a:r>
            <a:r>
              <a:rPr lang="it-IT" dirty="0" err="1"/>
              <a:t>Anorexia</a:t>
            </a:r>
            <a:r>
              <a:rPr lang="it-IT" dirty="0"/>
              <a:t>: </a:t>
            </a:r>
            <a:endParaRPr lang="it-IT" dirty="0">
              <a:effectLst/>
            </a:endParaRPr>
          </a:p>
        </p:txBody>
      </p:sp>
      <p:sp>
        <p:nvSpPr>
          <p:cNvPr id="3" name="Segnaposto contenuto 2"/>
          <p:cNvSpPr>
            <a:spLocks noGrp="1"/>
          </p:cNvSpPr>
          <p:nvPr>
            <p:ph idx="1"/>
          </p:nvPr>
        </p:nvSpPr>
        <p:spPr/>
        <p:txBody>
          <a:bodyPr/>
          <a:lstStyle/>
          <a:p>
            <a:r>
              <a:rPr lang="it-IT" dirty="0" err="1"/>
              <a:t>Autopercezione</a:t>
            </a:r>
            <a:r>
              <a:rPr lang="it-IT" dirty="0"/>
              <a:t> di </a:t>
            </a:r>
            <a:r>
              <a:rPr lang="it-IT" dirty="0" err="1"/>
              <a:t>gracilita</a:t>
            </a:r>
            <a:r>
              <a:rPr lang="it-IT" dirty="0"/>
              <a:t>̀, eminentemente maschile. Comportamento alimentare alterato.</a:t>
            </a:r>
            <a:br>
              <a:rPr lang="it-IT" dirty="0"/>
            </a:br>
            <a:r>
              <a:rPr lang="it-IT" dirty="0"/>
              <a:t>Abuso di integratori, anabolizzanti e diete iperproteiche. Esercizio fisico compulsivo. </a:t>
            </a:r>
          </a:p>
          <a:p>
            <a:r>
              <a:rPr lang="it-IT" dirty="0"/>
              <a:t>Nel DSM-V viene fatta rientrare nel capitolo: </a:t>
            </a:r>
          </a:p>
          <a:p>
            <a:pPr marL="0" indent="0">
              <a:buNone/>
            </a:pPr>
            <a:r>
              <a:rPr lang="it-IT" dirty="0"/>
              <a:t>“Disturbo Evitante/Restrittivo dell’assunzione di cibo.” </a:t>
            </a:r>
          </a:p>
          <a:p>
            <a:endParaRPr lang="it-IT" dirty="0"/>
          </a:p>
        </p:txBody>
      </p:sp>
    </p:spTree>
    <p:extLst>
      <p:ext uri="{BB962C8B-B14F-4D97-AF65-F5344CB8AC3E}">
        <p14:creationId xmlns:p14="http://schemas.microsoft.com/office/powerpoint/2010/main" val="128901334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Ortoressia</a:t>
            </a:r>
            <a:r>
              <a:rPr lang="it-IT" dirty="0"/>
              <a:t> </a:t>
            </a:r>
            <a:endParaRPr lang="it-IT" dirty="0">
              <a:effectLst/>
            </a:endParaRPr>
          </a:p>
        </p:txBody>
      </p:sp>
      <p:sp>
        <p:nvSpPr>
          <p:cNvPr id="3" name="Segnaposto contenuto 2"/>
          <p:cNvSpPr>
            <a:spLocks noGrp="1"/>
          </p:cNvSpPr>
          <p:nvPr>
            <p:ph idx="1"/>
          </p:nvPr>
        </p:nvSpPr>
        <p:spPr/>
        <p:txBody>
          <a:bodyPr>
            <a:normAutofit lnSpcReduction="10000"/>
          </a:bodyPr>
          <a:lstStyle/>
          <a:p>
            <a:r>
              <a:rPr lang="it-IT" dirty="0"/>
              <a:t>Ossessione per il cibo “sano”. Focalizzazione non sulla </a:t>
            </a:r>
            <a:r>
              <a:rPr lang="it-IT" dirty="0" err="1"/>
              <a:t>quantita</a:t>
            </a:r>
            <a:r>
              <a:rPr lang="it-IT" dirty="0"/>
              <a:t>̀ ma sulla “</a:t>
            </a:r>
            <a:r>
              <a:rPr lang="it-IT" dirty="0" err="1"/>
              <a:t>qualita</a:t>
            </a:r>
            <a:r>
              <a:rPr lang="it-IT" dirty="0"/>
              <a:t>̀”. </a:t>
            </a:r>
            <a:r>
              <a:rPr lang="it-IT" dirty="0" err="1"/>
              <a:t>Evitamento</a:t>
            </a:r>
            <a:r>
              <a:rPr lang="it-IT" dirty="0"/>
              <a:t> ossessivo di cibi non controllati. </a:t>
            </a:r>
            <a:r>
              <a:rPr lang="it-IT" dirty="0" err="1"/>
              <a:t>Evitamento</a:t>
            </a:r>
            <a:r>
              <a:rPr lang="it-IT" dirty="0"/>
              <a:t> delle situazioni sociali</a:t>
            </a:r>
            <a:br>
              <a:rPr lang="it-IT" dirty="0"/>
            </a:br>
            <a:r>
              <a:rPr lang="it-IT" dirty="0"/>
              <a:t>che espongono al non controllo del cibo. Convinzione fideistica delle proprie scelte. </a:t>
            </a:r>
          </a:p>
          <a:p>
            <a:r>
              <a:rPr lang="it-IT" dirty="0"/>
              <a:t>Nel DSM-V viene fatta rientrare nel capitolo: </a:t>
            </a:r>
          </a:p>
          <a:p>
            <a:pPr marL="0" indent="0">
              <a:buNone/>
            </a:pPr>
            <a:r>
              <a:rPr lang="it-IT" dirty="0"/>
              <a:t>“ Disturbo Evitante/Restrittivo dell’assunzione di cibo.” </a:t>
            </a:r>
          </a:p>
          <a:p>
            <a:endParaRPr lang="it-IT" dirty="0"/>
          </a:p>
        </p:txBody>
      </p:sp>
    </p:spTree>
    <p:extLst>
      <p:ext uri="{BB962C8B-B14F-4D97-AF65-F5344CB8AC3E}">
        <p14:creationId xmlns:p14="http://schemas.microsoft.com/office/powerpoint/2010/main" val="94937243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286995"/>
            <a:ext cx="8983362" cy="1143000"/>
          </a:xfrm>
        </p:spPr>
        <p:txBody>
          <a:bodyPr>
            <a:noAutofit/>
          </a:bodyPr>
          <a:lstStyle/>
          <a:p>
            <a:r>
              <a:rPr lang="it-IT" sz="2800" dirty="0"/>
              <a:t>ALTRI DISTURBI SPECIFICI</a:t>
            </a:r>
            <a:br>
              <a:rPr lang="it-IT" sz="2800" dirty="0"/>
            </a:br>
            <a:r>
              <a:rPr lang="it-IT" sz="2800" dirty="0"/>
              <a:t>DELLA NUTRIZIONE O DELL’ALIMENTAZIONE </a:t>
            </a:r>
          </a:p>
        </p:txBody>
      </p:sp>
      <p:sp>
        <p:nvSpPr>
          <p:cNvPr id="3" name="Segnaposto contenuto 2"/>
          <p:cNvSpPr>
            <a:spLocks noGrp="1"/>
          </p:cNvSpPr>
          <p:nvPr>
            <p:ph idx="1"/>
          </p:nvPr>
        </p:nvSpPr>
        <p:spPr>
          <a:xfrm>
            <a:off x="457200" y="1600200"/>
            <a:ext cx="8229600" cy="5257800"/>
          </a:xfrm>
        </p:spPr>
        <p:txBody>
          <a:bodyPr>
            <a:normAutofit fontScale="62500" lnSpcReduction="20000"/>
          </a:bodyPr>
          <a:lstStyle/>
          <a:p>
            <a:r>
              <a:rPr lang="it-IT" dirty="0">
                <a:solidFill>
                  <a:srgbClr val="FF0000"/>
                </a:solidFill>
              </a:rPr>
              <a:t>1) </a:t>
            </a:r>
            <a:r>
              <a:rPr lang="it-IT" dirty="0" smtClean="0">
                <a:solidFill>
                  <a:srgbClr val="FF0000"/>
                </a:solidFill>
              </a:rPr>
              <a:t>Anoressia Nervosa Atipica</a:t>
            </a:r>
            <a:r>
              <a:rPr lang="it-IT" dirty="0"/>
              <a:t/>
            </a:r>
            <a:br>
              <a:rPr lang="it-IT" dirty="0"/>
            </a:br>
            <a:r>
              <a:rPr lang="it-IT" dirty="0"/>
              <a:t>Sono soddisfatti tutti i criteri eccetto che, malgrado un’importante perdita di peso, questo si </a:t>
            </a:r>
            <a:r>
              <a:rPr lang="it-IT" dirty="0" smtClean="0"/>
              <a:t>mantiene </a:t>
            </a:r>
            <a:r>
              <a:rPr lang="it-IT" dirty="0"/>
              <a:t>dentro o sopra il range normale.</a:t>
            </a:r>
            <a:br>
              <a:rPr lang="it-IT" dirty="0"/>
            </a:br>
            <a:r>
              <a:rPr lang="it-IT" dirty="0">
                <a:solidFill>
                  <a:srgbClr val="FF0000"/>
                </a:solidFill>
              </a:rPr>
              <a:t>2) Bulimia Nervosa (a bassa frequenza e/o a durata limitata) </a:t>
            </a:r>
            <a:r>
              <a:rPr lang="it-IT" dirty="0" smtClean="0">
                <a:solidFill>
                  <a:srgbClr val="FF0000"/>
                </a:solidFill>
              </a:rPr>
              <a:t> </a:t>
            </a:r>
            <a:r>
              <a:rPr lang="it-IT" dirty="0" smtClean="0"/>
              <a:t>Tutti </a:t>
            </a:r>
            <a:r>
              <a:rPr lang="it-IT" dirty="0"/>
              <a:t>i criteri soddisfatti meno che per frequenza e durata </a:t>
            </a:r>
            <a:r>
              <a:rPr lang="it-IT" dirty="0" err="1"/>
              <a:t>piu</a:t>
            </a:r>
            <a:r>
              <a:rPr lang="it-IT" dirty="0"/>
              <a:t>̀ bassa). </a:t>
            </a:r>
            <a:endParaRPr lang="it-IT" dirty="0" smtClean="0"/>
          </a:p>
          <a:p>
            <a:r>
              <a:rPr lang="it-IT" dirty="0" smtClean="0">
                <a:solidFill>
                  <a:srgbClr val="FF0000"/>
                </a:solidFill>
              </a:rPr>
              <a:t>3</a:t>
            </a:r>
            <a:r>
              <a:rPr lang="it-IT" dirty="0">
                <a:solidFill>
                  <a:srgbClr val="FF0000"/>
                </a:solidFill>
              </a:rPr>
              <a:t>) </a:t>
            </a:r>
            <a:r>
              <a:rPr lang="it-IT" dirty="0" err="1">
                <a:solidFill>
                  <a:srgbClr val="FF0000"/>
                </a:solidFill>
              </a:rPr>
              <a:t>Binge-eating</a:t>
            </a:r>
            <a:r>
              <a:rPr lang="it-IT" dirty="0">
                <a:solidFill>
                  <a:srgbClr val="FF0000"/>
                </a:solidFill>
              </a:rPr>
              <a:t> (a bassa frequenza e/o a durata limitata) </a:t>
            </a:r>
            <a:r>
              <a:rPr lang="it-IT" dirty="0" smtClean="0">
                <a:solidFill>
                  <a:srgbClr val="FF0000"/>
                </a:solidFill>
              </a:rPr>
              <a:t> </a:t>
            </a:r>
            <a:r>
              <a:rPr lang="it-IT" dirty="0" smtClean="0"/>
              <a:t>Tutti </a:t>
            </a:r>
            <a:r>
              <a:rPr lang="it-IT" dirty="0"/>
              <a:t>i criteri soddisfatti meno che per frequenza e durata </a:t>
            </a:r>
            <a:r>
              <a:rPr lang="it-IT" dirty="0" err="1"/>
              <a:t>piu</a:t>
            </a:r>
            <a:r>
              <a:rPr lang="it-IT" dirty="0"/>
              <a:t>̀ bassa). </a:t>
            </a:r>
            <a:endParaRPr lang="it-IT" dirty="0" smtClean="0"/>
          </a:p>
          <a:p>
            <a:r>
              <a:rPr lang="it-IT" dirty="0" smtClean="0">
                <a:solidFill>
                  <a:srgbClr val="FF0000"/>
                </a:solidFill>
              </a:rPr>
              <a:t>4</a:t>
            </a:r>
            <a:r>
              <a:rPr lang="it-IT" dirty="0">
                <a:solidFill>
                  <a:srgbClr val="FF0000"/>
                </a:solidFill>
              </a:rPr>
              <a:t>) Disturbo purgativo </a:t>
            </a:r>
            <a:r>
              <a:rPr lang="it-IT" dirty="0" smtClean="0">
                <a:solidFill>
                  <a:srgbClr val="FF0000"/>
                </a:solidFill>
              </a:rPr>
              <a:t> </a:t>
            </a:r>
            <a:r>
              <a:rPr lang="it-IT" dirty="0" smtClean="0"/>
              <a:t>Comportamento </a:t>
            </a:r>
            <a:r>
              <a:rPr lang="it-IT" dirty="0"/>
              <a:t>purgativo ricorrente per modificare peso e forma del corpo (ad es: vomito autoindotto, abuso di lassativi, diuretici o altri farmaci) in assenza di </a:t>
            </a:r>
            <a:r>
              <a:rPr lang="it-IT" dirty="0" err="1"/>
              <a:t>Binge-Eating</a:t>
            </a:r>
            <a:r>
              <a:rPr lang="it-IT" dirty="0"/>
              <a:t>. </a:t>
            </a:r>
          </a:p>
          <a:p>
            <a:r>
              <a:rPr lang="it-IT" dirty="0">
                <a:solidFill>
                  <a:srgbClr val="FF0000"/>
                </a:solidFill>
              </a:rPr>
              <a:t>5) Night </a:t>
            </a:r>
            <a:r>
              <a:rPr lang="it-IT" dirty="0" err="1">
                <a:solidFill>
                  <a:srgbClr val="FF0000"/>
                </a:solidFill>
              </a:rPr>
              <a:t>Eating</a:t>
            </a:r>
            <a:r>
              <a:rPr lang="it-IT" dirty="0">
                <a:solidFill>
                  <a:srgbClr val="FF0000"/>
                </a:solidFill>
              </a:rPr>
              <a:t> </a:t>
            </a:r>
            <a:r>
              <a:rPr lang="it-IT" dirty="0" err="1">
                <a:solidFill>
                  <a:srgbClr val="FF0000"/>
                </a:solidFill>
              </a:rPr>
              <a:t>Syndrome</a:t>
            </a:r>
            <a:r>
              <a:rPr lang="it-IT" dirty="0">
                <a:solidFill>
                  <a:srgbClr val="FF0000"/>
                </a:solidFill>
              </a:rPr>
              <a:t/>
            </a:r>
            <a:br>
              <a:rPr lang="it-IT" dirty="0">
                <a:solidFill>
                  <a:srgbClr val="FF0000"/>
                </a:solidFill>
              </a:rPr>
            </a:br>
            <a:r>
              <a:rPr lang="it-IT" dirty="0"/>
              <a:t>Ricorrenti episodi di alimentazione notturna che si manifestano dopo il risveglio o con un eccessivo consumo di cibo dopo il pasto serale. Vi è consapevolezza e ricordo di aver mangiato. L’alimentazione notturna non è giustificata da influenze esterne quali cambiamenti del ciclo individuale del sonno/veglia o da norme sociali specifiche. Causa disagio e disturbo. Il disturbo non è meglio espresso da </a:t>
            </a:r>
            <a:r>
              <a:rPr lang="it-IT" dirty="0" err="1"/>
              <a:t>Binge-Eating</a:t>
            </a:r>
            <a:r>
              <a:rPr lang="it-IT" dirty="0"/>
              <a:t> o altri disturbi mentali, incluso l’uso di sostanze, e non è attribuibile a disturbi medici o a effetto di farmaci. </a:t>
            </a:r>
          </a:p>
          <a:p>
            <a:endParaRPr lang="it-IT" dirty="0"/>
          </a:p>
        </p:txBody>
      </p:sp>
    </p:spTree>
    <p:extLst>
      <p:ext uri="{BB962C8B-B14F-4D97-AF65-F5344CB8AC3E}">
        <p14:creationId xmlns:p14="http://schemas.microsoft.com/office/powerpoint/2010/main" val="2710780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Night </a:t>
            </a:r>
            <a:r>
              <a:rPr lang="it-IT" dirty="0" err="1"/>
              <a:t>Eating</a:t>
            </a:r>
            <a:r>
              <a:rPr lang="it-IT" dirty="0"/>
              <a:t> </a:t>
            </a:r>
            <a:r>
              <a:rPr lang="it-IT" dirty="0" err="1"/>
              <a:t>Syndrome</a:t>
            </a:r>
            <a:r>
              <a:rPr lang="it-IT" dirty="0"/>
              <a:t> </a:t>
            </a:r>
            <a:br>
              <a:rPr lang="it-IT" dirty="0"/>
            </a:br>
            <a:endParaRPr lang="it-IT" dirty="0"/>
          </a:p>
        </p:txBody>
      </p:sp>
      <p:sp>
        <p:nvSpPr>
          <p:cNvPr id="3" name="Segnaposto contenuto 2"/>
          <p:cNvSpPr>
            <a:spLocks noGrp="1"/>
          </p:cNvSpPr>
          <p:nvPr>
            <p:ph idx="1"/>
          </p:nvPr>
        </p:nvSpPr>
        <p:spPr/>
        <p:txBody>
          <a:bodyPr/>
          <a:lstStyle/>
          <a:p>
            <a:r>
              <a:rPr lang="it-IT" dirty="0"/>
              <a:t>Ricorrenti episodi di alimentazione notturna che si manifestano dopo il risveglio </a:t>
            </a:r>
          </a:p>
          <a:p>
            <a:r>
              <a:rPr lang="it-IT" dirty="0"/>
              <a:t>o con un eccessivo consumo di cibo dopo il pasto serale. Vi è consapevolezza e ricordo di aver mangiato. Causa disagio e disturbo. </a:t>
            </a:r>
          </a:p>
          <a:p>
            <a:r>
              <a:rPr lang="it-IT" dirty="0"/>
              <a:t>Nel DSM-V viene fatta rientrare nel capitolo: </a:t>
            </a:r>
            <a:r>
              <a:rPr lang="it-IT" dirty="0" smtClean="0"/>
              <a:t>“</a:t>
            </a:r>
            <a:r>
              <a:rPr lang="it-IT" dirty="0"/>
              <a:t>ALTRI DISTURBI SPECIFICI DELLA NUTRIZIONE O DELL’ALIMENTAZIONE”. </a:t>
            </a:r>
          </a:p>
          <a:p>
            <a:endParaRPr lang="it-IT" dirty="0"/>
          </a:p>
        </p:txBody>
      </p:sp>
    </p:spTree>
    <p:extLst>
      <p:ext uri="{BB962C8B-B14F-4D97-AF65-F5344CB8AC3E}">
        <p14:creationId xmlns:p14="http://schemas.microsoft.com/office/powerpoint/2010/main" val="18839353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Pica</a:t>
            </a:r>
            <a:endParaRPr lang="it-IT" dirty="0"/>
          </a:p>
        </p:txBody>
      </p:sp>
      <p:sp>
        <p:nvSpPr>
          <p:cNvPr id="3" name="Segnaposto contenuto 2"/>
          <p:cNvSpPr>
            <a:spLocks noGrp="1"/>
          </p:cNvSpPr>
          <p:nvPr>
            <p:ph idx="1"/>
          </p:nvPr>
        </p:nvSpPr>
        <p:spPr/>
        <p:txBody>
          <a:bodyPr>
            <a:normAutofit fontScale="85000" lnSpcReduction="20000"/>
          </a:bodyPr>
          <a:lstStyle/>
          <a:p>
            <a:r>
              <a:rPr lang="it-IT" b="1" dirty="0"/>
              <a:t>A. </a:t>
            </a:r>
            <a:r>
              <a:rPr lang="it-IT" dirty="0"/>
              <a:t>Persistente ingestione di sostanze non alimentari per un periodo di almeno 1 mese. </a:t>
            </a:r>
            <a:endParaRPr lang="it-IT" dirty="0" smtClean="0"/>
          </a:p>
          <a:p>
            <a:r>
              <a:rPr lang="it-IT" b="1" dirty="0" smtClean="0"/>
              <a:t>B</a:t>
            </a:r>
            <a:r>
              <a:rPr lang="it-IT" b="1" dirty="0"/>
              <a:t>. </a:t>
            </a:r>
            <a:r>
              <a:rPr lang="it-IT" dirty="0"/>
              <a:t>L’ingestione di sostanze non alimentari è inappropriata rispetto al livello di sviluppo. </a:t>
            </a:r>
            <a:endParaRPr lang="it-IT" dirty="0" smtClean="0"/>
          </a:p>
          <a:p>
            <a:r>
              <a:rPr lang="it-IT" b="1" dirty="0" smtClean="0"/>
              <a:t>C</a:t>
            </a:r>
            <a:r>
              <a:rPr lang="it-IT" b="1" dirty="0"/>
              <a:t>. </a:t>
            </a:r>
            <a:r>
              <a:rPr lang="it-IT" dirty="0"/>
              <a:t>Il comportamento di ingestione non fa parte di una pratica culturalmente sancita. </a:t>
            </a:r>
          </a:p>
          <a:p>
            <a:r>
              <a:rPr lang="it-IT" b="1" dirty="0"/>
              <a:t>D. </a:t>
            </a:r>
            <a:r>
              <a:rPr lang="it-IT" dirty="0"/>
              <a:t>Se il comportamento di ingestione si manifesta esclusivamente durante il decorso di un altro disturbo mentale (per es., </a:t>
            </a:r>
            <a:r>
              <a:rPr lang="it-IT" b="1" dirty="0"/>
              <a:t>Ritardo Mentale</a:t>
            </a:r>
            <a:r>
              <a:rPr lang="it-IT" dirty="0"/>
              <a:t>, </a:t>
            </a:r>
            <a:r>
              <a:rPr lang="it-IT" b="1" dirty="0"/>
              <a:t>Disturbo dello Spetto Autistico</a:t>
            </a:r>
            <a:r>
              <a:rPr lang="it-IT" dirty="0"/>
              <a:t>, </a:t>
            </a:r>
            <a:r>
              <a:rPr lang="it-IT" b="1" dirty="0"/>
              <a:t>Schizofrenia</a:t>
            </a:r>
            <a:r>
              <a:rPr lang="it-IT" dirty="0"/>
              <a:t>), o condizione medica (gravidanza compresa) è sufficientemente grave da </a:t>
            </a:r>
            <a:r>
              <a:rPr lang="it-IT" dirty="0" smtClean="0"/>
              <a:t>giustificare </a:t>
            </a:r>
            <a:r>
              <a:rPr lang="it-IT" dirty="0"/>
              <a:t>di per sé attenzione clinica. </a:t>
            </a:r>
            <a:endParaRPr lang="it-IT" dirty="0">
              <a:effectLst/>
            </a:endParaRPr>
          </a:p>
        </p:txBody>
      </p:sp>
    </p:spTree>
    <p:extLst>
      <p:ext uri="{BB962C8B-B14F-4D97-AF65-F5344CB8AC3E}">
        <p14:creationId xmlns:p14="http://schemas.microsoft.com/office/powerpoint/2010/main" val="317437821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Pica </a:t>
            </a:r>
            <a:endParaRPr lang="it-IT" dirty="0"/>
          </a:p>
        </p:txBody>
      </p:sp>
      <p:sp>
        <p:nvSpPr>
          <p:cNvPr id="3" name="Segnaposto contenuto 2"/>
          <p:cNvSpPr>
            <a:spLocks noGrp="1"/>
          </p:cNvSpPr>
          <p:nvPr>
            <p:ph idx="1"/>
          </p:nvPr>
        </p:nvSpPr>
        <p:spPr>
          <a:xfrm>
            <a:off x="457200" y="1600200"/>
            <a:ext cx="8229600" cy="5044060"/>
          </a:xfrm>
        </p:spPr>
        <p:txBody>
          <a:bodyPr>
            <a:normAutofit fontScale="92500"/>
          </a:bodyPr>
          <a:lstStyle/>
          <a:p>
            <a:r>
              <a:rPr lang="it-IT" dirty="0" smtClean="0"/>
              <a:t>Alcune forme di pica (geofagia</a:t>
            </a:r>
            <a:r>
              <a:rPr lang="it-IT" dirty="0"/>
              <a:t>/</a:t>
            </a:r>
            <a:r>
              <a:rPr lang="it-IT" dirty="0" err="1" smtClean="0"/>
              <a:t>amilofagia</a:t>
            </a:r>
            <a:r>
              <a:rPr lang="it-IT" dirty="0" smtClean="0"/>
              <a:t>) sono state descritte nelle donne gravide; in genere queste forme scompaiono dopo la gravidanza</a:t>
            </a:r>
          </a:p>
          <a:p>
            <a:r>
              <a:rPr lang="it-IT" dirty="0" smtClean="0"/>
              <a:t>Descritta tra i 10%-30% dei bambini tra 1 e 6 anni</a:t>
            </a:r>
          </a:p>
          <a:p>
            <a:r>
              <a:rPr lang="it-IT" dirty="0" smtClean="0"/>
              <a:t>Oltre i 10 anni, la frequenza è inferiore al 10%</a:t>
            </a:r>
          </a:p>
          <a:p>
            <a:r>
              <a:rPr lang="it-IT" dirty="0" smtClean="0"/>
              <a:t>Nelle età maggiori la frequenza si abbatte</a:t>
            </a:r>
          </a:p>
          <a:p>
            <a:r>
              <a:rPr lang="it-IT" dirty="0" smtClean="0"/>
              <a:t>Un quarto dei bambini/adolescenti istituzionalizzati per ritardo mentale manifesta pica</a:t>
            </a:r>
          </a:p>
        </p:txBody>
      </p:sp>
    </p:spTree>
    <p:extLst>
      <p:ext uri="{BB962C8B-B14F-4D97-AF65-F5344CB8AC3E}">
        <p14:creationId xmlns:p14="http://schemas.microsoft.com/office/powerpoint/2010/main" val="399409550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Pica </a:t>
            </a:r>
            <a:endParaRPr lang="it-IT" dirty="0"/>
          </a:p>
        </p:txBody>
      </p:sp>
      <p:sp>
        <p:nvSpPr>
          <p:cNvPr id="3" name="Segnaposto contenuto 2"/>
          <p:cNvSpPr>
            <a:spLocks noGrp="1"/>
          </p:cNvSpPr>
          <p:nvPr>
            <p:ph idx="1"/>
          </p:nvPr>
        </p:nvSpPr>
        <p:spPr>
          <a:xfrm>
            <a:off x="457200" y="1600200"/>
            <a:ext cx="8229600" cy="5044060"/>
          </a:xfrm>
        </p:spPr>
        <p:txBody>
          <a:bodyPr>
            <a:normAutofit/>
          </a:bodyPr>
          <a:lstStyle/>
          <a:p>
            <a:r>
              <a:rPr lang="it-IT" dirty="0" smtClean="0"/>
              <a:t>Potrebbe essere legata a deficit nutrizionali</a:t>
            </a:r>
          </a:p>
          <a:p>
            <a:r>
              <a:rPr lang="it-IT" dirty="0" smtClean="0"/>
              <a:t>La smania per cose sporche o ghiaccio è talvolta associata al deficit di ferro e di zinco; la somministrazione di queste sostanze ne provoca la scomparsa</a:t>
            </a:r>
          </a:p>
          <a:p>
            <a:r>
              <a:rPr lang="it-IT" dirty="0" smtClean="0"/>
              <a:t>Altri fattori causali potrebbero essere i deficit cognitivi e una storia di trascuratezza e deprivazione parentale, abbandono o maltrattamenti</a:t>
            </a:r>
          </a:p>
        </p:txBody>
      </p:sp>
    </p:spTree>
    <p:extLst>
      <p:ext uri="{BB962C8B-B14F-4D97-AF65-F5344CB8AC3E}">
        <p14:creationId xmlns:p14="http://schemas.microsoft.com/office/powerpoint/2010/main" val="106479713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Pica </a:t>
            </a:r>
            <a:endParaRPr lang="it-IT" dirty="0"/>
          </a:p>
        </p:txBody>
      </p:sp>
      <p:sp>
        <p:nvSpPr>
          <p:cNvPr id="3" name="Segnaposto contenuto 2"/>
          <p:cNvSpPr>
            <a:spLocks noGrp="1"/>
          </p:cNvSpPr>
          <p:nvPr>
            <p:ph idx="1"/>
          </p:nvPr>
        </p:nvSpPr>
        <p:spPr>
          <a:xfrm>
            <a:off x="457200" y="1600200"/>
            <a:ext cx="8229600" cy="5044060"/>
          </a:xfrm>
        </p:spPr>
        <p:txBody>
          <a:bodyPr>
            <a:normAutofit/>
          </a:bodyPr>
          <a:lstStyle/>
          <a:p>
            <a:r>
              <a:rPr lang="it-IT" dirty="0" smtClean="0"/>
              <a:t>Mangiare sostanze non commestibili è considerato patologico dopo i 18 mesi di età</a:t>
            </a:r>
          </a:p>
          <a:p>
            <a:r>
              <a:rPr lang="it-IT" dirty="0" smtClean="0"/>
              <a:t>Le sostanze non commestibili ingeriti dipendono dalla disponibilità, dalla capacità di locomozione e dalla indipendenza del bambino</a:t>
            </a:r>
          </a:p>
          <a:p>
            <a:r>
              <a:rPr lang="it-IT" dirty="0" smtClean="0"/>
              <a:t>I bambini piccoli possono ingerire vernice, gesso, capelli, tessuti; i più grandi possono ingerire rifiuti, feci di animali, pietre o carte</a:t>
            </a:r>
          </a:p>
        </p:txBody>
      </p:sp>
    </p:spTree>
    <p:extLst>
      <p:ext uri="{BB962C8B-B14F-4D97-AF65-F5344CB8AC3E}">
        <p14:creationId xmlns:p14="http://schemas.microsoft.com/office/powerpoint/2010/main" val="234017522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Pica </a:t>
            </a:r>
            <a:endParaRPr lang="it-IT" dirty="0"/>
          </a:p>
        </p:txBody>
      </p:sp>
      <p:sp>
        <p:nvSpPr>
          <p:cNvPr id="3" name="Segnaposto contenuto 2"/>
          <p:cNvSpPr>
            <a:spLocks noGrp="1"/>
          </p:cNvSpPr>
          <p:nvPr>
            <p:ph idx="1"/>
          </p:nvPr>
        </p:nvSpPr>
        <p:spPr>
          <a:xfrm>
            <a:off x="457200" y="1600200"/>
            <a:ext cx="8229600" cy="5044060"/>
          </a:xfrm>
        </p:spPr>
        <p:txBody>
          <a:bodyPr>
            <a:normAutofit lnSpcReduction="10000"/>
          </a:bodyPr>
          <a:lstStyle/>
          <a:p>
            <a:r>
              <a:rPr lang="it-IT" dirty="0" smtClean="0"/>
              <a:t>La pica è presente in numerose condizioni patologiche:</a:t>
            </a:r>
          </a:p>
          <a:p>
            <a:pPr lvl="1"/>
            <a:r>
              <a:rPr lang="it-IT" dirty="0" smtClean="0"/>
              <a:t>Disturbo autistico</a:t>
            </a:r>
          </a:p>
          <a:p>
            <a:pPr lvl="1"/>
            <a:r>
              <a:rPr lang="it-IT" dirty="0" smtClean="0"/>
              <a:t>Ritardo mentale</a:t>
            </a:r>
          </a:p>
          <a:p>
            <a:pPr lvl="1"/>
            <a:r>
              <a:rPr lang="it-IT" dirty="0" smtClean="0"/>
              <a:t>Schizofrenia</a:t>
            </a:r>
          </a:p>
          <a:p>
            <a:pPr lvl="1"/>
            <a:r>
              <a:rPr lang="it-IT" dirty="0" smtClean="0"/>
              <a:t>Anoressia</a:t>
            </a:r>
          </a:p>
          <a:p>
            <a:pPr lvl="1"/>
            <a:r>
              <a:rPr lang="it-IT" dirty="0" smtClean="0"/>
              <a:t>Nanismo psicosociale (mancato accrescimento su base combinata endocrinologica e ambientale)</a:t>
            </a:r>
          </a:p>
          <a:p>
            <a:pPr lvl="1"/>
            <a:r>
              <a:rPr lang="it-IT" dirty="0" smtClean="0"/>
              <a:t>Pubertà precoce (possibili disfunzioni ipotalamiche)</a:t>
            </a:r>
          </a:p>
          <a:p>
            <a:pPr lvl="1"/>
            <a:r>
              <a:rPr lang="it-IT" dirty="0" smtClean="0"/>
              <a:t>Intossicazione da piombo</a:t>
            </a:r>
          </a:p>
        </p:txBody>
      </p:sp>
    </p:spTree>
    <p:extLst>
      <p:ext uri="{BB962C8B-B14F-4D97-AF65-F5344CB8AC3E}">
        <p14:creationId xmlns:p14="http://schemas.microsoft.com/office/powerpoint/2010/main" val="325606478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Pica – Trattamento </a:t>
            </a:r>
            <a:endParaRPr lang="it-IT" dirty="0"/>
          </a:p>
        </p:txBody>
      </p:sp>
      <p:sp>
        <p:nvSpPr>
          <p:cNvPr id="3" name="Segnaposto contenuto 2"/>
          <p:cNvSpPr>
            <a:spLocks noGrp="1"/>
          </p:cNvSpPr>
          <p:nvPr>
            <p:ph idx="1"/>
          </p:nvPr>
        </p:nvSpPr>
        <p:spPr/>
        <p:txBody>
          <a:bodyPr/>
          <a:lstStyle/>
          <a:p>
            <a:r>
              <a:rPr lang="it-IT" dirty="0" smtClean="0"/>
              <a:t>Eliminare fattori psicosociali (abbandono/maltrattamento)</a:t>
            </a:r>
          </a:p>
          <a:p>
            <a:r>
              <a:rPr lang="it-IT" dirty="0" smtClean="0"/>
              <a:t>Eliminare eventuale esposizione a sostanze tossiche</a:t>
            </a:r>
          </a:p>
          <a:p>
            <a:r>
              <a:rPr lang="it-IT" dirty="0" smtClean="0"/>
              <a:t>Trattamento educazionale comportamentale</a:t>
            </a:r>
            <a:endParaRPr lang="it-IT" dirty="0"/>
          </a:p>
        </p:txBody>
      </p:sp>
    </p:spTree>
    <p:extLst>
      <p:ext uri="{BB962C8B-B14F-4D97-AF65-F5344CB8AC3E}">
        <p14:creationId xmlns:p14="http://schemas.microsoft.com/office/powerpoint/2010/main" val="197671950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Disturbo di Ruminazione</a:t>
            </a:r>
            <a:endParaRPr lang="it-IT" dirty="0"/>
          </a:p>
        </p:txBody>
      </p:sp>
      <p:sp>
        <p:nvSpPr>
          <p:cNvPr id="3" name="Segnaposto contenuto 2"/>
          <p:cNvSpPr>
            <a:spLocks noGrp="1"/>
          </p:cNvSpPr>
          <p:nvPr>
            <p:ph idx="1"/>
          </p:nvPr>
        </p:nvSpPr>
        <p:spPr>
          <a:xfrm>
            <a:off x="457200" y="1600200"/>
            <a:ext cx="8229600" cy="4924168"/>
          </a:xfrm>
        </p:spPr>
        <p:txBody>
          <a:bodyPr>
            <a:normAutofit fontScale="77500" lnSpcReduction="20000"/>
          </a:bodyPr>
          <a:lstStyle/>
          <a:p>
            <a:r>
              <a:rPr lang="it-IT" dirty="0"/>
              <a:t>A. Ripetuto rigurgito di cibo per un periodo di almeno 1 mese. Il cibo </a:t>
            </a:r>
            <a:r>
              <a:rPr lang="it-IT" dirty="0" err="1"/>
              <a:t>puo</a:t>
            </a:r>
            <a:r>
              <a:rPr lang="it-IT" dirty="0"/>
              <a:t>̀ essere rimasticato, ringoiato o eliminato. </a:t>
            </a:r>
            <a:r>
              <a:rPr lang="it-IT" dirty="0" smtClean="0"/>
              <a:t>(NB</a:t>
            </a:r>
            <a:r>
              <a:rPr lang="it-IT" dirty="0"/>
              <a:t>. E’ stato eliminato: </a:t>
            </a:r>
            <a:r>
              <a:rPr lang="it-IT" i="1" dirty="0"/>
              <a:t>dopo un periodo di funzionamento normale</a:t>
            </a:r>
            <a:r>
              <a:rPr lang="it-IT" dirty="0"/>
              <a:t>.) </a:t>
            </a:r>
          </a:p>
          <a:p>
            <a:r>
              <a:rPr lang="it-IT" dirty="0"/>
              <a:t>B. Il comportamento non è dovuto ad una condizione gastrointestinale associata o ad</a:t>
            </a:r>
            <a:br>
              <a:rPr lang="it-IT" dirty="0"/>
            </a:br>
            <a:r>
              <a:rPr lang="it-IT" dirty="0"/>
              <a:t>un’altra condizione medica generale (per es., reflusso gastro-esofageo, stenosi del piloro). </a:t>
            </a:r>
          </a:p>
          <a:p>
            <a:r>
              <a:rPr lang="it-IT" dirty="0"/>
              <a:t>C. Il comportamento non si manifesta esclusivamente durante il decorso di Anoressia Nervosa o di Bulimia Nervosa, </a:t>
            </a:r>
            <a:r>
              <a:rPr lang="it-IT" dirty="0" err="1"/>
              <a:t>Binge-eating</a:t>
            </a:r>
            <a:r>
              <a:rPr lang="it-IT" dirty="0"/>
              <a:t> o disturbo Evitante- restrittivo. </a:t>
            </a:r>
          </a:p>
          <a:p>
            <a:r>
              <a:rPr lang="it-IT" dirty="0"/>
              <a:t>D. Se i sintomi si manifestano esclusivamente durante il decorso di Ritardo Mentale o di un Disturbo Pervasivo dello Sviluppo, sono </a:t>
            </a:r>
            <a:r>
              <a:rPr lang="it-IT" dirty="0" err="1"/>
              <a:t>sufficentiemente</a:t>
            </a:r>
            <a:r>
              <a:rPr lang="it-IT" dirty="0"/>
              <a:t> gravi da giustificare di per sé attenzione clinica. </a:t>
            </a:r>
            <a:endParaRPr lang="it-IT" dirty="0">
              <a:effectLst/>
            </a:endParaRPr>
          </a:p>
        </p:txBody>
      </p:sp>
    </p:spTree>
    <p:extLst>
      <p:ext uri="{BB962C8B-B14F-4D97-AF65-F5344CB8AC3E}">
        <p14:creationId xmlns:p14="http://schemas.microsoft.com/office/powerpoint/2010/main" val="166426252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Disturbo di Ruminazione</a:t>
            </a:r>
            <a:endParaRPr lang="it-IT" dirty="0"/>
          </a:p>
        </p:txBody>
      </p:sp>
      <p:sp>
        <p:nvSpPr>
          <p:cNvPr id="3" name="Segnaposto contenuto 2"/>
          <p:cNvSpPr>
            <a:spLocks noGrp="1"/>
          </p:cNvSpPr>
          <p:nvPr>
            <p:ph idx="1"/>
          </p:nvPr>
        </p:nvSpPr>
        <p:spPr/>
        <p:txBody>
          <a:bodyPr>
            <a:normAutofit lnSpcReduction="10000"/>
          </a:bodyPr>
          <a:lstStyle/>
          <a:p>
            <a:r>
              <a:rPr lang="it-IT" dirty="0" smtClean="0"/>
              <a:t>Può essere associato a mancato accrescimento</a:t>
            </a:r>
          </a:p>
          <a:p>
            <a:r>
              <a:rPr lang="it-IT" dirty="0" smtClean="0"/>
              <a:t>Nelle forme più gravi può essere fatale</a:t>
            </a:r>
          </a:p>
          <a:p>
            <a:r>
              <a:rPr lang="it-IT" dirty="0" smtClean="0"/>
              <a:t>Si osserva soprattutto nei neonati attorno ai 3 mesi e diviene progressivamente più raro con la crescita</a:t>
            </a:r>
          </a:p>
          <a:p>
            <a:r>
              <a:rPr lang="it-IT" dirty="0" smtClean="0"/>
              <a:t>Negli adulti, si osserva nei ritardi mentali e nelle gravi compromissioni cognitive (schizofrenia, demenza)  </a:t>
            </a:r>
            <a:endParaRPr lang="it-IT" dirty="0"/>
          </a:p>
        </p:txBody>
      </p:sp>
    </p:spTree>
    <p:extLst>
      <p:ext uri="{BB962C8B-B14F-4D97-AF65-F5344CB8AC3E}">
        <p14:creationId xmlns:p14="http://schemas.microsoft.com/office/powerpoint/2010/main" val="377296564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Obesità </a:t>
            </a:r>
            <a:endParaRPr lang="it-IT" dirty="0"/>
          </a:p>
        </p:txBody>
      </p:sp>
      <p:sp>
        <p:nvSpPr>
          <p:cNvPr id="3" name="Segnaposto contenuto 2"/>
          <p:cNvSpPr>
            <a:spLocks noGrp="1"/>
          </p:cNvSpPr>
          <p:nvPr>
            <p:ph idx="1"/>
          </p:nvPr>
        </p:nvSpPr>
        <p:spPr/>
        <p:txBody>
          <a:bodyPr/>
          <a:lstStyle/>
          <a:p>
            <a:r>
              <a:rPr lang="it-IT" dirty="0" smtClean="0"/>
              <a:t>Numerosi fattori eziopatogenetici sono stati chiamati in causa per spiegare l’insorgenza di obesità</a:t>
            </a:r>
          </a:p>
          <a:p>
            <a:r>
              <a:rPr lang="it-IT" dirty="0" smtClean="0"/>
              <a:t>Alcuni di questi fattori comprendono alterazioni neurochimiche a livello cerebrale o problematiche psicologiche</a:t>
            </a:r>
          </a:p>
          <a:p>
            <a:r>
              <a:rPr lang="it-IT" dirty="0" smtClean="0"/>
              <a:t>La sensazione di sazietà deriva dalla stimolazione recettoriale nell’ipotalamo</a:t>
            </a:r>
            <a:endParaRPr lang="it-IT" dirty="0"/>
          </a:p>
        </p:txBody>
      </p:sp>
    </p:spTree>
    <p:extLst>
      <p:ext uri="{BB962C8B-B14F-4D97-AF65-F5344CB8AC3E}">
        <p14:creationId xmlns:p14="http://schemas.microsoft.com/office/powerpoint/2010/main" val="80150138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Obesità </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La sensazione di appetito è il desiderio di cibo, che induce a introdurre alimenti anche una volta raggiunta la sazietà</a:t>
            </a:r>
          </a:p>
          <a:p>
            <a:r>
              <a:rPr lang="it-IT" dirty="0" smtClean="0"/>
              <a:t>L’appetito è regolato da complessi meccanismi neurochimici, nei quali rientrano anche i circuiti del reward</a:t>
            </a:r>
          </a:p>
          <a:p>
            <a:r>
              <a:rPr lang="it-IT" dirty="0" smtClean="0"/>
              <a:t>Patologie neurologiche, endocrine, psichiatriche, </a:t>
            </a:r>
            <a:r>
              <a:rPr lang="it-IT" dirty="0" err="1" smtClean="0"/>
              <a:t>oltreche</a:t>
            </a:r>
            <a:r>
              <a:rPr lang="it-IT" dirty="0" smtClean="0"/>
              <a:t> fattori psicologici, possono indurre alterazioni nei circuiti centrali e ipotalamici che regolano le sensazioni di fame e di appetito</a:t>
            </a:r>
            <a:endParaRPr lang="it-IT" dirty="0"/>
          </a:p>
        </p:txBody>
      </p:sp>
    </p:spTree>
    <p:extLst>
      <p:ext uri="{BB962C8B-B14F-4D97-AF65-F5344CB8AC3E}">
        <p14:creationId xmlns:p14="http://schemas.microsoft.com/office/powerpoint/2010/main" val="73027921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Obesità </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L’obesità presenta chiari caratteri ereditari e familiari</a:t>
            </a:r>
          </a:p>
          <a:p>
            <a:r>
              <a:rPr lang="it-IT" dirty="0" smtClean="0"/>
              <a:t>È probabile che esistano meccanismi genetici, ancora non ben caratterizzati, nel regolare l’obesità</a:t>
            </a:r>
          </a:p>
          <a:p>
            <a:r>
              <a:rPr lang="it-IT" dirty="0" smtClean="0"/>
              <a:t>Fattori predisponenti possono essere anche: </a:t>
            </a:r>
          </a:p>
          <a:p>
            <a:pPr lvl="1"/>
            <a:r>
              <a:rPr lang="it-IT" dirty="0"/>
              <a:t>I</a:t>
            </a:r>
            <a:r>
              <a:rPr lang="it-IT" dirty="0" smtClean="0"/>
              <a:t>mitazione del modello genitoriale, nel caso di genitori obesi</a:t>
            </a:r>
          </a:p>
          <a:p>
            <a:pPr lvl="1"/>
            <a:r>
              <a:rPr lang="it-IT" dirty="0" smtClean="0"/>
              <a:t>Veicolazione della ansia e del disagio psicologico mediante il cibo nell’ambiente familiare</a:t>
            </a:r>
          </a:p>
          <a:p>
            <a:endParaRPr lang="it-IT" dirty="0"/>
          </a:p>
        </p:txBody>
      </p:sp>
    </p:spTree>
    <p:extLst>
      <p:ext uri="{BB962C8B-B14F-4D97-AF65-F5344CB8AC3E}">
        <p14:creationId xmlns:p14="http://schemas.microsoft.com/office/powerpoint/2010/main" val="262157389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Obesità </a:t>
            </a:r>
            <a:br>
              <a:rPr lang="it-IT" dirty="0" smtClean="0"/>
            </a:br>
            <a:r>
              <a:rPr lang="it-IT" dirty="0" smtClean="0"/>
              <a:t>Clinica ed Esame di Stato Mentale</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È frequente che queste persone descrivano di introdurre molto cibo in concomitanza o in conseguenza di episodi emotivamente rilevanti</a:t>
            </a:r>
          </a:p>
          <a:p>
            <a:r>
              <a:rPr lang="it-IT" dirty="0" smtClean="0"/>
              <a:t>Tuttavia, queste condotte sono comuni a molte persone non obese</a:t>
            </a:r>
          </a:p>
          <a:p>
            <a:r>
              <a:rPr lang="it-IT" dirty="0" smtClean="0"/>
              <a:t>Le persone obese sembrano essere eccessivamente sensibili agli stimoli ambientali relativi al cibo</a:t>
            </a:r>
          </a:p>
          <a:p>
            <a:r>
              <a:rPr lang="it-IT" dirty="0" smtClean="0"/>
              <a:t>Sembrano inoltre essere incapaci di smettere di mangiare se vi è disponibilità di cibo (anche senza che si configuri una abbuffata)</a:t>
            </a:r>
          </a:p>
          <a:p>
            <a:endParaRPr lang="it-IT" dirty="0" smtClean="0"/>
          </a:p>
        </p:txBody>
      </p:sp>
    </p:spTree>
    <p:extLst>
      <p:ext uri="{BB962C8B-B14F-4D97-AF65-F5344CB8AC3E}">
        <p14:creationId xmlns:p14="http://schemas.microsoft.com/office/powerpoint/2010/main" val="5440787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Obesità </a:t>
            </a:r>
            <a:br>
              <a:rPr lang="it-IT" dirty="0" smtClean="0"/>
            </a:br>
            <a:r>
              <a:rPr lang="it-IT" dirty="0" smtClean="0"/>
              <a:t>Diagnosi Differenziale</a:t>
            </a:r>
            <a:endParaRPr lang="it-IT" dirty="0"/>
          </a:p>
        </p:txBody>
      </p:sp>
      <p:sp>
        <p:nvSpPr>
          <p:cNvPr id="3" name="Segnaposto contenuto 2"/>
          <p:cNvSpPr>
            <a:spLocks noGrp="1"/>
          </p:cNvSpPr>
          <p:nvPr>
            <p:ph idx="1"/>
          </p:nvPr>
        </p:nvSpPr>
        <p:spPr/>
        <p:txBody>
          <a:bodyPr>
            <a:normAutofit lnSpcReduction="10000"/>
          </a:bodyPr>
          <a:lstStyle/>
          <a:p>
            <a:r>
              <a:rPr lang="it-IT" dirty="0" smtClean="0"/>
              <a:t>Nella bulimia ed in particolare nel </a:t>
            </a:r>
            <a:r>
              <a:rPr lang="it-IT" dirty="0" err="1" smtClean="0"/>
              <a:t>binge</a:t>
            </a:r>
            <a:r>
              <a:rPr lang="it-IT" dirty="0" smtClean="0"/>
              <a:t> </a:t>
            </a:r>
            <a:r>
              <a:rPr lang="it-IT" dirty="0" err="1" smtClean="0"/>
              <a:t>eating</a:t>
            </a:r>
            <a:r>
              <a:rPr lang="it-IT" dirty="0" smtClean="0"/>
              <a:t> </a:t>
            </a:r>
            <a:r>
              <a:rPr lang="it-IT" dirty="0" err="1" smtClean="0"/>
              <a:t>disorder</a:t>
            </a:r>
            <a:r>
              <a:rPr lang="it-IT" dirty="0" smtClean="0"/>
              <a:t> si verifica: </a:t>
            </a:r>
          </a:p>
          <a:p>
            <a:pPr lvl="1"/>
            <a:r>
              <a:rPr lang="it-IT" dirty="0"/>
              <a:t>U</a:t>
            </a:r>
            <a:r>
              <a:rPr lang="it-IT" dirty="0" smtClean="0"/>
              <a:t>na introduzione improvvisa e compulsiva di grandi quantità di cibo in un periodo di tempo molto breve</a:t>
            </a:r>
          </a:p>
          <a:p>
            <a:pPr lvl="1"/>
            <a:r>
              <a:rPr lang="it-IT" dirty="0"/>
              <a:t>L</a:t>
            </a:r>
            <a:r>
              <a:rPr lang="it-IT" dirty="0" smtClean="0"/>
              <a:t>’abbuffata è associata a grande agitazione e grosso senso di colpa successivo</a:t>
            </a:r>
          </a:p>
          <a:p>
            <a:pPr lvl="1"/>
            <a:r>
              <a:rPr lang="it-IT" dirty="0" smtClean="0"/>
              <a:t>Sono ravvisabili in molti casi dei peculiari fattori precipitanti, per esempio grossi stress emotivi o psicologici</a:t>
            </a:r>
          </a:p>
        </p:txBody>
      </p:sp>
    </p:spTree>
    <p:extLst>
      <p:ext uri="{BB962C8B-B14F-4D97-AF65-F5344CB8AC3E}">
        <p14:creationId xmlns:p14="http://schemas.microsoft.com/office/powerpoint/2010/main" val="172969247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Obesità</a:t>
            </a:r>
            <a:br>
              <a:rPr lang="it-IT" dirty="0" smtClean="0"/>
            </a:br>
            <a:r>
              <a:rPr lang="it-IT" dirty="0" smtClean="0"/>
              <a:t>Trattamento</a:t>
            </a:r>
            <a:endParaRPr lang="it-IT" dirty="0"/>
          </a:p>
        </p:txBody>
      </p:sp>
      <p:sp>
        <p:nvSpPr>
          <p:cNvPr id="3" name="Segnaposto contenuto 2"/>
          <p:cNvSpPr>
            <a:spLocks noGrp="1"/>
          </p:cNvSpPr>
          <p:nvPr>
            <p:ph idx="1"/>
          </p:nvPr>
        </p:nvSpPr>
        <p:spPr/>
        <p:txBody>
          <a:bodyPr>
            <a:normAutofit lnSpcReduction="10000"/>
          </a:bodyPr>
          <a:lstStyle/>
          <a:p>
            <a:r>
              <a:rPr lang="it-IT" dirty="0" smtClean="0"/>
              <a:t>Dal punto di vista farmacologico, numerosi presidi ad azione a livello centrale sono stati proposti e testati</a:t>
            </a:r>
          </a:p>
          <a:p>
            <a:r>
              <a:rPr lang="it-IT" dirty="0" smtClean="0"/>
              <a:t>La </a:t>
            </a:r>
            <a:r>
              <a:rPr lang="it-IT" dirty="0" err="1" smtClean="0"/>
              <a:t>Fenfluramina</a:t>
            </a:r>
            <a:r>
              <a:rPr lang="it-IT" dirty="0" smtClean="0"/>
              <a:t> è un agonista della serotonina; la serotonina è considerata </a:t>
            </a:r>
            <a:r>
              <a:rPr lang="it-IT" dirty="0" err="1" smtClean="0"/>
              <a:t>crucialmente</a:t>
            </a:r>
            <a:r>
              <a:rPr lang="it-IT" dirty="0" smtClean="0"/>
              <a:t> implicata nelle condotte alimentari</a:t>
            </a:r>
          </a:p>
          <a:p>
            <a:r>
              <a:rPr lang="it-IT" dirty="0" smtClean="0"/>
              <a:t>Il farmaco è stato ritirato per l’induzione di insufficienza valvolare </a:t>
            </a:r>
            <a:endParaRPr lang="it-IT" dirty="0"/>
          </a:p>
        </p:txBody>
      </p:sp>
    </p:spTree>
    <p:extLst>
      <p:ext uri="{BB962C8B-B14F-4D97-AF65-F5344CB8AC3E}">
        <p14:creationId xmlns:p14="http://schemas.microsoft.com/office/powerpoint/2010/main" val="407245137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Obesità</a:t>
            </a:r>
            <a:br>
              <a:rPr lang="it-IT" dirty="0" smtClean="0"/>
            </a:br>
            <a:r>
              <a:rPr lang="it-IT" dirty="0" smtClean="0"/>
              <a:t>Trattamento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Le sostanze </a:t>
            </a:r>
            <a:r>
              <a:rPr lang="it-IT" dirty="0" err="1" smtClean="0"/>
              <a:t>amfetamino</a:t>
            </a:r>
            <a:r>
              <a:rPr lang="it-IT" dirty="0" smtClean="0"/>
              <a:t>-simili sembrano ridurre il senso di fame per azione sul sistema noradrenergico e dopaminergico</a:t>
            </a:r>
          </a:p>
          <a:p>
            <a:r>
              <a:rPr lang="it-IT" dirty="0" smtClean="0"/>
              <a:t>Inoltre agendo sui circuiti della gratificazione, riducono la sensazione di appetito</a:t>
            </a:r>
          </a:p>
          <a:p>
            <a:r>
              <a:rPr lang="it-IT" dirty="0" smtClean="0"/>
              <a:t>Tuttavia, il potenziale di abuso e di </a:t>
            </a:r>
            <a:r>
              <a:rPr lang="it-IT" dirty="0" err="1" smtClean="0"/>
              <a:t>addiction</a:t>
            </a:r>
            <a:r>
              <a:rPr lang="it-IT" dirty="0" smtClean="0"/>
              <a:t> è molto elevato </a:t>
            </a:r>
          </a:p>
          <a:p>
            <a:r>
              <a:rPr lang="it-IT" dirty="0" smtClean="0"/>
              <a:t>Numerose altre sostanze sembrano avere azione anoressizzante: efedrina, caffeina, </a:t>
            </a:r>
            <a:r>
              <a:rPr lang="it-IT" dirty="0" err="1" smtClean="0"/>
              <a:t>rimonabant</a:t>
            </a:r>
            <a:r>
              <a:rPr lang="it-IT" dirty="0" smtClean="0"/>
              <a:t>, </a:t>
            </a:r>
            <a:r>
              <a:rPr lang="it-IT" dirty="0" err="1" smtClean="0"/>
              <a:t>sibutramina</a:t>
            </a:r>
            <a:r>
              <a:rPr lang="it-IT" dirty="0" smtClean="0"/>
              <a:t> (ritirato dal commercio per rischio di eventi ischemici), </a:t>
            </a:r>
            <a:r>
              <a:rPr lang="it-IT" dirty="0" err="1" smtClean="0"/>
              <a:t>topiramato</a:t>
            </a:r>
            <a:endParaRPr lang="it-IT" dirty="0"/>
          </a:p>
        </p:txBody>
      </p:sp>
    </p:spTree>
    <p:extLst>
      <p:ext uri="{BB962C8B-B14F-4D97-AF65-F5344CB8AC3E}">
        <p14:creationId xmlns:p14="http://schemas.microsoft.com/office/powerpoint/2010/main" val="125725269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Obesità</a:t>
            </a:r>
            <a:br>
              <a:rPr lang="it-IT" dirty="0" smtClean="0"/>
            </a:br>
            <a:r>
              <a:rPr lang="it-IT" dirty="0" smtClean="0"/>
              <a:t>Trattamento</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La psicoterapia è veramente utile solo in quel sottogruppo (non molto numeroso) di pazienti obesi che sviluppa alterate condotte alimentari come effetto di conflitti intrapsichici inconsci</a:t>
            </a:r>
          </a:p>
          <a:p>
            <a:r>
              <a:rPr lang="it-IT" dirty="0" smtClean="0"/>
              <a:t>Interventi comportamentali possono essere però molto utili: </a:t>
            </a:r>
          </a:p>
          <a:p>
            <a:pPr lvl="1"/>
            <a:r>
              <a:rPr lang="it-IT" dirty="0" smtClean="0"/>
              <a:t>Identificare stimoli ambientali associati alla ricerca di cibo</a:t>
            </a:r>
          </a:p>
          <a:p>
            <a:pPr lvl="1"/>
            <a:r>
              <a:rPr lang="it-IT" dirty="0" smtClean="0"/>
              <a:t>Tenere un diario alimentari, in particolare dei fuori-pasto o dei pasti in particolari circostanze (al cinema; davanti alla televisione; in stati di ansia o di depressione)</a:t>
            </a:r>
          </a:p>
          <a:p>
            <a:pPr lvl="1"/>
            <a:r>
              <a:rPr lang="it-IT" dirty="0" smtClean="0"/>
              <a:t>Sviluppare nuove abitudini alimentari: mangiare lentamente; masticare bene il cibo; non mangiare tra i pasti; mangiare solo quando si sta seduti; ecc.</a:t>
            </a:r>
          </a:p>
          <a:p>
            <a:pPr lvl="1"/>
            <a:endParaRPr lang="it-IT" dirty="0"/>
          </a:p>
        </p:txBody>
      </p:sp>
    </p:spTree>
    <p:extLst>
      <p:ext uri="{BB962C8B-B14F-4D97-AF65-F5344CB8AC3E}">
        <p14:creationId xmlns:p14="http://schemas.microsoft.com/office/powerpoint/2010/main" val="371034034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 y="274638"/>
            <a:ext cx="8910982" cy="1143000"/>
          </a:xfrm>
        </p:spPr>
        <p:txBody>
          <a:bodyPr>
            <a:noAutofit/>
          </a:bodyPr>
          <a:lstStyle/>
          <a:p>
            <a:r>
              <a:rPr lang="it-IT" sz="3600" dirty="0" smtClean="0"/>
              <a:t>Effetti collaterali dei farmaci psichiatrici</a:t>
            </a:r>
            <a:br>
              <a:rPr lang="it-IT" sz="3600" dirty="0" smtClean="0"/>
            </a:br>
            <a:r>
              <a:rPr lang="it-IT" sz="3600" dirty="0" smtClean="0"/>
              <a:t>Incremento ponderale/Sindrome Metabolica</a:t>
            </a:r>
            <a:endParaRPr lang="it-IT" sz="3600" dirty="0"/>
          </a:p>
        </p:txBody>
      </p:sp>
      <p:sp>
        <p:nvSpPr>
          <p:cNvPr id="3" name="Segnaposto contenuto 2"/>
          <p:cNvSpPr>
            <a:spLocks noGrp="1"/>
          </p:cNvSpPr>
          <p:nvPr>
            <p:ph idx="1"/>
          </p:nvPr>
        </p:nvSpPr>
        <p:spPr/>
        <p:txBody>
          <a:bodyPr>
            <a:normAutofit fontScale="92500" lnSpcReduction="20000"/>
          </a:bodyPr>
          <a:lstStyle/>
          <a:p>
            <a:r>
              <a:rPr lang="it-IT" dirty="0" smtClean="0"/>
              <a:t>I farmaci psichiatrici, dopo i cortisonici e l’insulina, sono i principali induttori di alterazioni ponderali iatrogene</a:t>
            </a:r>
          </a:p>
          <a:p>
            <a:r>
              <a:rPr lang="it-IT" dirty="0" smtClean="0"/>
              <a:t>Antidepressivi triciclici</a:t>
            </a:r>
          </a:p>
          <a:p>
            <a:pPr lvl="1"/>
            <a:r>
              <a:rPr lang="it-IT" dirty="0"/>
              <a:t>G</a:t>
            </a:r>
            <a:r>
              <a:rPr lang="it-IT" dirty="0" smtClean="0"/>
              <a:t>rosso </a:t>
            </a:r>
            <a:r>
              <a:rPr lang="it-IT" dirty="0" err="1" smtClean="0"/>
              <a:t>craving</a:t>
            </a:r>
            <a:r>
              <a:rPr lang="it-IT" dirty="0" smtClean="0"/>
              <a:t> per carboidrati</a:t>
            </a:r>
          </a:p>
          <a:p>
            <a:r>
              <a:rPr lang="it-IT" dirty="0" smtClean="0"/>
              <a:t>SSRI ed altri antidepressivi</a:t>
            </a:r>
          </a:p>
          <a:p>
            <a:pPr lvl="1"/>
            <a:r>
              <a:rPr lang="it-IT" dirty="0" smtClean="0"/>
              <a:t>In generale minore lesività sul peso rispetto ai triciclici</a:t>
            </a:r>
          </a:p>
          <a:p>
            <a:pPr lvl="1"/>
            <a:r>
              <a:rPr lang="it-IT" dirty="0" smtClean="0"/>
              <a:t>Maggiori evidenze per </a:t>
            </a:r>
            <a:r>
              <a:rPr lang="it-IT" dirty="0" err="1" smtClean="0"/>
              <a:t>citalopram</a:t>
            </a:r>
            <a:r>
              <a:rPr lang="it-IT" dirty="0" smtClean="0"/>
              <a:t>, </a:t>
            </a:r>
            <a:r>
              <a:rPr lang="it-IT" dirty="0" err="1" smtClean="0"/>
              <a:t>paroxetina</a:t>
            </a:r>
            <a:r>
              <a:rPr lang="it-IT" dirty="0" smtClean="0"/>
              <a:t> e </a:t>
            </a:r>
            <a:r>
              <a:rPr lang="it-IT" dirty="0" err="1" smtClean="0"/>
              <a:t>mirtazapina</a:t>
            </a:r>
            <a:endParaRPr lang="it-IT" dirty="0" smtClean="0"/>
          </a:p>
          <a:p>
            <a:pPr lvl="1"/>
            <a:r>
              <a:rPr lang="it-IT" dirty="0" smtClean="0"/>
              <a:t>La </a:t>
            </a:r>
            <a:r>
              <a:rPr lang="it-IT" dirty="0" err="1" smtClean="0"/>
              <a:t>fluoxetina</a:t>
            </a:r>
            <a:r>
              <a:rPr lang="it-IT" dirty="0" smtClean="0"/>
              <a:t> in alcuni studi è stata associata a decremento ponderale </a:t>
            </a:r>
            <a:endParaRPr lang="it-IT" dirty="0"/>
          </a:p>
        </p:txBody>
      </p:sp>
    </p:spTree>
    <p:extLst>
      <p:ext uri="{BB962C8B-B14F-4D97-AF65-F5344CB8AC3E}">
        <p14:creationId xmlns:p14="http://schemas.microsoft.com/office/powerpoint/2010/main" val="137927483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 y="274638"/>
            <a:ext cx="8910982" cy="1143000"/>
          </a:xfrm>
        </p:spPr>
        <p:txBody>
          <a:bodyPr>
            <a:noAutofit/>
          </a:bodyPr>
          <a:lstStyle/>
          <a:p>
            <a:r>
              <a:rPr lang="it-IT" sz="3600" dirty="0" smtClean="0"/>
              <a:t>Effetti collaterali dei farmaci psichiatrici</a:t>
            </a:r>
            <a:br>
              <a:rPr lang="it-IT" sz="3600" dirty="0" smtClean="0"/>
            </a:br>
            <a:r>
              <a:rPr lang="it-IT" sz="3600" dirty="0" smtClean="0"/>
              <a:t>Incremento ponderale/Sindrome Metabolica</a:t>
            </a:r>
            <a:endParaRPr lang="it-IT" sz="3600" dirty="0"/>
          </a:p>
        </p:txBody>
      </p:sp>
      <p:sp>
        <p:nvSpPr>
          <p:cNvPr id="3" name="Segnaposto contenuto 2"/>
          <p:cNvSpPr>
            <a:spLocks noGrp="1"/>
          </p:cNvSpPr>
          <p:nvPr>
            <p:ph idx="1"/>
          </p:nvPr>
        </p:nvSpPr>
        <p:spPr/>
        <p:txBody>
          <a:bodyPr>
            <a:normAutofit/>
          </a:bodyPr>
          <a:lstStyle/>
          <a:p>
            <a:r>
              <a:rPr lang="it-IT" dirty="0" smtClean="0"/>
              <a:t>Antipsicotici tipici</a:t>
            </a:r>
          </a:p>
          <a:p>
            <a:r>
              <a:rPr lang="it-IT" dirty="0" smtClean="0"/>
              <a:t>Antipsicotici atipici</a:t>
            </a:r>
          </a:p>
          <a:p>
            <a:pPr lvl="1"/>
            <a:r>
              <a:rPr lang="it-IT" dirty="0" smtClean="0"/>
              <a:t>I farmaci più implicati in incremento di peso sono la </a:t>
            </a:r>
            <a:r>
              <a:rPr lang="it-IT" dirty="0" err="1" smtClean="0"/>
              <a:t>clozapina</a:t>
            </a:r>
            <a:r>
              <a:rPr lang="it-IT" dirty="0" smtClean="0"/>
              <a:t> e l’</a:t>
            </a:r>
            <a:r>
              <a:rPr lang="it-IT" dirty="0" err="1" smtClean="0"/>
              <a:t>olanzapina</a:t>
            </a:r>
            <a:endParaRPr lang="it-IT" dirty="0" smtClean="0"/>
          </a:p>
          <a:p>
            <a:pPr lvl="1"/>
            <a:r>
              <a:rPr lang="it-IT" dirty="0" smtClean="0"/>
              <a:t>In genere l’incremento ponderale ha un picco nei primi dodici mesi di trattamento e poi si riduce o si ferma</a:t>
            </a:r>
          </a:p>
          <a:p>
            <a:pPr lvl="1"/>
            <a:r>
              <a:rPr lang="it-IT" dirty="0" smtClean="0"/>
              <a:t>Un incremento di peso del 7% nei primi mesi di trattamento è motivo di interruzione del farmaco</a:t>
            </a:r>
            <a:endParaRPr lang="it-IT" dirty="0"/>
          </a:p>
        </p:txBody>
      </p:sp>
    </p:spTree>
    <p:extLst>
      <p:ext uri="{BB962C8B-B14F-4D97-AF65-F5344CB8AC3E}">
        <p14:creationId xmlns:p14="http://schemas.microsoft.com/office/powerpoint/2010/main" val="74169419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 y="274638"/>
            <a:ext cx="8910982" cy="1143000"/>
          </a:xfrm>
        </p:spPr>
        <p:txBody>
          <a:bodyPr>
            <a:noAutofit/>
          </a:bodyPr>
          <a:lstStyle/>
          <a:p>
            <a:r>
              <a:rPr lang="it-IT" sz="3600" dirty="0" smtClean="0"/>
              <a:t>Effetti collaterali dei farmaci psichiatrici</a:t>
            </a:r>
            <a:br>
              <a:rPr lang="it-IT" sz="3600" dirty="0" smtClean="0"/>
            </a:br>
            <a:r>
              <a:rPr lang="it-IT" sz="3600" dirty="0" smtClean="0"/>
              <a:t>Incremento ponderale/Sindrome Metabolica</a:t>
            </a:r>
            <a:endParaRPr lang="it-IT" sz="3600" dirty="0"/>
          </a:p>
        </p:txBody>
      </p:sp>
      <p:sp>
        <p:nvSpPr>
          <p:cNvPr id="3" name="Segnaposto contenuto 2"/>
          <p:cNvSpPr>
            <a:spLocks noGrp="1"/>
          </p:cNvSpPr>
          <p:nvPr>
            <p:ph idx="1"/>
          </p:nvPr>
        </p:nvSpPr>
        <p:spPr/>
        <p:txBody>
          <a:bodyPr>
            <a:normAutofit lnSpcReduction="10000"/>
          </a:bodyPr>
          <a:lstStyle/>
          <a:p>
            <a:r>
              <a:rPr lang="it-IT" dirty="0" smtClean="0"/>
              <a:t>Antipsicotici atipici</a:t>
            </a:r>
          </a:p>
          <a:p>
            <a:pPr lvl="1"/>
            <a:r>
              <a:rPr lang="it-IT" dirty="0" smtClean="0"/>
              <a:t>Lo </a:t>
            </a:r>
            <a:r>
              <a:rPr lang="it-IT" dirty="0" err="1" smtClean="0"/>
              <a:t>ziprasidone</a:t>
            </a:r>
            <a:r>
              <a:rPr lang="it-IT" dirty="0" smtClean="0"/>
              <a:t> è indicato nelle condizioni con alterazioni metaboliche</a:t>
            </a:r>
          </a:p>
          <a:p>
            <a:pPr lvl="1"/>
            <a:r>
              <a:rPr lang="it-IT" dirty="0" smtClean="0"/>
              <a:t>Altri antipsicotici (</a:t>
            </a:r>
            <a:r>
              <a:rPr lang="it-IT" dirty="0" err="1" smtClean="0"/>
              <a:t>aripiprazolo</a:t>
            </a:r>
            <a:r>
              <a:rPr lang="it-IT" dirty="0" smtClean="0"/>
              <a:t>, amisulpride, </a:t>
            </a:r>
            <a:r>
              <a:rPr lang="it-IT" dirty="0" err="1" smtClean="0"/>
              <a:t>risperidone</a:t>
            </a:r>
            <a:r>
              <a:rPr lang="it-IT" dirty="0" smtClean="0"/>
              <a:t>, </a:t>
            </a:r>
            <a:r>
              <a:rPr lang="it-IT" dirty="0" err="1" smtClean="0"/>
              <a:t>asenapina</a:t>
            </a:r>
            <a:r>
              <a:rPr lang="it-IT" dirty="0" smtClean="0"/>
              <a:t>) sembrano avere effetti molto variabili sul peso</a:t>
            </a:r>
          </a:p>
          <a:p>
            <a:pPr lvl="1"/>
            <a:r>
              <a:rPr lang="it-IT" dirty="0" smtClean="0"/>
              <a:t>La </a:t>
            </a:r>
            <a:r>
              <a:rPr lang="it-IT" dirty="0" err="1" smtClean="0"/>
              <a:t>clozapina</a:t>
            </a:r>
            <a:r>
              <a:rPr lang="it-IT" dirty="0" smtClean="0"/>
              <a:t> è associata ad </a:t>
            </a:r>
            <a:r>
              <a:rPr lang="it-IT" dirty="0" err="1" smtClean="0"/>
              <a:t>ipertrigliceridemia</a:t>
            </a:r>
            <a:endParaRPr lang="it-IT" dirty="0" smtClean="0"/>
          </a:p>
          <a:p>
            <a:pPr lvl="1"/>
            <a:r>
              <a:rPr lang="it-IT" dirty="0" smtClean="0"/>
              <a:t>Grave </a:t>
            </a:r>
            <a:r>
              <a:rPr lang="it-IT" dirty="0" err="1" smtClean="0"/>
              <a:t>ipertrigliceridemia</a:t>
            </a:r>
            <a:r>
              <a:rPr lang="it-IT" dirty="0" smtClean="0"/>
              <a:t> è anche osservata con </a:t>
            </a:r>
            <a:r>
              <a:rPr lang="it-IT" dirty="0" err="1" smtClean="0"/>
              <a:t>quetiapina</a:t>
            </a:r>
            <a:r>
              <a:rPr lang="it-IT" dirty="0" smtClean="0"/>
              <a:t> (non può essere prescritta a pazienti con </a:t>
            </a:r>
            <a:r>
              <a:rPr lang="it-IT" dirty="0" err="1" smtClean="0"/>
              <a:t>ipertrigliceridemia</a:t>
            </a:r>
            <a:r>
              <a:rPr lang="it-IT" dirty="0" smtClean="0"/>
              <a:t> familiare)</a:t>
            </a:r>
          </a:p>
        </p:txBody>
      </p:sp>
    </p:spTree>
    <p:extLst>
      <p:ext uri="{BB962C8B-B14F-4D97-AF65-F5344CB8AC3E}">
        <p14:creationId xmlns:p14="http://schemas.microsoft.com/office/powerpoint/2010/main" val="76227401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 y="274638"/>
            <a:ext cx="8910982" cy="1143000"/>
          </a:xfrm>
        </p:spPr>
        <p:txBody>
          <a:bodyPr>
            <a:noAutofit/>
          </a:bodyPr>
          <a:lstStyle/>
          <a:p>
            <a:r>
              <a:rPr lang="it-IT" sz="3600" dirty="0" smtClean="0"/>
              <a:t>Effetti collaterali dei farmaci psichiatrici</a:t>
            </a:r>
            <a:br>
              <a:rPr lang="it-IT" sz="3600" dirty="0" smtClean="0"/>
            </a:br>
            <a:r>
              <a:rPr lang="it-IT" sz="3600" dirty="0" smtClean="0"/>
              <a:t>Incremento ponderale/Sindrome Metabolica</a:t>
            </a:r>
            <a:endParaRPr lang="it-IT" sz="3600" dirty="0"/>
          </a:p>
        </p:txBody>
      </p:sp>
      <p:sp>
        <p:nvSpPr>
          <p:cNvPr id="3" name="Segnaposto contenuto 2"/>
          <p:cNvSpPr>
            <a:spLocks noGrp="1"/>
          </p:cNvSpPr>
          <p:nvPr>
            <p:ph idx="1"/>
          </p:nvPr>
        </p:nvSpPr>
        <p:spPr/>
        <p:txBody>
          <a:bodyPr>
            <a:normAutofit fontScale="92500" lnSpcReduction="10000"/>
          </a:bodyPr>
          <a:lstStyle/>
          <a:p>
            <a:r>
              <a:rPr lang="it-IT" dirty="0" smtClean="0"/>
              <a:t>Stabilizzatori del tono dell’umore</a:t>
            </a:r>
          </a:p>
          <a:p>
            <a:pPr lvl="1"/>
            <a:r>
              <a:rPr lang="it-IT" dirty="0" smtClean="0"/>
              <a:t>Acido </a:t>
            </a:r>
            <a:r>
              <a:rPr lang="it-IT" dirty="0" err="1" smtClean="0"/>
              <a:t>valproico</a:t>
            </a:r>
            <a:r>
              <a:rPr lang="it-IT" dirty="0" smtClean="0"/>
              <a:t> e litio determinano frequentemente incremento ponderale</a:t>
            </a:r>
          </a:p>
          <a:p>
            <a:pPr lvl="1"/>
            <a:r>
              <a:rPr lang="it-IT" dirty="0" smtClean="0"/>
              <a:t>Il litio è spesso associato ad incremento della introduzione di liquidi e ritenzione</a:t>
            </a:r>
          </a:p>
          <a:p>
            <a:pPr lvl="1"/>
            <a:r>
              <a:rPr lang="it-IT" dirty="0" err="1" smtClean="0"/>
              <a:t>Carbamazepina</a:t>
            </a:r>
            <a:r>
              <a:rPr lang="it-IT" dirty="0" smtClean="0"/>
              <a:t> e </a:t>
            </a:r>
            <a:r>
              <a:rPr lang="it-IT" dirty="0" err="1" smtClean="0"/>
              <a:t>lamotrigina</a:t>
            </a:r>
            <a:r>
              <a:rPr lang="it-IT" dirty="0" smtClean="0"/>
              <a:t> danno meno incremento ponderale</a:t>
            </a:r>
          </a:p>
          <a:p>
            <a:pPr lvl="1"/>
            <a:r>
              <a:rPr lang="it-IT" dirty="0" smtClean="0"/>
              <a:t>Incremento ponderale è anche indotto da </a:t>
            </a:r>
            <a:r>
              <a:rPr lang="it-IT" dirty="0" err="1" smtClean="0"/>
              <a:t>gabapentina</a:t>
            </a:r>
            <a:r>
              <a:rPr lang="it-IT" dirty="0" smtClean="0"/>
              <a:t> e </a:t>
            </a:r>
            <a:r>
              <a:rPr lang="it-IT" dirty="0" err="1" smtClean="0"/>
              <a:t>pregabalin</a:t>
            </a:r>
            <a:endParaRPr lang="it-IT" dirty="0" smtClean="0"/>
          </a:p>
          <a:p>
            <a:pPr lvl="1"/>
            <a:r>
              <a:rPr lang="it-IT" dirty="0" smtClean="0"/>
              <a:t>Il </a:t>
            </a:r>
            <a:r>
              <a:rPr lang="it-IT" dirty="0" err="1" smtClean="0"/>
              <a:t>topiramato</a:t>
            </a:r>
            <a:r>
              <a:rPr lang="it-IT" dirty="0" smtClean="0"/>
              <a:t> sembrerebbe avere un effetto </a:t>
            </a:r>
            <a:r>
              <a:rPr lang="it-IT" dirty="0" err="1" smtClean="0"/>
              <a:t>iporessizzante</a:t>
            </a:r>
            <a:endParaRPr lang="it-IT" dirty="0" smtClean="0"/>
          </a:p>
        </p:txBody>
      </p:sp>
    </p:spTree>
    <p:extLst>
      <p:ext uri="{BB962C8B-B14F-4D97-AF65-F5344CB8AC3E}">
        <p14:creationId xmlns:p14="http://schemas.microsoft.com/office/powerpoint/2010/main" val="212425450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Alterazioni Nutrizionali in Patologie Psichiatriche</a:t>
            </a:r>
            <a:endParaRPr lang="it-IT" dirty="0"/>
          </a:p>
        </p:txBody>
      </p:sp>
      <p:sp>
        <p:nvSpPr>
          <p:cNvPr id="3" name="Segnaposto contenuto 2"/>
          <p:cNvSpPr>
            <a:spLocks noGrp="1"/>
          </p:cNvSpPr>
          <p:nvPr>
            <p:ph idx="1"/>
          </p:nvPr>
        </p:nvSpPr>
        <p:spPr/>
        <p:txBody>
          <a:bodyPr>
            <a:normAutofit/>
          </a:bodyPr>
          <a:lstStyle/>
          <a:p>
            <a:r>
              <a:rPr lang="it-IT" dirty="0" smtClean="0"/>
              <a:t>Schizofrenia</a:t>
            </a:r>
          </a:p>
          <a:p>
            <a:pPr lvl="1"/>
            <a:r>
              <a:rPr lang="it-IT" dirty="0" smtClean="0"/>
              <a:t>Condotte alimentari molto confuse </a:t>
            </a:r>
          </a:p>
          <a:p>
            <a:pPr lvl="1"/>
            <a:r>
              <a:rPr lang="it-IT" dirty="0" smtClean="0"/>
              <a:t>Scarsa consapevolezza della “patogenicità” di alcune condotte alimentari</a:t>
            </a:r>
          </a:p>
          <a:p>
            <a:pPr lvl="1"/>
            <a:r>
              <a:rPr lang="it-IT" dirty="0" smtClean="0"/>
              <a:t>Scarsa propensione a praticare regole di igiene nutrizionale o terapie per patologie metaboliche</a:t>
            </a:r>
          </a:p>
          <a:p>
            <a:pPr lvl="1"/>
            <a:r>
              <a:rPr lang="it-IT" dirty="0" smtClean="0"/>
              <a:t>Contenuti deliranti che impediscono il trattamento</a:t>
            </a:r>
          </a:p>
          <a:p>
            <a:pPr lvl="1"/>
            <a:r>
              <a:rPr lang="it-IT" dirty="0" smtClean="0"/>
              <a:t>Condotte </a:t>
            </a:r>
            <a:r>
              <a:rPr lang="it-IT" dirty="0" err="1" smtClean="0"/>
              <a:t>clinofiliche</a:t>
            </a:r>
            <a:r>
              <a:rPr lang="it-IT" dirty="0" smtClean="0"/>
              <a:t> e catatoniche che possono portare a grave deperimento </a:t>
            </a:r>
            <a:endParaRPr lang="it-IT" dirty="0"/>
          </a:p>
        </p:txBody>
      </p:sp>
    </p:spTree>
    <p:extLst>
      <p:ext uri="{BB962C8B-B14F-4D97-AF65-F5344CB8AC3E}">
        <p14:creationId xmlns:p14="http://schemas.microsoft.com/office/powerpoint/2010/main" val="408523605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Alterazioni Nutrizionali in Patologie Psichiatriche</a:t>
            </a:r>
            <a:endParaRPr lang="it-IT" dirty="0"/>
          </a:p>
        </p:txBody>
      </p:sp>
      <p:sp>
        <p:nvSpPr>
          <p:cNvPr id="3" name="Segnaposto contenuto 2"/>
          <p:cNvSpPr>
            <a:spLocks noGrp="1"/>
          </p:cNvSpPr>
          <p:nvPr>
            <p:ph idx="1"/>
          </p:nvPr>
        </p:nvSpPr>
        <p:spPr>
          <a:xfrm>
            <a:off x="457200" y="1600200"/>
            <a:ext cx="8229600" cy="4976105"/>
          </a:xfrm>
        </p:spPr>
        <p:txBody>
          <a:bodyPr>
            <a:normAutofit fontScale="92500" lnSpcReduction="20000"/>
          </a:bodyPr>
          <a:lstStyle/>
          <a:p>
            <a:r>
              <a:rPr lang="it-IT" dirty="0" smtClean="0"/>
              <a:t>Disturbo Bipolare</a:t>
            </a:r>
          </a:p>
          <a:p>
            <a:pPr lvl="1"/>
            <a:r>
              <a:rPr lang="it-IT" dirty="0" smtClean="0"/>
              <a:t>Tendenza a scarso autocontrollo, soprattutto in fase maniacale, con ingestione di quantità di cibo e di alcol smodate</a:t>
            </a:r>
          </a:p>
          <a:p>
            <a:pPr lvl="1"/>
            <a:r>
              <a:rPr lang="it-IT" dirty="0" smtClean="0"/>
              <a:t>In genere queste condotte tendono a limitarsi quando il paziente supera le fasi patologiche</a:t>
            </a:r>
          </a:p>
          <a:p>
            <a:r>
              <a:rPr lang="it-IT" dirty="0" smtClean="0"/>
              <a:t>Disturbo Depressivo</a:t>
            </a:r>
          </a:p>
          <a:p>
            <a:pPr lvl="1"/>
            <a:r>
              <a:rPr lang="it-IT" dirty="0" smtClean="0"/>
              <a:t>Nelle forme cronicizzate può esserci grande trascuratezza associata a scarso movimento </a:t>
            </a:r>
          </a:p>
          <a:p>
            <a:r>
              <a:rPr lang="it-IT" dirty="0"/>
              <a:t>Disturbi Ansiosi</a:t>
            </a:r>
          </a:p>
          <a:p>
            <a:pPr lvl="1"/>
            <a:r>
              <a:rPr lang="it-IT" dirty="0"/>
              <a:t>Il cibo può diventare una valvola di sfogo per tenere sotto controllo l’ansia</a:t>
            </a:r>
          </a:p>
          <a:p>
            <a:endParaRPr lang="it-IT" dirty="0"/>
          </a:p>
        </p:txBody>
      </p:sp>
    </p:spTree>
    <p:extLst>
      <p:ext uri="{BB962C8B-B14F-4D97-AF65-F5344CB8AC3E}">
        <p14:creationId xmlns:p14="http://schemas.microsoft.com/office/powerpoint/2010/main" val="3269511976"/>
      </p:ext>
    </p:extLst>
  </p:cSld>
  <p:clrMapOvr>
    <a:masterClrMapping/>
  </p:clrMapOvr>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Default Theme.thmx</Template>
  <TotalTime>468</TotalTime>
  <Words>5180</Words>
  <Application>Microsoft Macintosh PowerPoint</Application>
  <PresentationFormat>Presentazione su schermo (4:3)</PresentationFormat>
  <Paragraphs>534</Paragraphs>
  <Slides>87</Slides>
  <Notes>10</Notes>
  <HiddenSlides>0</HiddenSlides>
  <MMClips>0</MMClips>
  <ScaleCrop>false</ScaleCrop>
  <HeadingPairs>
    <vt:vector size="4" baseType="variant">
      <vt:variant>
        <vt:lpstr>Tema</vt:lpstr>
      </vt:variant>
      <vt:variant>
        <vt:i4>1</vt:i4>
      </vt:variant>
      <vt:variant>
        <vt:lpstr>Titoli diapositive</vt:lpstr>
      </vt:variant>
      <vt:variant>
        <vt:i4>87</vt:i4>
      </vt:variant>
    </vt:vector>
  </HeadingPairs>
  <TitlesOfParts>
    <vt:vector size="88" baseType="lpstr">
      <vt:lpstr>Default Theme</vt:lpstr>
      <vt:lpstr>Classificazione DSM-5 dei Disturbi della nutrizione e dell’alimentazione</vt:lpstr>
      <vt:lpstr>Criteri diagnostici DSM-5  Anoressia Nervosa</vt:lpstr>
      <vt:lpstr>Criteri diagnostici DSM-5  Anoressia Nervosa</vt:lpstr>
      <vt:lpstr>Anoressia Nervosa Epidemiologia</vt:lpstr>
      <vt:lpstr>Anoressia Nervosa Epidemiologia</vt:lpstr>
      <vt:lpstr>Anoressia Nervosa Eziopatogenesi</vt:lpstr>
      <vt:lpstr>Anoressia Nervosa Eziopatogenesi</vt:lpstr>
      <vt:lpstr>Anoressia Nervosa Eziopatogenesi</vt:lpstr>
      <vt:lpstr>Presentazione di PowerPoint</vt:lpstr>
      <vt:lpstr>Aspetti neuroendocrini</vt:lpstr>
      <vt:lpstr>FATTORI PREDISPONENTI: </vt:lpstr>
      <vt:lpstr>FATTORI PREDISPONENTI:</vt:lpstr>
      <vt:lpstr>FATTORI PREDISPONENTI:</vt:lpstr>
      <vt:lpstr>FATTORI SCATENANTI: </vt:lpstr>
      <vt:lpstr>FATTORI CRONICIZZANTI: </vt:lpstr>
      <vt:lpstr>FATTORI CRONICIZZANTI:</vt:lpstr>
      <vt:lpstr>Anoressia Nervosa Clinica</vt:lpstr>
      <vt:lpstr>Anoressia Nervosa Clinica</vt:lpstr>
      <vt:lpstr>Anoressia Nervosa Clinica</vt:lpstr>
      <vt:lpstr>Anoressia Nervosa Clinica</vt:lpstr>
      <vt:lpstr>Anoressia Nervosa Clinica</vt:lpstr>
      <vt:lpstr>Anoressia Nervosa Clinica</vt:lpstr>
      <vt:lpstr>Anoressia Nervosa Clinica</vt:lpstr>
      <vt:lpstr>Anoressia Nervosa Clinica</vt:lpstr>
      <vt:lpstr>Anoressia Nervosa Tipo con Abbuffate/Condotte di Eliminazione</vt:lpstr>
      <vt:lpstr>Anoressia Nervosa Tipo con Restrizioni</vt:lpstr>
      <vt:lpstr>Anoressia Nervosa Complicanze Mediche  Correlate alla Perdita di Peso</vt:lpstr>
      <vt:lpstr>Anoressia Nervosa Complicanze Mediche  Correlate alla Perdita di Peso</vt:lpstr>
      <vt:lpstr>Anoressia Nervosa Complicanze Mediche  Correlate alla Perdita di Peso</vt:lpstr>
      <vt:lpstr>Anoressia Nervosa Complicanze Mediche  Correlate alle Condotte di Eliminazione</vt:lpstr>
      <vt:lpstr>Anoressia Nervosa Esami di Laboratorio</vt:lpstr>
      <vt:lpstr>Anoressia Nervosa Diagnosi Differenziale</vt:lpstr>
      <vt:lpstr>Anoressia Nervosa Decorso e Prognosi</vt:lpstr>
      <vt:lpstr>Anoressia Nervosa Trattamento</vt:lpstr>
      <vt:lpstr>Anoressia Nervosa Trattamento</vt:lpstr>
      <vt:lpstr>Anoressia Nervosa Trattamento</vt:lpstr>
      <vt:lpstr>Anoressia Nervosa Trattamento</vt:lpstr>
      <vt:lpstr>Anoressia Nervosa Trattamento</vt:lpstr>
      <vt:lpstr>Anoressia Nervosa Trattamento</vt:lpstr>
      <vt:lpstr>Anoressia Nervosa Trattamento</vt:lpstr>
      <vt:lpstr>Bulimia Nervosa</vt:lpstr>
      <vt:lpstr>Bulimia Nervosa</vt:lpstr>
      <vt:lpstr>Bulimia Nervosa</vt:lpstr>
      <vt:lpstr>Bulimia Nervosa</vt:lpstr>
      <vt:lpstr>Bulimia Nervosa Eziopatogenesi</vt:lpstr>
      <vt:lpstr>Bulimia Nervosa Eziopatogenesi</vt:lpstr>
      <vt:lpstr>Bulimia Nervosa Clinica</vt:lpstr>
      <vt:lpstr>Bulimia Nervosa Clinica</vt:lpstr>
      <vt:lpstr>Bulimia Nervosa Clinica</vt:lpstr>
      <vt:lpstr>Bulimia Nervosa Clinica</vt:lpstr>
      <vt:lpstr>Bulimia Nervosa Complicanze Mediche</vt:lpstr>
      <vt:lpstr>Bulimia Nervosa Decorso e Prognosi</vt:lpstr>
      <vt:lpstr>Bulimia Nervosa Trattamento</vt:lpstr>
      <vt:lpstr>Bulimia Nervosa Trattamento</vt:lpstr>
      <vt:lpstr>Binge Eating Disorder</vt:lpstr>
      <vt:lpstr>Binge Eating Disorder</vt:lpstr>
      <vt:lpstr>Binge Eating Disorder</vt:lpstr>
      <vt:lpstr>Binge Eating Disorder</vt:lpstr>
      <vt:lpstr>Binge Eating Disorder</vt:lpstr>
      <vt:lpstr>Disturbo Evitante/Restrittivo dell’assunzione di cibo  </vt:lpstr>
      <vt:lpstr>Disturbo Evitante / Restrittivo dell’assunzione di cibo </vt:lpstr>
      <vt:lpstr>Reverse Anorexia: </vt:lpstr>
      <vt:lpstr>Ortoressia </vt:lpstr>
      <vt:lpstr>ALTRI DISTURBI SPECIFICI DELLA NUTRIZIONE O DELL’ALIMENTAZIONE </vt:lpstr>
      <vt:lpstr>Night Eating Syndrome  </vt:lpstr>
      <vt:lpstr>Pica</vt:lpstr>
      <vt:lpstr>Pica </vt:lpstr>
      <vt:lpstr>Pica </vt:lpstr>
      <vt:lpstr>Pica </vt:lpstr>
      <vt:lpstr>Pica </vt:lpstr>
      <vt:lpstr>Pica – Trattamento </vt:lpstr>
      <vt:lpstr>Disturbo di Ruminazione</vt:lpstr>
      <vt:lpstr>Disturbo di Ruminazione</vt:lpstr>
      <vt:lpstr>Obesità </vt:lpstr>
      <vt:lpstr>Obesità </vt:lpstr>
      <vt:lpstr>Obesità </vt:lpstr>
      <vt:lpstr>Obesità  Clinica ed Esame di Stato Mentale</vt:lpstr>
      <vt:lpstr>Obesità  Diagnosi Differenziale</vt:lpstr>
      <vt:lpstr>Obesità Trattamento</vt:lpstr>
      <vt:lpstr>Obesità Trattamento</vt:lpstr>
      <vt:lpstr>Obesità Trattamento</vt:lpstr>
      <vt:lpstr>Effetti collaterali dei farmaci psichiatrici Incremento ponderale/Sindrome Metabolica</vt:lpstr>
      <vt:lpstr>Effetti collaterali dei farmaci psichiatrici Incremento ponderale/Sindrome Metabolica</vt:lpstr>
      <vt:lpstr>Effetti collaterali dei farmaci psichiatrici Incremento ponderale/Sindrome Metabolica</vt:lpstr>
      <vt:lpstr>Effetti collaterali dei farmaci psichiatrici Incremento ponderale/Sindrome Metabolica</vt:lpstr>
      <vt:lpstr>Alterazioni Nutrizionali in Patologie Psichiatriche</vt:lpstr>
      <vt:lpstr>Alterazioni Nutrizionali in Patologie Psichiatriche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Classificazione DSM-IV dei Disturbi della Alimentazione</dc:title>
  <dc:creator>Felice Iasevoli</dc:creator>
  <cp:lastModifiedBy>Felice Iasevoli</cp:lastModifiedBy>
  <cp:revision>56</cp:revision>
  <dcterms:created xsi:type="dcterms:W3CDTF">2014-05-19T10:22:20Z</dcterms:created>
  <dcterms:modified xsi:type="dcterms:W3CDTF">2016-05-02T16:07:56Z</dcterms:modified>
</cp:coreProperties>
</file>