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61" r:id="rId3"/>
    <p:sldId id="262" r:id="rId4"/>
    <p:sldId id="268" r:id="rId5"/>
    <p:sldId id="260" r:id="rId6"/>
    <p:sldId id="265" r:id="rId7"/>
    <p:sldId id="274" r:id="rId8"/>
    <p:sldId id="269" r:id="rId9"/>
    <p:sldId id="270" r:id="rId10"/>
    <p:sldId id="272" r:id="rId11"/>
    <p:sldId id="273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157C7-6B1F-40C6-A945-94C02C192346}" type="datetimeFigureOut">
              <a:rPr lang="it-IT" smtClean="0"/>
              <a:t>16/12/2019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7AA21-4F91-4D41-B0DD-37D71B9F39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858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337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3159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9117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0391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67176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218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1460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7AA21-4F91-4D41-B0DD-37D71B9F39C0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0858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A6329436-F4F9-43E5-BD51-3C5A1DEB16B6}" type="datetimeFigureOut">
              <a:rPr lang="it-IT" smtClean="0"/>
              <a:pPr/>
              <a:t>16/12/2019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DDDA023-0D8F-4FEF-85CE-849F8DD4AD2F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sz="5400" dirty="0" smtClean="0"/>
              <a:t>PRINCIPI DI PSICOFARMACOLOGIA</a:t>
            </a:r>
            <a:endParaRPr lang="it-IT" sz="5400" dirty="0"/>
          </a:p>
        </p:txBody>
      </p:sp>
    </p:spTree>
    <p:extLst>
      <p:ext uri="{BB962C8B-B14F-4D97-AF65-F5344CB8AC3E}">
        <p14:creationId xmlns:p14="http://schemas.microsoft.com/office/powerpoint/2010/main" val="538596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gab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2714620"/>
            <a:ext cx="3635592" cy="2357454"/>
          </a:xfrm>
          <a:prstGeom prst="rect">
            <a:avLst/>
          </a:prstGeom>
        </p:spPr>
      </p:pic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95536" y="1785926"/>
            <a:ext cx="4680520" cy="4163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>
                <a:latin typeface="Calisto MT" panose="02040603050505030304" pitchFamily="18" charset="0"/>
                <a:cs typeface="Arial" panose="020B0604020202020204" pitchFamily="34" charset="0"/>
              </a:rPr>
              <a:t>MECCANISMO D’AZIONE</a:t>
            </a:r>
          </a:p>
          <a:p>
            <a:pPr marL="0" indent="0" algn="just"/>
            <a:r>
              <a:rPr lang="it-IT" sz="1500" dirty="0" smtClean="0">
                <a:latin typeface="Calisto MT" pitchFamily="18" charset="0"/>
                <a:cs typeface="Arial" panose="020B0604020202020204" pitchFamily="34" charset="0"/>
              </a:rPr>
              <a:t>Le </a:t>
            </a:r>
            <a:r>
              <a:rPr lang="it-IT" sz="1500" dirty="0" smtClean="0">
                <a:latin typeface="Calisto MT" pitchFamily="18" charset="0"/>
                <a:cs typeface="Arial" panose="020B0604020202020204" pitchFamily="34" charset="0"/>
              </a:rPr>
              <a:t>benzodiazepine (BDZ) agiscono modulando </a:t>
            </a:r>
            <a:r>
              <a:rPr lang="it-IT" sz="1500" dirty="0" err="1" smtClean="0">
                <a:latin typeface="Calisto MT" pitchFamily="18" charset="0"/>
                <a:cs typeface="Arial" panose="020B0604020202020204" pitchFamily="34" charset="0"/>
              </a:rPr>
              <a:t>allostericamente</a:t>
            </a:r>
            <a:r>
              <a:rPr lang="it-IT" sz="1500" dirty="0" smtClean="0">
                <a:latin typeface="Calisto MT" pitchFamily="18" charset="0"/>
                <a:cs typeface="Arial" panose="020B0604020202020204" pitchFamily="34" charset="0"/>
              </a:rPr>
              <a:t> la struttura del recettore </a:t>
            </a:r>
            <a:r>
              <a:rPr lang="it-IT" sz="1500" b="1" dirty="0" smtClean="0">
                <a:latin typeface="Calisto MT" pitchFamily="18" charset="0"/>
              </a:rPr>
              <a:t>GABA</a:t>
            </a:r>
            <a:r>
              <a:rPr lang="it-IT" sz="1500" baseline="-25000" dirty="0" smtClean="0">
                <a:latin typeface="Calisto MT" pitchFamily="18" charset="0"/>
              </a:rPr>
              <a:t>A</a:t>
            </a:r>
            <a:r>
              <a:rPr lang="it-IT" sz="1500" dirty="0" smtClean="0">
                <a:latin typeface="Calisto MT" pitchFamily="18" charset="0"/>
              </a:rPr>
              <a:t>, aumentandone l’affinità verso il GABA e aumentando la frequenza di apertura del canale</a:t>
            </a:r>
          </a:p>
          <a:p>
            <a:pPr marL="0" indent="0" algn="just"/>
            <a:r>
              <a:rPr lang="it-IT" sz="1500" dirty="0" smtClean="0">
                <a:latin typeface="Calisto MT" pitchFamily="18" charset="0"/>
              </a:rPr>
              <a:t>In questo modo favoriscono un'</a:t>
            </a:r>
            <a:r>
              <a:rPr lang="it-IT" sz="1500" dirty="0" err="1" smtClean="0">
                <a:latin typeface="Calisto MT" pitchFamily="18" charset="0"/>
              </a:rPr>
              <a:t>iperpolarizzazione</a:t>
            </a:r>
            <a:r>
              <a:rPr lang="it-IT" sz="1500" dirty="0" smtClean="0">
                <a:latin typeface="Calisto MT" pitchFamily="18" charset="0"/>
              </a:rPr>
              <a:t> e quindi una riduzione dell’eccitabilità delle cellule stesse</a:t>
            </a:r>
          </a:p>
          <a:p>
            <a:pPr marL="0" indent="0"/>
            <a:endParaRPr lang="it-IT" sz="1400" dirty="0" smtClean="0">
              <a:latin typeface="Calisto MT" pitchFamily="18" charset="0"/>
            </a:endParaRPr>
          </a:p>
          <a:p>
            <a:pPr marL="0" indent="0">
              <a:buNone/>
            </a:pPr>
            <a:r>
              <a:rPr lang="it-IT" dirty="0" smtClean="0">
                <a:latin typeface="Calisto MT" panose="02040603050505030304" pitchFamily="18" charset="0"/>
                <a:cs typeface="Arial" panose="020B0604020202020204" pitchFamily="34" charset="0"/>
              </a:rPr>
              <a:t>APPLICAZIONI CLINICHE</a:t>
            </a:r>
          </a:p>
          <a:p>
            <a:pPr marL="0" indent="0" algn="just">
              <a:buNone/>
            </a:pPr>
            <a:r>
              <a:rPr lang="it-IT" sz="1500" dirty="0" smtClean="0">
                <a:latin typeface="Calisto MT" panose="02040603050505030304" pitchFamily="18" charset="0"/>
                <a:cs typeface="Arial" panose="020B0604020202020204" pitchFamily="34" charset="0"/>
              </a:rPr>
              <a:t>Le BDZ possiedono </a:t>
            </a:r>
            <a:r>
              <a:rPr lang="it-IT" sz="1500" b="1" dirty="0" smtClean="0">
                <a:latin typeface="Calisto MT" panose="02040603050505030304" pitchFamily="18" charset="0"/>
                <a:cs typeface="Arial" panose="020B0604020202020204" pitchFamily="34" charset="0"/>
              </a:rPr>
              <a:t>proprietà sedative, ipnotiche, ansiolitiche, anticonvulsivanti, rilassanti muscolari e amnestiche</a:t>
            </a:r>
            <a:r>
              <a:rPr lang="it-IT" sz="1500" dirty="0" smtClean="0">
                <a:latin typeface="Calisto MT" panose="02040603050505030304" pitchFamily="18" charset="0"/>
                <a:cs typeface="Arial" panose="020B0604020202020204" pitchFamily="34" charset="0"/>
              </a:rPr>
              <a:t>, che risultano utili in una varietà di indicazioni</a:t>
            </a:r>
          </a:p>
          <a:p>
            <a:pPr marL="0" indent="0">
              <a:buNone/>
            </a:pPr>
            <a:endParaRPr lang="it-IT" sz="1600" dirty="0">
              <a:latin typeface="Calisto MT" panose="02040603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758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827584" y="1441453"/>
            <a:ext cx="4248472" cy="3886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mtClean="0">
                <a:latin typeface="Calisto MT" panose="02040603050505030304" pitchFamily="18" charset="0"/>
                <a:cs typeface="Arial" panose="020B0604020202020204" pitchFamily="34" charset="0"/>
              </a:rPr>
              <a:t>INDICAZIONI</a:t>
            </a:r>
          </a:p>
          <a:p>
            <a:pPr marL="0" indent="0">
              <a:buNone/>
            </a:pPr>
            <a:endParaRPr lang="it-IT" sz="14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marL="0" indent="0" algn="just"/>
            <a:r>
              <a:rPr lang="it-IT" sz="1400" dirty="0" smtClean="0">
                <a:latin typeface="Calisto MT" panose="02040603050505030304" pitchFamily="18" charset="0"/>
                <a:cs typeface="Arial" panose="020B0604020202020204" pitchFamily="34" charset="0"/>
              </a:rPr>
              <a:t>Disturbo da panico</a:t>
            </a:r>
          </a:p>
          <a:p>
            <a:pPr marL="0" indent="0" algn="just"/>
            <a:r>
              <a:rPr lang="it-IT" sz="1400" dirty="0" smtClean="0">
                <a:latin typeface="Calisto MT" panose="02040603050505030304" pitchFamily="18" charset="0"/>
                <a:cs typeface="Arial" panose="020B0604020202020204" pitchFamily="34" charset="0"/>
              </a:rPr>
              <a:t>DAG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Insonnia 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Astinenza da alcol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Ansia acuta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Convulsioni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Delirium tremens</a:t>
            </a:r>
          </a:p>
          <a:p>
            <a:pPr marL="0" indent="0" algn="just"/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Premedicazione in anestesia</a:t>
            </a:r>
          </a:p>
          <a:p>
            <a:pPr marL="0" indent="0" algn="just"/>
            <a:r>
              <a:rPr lang="it-IT" sz="1400">
                <a:latin typeface="Calisto MT" panose="02040603050505030304" pitchFamily="18" charset="0"/>
                <a:cs typeface="Arial" panose="020B0604020202020204" pitchFamily="34" charset="0"/>
              </a:rPr>
              <a:t>Il </a:t>
            </a:r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clonazepam è indicato anche nelle parasonnie e in terza linea nel trattamento della restless legs syndrome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16832"/>
            <a:ext cx="3255352" cy="2952328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827584" y="5354038"/>
            <a:ext cx="7829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smtClean="0">
                <a:solidFill>
                  <a:srgbClr val="C00000"/>
                </a:solidFill>
                <a:latin typeface="Calisto MT" panose="02040603050505030304" pitchFamily="18" charset="0"/>
              </a:rPr>
              <a:t>In genere si utilizzano in acuto e alla dose minima efficace, in quanto l'uso per oltre 2-4 </a:t>
            </a:r>
            <a:r>
              <a:rPr lang="it-IT" sz="1600" i="1">
                <a:solidFill>
                  <a:srgbClr val="C00000"/>
                </a:solidFill>
                <a:latin typeface="Calisto MT" panose="02040603050505030304" pitchFamily="18" charset="0"/>
              </a:rPr>
              <a:t>settimane non è raccomandato a causa del rischio di </a:t>
            </a:r>
            <a:r>
              <a:rPr lang="it-IT" sz="1600" i="1" smtClean="0">
                <a:solidFill>
                  <a:srgbClr val="C00000"/>
                </a:solidFill>
                <a:latin typeface="Calisto MT" panose="02040603050505030304" pitchFamily="18" charset="0"/>
              </a:rPr>
              <a:t>dipendenza</a:t>
            </a:r>
            <a:endParaRPr lang="it-IT" sz="1600" i="1">
              <a:solidFill>
                <a:srgbClr val="C00000"/>
              </a:solidFill>
              <a:latin typeface="Calisto MT" panose="02040603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758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849288" y="1628800"/>
            <a:ext cx="7458622" cy="46085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sz="3400" dirty="0" smtClean="0">
                <a:latin typeface="Calisto MT" panose="02040603050505030304" pitchFamily="18" charset="0"/>
                <a:cs typeface="Arial" panose="020B0604020202020204" pitchFamily="34" charset="0"/>
              </a:rPr>
              <a:t>FARMACOCINETICA</a:t>
            </a:r>
          </a:p>
          <a:p>
            <a:pPr marL="0" indent="0">
              <a:buNone/>
            </a:pPr>
            <a:endParaRPr lang="it-IT" sz="22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</a:pP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Le BDZ possono essere somministrate per via orale, per via rettale e per via endovenosa e intramuscolare</a:t>
            </a:r>
          </a:p>
          <a:p>
            <a:pPr marL="0" indent="0" algn="just">
              <a:lnSpc>
                <a:spcPct val="110000"/>
              </a:lnSpc>
            </a:pP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Hanno un'emivita variabile da poche ore (2h) ad alcuni giorni (100h), per questo motivo vengono utilizzate in diverse patologie per scopi diversi.</a:t>
            </a:r>
          </a:p>
          <a:p>
            <a:pPr marL="0" indent="0" algn="just">
              <a:lnSpc>
                <a:spcPct val="110000"/>
              </a:lnSpc>
            </a:pP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Le BDZ con emivita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medio-lunga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 formano numerosi metaboliti attivi e possono più facilmente dar luogo a fenomeni di accumulo; per questo sono sconsigliate negli anziani e nei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pz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 con insufficienza epatica</a:t>
            </a:r>
          </a:p>
          <a:p>
            <a:pPr marL="0" indent="0" algn="just">
              <a:lnSpc>
                <a:spcPct val="110000"/>
              </a:lnSpc>
            </a:pP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Le BDZ a emivita brevissima sono utilizzate prevalentemente come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ipnoinducenti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, in quanto la rapidità di eliminazione consente di evitare gli effetti di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hangover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, sonnolenza e cefalea al risveglio</a:t>
            </a:r>
          </a:p>
          <a:p>
            <a:pPr marL="0" indent="0" algn="just">
              <a:lnSpc>
                <a:spcPct val="110000"/>
              </a:lnSpc>
            </a:pP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Sono metabolizzate a livello epatico e il loro metabolismo può aumentare in caso di associazione </a:t>
            </a:r>
            <a:r>
              <a:rPr lang="it-IT" sz="2000" b="1" dirty="0" smtClean="0">
                <a:latin typeface="Calisto MT" panose="02040603050505030304" pitchFamily="18" charset="0"/>
                <a:cs typeface="Arial" panose="020B0604020202020204" pitchFamily="34" charset="0"/>
              </a:rPr>
              <a:t>barbiturici ed alcool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, mentre può essere minore nell'anziano</a:t>
            </a:r>
          </a:p>
          <a:p>
            <a:pPr marL="0" indent="0" algn="just">
              <a:lnSpc>
                <a:spcPct val="110000"/>
              </a:lnSpc>
            </a:pP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Lorazepam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,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Oxazepam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, </a:t>
            </a:r>
            <a:r>
              <a:rPr lang="it-IT" sz="20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Temazepam</a:t>
            </a:r>
            <a:r>
              <a:rPr lang="it-IT" sz="2000" dirty="0" smtClean="0">
                <a:latin typeface="Calisto MT" panose="02040603050505030304" pitchFamily="18" charset="0"/>
                <a:cs typeface="Arial" panose="020B0604020202020204" pitchFamily="34" charset="0"/>
              </a:rPr>
              <a:t> metabolizzate a livello renale</a:t>
            </a:r>
          </a:p>
        </p:txBody>
      </p:sp>
    </p:spTree>
    <p:extLst>
      <p:ext uri="{BB962C8B-B14F-4D97-AF65-F5344CB8AC3E}">
        <p14:creationId xmlns:p14="http://schemas.microsoft.com/office/powerpoint/2010/main" val="3973758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slide_19.jpg"/>
          <p:cNvPicPr>
            <a:picLocks noChangeAspect="1"/>
          </p:cNvPicPr>
          <p:nvPr/>
        </p:nvPicPr>
        <p:blipFill>
          <a:blip r:embed="rId2" cstate="print"/>
          <a:srcRect t="17708" b="11458"/>
          <a:stretch>
            <a:fillRect/>
          </a:stretch>
        </p:blipFill>
        <p:spPr>
          <a:xfrm>
            <a:off x="571472" y="1071546"/>
            <a:ext cx="8072462" cy="428852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85786" y="-387424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820116" y="1412776"/>
            <a:ext cx="7643866" cy="4595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>
                <a:latin typeface="Calisto MT" panose="02040603050505030304" pitchFamily="18" charset="0"/>
                <a:cs typeface="Arial" panose="020B0604020202020204" pitchFamily="34" charset="0"/>
              </a:rPr>
              <a:t>EFFETTI COLLATERALI (1)</a:t>
            </a:r>
          </a:p>
          <a:p>
            <a:pPr marL="0" indent="0"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Lievi e frequenti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Eccessiva sedazione, stordimento, aumento del tempo di reazione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Astenia, sonnolenza residua diurna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Riduzione delle performance cognitive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Hang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-over (effetti residui come: malessere generale, cefalea, sensazione di testa «ovattata»)</a:t>
            </a:r>
          </a:p>
          <a:p>
            <a:pPr marL="0" indent="0"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Gravi e rari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Atassia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Disartria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Diplopia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Ipotensione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Tremore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Depressione respiratoria</a:t>
            </a:r>
          </a:p>
          <a:p>
            <a:pPr marL="0" indent="0"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Sintomi paradossi</a:t>
            </a:r>
          </a:p>
        </p:txBody>
      </p:sp>
    </p:spTree>
    <p:extLst>
      <p:ext uri="{BB962C8B-B14F-4D97-AF65-F5344CB8AC3E}">
        <p14:creationId xmlns:p14="http://schemas.microsoft.com/office/powerpoint/2010/main" val="3973758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pic>
        <p:nvPicPr>
          <p:cNvPr id="2" name="Segnaposto contenuto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88840"/>
            <a:ext cx="6667500" cy="3886200"/>
          </a:xfrm>
        </p:spPr>
      </p:pic>
    </p:spTree>
    <p:extLst>
      <p:ext uri="{BB962C8B-B14F-4D97-AF65-F5344CB8AC3E}">
        <p14:creationId xmlns:p14="http://schemas.microsoft.com/office/powerpoint/2010/main" val="743963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83568" y="1484784"/>
            <a:ext cx="7560840" cy="4595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mtClean="0">
                <a:latin typeface="Calisto MT" panose="02040603050505030304" pitchFamily="18" charset="0"/>
                <a:cs typeface="Arial" panose="020B0604020202020204" pitchFamily="34" charset="0"/>
              </a:rPr>
              <a:t>EFFETTI COLLATERALI (2)</a:t>
            </a:r>
          </a:p>
          <a:p>
            <a:pPr marL="0" indent="0">
              <a:buNone/>
            </a:pPr>
            <a:endParaRPr lang="it-IT" sz="14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marL="0" indent="0" algn="just"/>
            <a:r>
              <a:rPr lang="it-IT" sz="2000" smtClean="0">
                <a:latin typeface="Calisto MT" panose="02040603050505030304" pitchFamily="18" charset="0"/>
                <a:cs typeface="Arial" panose="020B0604020202020204" pitchFamily="34" charset="0"/>
              </a:rPr>
              <a:t>Tolleranza</a:t>
            </a:r>
          </a:p>
          <a:p>
            <a:pPr marL="0" indent="0" algn="just">
              <a:buNone/>
            </a:pPr>
            <a:r>
              <a:rPr lang="it-IT" sz="1400">
                <a:latin typeface="Calisto MT" panose="02040603050505030304" pitchFamily="18" charset="0"/>
              </a:rPr>
              <a:t>S</a:t>
            </a:r>
            <a:r>
              <a:rPr lang="it-IT" sz="1400" smtClean="0">
                <a:latin typeface="Calisto MT" panose="02040603050505030304" pitchFamily="18" charset="0"/>
              </a:rPr>
              <a:t>i </a:t>
            </a:r>
            <a:r>
              <a:rPr lang="it-IT" sz="1400">
                <a:latin typeface="Calisto MT" panose="02040603050505030304" pitchFamily="18" charset="0"/>
              </a:rPr>
              <a:t>manifesta come potere farmacologico diminuito e si sviluppa in tempi relativamente brevi per quanto riguarda gli effetti </a:t>
            </a:r>
            <a:r>
              <a:rPr lang="it-IT" sz="1400" smtClean="0">
                <a:latin typeface="Calisto MT" panose="02040603050505030304" pitchFamily="18" charset="0"/>
              </a:rPr>
              <a:t>sedativo-ipnotici. Il </a:t>
            </a:r>
            <a:r>
              <a:rPr lang="it-IT" sz="1400">
                <a:latin typeface="Calisto MT" panose="02040603050505030304" pitchFamily="18" charset="0"/>
              </a:rPr>
              <a:t>soggetto durante il trattamento non risponde più alla dose prescritta del </a:t>
            </a:r>
            <a:r>
              <a:rPr lang="it-IT" sz="1400" smtClean="0">
                <a:latin typeface="Calisto MT" panose="02040603050505030304" pitchFamily="18" charset="0"/>
              </a:rPr>
              <a:t>farmaco e per </a:t>
            </a:r>
            <a:r>
              <a:rPr lang="it-IT" sz="1400">
                <a:latin typeface="Calisto MT" panose="02040603050505030304" pitchFamily="18" charset="0"/>
              </a:rPr>
              <a:t>ottenere lo stesso effetto terapeutico è necessaria una dose maggiore </a:t>
            </a:r>
            <a:r>
              <a:rPr lang="it-IT" sz="1400" smtClean="0">
                <a:latin typeface="Calisto MT" panose="02040603050505030304" pitchFamily="18" charset="0"/>
              </a:rPr>
              <a:t>di farmaco</a:t>
            </a:r>
            <a:endParaRPr lang="it-IT" sz="140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marL="0" indent="0" algn="just"/>
            <a:r>
              <a:rPr lang="it-IT" sz="2000" smtClean="0">
                <a:latin typeface="Calisto MT" panose="02040603050505030304" pitchFamily="18" charset="0"/>
                <a:cs typeface="Arial" panose="020B0604020202020204" pitchFamily="34" charset="0"/>
              </a:rPr>
              <a:t>Dipendenza</a:t>
            </a:r>
          </a:p>
          <a:p>
            <a:pPr marL="0" indent="0" algn="just">
              <a:buNone/>
            </a:pPr>
            <a:r>
              <a:rPr lang="it-IT" sz="1400">
                <a:latin typeface="Calisto MT" panose="02040603050505030304" pitchFamily="18" charset="0"/>
              </a:rPr>
              <a:t>La dipendenza da BDZ, secondo il </a:t>
            </a:r>
            <a:r>
              <a:rPr lang="it-IT" sz="1400" smtClean="0">
                <a:latin typeface="Calisto MT" panose="02040603050505030304" pitchFamily="18" charset="0"/>
              </a:rPr>
              <a:t>DSM-IV </a:t>
            </a:r>
            <a:r>
              <a:rPr lang="it-IT" sz="1400">
                <a:latin typeface="Calisto MT" panose="02040603050505030304" pitchFamily="18" charset="0"/>
              </a:rPr>
              <a:t>è caratterizzata da aspetti </a:t>
            </a:r>
            <a:r>
              <a:rPr lang="it-IT" sz="1400" smtClean="0">
                <a:latin typeface="Calisto MT" panose="02040603050505030304" pitchFamily="18" charset="0"/>
              </a:rPr>
              <a:t>biologici quali </a:t>
            </a:r>
            <a:r>
              <a:rPr lang="it-IT" sz="1400" b="1" smtClean="0">
                <a:latin typeface="Calisto MT" panose="02040603050505030304" pitchFamily="18" charset="0"/>
              </a:rPr>
              <a:t>il rebound </a:t>
            </a:r>
            <a:r>
              <a:rPr lang="it-IT" sz="1400" b="1">
                <a:latin typeface="Calisto MT" panose="02040603050505030304" pitchFamily="18" charset="0"/>
              </a:rPr>
              <a:t>sintomatologico</a:t>
            </a:r>
            <a:r>
              <a:rPr lang="it-IT" sz="1400">
                <a:latin typeface="Calisto MT" panose="02040603050505030304" pitchFamily="18" charset="0"/>
              </a:rPr>
              <a:t> alla sospensione  </a:t>
            </a:r>
            <a:r>
              <a:rPr lang="it-IT" sz="1400" smtClean="0">
                <a:latin typeface="Calisto MT" panose="02040603050505030304" pitchFamily="18" charset="0"/>
              </a:rPr>
              <a:t>(brusco ritorno </a:t>
            </a:r>
            <a:r>
              <a:rPr lang="it-IT" sz="1400">
                <a:latin typeface="Calisto MT" panose="02040603050505030304" pitchFamily="18" charset="0"/>
              </a:rPr>
              <a:t>dei sintomi per cui il paziente era stato trattato, ma </a:t>
            </a:r>
            <a:r>
              <a:rPr lang="it-IT" sz="1400" smtClean="0">
                <a:latin typeface="Calisto MT" panose="02040603050505030304" pitchFamily="18" charset="0"/>
              </a:rPr>
              <a:t>con maggiore intensità) e/o </a:t>
            </a:r>
            <a:r>
              <a:rPr lang="it-IT" sz="1400">
                <a:latin typeface="Calisto MT" panose="02040603050505030304" pitchFamily="18" charset="0"/>
              </a:rPr>
              <a:t>della </a:t>
            </a:r>
            <a:r>
              <a:rPr lang="it-IT" sz="1400" b="1">
                <a:latin typeface="Calisto MT" panose="02040603050505030304" pitchFamily="18" charset="0"/>
              </a:rPr>
              <a:t>sindrome </a:t>
            </a:r>
            <a:r>
              <a:rPr lang="it-IT" sz="1400" b="1" smtClean="0">
                <a:latin typeface="Calisto MT" panose="02040603050505030304" pitchFamily="18" charset="0"/>
              </a:rPr>
              <a:t>d’astinenza</a:t>
            </a:r>
            <a:r>
              <a:rPr lang="it-IT" sz="1400" smtClean="0">
                <a:latin typeface="Calisto MT" panose="02040603050505030304" pitchFamily="18" charset="0"/>
              </a:rPr>
              <a:t> (insonnia, ansia, cefalea, nausea, sudorazione, tremore, tachicardia) </a:t>
            </a:r>
            <a:r>
              <a:rPr lang="it-IT" sz="1400">
                <a:latin typeface="Calisto MT" panose="02040603050505030304" pitchFamily="18" charset="0"/>
              </a:rPr>
              <a:t>e da aspetti </a:t>
            </a:r>
            <a:r>
              <a:rPr lang="it-IT" sz="1400" smtClean="0">
                <a:latin typeface="Calisto MT" panose="02040603050505030304" pitchFamily="18" charset="0"/>
              </a:rPr>
              <a:t>psicosociali </a:t>
            </a:r>
            <a:r>
              <a:rPr lang="it-IT" sz="1400">
                <a:latin typeface="Calisto MT" panose="02040603050505030304" pitchFamily="18" charset="0"/>
              </a:rPr>
              <a:t>quali il desiderio persistente della sostanza (</a:t>
            </a:r>
            <a:r>
              <a:rPr lang="it-IT" sz="1400" b="1">
                <a:latin typeface="Calisto MT" panose="02040603050505030304" pitchFamily="18" charset="0"/>
              </a:rPr>
              <a:t>craving</a:t>
            </a:r>
            <a:r>
              <a:rPr lang="it-IT" sz="1400" smtClean="0">
                <a:latin typeface="Calisto MT" panose="02040603050505030304" pitchFamily="18" charset="0"/>
              </a:rPr>
              <a:t>). </a:t>
            </a:r>
          </a:p>
          <a:p>
            <a:pPr marL="0" indent="0" algn="just">
              <a:buNone/>
            </a:pPr>
            <a:r>
              <a:rPr lang="it-IT" sz="1400" smtClean="0">
                <a:latin typeface="Calisto MT" panose="02040603050505030304" pitchFamily="18" charset="0"/>
                <a:cs typeface="Arial" panose="020B0604020202020204" pitchFamily="34" charset="0"/>
              </a:rPr>
              <a:t>Fattori coinvolti nello sviluppo di dipendenza da BDZ sono: la dose, la durata della somministrazione (in genere 3-4 mesi, ma coi composti a breve emivita anche 4-6 settimane), le caratteristiche farmacologiche della molecola</a:t>
            </a:r>
            <a:endParaRPr lang="it-IT" sz="14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94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it-IT" dirty="0" smtClean="0"/>
              <a:t>BENZODIAZEPINE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83568" y="1268760"/>
            <a:ext cx="7776864" cy="4595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>
                <a:latin typeface="Calisto MT" panose="02040603050505030304" pitchFamily="18" charset="0"/>
                <a:cs typeface="Arial" panose="020B0604020202020204" pitchFamily="34" charset="0"/>
              </a:rPr>
              <a:t>INTOSSICAZIONE ACUTA</a:t>
            </a:r>
          </a:p>
          <a:p>
            <a:pPr marL="0" indent="0">
              <a:buNone/>
            </a:pPr>
            <a:endParaRPr lang="it-IT" sz="14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Se prese da sole, esse raramente causano gravi complicanze da sovradosaggio. Tuttavia, la combinazione di questi farmaci con l'alcol, gli oppiacei o gli antidepressivi triciclici alza notevolmente 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la tossicità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I 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sintomi 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da sovradosaggio possono 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comprendere: sonnolenza, difficoltà di parola, 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nistagmo, ipotensione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, ipocinesia, atassia, coma, depressione respiratoria, fino ad arrivare nei casi più gravi all'arresto 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cardiorespiratorio</a:t>
            </a:r>
          </a:p>
          <a:p>
            <a:pPr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Possono considerarsi molto più sicure rispetto ai loro predecessori (es. barbiturici)</a:t>
            </a:r>
          </a:p>
          <a:p>
            <a:pPr algn="just"/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Esiste un 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antidoto specifico delle BDZ, 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il </a:t>
            </a:r>
            <a:r>
              <a:rPr lang="it-IT" sz="1600" b="1" dirty="0" err="1">
                <a:latin typeface="Calisto MT" panose="02040603050505030304" pitchFamily="18" charset="0"/>
                <a:cs typeface="Arial" panose="020B0604020202020204" pitchFamily="34" charset="0"/>
              </a:rPr>
              <a:t>flumazenil</a:t>
            </a:r>
            <a:r>
              <a:rPr lang="it-IT" sz="1600" dirty="0">
                <a:latin typeface="Calisto MT" panose="02040603050505030304" pitchFamily="18" charset="0"/>
                <a:cs typeface="Arial" panose="020B0604020202020204" pitchFamily="34" charset="0"/>
              </a:rPr>
              <a:t> (</a:t>
            </a:r>
            <a:r>
              <a:rPr lang="it-IT" sz="1600" dirty="0" err="1">
                <a:latin typeface="Calisto MT" panose="02040603050505030304" pitchFamily="18" charset="0"/>
                <a:cs typeface="Arial" panose="020B0604020202020204" pitchFamily="34" charset="0"/>
              </a:rPr>
              <a:t>Anexate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), in grado di spiazzare le BDZ dai siti recettoriali. Il </a:t>
            </a: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flumazenil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 in corso di intossicazione va utilizzato quando la FR scende al di sotto di 10/</a:t>
            </a: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min</a:t>
            </a:r>
            <a:endParaRPr lang="it-IT" sz="1600" dirty="0">
              <a:latin typeface="Calisto MT" panose="02040603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11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83568" y="1628800"/>
            <a:ext cx="7488832" cy="36598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dirty="0" smtClean="0">
                <a:latin typeface="Calisto MT" panose="02040603050505030304" pitchFamily="18" charset="0"/>
                <a:cs typeface="Arial" panose="020B0604020202020204" pitchFamily="34" charset="0"/>
              </a:rPr>
              <a:t>Z  COMPOUNDS</a:t>
            </a:r>
            <a:endParaRPr lang="it-IT" sz="16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it-IT" sz="16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Gli ipnotici di questa classe sono </a:t>
            </a:r>
            <a:r>
              <a:rPr lang="it-IT" sz="1600" b="1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Zolpidem</a:t>
            </a:r>
            <a:r>
              <a:rPr lang="it-IT" sz="1600" b="1" dirty="0" smtClean="0">
                <a:latin typeface="Calisto MT" panose="02040603050505030304" pitchFamily="18" charset="0"/>
                <a:cs typeface="Arial" panose="020B0604020202020204" pitchFamily="34" charset="0"/>
              </a:rPr>
              <a:t>, </a:t>
            </a:r>
            <a:r>
              <a:rPr lang="it-IT" sz="1600" b="1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Zaleplon</a:t>
            </a:r>
            <a:r>
              <a:rPr lang="it-IT" sz="1600" b="1" dirty="0" smtClean="0">
                <a:latin typeface="Calisto MT" panose="02040603050505030304" pitchFamily="18" charset="0"/>
                <a:cs typeface="Arial" panose="020B0604020202020204" pitchFamily="34" charset="0"/>
              </a:rPr>
              <a:t> e </a:t>
            </a:r>
            <a:r>
              <a:rPr lang="it-IT" sz="1600" b="1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Zopiclone</a:t>
            </a:r>
            <a:endParaRPr lang="it-IT" sz="1600" b="1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Si tratta di nuovi agonisti del recettore benzodiazepinico utilizzati come ipnoinducenti ma meno efficaci come anticonvulsivanti, </a:t>
            </a: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miorilassantie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 e ansiolitici probabilmente per una relativa selettività per i recettori </a:t>
            </a:r>
            <a:r>
              <a:rPr lang="it-IT" sz="1600" dirty="0">
                <a:latin typeface="Calisto MT" pitchFamily="18" charset="0"/>
              </a:rPr>
              <a:t>GABA</a:t>
            </a:r>
            <a:r>
              <a:rPr lang="it-IT" sz="1600" baseline="-25000" dirty="0">
                <a:latin typeface="Calisto MT" pitchFamily="18" charset="0"/>
              </a:rPr>
              <a:t>A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 </a:t>
            </a: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contententi</a:t>
            </a:r>
            <a:r>
              <a:rPr lang="it-IT" sz="1600" dirty="0" smtClean="0">
                <a:latin typeface="Calisto MT" panose="02040603050505030304" pitchFamily="18" charset="0"/>
                <a:cs typeface="Arial" panose="020B0604020202020204" pitchFamily="34" charset="0"/>
              </a:rPr>
              <a:t> la </a:t>
            </a:r>
            <a:r>
              <a:rPr lang="it-IT" sz="1600" dirty="0" err="1" smtClean="0">
                <a:latin typeface="Calisto MT" panose="02040603050505030304" pitchFamily="18" charset="0"/>
                <a:cs typeface="Arial" panose="020B0604020202020204" pitchFamily="34" charset="0"/>
              </a:rPr>
              <a:t>subunità</a:t>
            </a:r>
            <a:r>
              <a:rPr lang="it-IT" sz="1600" dirty="0" smtClean="0">
                <a:latin typeface="Calisto MT" pitchFamily="18" charset="0"/>
              </a:rPr>
              <a:t> </a:t>
            </a:r>
            <a:r>
              <a:rPr lang="el-GR" sz="1600" dirty="0" smtClean="0"/>
              <a:t>α</a:t>
            </a:r>
            <a:r>
              <a:rPr lang="it-IT" sz="1600" dirty="0" smtClean="0">
                <a:latin typeface="Calisto MT" pitchFamily="18" charset="0"/>
                <a:cs typeface="Calibri"/>
              </a:rPr>
              <a:t>₁</a:t>
            </a:r>
          </a:p>
          <a:p>
            <a:pPr algn="just"/>
            <a:r>
              <a:rPr lang="it-IT" sz="1600" dirty="0" smtClean="0">
                <a:latin typeface="Calisto MT" pitchFamily="18" charset="0"/>
                <a:cs typeface="Calibri"/>
              </a:rPr>
              <a:t>Hanno un minor potenziale di dipendenza e abuso rispetto alle </a:t>
            </a:r>
            <a:r>
              <a:rPr lang="it-IT" sz="1600" dirty="0" smtClean="0">
                <a:latin typeface="Calisto MT" pitchFamily="18" charset="0"/>
                <a:cs typeface="Calibri"/>
              </a:rPr>
              <a:t>BDZ</a:t>
            </a:r>
            <a:endParaRPr lang="it-IT" sz="1600" dirty="0" smtClean="0">
              <a:latin typeface="Calisto MT" pitchFamily="18" charset="0"/>
              <a:cs typeface="Calibri"/>
            </a:endParaRPr>
          </a:p>
        </p:txBody>
      </p:sp>
      <p:sp>
        <p:nvSpPr>
          <p:cNvPr id="6" name="Titolo 3"/>
          <p:cNvSpPr txBox="1">
            <a:spLocks/>
          </p:cNvSpPr>
          <p:nvPr/>
        </p:nvSpPr>
        <p:spPr>
          <a:xfrm>
            <a:off x="827584" y="260648"/>
            <a:ext cx="6781800" cy="17281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mtClean="0"/>
              <a:t>Composti ipnotici non ansiolitici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4606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728192"/>
          </a:xfrm>
        </p:spPr>
        <p:txBody>
          <a:bodyPr>
            <a:normAutofit fontScale="90000"/>
          </a:bodyPr>
          <a:lstStyle/>
          <a:p>
            <a:r>
              <a:rPr lang="it-IT"/>
              <a:t>C</a:t>
            </a:r>
            <a:r>
              <a:rPr lang="it-IT" smtClean="0"/>
              <a:t>omposti ipnotici non ansiolitici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611560" y="1988840"/>
            <a:ext cx="7488832" cy="32278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dirty="0" smtClean="0">
                <a:latin typeface="Calisto MT" panose="02040603050505030304" pitchFamily="18" charset="0"/>
                <a:cs typeface="Arial"/>
              </a:rPr>
              <a:t>ANTAGONISTI DEL RECETTORE </a:t>
            </a:r>
            <a:r>
              <a:rPr lang="it-IT" dirty="0" smtClean="0">
                <a:latin typeface="Calisto MT" panose="02040603050505030304" pitchFamily="18" charset="0"/>
              </a:rPr>
              <a:t>5-HT</a:t>
            </a:r>
            <a:r>
              <a:rPr lang="it-IT" baseline="-25000" dirty="0" smtClean="0">
                <a:latin typeface="Calisto MT" panose="02040603050505030304" pitchFamily="18" charset="0"/>
              </a:rPr>
              <a:t>2</a:t>
            </a:r>
            <a:r>
              <a:rPr lang="it-IT" dirty="0" smtClean="0">
                <a:latin typeface="Calisto MT" panose="02040603050505030304" pitchFamily="18" charset="0"/>
              </a:rPr>
              <a:t> </a:t>
            </a:r>
          </a:p>
          <a:p>
            <a:pPr marL="0" indent="0" algn="just">
              <a:buNone/>
            </a:pPr>
            <a:endParaRPr lang="it-IT" sz="1400" b="1" dirty="0" smtClean="0">
              <a:latin typeface="Calisto MT" panose="02040603050505030304" pitchFamily="18" charset="0"/>
            </a:endParaRPr>
          </a:p>
          <a:p>
            <a:pPr algn="just"/>
            <a:r>
              <a:rPr lang="it-IT" sz="1800" dirty="0" smtClean="0">
                <a:latin typeface="Calisto MT" panose="02040603050505030304" pitchFamily="18" charset="0"/>
                <a:cs typeface="Arial"/>
              </a:rPr>
              <a:t>Basse dosi di </a:t>
            </a:r>
            <a:r>
              <a:rPr lang="it-IT" sz="1800" b="1" dirty="0" err="1" smtClean="0">
                <a:latin typeface="Calisto MT" panose="02040603050505030304" pitchFamily="18" charset="0"/>
              </a:rPr>
              <a:t>trazodone</a:t>
            </a:r>
            <a:r>
              <a:rPr lang="it-IT" sz="1800" b="1" dirty="0" smtClean="0">
                <a:latin typeface="Calisto MT" panose="02040603050505030304" pitchFamily="18" charset="0"/>
              </a:rPr>
              <a:t> </a:t>
            </a:r>
            <a:r>
              <a:rPr lang="it-IT" sz="1800" dirty="0">
                <a:latin typeface="Calisto MT" panose="02040603050505030304" pitchFamily="18" charset="0"/>
              </a:rPr>
              <a:t>sono ampiamente usate, sia da sole sia insieme a un SSRI/SNRI, per trattare </a:t>
            </a:r>
            <a:r>
              <a:rPr lang="it-IT" sz="1800" dirty="0" smtClean="0">
                <a:latin typeface="Calisto MT" panose="02040603050505030304" pitchFamily="18" charset="0"/>
              </a:rPr>
              <a:t>l’insonnia</a:t>
            </a:r>
            <a:endParaRPr lang="it-IT" sz="18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  <a:p>
            <a:pPr algn="just"/>
            <a:r>
              <a:rPr lang="it-IT" sz="1800" dirty="0" smtClean="0">
                <a:latin typeface="Calisto MT" panose="02040603050505030304" pitchFamily="18" charset="0"/>
              </a:rPr>
              <a:t>Gli </a:t>
            </a:r>
            <a:r>
              <a:rPr lang="it-IT" sz="1800" dirty="0">
                <a:latin typeface="Calisto MT" panose="02040603050505030304" pitchFamily="18" charset="0"/>
              </a:rPr>
              <a:t>effetti sedativo-ipnotici possono derivare dalla sua forte attività antagonistica a livello dei recettori 5-HT</a:t>
            </a:r>
            <a:r>
              <a:rPr lang="it-IT" sz="1800" baseline="-25000" dirty="0">
                <a:latin typeface="Calisto MT" panose="02040603050505030304" pitchFamily="18" charset="0"/>
              </a:rPr>
              <a:t>2A</a:t>
            </a:r>
            <a:r>
              <a:rPr lang="it-IT" sz="1800" dirty="0">
                <a:latin typeface="Calisto MT" panose="02040603050505030304" pitchFamily="18" charset="0"/>
              </a:rPr>
              <a:t> e del recettore α</a:t>
            </a:r>
            <a:r>
              <a:rPr lang="it-IT" sz="1800" baseline="-25000" dirty="0">
                <a:latin typeface="Calisto MT" panose="02040603050505030304" pitchFamily="18" charset="0"/>
              </a:rPr>
              <a:t>1</a:t>
            </a:r>
            <a:r>
              <a:rPr lang="it-IT" sz="1800" dirty="0">
                <a:latin typeface="Calisto MT" panose="02040603050505030304" pitchFamily="18" charset="0"/>
              </a:rPr>
              <a:t> </a:t>
            </a:r>
            <a:r>
              <a:rPr lang="it-IT" sz="1800" dirty="0" smtClean="0">
                <a:latin typeface="Calisto MT" panose="02040603050505030304" pitchFamily="18" charset="0"/>
              </a:rPr>
              <a:t>adrenergico, </a:t>
            </a:r>
            <a:r>
              <a:rPr lang="it-IT" sz="1800" dirty="0">
                <a:latin typeface="Calisto MT" panose="02040603050505030304" pitchFamily="18" charset="0"/>
              </a:rPr>
              <a:t>in aggiunta alla sua moderata attività antagonistica sul recettore  </a:t>
            </a:r>
            <a:r>
              <a:rPr lang="it-IT" sz="1800" dirty="0" smtClean="0">
                <a:latin typeface="Calisto MT" panose="02040603050505030304" pitchFamily="18" charset="0"/>
              </a:rPr>
              <a:t>H</a:t>
            </a:r>
            <a:r>
              <a:rPr lang="it-IT" sz="1800" baseline="-25000" dirty="0" smtClean="0">
                <a:latin typeface="Calisto MT" panose="02040603050505030304" pitchFamily="18" charset="0"/>
              </a:rPr>
              <a:t>1</a:t>
            </a:r>
          </a:p>
          <a:p>
            <a:pPr marL="0" indent="0" algn="just">
              <a:buNone/>
            </a:pPr>
            <a:endParaRPr lang="it-IT" sz="1400" dirty="0" smtClean="0">
              <a:latin typeface="Calisto MT" panose="0204060305050503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48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304</TotalTime>
  <Words>567</Words>
  <Application>Microsoft Office PowerPoint</Application>
  <PresentationFormat>Presentazione su schermo (4:3)</PresentationFormat>
  <Paragraphs>80</Paragraphs>
  <Slides>11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Calisto MT</vt:lpstr>
      <vt:lpstr>Impact</vt:lpstr>
      <vt:lpstr>Times New Roman</vt:lpstr>
      <vt:lpstr>Wingdings</vt:lpstr>
      <vt:lpstr>NewsPrint</vt:lpstr>
      <vt:lpstr>PRINCIPI DI PSICOFARMACOLOGIA</vt:lpstr>
      <vt:lpstr>BENZODIAZEPINE</vt:lpstr>
      <vt:lpstr>BENZODIAZEPINE</vt:lpstr>
      <vt:lpstr>BENZODIAZEPINE</vt:lpstr>
      <vt:lpstr>Presentazione standard di PowerPoint</vt:lpstr>
      <vt:lpstr>BENZODIAZEPINE</vt:lpstr>
      <vt:lpstr>BENZODIAZEPINE</vt:lpstr>
      <vt:lpstr>BENZODIAZEPINE</vt:lpstr>
      <vt:lpstr>BENZODIAZEPINE</vt:lpstr>
      <vt:lpstr>Presentazione standard di PowerPoint</vt:lpstr>
      <vt:lpstr>Composti ipnotici non ansiolitici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PRINCIPI DI PSICOFARMACOLOGIA</dc:title>
  <dc:creator>spec II</dc:creator>
  <cp:lastModifiedBy>ANNARITA BARONE</cp:lastModifiedBy>
  <cp:revision>35</cp:revision>
  <dcterms:created xsi:type="dcterms:W3CDTF">2016-11-21T13:23:49Z</dcterms:created>
  <dcterms:modified xsi:type="dcterms:W3CDTF">2019-12-16T16:14:40Z</dcterms:modified>
</cp:coreProperties>
</file>