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0"/>
  </p:notesMasterIdLst>
  <p:sldIdLst>
    <p:sldId id="257" r:id="rId2"/>
    <p:sldId id="258" r:id="rId3"/>
    <p:sldId id="259" r:id="rId4"/>
    <p:sldId id="263" r:id="rId5"/>
    <p:sldId id="267" r:id="rId6"/>
    <p:sldId id="266" r:id="rId7"/>
    <p:sldId id="268" r:id="rId8"/>
    <p:sldId id="260" r:id="rId9"/>
    <p:sldId id="261" r:id="rId10"/>
    <p:sldId id="262" r:id="rId11"/>
    <p:sldId id="270" r:id="rId12"/>
    <p:sldId id="275" r:id="rId13"/>
    <p:sldId id="276" r:id="rId14"/>
    <p:sldId id="269" r:id="rId15"/>
    <p:sldId id="277" r:id="rId16"/>
    <p:sldId id="271" r:id="rId17"/>
    <p:sldId id="273" r:id="rId18"/>
    <p:sldId id="274" r:id="rId1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p:cViewPr varScale="1">
        <p:scale>
          <a:sx n="64" d="100"/>
          <a:sy n="64" d="100"/>
        </p:scale>
        <p:origin x="15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791CAA-2D69-46CC-B34A-24594F44F994}" type="datetimeFigureOut">
              <a:rPr lang="it-IT" smtClean="0"/>
              <a:t>08/12/2019</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A264AC-9534-4C7F-9200-30106AEF010F}" type="slidenum">
              <a:rPr lang="it-IT" smtClean="0"/>
              <a:t>‹N›</a:t>
            </a:fld>
            <a:endParaRPr lang="it-IT"/>
          </a:p>
        </p:txBody>
      </p:sp>
    </p:spTree>
    <p:extLst>
      <p:ext uri="{BB962C8B-B14F-4D97-AF65-F5344CB8AC3E}">
        <p14:creationId xmlns:p14="http://schemas.microsoft.com/office/powerpoint/2010/main" val="575768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97A264AC-9534-4C7F-9200-30106AEF010F}" type="slidenum">
              <a:rPr lang="it-IT" smtClean="0"/>
              <a:t>1</a:t>
            </a:fld>
            <a:endParaRPr lang="it-IT"/>
          </a:p>
        </p:txBody>
      </p:sp>
    </p:spTree>
    <p:extLst>
      <p:ext uri="{BB962C8B-B14F-4D97-AF65-F5344CB8AC3E}">
        <p14:creationId xmlns:p14="http://schemas.microsoft.com/office/powerpoint/2010/main" val="4128086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97A264AC-9534-4C7F-9200-30106AEF010F}" type="slidenum">
              <a:rPr lang="it-IT" smtClean="0"/>
              <a:t>3</a:t>
            </a:fld>
            <a:endParaRPr lang="it-IT"/>
          </a:p>
        </p:txBody>
      </p:sp>
    </p:spTree>
    <p:extLst>
      <p:ext uri="{BB962C8B-B14F-4D97-AF65-F5344CB8AC3E}">
        <p14:creationId xmlns:p14="http://schemas.microsoft.com/office/powerpoint/2010/main" val="4128086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97A264AC-9534-4C7F-9200-30106AEF010F}" type="slidenum">
              <a:rPr lang="it-IT" smtClean="0"/>
              <a:t>8</a:t>
            </a:fld>
            <a:endParaRPr lang="it-IT"/>
          </a:p>
        </p:txBody>
      </p:sp>
    </p:spTree>
    <p:extLst>
      <p:ext uri="{BB962C8B-B14F-4D97-AF65-F5344CB8AC3E}">
        <p14:creationId xmlns:p14="http://schemas.microsoft.com/office/powerpoint/2010/main" val="4128086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97A264AC-9534-4C7F-9200-30106AEF010F}" type="slidenum">
              <a:rPr lang="it-IT" smtClean="0"/>
              <a:t>9</a:t>
            </a:fld>
            <a:endParaRPr lang="it-IT"/>
          </a:p>
        </p:txBody>
      </p:sp>
    </p:spTree>
    <p:extLst>
      <p:ext uri="{BB962C8B-B14F-4D97-AF65-F5344CB8AC3E}">
        <p14:creationId xmlns:p14="http://schemas.microsoft.com/office/powerpoint/2010/main" val="4128086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97A264AC-9534-4C7F-9200-30106AEF010F}" type="slidenum">
              <a:rPr lang="it-IT" smtClean="0"/>
              <a:t>10</a:t>
            </a:fld>
            <a:endParaRPr lang="it-IT"/>
          </a:p>
        </p:txBody>
      </p:sp>
    </p:spTree>
    <p:extLst>
      <p:ext uri="{BB962C8B-B14F-4D97-AF65-F5344CB8AC3E}">
        <p14:creationId xmlns:p14="http://schemas.microsoft.com/office/powerpoint/2010/main" val="3719898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3">
        <a:schemeClr val="bg1"/>
      </p:bgRef>
    </p:bg>
    <p:spTree>
      <p:nvGrpSpPr>
        <p:cNvPr id="1" name=""/>
        <p:cNvGrpSpPr/>
        <p:nvPr/>
      </p:nvGrpSpPr>
      <p:grpSpPr>
        <a:xfrm>
          <a:off x="0" y="0"/>
          <a:ext cx="0" cy="0"/>
          <a:chOff x="0" y="0"/>
          <a:chExt cx="0" cy="0"/>
        </a:xfrm>
      </p:grpSpPr>
      <p:sp>
        <p:nvSpPr>
          <p:cNvPr id="12" name="Rettangolo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ettangolo arrotondato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ottotitolo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a:t>Fare clic per modificare lo stile del sottotitolo dello schema</a:t>
            </a:r>
            <a:endParaRPr kumimoji="0" lang="en-US"/>
          </a:p>
        </p:txBody>
      </p:sp>
      <p:sp>
        <p:nvSpPr>
          <p:cNvPr id="28" name="Segnaposto data 27"/>
          <p:cNvSpPr>
            <a:spLocks noGrp="1"/>
          </p:cNvSpPr>
          <p:nvPr>
            <p:ph type="dt" sz="half" idx="10"/>
          </p:nvPr>
        </p:nvSpPr>
        <p:spPr/>
        <p:txBody>
          <a:bodyPr/>
          <a:lstStyle/>
          <a:p>
            <a:fld id="{6371BA7C-B051-4053-8073-636552CDD971}" type="datetimeFigureOut">
              <a:rPr lang="it-IT" smtClean="0"/>
              <a:t>08/12/2019</a:t>
            </a:fld>
            <a:endParaRPr lang="it-IT"/>
          </a:p>
        </p:txBody>
      </p:sp>
      <p:sp>
        <p:nvSpPr>
          <p:cNvPr id="17" name="Segnaposto piè di pagina 16"/>
          <p:cNvSpPr>
            <a:spLocks noGrp="1"/>
          </p:cNvSpPr>
          <p:nvPr>
            <p:ph type="ftr" sz="quarter" idx="11"/>
          </p:nvPr>
        </p:nvSpPr>
        <p:spPr/>
        <p:txBody>
          <a:bodyPr/>
          <a:lstStyle/>
          <a:p>
            <a:endParaRPr lang="it-IT"/>
          </a:p>
        </p:txBody>
      </p:sp>
      <p:sp>
        <p:nvSpPr>
          <p:cNvPr id="29" name="Segnaposto numero diapositiva 28"/>
          <p:cNvSpPr>
            <a:spLocks noGrp="1"/>
          </p:cNvSpPr>
          <p:nvPr>
            <p:ph type="sldNum" sz="quarter" idx="12"/>
          </p:nvPr>
        </p:nvSpPr>
        <p:spPr/>
        <p:txBody>
          <a:bodyPr lIns="0" tIns="0" rIns="0" bIns="0">
            <a:noAutofit/>
          </a:bodyPr>
          <a:lstStyle>
            <a:lvl1pPr>
              <a:defRPr sz="1400">
                <a:solidFill>
                  <a:srgbClr val="FFFFFF"/>
                </a:solidFill>
              </a:defRPr>
            </a:lvl1pPr>
          </a:lstStyle>
          <a:p>
            <a:fld id="{35C54258-D378-4DFC-AAAA-EE7B59CFDF54}" type="slidenum">
              <a:rPr lang="it-IT" smtClean="0"/>
              <a:t>‹N›</a:t>
            </a:fld>
            <a:endParaRPr lang="it-IT"/>
          </a:p>
        </p:txBody>
      </p:sp>
      <p:sp>
        <p:nvSpPr>
          <p:cNvPr id="7" name="Rettangolo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olo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it-IT"/>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4" name="Segnaposto data 3"/>
          <p:cNvSpPr>
            <a:spLocks noGrp="1"/>
          </p:cNvSpPr>
          <p:nvPr>
            <p:ph type="dt" sz="half" idx="10"/>
          </p:nvPr>
        </p:nvSpPr>
        <p:spPr/>
        <p:txBody>
          <a:bodyPr/>
          <a:lstStyle/>
          <a:p>
            <a:fld id="{6371BA7C-B051-4053-8073-636552CDD971}" type="datetimeFigureOut">
              <a:rPr lang="it-IT" smtClean="0"/>
              <a:t>08/12/2019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5C54258-D378-4DFC-AAAA-EE7B59CFDF54}" type="slidenum">
              <a:rPr lang="it-IT" smtClean="0"/>
              <a:t>‹N›</a:t>
            </a:fld>
            <a:endParaRPr lang="it-IT"/>
          </a:p>
        </p:txBody>
      </p:sp>
      <p:sp>
        <p:nvSpPr>
          <p:cNvPr id="8" name="Segnaposto contenuto 7"/>
          <p:cNvSpPr>
            <a:spLocks noGrp="1"/>
          </p:cNvSpPr>
          <p:nvPr>
            <p:ph sz="quarter" idx="1"/>
          </p:nvPr>
        </p:nvSpPr>
        <p:spPr>
          <a:xfrm>
            <a:off x="914400" y="1447800"/>
            <a:ext cx="777240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1"/>
      </p:bgRef>
    </p:bg>
    <p:spTree>
      <p:nvGrpSpPr>
        <p:cNvPr id="1" name=""/>
        <p:cNvGrpSpPr/>
        <p:nvPr/>
      </p:nvGrpSpPr>
      <p:grpSpPr>
        <a:xfrm>
          <a:off x="0" y="0"/>
          <a:ext cx="0" cy="0"/>
          <a:chOff x="0" y="0"/>
          <a:chExt cx="0" cy="0"/>
        </a:xfrm>
      </p:grpSpPr>
      <p:sp>
        <p:nvSpPr>
          <p:cNvPr id="11" name="Rettangolo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ettangolo arrotondato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722313" y="952500"/>
            <a:ext cx="7772400" cy="1362075"/>
          </a:xfrm>
        </p:spPr>
        <p:txBody>
          <a:bodyPr anchor="b" anchorCtr="0"/>
          <a:lstStyle>
            <a:lvl1pPr algn="l">
              <a:buNone/>
              <a:defRPr sz="4000" b="0" cap="none"/>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a:t>Fare clic per modificare stili del testo dello schema</a:t>
            </a:r>
          </a:p>
        </p:txBody>
      </p:sp>
      <p:sp>
        <p:nvSpPr>
          <p:cNvPr id="4" name="Segnaposto data 3"/>
          <p:cNvSpPr>
            <a:spLocks noGrp="1"/>
          </p:cNvSpPr>
          <p:nvPr>
            <p:ph type="dt" sz="half" idx="10"/>
          </p:nvPr>
        </p:nvSpPr>
        <p:spPr/>
        <p:txBody>
          <a:bodyPr/>
          <a:lstStyle/>
          <a:p>
            <a:fld id="{6371BA7C-B051-4053-8073-636552CDD971}" type="datetimeFigureOut">
              <a:rPr lang="it-IT" smtClean="0"/>
              <a:t>08/12/2019</a:t>
            </a:fld>
            <a:endParaRPr lang="it-IT"/>
          </a:p>
        </p:txBody>
      </p:sp>
      <p:sp>
        <p:nvSpPr>
          <p:cNvPr id="5" name="Segnaposto piè di pagina 4"/>
          <p:cNvSpPr>
            <a:spLocks noGrp="1"/>
          </p:cNvSpPr>
          <p:nvPr>
            <p:ph type="ftr" sz="quarter" idx="11"/>
          </p:nvPr>
        </p:nvSpPr>
        <p:spPr>
          <a:xfrm>
            <a:off x="800100" y="6172200"/>
            <a:ext cx="4000500" cy="457200"/>
          </a:xfrm>
        </p:spPr>
        <p:txBody>
          <a:bodyPr/>
          <a:lstStyle/>
          <a:p>
            <a:endParaRPr lang="it-IT"/>
          </a:p>
        </p:txBody>
      </p:sp>
      <p:sp>
        <p:nvSpPr>
          <p:cNvPr id="7" name="Rettangolo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ttangolo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ttangolo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146304" y="6208776"/>
            <a:ext cx="457200" cy="457200"/>
          </a:xfrm>
        </p:spPr>
        <p:txBody>
          <a:bodyPr/>
          <a:lstStyle/>
          <a:p>
            <a:fld id="{35C54258-D378-4DFC-AAAA-EE7B59CFDF54}" type="slidenum">
              <a:rPr lang="it-IT" smtClean="0"/>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5" name="Segnaposto data 4"/>
          <p:cNvSpPr>
            <a:spLocks noGrp="1"/>
          </p:cNvSpPr>
          <p:nvPr>
            <p:ph type="dt" sz="half" idx="10"/>
          </p:nvPr>
        </p:nvSpPr>
        <p:spPr/>
        <p:txBody>
          <a:bodyPr/>
          <a:lstStyle/>
          <a:p>
            <a:fld id="{6371BA7C-B051-4053-8073-636552CDD971}" type="datetimeFigureOut">
              <a:rPr lang="it-IT" smtClean="0"/>
              <a:t>08/12/2019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5C54258-D378-4DFC-AAAA-EE7B59CFDF54}" type="slidenum">
              <a:rPr lang="it-IT" smtClean="0"/>
              <a:t>‹N›</a:t>
            </a:fld>
            <a:endParaRPr lang="it-IT"/>
          </a:p>
        </p:txBody>
      </p:sp>
      <p:sp>
        <p:nvSpPr>
          <p:cNvPr id="9" name="Segnaposto contenuto 8"/>
          <p:cNvSpPr>
            <a:spLocks noGrp="1"/>
          </p:cNvSpPr>
          <p:nvPr>
            <p:ph sz="quarter" idx="1"/>
          </p:nvPr>
        </p:nvSpPr>
        <p:spPr>
          <a:xfrm>
            <a:off x="914400" y="1447800"/>
            <a:ext cx="374904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1" name="Segnaposto contenuto 10"/>
          <p:cNvSpPr>
            <a:spLocks noGrp="1"/>
          </p:cNvSpPr>
          <p:nvPr>
            <p:ph sz="quarter" idx="2"/>
          </p:nvPr>
        </p:nvSpPr>
        <p:spPr>
          <a:xfrm>
            <a:off x="4933950" y="1447800"/>
            <a:ext cx="374904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914400" y="273050"/>
            <a:ext cx="7772400" cy="1143000"/>
          </a:xfrm>
        </p:spPr>
        <p:txBody>
          <a:bodyPr anchor="b" anchorCtr="0"/>
          <a:lstStyle>
            <a:lvl1pPr>
              <a:defRPr/>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4" name="Segnaposto testo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7" name="Segnaposto data 6"/>
          <p:cNvSpPr>
            <a:spLocks noGrp="1"/>
          </p:cNvSpPr>
          <p:nvPr>
            <p:ph type="dt" sz="half" idx="10"/>
          </p:nvPr>
        </p:nvSpPr>
        <p:spPr/>
        <p:txBody>
          <a:bodyPr/>
          <a:lstStyle/>
          <a:p>
            <a:fld id="{6371BA7C-B051-4053-8073-636552CDD971}" type="datetimeFigureOut">
              <a:rPr lang="it-IT" smtClean="0"/>
              <a:t>08/12/2019</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35C54258-D378-4DFC-AAAA-EE7B59CFDF54}" type="slidenum">
              <a:rPr lang="it-IT" smtClean="0"/>
              <a:t>‹N›</a:t>
            </a:fld>
            <a:endParaRPr lang="it-IT"/>
          </a:p>
        </p:txBody>
      </p:sp>
      <p:sp>
        <p:nvSpPr>
          <p:cNvPr id="11" name="Segnaposto contenuto 10"/>
          <p:cNvSpPr>
            <a:spLocks noGrp="1"/>
          </p:cNvSpPr>
          <p:nvPr>
            <p:ph sz="half" idx="2"/>
          </p:nvPr>
        </p:nvSpPr>
        <p:spPr>
          <a:xfrm>
            <a:off x="914400" y="2247900"/>
            <a:ext cx="3733800" cy="38862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3" name="Segnaposto contenuto 12"/>
          <p:cNvSpPr>
            <a:spLocks noGrp="1"/>
          </p:cNvSpPr>
          <p:nvPr>
            <p:ph sz="half" idx="4"/>
          </p:nvPr>
        </p:nvSpPr>
        <p:spPr>
          <a:xfrm>
            <a:off x="4953000" y="2247900"/>
            <a:ext cx="3733800" cy="38862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data 2"/>
          <p:cNvSpPr>
            <a:spLocks noGrp="1"/>
          </p:cNvSpPr>
          <p:nvPr>
            <p:ph type="dt" sz="half" idx="10"/>
          </p:nvPr>
        </p:nvSpPr>
        <p:spPr/>
        <p:txBody>
          <a:bodyPr/>
          <a:lstStyle/>
          <a:p>
            <a:fld id="{6371BA7C-B051-4053-8073-636552CDD971}" type="datetimeFigureOut">
              <a:rPr lang="it-IT" smtClean="0"/>
              <a:t>08/12/2019</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35C54258-D378-4DFC-AAAA-EE7B59CFDF54}"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371BA7C-B051-4053-8073-636552CDD971}" type="datetimeFigureOut">
              <a:rPr lang="it-IT" smtClean="0"/>
              <a:t>08/12/2019</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35C54258-D378-4DFC-AAAA-EE7B59CFDF54}"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8" name="Rettangolo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ettangolo arrotondato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914400" y="273050"/>
            <a:ext cx="7772400" cy="1143000"/>
          </a:xfrm>
        </p:spPr>
        <p:txBody>
          <a:bodyPr anchor="b" anchorCtr="0"/>
          <a:lstStyle>
            <a:lvl1pPr algn="l">
              <a:buNone/>
              <a:defRPr sz="4000" b="0"/>
            </a:lvl1pPr>
          </a:lstStyle>
          <a:p>
            <a:r>
              <a:rPr kumimoji="0" lang="it-IT"/>
              <a:t>Fare clic per modificare lo stile del titolo</a:t>
            </a:r>
            <a:endParaRPr kumimoji="0" lang="en-US"/>
          </a:p>
        </p:txBody>
      </p:sp>
      <p:sp>
        <p:nvSpPr>
          <p:cNvPr id="3" name="Segnaposto testo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it-IT"/>
              <a:t>Fare clic per modificare stili del testo dello schema</a:t>
            </a:r>
          </a:p>
        </p:txBody>
      </p:sp>
      <p:sp>
        <p:nvSpPr>
          <p:cNvPr id="5" name="Segnaposto data 4"/>
          <p:cNvSpPr>
            <a:spLocks noGrp="1"/>
          </p:cNvSpPr>
          <p:nvPr>
            <p:ph type="dt" sz="half" idx="10"/>
          </p:nvPr>
        </p:nvSpPr>
        <p:spPr/>
        <p:txBody>
          <a:bodyPr/>
          <a:lstStyle/>
          <a:p>
            <a:fld id="{6371BA7C-B051-4053-8073-636552CDD971}" type="datetimeFigureOut">
              <a:rPr lang="it-IT" smtClean="0"/>
              <a:t>08/12/2019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5C54258-D378-4DFC-AAAA-EE7B59CFDF54}" type="slidenum">
              <a:rPr lang="it-IT" smtClean="0"/>
              <a:t>‹N›</a:t>
            </a:fld>
            <a:endParaRPr lang="it-IT"/>
          </a:p>
        </p:txBody>
      </p:sp>
      <p:sp>
        <p:nvSpPr>
          <p:cNvPr id="11" name="Segnaposto contenuto 10"/>
          <p:cNvSpPr>
            <a:spLocks noGrp="1"/>
          </p:cNvSpPr>
          <p:nvPr>
            <p:ph sz="quarter" idx="1"/>
          </p:nvPr>
        </p:nvSpPr>
        <p:spPr>
          <a:xfrm>
            <a:off x="2971800" y="1600200"/>
            <a:ext cx="5715000" cy="44958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it-IT"/>
              <a:t>Fare clic per modificare lo stile del titolo</a:t>
            </a:r>
            <a:endParaRPr kumimoji="0" lang="en-US"/>
          </a:p>
        </p:txBody>
      </p:sp>
      <p:sp>
        <p:nvSpPr>
          <p:cNvPr id="4" name="Segnaposto testo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it-IT"/>
              <a:t>Fare clic per modificare stili del testo dello schema</a:t>
            </a:r>
          </a:p>
        </p:txBody>
      </p:sp>
      <p:sp>
        <p:nvSpPr>
          <p:cNvPr id="5" name="Segnaposto data 4"/>
          <p:cNvSpPr>
            <a:spLocks noGrp="1"/>
          </p:cNvSpPr>
          <p:nvPr>
            <p:ph type="dt" sz="half" idx="10"/>
          </p:nvPr>
        </p:nvSpPr>
        <p:spPr/>
        <p:txBody>
          <a:bodyPr/>
          <a:lstStyle/>
          <a:p>
            <a:fld id="{6371BA7C-B051-4053-8073-636552CDD971}" type="datetimeFigureOut">
              <a:rPr lang="it-IT" smtClean="0"/>
              <a:t>08/12/2019</a:t>
            </a:fld>
            <a:endParaRPr lang="it-IT"/>
          </a:p>
        </p:txBody>
      </p:sp>
      <p:sp>
        <p:nvSpPr>
          <p:cNvPr id="6" name="Segnaposto piè di pagina 5"/>
          <p:cNvSpPr>
            <a:spLocks noGrp="1"/>
          </p:cNvSpPr>
          <p:nvPr>
            <p:ph type="ftr" sz="quarter" idx="11"/>
          </p:nvPr>
        </p:nvSpPr>
        <p:spPr>
          <a:xfrm>
            <a:off x="914400" y="6172200"/>
            <a:ext cx="3886200" cy="457200"/>
          </a:xfrm>
        </p:spPr>
        <p:txBody>
          <a:bodyPr/>
          <a:lstStyle/>
          <a:p>
            <a:endParaRPr lang="it-IT"/>
          </a:p>
        </p:txBody>
      </p:sp>
      <p:sp>
        <p:nvSpPr>
          <p:cNvPr id="7" name="Segnaposto numero diapositiva 6"/>
          <p:cNvSpPr>
            <a:spLocks noGrp="1"/>
          </p:cNvSpPr>
          <p:nvPr>
            <p:ph type="sldNum" sz="quarter" idx="12"/>
          </p:nvPr>
        </p:nvSpPr>
        <p:spPr>
          <a:xfrm>
            <a:off x="146304" y="6208776"/>
            <a:ext cx="457200" cy="457200"/>
          </a:xfrm>
        </p:spPr>
        <p:txBody>
          <a:bodyPr/>
          <a:lstStyle/>
          <a:p>
            <a:fld id="{35C54258-D378-4DFC-AAAA-EE7B59CFDF54}" type="slidenum">
              <a:rPr lang="it-IT" smtClean="0"/>
              <a:t>‹N›</a:t>
            </a:fld>
            <a:endParaRPr lang="it-IT"/>
          </a:p>
        </p:txBody>
      </p:sp>
      <p:sp>
        <p:nvSpPr>
          <p:cNvPr id="11" name="Rettangolo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Segnaposto immagine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it-IT"/>
              <a:t>Fare clic sull'icona per inserire un'immagine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6371BA7C-B051-4053-8073-636552CDD971}" type="datetimeFigureOut">
              <a:rPr lang="it-IT" smtClean="0"/>
              <a:t>08/12/2019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5C54258-D378-4DFC-AAAA-EE7B59CFDF54}"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41"/>
            <a:ext cx="2011680" cy="5851525"/>
          </a:xfrm>
        </p:spPr>
        <p:txBody>
          <a:bodyPr vert="eaVert"/>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a:xfrm>
            <a:off x="914400" y="274640"/>
            <a:ext cx="5562600" cy="5851525"/>
          </a:xfrm>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6371BA7C-B051-4053-8073-636552CDD971}" type="datetimeFigureOut">
              <a:rPr lang="it-IT" smtClean="0"/>
              <a:t>08/12/2019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5C54258-D378-4DFC-AAAA-EE7B59CFDF54}"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tangolo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ettangolo arrotondato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Segnaposto titolo 21"/>
          <p:cNvSpPr>
            <a:spLocks noGrp="1"/>
          </p:cNvSpPr>
          <p:nvPr>
            <p:ph type="title"/>
          </p:nvPr>
        </p:nvSpPr>
        <p:spPr>
          <a:xfrm>
            <a:off x="914400" y="274638"/>
            <a:ext cx="7772400" cy="1143000"/>
          </a:xfrm>
          <a:prstGeom prst="rect">
            <a:avLst/>
          </a:prstGeom>
        </p:spPr>
        <p:txBody>
          <a:bodyPr bIns="91440" anchor="b" anchorCtr="0">
            <a:normAutofit/>
          </a:bodyPr>
          <a:lstStyle/>
          <a:p>
            <a:r>
              <a:rPr kumimoji="0" lang="it-IT"/>
              <a:t>Fare clic per modificare lo stile del titolo</a:t>
            </a:r>
            <a:endParaRPr kumimoji="0" lang="en-US"/>
          </a:p>
        </p:txBody>
      </p:sp>
      <p:sp>
        <p:nvSpPr>
          <p:cNvPr id="13" name="Segnaposto testo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it-IT"/>
              <a:t>Fare clic per modificare stili del testo dello schema</a:t>
            </a:r>
          </a:p>
          <a:p>
            <a:pPr lvl="1" eaLnBrk="1" latinLnBrk="0" hangingPunct="1"/>
            <a:r>
              <a:rPr kumimoji="0" lang="it-IT"/>
              <a:t>Secondo livello</a:t>
            </a:r>
          </a:p>
          <a:p>
            <a:pPr lvl="2" eaLnBrk="1" latinLnBrk="0" hangingPunct="1"/>
            <a:r>
              <a:rPr kumimoji="0" lang="it-IT"/>
              <a:t>Terzo livello</a:t>
            </a:r>
          </a:p>
          <a:p>
            <a:pPr lvl="3" eaLnBrk="1" latinLnBrk="0" hangingPunct="1"/>
            <a:r>
              <a:rPr kumimoji="0" lang="it-IT"/>
              <a:t>Quarto livello</a:t>
            </a:r>
          </a:p>
          <a:p>
            <a:pPr lvl="4" eaLnBrk="1" latinLnBrk="0" hangingPunct="1"/>
            <a:r>
              <a:rPr kumimoji="0" lang="it-IT"/>
              <a:t>Quinto livello</a:t>
            </a:r>
            <a:endParaRPr kumimoji="0" lang="en-US"/>
          </a:p>
        </p:txBody>
      </p:sp>
      <p:sp>
        <p:nvSpPr>
          <p:cNvPr id="14" name="Segnaposto data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371BA7C-B051-4053-8073-636552CDD971}" type="datetimeFigureOut">
              <a:rPr lang="it-IT" smtClean="0"/>
              <a:t>08/12/2019</a:t>
            </a:fld>
            <a:endParaRPr lang="it-IT"/>
          </a:p>
        </p:txBody>
      </p:sp>
      <p:sp>
        <p:nvSpPr>
          <p:cNvPr id="3" name="Segnaposto piè di pagina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it-IT"/>
          </a:p>
        </p:txBody>
      </p:sp>
      <p:sp>
        <p:nvSpPr>
          <p:cNvPr id="23" name="Segnaposto numero diapositiva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5C54258-D378-4DFC-AAAA-EE7B59CFDF54}" type="slidenum">
              <a:rPr lang="it-IT" smtClean="0"/>
              <a:t>‹N›</a:t>
            </a:fld>
            <a:endParaRPr lang="it-IT"/>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idx="4294967295"/>
          </p:nvPr>
        </p:nvSpPr>
        <p:spPr>
          <a:xfrm>
            <a:off x="719138" y="404813"/>
            <a:ext cx="8424862" cy="1828800"/>
          </a:xfrm>
        </p:spPr>
        <p:txBody>
          <a:bodyPr>
            <a:normAutofit/>
          </a:bodyPr>
          <a:lstStyle/>
          <a:p>
            <a:r>
              <a:rPr lang="it-IT" sz="5400">
                <a:solidFill>
                  <a:srgbClr val="8A0000"/>
                </a:solidFill>
                <a:latin typeface="Arial Rounded MT Bold" panose="020F0704030504030204" pitchFamily="34" charset="0"/>
              </a:rPr>
              <a:t>Le emergenze in psichiatria</a:t>
            </a:r>
          </a:p>
        </p:txBody>
      </p:sp>
      <p:sp>
        <p:nvSpPr>
          <p:cNvPr id="5" name="Sottotitolo 4"/>
          <p:cNvSpPr>
            <a:spLocks noGrp="1"/>
          </p:cNvSpPr>
          <p:nvPr>
            <p:ph type="subTitle" idx="4294967295"/>
          </p:nvPr>
        </p:nvSpPr>
        <p:spPr>
          <a:xfrm>
            <a:off x="395536" y="2492970"/>
            <a:ext cx="8569325" cy="3816350"/>
          </a:xfrm>
        </p:spPr>
        <p:txBody>
          <a:bodyPr>
            <a:noAutofit/>
          </a:bodyPr>
          <a:lstStyle/>
          <a:p>
            <a:pPr algn="just">
              <a:buClr>
                <a:srgbClr val="8A0000"/>
              </a:buClr>
              <a:buFont typeface="Wingdings" panose="05000000000000000000" pitchFamily="2" charset="2"/>
              <a:buChar char="§"/>
            </a:pPr>
            <a:r>
              <a:rPr lang="it-IT" sz="2200" dirty="0">
                <a:solidFill>
                  <a:srgbClr val="8A0000"/>
                </a:solidFill>
                <a:latin typeface="Arimo" panose="020B0604020202020204" pitchFamily="34" charset="0"/>
                <a:ea typeface="Arimo" panose="020B0604020202020204" pitchFamily="34" charset="0"/>
                <a:cs typeface="Arimo" panose="020B0604020202020204" pitchFamily="34" charset="0"/>
              </a:rPr>
              <a:t>Crisi: </a:t>
            </a:r>
            <a:r>
              <a:rPr lang="it-IT" sz="2200" dirty="0">
                <a:solidFill>
                  <a:schemeClr val="tx1"/>
                </a:solidFill>
                <a:latin typeface="Arimo" panose="020B0604020202020204" pitchFamily="34" charset="0"/>
                <a:ea typeface="Arimo" panose="020B0604020202020204" pitchFamily="34" charset="0"/>
                <a:cs typeface="Arimo" panose="020B0604020202020204" pitchFamily="34" charset="0"/>
              </a:rPr>
              <a:t>una seria rottura dell’equilibrio intrapsichico del paziente, tale che i suoi usuali meccanismi di </a:t>
            </a:r>
            <a:r>
              <a:rPr lang="it-IT" sz="2200" dirty="0" err="1">
                <a:solidFill>
                  <a:schemeClr val="tx1"/>
                </a:solidFill>
                <a:latin typeface="Arimo" panose="020B0604020202020204" pitchFamily="34" charset="0"/>
                <a:ea typeface="Arimo" panose="020B0604020202020204" pitchFamily="34" charset="0"/>
                <a:cs typeface="Arimo" panose="020B0604020202020204" pitchFamily="34" charset="0"/>
              </a:rPr>
              <a:t>coping</a:t>
            </a:r>
            <a:r>
              <a:rPr lang="it-IT" sz="2200" dirty="0">
                <a:solidFill>
                  <a:schemeClr val="tx1"/>
                </a:solidFill>
                <a:latin typeface="Arimo" panose="020B0604020202020204" pitchFamily="34" charset="0"/>
                <a:ea typeface="Arimo" panose="020B0604020202020204" pitchFamily="34" charset="0"/>
                <a:cs typeface="Arimo" panose="020B0604020202020204" pitchFamily="34" charset="0"/>
              </a:rPr>
              <a:t> e di difesa risultano inadeguati (dimensione potenzialmente maturativa)</a:t>
            </a:r>
          </a:p>
          <a:p>
            <a:pPr algn="just">
              <a:buClr>
                <a:srgbClr val="8A0000"/>
              </a:buClr>
              <a:buFont typeface="Wingdings" panose="05000000000000000000" pitchFamily="2" charset="2"/>
              <a:buChar char="§"/>
            </a:pPr>
            <a:r>
              <a:rPr lang="it-IT" sz="2200" dirty="0">
                <a:solidFill>
                  <a:srgbClr val="8A0000"/>
                </a:solidFill>
                <a:latin typeface="Arimo" panose="020B0604020202020204" pitchFamily="34" charset="0"/>
                <a:ea typeface="Arimo" panose="020B0604020202020204" pitchFamily="34" charset="0"/>
                <a:cs typeface="Arimo" panose="020B0604020202020204" pitchFamily="34" charset="0"/>
              </a:rPr>
              <a:t>Emergenza: </a:t>
            </a:r>
            <a:r>
              <a:rPr lang="it-IT" sz="2200" dirty="0">
                <a:latin typeface="Arimo" panose="020B0604020202020204" pitchFamily="34" charset="0"/>
                <a:ea typeface="Arimo" panose="020B0604020202020204" pitchFamily="34" charset="0"/>
                <a:cs typeface="Arimo" panose="020B0604020202020204" pitchFamily="34" charset="0"/>
              </a:rPr>
              <a:t>improvvisa grave modificazione del comportamento e dello stato emotivo che causa disagio acuto e difficoltà di rapporto per il paziente, la famiglia, il suo ambiente sociale</a:t>
            </a:r>
            <a:r>
              <a:rPr lang="it-IT" sz="2200" dirty="0">
                <a:solidFill>
                  <a:schemeClr val="tx1"/>
                </a:solidFill>
                <a:latin typeface="Arimo" panose="020B0604020202020204" pitchFamily="34" charset="0"/>
                <a:ea typeface="Arimo" panose="020B0604020202020204" pitchFamily="34" charset="0"/>
                <a:cs typeface="Arimo" panose="020B0604020202020204" pitchFamily="34" charset="0"/>
              </a:rPr>
              <a:t>.</a:t>
            </a:r>
          </a:p>
          <a:p>
            <a:pPr algn="just">
              <a:buClr>
                <a:srgbClr val="8A0000"/>
              </a:buClr>
              <a:buFont typeface="Wingdings" panose="05000000000000000000" pitchFamily="2" charset="2"/>
              <a:buChar char="§"/>
            </a:pPr>
            <a:r>
              <a:rPr lang="it-IT" sz="2200" dirty="0">
                <a:solidFill>
                  <a:srgbClr val="8A0000"/>
                </a:solidFill>
                <a:latin typeface="Arimo" panose="020B0604020202020204" pitchFamily="34" charset="0"/>
                <a:ea typeface="Arimo" panose="020B0604020202020204" pitchFamily="34" charset="0"/>
                <a:cs typeface="Arimo" panose="020B0604020202020204" pitchFamily="34" charset="0"/>
              </a:rPr>
              <a:t>Urgenza: </a:t>
            </a:r>
            <a:r>
              <a:rPr lang="it-IT" sz="2200" dirty="0">
                <a:solidFill>
                  <a:schemeClr val="tx1"/>
                </a:solidFill>
                <a:latin typeface="Arimo" panose="020B0604020202020204" pitchFamily="34" charset="0"/>
                <a:ea typeface="Arimo" panose="020B0604020202020204" pitchFamily="34" charset="0"/>
                <a:cs typeface="Arimo" panose="020B0604020202020204" pitchFamily="34" charset="0"/>
              </a:rPr>
              <a:t>condizioni di grave e acuta sofferenza psichica di un individuo che comporti la necessità di una immediata valutazione clinica per impostare un adeguato percorso diagnostico terapeutico. </a:t>
            </a:r>
          </a:p>
        </p:txBody>
      </p:sp>
    </p:spTree>
    <p:extLst>
      <p:ext uri="{BB962C8B-B14F-4D97-AF65-F5344CB8AC3E}">
        <p14:creationId xmlns:p14="http://schemas.microsoft.com/office/powerpoint/2010/main" val="3625660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sz="quarter" idx="1"/>
          </p:nvPr>
        </p:nvSpPr>
        <p:spPr>
          <a:xfrm>
            <a:off x="251520" y="197171"/>
            <a:ext cx="8712968" cy="6660829"/>
          </a:xfrm>
        </p:spPr>
        <p:txBody>
          <a:bodyPr>
            <a:normAutofit fontScale="92500" lnSpcReduction="10000"/>
          </a:bodyPr>
          <a:lstStyle/>
          <a:p>
            <a:pPr marL="0" indent="0">
              <a:buNone/>
            </a:pPr>
            <a:r>
              <a:rPr lang="it-IT" sz="2200" dirty="0">
                <a:latin typeface="Arimo" panose="020B0604020202020204" pitchFamily="34" charset="0"/>
                <a:ea typeface="Arimo" panose="020B0604020202020204" pitchFamily="34" charset="0"/>
                <a:cs typeface="Arimo" panose="020B0604020202020204" pitchFamily="34" charset="0"/>
              </a:rPr>
              <a:t> Le urgenze si caratterizzano quindi per:</a:t>
            </a:r>
          </a:p>
          <a:p>
            <a:pPr>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rPr>
              <a:t>Un elemento descrittivo e nosografico </a:t>
            </a: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 </a:t>
            </a:r>
            <a:r>
              <a:rPr lang="it-IT" sz="2200" b="1" dirty="0">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ACUZIE</a:t>
            </a:r>
          </a:p>
          <a:p>
            <a:pPr>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Un elemento prognostico  </a:t>
            </a:r>
            <a:r>
              <a:rPr lang="it-IT" sz="2200" b="1" dirty="0">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GRAVITÀ</a:t>
            </a:r>
          </a:p>
          <a:p>
            <a:pPr>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Un elemento terapeutico  </a:t>
            </a:r>
            <a:r>
              <a:rPr lang="it-IT" sz="2200" b="1" dirty="0">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INDIFFERIBILITÀ</a:t>
            </a:r>
          </a:p>
          <a:p>
            <a:pPr>
              <a:buClr>
                <a:srgbClr val="8A0000"/>
              </a:buClr>
              <a:buFont typeface="Wingdings" panose="05000000000000000000" pitchFamily="2" charset="2"/>
              <a:buChar char="§"/>
            </a:pPr>
            <a:endParaRPr lang="it-IT" sz="2200" b="1" dirty="0">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endParaRPr>
          </a:p>
          <a:p>
            <a:pPr marL="0" indent="0">
              <a:buNone/>
            </a:pPr>
            <a:r>
              <a:rPr lang="it-IT" sz="2400" b="1" dirty="0">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Cause di emergenza psichiatrica</a:t>
            </a:r>
          </a:p>
          <a:p>
            <a:pPr algn="just">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Esordio/riacutizzazione di malattia psichiatrica</a:t>
            </a:r>
          </a:p>
          <a:p>
            <a:pPr algn="just">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Patologie somatiche che si manifestano con sintomi psichiatrici (depressione nell’</a:t>
            </a:r>
            <a:r>
              <a:rPr lang="it-IT" sz="2200" dirty="0" err="1">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addisioniano</a:t>
            </a: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 ansia nell’ipertiroidismo…)</a:t>
            </a:r>
          </a:p>
          <a:p>
            <a:pPr algn="just">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Crisi individuali in rapporto a situazioni psicosociali difficili</a:t>
            </a:r>
          </a:p>
          <a:p>
            <a:pPr algn="just">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Urgenze legate all’immigrazione, in particolare a clandestini che non avendo, in genere, nessun tipo di assistenza sanitaria, giungono quando la situazione è già assolutamente compromessa</a:t>
            </a:r>
          </a:p>
          <a:p>
            <a:pPr algn="just">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Situazioni legate alla turbativa dell’ordine pubblico (tossicomanie, alcolismo, comportamenti violenti o antisociali)</a:t>
            </a:r>
          </a:p>
          <a:p>
            <a:pPr algn="just">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Casi di emarginazione e deriva sociale riferiti allo psichiatra per i motivi più diversi e incongrui</a:t>
            </a:r>
          </a:p>
          <a:p>
            <a:pPr marL="0" indent="0" algn="ctr">
              <a:buNone/>
            </a:pPr>
            <a:r>
              <a:rPr lang="it-IT" sz="2200" i="1" dirty="0">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Le urgenze realmente legate alla comparsa o allo scompenso di una patologia psichiatrica sono circa il 30-40% di quelle in cui viene richiesto l’intervento dello psichiatra</a:t>
            </a:r>
          </a:p>
        </p:txBody>
      </p:sp>
    </p:spTree>
    <p:extLst>
      <p:ext uri="{BB962C8B-B14F-4D97-AF65-F5344CB8AC3E}">
        <p14:creationId xmlns:p14="http://schemas.microsoft.com/office/powerpoint/2010/main" val="28733915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ottotitolo 4"/>
          <p:cNvSpPr>
            <a:spLocks noGrp="1"/>
          </p:cNvSpPr>
          <p:nvPr>
            <p:ph type="subTitle" idx="4294967295"/>
          </p:nvPr>
        </p:nvSpPr>
        <p:spPr>
          <a:xfrm>
            <a:off x="323528" y="260648"/>
            <a:ext cx="8640959" cy="6597352"/>
          </a:xfrm>
        </p:spPr>
        <p:txBody>
          <a:bodyPr>
            <a:noAutofit/>
          </a:bodyPr>
          <a:lstStyle/>
          <a:p>
            <a:pPr marL="0" indent="0" algn="just">
              <a:buClr>
                <a:srgbClr val="8A0000"/>
              </a:buClr>
              <a:buNone/>
            </a:pPr>
            <a:r>
              <a:rPr lang="it-IT" sz="2200" b="1" dirty="0">
                <a:solidFill>
                  <a:srgbClr val="8A0000"/>
                </a:solidFill>
                <a:latin typeface="Arimo" panose="020B0604020202020204" pitchFamily="34" charset="0"/>
                <a:ea typeface="Arimo" panose="020B0604020202020204" pitchFamily="34" charset="0"/>
                <a:cs typeface="Arimo" panose="020B0604020202020204" pitchFamily="34" charset="0"/>
              </a:rPr>
              <a:t>Cosa fare di fronte ad un’emergenza psichiatrica</a:t>
            </a:r>
          </a:p>
          <a:p>
            <a:pPr marL="0" indent="0" algn="just">
              <a:buClr>
                <a:srgbClr val="8A0000"/>
              </a:buClr>
              <a:buNone/>
            </a:pPr>
            <a:endParaRPr lang="it-IT" sz="22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pPr marL="0" indent="0" algn="just">
              <a:buClr>
                <a:srgbClr val="8A0000"/>
              </a:buClr>
              <a:buNone/>
            </a:pPr>
            <a:r>
              <a:rPr lang="it-IT" sz="2000" dirty="0">
                <a:latin typeface="Arimo" panose="020B0604020202020204" pitchFamily="34" charset="0"/>
                <a:ea typeface="Arimo" panose="020B0604020202020204" pitchFamily="34" charset="0"/>
                <a:cs typeface="Arimo" panose="020B0604020202020204" pitchFamily="34" charset="0"/>
              </a:rPr>
              <a:t>L’intervento di urgenza prevede due fasi:</a:t>
            </a:r>
          </a:p>
          <a:p>
            <a:pPr>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La fase di valutazione</a:t>
            </a:r>
            <a:r>
              <a:rPr lang="it-IT" sz="2000" dirty="0">
                <a:latin typeface="Arimo" panose="020B0604020202020204" pitchFamily="34" charset="0"/>
                <a:ea typeface="Arimo" panose="020B0604020202020204" pitchFamily="34" charset="0"/>
                <a:cs typeface="Arimo" panose="020B0604020202020204" pitchFamily="34" charset="0"/>
              </a:rPr>
              <a:t>. Per una valutazione completa andrebbero effettuati:</a:t>
            </a:r>
          </a:p>
          <a:p>
            <a:pPr algn="just">
              <a:buClr>
                <a:srgbClr val="8A0000"/>
              </a:buClr>
              <a:buFont typeface="Wingdings" panose="05000000000000000000" pitchFamily="2" charset="2"/>
              <a:buChar char="ü"/>
            </a:pPr>
            <a:r>
              <a:rPr lang="it-IT" sz="2000" dirty="0">
                <a:solidFill>
                  <a:schemeClr val="tx1"/>
                </a:solidFill>
                <a:latin typeface="Arimo" panose="020B0604020202020204" pitchFamily="34" charset="0"/>
                <a:ea typeface="Arimo" panose="020B0604020202020204" pitchFamily="34" charset="0"/>
                <a:cs typeface="Arimo" panose="020B0604020202020204" pitchFamily="34" charset="0"/>
              </a:rPr>
              <a:t>un esame dello stato psichico</a:t>
            </a:r>
            <a:r>
              <a:rPr lang="it-IT" sz="2000" dirty="0">
                <a:latin typeface="Arimo" panose="020B0604020202020204" pitchFamily="34" charset="0"/>
                <a:ea typeface="Arimo" panose="020B0604020202020204" pitchFamily="34" charset="0"/>
                <a:cs typeface="Arimo" panose="020B0604020202020204" pitchFamily="34" charset="0"/>
              </a:rPr>
              <a:t> (coscienza, aspetto, comportamento, attenzione e concentrazione, memoria, linguaggio, umore e affettività, forma e contenuto del pensiero, percezione, livello di insight)</a:t>
            </a:r>
          </a:p>
          <a:p>
            <a:pPr>
              <a:buClr>
                <a:srgbClr val="8A0000"/>
              </a:buClr>
              <a:buFont typeface="Wingdings" panose="05000000000000000000" pitchFamily="2" charset="2"/>
              <a:buChar char="ü"/>
            </a:pPr>
            <a:r>
              <a:rPr lang="it-IT" sz="2000" dirty="0">
                <a:solidFill>
                  <a:schemeClr val="tx1"/>
                </a:solidFill>
                <a:latin typeface="Arimo" panose="020B0604020202020204" pitchFamily="34" charset="0"/>
                <a:ea typeface="Arimo" panose="020B0604020202020204" pitchFamily="34" charset="0"/>
                <a:cs typeface="Arimo" panose="020B0604020202020204" pitchFamily="34" charset="0"/>
              </a:rPr>
              <a:t>un esame obiettivo generale (parametri vitali, esclusione di uno stato organico)</a:t>
            </a:r>
          </a:p>
          <a:p>
            <a:pPr>
              <a:buClr>
                <a:srgbClr val="8A0000"/>
              </a:buClr>
              <a:buFont typeface="Wingdings" panose="05000000000000000000" pitchFamily="2" charset="2"/>
              <a:buChar char="ü"/>
            </a:pPr>
            <a:r>
              <a:rPr lang="it-IT" sz="2000" dirty="0">
                <a:latin typeface="Arimo" panose="020B0604020202020204" pitchFamily="34" charset="0"/>
                <a:ea typeface="Arimo" panose="020B0604020202020204" pitchFamily="34" charset="0"/>
                <a:cs typeface="Arimo" panose="020B0604020202020204" pitchFamily="34" charset="0"/>
              </a:rPr>
              <a:t>un esame obiettivo neurologico</a:t>
            </a:r>
          </a:p>
          <a:p>
            <a:pPr>
              <a:buClr>
                <a:srgbClr val="8A0000"/>
              </a:buClr>
              <a:buFont typeface="Wingdings" panose="05000000000000000000" pitchFamily="2" charset="2"/>
              <a:buChar char="ü"/>
            </a:pPr>
            <a:r>
              <a:rPr lang="it-IT" sz="2000" dirty="0">
                <a:solidFill>
                  <a:schemeClr val="tx1"/>
                </a:solidFill>
                <a:latin typeface="Arimo" panose="020B0604020202020204" pitchFamily="34" charset="0"/>
                <a:ea typeface="Arimo" panose="020B0604020202020204" pitchFamily="34" charset="0"/>
                <a:cs typeface="Arimo" panose="020B0604020202020204" pitchFamily="34" charset="0"/>
              </a:rPr>
              <a:t>Eventuali prove </a:t>
            </a:r>
            <a:r>
              <a:rPr lang="it-IT" sz="2000" dirty="0" err="1">
                <a:solidFill>
                  <a:schemeClr val="tx1"/>
                </a:solidFill>
                <a:latin typeface="Arimo" panose="020B0604020202020204" pitchFamily="34" charset="0"/>
                <a:ea typeface="Arimo" panose="020B0604020202020204" pitchFamily="34" charset="0"/>
                <a:cs typeface="Arimo" panose="020B0604020202020204" pitchFamily="34" charset="0"/>
              </a:rPr>
              <a:t>laboristiche</a:t>
            </a:r>
            <a:r>
              <a:rPr lang="it-IT" sz="2000" dirty="0">
                <a:solidFill>
                  <a:schemeClr val="tx1"/>
                </a:solidFill>
                <a:latin typeface="Arimo" panose="020B0604020202020204" pitchFamily="34" charset="0"/>
                <a:ea typeface="Arimo" panose="020B0604020202020204" pitchFamily="34" charset="0"/>
                <a:cs typeface="Arimo" panose="020B0604020202020204" pitchFamily="34" charset="0"/>
              </a:rPr>
              <a:t> necessarie</a:t>
            </a:r>
          </a:p>
          <a:p>
            <a:pPr marL="0" indent="0" algn="ctr">
              <a:buClr>
                <a:srgbClr val="8A0000"/>
              </a:buClr>
              <a:buNone/>
            </a:pPr>
            <a:r>
              <a:rPr lang="it-IT" sz="2000" i="1" dirty="0">
                <a:solidFill>
                  <a:srgbClr val="8A0000"/>
                </a:solidFill>
                <a:latin typeface="Arimo" panose="020B0604020202020204" pitchFamily="34" charset="0"/>
                <a:ea typeface="Arimo" panose="020B0604020202020204" pitchFamily="34" charset="0"/>
                <a:cs typeface="Arimo" panose="020B0604020202020204" pitchFamily="34" charset="0"/>
              </a:rPr>
              <a:t>Spesso non c’è il tempo per condurre approfonditamente la valutazione ed è necessario formulare ipotesi su cui restringere il campo di approfondimento!</a:t>
            </a:r>
          </a:p>
          <a:p>
            <a:pPr algn="just">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La fase dell’intervento. </a:t>
            </a:r>
            <a:r>
              <a:rPr lang="it-IT" sz="2000" dirty="0">
                <a:latin typeface="Arimo" panose="020B0604020202020204" pitchFamily="34" charset="0"/>
                <a:ea typeface="Arimo" panose="020B0604020202020204" pitchFamily="34" charset="0"/>
                <a:cs typeface="Arimo" panose="020B0604020202020204" pitchFamily="34" charset="0"/>
              </a:rPr>
              <a:t>Essa deve tener conto non soltanto del problema del paziente ma anche delle risorse del contesto in cui è inserito.</a:t>
            </a:r>
          </a:p>
          <a:p>
            <a:pPr marL="0" indent="0" algn="ctr">
              <a:buClr>
                <a:srgbClr val="8A0000"/>
              </a:buClr>
              <a:buNone/>
            </a:pPr>
            <a:r>
              <a:rPr lang="it-IT" sz="2000" i="1" dirty="0">
                <a:solidFill>
                  <a:srgbClr val="8A0000"/>
                </a:solidFill>
                <a:latin typeface="Arimo" panose="020B0604020202020204" pitchFamily="34" charset="0"/>
                <a:ea typeface="Arimo" panose="020B0604020202020204" pitchFamily="34" charset="0"/>
                <a:cs typeface="Arimo" panose="020B0604020202020204" pitchFamily="34" charset="0"/>
              </a:rPr>
              <a:t>Bisogna cercare di stabilire in poco tempo una relazione col paziente</a:t>
            </a:r>
          </a:p>
          <a:p>
            <a:pPr algn="just">
              <a:buClr>
                <a:srgbClr val="8A0000"/>
              </a:buClr>
              <a:buFont typeface="Wingdings" panose="05000000000000000000" pitchFamily="2" charset="2"/>
              <a:buChar char="§"/>
            </a:pPr>
            <a:endParaRPr lang="it-IT" sz="2000" dirty="0">
              <a:latin typeface="Arimo" panose="020B0604020202020204" pitchFamily="34" charset="0"/>
              <a:ea typeface="Arimo" panose="020B0604020202020204" pitchFamily="34" charset="0"/>
              <a:cs typeface="Arimo" panose="020B0604020202020204" pitchFamily="34" charset="0"/>
            </a:endParaRPr>
          </a:p>
          <a:p>
            <a:pPr algn="just">
              <a:buClr>
                <a:srgbClr val="8A0000"/>
              </a:buClr>
              <a:buFontTx/>
              <a:buChar char="-"/>
            </a:pPr>
            <a:endParaRPr lang="it-IT" sz="2200" dirty="0">
              <a:solidFill>
                <a:schemeClr val="tx1"/>
              </a:solidFill>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1089301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107504" y="188640"/>
            <a:ext cx="8851304" cy="6186309"/>
          </a:xfrm>
          <a:prstGeom prst="rect">
            <a:avLst/>
          </a:prstGeom>
          <a:noFill/>
        </p:spPr>
        <p:txBody>
          <a:bodyPr wrap="square" rtlCol="0">
            <a:spAutoFit/>
          </a:bodyPr>
          <a:lstStyle/>
          <a:p>
            <a:r>
              <a:rPr lang="it-IT" sz="5400">
                <a:solidFill>
                  <a:srgbClr val="8A0000"/>
                </a:solidFill>
                <a:latin typeface="Arial Rounded MT Bold" panose="020F0704030504030204" pitchFamily="34" charset="0"/>
                <a:ea typeface="Arimo" panose="020B0604020202020204" pitchFamily="34" charset="0"/>
                <a:cs typeface="Arimo" panose="020B0604020202020204" pitchFamily="34" charset="0"/>
              </a:rPr>
              <a:t>Il paziente violento</a:t>
            </a:r>
          </a:p>
          <a:p>
            <a:endParaRPr lang="it-IT" sz="2200" b="1">
              <a:solidFill>
                <a:srgbClr val="8A0000"/>
              </a:solidFill>
              <a:latin typeface="Arimo" panose="020B0604020202020204" pitchFamily="34" charset="0"/>
              <a:ea typeface="Arimo" panose="020B0604020202020204" pitchFamily="34" charset="0"/>
              <a:cs typeface="Arimo" panose="020B0604020202020204" pitchFamily="34" charset="0"/>
            </a:endParaRP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Col termine «aggressività» ci si riferise a comportamenti caratterizzati da minacce verbali e fisiche, mentre si definiscono «comportamenti violenti» i veri e propri atti di violenza contro gli oggetti, contro gli altri e contro se stessi</a:t>
            </a: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Se consideriamo globalmente la popolazione delle persone con disturbi psichiatrici, la frequenza dei comportamenti violenti non si discosta molto da quella della popolazione generale </a:t>
            </a: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Se tuttavia consideriamo pazienti schizofrenici e maniacali in fase di acuzie o riacutizzazione, l’incidenza di comportamenti violenti è 5 volte superiore a quella della popolazione generale</a:t>
            </a: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E’ importante formulare una </a:t>
            </a:r>
            <a:r>
              <a:rPr lang="it-IT" sz="2000" b="1">
                <a:latin typeface="Arimo" panose="020B0604020202020204" pitchFamily="34" charset="0"/>
                <a:ea typeface="Arimo" panose="020B0604020202020204" pitchFamily="34" charset="0"/>
                <a:cs typeface="Arimo" panose="020B0604020202020204" pitchFamily="34" charset="0"/>
              </a:rPr>
              <a:t>valutazione del rischio di violenza a breve termine </a:t>
            </a:r>
            <a:r>
              <a:rPr lang="it-IT" sz="2000">
                <a:latin typeface="Arimo" panose="020B0604020202020204" pitchFamily="34" charset="0"/>
                <a:ea typeface="Arimo" panose="020B0604020202020204" pitchFamily="34" charset="0"/>
                <a:cs typeface="Arimo" panose="020B0604020202020204" pitchFamily="34" charset="0"/>
              </a:rPr>
              <a:t>basandosi su tutte le informazioni disponibili</a:t>
            </a: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Vanno considerati segni verbali e motori che indicano la possibilità di comportamenti violenti (eloquio a voce alta, minaccioso o provocatorio, iperattività motoria, agitazione, tensione, midriasi…)</a:t>
            </a:r>
          </a:p>
          <a:p>
            <a:pPr marL="342900" indent="-342900" algn="just">
              <a:buClr>
                <a:srgbClr val="8A0000"/>
              </a:buClr>
              <a:buFont typeface="Wingdings" panose="05000000000000000000" pitchFamily="2" charset="2"/>
              <a:buChar char="§"/>
            </a:pPr>
            <a:endParaRPr lang="it-IT" sz="200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8897709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07504" y="229196"/>
            <a:ext cx="8784976" cy="6063198"/>
          </a:xfrm>
          <a:prstGeom prst="rect">
            <a:avLst/>
          </a:prstGeom>
        </p:spPr>
        <p:txBody>
          <a:bodyPr wrap="square">
            <a:spAutoFit/>
          </a:bodyPr>
          <a:lstStyle/>
          <a:p>
            <a:pPr lvl="0"/>
            <a:r>
              <a:rPr lang="it-IT" sz="5400">
                <a:solidFill>
                  <a:srgbClr val="8A0000"/>
                </a:solidFill>
                <a:latin typeface="Arial Rounded MT Bold" panose="020F0704030504030204" pitchFamily="34" charset="0"/>
                <a:ea typeface="Arimo" panose="020B0604020202020204" pitchFamily="34" charset="0"/>
                <a:cs typeface="Arimo" panose="020B0604020202020204" pitchFamily="34" charset="0"/>
              </a:rPr>
              <a:t>Il paziente violento</a:t>
            </a:r>
          </a:p>
          <a:p>
            <a:pPr marL="342900" indent="-342900" algn="just">
              <a:buClr>
                <a:srgbClr val="8A0000"/>
              </a:buClr>
              <a:buFont typeface="Wingdings" panose="05000000000000000000" pitchFamily="2" charset="2"/>
              <a:buChar char="§"/>
            </a:pPr>
            <a:endParaRPr lang="it-IT">
              <a:latin typeface="Arimo" panose="020B0604020202020204" pitchFamily="34" charset="0"/>
              <a:ea typeface="Arimo" panose="020B0604020202020204" pitchFamily="34" charset="0"/>
              <a:cs typeface="Arimo" panose="020B0604020202020204" pitchFamily="34" charset="0"/>
            </a:endParaRP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I comportamenti violenti precedenti sono i migliori predittori di futuri comportamenti violenti (mentre i pregressi atteggiamenti di minaccia sono frequenti in anamnesi ma poco specifici in quanto predittori)</a:t>
            </a: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Altre variabili demografiche riscontrate più frequentemente nei pazienti psichiatrici con comportamenti violenti sono: sesso maschile, giovane età, presenza di ritardo mentale e/o danni cerebrali</a:t>
            </a: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Variabili legate alla storia clinica più frequentemente riscontrate sono: abusi infantili e/o storie di violenza familiare, resistenza o scarsa aderenza al trattamento</a:t>
            </a:r>
          </a:p>
          <a:p>
            <a:pPr marL="342900" indent="-3429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Variabili cliniche più frequentemente riscontrate sono: diagnosi di schizofrenia (associata a deliri a contenuto persecutorio o di influenzamento), disturbo bipolare (con idee deliranti a carattere espansivo o persecutorio nelle fasi maniacali), disturbo borderline di personalità e disturbo di personalità antisociale</a:t>
            </a:r>
          </a:p>
          <a:p>
            <a:pPr marL="285750" indent="-285750">
              <a:buFontTx/>
              <a:buChar char="-"/>
            </a:pPr>
            <a:endParaRPr lang="it-IT">
              <a:latin typeface="Arimo" panose="020B0604020202020204" pitchFamily="34" charset="0"/>
              <a:ea typeface="Arimo" panose="020B0604020202020204" pitchFamily="34" charset="0"/>
              <a:cs typeface="Arimo" panose="020B0604020202020204" pitchFamily="34" charset="0"/>
            </a:endParaRPr>
          </a:p>
          <a:p>
            <a:pPr marL="342900" indent="-342900" algn="just">
              <a:buClr>
                <a:srgbClr val="8A0000"/>
              </a:buClr>
              <a:buFont typeface="Wingdings" panose="05000000000000000000" pitchFamily="2" charset="2"/>
              <a:buChar char="§"/>
            </a:pPr>
            <a:endParaRPr lang="it-IT">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3262969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118840" y="476672"/>
            <a:ext cx="8773640" cy="7232749"/>
          </a:xfrm>
          <a:prstGeom prst="rect">
            <a:avLst/>
          </a:prstGeom>
          <a:noFill/>
        </p:spPr>
        <p:txBody>
          <a:bodyPr wrap="square" rtlCol="0">
            <a:spAutoFit/>
          </a:bodyPr>
          <a:lstStyle/>
          <a:p>
            <a:r>
              <a:rPr lang="it-IT" sz="2200" b="1">
                <a:solidFill>
                  <a:srgbClr val="8A0000"/>
                </a:solidFill>
                <a:latin typeface="Arimo" panose="020B0604020202020204" pitchFamily="34" charset="0"/>
                <a:ea typeface="Arimo" panose="020B0604020202020204" pitchFamily="34" charset="0"/>
                <a:cs typeface="Arimo" panose="020B0604020202020204" pitchFamily="34" charset="0"/>
              </a:rPr>
              <a:t>Gestione del paziente violento</a:t>
            </a:r>
          </a:p>
          <a:p>
            <a:endParaRPr lang="it-IT" sz="2200" b="1">
              <a:solidFill>
                <a:srgbClr val="8A0000"/>
              </a:solidFill>
              <a:latin typeface="Arimo" panose="020B0604020202020204" pitchFamily="34" charset="0"/>
              <a:ea typeface="Arimo" panose="020B0604020202020204" pitchFamily="34" charset="0"/>
              <a:cs typeface="Arimo" panose="020B0604020202020204" pitchFamily="34" charset="0"/>
            </a:endParaRP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Indagare e controllare la possibilità che il paziente sia armato</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Il paziente va valutato in spazi in cui non devono esserci oggetti che possano essere utilizzati come mezzi di aggressione</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Le stanze per il colloquio devono essere ampie e non isolate</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Mantenere una distanza minima di sicurezza e disporre di facile accesso alla porta di uscita</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Comprendere rapidamente se eventuali persone che accompagnano il paziente hanno un effetto di contenimento o ne accrescono l’aggressività</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Discutere in modo diretto e non ambiguo le richieste del paziente, cercando ove possibile di stabilire una relazione terapeutica</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Evitare di essere visti dal paziente come minacciosi o spaventati</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Non promettere o affermare cose che non possono essere successivamente mantenute (es. non promettere a un paziente con proposta di TSO che conclusa la visita potrà tornare a casa)</a:t>
            </a:r>
          </a:p>
          <a:p>
            <a:pPr marL="457200" indent="-457200" algn="just">
              <a:buClr>
                <a:srgbClr val="8A0000"/>
              </a:buClr>
              <a:buFont typeface="Wingdings" panose="05000000000000000000" pitchFamily="2" charset="2"/>
              <a:buChar char="§"/>
            </a:pPr>
            <a:r>
              <a:rPr lang="it-IT" sz="2000">
                <a:latin typeface="Arimo" panose="020B0604020202020204" pitchFamily="34" charset="0"/>
                <a:ea typeface="Arimo" panose="020B0604020202020204" pitchFamily="34" charset="0"/>
                <a:cs typeface="Arimo" panose="020B0604020202020204" pitchFamily="34" charset="0"/>
              </a:rPr>
              <a:t>Porre in atto eventuali misure di contenimento dei comportamenti violenti </a:t>
            </a:r>
            <a:r>
              <a:rPr lang="it-IT" sz="2000" i="1">
                <a:latin typeface="Arimo" panose="020B0604020202020204" pitchFamily="34" charset="0"/>
                <a:ea typeface="Arimo" panose="020B0604020202020204" pitchFamily="34" charset="0"/>
                <a:cs typeface="Arimo" panose="020B0604020202020204" pitchFamily="34" charset="0"/>
              </a:rPr>
              <a:t>(de-escalation</a:t>
            </a:r>
            <a:r>
              <a:rPr lang="it-IT" sz="2000">
                <a:latin typeface="Arimo" panose="020B0604020202020204" pitchFamily="34" charset="0"/>
                <a:ea typeface="Arimo" panose="020B0604020202020204" pitchFamily="34" charset="0"/>
                <a:cs typeface="Arimo" panose="020B0604020202020204" pitchFamily="34" charset="0"/>
              </a:rPr>
              <a:t>)</a:t>
            </a:r>
          </a:p>
          <a:p>
            <a:pPr marL="457200" indent="-457200" algn="just">
              <a:buClr>
                <a:srgbClr val="8A0000"/>
              </a:buClr>
              <a:buFont typeface="Wingdings" panose="05000000000000000000" pitchFamily="2" charset="2"/>
              <a:buChar char="§"/>
            </a:pPr>
            <a:endParaRPr lang="it-IT" sz="2000">
              <a:latin typeface="Arimo" panose="020B0604020202020204" pitchFamily="34" charset="0"/>
              <a:ea typeface="Arimo" panose="020B0604020202020204" pitchFamily="34" charset="0"/>
              <a:cs typeface="Arimo" panose="020B0604020202020204" pitchFamily="34" charset="0"/>
            </a:endParaRPr>
          </a:p>
          <a:p>
            <a:endParaRPr lang="it-IT" sz="2000">
              <a:latin typeface="Arimo" panose="020B0604020202020204" pitchFamily="34" charset="0"/>
              <a:ea typeface="Arimo" panose="020B0604020202020204" pitchFamily="34" charset="0"/>
              <a:cs typeface="Arimo" panose="020B0604020202020204" pitchFamily="34" charset="0"/>
            </a:endParaRPr>
          </a:p>
          <a:p>
            <a:r>
              <a:rPr lang="it-IT" sz="2000">
                <a:latin typeface="Arimo" panose="020B0604020202020204" pitchFamily="34" charset="0"/>
                <a:ea typeface="Arimo" panose="020B0604020202020204" pitchFamily="34" charset="0"/>
                <a:cs typeface="Arimo" panose="020B0604020202020204" pitchFamily="34" charset="0"/>
              </a:rPr>
              <a:t> </a:t>
            </a:r>
          </a:p>
          <a:p>
            <a:endParaRPr lang="it-IT" sz="200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4071865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118840" y="476672"/>
            <a:ext cx="8851304" cy="5539978"/>
          </a:xfrm>
          <a:prstGeom prst="rect">
            <a:avLst/>
          </a:prstGeom>
          <a:noFill/>
        </p:spPr>
        <p:txBody>
          <a:bodyPr wrap="square" rtlCol="0">
            <a:spAutoFit/>
          </a:bodyPr>
          <a:lstStyle/>
          <a:p>
            <a:pPr algn="ctr"/>
            <a:r>
              <a:rPr lang="it-IT" sz="2200" b="1">
                <a:solidFill>
                  <a:srgbClr val="8A0000"/>
                </a:solidFill>
                <a:latin typeface="Arimo" panose="020B0604020202020204" pitchFamily="34" charset="0"/>
                <a:ea typeface="Arimo" panose="020B0604020202020204" pitchFamily="34" charset="0"/>
                <a:cs typeface="Arimo" panose="020B0604020202020204" pitchFamily="34" charset="0"/>
              </a:rPr>
              <a:t>Tecniche di de-escalation di violenza</a:t>
            </a:r>
          </a:p>
          <a:p>
            <a:endParaRPr lang="it-IT" sz="2200" b="1">
              <a:solidFill>
                <a:srgbClr val="8A0000"/>
              </a:solidFill>
              <a:latin typeface="Arimo" panose="020B0604020202020204" pitchFamily="34" charset="0"/>
              <a:ea typeface="Arimo" panose="020B0604020202020204" pitchFamily="34" charset="0"/>
              <a:cs typeface="Arimo" panose="020B0604020202020204" pitchFamily="34" charset="0"/>
            </a:endParaRPr>
          </a:p>
          <a:p>
            <a:pPr algn="ctr"/>
            <a:r>
              <a:rPr lang="it-IT" sz="2200" b="1">
                <a:latin typeface="Arimo" panose="020B0604020202020204" pitchFamily="34" charset="0"/>
                <a:ea typeface="Arimo" panose="020B0604020202020204" pitchFamily="34" charset="0"/>
                <a:cs typeface="Arimo" panose="020B0604020202020204" pitchFamily="34" charset="0"/>
              </a:rPr>
              <a:t>contenimento verbale</a:t>
            </a:r>
            <a:br>
              <a:rPr lang="it-IT" i="1">
                <a:latin typeface="Arimo" panose="020B0604020202020204" pitchFamily="34" charset="0"/>
                <a:ea typeface="Arimo" panose="020B0604020202020204" pitchFamily="34" charset="0"/>
                <a:cs typeface="Arimo" panose="020B0604020202020204" pitchFamily="34" charset="0"/>
              </a:rPr>
            </a:br>
            <a:r>
              <a:rPr lang="it-IT" i="1">
                <a:latin typeface="Arimo" panose="020B0604020202020204" pitchFamily="34" charset="0"/>
                <a:ea typeface="Arimo" panose="020B0604020202020204" pitchFamily="34" charset="0"/>
                <a:cs typeface="Arimo" panose="020B0604020202020204" pitchFamily="34" charset="0"/>
              </a:rPr>
              <a:t>(Abbassare il tono della voce, condurre il colloquio in modo calmo, non giudicante non provocatorio, evitare eccessivo contatto visivo, ridurre l’attivazione emozionale)</a:t>
            </a:r>
          </a:p>
          <a:p>
            <a:pPr algn="ctr"/>
            <a:endParaRPr lang="it-IT" i="1">
              <a:latin typeface="Arimo" panose="020B0604020202020204" pitchFamily="34" charset="0"/>
              <a:ea typeface="Arimo" panose="020B0604020202020204" pitchFamily="34" charset="0"/>
              <a:cs typeface="Arimo" panose="020B0604020202020204" pitchFamily="34" charset="0"/>
            </a:endParaRPr>
          </a:p>
          <a:p>
            <a:pPr algn="ctr"/>
            <a:r>
              <a:rPr lang="it-IT" sz="2200" b="1">
                <a:latin typeface="Arimo" panose="020B0604020202020204" pitchFamily="34" charset="0"/>
                <a:ea typeface="Arimo" panose="020B0604020202020204" pitchFamily="34" charset="0"/>
                <a:cs typeface="Arimo" panose="020B0604020202020204" pitchFamily="34" charset="0"/>
              </a:rPr>
              <a:t>                            </a:t>
            </a:r>
            <a:r>
              <a:rPr lang="it-IT" sz="1400">
                <a:latin typeface="Arimo" panose="020B0604020202020204" pitchFamily="34" charset="0"/>
                <a:ea typeface="Arimo" panose="020B0604020202020204" pitchFamily="34" charset="0"/>
                <a:cs typeface="Arimo" panose="020B0604020202020204" pitchFamily="34" charset="0"/>
              </a:rPr>
              <a:t>in caso di fallimento</a:t>
            </a:r>
          </a:p>
          <a:p>
            <a:pPr algn="ctr"/>
            <a:endParaRPr lang="it-IT" sz="2200" b="1">
              <a:latin typeface="Arimo" panose="020B0604020202020204" pitchFamily="34" charset="0"/>
              <a:ea typeface="Arimo" panose="020B0604020202020204" pitchFamily="34" charset="0"/>
              <a:cs typeface="Arimo" panose="020B0604020202020204" pitchFamily="34" charset="0"/>
            </a:endParaRPr>
          </a:p>
          <a:p>
            <a:pPr algn="ctr"/>
            <a:r>
              <a:rPr lang="it-IT" sz="2200" b="1">
                <a:latin typeface="Arimo" panose="020B0604020202020204" pitchFamily="34" charset="0"/>
                <a:ea typeface="Arimo" panose="020B0604020202020204" pitchFamily="34" charset="0"/>
                <a:cs typeface="Arimo" panose="020B0604020202020204" pitchFamily="34" charset="0"/>
              </a:rPr>
              <a:t>contenimento farmacologico</a:t>
            </a:r>
            <a:endParaRPr lang="it-IT" i="1">
              <a:latin typeface="Arimo" panose="020B0604020202020204" pitchFamily="34" charset="0"/>
              <a:ea typeface="Arimo" panose="020B0604020202020204" pitchFamily="34" charset="0"/>
              <a:cs typeface="Arimo" panose="020B0604020202020204" pitchFamily="34" charset="0"/>
            </a:endParaRPr>
          </a:p>
          <a:p>
            <a:pPr algn="ctr"/>
            <a:r>
              <a:rPr lang="it-IT" i="1">
                <a:latin typeface="Arimo" panose="020B0604020202020204" pitchFamily="34" charset="0"/>
                <a:ea typeface="Arimo" panose="020B0604020202020204" pitchFamily="34" charset="0"/>
                <a:cs typeface="Arimo" panose="020B0604020202020204" pitchFamily="34" charset="0"/>
              </a:rPr>
              <a:t>(farmaci con effetti di tipo sedativo e atarassico: benzodiazepine, antipsicotici, antistaminici. L’obiettivo è calmare il paziente senza indurre il sonno)</a:t>
            </a:r>
          </a:p>
          <a:p>
            <a:pPr algn="ctr"/>
            <a:endParaRPr lang="it-IT" i="1">
              <a:latin typeface="Arimo" panose="020B0604020202020204" pitchFamily="34" charset="0"/>
              <a:ea typeface="Arimo" panose="020B0604020202020204" pitchFamily="34" charset="0"/>
              <a:cs typeface="Arimo" panose="020B0604020202020204" pitchFamily="34" charset="0"/>
            </a:endParaRPr>
          </a:p>
          <a:p>
            <a:pPr algn="ctr"/>
            <a:r>
              <a:rPr lang="it-IT" sz="1400" b="1">
                <a:latin typeface="Arimo" panose="020B0604020202020204" pitchFamily="34" charset="0"/>
                <a:ea typeface="Arimo" panose="020B0604020202020204" pitchFamily="34" charset="0"/>
                <a:cs typeface="Arimo" panose="020B0604020202020204" pitchFamily="34" charset="0"/>
              </a:rPr>
              <a:t>                                             </a:t>
            </a:r>
            <a:r>
              <a:rPr lang="it-IT" sz="1400">
                <a:latin typeface="Arimo" panose="020B0604020202020204" pitchFamily="34" charset="0"/>
                <a:ea typeface="Arimo" panose="020B0604020202020204" pitchFamily="34" charset="0"/>
                <a:cs typeface="Arimo" panose="020B0604020202020204" pitchFamily="34" charset="0"/>
              </a:rPr>
              <a:t>in caso di fallimento</a:t>
            </a:r>
          </a:p>
          <a:p>
            <a:pPr algn="ctr"/>
            <a:endParaRPr lang="it-IT" sz="2200" b="1">
              <a:latin typeface="Arimo" panose="020B0604020202020204" pitchFamily="34" charset="0"/>
              <a:ea typeface="Arimo" panose="020B0604020202020204" pitchFamily="34" charset="0"/>
              <a:cs typeface="Arimo" panose="020B0604020202020204" pitchFamily="34" charset="0"/>
            </a:endParaRPr>
          </a:p>
          <a:p>
            <a:pPr algn="ctr"/>
            <a:r>
              <a:rPr lang="it-IT" sz="2200" b="1">
                <a:latin typeface="Arimo" panose="020B0604020202020204" pitchFamily="34" charset="0"/>
                <a:ea typeface="Arimo" panose="020B0604020202020204" pitchFamily="34" charset="0"/>
                <a:cs typeface="Arimo" panose="020B0604020202020204" pitchFamily="34" charset="0"/>
              </a:rPr>
              <a:t>contenzione fisica</a:t>
            </a:r>
          </a:p>
          <a:p>
            <a:pPr algn="ctr"/>
            <a:r>
              <a:rPr lang="it-IT" i="1">
                <a:latin typeface="Arimo" panose="020B0604020202020204" pitchFamily="34" charset="0"/>
                <a:ea typeface="Arimo" panose="020B0604020202020204" pitchFamily="34" charset="0"/>
                <a:cs typeface="Arimo" panose="020B0604020202020204" pitchFamily="34" charset="0"/>
              </a:rPr>
              <a:t>(non giova all’alleanza terapeutica, con ricadute negative a breve e a lungo termine. Resta aperta la necessità di trovare alternative efficaci)</a:t>
            </a:r>
          </a:p>
          <a:p>
            <a:endParaRPr lang="it-IT" sz="2000">
              <a:latin typeface="Arimo" panose="020B0604020202020204" pitchFamily="34" charset="0"/>
              <a:ea typeface="Arimo" panose="020B0604020202020204" pitchFamily="34" charset="0"/>
              <a:cs typeface="Arimo" panose="020B0604020202020204" pitchFamily="34" charset="0"/>
            </a:endParaRPr>
          </a:p>
        </p:txBody>
      </p:sp>
      <p:sp>
        <p:nvSpPr>
          <p:cNvPr id="2" name="Freccia in giù 1"/>
          <p:cNvSpPr/>
          <p:nvPr/>
        </p:nvSpPr>
        <p:spPr>
          <a:xfrm>
            <a:off x="4355976" y="2276872"/>
            <a:ext cx="360040" cy="576064"/>
          </a:xfrm>
          <a:prstGeom prst="downArrow">
            <a:avLst/>
          </a:prstGeom>
          <a:solidFill>
            <a:srgbClr val="8A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Freccia in giù 5"/>
          <p:cNvSpPr/>
          <p:nvPr/>
        </p:nvSpPr>
        <p:spPr>
          <a:xfrm>
            <a:off x="4364472" y="4005064"/>
            <a:ext cx="360040" cy="576064"/>
          </a:xfrm>
          <a:prstGeom prst="downArrow">
            <a:avLst/>
          </a:prstGeom>
          <a:solidFill>
            <a:srgbClr val="8A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726165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ottotitolo 4"/>
          <p:cNvSpPr>
            <a:spLocks noGrp="1"/>
          </p:cNvSpPr>
          <p:nvPr>
            <p:ph type="subTitle" idx="4294967295"/>
          </p:nvPr>
        </p:nvSpPr>
        <p:spPr>
          <a:xfrm>
            <a:off x="251520" y="1958721"/>
            <a:ext cx="8640959" cy="4912568"/>
          </a:xfrm>
        </p:spPr>
        <p:txBody>
          <a:bodyPr>
            <a:noAutofit/>
          </a:bodyPr>
          <a:lstStyle/>
          <a:p>
            <a:pPr marL="0" indent="0" algn="just">
              <a:buClr>
                <a:srgbClr val="8A0000"/>
              </a:buClr>
              <a:buNone/>
            </a:pPr>
            <a:r>
              <a:rPr lang="it-IT" sz="2200" b="1">
                <a:solidFill>
                  <a:srgbClr val="8A0000"/>
                </a:solidFill>
                <a:latin typeface="Arimo" panose="020B0604020202020204" pitchFamily="34" charset="0"/>
                <a:ea typeface="Arimo" panose="020B0604020202020204" pitchFamily="34" charset="0"/>
                <a:cs typeface="Arimo" panose="020B0604020202020204" pitchFamily="34" charset="0"/>
              </a:rPr>
              <a:t>Riferimenti</a:t>
            </a:r>
          </a:p>
          <a:p>
            <a:pPr algn="just">
              <a:buClr>
                <a:srgbClr val="8A0000"/>
              </a:buClr>
              <a:buFont typeface="Wingdings" panose="05000000000000000000" pitchFamily="2" charset="2"/>
              <a:buChar char="§"/>
            </a:pPr>
            <a:r>
              <a:rPr lang="it-IT" sz="2200">
                <a:latin typeface="Arimo" panose="020B0604020202020204" pitchFamily="34" charset="0"/>
                <a:ea typeface="Arimo" panose="020B0604020202020204" pitchFamily="34" charset="0"/>
                <a:cs typeface="Arimo" panose="020B0604020202020204" pitchFamily="34" charset="0"/>
              </a:rPr>
              <a:t>Costituzione (art.32)</a:t>
            </a:r>
            <a:endParaRPr lang="it-IT" sz="2000">
              <a:latin typeface="Arimo" panose="020B0604020202020204" pitchFamily="34" charset="0"/>
              <a:ea typeface="Arimo" panose="020B0604020202020204" pitchFamily="34" charset="0"/>
              <a:cs typeface="Arimo" panose="020B0604020202020204" pitchFamily="34" charset="0"/>
            </a:endParaRPr>
          </a:p>
          <a:p>
            <a:pPr marL="0" indent="0" algn="just">
              <a:buClr>
                <a:srgbClr val="8A0000"/>
              </a:buClr>
              <a:buNone/>
            </a:pPr>
            <a:r>
              <a:rPr lang="it-IT" sz="1800" i="1">
                <a:latin typeface="Arimo" panose="020B0604020202020204" pitchFamily="34" charset="0"/>
                <a:ea typeface="Arimo" panose="020B0604020202020204" pitchFamily="34" charset="0"/>
                <a:cs typeface="Arimo" panose="020B0604020202020204" pitchFamily="34" charset="0"/>
              </a:rPr>
              <a:t>“Nessuno può essere obbligato a un determinato trattamento sanitario se non per disposizione di legge. La legge non può in nessun caso violare i limiti imposti dal rispetto della persona umana</a:t>
            </a:r>
          </a:p>
          <a:p>
            <a:pPr algn="just">
              <a:buClr>
                <a:srgbClr val="8A0000"/>
              </a:buClr>
              <a:buFont typeface="Wingdings" panose="05000000000000000000" pitchFamily="2" charset="2"/>
              <a:buChar char="§"/>
            </a:pPr>
            <a:r>
              <a:rPr lang="it-IT" sz="2200">
                <a:latin typeface="Arimo" panose="020B0604020202020204" pitchFamily="34" charset="0"/>
                <a:ea typeface="Arimo" panose="020B0604020202020204" pitchFamily="34" charset="0"/>
                <a:cs typeface="Arimo" panose="020B0604020202020204" pitchFamily="34" charset="0"/>
              </a:rPr>
              <a:t>Codice deontologico (artt. 33 e 35)</a:t>
            </a:r>
          </a:p>
          <a:p>
            <a:pPr marL="0" indent="0" algn="just">
              <a:buClr>
                <a:srgbClr val="8A0000"/>
              </a:buClr>
              <a:buNone/>
            </a:pPr>
            <a:r>
              <a:rPr lang="it-IT" sz="1800" i="1">
                <a:latin typeface="Arimo" panose="020B0604020202020204" pitchFamily="34" charset="0"/>
                <a:ea typeface="Arimo" panose="020B0604020202020204" pitchFamily="34" charset="0"/>
                <a:cs typeface="Arimo" panose="020B0604020202020204" pitchFamily="34" charset="0"/>
              </a:rPr>
              <a:t>"Il medico garantisce alla persona assistita o al suo rappresentante legale un’informazione comprensibile ed esaustiva sulla prevenzione, sul percorso diagnostico, sulla diagnosi, sulla prognosi, sulla terapia e sulle eventuali alternative diagnostico terapeutiche"</a:t>
            </a:r>
          </a:p>
          <a:p>
            <a:pPr marL="0" indent="0" algn="just">
              <a:buClr>
                <a:srgbClr val="8A0000"/>
              </a:buClr>
              <a:buNone/>
            </a:pPr>
            <a:r>
              <a:rPr lang="it-IT" sz="1800" i="1">
                <a:latin typeface="Arimo" panose="020B0604020202020204" pitchFamily="34" charset="0"/>
                <a:ea typeface="Arimo" panose="020B0604020202020204" pitchFamily="34" charset="0"/>
                <a:cs typeface="Arimo" panose="020B0604020202020204" pitchFamily="34" charset="0"/>
              </a:rPr>
              <a:t>"Il medico non intraprende né prosegue in procedure diagnostiche e/o interventi terapeutici senza la preliminare acquisizione del consenso informato  o in presenza di dissenso informato"</a:t>
            </a:r>
          </a:p>
          <a:p>
            <a:pPr marL="0" indent="0" algn="just">
              <a:buClr>
                <a:srgbClr val="8A0000"/>
              </a:buClr>
              <a:buNone/>
            </a:pPr>
            <a:endParaRPr lang="it-IT" sz="2200">
              <a:latin typeface="Arimo" panose="020B0604020202020204" pitchFamily="34" charset="0"/>
              <a:ea typeface="Arimo" panose="020B0604020202020204" pitchFamily="34" charset="0"/>
              <a:cs typeface="Arimo" panose="020B0604020202020204" pitchFamily="34" charset="0"/>
            </a:endParaRPr>
          </a:p>
        </p:txBody>
      </p:sp>
      <p:sp>
        <p:nvSpPr>
          <p:cNvPr id="3" name="Titolo 3"/>
          <p:cNvSpPr txBox="1">
            <a:spLocks/>
          </p:cNvSpPr>
          <p:nvPr/>
        </p:nvSpPr>
        <p:spPr>
          <a:xfrm>
            <a:off x="323528" y="116632"/>
            <a:ext cx="8136904" cy="182880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algn="ctr"/>
            <a:r>
              <a:rPr lang="it-IT" sz="5400">
                <a:solidFill>
                  <a:srgbClr val="8A0000"/>
                </a:solidFill>
                <a:latin typeface="Arial Rounded MT Bold" panose="020F0704030504030204" pitchFamily="34" charset="0"/>
              </a:rPr>
              <a:t>Aspetti medico-legali legati all’emergenza</a:t>
            </a:r>
          </a:p>
        </p:txBody>
      </p:sp>
    </p:spTree>
    <p:extLst>
      <p:ext uri="{BB962C8B-B14F-4D97-AF65-F5344CB8AC3E}">
        <p14:creationId xmlns:p14="http://schemas.microsoft.com/office/powerpoint/2010/main" val="2240507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ottotitolo 4"/>
          <p:cNvSpPr>
            <a:spLocks noGrp="1"/>
          </p:cNvSpPr>
          <p:nvPr>
            <p:ph type="subTitle" idx="4294967295"/>
          </p:nvPr>
        </p:nvSpPr>
        <p:spPr>
          <a:xfrm>
            <a:off x="179512" y="116632"/>
            <a:ext cx="8640959" cy="6597352"/>
          </a:xfrm>
        </p:spPr>
        <p:txBody>
          <a:bodyPr>
            <a:noAutofit/>
          </a:bodyPr>
          <a:lstStyle/>
          <a:p>
            <a:pPr lvl="0" algn="just">
              <a:buClr>
                <a:srgbClr val="8A0000"/>
              </a:buClr>
              <a:buFont typeface="Wingdings" panose="05000000000000000000" pitchFamily="2" charset="2"/>
              <a:buChar char="§"/>
            </a:pPr>
            <a:r>
              <a:rPr lang="it-IT" sz="2200" dirty="0">
                <a:solidFill>
                  <a:prstClr val="black"/>
                </a:solidFill>
                <a:latin typeface="Arimo" panose="020B0604020202020204" pitchFamily="34" charset="0"/>
                <a:ea typeface="Arimo" panose="020B0604020202020204" pitchFamily="34" charset="0"/>
                <a:cs typeface="Arimo" panose="020B0604020202020204" pitchFamily="34" charset="0"/>
              </a:rPr>
              <a:t>Codice penale art. 54 – stato di necessità</a:t>
            </a:r>
          </a:p>
          <a:p>
            <a:pPr marL="0" lvl="0" indent="0" algn="just">
              <a:buClr>
                <a:srgbClr val="8A0000"/>
              </a:buClr>
              <a:buNone/>
            </a:pPr>
            <a:r>
              <a:rPr lang="it-IT" sz="2400" i="1" dirty="0">
                <a:solidFill>
                  <a:prstClr val="black"/>
                </a:solidFill>
                <a:latin typeface="Arimo" panose="020B0604020202020204" pitchFamily="34" charset="0"/>
                <a:ea typeface="Arimo" panose="020B0604020202020204" pitchFamily="34" charset="0"/>
                <a:cs typeface="Arimo" panose="020B0604020202020204" pitchFamily="34" charset="0"/>
              </a:rPr>
              <a:t>"</a:t>
            </a:r>
            <a:r>
              <a:rPr lang="it-IT" sz="1800" i="1" dirty="0">
                <a:solidFill>
                  <a:prstClr val="black"/>
                </a:solidFill>
                <a:latin typeface="Arimo" panose="020B0604020202020204" pitchFamily="34" charset="0"/>
                <a:ea typeface="Arimo" panose="020B0604020202020204" pitchFamily="34" charset="0"/>
                <a:cs typeface="Arimo" panose="020B0604020202020204" pitchFamily="34" charset="0"/>
              </a:rPr>
              <a:t>Non è punibile chi ha commesso il fatto per esservi stato costretto dalla </a:t>
            </a:r>
            <a:r>
              <a:rPr lang="it-IT" sz="1800" b="1" i="1" dirty="0">
                <a:solidFill>
                  <a:prstClr val="black"/>
                </a:solidFill>
                <a:latin typeface="Arimo" panose="020B0604020202020204" pitchFamily="34" charset="0"/>
                <a:ea typeface="Arimo" panose="020B0604020202020204" pitchFamily="34" charset="0"/>
                <a:cs typeface="Arimo" panose="020B0604020202020204" pitchFamily="34" charset="0"/>
              </a:rPr>
              <a:t>necessità</a:t>
            </a:r>
            <a:r>
              <a:rPr lang="it-IT" sz="1800" i="1" dirty="0">
                <a:solidFill>
                  <a:prstClr val="black"/>
                </a:solidFill>
                <a:latin typeface="Arimo" panose="020B0604020202020204" pitchFamily="34" charset="0"/>
                <a:ea typeface="Arimo" panose="020B0604020202020204" pitchFamily="34" charset="0"/>
                <a:cs typeface="Arimo" panose="020B0604020202020204" pitchFamily="34" charset="0"/>
              </a:rPr>
              <a:t> </a:t>
            </a:r>
            <a:r>
              <a:rPr lang="it-IT" sz="1800" b="1" i="1" dirty="0">
                <a:solidFill>
                  <a:prstClr val="black"/>
                </a:solidFill>
                <a:latin typeface="Arimo" panose="020B0604020202020204" pitchFamily="34" charset="0"/>
                <a:ea typeface="Arimo" panose="020B0604020202020204" pitchFamily="34" charset="0"/>
                <a:cs typeface="Arimo" panose="020B0604020202020204" pitchFamily="34" charset="0"/>
              </a:rPr>
              <a:t>di salvare sé o altri dal pericolo attuale di un danno grave alla persona </a:t>
            </a:r>
            <a:r>
              <a:rPr lang="it-IT" sz="1800" i="1" dirty="0">
                <a:solidFill>
                  <a:prstClr val="black"/>
                </a:solidFill>
                <a:latin typeface="Arimo" panose="020B0604020202020204" pitchFamily="34" charset="0"/>
                <a:ea typeface="Arimo" panose="020B0604020202020204" pitchFamily="34" charset="0"/>
                <a:cs typeface="Arimo" panose="020B0604020202020204" pitchFamily="34" charset="0"/>
              </a:rPr>
              <a:t>(…)"</a:t>
            </a:r>
            <a:r>
              <a:rPr lang="it-IT" sz="1800" dirty="0">
                <a:solidFill>
                  <a:prstClr val="black"/>
                </a:solidFill>
                <a:latin typeface="Arimo" panose="020B0604020202020204" pitchFamily="34" charset="0"/>
                <a:ea typeface="Arimo" panose="020B0604020202020204" pitchFamily="34" charset="0"/>
                <a:cs typeface="Arimo" panose="020B0604020202020204" pitchFamily="34" charset="0"/>
              </a:rPr>
              <a:t> </a:t>
            </a:r>
          </a:p>
          <a:p>
            <a:pPr marL="0" lvl="0" indent="0" algn="just">
              <a:buClr>
                <a:srgbClr val="8A0000"/>
              </a:buClr>
              <a:buNone/>
            </a:pPr>
            <a:r>
              <a:rPr lang="it-IT" sz="1800" dirty="0">
                <a:solidFill>
                  <a:prstClr val="black"/>
                </a:solidFill>
                <a:latin typeface="Arimo" panose="020B0604020202020204" pitchFamily="34" charset="0"/>
                <a:ea typeface="Arimo" panose="020B0604020202020204" pitchFamily="34" charset="0"/>
                <a:cs typeface="Arimo" panose="020B0604020202020204" pitchFamily="34" charset="0"/>
              </a:rPr>
              <a:t>In questi casi di danno imminente non intervenire può addirittura configurare il reato di omissione (art. 593 del C.P.)</a:t>
            </a:r>
          </a:p>
          <a:p>
            <a:pPr algn="just">
              <a:buClr>
                <a:srgbClr val="8A0000"/>
              </a:buClr>
              <a:buFont typeface="Wingdings" panose="05000000000000000000" pitchFamily="2" charset="2"/>
              <a:buChar char="§"/>
            </a:pPr>
            <a:r>
              <a:rPr lang="it-IT" sz="2200" dirty="0">
                <a:latin typeface="Arimo" panose="020B0604020202020204" pitchFamily="34" charset="0"/>
                <a:ea typeface="Arimo" panose="020B0604020202020204" pitchFamily="34" charset="0"/>
                <a:cs typeface="Arimo" panose="020B0604020202020204" pitchFamily="34" charset="0"/>
              </a:rPr>
              <a:t>Legge 833/1978 (artt.33,34,35)</a:t>
            </a:r>
          </a:p>
          <a:p>
            <a:pPr marL="0" lvl="0" indent="0" algn="just">
              <a:buClr>
                <a:srgbClr val="8A0000"/>
              </a:buClr>
              <a:buNone/>
            </a:pPr>
            <a:r>
              <a:rPr lang="it-IT" sz="1800" i="1" dirty="0">
                <a:latin typeface="Arimo" panose="020B0604020202020204" pitchFamily="34" charset="0"/>
                <a:ea typeface="Arimo" panose="020B0604020202020204" pitchFamily="34" charset="0"/>
                <a:cs typeface="Arimo" panose="020B0604020202020204" pitchFamily="34" charset="0"/>
              </a:rPr>
              <a:t>"Gli accertamenti ed i trattamenti sanitari sono di norma volontari. Nei casi di cui alla presente legge e in quelli espressamente previsti da leggi dello Stato possono essere disposti dall'autorità sanitaria accertamenti e trattamenti sanitari obbligatori, secondo l'articolo 32 della Costituzione, nel rispetto della dignità della persona e dei diritti civili e politici, compreso per quanto possibile il diritto alla libera scelta del medico e del luogo di cura(…)</a:t>
            </a:r>
            <a:r>
              <a:rPr lang="it-IT" sz="1800" i="1" dirty="0">
                <a:solidFill>
                  <a:prstClr val="black"/>
                </a:solidFill>
                <a:latin typeface="Arimo" panose="020B0604020202020204" pitchFamily="34" charset="0"/>
                <a:ea typeface="Arimo" panose="020B0604020202020204" pitchFamily="34" charset="0"/>
                <a:cs typeface="Arimo" panose="020B0604020202020204" pitchFamily="34" charset="0"/>
              </a:rPr>
              <a:t>"</a:t>
            </a:r>
            <a:r>
              <a:rPr lang="it-IT" sz="1800" dirty="0">
                <a:solidFill>
                  <a:prstClr val="black"/>
                </a:solidFill>
                <a:latin typeface="Arimo" panose="020B0604020202020204" pitchFamily="34" charset="0"/>
                <a:ea typeface="Arimo" panose="020B0604020202020204" pitchFamily="34" charset="0"/>
                <a:cs typeface="Arimo" panose="020B0604020202020204" pitchFamily="34" charset="0"/>
              </a:rPr>
              <a:t> </a:t>
            </a:r>
          </a:p>
          <a:p>
            <a:pPr marL="0" lvl="0" indent="0" algn="just">
              <a:buClr>
                <a:srgbClr val="8A0000"/>
              </a:buClr>
              <a:buNone/>
            </a:pPr>
            <a:endParaRPr lang="it-IT" sz="1800" dirty="0">
              <a:solidFill>
                <a:prstClr val="black"/>
              </a:solidFill>
              <a:latin typeface="Arimo" panose="020B0604020202020204" pitchFamily="34" charset="0"/>
              <a:ea typeface="Arimo" panose="020B0604020202020204" pitchFamily="34" charset="0"/>
              <a:cs typeface="Arimo" panose="020B0604020202020204" pitchFamily="34" charset="0"/>
            </a:endParaRPr>
          </a:p>
          <a:p>
            <a:pPr marL="0" lvl="0" indent="0" algn="just">
              <a:buClr>
                <a:srgbClr val="8A0000"/>
              </a:buClr>
              <a:buNone/>
            </a:pPr>
            <a:r>
              <a:rPr lang="it-IT" sz="1800" dirty="0">
                <a:solidFill>
                  <a:prstClr val="black"/>
                </a:solidFill>
                <a:latin typeface="Arimo" panose="020B0604020202020204" pitchFamily="34" charset="0"/>
                <a:ea typeface="Arimo" panose="020B0604020202020204" pitchFamily="34" charset="0"/>
                <a:cs typeface="Arimo" panose="020B0604020202020204" pitchFamily="34" charset="0"/>
              </a:rPr>
              <a:t>Per disporre un TSO devono contemporaneamente essere presenti </a:t>
            </a:r>
            <a:r>
              <a:rPr lang="it-IT" sz="1800" b="1" dirty="0">
                <a:solidFill>
                  <a:prstClr val="black"/>
                </a:solidFill>
                <a:latin typeface="Arimo" panose="020B0604020202020204" pitchFamily="34" charset="0"/>
                <a:ea typeface="Arimo" panose="020B0604020202020204" pitchFamily="34" charset="0"/>
                <a:cs typeface="Arimo" panose="020B0604020202020204" pitchFamily="34" charset="0"/>
              </a:rPr>
              <a:t>3 condizioni</a:t>
            </a:r>
            <a:r>
              <a:rPr lang="it-IT" sz="1800" dirty="0">
                <a:solidFill>
                  <a:prstClr val="black"/>
                </a:solidFill>
                <a:latin typeface="Arimo" panose="020B0604020202020204" pitchFamily="34" charset="0"/>
                <a:ea typeface="Arimo" panose="020B0604020202020204" pitchFamily="34" charset="0"/>
                <a:cs typeface="Arimo" panose="020B0604020202020204" pitchFamily="34" charset="0"/>
              </a:rPr>
              <a:t>:</a:t>
            </a:r>
          </a:p>
          <a:p>
            <a:pPr marL="342900" lvl="0" indent="-342900" algn="just">
              <a:buClr>
                <a:srgbClr val="8A0000"/>
              </a:buClr>
              <a:buFont typeface="+mj-lt"/>
              <a:buAutoNum type="arabicParenR"/>
            </a:pPr>
            <a:r>
              <a:rPr lang="it-IT" sz="1800" dirty="0">
                <a:latin typeface="Arimo" panose="020B0604020202020204" pitchFamily="34" charset="0"/>
                <a:ea typeface="Arimo" panose="020B0604020202020204" pitchFamily="34" charset="0"/>
                <a:cs typeface="Arimo" panose="020B0604020202020204" pitchFamily="34" charset="0"/>
              </a:rPr>
              <a:t>vi sono alterazioni psichiche tali da richiedere urgenti interventi terapeutici,</a:t>
            </a:r>
          </a:p>
          <a:p>
            <a:pPr marL="342900" lvl="0" indent="-342900" algn="just">
              <a:buClr>
                <a:srgbClr val="8A0000"/>
              </a:buClr>
              <a:buFont typeface="+mj-lt"/>
              <a:buAutoNum type="arabicParenR"/>
            </a:pPr>
            <a:r>
              <a:rPr lang="it-IT" sz="1800" dirty="0">
                <a:latin typeface="Arimo" panose="020B0604020202020204" pitchFamily="34" charset="0"/>
                <a:ea typeface="Arimo" panose="020B0604020202020204" pitchFamily="34" charset="0"/>
                <a:cs typeface="Arimo" panose="020B0604020202020204" pitchFamily="34" charset="0"/>
              </a:rPr>
              <a:t>gli stessi non vengono accettati dal paziente</a:t>
            </a:r>
          </a:p>
          <a:p>
            <a:pPr marL="342900" lvl="0" indent="-342900" algn="just">
              <a:buClr>
                <a:srgbClr val="8A0000"/>
              </a:buClr>
              <a:buFont typeface="+mj-lt"/>
              <a:buAutoNum type="arabicParenR"/>
            </a:pPr>
            <a:r>
              <a:rPr lang="it-IT" sz="1800" dirty="0">
                <a:latin typeface="Arimo" panose="020B0604020202020204" pitchFamily="34" charset="0"/>
                <a:ea typeface="Arimo" panose="020B0604020202020204" pitchFamily="34" charset="0"/>
                <a:cs typeface="Arimo" panose="020B0604020202020204" pitchFamily="34" charset="0"/>
              </a:rPr>
              <a:t>non vi è possibilità di adottare tempestive ed idonee misure sanitarie extraospedaliere.</a:t>
            </a:r>
          </a:p>
          <a:p>
            <a:pPr marL="0" lvl="0" indent="0" algn="just">
              <a:buClr>
                <a:srgbClr val="8A0000"/>
              </a:buClr>
              <a:buNone/>
            </a:pPr>
            <a:r>
              <a:rPr lang="it-IT" sz="1800" dirty="0">
                <a:latin typeface="Arimo" panose="020B0604020202020204" pitchFamily="34" charset="0"/>
                <a:ea typeface="Arimo" panose="020B0604020202020204" pitchFamily="34" charset="0"/>
                <a:cs typeface="Arimo" panose="020B0604020202020204" pitchFamily="34" charset="0"/>
              </a:rPr>
              <a:t>Il TSO deve essere accompagnato sempre dalla ricerca del consenso. </a:t>
            </a:r>
          </a:p>
          <a:p>
            <a:pPr marL="0" lvl="0" indent="0" algn="just">
              <a:buClr>
                <a:srgbClr val="8A0000"/>
              </a:buClr>
              <a:buNone/>
            </a:pPr>
            <a:endParaRPr lang="it-IT" sz="1800" dirty="0">
              <a:solidFill>
                <a:prstClr val="black"/>
              </a:solidFill>
              <a:latin typeface="Arimo" panose="020B0604020202020204" pitchFamily="34" charset="0"/>
              <a:ea typeface="Arimo" panose="020B0604020202020204" pitchFamily="34" charset="0"/>
              <a:cs typeface="Arimo" panose="020B0604020202020204" pitchFamily="34" charset="0"/>
            </a:endParaRPr>
          </a:p>
          <a:p>
            <a:pPr marL="0" lvl="0" indent="0" algn="just">
              <a:buClr>
                <a:srgbClr val="8A0000"/>
              </a:buClr>
              <a:buNone/>
            </a:pPr>
            <a:endParaRPr lang="it-IT" sz="1800" i="1" dirty="0">
              <a:solidFill>
                <a:prstClr val="black"/>
              </a:solidFill>
              <a:latin typeface="Arimo" panose="020B0604020202020204" pitchFamily="34" charset="0"/>
              <a:ea typeface="Arimo" panose="020B0604020202020204" pitchFamily="34" charset="0"/>
              <a:cs typeface="Arimo" panose="020B0604020202020204" pitchFamily="34" charset="0"/>
            </a:endParaRPr>
          </a:p>
          <a:p>
            <a:pPr marL="0" indent="0" algn="just">
              <a:buClr>
                <a:srgbClr val="8A0000"/>
              </a:buClr>
              <a:buNone/>
            </a:pPr>
            <a:endParaRPr lang="it-IT" sz="2200" dirty="0">
              <a:latin typeface="Arimo" panose="020B0604020202020204" pitchFamily="34" charset="0"/>
              <a:ea typeface="Arimo" panose="020B0604020202020204" pitchFamily="34" charset="0"/>
              <a:cs typeface="Arimo" panose="020B0604020202020204" pitchFamily="34" charset="0"/>
            </a:endParaRPr>
          </a:p>
          <a:p>
            <a:pPr algn="just">
              <a:buClr>
                <a:srgbClr val="8A0000"/>
              </a:buClr>
              <a:buFont typeface="Wingdings" panose="05000000000000000000" pitchFamily="2" charset="2"/>
              <a:buChar char="§"/>
            </a:pPr>
            <a:endParaRPr lang="it-IT" sz="2000" dirty="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1549961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1520" y="116632"/>
            <a:ext cx="8784976" cy="7017306"/>
          </a:xfrm>
          <a:prstGeom prst="rect">
            <a:avLst/>
          </a:prstGeom>
        </p:spPr>
        <p:txBody>
          <a:bodyPr wrap="square">
            <a:spAutoFit/>
          </a:bodyPr>
          <a:lstStyle/>
          <a:p>
            <a:pPr lvl="0"/>
            <a:r>
              <a:rPr lang="it-IT" sz="2200" b="1">
                <a:solidFill>
                  <a:srgbClr val="8A0000"/>
                </a:solidFill>
                <a:latin typeface="Arimo" panose="020B0604020202020204" pitchFamily="34" charset="0"/>
                <a:ea typeface="Arimo" panose="020B0604020202020204" pitchFamily="34" charset="0"/>
                <a:cs typeface="Arimo" panose="020B0604020202020204" pitchFamily="34" charset="0"/>
              </a:rPr>
              <a:t>Procedura:</a:t>
            </a:r>
          </a:p>
          <a:p>
            <a:pPr marL="285750" lvl="0" indent="-285750" algn="just">
              <a:buFontTx/>
              <a:buChar char="-"/>
            </a:pPr>
            <a:r>
              <a:rPr lang="it-IT" sz="2000">
                <a:solidFill>
                  <a:prstClr val="black"/>
                </a:solidFill>
                <a:latin typeface="Arimo" panose="020B0604020202020204" pitchFamily="34" charset="0"/>
                <a:ea typeface="Arimo" panose="020B0604020202020204" pitchFamily="34" charset="0"/>
                <a:cs typeface="Arimo" panose="020B0604020202020204" pitchFamily="34" charset="0"/>
              </a:rPr>
              <a:t>Un medico abilitato visita il paziente e se sussistono le tre condizioni di legge prepara una Proposta Motivata di TSO (in triplice copia con firma autografa)  </a:t>
            </a:r>
          </a:p>
          <a:p>
            <a:pPr marL="285750" lvl="0" indent="-285750" algn="just">
              <a:buFontTx/>
              <a:buChar char="-"/>
            </a:pPr>
            <a:r>
              <a:rPr lang="it-IT" sz="2000">
                <a:solidFill>
                  <a:prstClr val="black"/>
                </a:solidFill>
                <a:latin typeface="Arimo" panose="020B0604020202020204" pitchFamily="34" charset="0"/>
                <a:ea typeface="Arimo" panose="020B0604020202020204" pitchFamily="34" charset="0"/>
                <a:cs typeface="Arimo" panose="020B0604020202020204" pitchFamily="34" charset="0"/>
              </a:rPr>
              <a:t>Un secondo Medico di una struttura pubblica rivisita il paziente e convalida la proposta </a:t>
            </a:r>
          </a:p>
          <a:p>
            <a:pPr marL="285750" lvl="0" indent="-285750" algn="just">
              <a:buFontTx/>
              <a:buChar char="-"/>
            </a:pPr>
            <a:r>
              <a:rPr lang="it-IT" sz="2000">
                <a:latin typeface="Arimo" panose="020B0604020202020204" pitchFamily="34" charset="0"/>
                <a:ea typeface="Arimo" panose="020B0604020202020204" pitchFamily="34" charset="0"/>
                <a:cs typeface="Arimo" panose="020B0604020202020204" pitchFamily="34" charset="0"/>
              </a:rPr>
              <a:t>I documenti di Proposta e Convalida vengono recapitati tramite Polizia Municipale al Sindaco (in qualità di Autorità Sanitaria)</a:t>
            </a:r>
          </a:p>
          <a:p>
            <a:pPr marL="285750" lvl="0" indent="-285750" algn="just">
              <a:buFontTx/>
              <a:buChar char="-"/>
            </a:pPr>
            <a:r>
              <a:rPr lang="it-IT" sz="2000">
                <a:latin typeface="Arimo" panose="020B0604020202020204" pitchFamily="34" charset="0"/>
                <a:ea typeface="Arimo" panose="020B0604020202020204" pitchFamily="34" charset="0"/>
                <a:cs typeface="Arimo" panose="020B0604020202020204" pitchFamily="34" charset="0"/>
              </a:rPr>
              <a:t>Il sindaco emette l’Ordinanza di TSO</a:t>
            </a:r>
          </a:p>
          <a:p>
            <a:pPr marL="285750" lvl="0" indent="-285750" algn="just">
              <a:buFontTx/>
              <a:buChar char="-"/>
            </a:pPr>
            <a:r>
              <a:rPr lang="it-IT" sz="2000">
                <a:latin typeface="Arimo" panose="020B0604020202020204" pitchFamily="34" charset="0"/>
                <a:ea typeface="Arimo" panose="020B0604020202020204" pitchFamily="34" charset="0"/>
                <a:cs typeface="Arimo" panose="020B0604020202020204" pitchFamily="34" charset="0"/>
              </a:rPr>
              <a:t>Il TSO viene eseguito dalla Polizia Municipale di concerto con il Personale sanitario fino al ricovero presso un SPDC</a:t>
            </a:r>
          </a:p>
          <a:p>
            <a:pPr marL="285750" lvl="0" indent="-285750" algn="just">
              <a:buFontTx/>
              <a:buChar char="-"/>
            </a:pPr>
            <a:r>
              <a:rPr lang="it-IT" sz="2000">
                <a:latin typeface="Arimo" panose="020B0604020202020204" pitchFamily="34" charset="0"/>
                <a:ea typeface="Arimo" panose="020B0604020202020204" pitchFamily="34" charset="0"/>
                <a:cs typeface="Arimo" panose="020B0604020202020204" pitchFamily="34" charset="0"/>
              </a:rPr>
              <a:t>Il Sindaco entro 48 ore invia l ’ordinanza al Giudice Tutelare</a:t>
            </a:r>
          </a:p>
          <a:p>
            <a:pPr marL="285750" lvl="0" indent="-285750" algn="just">
              <a:buFontTx/>
              <a:buChar char="-"/>
            </a:pPr>
            <a:r>
              <a:rPr lang="it-IT" sz="2000">
                <a:latin typeface="Arimo" panose="020B0604020202020204" pitchFamily="34" charset="0"/>
                <a:ea typeface="Arimo" panose="020B0604020202020204" pitchFamily="34" charset="0"/>
                <a:cs typeface="Arimo" panose="020B0604020202020204" pitchFamily="34" charset="0"/>
              </a:rPr>
              <a:t>Il Giudice Tutelare, entro le successive 48 ore, assunte le informazioni e gli eventuali accertamenti, provvede con Decreto motivato a convalidare (o meno) il provvedimento del Sindaco </a:t>
            </a:r>
          </a:p>
          <a:p>
            <a:pPr marL="285750" lvl="0" indent="-285750">
              <a:buFontTx/>
              <a:buChar char="-"/>
            </a:pPr>
            <a:endParaRPr lang="it-IT" sz="2000">
              <a:latin typeface="Arimo" panose="020B0604020202020204" pitchFamily="34" charset="0"/>
              <a:ea typeface="Arimo" panose="020B0604020202020204" pitchFamily="34" charset="0"/>
              <a:cs typeface="Arimo" panose="020B0604020202020204" pitchFamily="34" charset="0"/>
            </a:endParaRPr>
          </a:p>
          <a:p>
            <a:pPr lvl="0" algn="just"/>
            <a:r>
              <a:rPr lang="it-IT" sz="2000" i="1">
                <a:solidFill>
                  <a:srgbClr val="8A0000"/>
                </a:solidFill>
                <a:latin typeface="Arimo" panose="020B0604020202020204" pitchFamily="34" charset="0"/>
                <a:ea typeface="Arimo" panose="020B0604020202020204" pitchFamily="34" charset="0"/>
                <a:cs typeface="Arimo" panose="020B0604020202020204" pitchFamily="34" charset="0"/>
              </a:rPr>
              <a:t>Procedura complessa: Medico proponente </a:t>
            </a:r>
            <a:r>
              <a:rPr lang="it-IT" sz="2000" i="1">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a:t>
            </a:r>
            <a:r>
              <a:rPr lang="it-IT" sz="2000" i="1">
                <a:solidFill>
                  <a:srgbClr val="8A0000"/>
                </a:solidFill>
                <a:latin typeface="Arimo" panose="020B0604020202020204" pitchFamily="34" charset="0"/>
                <a:ea typeface="Arimo" panose="020B0604020202020204" pitchFamily="34" charset="0"/>
                <a:cs typeface="Arimo" panose="020B0604020202020204" pitchFamily="34" charset="0"/>
              </a:rPr>
              <a:t>Medico convalidante della struttura pubblica </a:t>
            </a:r>
            <a:r>
              <a:rPr lang="it-IT" sz="2000" i="1">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a:t>
            </a:r>
            <a:r>
              <a:rPr lang="it-IT" sz="2000" i="1">
                <a:solidFill>
                  <a:srgbClr val="8A0000"/>
                </a:solidFill>
                <a:latin typeface="Arimo" panose="020B0604020202020204" pitchFamily="34" charset="0"/>
                <a:ea typeface="Arimo" panose="020B0604020202020204" pitchFamily="34" charset="0"/>
                <a:cs typeface="Arimo" panose="020B0604020202020204" pitchFamily="34" charset="0"/>
              </a:rPr>
              <a:t>Sindaco </a:t>
            </a:r>
            <a:r>
              <a:rPr lang="it-IT" sz="2000" i="1">
                <a:solidFill>
                  <a:srgbClr val="8A0000"/>
                </a:solidFill>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a:t>
            </a:r>
            <a:r>
              <a:rPr lang="it-IT" sz="2000" i="1">
                <a:solidFill>
                  <a:srgbClr val="8A0000"/>
                </a:solidFill>
                <a:latin typeface="Arimo" panose="020B0604020202020204" pitchFamily="34" charset="0"/>
                <a:ea typeface="Arimo" panose="020B0604020202020204" pitchFamily="34" charset="0"/>
                <a:cs typeface="Arimo" panose="020B0604020202020204" pitchFamily="34" charset="0"/>
              </a:rPr>
              <a:t>Giudice Tutelare</a:t>
            </a:r>
          </a:p>
          <a:p>
            <a:pPr lvl="0" algn="just"/>
            <a:r>
              <a:rPr lang="it-IT" sz="2000" i="1">
                <a:solidFill>
                  <a:srgbClr val="8A0000"/>
                </a:solidFill>
                <a:latin typeface="Arimo" panose="020B0604020202020204" pitchFamily="34" charset="0"/>
                <a:ea typeface="Arimo" panose="020B0604020202020204" pitchFamily="34" charset="0"/>
                <a:cs typeface="Arimo" panose="020B0604020202020204" pitchFamily="34" charset="0"/>
              </a:rPr>
              <a:t> </a:t>
            </a:r>
          </a:p>
          <a:p>
            <a:pPr lvl="0" algn="just"/>
            <a:r>
              <a:rPr lang="it-IT" sz="2000" i="1">
                <a:solidFill>
                  <a:srgbClr val="8A0000"/>
                </a:solidFill>
                <a:latin typeface="Arimo" panose="020B0604020202020204" pitchFamily="34" charset="0"/>
                <a:ea typeface="Arimo" panose="020B0604020202020204" pitchFamily="34" charset="0"/>
                <a:cs typeface="Arimo" panose="020B0604020202020204" pitchFamily="34" charset="0"/>
              </a:rPr>
              <a:t>Come comportarsi nel tempo che intercorre tra la proposta e la convalida o tra la convalida e l’ordinanza?</a:t>
            </a:r>
          </a:p>
          <a:p>
            <a:pPr marL="285750" lvl="0" indent="-285750">
              <a:buFontTx/>
              <a:buChar char="-"/>
            </a:pPr>
            <a:endParaRPr lang="it-IT" sz="1400">
              <a:latin typeface="Arimo" panose="020B0604020202020204" pitchFamily="34" charset="0"/>
              <a:ea typeface="Arimo" panose="020B0604020202020204" pitchFamily="34" charset="0"/>
              <a:cs typeface="Arimo" panose="020B0604020202020204" pitchFamily="34" charset="0"/>
            </a:endParaRPr>
          </a:p>
          <a:p>
            <a:pPr marL="285750" lvl="0" indent="-285750">
              <a:buFontTx/>
              <a:buChar char="-"/>
            </a:pPr>
            <a:endParaRPr lang="it-IT" sz="140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3313294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0" y="260648"/>
            <a:ext cx="9036496" cy="6124754"/>
          </a:xfrm>
          <a:prstGeom prst="rect">
            <a:avLst/>
          </a:prstGeom>
          <a:noFill/>
        </p:spPr>
        <p:txBody>
          <a:bodyPr wrap="square" rtlCol="0">
            <a:spAutoFit/>
          </a:bodyPr>
          <a:lstStyle/>
          <a:p>
            <a:r>
              <a:rPr lang="it-IT" sz="3600" b="1" dirty="0">
                <a:solidFill>
                  <a:srgbClr val="8A0000"/>
                </a:solidFill>
                <a:latin typeface="Arimo" panose="020B0604020202020204" pitchFamily="34" charset="0"/>
                <a:ea typeface="Arimo" panose="020B0604020202020204" pitchFamily="34" charset="0"/>
                <a:cs typeface="Arimo" panose="020B0604020202020204" pitchFamily="34" charset="0"/>
              </a:rPr>
              <a:t>  Crisi d’ansia/attacchi di panico</a:t>
            </a:r>
          </a:p>
          <a:p>
            <a:endParaRPr lang="it-IT" sz="20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endParaRPr lang="it-IT" sz="20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pPr marL="457200" indent="-457200" algn="just">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Il paziente sperimenta uno stato d’ansia acuto, una profonda angoscia e sentimenti estremi di paura e minaccia alla propria integrità fisica e psichica. Manifesta sintomi vegetativi per attivazione del sistema nervoso </a:t>
            </a:r>
            <a:r>
              <a:rPr lang="it-IT" sz="2000" b="1" dirty="0" err="1">
                <a:latin typeface="Arimo" panose="020B0604020202020204" pitchFamily="34" charset="0"/>
                <a:ea typeface="Arimo" panose="020B0604020202020204" pitchFamily="34" charset="0"/>
                <a:cs typeface="Arimo" panose="020B0604020202020204" pitchFamily="34" charset="0"/>
              </a:rPr>
              <a:t>autonomico</a:t>
            </a:r>
            <a:r>
              <a:rPr lang="it-IT" sz="2000" b="1" dirty="0">
                <a:latin typeface="Arimo" panose="020B0604020202020204" pitchFamily="34" charset="0"/>
                <a:ea typeface="Arimo" panose="020B0604020202020204" pitchFamily="34" charset="0"/>
                <a:cs typeface="Arimo" panose="020B0604020202020204" pitchFamily="34" charset="0"/>
              </a:rPr>
              <a:t> (</a:t>
            </a:r>
            <a:r>
              <a:rPr lang="it-IT" sz="2000" b="1" dirty="0" err="1">
                <a:latin typeface="Arimo" panose="020B0604020202020204" pitchFamily="34" charset="0"/>
                <a:ea typeface="Arimo" panose="020B0604020202020204" pitchFamily="34" charset="0"/>
                <a:cs typeface="Arimo" panose="020B0604020202020204" pitchFamily="34" charset="0"/>
              </a:rPr>
              <a:t>tachiacardia</a:t>
            </a:r>
            <a:r>
              <a:rPr lang="it-IT" sz="2000" b="1" dirty="0">
                <a:latin typeface="Arimo" panose="020B0604020202020204" pitchFamily="34" charset="0"/>
                <a:ea typeface="Arimo" panose="020B0604020202020204" pitchFamily="34" charset="0"/>
                <a:cs typeface="Arimo" panose="020B0604020202020204" pitchFamily="34" charset="0"/>
              </a:rPr>
              <a:t>, nausea, ipertensione, dispnea) </a:t>
            </a:r>
            <a:r>
              <a:rPr lang="it-IT" sz="2000" b="1"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 Diagnosi differenziale con ipertensione, angina, asma</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Contenere la tensione con un atteggiamento attento, calmo, rassicurante. Il soggetto teme i sintomi fisici che avverte, pertanto occorrerà rassicurarlo non tanto chiarendo le possibili cause di questa esperienza ma sul terreno che in quel momento risulta più congeniale, ossia il corpo, sede di espressione di emozioni non ancora riconosciute</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Solo più tardi si potrà aiutarlo invitandolo a osservare certe associazioni con eventi esistenziali precipitanti</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Qualità distinta dall’angoscia psicotica</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Uso di benzodiazepine in acuto, serotoninergici nelle fasi successive</a:t>
            </a:r>
          </a:p>
          <a:p>
            <a:pPr marL="457200" indent="-457200" algn="just">
              <a:buClr>
                <a:srgbClr val="8A0000"/>
              </a:buClr>
              <a:buFont typeface="Wingdings" panose="05000000000000000000" pitchFamily="2" charset="2"/>
              <a:buChar char="§"/>
            </a:pPr>
            <a:endParaRPr lang="it-IT" dirty="0">
              <a:latin typeface="Arimo" panose="020B0604020202020204" pitchFamily="34" charset="0"/>
              <a:ea typeface="Arimo" panose="020B0604020202020204" pitchFamily="34" charset="0"/>
              <a:cs typeface="Arimo" panose="020B0604020202020204" pitchFamily="34" charset="0"/>
            </a:endParaRPr>
          </a:p>
          <a:p>
            <a:pPr algn="just">
              <a:buClr>
                <a:srgbClr val="8A0000"/>
              </a:buClr>
            </a:pPr>
            <a:endParaRPr lang="it-IT" dirty="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437949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0" y="260648"/>
            <a:ext cx="9036496" cy="5509200"/>
          </a:xfrm>
          <a:prstGeom prst="rect">
            <a:avLst/>
          </a:prstGeom>
          <a:noFill/>
        </p:spPr>
        <p:txBody>
          <a:bodyPr wrap="square" rtlCol="0">
            <a:spAutoFit/>
          </a:bodyPr>
          <a:lstStyle/>
          <a:p>
            <a:r>
              <a:rPr lang="it-IT" sz="3600" b="1" dirty="0">
                <a:solidFill>
                  <a:srgbClr val="8A0000"/>
                </a:solidFill>
                <a:latin typeface="Arimo" panose="020B0604020202020204" pitchFamily="34" charset="0"/>
                <a:ea typeface="Arimo" panose="020B0604020202020204" pitchFamily="34" charset="0"/>
                <a:cs typeface="Arimo" panose="020B0604020202020204" pitchFamily="34" charset="0"/>
              </a:rPr>
              <a:t>  Crisi depressiva</a:t>
            </a:r>
          </a:p>
          <a:p>
            <a:endParaRPr lang="it-IT" sz="20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endParaRPr lang="it-IT" sz="20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pPr marL="457200" indent="-457200" algn="just">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Il paziente sperimenta uno stato di profonda tristezza, sentimenti di colpa, di autosvalutazione, incapacità di vivere il presente, di avvertire possibilità di miglioramento futuro. Impossibilità a mantenere gli abituali ritmi di vita, gli impegni lavorativi e sociali, un’adeguata cura di sé.</a:t>
            </a:r>
            <a:endParaRPr lang="it-IT" sz="2000" b="1"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endParaRP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Diagnosi differenziale: disturbi neurologici, tumori cerebrali, </a:t>
            </a:r>
            <a:r>
              <a:rPr lang="it-IT" sz="2000" dirty="0" err="1">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endocrinopatie</a:t>
            </a: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 effetti collaterali di terapia farmacologiche (es. interferone)</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Non stimolare o incoraggiare eccessivamente l’individuo nelle fasi iniziali. Riconoscere e rispettare la sofferenza e accettare le temporanee limitazioni dei suoi impegni quotidiani</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Un ricovero in SPDC può essere utile quando vi è ideazione suicidaria o un atteggiamento screditante da parte dei familiari che minimizzano il disagio psichico o lo interpretano come un «ricatto»</a:t>
            </a:r>
          </a:p>
          <a:p>
            <a:pPr marL="457200" indent="-457200" algn="just">
              <a:buClr>
                <a:srgbClr val="8A0000"/>
              </a:buClr>
              <a:buFont typeface="Wingdings" panose="05000000000000000000" pitchFamily="2" charset="2"/>
              <a:buChar char="§"/>
            </a:pPr>
            <a:endParaRPr lang="it-IT" dirty="0">
              <a:latin typeface="Arimo" panose="020B0604020202020204" pitchFamily="34" charset="0"/>
              <a:ea typeface="Arimo" panose="020B0604020202020204" pitchFamily="34" charset="0"/>
              <a:cs typeface="Arimo" panose="020B0604020202020204" pitchFamily="34" charset="0"/>
            </a:endParaRPr>
          </a:p>
          <a:p>
            <a:pPr algn="just">
              <a:buClr>
                <a:srgbClr val="8A0000"/>
              </a:buClr>
            </a:pPr>
            <a:endParaRPr lang="it-IT" dirty="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3179006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0" y="260648"/>
            <a:ext cx="9036496" cy="5816977"/>
          </a:xfrm>
          <a:prstGeom prst="rect">
            <a:avLst/>
          </a:prstGeom>
          <a:noFill/>
        </p:spPr>
        <p:txBody>
          <a:bodyPr wrap="square" rtlCol="0">
            <a:spAutoFit/>
          </a:bodyPr>
          <a:lstStyle/>
          <a:p>
            <a:r>
              <a:rPr lang="it-IT" sz="3600" b="1" dirty="0">
                <a:solidFill>
                  <a:srgbClr val="8A0000"/>
                </a:solidFill>
                <a:latin typeface="Arimo" panose="020B0604020202020204" pitchFamily="34" charset="0"/>
                <a:ea typeface="Arimo" panose="020B0604020202020204" pitchFamily="34" charset="0"/>
                <a:cs typeface="Arimo" panose="020B0604020202020204" pitchFamily="34" charset="0"/>
              </a:rPr>
              <a:t>  Crisi maniacale</a:t>
            </a:r>
          </a:p>
          <a:p>
            <a:endParaRPr lang="it-IT" sz="20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endParaRPr lang="it-IT" sz="20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pPr marL="457200" indent="-457200" algn="just">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Il paziente presenta un’espansione del tono dell’umore, iperattività, intolleranza, esuberanza, irritabilità, condotte bizzarre, sconvenienti, pericolose, logorrea, </a:t>
            </a:r>
            <a:r>
              <a:rPr lang="it-IT" sz="2000" b="1" dirty="0" err="1">
                <a:latin typeface="Arimo" panose="020B0604020202020204" pitchFamily="34" charset="0"/>
                <a:ea typeface="Arimo" panose="020B0604020202020204" pitchFamily="34" charset="0"/>
                <a:cs typeface="Arimo" panose="020B0604020202020204" pitchFamily="34" charset="0"/>
              </a:rPr>
              <a:t>ideorrea</a:t>
            </a:r>
            <a:r>
              <a:rPr lang="it-IT" sz="2000" b="1" dirty="0">
                <a:latin typeface="Arimo" panose="020B0604020202020204" pitchFamily="34" charset="0"/>
                <a:ea typeface="Arimo" panose="020B0604020202020204" pitchFamily="34" charset="0"/>
                <a:cs typeface="Arimo" panose="020B0604020202020204" pitchFamily="34" charset="0"/>
              </a:rPr>
              <a:t>, sentimenti di invincibilità</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La crisi maniacale si può interpretare come una modalità di fuga reattiva ad un nucleo depressivo che rimane l’aspetto centrale del funzionamento intrapsichico</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Può compromettere la sua sicurezza personale e talora, i suoi rapporti lavorativi, familiari e sociali, in modo irreparabile o con conseguenze molto gravi</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Quasi sempre non sono consapevoli di aver bisogno di aiuto, non tollerano rapporti continuativi e non sono in grado di elaborare contenuti e sollecitazioni</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Se la sintomatologia è severa e influenza il funzionamento, può essere necessario il ricovero</a:t>
            </a:r>
          </a:p>
          <a:p>
            <a:pPr marL="457200" indent="-457200" algn="just">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I farmaci più frequentemente utilizzati nell’acuzie sono antipsicotici, benzodiazepine e stabilizzanti</a:t>
            </a:r>
          </a:p>
          <a:p>
            <a:pPr marL="457200" indent="-457200" algn="just">
              <a:buClr>
                <a:srgbClr val="8A0000"/>
              </a:buClr>
              <a:buFont typeface="Wingdings" panose="05000000000000000000" pitchFamily="2" charset="2"/>
              <a:buChar char="§"/>
            </a:pPr>
            <a:endParaRPr lang="it-IT" dirty="0">
              <a:latin typeface="Arimo" panose="020B0604020202020204" pitchFamily="34" charset="0"/>
              <a:ea typeface="Arimo" panose="020B0604020202020204" pitchFamily="34" charset="0"/>
              <a:cs typeface="Arimo" panose="020B0604020202020204" pitchFamily="34" charset="0"/>
            </a:endParaRPr>
          </a:p>
          <a:p>
            <a:pPr algn="just">
              <a:buClr>
                <a:srgbClr val="8A0000"/>
              </a:buClr>
            </a:pPr>
            <a:endParaRPr lang="it-IT" dirty="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2323182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118840" y="260648"/>
            <a:ext cx="9025160" cy="6432530"/>
          </a:xfrm>
          <a:prstGeom prst="rect">
            <a:avLst/>
          </a:prstGeom>
          <a:noFill/>
        </p:spPr>
        <p:txBody>
          <a:bodyPr wrap="square" rtlCol="0">
            <a:spAutoFit/>
          </a:bodyPr>
          <a:lstStyle/>
          <a:p>
            <a:r>
              <a:rPr lang="it-IT" sz="3600" b="1" dirty="0">
                <a:solidFill>
                  <a:srgbClr val="8A0000"/>
                </a:solidFill>
                <a:latin typeface="Arimo" panose="020B0604020202020204" pitchFamily="34" charset="0"/>
                <a:ea typeface="Arimo" panose="020B0604020202020204" pitchFamily="34" charset="0"/>
                <a:cs typeface="Arimo" panose="020B0604020202020204" pitchFamily="34" charset="0"/>
              </a:rPr>
              <a:t>Crisi psicotiche</a:t>
            </a:r>
          </a:p>
          <a:p>
            <a:endParaRPr lang="it-IT" sz="16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pPr marL="457200" indent="-457200">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Si possono presentare con angoscia, agitazione psicomotoria, alterazioni della senso-percezione, compromissione della capacità di giudizio, ideazioni deliranti</a:t>
            </a:r>
          </a:p>
          <a:p>
            <a:pPr marL="457200" indent="-457200">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Spesso l’ideazione delirante persecutoria è rinforzata dall’atteggiamento </a:t>
            </a:r>
            <a:r>
              <a:rPr lang="it-IT" sz="2000" dirty="0">
                <a:latin typeface="Arimo" panose="020B0604020202020204" pitchFamily="34" charset="0"/>
                <a:ea typeface="Arimo" panose="020B0604020202020204" pitchFamily="34" charset="0"/>
                <a:cs typeface="Arimo" panose="020B0604020202020204" pitchFamily="34" charset="0"/>
              </a:rPr>
              <a:t>coercitivo di parenti o sanitari/parasanitari. </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Il paziente può essere spaventato o aggressivo</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Il quadro richiede un atteggiamento rassicurante e comprensivo, non eccessivamente freddo o distaccato</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Porre l’attenzione prioritaria al paziente, fare in modo che sia lui a raccontare la sua storia senza intermediari privilegiati</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Spesso è utile un intervento familiare per controllare l’</a:t>
            </a:r>
            <a:r>
              <a:rPr lang="it-IT" sz="2000" dirty="0" err="1">
                <a:latin typeface="Arimo" panose="020B0604020202020204" pitchFamily="34" charset="0"/>
                <a:ea typeface="Arimo" panose="020B0604020202020204" pitchFamily="34" charset="0"/>
                <a:cs typeface="Arimo" panose="020B0604020202020204" pitchFamily="34" charset="0"/>
              </a:rPr>
              <a:t>ipercoinvolgimento</a:t>
            </a:r>
            <a:r>
              <a:rPr lang="it-IT" sz="2000" dirty="0">
                <a:latin typeface="Arimo" panose="020B0604020202020204" pitchFamily="34" charset="0"/>
                <a:ea typeface="Arimo" panose="020B0604020202020204" pitchFamily="34" charset="0"/>
                <a:cs typeface="Arimo" panose="020B0604020202020204" pitchFamily="34" charset="0"/>
              </a:rPr>
              <a:t> emotivo, l’eccessiva critica e ostilità, e permettere una corretta lettura di quanto sta accadendo</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Può essere necessario il ricovero, soprattutto qualora la compliance farmacologica sia scarsa</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Farmaci d’elezione sono gli antipsicotici</a:t>
            </a:r>
          </a:p>
          <a:p>
            <a:endParaRPr lang="it-IT" sz="2000" dirty="0">
              <a:latin typeface="Arimo" panose="020B0604020202020204" pitchFamily="34" charset="0"/>
              <a:ea typeface="Arimo" panose="020B0604020202020204" pitchFamily="34" charset="0"/>
              <a:cs typeface="Arimo" panose="020B0604020202020204" pitchFamily="34" charset="0"/>
            </a:endParaRPr>
          </a:p>
          <a:p>
            <a:r>
              <a:rPr lang="it-IT" sz="2000" dirty="0">
                <a:latin typeface="Arimo" panose="020B0604020202020204" pitchFamily="34" charset="0"/>
                <a:ea typeface="Arimo" panose="020B0604020202020204" pitchFamily="34" charset="0"/>
                <a:cs typeface="Arimo" panose="020B0604020202020204" pitchFamily="34" charset="0"/>
              </a:rPr>
              <a:t> </a:t>
            </a:r>
          </a:p>
          <a:p>
            <a:endParaRPr lang="it-IT" sz="2000" dirty="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1156739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118840" y="260648"/>
            <a:ext cx="9025160" cy="5816977"/>
          </a:xfrm>
          <a:prstGeom prst="rect">
            <a:avLst/>
          </a:prstGeom>
          <a:noFill/>
        </p:spPr>
        <p:txBody>
          <a:bodyPr wrap="square" rtlCol="0">
            <a:spAutoFit/>
          </a:bodyPr>
          <a:lstStyle/>
          <a:p>
            <a:r>
              <a:rPr lang="it-IT" sz="3600" b="1" dirty="0">
                <a:solidFill>
                  <a:srgbClr val="8A0000"/>
                </a:solidFill>
                <a:latin typeface="Arimo" panose="020B0604020202020204" pitchFamily="34" charset="0"/>
                <a:ea typeface="Arimo" panose="020B0604020202020204" pitchFamily="34" charset="0"/>
                <a:cs typeface="Arimo" panose="020B0604020202020204" pitchFamily="34" charset="0"/>
              </a:rPr>
              <a:t>Crisi nei disturbi di personalità</a:t>
            </a:r>
          </a:p>
          <a:p>
            <a:endParaRPr lang="it-IT" sz="1600" b="1" dirty="0">
              <a:solidFill>
                <a:srgbClr val="8A0000"/>
              </a:solidFill>
              <a:latin typeface="Arimo" panose="020B0604020202020204" pitchFamily="34" charset="0"/>
              <a:ea typeface="Arimo" panose="020B0604020202020204" pitchFamily="34" charset="0"/>
              <a:cs typeface="Arimo" panose="020B0604020202020204" pitchFamily="34" charset="0"/>
            </a:endParaRPr>
          </a:p>
          <a:p>
            <a:pPr marL="457200" indent="-457200">
              <a:buClr>
                <a:srgbClr val="8A0000"/>
              </a:buClr>
              <a:buFont typeface="Wingdings" panose="05000000000000000000" pitchFamily="2" charset="2"/>
              <a:buChar char="§"/>
            </a:pPr>
            <a:r>
              <a:rPr lang="it-IT" sz="2000" b="1" dirty="0">
                <a:latin typeface="Arimo" panose="020B0604020202020204" pitchFamily="34" charset="0"/>
                <a:ea typeface="Arimo" panose="020B0604020202020204" pitchFamily="34" charset="0"/>
                <a:cs typeface="Arimo" panose="020B0604020202020204" pitchFamily="34" charset="0"/>
              </a:rPr>
              <a:t>Si possono manifestare con agiti autolesivi, aggressività eterodiretta, crisi pantoclastiche, ideazioni anticonservative, abuso di sostanze ecc..</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Spesso la crisi è generata da un vissuto di perdita/abbandono</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Si tratta di pazienti manipolativi, seduttivi, richiedenti, rivendicativi, dipendenti. Inducono emozioni intense e caotiche nell’altro </a:t>
            </a:r>
            <a:r>
              <a:rPr lang="it-IT" sz="2000" dirty="0">
                <a:latin typeface="Arimo" panose="020B0604020202020204" pitchFamily="34" charset="0"/>
                <a:ea typeface="Arimo" panose="020B0604020202020204" pitchFamily="34" charset="0"/>
                <a:cs typeface="Arimo" panose="020B0604020202020204" pitchFamily="34" charset="0"/>
                <a:sym typeface="Wingdings" panose="05000000000000000000" pitchFamily="2" charset="2"/>
              </a:rPr>
              <a:t> chiarirsi quali sentimenti si stanno provando ed e</a:t>
            </a:r>
            <a:r>
              <a:rPr lang="it-IT" sz="2000" dirty="0">
                <a:latin typeface="Arimo" panose="020B0604020202020204" pitchFamily="34" charset="0"/>
                <a:ea typeface="Arimo" panose="020B0604020202020204" pitchFamily="34" charset="0"/>
                <a:cs typeface="Arimo" panose="020B0604020202020204" pitchFamily="34" charset="0"/>
              </a:rPr>
              <a:t>vitare comportamenti troppo indulgenti o punitivi</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Un ricovero più incoraggiare modalità di dipendenza infantile o regressione, pertanto va attentamente ponderato. Si rende necessario in caso di rischio suicidario, se i sistemi di supporto familiare e sociali sono scarsi, se le capacità di funzionamento autonomo sono deteriorate</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La prescrizione di farmaci è un’arma a doppio taglio, perché fuori dalla relazione terapeutica il paziente potrebbe abusarne/utilizzarli a scopo autodistruttivo</a:t>
            </a:r>
          </a:p>
          <a:p>
            <a:pPr marL="457200" indent="-457200">
              <a:buClr>
                <a:srgbClr val="8A0000"/>
              </a:buClr>
              <a:buFont typeface="Wingdings" panose="05000000000000000000" pitchFamily="2" charset="2"/>
              <a:buChar char="§"/>
            </a:pPr>
            <a:r>
              <a:rPr lang="it-IT" sz="2000" dirty="0">
                <a:latin typeface="Arimo" panose="020B0604020202020204" pitchFamily="34" charset="0"/>
                <a:ea typeface="Arimo" panose="020B0604020202020204" pitchFamily="34" charset="0"/>
                <a:cs typeface="Arimo" panose="020B0604020202020204" pitchFamily="34" charset="0"/>
              </a:rPr>
              <a:t>Si utilizzano soprattutto benzodiazepine e antipsicotici</a:t>
            </a:r>
          </a:p>
          <a:p>
            <a:endParaRPr lang="it-IT" sz="2000" dirty="0">
              <a:latin typeface="Arimo" panose="020B0604020202020204" pitchFamily="34" charset="0"/>
              <a:ea typeface="Arimo" panose="020B0604020202020204" pitchFamily="34" charset="0"/>
              <a:cs typeface="Arimo" panose="020B0604020202020204" pitchFamily="34" charset="0"/>
            </a:endParaRPr>
          </a:p>
          <a:p>
            <a:r>
              <a:rPr lang="it-IT" sz="2000" dirty="0">
                <a:latin typeface="Arimo" panose="020B0604020202020204" pitchFamily="34" charset="0"/>
                <a:ea typeface="Arimo" panose="020B0604020202020204" pitchFamily="34" charset="0"/>
                <a:cs typeface="Arimo" panose="020B0604020202020204" pitchFamily="34" charset="0"/>
              </a:rPr>
              <a:t> </a:t>
            </a:r>
          </a:p>
          <a:p>
            <a:endParaRPr lang="it-IT" sz="2000" dirty="0">
              <a:latin typeface="Arimo" panose="020B0604020202020204" pitchFamily="34" charset="0"/>
              <a:ea typeface="Arimo" panose="020B0604020202020204" pitchFamily="34" charset="0"/>
              <a:cs typeface="Arimo" panose="020B0604020202020204" pitchFamily="34" charset="0"/>
            </a:endParaRPr>
          </a:p>
        </p:txBody>
      </p:sp>
    </p:spTree>
    <p:extLst>
      <p:ext uri="{BB962C8B-B14F-4D97-AF65-F5344CB8AC3E}">
        <p14:creationId xmlns:p14="http://schemas.microsoft.com/office/powerpoint/2010/main" val="273918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0" y="260648"/>
            <a:ext cx="9036496" cy="5632311"/>
          </a:xfrm>
          <a:prstGeom prst="rect">
            <a:avLst/>
          </a:prstGeom>
          <a:noFill/>
        </p:spPr>
        <p:txBody>
          <a:bodyPr wrap="square" rtlCol="0">
            <a:spAutoFit/>
          </a:bodyPr>
          <a:lstStyle/>
          <a:p>
            <a:r>
              <a:rPr lang="it-IT" sz="3600" b="1">
                <a:solidFill>
                  <a:srgbClr val="8A0000"/>
                </a:solidFill>
                <a:latin typeface="Arimo" panose="020B0604020202020204" pitchFamily="34" charset="0"/>
                <a:ea typeface="Arimo" panose="020B0604020202020204" pitchFamily="34" charset="0"/>
                <a:cs typeface="Arimo" panose="020B0604020202020204" pitchFamily="34" charset="0"/>
              </a:rPr>
              <a:t> Urgenze da abuso di sostanze o farmaci</a:t>
            </a:r>
          </a:p>
          <a:p>
            <a:endParaRPr lang="it-IT" b="1">
              <a:solidFill>
                <a:srgbClr val="8A0000"/>
              </a:solidFill>
              <a:latin typeface="Arimo" panose="020B0604020202020204" pitchFamily="34" charset="0"/>
              <a:ea typeface="Arimo" panose="020B0604020202020204" pitchFamily="34" charset="0"/>
              <a:cs typeface="Arimo" panose="020B0604020202020204" pitchFamily="34" charset="0"/>
            </a:endParaRPr>
          </a:p>
          <a:p>
            <a:pPr marL="457200" indent="-457200" algn="just">
              <a:buClr>
                <a:srgbClr val="8A0000"/>
              </a:buClr>
              <a:buFont typeface="Wingdings" panose="05000000000000000000" pitchFamily="2" charset="2"/>
              <a:buChar char="§"/>
            </a:pPr>
            <a:r>
              <a:rPr lang="it-IT" b="1">
                <a:latin typeface="Arimo" panose="020B0604020202020204" pitchFamily="34" charset="0"/>
                <a:ea typeface="Arimo" panose="020B0604020202020204" pitchFamily="34" charset="0"/>
                <a:cs typeface="Arimo" panose="020B0604020202020204" pitchFamily="34" charset="0"/>
              </a:rPr>
              <a:t>Oppiacei</a:t>
            </a:r>
            <a:r>
              <a:rPr lang="it-IT">
                <a:latin typeface="Arimo" panose="020B0604020202020204" pitchFamily="34" charset="0"/>
                <a:ea typeface="Arimo" panose="020B0604020202020204" pitchFamily="34" charset="0"/>
                <a:cs typeface="Arimo" panose="020B0604020202020204" pitchFamily="34" charset="0"/>
              </a:rPr>
              <a:t>. L’intossicazione comporta sonnolenza, miosi, depressione respiratoria, coma. Il trattamento è basato sull’uso dell’antagonista naloxone. L’astinenza si accompagna ad ansia, insonnia, sudorazione, brividi, midriasi, crampi, anoressia. Dura circa 7-10 gg e può essere controllata col metadone</a:t>
            </a:r>
          </a:p>
          <a:p>
            <a:pPr marL="457200" indent="-457200" algn="just">
              <a:buClr>
                <a:srgbClr val="8A0000"/>
              </a:buClr>
              <a:buFont typeface="Wingdings" panose="05000000000000000000" pitchFamily="2" charset="2"/>
              <a:buChar char="§"/>
            </a:pPr>
            <a:r>
              <a:rPr lang="it-IT" b="1">
                <a:latin typeface="Arimo" panose="020B0604020202020204" pitchFamily="34" charset="0"/>
                <a:ea typeface="Arimo" panose="020B0604020202020204" pitchFamily="34" charset="0"/>
                <a:cs typeface="Arimo" panose="020B0604020202020204" pitchFamily="34" charset="0"/>
              </a:rPr>
              <a:t>Cocaina, anfetamine e sostanze simpatico-mimetiche</a:t>
            </a:r>
            <a:r>
              <a:rPr lang="it-IT">
                <a:latin typeface="Arimo" panose="020B0604020202020204" pitchFamily="34" charset="0"/>
                <a:ea typeface="Arimo" panose="020B0604020202020204" pitchFamily="34" charset="0"/>
                <a:cs typeface="Arimo" panose="020B0604020202020204" pitchFamily="34" charset="0"/>
              </a:rPr>
              <a:t>. L’intossicazione determina euforia, iperattività, labilità affettiva, tachicardia e ipertensione, ipertermia, delirio. La certezza della diagnosi si ha solo con il dosaggio urinario di queste sostanze. Si usano BDZ a breve emivita e a dossi basse e ripetute; evitare antipsicotici con proprietà subconvulsivanti; indispensabile la fluidoterapia. L’astinenza in genere non è un problema rilevante, ma può accompagnarsi a ipersonnia, astenia, disforia, depressione.</a:t>
            </a:r>
          </a:p>
          <a:p>
            <a:pPr marL="457200" indent="-457200" algn="just">
              <a:buClr>
                <a:srgbClr val="8A0000"/>
              </a:buClr>
              <a:buFont typeface="Wingdings" panose="05000000000000000000" pitchFamily="2" charset="2"/>
              <a:buChar char="§"/>
            </a:pPr>
            <a:r>
              <a:rPr lang="it-IT" b="1">
                <a:latin typeface="Arimo" panose="020B0604020202020204" pitchFamily="34" charset="0"/>
                <a:ea typeface="Arimo" panose="020B0604020202020204" pitchFamily="34" charset="0"/>
                <a:cs typeface="Arimo" panose="020B0604020202020204" pitchFamily="34" charset="0"/>
              </a:rPr>
              <a:t>Allucinogeni </a:t>
            </a:r>
            <a:r>
              <a:rPr lang="it-IT">
                <a:latin typeface="Arimo" panose="020B0604020202020204" pitchFamily="34" charset="0"/>
                <a:ea typeface="Arimo" panose="020B0604020202020204" pitchFamily="34" charset="0"/>
                <a:cs typeface="Arimo" panose="020B0604020202020204" pitchFamily="34" charset="0"/>
              </a:rPr>
              <a:t>(LSD, MDMA ecc.). Il quadro clinico più comune è una reazione di panico «bad trip» in cui il pz distingue con difficoltà i sintomi indotti dalla sostanza dalle situazioni reali e possono comparire sospettosità, agitazione, violenza. Il trattamento è lo stesso che per i simpatico-mimetici</a:t>
            </a:r>
          </a:p>
          <a:p>
            <a:pPr marL="457200" indent="-457200" algn="just">
              <a:buClr>
                <a:srgbClr val="8A0000"/>
              </a:buClr>
              <a:buFont typeface="Wingdings" panose="05000000000000000000" pitchFamily="2" charset="2"/>
              <a:buChar char="§"/>
            </a:pPr>
            <a:r>
              <a:rPr lang="it-IT" b="1">
                <a:latin typeface="Arimo" panose="020B0604020202020204" pitchFamily="34" charset="0"/>
                <a:ea typeface="Arimo" panose="020B0604020202020204" pitchFamily="34" charset="0"/>
                <a:cs typeface="Arimo" panose="020B0604020202020204" pitchFamily="34" charset="0"/>
              </a:rPr>
              <a:t>Cannabis. </a:t>
            </a:r>
            <a:r>
              <a:rPr lang="it-IT">
                <a:latin typeface="Arimo" panose="020B0604020202020204" pitchFamily="34" charset="0"/>
                <a:ea typeface="Arimo" panose="020B0604020202020204" pitchFamily="34" charset="0"/>
                <a:cs typeface="Arimo" panose="020B0604020202020204" pitchFamily="34" charset="0"/>
              </a:rPr>
              <a:t>Le psicosi indotte sono rare ma l’uso di cannabis può slatentizzare un diturbo dello spettro schizofrenico</a:t>
            </a:r>
          </a:p>
        </p:txBody>
      </p:sp>
    </p:spTree>
    <p:extLst>
      <p:ext uri="{BB962C8B-B14F-4D97-AF65-F5344CB8AC3E}">
        <p14:creationId xmlns:p14="http://schemas.microsoft.com/office/powerpoint/2010/main" val="1052730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94432" y="116632"/>
            <a:ext cx="8798048" cy="6247864"/>
          </a:xfrm>
          <a:prstGeom prst="rect">
            <a:avLst/>
          </a:prstGeom>
          <a:noFill/>
        </p:spPr>
        <p:txBody>
          <a:bodyPr wrap="square" rtlCol="0">
            <a:spAutoFit/>
          </a:bodyPr>
          <a:lstStyle/>
          <a:p>
            <a:r>
              <a:rPr lang="it-IT" sz="3600" b="1">
                <a:solidFill>
                  <a:srgbClr val="8A0000"/>
                </a:solidFill>
                <a:latin typeface="Arimo" panose="020B0604020202020204" pitchFamily="34" charset="0"/>
                <a:ea typeface="Arimo" panose="020B0604020202020204" pitchFamily="34" charset="0"/>
                <a:cs typeface="Arimo" panose="020B0604020202020204" pitchFamily="34" charset="0"/>
              </a:rPr>
              <a:t>    Urgenze da abuso alcolico</a:t>
            </a:r>
          </a:p>
          <a:p>
            <a:endParaRPr lang="it-IT" sz="2200" b="1">
              <a:solidFill>
                <a:srgbClr val="8A0000"/>
              </a:solidFill>
              <a:latin typeface="Arimo" panose="020B0604020202020204" pitchFamily="34" charset="0"/>
              <a:ea typeface="Arimo" panose="020B0604020202020204" pitchFamily="34" charset="0"/>
              <a:cs typeface="Arimo" panose="020B0604020202020204" pitchFamily="34" charset="0"/>
            </a:endParaRPr>
          </a:p>
          <a:p>
            <a:pPr marL="342900" indent="-342900" algn="just">
              <a:buClr>
                <a:srgbClr val="8A0000"/>
              </a:buClr>
              <a:buFont typeface="Arial" panose="020B0604020202020204" pitchFamily="34" charset="0"/>
              <a:buChar char="•"/>
            </a:pPr>
            <a:r>
              <a:rPr lang="it-IT">
                <a:latin typeface="Arimo" panose="020B0604020202020204" pitchFamily="34" charset="0"/>
                <a:ea typeface="Arimo" panose="020B0604020202020204" pitchFamily="34" charset="0"/>
                <a:cs typeface="Arimo" panose="020B0604020202020204" pitchFamily="34" charset="0"/>
              </a:rPr>
              <a:t>I sintomi da </a:t>
            </a:r>
            <a:r>
              <a:rPr lang="it-IT" b="1">
                <a:latin typeface="Arimo" panose="020B0604020202020204" pitchFamily="34" charset="0"/>
                <a:ea typeface="Arimo" panose="020B0604020202020204" pitchFamily="34" charset="0"/>
                <a:cs typeface="Arimo" panose="020B0604020202020204" pitchFamily="34" charset="0"/>
              </a:rPr>
              <a:t>intossicazione</a:t>
            </a:r>
            <a:r>
              <a:rPr lang="it-IT">
                <a:latin typeface="Arimo" panose="020B0604020202020204" pitchFamily="34" charset="0"/>
                <a:ea typeface="Arimo" panose="020B0604020202020204" pitchFamily="34" charset="0"/>
                <a:cs typeface="Arimo" panose="020B0604020202020204" pitchFamily="34" charset="0"/>
              </a:rPr>
              <a:t> sono: parola impastata, atassia, compromissione della memoria recente, nistagmo, nausea, vomito. Il trattamento consiste nell’idratazione e somministrazione di tiamina. L’ideale sarebbe non dare farmaci sedativi, ma se il paziente è agitato si possono somministrare aloperidolo o olanzapina a basse dosi</a:t>
            </a:r>
          </a:p>
          <a:p>
            <a:pPr marL="342900" indent="-342900" algn="just">
              <a:buClr>
                <a:srgbClr val="8A0000"/>
              </a:buClr>
              <a:buFont typeface="Arial" panose="020B0604020202020204" pitchFamily="34" charset="0"/>
              <a:buChar char="•"/>
            </a:pPr>
            <a:r>
              <a:rPr lang="it-IT" b="1">
                <a:latin typeface="Arimo" panose="020B0604020202020204" pitchFamily="34" charset="0"/>
                <a:ea typeface="Arimo" panose="020B0604020202020204" pitchFamily="34" charset="0"/>
                <a:cs typeface="Arimo" panose="020B0604020202020204" pitchFamily="34" charset="0"/>
              </a:rPr>
              <a:t>Ubriachezza violenta</a:t>
            </a:r>
            <a:r>
              <a:rPr lang="it-IT">
                <a:latin typeface="Arimo" panose="020B0604020202020204" pitchFamily="34" charset="0"/>
                <a:ea typeface="Arimo" panose="020B0604020202020204" pitchFamily="34" charset="0"/>
                <a:cs typeface="Arimo" panose="020B0604020202020204" pitchFamily="34" charset="0"/>
              </a:rPr>
              <a:t>. Può essere di difficile gestione; il trattamento preferibile è con aloperidolo o olanzapina i.m.</a:t>
            </a:r>
          </a:p>
          <a:p>
            <a:pPr marL="342900" indent="-342900" algn="just">
              <a:buClr>
                <a:srgbClr val="8A0000"/>
              </a:buClr>
              <a:buFont typeface="Arial" panose="020B0604020202020204" pitchFamily="34" charset="0"/>
              <a:buChar char="•"/>
            </a:pPr>
            <a:r>
              <a:rPr lang="it-IT" b="1">
                <a:latin typeface="Arimo" panose="020B0604020202020204" pitchFamily="34" charset="0"/>
                <a:ea typeface="Arimo" panose="020B0604020202020204" pitchFamily="34" charset="0"/>
                <a:cs typeface="Arimo" panose="020B0604020202020204" pitchFamily="34" charset="0"/>
              </a:rPr>
              <a:t>Sindrome astinenziale a esordio precoce</a:t>
            </a:r>
            <a:r>
              <a:rPr lang="it-IT">
                <a:latin typeface="Arimo" panose="020B0604020202020204" pitchFamily="34" charset="0"/>
                <a:ea typeface="Arimo" panose="020B0604020202020204" pitchFamily="34" charset="0"/>
                <a:cs typeface="Arimo" panose="020B0604020202020204" pitchFamily="34" charset="0"/>
              </a:rPr>
              <a:t>. Inizia entro le 24h dalla sospensione. Possono comparire sintomi somatici (tachicardia, ipertensione, sudorazione, tremori, febbre) e sintomi psichici (insonnia, irrequietezza, disforia, depressione, distraibilità)</a:t>
            </a:r>
          </a:p>
          <a:p>
            <a:pPr marL="342900" indent="-342900" algn="just">
              <a:buClr>
                <a:srgbClr val="8A0000"/>
              </a:buClr>
              <a:buFont typeface="Arial" panose="020B0604020202020204" pitchFamily="34" charset="0"/>
              <a:buChar char="•"/>
            </a:pPr>
            <a:r>
              <a:rPr lang="it-IT" b="1">
                <a:latin typeface="Arimo" panose="020B0604020202020204" pitchFamily="34" charset="0"/>
                <a:ea typeface="Arimo" panose="020B0604020202020204" pitchFamily="34" charset="0"/>
                <a:cs typeface="Arimo" panose="020B0604020202020204" pitchFamily="34" charset="0"/>
              </a:rPr>
              <a:t>Delirium tremens </a:t>
            </a:r>
            <a:r>
              <a:rPr lang="it-IT">
                <a:latin typeface="Arimo" panose="020B0604020202020204" pitchFamily="34" charset="0"/>
                <a:ea typeface="Arimo" panose="020B0604020202020204" pitchFamily="34" charset="0"/>
                <a:cs typeface="Arimo" panose="020B0604020202020204" pitchFamily="34" charset="0"/>
              </a:rPr>
              <a:t>generalmente dopo 2-7gg dalla sospensione, si verifica in circa il 5% dei pz in astinenza. Si caratterizza per tachipnea, sudorazione, tremori, febbre, allucinazioni vivide, macro e microzoopsia. Richiede continuo monitoraggio dei parametri clinici e vanno somministrate vitamina B1, B12, B6, folina. La sedazione, se necessaria, va fatta con BDZ e.v. e basse dosi di antipsicotico</a:t>
            </a:r>
          </a:p>
          <a:p>
            <a:pPr marL="342900" indent="-342900" algn="just">
              <a:buClr>
                <a:srgbClr val="8A0000"/>
              </a:buClr>
              <a:buFont typeface="Arial" panose="020B0604020202020204" pitchFamily="34" charset="0"/>
              <a:buChar char="•"/>
            </a:pPr>
            <a:r>
              <a:rPr lang="it-IT" b="1">
                <a:latin typeface="Arimo" panose="020B0604020202020204" pitchFamily="34" charset="0"/>
                <a:ea typeface="Arimo" panose="020B0604020202020204" pitchFamily="34" charset="0"/>
                <a:cs typeface="Arimo" panose="020B0604020202020204" pitchFamily="34" charset="0"/>
              </a:rPr>
              <a:t>Sindrome di Wernicke e sindrome di Korsakoff</a:t>
            </a:r>
            <a:r>
              <a:rPr lang="it-IT">
                <a:latin typeface="Arimo" panose="020B0604020202020204" pitchFamily="34" charset="0"/>
                <a:ea typeface="Arimo" panose="020B0604020202020204" pitchFamily="34" charset="0"/>
                <a:cs typeface="Arimo" panose="020B0604020202020204" pitchFamily="34" charset="0"/>
              </a:rPr>
              <a:t>: sono due encefalopatie da abuso cronico alcolico</a:t>
            </a:r>
          </a:p>
        </p:txBody>
      </p:sp>
    </p:spTree>
    <p:extLst>
      <p:ext uri="{BB962C8B-B14F-4D97-AF65-F5344CB8AC3E}">
        <p14:creationId xmlns:p14="http://schemas.microsoft.com/office/powerpoint/2010/main" val="1968484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107504" y="260648"/>
            <a:ext cx="8856984" cy="2246769"/>
          </a:xfrm>
          <a:prstGeom prst="rect">
            <a:avLst/>
          </a:prstGeom>
          <a:noFill/>
        </p:spPr>
        <p:txBody>
          <a:bodyPr wrap="square" rtlCol="0">
            <a:spAutoFit/>
          </a:bodyPr>
          <a:lstStyle/>
          <a:p>
            <a:r>
              <a:rPr lang="it-IT" sz="3600" b="1">
                <a:solidFill>
                  <a:srgbClr val="8A0000"/>
                </a:solidFill>
                <a:latin typeface="Arimo" panose="020B0604020202020204" pitchFamily="34" charset="0"/>
                <a:ea typeface="Arimo" panose="020B0604020202020204" pitchFamily="34" charset="0"/>
                <a:cs typeface="Arimo" panose="020B0604020202020204" pitchFamily="34" charset="0"/>
              </a:rPr>
              <a:t>    Urgenze da abuso alcolico</a:t>
            </a:r>
          </a:p>
          <a:p>
            <a:endParaRPr lang="it-IT" sz="1400" b="1">
              <a:solidFill>
                <a:srgbClr val="8A0000"/>
              </a:solidFill>
              <a:latin typeface="Arimo" panose="020B0604020202020204" pitchFamily="34" charset="0"/>
              <a:ea typeface="Arimo" panose="020B0604020202020204" pitchFamily="34" charset="0"/>
              <a:cs typeface="Arimo" panose="020B0604020202020204" pitchFamily="34" charset="0"/>
            </a:endParaRPr>
          </a:p>
          <a:p>
            <a:pPr marL="342900" indent="-342900" algn="just">
              <a:buClr>
                <a:srgbClr val="8A0000"/>
              </a:buClr>
              <a:buFont typeface="Arial" panose="020B0604020202020204" pitchFamily="34" charset="0"/>
              <a:buChar char="•"/>
            </a:pPr>
            <a:r>
              <a:rPr lang="it-IT">
                <a:latin typeface="Arimo" panose="020B0604020202020204" pitchFamily="34" charset="0"/>
                <a:ea typeface="Arimo" panose="020B0604020202020204" pitchFamily="34" charset="0"/>
                <a:cs typeface="Arimo" panose="020B0604020202020204" pitchFamily="34" charset="0"/>
              </a:rPr>
              <a:t>E’ necessaria un’anamnesi tossicologica e medica adeguata</a:t>
            </a:r>
          </a:p>
          <a:p>
            <a:pPr marL="342900" indent="-342900" algn="just">
              <a:buClr>
                <a:srgbClr val="8A0000"/>
              </a:buClr>
              <a:buFont typeface="Arial" panose="020B0604020202020204" pitchFamily="34" charset="0"/>
              <a:buChar char="•"/>
            </a:pPr>
            <a:r>
              <a:rPr lang="it-IT">
                <a:latin typeface="Arimo" panose="020B0604020202020204" pitchFamily="34" charset="0"/>
                <a:ea typeface="Arimo" panose="020B0604020202020204" pitchFamily="34" charset="0"/>
                <a:cs typeface="Arimo" panose="020B0604020202020204" pitchFamily="34" charset="0"/>
              </a:rPr>
              <a:t>Tra gli esami di laboratorio il livello dell’alcol ematico è relativo, e quanto ai rischi essi variano con la tolleranza individuale</a:t>
            </a:r>
          </a:p>
          <a:p>
            <a:pPr marL="342900" indent="-342900" algn="just">
              <a:buClr>
                <a:srgbClr val="8A0000"/>
              </a:buClr>
              <a:buFont typeface="Arial" panose="020B0604020202020204" pitchFamily="34" charset="0"/>
              <a:buChar char="•"/>
            </a:pPr>
            <a:r>
              <a:rPr lang="it-IT">
                <a:latin typeface="Arimo" panose="020B0604020202020204" pitchFamily="34" charset="0"/>
                <a:ea typeface="Arimo" panose="020B0604020202020204" pitchFamily="34" charset="0"/>
                <a:cs typeface="Arimo" panose="020B0604020202020204" pitchFamily="34" charset="0"/>
              </a:rPr>
              <a:t>In genere un’alcolemia di 100mg/dL si accompagna a segni di intossicazione; valori di 300 mg/dl  si associano a stupor, 400-500 mg  a perdita di coscienza</a:t>
            </a:r>
          </a:p>
        </p:txBody>
      </p:sp>
    </p:spTree>
    <p:extLst>
      <p:ext uri="{BB962C8B-B14F-4D97-AF65-F5344CB8AC3E}">
        <p14:creationId xmlns:p14="http://schemas.microsoft.com/office/powerpoint/2010/main" val="381590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iverso">
  <a:themeElements>
    <a:clrScheme name="Universo">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Universo">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niverso">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783</TotalTime>
  <Words>2575</Words>
  <Application>Microsoft Office PowerPoint</Application>
  <PresentationFormat>Presentazione su schermo (4:3)</PresentationFormat>
  <Paragraphs>169</Paragraphs>
  <Slides>18</Slides>
  <Notes>5</Notes>
  <HiddenSlides>0</HiddenSlides>
  <MMClips>0</MMClips>
  <ScaleCrop>false</ScaleCrop>
  <HeadingPairs>
    <vt:vector size="6" baseType="variant">
      <vt:variant>
        <vt:lpstr>Caratteri utilizzati</vt:lpstr>
      </vt:variant>
      <vt:variant>
        <vt:i4>8</vt:i4>
      </vt:variant>
      <vt:variant>
        <vt:lpstr>Tema</vt:lpstr>
      </vt:variant>
      <vt:variant>
        <vt:i4>1</vt:i4>
      </vt:variant>
      <vt:variant>
        <vt:lpstr>Titoli diapositive</vt:lpstr>
      </vt:variant>
      <vt:variant>
        <vt:i4>18</vt:i4>
      </vt:variant>
    </vt:vector>
  </HeadingPairs>
  <TitlesOfParts>
    <vt:vector size="27" baseType="lpstr">
      <vt:lpstr>Arial</vt:lpstr>
      <vt:lpstr>Arial Rounded MT Bold</vt:lpstr>
      <vt:lpstr>Arimo</vt:lpstr>
      <vt:lpstr>Calibri</vt:lpstr>
      <vt:lpstr>Franklin Gothic Book</vt:lpstr>
      <vt:lpstr>Perpetua</vt:lpstr>
      <vt:lpstr>Wingdings</vt:lpstr>
      <vt:lpstr>Wingdings 2</vt:lpstr>
      <vt:lpstr>Universo</vt:lpstr>
      <vt:lpstr>Le emergenze in psichiatria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emergenze in psichiatria</dc:title>
  <dc:creator>pc1</dc:creator>
  <cp:lastModifiedBy>ANNARITA BARONE</cp:lastModifiedBy>
  <cp:revision>51</cp:revision>
  <dcterms:created xsi:type="dcterms:W3CDTF">2016-11-15T19:51:44Z</dcterms:created>
  <dcterms:modified xsi:type="dcterms:W3CDTF">2019-12-08T17:55:25Z</dcterms:modified>
</cp:coreProperties>
</file>