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55" r:id="rId65"/>
    <p:sldId id="356" r:id="rId66"/>
    <p:sldId id="340" r:id="rId67"/>
    <p:sldId id="341" r:id="rId68"/>
    <p:sldId id="342" r:id="rId69"/>
    <p:sldId id="343" r:id="rId70"/>
    <p:sldId id="344" r:id="rId71"/>
    <p:sldId id="345" r:id="rId72"/>
    <p:sldId id="346" r:id="rId73"/>
    <p:sldId id="347" r:id="rId74"/>
    <p:sldId id="348" r:id="rId75"/>
    <p:sldId id="349" r:id="rId76"/>
    <p:sldId id="350" r:id="rId77"/>
    <p:sldId id="351" r:id="rId78"/>
    <p:sldId id="352" r:id="rId79"/>
    <p:sldId id="353" r:id="rId80"/>
    <p:sldId id="354" r:id="rId81"/>
    <p:sldId id="319" r:id="rId82"/>
    <p:sldId id="320" r:id="rId83"/>
    <p:sldId id="321" r:id="rId84"/>
    <p:sldId id="322" r:id="rId85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 snapToObjects="1">
      <p:cViewPr varScale="1">
        <p:scale>
          <a:sx n="37" d="100"/>
          <a:sy n="37" d="100"/>
        </p:scale>
        <p:origin x="-240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8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90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printerSettings" Target="printerSettings/printerSettings1.bin"/><Relationship Id="rId87" Type="http://schemas.openxmlformats.org/officeDocument/2006/relationships/presProps" Target="presProps.xml"/><Relationship Id="rId88" Type="http://schemas.openxmlformats.org/officeDocument/2006/relationships/viewProps" Target="viewProps.xml"/><Relationship Id="rId8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10/05/17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80087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10/05/17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06587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10/05/17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1669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10/05/17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4447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10/05/17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8637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10/05/17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68777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10/05/17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9433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10/05/17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969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Trascinare l'immagine su un segnaposto o fare clic sull'icona per aggiungerla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10/05/17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6264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10/05/17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0451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10/05/17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47352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53B40-526F-E64D-8931-D58EB56469AF}" type="datetimeFigureOut">
              <a:rPr lang="it-IT" smtClean="0"/>
              <a:t>10/05/17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3CB84-9987-4242-95A4-84B60E0BF5F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75820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Reazioni </a:t>
            </a:r>
            <a:r>
              <a:rPr lang="it-IT" dirty="0"/>
              <a:t>P</a:t>
            </a:r>
            <a:r>
              <a:rPr lang="it-IT" dirty="0" smtClean="0"/>
              <a:t>sicogene  </a:t>
            </a:r>
            <a:br>
              <a:rPr lang="it-IT" dirty="0" smtClean="0"/>
            </a:br>
            <a:r>
              <a:rPr lang="it-IT" dirty="0" smtClean="0"/>
              <a:t>Sviluppi di Personalità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/>
              <a:t>Sono </a:t>
            </a:r>
            <a:r>
              <a:rPr lang="it-IT" dirty="0"/>
              <a:t>quadri clinici che raggruppano condizioni psicopatologiche comprensibili nel campo cosciente, derivanti da abnorme reattività psichica a stimoli interni o esterni</a:t>
            </a:r>
          </a:p>
          <a:p>
            <a:r>
              <a:rPr lang="it-IT" dirty="0"/>
              <a:t>La base te</a:t>
            </a:r>
            <a:r>
              <a:rPr lang="it-IT" dirty="0" smtClean="0"/>
              <a:t>orica deriva da </a:t>
            </a:r>
            <a:r>
              <a:rPr lang="it-IT" dirty="0" err="1" smtClean="0"/>
              <a:t>Jaspers</a:t>
            </a:r>
            <a:r>
              <a:rPr lang="it-IT" dirty="0" smtClean="0"/>
              <a:t>, in particolare tra il comprendere (principio della motivazione psichica) e lo spiegare (principio della causalità psichica)</a:t>
            </a:r>
          </a:p>
          <a:p>
            <a:r>
              <a:rPr lang="it-IT" dirty="0" smtClean="0"/>
              <a:t>Questa suddivisione permette di scindere i fenomeni psicopatologici in:</a:t>
            </a:r>
          </a:p>
          <a:p>
            <a:pPr lvl="1"/>
            <a:r>
              <a:rPr lang="it-IT" dirty="0" smtClean="0"/>
              <a:t> i) comprensibili: fenomeni che seguono le leggi psicologiche, sono derivabili psicologicamente e motivati (reazioni e sviluppi abnormi)</a:t>
            </a:r>
          </a:p>
          <a:p>
            <a:pPr lvl="1"/>
            <a:r>
              <a:rPr lang="it-IT" dirty="0"/>
              <a:t>i</a:t>
            </a:r>
            <a:r>
              <a:rPr lang="it-IT" dirty="0" smtClean="0"/>
              <a:t>i) incomprensibili: non derivabili e non motivati, ma solo spiegabili causalmente (malattie, processi)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665500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Reazioni </a:t>
            </a:r>
            <a:r>
              <a:rPr lang="it-IT" dirty="0"/>
              <a:t>P</a:t>
            </a:r>
            <a:r>
              <a:rPr lang="it-IT" dirty="0" smtClean="0"/>
              <a:t>sicogene  </a:t>
            </a:r>
            <a:br>
              <a:rPr lang="it-IT" dirty="0" smtClean="0"/>
            </a:br>
            <a:r>
              <a:rPr lang="it-IT" dirty="0" smtClean="0"/>
              <a:t>Sviluppi di Personalità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In base a questa suddivisione teorica, le nevrosi non vanno inserite nella classe delle reazioni e degli sviluppi perché riconoscono motivazioni inconsce</a:t>
            </a:r>
          </a:p>
          <a:p>
            <a:r>
              <a:rPr lang="it-IT" dirty="0" smtClean="0"/>
              <a:t>Tuttavia, alcuni autori ancorati a posizioni di psicopatologia descrittivo-comprensiva riferita agli psichismi coscienti, anche le condizioni nevrotiche potrebbero essere “derivabili” psicologicamente in termini di reattività e struttura di personalità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40875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Reazioni </a:t>
            </a:r>
            <a:r>
              <a:rPr lang="it-IT" dirty="0"/>
              <a:t>P</a:t>
            </a:r>
            <a:r>
              <a:rPr lang="it-IT" dirty="0" smtClean="0"/>
              <a:t>sicogene  </a:t>
            </a:r>
            <a:br>
              <a:rPr lang="it-IT" dirty="0" smtClean="0"/>
            </a:br>
            <a:r>
              <a:rPr lang="it-IT" dirty="0" smtClean="0"/>
              <a:t>Sviluppi di Personalità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Una </a:t>
            </a:r>
            <a:r>
              <a:rPr lang="it-IT" b="1" dirty="0" smtClean="0"/>
              <a:t>reazione psicogena </a:t>
            </a:r>
            <a:r>
              <a:rPr lang="it-IT" dirty="0" smtClean="0"/>
              <a:t>segue un evento di particolare valore esistenziale (</a:t>
            </a:r>
            <a:r>
              <a:rPr lang="it-IT" i="1" dirty="0" smtClean="0"/>
              <a:t>erlebnis</a:t>
            </a:r>
            <a:r>
              <a:rPr lang="it-IT" dirty="0" smtClean="0"/>
              <a:t>), che entra in rapporto di comprensibilità con il senso ed il contenuto della reazione stessa e ne determina la tematica e il decorso</a:t>
            </a:r>
          </a:p>
          <a:p>
            <a:r>
              <a:rPr lang="it-IT" dirty="0" smtClean="0"/>
              <a:t>Per </a:t>
            </a:r>
            <a:r>
              <a:rPr lang="it-IT" i="1" dirty="0" smtClean="0"/>
              <a:t>erlebnis </a:t>
            </a:r>
            <a:r>
              <a:rPr lang="it-IT" dirty="0" smtClean="0"/>
              <a:t>si intende un evento ad elevato potenziale affettivo-emotivo </a:t>
            </a:r>
            <a:r>
              <a:rPr lang="it-IT" u="sng" dirty="0" smtClean="0"/>
              <a:t>soggettivo</a:t>
            </a:r>
            <a:r>
              <a:rPr lang="it-IT" dirty="0" smtClean="0"/>
              <a:t>, che assume un valore dinamico e determina una reazione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56286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Reazioni </a:t>
            </a:r>
            <a:r>
              <a:rPr lang="it-IT" dirty="0"/>
              <a:t>P</a:t>
            </a:r>
            <a:r>
              <a:rPr lang="it-IT" dirty="0" smtClean="0"/>
              <a:t>sicogene  </a:t>
            </a:r>
            <a:br>
              <a:rPr lang="it-IT" dirty="0" smtClean="0"/>
            </a:br>
            <a:r>
              <a:rPr lang="it-IT" dirty="0" smtClean="0"/>
              <a:t>Sviluppi di Personalità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L’</a:t>
            </a:r>
            <a:r>
              <a:rPr lang="it-IT" i="1" dirty="0" smtClean="0"/>
              <a:t>erlebnis</a:t>
            </a:r>
            <a:r>
              <a:rPr lang="it-IT" dirty="0" smtClean="0"/>
              <a:t> può essere:</a:t>
            </a:r>
          </a:p>
          <a:p>
            <a:pPr lvl="1"/>
            <a:r>
              <a:rPr lang="it-IT" i="1" dirty="0" smtClean="0"/>
              <a:t>Istantaneo</a:t>
            </a:r>
            <a:r>
              <a:rPr lang="it-IT" dirty="0" smtClean="0"/>
              <a:t>: ad azione dinamica puntiforme, localizzata nel tempo, di breve o brevissima durata</a:t>
            </a:r>
          </a:p>
          <a:p>
            <a:pPr lvl="1"/>
            <a:r>
              <a:rPr lang="it-IT" i="1" dirty="0" smtClean="0"/>
              <a:t>Ad azione protratta</a:t>
            </a:r>
            <a:r>
              <a:rPr lang="it-IT" dirty="0" smtClean="0"/>
              <a:t>: serie di avvenimenti o situazioni la cui azione dinamica si determina lentamente</a:t>
            </a:r>
          </a:p>
          <a:p>
            <a:pPr lvl="1"/>
            <a:r>
              <a:rPr lang="it-IT" i="1" dirty="0" smtClean="0"/>
              <a:t>Interiore</a:t>
            </a:r>
            <a:r>
              <a:rPr lang="it-IT" dirty="0" smtClean="0"/>
              <a:t>: eventi soggettivi, ad es. ricordi, immagini, stati d’animo</a:t>
            </a:r>
          </a:p>
          <a:p>
            <a:pPr lvl="1"/>
            <a:r>
              <a:rPr lang="it-IT" i="1" dirty="0" smtClean="0"/>
              <a:t>Esteriore</a:t>
            </a:r>
            <a:r>
              <a:rPr lang="it-IT" dirty="0" smtClean="0"/>
              <a:t>: eventi oggettivi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44331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Reazioni </a:t>
            </a:r>
            <a:r>
              <a:rPr lang="it-IT" dirty="0"/>
              <a:t>P</a:t>
            </a:r>
            <a:r>
              <a:rPr lang="it-IT" dirty="0" smtClean="0"/>
              <a:t>sicogene  </a:t>
            </a:r>
            <a:br>
              <a:rPr lang="it-IT" dirty="0" smtClean="0"/>
            </a:br>
            <a:r>
              <a:rPr lang="it-IT" dirty="0" smtClean="0"/>
              <a:t>Sviluppi di Personalità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Per </a:t>
            </a:r>
            <a:r>
              <a:rPr lang="it-IT" b="1" dirty="0" smtClean="0"/>
              <a:t>sviluppo di personalità </a:t>
            </a:r>
            <a:r>
              <a:rPr lang="it-IT" dirty="0" smtClean="0"/>
              <a:t>si intendono delle lente reazioni o trasformazioni patologiche della personalità </a:t>
            </a:r>
          </a:p>
          <a:p>
            <a:r>
              <a:rPr lang="it-IT" dirty="0" smtClean="0"/>
              <a:t>L’evoluzione dello sviluppo costituisce un continuum comprensibile che segue le leggi della causalità psicologica</a:t>
            </a:r>
          </a:p>
          <a:p>
            <a:r>
              <a:rPr lang="it-IT" dirty="0" smtClean="0"/>
              <a:t>Sia le reazioni che gli sviluppi sono strettamente legati alla struttura della personalità del soggetto, che ne influenza il determinismo della risposta e la configurazione clinica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27627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Reazioni </a:t>
            </a:r>
            <a:r>
              <a:rPr lang="it-IT" dirty="0"/>
              <a:t>P</a:t>
            </a:r>
            <a:r>
              <a:rPr lang="it-IT" dirty="0" smtClean="0"/>
              <a:t>sicogene 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Per </a:t>
            </a:r>
            <a:r>
              <a:rPr lang="it-IT" b="1" dirty="0" smtClean="0"/>
              <a:t>reazione psicogena </a:t>
            </a:r>
            <a:r>
              <a:rPr lang="it-IT" dirty="0" smtClean="0"/>
              <a:t>si intende dunque un quadro psicopatologico caratterizzato da risposta abnorme per intensità, durata o espressione clinica</a:t>
            </a:r>
          </a:p>
          <a:p>
            <a:r>
              <a:rPr lang="it-IT" dirty="0" smtClean="0"/>
              <a:t>Questa risposta si verifica in stretto rapporto cronologico e di comprensibilità con un avvenimento esterno o con un conflitto interiore (parzialmente o interamente cosciente)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719265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Reazioni </a:t>
            </a:r>
            <a:r>
              <a:rPr lang="it-IT" dirty="0"/>
              <a:t>P</a:t>
            </a:r>
            <a:r>
              <a:rPr lang="it-IT" dirty="0" smtClean="0"/>
              <a:t>sicogene 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0425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Le caratteristiche principali di una reazione psicogena sono dunque:</a:t>
            </a:r>
          </a:p>
          <a:p>
            <a:pPr lvl="1"/>
            <a:r>
              <a:rPr lang="it-IT" dirty="0" smtClean="0"/>
              <a:t>Esistenza di un nesso temporale tra stimolo ed insorgenza della sintomatologia</a:t>
            </a:r>
          </a:p>
          <a:p>
            <a:pPr lvl="1"/>
            <a:r>
              <a:rPr lang="it-IT" dirty="0" smtClean="0"/>
              <a:t>Presenza di un rapporto di comprensibilità intesa come possibilità di comprendere l’evento primitivo ed il suo effetto finale (cioè il quadro psicopatologico) attraverso una successione di motivazioni</a:t>
            </a:r>
          </a:p>
          <a:p>
            <a:pPr lvl="1"/>
            <a:r>
              <a:rPr lang="it-IT" dirty="0" smtClean="0"/>
              <a:t>Risposta ad avvenimenti esterni oggettivamente pregnanti che assumono un peculiare significato per l’individuo </a:t>
            </a:r>
            <a:r>
              <a:rPr lang="it-IT" i="1" dirty="0" smtClean="0"/>
              <a:t>oppure </a:t>
            </a:r>
            <a:r>
              <a:rPr lang="it-IT" dirty="0" smtClean="0"/>
              <a:t>a conflitti interiori consci di notevole intensità emotiva che non possono essere altrimenti elaborati o risolti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09967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Reazioni </a:t>
            </a:r>
            <a:r>
              <a:rPr lang="it-IT" dirty="0"/>
              <a:t>P</a:t>
            </a:r>
            <a:r>
              <a:rPr lang="it-IT" dirty="0" smtClean="0"/>
              <a:t>sicogene 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0425"/>
          </a:xfrm>
        </p:spPr>
        <p:txBody>
          <a:bodyPr>
            <a:normAutofit fontScale="92500" lnSpcReduction="20000"/>
          </a:bodyPr>
          <a:lstStyle/>
          <a:p>
            <a:r>
              <a:rPr lang="it-IT" i="1" dirty="0" smtClean="0"/>
              <a:t>Reazioni primitive di </a:t>
            </a:r>
            <a:r>
              <a:rPr lang="it-IT" i="1" dirty="0" err="1" smtClean="0"/>
              <a:t>Kretschmer</a:t>
            </a:r>
            <a:r>
              <a:rPr lang="it-IT" dirty="0" smtClean="0"/>
              <a:t>, anche definite reazioni psicogene psicopatiche</a:t>
            </a:r>
          </a:p>
          <a:p>
            <a:pPr marL="1182688" lvl="1" indent="-457200"/>
            <a:r>
              <a:rPr lang="it-IT" dirty="0" smtClean="0"/>
              <a:t>L’erlebnis è: 1) un evento traumatico catastrofico, che per la sua gravità o repentinità va oltre la possibilità di compenso dell’individuo; 2) uno stimolo oggettivamente modesto che si scarica però in una reazione immediata senza alcuna elaborazione da parte dell’Io</a:t>
            </a:r>
          </a:p>
          <a:p>
            <a:pPr marL="1182688" lvl="1" indent="-457200"/>
            <a:r>
              <a:rPr lang="it-IT" dirty="0" smtClean="0"/>
              <a:t>In entrambe queste situazioni, lo stimolo non va incontro ad una elaborazione intrapsichica ma agisce a livello biologico, determinando schemi di comportamento arcaici e ormai inadeguati, non controllabili dall’Io</a:t>
            </a:r>
          </a:p>
          <a:p>
            <a:pPr marL="725488" lvl="1" indent="0">
              <a:buNone/>
            </a:pPr>
            <a:endParaRPr lang="it-IT" dirty="0" smtClean="0"/>
          </a:p>
          <a:p>
            <a:pPr lvl="1"/>
            <a:endParaRPr lang="it-IT" i="1" dirty="0" smtClean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5078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Reazioni </a:t>
            </a:r>
            <a:r>
              <a:rPr lang="it-IT" dirty="0"/>
              <a:t>P</a:t>
            </a:r>
            <a:r>
              <a:rPr lang="it-IT" dirty="0" smtClean="0"/>
              <a:t>sicogene 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0425"/>
          </a:xfrm>
        </p:spPr>
        <p:txBody>
          <a:bodyPr>
            <a:normAutofit/>
          </a:bodyPr>
          <a:lstStyle/>
          <a:p>
            <a:r>
              <a:rPr lang="it-IT" i="1" dirty="0" smtClean="0"/>
              <a:t>Reazioni primitive di </a:t>
            </a:r>
            <a:r>
              <a:rPr lang="it-IT" i="1" dirty="0" err="1" smtClean="0"/>
              <a:t>Kretschmer</a:t>
            </a:r>
            <a:endParaRPr lang="it-IT" dirty="0"/>
          </a:p>
          <a:p>
            <a:pPr lvl="1"/>
            <a:r>
              <a:rPr lang="it-IT" dirty="0" smtClean="0"/>
              <a:t>Per il loro carattere primitivo, ricordano alcuni tipi di reazioni osservabili negli animali, e dunque potrebbero poggiare su un substrato filogenetico che si attiva ad un livello iponoico; in questo senso dunque potrebbero essere alquanto stereotipate</a:t>
            </a:r>
          </a:p>
          <a:p>
            <a:pPr lvl="1"/>
            <a:r>
              <a:rPr lang="it-IT" dirty="0" smtClean="0"/>
              <a:t>Tuttavia, i soggetti che vanno incontro a reazioni primitive hanno spesso peculiari caratteristiche personologiche </a:t>
            </a:r>
          </a:p>
          <a:p>
            <a:pPr lvl="1"/>
            <a:endParaRPr lang="it-IT" i="1" dirty="0" smtClean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766672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Reazioni </a:t>
            </a:r>
            <a:r>
              <a:rPr lang="it-IT" dirty="0"/>
              <a:t>P</a:t>
            </a:r>
            <a:r>
              <a:rPr lang="it-IT" dirty="0" smtClean="0"/>
              <a:t>sicogene 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0425"/>
          </a:xfrm>
        </p:spPr>
        <p:txBody>
          <a:bodyPr>
            <a:normAutofit fontScale="85000" lnSpcReduction="20000"/>
          </a:bodyPr>
          <a:lstStyle/>
          <a:p>
            <a:r>
              <a:rPr lang="it-IT" i="1" dirty="0" smtClean="0"/>
              <a:t>Reazioni di personalità di </a:t>
            </a:r>
            <a:r>
              <a:rPr lang="it-IT" i="1" dirty="0" err="1" smtClean="0"/>
              <a:t>Kretschmer</a:t>
            </a:r>
            <a:endParaRPr lang="it-IT" dirty="0"/>
          </a:p>
          <a:p>
            <a:pPr lvl="1"/>
            <a:r>
              <a:rPr lang="it-IT" dirty="0" smtClean="0"/>
              <a:t>Si manifestano in seguito ad eventi di rilievo obiettivo modesto, ma dotati di particolare significato emozionale soggettivo</a:t>
            </a:r>
          </a:p>
          <a:p>
            <a:pPr lvl="1"/>
            <a:r>
              <a:rPr lang="it-IT" dirty="0" smtClean="0"/>
              <a:t>Questo </a:t>
            </a:r>
            <a:r>
              <a:rPr lang="it-IT" i="1" u="sng" dirty="0" smtClean="0"/>
              <a:t>evento chiave </a:t>
            </a:r>
            <a:r>
              <a:rPr lang="it-IT" dirty="0" smtClean="0"/>
              <a:t>o </a:t>
            </a:r>
            <a:r>
              <a:rPr lang="it-IT" i="1" u="sng" dirty="0" smtClean="0"/>
              <a:t>evento trigger </a:t>
            </a:r>
            <a:r>
              <a:rPr lang="it-IT" dirty="0" smtClean="0"/>
              <a:t>incide specificamente su zone fragili della personalità ed assume un chiaro valore patogeno</a:t>
            </a:r>
          </a:p>
          <a:p>
            <a:pPr lvl="1"/>
            <a:r>
              <a:rPr lang="it-IT" dirty="0" smtClean="0"/>
              <a:t>In genere intervengono in soggetti con disarmonie affettive, con conflittualità </a:t>
            </a:r>
            <a:r>
              <a:rPr lang="it-IT" dirty="0" err="1" smtClean="0"/>
              <a:t>intrapsichice</a:t>
            </a:r>
            <a:r>
              <a:rPr lang="it-IT" dirty="0" smtClean="0"/>
              <a:t> coperte ma non risolte, o con </a:t>
            </a:r>
            <a:r>
              <a:rPr lang="it-IT" dirty="0" err="1" smtClean="0"/>
              <a:t>iper</a:t>
            </a:r>
            <a:r>
              <a:rPr lang="it-IT" dirty="0" smtClean="0"/>
              <a:t>-reattività per condizioni patologiche</a:t>
            </a:r>
          </a:p>
          <a:p>
            <a:pPr lvl="1"/>
            <a:r>
              <a:rPr lang="it-IT" dirty="0" smtClean="0"/>
              <a:t>In questo genere di reazioni c’è un periodo prolungato di ritenzione e di elaborazione dell’evento, producendo poi risposte abnormi per durata e/o intensità ed eterogenee dal punto di vista clinico</a:t>
            </a:r>
            <a:r>
              <a:rPr lang="it-IT" i="1" u="sng" dirty="0" smtClean="0"/>
              <a:t> 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82921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Reazioni </a:t>
            </a:r>
            <a:r>
              <a:rPr lang="it-IT" dirty="0"/>
              <a:t>P</a:t>
            </a:r>
            <a:r>
              <a:rPr lang="it-IT" dirty="0" smtClean="0"/>
              <a:t>sicogene 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0425"/>
          </a:xfrm>
        </p:spPr>
        <p:txBody>
          <a:bodyPr>
            <a:normAutofit fontScale="85000" lnSpcReduction="20000"/>
          </a:bodyPr>
          <a:lstStyle/>
          <a:p>
            <a:r>
              <a:rPr lang="it-IT" i="1" dirty="0" smtClean="0"/>
              <a:t>Reazioni di personalità di </a:t>
            </a:r>
            <a:r>
              <a:rPr lang="it-IT" i="1" dirty="0" err="1" smtClean="0"/>
              <a:t>Kretschmer</a:t>
            </a:r>
            <a:endParaRPr lang="it-IT" dirty="0"/>
          </a:p>
          <a:p>
            <a:pPr lvl="1"/>
            <a:r>
              <a:rPr lang="it-IT" dirty="0" smtClean="0"/>
              <a:t>Si manifestano in seguito ad eventi di rilievo obiettivo modesto, ma dotati di particolare significato emozionale soggettivo</a:t>
            </a:r>
          </a:p>
          <a:p>
            <a:pPr lvl="1"/>
            <a:r>
              <a:rPr lang="it-IT" dirty="0" smtClean="0"/>
              <a:t>Questo </a:t>
            </a:r>
            <a:r>
              <a:rPr lang="it-IT" i="1" u="sng" dirty="0" smtClean="0"/>
              <a:t>evento chiave </a:t>
            </a:r>
            <a:r>
              <a:rPr lang="it-IT" dirty="0" smtClean="0"/>
              <a:t>o </a:t>
            </a:r>
            <a:r>
              <a:rPr lang="it-IT" i="1" u="sng" dirty="0" smtClean="0"/>
              <a:t>evento trigger </a:t>
            </a:r>
            <a:r>
              <a:rPr lang="it-IT" dirty="0" smtClean="0"/>
              <a:t>incide specificamente su zone fragili della personalità ed assume un chiaro valore patogeno</a:t>
            </a:r>
          </a:p>
          <a:p>
            <a:pPr lvl="1"/>
            <a:r>
              <a:rPr lang="it-IT" dirty="0" smtClean="0"/>
              <a:t>In genere intervengono in soggetti con disarmonie affettive, con </a:t>
            </a:r>
            <a:r>
              <a:rPr lang="it-IT" dirty="0" err="1" smtClean="0"/>
              <a:t>conflittualitàintrapsichice</a:t>
            </a:r>
            <a:r>
              <a:rPr lang="it-IT" dirty="0" smtClean="0"/>
              <a:t> coperte ma non risolte, o con </a:t>
            </a:r>
            <a:r>
              <a:rPr lang="it-IT" dirty="0" err="1" smtClean="0"/>
              <a:t>iper</a:t>
            </a:r>
            <a:r>
              <a:rPr lang="it-IT" dirty="0" smtClean="0"/>
              <a:t>-reattività per condizioni patologiche</a:t>
            </a:r>
          </a:p>
          <a:p>
            <a:pPr lvl="1"/>
            <a:r>
              <a:rPr lang="it-IT" dirty="0" smtClean="0"/>
              <a:t>In questo genere di reazioni c’è un periodo prolungato di ritenzione e di elaborazione dell’evento, producendo poi risposte abnormi per durata e/o intensità ed eterogenee dal punto di vista clinico</a:t>
            </a:r>
            <a:r>
              <a:rPr lang="it-IT" i="1" u="sng" dirty="0" smtClean="0"/>
              <a:t> 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859779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Reazioni Abnormi Primitive</a:t>
            </a:r>
            <a:br>
              <a:rPr lang="it-IT" dirty="0" smtClean="0"/>
            </a:br>
            <a:r>
              <a:rPr lang="it-IT" dirty="0" smtClean="0"/>
              <a:t>A. Reazioni da Spavento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0425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Sono reazioni psicogene istintive in seguito ad eventi traumatici di notevole intensità</a:t>
            </a:r>
          </a:p>
          <a:p>
            <a:r>
              <a:rPr lang="it-IT" dirty="0" smtClean="0"/>
              <a:t>Il carattere abnorme è costituito dalla intensità sproporzionata dei sintomi, che rappresentano una esacerbazione della sindrome emotivo-vegetativa della paura</a:t>
            </a:r>
          </a:p>
          <a:p>
            <a:r>
              <a:rPr lang="it-IT" dirty="0" smtClean="0"/>
              <a:t>Quadro </a:t>
            </a:r>
            <a:r>
              <a:rPr lang="it-IT" i="1" dirty="0" smtClean="0"/>
              <a:t>preminentemente vegetativo</a:t>
            </a:r>
            <a:r>
              <a:rPr lang="it-IT" dirty="0" smtClean="0"/>
              <a:t>, con risposte di tipo organico (tremore, tachicardia, sudorazione, ipotensione, collasso) </a:t>
            </a:r>
          </a:p>
          <a:p>
            <a:r>
              <a:rPr lang="it-IT" dirty="0" smtClean="0"/>
              <a:t>Quadro </a:t>
            </a:r>
            <a:r>
              <a:rPr lang="it-IT" i="1" dirty="0" smtClean="0"/>
              <a:t>acinetico-stuporoso</a:t>
            </a:r>
            <a:r>
              <a:rPr lang="it-IT" dirty="0" smtClean="0"/>
              <a:t> che ricorda il riflesso di immobilizzazione dell’animale: il soggetto appare perplesso, incapace di iniziativa e di qualsiasi tentativo di difesa o fuga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651810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Reazioni Abnormi Primitive</a:t>
            </a:r>
            <a:br>
              <a:rPr lang="it-IT" dirty="0" smtClean="0"/>
            </a:br>
            <a:r>
              <a:rPr lang="it-IT" dirty="0" smtClean="0"/>
              <a:t>A. Reazioni da Spavento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0425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Quadro </a:t>
            </a:r>
            <a:r>
              <a:rPr lang="it-IT" i="1" dirty="0" smtClean="0"/>
              <a:t>ipercinetico-crepuscolare: </a:t>
            </a:r>
            <a:r>
              <a:rPr lang="it-IT" dirty="0" smtClean="0"/>
              <a:t>caratterizzato da “fughe cieche”, incoerenti e inadeguate alla situazione, con restringimento crepuscolare della coscienza ed amnesia parziale o totale post-critica</a:t>
            </a:r>
          </a:p>
          <a:p>
            <a:r>
              <a:rPr lang="it-IT" dirty="0" smtClean="0"/>
              <a:t>In tutti questi casi, la liberazione di meccanismi iponoici e ipobulici può condurre a veri e propri fenomeni isterici (dissociativi o conversivi), per elaborazione </a:t>
            </a:r>
            <a:r>
              <a:rPr lang="it-IT" dirty="0" err="1" smtClean="0"/>
              <a:t>extracosciente</a:t>
            </a:r>
            <a:r>
              <a:rPr lang="it-IT" dirty="0" smtClean="0"/>
              <a:t> di complessi affettivi 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956451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Reazioni Abnormi Primitive</a:t>
            </a:r>
            <a:br>
              <a:rPr lang="it-IT" dirty="0" smtClean="0"/>
            </a:br>
            <a:r>
              <a:rPr lang="it-IT" dirty="0" smtClean="0"/>
              <a:t>B. Reazioni Esplosive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0425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La carica affettiva indotta dall’Erlebnis non viene controllata né sottoposta al controllo dell’Io e si scarica con rapidità e immediatezza</a:t>
            </a:r>
          </a:p>
          <a:p>
            <a:r>
              <a:rPr lang="it-IT" dirty="0" smtClean="0"/>
              <a:t>In genere si verificano in risposta a stimolazioni minime o irrilevanti e sono spesso precedute da un periodo di tensione</a:t>
            </a:r>
          </a:p>
          <a:p>
            <a:r>
              <a:rPr lang="it-IT" dirty="0" smtClean="0"/>
              <a:t>La reazione è di breve o brevissima durata e si manifesta in un accesso di rabbia o di violenza verso persone o cose, a volte in condotte autolesive</a:t>
            </a:r>
          </a:p>
        </p:txBody>
      </p:sp>
    </p:spTree>
    <p:extLst>
      <p:ext uri="{BB962C8B-B14F-4D97-AF65-F5344CB8AC3E}">
        <p14:creationId xmlns:p14="http://schemas.microsoft.com/office/powerpoint/2010/main" val="35346644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Reazioni Abnormi Primitive</a:t>
            </a:r>
            <a:br>
              <a:rPr lang="it-IT" dirty="0" smtClean="0"/>
            </a:br>
            <a:r>
              <a:rPr lang="it-IT" dirty="0" smtClean="0"/>
              <a:t>C. Reazioni a Corto Circuito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0425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Sono reazioni a fenomenologia più complessa e struttura delle reazioni esplosive, in genere anche di maggiore durata</a:t>
            </a:r>
          </a:p>
          <a:p>
            <a:r>
              <a:rPr lang="it-IT" dirty="0" smtClean="0"/>
              <a:t>L’esperienza emotiva soggettivamente scatenante emerge da situazioni conflittuali ed irrompe con immediatezza al di fuori del controllo dell’Io</a:t>
            </a:r>
          </a:p>
          <a:p>
            <a:r>
              <a:rPr lang="it-IT" dirty="0" smtClean="0"/>
              <a:t>Si scatenano dunque manifestazioni motorie impulsive (scoppi d’ira, rabbia cieca, aggressività, ecc.)</a:t>
            </a:r>
          </a:p>
        </p:txBody>
      </p:sp>
    </p:spTree>
    <p:extLst>
      <p:ext uri="{BB962C8B-B14F-4D97-AF65-F5344CB8AC3E}">
        <p14:creationId xmlns:p14="http://schemas.microsoft.com/office/powerpoint/2010/main" val="2288304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Reazioni Abnormi Primitive</a:t>
            </a:r>
            <a:br>
              <a:rPr lang="it-IT" dirty="0" smtClean="0"/>
            </a:br>
            <a:r>
              <a:rPr lang="it-IT" dirty="0" smtClean="0"/>
              <a:t>C. Reazioni a Corto Circuito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0425"/>
          </a:xfrm>
        </p:spPr>
        <p:txBody>
          <a:bodyPr>
            <a:normAutofit/>
          </a:bodyPr>
          <a:lstStyle/>
          <a:p>
            <a:r>
              <a:rPr lang="it-IT" dirty="0" smtClean="0"/>
              <a:t>Spesso si svolgono in uno stato crepuscolare di coscienza, a testimonianza della prevalenza di meccanismi iponoici nel determinismo</a:t>
            </a:r>
          </a:p>
          <a:p>
            <a:r>
              <a:rPr lang="it-IT" dirty="0" smtClean="0"/>
              <a:t>Si verificano soprattutto in soggetti giovani, in ritardi mentali, pazienti con cerebropatie, alcolisti, personalità abnormi</a:t>
            </a:r>
          </a:p>
          <a:p>
            <a:r>
              <a:rPr lang="it-IT" dirty="0" smtClean="0"/>
              <a:t>Possono insorgere brutalmente o essere precedute da un periodo di tensione emotiva e di stato affettivo disforico-ansioso</a:t>
            </a:r>
          </a:p>
          <a:p>
            <a:pPr marL="0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0756577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Reazioni Abnormi Primitive</a:t>
            </a:r>
            <a:br>
              <a:rPr lang="it-IT" dirty="0" smtClean="0"/>
            </a:br>
            <a:r>
              <a:rPr lang="it-IT" dirty="0" smtClean="0"/>
              <a:t>C. Reazioni a Corto Circuito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0425"/>
          </a:xfrm>
        </p:spPr>
        <p:txBody>
          <a:bodyPr>
            <a:normAutofit/>
          </a:bodyPr>
          <a:lstStyle/>
          <a:p>
            <a:r>
              <a:rPr lang="it-IT" dirty="0" smtClean="0"/>
              <a:t>Il rapporto con la situazione ambientale o con l’accadimento causale non è sempre facilmente </a:t>
            </a:r>
            <a:r>
              <a:rPr lang="it-IT" dirty="0" err="1" smtClean="0"/>
              <a:t>coglibile</a:t>
            </a:r>
            <a:endParaRPr lang="it-IT" dirty="0" smtClean="0"/>
          </a:p>
          <a:p>
            <a:r>
              <a:rPr lang="it-IT" dirty="0" smtClean="0"/>
              <a:t>Quadri tipici sono quelli della impulsività violenta </a:t>
            </a:r>
          </a:p>
          <a:p>
            <a:r>
              <a:rPr lang="it-IT" dirty="0" smtClean="0"/>
              <a:t>Vi rientrano anche i quadri di </a:t>
            </a:r>
            <a:r>
              <a:rPr lang="it-IT" dirty="0" err="1" smtClean="0"/>
              <a:t>discontrollo</a:t>
            </a:r>
            <a:r>
              <a:rPr lang="it-IT" dirty="0" smtClean="0"/>
              <a:t> come impulsi omicidi, impulsi suicidi, piromania, ecc. </a:t>
            </a: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8812768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Reazioni Abnormi di Personalità</a:t>
            </a:r>
            <a:br>
              <a:rPr lang="it-IT" dirty="0" smtClean="0"/>
            </a:br>
            <a:r>
              <a:rPr lang="it-IT" dirty="0" smtClean="0"/>
              <a:t>A. Reazione Depressiva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Si manifesta in seguito ad un evento di particolare significato esistenziale, vissuto in un’intensa atmosfera emotivo-affettiva</a:t>
            </a:r>
          </a:p>
          <a:p>
            <a:r>
              <a:rPr lang="it-IT" dirty="0" smtClean="0"/>
              <a:t>La tematica ed il decorso dello stato depressivo sono in stretto rapporto di comprensibilità e derivabilità con il senso ed il contenuto dell’evento</a:t>
            </a:r>
          </a:p>
          <a:p>
            <a:r>
              <a:rPr lang="it-IT" dirty="0" smtClean="0"/>
              <a:t>Altri contrassegni sono: la mancata frattura del divenire psichico (tipica delle forme endogene processuali); la possibile risposta alla psicoterapia; il decorso in genere non protratto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141806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Reazioni Abnormi di Personalità</a:t>
            </a:r>
            <a:br>
              <a:rPr lang="it-IT" dirty="0"/>
            </a:br>
            <a:r>
              <a:rPr lang="it-IT" dirty="0"/>
              <a:t>A. Reazione Depressiva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Tra gli aspetti psicopatologici distintivi rispetto alle forme endogene: l’ansia invece della inibizione motoria; il sentimento di tristezza vissuto a livello psichico invece della tristezza vitale; il rapporto con precisi eventi invece della assenza di motivazioni</a:t>
            </a:r>
          </a:p>
          <a:p>
            <a:r>
              <a:rPr lang="it-IT" dirty="0" smtClean="0"/>
              <a:t>Tuttavia, forme reattive possono poi evolvere in quadri più simili a depressione melanconica </a:t>
            </a:r>
            <a:r>
              <a:rPr lang="it-IT" dirty="0" err="1" smtClean="0"/>
              <a:t>endoreattiva</a:t>
            </a:r>
            <a:r>
              <a:rPr lang="it-IT" dirty="0" smtClean="0"/>
              <a:t>, per coinvolgimento dell’</a:t>
            </a:r>
            <a:r>
              <a:rPr lang="it-IT" dirty="0" err="1" smtClean="0"/>
              <a:t>untergrund</a:t>
            </a:r>
            <a:r>
              <a:rPr lang="it-IT" dirty="0" smtClean="0"/>
              <a:t> (il fondo affettivo non conoscibile)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241548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Reazioni Abnormi di Personalità</a:t>
            </a:r>
            <a:br>
              <a:rPr lang="it-IT" dirty="0"/>
            </a:br>
            <a:r>
              <a:rPr lang="it-IT" dirty="0"/>
              <a:t>A. Reazione Depressiva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t-IT" dirty="0" smtClean="0"/>
              <a:t>Tra gli aspetti psicopatologici distintivi rispetto alle forme endogene: l’ansia invece della inibizione motoria; il sentimento di tristezza vissuto a livello psichico invece della tristezza vitale; il rapporto con precisi eventi invece della assenza di motivazioni</a:t>
            </a:r>
          </a:p>
          <a:p>
            <a:r>
              <a:rPr lang="it-IT" dirty="0" smtClean="0"/>
              <a:t>Tuttavia, forme reattive possono poi evolvere in quadri più simili a depressione melanconica </a:t>
            </a:r>
            <a:r>
              <a:rPr lang="it-IT" dirty="0" err="1" smtClean="0"/>
              <a:t>endoreattiva</a:t>
            </a:r>
            <a:r>
              <a:rPr lang="it-IT" dirty="0" smtClean="0"/>
              <a:t>, per coinvolgimento dell’</a:t>
            </a:r>
            <a:r>
              <a:rPr lang="it-IT" dirty="0" err="1" smtClean="0"/>
              <a:t>untergrund</a:t>
            </a:r>
            <a:r>
              <a:rPr lang="it-IT" dirty="0" smtClean="0"/>
              <a:t> (il fondo affettivo non conoscibile); questi quadri prendono il nome di </a:t>
            </a:r>
            <a:r>
              <a:rPr lang="it-IT" i="1" dirty="0" smtClean="0"/>
              <a:t>reazioni depressive </a:t>
            </a:r>
            <a:r>
              <a:rPr lang="it-IT" i="1" dirty="0" err="1" smtClean="0"/>
              <a:t>endoreattive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467808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Reazioni Abnormi di Personalità</a:t>
            </a:r>
            <a:br>
              <a:rPr lang="it-IT" dirty="0"/>
            </a:br>
            <a:r>
              <a:rPr lang="it-IT" dirty="0"/>
              <a:t>A. Reazione Depressiva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i="1" dirty="0" smtClean="0"/>
              <a:t>Depressioni reattive vitalizzate: </a:t>
            </a:r>
            <a:r>
              <a:rPr lang="it-IT" dirty="0" smtClean="0"/>
              <a:t>sono reazioni depressive ad erlebnis, che però dopo un certo periodo di tempo presentano una modificazione del quadro clinico, con caratteristiche non più distinguibili da una depressione endogena</a:t>
            </a:r>
          </a:p>
          <a:p>
            <a:r>
              <a:rPr lang="it-IT" dirty="0" smtClean="0"/>
              <a:t>Si parla in questi casi di “</a:t>
            </a:r>
            <a:r>
              <a:rPr lang="it-IT" dirty="0" err="1" smtClean="0"/>
              <a:t>vitalizzazione</a:t>
            </a:r>
            <a:r>
              <a:rPr lang="it-IT" dirty="0" smtClean="0"/>
              <a:t>” perché vengono colpiti i sentimenti vitali</a:t>
            </a:r>
          </a:p>
          <a:p>
            <a:r>
              <a:rPr lang="it-IT" dirty="0" smtClean="0"/>
              <a:t>La trasformazione non è determinata dalla natura ed entità dell’evento scatenante quanto dalla struttura personologica del paziente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997508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Reazioni Abnormi di Personalità</a:t>
            </a:r>
            <a:br>
              <a:rPr lang="it-IT" dirty="0"/>
            </a:br>
            <a:r>
              <a:rPr lang="it-IT" dirty="0"/>
              <a:t>A. Reazione Depressiva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31048"/>
          </a:xfrm>
        </p:spPr>
        <p:txBody>
          <a:bodyPr>
            <a:normAutofit fontScale="85000" lnSpcReduction="20000"/>
          </a:bodyPr>
          <a:lstStyle/>
          <a:p>
            <a:r>
              <a:rPr lang="it-IT" i="1" dirty="0" smtClean="0"/>
              <a:t>Depressioni </a:t>
            </a:r>
            <a:r>
              <a:rPr lang="it-IT" i="1" dirty="0" err="1" smtClean="0"/>
              <a:t>endoreattive</a:t>
            </a:r>
            <a:r>
              <a:rPr lang="it-IT" i="1" dirty="0" smtClean="0"/>
              <a:t> di </a:t>
            </a:r>
            <a:r>
              <a:rPr lang="it-IT" i="1" dirty="0" err="1" smtClean="0"/>
              <a:t>Weitbrecht</a:t>
            </a:r>
            <a:r>
              <a:rPr lang="it-IT" i="1" dirty="0" smtClean="0"/>
              <a:t>: </a:t>
            </a:r>
            <a:r>
              <a:rPr lang="it-IT" dirty="0" smtClean="0"/>
              <a:t>sono simili alle precedenti. Vengono attivate da erlebnis di natura psichica o somatica e solo fino a un certo punto comprensibili psicologicamente; successivamente sono spiegabili solo causalmente</a:t>
            </a:r>
          </a:p>
          <a:p>
            <a:r>
              <a:rPr lang="it-IT" i="1" dirty="0" smtClean="0"/>
              <a:t>Depressione esistenziale di </a:t>
            </a:r>
            <a:r>
              <a:rPr lang="it-IT" i="1" dirty="0" err="1" smtClean="0"/>
              <a:t>Hafner</a:t>
            </a:r>
            <a:r>
              <a:rPr lang="it-IT" i="1" dirty="0" smtClean="0"/>
              <a:t>: </a:t>
            </a:r>
            <a:r>
              <a:rPr lang="it-IT" dirty="0" smtClean="0"/>
              <a:t>depressione vitalizzata in cui l’erlebnis è un evento psicogeno, cioè la perdita o l’impossibilità di realizzare valori esistenziali che costituiscono dei pilastri portanti della struttura soggettiva</a:t>
            </a:r>
          </a:p>
          <a:p>
            <a:r>
              <a:rPr lang="it-IT" dirty="0" smtClean="0"/>
              <a:t>Numerose depressioni dell’età involutiva sono delle depressioni vitalizzate a genesi </a:t>
            </a:r>
            <a:r>
              <a:rPr lang="it-IT" dirty="0" err="1" smtClean="0"/>
              <a:t>psico</a:t>
            </a:r>
            <a:r>
              <a:rPr lang="it-IT" dirty="0" smtClean="0"/>
              <a:t>- o </a:t>
            </a:r>
            <a:r>
              <a:rPr lang="it-IT" dirty="0" err="1" smtClean="0"/>
              <a:t>somato</a:t>
            </a:r>
            <a:r>
              <a:rPr lang="it-IT" dirty="0" smtClean="0"/>
              <a:t>-reattiva 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35710807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Reazioni Abnormi di Personalità</a:t>
            </a:r>
            <a:br>
              <a:rPr lang="it-IT" dirty="0"/>
            </a:br>
            <a:r>
              <a:rPr lang="it-IT" dirty="0" smtClean="0"/>
              <a:t>B. </a:t>
            </a:r>
            <a:r>
              <a:rPr lang="it-IT" dirty="0"/>
              <a:t>Reazione </a:t>
            </a:r>
            <a:r>
              <a:rPr lang="it-IT" dirty="0" smtClean="0"/>
              <a:t>Ansiosa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Si manifesta a seguito di eventi esistenziali con intensa risonanza affettiva in soggetti con personalità fragile, insicura, con conflittualità intrapsichiche</a:t>
            </a:r>
          </a:p>
          <a:p>
            <a:r>
              <a:rPr lang="it-IT" dirty="0" smtClean="0"/>
              <a:t>Sono presenti i tratti dell’ansia (fino a quadri panici) e associati manifestazioni fobiche, isteriche, o somatiche</a:t>
            </a:r>
          </a:p>
          <a:p>
            <a:r>
              <a:rPr lang="it-IT" dirty="0" smtClean="0"/>
              <a:t>Possono rappresentare l’esordio di schizofrenia o patologia affettiva, soprattutto in prima adolescenza</a:t>
            </a:r>
          </a:p>
          <a:p>
            <a:r>
              <a:rPr lang="it-IT" dirty="0" smtClean="0"/>
              <a:t>Nelle fasi più avanzate, possono evolvere in quadri nevrotici (fobici o isterici) oppure psicosomatici</a:t>
            </a:r>
          </a:p>
        </p:txBody>
      </p:sp>
    </p:spTree>
    <p:extLst>
      <p:ext uri="{BB962C8B-B14F-4D97-AF65-F5344CB8AC3E}">
        <p14:creationId xmlns:p14="http://schemas.microsoft.com/office/powerpoint/2010/main" val="4077433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Reazioni Abnormi di Personalità</a:t>
            </a:r>
            <a:br>
              <a:rPr lang="it-IT" dirty="0"/>
            </a:br>
            <a:r>
              <a:rPr lang="it-IT" dirty="0"/>
              <a:t>C</a:t>
            </a:r>
            <a:r>
              <a:rPr lang="it-IT" dirty="0" smtClean="0"/>
              <a:t>. </a:t>
            </a:r>
            <a:r>
              <a:rPr lang="it-IT" dirty="0"/>
              <a:t>Reazione </a:t>
            </a:r>
            <a:r>
              <a:rPr lang="it-IT" dirty="0" smtClean="0"/>
              <a:t>da Isolamento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Si osservano in detenuti, soggetti con menomazioni sensoriali (cecità, sordità), soggetti isolati per motivi linguistici</a:t>
            </a:r>
          </a:p>
          <a:p>
            <a:r>
              <a:rPr lang="it-IT" dirty="0" smtClean="0"/>
              <a:t>Si osserva spesso un quadro prodromico: coartazione affettiva, polarizzazione ipocondriaca, malumore, insonnia</a:t>
            </a:r>
          </a:p>
          <a:p>
            <a:r>
              <a:rPr lang="it-IT" dirty="0" smtClean="0"/>
              <a:t>Successivamente compaiono eccitamento motorio, idee deliranti a contenuto persecutorio, </a:t>
            </a:r>
            <a:r>
              <a:rPr lang="it-IT" dirty="0" err="1" smtClean="0"/>
              <a:t>dispercezioni</a:t>
            </a:r>
            <a:r>
              <a:rPr lang="it-IT" dirty="0" smtClean="0"/>
              <a:t> più spesso </a:t>
            </a:r>
            <a:r>
              <a:rPr lang="it-IT" dirty="0" err="1" smtClean="0"/>
              <a:t>illusionali</a:t>
            </a:r>
            <a:r>
              <a:rPr lang="it-IT" dirty="0" smtClean="0"/>
              <a:t>, alterazioni crepuscolari dello stato di coscienza</a:t>
            </a:r>
          </a:p>
        </p:txBody>
      </p:sp>
    </p:spTree>
    <p:extLst>
      <p:ext uri="{BB962C8B-B14F-4D97-AF65-F5344CB8AC3E}">
        <p14:creationId xmlns:p14="http://schemas.microsoft.com/office/powerpoint/2010/main" val="38647353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Reazioni Abnormi di Personalità</a:t>
            </a:r>
            <a:br>
              <a:rPr lang="it-IT" dirty="0"/>
            </a:br>
            <a:r>
              <a:rPr lang="it-IT" dirty="0"/>
              <a:t>C</a:t>
            </a:r>
            <a:r>
              <a:rPr lang="it-IT" dirty="0" smtClean="0"/>
              <a:t>. </a:t>
            </a:r>
            <a:r>
              <a:rPr lang="it-IT" dirty="0"/>
              <a:t>Reazione </a:t>
            </a:r>
            <a:r>
              <a:rPr lang="it-IT" dirty="0" smtClean="0"/>
              <a:t>da Isolamento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I temi persecutori, di veneficio, di nocumento, </a:t>
            </a:r>
            <a:r>
              <a:rPr lang="it-IT" dirty="0" err="1" smtClean="0"/>
              <a:t>ecc</a:t>
            </a:r>
            <a:r>
              <a:rPr lang="it-IT" dirty="0" smtClean="0"/>
              <a:t>, possono essere variamente commisti a temi di innocenza e/o di grazia</a:t>
            </a:r>
          </a:p>
          <a:p>
            <a:r>
              <a:rPr lang="it-IT" dirty="0" smtClean="0"/>
              <a:t>Il quadro recede, di solito, rapidamente in seguito alla cessazione dello stato di isolamento</a:t>
            </a:r>
          </a:p>
          <a:p>
            <a:r>
              <a:rPr lang="it-IT" dirty="0" smtClean="0"/>
              <a:t>Nei pazienti con isolamento sensoriale o linguistico sono presenti false interpretazioni deliranti della realtà, allucinazioni uditive (soprattutto nei sordi), derealizzazione</a:t>
            </a:r>
          </a:p>
        </p:txBody>
      </p:sp>
    </p:spTree>
    <p:extLst>
      <p:ext uri="{BB962C8B-B14F-4D97-AF65-F5344CB8AC3E}">
        <p14:creationId xmlns:p14="http://schemas.microsoft.com/office/powerpoint/2010/main" val="15912073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Sviluppo Abnorme di Personalità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Si caratterizzano </a:t>
            </a:r>
            <a:r>
              <a:rPr lang="it-IT" dirty="0"/>
              <a:t>p</a:t>
            </a:r>
            <a:r>
              <a:rPr lang="it-IT" dirty="0" smtClean="0"/>
              <a:t>er lo strutturarsi progressivo di un’idea o di un complesso di idea, che si trasformano in una idea prevalente </a:t>
            </a:r>
          </a:p>
          <a:p>
            <a:r>
              <a:rPr lang="it-IT" dirty="0" smtClean="0"/>
              <a:t>L’idea prevalente lentamente invade la personalità, focalizza i pensieri e gli affetti e ordina un nuovo modo di percepire e significare la realtà</a:t>
            </a:r>
          </a:p>
          <a:p>
            <a:r>
              <a:rPr lang="it-IT" dirty="0" smtClean="0"/>
              <a:t>Progressivamente, il vaglio critico viene meno e il dubbio tormentoso si fa certezza delirante incrollabile 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609400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Sviluppo Abnorme di Personalità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444212"/>
            <a:ext cx="8229600" cy="5257800"/>
          </a:xfrm>
        </p:spPr>
        <p:txBody>
          <a:bodyPr>
            <a:normAutofit fontScale="70000" lnSpcReduction="20000"/>
          </a:bodyPr>
          <a:lstStyle/>
          <a:p>
            <a:r>
              <a:rPr lang="it-IT" sz="3600" dirty="0" smtClean="0"/>
              <a:t>Lo sviluppo nasce dall’incontro tra struttura personologica, ambiente, ed evento scatenante (il trigger)</a:t>
            </a:r>
          </a:p>
          <a:p>
            <a:r>
              <a:rPr lang="it-IT" sz="3600" dirty="0" smtClean="0"/>
              <a:t>La configurazione clinica e la tematica sono però soprattutto influenzate dalle peculiarità personologiche</a:t>
            </a:r>
          </a:p>
          <a:p>
            <a:r>
              <a:rPr lang="it-IT" sz="3600" dirty="0" smtClean="0"/>
              <a:t>Rientrano in questa classe, alla larga, una serie di condizioni</a:t>
            </a:r>
          </a:p>
          <a:p>
            <a:pPr lvl="1"/>
            <a:r>
              <a:rPr lang="it-IT" sz="3600" dirty="0" smtClean="0"/>
              <a:t>Delirio di rapporto sensitivo di </a:t>
            </a:r>
            <a:r>
              <a:rPr lang="it-IT" sz="3600" dirty="0" err="1" smtClean="0"/>
              <a:t>Kretschmer</a:t>
            </a:r>
            <a:endParaRPr lang="it-IT" sz="3600" dirty="0" smtClean="0"/>
          </a:p>
          <a:p>
            <a:pPr lvl="1"/>
            <a:r>
              <a:rPr lang="it-IT" sz="3600" dirty="0" smtClean="0"/>
              <a:t>Sviluppi di personalità autistiche o schizoidi verso la schizofrenia</a:t>
            </a:r>
          </a:p>
          <a:p>
            <a:pPr lvl="1"/>
            <a:r>
              <a:rPr lang="it-IT" sz="3600" dirty="0" smtClean="0"/>
              <a:t>Sviluppi di personalità espansive o fanatiche verso la paranoia</a:t>
            </a:r>
          </a:p>
          <a:p>
            <a:pPr lvl="1"/>
            <a:r>
              <a:rPr lang="it-IT" sz="3600" dirty="0" smtClean="0"/>
              <a:t>Sviluppi di personalità sensitive e distimiche verso la parafrenia</a:t>
            </a:r>
          </a:p>
          <a:p>
            <a:pPr lvl="1"/>
            <a:r>
              <a:rPr lang="it-IT" sz="3600" dirty="0" smtClean="0"/>
              <a:t>Psicosi indotte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182678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Sviluppo Abnorme di Personalità</a:t>
            </a:r>
            <a:br>
              <a:rPr lang="it-IT" dirty="0" smtClean="0"/>
            </a:br>
            <a:r>
              <a:rPr lang="it-IT" dirty="0" smtClean="0"/>
              <a:t>Delirio di Rapporto Sensitivo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89336"/>
            <a:ext cx="8229600" cy="4416568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Si manifesta in soggetti con carattere sensitivo in cui dominano disposizioni steniche quali ambizione, orgoglio, </a:t>
            </a:r>
            <a:r>
              <a:rPr lang="it-IT" dirty="0" err="1" smtClean="0"/>
              <a:t>ipervalutazione</a:t>
            </a:r>
            <a:r>
              <a:rPr lang="it-IT" dirty="0" smtClean="0"/>
              <a:t> del proprio valore, aggressività latente</a:t>
            </a:r>
          </a:p>
          <a:p>
            <a:r>
              <a:rPr lang="it-IT" dirty="0" smtClean="0"/>
              <a:t>A queste </a:t>
            </a:r>
            <a:r>
              <a:rPr lang="it-IT" i="1" dirty="0" smtClean="0"/>
              <a:t>punte steniche </a:t>
            </a:r>
            <a:r>
              <a:rPr lang="it-IT" dirty="0" smtClean="0"/>
              <a:t>si contrappongono delle impostazioni </a:t>
            </a:r>
            <a:r>
              <a:rPr lang="it-IT" dirty="0" err="1" smtClean="0"/>
              <a:t>contropolari</a:t>
            </a:r>
            <a:r>
              <a:rPr lang="it-IT" dirty="0" smtClean="0"/>
              <a:t> asteniche: timidezza, facile </a:t>
            </a:r>
            <a:r>
              <a:rPr lang="it-IT" dirty="0" err="1" smtClean="0"/>
              <a:t>frustabilità</a:t>
            </a:r>
            <a:r>
              <a:rPr lang="it-IT" dirty="0" smtClean="0"/>
              <a:t>, difficoltà di rapporto interpersonale</a:t>
            </a:r>
          </a:p>
          <a:p>
            <a:r>
              <a:rPr lang="it-IT" dirty="0" smtClean="0"/>
              <a:t>Si tratta in genere di soggetti rigidi, timidi, moralmente scrupolosi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268901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Sviluppo Abnorme di Personalità</a:t>
            </a:r>
            <a:br>
              <a:rPr lang="it-IT" dirty="0" smtClean="0"/>
            </a:br>
            <a:r>
              <a:rPr lang="it-IT" dirty="0" smtClean="0"/>
              <a:t>Delirio di Rapporto Sensitivo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89335"/>
            <a:ext cx="8229600" cy="4773117"/>
          </a:xfrm>
        </p:spPr>
        <p:txBody>
          <a:bodyPr>
            <a:normAutofit fontScale="92500"/>
          </a:bodyPr>
          <a:lstStyle/>
          <a:p>
            <a:r>
              <a:rPr lang="it-IT" dirty="0" smtClean="0"/>
              <a:t>La peculiarità è che questi soggetti possono trattenere a livello cosciente gruppi di rappresentazioni psichiche cariche di affettività e dotate di forte dinamismo intrapsichico, ma alle quali non reagiscono in maniera attiva</a:t>
            </a:r>
          </a:p>
          <a:p>
            <a:r>
              <a:rPr lang="it-IT" dirty="0" smtClean="0"/>
              <a:t>Si realizza dunque un contrasto tra il pungolo stenico e l’incapacità pragmatica di reazione, che li espone ad una vita di mortificazioni e sconfitte, a sentimenti di indegnità e vergogna, anche non vissuti o non </a:t>
            </a:r>
            <a:r>
              <a:rPr lang="it-IT" dirty="0" err="1" smtClean="0"/>
              <a:t>mentalizzati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879828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Sviluppo Abnorme di Personalità</a:t>
            </a:r>
            <a:br>
              <a:rPr lang="it-IT" dirty="0" smtClean="0"/>
            </a:br>
            <a:r>
              <a:rPr lang="it-IT" dirty="0" smtClean="0"/>
              <a:t>Delirio di Rapporto Sensitivo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89335"/>
            <a:ext cx="8229600" cy="4773117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Questa condizione di conflitto interiore resta a lungo accumulata a livello cosciente come motivo di continuo ripensamento e ruminazione</a:t>
            </a:r>
          </a:p>
          <a:p>
            <a:r>
              <a:rPr lang="it-IT" dirty="0" smtClean="0"/>
              <a:t>Questa condizione di protratta tensione ad un certo punto viene ribaltata e proiettata nel mondo circostante </a:t>
            </a:r>
          </a:p>
          <a:p>
            <a:r>
              <a:rPr lang="it-IT" dirty="0" smtClean="0"/>
              <a:t>Dal mondo circostante derivano tutte le ansie, i timori, le preoccupazioni che fino ad allora erano interiorizzate: compare quindi l’ideazione delirante, con forme e strutture paranoicali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172878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Sviluppo Abnorme di Personalità</a:t>
            </a:r>
            <a:br>
              <a:rPr lang="it-IT" dirty="0" smtClean="0"/>
            </a:br>
            <a:r>
              <a:rPr lang="it-IT" dirty="0" smtClean="0"/>
              <a:t>Delirio di Rapporto Sensitivo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89335"/>
            <a:ext cx="8229600" cy="4773117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I temi principale del delirio sono il riferimento, il nocumento e l’</a:t>
            </a:r>
            <a:r>
              <a:rPr lang="it-IT" dirty="0" err="1" smtClean="0"/>
              <a:t>erotomanico</a:t>
            </a:r>
            <a:endParaRPr lang="it-IT" dirty="0" smtClean="0"/>
          </a:p>
          <a:p>
            <a:r>
              <a:rPr lang="it-IT" dirty="0" smtClean="0"/>
              <a:t>Nelle forme persecutorie, la convinzione delirante concerne l’offesa di beni spirituali (la rispettabilità, l’onorabilità, la reputazione, ecc.)</a:t>
            </a:r>
          </a:p>
          <a:p>
            <a:r>
              <a:rPr lang="it-IT" dirty="0" smtClean="0"/>
              <a:t>L’inizio è in genere in un modesto evento reale, favorito dall’atteggiamento timido e impacciato del paziente e sul quale poi si costruisce un castello interpretativo progressivamente più complesso e strutturato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839156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Sviluppo Abnorme di Personalità</a:t>
            </a:r>
            <a:br>
              <a:rPr lang="it-IT" dirty="0" smtClean="0"/>
            </a:br>
            <a:r>
              <a:rPr lang="it-IT" dirty="0" smtClean="0"/>
              <a:t>Delirio di Rapporto Sensitivo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89335"/>
            <a:ext cx="8229600" cy="4773117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L’ideazione delirante è associata a sentimenti di vergogna, di sconfitta, di menomazione, di risentimento fino all’odio ed a propositi di vendetta</a:t>
            </a:r>
          </a:p>
          <a:p>
            <a:r>
              <a:rPr lang="it-IT" dirty="0" smtClean="0"/>
              <a:t>Può esserci una forte partecipazione ansiosa ed un vero e proprio stato depressivo</a:t>
            </a:r>
          </a:p>
          <a:p>
            <a:r>
              <a:rPr lang="it-IT" dirty="0" smtClean="0"/>
              <a:t>La forma </a:t>
            </a:r>
            <a:r>
              <a:rPr lang="it-IT" dirty="0" err="1" smtClean="0"/>
              <a:t>erotomanica</a:t>
            </a:r>
            <a:r>
              <a:rPr lang="it-IT" dirty="0" smtClean="0"/>
              <a:t> è caratterizzata da aspetti di riferimento ed è tipica di quei soggetti che hanno avuto insuccessi sessuali o esperienze sessuali da nascondere</a:t>
            </a:r>
          </a:p>
          <a:p>
            <a:r>
              <a:rPr lang="it-IT" dirty="0" smtClean="0"/>
              <a:t>In questo caso, il paziente percepisce continue allusioni o ironie dall’ambiente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919226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Sviluppo Abnorme di Personalità</a:t>
            </a:r>
            <a:br>
              <a:rPr lang="it-IT" dirty="0" smtClean="0"/>
            </a:br>
            <a:r>
              <a:rPr lang="it-IT" dirty="0" smtClean="0"/>
              <a:t>Delirio di Rapporto Sensitivo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89335"/>
            <a:ext cx="8229600" cy="4773117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Il decorso è in genere benigno e di breve durata</a:t>
            </a:r>
          </a:p>
          <a:p>
            <a:r>
              <a:rPr lang="it-IT" dirty="0" smtClean="0"/>
              <a:t>Alcune forme però possono evolvere in senso </a:t>
            </a:r>
            <a:r>
              <a:rPr lang="it-IT" dirty="0" err="1" smtClean="0"/>
              <a:t>simil</a:t>
            </a:r>
            <a:r>
              <a:rPr lang="it-IT" dirty="0" smtClean="0"/>
              <a:t>-schizofrenico: i deliri assumono caratteristiche paranoidee, compare compromissione della struttura dell’Io con dissociazione </a:t>
            </a:r>
            <a:r>
              <a:rPr lang="it-IT" dirty="0" err="1" smtClean="0"/>
              <a:t>ideica</a:t>
            </a:r>
            <a:r>
              <a:rPr lang="it-IT" dirty="0" smtClean="0"/>
              <a:t>, </a:t>
            </a:r>
            <a:r>
              <a:rPr lang="it-IT" dirty="0" err="1" smtClean="0"/>
              <a:t>dispercezioni</a:t>
            </a:r>
            <a:endParaRPr lang="it-IT" dirty="0" smtClean="0"/>
          </a:p>
          <a:p>
            <a:r>
              <a:rPr lang="it-IT" dirty="0" smtClean="0"/>
              <a:t>In altri casi, il delirio si sistematizza e permane stabile, con buona conservazione della struttura di personalità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12266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Sviluppo Abnorme di Personalità</a:t>
            </a:r>
            <a:br>
              <a:rPr lang="it-IT" dirty="0" smtClean="0"/>
            </a:br>
            <a:r>
              <a:rPr lang="it-IT" dirty="0" smtClean="0"/>
              <a:t>Psicosi Indotta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89335"/>
            <a:ext cx="8229600" cy="4773117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Si tratta di quadri deliranti che si sviluppano per il convergere di fattori predisponenti personologici e di fattori ambientali (in particolare, ambiente isolato dal contatto con altri)</a:t>
            </a:r>
          </a:p>
          <a:p>
            <a:r>
              <a:rPr lang="it-IT" dirty="0" smtClean="0"/>
              <a:t>In questi ambiti, soggetti “indotti” per lo più deboli sul piano intellettivo-emotivo e dipendenti soggiacciono ad un processo di induzione da parte di un soggetto induttore, dominante e autoritario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37870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Sviluppo Abnorme di Personalità</a:t>
            </a:r>
            <a:br>
              <a:rPr lang="it-IT" dirty="0" smtClean="0"/>
            </a:br>
            <a:r>
              <a:rPr lang="it-IT" dirty="0" smtClean="0"/>
              <a:t>Psicosi Indotta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89335"/>
            <a:ext cx="8229600" cy="4773117"/>
          </a:xfrm>
        </p:spPr>
        <p:txBody>
          <a:bodyPr>
            <a:normAutofit/>
          </a:bodyPr>
          <a:lstStyle/>
          <a:p>
            <a:r>
              <a:rPr lang="it-IT" dirty="0" smtClean="0"/>
              <a:t>In alcuni casi, il soggetto indotto presenta già un quadro delirante </a:t>
            </a:r>
            <a:r>
              <a:rPr lang="it-IT" dirty="0" err="1" smtClean="0"/>
              <a:t>pre</a:t>
            </a:r>
            <a:r>
              <a:rPr lang="it-IT" dirty="0" smtClean="0"/>
              <a:t>-induzione ed aderisce successivamente alle tematiche del soggetto induttore</a:t>
            </a:r>
          </a:p>
          <a:p>
            <a:r>
              <a:rPr lang="it-IT" dirty="0" smtClean="0"/>
              <a:t>Il soggetto indotto accetta le tematiche deliranti dell’induttore senza critica né resistenza e senza variazione tematica; solo in pochi casi vengono elaborate autonomamente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661712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Sviluppo Abnorme di Personalità</a:t>
            </a:r>
            <a:br>
              <a:rPr lang="it-IT" dirty="0" smtClean="0"/>
            </a:br>
            <a:r>
              <a:rPr lang="it-IT" dirty="0" smtClean="0"/>
              <a:t>Psicosi Indotta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89335"/>
            <a:ext cx="8229600" cy="4773117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La psicosi indotta andrebbe distinta dal quadro clinico della </a:t>
            </a:r>
            <a:r>
              <a:rPr lang="it-IT" i="1" dirty="0" err="1" smtClean="0"/>
              <a:t>folie</a:t>
            </a:r>
            <a:r>
              <a:rPr lang="it-IT" i="1" dirty="0" smtClean="0"/>
              <a:t> a </a:t>
            </a:r>
            <a:r>
              <a:rPr lang="it-IT" i="1" dirty="0" err="1" smtClean="0"/>
              <a:t>deux</a:t>
            </a:r>
            <a:r>
              <a:rPr lang="it-IT" dirty="0" smtClean="0"/>
              <a:t>, nel quale la psicosi reattiva insorge, </a:t>
            </a:r>
            <a:r>
              <a:rPr lang="it-IT" dirty="0"/>
              <a:t>per eventi esterni o interni traumatizzanti </a:t>
            </a:r>
            <a:r>
              <a:rPr lang="it-IT" dirty="0" smtClean="0"/>
              <a:t>simili, simultaneamente e con tematiche simili in due soggetti che hanno vissuto a lungo a contatto</a:t>
            </a:r>
          </a:p>
          <a:p>
            <a:r>
              <a:rPr lang="it-IT" dirty="0" smtClean="0"/>
              <a:t>La </a:t>
            </a:r>
            <a:r>
              <a:rPr lang="it-IT" i="1" dirty="0" smtClean="0"/>
              <a:t>psicosi indotta per sommazione </a:t>
            </a:r>
            <a:r>
              <a:rPr lang="it-IT" dirty="0" smtClean="0"/>
              <a:t>identifica invece l’assunzione di specifici temi all’interno di un sistema delirante per influenze da altri pazienti (ad es. in strutture di lungodegenza)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649788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Scatenamento </a:t>
            </a:r>
            <a:r>
              <a:rPr lang="it-IT" dirty="0" err="1" smtClean="0"/>
              <a:t>psicoreattivo</a:t>
            </a:r>
            <a:r>
              <a:rPr lang="it-IT" dirty="0" smtClean="0"/>
              <a:t> di condizioni endogene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89335"/>
            <a:ext cx="8229600" cy="4773117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È abbastanza comune che quadri processuali endogeni insorgano in stretta connessione temporale con eventi di grande significato esistenziale</a:t>
            </a:r>
          </a:p>
          <a:p>
            <a:r>
              <a:rPr lang="it-IT" dirty="0" smtClean="0"/>
              <a:t>Non si tratta però propriamente di quadri reattivi perché non c’è un rapporto di comprensibilità e intelligibilità tra evento e reazione psicopatologica</a:t>
            </a:r>
          </a:p>
          <a:p>
            <a:r>
              <a:rPr lang="it-IT" dirty="0" smtClean="0"/>
              <a:t>Si tratta cioè di momenti che si collocano su un piano categoriale diverso, che non è derivabile o comprensibile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00606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Scatenamento </a:t>
            </a:r>
            <a:r>
              <a:rPr lang="it-IT" dirty="0" err="1" smtClean="0"/>
              <a:t>psicoreattivo</a:t>
            </a:r>
            <a:r>
              <a:rPr lang="it-IT" dirty="0" smtClean="0"/>
              <a:t> di condizioni endogene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89335"/>
            <a:ext cx="8229600" cy="4773117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In alcuni casi (depressione, schizofrenia) può esserci una continuità tematica, seppure non derivabile</a:t>
            </a:r>
          </a:p>
          <a:p>
            <a:r>
              <a:rPr lang="it-IT" dirty="0" smtClean="0"/>
              <a:t>In altri casi (mania) spesso oltre ad un salto qualitativo e formale, c’è anche un salto tematico</a:t>
            </a:r>
          </a:p>
          <a:p>
            <a:r>
              <a:rPr lang="it-IT" dirty="0" smtClean="0"/>
              <a:t>Difatti, la mania spesso si evolve da un evento a colorazione negativa; la situazione antecedente una fase maniacale ha spesso carattere luttuoso (</a:t>
            </a:r>
            <a:r>
              <a:rPr lang="it-IT" i="1" dirty="0" smtClean="0"/>
              <a:t>mania da lutto</a:t>
            </a:r>
            <a:r>
              <a:rPr lang="it-IT" dirty="0" smtClean="0"/>
              <a:t>) o tale da suscitare uno stato di tensione angosciosa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883166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Psicosi acute: quadri clinici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Psicosi Immaginative Acute</a:t>
            </a:r>
          </a:p>
          <a:p>
            <a:pPr lvl="1"/>
            <a:r>
              <a:rPr lang="it-IT" dirty="0" smtClean="0"/>
              <a:t>Comparsa subitanea di fabulazione su temi vari e ricchi di peripezie, avventure romanzesche, raccontate con brio e dovizia di dettagli</a:t>
            </a:r>
          </a:p>
          <a:p>
            <a:pPr lvl="1"/>
            <a:r>
              <a:rPr lang="it-IT" dirty="0" smtClean="0"/>
              <a:t>Sono fiammate immaginative che insorgono in costituzioni mitomani e isteriche</a:t>
            </a:r>
          </a:p>
          <a:p>
            <a:pPr lvl="1"/>
            <a:r>
              <a:rPr lang="it-IT" dirty="0" smtClean="0"/>
              <a:t>La differenza con la pseudologia fantastica (</a:t>
            </a:r>
            <a:r>
              <a:rPr lang="it-IT" dirty="0" err="1" smtClean="0"/>
              <a:t>concui</a:t>
            </a:r>
            <a:r>
              <a:rPr lang="it-IT" dirty="0" smtClean="0"/>
              <a:t> è in continuità) è data dal livello di criticabilità, dalla incrollabilità della alterazione del giudizio, dalla bizzarria del contenuto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2240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Psicosi acute: quadri clinici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Psicosi Interpretative Acute</a:t>
            </a:r>
          </a:p>
          <a:p>
            <a:pPr lvl="1"/>
            <a:r>
              <a:rPr lang="it-IT" dirty="0" smtClean="0"/>
              <a:t>Parossismi deliranti unicamente interpretativi, associati ad intense reazioni emotive</a:t>
            </a:r>
          </a:p>
          <a:p>
            <a:pPr lvl="1"/>
            <a:r>
              <a:rPr lang="it-IT" dirty="0" smtClean="0"/>
              <a:t>Possono comparire ex novo oppure all’interno di un quadro delirante cronico (rappresentando però un quid novi all’interno di questo)</a:t>
            </a:r>
          </a:p>
          <a:p>
            <a:pPr marL="457200" lvl="1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558768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Psicosi acute: quadri clinici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Psicosi Allucinatorie Acute</a:t>
            </a:r>
          </a:p>
          <a:p>
            <a:pPr lvl="1"/>
            <a:r>
              <a:rPr lang="it-IT" dirty="0" smtClean="0"/>
              <a:t>Predominano i fenomeni allucinatori, in varie forme</a:t>
            </a:r>
          </a:p>
          <a:p>
            <a:pPr lvl="1"/>
            <a:r>
              <a:rPr lang="it-IT" dirty="0" smtClean="0"/>
              <a:t>Le tematiche sono di vario genere, con intensa drammaticità, con forte dinamismo psichico</a:t>
            </a:r>
          </a:p>
          <a:p>
            <a:pPr lvl="1"/>
            <a:r>
              <a:rPr lang="it-IT" dirty="0" smtClean="0"/>
              <a:t>I fenomeni psicotici sono spesso associati ad una atmosfera immaginaria e artificiale, pur non raggiungendo gli aspetti di uno stato crepuscolare</a:t>
            </a:r>
          </a:p>
          <a:p>
            <a:pPr lvl="1"/>
            <a:r>
              <a:rPr lang="it-IT" dirty="0" smtClean="0"/>
              <a:t>Può essere presente un’atmosfera di angoscia o di esaltazione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967851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Parafrenie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Gruppo di psicosi a decorso cronico caratterizzate da rigogliosa e più o meno sistematizzata produzione delirante, rilevante modificazione dell’umore e coinvolgimento affettivo, polimorfi fenomeni allucinatori</a:t>
            </a:r>
          </a:p>
          <a:p>
            <a:r>
              <a:rPr lang="it-IT" dirty="0" smtClean="0"/>
              <a:t>Viene mantenuta sufficiente integrità personologica, sia sul piano cognitivo che su quello affettivo-volitivo</a:t>
            </a:r>
          </a:p>
          <a:p>
            <a:r>
              <a:rPr lang="it-IT" dirty="0" smtClean="0"/>
              <a:t>Questa caratteristica determina una peculiare sorta di sdoppiamento tra mondo delirante-allucinatorio e mondo reale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440422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Parafrenie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Parafrenia è un termine utilizzato da </a:t>
            </a:r>
            <a:r>
              <a:rPr lang="it-IT" dirty="0" err="1" smtClean="0"/>
              <a:t>Kraepelin</a:t>
            </a:r>
            <a:r>
              <a:rPr lang="it-IT" dirty="0" smtClean="0"/>
              <a:t> per indicare un gruppo di psicosi croniche simili alle forme paranoidi della schizofrenia, da cui si distinguevano per scarsità di disturbi della affettività (ottundimento affettivo, fatuità), della volizione (</a:t>
            </a:r>
            <a:r>
              <a:rPr lang="it-IT" dirty="0" err="1" smtClean="0"/>
              <a:t>avolizione</a:t>
            </a:r>
            <a:r>
              <a:rPr lang="it-IT" dirty="0" smtClean="0"/>
              <a:t>), e per la migliore conservazione della struttura di personalità </a:t>
            </a:r>
          </a:p>
          <a:p>
            <a:r>
              <a:rPr lang="it-IT" dirty="0" smtClean="0"/>
              <a:t>In realtà, in tempi più recenti la parafrenia è stata considerata piuttosto una variante molto ben conservata della schizofrenia paranoide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234275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Parafrenia – Quadri clinici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t-IT" dirty="0" smtClean="0"/>
              <a:t>Parafrenia sistematica</a:t>
            </a:r>
          </a:p>
          <a:p>
            <a:pPr lvl="1"/>
            <a:r>
              <a:rPr lang="it-IT" dirty="0" smtClean="0"/>
              <a:t>Delirio di persecuzione a lenta progressione, cui si associano successivamente idee di grandezza, senza disgregazione della personalità</a:t>
            </a:r>
          </a:p>
          <a:p>
            <a:pPr lvl="1"/>
            <a:r>
              <a:rPr lang="it-IT" dirty="0" smtClean="0"/>
              <a:t>Esordio lento e insidioso, tra i 30 e i 40 anni</a:t>
            </a:r>
          </a:p>
          <a:p>
            <a:pPr lvl="1"/>
            <a:r>
              <a:rPr lang="it-IT" i="1" dirty="0" smtClean="0"/>
              <a:t>Fase prodromica</a:t>
            </a:r>
            <a:r>
              <a:rPr lang="it-IT" dirty="0" smtClean="0"/>
              <a:t>: mutamento della personalità; i pazienti si fanno lamentosi, diffidenti, cupi, isolati; lenta comparsa di ideazione delirante mutevole e non sistematizzata, di riferimento nei confronti dell’ambiente familiare e sociale (vicini, colleghi, ecc.)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949472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Parafrenia – Quadri clinici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51203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Parafrenia sistematica</a:t>
            </a:r>
          </a:p>
          <a:p>
            <a:pPr lvl="1"/>
            <a:r>
              <a:rPr lang="it-IT" i="1" dirty="0" smtClean="0"/>
              <a:t>Fase di sistematizzazione</a:t>
            </a:r>
            <a:r>
              <a:rPr lang="it-IT" dirty="0" smtClean="0"/>
              <a:t>: le ideazioni deliranti singole vanno progressivamente sistematizzandosi e strutturandosi; emerge delirio persecutorio (talora con </a:t>
            </a:r>
            <a:r>
              <a:rPr lang="it-IT" dirty="0" err="1" smtClean="0"/>
              <a:t>dispercezioni</a:t>
            </a:r>
            <a:r>
              <a:rPr lang="it-IT" dirty="0" smtClean="0"/>
              <a:t>) con forte dinamismo psichico: i pazienti cambiano casa o lavoro; denunciano; diventano violenti </a:t>
            </a:r>
          </a:p>
          <a:p>
            <a:pPr lvl="1"/>
            <a:r>
              <a:rPr lang="it-IT" i="1" dirty="0" smtClean="0"/>
              <a:t>Fase </a:t>
            </a:r>
            <a:r>
              <a:rPr lang="it-IT" i="1" dirty="0" err="1" smtClean="0"/>
              <a:t>megalomanica</a:t>
            </a:r>
            <a:r>
              <a:rPr lang="it-IT" i="1" dirty="0" smtClean="0"/>
              <a:t>: </a:t>
            </a:r>
            <a:r>
              <a:rPr lang="it-IT" dirty="0" smtClean="0"/>
              <a:t>comparsa di ideazione </a:t>
            </a:r>
            <a:r>
              <a:rPr lang="it-IT" dirty="0" err="1" smtClean="0"/>
              <a:t>megalomanica</a:t>
            </a:r>
            <a:r>
              <a:rPr lang="it-IT" dirty="0" smtClean="0"/>
              <a:t> a contenuto mistico o </a:t>
            </a:r>
            <a:r>
              <a:rPr lang="it-IT" dirty="0" err="1" smtClean="0"/>
              <a:t>erotomanico</a:t>
            </a:r>
            <a:r>
              <a:rPr lang="it-IT" dirty="0" smtClean="0"/>
              <a:t>; i temi persecutori si ingigantiscono fino ad assumere dimensioni cosmiche in una lotta tra il bene e il male (</a:t>
            </a:r>
            <a:r>
              <a:rPr lang="it-IT" i="1" dirty="0" smtClean="0"/>
              <a:t>manicheismo delirante</a:t>
            </a:r>
            <a:r>
              <a:rPr lang="it-IT" dirty="0" smtClean="0"/>
              <a:t>) od a coinvolgere il passato (</a:t>
            </a:r>
            <a:r>
              <a:rPr lang="it-IT" i="1" dirty="0" smtClean="0"/>
              <a:t>fabulazione paramnesica</a:t>
            </a:r>
            <a:r>
              <a:rPr lang="it-IT" dirty="0" smtClean="0"/>
              <a:t>); i pazienti però vivono isolati e silenziosi, con umore sereno e rassegnato</a:t>
            </a:r>
            <a:endParaRPr lang="it-IT" i="1" dirty="0" smtClean="0"/>
          </a:p>
        </p:txBody>
      </p:sp>
    </p:spTree>
    <p:extLst>
      <p:ext uri="{BB962C8B-B14F-4D97-AF65-F5344CB8AC3E}">
        <p14:creationId xmlns:p14="http://schemas.microsoft.com/office/powerpoint/2010/main" val="22561044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Parafrenia – Quadri clinici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51203"/>
          </a:xfrm>
        </p:spPr>
        <p:txBody>
          <a:bodyPr>
            <a:normAutofit/>
          </a:bodyPr>
          <a:lstStyle/>
          <a:p>
            <a:r>
              <a:rPr lang="it-IT" dirty="0" smtClean="0"/>
              <a:t>Parafrenia sistematica</a:t>
            </a:r>
          </a:p>
          <a:p>
            <a:pPr lvl="1"/>
            <a:r>
              <a:rPr lang="it-IT" i="1" dirty="0" smtClean="0"/>
              <a:t>Fase terminale: </a:t>
            </a:r>
            <a:r>
              <a:rPr lang="it-IT" dirty="0" smtClean="0"/>
              <a:t>il delirio si irrigidisce in </a:t>
            </a:r>
            <a:r>
              <a:rPr lang="it-IT" dirty="0" err="1" smtClean="0"/>
              <a:t>frome</a:t>
            </a:r>
            <a:r>
              <a:rPr lang="it-IT" dirty="0" smtClean="0"/>
              <a:t> stereotipe; la struttura di personalità non è disgregata anche se in alcuni può esserci uno scivolamento verso forme di pensiero dereistico; in gran parte, c’è un buon adattamento socio-lavorativo</a:t>
            </a:r>
            <a:endParaRPr lang="it-IT" i="1" dirty="0" smtClean="0"/>
          </a:p>
        </p:txBody>
      </p:sp>
    </p:spTree>
    <p:extLst>
      <p:ext uri="{BB962C8B-B14F-4D97-AF65-F5344CB8AC3E}">
        <p14:creationId xmlns:p14="http://schemas.microsoft.com/office/powerpoint/2010/main" val="19397888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Parafrenia – Quadri clinici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71359"/>
          </a:xfrm>
        </p:spPr>
        <p:txBody>
          <a:bodyPr>
            <a:normAutofit fontScale="77500" lnSpcReduction="20000"/>
          </a:bodyPr>
          <a:lstStyle/>
          <a:p>
            <a:r>
              <a:rPr lang="it-IT" dirty="0" smtClean="0"/>
              <a:t>Parafrenia confabulatoria</a:t>
            </a:r>
          </a:p>
          <a:p>
            <a:pPr lvl="1"/>
            <a:r>
              <a:rPr lang="it-IT" dirty="0" smtClean="0"/>
              <a:t>Forma molto rara</a:t>
            </a:r>
          </a:p>
          <a:p>
            <a:pPr lvl="1"/>
            <a:r>
              <a:rPr lang="it-IT" dirty="0" smtClean="0"/>
              <a:t>Inizio con modificazioni dell’umore in senso disforico-irritabile</a:t>
            </a:r>
          </a:p>
          <a:p>
            <a:pPr lvl="1"/>
            <a:r>
              <a:rPr lang="it-IT" dirty="0" smtClean="0"/>
              <a:t>Successivamente compaiono idee deliranti che si strutturano su falsi ricordi deliranti: eventi reali della giovinezza o fanciullezza vengono riletti in chiave persecutoria o </a:t>
            </a:r>
            <a:r>
              <a:rPr lang="it-IT" dirty="0" err="1" smtClean="0"/>
              <a:t>megalomanica</a:t>
            </a:r>
            <a:endParaRPr lang="it-IT" dirty="0" smtClean="0"/>
          </a:p>
          <a:p>
            <a:pPr lvl="1"/>
            <a:r>
              <a:rPr lang="it-IT" dirty="0" smtClean="0"/>
              <a:t>Sono convinti di essere sempre stati vessati, defraudati, perseguitati</a:t>
            </a:r>
          </a:p>
          <a:p>
            <a:pPr lvl="1"/>
            <a:r>
              <a:rPr lang="it-IT" dirty="0" smtClean="0"/>
              <a:t>La realtà attuale è deformata da falsi riconoscimenti deliranti di cose o persone</a:t>
            </a:r>
          </a:p>
          <a:p>
            <a:pPr lvl="1"/>
            <a:r>
              <a:rPr lang="it-IT" dirty="0" smtClean="0"/>
              <a:t>In questa fase non ci sono più turbe dell’umore o della condotta: i pazienti sono anzi sereni e accessibili</a:t>
            </a:r>
          </a:p>
          <a:p>
            <a:pPr lvl="1"/>
            <a:r>
              <a:rPr lang="it-IT" dirty="0" smtClean="0"/>
              <a:t>Il decorso è alternato tra fasi di apparente remissione a fasi in cui il delirio è più incoerente, anche con anomalie della condotta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02308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Parafrenia – Quadri clinici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71359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Parafrenia fantastica</a:t>
            </a:r>
          </a:p>
          <a:p>
            <a:pPr lvl="1"/>
            <a:r>
              <a:rPr lang="it-IT" dirty="0" smtClean="0"/>
              <a:t>Produzione rigogliosa di rappresentazioni deliranti particolarmente stravaganti, sconnesse e mutevoli</a:t>
            </a:r>
          </a:p>
          <a:p>
            <a:pPr lvl="1"/>
            <a:r>
              <a:rPr lang="it-IT" dirty="0" smtClean="0"/>
              <a:t>Spesso c’è una fase prodromica con inquietudine, malumore, irritabilità, idee suicide</a:t>
            </a:r>
          </a:p>
          <a:p>
            <a:pPr lvl="1"/>
            <a:r>
              <a:rPr lang="it-IT" dirty="0" smtClean="0"/>
              <a:t>Progressivamente originano idee di persecuzione, influenzamento, grandezza, con allucinazioni uditive a contenuto assurdo e fantastico</a:t>
            </a:r>
          </a:p>
          <a:p>
            <a:pPr lvl="1"/>
            <a:r>
              <a:rPr lang="it-IT" dirty="0" smtClean="0"/>
              <a:t>I deliri diventano abbondanti, avventurosi, senza riferimento ad esperienze personali (talora però sono presenti paramnesie deliranti)</a:t>
            </a:r>
          </a:p>
          <a:p>
            <a:pPr lvl="1"/>
            <a:r>
              <a:rPr lang="it-IT" dirty="0" smtClean="0"/>
              <a:t> L’umore è in genere euforico, ma può essere anche malinconico con puntate di violenta impulsività</a:t>
            </a:r>
          </a:p>
          <a:p>
            <a:pPr lvl="1"/>
            <a:r>
              <a:rPr lang="it-IT" dirty="0" smtClean="0"/>
              <a:t>Il decorso è maggiormente improntato alla disgregazione</a:t>
            </a:r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2947275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Parafrenia – Quadri clinici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71359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Parafrenia espansiva</a:t>
            </a:r>
          </a:p>
          <a:p>
            <a:pPr lvl="1"/>
            <a:r>
              <a:rPr lang="it-IT" dirty="0" smtClean="0"/>
              <a:t>Caratterizzato dallo sviluppo di un florido delirio di grandezza con umore prevalentemente esaltato e lieve agitazione</a:t>
            </a:r>
          </a:p>
          <a:p>
            <a:pPr lvl="1"/>
            <a:r>
              <a:rPr lang="it-IT" dirty="0" smtClean="0"/>
              <a:t>Dopo una fase prodromica ansioso-depressiva insorge un delirio di grandezza esuberante e complesso con umore alterato in senso espansivo</a:t>
            </a:r>
          </a:p>
          <a:p>
            <a:pPr lvl="1"/>
            <a:r>
              <a:rPr lang="it-IT" dirty="0" smtClean="0"/>
              <a:t>I temi sono soprattutto </a:t>
            </a:r>
            <a:r>
              <a:rPr lang="it-IT" dirty="0" err="1" smtClean="0"/>
              <a:t>megalomanici</a:t>
            </a:r>
            <a:r>
              <a:rPr lang="it-IT" dirty="0" smtClean="0"/>
              <a:t> di potenza, ricchezza, erotomani, o religiosi; raramente persecutori</a:t>
            </a:r>
          </a:p>
          <a:p>
            <a:pPr lvl="1"/>
            <a:r>
              <a:rPr lang="it-IT" dirty="0" smtClean="0"/>
              <a:t>Concomitano </a:t>
            </a:r>
            <a:r>
              <a:rPr lang="it-IT" dirty="0" err="1" smtClean="0"/>
              <a:t>dispercezioni</a:t>
            </a:r>
            <a:r>
              <a:rPr lang="it-IT" dirty="0" smtClean="0"/>
              <a:t> visive (spesso religiose) o uditive (voci minacciose o profetiche)</a:t>
            </a:r>
          </a:p>
          <a:p>
            <a:pPr lvl="1"/>
            <a:r>
              <a:rPr lang="it-IT" dirty="0" smtClean="0"/>
              <a:t>La condotta è in genere adattata; frequente l’iperattività e la prolissità verbale e grafica </a:t>
            </a:r>
          </a:p>
          <a:p>
            <a:pPr lvl="1"/>
            <a:endParaRPr lang="it-IT" dirty="0" smtClean="0"/>
          </a:p>
          <a:p>
            <a:pPr lvl="1"/>
            <a:endParaRPr lang="it-IT" dirty="0" smtClean="0"/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1069492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Psicopatologia della Parafrenia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Le costruzioni deliranti hanno carattere immaginifico, </a:t>
            </a:r>
            <a:r>
              <a:rPr lang="it-IT" dirty="0" err="1" smtClean="0"/>
              <a:t>similonirico</a:t>
            </a:r>
            <a:r>
              <a:rPr lang="it-IT" dirty="0" smtClean="0"/>
              <a:t>, </a:t>
            </a:r>
            <a:r>
              <a:rPr lang="it-IT" dirty="0" err="1" smtClean="0"/>
              <a:t>megalomanico</a:t>
            </a:r>
            <a:r>
              <a:rPr lang="it-IT" dirty="0" smtClean="0"/>
              <a:t>; i temi sono fantastici, paradossali, assurdi, talora di dimensione cosmica, ben articolati e sistematizzati tra di loro</a:t>
            </a:r>
          </a:p>
          <a:p>
            <a:r>
              <a:rPr lang="it-IT" dirty="0" smtClean="0"/>
              <a:t>La struttura delirante </a:t>
            </a:r>
            <a:r>
              <a:rPr lang="it-IT" b="1" dirty="0" smtClean="0"/>
              <a:t>parafrenica</a:t>
            </a:r>
            <a:r>
              <a:rPr lang="it-IT" dirty="0" smtClean="0"/>
              <a:t> è contrapposta a quella </a:t>
            </a:r>
            <a:r>
              <a:rPr lang="it-IT" b="1" dirty="0" smtClean="0"/>
              <a:t>paranoide</a:t>
            </a:r>
            <a:r>
              <a:rPr lang="it-IT" dirty="0" smtClean="0"/>
              <a:t> (scarsamente sistematizzata, con adesione tenue ma con forte polarizzazione sulla realtà delirante) ed a quella </a:t>
            </a:r>
            <a:r>
              <a:rPr lang="it-IT" b="1" dirty="0" smtClean="0"/>
              <a:t>paranoica </a:t>
            </a:r>
            <a:r>
              <a:rPr lang="it-IT" dirty="0" smtClean="0"/>
              <a:t>(fortemente organizzata e sistematizzata; la polarizzazione è però sulla realtà, nella quale viene calato il delirio)</a:t>
            </a:r>
            <a:endParaRPr lang="it-IT" b="1" dirty="0" smtClean="0"/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5969633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Psicopatologia della Parafrenia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Il pensiero è </a:t>
            </a:r>
            <a:r>
              <a:rPr lang="it-IT" dirty="0" err="1" smtClean="0"/>
              <a:t>paralogico</a:t>
            </a:r>
            <a:r>
              <a:rPr lang="it-IT" dirty="0"/>
              <a:t> </a:t>
            </a:r>
            <a:r>
              <a:rPr lang="it-IT" dirty="0" smtClean="0"/>
              <a:t>(formule magiche, simbolismi, concretizzazione, spinta agli archetipi universali, ai miti infantili, alle rappresentazioni collettive dei primitivi)</a:t>
            </a:r>
          </a:p>
          <a:p>
            <a:r>
              <a:rPr lang="it-IT" dirty="0" smtClean="0"/>
              <a:t>Il paziente è attratto verso il polo immaginifico e delirante del suo mondo, dal quale però riesce facilmente a distanziarsi per tornare alla realtà</a:t>
            </a:r>
          </a:p>
          <a:p>
            <a:r>
              <a:rPr lang="it-IT" dirty="0" smtClean="0"/>
              <a:t>Buona integrità del rapporto con la realtà. Buoni rapporti interpersonali; buon adattamento al mondo reale; capacità pragmatiche conservate; integre le facoltà intellettive e mnesiche</a:t>
            </a:r>
          </a:p>
        </p:txBody>
      </p:sp>
    </p:spTree>
    <p:extLst>
      <p:ext uri="{BB962C8B-B14F-4D97-AF65-F5344CB8AC3E}">
        <p14:creationId xmlns:p14="http://schemas.microsoft.com/office/powerpoint/2010/main" val="2204211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Psicopatologia della Parafrenia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Floride allucinazioni, soprattutto visive; spesso la confabulazione prevale sulle </a:t>
            </a:r>
            <a:r>
              <a:rPr lang="it-IT" dirty="0" err="1" smtClean="0"/>
              <a:t>dispercezioni</a:t>
            </a:r>
            <a:r>
              <a:rPr lang="it-IT" dirty="0" smtClean="0"/>
              <a:t> nell’alimentare i temi deliranti</a:t>
            </a:r>
          </a:p>
          <a:p>
            <a:r>
              <a:rPr lang="it-IT" dirty="0" smtClean="0"/>
              <a:t>Integrità dello stato di coscienza</a:t>
            </a:r>
          </a:p>
          <a:p>
            <a:r>
              <a:rPr lang="it-IT" dirty="0" smtClean="0"/>
              <a:t>Il profilo personologico dei pazienti che svilupperanno parafrenia è caratterizzato dalla contemporanea presenza di tratti schizoidi (chiuso-introverso; diffidente-sensitivo; strano-bizzarro) e di tratti ipertimici (laborioso-iperattivo; allegro-euforico; socievole-estroverso)</a:t>
            </a:r>
          </a:p>
        </p:txBody>
      </p:sp>
    </p:spTree>
    <p:extLst>
      <p:ext uri="{BB962C8B-B14F-4D97-AF65-F5344CB8AC3E}">
        <p14:creationId xmlns:p14="http://schemas.microsoft.com/office/powerpoint/2010/main" val="18903196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Psicopatologia della Parafrenia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La diagnosi differenziale si pone soprattutto con due entità cliniche:</a:t>
            </a:r>
          </a:p>
          <a:p>
            <a:pPr marL="914400" lvl="1" indent="-514350">
              <a:buFont typeface="+mj-lt"/>
              <a:buAutoNum type="arabicPeriod"/>
            </a:pPr>
            <a:r>
              <a:rPr lang="it-IT" dirty="0" smtClean="0"/>
              <a:t>Schizofrenia paranoide (sintomi di primo rango; destrutturazione di personalità; chiusura autistica; labilità e inconsistenza delle idee deliranti)</a:t>
            </a:r>
          </a:p>
          <a:p>
            <a:pPr marL="914400" lvl="1" indent="-514350">
              <a:buFont typeface="+mj-lt"/>
              <a:buAutoNum type="arabicPeriod"/>
            </a:pPr>
            <a:r>
              <a:rPr lang="it-IT" dirty="0" smtClean="0"/>
              <a:t>Quadri deliranti sistematizzati di tipo paranoico (disturbo delirante cronico): assenza pressoché totale di esperienze allucinatorie; sistema delirante fortemente strutturato, al quale il paziente aderisce completamente e fortemente calato </a:t>
            </a:r>
            <a:r>
              <a:rPr lang="it-IT" smtClean="0"/>
              <a:t>nella realtà </a:t>
            </a: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3982884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Paranoia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La paranoia è stata dapprima concettualizzata da </a:t>
            </a:r>
            <a:r>
              <a:rPr lang="it-IT" dirty="0" err="1" smtClean="0"/>
              <a:t>Kraepelin</a:t>
            </a:r>
            <a:r>
              <a:rPr lang="it-IT" dirty="0" smtClean="0"/>
              <a:t>: malattia autonoma e specifica, separata dalla schizofrenia paranoide e dalla parafrenia</a:t>
            </a:r>
          </a:p>
          <a:p>
            <a:r>
              <a:rPr lang="it-IT" dirty="0" smtClean="0"/>
              <a:t>È caratterizzata dallo sviluppo insidioso di un sistema delirante cronico, immutabile, prodotto da cause endogene, con perfetta lucidità del sensorio, della forma del pensiero, della volontà e della affettività, in assenza dunque di destrutturazione della personalità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275747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Paranoia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La paranoia sarebbe una anomali costituzionale che rimane latente in gioventù e che si manifesta con il maturare degli anni</a:t>
            </a:r>
          </a:p>
          <a:p>
            <a:r>
              <a:rPr lang="it-IT" dirty="0" smtClean="0"/>
              <a:t>Riveste la forma di un delirio a lenta evoluzione, coerente, fanatico, che si avvicina ai limiti estremi della verosimiglianza senza oltrepassarli, che prende alimento da ogni circostanza della vita</a:t>
            </a:r>
          </a:p>
          <a:p>
            <a:r>
              <a:rPr lang="it-IT" dirty="0" smtClean="0"/>
              <a:t>Spesso tali deliri possono essere verosimili e vanno a confondersi con la semplice singolarità o stranezza del carattere</a:t>
            </a:r>
          </a:p>
        </p:txBody>
      </p:sp>
    </p:spTree>
    <p:extLst>
      <p:ext uri="{BB962C8B-B14F-4D97-AF65-F5344CB8AC3E}">
        <p14:creationId xmlns:p14="http://schemas.microsoft.com/office/powerpoint/2010/main" val="6870221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Paranoia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La struttura di personalità di base è considerata un elemento di grande rilievo</a:t>
            </a:r>
          </a:p>
          <a:p>
            <a:r>
              <a:rPr lang="it-IT" dirty="0" smtClean="0"/>
              <a:t>La paranoia venne considerata da </a:t>
            </a:r>
            <a:r>
              <a:rPr lang="it-IT" dirty="0" err="1" smtClean="0"/>
              <a:t>Bleuer</a:t>
            </a:r>
            <a:r>
              <a:rPr lang="it-IT" dirty="0" smtClean="0"/>
              <a:t> e </a:t>
            </a:r>
            <a:r>
              <a:rPr lang="it-IT" dirty="0" err="1" smtClean="0"/>
              <a:t>Kretschmer</a:t>
            </a:r>
            <a:r>
              <a:rPr lang="it-IT" dirty="0" smtClean="0"/>
              <a:t> una metamorfosi reattiva (</a:t>
            </a:r>
            <a:r>
              <a:rPr lang="it-IT" dirty="0" err="1" smtClean="0"/>
              <a:t>sottoforma</a:t>
            </a:r>
            <a:r>
              <a:rPr lang="it-IT" dirty="0" smtClean="0"/>
              <a:t> di reazione o sviluppo) di tratti abnormi di personalità potenziati da circostanze esterne</a:t>
            </a:r>
          </a:p>
          <a:p>
            <a:r>
              <a:rPr lang="it-IT" dirty="0" smtClean="0"/>
              <a:t>Secondo </a:t>
            </a:r>
            <a:r>
              <a:rPr lang="it-IT" dirty="0" err="1" smtClean="0"/>
              <a:t>Bleuer</a:t>
            </a:r>
            <a:r>
              <a:rPr lang="it-IT" dirty="0" smtClean="0"/>
              <a:t>, la paranoia sarebbe una forma di reazione psichicamente comprensibile che le persone predisposte palesano di fronte a conflitti interiori o ambientali</a:t>
            </a:r>
          </a:p>
        </p:txBody>
      </p:sp>
    </p:spTree>
    <p:extLst>
      <p:ext uri="{BB962C8B-B14F-4D97-AF65-F5344CB8AC3E}">
        <p14:creationId xmlns:p14="http://schemas.microsoft.com/office/powerpoint/2010/main" val="13626206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Paranoia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2812"/>
          </a:xfrm>
        </p:spPr>
        <p:txBody>
          <a:bodyPr>
            <a:normAutofit fontScale="85000" lnSpcReduction="10000"/>
          </a:bodyPr>
          <a:lstStyle/>
          <a:p>
            <a:r>
              <a:rPr lang="it-IT" dirty="0" smtClean="0"/>
              <a:t>Dal punto di vista classificatorio si possono distinguere:</a:t>
            </a:r>
          </a:p>
          <a:p>
            <a:pPr lvl="1"/>
            <a:r>
              <a:rPr lang="it-IT" i="1" dirty="0" smtClean="0"/>
              <a:t>Sviluppi paranoici</a:t>
            </a:r>
            <a:r>
              <a:rPr lang="it-IT" dirty="0" smtClean="0"/>
              <a:t>: deliri cronici psicologicamente comprensibili, connessi a fatti vissuti ed emergenti da una specifica predisposizione personologica</a:t>
            </a:r>
          </a:p>
          <a:p>
            <a:pPr lvl="1"/>
            <a:r>
              <a:rPr lang="it-IT" i="1" dirty="0" smtClean="0"/>
              <a:t>Paranoia psicogenetica: </a:t>
            </a:r>
            <a:r>
              <a:rPr lang="it-IT" dirty="0" smtClean="0"/>
              <a:t>quadri deliranti reattivi a fatti vissuti o a situazioni frustranti</a:t>
            </a:r>
          </a:p>
          <a:p>
            <a:pPr lvl="1"/>
            <a:r>
              <a:rPr lang="it-IT" i="1" dirty="0" smtClean="0"/>
              <a:t>Processi paranoici: </a:t>
            </a:r>
            <a:r>
              <a:rPr lang="it-IT" dirty="0" smtClean="0"/>
              <a:t>deliri cronici, spesso associati ad altri fenomeni psicopatologici, psicologicamente incomprensibili, non in relazione con fatti vissuti o struttura personologica; ne fanno parte la schizofrenia paranoide, la parafrenia, i quadri deliranti in sindromi </a:t>
            </a:r>
            <a:r>
              <a:rPr lang="it-IT" dirty="0" err="1" smtClean="0"/>
              <a:t>psico</a:t>
            </a:r>
            <a:r>
              <a:rPr lang="it-IT" dirty="0" smtClean="0"/>
              <a:t>-organiche</a:t>
            </a:r>
          </a:p>
          <a:p>
            <a:pPr lvl="1"/>
            <a:r>
              <a:rPr lang="it-IT" i="1" dirty="0" smtClean="0"/>
              <a:t>Paranoie fasiche: </a:t>
            </a:r>
            <a:r>
              <a:rPr lang="it-IT" dirty="0" smtClean="0"/>
              <a:t>deliri concomitanti a fasi di alterazione del tono dell’umore</a:t>
            </a:r>
            <a:endParaRPr lang="it-IT" i="1" dirty="0" smtClean="0"/>
          </a:p>
        </p:txBody>
      </p:sp>
    </p:spTree>
    <p:extLst>
      <p:ext uri="{BB962C8B-B14F-4D97-AF65-F5344CB8AC3E}">
        <p14:creationId xmlns:p14="http://schemas.microsoft.com/office/powerpoint/2010/main" val="27763021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Paranoia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2812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La paranoia si sviluppa su strutture di personalità paranoicale, fanatica, schizoide, espansiva, in genere</a:t>
            </a:r>
          </a:p>
          <a:p>
            <a:r>
              <a:rPr lang="it-IT" dirty="0" smtClean="0"/>
              <a:t>Alcuni tratti peculiari sono: alto concetto di sé, orgoglio smisurato (Io ipertrofico), ma anche insicurezza, diffidenza, sospettosità, suscettibilità, incapacità di strutturare validi rapporti interpersonali</a:t>
            </a:r>
          </a:p>
          <a:p>
            <a:r>
              <a:rPr lang="it-IT" dirty="0" smtClean="0"/>
              <a:t>Il tratto più saliente è il fanatismo: abnorme sentimento di certezza che non lascia spazio al dubbio e porta a formulare giudizi erronei</a:t>
            </a:r>
          </a:p>
        </p:txBody>
      </p:sp>
    </p:spTree>
    <p:extLst>
      <p:ext uri="{BB962C8B-B14F-4D97-AF65-F5344CB8AC3E}">
        <p14:creationId xmlns:p14="http://schemas.microsoft.com/office/powerpoint/2010/main" val="401545292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Paranoia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2812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I fanatici combattivi hanno un elemento stenico che li porta a lottare per le proprie convinzioni</a:t>
            </a:r>
          </a:p>
          <a:p>
            <a:r>
              <a:rPr lang="it-IT" dirty="0" smtClean="0"/>
              <a:t>I fanatici torpidi mancano dell’elemento stenico ed hanno soprattutto atteggiamenti psicologici e comportamentali strambi</a:t>
            </a:r>
          </a:p>
          <a:p>
            <a:r>
              <a:rPr lang="it-IT" dirty="0" smtClean="0"/>
              <a:t>Contrassegni personologici sono dunque: estrema sospettosità e diffidenza; modalità di pensiero cavillose, rigide ed interpretative; frequenti errori di giudizio (in senso interpretativo); scarsa adattabilità sociale; Io espanso, espressione probabile di una struttura dinamica narcisistica  </a:t>
            </a:r>
          </a:p>
        </p:txBody>
      </p:sp>
    </p:spTree>
    <p:extLst>
      <p:ext uri="{BB962C8B-B14F-4D97-AF65-F5344CB8AC3E}">
        <p14:creationId xmlns:p14="http://schemas.microsoft.com/office/powerpoint/2010/main" val="279463794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Paranoia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2812"/>
          </a:xfrm>
        </p:spPr>
        <p:txBody>
          <a:bodyPr>
            <a:normAutofit fontScale="92500"/>
          </a:bodyPr>
          <a:lstStyle/>
          <a:p>
            <a:r>
              <a:rPr lang="it-IT" dirty="0" smtClean="0"/>
              <a:t>Nelle forme </a:t>
            </a:r>
            <a:r>
              <a:rPr lang="it-IT" dirty="0" err="1" smtClean="0"/>
              <a:t>psicoreattive</a:t>
            </a:r>
            <a:r>
              <a:rPr lang="it-IT" dirty="0" smtClean="0"/>
              <a:t>, su queste strutture personologiche predisponenti si sovrappongono situazioni esistenziali e conflitti a significato soggettivo</a:t>
            </a:r>
          </a:p>
          <a:p>
            <a:r>
              <a:rPr lang="it-IT" dirty="0" smtClean="0"/>
              <a:t>In questi casi, a differenza delle forme processuali endogene, è possibile cogliere nella genesi della ideazione delirante relazioni comprensibili tra personalità, eventi vissuti e ambiente</a:t>
            </a:r>
          </a:p>
          <a:p>
            <a:r>
              <a:rPr lang="it-IT" dirty="0" smtClean="0"/>
              <a:t>I temi del delirio cronico avrebbero una stretta relazione con l’età</a:t>
            </a:r>
          </a:p>
        </p:txBody>
      </p:sp>
    </p:spTree>
    <p:extLst>
      <p:ext uri="{BB962C8B-B14F-4D97-AF65-F5344CB8AC3E}">
        <p14:creationId xmlns:p14="http://schemas.microsoft.com/office/powerpoint/2010/main" val="291026238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Paranoia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511064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Il delirio ha struttura </a:t>
            </a:r>
            <a:r>
              <a:rPr lang="it-IT" b="1" dirty="0" smtClean="0"/>
              <a:t>paranoicale</a:t>
            </a:r>
            <a:r>
              <a:rPr lang="it-IT" dirty="0" smtClean="0"/>
              <a:t>: i temi deliranti sono coerentemente articolati tra loro in una struttura definita e sistematizzata</a:t>
            </a:r>
          </a:p>
          <a:p>
            <a:r>
              <a:rPr lang="it-IT" dirty="0" smtClean="0"/>
              <a:t>La struttura delirante </a:t>
            </a:r>
            <a:r>
              <a:rPr lang="it-IT" b="1" dirty="0" smtClean="0"/>
              <a:t>paranoide</a:t>
            </a:r>
            <a:r>
              <a:rPr lang="it-IT" dirty="0" smtClean="0"/>
              <a:t> è caratterizzata da quadro delirante non sistematizzato, con segni di dissociazione mentale e disgregazione della personalità</a:t>
            </a:r>
          </a:p>
          <a:p>
            <a:r>
              <a:rPr lang="it-IT" dirty="0" smtClean="0"/>
              <a:t>La struttura delirante </a:t>
            </a:r>
            <a:r>
              <a:rPr lang="it-IT" b="1" dirty="0" smtClean="0"/>
              <a:t>parafrenica</a:t>
            </a:r>
            <a:r>
              <a:rPr lang="it-IT" dirty="0" smtClean="0"/>
              <a:t> è caratterizzata da quadro delirante più sistematizzato del paranoide don contenuti immaginifici, esperienze allucinatorie floridissime, con oscillazione tra realtà e mondo delirante </a:t>
            </a:r>
          </a:p>
        </p:txBody>
      </p:sp>
    </p:spTree>
    <p:extLst>
      <p:ext uri="{BB962C8B-B14F-4D97-AF65-F5344CB8AC3E}">
        <p14:creationId xmlns:p14="http://schemas.microsoft.com/office/powerpoint/2010/main" val="400297444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Paranoia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511064"/>
            <a:ext cx="8229600" cy="5257800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Nel paranoico l’adesione al delirio è intensa, sia dal punto di vista ideativo che affettivo</a:t>
            </a:r>
          </a:p>
          <a:p>
            <a:r>
              <a:rPr lang="it-IT" dirty="0" smtClean="0"/>
              <a:t>I temi deliranti sono espressi con convinzione, sostenuti con passione e difesi con tenacia</a:t>
            </a:r>
          </a:p>
          <a:p>
            <a:r>
              <a:rPr lang="it-IT" dirty="0" smtClean="0"/>
              <a:t>Il delirio risucchia ogni attività e volitività e diventa programma di vita</a:t>
            </a:r>
          </a:p>
          <a:p>
            <a:r>
              <a:rPr lang="it-IT" dirty="0" smtClean="0"/>
              <a:t>In genere sono assenti fenomeni </a:t>
            </a:r>
            <a:r>
              <a:rPr lang="it-IT" dirty="0" err="1" smtClean="0"/>
              <a:t>dispercettivi</a:t>
            </a:r>
            <a:r>
              <a:rPr lang="it-IT" dirty="0" smtClean="0"/>
              <a:t> e la coscienza è lucida</a:t>
            </a:r>
          </a:p>
          <a:p>
            <a:r>
              <a:rPr lang="it-IT" dirty="0" smtClean="0"/>
              <a:t>La polarizzazione ideativa è sulla realtà, nella quale viene calato il delirio e dalla quale questo attinge ulteriore linfa</a:t>
            </a:r>
          </a:p>
          <a:p>
            <a:r>
              <a:rPr lang="it-IT" dirty="0" smtClean="0"/>
              <a:t>L’affettività è integra e congrua al contenuto del delirio: è un delirio fortemente e intensamente vissuto, a differenza delle forme paranoidee e parafreniche</a:t>
            </a:r>
          </a:p>
        </p:txBody>
      </p:sp>
    </p:spTree>
    <p:extLst>
      <p:ext uri="{BB962C8B-B14F-4D97-AF65-F5344CB8AC3E}">
        <p14:creationId xmlns:p14="http://schemas.microsoft.com/office/powerpoint/2010/main" val="306708577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Paranoia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511064"/>
            <a:ext cx="8229600" cy="5257800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L’esordio è subdolo e in genere tardivo, con notevole adattamento sociale</a:t>
            </a:r>
          </a:p>
          <a:p>
            <a:r>
              <a:rPr lang="it-IT" dirty="0" smtClean="0"/>
              <a:t>Il decorso è cronico, con alternanza di periodi con produttività florida e periodi di attenuazione del delirio</a:t>
            </a:r>
          </a:p>
          <a:p>
            <a:r>
              <a:rPr lang="it-IT" dirty="0" smtClean="0"/>
              <a:t>La guarigione è esclusa, tranne per le forme paranoicali reattive, ma con l’avanzare dell’età si osserva uno </a:t>
            </a:r>
            <a:r>
              <a:rPr lang="it-IT" dirty="0" err="1" smtClean="0"/>
              <a:t>sbiadimento</a:t>
            </a:r>
            <a:r>
              <a:rPr lang="it-IT" dirty="0" smtClean="0"/>
              <a:t> del dinamismo delirante</a:t>
            </a:r>
          </a:p>
          <a:p>
            <a:r>
              <a:rPr lang="it-IT" dirty="0" smtClean="0"/>
              <a:t>In genere i temi deliranti non hanno progressività: il delirio si cristallizza e incista senza ulteriori elaborazioni</a:t>
            </a:r>
          </a:p>
        </p:txBody>
      </p:sp>
    </p:spTree>
    <p:extLst>
      <p:ext uri="{BB962C8B-B14F-4D97-AF65-F5344CB8AC3E}">
        <p14:creationId xmlns:p14="http://schemas.microsoft.com/office/powerpoint/2010/main" val="210375872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Introduzione e definizione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556007"/>
            <a:ext cx="8229600" cy="4876800"/>
          </a:xfrm>
        </p:spPr>
        <p:txBody>
          <a:bodyPr>
            <a:normAutofit/>
          </a:bodyPr>
          <a:lstStyle/>
          <a:p>
            <a:r>
              <a:rPr lang="it-IT" dirty="0" smtClean="0"/>
              <a:t>«La paranoia è una psicosi caratterizzata dal lento sviluppo di un sistema delirante cronico, immutabile, prodotto da cause endogene, la cui evoluzione si accompagna ad una perfetta conservazione della lucidità del sensorio e dell’ordine del pensiero, volontà ed affettività» (</a:t>
            </a:r>
            <a:r>
              <a:rPr lang="it-IT" dirty="0" err="1" smtClean="0"/>
              <a:t>Kraepelin</a:t>
            </a:r>
            <a:r>
              <a:rPr lang="it-IT" dirty="0" smtClean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51595640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Diagnosi differenziale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Schizofrenia: i temi del delirio appaiono sconnessi, inverosimili, non sistematizzabili, alimentati da turbe psicosensoriali di tipo allucinatorio e coesistono segni della serie dissociativa.</a:t>
            </a:r>
          </a:p>
          <a:p>
            <a:endParaRPr lang="it-IT" dirty="0"/>
          </a:p>
          <a:p>
            <a:r>
              <a:rPr lang="it-IT" dirty="0" smtClean="0"/>
              <a:t>Parafrenia: i temi deliranti sono fantastici ed immaginifici, vi è ricchezza di espressioni allucinatorie e organizzazione bipolare della personalità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965211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Introduzione e definizione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/>
              <a:t>Secondo tale definizione, la paranoia si viene a configurare come entità autonoma e specifica, distinta da schizofrenia paranoide e parafrenia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Per molti autori invece costituirebbe una forma attenuata della schizofrenia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Per altri ancora, sarebbe una sindrome da ricondurre ora alla circolarità endogena schizofrenica o </a:t>
            </a:r>
            <a:r>
              <a:rPr lang="it-IT" dirty="0" err="1" smtClean="0"/>
              <a:t>maniaco-depressia</a:t>
            </a:r>
            <a:r>
              <a:rPr lang="it-IT" dirty="0" smtClean="0"/>
              <a:t>, ora a patologia esogena, ora a sviluppo di personalità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1545916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Introduzione e definizione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err="1" smtClean="0"/>
              <a:t>Kraepelin</a:t>
            </a:r>
            <a:r>
              <a:rPr lang="it-IT" dirty="0" smtClean="0"/>
              <a:t> ad altri autori hanno colto le intime connessioni tra paranoia e personalità</a:t>
            </a:r>
          </a:p>
          <a:p>
            <a:r>
              <a:rPr lang="it-IT" dirty="0" smtClean="0"/>
              <a:t>«La paranoia viene definita una anomalia costituzionale che rimane latente in gioventù e si manifesta con il maturare degli anni rivestendo la forma di un delirio a lenta evoluzione, coerente, fanatico…di stabilità massima che va a confondersi con la semplice singolarità o stranezza del carattere» (Tanzi e </a:t>
            </a:r>
            <a:r>
              <a:rPr lang="it-IT" dirty="0" err="1" smtClean="0"/>
              <a:t>Lugaro</a:t>
            </a:r>
            <a:r>
              <a:rPr lang="it-IT" dirty="0" smtClean="0"/>
              <a:t>)</a:t>
            </a:r>
          </a:p>
          <a:p>
            <a:r>
              <a:rPr lang="it-IT" dirty="0" smtClean="0"/>
              <a:t>In seguito, gli autori tedeschi (</a:t>
            </a:r>
            <a:r>
              <a:rPr lang="it-IT" dirty="0" err="1" smtClean="0"/>
              <a:t>Kretschmer</a:t>
            </a:r>
            <a:r>
              <a:rPr lang="it-IT" dirty="0" smtClean="0"/>
              <a:t>, </a:t>
            </a:r>
            <a:r>
              <a:rPr lang="it-IT" dirty="0" err="1" smtClean="0"/>
              <a:t>Bleuler</a:t>
            </a:r>
            <a:r>
              <a:rPr lang="it-IT" dirty="0" smtClean="0"/>
              <a:t>) considerano la paranoia come espressione di una metamorfosi reattiva (reazione di sviluppo) di tratti abnormi di personalità, potenziati da circostanze esterne.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3890995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Etiopatogenesi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/>
              <a:t>La paranoia si innesta su un terreno personologico in cui si riconoscono alcuni tratti peculiari:</a:t>
            </a:r>
          </a:p>
          <a:p>
            <a:r>
              <a:rPr lang="it-IT" i="1" dirty="0" smtClean="0"/>
              <a:t>Orgoglio (ipertrofia dell’io)</a:t>
            </a:r>
          </a:p>
          <a:p>
            <a:r>
              <a:rPr lang="it-IT" i="1" dirty="0" smtClean="0"/>
              <a:t>Alto concetto di sé</a:t>
            </a:r>
          </a:p>
          <a:p>
            <a:r>
              <a:rPr lang="it-IT" i="1" dirty="0" smtClean="0"/>
              <a:t>Insicurezza</a:t>
            </a:r>
          </a:p>
          <a:p>
            <a:r>
              <a:rPr lang="it-IT" i="1" dirty="0" smtClean="0"/>
              <a:t>Diffidenza</a:t>
            </a:r>
          </a:p>
          <a:p>
            <a:r>
              <a:rPr lang="it-IT" i="1" dirty="0" smtClean="0"/>
              <a:t>Sospettosità</a:t>
            </a:r>
          </a:p>
          <a:p>
            <a:r>
              <a:rPr lang="it-IT" i="1" dirty="0" smtClean="0"/>
              <a:t>Incapacità di instaurare validi rapporti interpersonali </a:t>
            </a:r>
          </a:p>
          <a:p>
            <a:r>
              <a:rPr lang="it-IT" i="1" dirty="0" smtClean="0"/>
              <a:t>Fanatismo (tratto personologico secondo il quale il soggetto presenta un abnorme sentimento di certezza che non lascia spazio al dubbio e conduce alla formulazione di giudizi erronei)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205400135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Etiopatogenesi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766456"/>
            <a:ext cx="8229600" cy="4876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La paranoia </a:t>
            </a:r>
            <a:r>
              <a:rPr lang="it-IT" dirty="0" err="1" smtClean="0"/>
              <a:t>psicoreattiva</a:t>
            </a:r>
            <a:r>
              <a:rPr lang="it-IT" dirty="0" smtClean="0"/>
              <a:t> (sviluppo paranoicale) si manifesta quando sulle predisposizioni caratteriali si sovrappongono situazioni esistenziali e conflitti ad elevato significato personale</a:t>
            </a:r>
          </a:p>
          <a:p>
            <a:endParaRPr lang="it-IT" dirty="0"/>
          </a:p>
          <a:p>
            <a:r>
              <a:rPr lang="it-IT" i="1" dirty="0" smtClean="0"/>
              <a:t>In tale caso, a differenza della paranoia endogena, è possibile cogliere delle relazioni comprensibili tra carattere, fatti vissuti ed ambiente.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1544922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Psicopatologia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I temi deliranti sono tra loro coerentemente articolati in una struttura ben definita e sistematizzata</a:t>
            </a:r>
          </a:p>
          <a:p>
            <a:r>
              <a:rPr lang="it-IT" dirty="0" smtClean="0"/>
              <a:t>I temi sono espressi con convinzione, sostenuti con passione e difesi con tenacia.</a:t>
            </a:r>
            <a:endParaRPr lang="it-IT" dirty="0"/>
          </a:p>
          <a:p>
            <a:r>
              <a:rPr lang="it-IT" dirty="0" smtClean="0"/>
              <a:t>Il delirio guida ogni attività.</a:t>
            </a:r>
          </a:p>
          <a:p>
            <a:r>
              <a:rPr lang="it-IT" dirty="0" smtClean="0"/>
              <a:t>L’affettività appare integra.</a:t>
            </a:r>
          </a:p>
          <a:p>
            <a:r>
              <a:rPr lang="it-IT" dirty="0" smtClean="0"/>
              <a:t>La memoria costituisce base solida per le argomentazioni del soggetto.</a:t>
            </a:r>
          </a:p>
          <a:p>
            <a:r>
              <a:rPr lang="it-IT" dirty="0" smtClean="0"/>
              <a:t>Fenomeni allucinatori sono assenti.</a:t>
            </a:r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67443966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Aspetti clinici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2286006"/>
            <a:ext cx="8229600" cy="4876800"/>
          </a:xfrm>
        </p:spPr>
        <p:txBody>
          <a:bodyPr/>
          <a:lstStyle/>
          <a:p>
            <a:r>
              <a:rPr lang="it-IT" dirty="0" smtClean="0"/>
              <a:t>Esordio: in genere tardivo (difficilmente riconoscibile nelle sue manifestazioni rispetto ad altre psicosi  per il notevole adattamento sociale di questi pazienti)</a:t>
            </a:r>
          </a:p>
          <a:p>
            <a:endParaRPr lang="it-IT" dirty="0"/>
          </a:p>
          <a:p>
            <a:r>
              <a:rPr lang="it-IT" dirty="0" smtClean="0"/>
              <a:t>Il decorso è cronico, vi possono essere periodi in cui la produttività delirante è più florida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3969441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Aspetti clinici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496347"/>
            <a:ext cx="8229600" cy="4876800"/>
          </a:xfrm>
        </p:spPr>
        <p:txBody>
          <a:bodyPr/>
          <a:lstStyle/>
          <a:p>
            <a:r>
              <a:rPr lang="it-IT" dirty="0" smtClean="0"/>
              <a:t>Temi deliranti più frequenti:</a:t>
            </a:r>
          </a:p>
          <a:p>
            <a:pPr lvl="1"/>
            <a:r>
              <a:rPr lang="it-IT" dirty="0" err="1" smtClean="0"/>
              <a:t>Erotomanico</a:t>
            </a:r>
            <a:endParaRPr lang="it-IT" dirty="0" smtClean="0"/>
          </a:p>
          <a:p>
            <a:pPr lvl="1"/>
            <a:r>
              <a:rPr lang="it-IT" dirty="0" smtClean="0"/>
              <a:t>Di gelosia</a:t>
            </a:r>
          </a:p>
          <a:p>
            <a:pPr lvl="1"/>
            <a:r>
              <a:rPr lang="it-IT" dirty="0" smtClean="0"/>
              <a:t>Di persecuzione</a:t>
            </a:r>
          </a:p>
          <a:p>
            <a:pPr lvl="1"/>
            <a:r>
              <a:rPr lang="it-IT" dirty="0" smtClean="0"/>
              <a:t>Di interpretazione</a:t>
            </a:r>
          </a:p>
          <a:p>
            <a:pPr lvl="1"/>
            <a:r>
              <a:rPr lang="it-IT" dirty="0" smtClean="0"/>
              <a:t>Di grandezza</a:t>
            </a:r>
          </a:p>
          <a:p>
            <a:pPr lvl="1"/>
            <a:endParaRPr lang="it-IT" dirty="0"/>
          </a:p>
          <a:p>
            <a:r>
              <a:rPr lang="it-IT" dirty="0" smtClean="0"/>
              <a:t>Il tema di origine, per lo più unico, con il progredire della patologia si intreccia ad altri.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1629160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Delirio erotomane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(Erotomania di </a:t>
            </a:r>
            <a:r>
              <a:rPr lang="it-IT" dirty="0" err="1" smtClean="0"/>
              <a:t>Esquirol</a:t>
            </a:r>
            <a:r>
              <a:rPr lang="it-IT" dirty="0" smtClean="0"/>
              <a:t> e De </a:t>
            </a:r>
            <a:r>
              <a:rPr lang="it-IT" dirty="0" err="1" smtClean="0"/>
              <a:t>Clerambault</a:t>
            </a:r>
            <a:r>
              <a:rPr lang="it-IT" dirty="0" smtClean="0"/>
              <a:t>)</a:t>
            </a:r>
          </a:p>
          <a:p>
            <a:r>
              <a:rPr lang="it-IT" dirty="0" smtClean="0"/>
              <a:t>Convinzione errata ma incorreggibile di essere amati.</a:t>
            </a:r>
          </a:p>
          <a:p>
            <a:r>
              <a:rPr lang="it-IT" dirty="0" smtClean="0"/>
              <a:t>L’oggetto da cui il paziente si sente amato è di solito di rango più elevato.</a:t>
            </a:r>
          </a:p>
          <a:p>
            <a:r>
              <a:rPr lang="it-IT" dirty="0" smtClean="0"/>
              <a:t>Da questo nucleo </a:t>
            </a:r>
            <a:r>
              <a:rPr lang="it-IT" dirty="0" err="1" smtClean="0"/>
              <a:t>ideoaffettivo</a:t>
            </a:r>
            <a:r>
              <a:rPr lang="it-IT" dirty="0" smtClean="0"/>
              <a:t> derivano numerosi derivati:</a:t>
            </a:r>
          </a:p>
          <a:p>
            <a:pPr lvl="1"/>
            <a:r>
              <a:rPr lang="it-IT" dirty="0" smtClean="0"/>
              <a:t>L’oggetto non può avere felicità senza il paziente</a:t>
            </a:r>
          </a:p>
          <a:p>
            <a:pPr lvl="1"/>
            <a:r>
              <a:rPr lang="it-IT" dirty="0" smtClean="0"/>
              <a:t>L’oggetto è libero, o il suo matrimonio è infelice e/o non valido</a:t>
            </a:r>
          </a:p>
          <a:p>
            <a:pPr lvl="1"/>
            <a:r>
              <a:rPr lang="it-IT" dirty="0" smtClean="0"/>
              <a:t>L’oggetto è continuamente vigilato</a:t>
            </a:r>
          </a:p>
          <a:p>
            <a:pPr lvl="1"/>
            <a:r>
              <a:rPr lang="it-IT" dirty="0" smtClean="0"/>
              <a:t>Conversazioni indirette con l’oggetto</a:t>
            </a:r>
          </a:p>
          <a:p>
            <a:pPr lvl="1"/>
            <a:r>
              <a:rPr lang="it-IT" dirty="0" smtClean="0"/>
              <a:t>Tentativi di approccio indiretti dell’oggetto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7207391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Delirio erotomane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Tre le fasi di evoluzione dei sentimenti e dell’ideazione:</a:t>
            </a:r>
          </a:p>
          <a:p>
            <a:pPr marL="731520" lvl="1" indent="-457200">
              <a:buFont typeface="+mj-lt"/>
              <a:buAutoNum type="arabicPeriod"/>
            </a:pPr>
            <a:r>
              <a:rPr lang="it-IT" dirty="0" smtClean="0"/>
              <a:t>Il paziente si sente amato e ricambia tale sentimento</a:t>
            </a:r>
          </a:p>
          <a:p>
            <a:pPr marL="731520" lvl="1" indent="-457200">
              <a:buFont typeface="+mj-lt"/>
              <a:buAutoNum type="arabicPeriod"/>
            </a:pPr>
            <a:r>
              <a:rPr lang="it-IT" dirty="0" smtClean="0"/>
              <a:t>Insorgono sentimenti di ostilità verso i </a:t>
            </a:r>
            <a:r>
              <a:rPr lang="it-IT" dirty="0" err="1" smtClean="0"/>
              <a:t>familari</a:t>
            </a:r>
            <a:r>
              <a:rPr lang="it-IT" dirty="0" smtClean="0"/>
              <a:t> o chiunque ostacoli la relazione amorosa</a:t>
            </a:r>
          </a:p>
          <a:p>
            <a:pPr marL="731520" lvl="1" indent="-457200">
              <a:buFont typeface="+mj-lt"/>
              <a:buAutoNum type="arabicPeriod"/>
            </a:pPr>
            <a:r>
              <a:rPr lang="it-IT" dirty="0" smtClean="0"/>
              <a:t>Rancore: il paziente si sente ingannato e abbandonato dall’oggetto</a:t>
            </a:r>
          </a:p>
          <a:p>
            <a:pPr marL="274320" lvl="1" indent="0">
              <a:buNone/>
            </a:pPr>
            <a:endParaRPr lang="it-IT" dirty="0" smtClean="0"/>
          </a:p>
          <a:p>
            <a:r>
              <a:rPr lang="it-IT" dirty="0" smtClean="0"/>
              <a:t>Si può giungere a condotte aggressive nei confronti dell’oggetto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252424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Delirio di gelosia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t-IT" dirty="0" smtClean="0"/>
              <a:t>Si basa sull’incrollabile certezza dell’infedeltà del partner </a:t>
            </a:r>
          </a:p>
          <a:p>
            <a:r>
              <a:rPr lang="it-IT" dirty="0" smtClean="0"/>
              <a:t>In realtà, il termine «delirio di gelosia» è errato, infatti sarebbe più corretto parlare di delirio di infedeltà: la motivazione che ne è alla base è la convinzione di rivendicare il proprio diritto alla fedeltà assoluta del partner</a:t>
            </a:r>
          </a:p>
          <a:p>
            <a:r>
              <a:rPr lang="it-IT" dirty="0" smtClean="0"/>
              <a:t>Il partner diviene oggetto dei più spietati ed ingegnosi controlli</a:t>
            </a:r>
          </a:p>
          <a:p>
            <a:r>
              <a:rPr lang="it-IT" dirty="0" smtClean="0"/>
              <a:t>Una volta che il delirio si è formato, esso si sistematizza sulla base di interpretazioni e falsi ricordi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8922662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Delirio di interpretazione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(di </a:t>
            </a:r>
            <a:r>
              <a:rPr lang="it-IT" dirty="0" err="1" smtClean="0"/>
              <a:t>Serieux</a:t>
            </a:r>
            <a:r>
              <a:rPr lang="it-IT" dirty="0" smtClean="0"/>
              <a:t> e </a:t>
            </a:r>
            <a:r>
              <a:rPr lang="it-IT" dirty="0" err="1" smtClean="0"/>
              <a:t>Capgras</a:t>
            </a:r>
            <a:r>
              <a:rPr lang="it-IT" dirty="0" smtClean="0"/>
              <a:t>)</a:t>
            </a:r>
          </a:p>
          <a:p>
            <a:r>
              <a:rPr lang="it-IT" dirty="0" smtClean="0"/>
              <a:t>Trasformazione delirante della realtà 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Ogni contenuto di </a:t>
            </a:r>
            <a:r>
              <a:rPr lang="it-IT" dirty="0" err="1" smtClean="0"/>
              <a:t>cosicenza</a:t>
            </a:r>
            <a:r>
              <a:rPr lang="it-IT" dirty="0" smtClean="0"/>
              <a:t> ed ogni percezione della realtà trascina un meccanismo di attribuzione di significati abnormi in chiave persecutoria, mistica, genealogica, etc..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7301164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Delirio di persecuzione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t-IT" dirty="0" smtClean="0"/>
              <a:t>Il soggetto si sente minacciato e perseguitato da persone, gruppi, organizzazioni politiche, colleghi di lavoro, etc..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Intuizioni ed interpretazioni deliranti forniscono certezze incrollabili di essere al centro di una macchinazione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Il paziente può ricorrere alle autorità o può mettere in atto una serie di difese  nei confronti dei persecutori divenendo infine, da vittima, il persecutore stesso.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6337389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Delirio di querela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 smtClean="0"/>
              <a:t>Insorge spesso in conseguenza di circostanze esterne significative</a:t>
            </a:r>
          </a:p>
          <a:p>
            <a:endParaRPr lang="it-IT" dirty="0"/>
          </a:p>
          <a:p>
            <a:r>
              <a:rPr lang="it-IT" dirty="0" smtClean="0"/>
              <a:t>Il </a:t>
            </a:r>
            <a:r>
              <a:rPr lang="it-IT" dirty="0" err="1" smtClean="0"/>
              <a:t>querulomane</a:t>
            </a:r>
            <a:r>
              <a:rPr lang="it-IT" dirty="0" smtClean="0"/>
              <a:t> prende spunto da un avvenimento in cui ha subito una qualche ingiustizia</a:t>
            </a:r>
          </a:p>
          <a:p>
            <a:endParaRPr lang="it-IT" dirty="0"/>
          </a:p>
          <a:p>
            <a:r>
              <a:rPr lang="it-IT" dirty="0" smtClean="0"/>
              <a:t>Il ricorso alle vie legali è sproporzionato al torto e il paziente esige una riparazione su cui incentra le sue energie e le sue capacità</a:t>
            </a:r>
          </a:p>
          <a:p>
            <a:endParaRPr lang="it-IT" dirty="0"/>
          </a:p>
          <a:p>
            <a:r>
              <a:rPr lang="it-IT" dirty="0" smtClean="0"/>
              <a:t>Nasce in particolare in soggetti fanatici, in cui è intenso l’attaccamento a principi etici, giuridici, e che perseguono con accanimento implacabile la difesa dei diritti e dell’onore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66213446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Delirio di grandezza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/>
              <a:t>Il delirio </a:t>
            </a:r>
            <a:r>
              <a:rPr lang="it-IT" dirty="0" err="1" smtClean="0"/>
              <a:t>espanisvo</a:t>
            </a:r>
            <a:r>
              <a:rPr lang="it-IT" dirty="0" smtClean="0"/>
              <a:t> per eccellenza: l’Io perde i suoi confini per farsi onnipotente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Il soggetto può tanto sentirsi santo o profeta, leader politico o erede di una grande casata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Si associano talora temi persecutori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Il fanatismo di questi pazienti talora si esaurisce in polemiche cartacee senza comportamenti </a:t>
            </a:r>
            <a:r>
              <a:rPr lang="it-IT" dirty="0" err="1" smtClean="0"/>
              <a:t>querulomani</a:t>
            </a:r>
            <a:r>
              <a:rPr lang="it-IT" dirty="0" smtClean="0"/>
              <a:t>, non eccezionali tuttavia le aggressioni e gli atti criminali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9095102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Evoluzione - Prognosi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/>
              <a:t>Il decorso è cronico, sebbene vi possano essere periodi di assopimento del delirio.</a:t>
            </a:r>
          </a:p>
          <a:p>
            <a:endParaRPr lang="it-IT" dirty="0"/>
          </a:p>
          <a:p>
            <a:r>
              <a:rPr lang="it-IT" dirty="0" smtClean="0"/>
              <a:t>Tali fluttuazioni possono essere spontanee o secondarie a eventi esterni</a:t>
            </a:r>
          </a:p>
          <a:p>
            <a:r>
              <a:rPr lang="it-IT" dirty="0" smtClean="0"/>
              <a:t>Nella maggior parte dei casi i temi deliranti non hanno progressività: il delirio si cristallizza, si incista, si razionalizza</a:t>
            </a:r>
          </a:p>
          <a:p>
            <a:endParaRPr lang="it-IT" dirty="0"/>
          </a:p>
          <a:p>
            <a:r>
              <a:rPr lang="it-IT" dirty="0" smtClean="0"/>
              <a:t>Talvolta invece il delirio si fa sconnesso, con comparsa di segni di destrutturazione psicotica della personalità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6529920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Paranoia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511064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i="1" dirty="0" smtClean="0"/>
              <a:t>Delirio </a:t>
            </a:r>
            <a:r>
              <a:rPr lang="it-IT" i="1" dirty="0" err="1" smtClean="0"/>
              <a:t>erotomanico</a:t>
            </a:r>
            <a:r>
              <a:rPr lang="it-IT" i="1" dirty="0" smtClean="0"/>
              <a:t> di De </a:t>
            </a:r>
            <a:r>
              <a:rPr lang="it-IT" i="1" dirty="0" err="1" smtClean="0"/>
              <a:t>Clerambault</a:t>
            </a:r>
            <a:endParaRPr lang="it-IT" i="1" dirty="0" smtClean="0"/>
          </a:p>
          <a:p>
            <a:pPr lvl="1"/>
            <a:r>
              <a:rPr lang="it-IT" dirty="0" smtClean="0"/>
              <a:t>Convinzione errata ed incorreggibile di essere amati, in genere da un oggetto di rango più elevato</a:t>
            </a:r>
          </a:p>
          <a:p>
            <a:pPr lvl="1"/>
            <a:r>
              <a:rPr lang="it-IT" dirty="0" smtClean="0"/>
              <a:t>In genere evolve attraverso tre fasi: stadio della speranza; stadio del dispetto; stadio del rancore</a:t>
            </a:r>
          </a:p>
          <a:p>
            <a:pPr lvl="1"/>
            <a:r>
              <a:rPr lang="it-IT" dirty="0" smtClean="0"/>
              <a:t>Nell’ultimo stadio, l’odio per l’oggetto del delirio deriva dalla certezza di essere stati ingannati o abbandonati e può condurre ad agiti violenti</a:t>
            </a:r>
          </a:p>
          <a:p>
            <a:r>
              <a:rPr lang="it-IT" i="1" dirty="0" smtClean="0"/>
              <a:t>Delirio di gelosia</a:t>
            </a:r>
          </a:p>
          <a:p>
            <a:pPr lvl="1"/>
            <a:r>
              <a:rPr lang="it-IT" dirty="0" smtClean="0"/>
              <a:t>Incrollabile certezza della infedeltà del partner</a:t>
            </a:r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863880775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Paranoia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511064"/>
            <a:ext cx="8229600" cy="5257800"/>
          </a:xfrm>
        </p:spPr>
        <p:txBody>
          <a:bodyPr>
            <a:normAutofit fontScale="85000" lnSpcReduction="20000"/>
          </a:bodyPr>
          <a:lstStyle/>
          <a:p>
            <a:r>
              <a:rPr lang="it-IT" i="1" dirty="0" smtClean="0"/>
              <a:t>Delirio di gelosia</a:t>
            </a:r>
          </a:p>
          <a:p>
            <a:pPr lvl="1"/>
            <a:r>
              <a:rPr lang="it-IT" dirty="0"/>
              <a:t>I</a:t>
            </a:r>
            <a:r>
              <a:rPr lang="it-IT" dirty="0" smtClean="0"/>
              <a:t>l partner diviene oggetto di ingegnosi controlli che il paziente mette in atto per documentare il tradimento</a:t>
            </a:r>
          </a:p>
          <a:p>
            <a:pPr lvl="1"/>
            <a:r>
              <a:rPr lang="it-IT" dirty="0" smtClean="0"/>
              <a:t>La prima fase è caratterizzata da dubbi e sospetti basati su fatti reali ma non probanti</a:t>
            </a:r>
          </a:p>
          <a:p>
            <a:pPr lvl="1"/>
            <a:r>
              <a:rPr lang="it-IT" dirty="0" smtClean="0"/>
              <a:t>Successivamente il delirante arriva alla certezza assoluta, che si sistematizza successivamente sulla base di interpretazioni e falsi ricordi</a:t>
            </a:r>
          </a:p>
          <a:p>
            <a:r>
              <a:rPr lang="it-IT" i="1" dirty="0" smtClean="0"/>
              <a:t>Delirio di interpretazione di </a:t>
            </a:r>
            <a:r>
              <a:rPr lang="it-IT" i="1" dirty="0" err="1" smtClean="0"/>
              <a:t>Serieux</a:t>
            </a:r>
            <a:endParaRPr lang="it-IT" i="1" dirty="0" smtClean="0"/>
          </a:p>
          <a:p>
            <a:pPr lvl="1"/>
            <a:r>
              <a:rPr lang="it-IT" dirty="0" smtClean="0"/>
              <a:t>Sorta di follia ragionata che porta ad una trasformazione delirante della realtà</a:t>
            </a:r>
          </a:p>
          <a:p>
            <a:pPr lvl="1"/>
            <a:r>
              <a:rPr lang="it-IT" dirty="0" smtClean="0"/>
              <a:t>Ogni contenuto di coscienza, ogni percezione della realtà vengono inseriti in un meccanismo di attribuzione di significati abnormi in chiave persecutoria, mistica, genealogica, ecc. (il caso Matrix!!) </a:t>
            </a:r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598699814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Paranoia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511064"/>
            <a:ext cx="8229600" cy="5257800"/>
          </a:xfrm>
        </p:spPr>
        <p:txBody>
          <a:bodyPr>
            <a:normAutofit fontScale="92500" lnSpcReduction="20000"/>
          </a:bodyPr>
          <a:lstStyle/>
          <a:p>
            <a:r>
              <a:rPr lang="it-IT" i="1" dirty="0" smtClean="0"/>
              <a:t>Delirio di persecuzione</a:t>
            </a:r>
          </a:p>
          <a:p>
            <a:pPr lvl="1"/>
            <a:r>
              <a:rPr lang="it-IT" dirty="0" smtClean="0"/>
              <a:t>Il paziente ha la certezza incrollabile di essere minacciato e perseguitato da persone, organizzazioni, colleghi, ecc.</a:t>
            </a:r>
          </a:p>
          <a:p>
            <a:pPr lvl="1"/>
            <a:r>
              <a:rPr lang="it-IT" dirty="0" smtClean="0"/>
              <a:t>Le prove derivano da intuizioni e interpretazioni deliranti</a:t>
            </a:r>
          </a:p>
          <a:p>
            <a:pPr lvl="1"/>
            <a:r>
              <a:rPr lang="it-IT" dirty="0" smtClean="0"/>
              <a:t>Spesso, il paziente reagisce, ricorre alle autorità o mette in atto una serie di difese contro i persecutori</a:t>
            </a:r>
          </a:p>
          <a:p>
            <a:r>
              <a:rPr lang="it-IT" i="1" dirty="0" smtClean="0"/>
              <a:t>Delirio di querela</a:t>
            </a:r>
          </a:p>
          <a:p>
            <a:pPr lvl="1"/>
            <a:r>
              <a:rPr lang="it-IT" dirty="0" smtClean="0"/>
              <a:t>Il </a:t>
            </a:r>
            <a:r>
              <a:rPr lang="it-IT" dirty="0" err="1" smtClean="0"/>
              <a:t>querulomane</a:t>
            </a:r>
            <a:r>
              <a:rPr lang="it-IT" dirty="0" smtClean="0"/>
              <a:t> prende spunto da qualche avvenimento in cui effettivamente ha subito qualche ingiustizia </a:t>
            </a:r>
          </a:p>
          <a:p>
            <a:pPr lvl="1"/>
            <a:r>
              <a:rPr lang="it-IT" dirty="0" smtClean="0"/>
              <a:t>Il ricorso alle vie legali è però sproporzionato al danno subito e diventa scopo della vita</a:t>
            </a:r>
          </a:p>
        </p:txBody>
      </p:sp>
    </p:spTree>
    <p:extLst>
      <p:ext uri="{BB962C8B-B14F-4D97-AF65-F5344CB8AC3E}">
        <p14:creationId xmlns:p14="http://schemas.microsoft.com/office/powerpoint/2010/main" val="124994938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Paranoia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511064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i="1" dirty="0" smtClean="0"/>
              <a:t>Delirio di querela</a:t>
            </a:r>
          </a:p>
          <a:p>
            <a:pPr lvl="1"/>
            <a:r>
              <a:rPr lang="it-IT" dirty="0"/>
              <a:t>S</a:t>
            </a:r>
            <a:r>
              <a:rPr lang="it-IT" dirty="0" smtClean="0"/>
              <a:t>i sviluppa in soggetti con tratti stenici (fanatici, combattivi) e con intenso attaccamento a principi etici, giuridici, ecc.</a:t>
            </a:r>
          </a:p>
          <a:p>
            <a:pPr lvl="1"/>
            <a:r>
              <a:rPr lang="it-IT" dirty="0" smtClean="0"/>
              <a:t>I </a:t>
            </a:r>
            <a:r>
              <a:rPr lang="it-IT" dirty="0" err="1" smtClean="0"/>
              <a:t>querulomani</a:t>
            </a:r>
            <a:r>
              <a:rPr lang="it-IT" dirty="0" smtClean="0"/>
              <a:t> perseguono con tenacia la difesa del loro onore, dei diritti, a scapito dei propri interessi personali e talora fino al crimine</a:t>
            </a:r>
          </a:p>
          <a:p>
            <a:r>
              <a:rPr lang="it-IT" i="1" dirty="0" smtClean="0"/>
              <a:t>Delirio di grandezza</a:t>
            </a:r>
          </a:p>
          <a:p>
            <a:pPr lvl="1"/>
            <a:r>
              <a:rPr lang="it-IT" dirty="0" smtClean="0"/>
              <a:t>L’Io è espanso ed il paziente è capace di qualsiasi impresa: può essere messia, re, leader politico</a:t>
            </a:r>
          </a:p>
          <a:p>
            <a:pPr lvl="1"/>
            <a:r>
              <a:rPr lang="it-IT" dirty="0" smtClean="0"/>
              <a:t>Spesso si associano tematiche persecutorie </a:t>
            </a:r>
          </a:p>
        </p:txBody>
      </p:sp>
    </p:spTree>
    <p:extLst>
      <p:ext uri="{BB962C8B-B14F-4D97-AF65-F5344CB8AC3E}">
        <p14:creationId xmlns:p14="http://schemas.microsoft.com/office/powerpoint/2010/main" val="3825209251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Theme.thmx</Template>
  <TotalTime>2</TotalTime>
  <Words>5987</Words>
  <Application>Microsoft Macintosh PowerPoint</Application>
  <PresentationFormat>Presentazione su schermo (4:3)</PresentationFormat>
  <Paragraphs>416</Paragraphs>
  <Slides>84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84</vt:i4>
      </vt:variant>
    </vt:vector>
  </HeadingPairs>
  <TitlesOfParts>
    <vt:vector size="85" baseType="lpstr">
      <vt:lpstr>Default Theme</vt:lpstr>
      <vt:lpstr>Reazioni Psicogene   Sviluppi di Personalità</vt:lpstr>
      <vt:lpstr>Reazioni Psicogene   Sviluppi di Personalità</vt:lpstr>
      <vt:lpstr>Reazioni Psicogene   Sviluppi di Personalità</vt:lpstr>
      <vt:lpstr>Reazioni Psicogene   Sviluppi di Personalità</vt:lpstr>
      <vt:lpstr>Reazioni Psicogene   Sviluppi di Personalità</vt:lpstr>
      <vt:lpstr>Reazioni Psicogene  </vt:lpstr>
      <vt:lpstr>Reazioni Psicogene  </vt:lpstr>
      <vt:lpstr>Reazioni Psicogene  </vt:lpstr>
      <vt:lpstr>Reazioni Psicogene  </vt:lpstr>
      <vt:lpstr>Reazioni Psicogene  </vt:lpstr>
      <vt:lpstr>Reazioni Psicogene  </vt:lpstr>
      <vt:lpstr>Reazioni Abnormi Primitive A. Reazioni da Spavento</vt:lpstr>
      <vt:lpstr>Reazioni Abnormi Primitive A. Reazioni da Spavento</vt:lpstr>
      <vt:lpstr>Reazioni Abnormi Primitive B. Reazioni Esplosive</vt:lpstr>
      <vt:lpstr>Reazioni Abnormi Primitive C. Reazioni a Corto Circuito</vt:lpstr>
      <vt:lpstr>Reazioni Abnormi Primitive C. Reazioni a Corto Circuito</vt:lpstr>
      <vt:lpstr>Reazioni Abnormi Primitive C. Reazioni a Corto Circuito</vt:lpstr>
      <vt:lpstr>Reazioni Abnormi di Personalità A. Reazione Depressiva</vt:lpstr>
      <vt:lpstr>Reazioni Abnormi di Personalità A. Reazione Depressiva</vt:lpstr>
      <vt:lpstr>Reazioni Abnormi di Personalità A. Reazione Depressiva</vt:lpstr>
      <vt:lpstr>Reazioni Abnormi di Personalità A. Reazione Depressiva</vt:lpstr>
      <vt:lpstr>Reazioni Abnormi di Personalità A. Reazione Depressiva</vt:lpstr>
      <vt:lpstr>Reazioni Abnormi di Personalità B. Reazione Ansiosa</vt:lpstr>
      <vt:lpstr>Reazioni Abnormi di Personalità C. Reazione da Isolamento</vt:lpstr>
      <vt:lpstr>Reazioni Abnormi di Personalità C. Reazione da Isolamento</vt:lpstr>
      <vt:lpstr>Sviluppo Abnorme di Personalità</vt:lpstr>
      <vt:lpstr>Sviluppo Abnorme di Personalità</vt:lpstr>
      <vt:lpstr>Sviluppo Abnorme di Personalità Delirio di Rapporto Sensitivo</vt:lpstr>
      <vt:lpstr>Sviluppo Abnorme di Personalità Delirio di Rapporto Sensitivo</vt:lpstr>
      <vt:lpstr>Sviluppo Abnorme di Personalità Delirio di Rapporto Sensitivo</vt:lpstr>
      <vt:lpstr>Sviluppo Abnorme di Personalità Delirio di Rapporto Sensitivo</vt:lpstr>
      <vt:lpstr>Sviluppo Abnorme di Personalità Delirio di Rapporto Sensitivo</vt:lpstr>
      <vt:lpstr>Sviluppo Abnorme di Personalità Delirio di Rapporto Sensitivo</vt:lpstr>
      <vt:lpstr>Sviluppo Abnorme di Personalità Psicosi Indotta</vt:lpstr>
      <vt:lpstr>Sviluppo Abnorme di Personalità Psicosi Indotta</vt:lpstr>
      <vt:lpstr>Sviluppo Abnorme di Personalità Psicosi Indotta</vt:lpstr>
      <vt:lpstr>Scatenamento psicoreattivo di condizioni endogene</vt:lpstr>
      <vt:lpstr>Scatenamento psicoreattivo di condizioni endogene</vt:lpstr>
      <vt:lpstr>Psicosi acute: quadri clinici</vt:lpstr>
      <vt:lpstr>Psicosi acute: quadri clinici</vt:lpstr>
      <vt:lpstr>Psicosi acute: quadri clinici</vt:lpstr>
      <vt:lpstr>Parafrenie</vt:lpstr>
      <vt:lpstr>Parafrenie</vt:lpstr>
      <vt:lpstr>Parafrenia – Quadri clinici</vt:lpstr>
      <vt:lpstr>Parafrenia – Quadri clinici</vt:lpstr>
      <vt:lpstr>Parafrenia – Quadri clinici</vt:lpstr>
      <vt:lpstr>Parafrenia – Quadri clinici</vt:lpstr>
      <vt:lpstr>Parafrenia – Quadri clinici</vt:lpstr>
      <vt:lpstr>Parafrenia – Quadri clinici</vt:lpstr>
      <vt:lpstr>Psicopatologia della Parafrenia</vt:lpstr>
      <vt:lpstr>Psicopatologia della Parafrenia</vt:lpstr>
      <vt:lpstr>Psicopatologia della Parafrenia</vt:lpstr>
      <vt:lpstr>Psicopatologia della Parafrenia</vt:lpstr>
      <vt:lpstr>Paranoia</vt:lpstr>
      <vt:lpstr>Paranoia</vt:lpstr>
      <vt:lpstr>Paranoia</vt:lpstr>
      <vt:lpstr>Paranoia</vt:lpstr>
      <vt:lpstr>Paranoia</vt:lpstr>
      <vt:lpstr>Paranoia</vt:lpstr>
      <vt:lpstr>Paranoia</vt:lpstr>
      <vt:lpstr>Paranoia</vt:lpstr>
      <vt:lpstr>Paranoia</vt:lpstr>
      <vt:lpstr>Paranoia</vt:lpstr>
      <vt:lpstr>Introduzione e definizione</vt:lpstr>
      <vt:lpstr>Diagnosi differenziale</vt:lpstr>
      <vt:lpstr>Introduzione e definizione</vt:lpstr>
      <vt:lpstr>Introduzione e definizione</vt:lpstr>
      <vt:lpstr>Etiopatogenesi</vt:lpstr>
      <vt:lpstr>Etiopatogenesi</vt:lpstr>
      <vt:lpstr>Psicopatologia</vt:lpstr>
      <vt:lpstr>Aspetti clinici </vt:lpstr>
      <vt:lpstr>Aspetti clinici </vt:lpstr>
      <vt:lpstr>Delirio erotomane</vt:lpstr>
      <vt:lpstr>Delirio erotomane</vt:lpstr>
      <vt:lpstr>Delirio di gelosia</vt:lpstr>
      <vt:lpstr>Delirio di interpretazione</vt:lpstr>
      <vt:lpstr>Delirio di persecuzione</vt:lpstr>
      <vt:lpstr>Delirio di querela</vt:lpstr>
      <vt:lpstr>Delirio di grandezza</vt:lpstr>
      <vt:lpstr>Evoluzione - Prognosi</vt:lpstr>
      <vt:lpstr>Paranoia</vt:lpstr>
      <vt:lpstr>Paranoia</vt:lpstr>
      <vt:lpstr>Paranoia</vt:lpstr>
      <vt:lpstr>Paranoia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Reazioni Psicogene   Sviluppi di Personalità</dc:title>
  <dc:creator>Felice Iasevoli</dc:creator>
  <cp:lastModifiedBy>Felice Iasevoli</cp:lastModifiedBy>
  <cp:revision>2</cp:revision>
  <dcterms:created xsi:type="dcterms:W3CDTF">2017-05-10T12:32:00Z</dcterms:created>
  <dcterms:modified xsi:type="dcterms:W3CDTF">2017-05-10T12:34:50Z</dcterms:modified>
</cp:coreProperties>
</file>