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7"/>
  </p:notesMasterIdLst>
  <p:sldIdLst>
    <p:sldId id="273" r:id="rId2"/>
    <p:sldId id="256" r:id="rId3"/>
    <p:sldId id="257" r:id="rId4"/>
    <p:sldId id="258" r:id="rId5"/>
    <p:sldId id="260" r:id="rId6"/>
    <p:sldId id="261" r:id="rId7"/>
    <p:sldId id="277" r:id="rId8"/>
    <p:sldId id="278" r:id="rId9"/>
    <p:sldId id="279" r:id="rId10"/>
    <p:sldId id="280" r:id="rId11"/>
    <p:sldId id="262" r:id="rId12"/>
    <p:sldId id="263" r:id="rId13"/>
    <p:sldId id="264" r:id="rId14"/>
    <p:sldId id="265" r:id="rId15"/>
    <p:sldId id="259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4" r:id="rId24"/>
    <p:sldId id="275" r:id="rId25"/>
    <p:sldId id="276" r:id="rId26"/>
  </p:sldIdLst>
  <p:sldSz cx="9144000" cy="6858000" type="screen4x3"/>
  <p:notesSz cx="6858000" cy="9144000"/>
  <p:defaultTextStyle>
    <a:defPPr>
      <a:defRPr lang="it-IT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/>
    <p:restoredTop sz="94747"/>
  </p:normalViewPr>
  <p:slideViewPr>
    <p:cSldViewPr snapToGrid="0" snapToObjects="1">
      <p:cViewPr varScale="1">
        <p:scale>
          <a:sx n="81" d="100"/>
          <a:sy n="81" d="100"/>
        </p:scale>
        <p:origin x="984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04EEAA-1D06-874C-8A7A-D3CDDEE9FBF6}" type="datetimeFigureOut">
              <a:rPr lang="it-IT" smtClean="0"/>
              <a:t>18/12/19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905FB2-8587-EE49-8C80-9A62984830C0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953826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44CA6-2240-5E4E-A534-77A9594FF27B}" type="datetimeFigureOut">
              <a:rPr lang="it-IT" smtClean="0"/>
              <a:t>18/12/19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C4B14-8036-904D-936E-108EC5EE53D1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22790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44CA6-2240-5E4E-A534-77A9594FF27B}" type="datetimeFigureOut">
              <a:rPr lang="it-IT" smtClean="0"/>
              <a:t>18/12/19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C4B14-8036-904D-936E-108EC5EE53D1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97601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44CA6-2240-5E4E-A534-77A9594FF27B}" type="datetimeFigureOut">
              <a:rPr lang="it-IT" smtClean="0"/>
              <a:t>18/12/19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C4B14-8036-904D-936E-108EC5EE53D1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987466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44CA6-2240-5E4E-A534-77A9594FF27B}" type="datetimeFigureOut">
              <a:rPr lang="it-IT" smtClean="0"/>
              <a:t>18/12/19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C4B14-8036-904D-936E-108EC5EE53D1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833767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44CA6-2240-5E4E-A534-77A9594FF27B}" type="datetimeFigureOut">
              <a:rPr lang="it-IT" smtClean="0"/>
              <a:t>18/12/19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C4B14-8036-904D-936E-108EC5EE53D1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034486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44CA6-2240-5E4E-A534-77A9594FF27B}" type="datetimeFigureOut">
              <a:rPr lang="it-IT" smtClean="0"/>
              <a:t>18/12/19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C4B14-8036-904D-936E-108EC5EE53D1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25958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44CA6-2240-5E4E-A534-77A9594FF27B}" type="datetimeFigureOut">
              <a:rPr lang="it-IT" smtClean="0"/>
              <a:t>18/12/19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C4B14-8036-904D-936E-108EC5EE53D1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072089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44CA6-2240-5E4E-A534-77A9594FF27B}" type="datetimeFigureOut">
              <a:rPr lang="it-IT" smtClean="0"/>
              <a:t>18/12/19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C4B14-8036-904D-936E-108EC5EE53D1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411470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44CA6-2240-5E4E-A534-77A9594FF27B}" type="datetimeFigureOut">
              <a:rPr lang="it-IT" smtClean="0"/>
              <a:t>18/12/19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C4B14-8036-904D-936E-108EC5EE53D1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658788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44CA6-2240-5E4E-A534-77A9594FF27B}" type="datetimeFigureOut">
              <a:rPr lang="it-IT" smtClean="0"/>
              <a:t>18/12/19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C4B14-8036-904D-936E-108EC5EE53D1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689868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44CA6-2240-5E4E-A534-77A9594FF27B}" type="datetimeFigureOut">
              <a:rPr lang="it-IT" smtClean="0"/>
              <a:t>18/12/19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C4B14-8036-904D-936E-108EC5EE53D1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43630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C44CA6-2240-5E4E-A534-77A9594FF27B}" type="datetimeFigureOut">
              <a:rPr lang="it-IT" smtClean="0"/>
              <a:t>18/12/19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4B14-8036-904D-936E-108EC5EE53D1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61236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le 1"/>
          <p:cNvSpPr>
            <a:spLocks noGrp="1"/>
          </p:cNvSpPr>
          <p:nvPr>
            <p:ph type="ctrTitle"/>
          </p:nvPr>
        </p:nvSpPr>
        <p:spPr>
          <a:xfrm>
            <a:off x="685800" y="2127250"/>
            <a:ext cx="7772400" cy="1470025"/>
          </a:xfrm>
        </p:spPr>
        <p:txBody>
          <a:bodyPr/>
          <a:lstStyle/>
          <a:p>
            <a:pPr eaLnBrk="1" hangingPunct="1"/>
            <a:r>
              <a:rPr lang="it-IT" b="1" dirty="0">
                <a:latin typeface="Calibri" charset="0"/>
              </a:rPr>
              <a:t>Organizzazione dei Servizi Territoriali per la Salute Mentale</a:t>
            </a:r>
          </a:p>
        </p:txBody>
      </p:sp>
      <p:sp>
        <p:nvSpPr>
          <p:cNvPr id="14338" name="Subtitle 2"/>
          <p:cNvSpPr>
            <a:spLocks noGrp="1"/>
          </p:cNvSpPr>
          <p:nvPr>
            <p:ph type="subTitle" idx="1"/>
          </p:nvPr>
        </p:nvSpPr>
        <p:spPr>
          <a:xfrm>
            <a:off x="1371600" y="4186238"/>
            <a:ext cx="6400800" cy="1752600"/>
          </a:xfrm>
        </p:spPr>
        <p:txBody>
          <a:bodyPr/>
          <a:lstStyle/>
          <a:p>
            <a:pPr eaLnBrk="1" hangingPunct="1"/>
            <a:r>
              <a:rPr lang="it-IT" sz="2400" b="1" dirty="0">
                <a:solidFill>
                  <a:schemeClr val="tx1"/>
                </a:solidFill>
                <a:latin typeface="Times New Roman" charset="0"/>
              </a:rPr>
              <a:t>Dr. </a:t>
            </a:r>
            <a:r>
              <a:rPr lang="it-IT" sz="2400" b="1" dirty="0" err="1">
                <a:solidFill>
                  <a:schemeClr val="tx1"/>
                </a:solidFill>
                <a:latin typeface="Times New Roman" charset="0"/>
              </a:rPr>
              <a:t>F</a:t>
            </a:r>
            <a:r>
              <a:rPr lang="it-IT" sz="2400" b="1" dirty="0">
                <a:solidFill>
                  <a:schemeClr val="tx1"/>
                </a:solidFill>
                <a:latin typeface="Times New Roman" charset="0"/>
              </a:rPr>
              <a:t>. </a:t>
            </a:r>
            <a:r>
              <a:rPr lang="it-IT" sz="2400" b="1" dirty="0" err="1">
                <a:solidFill>
                  <a:schemeClr val="tx1"/>
                </a:solidFill>
                <a:latin typeface="Times New Roman" charset="0"/>
              </a:rPr>
              <a:t>Iasevoli</a:t>
            </a:r>
            <a:endParaRPr lang="it-IT" sz="2400" b="1" dirty="0">
              <a:solidFill>
                <a:schemeClr val="tx1"/>
              </a:solidFill>
              <a:latin typeface="Times New Roman" charset="0"/>
            </a:endParaRPr>
          </a:p>
          <a:p>
            <a:pPr eaLnBrk="1" hangingPunct="1"/>
            <a:r>
              <a:rPr lang="it-IT" sz="2400" b="1" dirty="0">
                <a:solidFill>
                  <a:schemeClr val="tx1"/>
                </a:solidFill>
                <a:latin typeface="Times New Roman" charset="0"/>
              </a:rPr>
              <a:t>Università “Federico II” </a:t>
            </a:r>
            <a:r>
              <a:rPr lang="it-IT" sz="2400" b="1">
                <a:solidFill>
                  <a:schemeClr val="tx1"/>
                </a:solidFill>
                <a:latin typeface="Times New Roman" charset="0"/>
              </a:rPr>
              <a:t>di Napoli</a:t>
            </a:r>
            <a:endParaRPr lang="it-IT" sz="2400" b="1" dirty="0">
              <a:solidFill>
                <a:schemeClr val="tx1"/>
              </a:solidFill>
              <a:latin typeface="Times New Roman" charset="0"/>
            </a:endParaRPr>
          </a:p>
        </p:txBody>
      </p:sp>
      <p:pic>
        <p:nvPicPr>
          <p:cNvPr id="14339" name="Picture 3" descr="FEDERICO"/>
          <p:cNvPicPr>
            <a:picLocks noChangeAspect="1" noChangeArrowheads="1"/>
          </p:cNvPicPr>
          <p:nvPr/>
        </p:nvPicPr>
        <p:blipFill>
          <a:blip r:embed="rId3">
            <a:lum bright="6000" contrast="-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8" y="265113"/>
            <a:ext cx="2001837" cy="184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9130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L’organizzazione dei servizi di salute mentale</a:t>
            </a:r>
          </a:p>
        </p:txBody>
      </p:sp>
      <p:sp>
        <p:nvSpPr>
          <p:cNvPr id="6" name="Rettangolo 5"/>
          <p:cNvSpPr/>
          <p:nvPr/>
        </p:nvSpPr>
        <p:spPr>
          <a:xfrm>
            <a:off x="3094210" y="1788848"/>
            <a:ext cx="2933234" cy="1252194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CasellaDiTesto 6"/>
          <p:cNvSpPr txBox="1"/>
          <p:nvPr/>
        </p:nvSpPr>
        <p:spPr>
          <a:xfrm>
            <a:off x="3326717" y="1985622"/>
            <a:ext cx="25218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/>
              <a:t>Azienda Sanitaria Locale</a:t>
            </a:r>
          </a:p>
        </p:txBody>
      </p:sp>
      <p:cxnSp>
        <p:nvCxnSpPr>
          <p:cNvPr id="9" name="Connettore 2 8"/>
          <p:cNvCxnSpPr>
            <a:stCxn id="6" idx="2"/>
          </p:cNvCxnSpPr>
          <p:nvPr/>
        </p:nvCxnSpPr>
        <p:spPr>
          <a:xfrm>
            <a:off x="4560827" y="3041042"/>
            <a:ext cx="0" cy="105542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Rettangolo 10"/>
          <p:cNvSpPr/>
          <p:nvPr/>
        </p:nvSpPr>
        <p:spPr>
          <a:xfrm>
            <a:off x="2092612" y="4096464"/>
            <a:ext cx="5007961" cy="948090"/>
          </a:xfrm>
          <a:prstGeom prst="rect">
            <a:avLst/>
          </a:prstGeom>
          <a:solidFill>
            <a:srgbClr val="FFFF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CasellaDiTesto 11"/>
          <p:cNvSpPr txBox="1"/>
          <p:nvPr/>
        </p:nvSpPr>
        <p:spPr>
          <a:xfrm>
            <a:off x="2217811" y="4096464"/>
            <a:ext cx="48827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/>
              <a:t>Strutture Dipartimentali (materno-infantile; Dipendenze patologiche; prevenzione; salute mentale; medicina generale)</a:t>
            </a:r>
          </a:p>
        </p:txBody>
      </p:sp>
      <p:cxnSp>
        <p:nvCxnSpPr>
          <p:cNvPr id="14" name="Connettore 2 13"/>
          <p:cNvCxnSpPr>
            <a:stCxn id="11" idx="2"/>
          </p:cNvCxnSpPr>
          <p:nvPr/>
        </p:nvCxnSpPr>
        <p:spPr>
          <a:xfrm>
            <a:off x="4596593" y="5044554"/>
            <a:ext cx="0" cy="73342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Rettangolo 14"/>
          <p:cNvSpPr/>
          <p:nvPr/>
        </p:nvSpPr>
        <p:spPr>
          <a:xfrm>
            <a:off x="2217806" y="5992642"/>
            <a:ext cx="4650249" cy="697651"/>
          </a:xfrm>
          <a:prstGeom prst="rect">
            <a:avLst/>
          </a:prstGeom>
          <a:solidFill>
            <a:srgbClr val="FFFF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8" name="CasellaDiTesto 17"/>
          <p:cNvSpPr txBox="1"/>
          <p:nvPr/>
        </p:nvSpPr>
        <p:spPr>
          <a:xfrm>
            <a:off x="2343010" y="5921090"/>
            <a:ext cx="43640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/>
              <a:t>Dipartimento di Salute Mentale  DSM</a:t>
            </a:r>
          </a:p>
        </p:txBody>
      </p:sp>
    </p:spTree>
    <p:extLst>
      <p:ext uri="{BB962C8B-B14F-4D97-AF65-F5344CB8AC3E}">
        <p14:creationId xmlns:p14="http://schemas.microsoft.com/office/powerpoint/2010/main" val="32755608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IL DSM</a:t>
            </a:r>
          </a:p>
        </p:txBody>
      </p:sp>
      <p:sp>
        <p:nvSpPr>
          <p:cNvPr id="4" name="Ovale 3"/>
          <p:cNvSpPr/>
          <p:nvPr/>
        </p:nvSpPr>
        <p:spPr>
          <a:xfrm>
            <a:off x="3255179" y="1417638"/>
            <a:ext cx="2736493" cy="1587628"/>
          </a:xfrm>
          <a:prstGeom prst="ellipse">
            <a:avLst/>
          </a:prstGeom>
          <a:solidFill>
            <a:srgbClr val="FFFF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" name="CasellaDiTesto 4"/>
          <p:cNvSpPr txBox="1"/>
          <p:nvPr/>
        </p:nvSpPr>
        <p:spPr>
          <a:xfrm>
            <a:off x="3630777" y="1860401"/>
            <a:ext cx="2003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dirty="0"/>
              <a:t>DSM</a:t>
            </a:r>
          </a:p>
        </p:txBody>
      </p:sp>
      <p:cxnSp>
        <p:nvCxnSpPr>
          <p:cNvPr id="7" name="Connettore 2 6"/>
          <p:cNvCxnSpPr/>
          <p:nvPr/>
        </p:nvCxnSpPr>
        <p:spPr>
          <a:xfrm flipH="1">
            <a:off x="2378786" y="2790604"/>
            <a:ext cx="1019478" cy="100175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Rettangolo arrotondato 7"/>
          <p:cNvSpPr/>
          <p:nvPr/>
        </p:nvSpPr>
        <p:spPr>
          <a:xfrm>
            <a:off x="804840" y="3935471"/>
            <a:ext cx="1806443" cy="1162752"/>
          </a:xfrm>
          <a:prstGeom prst="roundRect">
            <a:avLst/>
          </a:prstGeom>
          <a:solidFill>
            <a:srgbClr val="FFFF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CasellaDiTesto 8"/>
          <p:cNvSpPr txBox="1"/>
          <p:nvPr/>
        </p:nvSpPr>
        <p:spPr>
          <a:xfrm>
            <a:off x="697524" y="3935471"/>
            <a:ext cx="1949528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/>
              <a:t>Centro Salute Mentale</a:t>
            </a:r>
          </a:p>
          <a:p>
            <a:pPr algn="ctr"/>
            <a:r>
              <a:rPr lang="it-IT" sz="2400" dirty="0"/>
              <a:t> CSM</a:t>
            </a:r>
          </a:p>
        </p:txBody>
      </p:sp>
      <p:cxnSp>
        <p:nvCxnSpPr>
          <p:cNvPr id="11" name="Connettore 2 10"/>
          <p:cNvCxnSpPr/>
          <p:nvPr/>
        </p:nvCxnSpPr>
        <p:spPr>
          <a:xfrm>
            <a:off x="4650254" y="3130486"/>
            <a:ext cx="0" cy="66187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ttangolo arrotondato 11"/>
          <p:cNvSpPr/>
          <p:nvPr/>
        </p:nvSpPr>
        <p:spPr>
          <a:xfrm>
            <a:off x="3487696" y="4016319"/>
            <a:ext cx="2155634" cy="1712764"/>
          </a:xfrm>
          <a:prstGeom prst="roundRect">
            <a:avLst/>
          </a:prstGeom>
          <a:solidFill>
            <a:srgbClr val="FFFF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3" name="CasellaDiTesto 12"/>
          <p:cNvSpPr txBox="1"/>
          <p:nvPr/>
        </p:nvSpPr>
        <p:spPr>
          <a:xfrm>
            <a:off x="3398265" y="4087871"/>
            <a:ext cx="24682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/>
              <a:t>Servizio Psichiatrico di Diagnosi e Cura</a:t>
            </a:r>
          </a:p>
          <a:p>
            <a:pPr algn="ctr"/>
            <a:r>
              <a:rPr lang="it-IT" sz="2400" dirty="0"/>
              <a:t>SPDC</a:t>
            </a:r>
          </a:p>
        </p:txBody>
      </p:sp>
      <p:cxnSp>
        <p:nvCxnSpPr>
          <p:cNvPr id="15" name="Connettore 2 14"/>
          <p:cNvCxnSpPr/>
          <p:nvPr/>
        </p:nvCxnSpPr>
        <p:spPr>
          <a:xfrm>
            <a:off x="5866473" y="2790604"/>
            <a:ext cx="1126791" cy="100175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Rettangolo arrotondato 16"/>
          <p:cNvSpPr/>
          <p:nvPr/>
        </p:nvSpPr>
        <p:spPr>
          <a:xfrm>
            <a:off x="6519654" y="3935471"/>
            <a:ext cx="1806443" cy="1162752"/>
          </a:xfrm>
          <a:prstGeom prst="roundRect">
            <a:avLst/>
          </a:prstGeom>
          <a:solidFill>
            <a:srgbClr val="FFFF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8" name="CasellaDiTesto 17"/>
          <p:cNvSpPr txBox="1"/>
          <p:nvPr/>
        </p:nvSpPr>
        <p:spPr>
          <a:xfrm>
            <a:off x="6448110" y="4078575"/>
            <a:ext cx="19495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/>
              <a:t>Strutture Intermedie</a:t>
            </a:r>
          </a:p>
        </p:txBody>
      </p:sp>
      <p:cxnSp>
        <p:nvCxnSpPr>
          <p:cNvPr id="6" name="Connettore 2 5"/>
          <p:cNvCxnSpPr>
            <a:stCxn id="8" idx="2"/>
          </p:cNvCxnSpPr>
          <p:nvPr/>
        </p:nvCxnSpPr>
        <p:spPr>
          <a:xfrm>
            <a:off x="1708062" y="5098223"/>
            <a:ext cx="223580" cy="87653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Connettore 2 13"/>
          <p:cNvCxnSpPr>
            <a:stCxn id="13" idx="1"/>
          </p:cNvCxnSpPr>
          <p:nvPr/>
        </p:nvCxnSpPr>
        <p:spPr>
          <a:xfrm flipH="1">
            <a:off x="2611283" y="4872701"/>
            <a:ext cx="786982" cy="110205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Rettangolo arrotondato 15"/>
          <p:cNvSpPr/>
          <p:nvPr/>
        </p:nvSpPr>
        <p:spPr>
          <a:xfrm>
            <a:off x="599149" y="6064196"/>
            <a:ext cx="3451916" cy="697651"/>
          </a:xfrm>
          <a:prstGeom prst="roundRect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9" name="CasellaDiTesto 18"/>
          <p:cNvSpPr txBox="1"/>
          <p:nvPr/>
        </p:nvSpPr>
        <p:spPr>
          <a:xfrm>
            <a:off x="697524" y="6171524"/>
            <a:ext cx="36844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err="1"/>
              <a:t>Day</a:t>
            </a:r>
            <a:r>
              <a:rPr lang="it-IT" sz="2400" dirty="0"/>
              <a:t>-Hospital Psichiatrico</a:t>
            </a:r>
          </a:p>
        </p:txBody>
      </p:sp>
    </p:spTree>
    <p:extLst>
      <p:ext uri="{BB962C8B-B14F-4D97-AF65-F5344CB8AC3E}">
        <p14:creationId xmlns:p14="http://schemas.microsoft.com/office/powerpoint/2010/main" val="7002226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IL CSM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/>
              <a:t>Strutture per attività psichiatrica ambulatoriale, aperte (nel migliore dei casi) 12 ore al giorno per 6 giorni la settimana</a:t>
            </a:r>
          </a:p>
          <a:p>
            <a:r>
              <a:rPr lang="it-IT" dirty="0"/>
              <a:t>Sono preposti alla presa in carico del paziente in regime ambulatoriale ed alla prevenzione territoriale della disabilità psichica</a:t>
            </a:r>
          </a:p>
          <a:p>
            <a:r>
              <a:rPr lang="it-IT" dirty="0"/>
              <a:t>Pertanto sono tenuti a fornire anche assistenza domiciliare qualora il paziente, a causa della sua patologia psichiatrica, non potesse o non volesse recarsi in ambulatorio</a:t>
            </a:r>
          </a:p>
        </p:txBody>
      </p:sp>
    </p:spTree>
    <p:extLst>
      <p:ext uri="{BB962C8B-B14F-4D97-AF65-F5344CB8AC3E}">
        <p14:creationId xmlns:p14="http://schemas.microsoft.com/office/powerpoint/2010/main" val="11639720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IL CSM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82764"/>
          </a:xfrm>
        </p:spPr>
        <p:txBody>
          <a:bodyPr>
            <a:normAutofit fontScale="85000" lnSpcReduction="10000"/>
          </a:bodyPr>
          <a:lstStyle/>
          <a:p>
            <a:r>
              <a:rPr lang="it-IT" dirty="0"/>
              <a:t>Valuta le richieste che giungono da utenti, familiari, operatori dei servizi sociali, MMG, altri specialisti</a:t>
            </a:r>
          </a:p>
          <a:p>
            <a:r>
              <a:rPr lang="it-IT" dirty="0"/>
              <a:t>Effettua visite ambulatoriali e domiciliari, con lo scopo di prevenire i ricoveri</a:t>
            </a:r>
          </a:p>
          <a:p>
            <a:r>
              <a:rPr lang="it-IT" dirty="0"/>
              <a:t>Dovrebbe effettuare interventi di tipo psicofarmacologico, psicoterapia individuale e di gruppo, colloqui di sostegno psicologico</a:t>
            </a:r>
          </a:p>
          <a:p>
            <a:r>
              <a:rPr lang="it-IT" dirty="0"/>
              <a:t>Dovrebbe garantire attività di sostegno infermieristico</a:t>
            </a:r>
          </a:p>
          <a:p>
            <a:r>
              <a:rPr lang="it-IT" dirty="0"/>
              <a:t>Dovrebbe pianificare interventi di tipo riabilitativo, di risocializzazione e di tipo socio-assistenziale</a:t>
            </a:r>
          </a:p>
          <a:p>
            <a:r>
              <a:rPr lang="it-IT" dirty="0"/>
              <a:t>Fornisce consulenze specialistiche ad altri servizi</a:t>
            </a:r>
          </a:p>
          <a:p>
            <a:endParaRPr lang="it-IT" dirty="0"/>
          </a:p>
          <a:p>
            <a:endParaRPr lang="it-IT" dirty="0"/>
          </a:p>
          <a:p>
            <a:pPr lvl="1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338963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Operatori del CSM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/>
              <a:t>Personale medico: dirigenti medici e specialisti ambulatoriali</a:t>
            </a:r>
          </a:p>
          <a:p>
            <a:r>
              <a:rPr lang="it-IT" dirty="0"/>
              <a:t>Psicologi</a:t>
            </a:r>
          </a:p>
          <a:p>
            <a:r>
              <a:rPr lang="it-IT" dirty="0"/>
              <a:t>Sociologi (solo in Campania e Calabria)</a:t>
            </a:r>
          </a:p>
          <a:p>
            <a:r>
              <a:rPr lang="it-IT" dirty="0"/>
              <a:t>Terapisti della riabilitazione psichiatrica</a:t>
            </a:r>
          </a:p>
          <a:p>
            <a:r>
              <a:rPr lang="it-IT" dirty="0"/>
              <a:t>Educatori</a:t>
            </a:r>
          </a:p>
          <a:p>
            <a:r>
              <a:rPr lang="it-IT" dirty="0"/>
              <a:t>Assistenti sociali</a:t>
            </a:r>
          </a:p>
          <a:p>
            <a:r>
              <a:rPr lang="it-IT" dirty="0"/>
              <a:t>Infermieri (meglio se professionali)</a:t>
            </a:r>
          </a:p>
        </p:txBody>
      </p:sp>
    </p:spTree>
    <p:extLst>
      <p:ext uri="{BB962C8B-B14F-4D97-AF65-F5344CB8AC3E}">
        <p14:creationId xmlns:p14="http://schemas.microsoft.com/office/powerpoint/2010/main" val="16612773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 descr="Schermata 2015-11-30 alle 11.53.48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28" y="1007081"/>
            <a:ext cx="8909266" cy="4838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71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 descr="Schermata 2015-11-30 alle 11.57.3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5251"/>
            <a:ext cx="9080500" cy="2455702"/>
          </a:xfrm>
          <a:prstGeom prst="rect">
            <a:avLst/>
          </a:prstGeom>
        </p:spPr>
      </p:pic>
      <p:pic>
        <p:nvPicPr>
          <p:cNvPr id="3" name="Immagine 2" descr="Schermata 2015-11-30 alle 11.57.58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" y="3086920"/>
            <a:ext cx="9029700" cy="3771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1151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 descr="Schermata 2015-11-30 alle 11.59.3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7500"/>
            <a:ext cx="9144000" cy="6220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0143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 descr="Schermata 2015-11-30 alle 11.59.5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09732"/>
            <a:ext cx="9144000" cy="3737330"/>
          </a:xfrm>
          <a:prstGeom prst="rect">
            <a:avLst/>
          </a:prstGeom>
        </p:spPr>
      </p:pic>
      <p:pic>
        <p:nvPicPr>
          <p:cNvPr id="3" name="Immagine 2" descr="Schermata 2015-11-30 alle 11.59.30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83" b="49147"/>
          <a:stretch/>
        </p:blipFill>
        <p:spPr>
          <a:xfrm>
            <a:off x="-21895" y="963296"/>
            <a:ext cx="9056420" cy="1926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3780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Le figure mediche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i="1" dirty="0"/>
              <a:t>Dirigente medico</a:t>
            </a:r>
            <a:r>
              <a:rPr lang="it-IT" dirty="0"/>
              <a:t>: assunto per concorso; a tempo determinato o a tempo indeterminato; progressione di carriera in base ad anzianità e posizione</a:t>
            </a:r>
          </a:p>
          <a:p>
            <a:r>
              <a:rPr lang="it-IT" i="1" dirty="0"/>
              <a:t>Specialista ambulatoriale: </a:t>
            </a:r>
            <a:r>
              <a:rPr lang="it-IT" dirty="0"/>
              <a:t>teoricamente dovrebbe operare esclusivamente a livello ambulatoriale; assunto da graduatoria; a tempo determinato o a tempo indeterminato;</a:t>
            </a:r>
            <a:r>
              <a:rPr lang="it-IT" i="1" dirty="0"/>
              <a:t> </a:t>
            </a:r>
            <a:r>
              <a:rPr lang="it-IT" dirty="0"/>
              <a:t>no progressione di carriera</a:t>
            </a:r>
          </a:p>
        </p:txBody>
      </p:sp>
    </p:spTree>
    <p:extLst>
      <p:ext uri="{BB962C8B-B14F-4D97-AF65-F5344CB8AC3E}">
        <p14:creationId xmlns:p14="http://schemas.microsoft.com/office/powerpoint/2010/main" val="33024275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Le figure mediche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In passato i medici venivano distinti in </a:t>
            </a:r>
            <a:r>
              <a:rPr lang="it-IT" i="1" dirty="0"/>
              <a:t>aiuto</a:t>
            </a:r>
            <a:r>
              <a:rPr lang="it-IT" dirty="0"/>
              <a:t>, </a:t>
            </a:r>
            <a:r>
              <a:rPr lang="it-IT" i="1" dirty="0"/>
              <a:t>assistente</a:t>
            </a:r>
            <a:r>
              <a:rPr lang="it-IT" dirty="0"/>
              <a:t>, e </a:t>
            </a:r>
            <a:r>
              <a:rPr lang="it-IT" i="1" dirty="0"/>
              <a:t>primario</a:t>
            </a:r>
          </a:p>
          <a:p>
            <a:r>
              <a:rPr lang="it-IT" dirty="0"/>
              <a:t>Più di recente venivano distinti in dirigenti di primo e di secondo livello</a:t>
            </a:r>
          </a:p>
          <a:p>
            <a:r>
              <a:rPr lang="it-IT" dirty="0"/>
              <a:t>Oggi queste diciture non sono più usate: i dirigenti medici sono tutti equiparati per quel che riguarda la responsabilità civile, penale e amministrativa nella gestione del paziente</a:t>
            </a:r>
          </a:p>
        </p:txBody>
      </p:sp>
    </p:spTree>
    <p:extLst>
      <p:ext uri="{BB962C8B-B14F-4D97-AF65-F5344CB8AC3E}">
        <p14:creationId xmlns:p14="http://schemas.microsoft.com/office/powerpoint/2010/main" val="33645986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La gradazione delle funzioni del Dirigente Medico 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82763"/>
          </a:xfrm>
        </p:spPr>
        <p:txBody>
          <a:bodyPr>
            <a:normAutofit fontScale="70000" lnSpcReduction="20000"/>
          </a:bodyPr>
          <a:lstStyle/>
          <a:p>
            <a:r>
              <a:rPr lang="it-IT" dirty="0"/>
              <a:t>Dirigente medico a tempo determinato</a:t>
            </a:r>
          </a:p>
          <a:p>
            <a:r>
              <a:rPr lang="it-IT" dirty="0"/>
              <a:t>Dirigente medico neo-assunto: deve effettuare un periodo di prova di 6 mesi</a:t>
            </a:r>
          </a:p>
          <a:p>
            <a:r>
              <a:rPr lang="it-IT" dirty="0"/>
              <a:t>Dirigente medico di fascia D: non ha alcuna posizione</a:t>
            </a:r>
          </a:p>
          <a:p>
            <a:r>
              <a:rPr lang="it-IT" dirty="0"/>
              <a:t>Dirigente medico di fascia C: può avere incarichi di alta specializzazione (es.: gestire un ambulatorio ultra-specialistico); alcuni incarichi possono essere conferiti a dirigenti con meno di 5 anni di anzianità, altri solo a dirigenti con più di 5 anni di anzianità</a:t>
            </a:r>
          </a:p>
          <a:p>
            <a:r>
              <a:rPr lang="it-IT" dirty="0"/>
              <a:t>Dirigente medico di fascia B: direttore di Struttura Semplice (o Responsabile facente funzione qualora la posizione sia </a:t>
            </a:r>
            <a:r>
              <a:rPr lang="it-IT" i="1" dirty="0"/>
              <a:t>ad interim </a:t>
            </a:r>
            <a:r>
              <a:rPr lang="it-IT" dirty="0"/>
              <a:t>in attesa che venga nominato il direttore effettivo); occorrono almeno 5 anni di anzianità </a:t>
            </a:r>
          </a:p>
          <a:p>
            <a:r>
              <a:rPr lang="it-IT" dirty="0"/>
              <a:t>Dirigente medico di fascia A: direttore di Struttura Complessa o di Dipartimento (o Responsabile facente funzione) occorrono almeno 7 anni di anzianità</a:t>
            </a:r>
          </a:p>
        </p:txBody>
      </p:sp>
    </p:spTree>
    <p:extLst>
      <p:ext uri="{BB962C8B-B14F-4D97-AF65-F5344CB8AC3E}">
        <p14:creationId xmlns:p14="http://schemas.microsoft.com/office/powerpoint/2010/main" val="38772901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Normativa di riferimento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/>
              <a:t>Le indicazioni circa mansioni, progressioni di carriera, trattamento economico, ecc. vengono stipulate mediante contrattazione tra le sigle sindacali e l’ARAN (Agenzia per la Rappresentanza Negoziale delle Pubbliche Amministrazioni). Esistono due tipologie di contratti:</a:t>
            </a:r>
          </a:p>
          <a:p>
            <a:pPr lvl="1"/>
            <a:r>
              <a:rPr lang="it-IT" dirty="0"/>
              <a:t>CCNL: Contratto Collettivo Nazionale dei Lavoratori. Per la dirigenza medica</a:t>
            </a:r>
          </a:p>
          <a:p>
            <a:pPr lvl="1"/>
            <a:r>
              <a:rPr lang="it-IT" dirty="0"/>
              <a:t>ACN: Accordo Collettivo Nazionale. Per la specialistica ambulatoriale  </a:t>
            </a:r>
          </a:p>
        </p:txBody>
      </p:sp>
    </p:spTree>
    <p:extLst>
      <p:ext uri="{BB962C8B-B14F-4D97-AF65-F5344CB8AC3E}">
        <p14:creationId xmlns:p14="http://schemas.microsoft.com/office/powerpoint/2010/main" val="9604172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Ambulatori periferici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it-IT" dirty="0"/>
              <a:t>Sono inoltre diffusi sul territorio degli </a:t>
            </a:r>
            <a:r>
              <a:rPr lang="it-IT" i="1" dirty="0"/>
              <a:t>ambulatori specialistici periferici</a:t>
            </a:r>
            <a:r>
              <a:rPr lang="it-IT" dirty="0"/>
              <a:t> al di fuori dell’organizzazione del CSM: non sono dunque Strutture Complesse né Strutture Semplici (non necessitano di direttore) e non hanno obbligo di prevenzione territoriale ma rappresentano esclusivamente strutture consultive</a:t>
            </a:r>
            <a:endParaRPr lang="it-IT" i="1" dirty="0"/>
          </a:p>
        </p:txBody>
      </p:sp>
    </p:spTree>
    <p:extLst>
      <p:ext uri="{BB962C8B-B14F-4D97-AF65-F5344CB8AC3E}">
        <p14:creationId xmlns:p14="http://schemas.microsoft.com/office/powerpoint/2010/main" val="31683535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L’SPDC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90095"/>
          </a:xfrm>
        </p:spPr>
        <p:txBody>
          <a:bodyPr>
            <a:normAutofit fontScale="77500" lnSpcReduction="20000"/>
          </a:bodyPr>
          <a:lstStyle/>
          <a:p>
            <a:r>
              <a:rPr lang="it-IT" dirty="0"/>
              <a:t>È considerato comunque una struttura territoriale </a:t>
            </a:r>
            <a:r>
              <a:rPr lang="it-IT" i="1" dirty="0"/>
              <a:t>ospitata </a:t>
            </a:r>
            <a:r>
              <a:rPr lang="it-IT" dirty="0"/>
              <a:t>in un ospedale generale: gli psichiatri non devono fare guardie interdipartimentali</a:t>
            </a:r>
          </a:p>
          <a:p>
            <a:r>
              <a:rPr lang="it-IT" dirty="0"/>
              <a:t>Vengono effettuati ricoveri sia in regime di TSV (trattamento sanitario volontario) che di TSO (trattamento sanitario obbligatorio)</a:t>
            </a:r>
          </a:p>
          <a:p>
            <a:r>
              <a:rPr lang="it-IT" dirty="0"/>
              <a:t>È deputato alla risoluzione della acuzie, principalmente mediante trattamenti farmacologici; possono comunque essere contestualmente intrapresi interventi riabilitativi, familiari, psicoterapeutici, socio-assistenziali</a:t>
            </a:r>
          </a:p>
          <a:p>
            <a:r>
              <a:rPr lang="it-IT" dirty="0"/>
              <a:t>In poche regioni esistono </a:t>
            </a:r>
            <a:r>
              <a:rPr lang="it-IT" i="1" dirty="0"/>
              <a:t>centri post-acuzie</a:t>
            </a:r>
            <a:r>
              <a:rPr lang="it-IT" dirty="0"/>
              <a:t>, generalmente di privati convenzionati con il SSN. In questi centri viene gestito il delicato passaggio dal ricovero all’ambiente </a:t>
            </a:r>
            <a:r>
              <a:rPr lang="it-IT" dirty="0" err="1"/>
              <a:t>domicialiare</a:t>
            </a:r>
            <a:r>
              <a:rPr lang="it-IT" dirty="0"/>
              <a:t> </a:t>
            </a:r>
            <a:endParaRPr lang="it-IT" i="1" dirty="0"/>
          </a:p>
          <a:p>
            <a:pPr marL="0" indent="0">
              <a:buNone/>
            </a:pPr>
            <a:endParaRPr lang="it-IT" dirty="0"/>
          </a:p>
          <a:p>
            <a:endParaRPr lang="it-IT" i="1" dirty="0"/>
          </a:p>
        </p:txBody>
      </p:sp>
    </p:spTree>
    <p:extLst>
      <p:ext uri="{BB962C8B-B14F-4D97-AF65-F5344CB8AC3E}">
        <p14:creationId xmlns:p14="http://schemas.microsoft.com/office/powerpoint/2010/main" val="7435898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Il </a:t>
            </a:r>
            <a:r>
              <a:rPr lang="it-IT" dirty="0" err="1"/>
              <a:t>Day</a:t>
            </a:r>
            <a:r>
              <a:rPr lang="it-IT" dirty="0"/>
              <a:t>-Hospital Psichiatrico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Effettua interventi di tipo diagnostico oppure terapeutico-riabilitativo di breve durata (es.: somministrazione di </a:t>
            </a:r>
            <a:r>
              <a:rPr lang="it-IT" dirty="0" err="1"/>
              <a:t>depot</a:t>
            </a:r>
            <a:r>
              <a:rPr lang="it-IT" dirty="0"/>
              <a:t>)</a:t>
            </a:r>
          </a:p>
          <a:p>
            <a:r>
              <a:rPr lang="it-IT" dirty="0"/>
              <a:t>Più spesso ubicato all’interno dell’SPDC; può però anche essere all’interno del CSM oppure in strutture esterne ma collegate al DSM</a:t>
            </a:r>
          </a:p>
          <a:p>
            <a:r>
              <a:rPr lang="it-IT" dirty="0"/>
              <a:t>Nel CSM possono essere presenti uno o due posti-letto per la gestione breve di acuzie </a:t>
            </a:r>
          </a:p>
        </p:txBody>
      </p:sp>
    </p:spTree>
    <p:extLst>
      <p:ext uri="{BB962C8B-B14F-4D97-AF65-F5344CB8AC3E}">
        <p14:creationId xmlns:p14="http://schemas.microsoft.com/office/powerpoint/2010/main" val="10565329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Le Strutture Intermedie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it-IT" dirty="0"/>
              <a:t>Sono articolazioni del DSM deputate alla riabilitazione, alla socializzazione o al re-inserimento sociale degli utenti</a:t>
            </a:r>
          </a:p>
          <a:p>
            <a:r>
              <a:rPr lang="it-IT" dirty="0"/>
              <a:t>Il loro ruolo curativo non è né di tipo psicofarmacologico né psicoterapeutico, bensì di tipo </a:t>
            </a:r>
            <a:r>
              <a:rPr lang="it-IT" dirty="0" err="1"/>
              <a:t>psico</a:t>
            </a:r>
            <a:r>
              <a:rPr lang="it-IT" dirty="0"/>
              <a:t>-sociale.</a:t>
            </a:r>
          </a:p>
          <a:p>
            <a:r>
              <a:rPr lang="it-IT" dirty="0"/>
              <a:t>Sono inoltre deputate alla gestione della residenzialità in pazienti cronici e critici.</a:t>
            </a:r>
          </a:p>
          <a:p>
            <a:r>
              <a:rPr lang="it-IT" dirty="0"/>
              <a:t>Sono costituite da:</a:t>
            </a:r>
          </a:p>
          <a:p>
            <a:pPr lvl="1"/>
            <a:r>
              <a:rPr lang="it-IT" dirty="0"/>
              <a:t>Centro diurno</a:t>
            </a:r>
          </a:p>
          <a:p>
            <a:pPr lvl="1"/>
            <a:r>
              <a:rPr lang="it-IT" dirty="0"/>
              <a:t>Case alloggio</a:t>
            </a:r>
          </a:p>
          <a:p>
            <a:pPr lvl="1"/>
            <a:r>
              <a:rPr lang="it-IT" dirty="0"/>
              <a:t>Comunità terapeutiche</a:t>
            </a:r>
          </a:p>
          <a:p>
            <a:pPr lvl="1"/>
            <a:r>
              <a:rPr lang="it-IT" dirty="0"/>
              <a:t>Gruppo appartamento</a:t>
            </a:r>
          </a:p>
          <a:p>
            <a:pPr lvl="1"/>
            <a:r>
              <a:rPr lang="it-IT" dirty="0"/>
              <a:t>Strutture Intermedie Residenziali (SIR)</a:t>
            </a:r>
          </a:p>
        </p:txBody>
      </p:sp>
    </p:spTree>
    <p:extLst>
      <p:ext uri="{BB962C8B-B14F-4D97-AF65-F5344CB8AC3E}">
        <p14:creationId xmlns:p14="http://schemas.microsoft.com/office/powerpoint/2010/main" val="23206681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Centro Diurno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it-IT" dirty="0"/>
              <a:t>Aperto dalle 6 alle 8 ore al giorno per 5-6 giorni la settimana</a:t>
            </a:r>
          </a:p>
          <a:p>
            <a:r>
              <a:rPr lang="it-IT" dirty="0"/>
              <a:t>Struttura semi-residenziale a funzione terapeutico-riabilitativa</a:t>
            </a:r>
          </a:p>
          <a:p>
            <a:r>
              <a:rPr lang="it-IT" dirty="0"/>
              <a:t>Dispone di locali attrezzati, in genere al di fuori del CSM. Vi lavorano gli assistenti sociali, lo psicologo, i terapisti della riabilitazione e gli educatori</a:t>
            </a:r>
          </a:p>
          <a:p>
            <a:r>
              <a:rPr lang="it-IT" dirty="0"/>
              <a:t>Possono inoltre contribuire operatori di cooperative sociali (privati) e di associazioni di volontariato (</a:t>
            </a:r>
            <a:r>
              <a:rPr lang="it-IT" dirty="0" err="1"/>
              <a:t>Onlus</a:t>
            </a:r>
            <a:r>
              <a:rPr lang="it-IT" dirty="0"/>
              <a:t>)</a:t>
            </a:r>
          </a:p>
          <a:p>
            <a:r>
              <a:rPr lang="it-IT" dirty="0"/>
              <a:t>Il responsabile è un dirigente medico o il dirigente psicologo</a:t>
            </a:r>
          </a:p>
        </p:txBody>
      </p:sp>
    </p:spTree>
    <p:extLst>
      <p:ext uri="{BB962C8B-B14F-4D97-AF65-F5344CB8AC3E}">
        <p14:creationId xmlns:p14="http://schemas.microsoft.com/office/powerpoint/2010/main" val="17284095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Centro Diurno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/>
              <a:t>Ha il compito di favorire lo sviluppo di abilità personali, soprattutto nella cura del sé e nelle attività quotidiane e nella promozione della progettualità in particolare nella relazione con gli altri soggetti</a:t>
            </a:r>
          </a:p>
          <a:p>
            <a:r>
              <a:rPr lang="it-IT" dirty="0"/>
              <a:t>È in genere riservato a pazienti con patologia mentale che provochi alterazioni del funzionamento relazionale e problematiche cognitive ma con margini di recupero</a:t>
            </a:r>
          </a:p>
        </p:txBody>
      </p:sp>
    </p:spTree>
    <p:extLst>
      <p:ext uri="{BB962C8B-B14F-4D97-AF65-F5344CB8AC3E}">
        <p14:creationId xmlns:p14="http://schemas.microsoft.com/office/powerpoint/2010/main" val="31207156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Le altre Strutture Intermedie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it-IT" dirty="0"/>
              <a:t>Le Comunità Terapeutiche sono in genere gestite da privati convenzionati e prendono in carico pazienti critici (revolving door, disturbi di personalità, grave conflittualità familiare) ma non deteriorati</a:t>
            </a:r>
          </a:p>
          <a:p>
            <a:r>
              <a:rPr lang="it-IT" dirty="0"/>
              <a:t>Le Case Alloggio sono riservate a pazienti cronici che hanno gravi difficoltà a vivere da soli o a pazienti critici che devono recuperare la socialità</a:t>
            </a:r>
          </a:p>
          <a:p>
            <a:r>
              <a:rPr lang="it-IT" dirty="0"/>
              <a:t>I Gruppi Appartamento sono unità abitative nelle quali vengono inseriti tre o più pazienti cronici con difficoltà relazionali per i quali si sta effettuando un percorso di </a:t>
            </a:r>
            <a:r>
              <a:rPr lang="it-IT" dirty="0" err="1"/>
              <a:t>ri</a:t>
            </a:r>
            <a:r>
              <a:rPr lang="it-IT" dirty="0"/>
              <a:t>-socializzazione</a:t>
            </a:r>
          </a:p>
          <a:p>
            <a:r>
              <a:rPr lang="it-IT" dirty="0"/>
              <a:t>Le SIR sono strutture residenziali semi-ospedaliere per pazienti cronici gravemente deteriorati </a:t>
            </a:r>
          </a:p>
        </p:txBody>
      </p:sp>
    </p:spTree>
    <p:extLst>
      <p:ext uri="{BB962C8B-B14F-4D97-AF65-F5344CB8AC3E}">
        <p14:creationId xmlns:p14="http://schemas.microsoft.com/office/powerpoint/2010/main" val="36440854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Altre Strutture Psichiatriche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/>
              <a:t>Sul territorio nazionale inoltre ci sono altre strutture che offrono assistenza psichiatrica:</a:t>
            </a:r>
          </a:p>
          <a:p>
            <a:r>
              <a:rPr lang="it-IT" dirty="0"/>
              <a:t>Cliniche psichiatriche e ambulatori psichiatrici universitari</a:t>
            </a:r>
          </a:p>
          <a:p>
            <a:r>
              <a:rPr lang="it-IT" dirty="0"/>
              <a:t>Case di cura private e/o convenzionate con il SSN</a:t>
            </a:r>
          </a:p>
        </p:txBody>
      </p:sp>
    </p:spTree>
    <p:extLst>
      <p:ext uri="{BB962C8B-B14F-4D97-AF65-F5344CB8AC3E}">
        <p14:creationId xmlns:p14="http://schemas.microsoft.com/office/powerpoint/2010/main" val="269986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 descr="Schermata 2015-11-30 alle 11.50.5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2949359"/>
          </a:xfrm>
          <a:prstGeom prst="rect">
            <a:avLst/>
          </a:prstGeom>
        </p:spPr>
      </p:pic>
      <p:pic>
        <p:nvPicPr>
          <p:cNvPr id="5" name="Immagine 4" descr="Schermata 2015-11-30 alle 11.52.06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00" y="3269399"/>
            <a:ext cx="8648700" cy="267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92855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 descr="Schermata 2015-11-30 alle 11.52.3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" y="0"/>
            <a:ext cx="87541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10290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 descr="Schermata 2015-11-30 alle 11.53.1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0200"/>
            <a:ext cx="9144000" cy="6193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11178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1094</Words>
  <Application>Microsoft Macintosh PowerPoint</Application>
  <PresentationFormat>On-screen Show (4:3)</PresentationFormat>
  <Paragraphs>92</Paragraphs>
  <Slides>25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Arial</vt:lpstr>
      <vt:lpstr>Calibri</vt:lpstr>
      <vt:lpstr>Times New Roman</vt:lpstr>
      <vt:lpstr>Tema di Office</vt:lpstr>
      <vt:lpstr>Organizzazione dei Servizi Territoriali per la Salute Mentale</vt:lpstr>
      <vt:lpstr>L’organizzazione dei servizi di salute mentale</vt:lpstr>
      <vt:lpstr>IL DSM</vt:lpstr>
      <vt:lpstr>IL CSM</vt:lpstr>
      <vt:lpstr>IL CSM</vt:lpstr>
      <vt:lpstr>Operatori del CSM</vt:lpstr>
      <vt:lpstr>PowerPoint Presentation</vt:lpstr>
      <vt:lpstr>PowerPoint Presentation</vt:lpstr>
      <vt:lpstr>PowerPoint Presentation</vt:lpstr>
      <vt:lpstr>PowerPoint Presentation</vt:lpstr>
      <vt:lpstr>Le figure mediche</vt:lpstr>
      <vt:lpstr>Le figure mediche</vt:lpstr>
      <vt:lpstr>La gradazione delle funzioni del Dirigente Medico </vt:lpstr>
      <vt:lpstr>Normativa di riferimento</vt:lpstr>
      <vt:lpstr>Ambulatori periferici</vt:lpstr>
      <vt:lpstr>L’SPDC</vt:lpstr>
      <vt:lpstr>Il Day-Hospital Psichiatrico</vt:lpstr>
      <vt:lpstr>Le Strutture Intermedie</vt:lpstr>
      <vt:lpstr>Centro Diurno</vt:lpstr>
      <vt:lpstr>Centro Diurno</vt:lpstr>
      <vt:lpstr>Le altre Strutture Intermedie</vt:lpstr>
      <vt:lpstr>Altre Strutture Psichiatriche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L’organizzazione dei servizi di salute mentale</dc:title>
  <dc:creator>apple</dc:creator>
  <cp:lastModifiedBy>Microsoft Office User</cp:lastModifiedBy>
  <cp:revision>16</cp:revision>
  <dcterms:created xsi:type="dcterms:W3CDTF">2012-05-08T19:06:56Z</dcterms:created>
  <dcterms:modified xsi:type="dcterms:W3CDTF">2019-12-18T17:58:45Z</dcterms:modified>
</cp:coreProperties>
</file>