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4" r:id="rId9"/>
    <p:sldId id="263" r:id="rId10"/>
    <p:sldId id="275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606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469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067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985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860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375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67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99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48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687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993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3B56E-9D27-41FC-BF4A-9BDA5290EC27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31A0A-E3C1-4973-9DF7-4C767592871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0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Ulrich Beck</a:t>
            </a:r>
            <a:br>
              <a:rPr lang="it-IT" dirty="0" smtClean="0"/>
            </a:br>
            <a:r>
              <a:rPr lang="it-IT" dirty="0" smtClean="0"/>
              <a:t>e la teoria del rischio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02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Società industriale</a:t>
            </a:r>
            <a:br>
              <a:rPr lang="it-IT" dirty="0" smtClean="0"/>
            </a:br>
            <a:r>
              <a:rPr lang="it-IT" dirty="0" smtClean="0"/>
              <a:t>e «retroazioni» indesiderate</a:t>
            </a:r>
            <a:br>
              <a:rPr lang="it-IT" dirty="0" smtClean="0"/>
            </a:br>
            <a:r>
              <a:rPr lang="it-IT" dirty="0" smtClean="0"/>
              <a:t>(rapporto società-natura)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105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La dimensione «globale»</a:t>
            </a:r>
            <a:br>
              <a:rPr lang="it-IT" dirty="0" smtClean="0"/>
            </a:br>
            <a:r>
              <a:rPr lang="it-IT" dirty="0" smtClean="0"/>
              <a:t>della minaccia derivante</a:t>
            </a:r>
            <a:br>
              <a:rPr lang="it-IT" dirty="0" smtClean="0"/>
            </a:br>
            <a:r>
              <a:rPr lang="it-IT" dirty="0" smtClean="0"/>
              <a:t>dall’alterazione degli equilibri naturali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338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Il compito delle scienze sociali:</a:t>
            </a:r>
            <a:br>
              <a:rPr lang="it-IT" dirty="0" smtClean="0"/>
            </a:br>
            <a:r>
              <a:rPr lang="it-IT" dirty="0" smtClean="0"/>
              <a:t>rilevare la </a:t>
            </a:r>
            <a:r>
              <a:rPr lang="it-IT" b="1" dirty="0" smtClean="0"/>
              <a:t>dimensione sociale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del rischio ambientale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048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La visibilità/invisibilità</a:t>
            </a:r>
            <a:br>
              <a:rPr lang="it-IT" dirty="0" smtClean="0"/>
            </a:br>
            <a:r>
              <a:rPr lang="it-IT" dirty="0" smtClean="0"/>
              <a:t>del rischio ambientale</a:t>
            </a:r>
            <a:br>
              <a:rPr lang="it-IT" dirty="0" smtClean="0"/>
            </a:br>
            <a:r>
              <a:rPr lang="it-IT" dirty="0" smtClean="0"/>
              <a:t>e il dibattito «sociale»</a:t>
            </a:r>
            <a:br>
              <a:rPr lang="it-IT" dirty="0" smtClean="0"/>
            </a:br>
            <a:r>
              <a:rPr lang="it-IT" dirty="0" smtClean="0"/>
              <a:t>sul dibattito «scientifico»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633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Realismo e costruttivismo</a:t>
            </a:r>
            <a:br>
              <a:rPr lang="it-IT" dirty="0" smtClean="0"/>
            </a:br>
            <a:r>
              <a:rPr lang="it-IT" dirty="0" smtClean="0"/>
              <a:t>(l’importanza della definizione della realtà e il problema della</a:t>
            </a:r>
            <a:br>
              <a:rPr lang="it-IT" dirty="0" smtClean="0"/>
            </a:br>
            <a:r>
              <a:rPr lang="it-IT" dirty="0" smtClean="0"/>
              <a:t>visibilità)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810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to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7779792" cy="6625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8678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Rapporti di produzione</a:t>
            </a:r>
            <a:br>
              <a:rPr lang="it-IT" dirty="0" smtClean="0"/>
            </a:br>
            <a:r>
              <a:rPr lang="it-IT" dirty="0" smtClean="0"/>
              <a:t>Rapporti di definizione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il potere di «fabbricare» il rischio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43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Autofit/>
          </a:bodyPr>
          <a:lstStyle/>
          <a:p>
            <a:r>
              <a:rPr lang="it-IT" sz="3000" dirty="0"/>
              <a:t>s</a:t>
            </a:r>
            <a:r>
              <a:rPr lang="it-IT" sz="3000" dirty="0" smtClean="0"/>
              <a:t>ocietà premoderna (tradizionale)</a:t>
            </a:r>
            <a:br>
              <a:rPr lang="it-IT" sz="3000" dirty="0" smtClean="0"/>
            </a:br>
            <a:r>
              <a:rPr lang="it-IT" sz="3000" dirty="0" smtClean="0"/>
              <a:t/>
            </a:r>
            <a:br>
              <a:rPr lang="it-IT" sz="3000" dirty="0" smtClean="0"/>
            </a:br>
            <a:r>
              <a:rPr lang="it-IT" sz="3000" dirty="0" smtClean="0"/>
              <a:t>società industriale (razionale)</a:t>
            </a:r>
            <a:r>
              <a:rPr lang="it-IT" sz="3000" dirty="0" smtClean="0"/>
              <a:t/>
            </a:r>
            <a:br>
              <a:rPr lang="it-IT" sz="3000" dirty="0" smtClean="0"/>
            </a:br>
            <a:r>
              <a:rPr lang="it-IT" sz="3000" dirty="0"/>
              <a:t/>
            </a:r>
            <a:br>
              <a:rPr lang="it-IT" sz="3000" dirty="0"/>
            </a:br>
            <a:r>
              <a:rPr lang="it-IT" sz="3000" dirty="0" smtClean="0"/>
              <a:t>società </a:t>
            </a:r>
            <a:r>
              <a:rPr lang="it-IT" sz="3000" dirty="0" smtClean="0"/>
              <a:t>del </a:t>
            </a:r>
            <a:r>
              <a:rPr lang="it-IT" sz="3000" dirty="0" smtClean="0"/>
              <a:t>rischio (seconda </a:t>
            </a:r>
            <a:r>
              <a:rPr lang="it-IT" sz="3000" dirty="0" smtClean="0"/>
              <a:t>modernità</a:t>
            </a:r>
            <a:r>
              <a:rPr lang="it-IT" sz="3000" dirty="0" smtClean="0"/>
              <a:t>)</a:t>
            </a:r>
            <a:br>
              <a:rPr lang="it-IT" sz="3000" dirty="0" smtClean="0"/>
            </a:br>
            <a:r>
              <a:rPr lang="it-IT" sz="3000" dirty="0" smtClean="0"/>
              <a:t>oltre lo spazio moderno (nazionale)</a:t>
            </a:r>
            <a:br>
              <a:rPr lang="it-IT" sz="3000" dirty="0" smtClean="0"/>
            </a:br>
            <a:r>
              <a:rPr lang="it-IT" sz="3000" dirty="0" err="1" smtClean="0"/>
              <a:t>rischio≠catastrofe</a:t>
            </a:r>
            <a:r>
              <a:rPr lang="it-IT" sz="3000" dirty="0" smtClean="0"/>
              <a:t/>
            </a:r>
            <a:br>
              <a:rPr lang="it-IT" sz="3000" dirty="0" smtClean="0"/>
            </a:b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1360496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026" name="Picture 2" descr="Risultati immagini per risk society be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696200" cy="605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115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Rischio 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e </a:t>
            </a:r>
            <a:r>
              <a:rPr lang="it-IT" dirty="0" smtClean="0"/>
              <a:t>dimensione </a:t>
            </a:r>
            <a:r>
              <a:rPr lang="it-IT" dirty="0" smtClean="0"/>
              <a:t>temporale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passato (ciò che è accaduto)</a:t>
            </a:r>
            <a:br>
              <a:rPr lang="it-IT" dirty="0" smtClean="0"/>
            </a:br>
            <a:r>
              <a:rPr lang="it-IT" dirty="0" smtClean="0"/>
              <a:t>presente (ciò che si decide)</a:t>
            </a:r>
            <a:br>
              <a:rPr lang="it-IT" dirty="0" smtClean="0"/>
            </a:br>
            <a:r>
              <a:rPr lang="it-IT" dirty="0" smtClean="0"/>
              <a:t>futuro (incertezza)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024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R = </a:t>
            </a:r>
            <a:r>
              <a:rPr lang="it-IT" dirty="0" smtClean="0"/>
              <a:t>P*F</a:t>
            </a:r>
            <a:br>
              <a:rPr lang="it-IT" dirty="0" smtClean="0"/>
            </a:br>
            <a:r>
              <a:rPr lang="it-IT" dirty="0" smtClean="0"/>
              <a:t>pericolo(possibilità</a:t>
            </a:r>
            <a:r>
              <a:rPr lang="it-IT" smtClean="0"/>
              <a:t>)*esposizione(quantificazione)</a:t>
            </a:r>
            <a:br>
              <a:rPr lang="it-IT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e la dimensione culturale?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5722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1844825"/>
            <a:ext cx="8640960" cy="36004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«produzione» del rischio e:</a:t>
            </a:r>
            <a:br>
              <a:rPr lang="it-IT" dirty="0" smtClean="0"/>
            </a:br>
            <a:r>
              <a:rPr lang="it-IT" dirty="0" smtClean="0"/>
              <a:t>- ricchezza</a:t>
            </a:r>
            <a:br>
              <a:rPr lang="it-IT" dirty="0" smtClean="0"/>
            </a:br>
            <a:r>
              <a:rPr lang="it-IT" dirty="0" smtClean="0"/>
              <a:t>- diffusione oltre i confini</a:t>
            </a:r>
            <a:br>
              <a:rPr lang="it-IT" dirty="0" smtClean="0"/>
            </a:br>
            <a:r>
              <a:rPr lang="it-IT" dirty="0" smtClean="0"/>
              <a:t>- modernizzazione</a:t>
            </a:r>
            <a:br>
              <a:rPr lang="it-IT" dirty="0" smtClean="0"/>
            </a:br>
            <a:r>
              <a:rPr lang="it-IT" dirty="0" smtClean="0"/>
              <a:t>- politicizzazione del sapere</a:t>
            </a:r>
            <a:br>
              <a:rPr lang="it-IT" dirty="0" smtClean="0"/>
            </a:br>
            <a:r>
              <a:rPr lang="it-IT" dirty="0" smtClean="0"/>
              <a:t>- stato di emergenza permanente</a:t>
            </a:r>
            <a:br>
              <a:rPr lang="it-IT" dirty="0" smtClean="0"/>
            </a:br>
            <a:r>
              <a:rPr lang="it-IT" dirty="0" smtClean="0"/>
              <a:t>- conseguenze non volute come norma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8078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1844825"/>
            <a:ext cx="8640960" cy="3600400"/>
          </a:xfrm>
        </p:spPr>
        <p:txBody>
          <a:bodyPr>
            <a:normAutofit/>
          </a:bodyPr>
          <a:lstStyle/>
          <a:p>
            <a:r>
              <a:rPr lang="it-IT" dirty="0" smtClean="0"/>
              <a:t>La condizione di rischio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dalla condivisione di classe</a:t>
            </a:r>
            <a:br>
              <a:rPr lang="it-IT" dirty="0" smtClean="0"/>
            </a:br>
            <a:r>
              <a:rPr lang="it-IT" dirty="0" smtClean="0"/>
              <a:t>all’individualismo di mercato</a:t>
            </a:r>
            <a:endParaRPr lang="en-GB" sz="3800" dirty="0"/>
          </a:p>
        </p:txBody>
      </p:sp>
    </p:spTree>
    <p:extLst>
      <p:ext uri="{BB962C8B-B14F-4D97-AF65-F5344CB8AC3E}">
        <p14:creationId xmlns:p14="http://schemas.microsoft.com/office/powerpoint/2010/main" val="3194807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1844825"/>
            <a:ext cx="8640960" cy="36004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Le istituzioni della</a:t>
            </a:r>
            <a:br>
              <a:rPr lang="it-IT" dirty="0" smtClean="0"/>
            </a:br>
            <a:r>
              <a:rPr lang="it-IT" dirty="0" smtClean="0"/>
              <a:t>seconda modernità</a:t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r>
              <a:rPr lang="it-IT" sz="3100" dirty="0" smtClean="0"/>
              <a:t>scienza riflessiva,</a:t>
            </a:r>
            <a:br>
              <a:rPr lang="it-IT" sz="3100" dirty="0" smtClean="0"/>
            </a:br>
            <a:r>
              <a:rPr lang="it-IT" sz="3100" dirty="0" smtClean="0"/>
              <a:t>rivendicazioni </a:t>
            </a:r>
            <a:r>
              <a:rPr lang="it-IT" sz="3100" dirty="0" err="1" smtClean="0"/>
              <a:t>scientificizate</a:t>
            </a:r>
            <a:r>
              <a:rPr lang="it-IT" sz="3100" dirty="0" smtClean="0"/>
              <a:t/>
            </a:r>
            <a:br>
              <a:rPr lang="it-IT" sz="3100" dirty="0" smtClean="0"/>
            </a:br>
            <a:r>
              <a:rPr lang="it-IT" sz="3100" dirty="0" smtClean="0"/>
              <a:t>ambientalismo come mediazione (scienza e società)</a:t>
            </a:r>
            <a:br>
              <a:rPr lang="it-IT" sz="3100" dirty="0" smtClean="0"/>
            </a:br>
            <a:r>
              <a:rPr lang="it-IT" sz="3100" dirty="0" smtClean="0"/>
              <a:t>fenomeni sub-politici (oltre il «partito» verso i «cittadini»)</a:t>
            </a:r>
            <a:br>
              <a:rPr lang="it-IT" sz="3100" dirty="0" smtClean="0"/>
            </a:br>
            <a:r>
              <a:rPr lang="it-IT" sz="3100" dirty="0" smtClean="0"/>
              <a:t>soggetti «ibridi» e carismatici (da Carson in poi)</a:t>
            </a:r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428654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2852935"/>
            <a:ext cx="8640960" cy="2592289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La seconda modernità</a:t>
            </a:r>
            <a:br>
              <a:rPr lang="it-IT" dirty="0" smtClean="0"/>
            </a:br>
            <a:r>
              <a:rPr lang="it-IT" dirty="0" smtClean="0"/>
              <a:t>e il rischio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sz="3100" dirty="0" smtClean="0"/>
              <a:t>come premonizione (tensione verso il futuro)</a:t>
            </a:r>
            <a:br>
              <a:rPr lang="it-IT" sz="3100" dirty="0" smtClean="0"/>
            </a:br>
            <a:r>
              <a:rPr lang="it-IT" sz="3100" dirty="0"/>
              <a:t/>
            </a:r>
            <a:br>
              <a:rPr lang="it-IT" sz="3100" dirty="0"/>
            </a:br>
            <a:r>
              <a:rPr lang="it-IT" sz="3100" dirty="0" smtClean="0"/>
              <a:t>come fatto/valore</a:t>
            </a:r>
            <a:br>
              <a:rPr lang="it-IT" sz="3100" dirty="0" smtClean="0"/>
            </a:br>
            <a:r>
              <a:rPr lang="it-IT" sz="3100" dirty="0"/>
              <a:t/>
            </a:r>
            <a:br>
              <a:rPr lang="it-IT" sz="3100" dirty="0"/>
            </a:br>
            <a:r>
              <a:rPr lang="it-IT" sz="3100" dirty="0" smtClean="0"/>
              <a:t>come conoscenza/incertezza</a:t>
            </a:r>
            <a:br>
              <a:rPr lang="it-IT" sz="3100" dirty="0" smtClean="0"/>
            </a:br>
            <a:r>
              <a:rPr lang="it-IT" sz="3100" dirty="0"/>
              <a:t/>
            </a:r>
            <a:br>
              <a:rPr lang="it-IT" sz="3100" dirty="0"/>
            </a:br>
            <a:r>
              <a:rPr lang="it-IT" sz="3100" dirty="0" smtClean="0"/>
              <a:t>locale/globale</a:t>
            </a:r>
            <a:br>
              <a:rPr lang="it-IT" sz="3100" dirty="0" smtClean="0"/>
            </a:br>
            <a:r>
              <a:rPr lang="it-IT" sz="3100" dirty="0"/>
              <a:t/>
            </a:r>
            <a:br>
              <a:rPr lang="it-IT" sz="3100" dirty="0"/>
            </a:br>
            <a:r>
              <a:rPr lang="it-IT" sz="3100" dirty="0" smtClean="0"/>
              <a:t>natura/cultura</a:t>
            </a:r>
            <a:br>
              <a:rPr lang="it-IT" sz="3100" dirty="0" smtClean="0"/>
            </a:br>
            <a:r>
              <a:rPr lang="it-IT" sz="3100" dirty="0"/>
              <a:t/>
            </a:r>
            <a:br>
              <a:rPr lang="it-IT" sz="3100" dirty="0"/>
            </a:br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1418945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2852935"/>
            <a:ext cx="8640960" cy="2592289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La modernità riflessiva</a:t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(il contributo di </a:t>
            </a:r>
            <a:r>
              <a:rPr lang="it-IT" dirty="0" err="1" smtClean="0"/>
              <a:t>Giddens</a:t>
            </a:r>
            <a:r>
              <a:rPr lang="it-IT" dirty="0" smtClean="0"/>
              <a:t> e </a:t>
            </a:r>
            <a:r>
              <a:rPr lang="it-IT" dirty="0" err="1" smtClean="0"/>
              <a:t>Lash</a:t>
            </a:r>
            <a:r>
              <a:rPr lang="it-IT" dirty="0" smtClean="0"/>
              <a:t>)</a:t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dopo la razionalità orientata allo scopo</a:t>
            </a:r>
            <a:br>
              <a:rPr lang="it-IT" dirty="0" smtClean="0"/>
            </a:br>
            <a:r>
              <a:rPr lang="it-IT" dirty="0" smtClean="0"/>
              <a:t>verso rischio, individualizzazione, globalizzazione</a:t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r>
              <a:rPr lang="it-IT" sz="3100" dirty="0"/>
              <a:t/>
            </a:r>
            <a:br>
              <a:rPr lang="it-IT" sz="3100" dirty="0"/>
            </a:br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35999065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2852935"/>
            <a:ext cx="8640960" cy="2592289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La crisi della modernità </a:t>
            </a:r>
            <a:br>
              <a:rPr lang="it-IT" dirty="0" smtClean="0"/>
            </a:br>
            <a:r>
              <a:rPr lang="it-IT" dirty="0" smtClean="0"/>
              <a:t>a causa della modernità stessa?</a:t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Incertezza e riflessività</a:t>
            </a:r>
            <a:br>
              <a:rPr lang="it-IT" dirty="0" smtClean="0"/>
            </a:br>
            <a:r>
              <a:rPr lang="it-IT" dirty="0" smtClean="0"/>
              <a:t>come fonti di rischio ma anche</a:t>
            </a:r>
            <a:br>
              <a:rPr lang="it-IT" dirty="0" smtClean="0"/>
            </a:br>
            <a:r>
              <a:rPr lang="it-IT" dirty="0" smtClean="0"/>
              <a:t>di precauzione</a:t>
            </a:r>
            <a:br>
              <a:rPr lang="it-IT" dirty="0" smtClean="0"/>
            </a:br>
            <a:r>
              <a:rPr lang="it-IT" dirty="0" smtClean="0"/>
              <a:t>(</a:t>
            </a:r>
            <a:r>
              <a:rPr lang="it-IT" dirty="0" err="1" smtClean="0"/>
              <a:t>pluralizzazione</a:t>
            </a:r>
            <a:r>
              <a:rPr lang="it-IT" dirty="0" smtClean="0"/>
              <a:t> dei mondi di vita,</a:t>
            </a:r>
            <a:br>
              <a:rPr lang="it-IT" dirty="0" smtClean="0"/>
            </a:br>
            <a:r>
              <a:rPr lang="it-IT" dirty="0" smtClean="0"/>
              <a:t>dubbio metodologico</a:t>
            </a:r>
            <a:r>
              <a:rPr lang="it-IT" dirty="0" smtClean="0"/>
              <a:t>),</a:t>
            </a:r>
            <a:r>
              <a:rPr lang="it-IT" dirty="0"/>
              <a:t/>
            </a:r>
            <a:br>
              <a:rPr lang="it-IT" dirty="0"/>
            </a:br>
            <a:r>
              <a:rPr lang="it-IT" dirty="0"/>
              <a:t>come «redistribuire» il rischio?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r>
              <a:rPr lang="it-IT" sz="3100" dirty="0"/>
              <a:t/>
            </a:r>
            <a:br>
              <a:rPr lang="it-IT" sz="3100" dirty="0"/>
            </a:br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247691957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56</Words>
  <Application>Microsoft Office PowerPoint</Application>
  <PresentationFormat>Presentazione su schermo (4:3)</PresentationFormat>
  <Paragraphs>16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19" baseType="lpstr">
      <vt:lpstr>Tema di Office</vt:lpstr>
      <vt:lpstr>Ulrich Beck e la teoria del rischio</vt:lpstr>
      <vt:lpstr>Società industriale e «retroazioni» indesiderate (rapporto società-natura)</vt:lpstr>
      <vt:lpstr>La dimensione «globale» della minaccia derivante dall’alterazione degli equilibri naturali</vt:lpstr>
      <vt:lpstr>Il compito delle scienze sociali: rilevare la dimensione sociale del rischio ambientale</vt:lpstr>
      <vt:lpstr>La visibilità/invisibilità del rischio ambientale e il dibattito «sociale» sul dibattito «scientifico»</vt:lpstr>
      <vt:lpstr>Realismo e costruttivismo (l’importanza della definizione della realtà e il problema della visibilità)</vt:lpstr>
      <vt:lpstr>Presentazione standard di PowerPoint</vt:lpstr>
      <vt:lpstr>Rapporti di produzione Rapporti di definizione  il potere di «fabbricare» il rischio</vt:lpstr>
      <vt:lpstr>società premoderna (tradizionale)  società industriale (razionale)  società del rischio (seconda modernità) oltre lo spazio moderno (nazionale) rischio≠catastrofe </vt:lpstr>
      <vt:lpstr>Presentazione standard di PowerPoint</vt:lpstr>
      <vt:lpstr>Rischio  e dimensione temporale  passato (ciò che è accaduto) presente (ciò che si decide) futuro (incertezza)</vt:lpstr>
      <vt:lpstr>R = P*F pericolo(possibilità)*esposizione(quantificazione)  e la dimensione culturale?</vt:lpstr>
      <vt:lpstr>«produzione» del rischio e: - ricchezza - diffusione oltre i confini - modernizzazione - politicizzazione del sapere - stato di emergenza permanente - conseguenze non volute come norma</vt:lpstr>
      <vt:lpstr>La condizione di rischio  dalla condivisione di classe all’individualismo di mercato</vt:lpstr>
      <vt:lpstr>Le istituzioni della seconda modernità  scienza riflessiva, rivendicazioni scientificizate ambientalismo come mediazione (scienza e società) fenomeni sub-politici (oltre il «partito» verso i «cittadini») soggetti «ibridi» e carismatici (da Carson in poi)</vt:lpstr>
      <vt:lpstr>La seconda modernità e il rischio  come premonizione (tensione verso il futuro)  come fatto/valore  come conoscenza/incertezza  locale/globale  natura/cultura  </vt:lpstr>
      <vt:lpstr>La modernità riflessiva  (il contributo di Giddens e Lash)  dopo la razionalità orientata allo scopo verso rischio, individualizzazione, globalizzazione   </vt:lpstr>
      <vt:lpstr>La crisi della modernità  a causa della modernità stessa?  Incertezza e riflessività come fonti di rischio ma anche di precauzione (pluralizzazione dei mondi di vita, dubbio metodologico), come «redistribuire» il rischio?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Ulrich Beck e la teoria del rischio</dc:title>
  <dc:creator>dariominervini</dc:creator>
  <cp:lastModifiedBy>io</cp:lastModifiedBy>
  <cp:revision>9</cp:revision>
  <dcterms:created xsi:type="dcterms:W3CDTF">2019-10-16T06:19:36Z</dcterms:created>
  <dcterms:modified xsi:type="dcterms:W3CDTF">2019-10-16T12:36:10Z</dcterms:modified>
</cp:coreProperties>
</file>