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334" r:id="rId3"/>
    <p:sldId id="343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4" r:id="rId1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86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203575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462241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68128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536023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66729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123896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2944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086033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3199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33281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3220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030826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823231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02248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88041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2774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D1EB0-7C26-4DC8-B8BE-7367A5576597}" type="datetimeFigureOut">
              <a:rPr lang="it-IT" smtClean="0"/>
              <a:pPr/>
              <a:t>05/01/2020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6F165A4-429E-4D44-8744-BB77F1A2FD18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902793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374754" y="1244184"/>
            <a:ext cx="972861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Adriana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Franco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Restaino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Filosofie femministe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Mondadori, Milano 2002.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Cap. 2. Il pensiero femminista. Un approccio </a:t>
            </a:r>
            <a:r>
              <a:rPr lang="it-IT" sz="2800" u="sng" dirty="0" smtClean="0">
                <a:latin typeface="Times New Roman" pitchFamily="18" charset="0"/>
                <a:cs typeface="Times New Roman" pitchFamily="18" charset="0"/>
              </a:rPr>
              <a:t>teoretico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(di Adriana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§ 2.1 Una griglia </a:t>
            </a:r>
            <a:r>
              <a:rPr lang="it-IT" sz="2800" u="sng" dirty="0" smtClean="0">
                <a:latin typeface="Times New Roman" pitchFamily="18" charset="0"/>
                <a:cs typeface="Times New Roman" pitchFamily="18" charset="0"/>
              </a:rPr>
              <a:t>teorica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N.B.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Teoretico ≠ teorico</a:t>
            </a:r>
          </a:p>
          <a:p>
            <a:pPr algn="just"/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Teoretico = aggettivo che si riferisce a “teoresi”, cioè attività speculativa, non necessariamente intesa ad essere realizzata in concreto. Il contrario è pratico.</a:t>
            </a:r>
          </a:p>
          <a:p>
            <a:pPr algn="just"/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Teorico = aggettivo che si riferisce a “teoria”, non necessariamente verificata, ma comunque verificabile. Il contrario è empirico, osservabile, sperimentabile.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629587" y="1229194"/>
            <a:ext cx="921895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Nel cap. 2, dunque, “Il pensiero femminista. Un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approccio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teoretico”, l’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approccio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è sì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teoretico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cioè puramente speculativo, ma l’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intento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non è assolutamente teoretico, bensì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pratico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. In questo caso, essendo una “seconda introduzione”, l’aggettivo teoretico è anche inteso in controluce rispetto alla “prima introduzione” storica (Cap. 1. “Il pensiero femminista. Una </a:t>
            </a:r>
            <a:r>
              <a:rPr lang="it-IT" sz="2800" u="sng" dirty="0" smtClean="0">
                <a:latin typeface="Times New Roman" pitchFamily="18" charset="0"/>
                <a:cs typeface="Times New Roman" pitchFamily="18" charset="0"/>
              </a:rPr>
              <a:t>storia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possibile”, di Franco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Restaino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La griglia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teorica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invece, entro la quale inserire i grandi temi del femminismo, è appunto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teorica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perché espone diverse teorie, le quali hanno trovato parzialmente o totalmente delle loro realizzazioni empiriche. La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griglia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inoltre, ha una funzione ordinatrice.</a:t>
            </a:r>
            <a:endParaRPr lang="it-IT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524656" y="1229201"/>
            <a:ext cx="95187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u="sng" dirty="0" smtClean="0">
                <a:latin typeface="Times New Roman" pitchFamily="18" charset="0"/>
                <a:cs typeface="Times New Roman" pitchFamily="18" charset="0"/>
              </a:rPr>
              <a:t>Questioni preliminari rispetto alla griglia teorica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«Il pensiero femminista ha appunto due secoli ed è vasto e articolato quanto i saperi e le politiche della modernità. Già chiamarlo </a:t>
            </a:r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femminista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riunendo sotto un unico termine posizioni molteplici e persino conflittuali, costituisce un problema […]. Basti pensare alle difficoltà del linguaggio – pur inteso nella sua valenza minima di lessico e terminologia – afferente alle diverse posizioni. Per esempio, nel femminismo di lingua inglese è comunemente adottata la distinzione fra </a:t>
            </a:r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sex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gender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. Il termine </a:t>
            </a:r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sesso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indica il fenomeno biologico della differenza fra uomini e donne; </a:t>
            </a:r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genere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indica invece la costruzione culturale che definisce l’uomo e la donna, ossia il maschile e il femminile. Nel pensiero femminista italiano è invece egemone il termine </a:t>
            </a:r>
            <a:r>
              <a:rPr lang="it-IT" sz="2400" i="1" dirty="0" smtClean="0">
                <a:latin typeface="Times New Roman" pitchFamily="18" charset="0"/>
                <a:cs typeface="Times New Roman" pitchFamily="18" charset="0"/>
              </a:rPr>
              <a:t>differenza sessuale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che proviene dalla lingua francese di Luce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Irigaray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e indica sia il dato biologico che l’ordine simbolico, sia la morfologia corporea sia il lavoro dell’immaginario, alludendo alla loro inscindibilità» (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p. 78).</a:t>
            </a: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554635" y="1199215"/>
            <a:ext cx="11637363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griglia teorica 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disegnata da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riunisce in tre grandi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macroaree i temi di tutto il pensiero femminista:</a:t>
            </a:r>
          </a:p>
          <a:p>
            <a:pPr marL="342900" indent="-342900" algn="just">
              <a:buAutoNum type="arabicPeriod"/>
            </a:pP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Critica del patriarcato</a:t>
            </a:r>
          </a:p>
          <a:p>
            <a:pPr marL="342900" indent="-342900" algn="just">
              <a:buAutoNum type="arabicPeriod"/>
            </a:pP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Il problema dell’uguaglianza</a:t>
            </a:r>
          </a:p>
          <a:p>
            <a:pPr marL="342900" indent="-342900" algn="just">
              <a:buAutoNum type="arabicPeriod"/>
            </a:pP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Il ripensamento della questione del soggetto</a:t>
            </a:r>
          </a:p>
          <a:p>
            <a:pPr algn="just"/>
            <a:r>
              <a:rPr lang="it-IT" sz="2300" b="1" dirty="0" smtClean="0">
                <a:latin typeface="Times New Roman" pitchFamily="18" charset="0"/>
                <a:cs typeface="Times New Roman" pitchFamily="18" charset="0"/>
              </a:rPr>
              <a:t>N.B. </a:t>
            </a:r>
            <a:r>
              <a:rPr lang="it-IT" sz="2300" b="1" dirty="0" smtClean="0">
                <a:latin typeface="Times New Roman"/>
                <a:cs typeface="Times New Roman"/>
              </a:rPr>
              <a:t>«Presentare, discutere, interpretare il pensiero femminista da un punto di vista “oggettivo” prendendone le distanze, è impossibile. Soprattutto per me, che sono nel gioco e appartengo a una delle sue innumerevoli e mobili posizioni. Le cautele e le giustificazioni sono dunque d’obbligo.</a:t>
            </a:r>
          </a:p>
          <a:p>
            <a:pPr algn="just"/>
            <a:r>
              <a:rPr lang="it-IT" sz="2300" b="1" dirty="0" smtClean="0">
                <a:latin typeface="Times New Roman"/>
                <a:cs typeface="Times New Roman"/>
              </a:rPr>
              <a:t>Pur sapendo che l’operazione è parziale e incompleta, se non faziosa, nelle pagine che seguono il mio intento è quello di presentare i temi principali del pensiero femminista organizzandoli in una griglia teorica. Tale griglia parla la lingua della </a:t>
            </a:r>
            <a:r>
              <a:rPr lang="it-IT" sz="2300" b="1" i="1" dirty="0" smtClean="0">
                <a:latin typeface="Times New Roman"/>
                <a:cs typeface="Times New Roman"/>
              </a:rPr>
              <a:t>differenza sessuale</a:t>
            </a:r>
            <a:r>
              <a:rPr lang="it-IT" sz="2300" b="1" dirty="0" smtClean="0">
                <a:latin typeface="Times New Roman"/>
                <a:cs typeface="Times New Roman"/>
              </a:rPr>
              <a:t>, lascia fuori alcuni aspetti importanti del dibattito femminista e ne costringe altri ad adattarsi alle sue scansioni. </a:t>
            </a:r>
            <a:r>
              <a:rPr lang="it-IT" sz="2300" b="1" u="sng" dirty="0" smtClean="0">
                <a:latin typeface="Times New Roman"/>
                <a:cs typeface="Times New Roman"/>
              </a:rPr>
              <a:t>La mia prospettiva non è storica, bensì tematica</a:t>
            </a:r>
            <a:r>
              <a:rPr lang="it-IT" sz="2300" b="1" dirty="0" smtClean="0">
                <a:latin typeface="Times New Roman"/>
                <a:cs typeface="Times New Roman"/>
              </a:rPr>
              <a:t>, ed è inevitabilmente immersa nella passioni del dibattito attuale» (</a:t>
            </a:r>
            <a:r>
              <a:rPr lang="it-IT" sz="2300" b="1" dirty="0" err="1" smtClean="0">
                <a:latin typeface="Times New Roman"/>
                <a:cs typeface="Times New Roman"/>
              </a:rPr>
              <a:t>Cavarero</a:t>
            </a:r>
            <a:r>
              <a:rPr lang="it-IT" sz="2300" b="1" dirty="0" smtClean="0">
                <a:latin typeface="Times New Roman"/>
                <a:cs typeface="Times New Roman"/>
              </a:rPr>
              <a:t>, pp. 78 e sg.)</a:t>
            </a:r>
            <a:endParaRPr lang="it-IT" sz="23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539647" y="1199214"/>
            <a:ext cx="908403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La critica del patriarcato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Sessismo = </a:t>
            </a:r>
            <a:r>
              <a:rPr lang="it-IT" sz="2800" dirty="0" smtClean="0">
                <a:latin typeface="Times New Roman"/>
                <a:cs typeface="Times New Roman"/>
              </a:rPr>
              <a:t>«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si tratta del fatto che, nel mondo delle relazioni umane, il dato elementare che gli esseri umani sono di sesso maschile o femminile, uomini o donne, corrisponde alla supremazia gerarchica di un sesso sull’altro. In altri termini, la differenza sessuale funziona come principio di discriminazione fra un sesso dominante e un sesso dominato</a:t>
            </a:r>
            <a:r>
              <a:rPr lang="it-IT" sz="2800" dirty="0" smtClean="0">
                <a:latin typeface="Times New Roman"/>
                <a:cs typeface="Times New Roman"/>
              </a:rPr>
              <a:t>» (</a:t>
            </a:r>
            <a:r>
              <a:rPr lang="it-IT" sz="2800" dirty="0" err="1" smtClean="0">
                <a:latin typeface="Times New Roman"/>
                <a:cs typeface="Times New Roman"/>
              </a:rPr>
              <a:t>Cavarero</a:t>
            </a:r>
            <a:r>
              <a:rPr lang="it-IT" sz="2800" dirty="0" smtClean="0">
                <a:latin typeface="Times New Roman"/>
                <a:cs typeface="Times New Roman"/>
              </a:rPr>
              <a:t>, p. 79)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N.B. </a:t>
            </a:r>
            <a:r>
              <a:rPr lang="it-IT" sz="2800" dirty="0" smtClean="0">
                <a:latin typeface="Times New Roman"/>
                <a:cs typeface="Times New Roman"/>
              </a:rPr>
              <a:t>«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L’indagine sui meccanismi logici e ontologici di tale giustificazione è – nel suo oggetto, se non nei suoi risultati – uno dei rari temi su cui le varie posizioni femministe, al di là dei diversi stili discorsivi, sostanzialmente concordano</a:t>
            </a:r>
            <a:r>
              <a:rPr lang="it-IT" sz="2800" dirty="0" smtClean="0">
                <a:latin typeface="Times New Roman"/>
                <a:cs typeface="Times New Roman"/>
              </a:rPr>
              <a:t>» (</a:t>
            </a:r>
            <a:r>
              <a:rPr lang="it-IT" sz="2800" dirty="0" err="1" smtClean="0">
                <a:latin typeface="Times New Roman"/>
                <a:cs typeface="Times New Roman"/>
              </a:rPr>
              <a:t>Cavarero</a:t>
            </a:r>
            <a:r>
              <a:rPr lang="it-IT" sz="2800" dirty="0" smtClean="0">
                <a:latin typeface="Times New Roman"/>
                <a:cs typeface="Times New Roman"/>
              </a:rPr>
              <a:t>, p. 80)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t-IT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734517" y="1229193"/>
            <a:ext cx="8979109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Terminologia diversa, stesso fenomeno.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Ordine patriarcale,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androcentrico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fallologocratico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(o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fallogocratico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o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fallogocentrico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Pater-padre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aner-uomo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; fallo-simbolo del pene.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«Comunque lo si chiami […] si tratta di un ordine di centralità maschile che struttura la tradizione in tutte le sue forme» (p. 80).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524656" y="1229193"/>
            <a:ext cx="91589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«In tutto il suo sviluppo, il pensiero femminista mostra comunque scarso interesse per il risvolto “archeologico” delle indagini sul mitico diritto delle madri […]. La domanda che le femministe per lo più si pongono non è “come, quando e perché il patriarcato ha vinto”, ma piuttosto “come funziona l’ordine patriarcale”. In altri termini, essendo una realtà a forte motivazione politica, il pensiero femminista è soprattutto interessato a comprendere il presente, a svelare i suoi meccanismi oppressivi e a cambiarlo. Quando l’analisi si rivolge al passato, essa lo fa allo </a:t>
            </a:r>
            <a:r>
              <a:rPr lang="it-IT" sz="2800" u="sng" dirty="0" smtClean="0">
                <a:latin typeface="Times New Roman" pitchFamily="18" charset="0"/>
                <a:cs typeface="Times New Roman" pitchFamily="18" charset="0"/>
              </a:rPr>
              <a:t>scopo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di indagare i fondamenti e la struttura, così come le trasformazioni e le varianti, di un ordine patriarcale che ancora funziona nel presente» (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p. 80)</a:t>
            </a:r>
            <a:endParaRPr lang="it-IT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5051685" y="209862"/>
            <a:ext cx="3822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APPROCCIO TEORETICO</a:t>
            </a:r>
          </a:p>
          <a:p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SCOPO PRATICO</a:t>
            </a:r>
            <a:endParaRPr lang="it-IT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644577" y="1618938"/>
            <a:ext cx="89940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Sfera pubblica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Sfera privata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Ragione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Sentimento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Attività politica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Attività domestica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Comando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Obbedienza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Attività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Passività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Educazione ai saperi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Educazione alla cura della casa</a:t>
            </a: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it-IT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Esclusione femminile dal “sapere-potere” (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Fallo-logo-crazia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449705" y="1244184"/>
            <a:ext cx="9383843" cy="5858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/>
                <a:cs typeface="Times New Roman"/>
              </a:rPr>
              <a:t>«Nei suoi risultati più condivisi, tale decostruzione mostra sostanzialmente che l’ordine simbolico patriarcale si fonda su una logica assai singolare che, a dispetto del fatto che gli esseri umani appartengono all’uomo o all’altro sesso, assume il solo sesso maschile come paradigma dell’intero genere umano. L’operazione, dunque, è semplice: posto il sesso maschile come rappresentativo dell’umano in quanto umano, il sesso femminile risulta non pienamente umano, ossia umano ma di grado inferiore, incompiuto.</a:t>
            </a:r>
          </a:p>
          <a:p>
            <a:pPr algn="just"/>
            <a:r>
              <a:rPr lang="it-IT" sz="2800" dirty="0" smtClean="0">
                <a:latin typeface="Times New Roman"/>
                <a:cs typeface="Times New Roman"/>
              </a:rPr>
              <a:t>Nell’ordine simbolico patriarcale, la differenza sessuale non viene perciò intesa come una differenza che divide gli esseri umani in uomini e donne, bensì come una differenza che fa </a:t>
            </a:r>
            <a:r>
              <a:rPr lang="it-IT" sz="2800" i="1" dirty="0" smtClean="0">
                <a:latin typeface="Times New Roman"/>
                <a:cs typeface="Times New Roman"/>
              </a:rPr>
              <a:t>differire</a:t>
            </a:r>
            <a:r>
              <a:rPr lang="it-IT" sz="2800" dirty="0" smtClean="0">
                <a:latin typeface="Times New Roman"/>
                <a:cs typeface="Times New Roman"/>
              </a:rPr>
              <a:t> le donne </a:t>
            </a:r>
            <a:r>
              <a:rPr lang="it-IT" sz="2800" i="1" dirty="0" smtClean="0">
                <a:latin typeface="Times New Roman"/>
                <a:cs typeface="Times New Roman"/>
              </a:rPr>
              <a:t>dagli</a:t>
            </a:r>
            <a:r>
              <a:rPr lang="it-IT" sz="2800" dirty="0" smtClean="0">
                <a:latin typeface="Times New Roman"/>
                <a:cs typeface="Times New Roman"/>
              </a:rPr>
              <a:t> uomini» (</a:t>
            </a:r>
            <a:r>
              <a:rPr lang="it-IT" sz="2800" dirty="0" err="1" smtClean="0">
                <a:latin typeface="Times New Roman"/>
                <a:cs typeface="Times New Roman"/>
              </a:rPr>
              <a:t>Cavarero</a:t>
            </a:r>
            <a:r>
              <a:rPr lang="it-IT" sz="2800" dirty="0" smtClean="0">
                <a:latin typeface="Times New Roman"/>
                <a:cs typeface="Times New Roman"/>
              </a:rPr>
              <a:t>, p. 82).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1019331" y="1693889"/>
            <a:ext cx="8229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NATURA</a:t>
            </a:r>
            <a:br>
              <a:rPr lang="it-IT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«ciò che le varie epoche definiscono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naturale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corrisponde per lo più a ciò che esse ritengono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normale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ossia conforme alla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norma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. La natura è insomma un concetto che dipende da un processo di normalizzazione operato da coloro che decidono le norme» (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p. 82)</a:t>
            </a:r>
            <a:endParaRPr lang="it-IT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569626" y="719528"/>
            <a:ext cx="9248931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				ECONOMIA BINARIA</a:t>
            </a:r>
          </a:p>
          <a:p>
            <a:pPr algn="just"/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«L’economia binaria si fonda su una logica bipolare che, a partire dalla positività del polo maschile, decide la negatività di quello femminile. Posto l’uomo come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soggetto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la donna risulta perciò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oggetto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; posto il primo come il Sé, la seconda risulta l’Altro. L’elenco è infinito e può annoverare dicotomie ben note, quali cultura/natura, ragione/passione, mente/corpo, pubblico/privato ecc. […] l’economia binaria non è il luogo in cui ambedue i sessi del genere umano si autorappresentano, bensì il luogo in cui il solo sesso maschile si autorappresenta decidendo al contempo la rappresentazione del sesso femminile a sé funzionale. Detto altrimenti, è il luogo in cui l’uomo rappresenta sia sé che l’altra, posizionandola come altra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dall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’uomo e </a:t>
            </a:r>
            <a:r>
              <a:rPr lang="it-IT" sz="2800" i="1" dirty="0" smtClean="0">
                <a:latin typeface="Times New Roman" pitchFamily="18" charset="0"/>
                <a:cs typeface="Times New Roman" pitchFamily="18" charset="0"/>
              </a:rPr>
              <a:t>per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l’uomo» (</a:t>
            </a:r>
            <a:r>
              <a:rPr lang="it-IT" sz="28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, p. 84).</a:t>
            </a:r>
            <a:endParaRPr lang="it-IT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899414" y="-14986"/>
            <a:ext cx="839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983041" y="2878108"/>
            <a:ext cx="6355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t-IT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van\Desktop\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306" y="0"/>
            <a:ext cx="3695700" cy="1238250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524657" y="794483"/>
            <a:ext cx="938384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200" dirty="0" smtClean="0">
                <a:latin typeface="Times New Roman" pitchFamily="18" charset="0"/>
                <a:cs typeface="Times New Roman" pitchFamily="18" charset="0"/>
              </a:rPr>
              <a:t>TRAPPOLA–GABBIA DEL LINGUAGGIO</a:t>
            </a:r>
          </a:p>
          <a:p>
            <a:pPr algn="just"/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«l’impresa di pensare la donna (o il femminile, il femminino ecc.) corre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crucialmente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il rischio di pensarla all’interno delle categorie con cui è pensata dall’uomo nell’economia binaria. Per la teoria femminista evitare questa trappola è tutt’altro che facile. L’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ecofemminismo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che pensa la donna come terra e natura, oppure la proposta di Carol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Gilligan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che fonda sulla donna un’etica della cura, ne danno esplicita testimonianza […]. Il gesto femminista di cambiare il segno della dicotomia, esaltando il valore positivo delle equazioni donna/natura e donna/altruismo […] più che dissolvere l’ordine patriarcale […] lo legittima. Un’altra ancor più diretta conferma dell’economia binaria viene da quelle posizioni femministe che mantengono la struttura oppositiva fra i due sessi, ma, invece che come rapporto di dominio, la intendono come complementarità […] . Ciò che rimane spesso indiscusso […] è un’accezione del maschile e del femminile che corrisponde largamente a quella dell’economia binaria e ricicla l’immaginario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androcentrico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in versione pacificata» (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Cavarero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p. 85).</a:t>
            </a: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40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faccettatura">
  <a:themeElements>
    <a:clrScheme name="Sfaccettatur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Sfaccettatur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faccettatur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1565</TotalTime>
  <Words>1237</Words>
  <Application>Microsoft Office PowerPoint</Application>
  <PresentationFormat>Personalizzato</PresentationFormat>
  <Paragraphs>48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3" baseType="lpstr">
      <vt:lpstr>Sfaccettatura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 cosa è la filosofia</dc:title>
  <dc:creator>Acer</dc:creator>
  <cp:lastModifiedBy>Anonimo</cp:lastModifiedBy>
  <cp:revision>289</cp:revision>
  <dcterms:created xsi:type="dcterms:W3CDTF">2018-09-09T14:18:47Z</dcterms:created>
  <dcterms:modified xsi:type="dcterms:W3CDTF">2020-01-05T10:53:58Z</dcterms:modified>
</cp:coreProperties>
</file>