
<file path=[Content_Types].xml><?xml version="1.0" encoding="utf-8"?>
<Types xmlns="http://schemas.openxmlformats.org/package/2006/content-types">
  <Override PartName="/ppt/notesSlides/notesSlide24.xml" ContentType="application/vnd.openxmlformats-officedocument.presentationml.notesSlide+xml"/>
  <Override PartName="/ppt/diagrams/drawing1.xml" ContentType="application/vnd.ms-office.drawingml.diagramDrawing+xml"/>
  <Override PartName="/ppt/slides/slide14.xml" ContentType="application/vnd.openxmlformats-officedocument.presentationml.slide+xml"/>
  <Default Extension="rels" ContentType="application/vnd.openxmlformats-package.relationships+xml"/>
  <Override PartName="/ppt/notesSlides/notesSlide16.xml" ContentType="application/vnd.openxmlformats-officedocument.presentationml.notesSlide+xml"/>
  <Override PartName="/ppt/embeddings/oleObject1.bin" ContentType="application/vnd.openxmlformats-officedocument.oleObject"/>
  <Default Extension="xml" ContentType="application/xml"/>
  <Override PartName="/ppt/tableStyles.xml" ContentType="application/vnd.openxmlformats-officedocument.presentationml.tableStyles+xml"/>
  <Override PartName="/ppt/diagrams/colors1.xml" ContentType="application/vnd.openxmlformats-officedocument.drawingml.diagramColors+xml"/>
  <Override PartName="/ppt/notesSlides/notesSlide1.xml" ContentType="application/vnd.openxmlformats-officedocument.presentationml.notesSlide+xml"/>
  <Override PartName="/ppt/slides/slide28.xml" ContentType="application/vnd.openxmlformats-officedocument.presentationml.slide+xml"/>
  <Override PartName="/ppt/slides/slide21.xml" ContentType="application/vnd.openxmlformats-officedocument.presentationml.slide+xml"/>
  <Override PartName="/ppt/slides/slide37.xml" ContentType="application/vnd.openxmlformats-officedocument.presentationml.slide+xml"/>
  <Override PartName="/ppt/notesSlides/notesSlide23.xml" ContentType="application/vnd.openxmlformats-officedocument.presentationml.notesSlide+xml"/>
  <Override PartName="/ppt/slides/slide5.xml" ContentType="application/vnd.openxmlformats-officedocument.presentationml.slide+xml"/>
  <Override PartName="/ppt/notesSlides/notesSlide9.xml" ContentType="application/vnd.openxmlformats-officedocument.presentationml.notesSlide+xml"/>
  <Override PartName="/ppt/slideLayouts/slideLayout5.xml" ContentType="application/vnd.openxmlformats-officedocument.presentationml.slideLayout+xml"/>
  <Override PartName="/ppt/slides/slide30.xml" ContentType="application/vnd.openxmlformats-officedocument.presentationml.slide+xml"/>
  <Override PartName="/ppt/diagrams/layout1.xml" ContentType="application/vnd.openxmlformats-officedocument.drawingml.diagramLayout+xml"/>
  <Override PartName="/ppt/slides/slide13.xml" ContentType="application/vnd.openxmlformats-officedocument.presentationml.slide+xml"/>
  <Override PartName="/ppt/slideMasters/slideMaster1.xml" ContentType="application/vnd.openxmlformats-officedocument.presentationml.slideMaster+xml"/>
  <Override PartName="/ppt/notesSlides/notesSlide15.xml" ContentType="application/vnd.openxmlformats-officedocument.presentationml.notesSlide+xml"/>
  <Override PartName="/docProps/core.xml" ContentType="application/vnd.openxmlformats-package.core-properties+xml"/>
  <Override PartName="/ppt/notesSlides/notesSlide7.xml" ContentType="application/vnd.openxmlformats-officedocument.presentationml.notesSlide+xml"/>
  <Override PartName="/ppt/slides/slide27.xml" ContentType="application/vnd.openxmlformats-officedocument.presentationml.slide+xml"/>
  <Default Extension="vml" ContentType="application/vnd.openxmlformats-officedocument.vmlDrawing"/>
  <Override PartName="/ppt/slides/slide20.xml" ContentType="application/vnd.openxmlformats-officedocument.presentationml.slide+xml"/>
  <Override PartName="/ppt/slides/slide36.xml" ContentType="application/vnd.openxmlformats-officedocument.presentationml.slide+xml"/>
  <Override PartName="/ppt/notesSlides/notesSlide22.xml" ContentType="application/vnd.openxmlformats-officedocument.presentationml.notesSlide+xml"/>
  <Override PartName="/ppt/slides/slide4.xml" ContentType="application/vnd.openxmlformats-officedocument.presentationml.slide+xml"/>
  <Override PartName="/ppt/slides/slide19.xml" ContentType="application/vnd.openxmlformats-officedocument.presentationml.slide+xml"/>
  <Override PartName="/ppt/notesSlides/notesSlide8.xml" ContentType="application/vnd.openxmlformats-officedocument.presentationml.notesSlide+xml"/>
  <Default Extension="png" ContentType="image/png"/>
  <Override PartName="/ppt/slideLayouts/slideLayout4.xml" ContentType="application/vnd.openxmlformats-officedocument.presentationml.slideLayout+xml"/>
  <Override PartName="/ppt/slides/slide12.xml" ContentType="application/vnd.openxmlformats-officedocument.presentationml.slide+xml"/>
  <Override PartName="/ppt/notesSlides/notesSlide14.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slides/slide43.xml" ContentType="application/vnd.openxmlformats-officedocument.presentationml.slide+xml"/>
  <Override PartName="/ppt/slides/slide26.xml" ContentType="application/vnd.openxmlformats-officedocument.presentationml.slide+xml"/>
  <Override PartName="/ppt/slides/slide35.xml" ContentType="application/vnd.openxmlformats-officedocument.presentationml.slide+xml"/>
  <Override PartName="/ppt/notesSlides/notesSlide21.xml" ContentType="application/vnd.openxmlformats-officedocument.presentationml.notesSlide+xml"/>
  <Override PartName="/ppt/slides/slide3.xml" ContentType="application/vnd.openxmlformats-officedocument.presentationml.slide+xml"/>
  <Override PartName="/ppt/slides/slide18.xml" ContentType="application/vnd.openxmlformats-officedocument.presentationml.slide+xml"/>
  <Override PartName="/ppt/slideLayouts/slideLayout3.xml" ContentType="application/vnd.openxmlformats-officedocument.presentationml.slideLayout+xml"/>
  <Override PartName="/ppt/slides/slide11.xml" ContentType="application/vnd.openxmlformats-officedocument.presentationml.slide+xml"/>
  <Override PartName="/ppt/notesSlides/notesSlide13.xml" ContentType="application/vnd.openxmlformats-officedocument.presentationml.notesSlide+xml"/>
  <Override PartName="/ppt/notesSlides/notesSlide5.xml" ContentType="application/vnd.openxmlformats-officedocument.presentationml.notesSlide+xml"/>
  <Override PartName="/ppt/slides/slide42.xml" ContentType="application/vnd.openxmlformats-officedocument.presentationml.slide+xml"/>
  <Override PartName="/ppt/slides/slide25.xml" ContentType="application/vnd.openxmlformats-officedocument.presentationml.slide+xml"/>
  <Override PartName="/ppt/slides/slide9.xml" ContentType="application/vnd.openxmlformats-officedocument.presentationml.slide+xml"/>
  <Override PartName="/ppt/slideLayouts/slideLayout9.xml" ContentType="application/vnd.openxmlformats-officedocument.presentationml.slideLayout+xml"/>
  <Override PartName="/ppt/slides/slide34.xml" ContentType="application/vnd.openxmlformats-officedocument.presentationml.slide+xml"/>
  <Override PartName="/ppt/notesSlides/notesSlide20.xml" ContentType="application/vnd.openxmlformats-officedocument.presentationml.notesSlide+xml"/>
  <Override PartName="/ppt/slides/slide2.xml" ContentType="application/vnd.openxmlformats-officedocument.presentationml.slide+xml"/>
  <Override PartName="/ppt/slideLayouts/slideLayout2.xml" ContentType="application/vnd.openxmlformats-officedocument.presentationml.slideLayout+xml"/>
  <Override PartName="/ppt/slides/slide17.xml" ContentType="application/vnd.openxmlformats-officedocument.presentationml.slide+xml"/>
  <Override PartName="/ppt/notesSlides/notesSlide19.xml" ContentType="application/vnd.openxmlformats-officedocument.presentationml.notesSlide+xml"/>
  <Override PartName="/ppt/diagrams/data1.xml" ContentType="application/vnd.openxmlformats-officedocument.drawingml.diagramData+xml"/>
  <Override PartName="/ppt/slides/slide10.xml" ContentType="application/vnd.openxmlformats-officedocument.presentationml.slide+xml"/>
  <Override PartName="/ppt/notesSlides/notesSlide12.xml" ContentType="application/vnd.openxmlformats-officedocument.presentationml.notesSlide+xml"/>
  <Default Extension="wmf" ContentType="image/x-wmf"/>
  <Override PartName="/docProps/app.xml" ContentType="application/vnd.openxmlformats-officedocument.extended-properties+xml"/>
  <Override PartName="/ppt/notesSlides/notesSlide4.xml" ContentType="application/vnd.openxmlformats-officedocument.presentationml.notesSlide+xml"/>
  <Override PartName="/ppt/diagrams/quickStyle1.xml" ContentType="application/vnd.openxmlformats-officedocument.drawingml.diagramStyle+xml"/>
  <Override PartName="/ppt/slides/slide41.xml" ContentType="application/vnd.openxmlformats-officedocument.presentationml.slide+xml"/>
  <Override PartName="/ppt/slides/slide24.xml" ContentType="application/vnd.openxmlformats-officedocument.presentationml.slide+xml"/>
  <Override PartName="/ppt/notesSlides/notesSlide10.xml" ContentType="application/vnd.openxmlformats-officedocument.presentationml.notesSlide+xml"/>
  <Override PartName="/ppt/slides/slide8.xml" ContentType="application/vnd.openxmlformats-officedocument.presentationml.slide+xml"/>
  <Override PartName="/ppt/slideLayouts/slideLayout8.xml" ContentType="application/vnd.openxmlformats-officedocument.presentationml.slideLayout+xml"/>
  <Override PartName="/ppt/slides/slide33.xml" ContentType="application/vnd.openxmlformats-officedocument.presentationml.slide+xml"/>
  <Override PartName="/ppt/slides/slide1.xml" ContentType="application/vnd.openxmlformats-officedocument.presentationml.slide+xml"/>
  <Override PartName="/ppt/slideLayouts/slideLayout1.xml" ContentType="application/vnd.openxmlformats-officedocument.presentationml.slideLayout+xml"/>
  <Override PartName="/ppt/slides/slide16.xml" ContentType="application/vnd.openxmlformats-officedocument.presentationml.slide+xml"/>
  <Override PartName="/ppt/notesSlides/notesSlide18.xml" ContentType="application/vnd.openxmlformats-officedocument.presentationml.notesSlide+xml"/>
  <Default Extension="jpeg" ContentType="image/jpeg"/>
  <Override PartName="/ppt/viewProps.xml" ContentType="application/vnd.openxmlformats-officedocument.presentationml.viewProps+xml"/>
  <Override PartName="/ppt/notesSlides/notesSlide11.xml" ContentType="application/vnd.openxmlformats-officedocument.presentationml.notesSlide+xml"/>
  <Override PartName="/ppt/notesSlides/notesSlide3.xml" ContentType="application/vnd.openxmlformats-officedocument.presentationml.notesSlide+xml"/>
  <Override PartName="/ppt/slides/slide40.xml" ContentType="application/vnd.openxmlformats-officedocument.presentationml.slide+xml"/>
  <Override PartName="/ppt/theme/theme2.xml" ContentType="application/vnd.openxmlformats-officedocument.theme+xml"/>
  <Override PartName="/ppt/slideLayouts/slideLayout11.xml" ContentType="application/vnd.openxmlformats-officedocument.presentationml.slideLayout+xml"/>
  <Override PartName="/ppt/slides/slide39.xml" ContentType="application/vnd.openxmlformats-officedocument.presentationml.slide+xml"/>
  <Override PartName="/ppt/slides/slide23.xml" ContentType="application/vnd.openxmlformats-officedocument.presentationml.slide+xml"/>
  <Override PartName="/ppt/slides/slide7.xml" ContentType="application/vnd.openxmlformats-officedocument.presentationml.slide+xml"/>
  <Override PartName="/ppt/notesSlides/notesSlide25.xml" ContentType="application/vnd.openxmlformats-officedocument.presentationml.notesSlide+xml"/>
  <Override PartName="/ppt/slideLayouts/slideLayout7.xml" ContentType="application/vnd.openxmlformats-officedocument.presentationml.slideLayout+xml"/>
  <Override PartName="/ppt/slides/slide32.xml" ContentType="application/vnd.openxmlformats-officedocument.presentationml.slide+xml"/>
  <Override PartName="/ppt/notesMasters/notesMaster1.xml" ContentType="application/vnd.openxmlformats-officedocument.presentationml.notesMaster+xml"/>
  <Override PartName="/ppt/slides/slide15.xml" ContentType="application/vnd.openxmlformats-officedocument.presentationml.slide+xml"/>
  <Override PartName="/ppt/notesSlides/notesSlide17.xml" ContentType="application/vnd.openxmlformats-officedocument.presentationml.notesSlide+xml"/>
  <Override PartName="/ppt/notesSlides/notesSlide2.xml" ContentType="application/vnd.openxmlformats-officedocument.presentationml.notesSlide+xml"/>
  <Override PartName="/ppt/slides/slide29.xml" ContentType="application/vnd.openxmlformats-officedocument.presentationml.slide+xml"/>
  <Override PartName="/ppt/theme/theme1.xml" ContentType="application/vnd.openxmlformats-officedocument.theme+xml"/>
  <Override PartName="/ppt/slides/slide22.xml" ContentType="application/vnd.openxmlformats-officedocument.presentationml.slide+xml"/>
  <Override PartName="/ppt/slides/slide38.xml" ContentType="application/vnd.openxmlformats-officedocument.presentationml.slide+xml"/>
  <Override PartName="/ppt/presentation.xml" ContentType="application/vnd.openxmlformats-officedocument.presentationml.presentation.main+xml"/>
  <Override PartName="/ppt/slides/slide6.xml" ContentType="application/vnd.openxmlformats-officedocument.presentationml.slide+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s/slide31.xml" ContentType="application/vnd.openxmlformats-officedocument.presentationml.slide+xml"/>
  <Default Extension="bin" ContentType="application/vnd.openxmlformats-officedocument.presentationml.printerSettings"/>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60" r:id="rId1"/>
  </p:sldMasterIdLst>
  <p:notesMasterIdLst>
    <p:notesMasterId r:id="rId45"/>
  </p:notesMasterIdLst>
  <p:sldIdLst>
    <p:sldId id="256" r:id="rId2"/>
    <p:sldId id="283" r:id="rId3"/>
    <p:sldId id="284" r:id="rId4"/>
    <p:sldId id="285" r:id="rId5"/>
    <p:sldId id="286" r:id="rId6"/>
    <p:sldId id="287" r:id="rId7"/>
    <p:sldId id="359" r:id="rId8"/>
    <p:sldId id="360" r:id="rId9"/>
    <p:sldId id="361" r:id="rId10"/>
    <p:sldId id="362" r:id="rId11"/>
    <p:sldId id="290" r:id="rId12"/>
    <p:sldId id="292" r:id="rId13"/>
    <p:sldId id="293" r:id="rId14"/>
    <p:sldId id="294" r:id="rId15"/>
    <p:sldId id="295" r:id="rId16"/>
    <p:sldId id="296" r:id="rId17"/>
    <p:sldId id="298" r:id="rId18"/>
    <p:sldId id="299" r:id="rId19"/>
    <p:sldId id="300" r:id="rId20"/>
    <p:sldId id="301" r:id="rId21"/>
    <p:sldId id="334" r:id="rId22"/>
    <p:sldId id="335" r:id="rId23"/>
    <p:sldId id="336" r:id="rId24"/>
    <p:sldId id="337" r:id="rId25"/>
    <p:sldId id="318" r:id="rId26"/>
    <p:sldId id="319" r:id="rId27"/>
    <p:sldId id="302" r:id="rId28"/>
    <p:sldId id="320" r:id="rId29"/>
    <p:sldId id="321" r:id="rId30"/>
    <p:sldId id="322" r:id="rId31"/>
    <p:sldId id="324" r:id="rId32"/>
    <p:sldId id="330" r:id="rId33"/>
    <p:sldId id="332" r:id="rId34"/>
    <p:sldId id="333" r:id="rId35"/>
    <p:sldId id="325" r:id="rId36"/>
    <p:sldId id="326" r:id="rId37"/>
    <p:sldId id="329" r:id="rId38"/>
    <p:sldId id="313" r:id="rId39"/>
    <p:sldId id="348" r:id="rId40"/>
    <p:sldId id="339" r:id="rId41"/>
    <p:sldId id="340" r:id="rId42"/>
    <p:sldId id="341" r:id="rId43"/>
    <p:sldId id="342" r:id="rId44"/>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vertBarState="maximized">
    <p:restoredLeft sz="18053" autoAdjust="0"/>
    <p:restoredTop sz="94660"/>
  </p:normalViewPr>
  <p:slideViewPr>
    <p:cSldViewPr>
      <p:cViewPr>
        <p:scale>
          <a:sx n="60" d="100"/>
          <a:sy n="60" d="100"/>
        </p:scale>
        <p:origin x="-1024" y="-92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46" Type="http://schemas.openxmlformats.org/officeDocument/2006/relationships/printerSettings" Target="printerSettings/printerSettings1.bin"/><Relationship Id="rId47" Type="http://schemas.openxmlformats.org/officeDocument/2006/relationships/presProps" Target="presProps.xml"/><Relationship Id="rId48" Type="http://schemas.openxmlformats.org/officeDocument/2006/relationships/viewProps" Target="viewProps.xml"/><Relationship Id="rId49" Type="http://schemas.openxmlformats.org/officeDocument/2006/relationships/theme" Target="theme/theme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801A52-66C0-4722-A3CE-4B197634CD7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it-IT"/>
        </a:p>
      </dgm:t>
    </dgm:pt>
    <dgm:pt modelId="{91F3235C-46E3-41FB-840E-A8055C5CF6DD}">
      <dgm:prSet/>
      <dgm:spPr/>
      <dgm:t>
        <a:bodyPr/>
        <a:lstStyle/>
        <a:p>
          <a:pPr rtl="0"/>
          <a:r>
            <a:rPr lang="it-IT" dirty="0" smtClean="0">
              <a:solidFill>
                <a:srgbClr val="002060"/>
              </a:solidFill>
            </a:rPr>
            <a:t>Possibile traiettoria evolutiva della struttura organizzativa basata sull’ipotesi della presenza di una relazione tra le fasi del ciclo di vita di una impresa e le strutture organizzative adottate in corrispondenza dei cambiamenti che l’impresa attraversa nel corso della propria esistenza</a:t>
          </a:r>
          <a:endParaRPr lang="it-IT" dirty="0">
            <a:solidFill>
              <a:srgbClr val="002060"/>
            </a:solidFill>
          </a:endParaRPr>
        </a:p>
      </dgm:t>
    </dgm:pt>
    <dgm:pt modelId="{23A3EF13-BC1A-4000-B6E6-A06F27799D1F}" type="parTrans" cxnId="{B2BEAFBF-07AE-416D-AB81-80AA22586BC4}">
      <dgm:prSet/>
      <dgm:spPr/>
      <dgm:t>
        <a:bodyPr/>
        <a:lstStyle/>
        <a:p>
          <a:endParaRPr lang="it-IT"/>
        </a:p>
      </dgm:t>
    </dgm:pt>
    <dgm:pt modelId="{D4A1E136-5EAF-4039-9F59-DF7F467C0639}" type="sibTrans" cxnId="{B2BEAFBF-07AE-416D-AB81-80AA22586BC4}">
      <dgm:prSet/>
      <dgm:spPr/>
      <dgm:t>
        <a:bodyPr/>
        <a:lstStyle/>
        <a:p>
          <a:endParaRPr lang="it-IT"/>
        </a:p>
      </dgm:t>
    </dgm:pt>
    <dgm:pt modelId="{7C8A3CE7-2259-4D3B-A91F-DBD53F602A42}" type="pres">
      <dgm:prSet presAssocID="{06801A52-66C0-4722-A3CE-4B197634CD73}" presName="linear" presStyleCnt="0">
        <dgm:presLayoutVars>
          <dgm:animLvl val="lvl"/>
          <dgm:resizeHandles val="exact"/>
        </dgm:presLayoutVars>
      </dgm:prSet>
      <dgm:spPr/>
      <dgm:t>
        <a:bodyPr/>
        <a:lstStyle/>
        <a:p>
          <a:endParaRPr lang="it-IT"/>
        </a:p>
      </dgm:t>
    </dgm:pt>
    <dgm:pt modelId="{2D48063C-FDC8-47EF-9A1B-495266ED60D8}" type="pres">
      <dgm:prSet presAssocID="{91F3235C-46E3-41FB-840E-A8055C5CF6DD}" presName="parentText" presStyleLbl="node1" presStyleIdx="0" presStyleCnt="1" custLinFactY="30416" custLinFactNeighborX="4326" custLinFactNeighborY="100000">
        <dgm:presLayoutVars>
          <dgm:chMax val="0"/>
          <dgm:bulletEnabled val="1"/>
        </dgm:presLayoutVars>
      </dgm:prSet>
      <dgm:spPr/>
      <dgm:t>
        <a:bodyPr/>
        <a:lstStyle/>
        <a:p>
          <a:endParaRPr lang="it-IT"/>
        </a:p>
      </dgm:t>
    </dgm:pt>
  </dgm:ptLst>
  <dgm:cxnLst>
    <dgm:cxn modelId="{B2BEAFBF-07AE-416D-AB81-80AA22586BC4}" srcId="{06801A52-66C0-4722-A3CE-4B197634CD73}" destId="{91F3235C-46E3-41FB-840E-A8055C5CF6DD}" srcOrd="0" destOrd="0" parTransId="{23A3EF13-BC1A-4000-B6E6-A06F27799D1F}" sibTransId="{D4A1E136-5EAF-4039-9F59-DF7F467C0639}"/>
    <dgm:cxn modelId="{D2AEDD9C-106F-4408-8EBC-47F63C7CE372}" type="presOf" srcId="{91F3235C-46E3-41FB-840E-A8055C5CF6DD}" destId="{2D48063C-FDC8-47EF-9A1B-495266ED60D8}" srcOrd="0" destOrd="0" presId="urn:microsoft.com/office/officeart/2005/8/layout/vList2"/>
    <dgm:cxn modelId="{42B5516A-D369-48BE-B0FD-6A5738626253}" type="presOf" srcId="{06801A52-66C0-4722-A3CE-4B197634CD73}" destId="{7C8A3CE7-2259-4D3B-A91F-DBD53F602A42}" srcOrd="0" destOrd="0" presId="urn:microsoft.com/office/officeart/2005/8/layout/vList2"/>
    <dgm:cxn modelId="{5EB5C720-60B9-44A9-902D-7199C2926402}" type="presParOf" srcId="{7C8A3CE7-2259-4D3B-A91F-DBD53F602A42}" destId="{2D48063C-FDC8-47EF-9A1B-495266ED60D8}" srcOrd="0"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DBA7D9A-74FA-49A3-A778-47BCCE4C0AE2}" type="datetimeFigureOut">
              <a:rPr lang="it-IT" smtClean="0"/>
              <a:pPr/>
              <a:t>9-03-2020</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EED822-7371-4AAB-8B26-AC7CFABAA725}"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842"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35843"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it-IT" altLang="it-IT" smtClean="0"/>
          </a:p>
        </p:txBody>
      </p:sp>
      <p:sp>
        <p:nvSpPr>
          <p:cNvPr id="35844" name="Segnaposto numero diapositiva 3"/>
          <p:cNvSpPr>
            <a:spLocks noGrp="1"/>
          </p:cNvSpPr>
          <p:nvPr>
            <p:ph type="sldNum" sz="quarter" idx="5"/>
          </p:nvPr>
        </p:nvSpPr>
        <p:spPr bwMode="auto">
          <a:noFill/>
          <a:ln>
            <a:miter lim="800000"/>
            <a:headEnd/>
            <a:tailEnd/>
          </a:ln>
        </p:spPr>
        <p:txBody>
          <a:bodyPr/>
          <a:lstStyle/>
          <a:p>
            <a:fld id="{A3B4DEAE-EE6D-4607-806B-1B12B6F537A5}" type="slidenum">
              <a:rPr lang="it-IT" altLang="it-IT"/>
              <a:pPr/>
              <a:t>2</a:t>
            </a:fld>
            <a:endParaRPr lang="it-IT" alt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36867"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it-IT" altLang="it-IT" smtClean="0"/>
          </a:p>
        </p:txBody>
      </p:sp>
      <p:sp>
        <p:nvSpPr>
          <p:cNvPr id="36868" name="Segnaposto numero diapositiva 3"/>
          <p:cNvSpPr>
            <a:spLocks noGrp="1"/>
          </p:cNvSpPr>
          <p:nvPr>
            <p:ph type="sldNum" sz="quarter" idx="5"/>
          </p:nvPr>
        </p:nvSpPr>
        <p:spPr bwMode="auto">
          <a:noFill/>
          <a:ln>
            <a:miter lim="800000"/>
            <a:headEnd/>
            <a:tailEnd/>
          </a:ln>
        </p:spPr>
        <p:txBody>
          <a:bodyPr/>
          <a:lstStyle/>
          <a:p>
            <a:fld id="{F246C492-2DD6-445F-A974-F592AE12EBF8}" type="slidenum">
              <a:rPr lang="it-IT" altLang="it-IT"/>
              <a:pPr/>
              <a:t>3</a:t>
            </a:fld>
            <a:endParaRPr lang="it-IT" altLang="it-IT"/>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37891"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it-IT" altLang="it-IT" smtClean="0"/>
          </a:p>
        </p:txBody>
      </p:sp>
      <p:sp>
        <p:nvSpPr>
          <p:cNvPr id="37892" name="Segnaposto numero diapositiva 3"/>
          <p:cNvSpPr>
            <a:spLocks noGrp="1"/>
          </p:cNvSpPr>
          <p:nvPr>
            <p:ph type="sldNum" sz="quarter" idx="5"/>
          </p:nvPr>
        </p:nvSpPr>
        <p:spPr bwMode="auto">
          <a:noFill/>
          <a:ln>
            <a:miter lim="800000"/>
            <a:headEnd/>
            <a:tailEnd/>
          </a:ln>
        </p:spPr>
        <p:txBody>
          <a:bodyPr/>
          <a:lstStyle/>
          <a:p>
            <a:fld id="{A8117888-0F7E-4E75-A6A4-BC8CD5503254}" type="slidenum">
              <a:rPr lang="it-IT" altLang="it-IT"/>
              <a:pPr/>
              <a:t>4</a:t>
            </a:fld>
            <a:endParaRPr lang="it-IT" altLang="it-IT"/>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8914"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38915"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it-IT" altLang="it-IT" smtClean="0"/>
          </a:p>
        </p:txBody>
      </p:sp>
      <p:sp>
        <p:nvSpPr>
          <p:cNvPr id="38916" name="Segnaposto numero diapositiva 3"/>
          <p:cNvSpPr>
            <a:spLocks noGrp="1"/>
          </p:cNvSpPr>
          <p:nvPr>
            <p:ph type="sldNum" sz="quarter" idx="5"/>
          </p:nvPr>
        </p:nvSpPr>
        <p:spPr bwMode="auto">
          <a:noFill/>
          <a:ln>
            <a:miter lim="800000"/>
            <a:headEnd/>
            <a:tailEnd/>
          </a:ln>
        </p:spPr>
        <p:txBody>
          <a:bodyPr/>
          <a:lstStyle/>
          <a:p>
            <a:fld id="{956889EF-E50F-4729-99D5-F95B7A2CC49A}" type="slidenum">
              <a:rPr lang="it-IT" altLang="it-IT"/>
              <a:pPr/>
              <a:t>5</a:t>
            </a:fld>
            <a:endParaRPr lang="it-IT" altLang="it-IT"/>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9938"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39939"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it-IT" altLang="it-IT" smtClean="0"/>
          </a:p>
        </p:txBody>
      </p:sp>
      <p:sp>
        <p:nvSpPr>
          <p:cNvPr id="39940" name="Segnaposto numero diapositiva 3"/>
          <p:cNvSpPr>
            <a:spLocks noGrp="1"/>
          </p:cNvSpPr>
          <p:nvPr>
            <p:ph type="sldNum" sz="quarter" idx="5"/>
          </p:nvPr>
        </p:nvSpPr>
        <p:spPr bwMode="auto">
          <a:noFill/>
          <a:ln>
            <a:miter lim="800000"/>
            <a:headEnd/>
            <a:tailEnd/>
          </a:ln>
        </p:spPr>
        <p:txBody>
          <a:bodyPr/>
          <a:lstStyle/>
          <a:p>
            <a:fld id="{7BE2BB93-CBB4-4946-888C-5A713159B248}" type="slidenum">
              <a:rPr lang="it-IT" altLang="it-IT"/>
              <a:pPr/>
              <a:t>6</a:t>
            </a:fld>
            <a:endParaRPr lang="it-IT" altLang="it-IT"/>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482"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20483"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it-IT" altLang="it-IT" smtClean="0"/>
          </a:p>
        </p:txBody>
      </p:sp>
      <p:sp>
        <p:nvSpPr>
          <p:cNvPr id="20484" name="Segnaposto numero diapositiva 3"/>
          <p:cNvSpPr>
            <a:spLocks noGrp="1"/>
          </p:cNvSpPr>
          <p:nvPr>
            <p:ph type="sldNum" sz="quarter" idx="5"/>
          </p:nvPr>
        </p:nvSpPr>
        <p:spPr bwMode="auto">
          <a:noFill/>
          <a:ln>
            <a:miter lim="800000"/>
            <a:headEnd/>
            <a:tailEnd/>
          </a:ln>
        </p:spPr>
        <p:txBody>
          <a:bodyPr/>
          <a:lstStyle/>
          <a:p>
            <a:fld id="{56AFB595-0E87-4C4B-BFEE-9ECE7EEF5E6B}" type="slidenum">
              <a:rPr lang="it-IT" altLang="it-IT"/>
              <a:pPr/>
              <a:t>7</a:t>
            </a:fld>
            <a:endParaRPr lang="it-IT" altLang="it-IT"/>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506"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21507"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it-IT" altLang="it-IT" smtClean="0"/>
          </a:p>
        </p:txBody>
      </p:sp>
      <p:sp>
        <p:nvSpPr>
          <p:cNvPr id="21508" name="Segnaposto numero diapositiva 3"/>
          <p:cNvSpPr>
            <a:spLocks noGrp="1"/>
          </p:cNvSpPr>
          <p:nvPr>
            <p:ph type="sldNum" sz="quarter" idx="5"/>
          </p:nvPr>
        </p:nvSpPr>
        <p:spPr bwMode="auto">
          <a:noFill/>
          <a:ln>
            <a:miter lim="800000"/>
            <a:headEnd/>
            <a:tailEnd/>
          </a:ln>
        </p:spPr>
        <p:txBody>
          <a:bodyPr/>
          <a:lstStyle/>
          <a:p>
            <a:fld id="{0138E1E5-2F54-42B6-8C60-FBA3EDB1D30E}" type="slidenum">
              <a:rPr lang="it-IT" altLang="it-IT"/>
              <a:pPr/>
              <a:t>8</a:t>
            </a:fld>
            <a:endParaRPr lang="it-IT" altLang="it-IT"/>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8674"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28675"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it-IT" altLang="it-IT" smtClean="0"/>
          </a:p>
        </p:txBody>
      </p:sp>
      <p:sp>
        <p:nvSpPr>
          <p:cNvPr id="28676" name="Segnaposto numero diapositiva 3"/>
          <p:cNvSpPr>
            <a:spLocks noGrp="1"/>
          </p:cNvSpPr>
          <p:nvPr>
            <p:ph type="sldNum" sz="quarter" idx="5"/>
          </p:nvPr>
        </p:nvSpPr>
        <p:spPr bwMode="auto">
          <a:noFill/>
          <a:ln>
            <a:miter lim="800000"/>
            <a:headEnd/>
            <a:tailEnd/>
          </a:ln>
        </p:spPr>
        <p:txBody>
          <a:bodyPr/>
          <a:lstStyle/>
          <a:p>
            <a:fld id="{CB2FCD69-C3A1-4D8E-A37A-CB0E4FD3BA27}" type="slidenum">
              <a:rPr lang="it-IT" altLang="it-IT"/>
              <a:pPr/>
              <a:t>9</a:t>
            </a:fld>
            <a:endParaRPr lang="it-IT" altLang="it-IT"/>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30723"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it-IT" altLang="it-IT" smtClean="0"/>
          </a:p>
        </p:txBody>
      </p:sp>
      <p:sp>
        <p:nvSpPr>
          <p:cNvPr id="30724" name="Segnaposto numero diapositiva 3"/>
          <p:cNvSpPr>
            <a:spLocks noGrp="1"/>
          </p:cNvSpPr>
          <p:nvPr>
            <p:ph type="sldNum" sz="quarter" idx="5"/>
          </p:nvPr>
        </p:nvSpPr>
        <p:spPr bwMode="auto">
          <a:noFill/>
          <a:ln>
            <a:miter lim="800000"/>
            <a:headEnd/>
            <a:tailEnd/>
          </a:ln>
        </p:spPr>
        <p:txBody>
          <a:bodyPr/>
          <a:lstStyle/>
          <a:p>
            <a:fld id="{6260AB4A-6846-424F-B91E-9323291CFD8B}" type="slidenum">
              <a:rPr lang="it-IT" altLang="it-IT"/>
              <a:pPr/>
              <a:t>10</a:t>
            </a:fld>
            <a:endParaRPr lang="it-IT" altLang="it-IT"/>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3010" name="Rectangle 6"/>
          <p:cNvSpPr>
            <a:spLocks noGrp="1" noChangeArrowheads="1"/>
          </p:cNvSpPr>
          <p:nvPr>
            <p:ph type="ftr" sz="quarter" idx="4"/>
          </p:nvPr>
        </p:nvSpPr>
        <p:spPr bwMode="auto">
          <a:noFill/>
          <a:ln>
            <a:miter lim="800000"/>
            <a:headEnd/>
            <a:tailEnd/>
          </a:ln>
        </p:spPr>
        <p:txBody>
          <a:bodyPr/>
          <a:lstStyle/>
          <a:p>
            <a:r>
              <a:rPr lang="it-IT"/>
              <a:t>Economia aziendale</a:t>
            </a:r>
          </a:p>
        </p:txBody>
      </p:sp>
      <p:sp>
        <p:nvSpPr>
          <p:cNvPr id="4301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301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0450" name="Rectangle 2"/>
          <p:cNvSpPr>
            <a:spLocks noGrp="1" noChangeArrowheads="1"/>
          </p:cNvSpPr>
          <p:nvPr>
            <p:ph type="hdr" sz="quarter"/>
          </p:nvPr>
        </p:nvSpPr>
        <p:spPr>
          <a:noFill/>
        </p:spPr>
        <p:txBody>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r>
              <a:rPr lang="it-IT"/>
              <a:t>Ing. EDILE  M-Z                         Economia ed organizzazione aziendale      a.a. 2008-2009   Prof. Giovanni Rotice</a:t>
            </a:r>
          </a:p>
        </p:txBody>
      </p:sp>
      <p:sp>
        <p:nvSpPr>
          <p:cNvPr id="360451" name="Rectangle 2"/>
          <p:cNvSpPr>
            <a:spLocks noGrp="1" noRot="1" noChangeAspect="1" noChangeArrowheads="1" noTextEdit="1"/>
          </p:cNvSpPr>
          <p:nvPr>
            <p:ph type="sldImg"/>
          </p:nvPr>
        </p:nvSpPr>
        <p:spPr>
          <a:ln/>
        </p:spPr>
      </p:sp>
      <p:sp>
        <p:nvSpPr>
          <p:cNvPr id="360452" name="Rectangle 3"/>
          <p:cNvSpPr>
            <a:spLocks noGrp="1" noChangeArrowheads="1"/>
          </p:cNvSpPr>
          <p:nvPr>
            <p:ph type="body" idx="1"/>
          </p:nvPr>
        </p:nvSpPr>
        <p:spPr>
          <a:noFill/>
        </p:spPr>
        <p:txBody>
          <a:bodyPr/>
          <a:lstStyle/>
          <a:p>
            <a:pPr eaLnBrk="1" hangingPunct="1"/>
            <a:endParaRPr lang="it-IT"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5570" name="Rectangle 2"/>
          <p:cNvSpPr>
            <a:spLocks noGrp="1" noChangeArrowheads="1"/>
          </p:cNvSpPr>
          <p:nvPr>
            <p:ph type="hdr" sz="quarter"/>
          </p:nvPr>
        </p:nvSpPr>
        <p:spPr>
          <a:noFill/>
        </p:spPr>
        <p:txBody>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r>
              <a:rPr lang="it-IT"/>
              <a:t>Ing. EDILE  M-Z                         Economia ed organizzazione aziendale      a.a. 2008-2009   Prof. Giovanni Rotice</a:t>
            </a:r>
          </a:p>
        </p:txBody>
      </p:sp>
      <p:sp>
        <p:nvSpPr>
          <p:cNvPr id="365571" name="Rectangle 2"/>
          <p:cNvSpPr>
            <a:spLocks noGrp="1" noRot="1" noChangeAspect="1" noChangeArrowheads="1" noTextEdit="1"/>
          </p:cNvSpPr>
          <p:nvPr>
            <p:ph type="sldImg"/>
          </p:nvPr>
        </p:nvSpPr>
        <p:spPr>
          <a:ln/>
        </p:spPr>
      </p:sp>
      <p:sp>
        <p:nvSpPr>
          <p:cNvPr id="365572" name="Rectangle 3"/>
          <p:cNvSpPr>
            <a:spLocks noGrp="1" noChangeArrowheads="1"/>
          </p:cNvSpPr>
          <p:nvPr>
            <p:ph type="body" idx="1"/>
          </p:nvPr>
        </p:nvSpPr>
        <p:spPr>
          <a:noFill/>
        </p:spPr>
        <p:txBody>
          <a:bodyPr/>
          <a:lstStyle/>
          <a:p>
            <a:pPr eaLnBrk="1" hangingPunct="1"/>
            <a:endParaRPr lang="it-IT"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6594" name="Rectangle 2"/>
          <p:cNvSpPr>
            <a:spLocks noGrp="1" noChangeArrowheads="1"/>
          </p:cNvSpPr>
          <p:nvPr>
            <p:ph type="hdr" sz="quarter"/>
          </p:nvPr>
        </p:nvSpPr>
        <p:spPr>
          <a:noFill/>
        </p:spPr>
        <p:txBody>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r>
              <a:rPr lang="it-IT"/>
              <a:t>Ing. EDILE  M-Z                         Economia ed organizzazione aziendale      a.a. 2008-2009   Prof. Giovanni Rotice</a:t>
            </a:r>
          </a:p>
        </p:txBody>
      </p:sp>
      <p:sp>
        <p:nvSpPr>
          <p:cNvPr id="366595" name="Rectangle 2"/>
          <p:cNvSpPr>
            <a:spLocks noGrp="1" noRot="1" noChangeAspect="1" noChangeArrowheads="1" noTextEdit="1"/>
          </p:cNvSpPr>
          <p:nvPr>
            <p:ph type="sldImg"/>
          </p:nvPr>
        </p:nvSpPr>
        <p:spPr>
          <a:ln/>
        </p:spPr>
      </p:sp>
      <p:sp>
        <p:nvSpPr>
          <p:cNvPr id="366596" name="Rectangle 3"/>
          <p:cNvSpPr>
            <a:spLocks noGrp="1" noChangeArrowheads="1"/>
          </p:cNvSpPr>
          <p:nvPr>
            <p:ph type="body" idx="1"/>
          </p:nvPr>
        </p:nvSpPr>
        <p:spPr>
          <a:noFill/>
        </p:spPr>
        <p:txBody>
          <a:bodyPr/>
          <a:lstStyle/>
          <a:p>
            <a:pPr eaLnBrk="1" hangingPunct="1"/>
            <a:endParaRPr lang="it-IT"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5570" name="Rectangle 2"/>
          <p:cNvSpPr>
            <a:spLocks noGrp="1" noChangeArrowheads="1"/>
          </p:cNvSpPr>
          <p:nvPr>
            <p:ph type="hdr" sz="quarter"/>
          </p:nvPr>
        </p:nvSpPr>
        <p:spPr>
          <a:noFill/>
        </p:spPr>
        <p:txBody>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r>
              <a:rPr lang="it-IT"/>
              <a:t>Ing. EDILE  M-Z                         Economia ed organizzazione aziendale      a.a. 2008-2009   Prof. Giovanni Rotice</a:t>
            </a:r>
          </a:p>
        </p:txBody>
      </p:sp>
      <p:sp>
        <p:nvSpPr>
          <p:cNvPr id="365571" name="Rectangle 2"/>
          <p:cNvSpPr>
            <a:spLocks noGrp="1" noRot="1" noChangeAspect="1" noChangeArrowheads="1" noTextEdit="1"/>
          </p:cNvSpPr>
          <p:nvPr>
            <p:ph type="sldImg"/>
          </p:nvPr>
        </p:nvSpPr>
        <p:spPr>
          <a:ln/>
        </p:spPr>
      </p:sp>
      <p:sp>
        <p:nvSpPr>
          <p:cNvPr id="365572" name="Rectangle 3"/>
          <p:cNvSpPr>
            <a:spLocks noGrp="1" noChangeArrowheads="1"/>
          </p:cNvSpPr>
          <p:nvPr>
            <p:ph type="body" idx="1"/>
          </p:nvPr>
        </p:nvSpPr>
        <p:spPr>
          <a:noFill/>
        </p:spPr>
        <p:txBody>
          <a:bodyPr/>
          <a:lstStyle/>
          <a:p>
            <a:pPr eaLnBrk="1" hangingPunct="1"/>
            <a:endParaRPr lang="it-IT"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7618" name="Rectangle 2"/>
          <p:cNvSpPr>
            <a:spLocks noGrp="1" noChangeArrowheads="1"/>
          </p:cNvSpPr>
          <p:nvPr>
            <p:ph type="hdr" sz="quarter"/>
          </p:nvPr>
        </p:nvSpPr>
        <p:spPr>
          <a:noFill/>
        </p:spPr>
        <p:txBody>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r>
              <a:rPr lang="it-IT"/>
              <a:t>Ing. EDILE  M-Z                         Economia ed organizzazione aziendale      a.a. 2008-2009   Prof. Giovanni Rotice</a:t>
            </a:r>
          </a:p>
        </p:txBody>
      </p:sp>
      <p:sp>
        <p:nvSpPr>
          <p:cNvPr id="367619" name="Rectangle 2"/>
          <p:cNvSpPr>
            <a:spLocks noGrp="1" noRot="1" noChangeAspect="1" noChangeArrowheads="1" noTextEdit="1"/>
          </p:cNvSpPr>
          <p:nvPr>
            <p:ph type="sldImg"/>
          </p:nvPr>
        </p:nvSpPr>
        <p:spPr>
          <a:ln/>
        </p:spPr>
      </p:sp>
      <p:sp>
        <p:nvSpPr>
          <p:cNvPr id="367620" name="Rectangle 3"/>
          <p:cNvSpPr>
            <a:spLocks noGrp="1" noChangeArrowheads="1"/>
          </p:cNvSpPr>
          <p:nvPr>
            <p:ph type="body" idx="1"/>
          </p:nvPr>
        </p:nvSpPr>
        <p:spPr>
          <a:noFill/>
        </p:spPr>
        <p:txBody>
          <a:bodyPr/>
          <a:lstStyle/>
          <a:p>
            <a:pPr eaLnBrk="1" hangingPunct="1"/>
            <a:endParaRPr lang="it-IT"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2738" name="Rectangle 2"/>
          <p:cNvSpPr>
            <a:spLocks noGrp="1" noChangeArrowheads="1"/>
          </p:cNvSpPr>
          <p:nvPr>
            <p:ph type="hdr" sz="quarter"/>
          </p:nvPr>
        </p:nvSpPr>
        <p:spPr>
          <a:noFill/>
        </p:spPr>
        <p:txBody>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r>
              <a:rPr lang="it-IT"/>
              <a:t>Ing. EDILE  M-Z                         Economia ed organizzazione aziendale      a.a. 2008-2009   Prof. Giovanni Rotice</a:t>
            </a:r>
          </a:p>
        </p:txBody>
      </p:sp>
      <p:sp>
        <p:nvSpPr>
          <p:cNvPr id="372739" name="Rectangle 2"/>
          <p:cNvSpPr>
            <a:spLocks noGrp="1" noRot="1" noChangeAspect="1" noChangeArrowheads="1" noTextEdit="1"/>
          </p:cNvSpPr>
          <p:nvPr>
            <p:ph type="sldImg"/>
          </p:nvPr>
        </p:nvSpPr>
        <p:spPr>
          <a:ln/>
        </p:spPr>
      </p:sp>
      <p:sp>
        <p:nvSpPr>
          <p:cNvPr id="372740" name="Rectangle 3"/>
          <p:cNvSpPr>
            <a:spLocks noGrp="1" noChangeArrowheads="1"/>
          </p:cNvSpPr>
          <p:nvPr>
            <p:ph type="body" idx="1"/>
          </p:nvPr>
        </p:nvSpPr>
        <p:spPr>
          <a:noFill/>
        </p:spPr>
        <p:txBody>
          <a:bodyPr/>
          <a:lstStyle/>
          <a:p>
            <a:pPr eaLnBrk="1" hangingPunct="1"/>
            <a:endParaRPr lang="it-IT"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5810" name="Rectangle 2"/>
          <p:cNvSpPr>
            <a:spLocks noGrp="1" noChangeArrowheads="1"/>
          </p:cNvSpPr>
          <p:nvPr>
            <p:ph type="hdr" sz="quarter"/>
          </p:nvPr>
        </p:nvSpPr>
        <p:spPr>
          <a:noFill/>
        </p:spPr>
        <p:txBody>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r>
              <a:rPr lang="it-IT"/>
              <a:t>Ing. EDILE  M-Z                         Economia ed organizzazione aziendale      a.a. 2008-2009   Prof. Giovanni Rotice</a:t>
            </a:r>
          </a:p>
        </p:txBody>
      </p:sp>
      <p:sp>
        <p:nvSpPr>
          <p:cNvPr id="375811" name="Rectangle 2"/>
          <p:cNvSpPr>
            <a:spLocks noGrp="1" noRot="1" noChangeAspect="1" noChangeArrowheads="1" noTextEdit="1"/>
          </p:cNvSpPr>
          <p:nvPr>
            <p:ph type="sldImg"/>
          </p:nvPr>
        </p:nvSpPr>
        <p:spPr>
          <a:ln/>
        </p:spPr>
      </p:sp>
      <p:sp>
        <p:nvSpPr>
          <p:cNvPr id="375812" name="Rectangle 3"/>
          <p:cNvSpPr>
            <a:spLocks noGrp="1" noChangeArrowheads="1"/>
          </p:cNvSpPr>
          <p:nvPr>
            <p:ph type="body" idx="1"/>
          </p:nvPr>
        </p:nvSpPr>
        <p:spPr>
          <a:noFill/>
        </p:spPr>
        <p:txBody>
          <a:bodyPr/>
          <a:lstStyle/>
          <a:p>
            <a:pPr eaLnBrk="1" hangingPunct="1"/>
            <a:endParaRPr lang="it-IT"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81954" name="Rectangle 2"/>
          <p:cNvSpPr>
            <a:spLocks noGrp="1" noChangeArrowheads="1"/>
          </p:cNvSpPr>
          <p:nvPr>
            <p:ph type="hdr" sz="quarter"/>
          </p:nvPr>
        </p:nvSpPr>
        <p:spPr>
          <a:noFill/>
        </p:spPr>
        <p:txBody>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r>
              <a:rPr lang="it-IT"/>
              <a:t>Ing. EDILE  M-Z                         Economia ed organizzazione aziendale      a.a. 2008-2009   Prof. Giovanni Rotice</a:t>
            </a:r>
          </a:p>
        </p:txBody>
      </p:sp>
      <p:sp>
        <p:nvSpPr>
          <p:cNvPr id="381955" name="Rectangle 2"/>
          <p:cNvSpPr>
            <a:spLocks noGrp="1" noRot="1" noChangeAspect="1" noChangeArrowheads="1" noTextEdit="1"/>
          </p:cNvSpPr>
          <p:nvPr>
            <p:ph type="sldImg"/>
          </p:nvPr>
        </p:nvSpPr>
        <p:spPr>
          <a:ln/>
        </p:spPr>
      </p:sp>
      <p:sp>
        <p:nvSpPr>
          <p:cNvPr id="381956" name="Rectangle 3"/>
          <p:cNvSpPr>
            <a:spLocks noGrp="1" noChangeArrowheads="1"/>
          </p:cNvSpPr>
          <p:nvPr>
            <p:ph type="body" idx="1"/>
          </p:nvPr>
        </p:nvSpPr>
        <p:spPr>
          <a:noFill/>
        </p:spPr>
        <p:txBody>
          <a:bodyPr/>
          <a:lstStyle/>
          <a:p>
            <a:pPr eaLnBrk="1" hangingPunct="1"/>
            <a:endParaRPr lang="it-IT"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30723"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it-IT" altLang="it-IT" smtClean="0"/>
          </a:p>
        </p:txBody>
      </p:sp>
      <p:sp>
        <p:nvSpPr>
          <p:cNvPr id="30724" name="Segnaposto numero diapositiva 3"/>
          <p:cNvSpPr>
            <a:spLocks noGrp="1"/>
          </p:cNvSpPr>
          <p:nvPr>
            <p:ph type="sldNum" sz="quarter" idx="5"/>
          </p:nvPr>
        </p:nvSpPr>
        <p:spPr bwMode="auto">
          <a:noFill/>
          <a:ln>
            <a:miter lim="800000"/>
            <a:headEnd/>
            <a:tailEnd/>
          </a:ln>
        </p:spPr>
        <p:txBody>
          <a:bodyPr/>
          <a:lstStyle/>
          <a:p>
            <a:fld id="{61D1A4A9-B930-4062-A51E-449A8DA6A40A}" type="slidenum">
              <a:rPr lang="it-IT" altLang="it-IT"/>
              <a:pPr/>
              <a:t>33</a:t>
            </a:fld>
            <a:endParaRPr lang="it-IT" altLang="it-IT"/>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1746"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31747"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it-IT" altLang="it-IT" smtClean="0"/>
          </a:p>
        </p:txBody>
      </p:sp>
      <p:sp>
        <p:nvSpPr>
          <p:cNvPr id="31748" name="Segnaposto numero diapositiva 3"/>
          <p:cNvSpPr>
            <a:spLocks noGrp="1"/>
          </p:cNvSpPr>
          <p:nvPr>
            <p:ph type="sldNum" sz="quarter" idx="5"/>
          </p:nvPr>
        </p:nvSpPr>
        <p:spPr bwMode="auto">
          <a:noFill/>
          <a:ln>
            <a:miter lim="800000"/>
            <a:headEnd/>
            <a:tailEnd/>
          </a:ln>
        </p:spPr>
        <p:txBody>
          <a:bodyPr/>
          <a:lstStyle/>
          <a:p>
            <a:fld id="{A8D9E683-EFD3-4B1C-BFAC-22AB87A275F3}" type="slidenum">
              <a:rPr lang="it-IT" altLang="it-IT"/>
              <a:pPr/>
              <a:t>34</a:t>
            </a:fld>
            <a:endParaRPr lang="it-IT" altLang="it-IT"/>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5570" name="Rectangle 2"/>
          <p:cNvSpPr>
            <a:spLocks noGrp="1" noChangeArrowheads="1"/>
          </p:cNvSpPr>
          <p:nvPr>
            <p:ph type="hdr" sz="quarter"/>
          </p:nvPr>
        </p:nvSpPr>
        <p:spPr>
          <a:noFill/>
        </p:spPr>
        <p:txBody>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r>
              <a:rPr lang="it-IT"/>
              <a:t>Ing. EDILE  M-Z                         Economia ed organizzazione aziendale      a.a. 2008-2009   Prof. Giovanni Rotice</a:t>
            </a:r>
          </a:p>
        </p:txBody>
      </p:sp>
      <p:sp>
        <p:nvSpPr>
          <p:cNvPr id="365571" name="Rectangle 2"/>
          <p:cNvSpPr>
            <a:spLocks noGrp="1" noRot="1" noChangeAspect="1" noChangeArrowheads="1" noTextEdit="1"/>
          </p:cNvSpPr>
          <p:nvPr>
            <p:ph type="sldImg"/>
          </p:nvPr>
        </p:nvSpPr>
        <p:spPr>
          <a:ln/>
        </p:spPr>
      </p:sp>
      <p:sp>
        <p:nvSpPr>
          <p:cNvPr id="365572" name="Rectangle 3"/>
          <p:cNvSpPr>
            <a:spLocks noGrp="1" noChangeArrowheads="1"/>
          </p:cNvSpPr>
          <p:nvPr>
            <p:ph type="body" idx="1"/>
          </p:nvPr>
        </p:nvSpPr>
        <p:spPr>
          <a:noFill/>
        </p:spPr>
        <p:txBody>
          <a:bodyPr/>
          <a:lstStyle/>
          <a:p>
            <a:pPr eaLnBrk="1" hangingPunct="1"/>
            <a:endParaRPr lang="it-IT"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42" name="Rectangle 2"/>
          <p:cNvSpPr>
            <a:spLocks noGrp="1" noChangeArrowheads="1"/>
          </p:cNvSpPr>
          <p:nvPr>
            <p:ph type="hdr" sz="quarter"/>
          </p:nvPr>
        </p:nvSpPr>
        <p:spPr>
          <a:noFill/>
        </p:spPr>
        <p:txBody>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r>
              <a:rPr lang="it-IT"/>
              <a:t>Ing. EDILE  M-Z                         Economia ed organizzazione aziendale      a.a. 2008-2009   Prof. Giovanni Rotice</a:t>
            </a:r>
          </a:p>
        </p:txBody>
      </p:sp>
      <p:sp>
        <p:nvSpPr>
          <p:cNvPr id="368643" name="Rectangle 2"/>
          <p:cNvSpPr>
            <a:spLocks noGrp="1" noRot="1" noChangeAspect="1" noChangeArrowheads="1" noTextEdit="1"/>
          </p:cNvSpPr>
          <p:nvPr>
            <p:ph type="sldImg"/>
          </p:nvPr>
        </p:nvSpPr>
        <p:spPr>
          <a:ln/>
        </p:spPr>
      </p:sp>
      <p:sp>
        <p:nvSpPr>
          <p:cNvPr id="368644" name="Rectangle 3"/>
          <p:cNvSpPr>
            <a:spLocks noGrp="1" noChangeArrowheads="1"/>
          </p:cNvSpPr>
          <p:nvPr>
            <p:ph type="body" idx="1"/>
          </p:nvPr>
        </p:nvSpPr>
        <p:spPr>
          <a:noFill/>
        </p:spPr>
        <p:txBody>
          <a:bodyPr/>
          <a:lstStyle/>
          <a:p>
            <a:pPr eaLnBrk="1" hangingPunct="1"/>
            <a:endParaRPr lang="it-IT"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1714" name="Rectangle 2"/>
          <p:cNvSpPr>
            <a:spLocks noGrp="1" noChangeArrowheads="1"/>
          </p:cNvSpPr>
          <p:nvPr>
            <p:ph type="hdr" sz="quarter"/>
          </p:nvPr>
        </p:nvSpPr>
        <p:spPr>
          <a:noFill/>
        </p:spPr>
        <p:txBody>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r>
              <a:rPr lang="it-IT"/>
              <a:t>Ing. EDILE  M-Z                         Economia ed organizzazione aziendale      a.a. 2008-2009   Prof. Giovanni Rotice</a:t>
            </a:r>
          </a:p>
        </p:txBody>
      </p:sp>
      <p:sp>
        <p:nvSpPr>
          <p:cNvPr id="371715" name="Rectangle 2"/>
          <p:cNvSpPr>
            <a:spLocks noGrp="1" noRot="1" noChangeAspect="1" noChangeArrowheads="1" noTextEdit="1"/>
          </p:cNvSpPr>
          <p:nvPr>
            <p:ph type="sldImg"/>
          </p:nvPr>
        </p:nvSpPr>
        <p:spPr>
          <a:ln/>
        </p:spPr>
      </p:sp>
      <p:sp>
        <p:nvSpPr>
          <p:cNvPr id="371716" name="Rectangle 3"/>
          <p:cNvSpPr>
            <a:spLocks noGrp="1" noChangeArrowheads="1"/>
          </p:cNvSpPr>
          <p:nvPr>
            <p:ph type="body" idx="1"/>
          </p:nvPr>
        </p:nvSpPr>
        <p:spPr>
          <a:noFill/>
        </p:spPr>
        <p:txBody>
          <a:bodyPr/>
          <a:lstStyle/>
          <a:p>
            <a:pPr eaLnBrk="1" hangingPunct="1"/>
            <a:endParaRPr lang="it-IT"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1474" name="Rectangle 2"/>
          <p:cNvSpPr>
            <a:spLocks noGrp="1" noChangeArrowheads="1"/>
          </p:cNvSpPr>
          <p:nvPr>
            <p:ph type="hdr" sz="quarter"/>
          </p:nvPr>
        </p:nvSpPr>
        <p:spPr>
          <a:noFill/>
        </p:spPr>
        <p:txBody>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r>
              <a:rPr lang="it-IT"/>
              <a:t>Ing. EDILE  M-Z                         Economia ed organizzazione aziendale      a.a. 2008-2009   Prof. Giovanni Rotice</a:t>
            </a:r>
          </a:p>
        </p:txBody>
      </p:sp>
      <p:sp>
        <p:nvSpPr>
          <p:cNvPr id="361475" name="Rectangle 2"/>
          <p:cNvSpPr>
            <a:spLocks noGrp="1" noRot="1" noChangeAspect="1" noChangeArrowheads="1" noTextEdit="1"/>
          </p:cNvSpPr>
          <p:nvPr>
            <p:ph type="sldImg"/>
          </p:nvPr>
        </p:nvSpPr>
        <p:spPr>
          <a:ln/>
        </p:spPr>
      </p:sp>
      <p:sp>
        <p:nvSpPr>
          <p:cNvPr id="361476" name="Rectangle 3"/>
          <p:cNvSpPr>
            <a:spLocks noGrp="1" noChangeArrowheads="1"/>
          </p:cNvSpPr>
          <p:nvPr>
            <p:ph type="body" idx="1"/>
          </p:nvPr>
        </p:nvSpPr>
        <p:spPr>
          <a:noFill/>
        </p:spPr>
        <p:txBody>
          <a:bodyPr/>
          <a:lstStyle/>
          <a:p>
            <a:pPr eaLnBrk="1" hangingPunct="1"/>
            <a:endParaRPr lang="it-IT"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30723"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it-IT" altLang="it-IT" smtClean="0"/>
          </a:p>
        </p:txBody>
      </p:sp>
      <p:sp>
        <p:nvSpPr>
          <p:cNvPr id="30724" name="Segnaposto numero diapositiva 3"/>
          <p:cNvSpPr>
            <a:spLocks noGrp="1"/>
          </p:cNvSpPr>
          <p:nvPr>
            <p:ph type="sldNum" sz="quarter" idx="5"/>
          </p:nvPr>
        </p:nvSpPr>
        <p:spPr bwMode="auto">
          <a:noFill/>
          <a:ln>
            <a:miter lim="800000"/>
            <a:headEnd/>
            <a:tailEnd/>
          </a:ln>
        </p:spPr>
        <p:txBody>
          <a:bodyPr/>
          <a:lstStyle/>
          <a:p>
            <a:fld id="{A07A2708-456E-4DD7-B226-7DC1760A00C0}" type="slidenum">
              <a:rPr lang="it-IT" altLang="it-IT"/>
              <a:pPr/>
              <a:t>39</a:t>
            </a:fld>
            <a:endParaRPr lang="it-IT" alt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Diapositiva titolo">
    <p:bg>
      <p:bgRef idx="1001">
        <a:schemeClr val="bg1"/>
      </p:bgRef>
    </p:bg>
    <p:spTree>
      <p:nvGrpSpPr>
        <p:cNvPr id="1" name=""/>
        <p:cNvGrpSpPr/>
        <p:nvPr/>
      </p:nvGrpSpPr>
      <p:grpSpPr>
        <a:xfrm>
          <a:off x="0" y="0"/>
          <a:ext cx="0" cy="0"/>
          <a:chOff x="0" y="0"/>
          <a:chExt cx="0" cy="0"/>
        </a:xfrm>
      </p:grpSpPr>
      <p:sp>
        <p:nvSpPr>
          <p:cNvPr id="8" name="Titolo 7"/>
          <p:cNvSpPr>
            <a:spLocks noGrp="1"/>
          </p:cNvSpPr>
          <p:nvPr>
            <p:ph type="ctrTitle"/>
          </p:nvPr>
        </p:nvSpPr>
        <p:spPr>
          <a:xfrm>
            <a:off x="2286000" y="3124200"/>
            <a:ext cx="6172200" cy="1894362"/>
          </a:xfrm>
        </p:spPr>
        <p:txBody>
          <a:bodyPr/>
          <a:lstStyle>
            <a:lvl1pPr>
              <a:defRPr b="1"/>
            </a:lvl1pPr>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28" name="Segnaposto data 27"/>
          <p:cNvSpPr>
            <a:spLocks noGrp="1"/>
          </p:cNvSpPr>
          <p:nvPr>
            <p:ph type="dt" sz="half" idx="10"/>
          </p:nvPr>
        </p:nvSpPr>
        <p:spPr bwMode="auto">
          <a:xfrm rot="5400000">
            <a:off x="7764621" y="1174097"/>
            <a:ext cx="2286000" cy="381000"/>
          </a:xfrm>
        </p:spPr>
        <p:txBody>
          <a:bodyPr/>
          <a:lstStyle/>
          <a:p>
            <a:fld id="{8B51696C-6BFF-409D-8443-D15203D78564}" type="datetimeFigureOut">
              <a:rPr lang="it-IT" smtClean="0"/>
              <a:pPr/>
              <a:t>9-03-2020</a:t>
            </a:fld>
            <a:endParaRPr lang="it-IT"/>
          </a:p>
        </p:txBody>
      </p:sp>
      <p:sp>
        <p:nvSpPr>
          <p:cNvPr id="17" name="Segnaposto piè di pagina 16"/>
          <p:cNvSpPr>
            <a:spLocks noGrp="1"/>
          </p:cNvSpPr>
          <p:nvPr>
            <p:ph type="ftr" sz="quarter" idx="11"/>
          </p:nvPr>
        </p:nvSpPr>
        <p:spPr bwMode="auto">
          <a:xfrm rot="5400000">
            <a:off x="7077269" y="4181669"/>
            <a:ext cx="3657600" cy="384048"/>
          </a:xfrm>
        </p:spPr>
        <p:txBody>
          <a:bodyPr/>
          <a:lstStyle/>
          <a:p>
            <a:endParaRPr lang="it-IT"/>
          </a:p>
        </p:txBody>
      </p:sp>
      <p:sp>
        <p:nvSpPr>
          <p:cNvPr id="10" name="Rettangolo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tangolo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ttangolo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ttangolo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ttore 1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Connettore 1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Connettore 1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ttore 1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ttore 1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Connettore 1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ttangolo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e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e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e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e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e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egnaposto numero diapositiva 28"/>
          <p:cNvSpPr>
            <a:spLocks noGrp="1"/>
          </p:cNvSpPr>
          <p:nvPr>
            <p:ph type="sldNum" sz="quarter" idx="12"/>
          </p:nvPr>
        </p:nvSpPr>
        <p:spPr bwMode="auto">
          <a:xfrm>
            <a:off x="1325544" y="4928702"/>
            <a:ext cx="609600" cy="517524"/>
          </a:xfrm>
        </p:spPr>
        <p:txBody>
          <a:bodyPr/>
          <a:lstStyle/>
          <a:p>
            <a:fld id="{CB8B13D9-ABA1-460D-A943-ABA89F61E386}" type="slidenum">
              <a:rPr lang="it-IT" smtClean="0"/>
              <a:pPr/>
              <a:t>‹n.›</a:t>
            </a:fld>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8" name="Segnaposto contenuto 7"/>
          <p:cNvSpPr>
            <a:spLocks noGrp="1"/>
          </p:cNvSpPr>
          <p:nvPr>
            <p:ph sz="quarter" idx="1"/>
          </p:nvPr>
        </p:nvSpPr>
        <p:spPr>
          <a:xfrm>
            <a:off x="457200" y="1600200"/>
            <a:ext cx="7467600" cy="4873752"/>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7" name="Segnaposto data 6"/>
          <p:cNvSpPr>
            <a:spLocks noGrp="1"/>
          </p:cNvSpPr>
          <p:nvPr>
            <p:ph type="dt" sz="half" idx="14"/>
          </p:nvPr>
        </p:nvSpPr>
        <p:spPr/>
        <p:txBody>
          <a:bodyPr rtlCol="0"/>
          <a:lstStyle/>
          <a:p>
            <a:fld id="{8B51696C-6BFF-409D-8443-D15203D78564}" type="datetimeFigureOut">
              <a:rPr lang="it-IT" smtClean="0"/>
              <a:pPr/>
              <a:t>9-03-2020</a:t>
            </a:fld>
            <a:endParaRPr lang="it-IT"/>
          </a:p>
        </p:txBody>
      </p:sp>
      <p:sp>
        <p:nvSpPr>
          <p:cNvPr id="9" name="Segnaposto numero diapositiva 8"/>
          <p:cNvSpPr>
            <a:spLocks noGrp="1"/>
          </p:cNvSpPr>
          <p:nvPr>
            <p:ph type="sldNum" sz="quarter" idx="15"/>
          </p:nvPr>
        </p:nvSpPr>
        <p:spPr/>
        <p:txBody>
          <a:bodyPr rtlCol="0"/>
          <a:lstStyle/>
          <a:p>
            <a:fld id="{CB8B13D9-ABA1-460D-A943-ABA89F61E386}" type="slidenum">
              <a:rPr lang="it-IT" smtClean="0"/>
              <a:pPr/>
              <a:t>‹n.›</a:t>
            </a:fld>
            <a:endParaRPr lang="it-IT"/>
          </a:p>
        </p:txBody>
      </p:sp>
      <p:sp>
        <p:nvSpPr>
          <p:cNvPr id="10" name="Segnaposto piè di pagina 9"/>
          <p:cNvSpPr>
            <a:spLocks noGrp="1"/>
          </p:cNvSpPr>
          <p:nvPr>
            <p:ph type="ftr" sz="quarter" idx="16"/>
          </p:nvPr>
        </p:nvSpPr>
        <p:spPr/>
        <p:txBody>
          <a:bodyPr rtlCol="0"/>
          <a:lstStyle/>
          <a:p>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secHead" preserve="1">
  <p:cSld name="Intestazione sezione">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2286000" y="2895600"/>
            <a:ext cx="6172200" cy="2053590"/>
          </a:xfrm>
        </p:spPr>
        <p:txBody>
          <a:bodyPr/>
          <a:lstStyle>
            <a:lvl1pPr algn="l">
              <a:buNone/>
              <a:defRPr sz="3000" b="1" cap="small" baseline="0"/>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bwMode="auto">
          <a:xfrm rot="5400000">
            <a:off x="7763256" y="1170432"/>
            <a:ext cx="2286000" cy="381000"/>
          </a:xfrm>
        </p:spPr>
        <p:txBody>
          <a:bodyPr/>
          <a:lstStyle/>
          <a:p>
            <a:fld id="{8B51696C-6BFF-409D-8443-D15203D78564}" type="datetimeFigureOut">
              <a:rPr lang="it-IT" smtClean="0"/>
              <a:pPr/>
              <a:t>9-03-2020</a:t>
            </a:fld>
            <a:endParaRPr lang="it-IT"/>
          </a:p>
        </p:txBody>
      </p:sp>
      <p:sp>
        <p:nvSpPr>
          <p:cNvPr id="5" name="Segnaposto piè di pagina 4"/>
          <p:cNvSpPr>
            <a:spLocks noGrp="1"/>
          </p:cNvSpPr>
          <p:nvPr>
            <p:ph type="ftr" sz="quarter" idx="11"/>
          </p:nvPr>
        </p:nvSpPr>
        <p:spPr bwMode="auto">
          <a:xfrm rot="5400000">
            <a:off x="7077456" y="4178808"/>
            <a:ext cx="3657600" cy="384048"/>
          </a:xfrm>
        </p:spPr>
        <p:txBody>
          <a:bodyPr/>
          <a:lstStyle/>
          <a:p>
            <a:endParaRPr lang="it-IT"/>
          </a:p>
        </p:txBody>
      </p:sp>
      <p:sp>
        <p:nvSpPr>
          <p:cNvPr id="9" name="Rettangolo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ttangolo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ttangolo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tangolo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ttore 1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Connettore 1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ttore 1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ttore 1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Connettore 1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ttangolo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e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e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e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e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e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Connettore 1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egnaposto numero diapositiva 5"/>
          <p:cNvSpPr>
            <a:spLocks noGrp="1"/>
          </p:cNvSpPr>
          <p:nvPr>
            <p:ph type="sldNum" sz="quarter" idx="12"/>
          </p:nvPr>
        </p:nvSpPr>
        <p:spPr bwMode="auto">
          <a:xfrm>
            <a:off x="1340616" y="4928702"/>
            <a:ext cx="609600" cy="517524"/>
          </a:xfrm>
        </p:spPr>
        <p:txBody>
          <a:bodyPr/>
          <a:lstStyle/>
          <a:p>
            <a:fld id="{CB8B13D9-ABA1-460D-A943-ABA89F61E386}" type="slidenum">
              <a:rPr lang="it-IT" smtClean="0"/>
              <a:pPr/>
              <a:t>‹n.›</a:t>
            </a:fld>
            <a:endParaRPr lang="it-IT"/>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5" name="Segnaposto data 4"/>
          <p:cNvSpPr>
            <a:spLocks noGrp="1"/>
          </p:cNvSpPr>
          <p:nvPr>
            <p:ph type="dt" sz="half" idx="10"/>
          </p:nvPr>
        </p:nvSpPr>
        <p:spPr/>
        <p:txBody>
          <a:bodyPr/>
          <a:lstStyle/>
          <a:p>
            <a:fld id="{8B51696C-6BFF-409D-8443-D15203D78564}" type="datetimeFigureOut">
              <a:rPr lang="it-IT" smtClean="0"/>
              <a:pPr/>
              <a:t>9-03-2020</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CB8B13D9-ABA1-460D-A943-ABA89F61E386}" type="slidenum">
              <a:rPr lang="it-IT" smtClean="0"/>
              <a:pPr/>
              <a:t>‹n.›</a:t>
            </a:fld>
            <a:endParaRPr lang="it-IT"/>
          </a:p>
        </p:txBody>
      </p:sp>
      <p:sp>
        <p:nvSpPr>
          <p:cNvPr id="9" name="Segnaposto contenuto 8"/>
          <p:cNvSpPr>
            <a:spLocks noGrp="1"/>
          </p:cNvSpPr>
          <p:nvPr>
            <p:ph sz="quarter" idx="1"/>
          </p:nvPr>
        </p:nvSpPr>
        <p:spPr>
          <a:xfrm>
            <a:off x="457200" y="1600200"/>
            <a:ext cx="3657600" cy="45720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1" name="Segnaposto contenuto 10"/>
          <p:cNvSpPr>
            <a:spLocks noGrp="1"/>
          </p:cNvSpPr>
          <p:nvPr>
            <p:ph sz="quarter" idx="2"/>
          </p:nvPr>
        </p:nvSpPr>
        <p:spPr>
          <a:xfrm>
            <a:off x="4270248" y="1600200"/>
            <a:ext cx="3657600" cy="45720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7543800" cy="1143000"/>
          </a:xfrm>
        </p:spPr>
        <p:txBody>
          <a:bodyPr anchor="b"/>
          <a:lstStyle>
            <a:lvl1pPr>
              <a:defRPr/>
            </a:lvl1pPr>
          </a:lstStyle>
          <a:p>
            <a:r>
              <a:rPr kumimoji="0" lang="it-IT" smtClean="0"/>
              <a:t>Fare clic per modificare lo stile del titolo</a:t>
            </a:r>
            <a:endParaRPr kumimoji="0" lang="en-US"/>
          </a:p>
        </p:txBody>
      </p:sp>
      <p:sp>
        <p:nvSpPr>
          <p:cNvPr id="7" name="Segnaposto data 6"/>
          <p:cNvSpPr>
            <a:spLocks noGrp="1"/>
          </p:cNvSpPr>
          <p:nvPr>
            <p:ph type="dt" sz="half" idx="10"/>
          </p:nvPr>
        </p:nvSpPr>
        <p:spPr/>
        <p:txBody>
          <a:bodyPr/>
          <a:lstStyle/>
          <a:p>
            <a:fld id="{8B51696C-6BFF-409D-8443-D15203D78564}" type="datetimeFigureOut">
              <a:rPr lang="it-IT" smtClean="0"/>
              <a:pPr/>
              <a:t>9-03-2020</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CB8B13D9-ABA1-460D-A943-ABA89F61E386}" type="slidenum">
              <a:rPr lang="it-IT" smtClean="0"/>
              <a:pPr/>
              <a:t>‹n.›</a:t>
            </a:fld>
            <a:endParaRPr lang="it-IT"/>
          </a:p>
        </p:txBody>
      </p:sp>
      <p:sp>
        <p:nvSpPr>
          <p:cNvPr id="11" name="Segnaposto contenuto 10"/>
          <p:cNvSpPr>
            <a:spLocks noGrp="1"/>
          </p:cNvSpPr>
          <p:nvPr>
            <p:ph sz="quarter" idx="2"/>
          </p:nvPr>
        </p:nvSpPr>
        <p:spPr>
          <a:xfrm>
            <a:off x="457200" y="2362200"/>
            <a:ext cx="3657600" cy="38862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quarter" idx="4"/>
          </p:nvPr>
        </p:nvSpPr>
        <p:spPr>
          <a:xfrm>
            <a:off x="4371975" y="2362200"/>
            <a:ext cx="3657600" cy="38862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2" name="Segnaposto tes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it-IT" smtClean="0"/>
              <a:t>Fare clic per modificare stili del testo dello schema</a:t>
            </a:r>
          </a:p>
        </p:txBody>
      </p:sp>
      <p:sp>
        <p:nvSpPr>
          <p:cNvPr id="14" name="Segnaposto tes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it-IT" smtClean="0"/>
              <a:t>Fare clic per modificare stili del testo dello schema</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6" name="Segnaposto data 5"/>
          <p:cNvSpPr>
            <a:spLocks noGrp="1"/>
          </p:cNvSpPr>
          <p:nvPr>
            <p:ph type="dt" sz="half" idx="10"/>
          </p:nvPr>
        </p:nvSpPr>
        <p:spPr/>
        <p:txBody>
          <a:bodyPr rtlCol="0"/>
          <a:lstStyle/>
          <a:p>
            <a:fld id="{8B51696C-6BFF-409D-8443-D15203D78564}" type="datetimeFigureOut">
              <a:rPr lang="it-IT" smtClean="0"/>
              <a:pPr/>
              <a:t>9-03-2020</a:t>
            </a:fld>
            <a:endParaRPr lang="it-IT"/>
          </a:p>
        </p:txBody>
      </p:sp>
      <p:sp>
        <p:nvSpPr>
          <p:cNvPr id="7" name="Segnaposto numero diapositiva 6"/>
          <p:cNvSpPr>
            <a:spLocks noGrp="1"/>
          </p:cNvSpPr>
          <p:nvPr>
            <p:ph type="sldNum" sz="quarter" idx="11"/>
          </p:nvPr>
        </p:nvSpPr>
        <p:spPr/>
        <p:txBody>
          <a:bodyPr rtlCol="0"/>
          <a:lstStyle/>
          <a:p>
            <a:fld id="{CB8B13D9-ABA1-460D-A943-ABA89F61E386}" type="slidenum">
              <a:rPr lang="it-IT" smtClean="0"/>
              <a:pPr/>
              <a:t>‹n.›</a:t>
            </a:fld>
            <a:endParaRPr lang="it-IT"/>
          </a:p>
        </p:txBody>
      </p:sp>
      <p:sp>
        <p:nvSpPr>
          <p:cNvPr id="8" name="Segnaposto piè di pagina 7"/>
          <p:cNvSpPr>
            <a:spLocks noGrp="1"/>
          </p:cNvSpPr>
          <p:nvPr>
            <p:ph type="ftr" sz="quarter" idx="12"/>
          </p:nvPr>
        </p:nvSpPr>
        <p:spPr/>
        <p:txBody>
          <a:bodyPr rtlCol="0"/>
          <a:lstStyle/>
          <a:p>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B51696C-6BFF-409D-8443-D15203D78564}" type="datetimeFigureOut">
              <a:rPr lang="it-IT" smtClean="0"/>
              <a:pPr/>
              <a:t>9-03-2020</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CB8B13D9-ABA1-460D-A943-ABA89F61E386}"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objTx" preserve="1">
  <p:cSld name="Contenuto con didascalia">
    <p:bg>
      <p:bgRef idx="1001">
        <a:schemeClr val="bg1"/>
      </p:bgRef>
    </p:bg>
    <p:spTree>
      <p:nvGrpSpPr>
        <p:cNvPr id="1" name=""/>
        <p:cNvGrpSpPr/>
        <p:nvPr/>
      </p:nvGrpSpPr>
      <p:grpSpPr>
        <a:xfrm>
          <a:off x="0" y="0"/>
          <a:ext cx="0" cy="0"/>
          <a:chOff x="0" y="0"/>
          <a:chExt cx="0" cy="0"/>
        </a:xfrm>
      </p:grpSpPr>
      <p:sp>
        <p:nvSpPr>
          <p:cNvPr id="10" name="Connettore 1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olo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8" name="Connettore 1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Connettore 1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Connettore 1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ttangolo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ttore 1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e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Segnaposto contenuto 17"/>
          <p:cNvSpPr>
            <a:spLocks noGrp="1"/>
          </p:cNvSpPr>
          <p:nvPr>
            <p:ph sz="quarter" idx="1"/>
          </p:nvPr>
        </p:nvSpPr>
        <p:spPr>
          <a:xfrm>
            <a:off x="304800" y="274320"/>
            <a:ext cx="5638800" cy="6327648"/>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4"/>
          </p:nvPr>
        </p:nvSpPr>
        <p:spPr/>
        <p:txBody>
          <a:bodyPr rtlCol="0"/>
          <a:lstStyle/>
          <a:p>
            <a:fld id="{8B51696C-6BFF-409D-8443-D15203D78564}" type="datetimeFigureOut">
              <a:rPr lang="it-IT" smtClean="0"/>
              <a:pPr/>
              <a:t>9-03-2020</a:t>
            </a:fld>
            <a:endParaRPr lang="it-IT"/>
          </a:p>
        </p:txBody>
      </p:sp>
      <p:sp>
        <p:nvSpPr>
          <p:cNvPr id="22" name="Segnaposto numero diapositiva 21"/>
          <p:cNvSpPr>
            <a:spLocks noGrp="1"/>
          </p:cNvSpPr>
          <p:nvPr>
            <p:ph type="sldNum" sz="quarter" idx="15"/>
          </p:nvPr>
        </p:nvSpPr>
        <p:spPr/>
        <p:txBody>
          <a:bodyPr rtlCol="0"/>
          <a:lstStyle/>
          <a:p>
            <a:fld id="{CB8B13D9-ABA1-460D-A943-ABA89F61E386}" type="slidenum">
              <a:rPr lang="it-IT" smtClean="0"/>
              <a:pPr/>
              <a:t>‹n.›</a:t>
            </a:fld>
            <a:endParaRPr lang="it-IT"/>
          </a:p>
        </p:txBody>
      </p:sp>
      <p:sp>
        <p:nvSpPr>
          <p:cNvPr id="23" name="Segnaposto piè di pagina 22"/>
          <p:cNvSpPr>
            <a:spLocks noGrp="1"/>
          </p:cNvSpPr>
          <p:nvPr>
            <p:ph type="ftr" sz="quarter" idx="16"/>
          </p:nvPr>
        </p:nvSpPr>
        <p:spPr/>
        <p:txBody>
          <a:bodyPr rtlCol="0"/>
          <a:lstStyle/>
          <a:p>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picTx" preserve="1">
  <p:cSld name="Immagine con didascalia">
    <p:spTree>
      <p:nvGrpSpPr>
        <p:cNvPr id="1" name=""/>
        <p:cNvGrpSpPr/>
        <p:nvPr/>
      </p:nvGrpSpPr>
      <p:grpSpPr>
        <a:xfrm>
          <a:off x="0" y="0"/>
          <a:ext cx="0" cy="0"/>
          <a:chOff x="0" y="0"/>
          <a:chExt cx="0" cy="0"/>
        </a:xfrm>
      </p:grpSpPr>
      <p:sp>
        <p:nvSpPr>
          <p:cNvPr id="9" name="Connettore 1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e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olo 1"/>
          <p:cNvSpPr>
            <a:spLocks noGrp="1"/>
          </p:cNvSpPr>
          <p:nvPr>
            <p:ph type="title"/>
          </p:nvPr>
        </p:nvSpPr>
        <p:spPr>
          <a:xfrm rot="5400000">
            <a:off x="3350133" y="3200400"/>
            <a:ext cx="6309360" cy="457200"/>
          </a:xfrm>
        </p:spPr>
        <p:txBody>
          <a:bodyPr anchor="b"/>
          <a:lstStyle>
            <a:lvl1pPr algn="l">
              <a:buNone/>
              <a:defRPr sz="2000" b="1"/>
            </a:lvl1pPr>
          </a:lstStyle>
          <a:p>
            <a:r>
              <a:rPr kumimoji="0" lang="it-IT" smtClean="0"/>
              <a:t>Fare clic per modificare lo stile del titolo</a:t>
            </a:r>
            <a:endParaRPr kumimoji="0" lang="en-US"/>
          </a:p>
        </p:txBody>
      </p:sp>
      <p:sp>
        <p:nvSpPr>
          <p:cNvPr id="3" name="Segnaposto immagine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it-IT" smtClean="0"/>
              <a:t>Fare clic sull'icona per inserire un'immagine</a:t>
            </a:r>
            <a:endParaRPr kumimoji="0" lang="en-US" dirty="0"/>
          </a:p>
        </p:txBody>
      </p:sp>
      <p:sp>
        <p:nvSpPr>
          <p:cNvPr id="4" name="Segnaposto testo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
        <p:nvSpPr>
          <p:cNvPr id="10" name="Connettore 1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ttangolo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nettore 1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Connettore 1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Connettore 1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Segnaposto data 16"/>
          <p:cNvSpPr>
            <a:spLocks noGrp="1"/>
          </p:cNvSpPr>
          <p:nvPr>
            <p:ph type="dt" sz="half" idx="10"/>
          </p:nvPr>
        </p:nvSpPr>
        <p:spPr/>
        <p:txBody>
          <a:bodyPr rtlCol="0"/>
          <a:lstStyle/>
          <a:p>
            <a:fld id="{8B51696C-6BFF-409D-8443-D15203D78564}" type="datetimeFigureOut">
              <a:rPr lang="it-IT" smtClean="0"/>
              <a:pPr/>
              <a:t>9-03-2020</a:t>
            </a:fld>
            <a:endParaRPr lang="it-IT"/>
          </a:p>
        </p:txBody>
      </p:sp>
      <p:sp>
        <p:nvSpPr>
          <p:cNvPr id="18" name="Segnaposto numero diapositiva 17"/>
          <p:cNvSpPr>
            <a:spLocks noGrp="1"/>
          </p:cNvSpPr>
          <p:nvPr>
            <p:ph type="sldNum" sz="quarter" idx="11"/>
          </p:nvPr>
        </p:nvSpPr>
        <p:spPr/>
        <p:txBody>
          <a:bodyPr rtlCol="0"/>
          <a:lstStyle/>
          <a:p>
            <a:fld id="{CB8B13D9-ABA1-460D-A943-ABA89F61E386}" type="slidenum">
              <a:rPr lang="it-IT" smtClean="0"/>
              <a:pPr/>
              <a:t>‹n.›</a:t>
            </a:fld>
            <a:endParaRPr lang="it-IT"/>
          </a:p>
        </p:txBody>
      </p:sp>
      <p:sp>
        <p:nvSpPr>
          <p:cNvPr id="21" name="Segnaposto piè di pagina 20"/>
          <p:cNvSpPr>
            <a:spLocks noGrp="1"/>
          </p:cNvSpPr>
          <p:nvPr>
            <p:ph type="ftr" sz="quarter" idx="12"/>
          </p:nvPr>
        </p:nvSpPr>
        <p:spPr/>
        <p:txBody>
          <a:bodyPr rtlCol="0"/>
          <a:lstStyle/>
          <a:p>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8B51696C-6BFF-409D-8443-D15203D78564}" type="datetimeFigureOut">
              <a:rPr lang="it-IT" smtClean="0"/>
              <a:pPr/>
              <a:t>9-03-2020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B8B13D9-ABA1-460D-A943-ABA89F61E386}"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9"/>
            <a:ext cx="16764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274638"/>
            <a:ext cx="60198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8B51696C-6BFF-409D-8443-D15203D78564}" type="datetimeFigureOut">
              <a:rPr lang="it-IT" smtClean="0"/>
              <a:pPr/>
              <a:t>9-03-2020</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B8B13D9-ABA1-460D-A943-ABA89F61E386}"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16" name="Connettore 1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Segnaposto titolo 21"/>
          <p:cNvSpPr>
            <a:spLocks noGrp="1"/>
          </p:cNvSpPr>
          <p:nvPr>
            <p:ph type="title"/>
          </p:nvPr>
        </p:nvSpPr>
        <p:spPr>
          <a:xfrm>
            <a:off x="457200" y="274638"/>
            <a:ext cx="7467600" cy="1143000"/>
          </a:xfrm>
          <a:prstGeom prst="rect">
            <a:avLst/>
          </a:prstGeom>
        </p:spPr>
        <p:txBody>
          <a:bodyPr vert="horz" anchor="b">
            <a:normAutofit/>
          </a:body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4" name="Segnaposto data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8B51696C-6BFF-409D-8443-D15203D78564}" type="datetimeFigureOut">
              <a:rPr lang="it-IT" smtClean="0"/>
              <a:pPr/>
              <a:t>9-03-2020</a:t>
            </a:fld>
            <a:endParaRPr lang="it-IT"/>
          </a:p>
        </p:txBody>
      </p:sp>
      <p:sp>
        <p:nvSpPr>
          <p:cNvPr id="3" name="Segnaposto piè di pagina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it-IT"/>
          </a:p>
        </p:txBody>
      </p:sp>
      <p:sp>
        <p:nvSpPr>
          <p:cNvPr id="7" name="Connettore 1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Connettore 1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ttango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ttore 1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e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egnaposto numero diapositiva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CB8B13D9-ABA1-460D-A943-ABA89F61E386}"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wm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8" Type="http://schemas.openxmlformats.org/officeDocument/2006/relationships/oleObject" Target="../embeddings/oleObject1.bin"/><Relationship Id="rId1" Type="http://schemas.openxmlformats.org/officeDocument/2006/relationships/vmlDrawing" Target="../drawings/vmlDrawing1.vml"/><Relationship Id="rId2"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olo 1"/>
          <p:cNvSpPr>
            <a:spLocks noGrp="1"/>
          </p:cNvSpPr>
          <p:nvPr>
            <p:ph type="ctrTitle"/>
          </p:nvPr>
        </p:nvSpPr>
        <p:spPr>
          <a:xfrm>
            <a:off x="2286000" y="457200"/>
            <a:ext cx="6172200" cy="4561362"/>
          </a:xfrm>
        </p:spPr>
        <p:txBody>
          <a:bodyPr>
            <a:normAutofit/>
          </a:bodyPr>
          <a:lstStyle/>
          <a:p>
            <a:pPr algn="r"/>
            <a:r>
              <a:rPr lang="it-IT" sz="3200" cap="none" dirty="0" smtClean="0">
                <a:latin typeface="Calibri" pitchFamily="-107" charset="0"/>
                <a:ea typeface="Calibri" pitchFamily="-107" charset="0"/>
                <a:cs typeface="Calibri" pitchFamily="-107" charset="0"/>
              </a:rPr>
              <a:t>Insegnamento di Economia ed Organizzazione Aziendale I</a:t>
            </a:r>
            <a:r>
              <a:rPr lang="it-IT" sz="3200" cap="none" smtClean="0">
                <a:latin typeface="Calibri" pitchFamily="-107" charset="0"/>
                <a:ea typeface="Calibri" pitchFamily="-107" charset="0"/>
                <a:cs typeface="Calibri" pitchFamily="-107" charset="0"/>
              </a:rPr>
              <a:t/>
            </a:r>
            <a:br>
              <a:rPr lang="it-IT" sz="3200" cap="none" smtClean="0">
                <a:latin typeface="Calibri" pitchFamily="-107" charset="0"/>
                <a:ea typeface="Calibri" pitchFamily="-107" charset="0"/>
                <a:cs typeface="Calibri" pitchFamily="-107" charset="0"/>
              </a:rPr>
            </a:br>
            <a:r>
              <a:rPr lang="it-IT" sz="3200" cap="none" smtClean="0">
                <a:latin typeface="Calibri" pitchFamily="-107" charset="0"/>
                <a:ea typeface="Calibri" pitchFamily="-107" charset="0"/>
                <a:cs typeface="Calibri" pitchFamily="-107" charset="0"/>
              </a:rPr>
              <a:t/>
            </a:r>
            <a:br>
              <a:rPr lang="it-IT" sz="3200" cap="none" smtClean="0">
                <a:latin typeface="Calibri" pitchFamily="-107" charset="0"/>
                <a:ea typeface="Calibri" pitchFamily="-107" charset="0"/>
                <a:cs typeface="Calibri" pitchFamily="-107" charset="0"/>
              </a:rPr>
            </a:br>
            <a:r>
              <a:rPr lang="it-IT" sz="3200" cap="none" smtClean="0">
                <a:latin typeface="Calibri" pitchFamily="-107" charset="0"/>
                <a:ea typeface="Calibri" pitchFamily="-107" charset="0"/>
                <a:cs typeface="Calibri" pitchFamily="-107" charset="0"/>
              </a:rPr>
              <a:t/>
            </a:r>
            <a:br>
              <a:rPr lang="it-IT" sz="3200" cap="none" smtClean="0">
                <a:latin typeface="Calibri" pitchFamily="-107" charset="0"/>
                <a:ea typeface="Calibri" pitchFamily="-107" charset="0"/>
                <a:cs typeface="Calibri" pitchFamily="-107" charset="0"/>
              </a:rPr>
            </a:br>
            <a:r>
              <a:rPr lang="it-IT" sz="3200" cap="none" smtClean="0">
                <a:latin typeface="Calibri" pitchFamily="-107" charset="0"/>
                <a:ea typeface="Calibri" pitchFamily="-107" charset="0"/>
                <a:cs typeface="Calibri" pitchFamily="-107" charset="0"/>
              </a:rPr>
              <a:t/>
            </a:r>
            <a:br>
              <a:rPr lang="it-IT" sz="3200" cap="none" smtClean="0">
                <a:latin typeface="Calibri" pitchFamily="-107" charset="0"/>
                <a:ea typeface="Calibri" pitchFamily="-107" charset="0"/>
                <a:cs typeface="Calibri" pitchFamily="-107" charset="0"/>
              </a:rPr>
            </a:br>
            <a:r>
              <a:rPr lang="it-IT" sz="3200" cap="none" smtClean="0">
                <a:latin typeface="Calibri" pitchFamily="-107" charset="0"/>
                <a:ea typeface="Calibri" pitchFamily="-107" charset="0"/>
                <a:cs typeface="Calibri" pitchFamily="-107" charset="0"/>
              </a:rPr>
              <a:t/>
            </a:r>
            <a:br>
              <a:rPr lang="it-IT" sz="3200" cap="none" smtClean="0">
                <a:latin typeface="Calibri" pitchFamily="-107" charset="0"/>
                <a:ea typeface="Calibri" pitchFamily="-107" charset="0"/>
                <a:cs typeface="Calibri" pitchFamily="-107" charset="0"/>
              </a:rPr>
            </a:br>
            <a:r>
              <a:rPr lang="it-IT" sz="3200" cap="none" smtClean="0">
                <a:latin typeface="Calibri" pitchFamily="-107" charset="0"/>
                <a:ea typeface="Calibri" pitchFamily="-107" charset="0"/>
                <a:cs typeface="Calibri" pitchFamily="-107" charset="0"/>
              </a:rPr>
              <a:t/>
            </a:r>
            <a:br>
              <a:rPr lang="it-IT" sz="3200" cap="none" smtClean="0">
                <a:latin typeface="Calibri" pitchFamily="-107" charset="0"/>
                <a:ea typeface="Calibri" pitchFamily="-107" charset="0"/>
                <a:cs typeface="Calibri" pitchFamily="-107" charset="0"/>
              </a:rPr>
            </a:br>
            <a:r>
              <a:rPr lang="it-IT" sz="3200" cap="none" smtClean="0">
                <a:latin typeface="Calibri" pitchFamily="-107" charset="0"/>
                <a:ea typeface="Calibri" pitchFamily="-107" charset="0"/>
                <a:cs typeface="Calibri" pitchFamily="-107" charset="0"/>
              </a:rPr>
              <a:t> LE </a:t>
            </a:r>
            <a:r>
              <a:rPr lang="it-IT" sz="3200" cap="none" dirty="0" smtClean="0">
                <a:latin typeface="Calibri" pitchFamily="-107" charset="0"/>
                <a:ea typeface="Calibri" pitchFamily="-107" charset="0"/>
                <a:cs typeface="Calibri" pitchFamily="-107" charset="0"/>
              </a:rPr>
              <a:t>STRUTTURE ORGANIZZATIVE </a:t>
            </a:r>
            <a:r>
              <a:rPr lang="it-IT" sz="3200" dirty="0" smtClean="0"/>
              <a:t/>
            </a:r>
            <a:br>
              <a:rPr lang="it-IT" sz="3200" dirty="0" smtClean="0"/>
            </a:br>
            <a:endParaRPr lang="it-IT" sz="3200" dirty="0"/>
          </a:p>
        </p:txBody>
      </p:sp>
      <p:sp>
        <p:nvSpPr>
          <p:cNvPr id="3" name="Sottotitolo 2"/>
          <p:cNvSpPr>
            <a:spLocks noGrp="1"/>
          </p:cNvSpPr>
          <p:nvPr>
            <p:ph type="subTitle" idx="1"/>
          </p:nvPr>
        </p:nvSpPr>
        <p:spPr/>
        <p:txBody>
          <a:bodyPr/>
          <a:lstStyle/>
          <a:p>
            <a:endParaRPr lang="it-IT" dirty="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46" name="Titolo 1"/>
          <p:cNvSpPr>
            <a:spLocks noGrp="1"/>
          </p:cNvSpPr>
          <p:nvPr>
            <p:ph type="title"/>
          </p:nvPr>
        </p:nvSpPr>
        <p:spPr>
          <a:xfrm>
            <a:off x="214282" y="274638"/>
            <a:ext cx="6059488" cy="796908"/>
          </a:xfrm>
        </p:spPr>
        <p:txBody>
          <a:bodyPr>
            <a:normAutofit/>
          </a:bodyPr>
          <a:lstStyle/>
          <a:p>
            <a:r>
              <a:rPr lang="it-IT" sz="3200" dirty="0" smtClean="0">
                <a:latin typeface="Tahoma" pitchFamily="34" charset="0"/>
                <a:ea typeface="Tahoma" pitchFamily="34" charset="0"/>
                <a:cs typeface="Tahoma" pitchFamily="34" charset="0"/>
              </a:rPr>
              <a:t>L’organizzazione aziendale</a:t>
            </a:r>
          </a:p>
        </p:txBody>
      </p:sp>
      <p:sp>
        <p:nvSpPr>
          <p:cNvPr id="4" name="Rectangle 3"/>
          <p:cNvSpPr txBox="1">
            <a:spLocks/>
          </p:cNvSpPr>
          <p:nvPr/>
        </p:nvSpPr>
        <p:spPr>
          <a:xfrm>
            <a:off x="285720" y="2857496"/>
            <a:ext cx="8461375" cy="3357563"/>
          </a:xfrm>
          <a:prstGeom prst="rect">
            <a:avLst/>
          </a:prstGeom>
        </p:spPr>
        <p:txBody>
          <a:bodyPr/>
          <a:lstStyle/>
          <a:p>
            <a:pPr>
              <a:spcBef>
                <a:spcPct val="20000"/>
              </a:spcBef>
            </a:pPr>
            <a:r>
              <a:rPr lang="it-IT" sz="2400" dirty="0">
                <a:latin typeface="Calibri" pitchFamily="34" charset="0"/>
                <a:cs typeface="Calibri" pitchFamily="34" charset="0"/>
              </a:rPr>
              <a:t>L’organizzazione aziendale mira a descrivere formalmente le modalità di suddivisione del lavoro al di sotto dell’Alta Direzione</a:t>
            </a:r>
          </a:p>
          <a:p>
            <a:pPr>
              <a:spcBef>
                <a:spcPct val="20000"/>
              </a:spcBef>
            </a:pPr>
            <a:endParaRPr lang="it-IT" sz="1400" dirty="0">
              <a:latin typeface="Calibri" pitchFamily="34" charset="0"/>
              <a:cs typeface="Calibri" pitchFamily="34" charset="0"/>
            </a:endParaRPr>
          </a:p>
          <a:p>
            <a:pPr>
              <a:spcBef>
                <a:spcPct val="20000"/>
              </a:spcBef>
            </a:pPr>
            <a:r>
              <a:rPr lang="it-IT" sz="2400" dirty="0">
                <a:latin typeface="Calibri" pitchFamily="34" charset="0"/>
                <a:cs typeface="Calibri" pitchFamily="34" charset="0"/>
              </a:rPr>
              <a:t>Elementi caratterizzanti:</a:t>
            </a:r>
          </a:p>
          <a:p>
            <a:pPr marL="742950" lvl="1" indent="-285750">
              <a:spcBef>
                <a:spcPct val="20000"/>
              </a:spcBef>
              <a:buFont typeface="Arial" pitchFamily="34" charset="0"/>
              <a:buChar char="–"/>
            </a:pPr>
            <a:r>
              <a:rPr lang="it-IT" sz="2400" i="1" dirty="0">
                <a:latin typeface="Calibri" pitchFamily="34" charset="0"/>
                <a:cs typeface="Calibri" pitchFamily="34" charset="0"/>
              </a:rPr>
              <a:t>Organi tra cui il lavoro è suddiviso</a:t>
            </a:r>
          </a:p>
          <a:p>
            <a:pPr marL="742950" lvl="1" indent="-285750">
              <a:spcBef>
                <a:spcPct val="20000"/>
              </a:spcBef>
              <a:buFont typeface="Arial" pitchFamily="34" charset="0"/>
              <a:buChar char="–"/>
            </a:pPr>
            <a:r>
              <a:rPr lang="it-IT" sz="2400" i="1" dirty="0">
                <a:latin typeface="Calibri" pitchFamily="34" charset="0"/>
                <a:cs typeface="Calibri" pitchFamily="34" charset="0"/>
              </a:rPr>
              <a:t>Funzioni assegnate agli organi</a:t>
            </a:r>
          </a:p>
          <a:p>
            <a:pPr marL="742950" lvl="1" indent="-285750">
              <a:spcBef>
                <a:spcPct val="20000"/>
              </a:spcBef>
              <a:buFont typeface="Arial" pitchFamily="34" charset="0"/>
              <a:buChar char="–"/>
            </a:pPr>
            <a:r>
              <a:rPr lang="it-IT" sz="2400" i="1" dirty="0">
                <a:latin typeface="Calibri" pitchFamily="34" charset="0"/>
                <a:cs typeface="Calibri" pitchFamily="34" charset="0"/>
              </a:rPr>
              <a:t>Relazioni esistenti tra i diversi organi</a:t>
            </a:r>
          </a:p>
          <a:p>
            <a:pPr>
              <a:spcBef>
                <a:spcPct val="20000"/>
              </a:spcBef>
              <a:buFont typeface="Arial" pitchFamily="34" charset="0"/>
              <a:buChar char="•"/>
            </a:pPr>
            <a:endParaRPr lang="it-IT" sz="2400" dirty="0">
              <a:latin typeface="Calibri" pitchFamily="34" charset="0"/>
              <a:cs typeface="Calibri" pitchFamily="34" charset="0"/>
            </a:endParaRPr>
          </a:p>
        </p:txBody>
      </p:sp>
      <p:sp>
        <p:nvSpPr>
          <p:cNvPr id="6148" name="Rectangle 5"/>
          <p:cNvSpPr>
            <a:spLocks noChangeArrowheads="1"/>
          </p:cNvSpPr>
          <p:nvPr/>
        </p:nvSpPr>
        <p:spPr bwMode="auto">
          <a:xfrm>
            <a:off x="357158" y="1357298"/>
            <a:ext cx="8286750" cy="1152525"/>
          </a:xfrm>
          <a:prstGeom prst="rect">
            <a:avLst/>
          </a:prstGeom>
          <a:solidFill>
            <a:schemeClr val="accent2"/>
          </a:solidFill>
          <a:ln w="9525">
            <a:solidFill>
              <a:schemeClr val="tx1"/>
            </a:solidFill>
            <a:miter lim="800000"/>
            <a:headEnd/>
            <a:tailEnd/>
          </a:ln>
        </p:spPr>
        <p:txBody>
          <a:bodyPr wrap="none" anchor="ctr"/>
          <a:lstStyle/>
          <a:p>
            <a:pPr algn="ctr"/>
            <a:r>
              <a:rPr lang="it-IT" sz="2400" dirty="0">
                <a:solidFill>
                  <a:schemeClr val="bg1"/>
                </a:solidFill>
                <a:latin typeface="Calibri" pitchFamily="34" charset="0"/>
                <a:cs typeface="Calibri" pitchFamily="34" charset="0"/>
              </a:rPr>
              <a:t>Le imprese hanno due esigenze fondamentali:</a:t>
            </a:r>
          </a:p>
          <a:p>
            <a:pPr algn="ctr">
              <a:buFontTx/>
              <a:buChar char="-"/>
            </a:pPr>
            <a:r>
              <a:rPr lang="it-IT" sz="2400" dirty="0">
                <a:solidFill>
                  <a:schemeClr val="bg1"/>
                </a:solidFill>
                <a:latin typeface="Calibri" pitchFamily="34" charset="0"/>
                <a:cs typeface="Calibri" pitchFamily="34" charset="0"/>
              </a:rPr>
              <a:t>La divisione del lavoro</a:t>
            </a:r>
          </a:p>
          <a:p>
            <a:pPr algn="ctr">
              <a:buFontTx/>
              <a:buChar char="-"/>
            </a:pPr>
            <a:r>
              <a:rPr lang="it-IT" sz="2400" dirty="0">
                <a:solidFill>
                  <a:schemeClr val="bg1"/>
                </a:solidFill>
                <a:latin typeface="Calibri" pitchFamily="34" charset="0"/>
                <a:cs typeface="Calibri" pitchFamily="34" charset="0"/>
              </a:rPr>
              <a:t>Il coordinamento</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2" name="Rectangle 3"/>
          <p:cNvSpPr>
            <a:spLocks noGrp="1" noChangeArrowheads="1"/>
          </p:cNvSpPr>
          <p:nvPr>
            <p:ph sz="quarter" idx="1"/>
          </p:nvPr>
        </p:nvSpPr>
        <p:spPr bwMode="auto">
          <a:xfrm>
            <a:off x="428596" y="1643050"/>
            <a:ext cx="8218488" cy="4824412"/>
          </a:xfrm>
          <a:ln>
            <a:miter lim="800000"/>
            <a:headEnd/>
            <a:tailEnd/>
          </a:ln>
        </p:spPr>
        <p:txBody>
          <a:bodyPr wrap="square" numCol="1" anchor="t" anchorCtr="0" compatLnSpc="1">
            <a:prstTxWarp prst="textNoShape">
              <a:avLst/>
            </a:prstTxWarp>
            <a:noAutofit/>
          </a:bodyPr>
          <a:lstStyle/>
          <a:p>
            <a:pPr>
              <a:buFont typeface="Arial" pitchFamily="34" charset="0"/>
              <a:buNone/>
            </a:pPr>
            <a:r>
              <a:rPr>
                <a:latin typeface="Calibri" pitchFamily="34" charset="0"/>
                <a:cs typeface="Calibri" pitchFamily="34" charset="0"/>
              </a:rPr>
              <a:t>Gli step della progettazione della struttura organizzativa:</a:t>
            </a:r>
          </a:p>
          <a:p>
            <a:pPr>
              <a:buFont typeface="Arial" pitchFamily="34" charset="0"/>
              <a:buNone/>
            </a:pPr>
            <a:endParaRPr>
              <a:latin typeface="Calibri" pitchFamily="34" charset="0"/>
              <a:cs typeface="Calibri" pitchFamily="34" charset="0"/>
            </a:endParaRPr>
          </a:p>
          <a:p>
            <a:r>
              <a:rPr>
                <a:latin typeface="Calibri" pitchFamily="34" charset="0"/>
                <a:cs typeface="Calibri" pitchFamily="34" charset="0"/>
              </a:rPr>
              <a:t>Definizione dei rapporti di dipendenza formale (livelli gerarchici e modalità di controllo)</a:t>
            </a:r>
          </a:p>
          <a:p>
            <a:endParaRPr sz="1500">
              <a:latin typeface="Calibri" pitchFamily="34" charset="0"/>
              <a:cs typeface="Calibri" pitchFamily="34" charset="0"/>
            </a:endParaRPr>
          </a:p>
          <a:p>
            <a:r>
              <a:rPr>
                <a:latin typeface="Calibri" pitchFamily="34" charset="0"/>
                <a:cs typeface="Calibri" pitchFamily="34" charset="0"/>
              </a:rPr>
              <a:t>Definizione delle unità organizzative e aggregazione di unità organizzative nella totalità dell’organizzazione</a:t>
            </a:r>
          </a:p>
          <a:p>
            <a:endParaRPr sz="1500">
              <a:latin typeface="Calibri" pitchFamily="34" charset="0"/>
              <a:cs typeface="Calibri" pitchFamily="34" charset="0"/>
            </a:endParaRPr>
          </a:p>
          <a:p>
            <a:r>
              <a:rPr>
                <a:latin typeface="Calibri" pitchFamily="34" charset="0"/>
                <a:cs typeface="Calibri" pitchFamily="34" charset="0"/>
              </a:rPr>
              <a:t>Sviluppo dei sistemi per la comunicazione ed il coordinamento organizzativo</a:t>
            </a:r>
          </a:p>
          <a:p>
            <a:pPr>
              <a:spcBef>
                <a:spcPts val="600"/>
              </a:spcBef>
              <a:buFont typeface="Arial" pitchFamily="34" charset="0"/>
              <a:buNone/>
            </a:pPr>
            <a:endParaRPr u="sng">
              <a:latin typeface="Calibri" pitchFamily="34" charset="0"/>
              <a:cs typeface="Calibri" pitchFamily="34" charset="0"/>
            </a:endParaRPr>
          </a:p>
        </p:txBody>
      </p:sp>
      <p:sp>
        <p:nvSpPr>
          <p:cNvPr id="7171" name="Titolo 1"/>
          <p:cNvSpPr>
            <a:spLocks noGrp="1"/>
          </p:cNvSpPr>
          <p:nvPr>
            <p:ph type="title"/>
          </p:nvPr>
        </p:nvSpPr>
        <p:spPr>
          <a:xfrm>
            <a:off x="457200" y="274638"/>
            <a:ext cx="6059488" cy="868346"/>
          </a:xfrm>
        </p:spPr>
        <p:txBody>
          <a:bodyPr>
            <a:normAutofit/>
          </a:bodyPr>
          <a:lstStyle/>
          <a:p>
            <a:r>
              <a:rPr lang="it-IT" sz="3200" dirty="0" smtClean="0">
                <a:latin typeface="Tahoma" pitchFamily="34" charset="0"/>
                <a:ea typeface="Tahoma" pitchFamily="34" charset="0"/>
                <a:cs typeface="Tahoma" pitchFamily="34" charset="0"/>
              </a:rPr>
              <a:t>L’organizzazione aziendale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2" name="Rectangle 3"/>
          <p:cNvSpPr>
            <a:spLocks noGrp="1" noChangeArrowheads="1"/>
          </p:cNvSpPr>
          <p:nvPr>
            <p:ph sz="quarter" idx="1"/>
          </p:nvPr>
        </p:nvSpPr>
        <p:spPr bwMode="auto">
          <a:xfrm>
            <a:off x="457200" y="1700213"/>
            <a:ext cx="8218488" cy="4824412"/>
          </a:xfrm>
          <a:ln>
            <a:miter lim="800000"/>
            <a:headEnd/>
            <a:tailEnd/>
          </a:ln>
        </p:spPr>
        <p:txBody>
          <a:bodyPr wrap="square" numCol="1" anchor="t" anchorCtr="0" compatLnSpc="1">
            <a:prstTxWarp prst="textNoShape">
              <a:avLst/>
            </a:prstTxWarp>
            <a:noAutofit/>
          </a:bodyPr>
          <a:lstStyle/>
          <a:p>
            <a:pPr marL="0" indent="0" algn="just" eaLnBrk="1" hangingPunct="1">
              <a:lnSpc>
                <a:spcPct val="90000"/>
              </a:lnSpc>
              <a:buClr>
                <a:srgbClr val="FF0000"/>
              </a:buClr>
              <a:buFontTx/>
              <a:buNone/>
            </a:pPr>
            <a:r>
              <a:rPr sz="2000">
                <a:latin typeface="Calibri" pitchFamily="34" charset="0"/>
                <a:cs typeface="Calibri" pitchFamily="34" charset="0"/>
              </a:rPr>
              <a:t>Le variabili da considerare nella progettazione della struttura organizzativa:</a:t>
            </a:r>
          </a:p>
          <a:p>
            <a:pPr marL="0" indent="0" algn="just" eaLnBrk="1" hangingPunct="1">
              <a:lnSpc>
                <a:spcPct val="90000"/>
              </a:lnSpc>
              <a:buClr>
                <a:srgbClr val="FF0000"/>
              </a:buClr>
              <a:buFontTx/>
              <a:buNone/>
            </a:pPr>
            <a:endParaRPr sz="2000">
              <a:latin typeface="Calibri" pitchFamily="34" charset="0"/>
              <a:cs typeface="Calibri" pitchFamily="34" charset="0"/>
            </a:endParaRPr>
          </a:p>
          <a:p>
            <a:pPr marL="0" indent="0" algn="just" eaLnBrk="1" hangingPunct="1">
              <a:lnSpc>
                <a:spcPct val="90000"/>
              </a:lnSpc>
              <a:buClr>
                <a:srgbClr val="FF0000"/>
              </a:buClr>
              <a:buFont typeface="Calibri" pitchFamily="34" charset="0"/>
              <a:buAutoNum type="arabicPeriod"/>
            </a:pPr>
            <a:r>
              <a:rPr lang="it-IT" sz="2000" i="1" dirty="0" smtClean="0">
                <a:latin typeface="Calibri" pitchFamily="34" charset="0"/>
                <a:cs typeface="Calibri" pitchFamily="34" charset="0"/>
              </a:rPr>
              <a:t> </a:t>
            </a:r>
            <a:r>
              <a:rPr sz="2000" i="1" smtClean="0">
                <a:latin typeface="Calibri" pitchFamily="34" charset="0"/>
                <a:cs typeface="Calibri" pitchFamily="34" charset="0"/>
              </a:rPr>
              <a:t>Dimensione </a:t>
            </a:r>
            <a:r>
              <a:rPr sz="2000" i="1">
                <a:latin typeface="Calibri" pitchFamily="34" charset="0"/>
                <a:cs typeface="Calibri" pitchFamily="34" charset="0"/>
              </a:rPr>
              <a:t>orizzontale</a:t>
            </a:r>
            <a:r>
              <a:rPr sz="2000">
                <a:latin typeface="Calibri" pitchFamily="34" charset="0"/>
                <a:cs typeface="Calibri" pitchFamily="34" charset="0"/>
              </a:rPr>
              <a:t>: esprime il livello di divisione del lavoro e di specializzazione - si fonda su criteri tecnici, di prodotto o </a:t>
            </a:r>
            <a:r>
              <a:rPr sz="2000" smtClean="0">
                <a:latin typeface="Calibri" pitchFamily="34" charset="0"/>
                <a:cs typeface="Calibri" pitchFamily="34" charset="0"/>
              </a:rPr>
              <a:t>mercato</a:t>
            </a:r>
            <a:endParaRPr lang="it-IT" sz="2000" dirty="0" smtClean="0">
              <a:latin typeface="Calibri" pitchFamily="34" charset="0"/>
              <a:cs typeface="Calibri" pitchFamily="34" charset="0"/>
            </a:endParaRPr>
          </a:p>
          <a:p>
            <a:pPr marL="0" indent="0" algn="just" eaLnBrk="1" hangingPunct="1">
              <a:lnSpc>
                <a:spcPct val="90000"/>
              </a:lnSpc>
              <a:buClr>
                <a:srgbClr val="FF0000"/>
              </a:buClr>
              <a:buFont typeface="Calibri" pitchFamily="34" charset="0"/>
              <a:buAutoNum type="arabicPeriod"/>
            </a:pPr>
            <a:endParaRPr sz="2000">
              <a:latin typeface="Calibri" pitchFamily="34" charset="0"/>
              <a:cs typeface="Calibri" pitchFamily="34" charset="0"/>
            </a:endParaRPr>
          </a:p>
          <a:p>
            <a:pPr marL="0" indent="0" algn="just" eaLnBrk="1" hangingPunct="1">
              <a:lnSpc>
                <a:spcPct val="90000"/>
              </a:lnSpc>
              <a:buClr>
                <a:srgbClr val="FF0000"/>
              </a:buClr>
              <a:buFont typeface="Calibri" pitchFamily="34" charset="0"/>
              <a:buAutoNum type="arabicPeriod"/>
            </a:pPr>
            <a:r>
              <a:rPr lang="it-IT" sz="2000" i="1" dirty="0" smtClean="0">
                <a:latin typeface="Calibri" pitchFamily="34" charset="0"/>
                <a:cs typeface="Calibri" pitchFamily="34" charset="0"/>
              </a:rPr>
              <a:t> </a:t>
            </a:r>
            <a:r>
              <a:rPr sz="2000" i="1" smtClean="0">
                <a:latin typeface="Calibri" pitchFamily="34" charset="0"/>
                <a:cs typeface="Calibri" pitchFamily="34" charset="0"/>
              </a:rPr>
              <a:t>Dimensione </a:t>
            </a:r>
            <a:r>
              <a:rPr sz="2000" i="1">
                <a:latin typeface="Calibri" pitchFamily="34" charset="0"/>
                <a:cs typeface="Calibri" pitchFamily="34" charset="0"/>
              </a:rPr>
              <a:t>verticale</a:t>
            </a:r>
            <a:r>
              <a:rPr sz="2000">
                <a:latin typeface="Calibri" pitchFamily="34" charset="0"/>
                <a:cs typeface="Calibri" pitchFamily="34" charset="0"/>
              </a:rPr>
              <a:t>: esprime il livello di gerarchia presente ed esprime il livello di controllo attuato</a:t>
            </a:r>
            <a:r>
              <a:rPr sz="2000" smtClean="0">
                <a:latin typeface="Calibri" pitchFamily="34" charset="0"/>
                <a:cs typeface="Calibri" pitchFamily="34" charset="0"/>
              </a:rPr>
              <a:t>.</a:t>
            </a:r>
            <a:endParaRPr lang="it-IT" sz="2000" dirty="0" smtClean="0">
              <a:latin typeface="Calibri" pitchFamily="34" charset="0"/>
              <a:cs typeface="Calibri" pitchFamily="34" charset="0"/>
            </a:endParaRPr>
          </a:p>
          <a:p>
            <a:pPr marL="0" indent="0" algn="just" eaLnBrk="1" hangingPunct="1">
              <a:lnSpc>
                <a:spcPct val="90000"/>
              </a:lnSpc>
              <a:buClr>
                <a:srgbClr val="FF0000"/>
              </a:buClr>
              <a:buFont typeface="Calibri" pitchFamily="34" charset="0"/>
              <a:buAutoNum type="arabicPeriod"/>
            </a:pPr>
            <a:endParaRPr sz="2000">
              <a:latin typeface="Calibri" pitchFamily="34" charset="0"/>
              <a:cs typeface="Calibri" pitchFamily="34" charset="0"/>
            </a:endParaRPr>
          </a:p>
          <a:p>
            <a:pPr marL="0" indent="0" algn="just" eaLnBrk="1" hangingPunct="1">
              <a:lnSpc>
                <a:spcPct val="90000"/>
              </a:lnSpc>
              <a:buClr>
                <a:srgbClr val="FF0000"/>
              </a:buClr>
              <a:buFont typeface="Calibri" pitchFamily="34" charset="0"/>
              <a:buAutoNum type="arabicPeriod"/>
            </a:pPr>
            <a:r>
              <a:rPr lang="it-IT" sz="2000" i="1" dirty="0" smtClean="0">
                <a:latin typeface="Calibri" pitchFamily="34" charset="0"/>
                <a:cs typeface="Calibri" pitchFamily="34" charset="0"/>
              </a:rPr>
              <a:t> </a:t>
            </a:r>
            <a:r>
              <a:rPr sz="2000" i="1" smtClean="0">
                <a:latin typeface="Calibri" pitchFamily="34" charset="0"/>
                <a:cs typeface="Calibri" pitchFamily="34" charset="0"/>
              </a:rPr>
              <a:t>Accentramento/decentramento</a:t>
            </a:r>
            <a:r>
              <a:rPr sz="2000">
                <a:latin typeface="Calibri" pitchFamily="34" charset="0"/>
                <a:cs typeface="Calibri" pitchFamily="34" charset="0"/>
              </a:rPr>
              <a:t>: come si distribuisce il potere in azienda? Esistono livelli di delega</a:t>
            </a:r>
            <a:r>
              <a:rPr sz="2000" smtClean="0">
                <a:latin typeface="Calibri" pitchFamily="34" charset="0"/>
                <a:cs typeface="Calibri" pitchFamily="34" charset="0"/>
              </a:rPr>
              <a:t>?</a:t>
            </a:r>
            <a:endParaRPr lang="it-IT" sz="2000" dirty="0" smtClean="0">
              <a:latin typeface="Calibri" pitchFamily="34" charset="0"/>
              <a:cs typeface="Calibri" pitchFamily="34" charset="0"/>
            </a:endParaRPr>
          </a:p>
          <a:p>
            <a:pPr marL="0" indent="0" algn="just" eaLnBrk="1" hangingPunct="1">
              <a:lnSpc>
                <a:spcPct val="90000"/>
              </a:lnSpc>
              <a:buClr>
                <a:srgbClr val="FF0000"/>
              </a:buClr>
              <a:buFont typeface="Calibri" pitchFamily="34" charset="0"/>
              <a:buAutoNum type="arabicPeriod"/>
            </a:pPr>
            <a:endParaRPr sz="2000">
              <a:latin typeface="Calibri" pitchFamily="34" charset="0"/>
              <a:cs typeface="Calibri" pitchFamily="34" charset="0"/>
            </a:endParaRPr>
          </a:p>
          <a:p>
            <a:pPr marL="0" indent="0" algn="just" eaLnBrk="1" hangingPunct="1">
              <a:lnSpc>
                <a:spcPct val="90000"/>
              </a:lnSpc>
              <a:buClr>
                <a:srgbClr val="FF0000"/>
              </a:buClr>
              <a:buFont typeface="Calibri" pitchFamily="34" charset="0"/>
              <a:buAutoNum type="arabicPeriod"/>
            </a:pPr>
            <a:r>
              <a:rPr lang="it-IT" sz="2000" i="1" dirty="0" smtClean="0">
                <a:latin typeface="Calibri" pitchFamily="34" charset="0"/>
                <a:cs typeface="Calibri" pitchFamily="34" charset="0"/>
              </a:rPr>
              <a:t> </a:t>
            </a:r>
            <a:r>
              <a:rPr sz="2000" i="1" smtClean="0">
                <a:latin typeface="Calibri" pitchFamily="34" charset="0"/>
                <a:cs typeface="Calibri" pitchFamily="34" charset="0"/>
              </a:rPr>
              <a:t>Formalizzazione</a:t>
            </a:r>
            <a:r>
              <a:rPr sz="2000">
                <a:latin typeface="Calibri" pitchFamily="34" charset="0"/>
                <a:cs typeface="Calibri" pitchFamily="34" charset="0"/>
              </a:rPr>
              <a:t>: le regole e le procedure che definiscono la struttura organizzativa. </a:t>
            </a:r>
            <a:endParaRPr sz="2000" u="sng">
              <a:latin typeface="Calibri" pitchFamily="34" charset="0"/>
              <a:cs typeface="Calibri" pitchFamily="34" charset="0"/>
            </a:endParaRPr>
          </a:p>
        </p:txBody>
      </p:sp>
      <p:sp>
        <p:nvSpPr>
          <p:cNvPr id="8195" name="Titolo 1"/>
          <p:cNvSpPr>
            <a:spLocks noGrp="1"/>
          </p:cNvSpPr>
          <p:nvPr>
            <p:ph type="title"/>
          </p:nvPr>
        </p:nvSpPr>
        <p:spPr>
          <a:xfrm>
            <a:off x="457200" y="274638"/>
            <a:ext cx="6059488" cy="868346"/>
          </a:xfrm>
        </p:spPr>
        <p:txBody>
          <a:bodyPr>
            <a:normAutofit/>
          </a:bodyPr>
          <a:lstStyle/>
          <a:p>
            <a:r>
              <a:rPr lang="it-IT" sz="3200" dirty="0" smtClean="0">
                <a:latin typeface="Tahoma" pitchFamily="34" charset="0"/>
                <a:ea typeface="Tahoma" pitchFamily="34" charset="0"/>
                <a:cs typeface="Tahoma" pitchFamily="34" charset="0"/>
              </a:rPr>
              <a:t>L’organizzazione aziendale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218" name="Rectangle 3"/>
          <p:cNvSpPr>
            <a:spLocks noGrp="1" noChangeArrowheads="1"/>
          </p:cNvSpPr>
          <p:nvPr>
            <p:ph sz="quarter" idx="1"/>
          </p:nvPr>
        </p:nvSpPr>
        <p:spPr bwMode="auto">
          <a:xfrm>
            <a:off x="214313" y="1643063"/>
            <a:ext cx="8532812" cy="4824412"/>
          </a:xfrm>
          <a:noFill/>
          <a:ln>
            <a:miter lim="800000"/>
            <a:headEnd/>
            <a:tailEnd/>
          </a:ln>
        </p:spPr>
        <p:txBody>
          <a:bodyPr wrap="square" numCol="1" anchor="t" anchorCtr="0" compatLnSpc="1">
            <a:prstTxWarp prst="textNoShape">
              <a:avLst/>
            </a:prstTxWarp>
          </a:bodyPr>
          <a:lstStyle/>
          <a:p>
            <a:pPr marL="0" indent="0">
              <a:spcBef>
                <a:spcPts val="600"/>
              </a:spcBef>
              <a:buFont typeface="Arial" pitchFamily="34" charset="0"/>
              <a:buNone/>
            </a:pPr>
            <a:r>
              <a:rPr i="1">
                <a:latin typeface="Calibri" pitchFamily="34" charset="0"/>
                <a:cs typeface="Calibri" pitchFamily="34" charset="0"/>
              </a:rPr>
              <a:t>Mansionari, organigrammi, diagrammi </a:t>
            </a:r>
            <a:r>
              <a:rPr>
                <a:latin typeface="Calibri" pitchFamily="34" charset="0"/>
                <a:cs typeface="Calibri" pitchFamily="34" charset="0"/>
              </a:rPr>
              <a:t>di flusso descrivono gli aspetti formali dell’organizzazione sulla base di relazioni, compiti e responsabilità.</a:t>
            </a:r>
          </a:p>
          <a:p>
            <a:pPr marL="0" indent="0">
              <a:spcBef>
                <a:spcPts val="600"/>
              </a:spcBef>
              <a:buFont typeface="Arial" pitchFamily="34" charset="0"/>
              <a:buNone/>
            </a:pPr>
            <a:endParaRPr sz="1200" u="sng">
              <a:latin typeface="Calibri" pitchFamily="34" charset="0"/>
              <a:cs typeface="Calibri" pitchFamily="34" charset="0"/>
            </a:endParaRPr>
          </a:p>
          <a:p>
            <a:pPr marL="0" indent="0" eaLnBrk="1" hangingPunct="1">
              <a:buFont typeface="Arial" pitchFamily="34" charset="0"/>
              <a:buNone/>
            </a:pPr>
            <a:r>
              <a:rPr>
                <a:latin typeface="Calibri" pitchFamily="34" charset="0"/>
                <a:cs typeface="Calibri" pitchFamily="34" charset="0"/>
              </a:rPr>
              <a:t>I mansionari descrivono i ruoli, le funzioni e le responsabilità di ogni singolo addetto. </a:t>
            </a:r>
          </a:p>
          <a:p>
            <a:pPr marL="0" indent="0" eaLnBrk="1" hangingPunct="1">
              <a:buFont typeface="Arial" pitchFamily="34" charset="0"/>
              <a:buNone/>
            </a:pPr>
            <a:endParaRPr sz="1200">
              <a:latin typeface="Calibri" pitchFamily="34" charset="0"/>
              <a:cs typeface="Calibri" pitchFamily="34" charset="0"/>
            </a:endParaRPr>
          </a:p>
          <a:p>
            <a:pPr marL="0" indent="0" eaLnBrk="1" hangingPunct="1">
              <a:buFont typeface="Arial" pitchFamily="34" charset="0"/>
              <a:buNone/>
            </a:pPr>
            <a:r>
              <a:rPr>
                <a:latin typeface="Calibri" pitchFamily="34" charset="0"/>
                <a:cs typeface="Calibri" pitchFamily="34" charset="0"/>
              </a:rPr>
              <a:t>I diagrammi di flusso (flow chart) individuano i processi di lavoro da svolgere, gli organi che debbono svolgerlo ed i relativi collegamenti.</a:t>
            </a:r>
          </a:p>
          <a:p>
            <a:pPr marL="0" indent="0" eaLnBrk="1" hangingPunct="1">
              <a:buFont typeface="Arial" pitchFamily="34" charset="0"/>
              <a:buNone/>
            </a:pPr>
            <a:endParaRPr sz="1200" b="1">
              <a:latin typeface="Calibri" pitchFamily="34" charset="0"/>
              <a:cs typeface="Calibri" pitchFamily="34" charset="0"/>
            </a:endParaRPr>
          </a:p>
          <a:p>
            <a:pPr marL="0" indent="0" eaLnBrk="1" hangingPunct="1">
              <a:buFont typeface="Arial" pitchFamily="34" charset="0"/>
              <a:buNone/>
            </a:pPr>
            <a:r>
              <a:rPr i="1">
                <a:latin typeface="Calibri" pitchFamily="34" charset="0"/>
                <a:cs typeface="Calibri" pitchFamily="34" charset="0"/>
              </a:rPr>
              <a:t>Procedure, norme, regole </a:t>
            </a:r>
            <a:r>
              <a:rPr>
                <a:latin typeface="Calibri" pitchFamily="34" charset="0"/>
                <a:cs typeface="Calibri" pitchFamily="34" charset="0"/>
              </a:rPr>
              <a:t>condivise descrivono le modalità di svolgimento delle attività operative.</a:t>
            </a:r>
          </a:p>
          <a:p>
            <a:pPr marL="0" indent="0">
              <a:spcBef>
                <a:spcPts val="600"/>
              </a:spcBef>
              <a:buFont typeface="Arial" pitchFamily="34" charset="0"/>
              <a:buNone/>
            </a:pPr>
            <a:endParaRPr u="sng">
              <a:latin typeface="Calibri" pitchFamily="34" charset="0"/>
              <a:cs typeface="Calibri" pitchFamily="34" charset="0"/>
            </a:endParaRPr>
          </a:p>
        </p:txBody>
      </p:sp>
      <p:sp>
        <p:nvSpPr>
          <p:cNvPr id="9219" name="Titolo 1"/>
          <p:cNvSpPr>
            <a:spLocks noGrp="1"/>
          </p:cNvSpPr>
          <p:nvPr>
            <p:ph type="title"/>
          </p:nvPr>
        </p:nvSpPr>
        <p:spPr>
          <a:xfrm>
            <a:off x="457200" y="274638"/>
            <a:ext cx="6059488" cy="796908"/>
          </a:xfrm>
        </p:spPr>
        <p:txBody>
          <a:bodyPr>
            <a:normAutofit/>
          </a:bodyPr>
          <a:lstStyle/>
          <a:p>
            <a:r>
              <a:rPr lang="it-IT" sz="3200" dirty="0" smtClean="0">
                <a:latin typeface="Tahoma" pitchFamily="34" charset="0"/>
                <a:ea typeface="Tahoma" pitchFamily="34" charset="0"/>
                <a:cs typeface="Tahoma" pitchFamily="34" charset="0"/>
              </a:rPr>
              <a:t>L’organizzazione aziendale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242" name="Titolo 1"/>
          <p:cNvSpPr>
            <a:spLocks noGrp="1"/>
          </p:cNvSpPr>
          <p:nvPr>
            <p:ph type="title"/>
          </p:nvPr>
        </p:nvSpPr>
        <p:spPr>
          <a:xfrm>
            <a:off x="457200" y="274638"/>
            <a:ext cx="6059488" cy="725470"/>
          </a:xfrm>
        </p:spPr>
        <p:txBody>
          <a:bodyPr>
            <a:normAutofit/>
          </a:bodyPr>
          <a:lstStyle/>
          <a:p>
            <a:r>
              <a:rPr lang="it-IT" sz="3200" smtClean="0">
                <a:latin typeface="Tahoma" pitchFamily="34" charset="0"/>
                <a:ea typeface="Tahoma" pitchFamily="34" charset="0"/>
                <a:cs typeface="Tahoma" pitchFamily="34" charset="0"/>
              </a:rPr>
              <a:t>L’organizzazione aziendale</a:t>
            </a:r>
          </a:p>
        </p:txBody>
      </p:sp>
      <p:sp>
        <p:nvSpPr>
          <p:cNvPr id="4" name="Rectangle 2"/>
          <p:cNvSpPr/>
          <p:nvPr/>
        </p:nvSpPr>
        <p:spPr>
          <a:xfrm>
            <a:off x="142875" y="1428736"/>
            <a:ext cx="8572500" cy="1570038"/>
          </a:xfrm>
          <a:prstGeom prst="rect">
            <a:avLst/>
          </a:prstGeom>
        </p:spPr>
        <p:style>
          <a:lnRef idx="3">
            <a:schemeClr val="lt1"/>
          </a:lnRef>
          <a:fillRef idx="1">
            <a:schemeClr val="accent2"/>
          </a:fillRef>
          <a:effectRef idx="1">
            <a:schemeClr val="accent2"/>
          </a:effectRef>
          <a:fontRef idx="minor">
            <a:schemeClr val="lt1"/>
          </a:fontRef>
        </p:style>
        <p:txBody>
          <a:bodyPr>
            <a:spAutoFit/>
          </a:bodyPr>
          <a:lstStyle/>
          <a:p>
            <a:pPr algn="ctr">
              <a:defRPr/>
            </a:pPr>
            <a:r>
              <a:rPr lang="it-IT" sz="2400" dirty="0">
                <a:solidFill>
                  <a:srgbClr val="FFFFFF"/>
                </a:solidFill>
                <a:latin typeface="Helvetica"/>
                <a:cs typeface="Arial" pitchFamily="34" charset="0"/>
              </a:rPr>
              <a:t>L'organigramma aziendale </a:t>
            </a:r>
            <a:r>
              <a:rPr lang="it-IT" sz="2400" dirty="0">
                <a:latin typeface="Helvetica"/>
              </a:rPr>
              <a:t>rappresenta formalmente il sistema organizzativo aziendale, definisce l’articolazione degli organi (compresi </a:t>
            </a:r>
            <a:r>
              <a:rPr lang="it-IT" sz="2400" i="1" dirty="0">
                <a:latin typeface="Helvetica"/>
              </a:rPr>
              <a:t>staff e </a:t>
            </a:r>
            <a:r>
              <a:rPr lang="it-IT" sz="2400" i="1" dirty="0" err="1">
                <a:latin typeface="Helvetica"/>
              </a:rPr>
              <a:t>line</a:t>
            </a:r>
            <a:r>
              <a:rPr lang="it-IT" sz="2400" dirty="0">
                <a:latin typeface="Helvetica"/>
              </a:rPr>
              <a:t>) e le loro responsabilità, descrive le relazioni gerarchiche intercorrenti</a:t>
            </a:r>
            <a:endParaRPr lang="it-IT" sz="2400" dirty="0">
              <a:solidFill>
                <a:srgbClr val="FFFFFF"/>
              </a:solidFill>
              <a:latin typeface="Helvetica"/>
              <a:cs typeface="Arial" pitchFamily="34" charset="0"/>
            </a:endParaRPr>
          </a:p>
        </p:txBody>
      </p:sp>
      <p:sp>
        <p:nvSpPr>
          <p:cNvPr id="5" name="Content Placeholder 2"/>
          <p:cNvSpPr txBox="1">
            <a:spLocks/>
          </p:cNvSpPr>
          <p:nvPr/>
        </p:nvSpPr>
        <p:spPr>
          <a:xfrm>
            <a:off x="160338" y="3500438"/>
            <a:ext cx="8483600" cy="2071688"/>
          </a:xfrm>
          <a:prstGeom prst="rect">
            <a:avLst/>
          </a:prstGeom>
        </p:spPr>
        <p:style>
          <a:lnRef idx="2">
            <a:schemeClr val="accent2"/>
          </a:lnRef>
          <a:fillRef idx="1">
            <a:schemeClr val="lt1"/>
          </a:fillRef>
          <a:effectRef idx="0">
            <a:schemeClr val="accent2"/>
          </a:effectRef>
          <a:fontRef idx="minor">
            <a:schemeClr val="dk1"/>
          </a:fontRef>
        </p:style>
        <p:txBody>
          <a:bodyPr/>
          <a:lstStyle/>
          <a:p>
            <a:pPr marL="342900" indent="-342900" eaLnBrk="0" hangingPunct="0">
              <a:spcBef>
                <a:spcPct val="20000"/>
              </a:spcBef>
            </a:pPr>
            <a:r>
              <a:rPr lang="it-IT" sz="2400" u="sng">
                <a:solidFill>
                  <a:schemeClr val="tx1"/>
                </a:solidFill>
                <a:latin typeface="Helvetica" pitchFamily="34" charset="0"/>
                <a:cs typeface="Arial" pitchFamily="34" charset="0"/>
              </a:rPr>
              <a:t>Aspetti da considerare:</a:t>
            </a:r>
          </a:p>
          <a:p>
            <a:pPr marL="800100" lvl="1" indent="-342900" eaLnBrk="0" hangingPunct="0">
              <a:spcBef>
                <a:spcPct val="20000"/>
              </a:spcBef>
              <a:buFont typeface="Arial" pitchFamily="34" charset="0"/>
              <a:buChar char="•"/>
            </a:pPr>
            <a:r>
              <a:rPr lang="it-IT" sz="2400">
                <a:solidFill>
                  <a:srgbClr val="000000"/>
                </a:solidFill>
                <a:latin typeface="Helvetica" pitchFamily="34" charset="0"/>
                <a:cs typeface="Arial" pitchFamily="34" charset="0"/>
              </a:rPr>
              <a:t>Gli obiettivi aziendali</a:t>
            </a:r>
          </a:p>
          <a:p>
            <a:pPr marL="800100" lvl="1" indent="-342900" eaLnBrk="0" hangingPunct="0">
              <a:spcBef>
                <a:spcPct val="20000"/>
              </a:spcBef>
              <a:buFont typeface="Arial" pitchFamily="34" charset="0"/>
              <a:buChar char="•"/>
            </a:pPr>
            <a:r>
              <a:rPr lang="it-IT" sz="2400">
                <a:solidFill>
                  <a:schemeClr val="tx1"/>
                </a:solidFill>
                <a:latin typeface="Helvetica" pitchFamily="34" charset="0"/>
                <a:cs typeface="Arial" pitchFamily="34" charset="0"/>
              </a:rPr>
              <a:t>La professionalità dei collaboratori</a:t>
            </a:r>
          </a:p>
          <a:p>
            <a:pPr marL="800100" lvl="1" indent="-342900" eaLnBrk="0" hangingPunct="0">
              <a:spcBef>
                <a:spcPct val="20000"/>
              </a:spcBef>
              <a:buFont typeface="Arial" pitchFamily="34" charset="0"/>
              <a:buChar char="•"/>
            </a:pPr>
            <a:r>
              <a:rPr lang="it-IT" sz="2400">
                <a:solidFill>
                  <a:srgbClr val="000000"/>
                </a:solidFill>
                <a:latin typeface="Helvetica" pitchFamily="34" charset="0"/>
                <a:cs typeface="Arial" pitchFamily="34" charset="0"/>
              </a:rPr>
              <a:t>L’integrazione con il controllo di gestione</a:t>
            </a:r>
            <a:endParaRPr lang="it-IT" sz="2400">
              <a:solidFill>
                <a:schemeClr val="tx1"/>
              </a:solidFill>
              <a:latin typeface="Helvetica" pitchFamily="34" charset="0"/>
              <a:cs typeface="Arial" pitchFamily="34" charset="0"/>
            </a:endParaRPr>
          </a:p>
          <a:p>
            <a:pPr marL="800100" lvl="1" indent="-342900" eaLnBrk="0" hangingPunct="0">
              <a:spcBef>
                <a:spcPct val="20000"/>
              </a:spcBef>
              <a:buFont typeface="Arial" pitchFamily="34" charset="0"/>
              <a:buChar char="•"/>
            </a:pPr>
            <a:endParaRPr lang="it-IT" sz="2400">
              <a:solidFill>
                <a:srgbClr val="000000"/>
              </a:solidFill>
              <a:latin typeface="Helvetica"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2" name="Rectangle 3"/>
          <p:cNvSpPr>
            <a:spLocks noGrp="1" noChangeArrowheads="1"/>
          </p:cNvSpPr>
          <p:nvPr>
            <p:ph sz="quarter" idx="1"/>
          </p:nvPr>
        </p:nvSpPr>
        <p:spPr bwMode="auto">
          <a:xfrm>
            <a:off x="457200" y="1700213"/>
            <a:ext cx="8218488" cy="4824412"/>
          </a:xfrm>
          <a:noFill/>
          <a:ln>
            <a:miter lim="800000"/>
            <a:headEnd/>
            <a:tailEnd/>
          </a:ln>
        </p:spPr>
        <p:txBody>
          <a:bodyPr wrap="square" numCol="1" anchor="t" anchorCtr="0" compatLnSpc="1">
            <a:prstTxWarp prst="textNoShape">
              <a:avLst/>
            </a:prstTxWarp>
            <a:normAutofit/>
          </a:bodyPr>
          <a:lstStyle/>
          <a:p>
            <a:pPr marL="0" indent="0">
              <a:spcBef>
                <a:spcPts val="600"/>
              </a:spcBef>
              <a:buFont typeface="Arial" pitchFamily="34" charset="0"/>
              <a:buNone/>
            </a:pPr>
            <a:r>
              <a:rPr sz="2000" b="1">
                <a:latin typeface="Calibri" pitchFamily="34" charset="0"/>
                <a:cs typeface="Calibri" pitchFamily="34" charset="0"/>
              </a:rPr>
              <a:t>DEFINIZIONE FUNZIONE</a:t>
            </a:r>
            <a:r>
              <a:rPr sz="2000">
                <a:latin typeface="Calibri" pitchFamily="34" charset="0"/>
                <a:cs typeface="Calibri" pitchFamily="34" charset="0"/>
              </a:rPr>
              <a:t>: Unità organizzative generalmente specializzate nella esecuzione di specifici compiti e dotate di addetti in possesso di competenze specialistiche nell’area funzionale in cui operano</a:t>
            </a:r>
          </a:p>
          <a:p>
            <a:pPr marL="0" indent="0">
              <a:spcBef>
                <a:spcPts val="600"/>
              </a:spcBef>
              <a:buFont typeface="Arial" pitchFamily="34" charset="0"/>
              <a:buNone/>
            </a:pPr>
            <a:endParaRPr sz="2000">
              <a:latin typeface="Calibri" pitchFamily="34" charset="0"/>
              <a:cs typeface="Calibri" pitchFamily="34" charset="0"/>
            </a:endParaRPr>
          </a:p>
          <a:p>
            <a:pPr marL="0" indent="0" eaLnBrk="1" hangingPunct="1">
              <a:lnSpc>
                <a:spcPct val="90000"/>
              </a:lnSpc>
              <a:buFont typeface="Arial" pitchFamily="34" charset="0"/>
              <a:buNone/>
            </a:pPr>
            <a:r>
              <a:rPr sz="2000">
                <a:latin typeface="Calibri" pitchFamily="34" charset="0"/>
                <a:cs typeface="Calibri" pitchFamily="34" charset="0"/>
              </a:rPr>
              <a:t>Le funzioni offrono una visione dell’azienda basata sulla specializzazione delle competenze</a:t>
            </a:r>
            <a:r>
              <a:rPr sz="2000" smtClean="0">
                <a:latin typeface="Calibri" pitchFamily="34" charset="0"/>
                <a:cs typeface="Calibri" pitchFamily="34" charset="0"/>
              </a:rPr>
              <a:t>.</a:t>
            </a:r>
            <a:endParaRPr lang="it-IT" sz="2000" dirty="0" smtClean="0">
              <a:latin typeface="Calibri" pitchFamily="34" charset="0"/>
              <a:cs typeface="Calibri" pitchFamily="34" charset="0"/>
            </a:endParaRPr>
          </a:p>
          <a:p>
            <a:pPr marL="0" indent="0" eaLnBrk="1" hangingPunct="1">
              <a:lnSpc>
                <a:spcPct val="90000"/>
              </a:lnSpc>
              <a:buFont typeface="Arial" pitchFamily="34" charset="0"/>
              <a:buNone/>
            </a:pPr>
            <a:endParaRPr lang="it-IT" sz="2000" dirty="0" smtClean="0">
              <a:latin typeface="Calibri" pitchFamily="34" charset="0"/>
              <a:cs typeface="Calibri" pitchFamily="34" charset="0"/>
            </a:endParaRPr>
          </a:p>
          <a:p>
            <a:pPr marL="0" indent="0">
              <a:lnSpc>
                <a:spcPct val="90000"/>
              </a:lnSpc>
              <a:buNone/>
            </a:pPr>
            <a:r>
              <a:rPr lang="it-IT" sz="2000" dirty="0" smtClean="0">
                <a:latin typeface="Calibri" pitchFamily="34" charset="0"/>
                <a:cs typeface="Calibri" pitchFamily="34" charset="0"/>
              </a:rPr>
              <a:t>La necessità di coordinare le attività aziendali e lo sfruttamento delle economie di specializzazione motivano la segmentazione dell'impresa in sottosistemi (relativamente) autonomi (funzioni).</a:t>
            </a:r>
          </a:p>
          <a:p>
            <a:pPr marL="0" indent="0" eaLnBrk="1" hangingPunct="1">
              <a:lnSpc>
                <a:spcPct val="90000"/>
              </a:lnSpc>
              <a:buFont typeface="Arial" pitchFamily="34" charset="0"/>
              <a:buNone/>
            </a:pPr>
            <a:endParaRPr sz="2000">
              <a:latin typeface="Calibri" pitchFamily="34" charset="0"/>
              <a:cs typeface="Calibri" pitchFamily="34" charset="0"/>
            </a:endParaRPr>
          </a:p>
          <a:p>
            <a:pPr marL="0" indent="0" eaLnBrk="1" hangingPunct="1">
              <a:lnSpc>
                <a:spcPct val="90000"/>
              </a:lnSpc>
              <a:buFont typeface="Arial" pitchFamily="34" charset="0"/>
              <a:buNone/>
            </a:pPr>
            <a:endParaRPr sz="2000">
              <a:latin typeface="Calibri" pitchFamily="34" charset="0"/>
              <a:cs typeface="Calibri" pitchFamily="34" charset="0"/>
            </a:endParaRPr>
          </a:p>
          <a:p>
            <a:pPr marL="0" indent="0" eaLnBrk="1" hangingPunct="1">
              <a:lnSpc>
                <a:spcPct val="90000"/>
              </a:lnSpc>
              <a:buFont typeface="Arial" pitchFamily="34" charset="0"/>
              <a:buNone/>
            </a:pPr>
            <a:endParaRPr sz="2000">
              <a:latin typeface="Calibri" pitchFamily="34" charset="0"/>
              <a:cs typeface="Calibri" pitchFamily="34" charset="0"/>
            </a:endParaRPr>
          </a:p>
          <a:p>
            <a:pPr marL="0" indent="0">
              <a:spcBef>
                <a:spcPts val="600"/>
              </a:spcBef>
              <a:buFont typeface="Arial" pitchFamily="34" charset="0"/>
              <a:buNone/>
            </a:pPr>
            <a:endParaRPr sz="2000" u="sng">
              <a:latin typeface="Calibri" pitchFamily="34" charset="0"/>
              <a:cs typeface="Calibri" pitchFamily="34" charset="0"/>
            </a:endParaRPr>
          </a:p>
        </p:txBody>
      </p:sp>
      <p:sp>
        <p:nvSpPr>
          <p:cNvPr id="5123" name="Titolo 1"/>
          <p:cNvSpPr>
            <a:spLocks noGrp="1"/>
          </p:cNvSpPr>
          <p:nvPr>
            <p:ph type="title"/>
          </p:nvPr>
        </p:nvSpPr>
        <p:spPr>
          <a:xfrm>
            <a:off x="285720" y="274638"/>
            <a:ext cx="6230968" cy="796908"/>
          </a:xfrm>
        </p:spPr>
        <p:txBody>
          <a:bodyPr>
            <a:normAutofit/>
          </a:bodyPr>
          <a:lstStyle/>
          <a:p>
            <a:r>
              <a:rPr lang="it-IT" sz="3200" dirty="0" smtClean="0">
                <a:latin typeface="Tahoma" pitchFamily="34" charset="0"/>
                <a:ea typeface="Tahoma" pitchFamily="34" charset="0"/>
                <a:cs typeface="Tahoma" pitchFamily="34" charset="0"/>
              </a:rPr>
              <a:t>Definizione</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46" name="Rectangle 3"/>
          <p:cNvSpPr>
            <a:spLocks noGrp="1" noChangeArrowheads="1"/>
          </p:cNvSpPr>
          <p:nvPr>
            <p:ph sz="quarter" idx="1"/>
          </p:nvPr>
        </p:nvSpPr>
        <p:spPr bwMode="auto">
          <a:xfrm>
            <a:off x="214282" y="1357298"/>
            <a:ext cx="8218488" cy="4824412"/>
          </a:xfrm>
          <a:noFill/>
          <a:ln>
            <a:miter lim="800000"/>
            <a:headEnd/>
            <a:tailEnd/>
          </a:ln>
        </p:spPr>
        <p:txBody>
          <a:bodyPr wrap="square" numCol="1" anchor="t" anchorCtr="0" compatLnSpc="1">
            <a:prstTxWarp prst="textNoShape">
              <a:avLst/>
            </a:prstTxWarp>
            <a:normAutofit/>
          </a:bodyPr>
          <a:lstStyle/>
          <a:p>
            <a:pPr marL="0" indent="0" eaLnBrk="1" hangingPunct="1">
              <a:lnSpc>
                <a:spcPct val="90000"/>
              </a:lnSpc>
              <a:buFont typeface="Arial" pitchFamily="34" charset="0"/>
              <a:buNone/>
            </a:pPr>
            <a:r>
              <a:rPr sz="2000" smtClean="0">
                <a:latin typeface="Calibri" pitchFamily="34" charset="0"/>
                <a:cs typeface="Calibri" pitchFamily="34" charset="0"/>
              </a:rPr>
              <a:t>Le </a:t>
            </a:r>
            <a:r>
              <a:rPr sz="2000">
                <a:latin typeface="Calibri" pitchFamily="34" charset="0"/>
                <a:cs typeface="Calibri" pitchFamily="34" charset="0"/>
              </a:rPr>
              <a:t>funzioni sono viste come luoghi dove le interazioni avvengono più intensamente, facilitando l'apprendimento a costi bassi</a:t>
            </a:r>
          </a:p>
          <a:p>
            <a:pPr marL="0" indent="0" eaLnBrk="1" hangingPunct="1">
              <a:lnSpc>
                <a:spcPct val="90000"/>
              </a:lnSpc>
              <a:buFont typeface="Arial" pitchFamily="34" charset="0"/>
              <a:buNone/>
            </a:pPr>
            <a:endParaRPr sz="2000">
              <a:latin typeface="Calibri" pitchFamily="34" charset="0"/>
              <a:cs typeface="Calibri" pitchFamily="34" charset="0"/>
            </a:endParaRPr>
          </a:p>
          <a:p>
            <a:pPr marL="0" indent="0" eaLnBrk="1" hangingPunct="1">
              <a:lnSpc>
                <a:spcPct val="90000"/>
              </a:lnSpc>
              <a:buFont typeface="Arial" pitchFamily="34" charset="0"/>
              <a:buNone/>
            </a:pPr>
            <a:r>
              <a:rPr sz="2000">
                <a:latin typeface="Calibri" pitchFamily="34" charset="0"/>
                <a:cs typeface="Calibri" pitchFamily="34" charset="0"/>
              </a:rPr>
              <a:t>Lo stock di competenze acquisibili da un individuo è funzione sia del suo livello di istruzione e della sua esperienza, sia del livello di competenze degli individui che interagiscono con lui. </a:t>
            </a:r>
            <a:endParaRPr lang="it-IT" sz="2000" dirty="0" smtClean="0">
              <a:latin typeface="Calibri" pitchFamily="34" charset="0"/>
              <a:cs typeface="Calibri" pitchFamily="34" charset="0"/>
            </a:endParaRPr>
          </a:p>
          <a:p>
            <a:pPr marL="0" indent="0" eaLnBrk="1" hangingPunct="1">
              <a:lnSpc>
                <a:spcPct val="90000"/>
              </a:lnSpc>
              <a:buFont typeface="Arial" pitchFamily="34" charset="0"/>
              <a:buNone/>
            </a:pPr>
            <a:endParaRPr lang="it-IT" sz="2000" dirty="0" smtClean="0">
              <a:latin typeface="Calibri" pitchFamily="34" charset="0"/>
              <a:cs typeface="Calibri" pitchFamily="34" charset="0"/>
            </a:endParaRPr>
          </a:p>
          <a:p>
            <a:pPr marL="0" indent="0">
              <a:buNone/>
            </a:pPr>
            <a:r>
              <a:rPr lang="it-IT" sz="2000" dirty="0" smtClean="0">
                <a:latin typeface="Calibri" pitchFamily="34" charset="0"/>
                <a:cs typeface="Calibri" pitchFamily="34" charset="0"/>
              </a:rPr>
              <a:t>I  motivi che influenzano la scelta delle funzioni sono:</a:t>
            </a:r>
          </a:p>
          <a:p>
            <a:pPr marL="0" indent="0">
              <a:buNone/>
            </a:pPr>
            <a:endParaRPr lang="it-IT" sz="700" dirty="0" smtClean="0">
              <a:latin typeface="Calibri" pitchFamily="34" charset="0"/>
              <a:cs typeface="Calibri" pitchFamily="34" charset="0"/>
            </a:endParaRPr>
          </a:p>
          <a:p>
            <a:pPr marL="0" indent="0"/>
            <a:r>
              <a:rPr lang="it-IT" sz="2000" dirty="0" smtClean="0">
                <a:latin typeface="Calibri" pitchFamily="34" charset="0"/>
                <a:cs typeface="Calibri" pitchFamily="34" charset="0"/>
              </a:rPr>
              <a:t> caratteristiche impresa (prodotto, mercati, tecnologia), </a:t>
            </a:r>
          </a:p>
          <a:p>
            <a:pPr marL="0" indent="0"/>
            <a:r>
              <a:rPr lang="it-IT" sz="2000" dirty="0" smtClean="0">
                <a:latin typeface="Calibri" pitchFamily="34" charset="0"/>
                <a:cs typeface="Calibri" pitchFamily="34" charset="0"/>
              </a:rPr>
              <a:t> dimensione,</a:t>
            </a:r>
          </a:p>
          <a:p>
            <a:pPr marL="0" indent="0"/>
            <a:r>
              <a:rPr lang="it-IT" sz="2000" dirty="0" smtClean="0">
                <a:latin typeface="Calibri" pitchFamily="34" charset="0"/>
                <a:cs typeface="Calibri" pitchFamily="34" charset="0"/>
              </a:rPr>
              <a:t> obiettivi dell'imprenditore,</a:t>
            </a:r>
          </a:p>
          <a:p>
            <a:pPr marL="0" indent="0"/>
            <a:r>
              <a:rPr lang="it-IT" sz="2000" dirty="0" smtClean="0">
                <a:latin typeface="Calibri" pitchFamily="34" charset="0"/>
                <a:cs typeface="Calibri" pitchFamily="34" charset="0"/>
              </a:rPr>
              <a:t> caratteristiche ambientali.</a:t>
            </a:r>
          </a:p>
          <a:p>
            <a:pPr marL="0" indent="0" eaLnBrk="1" hangingPunct="1">
              <a:lnSpc>
                <a:spcPct val="90000"/>
              </a:lnSpc>
              <a:buFont typeface="Arial" pitchFamily="34" charset="0"/>
              <a:buNone/>
            </a:pPr>
            <a:endParaRPr sz="2000">
              <a:latin typeface="Calibri" pitchFamily="34" charset="0"/>
              <a:cs typeface="Calibri" pitchFamily="34" charset="0"/>
            </a:endParaRPr>
          </a:p>
          <a:p>
            <a:pPr marL="0" indent="0" eaLnBrk="1" hangingPunct="1">
              <a:lnSpc>
                <a:spcPct val="90000"/>
              </a:lnSpc>
              <a:buFont typeface="Arial" pitchFamily="34" charset="0"/>
              <a:buNone/>
            </a:pPr>
            <a:endParaRPr sz="2000">
              <a:latin typeface="Calibri" pitchFamily="34" charset="0"/>
              <a:cs typeface="Calibri" pitchFamily="34" charset="0"/>
            </a:endParaRPr>
          </a:p>
          <a:p>
            <a:pPr marL="0" indent="0">
              <a:spcBef>
                <a:spcPts val="600"/>
              </a:spcBef>
              <a:buFont typeface="Arial" pitchFamily="34" charset="0"/>
              <a:buNone/>
            </a:pPr>
            <a:endParaRPr sz="2000" u="sng">
              <a:latin typeface="Calibri" pitchFamily="34" charset="0"/>
              <a:cs typeface="Calibri" pitchFamily="34" charset="0"/>
            </a:endParaRPr>
          </a:p>
        </p:txBody>
      </p:sp>
      <p:sp>
        <p:nvSpPr>
          <p:cNvPr id="6147" name="Titolo 1"/>
          <p:cNvSpPr>
            <a:spLocks noGrp="1"/>
          </p:cNvSpPr>
          <p:nvPr>
            <p:ph type="title"/>
          </p:nvPr>
        </p:nvSpPr>
        <p:spPr>
          <a:xfrm>
            <a:off x="214282" y="274638"/>
            <a:ext cx="6302406" cy="654032"/>
          </a:xfrm>
        </p:spPr>
        <p:txBody>
          <a:bodyPr>
            <a:normAutofit/>
          </a:bodyPr>
          <a:lstStyle/>
          <a:p>
            <a:r>
              <a:rPr lang="it-IT" sz="3200" dirty="0" smtClean="0">
                <a:latin typeface="Tahoma" pitchFamily="34" charset="0"/>
                <a:ea typeface="Tahoma" pitchFamily="34" charset="0"/>
                <a:cs typeface="Tahoma" pitchFamily="34" charset="0"/>
              </a:rPr>
              <a:t>Definizione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8" name="Rectangle 3"/>
          <p:cNvSpPr>
            <a:spLocks noGrp="1" noChangeArrowheads="1"/>
          </p:cNvSpPr>
          <p:nvPr>
            <p:ph sz="quarter" idx="1"/>
          </p:nvPr>
        </p:nvSpPr>
        <p:spPr bwMode="auto">
          <a:xfrm>
            <a:off x="285720" y="1357298"/>
            <a:ext cx="8218488" cy="4824412"/>
          </a:xfrm>
          <a:ln>
            <a:miter lim="800000"/>
            <a:headEnd/>
            <a:tailEnd/>
          </a:ln>
        </p:spPr>
        <p:txBody>
          <a:bodyPr wrap="square" numCol="1" anchor="t" anchorCtr="0" compatLnSpc="1">
            <a:prstTxWarp prst="textNoShape">
              <a:avLst/>
            </a:prstTxWarp>
            <a:normAutofit/>
          </a:bodyPr>
          <a:lstStyle/>
          <a:p>
            <a:pPr marL="0" indent="0" eaLnBrk="1" hangingPunct="1">
              <a:buFontTx/>
              <a:buChar char=""/>
            </a:pPr>
            <a:r>
              <a:rPr sz="2000" b="1">
                <a:latin typeface="Calibri" pitchFamily="34" charset="0"/>
                <a:cs typeface="Calibri" pitchFamily="34" charset="0"/>
              </a:rPr>
              <a:t>Classificazione delle aree funzionali: </a:t>
            </a:r>
          </a:p>
          <a:p>
            <a:pPr marL="0" indent="0" eaLnBrk="1" hangingPunct="1">
              <a:buFontTx/>
              <a:buChar char=""/>
            </a:pPr>
            <a:endParaRPr sz="2000" b="1">
              <a:latin typeface="Calibri" pitchFamily="34" charset="0"/>
              <a:cs typeface="Calibri" pitchFamily="34" charset="0"/>
            </a:endParaRPr>
          </a:p>
          <a:p>
            <a:pPr marL="0" indent="0" eaLnBrk="1" hangingPunct="1">
              <a:buFontTx/>
              <a:buChar char=""/>
            </a:pPr>
            <a:r>
              <a:rPr sz="2000" i="1">
                <a:latin typeface="Calibri" pitchFamily="34" charset="0"/>
                <a:cs typeface="Calibri" pitchFamily="34" charset="0"/>
              </a:rPr>
              <a:t>Aree funzionali caratteristiche</a:t>
            </a:r>
            <a:r>
              <a:rPr sz="2000">
                <a:latin typeface="Calibri" pitchFamily="34" charset="0"/>
                <a:cs typeface="Calibri" pitchFamily="34" charset="0"/>
              </a:rPr>
              <a:t>: distinguono un’impresa nel tempo e nello spazio giacché riflettono le specificità della propria attività: R&amp;S, Produzione, Marketing, Acquisti</a:t>
            </a:r>
          </a:p>
          <a:p>
            <a:pPr marL="0" indent="0" eaLnBrk="1" hangingPunct="1">
              <a:buFontTx/>
              <a:buChar char=""/>
            </a:pPr>
            <a:endParaRPr sz="2000">
              <a:latin typeface="Calibri" pitchFamily="34" charset="0"/>
              <a:cs typeface="Calibri" pitchFamily="34" charset="0"/>
            </a:endParaRPr>
          </a:p>
          <a:p>
            <a:pPr marL="0" indent="0" eaLnBrk="1" hangingPunct="1">
              <a:buFont typeface="Arial" pitchFamily="34" charset="0"/>
              <a:buNone/>
            </a:pPr>
            <a:r>
              <a:rPr sz="2000" i="1">
                <a:latin typeface="Calibri" pitchFamily="34" charset="0"/>
                <a:cs typeface="Calibri" pitchFamily="34" charset="0"/>
              </a:rPr>
              <a:t>Aree funzionali integrative</a:t>
            </a:r>
            <a:r>
              <a:rPr sz="2000">
                <a:latin typeface="Calibri" pitchFamily="34" charset="0"/>
                <a:cs typeface="Calibri" pitchFamily="34" charset="0"/>
              </a:rPr>
              <a:t>: funzioni irrinunciabili per lo svolgimento delle attività finalizzate alla creazione di ricchezza. In questa classe rientrano: organizzazione e personale, finanza</a:t>
            </a:r>
            <a:r>
              <a:rPr sz="2000" smtClean="0">
                <a:latin typeface="Calibri" pitchFamily="34" charset="0"/>
                <a:cs typeface="Calibri" pitchFamily="34" charset="0"/>
              </a:rPr>
              <a:t>.</a:t>
            </a:r>
            <a:endParaRPr lang="it-IT" sz="2000" dirty="0" smtClean="0">
              <a:latin typeface="Calibri" pitchFamily="34" charset="0"/>
              <a:cs typeface="Calibri" pitchFamily="34" charset="0"/>
            </a:endParaRPr>
          </a:p>
          <a:p>
            <a:pPr marL="0" indent="0" eaLnBrk="1" hangingPunct="1">
              <a:buFont typeface="Arial" pitchFamily="34" charset="0"/>
              <a:buNone/>
            </a:pPr>
            <a:endParaRPr lang="it-IT" sz="2000" dirty="0" smtClean="0">
              <a:latin typeface="Calibri" pitchFamily="34" charset="0"/>
              <a:cs typeface="Calibri" pitchFamily="34" charset="0"/>
            </a:endParaRPr>
          </a:p>
          <a:p>
            <a:pPr marL="0" indent="0">
              <a:buNone/>
            </a:pPr>
            <a:r>
              <a:rPr lang="it-IT" sz="2000" i="1" dirty="0" smtClean="0">
                <a:latin typeface="Calibri" pitchFamily="34" charset="0"/>
                <a:cs typeface="Calibri" pitchFamily="34" charset="0"/>
              </a:rPr>
              <a:t>Aree di controllo e informazione</a:t>
            </a:r>
            <a:r>
              <a:rPr lang="it-IT" sz="2000" dirty="0" smtClean="0">
                <a:latin typeface="Calibri" pitchFamily="34" charset="0"/>
                <a:cs typeface="Calibri" pitchFamily="34" charset="0"/>
              </a:rPr>
              <a:t>: svolgono un ruolo di “assistenza e supporto” alle altre funzioni: Informazione (sistemi informativi), Programmazione/Pianificazione, Controllo </a:t>
            </a:r>
          </a:p>
          <a:p>
            <a:pPr marL="0" indent="0" eaLnBrk="1" hangingPunct="1">
              <a:buFont typeface="Arial" pitchFamily="34" charset="0"/>
              <a:buNone/>
            </a:pPr>
            <a:endParaRPr sz="2000">
              <a:latin typeface="Calibri" pitchFamily="34" charset="0"/>
              <a:cs typeface="Calibri" pitchFamily="34" charset="0"/>
            </a:endParaRPr>
          </a:p>
          <a:p>
            <a:pPr marL="0" indent="0" eaLnBrk="1" hangingPunct="1">
              <a:buFont typeface="Arial" pitchFamily="34" charset="0"/>
              <a:buNone/>
            </a:pPr>
            <a:endParaRPr sz="2000">
              <a:latin typeface="Calibri" pitchFamily="34" charset="0"/>
              <a:cs typeface="Calibri" pitchFamily="34" charset="0"/>
            </a:endParaRPr>
          </a:p>
          <a:p>
            <a:pPr marL="0" indent="0" eaLnBrk="1" hangingPunct="1">
              <a:buFontTx/>
              <a:buChar char=""/>
            </a:pPr>
            <a:endParaRPr sz="2000">
              <a:latin typeface="Calibri" pitchFamily="34" charset="0"/>
              <a:cs typeface="Calibri" pitchFamily="34" charset="0"/>
            </a:endParaRPr>
          </a:p>
          <a:p>
            <a:pPr marL="0" indent="0">
              <a:spcBef>
                <a:spcPts val="600"/>
              </a:spcBef>
              <a:buFont typeface="Arial" pitchFamily="34" charset="0"/>
              <a:buNone/>
            </a:pPr>
            <a:endParaRPr sz="2000">
              <a:latin typeface="Calibri" pitchFamily="34" charset="0"/>
              <a:cs typeface="Calibri" pitchFamily="34" charset="0"/>
            </a:endParaRPr>
          </a:p>
        </p:txBody>
      </p:sp>
      <p:sp>
        <p:nvSpPr>
          <p:cNvPr id="13315" name="Titolo 1"/>
          <p:cNvSpPr>
            <a:spLocks noGrp="1"/>
          </p:cNvSpPr>
          <p:nvPr>
            <p:ph type="title"/>
          </p:nvPr>
        </p:nvSpPr>
        <p:spPr>
          <a:xfrm>
            <a:off x="214282" y="214313"/>
            <a:ext cx="8358217" cy="928671"/>
          </a:xfrm>
        </p:spPr>
        <p:txBody>
          <a:bodyPr>
            <a:noAutofit/>
          </a:bodyPr>
          <a:lstStyle/>
          <a:p>
            <a:r>
              <a:rPr lang="it-IT" sz="3200" dirty="0" smtClean="0">
                <a:latin typeface="Tahoma" pitchFamily="34" charset="0"/>
                <a:ea typeface="Tahoma" pitchFamily="34" charset="0"/>
                <a:cs typeface="Tahoma" pitchFamily="34" charset="0"/>
              </a:rPr>
              <a:t>Classificazione delle aree funzionali secondo l’approccio sistemico</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8" name="Rectangle 3"/>
          <p:cNvSpPr>
            <a:spLocks noGrp="1" noChangeArrowheads="1"/>
          </p:cNvSpPr>
          <p:nvPr>
            <p:ph sz="quarter" idx="1"/>
          </p:nvPr>
        </p:nvSpPr>
        <p:spPr bwMode="auto">
          <a:xfrm>
            <a:off x="214282" y="1071546"/>
            <a:ext cx="8429684" cy="5286412"/>
          </a:xfrm>
          <a:ln>
            <a:miter lim="800000"/>
            <a:headEnd/>
            <a:tailEnd/>
          </a:ln>
        </p:spPr>
        <p:txBody>
          <a:bodyPr wrap="square" numCol="1" anchor="t" anchorCtr="0" compatLnSpc="1">
            <a:prstTxWarp prst="textNoShape">
              <a:avLst/>
            </a:prstTxWarp>
            <a:noAutofit/>
          </a:bodyPr>
          <a:lstStyle/>
          <a:p>
            <a:pPr marL="0" indent="0" eaLnBrk="1" hangingPunct="1">
              <a:buFont typeface="Arial" pitchFamily="34" charset="0"/>
              <a:buNone/>
            </a:pPr>
            <a:r>
              <a:rPr sz="2000">
                <a:latin typeface="Calibri" pitchFamily="34" charset="0"/>
                <a:cs typeface="Calibri" pitchFamily="34" charset="0"/>
              </a:rPr>
              <a:t>Nell'approccio sistemico per aree funzionali è necessario tener conto dell'esistenza di interdipendenze, collegamenti e integrazioni sia a livello intra-area che infra-area</a:t>
            </a:r>
          </a:p>
          <a:p>
            <a:pPr marL="0" indent="0" eaLnBrk="1" hangingPunct="1"/>
            <a:endParaRPr sz="600">
              <a:latin typeface="Calibri" pitchFamily="34" charset="0"/>
              <a:cs typeface="Calibri" pitchFamily="34" charset="0"/>
            </a:endParaRPr>
          </a:p>
          <a:p>
            <a:pPr marL="0" indent="0" eaLnBrk="1" hangingPunct="1">
              <a:buFont typeface="Arial" pitchFamily="34" charset="0"/>
              <a:buNone/>
            </a:pPr>
            <a:r>
              <a:rPr sz="2000">
                <a:latin typeface="Calibri" pitchFamily="34" charset="0"/>
                <a:cs typeface="Calibri" pitchFamily="34" charset="0"/>
              </a:rPr>
              <a:t>L'attività strategica e decisionale ha un ruolo molto importante nella gestione di tali collegamenti. </a:t>
            </a:r>
            <a:endParaRPr lang="it-IT" sz="2000" dirty="0" smtClean="0">
              <a:latin typeface="Calibri" pitchFamily="34" charset="0"/>
              <a:cs typeface="Calibri" pitchFamily="34" charset="0"/>
            </a:endParaRPr>
          </a:p>
          <a:p>
            <a:pPr marL="0" indent="0" eaLnBrk="1" hangingPunct="1">
              <a:buFont typeface="Arial" pitchFamily="34" charset="0"/>
              <a:buNone/>
            </a:pPr>
            <a:endParaRPr sz="1600">
              <a:latin typeface="Calibri" pitchFamily="34" charset="0"/>
              <a:cs typeface="Calibri" pitchFamily="34" charset="0"/>
            </a:endParaRPr>
          </a:p>
          <a:p>
            <a:pPr>
              <a:buNone/>
            </a:pPr>
            <a:r>
              <a:rPr lang="it-IT" sz="2000" b="1" dirty="0" smtClean="0">
                <a:latin typeface="Calibri" pitchFamily="34" charset="0"/>
                <a:cs typeface="Calibri" pitchFamily="34" charset="0"/>
              </a:rPr>
              <a:t>Pregi dell'analisi per funzioni:</a:t>
            </a:r>
          </a:p>
          <a:p>
            <a:pPr>
              <a:buNone/>
            </a:pPr>
            <a:endParaRPr lang="it-IT" sz="100" dirty="0" smtClean="0">
              <a:latin typeface="Calibri" pitchFamily="34" charset="0"/>
              <a:cs typeface="Calibri" pitchFamily="34" charset="0"/>
            </a:endParaRPr>
          </a:p>
          <a:p>
            <a:pPr>
              <a:buFontTx/>
              <a:buChar char="-"/>
            </a:pPr>
            <a:r>
              <a:rPr lang="it-IT" sz="2000" dirty="0" smtClean="0">
                <a:latin typeface="Calibri" pitchFamily="34" charset="0"/>
                <a:cs typeface="Calibri" pitchFamily="34" charset="0"/>
              </a:rPr>
              <a:t>Omogeneità delle conoscenze e degli strumenti per ciascuna funzione</a:t>
            </a:r>
          </a:p>
          <a:p>
            <a:pPr>
              <a:buFontTx/>
              <a:buChar char="-"/>
            </a:pPr>
            <a:r>
              <a:rPr lang="it-IT" sz="2000" dirty="0" smtClean="0">
                <a:latin typeface="Calibri" pitchFamily="34" charset="0"/>
                <a:cs typeface="Calibri" pitchFamily="34" charset="0"/>
              </a:rPr>
              <a:t>Confini chiari di ciascuna funzione</a:t>
            </a:r>
          </a:p>
          <a:p>
            <a:pPr>
              <a:buFontTx/>
              <a:buChar char="-"/>
            </a:pPr>
            <a:r>
              <a:rPr lang="it-IT" sz="2000" dirty="0" smtClean="0">
                <a:latin typeface="Calibri" pitchFamily="34" charset="0"/>
                <a:cs typeface="Calibri" pitchFamily="34" charset="0"/>
              </a:rPr>
              <a:t>Efficienza raggiungibile</a:t>
            </a:r>
          </a:p>
          <a:p>
            <a:pPr>
              <a:buNone/>
            </a:pPr>
            <a:endParaRPr lang="it-IT" sz="600" dirty="0" smtClean="0">
              <a:latin typeface="Calibri" pitchFamily="34" charset="0"/>
              <a:cs typeface="Calibri" pitchFamily="34" charset="0"/>
            </a:endParaRPr>
          </a:p>
          <a:p>
            <a:pPr>
              <a:buNone/>
            </a:pPr>
            <a:r>
              <a:rPr lang="it-IT" sz="2000" b="1" dirty="0" smtClean="0">
                <a:latin typeface="Calibri" pitchFamily="34" charset="0"/>
                <a:cs typeface="Calibri" pitchFamily="34" charset="0"/>
              </a:rPr>
              <a:t>Difetti dell'analisi per funzioni:</a:t>
            </a:r>
          </a:p>
          <a:p>
            <a:pPr>
              <a:buNone/>
            </a:pPr>
            <a:endParaRPr lang="it-IT" sz="100" dirty="0" smtClean="0">
              <a:latin typeface="Calibri" pitchFamily="34" charset="0"/>
              <a:cs typeface="Calibri" pitchFamily="34" charset="0"/>
            </a:endParaRPr>
          </a:p>
          <a:p>
            <a:pPr>
              <a:buFontTx/>
              <a:buChar char="-"/>
            </a:pPr>
            <a:r>
              <a:rPr lang="it-IT" sz="2000" dirty="0" smtClean="0">
                <a:latin typeface="Calibri" pitchFamily="34" charset="0"/>
                <a:cs typeface="Calibri" pitchFamily="34" charset="0"/>
              </a:rPr>
              <a:t> Conduzione a compartimenti stagni e frammentata</a:t>
            </a:r>
          </a:p>
          <a:p>
            <a:pPr>
              <a:buFontTx/>
              <a:buChar char="-"/>
            </a:pPr>
            <a:r>
              <a:rPr lang="it-IT" sz="2000" dirty="0" smtClean="0">
                <a:latin typeface="Calibri" pitchFamily="34" charset="0"/>
                <a:cs typeface="Calibri" pitchFamily="34" charset="0"/>
              </a:rPr>
              <a:t> Possibilità di perdere di vista gli obiettivi globali (sotto-ottimizzazione)</a:t>
            </a:r>
            <a:endParaRPr sz="2000">
              <a:latin typeface="Calibri" pitchFamily="34" charset="0"/>
              <a:cs typeface="Calibri" pitchFamily="34" charset="0"/>
            </a:endParaRPr>
          </a:p>
          <a:p>
            <a:pPr marL="0" indent="0">
              <a:spcBef>
                <a:spcPts val="600"/>
              </a:spcBef>
              <a:buFont typeface="Arial" pitchFamily="34" charset="0"/>
              <a:buNone/>
            </a:pPr>
            <a:endParaRPr sz="2000" u="sng">
              <a:latin typeface="Calibri" pitchFamily="34" charset="0"/>
              <a:cs typeface="Calibri" pitchFamily="34" charset="0"/>
            </a:endParaRPr>
          </a:p>
        </p:txBody>
      </p:sp>
      <p:sp>
        <p:nvSpPr>
          <p:cNvPr id="15363" name="Titolo 1"/>
          <p:cNvSpPr>
            <a:spLocks noGrp="1"/>
          </p:cNvSpPr>
          <p:nvPr>
            <p:ph type="title"/>
          </p:nvPr>
        </p:nvSpPr>
        <p:spPr>
          <a:xfrm>
            <a:off x="214282" y="214313"/>
            <a:ext cx="8429684" cy="785795"/>
          </a:xfrm>
        </p:spPr>
        <p:txBody>
          <a:bodyPr>
            <a:noAutofit/>
          </a:bodyPr>
          <a:lstStyle/>
          <a:p>
            <a:r>
              <a:rPr lang="it-IT" sz="3200" dirty="0" smtClean="0">
                <a:latin typeface="Tahoma" pitchFamily="34" charset="0"/>
                <a:ea typeface="Tahoma" pitchFamily="34" charset="0"/>
                <a:cs typeface="Tahoma" pitchFamily="34" charset="0"/>
              </a:rPr>
              <a:t>Classificazione delle aree funzionali secondo l’approccio sistemico</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314" name="Segnaposto numero diapositiva 4"/>
          <p:cNvSpPr>
            <a:spLocks noGrp="1"/>
          </p:cNvSpPr>
          <p:nvPr>
            <p:ph type="sldNum" sz="quarter" idx="4294967295"/>
          </p:nvPr>
        </p:nvSpPr>
        <p:spPr bwMode="auto">
          <a:xfrm>
            <a:off x="8483600" y="6600825"/>
            <a:ext cx="685800" cy="85725"/>
          </a:xfrm>
          <a:prstGeom prst="rect">
            <a:avLst/>
          </a:prstGeom>
          <a:noFill/>
          <a:ln>
            <a:miter lim="800000"/>
            <a:headEnd/>
            <a:tailEnd/>
          </a:ln>
        </p:spPr>
        <p:txBody>
          <a:bodyPr/>
          <a:lstStyle/>
          <a:p>
            <a:fld id="{2FAF176B-0018-4B42-BF67-BD59CB0214E6}" type="slidenum">
              <a:rPr lang="it-IT"/>
              <a:pPr/>
              <a:t>11</a:t>
            </a:fld>
            <a:endParaRPr lang="it-IT"/>
          </a:p>
        </p:txBody>
      </p:sp>
      <p:sp>
        <p:nvSpPr>
          <p:cNvPr id="13315" name="Rectangle 3"/>
          <p:cNvSpPr>
            <a:spLocks noGrp="1" noChangeArrowheads="1"/>
          </p:cNvSpPr>
          <p:nvPr>
            <p:ph type="body" idx="1"/>
          </p:nvPr>
        </p:nvSpPr>
        <p:spPr bwMode="auto">
          <a:xfrm>
            <a:off x="214282" y="1643050"/>
            <a:ext cx="8415338" cy="4705350"/>
          </a:xfrm>
          <a:noFill/>
          <a:ln>
            <a:miter lim="800000"/>
            <a:headEnd/>
            <a:tailEnd/>
          </a:ln>
        </p:spPr>
        <p:txBody>
          <a:bodyPr wrap="square" numCol="1" anchor="t" anchorCtr="0" compatLnSpc="1">
            <a:prstTxWarp prst="textNoShape">
              <a:avLst/>
            </a:prstTxWarp>
            <a:normAutofit fontScale="92500" lnSpcReduction="10000"/>
          </a:bodyPr>
          <a:lstStyle/>
          <a:p>
            <a:pPr algn="just" eaLnBrk="1" hangingPunct="1">
              <a:lnSpc>
                <a:spcPct val="10000"/>
              </a:lnSpc>
              <a:buClr>
                <a:srgbClr val="FF0000"/>
              </a:buClr>
              <a:buFontTx/>
              <a:buNone/>
            </a:pPr>
            <a:endParaRPr b="1">
              <a:latin typeface="Calibri" pitchFamily="34" charset="0"/>
              <a:cs typeface="Calibri" pitchFamily="34" charset="0"/>
            </a:endParaRPr>
          </a:p>
          <a:p>
            <a:pPr algn="just" eaLnBrk="1" hangingPunct="1">
              <a:lnSpc>
                <a:spcPct val="110000"/>
              </a:lnSpc>
              <a:buClr>
                <a:srgbClr val="FF0000"/>
              </a:buClr>
              <a:buFontTx/>
              <a:buNone/>
            </a:pPr>
            <a:r>
              <a:rPr b="1">
                <a:latin typeface="Calibri" pitchFamily="34" charset="0"/>
                <a:cs typeface="Calibri" pitchFamily="34" charset="0"/>
              </a:rPr>
              <a:t>LE STRUTTURE ORGANIZZATIVE PREVALENTI:</a:t>
            </a:r>
          </a:p>
          <a:p>
            <a:pPr algn="just" eaLnBrk="1" hangingPunct="1">
              <a:lnSpc>
                <a:spcPct val="110000"/>
              </a:lnSpc>
              <a:buClr>
                <a:srgbClr val="FF0000"/>
              </a:buClr>
              <a:buFontTx/>
              <a:buNone/>
            </a:pPr>
            <a:endParaRPr sz="1500">
              <a:latin typeface="Calibri" pitchFamily="34" charset="0"/>
              <a:cs typeface="Calibri" pitchFamily="34" charset="0"/>
            </a:endParaRPr>
          </a:p>
          <a:p>
            <a:pPr algn="just" eaLnBrk="1" hangingPunct="1">
              <a:lnSpc>
                <a:spcPct val="90000"/>
              </a:lnSpc>
              <a:buFont typeface="Wingdings" pitchFamily="2" charset="2"/>
              <a:buChar char="§"/>
            </a:pPr>
            <a:r>
              <a:rPr i="1">
                <a:latin typeface="Calibri" pitchFamily="34" charset="0"/>
                <a:cs typeface="Calibri" pitchFamily="34" charset="0"/>
              </a:rPr>
              <a:t>Le strutture elementari</a:t>
            </a:r>
            <a:r>
              <a:rPr>
                <a:latin typeface="Calibri" pitchFamily="34" charset="0"/>
                <a:cs typeface="Calibri" pitchFamily="34" charset="0"/>
              </a:rPr>
              <a:t>: due livelli gerarchici, max controllo,……</a:t>
            </a:r>
          </a:p>
          <a:p>
            <a:pPr algn="just" eaLnBrk="1" hangingPunct="1">
              <a:lnSpc>
                <a:spcPct val="90000"/>
              </a:lnSpc>
              <a:buFont typeface="Wingdings" pitchFamily="2" charset="2"/>
              <a:buChar char="§"/>
            </a:pPr>
            <a:r>
              <a:rPr i="1">
                <a:latin typeface="Calibri" pitchFamily="34" charset="0"/>
                <a:cs typeface="Calibri" pitchFamily="34" charset="0"/>
              </a:rPr>
              <a:t>Le strutture funzionali</a:t>
            </a:r>
            <a:r>
              <a:rPr>
                <a:latin typeface="Calibri" pitchFamily="34" charset="0"/>
                <a:cs typeface="Calibri" pitchFamily="34" charset="0"/>
              </a:rPr>
              <a:t>: molto diffusa, specializzazione, organi di line e di staff</a:t>
            </a:r>
          </a:p>
          <a:p>
            <a:pPr algn="just" eaLnBrk="1" hangingPunct="1">
              <a:lnSpc>
                <a:spcPct val="90000"/>
              </a:lnSpc>
              <a:buFont typeface="Wingdings" pitchFamily="2" charset="2"/>
              <a:buChar char="§"/>
            </a:pPr>
            <a:r>
              <a:rPr i="1">
                <a:latin typeface="Calibri" pitchFamily="34" charset="0"/>
                <a:cs typeface="Calibri" pitchFamily="34" charset="0"/>
              </a:rPr>
              <a:t>Le strutture divisionali</a:t>
            </a:r>
            <a:r>
              <a:rPr>
                <a:latin typeface="Calibri" pitchFamily="34" charset="0"/>
                <a:cs typeface="Calibri" pitchFamily="34" charset="0"/>
              </a:rPr>
              <a:t>: livelli di autonomia, diversificazione, grandi imprese.</a:t>
            </a:r>
          </a:p>
          <a:p>
            <a:pPr algn="just" eaLnBrk="1" hangingPunct="1">
              <a:lnSpc>
                <a:spcPct val="90000"/>
              </a:lnSpc>
              <a:buFont typeface="Wingdings" pitchFamily="2" charset="2"/>
              <a:buChar char="§"/>
            </a:pPr>
            <a:r>
              <a:rPr i="1">
                <a:latin typeface="Calibri" pitchFamily="34" charset="0"/>
                <a:cs typeface="Calibri" pitchFamily="34" charset="0"/>
              </a:rPr>
              <a:t>Le strutture a matrice: </a:t>
            </a:r>
            <a:r>
              <a:rPr>
                <a:latin typeface="Calibri" pitchFamily="34" charset="0"/>
                <a:cs typeface="Calibri" pitchFamily="34" charset="0"/>
              </a:rPr>
              <a:t>bidimensionale, gerarchia vs anarchia, elevato coordinamento</a:t>
            </a:r>
          </a:p>
          <a:p>
            <a:pPr algn="just" eaLnBrk="1" hangingPunct="1">
              <a:lnSpc>
                <a:spcPct val="90000"/>
              </a:lnSpc>
              <a:buFont typeface="Wingdings" pitchFamily="2" charset="2"/>
              <a:buChar char="§"/>
            </a:pPr>
            <a:r>
              <a:rPr i="1">
                <a:latin typeface="Calibri" pitchFamily="34" charset="0"/>
                <a:cs typeface="Calibri" pitchFamily="34" charset="0"/>
              </a:rPr>
              <a:t>Le strutture per progetto: </a:t>
            </a:r>
            <a:r>
              <a:rPr>
                <a:latin typeface="Calibri" pitchFamily="34" charset="0"/>
                <a:cs typeface="Calibri" pitchFamily="34" charset="0"/>
              </a:rPr>
              <a:t>durata temporanea, specializzazione per progetto, produzioni su commessa</a:t>
            </a:r>
            <a:r>
              <a:rPr smtClean="0">
                <a:latin typeface="Calibri" pitchFamily="34" charset="0"/>
                <a:cs typeface="Calibri" pitchFamily="34" charset="0"/>
              </a:rPr>
              <a:t>.</a:t>
            </a:r>
            <a:endParaRPr lang="it-IT" dirty="0" smtClean="0">
              <a:latin typeface="Calibri" pitchFamily="34" charset="0"/>
              <a:cs typeface="Calibri" pitchFamily="34" charset="0"/>
            </a:endParaRPr>
          </a:p>
          <a:p>
            <a:pPr algn="just" eaLnBrk="1" hangingPunct="1">
              <a:lnSpc>
                <a:spcPct val="90000"/>
              </a:lnSpc>
              <a:buFont typeface="Wingdings" pitchFamily="2" charset="2"/>
              <a:buChar char="§"/>
            </a:pPr>
            <a:r>
              <a:rPr lang="it-IT" dirty="0" err="1" smtClean="0">
                <a:latin typeface="Calibri" pitchFamily="34" charset="0"/>
                <a:cs typeface="Calibri" pitchFamily="34" charset="0"/>
              </a:rPr>
              <a:t>……</a:t>
            </a:r>
            <a:r>
              <a:rPr lang="it-IT" dirty="0" smtClean="0">
                <a:latin typeface="Calibri" pitchFamily="34" charset="0"/>
                <a:cs typeface="Calibri" pitchFamily="34" charset="0"/>
              </a:rPr>
              <a:t>.</a:t>
            </a:r>
          </a:p>
          <a:p>
            <a:pPr algn="just" eaLnBrk="1" hangingPunct="1">
              <a:lnSpc>
                <a:spcPct val="90000"/>
              </a:lnSpc>
              <a:buFont typeface="Wingdings" pitchFamily="2" charset="2"/>
              <a:buChar char="§"/>
            </a:pPr>
            <a:r>
              <a:rPr lang="it-IT" smtClean="0">
                <a:latin typeface="Calibri" pitchFamily="34" charset="0"/>
                <a:cs typeface="Calibri" pitchFamily="34" charset="0"/>
              </a:rPr>
              <a:t>……</a:t>
            </a:r>
            <a:endParaRPr>
              <a:latin typeface="Calibri" pitchFamily="34" charset="0"/>
              <a:cs typeface="Calibri" pitchFamily="34" charset="0"/>
            </a:endParaRPr>
          </a:p>
        </p:txBody>
      </p:sp>
      <p:sp>
        <p:nvSpPr>
          <p:cNvPr id="13316" name="Titolo 5"/>
          <p:cNvSpPr>
            <a:spLocks noGrp="1"/>
          </p:cNvSpPr>
          <p:nvPr>
            <p:ph type="title"/>
          </p:nvPr>
        </p:nvSpPr>
        <p:spPr>
          <a:xfrm>
            <a:off x="457200" y="274638"/>
            <a:ext cx="6059488" cy="868346"/>
          </a:xfrm>
        </p:spPr>
        <p:txBody>
          <a:bodyPr>
            <a:normAutofit/>
          </a:bodyPr>
          <a:lstStyle/>
          <a:p>
            <a:r>
              <a:rPr lang="it-IT" sz="3200" dirty="0" smtClean="0">
                <a:latin typeface="Tahoma" pitchFamily="34" charset="0"/>
                <a:ea typeface="Tahoma" pitchFamily="34" charset="0"/>
                <a:cs typeface="Tahoma" pitchFamily="34" charset="0"/>
              </a:rPr>
              <a:t>L’organizzazione aziendale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274639"/>
            <a:ext cx="6043613" cy="654032"/>
          </a:xfrm>
        </p:spPr>
        <p:txBody>
          <a:bodyPr>
            <a:normAutofit/>
          </a:bodyPr>
          <a:lstStyle/>
          <a:p>
            <a:r>
              <a:rPr sz="3200" smtClean="0">
                <a:latin typeface="Tahoma" pitchFamily="34" charset="0"/>
                <a:ea typeface="Tahoma" pitchFamily="34" charset="0"/>
                <a:cs typeface="Tahoma" pitchFamily="34" charset="0"/>
              </a:rPr>
              <a:t>La struttura funzionale</a:t>
            </a:r>
          </a:p>
        </p:txBody>
      </p:sp>
      <p:grpSp>
        <p:nvGrpSpPr>
          <p:cNvPr id="2" name="Gruppo 85"/>
          <p:cNvGrpSpPr>
            <a:grpSpLocks/>
          </p:cNvGrpSpPr>
          <p:nvPr/>
        </p:nvGrpSpPr>
        <p:grpSpPr bwMode="auto">
          <a:xfrm>
            <a:off x="142875" y="1793875"/>
            <a:ext cx="8501063" cy="4706938"/>
            <a:chOff x="142876" y="1794615"/>
            <a:chExt cx="8501060" cy="4706220"/>
          </a:xfrm>
        </p:grpSpPr>
        <p:grpSp>
          <p:nvGrpSpPr>
            <p:cNvPr id="10" name="Group 66"/>
            <p:cNvGrpSpPr>
              <a:grpSpLocks/>
            </p:cNvGrpSpPr>
            <p:nvPr/>
          </p:nvGrpSpPr>
          <p:grpSpPr bwMode="auto">
            <a:xfrm>
              <a:off x="1071563" y="2119268"/>
              <a:ext cx="4036222" cy="2478924"/>
              <a:chOff x="1071538" y="1645489"/>
              <a:chExt cx="4035731" cy="2478943"/>
            </a:xfrm>
          </p:grpSpPr>
          <p:cxnSp>
            <p:nvCxnSpPr>
              <p:cNvPr id="18" name="Elbow Connector 17"/>
              <p:cNvCxnSpPr/>
              <p:nvPr/>
            </p:nvCxnSpPr>
            <p:spPr>
              <a:xfrm rot="5400000">
                <a:off x="2293791" y="1098577"/>
                <a:ext cx="2266622" cy="3361915"/>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sp>
            <p:nvSpPr>
              <p:cNvPr id="4" name="Flowchart: Process 3"/>
              <p:cNvSpPr/>
              <p:nvPr/>
            </p:nvSpPr>
            <p:spPr>
              <a:xfrm>
                <a:off x="1071539" y="3763642"/>
                <a:ext cx="1347623" cy="360310"/>
              </a:xfrm>
              <a:prstGeom prst="flowChartProcess">
                <a:avLst/>
              </a:prstGeom>
              <a:solidFill>
                <a:schemeClr val="bg1"/>
              </a:solidFill>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Acquisti</a:t>
                </a:r>
              </a:p>
            </p:txBody>
          </p:sp>
        </p:grpSp>
        <p:grpSp>
          <p:nvGrpSpPr>
            <p:cNvPr id="17" name="Group 67"/>
            <p:cNvGrpSpPr>
              <a:grpSpLocks/>
            </p:cNvGrpSpPr>
            <p:nvPr/>
          </p:nvGrpSpPr>
          <p:grpSpPr bwMode="auto">
            <a:xfrm>
              <a:off x="2714612" y="2238305"/>
              <a:ext cx="2393172" cy="2360075"/>
              <a:chOff x="2286143" y="1764526"/>
              <a:chExt cx="2392544" cy="2360093"/>
            </a:xfrm>
          </p:grpSpPr>
          <p:cxnSp>
            <p:nvCxnSpPr>
              <p:cNvPr id="20" name="Elbow Connector 19"/>
              <p:cNvCxnSpPr/>
              <p:nvPr/>
            </p:nvCxnSpPr>
            <p:spPr>
              <a:xfrm rot="5400000">
                <a:off x="2981973" y="2082009"/>
                <a:ext cx="2014246" cy="1380762"/>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sp>
            <p:nvSpPr>
              <p:cNvPr id="5" name="Flowchart: Process 4"/>
              <p:cNvSpPr/>
              <p:nvPr/>
            </p:nvSpPr>
            <p:spPr>
              <a:xfrm>
                <a:off x="2286156" y="3763641"/>
                <a:ext cx="1990202" cy="360310"/>
              </a:xfrm>
              <a:prstGeom prst="flowChartProcess">
                <a:avLst/>
              </a:prstGeom>
              <a:solidFill>
                <a:schemeClr val="bg1"/>
              </a:solidFill>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Produzione</a:t>
                </a:r>
              </a:p>
            </p:txBody>
          </p:sp>
        </p:grpSp>
        <p:grpSp>
          <p:nvGrpSpPr>
            <p:cNvPr id="19" name="Group 68"/>
            <p:cNvGrpSpPr>
              <a:grpSpLocks/>
            </p:cNvGrpSpPr>
            <p:nvPr/>
          </p:nvGrpSpPr>
          <p:grpSpPr bwMode="auto">
            <a:xfrm>
              <a:off x="4929191" y="2167615"/>
              <a:ext cx="1500198" cy="2407015"/>
              <a:chOff x="4490588" y="1693839"/>
              <a:chExt cx="1499998" cy="2407035"/>
            </a:xfrm>
          </p:grpSpPr>
          <p:cxnSp>
            <p:nvCxnSpPr>
              <p:cNvPr id="22" name="Elbow Connector 21"/>
              <p:cNvCxnSpPr/>
              <p:nvPr/>
            </p:nvCxnSpPr>
            <p:spPr>
              <a:xfrm rot="16200000" flipH="1">
                <a:off x="3875521" y="2486684"/>
                <a:ext cx="2158689" cy="573010"/>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sp>
            <p:nvSpPr>
              <p:cNvPr id="6" name="Flowchart: Process 5"/>
              <p:cNvSpPr/>
              <p:nvPr/>
            </p:nvSpPr>
            <p:spPr>
              <a:xfrm>
                <a:off x="4490584" y="3739837"/>
                <a:ext cx="1499986" cy="360311"/>
              </a:xfrm>
              <a:prstGeom prst="flowChartProcess">
                <a:avLst/>
              </a:prstGeom>
              <a:solidFill>
                <a:schemeClr val="bg1"/>
              </a:solidFill>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Logistica </a:t>
                </a:r>
              </a:p>
            </p:txBody>
          </p:sp>
        </p:grpSp>
        <p:grpSp>
          <p:nvGrpSpPr>
            <p:cNvPr id="21" name="Group 70"/>
            <p:cNvGrpSpPr>
              <a:grpSpLocks/>
            </p:cNvGrpSpPr>
            <p:nvPr/>
          </p:nvGrpSpPr>
          <p:grpSpPr bwMode="auto">
            <a:xfrm>
              <a:off x="1285875" y="4595946"/>
              <a:ext cx="2424107" cy="1895632"/>
              <a:chOff x="1285852" y="4122183"/>
              <a:chExt cx="2424601" cy="1895644"/>
            </a:xfrm>
          </p:grpSpPr>
          <p:cxnSp>
            <p:nvCxnSpPr>
              <p:cNvPr id="39" name="Shape 38"/>
              <p:cNvCxnSpPr/>
              <p:nvPr/>
            </p:nvCxnSpPr>
            <p:spPr>
              <a:xfrm rot="5400000">
                <a:off x="2027644" y="4023641"/>
                <a:ext cx="1584094" cy="1781537"/>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sp>
            <p:nvSpPr>
              <p:cNvPr id="13" name="Flowchart: Process 12"/>
              <p:cNvSpPr/>
              <p:nvPr/>
            </p:nvSpPr>
            <p:spPr>
              <a:xfrm>
                <a:off x="1285853" y="5657251"/>
                <a:ext cx="1286137" cy="360310"/>
              </a:xfrm>
              <a:prstGeom prst="flowChartProcess">
                <a:avLst/>
              </a:prstGeom>
              <a:solidFill>
                <a:schemeClr val="bg1"/>
              </a:solidFill>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Linea 1</a:t>
                </a:r>
              </a:p>
            </p:txBody>
          </p:sp>
        </p:grpSp>
        <p:grpSp>
          <p:nvGrpSpPr>
            <p:cNvPr id="23" name="Group 71"/>
            <p:cNvGrpSpPr>
              <a:grpSpLocks/>
            </p:cNvGrpSpPr>
            <p:nvPr/>
          </p:nvGrpSpPr>
          <p:grpSpPr bwMode="auto">
            <a:xfrm>
              <a:off x="2714625" y="4598380"/>
              <a:ext cx="1285875" cy="1902455"/>
              <a:chOff x="2714610" y="4124611"/>
              <a:chExt cx="1285883" cy="1902466"/>
            </a:xfrm>
          </p:grpSpPr>
          <p:cxnSp>
            <p:nvCxnSpPr>
              <p:cNvPr id="42" name="Elbow Connector 41"/>
              <p:cNvCxnSpPr>
                <a:stCxn id="5" idx="2"/>
              </p:cNvCxnSpPr>
              <p:nvPr/>
            </p:nvCxnSpPr>
            <p:spPr>
              <a:xfrm rot="5400000">
                <a:off x="2736162" y="4734220"/>
                <a:ext cx="1584093" cy="363540"/>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sp>
            <p:nvSpPr>
              <p:cNvPr id="14" name="Flowchart: Process 13"/>
              <p:cNvSpPr/>
              <p:nvPr/>
            </p:nvSpPr>
            <p:spPr>
              <a:xfrm>
                <a:off x="2714610" y="5666767"/>
                <a:ext cx="1285883" cy="360310"/>
              </a:xfrm>
              <a:prstGeom prst="flowChartProcess">
                <a:avLst/>
              </a:prstGeom>
              <a:solidFill>
                <a:schemeClr val="bg1"/>
              </a:solidFill>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Linea 2</a:t>
                </a:r>
              </a:p>
            </p:txBody>
          </p:sp>
        </p:grpSp>
        <p:grpSp>
          <p:nvGrpSpPr>
            <p:cNvPr id="25" name="Group 73"/>
            <p:cNvGrpSpPr>
              <a:grpSpLocks/>
            </p:cNvGrpSpPr>
            <p:nvPr/>
          </p:nvGrpSpPr>
          <p:grpSpPr bwMode="auto">
            <a:xfrm>
              <a:off x="3709981" y="4646067"/>
              <a:ext cx="2295540" cy="1854766"/>
              <a:chOff x="3705640" y="4303918"/>
              <a:chExt cx="2295043" cy="1854780"/>
            </a:xfrm>
          </p:grpSpPr>
          <p:sp>
            <p:nvSpPr>
              <p:cNvPr id="15" name="Flowchart: Process 14"/>
              <p:cNvSpPr/>
              <p:nvPr/>
            </p:nvSpPr>
            <p:spPr>
              <a:xfrm>
                <a:off x="4143702" y="5798389"/>
                <a:ext cx="1856972" cy="360311"/>
              </a:xfrm>
              <a:prstGeom prst="flowChartProcess">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Verniciatura </a:t>
                </a:r>
              </a:p>
            </p:txBody>
          </p:sp>
          <p:cxnSp>
            <p:nvCxnSpPr>
              <p:cNvPr id="44" name="Elbow Connector 43"/>
              <p:cNvCxnSpPr/>
              <p:nvPr/>
            </p:nvCxnSpPr>
            <p:spPr>
              <a:xfrm rot="16200000" flipH="1">
                <a:off x="3653217" y="4355611"/>
                <a:ext cx="1471400" cy="1366540"/>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grpSp>
        <p:grpSp>
          <p:nvGrpSpPr>
            <p:cNvPr id="26" name="Group 72"/>
            <p:cNvGrpSpPr>
              <a:grpSpLocks/>
            </p:cNvGrpSpPr>
            <p:nvPr/>
          </p:nvGrpSpPr>
          <p:grpSpPr bwMode="auto">
            <a:xfrm>
              <a:off x="3702869" y="4643256"/>
              <a:ext cx="4600732" cy="1845327"/>
              <a:chOff x="3627110" y="4172294"/>
              <a:chExt cx="4600161" cy="1845339"/>
            </a:xfrm>
          </p:grpSpPr>
          <p:cxnSp>
            <p:nvCxnSpPr>
              <p:cNvPr id="46" name="Elbow Connector 45"/>
              <p:cNvCxnSpPr/>
              <p:nvPr/>
            </p:nvCxnSpPr>
            <p:spPr>
              <a:xfrm rot="16200000" flipH="1">
                <a:off x="4624721" y="3175939"/>
                <a:ext cx="1474571" cy="3468255"/>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sp>
            <p:nvSpPr>
              <p:cNvPr id="16" name="Flowchart: Process 15"/>
              <p:cNvSpPr/>
              <p:nvPr/>
            </p:nvSpPr>
            <p:spPr>
              <a:xfrm>
                <a:off x="6013594" y="5656876"/>
                <a:ext cx="2214287" cy="360310"/>
              </a:xfrm>
              <a:prstGeom prst="flowChartProcess">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Montaggio </a:t>
                </a:r>
              </a:p>
            </p:txBody>
          </p:sp>
        </p:grpSp>
        <p:grpSp>
          <p:nvGrpSpPr>
            <p:cNvPr id="27" name="Group 74"/>
            <p:cNvGrpSpPr>
              <a:grpSpLocks/>
            </p:cNvGrpSpPr>
            <p:nvPr/>
          </p:nvGrpSpPr>
          <p:grpSpPr bwMode="auto">
            <a:xfrm>
              <a:off x="142876" y="2116817"/>
              <a:ext cx="4957551" cy="1050629"/>
              <a:chOff x="71406" y="1643037"/>
              <a:chExt cx="4957584" cy="1050637"/>
            </a:xfrm>
          </p:grpSpPr>
          <p:sp>
            <p:nvSpPr>
              <p:cNvPr id="8" name="Flowchart: Process 7"/>
              <p:cNvSpPr/>
              <p:nvPr/>
            </p:nvSpPr>
            <p:spPr>
              <a:xfrm>
                <a:off x="428596" y="1643049"/>
                <a:ext cx="2500328" cy="357135"/>
              </a:xfrm>
              <a:prstGeom prst="flowChartProcess">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Amministrazione </a:t>
                </a:r>
              </a:p>
            </p:txBody>
          </p:sp>
          <p:sp>
            <p:nvSpPr>
              <p:cNvPr id="9" name="Flowchart: Process 8"/>
              <p:cNvSpPr/>
              <p:nvPr/>
            </p:nvSpPr>
            <p:spPr>
              <a:xfrm>
                <a:off x="71406" y="2333511"/>
                <a:ext cx="1928825" cy="360311"/>
              </a:xfrm>
              <a:prstGeom prst="flowChartProcess">
                <a:avLst/>
              </a:prstGeom>
            </p:spPr>
            <p:style>
              <a:lnRef idx="2">
                <a:schemeClr val="accent2"/>
              </a:lnRef>
              <a:fillRef idx="1">
                <a:schemeClr val="lt1"/>
              </a:fillRef>
              <a:effectRef idx="0">
                <a:schemeClr val="accent2"/>
              </a:effectRef>
              <a:fontRef idx="minor">
                <a:schemeClr val="dk1"/>
              </a:fontRef>
            </p:style>
            <p:txBody>
              <a:bodyPr anchor="ctr"/>
              <a:lstStyle/>
              <a:p>
                <a:pPr algn="ctr"/>
                <a:r>
                  <a:rPr lang="it-IT" sz="2400">
                    <a:solidFill>
                      <a:schemeClr val="tx1"/>
                    </a:solidFill>
                    <a:latin typeface="Helvetica" pitchFamily="34" charset="0"/>
                    <a:cs typeface="Arial" pitchFamily="34" charset="0"/>
                  </a:rPr>
                  <a:t>Contabilità </a:t>
                </a:r>
              </a:p>
            </p:txBody>
          </p:sp>
          <p:sp>
            <p:nvSpPr>
              <p:cNvPr id="11" name="Flowchart: Process 10"/>
              <p:cNvSpPr/>
              <p:nvPr/>
            </p:nvSpPr>
            <p:spPr>
              <a:xfrm>
                <a:off x="2071669" y="2285893"/>
                <a:ext cx="2357453" cy="360311"/>
              </a:xfrm>
              <a:prstGeom prst="flowChartProcess">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Controllo</a:t>
                </a:r>
              </a:p>
            </p:txBody>
          </p:sp>
          <p:cxnSp>
            <p:nvCxnSpPr>
              <p:cNvPr id="28" name="Elbow Connector 27"/>
              <p:cNvCxnSpPr/>
              <p:nvPr/>
            </p:nvCxnSpPr>
            <p:spPr>
              <a:xfrm rot="5400000">
                <a:off x="1262064" y="1738221"/>
                <a:ext cx="333327" cy="857255"/>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cxnSp>
            <p:nvCxnSpPr>
              <p:cNvPr id="32" name="Elbow Connector 31"/>
              <p:cNvCxnSpPr/>
              <p:nvPr/>
            </p:nvCxnSpPr>
            <p:spPr>
              <a:xfrm rot="16200000" flipH="1">
                <a:off x="2607469" y="1297689"/>
                <a:ext cx="214282" cy="1714511"/>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cxnSp>
            <p:nvCxnSpPr>
              <p:cNvPr id="62" name="Straight Connector 61"/>
              <p:cNvCxnSpPr/>
              <p:nvPr/>
            </p:nvCxnSpPr>
            <p:spPr>
              <a:xfrm>
                <a:off x="2941624" y="1857330"/>
                <a:ext cx="2087576" cy="0"/>
              </a:xfrm>
              <a:prstGeom prst="line">
                <a:avLst/>
              </a:prstGeom>
            </p:spPr>
            <p:style>
              <a:lnRef idx="2">
                <a:schemeClr val="accent2"/>
              </a:lnRef>
              <a:fillRef idx="1">
                <a:schemeClr val="lt1"/>
              </a:fillRef>
              <a:effectRef idx="0">
                <a:schemeClr val="accent2"/>
              </a:effectRef>
              <a:fontRef idx="minor">
                <a:schemeClr val="dk1"/>
              </a:fontRef>
            </p:style>
          </p:cxnSp>
        </p:grpSp>
        <p:grpSp>
          <p:nvGrpSpPr>
            <p:cNvPr id="29" name="Group 75"/>
            <p:cNvGrpSpPr>
              <a:grpSpLocks/>
            </p:cNvGrpSpPr>
            <p:nvPr/>
          </p:nvGrpSpPr>
          <p:grpSpPr bwMode="auto">
            <a:xfrm>
              <a:off x="428596" y="4916940"/>
              <a:ext cx="3286148" cy="285748"/>
              <a:chOff x="428564" y="4443179"/>
              <a:chExt cx="3286168" cy="285750"/>
            </a:xfrm>
          </p:grpSpPr>
          <p:sp>
            <p:nvSpPr>
              <p:cNvPr id="12" name="Flowchart: Process 11"/>
              <p:cNvSpPr/>
              <p:nvPr/>
            </p:nvSpPr>
            <p:spPr>
              <a:xfrm>
                <a:off x="428594" y="4442991"/>
                <a:ext cx="2143137" cy="285708"/>
              </a:xfrm>
              <a:prstGeom prst="flowChartProcess">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Ufficio tecnico</a:t>
                </a:r>
              </a:p>
            </p:txBody>
          </p:sp>
          <p:cxnSp>
            <p:nvCxnSpPr>
              <p:cNvPr id="65" name="Straight Connector 64"/>
              <p:cNvCxnSpPr/>
              <p:nvPr/>
            </p:nvCxnSpPr>
            <p:spPr>
              <a:xfrm>
                <a:off x="2571731" y="4585845"/>
                <a:ext cx="1143007" cy="1587"/>
              </a:xfrm>
              <a:prstGeom prst="line">
                <a:avLst/>
              </a:prstGeom>
            </p:spPr>
            <p:style>
              <a:lnRef idx="2">
                <a:schemeClr val="accent2"/>
              </a:lnRef>
              <a:fillRef idx="1">
                <a:schemeClr val="lt1"/>
              </a:fillRef>
              <a:effectRef idx="0">
                <a:schemeClr val="accent2"/>
              </a:effectRef>
              <a:fontRef idx="minor">
                <a:schemeClr val="dk1"/>
              </a:fontRef>
            </p:style>
          </p:cxnSp>
        </p:grpSp>
        <p:grpSp>
          <p:nvGrpSpPr>
            <p:cNvPr id="30" name="Group 69"/>
            <p:cNvGrpSpPr>
              <a:grpSpLocks/>
            </p:cNvGrpSpPr>
            <p:nvPr/>
          </p:nvGrpSpPr>
          <p:grpSpPr bwMode="auto">
            <a:xfrm>
              <a:off x="5107784" y="2113256"/>
              <a:ext cx="3536152" cy="2469016"/>
              <a:chOff x="4893056" y="1642282"/>
              <a:chExt cx="3536597" cy="2469040"/>
            </a:xfrm>
          </p:grpSpPr>
          <p:cxnSp>
            <p:nvCxnSpPr>
              <p:cNvPr id="24" name="Elbow Connector 23"/>
              <p:cNvCxnSpPr/>
              <p:nvPr/>
            </p:nvCxnSpPr>
            <p:spPr>
              <a:xfrm rot="16200000" flipH="1">
                <a:off x="5010847" y="1525679"/>
                <a:ext cx="2266626" cy="2500627"/>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sp>
            <p:nvSpPr>
              <p:cNvPr id="7" name="Flowchart: Process 6"/>
              <p:cNvSpPr/>
              <p:nvPr/>
            </p:nvSpPr>
            <p:spPr>
              <a:xfrm>
                <a:off x="6357705" y="3750579"/>
                <a:ext cx="2071948" cy="360310"/>
              </a:xfrm>
              <a:prstGeom prst="flowChartProcess">
                <a:avLst/>
              </a:prstGeom>
              <a:solidFill>
                <a:schemeClr val="bg1"/>
              </a:solidFill>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solidFill>
                      <a:schemeClr val="tx1"/>
                    </a:solidFill>
                    <a:latin typeface="Helvetica"/>
                    <a:cs typeface="Arial" charset="0"/>
                  </a:rPr>
                  <a:t>Commerciale </a:t>
                </a:r>
              </a:p>
            </p:txBody>
          </p:sp>
        </p:grpSp>
        <p:sp>
          <p:nvSpPr>
            <p:cNvPr id="3" name="Flowchart: Process 2"/>
            <p:cNvSpPr/>
            <p:nvPr/>
          </p:nvSpPr>
          <p:spPr>
            <a:xfrm>
              <a:off x="3143250" y="1794615"/>
              <a:ext cx="3929062" cy="360308"/>
            </a:xfrm>
            <a:prstGeom prst="flowChartProcess">
              <a:avLst/>
            </a:prstGeom>
            <a:solidFill>
              <a:schemeClr val="bg1"/>
            </a:solidFill>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Direzione generale</a:t>
              </a:r>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7410" name="Content Placeholder 2"/>
          <p:cNvSpPr>
            <a:spLocks noGrp="1"/>
          </p:cNvSpPr>
          <p:nvPr>
            <p:ph idx="1"/>
          </p:nvPr>
        </p:nvSpPr>
        <p:spPr bwMode="auto">
          <a:xfrm>
            <a:off x="290513" y="1785938"/>
            <a:ext cx="8281987" cy="4643437"/>
          </a:xfrm>
          <a:noFill/>
          <a:ln>
            <a:miter lim="800000"/>
            <a:headEnd/>
            <a:tailEnd/>
          </a:ln>
        </p:spPr>
        <p:txBody>
          <a:bodyPr wrap="square" numCol="1" anchor="t" anchorCtr="0" compatLnSpc="1">
            <a:prstTxWarp prst="textNoShape">
              <a:avLst/>
            </a:prstTxWarp>
          </a:bodyPr>
          <a:lstStyle/>
          <a:p>
            <a:pPr>
              <a:buFont typeface="Arial" pitchFamily="34" charset="0"/>
              <a:buNone/>
            </a:pPr>
            <a:r>
              <a:rPr sz="2800" i="1">
                <a:latin typeface="Calibri" pitchFamily="34" charset="0"/>
                <a:cs typeface="Calibri" pitchFamily="34" charset="0"/>
              </a:rPr>
              <a:t>Vantaggi</a:t>
            </a:r>
            <a:r>
              <a:rPr sz="2800" i="1" smtClean="0">
                <a:latin typeface="Calibri" pitchFamily="34" charset="0"/>
                <a:cs typeface="Calibri" pitchFamily="34" charset="0"/>
              </a:rPr>
              <a:t>:</a:t>
            </a:r>
            <a:endParaRPr lang="it-IT" sz="2800" i="1" dirty="0" smtClean="0">
              <a:latin typeface="Calibri" pitchFamily="34" charset="0"/>
              <a:cs typeface="Calibri" pitchFamily="34" charset="0"/>
            </a:endParaRPr>
          </a:p>
          <a:p>
            <a:pPr>
              <a:buFont typeface="Arial" pitchFamily="34" charset="0"/>
              <a:buNone/>
            </a:pPr>
            <a:endParaRPr sz="2800" i="1">
              <a:latin typeface="Calibri" pitchFamily="34" charset="0"/>
              <a:cs typeface="Calibri" pitchFamily="34" charset="0"/>
            </a:endParaRPr>
          </a:p>
          <a:p>
            <a:pPr lvl="1"/>
            <a:r>
              <a:rPr>
                <a:latin typeface="Calibri" pitchFamily="34" charset="0"/>
                <a:cs typeface="Calibri" pitchFamily="34" charset="0"/>
              </a:rPr>
              <a:t>Economie delle risorse specialistiche</a:t>
            </a:r>
          </a:p>
          <a:p>
            <a:pPr lvl="1"/>
            <a:r>
              <a:rPr>
                <a:latin typeface="Calibri" pitchFamily="34" charset="0"/>
                <a:cs typeface="Calibri" pitchFamily="34" charset="0"/>
              </a:rPr>
              <a:t>Sviluppo di conoscenze e capacità approfondite</a:t>
            </a:r>
          </a:p>
          <a:p>
            <a:pPr lvl="1"/>
            <a:r>
              <a:rPr>
                <a:latin typeface="Calibri" pitchFamily="34" charset="0"/>
                <a:cs typeface="Calibri" pitchFamily="34" charset="0"/>
              </a:rPr>
              <a:t>Conseguimento di obiettivi funzionali</a:t>
            </a:r>
          </a:p>
          <a:p>
            <a:pPr lvl="1"/>
            <a:r>
              <a:rPr>
                <a:latin typeface="Calibri" pitchFamily="34" charset="0"/>
                <a:cs typeface="Calibri" pitchFamily="34" charset="0"/>
              </a:rPr>
              <a:t>Ideale per uno o pochi prodotti</a:t>
            </a:r>
          </a:p>
          <a:p>
            <a:pPr lvl="1"/>
            <a:r>
              <a:rPr>
                <a:latin typeface="Calibri" pitchFamily="34" charset="0"/>
                <a:cs typeface="Calibri" pitchFamily="34" charset="0"/>
              </a:rPr>
              <a:t>Controllo centralizzato, accentramento delle responsabilità</a:t>
            </a:r>
          </a:p>
          <a:p>
            <a:pPr lvl="1"/>
            <a:r>
              <a:rPr>
                <a:latin typeface="Calibri" pitchFamily="34" charset="0"/>
                <a:cs typeface="Calibri" pitchFamily="34" charset="0"/>
              </a:rPr>
              <a:t>Buone possibilità di sviluppo funzionale</a:t>
            </a:r>
          </a:p>
          <a:p>
            <a:pPr lvl="1"/>
            <a:r>
              <a:rPr>
                <a:latin typeface="Calibri" pitchFamily="34" charset="0"/>
                <a:cs typeface="Calibri" pitchFamily="34" charset="0"/>
              </a:rPr>
              <a:t>Buona flessibilità operativa</a:t>
            </a:r>
          </a:p>
        </p:txBody>
      </p:sp>
      <p:sp>
        <p:nvSpPr>
          <p:cNvPr id="17411" name="Title 1"/>
          <p:cNvSpPr>
            <a:spLocks noGrp="1"/>
          </p:cNvSpPr>
          <p:nvPr>
            <p:ph type="title"/>
          </p:nvPr>
        </p:nvSpPr>
        <p:spPr>
          <a:xfrm>
            <a:off x="457200" y="274638"/>
            <a:ext cx="6059488" cy="796908"/>
          </a:xfrm>
        </p:spPr>
        <p:txBody>
          <a:bodyPr>
            <a:normAutofit/>
          </a:bodyPr>
          <a:lstStyle/>
          <a:p>
            <a:r>
              <a:rPr lang="it-IT" sz="3200" dirty="0" smtClean="0">
                <a:latin typeface="Tahoma" pitchFamily="34" charset="0"/>
                <a:ea typeface="Tahoma" pitchFamily="34" charset="0"/>
                <a:cs typeface="Tahoma" pitchFamily="34" charset="0"/>
              </a:rPr>
              <a:t>La struttura funzionale</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434" name="Content Placeholder 2"/>
          <p:cNvSpPr>
            <a:spLocks noGrp="1"/>
          </p:cNvSpPr>
          <p:nvPr>
            <p:ph idx="1"/>
          </p:nvPr>
        </p:nvSpPr>
        <p:spPr bwMode="auto">
          <a:xfrm>
            <a:off x="107950" y="1928813"/>
            <a:ext cx="8567738" cy="4022725"/>
          </a:xfrm>
          <a:noFill/>
          <a:ln>
            <a:miter lim="800000"/>
            <a:headEnd/>
            <a:tailEnd/>
          </a:ln>
        </p:spPr>
        <p:txBody>
          <a:bodyPr wrap="square" numCol="1" anchor="t" anchorCtr="0" compatLnSpc="1">
            <a:prstTxWarp prst="textNoShape">
              <a:avLst/>
            </a:prstTxWarp>
          </a:bodyPr>
          <a:lstStyle/>
          <a:p>
            <a:pPr>
              <a:buFont typeface="Arial" pitchFamily="34" charset="0"/>
              <a:buNone/>
            </a:pPr>
            <a:r>
              <a:rPr sz="2800" i="1">
                <a:latin typeface="Calibri" pitchFamily="34" charset="0"/>
                <a:cs typeface="Calibri" pitchFamily="34" charset="0"/>
              </a:rPr>
              <a:t>Svantaggi</a:t>
            </a:r>
            <a:r>
              <a:rPr i="1" smtClean="0">
                <a:latin typeface="Calibri" pitchFamily="34" charset="0"/>
                <a:cs typeface="Calibri" pitchFamily="34" charset="0"/>
              </a:rPr>
              <a:t>:</a:t>
            </a:r>
            <a:endParaRPr lang="it-IT" i="1" dirty="0" smtClean="0">
              <a:latin typeface="Calibri" pitchFamily="34" charset="0"/>
              <a:cs typeface="Calibri" pitchFamily="34" charset="0"/>
            </a:endParaRPr>
          </a:p>
          <a:p>
            <a:pPr>
              <a:buFont typeface="Arial" pitchFamily="34" charset="0"/>
              <a:buNone/>
            </a:pPr>
            <a:endParaRPr i="1">
              <a:latin typeface="Calibri" pitchFamily="34" charset="0"/>
              <a:cs typeface="Calibri" pitchFamily="34" charset="0"/>
            </a:endParaRPr>
          </a:p>
          <a:p>
            <a:pPr lvl="1"/>
            <a:r>
              <a:rPr>
                <a:latin typeface="Calibri" pitchFamily="34" charset="0"/>
                <a:cs typeface="Calibri" pitchFamily="34" charset="0"/>
              </a:rPr>
              <a:t>Tempo di risposta lento a fronte di cambiamenti ambientali</a:t>
            </a:r>
          </a:p>
          <a:p>
            <a:pPr lvl="1"/>
            <a:r>
              <a:rPr>
                <a:latin typeface="Calibri" pitchFamily="34" charset="0"/>
                <a:cs typeface="Calibri" pitchFamily="34" charset="0"/>
              </a:rPr>
              <a:t>Accumulo di decisioni al vertice e sovraccarico della gerarchia</a:t>
            </a:r>
          </a:p>
          <a:p>
            <a:pPr lvl="1"/>
            <a:r>
              <a:rPr>
                <a:latin typeface="Calibri" pitchFamily="34" charset="0"/>
                <a:cs typeface="Calibri" pitchFamily="34" charset="0"/>
              </a:rPr>
              <a:t>Scarso coordinamento orizzontale </a:t>
            </a:r>
          </a:p>
          <a:p>
            <a:pPr lvl="1"/>
            <a:r>
              <a:rPr>
                <a:latin typeface="Calibri" pitchFamily="34" charset="0"/>
                <a:cs typeface="Calibri" pitchFamily="34" charset="0"/>
              </a:rPr>
              <a:t>Minore innovazione</a:t>
            </a:r>
          </a:p>
          <a:p>
            <a:pPr lvl="1"/>
            <a:r>
              <a:rPr>
                <a:latin typeface="Calibri" pitchFamily="34" charset="0"/>
                <a:cs typeface="Calibri" pitchFamily="34" charset="0"/>
              </a:rPr>
              <a:t>Visione ristretta degli obiettivi organizzativi</a:t>
            </a:r>
          </a:p>
          <a:p>
            <a:pPr lvl="1"/>
            <a:r>
              <a:rPr>
                <a:latin typeface="Calibri" pitchFamily="34" charset="0"/>
                <a:cs typeface="Calibri" pitchFamily="34" charset="0"/>
              </a:rPr>
              <a:t>Scarso sviluppo delle competenze manageriali integrate</a:t>
            </a:r>
          </a:p>
        </p:txBody>
      </p:sp>
      <p:sp>
        <p:nvSpPr>
          <p:cNvPr id="18435" name="Title 1"/>
          <p:cNvSpPr>
            <a:spLocks noGrp="1"/>
          </p:cNvSpPr>
          <p:nvPr>
            <p:ph type="title"/>
          </p:nvPr>
        </p:nvSpPr>
        <p:spPr>
          <a:xfrm>
            <a:off x="457200" y="274639"/>
            <a:ext cx="6043613" cy="939784"/>
          </a:xfrm>
        </p:spPr>
        <p:txBody>
          <a:bodyPr>
            <a:normAutofit/>
          </a:bodyPr>
          <a:lstStyle/>
          <a:p>
            <a:r>
              <a:rPr lang="it-IT" sz="3200" dirty="0" smtClean="0">
                <a:latin typeface="Tahoma" pitchFamily="34" charset="0"/>
                <a:ea typeface="Tahoma" pitchFamily="34" charset="0"/>
                <a:cs typeface="Tahoma" pitchFamily="34" charset="0"/>
              </a:rPr>
              <a:t>La struttura funzionale</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274638"/>
            <a:ext cx="6059488" cy="939784"/>
          </a:xfrm>
        </p:spPr>
        <p:txBody>
          <a:bodyPr>
            <a:normAutofit/>
          </a:bodyPr>
          <a:lstStyle/>
          <a:p>
            <a:r>
              <a:rPr lang="it-IT" sz="3200" dirty="0" smtClean="0">
                <a:latin typeface="Tahoma" pitchFamily="34" charset="0"/>
                <a:ea typeface="Tahoma" pitchFamily="34" charset="0"/>
                <a:cs typeface="Tahoma" pitchFamily="34" charset="0"/>
              </a:rPr>
              <a:t>La struttura divisionale</a:t>
            </a:r>
          </a:p>
        </p:txBody>
      </p:sp>
      <p:grpSp>
        <p:nvGrpSpPr>
          <p:cNvPr id="2" name="Gruppo 66"/>
          <p:cNvGrpSpPr>
            <a:grpSpLocks/>
          </p:cNvGrpSpPr>
          <p:nvPr/>
        </p:nvGrpSpPr>
        <p:grpSpPr bwMode="auto">
          <a:xfrm>
            <a:off x="214313" y="1714500"/>
            <a:ext cx="8358187" cy="4714875"/>
            <a:chOff x="214313" y="1714493"/>
            <a:chExt cx="8358215" cy="4714903"/>
          </a:xfrm>
        </p:grpSpPr>
        <p:sp>
          <p:nvSpPr>
            <p:cNvPr id="4" name="Rectangle 3"/>
            <p:cNvSpPr/>
            <p:nvPr/>
          </p:nvSpPr>
          <p:spPr>
            <a:xfrm>
              <a:off x="3429011" y="1714493"/>
              <a:ext cx="1714506" cy="642942"/>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Direzione generale</a:t>
              </a:r>
            </a:p>
          </p:txBody>
        </p:sp>
        <p:grpSp>
          <p:nvGrpSpPr>
            <p:cNvPr id="3" name="Group 51"/>
            <p:cNvGrpSpPr>
              <a:grpSpLocks/>
            </p:cNvGrpSpPr>
            <p:nvPr/>
          </p:nvGrpSpPr>
          <p:grpSpPr bwMode="auto">
            <a:xfrm>
              <a:off x="285750" y="2357429"/>
              <a:ext cx="8286778" cy="1071590"/>
              <a:chOff x="285720" y="2071650"/>
              <a:chExt cx="8286836" cy="1071598"/>
            </a:xfrm>
          </p:grpSpPr>
          <p:sp>
            <p:nvSpPr>
              <p:cNvPr id="5" name="Rectangle 4"/>
              <p:cNvSpPr/>
              <p:nvPr/>
            </p:nvSpPr>
            <p:spPr>
              <a:xfrm>
                <a:off x="285720" y="2500287"/>
                <a:ext cx="1714518" cy="642945"/>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Divisione prodotto 1</a:t>
                </a:r>
              </a:p>
            </p:txBody>
          </p:sp>
          <p:sp>
            <p:nvSpPr>
              <p:cNvPr id="6" name="Rectangle 5"/>
              <p:cNvSpPr/>
              <p:nvPr/>
            </p:nvSpPr>
            <p:spPr>
              <a:xfrm>
                <a:off x="2285991" y="2500287"/>
                <a:ext cx="1714518" cy="642945"/>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Divisione prodotto 2</a:t>
                </a:r>
              </a:p>
            </p:txBody>
          </p:sp>
          <p:sp>
            <p:nvSpPr>
              <p:cNvPr id="7" name="Rectangle 6"/>
              <p:cNvSpPr/>
              <p:nvPr/>
            </p:nvSpPr>
            <p:spPr>
              <a:xfrm>
                <a:off x="7000915" y="2500287"/>
                <a:ext cx="1571641" cy="642945"/>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Divisione prodotto 4</a:t>
                </a:r>
              </a:p>
            </p:txBody>
          </p:sp>
          <p:sp>
            <p:nvSpPr>
              <p:cNvPr id="8" name="Rectangle 7"/>
              <p:cNvSpPr/>
              <p:nvPr/>
            </p:nvSpPr>
            <p:spPr>
              <a:xfrm>
                <a:off x="4643453" y="2500287"/>
                <a:ext cx="1714518" cy="642945"/>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Divisione prodotto 3</a:t>
                </a:r>
              </a:p>
            </p:txBody>
          </p:sp>
          <p:cxnSp>
            <p:nvCxnSpPr>
              <p:cNvPr id="20" name="Shape 19"/>
              <p:cNvCxnSpPr>
                <a:stCxn id="4" idx="2"/>
                <a:endCxn id="5" idx="0"/>
              </p:cNvCxnSpPr>
              <p:nvPr/>
            </p:nvCxnSpPr>
            <p:spPr>
              <a:xfrm rot="5400000">
                <a:off x="2500304" y="714330"/>
                <a:ext cx="428631" cy="3143283"/>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cxnSp>
            <p:nvCxnSpPr>
              <p:cNvPr id="23" name="Elbow Connector 22"/>
              <p:cNvCxnSpPr>
                <a:stCxn id="4" idx="2"/>
                <a:endCxn id="6" idx="0"/>
              </p:cNvCxnSpPr>
              <p:nvPr/>
            </p:nvCxnSpPr>
            <p:spPr>
              <a:xfrm rot="5400000">
                <a:off x="3500440" y="1714466"/>
                <a:ext cx="428631" cy="1143012"/>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cxnSp>
            <p:nvCxnSpPr>
              <p:cNvPr id="25" name="Elbow Connector 24"/>
              <p:cNvCxnSpPr>
                <a:stCxn id="4" idx="2"/>
                <a:endCxn id="8" idx="0"/>
              </p:cNvCxnSpPr>
              <p:nvPr/>
            </p:nvCxnSpPr>
            <p:spPr>
              <a:xfrm rot="16200000" flipH="1">
                <a:off x="4679171" y="1678746"/>
                <a:ext cx="428631" cy="1214451"/>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cxnSp>
            <p:nvCxnSpPr>
              <p:cNvPr id="27" name="Elbow Connector 26"/>
              <p:cNvCxnSpPr>
                <a:stCxn id="4" idx="2"/>
                <a:endCxn id="7" idx="0"/>
              </p:cNvCxnSpPr>
              <p:nvPr/>
            </p:nvCxnSpPr>
            <p:spPr>
              <a:xfrm rot="16200000" flipH="1">
                <a:off x="5822183" y="535735"/>
                <a:ext cx="428631" cy="3500474"/>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grpSp>
        <p:grpSp>
          <p:nvGrpSpPr>
            <p:cNvPr id="13" name="Group 52"/>
            <p:cNvGrpSpPr>
              <a:grpSpLocks/>
            </p:cNvGrpSpPr>
            <p:nvPr/>
          </p:nvGrpSpPr>
          <p:grpSpPr bwMode="auto">
            <a:xfrm>
              <a:off x="214313" y="3429019"/>
              <a:ext cx="6786579" cy="1071562"/>
              <a:chOff x="214282" y="3143250"/>
              <a:chExt cx="6786627" cy="1071570"/>
            </a:xfrm>
          </p:grpSpPr>
          <p:sp>
            <p:nvSpPr>
              <p:cNvPr id="9" name="Rectangle 8"/>
              <p:cNvSpPr/>
              <p:nvPr/>
            </p:nvSpPr>
            <p:spPr>
              <a:xfrm>
                <a:off x="214282" y="3571865"/>
                <a:ext cx="1571641" cy="642946"/>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Direzione acquisti</a:t>
                </a:r>
              </a:p>
            </p:txBody>
          </p:sp>
          <p:sp>
            <p:nvSpPr>
              <p:cNvPr id="10" name="Rectangle 9"/>
              <p:cNvSpPr/>
              <p:nvPr/>
            </p:nvSpPr>
            <p:spPr>
              <a:xfrm>
                <a:off x="1857361" y="3571865"/>
                <a:ext cx="1714518" cy="642946"/>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Direzione produzione </a:t>
                </a:r>
              </a:p>
            </p:txBody>
          </p:sp>
          <p:sp>
            <p:nvSpPr>
              <p:cNvPr id="11" name="Rectangle 10"/>
              <p:cNvSpPr/>
              <p:nvPr/>
            </p:nvSpPr>
            <p:spPr>
              <a:xfrm>
                <a:off x="3714756" y="3571865"/>
                <a:ext cx="1500204" cy="642946"/>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Direzione vendite</a:t>
                </a:r>
              </a:p>
            </p:txBody>
          </p:sp>
          <p:sp>
            <p:nvSpPr>
              <p:cNvPr id="12" name="Rectangle 11"/>
              <p:cNvSpPr/>
              <p:nvPr/>
            </p:nvSpPr>
            <p:spPr>
              <a:xfrm>
                <a:off x="5357836" y="3571865"/>
                <a:ext cx="1643079" cy="642946"/>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Direzione personale</a:t>
                </a:r>
              </a:p>
            </p:txBody>
          </p:sp>
          <p:cxnSp>
            <p:nvCxnSpPr>
              <p:cNvPr id="29" name="Elbow Connector 28"/>
              <p:cNvCxnSpPr>
                <a:stCxn id="6" idx="2"/>
                <a:endCxn id="9" idx="0"/>
              </p:cNvCxnSpPr>
              <p:nvPr/>
            </p:nvCxnSpPr>
            <p:spPr>
              <a:xfrm rot="5400000">
                <a:off x="1857361" y="2285976"/>
                <a:ext cx="428631" cy="2143147"/>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cxnSp>
            <p:nvCxnSpPr>
              <p:cNvPr id="33" name="Elbow Connector 32"/>
              <p:cNvCxnSpPr>
                <a:stCxn id="6" idx="2"/>
                <a:endCxn id="10" idx="0"/>
              </p:cNvCxnSpPr>
              <p:nvPr/>
            </p:nvCxnSpPr>
            <p:spPr>
              <a:xfrm rot="5400000">
                <a:off x="2714620" y="3143235"/>
                <a:ext cx="428631" cy="428629"/>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cxnSp>
            <p:nvCxnSpPr>
              <p:cNvPr id="35" name="Elbow Connector 34"/>
              <p:cNvCxnSpPr>
                <a:stCxn id="6" idx="2"/>
                <a:endCxn id="11" idx="0"/>
              </p:cNvCxnSpPr>
              <p:nvPr/>
            </p:nvCxnSpPr>
            <p:spPr>
              <a:xfrm rot="16200000" flipH="1">
                <a:off x="3589341" y="2697143"/>
                <a:ext cx="428631" cy="1320814"/>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cxnSp>
            <p:nvCxnSpPr>
              <p:cNvPr id="37" name="Elbow Connector 36"/>
              <p:cNvCxnSpPr>
                <a:stCxn id="6" idx="2"/>
                <a:endCxn id="12" idx="0"/>
              </p:cNvCxnSpPr>
              <p:nvPr/>
            </p:nvCxnSpPr>
            <p:spPr>
              <a:xfrm rot="16200000" flipH="1">
                <a:off x="4446600" y="1839884"/>
                <a:ext cx="428631" cy="3035332"/>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grpSp>
        <p:grpSp>
          <p:nvGrpSpPr>
            <p:cNvPr id="14" name="Group 53"/>
            <p:cNvGrpSpPr>
              <a:grpSpLocks/>
            </p:cNvGrpSpPr>
            <p:nvPr/>
          </p:nvGrpSpPr>
          <p:grpSpPr bwMode="auto">
            <a:xfrm>
              <a:off x="714349" y="3429019"/>
              <a:ext cx="7858179" cy="3000377"/>
              <a:chOff x="714419" y="3143246"/>
              <a:chExt cx="7858141" cy="3000397"/>
            </a:xfrm>
          </p:grpSpPr>
          <p:sp>
            <p:nvSpPr>
              <p:cNvPr id="15" name="Rectangle 14"/>
              <p:cNvSpPr/>
              <p:nvPr/>
            </p:nvSpPr>
            <p:spPr>
              <a:xfrm>
                <a:off x="714447" y="5500698"/>
                <a:ext cx="2071685" cy="642945"/>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Direzione acquisti</a:t>
                </a:r>
              </a:p>
            </p:txBody>
          </p:sp>
          <p:sp>
            <p:nvSpPr>
              <p:cNvPr id="16" name="Rectangle 15"/>
              <p:cNvSpPr/>
              <p:nvPr/>
            </p:nvSpPr>
            <p:spPr>
              <a:xfrm>
                <a:off x="2929007" y="5500698"/>
                <a:ext cx="1857372" cy="642945"/>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Direzione produzione </a:t>
                </a:r>
              </a:p>
            </p:txBody>
          </p:sp>
          <p:sp>
            <p:nvSpPr>
              <p:cNvPr id="17" name="Rectangle 16"/>
              <p:cNvSpPr/>
              <p:nvPr/>
            </p:nvSpPr>
            <p:spPr>
              <a:xfrm>
                <a:off x="4929254" y="5500698"/>
                <a:ext cx="1643059" cy="642945"/>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Direzione vendite</a:t>
                </a:r>
              </a:p>
            </p:txBody>
          </p:sp>
          <p:sp>
            <p:nvSpPr>
              <p:cNvPr id="18" name="Rectangle 17"/>
              <p:cNvSpPr/>
              <p:nvPr/>
            </p:nvSpPr>
            <p:spPr>
              <a:xfrm>
                <a:off x="6715188" y="5500698"/>
                <a:ext cx="1857372" cy="642945"/>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dirty="0">
                    <a:latin typeface="Helvetica"/>
                  </a:rPr>
                  <a:t>Direzione personale</a:t>
                </a:r>
              </a:p>
            </p:txBody>
          </p:sp>
          <p:cxnSp>
            <p:nvCxnSpPr>
              <p:cNvPr id="39" name="Shape 38"/>
              <p:cNvCxnSpPr>
                <a:stCxn id="7" idx="2"/>
                <a:endCxn id="15" idx="0"/>
              </p:cNvCxnSpPr>
              <p:nvPr/>
            </p:nvCxnSpPr>
            <p:spPr>
              <a:xfrm rot="5400000">
                <a:off x="3590183" y="1304131"/>
                <a:ext cx="2357468" cy="6035666"/>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cxnSp>
            <p:nvCxnSpPr>
              <p:cNvPr id="42" name="Elbow Connector 41"/>
              <p:cNvCxnSpPr>
                <a:stCxn id="7" idx="2"/>
                <a:endCxn id="16" idx="0"/>
              </p:cNvCxnSpPr>
              <p:nvPr/>
            </p:nvCxnSpPr>
            <p:spPr>
              <a:xfrm rot="5400000">
                <a:off x="4643487" y="2357435"/>
                <a:ext cx="2357468" cy="3929057"/>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cxnSp>
            <p:nvCxnSpPr>
              <p:cNvPr id="44" name="Elbow Connector 43"/>
              <p:cNvCxnSpPr>
                <a:stCxn id="7" idx="2"/>
                <a:endCxn id="17" idx="0"/>
              </p:cNvCxnSpPr>
              <p:nvPr/>
            </p:nvCxnSpPr>
            <p:spPr>
              <a:xfrm rot="5400000">
                <a:off x="5590430" y="3304377"/>
                <a:ext cx="2357468" cy="2035172"/>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cxnSp>
            <p:nvCxnSpPr>
              <p:cNvPr id="46" name="Elbow Connector 45"/>
              <p:cNvCxnSpPr>
                <a:stCxn id="7" idx="2"/>
                <a:endCxn id="18" idx="0"/>
              </p:cNvCxnSpPr>
              <p:nvPr/>
            </p:nvCxnSpPr>
            <p:spPr>
              <a:xfrm rot="5400000">
                <a:off x="6536578" y="4250526"/>
                <a:ext cx="2357468" cy="142875"/>
              </a:xfrm>
              <a:prstGeom prst="bentConnector3">
                <a:avLst>
                  <a:gd name="adj1" fmla="val 50000"/>
                </a:avLst>
              </a:prstGeom>
            </p:spPr>
            <p:style>
              <a:lnRef idx="2">
                <a:schemeClr val="accent2"/>
              </a:lnRef>
              <a:fillRef idx="1">
                <a:schemeClr val="lt1"/>
              </a:fillRef>
              <a:effectRef idx="0">
                <a:schemeClr val="accent2"/>
              </a:effectRef>
              <a:fontRef idx="minor">
                <a:schemeClr val="dk1"/>
              </a:fontRef>
            </p:style>
          </p:cxnSp>
        </p:gr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506" name="Content Placeholder 2"/>
          <p:cNvSpPr>
            <a:spLocks noGrp="1"/>
          </p:cNvSpPr>
          <p:nvPr>
            <p:ph idx="1"/>
          </p:nvPr>
        </p:nvSpPr>
        <p:spPr bwMode="auto">
          <a:xfrm>
            <a:off x="179388" y="1500175"/>
            <a:ext cx="8535987" cy="4857784"/>
          </a:xfrm>
          <a:noFill/>
          <a:ln>
            <a:miter lim="800000"/>
            <a:headEnd/>
            <a:tailEnd/>
          </a:ln>
        </p:spPr>
        <p:txBody>
          <a:bodyPr wrap="square" numCol="1" anchor="t" anchorCtr="0" compatLnSpc="1">
            <a:prstTxWarp prst="textNoShape">
              <a:avLst/>
            </a:prstTxWarp>
            <a:normAutofit/>
          </a:bodyPr>
          <a:lstStyle/>
          <a:p>
            <a:pPr>
              <a:buFont typeface="Arial" pitchFamily="34" charset="0"/>
              <a:buNone/>
            </a:pPr>
            <a:r>
              <a:rPr sz="2800" i="1">
                <a:latin typeface="Calibri" pitchFamily="34" charset="0"/>
                <a:cs typeface="Calibri" pitchFamily="34" charset="0"/>
              </a:rPr>
              <a:t>Vantaggi</a:t>
            </a:r>
            <a:r>
              <a:rPr i="1" smtClean="0">
                <a:latin typeface="Calibri" pitchFamily="34" charset="0"/>
                <a:cs typeface="Calibri" pitchFamily="34" charset="0"/>
              </a:rPr>
              <a:t>:</a:t>
            </a:r>
            <a:endParaRPr lang="it-IT" i="1" dirty="0" smtClean="0">
              <a:latin typeface="Calibri" pitchFamily="34" charset="0"/>
              <a:cs typeface="Calibri" pitchFamily="34" charset="0"/>
            </a:endParaRPr>
          </a:p>
          <a:p>
            <a:pPr>
              <a:buFont typeface="Arial" pitchFamily="34" charset="0"/>
              <a:buNone/>
            </a:pPr>
            <a:endParaRPr i="1">
              <a:latin typeface="Calibri" pitchFamily="34" charset="0"/>
              <a:cs typeface="Calibri" pitchFamily="34" charset="0"/>
            </a:endParaRPr>
          </a:p>
          <a:p>
            <a:pPr lvl="1"/>
            <a:r>
              <a:rPr>
                <a:latin typeface="Calibri" pitchFamily="34" charset="0"/>
                <a:cs typeface="Calibri" pitchFamily="34" charset="0"/>
              </a:rPr>
              <a:t>Indicato in caso di rapidi cambiamenti in un ambiente instabile</a:t>
            </a:r>
          </a:p>
          <a:p>
            <a:pPr lvl="1"/>
            <a:r>
              <a:rPr>
                <a:latin typeface="Calibri" pitchFamily="34" charset="0"/>
                <a:cs typeface="Calibri" pitchFamily="34" charset="0"/>
              </a:rPr>
              <a:t>Alto grado di coordinamento tra le funzioni</a:t>
            </a:r>
          </a:p>
          <a:p>
            <a:pPr lvl="1"/>
            <a:r>
              <a:rPr>
                <a:latin typeface="Calibri" pitchFamily="34" charset="0"/>
                <a:cs typeface="Calibri" pitchFamily="34" charset="0"/>
              </a:rPr>
              <a:t>Permette alle unità di adattarsi alle differenze di prodotto, geografiche, di clientela</a:t>
            </a:r>
          </a:p>
          <a:p>
            <a:pPr lvl="1"/>
            <a:r>
              <a:rPr>
                <a:latin typeface="Calibri" pitchFamily="34" charset="0"/>
                <a:cs typeface="Calibri" pitchFamily="34" charset="0"/>
              </a:rPr>
              <a:t>Organizzazioni grandi e con molti prodotti</a:t>
            </a:r>
          </a:p>
          <a:p>
            <a:pPr lvl="1"/>
            <a:r>
              <a:rPr>
                <a:latin typeface="Calibri" pitchFamily="34" charset="0"/>
                <a:cs typeface="Calibri" pitchFamily="34" charset="0"/>
              </a:rPr>
              <a:t>Il processo decisionale è </a:t>
            </a:r>
            <a:r>
              <a:rPr smtClean="0">
                <a:latin typeface="Calibri" pitchFamily="34" charset="0"/>
                <a:cs typeface="Calibri" pitchFamily="34" charset="0"/>
              </a:rPr>
              <a:t>decentrato</a:t>
            </a:r>
            <a:endParaRPr lang="it-IT" dirty="0" smtClean="0">
              <a:latin typeface="Calibri" pitchFamily="34" charset="0"/>
              <a:cs typeface="Calibri" pitchFamily="34" charset="0"/>
            </a:endParaRPr>
          </a:p>
          <a:p>
            <a:pPr lvl="1"/>
            <a:r>
              <a:rPr lang="it-IT" dirty="0" smtClean="0">
                <a:latin typeface="Calibri" pitchFamily="34" charset="0"/>
                <a:cs typeface="Calibri" pitchFamily="34" charset="0"/>
              </a:rPr>
              <a:t>Sviluppo dimensionale (aggregazione e diversificazione)</a:t>
            </a:r>
          </a:p>
          <a:p>
            <a:pPr lvl="1"/>
            <a:r>
              <a:rPr lang="it-IT" dirty="0" smtClean="0">
                <a:latin typeface="Calibri" pitchFamily="34" charset="0"/>
                <a:cs typeface="Calibri" pitchFamily="34" charset="0"/>
              </a:rPr>
              <a:t>Decentramento delle responsabilità di profitto</a:t>
            </a:r>
          </a:p>
          <a:p>
            <a:pPr lvl="1"/>
            <a:r>
              <a:rPr lang="it-IT" dirty="0" smtClean="0">
                <a:latin typeface="Calibri" pitchFamily="34" charset="0"/>
                <a:cs typeface="Calibri" pitchFamily="34" charset="0"/>
              </a:rPr>
              <a:t>Potenzia e sviluppa strumenti di pianificazione e controllo di gestione</a:t>
            </a:r>
          </a:p>
          <a:p>
            <a:pPr lvl="1"/>
            <a:endParaRPr lang="it-IT" dirty="0" smtClean="0">
              <a:latin typeface="Calibri" pitchFamily="34" charset="0"/>
              <a:cs typeface="Calibri" pitchFamily="34" charset="0"/>
            </a:endParaRPr>
          </a:p>
          <a:p>
            <a:pPr lvl="1"/>
            <a:endParaRPr>
              <a:latin typeface="Calibri" pitchFamily="34" charset="0"/>
              <a:cs typeface="Calibri" pitchFamily="34" charset="0"/>
            </a:endParaRPr>
          </a:p>
        </p:txBody>
      </p:sp>
      <p:sp>
        <p:nvSpPr>
          <p:cNvPr id="21507" name="Title 1"/>
          <p:cNvSpPr>
            <a:spLocks noGrp="1"/>
          </p:cNvSpPr>
          <p:nvPr>
            <p:ph type="title"/>
          </p:nvPr>
        </p:nvSpPr>
        <p:spPr>
          <a:xfrm>
            <a:off x="457200" y="274638"/>
            <a:ext cx="6059488" cy="796908"/>
          </a:xfrm>
        </p:spPr>
        <p:txBody>
          <a:bodyPr>
            <a:normAutofit/>
          </a:bodyPr>
          <a:lstStyle/>
          <a:p>
            <a:r>
              <a:rPr lang="it-IT" sz="3200" smtClean="0">
                <a:latin typeface="Tahoma" pitchFamily="34" charset="0"/>
                <a:ea typeface="Tahoma" pitchFamily="34" charset="0"/>
                <a:cs typeface="Tahoma" pitchFamily="34" charset="0"/>
              </a:rPr>
              <a:t>La struttura divisionale</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3554" name="Title 1"/>
          <p:cNvSpPr>
            <a:spLocks noGrp="1"/>
          </p:cNvSpPr>
          <p:nvPr>
            <p:ph type="title"/>
          </p:nvPr>
        </p:nvSpPr>
        <p:spPr>
          <a:xfrm>
            <a:off x="457200" y="274638"/>
            <a:ext cx="6059488" cy="654032"/>
          </a:xfrm>
        </p:spPr>
        <p:txBody>
          <a:bodyPr>
            <a:normAutofit/>
          </a:bodyPr>
          <a:lstStyle/>
          <a:p>
            <a:r>
              <a:rPr lang="it-IT" sz="3200" dirty="0" smtClean="0">
                <a:latin typeface="Tahoma" pitchFamily="34" charset="0"/>
                <a:ea typeface="Tahoma" pitchFamily="34" charset="0"/>
                <a:cs typeface="Tahoma" pitchFamily="34" charset="0"/>
              </a:rPr>
              <a:t>La struttura divisionale</a:t>
            </a:r>
          </a:p>
        </p:txBody>
      </p:sp>
      <p:sp>
        <p:nvSpPr>
          <p:cNvPr id="23555" name="Content Placeholder 2"/>
          <p:cNvSpPr>
            <a:spLocks noGrp="1"/>
          </p:cNvSpPr>
          <p:nvPr>
            <p:ph idx="1"/>
          </p:nvPr>
        </p:nvSpPr>
        <p:spPr bwMode="auto">
          <a:xfrm>
            <a:off x="250825" y="1214422"/>
            <a:ext cx="8435975" cy="4714891"/>
          </a:xfrm>
          <a:ln>
            <a:miter lim="800000"/>
            <a:headEnd/>
            <a:tailEnd/>
          </a:ln>
        </p:spPr>
        <p:txBody>
          <a:bodyPr wrap="square" numCol="1" anchor="t" anchorCtr="0" compatLnSpc="1">
            <a:prstTxWarp prst="textNoShape">
              <a:avLst/>
            </a:prstTxWarp>
            <a:normAutofit lnSpcReduction="10000"/>
          </a:bodyPr>
          <a:lstStyle/>
          <a:p>
            <a:pPr>
              <a:buFont typeface="Arial" pitchFamily="34" charset="0"/>
              <a:buNone/>
              <a:defRPr/>
            </a:pPr>
            <a:r>
              <a:rPr sz="3000" i="1">
                <a:latin typeface="Calibri" pitchFamily="34" charset="0"/>
                <a:cs typeface="Calibri" pitchFamily="34" charset="0"/>
              </a:rPr>
              <a:t>Svantaggi</a:t>
            </a:r>
            <a:r>
              <a:rPr i="1" smtClean="0">
                <a:latin typeface="Calibri" pitchFamily="34" charset="0"/>
                <a:cs typeface="Calibri" pitchFamily="34" charset="0"/>
              </a:rPr>
              <a:t>:</a:t>
            </a:r>
            <a:endParaRPr lang="it-IT" i="1" dirty="0" smtClean="0">
              <a:latin typeface="Calibri" pitchFamily="34" charset="0"/>
              <a:cs typeface="Calibri" pitchFamily="34" charset="0"/>
            </a:endParaRPr>
          </a:p>
          <a:p>
            <a:pPr>
              <a:buFont typeface="Arial" pitchFamily="34" charset="0"/>
              <a:buNone/>
              <a:defRPr/>
            </a:pPr>
            <a:endParaRPr i="1">
              <a:latin typeface="Calibri" pitchFamily="34" charset="0"/>
              <a:cs typeface="Calibri" pitchFamily="34" charset="0"/>
            </a:endParaRPr>
          </a:p>
          <a:p>
            <a:pPr lvl="1">
              <a:defRPr/>
            </a:pPr>
            <a:r>
              <a:rPr>
                <a:latin typeface="Calibri" pitchFamily="34" charset="0"/>
                <a:cs typeface="Calibri" pitchFamily="34" charset="0"/>
              </a:rPr>
              <a:t>Elimina le economie di scala</a:t>
            </a:r>
          </a:p>
          <a:p>
            <a:pPr lvl="1">
              <a:defRPr/>
            </a:pPr>
            <a:r>
              <a:rPr>
                <a:latin typeface="Calibri" pitchFamily="34" charset="0"/>
                <a:cs typeface="Calibri" pitchFamily="34" charset="0"/>
              </a:rPr>
              <a:t>Porta ad uno scarso coordinamento tra linee</a:t>
            </a:r>
          </a:p>
          <a:p>
            <a:pPr lvl="1">
              <a:defRPr/>
            </a:pPr>
            <a:r>
              <a:rPr>
                <a:latin typeface="Calibri" pitchFamily="34" charset="0"/>
                <a:cs typeface="Calibri" pitchFamily="34" charset="0"/>
              </a:rPr>
              <a:t>Elimina l’apprendimento delle competenze e la specializzazione tecnica</a:t>
            </a:r>
          </a:p>
          <a:p>
            <a:pPr lvl="1">
              <a:defRPr/>
            </a:pPr>
            <a:r>
              <a:rPr>
                <a:latin typeface="Calibri" pitchFamily="34" charset="0"/>
                <a:cs typeface="Calibri" pitchFamily="34" charset="0"/>
              </a:rPr>
              <a:t>Rende difficili l’integrazione e la standardizzazione tra linee di prodotto</a:t>
            </a:r>
          </a:p>
          <a:p>
            <a:pPr lvl="1">
              <a:defRPr/>
            </a:pPr>
            <a:r>
              <a:rPr>
                <a:latin typeface="Calibri" pitchFamily="34" charset="0"/>
                <a:cs typeface="Calibri" pitchFamily="34" charset="0"/>
              </a:rPr>
              <a:t>Può creare difficoltà di coordinamento tra obiettivi globali ed obiettivi divisionali</a:t>
            </a:r>
          </a:p>
          <a:p>
            <a:pPr lvl="1">
              <a:defRPr/>
            </a:pPr>
            <a:r>
              <a:rPr>
                <a:latin typeface="Calibri" pitchFamily="34" charset="0"/>
                <a:cs typeface="Calibri" pitchFamily="34" charset="0"/>
              </a:rPr>
              <a:t>Duplicazione di risorse</a:t>
            </a:r>
          </a:p>
          <a:p>
            <a:pPr lvl="1">
              <a:defRPr/>
            </a:pPr>
            <a:r>
              <a:rPr>
                <a:latin typeface="Calibri" pitchFamily="34" charset="0"/>
                <a:cs typeface="Calibri" pitchFamily="34" charset="0"/>
              </a:rPr>
              <a:t>Possono nascere conflitti tra esigenze di innovazione e di stabilità delle divisioni</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5602" name="Rectangle 2"/>
          <p:cNvSpPr>
            <a:spLocks noGrp="1"/>
          </p:cNvSpPr>
          <p:nvPr>
            <p:ph type="title"/>
          </p:nvPr>
        </p:nvSpPr>
        <p:spPr>
          <a:xfrm>
            <a:off x="457200" y="274638"/>
            <a:ext cx="6059488" cy="868346"/>
          </a:xfrm>
        </p:spPr>
        <p:txBody>
          <a:bodyPr>
            <a:normAutofit/>
          </a:bodyPr>
          <a:lstStyle/>
          <a:p>
            <a:r>
              <a:rPr lang="it-IT" sz="3200" dirty="0" smtClean="0">
                <a:latin typeface="Tahoma" pitchFamily="34" charset="0"/>
                <a:ea typeface="Tahoma" pitchFamily="34" charset="0"/>
                <a:cs typeface="Tahoma" pitchFamily="34" charset="0"/>
              </a:rPr>
              <a:t>La struttura a matrice</a:t>
            </a:r>
          </a:p>
        </p:txBody>
      </p:sp>
      <p:grpSp>
        <p:nvGrpSpPr>
          <p:cNvPr id="9" name="Gruppo 25"/>
          <p:cNvGrpSpPr>
            <a:grpSpLocks/>
          </p:cNvGrpSpPr>
          <p:nvPr/>
        </p:nvGrpSpPr>
        <p:grpSpPr bwMode="auto">
          <a:xfrm>
            <a:off x="388938" y="1824038"/>
            <a:ext cx="8255000" cy="4730750"/>
            <a:chOff x="388938" y="1824037"/>
            <a:chExt cx="8255000" cy="4731389"/>
          </a:xfrm>
        </p:grpSpPr>
        <p:grpSp>
          <p:nvGrpSpPr>
            <p:cNvPr id="10" name="Group 20"/>
            <p:cNvGrpSpPr>
              <a:grpSpLocks/>
            </p:cNvGrpSpPr>
            <p:nvPr/>
          </p:nvGrpSpPr>
          <p:grpSpPr bwMode="auto">
            <a:xfrm>
              <a:off x="2339975" y="1824037"/>
              <a:ext cx="6303963" cy="1497013"/>
              <a:chOff x="1474" y="1149"/>
              <a:chExt cx="3971" cy="943"/>
            </a:xfrm>
          </p:grpSpPr>
          <p:sp>
            <p:nvSpPr>
              <p:cNvPr id="2" name="Rectangle 3"/>
              <p:cNvSpPr/>
              <p:nvPr/>
            </p:nvSpPr>
            <p:spPr>
              <a:xfrm>
                <a:off x="2039" y="1149"/>
                <a:ext cx="1840" cy="227"/>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b="1" dirty="0">
                    <a:solidFill>
                      <a:schemeClr val="tx1"/>
                    </a:solidFill>
                    <a:latin typeface="Helvetica"/>
                  </a:rPr>
                  <a:t>Direzione generale</a:t>
                </a:r>
              </a:p>
            </p:txBody>
          </p:sp>
          <p:sp>
            <p:nvSpPr>
              <p:cNvPr id="3" name="Rectangle 3"/>
              <p:cNvSpPr/>
              <p:nvPr/>
            </p:nvSpPr>
            <p:spPr>
              <a:xfrm>
                <a:off x="1474" y="1661"/>
                <a:ext cx="1170" cy="431"/>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b="1" dirty="0">
                    <a:solidFill>
                      <a:schemeClr val="tx1"/>
                    </a:solidFill>
                    <a:latin typeface="Helvetica"/>
                    <a:cs typeface="Arial" charset="0"/>
                  </a:rPr>
                  <a:t>Funzione 1 (acquisti)</a:t>
                </a:r>
              </a:p>
            </p:txBody>
          </p:sp>
          <p:sp>
            <p:nvSpPr>
              <p:cNvPr id="5" name="Rectangle 3"/>
              <p:cNvSpPr/>
              <p:nvPr/>
            </p:nvSpPr>
            <p:spPr>
              <a:xfrm>
                <a:off x="2925" y="1661"/>
                <a:ext cx="1170" cy="431"/>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b="1">
                    <a:solidFill>
                      <a:schemeClr val="tx1"/>
                    </a:solidFill>
                    <a:latin typeface="Helvetica"/>
                    <a:cs typeface="Arial" charset="0"/>
                  </a:rPr>
                  <a:t>Funzione  2 (vendite)</a:t>
                </a:r>
              </a:p>
            </p:txBody>
          </p:sp>
          <p:sp>
            <p:nvSpPr>
              <p:cNvPr id="6" name="Rectangle 3"/>
              <p:cNvSpPr/>
              <p:nvPr/>
            </p:nvSpPr>
            <p:spPr>
              <a:xfrm>
                <a:off x="4377" y="1661"/>
                <a:ext cx="1068" cy="431"/>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b="1">
                    <a:solidFill>
                      <a:schemeClr val="tx1"/>
                    </a:solidFill>
                    <a:latin typeface="Helvetica"/>
                    <a:cs typeface="Arial" charset="0"/>
                  </a:rPr>
                  <a:t>Funzione  n</a:t>
                </a:r>
              </a:p>
            </p:txBody>
          </p:sp>
          <p:cxnSp>
            <p:nvCxnSpPr>
              <p:cNvPr id="50199" name="AutoShape 13"/>
              <p:cNvCxnSpPr>
                <a:cxnSpLocks noChangeShapeType="1"/>
              </p:cNvCxnSpPr>
              <p:nvPr/>
            </p:nvCxnSpPr>
            <p:spPr bwMode="auto">
              <a:xfrm rot="16200000" flipH="1">
                <a:off x="3873" y="477"/>
                <a:ext cx="265" cy="2087"/>
              </a:xfrm>
              <a:prstGeom prst="bentConnector3">
                <a:avLst>
                  <a:gd name="adj1" fmla="val 49810"/>
                </a:avLst>
              </a:prstGeom>
              <a:ln>
                <a:headEnd/>
                <a:tailEnd/>
              </a:ln>
            </p:spPr>
            <p:style>
              <a:lnRef idx="2">
                <a:schemeClr val="accent2"/>
              </a:lnRef>
              <a:fillRef idx="1">
                <a:schemeClr val="lt1"/>
              </a:fillRef>
              <a:effectRef idx="0">
                <a:schemeClr val="accent2"/>
              </a:effectRef>
              <a:fontRef idx="minor">
                <a:schemeClr val="dk1"/>
              </a:fontRef>
            </p:style>
          </p:cxnSp>
          <p:cxnSp>
            <p:nvCxnSpPr>
              <p:cNvPr id="50200" name="AutoShape 15"/>
              <p:cNvCxnSpPr>
                <a:cxnSpLocks noChangeShapeType="1"/>
              </p:cNvCxnSpPr>
              <p:nvPr/>
            </p:nvCxnSpPr>
            <p:spPr bwMode="auto">
              <a:xfrm rot="16200000" flipH="1">
                <a:off x="3150" y="1203"/>
                <a:ext cx="265" cy="635"/>
              </a:xfrm>
              <a:prstGeom prst="bentConnector3">
                <a:avLst>
                  <a:gd name="adj1" fmla="val 49810"/>
                </a:avLst>
              </a:prstGeom>
              <a:ln>
                <a:headEnd/>
                <a:tailEnd/>
              </a:ln>
            </p:spPr>
            <p:style>
              <a:lnRef idx="2">
                <a:schemeClr val="accent2"/>
              </a:lnRef>
              <a:fillRef idx="1">
                <a:schemeClr val="lt1"/>
              </a:fillRef>
              <a:effectRef idx="0">
                <a:schemeClr val="accent2"/>
              </a:effectRef>
              <a:fontRef idx="minor">
                <a:schemeClr val="dk1"/>
              </a:fontRef>
            </p:style>
          </p:cxnSp>
          <p:cxnSp>
            <p:nvCxnSpPr>
              <p:cNvPr id="50201" name="AutoShape 16"/>
              <p:cNvCxnSpPr>
                <a:cxnSpLocks noChangeShapeType="1"/>
              </p:cNvCxnSpPr>
              <p:nvPr/>
            </p:nvCxnSpPr>
            <p:spPr bwMode="auto">
              <a:xfrm rot="5400000">
                <a:off x="2419" y="1104"/>
                <a:ext cx="265" cy="816"/>
              </a:xfrm>
              <a:prstGeom prst="bentConnector3">
                <a:avLst>
                  <a:gd name="adj1" fmla="val 49810"/>
                </a:avLst>
              </a:prstGeom>
              <a:ln>
                <a:headEnd/>
                <a:tailEnd/>
              </a:ln>
            </p:spPr>
            <p:style>
              <a:lnRef idx="2">
                <a:schemeClr val="accent2"/>
              </a:lnRef>
              <a:fillRef idx="1">
                <a:schemeClr val="lt1"/>
              </a:fillRef>
              <a:effectRef idx="0">
                <a:schemeClr val="accent2"/>
              </a:effectRef>
              <a:fontRef idx="minor">
                <a:schemeClr val="dk1"/>
              </a:fontRef>
            </p:style>
          </p:cxnSp>
        </p:grpSp>
        <p:grpSp>
          <p:nvGrpSpPr>
            <p:cNvPr id="11" name="Group 21"/>
            <p:cNvGrpSpPr>
              <a:grpSpLocks/>
            </p:cNvGrpSpPr>
            <p:nvPr/>
          </p:nvGrpSpPr>
          <p:grpSpPr bwMode="auto">
            <a:xfrm>
              <a:off x="388938" y="2203450"/>
              <a:ext cx="4340226" cy="4083050"/>
              <a:chOff x="150" y="1388"/>
              <a:chExt cx="2734" cy="2572"/>
            </a:xfrm>
          </p:grpSpPr>
          <p:sp>
            <p:nvSpPr>
              <p:cNvPr id="4" name="Rectangle 3"/>
              <p:cNvSpPr/>
              <p:nvPr/>
            </p:nvSpPr>
            <p:spPr>
              <a:xfrm>
                <a:off x="158" y="2205"/>
                <a:ext cx="1187" cy="454"/>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b="1" dirty="0">
                    <a:solidFill>
                      <a:schemeClr val="tx1"/>
                    </a:solidFill>
                    <a:latin typeface="Helvetica"/>
                    <a:cs typeface="Arial" charset="0"/>
                  </a:rPr>
                  <a:t>Prodotto/</a:t>
                </a:r>
              </a:p>
              <a:p>
                <a:pPr algn="ctr">
                  <a:defRPr/>
                </a:pPr>
                <a:r>
                  <a:rPr lang="it-IT" sz="2400" b="1" dirty="0">
                    <a:solidFill>
                      <a:schemeClr val="tx1"/>
                    </a:solidFill>
                    <a:latin typeface="Helvetica"/>
                    <a:cs typeface="Arial" charset="0"/>
                  </a:rPr>
                  <a:t>progetto 1</a:t>
                </a:r>
              </a:p>
            </p:txBody>
          </p:sp>
          <p:sp>
            <p:nvSpPr>
              <p:cNvPr id="7" name="Rectangle 3"/>
              <p:cNvSpPr/>
              <p:nvPr/>
            </p:nvSpPr>
            <p:spPr>
              <a:xfrm>
                <a:off x="158" y="2886"/>
                <a:ext cx="1170" cy="431"/>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b="1" dirty="0">
                    <a:solidFill>
                      <a:schemeClr val="tx1"/>
                    </a:solidFill>
                    <a:latin typeface="Helvetica"/>
                    <a:cs typeface="Arial" charset="0"/>
                  </a:rPr>
                  <a:t>Prodotto/</a:t>
                </a:r>
              </a:p>
              <a:p>
                <a:pPr algn="ctr">
                  <a:defRPr/>
                </a:pPr>
                <a:r>
                  <a:rPr lang="it-IT" sz="2400" b="1" dirty="0">
                    <a:solidFill>
                      <a:schemeClr val="tx1"/>
                    </a:solidFill>
                    <a:latin typeface="Helvetica"/>
                    <a:cs typeface="Arial" charset="0"/>
                  </a:rPr>
                  <a:t>progetto 2</a:t>
                </a:r>
              </a:p>
            </p:txBody>
          </p:sp>
          <p:sp>
            <p:nvSpPr>
              <p:cNvPr id="8" name="Rectangle 3"/>
              <p:cNvSpPr/>
              <p:nvPr/>
            </p:nvSpPr>
            <p:spPr>
              <a:xfrm>
                <a:off x="158" y="3566"/>
                <a:ext cx="1170" cy="394"/>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it-IT" sz="2400" b="1" dirty="0">
                    <a:solidFill>
                      <a:schemeClr val="tx1"/>
                    </a:solidFill>
                    <a:latin typeface="Helvetica"/>
                    <a:cs typeface="Arial" pitchFamily="34" charset="0"/>
                  </a:rPr>
                  <a:t>Prodotto/</a:t>
                </a:r>
              </a:p>
              <a:p>
                <a:pPr algn="ctr">
                  <a:defRPr/>
                </a:pPr>
                <a:r>
                  <a:rPr lang="it-IT" sz="2400" b="1" dirty="0">
                    <a:solidFill>
                      <a:schemeClr val="tx1"/>
                    </a:solidFill>
                    <a:latin typeface="Helvetica"/>
                    <a:cs typeface="Arial" pitchFamily="34" charset="0"/>
                  </a:rPr>
                  <a:t>progetto n</a:t>
                </a:r>
              </a:p>
            </p:txBody>
          </p:sp>
          <p:cxnSp>
            <p:nvCxnSpPr>
              <p:cNvPr id="50192" name="AutoShape 17"/>
              <p:cNvCxnSpPr>
                <a:cxnSpLocks noChangeShapeType="1"/>
              </p:cNvCxnSpPr>
              <p:nvPr/>
            </p:nvCxnSpPr>
            <p:spPr bwMode="auto">
              <a:xfrm rot="10800000" flipV="1">
                <a:off x="167" y="1510"/>
                <a:ext cx="2717" cy="1044"/>
              </a:xfrm>
              <a:prstGeom prst="bentConnector3">
                <a:avLst>
                  <a:gd name="adj1" fmla="val 105299"/>
                </a:avLst>
              </a:prstGeom>
              <a:ln>
                <a:headEnd/>
                <a:tailEnd/>
              </a:ln>
            </p:spPr>
            <p:style>
              <a:lnRef idx="2">
                <a:schemeClr val="accent2"/>
              </a:lnRef>
              <a:fillRef idx="1">
                <a:schemeClr val="lt1"/>
              </a:fillRef>
              <a:effectRef idx="0">
                <a:schemeClr val="accent2"/>
              </a:effectRef>
              <a:fontRef idx="minor">
                <a:schemeClr val="dk1"/>
              </a:fontRef>
            </p:style>
          </p:cxnSp>
          <p:cxnSp>
            <p:nvCxnSpPr>
              <p:cNvPr id="50193" name="AutoShape 18"/>
              <p:cNvCxnSpPr>
                <a:cxnSpLocks noChangeShapeType="1"/>
              </p:cNvCxnSpPr>
              <p:nvPr/>
            </p:nvCxnSpPr>
            <p:spPr bwMode="auto">
              <a:xfrm rot="5400000">
                <a:off x="675" y="863"/>
                <a:ext cx="1675" cy="2725"/>
              </a:xfrm>
              <a:prstGeom prst="bentConnector4">
                <a:avLst>
                  <a:gd name="adj1" fmla="val 8176"/>
                  <a:gd name="adj2" fmla="val 104991"/>
                </a:avLst>
              </a:prstGeom>
              <a:ln>
                <a:headEnd/>
                <a:tailEnd/>
              </a:ln>
            </p:spPr>
            <p:style>
              <a:lnRef idx="2">
                <a:schemeClr val="accent2"/>
              </a:lnRef>
              <a:fillRef idx="1">
                <a:schemeClr val="lt1"/>
              </a:fillRef>
              <a:effectRef idx="0">
                <a:schemeClr val="accent2"/>
              </a:effectRef>
              <a:fontRef idx="minor">
                <a:schemeClr val="dk1"/>
              </a:fontRef>
            </p:style>
          </p:cxnSp>
          <p:cxnSp>
            <p:nvCxnSpPr>
              <p:cNvPr id="50194" name="AutoShape 19"/>
              <p:cNvCxnSpPr>
                <a:cxnSpLocks noChangeShapeType="1"/>
              </p:cNvCxnSpPr>
              <p:nvPr/>
            </p:nvCxnSpPr>
            <p:spPr bwMode="auto">
              <a:xfrm rot="5400000">
                <a:off x="335" y="1203"/>
                <a:ext cx="2355" cy="2725"/>
              </a:xfrm>
              <a:prstGeom prst="bentConnector4">
                <a:avLst>
                  <a:gd name="adj1" fmla="val 5560"/>
                  <a:gd name="adj2" fmla="val 104991"/>
                </a:avLst>
              </a:prstGeom>
              <a:ln>
                <a:headEnd/>
                <a:tailEnd/>
              </a:ln>
            </p:spPr>
            <p:style>
              <a:lnRef idx="2">
                <a:schemeClr val="accent2"/>
              </a:lnRef>
              <a:fillRef idx="1">
                <a:schemeClr val="lt1"/>
              </a:fillRef>
              <a:effectRef idx="0">
                <a:schemeClr val="accent2"/>
              </a:effectRef>
              <a:fontRef idx="minor">
                <a:schemeClr val="dk1"/>
              </a:fontRef>
            </p:style>
          </p:cxnSp>
        </p:grpSp>
        <p:grpSp>
          <p:nvGrpSpPr>
            <p:cNvPr id="12" name="Group 28"/>
            <p:cNvGrpSpPr>
              <a:grpSpLocks/>
            </p:cNvGrpSpPr>
            <p:nvPr/>
          </p:nvGrpSpPr>
          <p:grpSpPr bwMode="auto">
            <a:xfrm>
              <a:off x="3031817" y="3339130"/>
              <a:ext cx="5041900" cy="3216296"/>
              <a:chOff x="1927" y="2024"/>
              <a:chExt cx="3176" cy="2086"/>
            </a:xfrm>
          </p:grpSpPr>
          <p:sp>
            <p:nvSpPr>
              <p:cNvPr id="50186" name="AutoShape 22"/>
              <p:cNvSpPr>
                <a:spLocks noChangeArrowheads="1"/>
              </p:cNvSpPr>
              <p:nvPr/>
            </p:nvSpPr>
            <p:spPr bwMode="auto">
              <a:xfrm>
                <a:off x="1927" y="2024"/>
                <a:ext cx="227" cy="2086"/>
              </a:xfrm>
              <a:prstGeom prst="downArrow">
                <a:avLst>
                  <a:gd name="adj1" fmla="val 49778"/>
                  <a:gd name="adj2" fmla="val 88533"/>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none" anchor="ctr"/>
              <a:lstStyle/>
              <a:p>
                <a:endParaRPr lang="it-IT" sz="2400">
                  <a:solidFill>
                    <a:schemeClr val="tx1"/>
                  </a:solidFill>
                  <a:latin typeface="Helvetica" pitchFamily="34" charset="0"/>
                  <a:cs typeface="Arial" pitchFamily="34" charset="0"/>
                </a:endParaRPr>
              </a:p>
            </p:txBody>
          </p:sp>
          <p:sp>
            <p:nvSpPr>
              <p:cNvPr id="50187" name="AutoShape 23"/>
              <p:cNvSpPr>
                <a:spLocks noChangeArrowheads="1"/>
              </p:cNvSpPr>
              <p:nvPr/>
            </p:nvSpPr>
            <p:spPr bwMode="auto">
              <a:xfrm>
                <a:off x="3424" y="2024"/>
                <a:ext cx="227" cy="2086"/>
              </a:xfrm>
              <a:prstGeom prst="downArrow">
                <a:avLst>
                  <a:gd name="adj1" fmla="val 49778"/>
                  <a:gd name="adj2" fmla="val 88533"/>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none" anchor="ctr"/>
              <a:lstStyle/>
              <a:p>
                <a:endParaRPr lang="it-IT" sz="2400">
                  <a:solidFill>
                    <a:schemeClr val="tx1"/>
                  </a:solidFill>
                  <a:latin typeface="Helvetica" pitchFamily="34" charset="0"/>
                  <a:cs typeface="Arial" pitchFamily="34" charset="0"/>
                </a:endParaRPr>
              </a:p>
            </p:txBody>
          </p:sp>
          <p:sp>
            <p:nvSpPr>
              <p:cNvPr id="50188" name="AutoShape 24"/>
              <p:cNvSpPr>
                <a:spLocks noChangeArrowheads="1"/>
              </p:cNvSpPr>
              <p:nvPr/>
            </p:nvSpPr>
            <p:spPr bwMode="auto">
              <a:xfrm>
                <a:off x="4876" y="2024"/>
                <a:ext cx="227" cy="2086"/>
              </a:xfrm>
              <a:prstGeom prst="downArrow">
                <a:avLst>
                  <a:gd name="adj1" fmla="val 49778"/>
                  <a:gd name="adj2" fmla="val 88533"/>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none" anchor="ctr"/>
              <a:lstStyle/>
              <a:p>
                <a:endParaRPr lang="it-IT" sz="2400">
                  <a:solidFill>
                    <a:schemeClr val="tx1"/>
                  </a:solidFill>
                  <a:latin typeface="Helvetica" pitchFamily="34" charset="0"/>
                  <a:cs typeface="Arial" pitchFamily="34" charset="0"/>
                </a:endParaRPr>
              </a:p>
            </p:txBody>
          </p:sp>
        </p:grpSp>
        <p:grpSp>
          <p:nvGrpSpPr>
            <p:cNvPr id="13" name="Group 29"/>
            <p:cNvGrpSpPr>
              <a:grpSpLocks/>
            </p:cNvGrpSpPr>
            <p:nvPr/>
          </p:nvGrpSpPr>
          <p:grpSpPr bwMode="auto">
            <a:xfrm>
              <a:off x="2285984" y="3644900"/>
              <a:ext cx="6286544" cy="2447925"/>
              <a:chOff x="1338" y="2296"/>
              <a:chExt cx="4354" cy="1542"/>
            </a:xfrm>
          </p:grpSpPr>
          <p:sp>
            <p:nvSpPr>
              <p:cNvPr id="50183" name="AutoShape 25"/>
              <p:cNvSpPr>
                <a:spLocks noChangeArrowheads="1"/>
              </p:cNvSpPr>
              <p:nvPr/>
            </p:nvSpPr>
            <p:spPr bwMode="auto">
              <a:xfrm>
                <a:off x="1338" y="2296"/>
                <a:ext cx="4354" cy="182"/>
              </a:xfrm>
              <a:prstGeom prst="rightArrow">
                <a:avLst>
                  <a:gd name="adj1" fmla="val 49454"/>
                  <a:gd name="adj2" fmla="val 168237"/>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none" anchor="ctr"/>
              <a:lstStyle/>
              <a:p>
                <a:endParaRPr lang="it-IT" sz="2400">
                  <a:solidFill>
                    <a:schemeClr val="tx1"/>
                  </a:solidFill>
                  <a:latin typeface="Helvetica" pitchFamily="34" charset="0"/>
                  <a:cs typeface="Arial" pitchFamily="34" charset="0"/>
                </a:endParaRPr>
              </a:p>
            </p:txBody>
          </p:sp>
          <p:sp>
            <p:nvSpPr>
              <p:cNvPr id="50184" name="AutoShape 26"/>
              <p:cNvSpPr>
                <a:spLocks noChangeArrowheads="1"/>
              </p:cNvSpPr>
              <p:nvPr/>
            </p:nvSpPr>
            <p:spPr bwMode="auto">
              <a:xfrm>
                <a:off x="1338" y="2976"/>
                <a:ext cx="4354" cy="182"/>
              </a:xfrm>
              <a:prstGeom prst="rightArrow">
                <a:avLst>
                  <a:gd name="adj1" fmla="val 49454"/>
                  <a:gd name="adj2" fmla="val 168237"/>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none" anchor="ctr"/>
              <a:lstStyle/>
              <a:p>
                <a:endParaRPr lang="it-IT" sz="2400">
                  <a:solidFill>
                    <a:schemeClr val="tx1"/>
                  </a:solidFill>
                  <a:latin typeface="Helvetica" pitchFamily="34" charset="0"/>
                  <a:cs typeface="Arial" pitchFamily="34" charset="0"/>
                </a:endParaRPr>
              </a:p>
            </p:txBody>
          </p:sp>
          <p:sp>
            <p:nvSpPr>
              <p:cNvPr id="50185" name="AutoShape 27"/>
              <p:cNvSpPr>
                <a:spLocks noChangeArrowheads="1"/>
              </p:cNvSpPr>
              <p:nvPr/>
            </p:nvSpPr>
            <p:spPr bwMode="auto">
              <a:xfrm>
                <a:off x="1338" y="3656"/>
                <a:ext cx="4354" cy="182"/>
              </a:xfrm>
              <a:prstGeom prst="rightArrow">
                <a:avLst>
                  <a:gd name="adj1" fmla="val 49454"/>
                  <a:gd name="adj2" fmla="val 168237"/>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wrap="none" anchor="ctr"/>
              <a:lstStyle/>
              <a:p>
                <a:endParaRPr lang="it-IT" sz="2400">
                  <a:solidFill>
                    <a:schemeClr val="tx1"/>
                  </a:solidFill>
                  <a:latin typeface="Helvetica" pitchFamily="34" charset="0"/>
                  <a:cs typeface="Arial" pitchFamily="34" charset="0"/>
                </a:endParaRPr>
              </a:p>
            </p:txBody>
          </p:sp>
        </p:gr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6626" name="Rectangle 2"/>
          <p:cNvSpPr>
            <a:spLocks noGrp="1"/>
          </p:cNvSpPr>
          <p:nvPr>
            <p:ph type="title"/>
          </p:nvPr>
        </p:nvSpPr>
        <p:spPr>
          <a:xfrm>
            <a:off x="457200" y="274638"/>
            <a:ext cx="6059488" cy="796908"/>
          </a:xfrm>
        </p:spPr>
        <p:txBody>
          <a:bodyPr>
            <a:normAutofit/>
          </a:bodyPr>
          <a:lstStyle/>
          <a:p>
            <a:r>
              <a:rPr lang="it-IT" sz="3200" dirty="0" smtClean="0">
                <a:latin typeface="Tahoma" pitchFamily="34" charset="0"/>
                <a:ea typeface="Tahoma" pitchFamily="34" charset="0"/>
                <a:cs typeface="Tahoma" pitchFamily="34" charset="0"/>
              </a:rPr>
              <a:t>La struttura a matrice</a:t>
            </a:r>
          </a:p>
        </p:txBody>
      </p:sp>
      <p:sp>
        <p:nvSpPr>
          <p:cNvPr id="26627" name="Rectangle 3"/>
          <p:cNvSpPr>
            <a:spLocks noGrp="1"/>
          </p:cNvSpPr>
          <p:nvPr>
            <p:ph type="body" idx="1"/>
          </p:nvPr>
        </p:nvSpPr>
        <p:spPr bwMode="auto">
          <a:xfrm>
            <a:off x="457200" y="1700213"/>
            <a:ext cx="8218488" cy="4824412"/>
          </a:xfrm>
          <a:noFill/>
          <a:ln>
            <a:miter lim="800000"/>
            <a:headEnd/>
            <a:tailEnd/>
          </a:ln>
        </p:spPr>
        <p:txBody>
          <a:bodyPr wrap="square" numCol="1" anchor="t" anchorCtr="0" compatLnSpc="1">
            <a:prstTxWarp prst="textNoShape">
              <a:avLst/>
            </a:prstTxWarp>
          </a:bodyPr>
          <a:lstStyle/>
          <a:p>
            <a:pPr>
              <a:buFont typeface="Arial" pitchFamily="34" charset="0"/>
              <a:buNone/>
            </a:pPr>
            <a:r>
              <a:rPr sz="2800" i="1">
                <a:latin typeface="Calibri" pitchFamily="34" charset="0"/>
                <a:cs typeface="Calibri" pitchFamily="34" charset="0"/>
              </a:rPr>
              <a:t>Vantaggi</a:t>
            </a:r>
            <a:r>
              <a:rPr i="1" smtClean="0">
                <a:latin typeface="Calibri" pitchFamily="34" charset="0"/>
                <a:cs typeface="Calibri" pitchFamily="34" charset="0"/>
              </a:rPr>
              <a:t>:</a:t>
            </a:r>
            <a:endParaRPr lang="it-IT" i="1" dirty="0" smtClean="0">
              <a:latin typeface="Calibri" pitchFamily="34" charset="0"/>
              <a:cs typeface="Calibri" pitchFamily="34" charset="0"/>
            </a:endParaRPr>
          </a:p>
          <a:p>
            <a:pPr>
              <a:buFont typeface="Arial" pitchFamily="34" charset="0"/>
              <a:buNone/>
            </a:pPr>
            <a:endParaRPr i="1">
              <a:latin typeface="Calibri" pitchFamily="34" charset="0"/>
              <a:cs typeface="Calibri" pitchFamily="34" charset="0"/>
            </a:endParaRPr>
          </a:p>
          <a:p>
            <a:pPr lvl="1"/>
            <a:r>
              <a:rPr>
                <a:latin typeface="Calibri" pitchFamily="34" charset="0"/>
                <a:cs typeface="Calibri" pitchFamily="34" charset="0"/>
              </a:rPr>
              <a:t>Condivisione flessibile delle RU tra i prodotti</a:t>
            </a:r>
          </a:p>
          <a:p>
            <a:pPr lvl="1"/>
            <a:r>
              <a:rPr>
                <a:latin typeface="Calibri" pitchFamily="34" charset="0"/>
                <a:cs typeface="Calibri" pitchFamily="34" charset="0"/>
              </a:rPr>
              <a:t>Si adatta a decisioni complesse e cambiamenti frequenti</a:t>
            </a:r>
          </a:p>
          <a:p>
            <a:pPr lvl="1"/>
            <a:r>
              <a:rPr>
                <a:latin typeface="Calibri" pitchFamily="34" charset="0"/>
                <a:cs typeface="Calibri" pitchFamily="34" charset="0"/>
              </a:rPr>
              <a:t>Sviluppo di competenze sia funzionali (costi) che di prodotto (sviluppo)</a:t>
            </a:r>
          </a:p>
          <a:p>
            <a:pPr lvl="1"/>
            <a:r>
              <a:rPr>
                <a:latin typeface="Calibri" pitchFamily="34" charset="0"/>
                <a:cs typeface="Calibri" pitchFamily="34" charset="0"/>
              </a:rPr>
              <a:t>Organizzazione di media grandezza con molteplici prodotti</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7650" name="Rectangle 2"/>
          <p:cNvSpPr>
            <a:spLocks noGrp="1"/>
          </p:cNvSpPr>
          <p:nvPr>
            <p:ph type="title"/>
          </p:nvPr>
        </p:nvSpPr>
        <p:spPr>
          <a:xfrm>
            <a:off x="457200" y="274638"/>
            <a:ext cx="6059488" cy="796908"/>
          </a:xfrm>
        </p:spPr>
        <p:txBody>
          <a:bodyPr>
            <a:normAutofit/>
          </a:bodyPr>
          <a:lstStyle/>
          <a:p>
            <a:r>
              <a:rPr lang="it-IT" sz="3200" dirty="0" smtClean="0">
                <a:latin typeface="Tahoma" pitchFamily="34" charset="0"/>
                <a:ea typeface="Tahoma" pitchFamily="34" charset="0"/>
                <a:cs typeface="Tahoma" pitchFamily="34" charset="0"/>
              </a:rPr>
              <a:t>La struttura a matrice</a:t>
            </a:r>
          </a:p>
        </p:txBody>
      </p:sp>
      <p:sp>
        <p:nvSpPr>
          <p:cNvPr id="27651" name="Rectangle 3"/>
          <p:cNvSpPr>
            <a:spLocks noGrp="1"/>
          </p:cNvSpPr>
          <p:nvPr>
            <p:ph type="body" idx="1"/>
          </p:nvPr>
        </p:nvSpPr>
        <p:spPr bwMode="auto">
          <a:xfrm>
            <a:off x="285720" y="1700213"/>
            <a:ext cx="8389968" cy="4824412"/>
          </a:xfrm>
          <a:noFill/>
          <a:ln>
            <a:miter lim="800000"/>
            <a:headEnd/>
            <a:tailEnd/>
          </a:ln>
        </p:spPr>
        <p:txBody>
          <a:bodyPr wrap="square" numCol="1" anchor="t" anchorCtr="0" compatLnSpc="1">
            <a:prstTxWarp prst="textNoShape">
              <a:avLst/>
            </a:prstTxWarp>
          </a:bodyPr>
          <a:lstStyle/>
          <a:p>
            <a:pPr>
              <a:buFont typeface="Arial" pitchFamily="34" charset="0"/>
              <a:buNone/>
            </a:pPr>
            <a:r>
              <a:rPr sz="2800">
                <a:latin typeface="Calibri" pitchFamily="34" charset="0"/>
                <a:cs typeface="Calibri" pitchFamily="34" charset="0"/>
              </a:rPr>
              <a:t>Svantaggi</a:t>
            </a:r>
            <a:r>
              <a:rPr smtClean="0">
                <a:latin typeface="Calibri" pitchFamily="34" charset="0"/>
                <a:cs typeface="Calibri" pitchFamily="34" charset="0"/>
              </a:rPr>
              <a:t>:</a:t>
            </a:r>
            <a:endParaRPr lang="it-IT" dirty="0" smtClean="0">
              <a:latin typeface="Calibri" pitchFamily="34" charset="0"/>
              <a:cs typeface="Calibri" pitchFamily="34" charset="0"/>
            </a:endParaRPr>
          </a:p>
          <a:p>
            <a:pPr>
              <a:buFont typeface="Arial" pitchFamily="34" charset="0"/>
              <a:buNone/>
            </a:pPr>
            <a:endParaRPr>
              <a:latin typeface="Calibri" pitchFamily="34" charset="0"/>
              <a:cs typeface="Calibri" pitchFamily="34" charset="0"/>
            </a:endParaRPr>
          </a:p>
          <a:p>
            <a:pPr lvl="1"/>
            <a:r>
              <a:rPr>
                <a:latin typeface="Calibri" pitchFamily="34" charset="0"/>
                <a:cs typeface="Calibri" pitchFamily="34" charset="0"/>
              </a:rPr>
              <a:t>Duplice autorità (frustrazione e confusione)</a:t>
            </a:r>
          </a:p>
          <a:p>
            <a:pPr lvl="1"/>
            <a:r>
              <a:rPr>
                <a:latin typeface="Calibri" pitchFamily="34" charset="0"/>
                <a:cs typeface="Calibri" pitchFamily="34" charset="0"/>
              </a:rPr>
              <a:t>Richiede buone capacità interpersonali </a:t>
            </a:r>
          </a:p>
          <a:p>
            <a:pPr lvl="1"/>
            <a:r>
              <a:rPr>
                <a:latin typeface="Calibri" pitchFamily="34" charset="0"/>
                <a:cs typeface="Calibri" pitchFamily="34" charset="0"/>
              </a:rPr>
              <a:t>Assorbe molto tempo (riunione, sessioni, incontri…)</a:t>
            </a:r>
          </a:p>
          <a:p>
            <a:pPr lvl="1"/>
            <a:r>
              <a:rPr>
                <a:latin typeface="Calibri" pitchFamily="34" charset="0"/>
                <a:cs typeface="Calibri" pitchFamily="34" charset="0"/>
              </a:rPr>
              <a:t>Non funziona se non ne viene condiviso e capito lo spirito</a:t>
            </a:r>
          </a:p>
          <a:p>
            <a:pPr lvl="1"/>
            <a:r>
              <a:rPr>
                <a:latin typeface="Calibri" pitchFamily="34" charset="0"/>
                <a:cs typeface="Calibri" pitchFamily="34" charset="0"/>
              </a:rPr>
              <a:t>Richiede grandi sforzi per mantenere il bilanciamento del potere</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Rectangle 2"/>
          <p:cNvSpPr>
            <a:spLocks noGrp="1"/>
          </p:cNvSpPr>
          <p:nvPr>
            <p:ph type="title"/>
          </p:nvPr>
        </p:nvSpPr>
        <p:spPr>
          <a:xfrm>
            <a:off x="457200" y="274638"/>
            <a:ext cx="6059488" cy="796908"/>
          </a:xfrm>
        </p:spPr>
        <p:txBody>
          <a:bodyPr>
            <a:normAutofit/>
          </a:bodyPr>
          <a:lstStyle/>
          <a:p>
            <a:r>
              <a:rPr lang="it-IT" sz="3600" dirty="0" smtClean="0">
                <a:latin typeface="Tahoma" pitchFamily="34" charset="0"/>
                <a:ea typeface="Tahoma" pitchFamily="34" charset="0"/>
                <a:cs typeface="Tahoma" pitchFamily="34" charset="0"/>
              </a:rPr>
              <a:t>La struttura orizzontale</a:t>
            </a:r>
          </a:p>
        </p:txBody>
      </p:sp>
      <p:sp>
        <p:nvSpPr>
          <p:cNvPr id="29699" name="Rectangle 3"/>
          <p:cNvSpPr>
            <a:spLocks noGrp="1"/>
          </p:cNvSpPr>
          <p:nvPr>
            <p:ph type="body" idx="1"/>
          </p:nvPr>
        </p:nvSpPr>
        <p:spPr bwMode="auto">
          <a:xfrm>
            <a:off x="457200" y="1700213"/>
            <a:ext cx="8218488" cy="4824412"/>
          </a:xfrm>
          <a:noFill/>
          <a:ln>
            <a:miter lim="800000"/>
            <a:headEnd/>
            <a:tailEnd/>
          </a:ln>
        </p:spPr>
        <p:txBody>
          <a:bodyPr wrap="square" numCol="1" anchor="t" anchorCtr="0" compatLnSpc="1">
            <a:prstTxWarp prst="textNoShape">
              <a:avLst/>
            </a:prstTxWarp>
          </a:bodyPr>
          <a:lstStyle/>
          <a:p>
            <a:pPr marL="0" indent="0">
              <a:buFont typeface="Arial" charset="0"/>
              <a:buNone/>
            </a:pPr>
            <a:r>
              <a:t>Le strutture orizzontali permettono di ridurre i tempi di risposta e i costi di coordinamento.</a:t>
            </a:r>
          </a:p>
          <a:p>
            <a:pPr marL="0" indent="0">
              <a:buFont typeface="Arial" charset="0"/>
              <a:buNone/>
            </a:pPr>
            <a:endParaRPr sz="1600"/>
          </a:p>
          <a:p>
            <a:pPr marL="0" indent="0">
              <a:buFont typeface="Arial" charset="0"/>
              <a:buNone/>
            </a:pPr>
            <a:r>
              <a:t>L’enfasi è sui processi piuttosto che sulle strutture.</a:t>
            </a:r>
          </a:p>
          <a:p>
            <a:pPr marL="0" indent="0">
              <a:buFont typeface="Arial" charset="0"/>
              <a:buNone/>
            </a:pPr>
            <a:endParaRPr/>
          </a:p>
          <a:p>
            <a:pPr marL="0" indent="0">
              <a:buFont typeface="Arial" charset="0"/>
              <a:buNone/>
            </a:pPr>
            <a:r>
              <a:t>E' una struttura organizzativa che permette alle imprese di essere flessibili e rispondere ai cambiamenti del mercato</a:t>
            </a:r>
          </a:p>
          <a:p>
            <a:pPr marL="0" indent="0">
              <a:buFont typeface="Arial" charset="0"/>
              <a:buNone/>
            </a:pPr>
            <a:endParaRPr/>
          </a:p>
          <a:p>
            <a:pPr marL="0" indent="0">
              <a:buFont typeface="Arial" charset="0"/>
              <a:buNone/>
            </a:pPr>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2"/>
          <p:cNvSpPr>
            <a:spLocks noGrp="1"/>
          </p:cNvSpPr>
          <p:nvPr>
            <p:ph type="title"/>
          </p:nvPr>
        </p:nvSpPr>
        <p:spPr>
          <a:xfrm>
            <a:off x="457200" y="274638"/>
            <a:ext cx="6059488" cy="1282700"/>
          </a:xfrm>
        </p:spPr>
        <p:txBody>
          <a:bodyPr>
            <a:normAutofit/>
          </a:bodyPr>
          <a:lstStyle/>
          <a:p>
            <a:r>
              <a:rPr lang="it-IT" sz="3600" dirty="0" smtClean="0">
                <a:latin typeface="Tahoma" pitchFamily="34" charset="0"/>
                <a:ea typeface="Tahoma" pitchFamily="34" charset="0"/>
                <a:cs typeface="Tahoma" pitchFamily="34" charset="0"/>
              </a:rPr>
              <a:t>La struttura orizzontale</a:t>
            </a:r>
          </a:p>
        </p:txBody>
      </p:sp>
      <p:sp>
        <p:nvSpPr>
          <p:cNvPr id="30723" name="Rectangle 3"/>
          <p:cNvSpPr>
            <a:spLocks noGrp="1"/>
          </p:cNvSpPr>
          <p:nvPr>
            <p:ph type="body" idx="1"/>
          </p:nvPr>
        </p:nvSpPr>
        <p:spPr bwMode="auto">
          <a:xfrm>
            <a:off x="457200" y="1700213"/>
            <a:ext cx="8218488" cy="4824412"/>
          </a:xfrm>
          <a:noFill/>
          <a:ln>
            <a:miter lim="800000"/>
            <a:headEnd/>
            <a:tailEnd/>
          </a:ln>
        </p:spPr>
        <p:txBody>
          <a:bodyPr wrap="square" numCol="1" anchor="t" anchorCtr="0" compatLnSpc="1">
            <a:prstTxWarp prst="textNoShape">
              <a:avLst/>
            </a:prstTxWarp>
          </a:bodyPr>
          <a:lstStyle/>
          <a:p>
            <a:pPr>
              <a:buFont typeface="Arial" charset="0"/>
              <a:buNone/>
            </a:pPr>
            <a:r>
              <a:t>Le caratteristiche distintive sono:</a:t>
            </a:r>
          </a:p>
          <a:p>
            <a:pPr>
              <a:buFont typeface="Arial" charset="0"/>
              <a:buNone/>
            </a:pPr>
            <a:endParaRPr/>
          </a:p>
          <a:p>
            <a:r>
              <a:t>Presenza di unità di governo trasversali (Process Owners) cui è affidata la responsabilità di “presidiare” l’insieme delle attività di un processo.</a:t>
            </a:r>
          </a:p>
          <a:p>
            <a:endParaRPr/>
          </a:p>
          <a:p>
            <a:r>
              <a:t>Le risorse sono organizzate in </a:t>
            </a:r>
            <a:r>
              <a:rPr/>
              <a:t>team </a:t>
            </a:r>
            <a:r>
              <a:rPr smtClean="0"/>
              <a:t>auto-dirett</a:t>
            </a:r>
            <a:r>
              <a:rPr lang="it-IT" dirty="0" smtClean="0"/>
              <a:t>i</a:t>
            </a:r>
            <a:r>
              <a:rPr smtClean="0"/>
              <a:t> </a:t>
            </a:r>
            <a:r>
              <a:t>a cui è assicurata un’ampia visibilità del processo (obiettivi, relazioni, prestazioni etc)</a:t>
            </a:r>
          </a:p>
          <a:p>
            <a:endParaRPr/>
          </a:p>
          <a:p>
            <a:r>
              <a:t>Il riferimento continuo è il cliente</a:t>
            </a:r>
          </a:p>
          <a:p>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1746" name="Rectangle 2"/>
          <p:cNvSpPr>
            <a:spLocks noGrp="1"/>
          </p:cNvSpPr>
          <p:nvPr>
            <p:ph type="title"/>
          </p:nvPr>
        </p:nvSpPr>
        <p:spPr>
          <a:xfrm>
            <a:off x="457200" y="274638"/>
            <a:ext cx="6059488" cy="1282700"/>
          </a:xfrm>
        </p:spPr>
        <p:txBody>
          <a:bodyPr>
            <a:normAutofit/>
          </a:bodyPr>
          <a:lstStyle/>
          <a:p>
            <a:r>
              <a:rPr lang="it-IT" sz="3600" dirty="0" smtClean="0">
                <a:latin typeface="Tahoma" pitchFamily="34" charset="0"/>
                <a:ea typeface="Tahoma" pitchFamily="34" charset="0"/>
                <a:cs typeface="Tahoma" pitchFamily="34" charset="0"/>
              </a:rPr>
              <a:t>La struttura orizzontale</a:t>
            </a:r>
          </a:p>
        </p:txBody>
      </p:sp>
      <p:sp>
        <p:nvSpPr>
          <p:cNvPr id="31747" name="Rectangle 3"/>
          <p:cNvSpPr>
            <a:spLocks noGrp="1"/>
          </p:cNvSpPr>
          <p:nvPr>
            <p:ph type="body" idx="1"/>
          </p:nvPr>
        </p:nvSpPr>
        <p:spPr bwMode="auto">
          <a:xfrm>
            <a:off x="457200" y="1700213"/>
            <a:ext cx="8218488" cy="4824412"/>
          </a:xfrm>
          <a:noFill/>
          <a:ln>
            <a:miter lim="800000"/>
            <a:headEnd/>
            <a:tailEnd/>
          </a:ln>
        </p:spPr>
        <p:txBody>
          <a:bodyPr wrap="square" numCol="1" anchor="t" anchorCtr="0" compatLnSpc="1">
            <a:prstTxWarp prst="textNoShape">
              <a:avLst/>
            </a:prstTxWarp>
          </a:bodyPr>
          <a:lstStyle/>
          <a:p>
            <a:pPr marL="0" indent="0">
              <a:buFont typeface="Arial" charset="0"/>
              <a:buNone/>
            </a:pPr>
            <a:r>
              <a:t>Il principale vantaggio è la capacità di orientare l’organizzazione al risultato utile.</a:t>
            </a:r>
          </a:p>
          <a:p>
            <a:pPr marL="0" indent="0">
              <a:buFont typeface="Arial" charset="0"/>
              <a:buNone/>
            </a:pPr>
            <a:endParaRPr/>
          </a:p>
          <a:p>
            <a:pPr marL="0" indent="0">
              <a:buFont typeface="Arial" charset="0"/>
              <a:buNone/>
            </a:pPr>
            <a:r>
              <a:t>Il limite più evidente di queste strutture consiste nel profondo cambiamento culturale che esse richiedono da parte di tutte le componenti dell’organizzazione.</a:t>
            </a:r>
          </a:p>
          <a:p>
            <a:pPr marL="0" indent="0">
              <a:buFont typeface="Arial" charset="0"/>
              <a:buNone/>
            </a:pPr>
            <a:endParaRPr/>
          </a:p>
          <a:p>
            <a:pPr marL="0" indent="0">
              <a:buFont typeface="Arial" charset="0"/>
              <a:buNone/>
            </a:pPr>
            <a:r>
              <a:t>Il riorientamento delle strutture tradizionali in chiave di processo richiede un forte impegno da parte del management ed un investimento in formazione di notevole entità per tutti i livelli dell’organizzazione.</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 name="Segnaposto numero diapositiva 1"/>
          <p:cNvSpPr>
            <a:spLocks noGrp="1"/>
          </p:cNvSpPr>
          <p:nvPr>
            <p:ph type="sldNum" sz="quarter" idx="10"/>
          </p:nvPr>
        </p:nvSpPr>
        <p:spPr>
          <a:xfrm>
            <a:off x="8686800" y="5612730"/>
            <a:ext cx="457200" cy="336550"/>
          </a:xfrm>
        </p:spPr>
        <p:txBody>
          <a:bodyPr/>
          <a:lstStyle/>
          <a:p>
            <a:pPr>
              <a:defRPr/>
            </a:pPr>
            <a:fld id="{A06C0E19-DCD2-467C-8CAF-5606BCDA502D}" type="slidenum">
              <a:rPr lang="it-IT"/>
              <a:pPr>
                <a:defRPr/>
              </a:pPr>
              <a:t>24</a:t>
            </a:fld>
            <a:endParaRPr lang="it-IT"/>
          </a:p>
        </p:txBody>
      </p:sp>
      <p:sp>
        <p:nvSpPr>
          <p:cNvPr id="41" name="Rectangle 2"/>
          <p:cNvSpPr txBox="1">
            <a:spLocks noChangeArrowheads="1"/>
          </p:cNvSpPr>
          <p:nvPr/>
        </p:nvSpPr>
        <p:spPr>
          <a:xfrm>
            <a:off x="214282" y="285728"/>
            <a:ext cx="8749686" cy="9906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lgn="l"/>
            <a:r>
              <a:rPr lang="it-IT" sz="3200" cap="small" dirty="0">
                <a:latin typeface="Tahoma" pitchFamily="34" charset="0"/>
                <a:ea typeface="Tahoma" pitchFamily="34" charset="0"/>
                <a:cs typeface="Tahoma" pitchFamily="34" charset="0"/>
              </a:rPr>
              <a:t>Criteri per la scelta della </a:t>
            </a:r>
            <a:r>
              <a:rPr lang="it-IT" sz="3200" cap="small" dirty="0" smtClean="0">
                <a:latin typeface="Tahoma" pitchFamily="34" charset="0"/>
                <a:ea typeface="Tahoma" pitchFamily="34" charset="0"/>
                <a:cs typeface="Tahoma" pitchFamily="34" charset="0"/>
              </a:rPr>
              <a:t>struttura organizzativa</a:t>
            </a:r>
          </a:p>
        </p:txBody>
      </p:sp>
      <p:pic>
        <p:nvPicPr>
          <p:cNvPr id="18434" name="Picture 2"/>
          <p:cNvPicPr>
            <a:picLocks noChangeAspect="1" noChangeArrowheads="1"/>
          </p:cNvPicPr>
          <p:nvPr/>
        </p:nvPicPr>
        <p:blipFill>
          <a:blip r:embed="rId2" cstate="print">
            <a:extLst>
              <a:ext uri="{28A0092B-C50C-407E-A947-70E740481C1C}">
                <a14:useLocalDpi xmlns:mc="http://schemas.openxmlformats.org/markup-compatibility/2006" xmlns:mv="urn:schemas-microsoft-com:mac:vml" xmlns:a14="http://schemas.microsoft.com/office/drawing/2010/main" xmlns="" xmlns:p="http://schemas.openxmlformats.org/presentationml/2006/main" xmlns:r="http://schemas.openxmlformats.org/officeDocument/2006/relationships" xmlns:a="http://schemas.openxmlformats.org/drawingml/2006/main" val="0"/>
              </a:ext>
            </a:extLst>
          </a:blip>
          <a:srcRect/>
          <a:stretch>
            <a:fillRect/>
          </a:stretch>
        </p:blipFill>
        <p:spPr bwMode="auto">
          <a:xfrm>
            <a:off x="1043608" y="1916832"/>
            <a:ext cx="7070304" cy="4032448"/>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xmlns:p="http://schemas.openxmlformats.org/presentationml/2006/main" xmlns:r="http://schemas.openxmlformats.org/officeDocument/2006/relationships" xmlns:a="http://schemas.openxmlformats.org/drawingml/2006/main">
                <a:solidFill>
                  <a:srgbClr val="FFFFFF"/>
                </a:solidFill>
              </a14:hiddenFill>
            </a:ext>
            <a:ext uri="{91240B29-F687-4F45-9708-019B960494DF}">
              <a14:hiddenLine xmlns:mc="http://schemas.openxmlformats.org/markup-compatibility/2006" xmlns:mv="urn:schemas-microsoft-com:mac:vml" xmlns:a14="http://schemas.microsoft.com/office/drawing/2010/main" xmlns="" xmlns:p="http://schemas.openxmlformats.org/presentationml/2006/main" xmlns:r="http://schemas.openxmlformats.org/officeDocument/2006/relationships" xmlns:a="http://schemas.openxmlformats.org/drawingml/2006/main" w="9525">
                <a:solidFill>
                  <a:srgbClr val="000000"/>
                </a:solidFill>
                <a:miter lim="800000"/>
                <a:headEnd/>
                <a:tailEnd/>
              </a14:hiddenLine>
            </a:ext>
          </a:extLst>
        </p:spPr>
      </p:pic>
      <p:sp>
        <p:nvSpPr>
          <p:cNvPr id="2" name="Rettangolo 1"/>
          <p:cNvSpPr/>
          <p:nvPr/>
        </p:nvSpPr>
        <p:spPr>
          <a:xfrm>
            <a:off x="3130035" y="6237312"/>
            <a:ext cx="3387466" cy="307777"/>
          </a:xfrm>
          <a:prstGeom prst="rect">
            <a:avLst/>
          </a:prstGeom>
        </p:spPr>
        <p:txBody>
          <a:bodyPr wrap="none">
            <a:spAutoFit/>
          </a:bodyPr>
          <a:lstStyle/>
          <a:p>
            <a:r>
              <a:rPr lang="it-IT" dirty="0"/>
              <a:t>Il continuum delle strutture organizzative</a:t>
            </a:r>
          </a:p>
        </p:txBody>
      </p:sp>
    </p:spTree>
    <p:extLst>
      <p:ext uri="{BB962C8B-B14F-4D97-AF65-F5344CB8AC3E}">
        <p14:creationId xmlns:mc="http://schemas.openxmlformats.org/markup-compatibility/2006" xmlns:mv="urn:schemas-microsoft-com:mac:vml" xmlns:p14="http://schemas.microsoft.com/office/powerpoint/2010/main" xmlns="" xmlns:p="http://schemas.openxmlformats.org/presentationml/2006/main" xmlns:r="http://schemas.openxmlformats.org/officeDocument/2006/relationships" xmlns:a="http://schemas.openxmlformats.org/drawingml/2006/main" val="22301845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58754" name="Rectangle 2"/>
          <p:cNvSpPr>
            <a:spLocks noGrp="1" noChangeArrowheads="1"/>
          </p:cNvSpPr>
          <p:nvPr>
            <p:ph type="title"/>
          </p:nvPr>
        </p:nvSpPr>
        <p:spPr>
          <a:xfrm>
            <a:off x="214282" y="214290"/>
            <a:ext cx="8229600" cy="774700"/>
          </a:xfrm>
        </p:spPr>
        <p:txBody>
          <a:bodyPr>
            <a:normAutofit/>
          </a:bodyPr>
          <a:lstStyle/>
          <a:p>
            <a:pPr eaLnBrk="1" hangingPunct="1">
              <a:defRPr/>
            </a:pPr>
            <a:r>
              <a:rPr lang="it-IT" sz="3200" dirty="0" smtClean="0">
                <a:latin typeface="Tahoma" pitchFamily="34" charset="0"/>
                <a:ea typeface="Tahoma" pitchFamily="34" charset="0"/>
                <a:cs typeface="Tahoma" pitchFamily="34" charset="0"/>
              </a:rPr>
              <a:t>Funzioni aziendali</a:t>
            </a:r>
          </a:p>
        </p:txBody>
      </p:sp>
      <p:sp>
        <p:nvSpPr>
          <p:cNvPr id="458755" name="Rectangle 3"/>
          <p:cNvSpPr>
            <a:spLocks noGrp="1" noChangeArrowheads="1"/>
          </p:cNvSpPr>
          <p:nvPr>
            <p:ph type="body" idx="1"/>
          </p:nvPr>
        </p:nvSpPr>
        <p:spPr>
          <a:xfrm>
            <a:off x="457200" y="1928802"/>
            <a:ext cx="8186766" cy="4740287"/>
          </a:xfrm>
        </p:spPr>
        <p:txBody>
          <a:bodyPr/>
          <a:lstStyle/>
          <a:p>
            <a:pPr>
              <a:defRPr/>
            </a:pPr>
            <a:r>
              <a:rPr lang="it-IT" dirty="0" smtClean="0">
                <a:latin typeface="Tahoma" pitchFamily="34" charset="0"/>
                <a:ea typeface="Tahoma" pitchFamily="34" charset="0"/>
                <a:cs typeface="Tahoma" pitchFamily="34" charset="0"/>
              </a:rPr>
              <a:t>Approvvigionamenti			(input)</a:t>
            </a:r>
          </a:p>
          <a:p>
            <a:pPr eaLnBrk="1" hangingPunct="1">
              <a:defRPr/>
            </a:pPr>
            <a:r>
              <a:rPr lang="it-IT" dirty="0" smtClean="0">
                <a:latin typeface="Tahoma" pitchFamily="34" charset="0"/>
                <a:ea typeface="Tahoma" pitchFamily="34" charset="0"/>
                <a:cs typeface="Tahoma" pitchFamily="34" charset="0"/>
              </a:rPr>
              <a:t>Finanza					(input)</a:t>
            </a:r>
          </a:p>
          <a:p>
            <a:pPr eaLnBrk="1" hangingPunct="1">
              <a:defRPr/>
            </a:pPr>
            <a:r>
              <a:rPr lang="it-IT" dirty="0" smtClean="0">
                <a:latin typeface="Tahoma" pitchFamily="34" charset="0"/>
                <a:ea typeface="Tahoma" pitchFamily="34" charset="0"/>
                <a:cs typeface="Tahoma" pitchFamily="34" charset="0"/>
              </a:rPr>
              <a:t>Personale					(input)</a:t>
            </a:r>
          </a:p>
          <a:p>
            <a:pPr eaLnBrk="1" hangingPunct="1">
              <a:defRPr/>
            </a:pPr>
            <a:r>
              <a:rPr lang="it-IT" dirty="0" smtClean="0">
                <a:latin typeface="Tahoma" pitchFamily="34" charset="0"/>
                <a:ea typeface="Tahoma" pitchFamily="34" charset="0"/>
                <a:cs typeface="Tahoma" pitchFamily="34" charset="0"/>
              </a:rPr>
              <a:t>Pianificazione				(trasformazione)</a:t>
            </a:r>
          </a:p>
          <a:p>
            <a:pPr eaLnBrk="1" hangingPunct="1">
              <a:defRPr/>
            </a:pPr>
            <a:r>
              <a:rPr lang="it-IT" dirty="0" smtClean="0">
                <a:latin typeface="Tahoma" pitchFamily="34" charset="0"/>
                <a:ea typeface="Tahoma" pitchFamily="34" charset="0"/>
                <a:cs typeface="Tahoma" pitchFamily="34" charset="0"/>
              </a:rPr>
              <a:t>Produzione - Qualità			(trasformazione)</a:t>
            </a:r>
          </a:p>
          <a:p>
            <a:pPr eaLnBrk="1" hangingPunct="1">
              <a:defRPr/>
            </a:pPr>
            <a:r>
              <a:rPr lang="it-IT" dirty="0" smtClean="0">
                <a:latin typeface="Tahoma" pitchFamily="34" charset="0"/>
                <a:ea typeface="Tahoma" pitchFamily="34" charset="0"/>
                <a:cs typeface="Tahoma" pitchFamily="34" charset="0"/>
              </a:rPr>
              <a:t>Ricerca &amp; Sviluppo			(trasformazione)</a:t>
            </a:r>
          </a:p>
          <a:p>
            <a:pPr eaLnBrk="1" hangingPunct="1">
              <a:defRPr/>
            </a:pPr>
            <a:r>
              <a:rPr lang="it-IT" dirty="0" smtClean="0">
                <a:latin typeface="Tahoma" pitchFamily="34" charset="0"/>
                <a:ea typeface="Tahoma" pitchFamily="34" charset="0"/>
                <a:cs typeface="Tahoma" pitchFamily="34" charset="0"/>
              </a:rPr>
              <a:t>Amministrazione 				(trasformazione)</a:t>
            </a:r>
          </a:p>
          <a:p>
            <a:pPr eaLnBrk="1" hangingPunct="1">
              <a:defRPr/>
            </a:pPr>
            <a:r>
              <a:rPr lang="it-IT" dirty="0" smtClean="0">
                <a:latin typeface="Tahoma" pitchFamily="34" charset="0"/>
                <a:ea typeface="Tahoma" pitchFamily="34" charset="0"/>
                <a:cs typeface="Tahoma" pitchFamily="34" charset="0"/>
              </a:rPr>
              <a:t>Controllo di gestione			(trasformazione)</a:t>
            </a:r>
          </a:p>
          <a:p>
            <a:pPr eaLnBrk="1" hangingPunct="1">
              <a:defRPr/>
            </a:pPr>
            <a:r>
              <a:rPr lang="it-IT" dirty="0" smtClean="0">
                <a:latin typeface="Tahoma" pitchFamily="34" charset="0"/>
                <a:ea typeface="Tahoma" pitchFamily="34" charset="0"/>
                <a:cs typeface="Tahoma" pitchFamily="34" charset="0"/>
              </a:rPr>
              <a:t>Marketing e vendite			(output)</a:t>
            </a:r>
          </a:p>
        </p:txBody>
      </p:sp>
      <p:sp>
        <p:nvSpPr>
          <p:cNvPr id="4" name="Segnaposto numero diapositiva 1"/>
          <p:cNvSpPr>
            <a:spLocks noGrp="1"/>
          </p:cNvSpPr>
          <p:nvPr>
            <p:ph type="sldNum" sz="quarter" idx="4294967295"/>
          </p:nvPr>
        </p:nvSpPr>
        <p:spPr>
          <a:xfrm>
            <a:off x="8686800" y="5612730"/>
            <a:ext cx="457200" cy="336550"/>
          </a:xfrm>
          <a:prstGeom prst="rect">
            <a:avLst/>
          </a:prstGeom>
        </p:spPr>
        <p:txBody>
          <a:bodyPr/>
          <a:lstStyle/>
          <a:p>
            <a:pPr>
              <a:defRPr/>
            </a:pPr>
            <a:fld id="{A06C0E19-DCD2-467C-8CAF-5606BCDA502D}" type="slidenum">
              <a:rPr lang="it-IT"/>
              <a:pPr>
                <a:defRPr/>
              </a:pPr>
              <a:t>25</a:t>
            </a:fld>
            <a:endParaRPr lang="it-IT"/>
          </a:p>
        </p:txBody>
      </p:sp>
    </p:spTree>
    <p:extLst>
      <p:ext uri="{BB962C8B-B14F-4D97-AF65-F5344CB8AC3E}">
        <p14:creationId xmlns:mc="http://schemas.openxmlformats.org/markup-compatibility/2006" xmlns:mv="urn:schemas-microsoft-com:mac:vml" xmlns="" xmlns:p14="http://schemas.microsoft.com/office/powerpoint/2010/main" xmlns:p="http://schemas.openxmlformats.org/presentationml/2006/main" xmlns:r="http://schemas.openxmlformats.org/officeDocument/2006/relationships" xmlns:a="http://schemas.openxmlformats.org/drawingml/2006/main" val="950606965"/>
      </p:ext>
    </p:extLst>
  </p:cSld>
  <p:clrMapOvr>
    <a:masterClrMapping/>
  </p:clrMapOvr>
  <mc:AlternateContent>
    <mc:Choice xmlns:mv="urn:schemas-microsoft-com:mac:vml" xmlns:mc="http://schemas.openxmlformats.org/markup-compatibility/2006" xmlns="" xmlns:p14="http://schemas.microsoft.com/office/powerpoint/2010/main" xmlns:p="http://schemas.openxmlformats.org/presentationml/2006/main" xmlns:r="http://schemas.openxmlformats.org/officeDocument/2006/relationships" xmlns:a="http://schemas.openxmlformats.org/drawingml/2006/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69666" name="Rectangle 2"/>
          <p:cNvSpPr>
            <a:spLocks noGrp="1" noChangeArrowheads="1"/>
          </p:cNvSpPr>
          <p:nvPr>
            <p:ph type="title"/>
          </p:nvPr>
        </p:nvSpPr>
        <p:spPr>
          <a:xfrm>
            <a:off x="457200" y="0"/>
            <a:ext cx="8229600" cy="762000"/>
          </a:xfrm>
        </p:spPr>
        <p:txBody>
          <a:bodyPr/>
          <a:lstStyle/>
          <a:p>
            <a:pPr eaLnBrk="1" hangingPunct="1">
              <a:defRPr/>
            </a:pPr>
            <a:r>
              <a:rPr lang="it-IT" sz="3600" dirty="0" smtClean="0">
                <a:latin typeface="Tahoma" pitchFamily="34" charset="0"/>
                <a:ea typeface="Tahoma" pitchFamily="34" charset="0"/>
                <a:cs typeface="Tahoma" pitchFamily="34" charset="0"/>
              </a:rPr>
              <a:t>Approvvigionamenti</a:t>
            </a:r>
          </a:p>
        </p:txBody>
      </p:sp>
      <p:sp>
        <p:nvSpPr>
          <p:cNvPr id="369667" name="Rectangle 3"/>
          <p:cNvSpPr>
            <a:spLocks noGrp="1" noChangeArrowheads="1"/>
          </p:cNvSpPr>
          <p:nvPr>
            <p:ph type="body" idx="1"/>
          </p:nvPr>
        </p:nvSpPr>
        <p:spPr>
          <a:xfrm>
            <a:off x="457200" y="903312"/>
            <a:ext cx="8229600" cy="5334000"/>
          </a:xfrm>
        </p:spPr>
        <p:txBody>
          <a:bodyPr/>
          <a:lstStyle/>
          <a:p>
            <a:pPr algn="just" eaLnBrk="1" hangingPunct="1">
              <a:lnSpc>
                <a:spcPct val="90000"/>
              </a:lnSpc>
              <a:defRPr/>
            </a:pPr>
            <a:r>
              <a:rPr lang="it-IT" sz="2400" dirty="0" smtClean="0">
                <a:latin typeface="Tahoma" pitchFamily="34" charset="0"/>
                <a:ea typeface="Tahoma" pitchFamily="34" charset="0"/>
                <a:cs typeface="Tahoma" pitchFamily="34" charset="0"/>
              </a:rPr>
              <a:t>Questa funzione è indirizzata ad assicurare la disponibilità dei beni necessari ai fini produttivi e nei tempi richiesti, garantendo la continuità del processo produttivo e il rispetto di definiti standard qualitativi.</a:t>
            </a:r>
          </a:p>
          <a:p>
            <a:pPr algn="just" eaLnBrk="1" hangingPunct="1">
              <a:lnSpc>
                <a:spcPct val="90000"/>
              </a:lnSpc>
              <a:defRPr/>
            </a:pPr>
            <a:r>
              <a:rPr lang="it-IT" sz="2400" dirty="0" smtClean="0">
                <a:latin typeface="Tahoma" pitchFamily="34" charset="0"/>
                <a:ea typeface="Tahoma" pitchFamily="34" charset="0"/>
                <a:cs typeface="Tahoma" pitchFamily="34" charset="0"/>
              </a:rPr>
              <a:t>Sono approvvigionamenti gli acquisti di materie prime, macchine, attrezzature, ecc. per i quali, le tecniche utilizzate sono:</a:t>
            </a:r>
          </a:p>
          <a:p>
            <a:pPr lvl="1" algn="just" eaLnBrk="1" hangingPunct="1">
              <a:lnSpc>
                <a:spcPct val="90000"/>
              </a:lnSpc>
              <a:defRPr/>
            </a:pPr>
            <a:r>
              <a:rPr lang="it-IT" sz="1800" b="1" dirty="0" err="1" smtClean="0">
                <a:latin typeface="Tahoma" pitchFamily="34" charset="0"/>
                <a:ea typeface="Tahoma" pitchFamily="34" charset="0"/>
                <a:cs typeface="Tahoma" pitchFamily="34" charset="0"/>
              </a:rPr>
              <a:t>Make</a:t>
            </a:r>
            <a:r>
              <a:rPr lang="it-IT" sz="1800" b="1" dirty="0" smtClean="0">
                <a:latin typeface="Tahoma" pitchFamily="34" charset="0"/>
                <a:ea typeface="Tahoma" pitchFamily="34" charset="0"/>
                <a:cs typeface="Tahoma" pitchFamily="34" charset="0"/>
              </a:rPr>
              <a:t> or </a:t>
            </a:r>
            <a:r>
              <a:rPr lang="it-IT" sz="1800" b="1" dirty="0" err="1" smtClean="0">
                <a:latin typeface="Tahoma" pitchFamily="34" charset="0"/>
                <a:ea typeface="Tahoma" pitchFamily="34" charset="0"/>
                <a:cs typeface="Tahoma" pitchFamily="34" charset="0"/>
              </a:rPr>
              <a:t>buy</a:t>
            </a:r>
            <a:endParaRPr lang="it-IT" sz="1800" b="1" dirty="0" smtClean="0">
              <a:latin typeface="Tahoma" pitchFamily="34" charset="0"/>
              <a:ea typeface="Tahoma" pitchFamily="34" charset="0"/>
              <a:cs typeface="Tahoma" pitchFamily="34" charset="0"/>
            </a:endParaRPr>
          </a:p>
          <a:p>
            <a:pPr lvl="1" algn="just" eaLnBrk="1" hangingPunct="1">
              <a:lnSpc>
                <a:spcPct val="90000"/>
              </a:lnSpc>
              <a:defRPr/>
            </a:pPr>
            <a:r>
              <a:rPr lang="it-IT" sz="1800" b="1" dirty="0" smtClean="0">
                <a:latin typeface="Tahoma" pitchFamily="34" charset="0"/>
                <a:ea typeface="Tahoma" pitchFamily="34" charset="0"/>
                <a:cs typeface="Tahoma" pitchFamily="34" charset="0"/>
              </a:rPr>
              <a:t>Acquisti tradizionali</a:t>
            </a:r>
            <a:r>
              <a:rPr lang="it-IT" sz="1800" dirty="0" smtClean="0">
                <a:latin typeface="Tahoma" pitchFamily="34" charset="0"/>
                <a:ea typeface="Tahoma" pitchFamily="34" charset="0"/>
                <a:cs typeface="Tahoma" pitchFamily="34" charset="0"/>
              </a:rPr>
              <a:t> ( prezzo, qualità del prodotto, tempestività nelle consegna )</a:t>
            </a:r>
          </a:p>
          <a:p>
            <a:pPr lvl="1" algn="just" eaLnBrk="1" hangingPunct="1">
              <a:lnSpc>
                <a:spcPct val="90000"/>
              </a:lnSpc>
              <a:defRPr/>
            </a:pPr>
            <a:r>
              <a:rPr lang="it-IT" sz="1800" dirty="0" smtClean="0">
                <a:latin typeface="Tahoma" pitchFamily="34" charset="0"/>
                <a:ea typeface="Tahoma" pitchFamily="34" charset="0"/>
                <a:cs typeface="Tahoma" pitchFamily="34" charset="0"/>
              </a:rPr>
              <a:t> </a:t>
            </a:r>
            <a:r>
              <a:rPr lang="it-IT" sz="1800" b="1" dirty="0" err="1" smtClean="0">
                <a:latin typeface="Tahoma" pitchFamily="34" charset="0"/>
                <a:ea typeface="Tahoma" pitchFamily="34" charset="0"/>
                <a:cs typeface="Tahoma" pitchFamily="34" charset="0"/>
              </a:rPr>
              <a:t>Codesign</a:t>
            </a:r>
            <a:r>
              <a:rPr lang="it-IT" sz="1800" b="1" dirty="0" smtClean="0">
                <a:latin typeface="Tahoma" pitchFamily="34" charset="0"/>
                <a:ea typeface="Tahoma" pitchFamily="34" charset="0"/>
                <a:cs typeface="Tahoma" pitchFamily="34" charset="0"/>
              </a:rPr>
              <a:t> / </a:t>
            </a:r>
            <a:r>
              <a:rPr lang="it-IT" sz="1800" b="1" dirty="0" err="1" smtClean="0">
                <a:latin typeface="Tahoma" pitchFamily="34" charset="0"/>
                <a:ea typeface="Tahoma" pitchFamily="34" charset="0"/>
                <a:cs typeface="Tahoma" pitchFamily="34" charset="0"/>
              </a:rPr>
              <a:t>comakership</a:t>
            </a:r>
            <a:r>
              <a:rPr lang="it-IT" sz="1800" dirty="0" smtClean="0">
                <a:latin typeface="Tahoma" pitchFamily="34" charset="0"/>
                <a:ea typeface="Tahoma" pitchFamily="34" charset="0"/>
                <a:cs typeface="Tahoma" pitchFamily="34" charset="0"/>
              </a:rPr>
              <a:t> che facendo fede su un rapporto impresa fornitori, non conflittuale ma cooperativo, introducono altre qualità (flessibilità delle quantità ordinate, assistenza tecnica al cliente, controllo eseguiti sul prodotto, ecc. ). La tecnica del </a:t>
            </a:r>
            <a:r>
              <a:rPr lang="it-IT" sz="1800" dirty="0" err="1" smtClean="0">
                <a:latin typeface="Tahoma" pitchFamily="34" charset="0"/>
                <a:ea typeface="Tahoma" pitchFamily="34" charset="0"/>
                <a:cs typeface="Tahoma" pitchFamily="34" charset="0"/>
              </a:rPr>
              <a:t>codesign</a:t>
            </a:r>
            <a:r>
              <a:rPr lang="it-IT" sz="1800" dirty="0" smtClean="0">
                <a:latin typeface="Tahoma" pitchFamily="34" charset="0"/>
                <a:ea typeface="Tahoma" pitchFamily="34" charset="0"/>
                <a:cs typeface="Tahoma" pitchFamily="34" charset="0"/>
              </a:rPr>
              <a:t> prevede il coinvolgimento in progettazione dei fornitori e della funzione acquisti dell’azienda, delegando ai primi la progettazione e sviluppo dei componenti che poi produrranno e forniranno all’azienda. </a:t>
            </a:r>
            <a:endParaRPr lang="it-IT" sz="2400" dirty="0" smtClean="0">
              <a:latin typeface="Tahoma" pitchFamily="34" charset="0"/>
              <a:ea typeface="Tahoma" pitchFamily="34" charset="0"/>
              <a:cs typeface="Tahoma" pitchFamily="34" charset="0"/>
            </a:endParaRPr>
          </a:p>
        </p:txBody>
      </p:sp>
      <p:sp>
        <p:nvSpPr>
          <p:cNvPr id="4" name="Segnaposto numero diapositiva 1"/>
          <p:cNvSpPr>
            <a:spLocks noGrp="1"/>
          </p:cNvSpPr>
          <p:nvPr>
            <p:ph type="sldNum" sz="quarter" idx="4294967295"/>
          </p:nvPr>
        </p:nvSpPr>
        <p:spPr>
          <a:xfrm>
            <a:off x="8686800" y="5612730"/>
            <a:ext cx="457200" cy="336550"/>
          </a:xfrm>
          <a:prstGeom prst="rect">
            <a:avLst/>
          </a:prstGeom>
        </p:spPr>
        <p:txBody>
          <a:bodyPr/>
          <a:lstStyle/>
          <a:p>
            <a:pPr>
              <a:defRPr/>
            </a:pPr>
            <a:fld id="{A06C0E19-DCD2-467C-8CAF-5606BCDA502D}" type="slidenum">
              <a:rPr lang="it-IT"/>
              <a:pPr>
                <a:defRPr/>
              </a:pPr>
              <a:t>26</a:t>
            </a:fld>
            <a:endParaRPr lang="it-IT"/>
          </a:p>
        </p:txBody>
      </p:sp>
    </p:spTree>
    <p:extLst>
      <p:ext uri="{BB962C8B-B14F-4D97-AF65-F5344CB8AC3E}">
        <p14:creationId xmlns:mc="http://schemas.openxmlformats.org/markup-compatibility/2006" xmlns:mv="urn:schemas-microsoft-com:mac:vml" xmlns:p14="http://schemas.microsoft.com/office/powerpoint/2010/main" xmlns="" xmlns:p="http://schemas.openxmlformats.org/presentationml/2006/main" xmlns:r="http://schemas.openxmlformats.org/officeDocument/2006/relationships" xmlns:a="http://schemas.openxmlformats.org/drawingml/2006/main" val="2567751000"/>
      </p:ext>
    </p:extLst>
  </p:cSld>
  <p:clrMapOvr>
    <a:masterClrMapping/>
  </p:clrMapOvr>
  <mc:AlternateContent>
    <mc:Choice xmlns:mv="urn:schemas-microsoft-com:mac:vml" xmlns:mc="http://schemas.openxmlformats.org/markup-compatibility/2006" xmlns:p14="http://schemas.microsoft.com/office/powerpoint/2010/main" xmlns="" xmlns:p="http://schemas.openxmlformats.org/presentationml/2006/main" xmlns:r="http://schemas.openxmlformats.org/officeDocument/2006/relationships" xmlns:a="http://schemas.openxmlformats.org/drawingml/2006/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70690" name="Rectangle 2"/>
          <p:cNvSpPr>
            <a:spLocks noGrp="1" noChangeArrowheads="1"/>
          </p:cNvSpPr>
          <p:nvPr>
            <p:ph type="title"/>
          </p:nvPr>
        </p:nvSpPr>
        <p:spPr>
          <a:xfrm>
            <a:off x="457200" y="274638"/>
            <a:ext cx="7467600" cy="796908"/>
          </a:xfrm>
        </p:spPr>
        <p:txBody>
          <a:bodyPr>
            <a:normAutofit/>
          </a:bodyPr>
          <a:lstStyle/>
          <a:p>
            <a:pPr eaLnBrk="1" hangingPunct="1">
              <a:defRPr/>
            </a:pPr>
            <a:r>
              <a:rPr lang="it-IT" sz="3600" dirty="0" smtClean="0">
                <a:latin typeface="Tahoma" pitchFamily="34" charset="0"/>
                <a:ea typeface="Tahoma" pitchFamily="34" charset="0"/>
                <a:cs typeface="Tahoma" pitchFamily="34" charset="0"/>
              </a:rPr>
              <a:t>La finanza</a:t>
            </a:r>
          </a:p>
        </p:txBody>
      </p:sp>
      <p:sp>
        <p:nvSpPr>
          <p:cNvPr id="370691" name="Rectangle 3"/>
          <p:cNvSpPr>
            <a:spLocks noGrp="1" noChangeArrowheads="1"/>
          </p:cNvSpPr>
          <p:nvPr>
            <p:ph type="body" idx="1"/>
          </p:nvPr>
        </p:nvSpPr>
        <p:spPr>
          <a:xfrm>
            <a:off x="214282" y="1285860"/>
            <a:ext cx="8506558" cy="5214974"/>
          </a:xfrm>
        </p:spPr>
        <p:txBody>
          <a:bodyPr>
            <a:normAutofit fontScale="92500" lnSpcReduction="10000"/>
          </a:bodyPr>
          <a:lstStyle/>
          <a:p>
            <a:pPr eaLnBrk="1" hangingPunct="1">
              <a:defRPr/>
            </a:pPr>
            <a:r>
              <a:rPr lang="it-IT" dirty="0" smtClean="0">
                <a:latin typeface="Tahoma" pitchFamily="34" charset="0"/>
                <a:ea typeface="Tahoma" pitchFamily="34" charset="0"/>
                <a:cs typeface="Tahoma" pitchFamily="34" charset="0"/>
              </a:rPr>
              <a:t>Acquisisce e gestisce le risorse finanziarie</a:t>
            </a:r>
          </a:p>
          <a:p>
            <a:pPr eaLnBrk="1" hangingPunct="1">
              <a:defRPr/>
            </a:pPr>
            <a:r>
              <a:rPr lang="it-IT" dirty="0" smtClean="0">
                <a:latin typeface="Tahoma" pitchFamily="34" charset="0"/>
                <a:ea typeface="Tahoma" pitchFamily="34" charset="0"/>
                <a:cs typeface="Tahoma" pitchFamily="34" charset="0"/>
              </a:rPr>
              <a:t>Analizza gli investimenti e la loro redditività</a:t>
            </a:r>
          </a:p>
          <a:p>
            <a:pPr eaLnBrk="1" hangingPunct="1">
              <a:defRPr/>
            </a:pPr>
            <a:r>
              <a:rPr lang="it-IT" dirty="0" smtClean="0">
                <a:latin typeface="Tahoma" pitchFamily="34" charset="0"/>
                <a:ea typeface="Tahoma" pitchFamily="34" charset="0"/>
                <a:cs typeface="Tahoma" pitchFamily="34" charset="0"/>
              </a:rPr>
              <a:t>Mantiene l’equilibrio fonti impieghi</a:t>
            </a:r>
          </a:p>
          <a:p>
            <a:pPr eaLnBrk="1" hangingPunct="1">
              <a:defRPr/>
            </a:pPr>
            <a:endParaRPr lang="it-IT" dirty="0" smtClean="0">
              <a:latin typeface="Tahoma" pitchFamily="34" charset="0"/>
              <a:ea typeface="Tahoma" pitchFamily="34" charset="0"/>
              <a:cs typeface="Tahoma" pitchFamily="34" charset="0"/>
            </a:endParaRPr>
          </a:p>
          <a:p>
            <a:pPr marL="0" indent="0">
              <a:lnSpc>
                <a:spcPct val="80000"/>
              </a:lnSpc>
              <a:buNone/>
            </a:pPr>
            <a:r>
              <a:rPr lang="it-IT" b="1" dirty="0" smtClean="0">
                <a:latin typeface="Tahoma" pitchFamily="34" charset="0"/>
                <a:ea typeface="Tahoma" pitchFamily="34" charset="0"/>
                <a:cs typeface="Tahoma" pitchFamily="34" charset="0"/>
              </a:rPr>
              <a:t>Evoluzione della funzione finanza: </a:t>
            </a:r>
          </a:p>
          <a:p>
            <a:pPr marL="0" indent="0">
              <a:lnSpc>
                <a:spcPct val="80000"/>
              </a:lnSpc>
              <a:buNone/>
            </a:pPr>
            <a:endParaRPr lang="it-IT" sz="900" b="1" dirty="0" smtClean="0">
              <a:latin typeface="Tahoma" pitchFamily="34" charset="0"/>
              <a:ea typeface="Tahoma" pitchFamily="34" charset="0"/>
              <a:cs typeface="Tahoma" pitchFamily="34" charset="0"/>
            </a:endParaRPr>
          </a:p>
          <a:p>
            <a:pPr marL="0" indent="0">
              <a:lnSpc>
                <a:spcPct val="110000"/>
              </a:lnSpc>
            </a:pPr>
            <a:r>
              <a:rPr lang="it-IT" i="1" dirty="0" smtClean="0">
                <a:latin typeface="Tahoma" pitchFamily="34" charset="0"/>
                <a:ea typeface="Tahoma" pitchFamily="34" charset="0"/>
                <a:cs typeface="Tahoma" pitchFamily="34" charset="0"/>
              </a:rPr>
              <a:t>Finanza tradizionale</a:t>
            </a:r>
            <a:r>
              <a:rPr lang="it-IT" dirty="0" smtClean="0">
                <a:latin typeface="Tahoma" pitchFamily="34" charset="0"/>
                <a:ea typeface="Tahoma" pitchFamily="34" charset="0"/>
                <a:cs typeface="Tahoma" pitchFamily="34" charset="0"/>
              </a:rPr>
              <a:t>: reperimento in modo tempestivo, appropriato e conveniente delle risorse finanziarie necessarie a coprire il fabbisogno finanziario</a:t>
            </a:r>
          </a:p>
          <a:p>
            <a:pPr marL="0" indent="0">
              <a:lnSpc>
                <a:spcPct val="110000"/>
              </a:lnSpc>
            </a:pPr>
            <a:r>
              <a:rPr lang="it-IT" i="1" dirty="0" smtClean="0">
                <a:latin typeface="Tahoma" pitchFamily="34" charset="0"/>
                <a:ea typeface="Tahoma" pitchFamily="34" charset="0"/>
                <a:cs typeface="Tahoma" pitchFamily="34" charset="0"/>
              </a:rPr>
              <a:t>Finanza allargata</a:t>
            </a:r>
            <a:r>
              <a:rPr lang="it-IT" dirty="0" smtClean="0">
                <a:latin typeface="Tahoma" pitchFamily="34" charset="0"/>
                <a:ea typeface="Tahoma" pitchFamily="34" charset="0"/>
                <a:cs typeface="Tahoma" pitchFamily="34" charset="0"/>
              </a:rPr>
              <a:t>: selezione e controllo degli investimenti per ottimizzare l’impiego delle risorse finanziarie</a:t>
            </a:r>
          </a:p>
          <a:p>
            <a:pPr marL="0" indent="0">
              <a:lnSpc>
                <a:spcPct val="110000"/>
              </a:lnSpc>
            </a:pPr>
            <a:r>
              <a:rPr lang="it-IT" i="1" dirty="0" smtClean="0">
                <a:latin typeface="Tahoma" pitchFamily="34" charset="0"/>
                <a:ea typeface="Tahoma" pitchFamily="34" charset="0"/>
                <a:cs typeface="Tahoma" pitchFamily="34" charset="0"/>
              </a:rPr>
              <a:t>Finanza innovativa: </a:t>
            </a:r>
            <a:r>
              <a:rPr lang="it-IT" dirty="0" smtClean="0">
                <a:latin typeface="Tahoma" pitchFamily="34" charset="0"/>
                <a:ea typeface="Tahoma" pitchFamily="34" charset="0"/>
                <a:cs typeface="Tahoma" pitchFamily="34" charset="0"/>
              </a:rPr>
              <a:t>gestione sistemica e integrata attraverso</a:t>
            </a:r>
            <a:r>
              <a:rPr lang="it-IT" i="1" dirty="0" smtClean="0">
                <a:latin typeface="Tahoma" pitchFamily="34" charset="0"/>
                <a:ea typeface="Tahoma" pitchFamily="34" charset="0"/>
                <a:cs typeface="Tahoma" pitchFamily="34" charset="0"/>
              </a:rPr>
              <a:t> </a:t>
            </a:r>
            <a:r>
              <a:rPr lang="it-IT" dirty="0" smtClean="0">
                <a:latin typeface="Tahoma" pitchFamily="34" charset="0"/>
                <a:ea typeface="Tahoma" pitchFamily="34" charset="0"/>
                <a:cs typeface="Tahoma" pitchFamily="34" charset="0"/>
              </a:rPr>
              <a:t>utilizzo di strumenti specialistici per l'ottimale gestione delle risorse finanziarie aziendali</a:t>
            </a:r>
          </a:p>
          <a:p>
            <a:pPr eaLnBrk="1" hangingPunct="1">
              <a:buNone/>
              <a:defRPr/>
            </a:pPr>
            <a:endParaRPr lang="it-IT" dirty="0" smtClean="0">
              <a:latin typeface="Tahoma" pitchFamily="34" charset="0"/>
              <a:ea typeface="Tahoma" pitchFamily="34" charset="0"/>
              <a:cs typeface="Tahoma" pitchFamily="34" charset="0"/>
            </a:endParaRPr>
          </a:p>
          <a:p>
            <a:pPr eaLnBrk="1" hangingPunct="1">
              <a:buFont typeface="Wingdings" pitchFamily="2" charset="2"/>
              <a:buNone/>
              <a:defRPr/>
            </a:pPr>
            <a:endParaRPr lang="it-IT" dirty="0" smtClean="0">
              <a:latin typeface="Tahoma" pitchFamily="34" charset="0"/>
              <a:ea typeface="Tahoma" pitchFamily="34" charset="0"/>
              <a:cs typeface="Tahoma" pitchFamily="34" charset="0"/>
            </a:endParaRPr>
          </a:p>
        </p:txBody>
      </p:sp>
    </p:spTree>
    <p:extLst>
      <p:ext uri="{BB962C8B-B14F-4D97-AF65-F5344CB8AC3E}">
        <p14:creationId xmlns:mc="http://schemas.openxmlformats.org/markup-compatibility/2006" xmlns:mv="urn:schemas-microsoft-com:mac:vml" xmlns:p14="http://schemas.microsoft.com/office/powerpoint/2010/main" xmlns="" xmlns:p="http://schemas.openxmlformats.org/presentationml/2006/main" xmlns:r="http://schemas.openxmlformats.org/officeDocument/2006/relationships" xmlns:a="http://schemas.openxmlformats.org/drawingml/2006/main" val="426182808"/>
      </p:ext>
    </p:extLst>
  </p:cSld>
  <p:clrMapOvr>
    <a:masterClrMapping/>
  </p:clrMapOvr>
  <mc:AlternateContent>
    <mc:Choice xmlns:mv="urn:schemas-microsoft-com:mac:vml" xmlns:mc="http://schemas.openxmlformats.org/markup-compatibility/2006" xmlns:p14="http://schemas.microsoft.com/office/powerpoint/2010/main" xmlns="" xmlns:p="http://schemas.openxmlformats.org/presentationml/2006/main" xmlns:r="http://schemas.openxmlformats.org/officeDocument/2006/relationships" xmlns:a="http://schemas.openxmlformats.org/drawingml/2006/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69666" name="Rectangle 2"/>
          <p:cNvSpPr>
            <a:spLocks noGrp="1" noChangeArrowheads="1"/>
          </p:cNvSpPr>
          <p:nvPr>
            <p:ph type="title"/>
          </p:nvPr>
        </p:nvSpPr>
        <p:spPr>
          <a:xfrm>
            <a:off x="214282" y="238108"/>
            <a:ext cx="8229600" cy="762000"/>
          </a:xfrm>
        </p:spPr>
        <p:txBody>
          <a:bodyPr/>
          <a:lstStyle/>
          <a:p>
            <a:pPr eaLnBrk="1" hangingPunct="1">
              <a:defRPr/>
            </a:pPr>
            <a:r>
              <a:rPr lang="it-IT" sz="3600" dirty="0" smtClean="0">
                <a:latin typeface="Tahoma" pitchFamily="34" charset="0"/>
                <a:ea typeface="Tahoma" pitchFamily="34" charset="0"/>
                <a:cs typeface="Tahoma" pitchFamily="34" charset="0"/>
              </a:rPr>
              <a:t>HRM e organizzazione</a:t>
            </a:r>
          </a:p>
        </p:txBody>
      </p:sp>
      <p:sp>
        <p:nvSpPr>
          <p:cNvPr id="369667" name="Rectangle 3"/>
          <p:cNvSpPr>
            <a:spLocks noGrp="1" noChangeArrowheads="1"/>
          </p:cNvSpPr>
          <p:nvPr>
            <p:ph type="body" idx="1"/>
          </p:nvPr>
        </p:nvSpPr>
        <p:spPr>
          <a:xfrm>
            <a:off x="457200" y="1551384"/>
            <a:ext cx="8229600" cy="4020756"/>
          </a:xfrm>
        </p:spPr>
        <p:txBody>
          <a:bodyPr>
            <a:normAutofit lnSpcReduction="10000"/>
          </a:bodyPr>
          <a:lstStyle/>
          <a:p>
            <a:pPr algn="just">
              <a:lnSpc>
                <a:spcPct val="90000"/>
              </a:lnSpc>
              <a:defRPr/>
            </a:pPr>
            <a:r>
              <a:rPr lang="it-IT" sz="2400" dirty="0">
                <a:latin typeface="Tahoma" pitchFamily="34" charset="0"/>
                <a:ea typeface="Tahoma" pitchFamily="34" charset="0"/>
                <a:cs typeface="Tahoma" pitchFamily="34" charset="0"/>
              </a:rPr>
              <a:t>È la funzione responsabile della gestione delle Risorse Umane, vale a dire delle persone che lavorano per l’azienda. </a:t>
            </a:r>
            <a:r>
              <a:rPr lang="it-IT" dirty="0" smtClean="0">
                <a:latin typeface="Tahoma" pitchFamily="34" charset="0"/>
                <a:ea typeface="Tahoma" pitchFamily="34" charset="0"/>
                <a:cs typeface="Tahoma" pitchFamily="34" charset="0"/>
              </a:rPr>
              <a:t>La funzione gestione delle risorse umane (selezione, reclutamento, assunzione, addestramento e formazione, retribuzione, definizione dei contratti, servizi di tutela della salute, della sicurezza, rapporti con i sindacati)</a:t>
            </a:r>
          </a:p>
          <a:p>
            <a:pPr algn="just" eaLnBrk="1" hangingPunct="1">
              <a:lnSpc>
                <a:spcPct val="90000"/>
              </a:lnSpc>
              <a:defRPr/>
            </a:pPr>
            <a:endParaRPr lang="it-IT" sz="2400" dirty="0" smtClean="0">
              <a:latin typeface="Tahoma" pitchFamily="34" charset="0"/>
              <a:ea typeface="Tahoma" pitchFamily="34" charset="0"/>
              <a:cs typeface="Tahoma" pitchFamily="34" charset="0"/>
            </a:endParaRPr>
          </a:p>
          <a:p>
            <a:pPr algn="just" eaLnBrk="1" hangingPunct="1">
              <a:lnSpc>
                <a:spcPct val="90000"/>
              </a:lnSpc>
              <a:defRPr/>
            </a:pPr>
            <a:r>
              <a:rPr lang="it-IT" sz="2400" dirty="0" smtClean="0">
                <a:latin typeface="Tahoma" pitchFamily="34" charset="0"/>
                <a:ea typeface="Tahoma" pitchFamily="34" charset="0"/>
                <a:cs typeface="Tahoma" pitchFamily="34" charset="0"/>
              </a:rPr>
              <a:t>Si </a:t>
            </a:r>
            <a:r>
              <a:rPr lang="it-IT" sz="2400" dirty="0">
                <a:latin typeface="Tahoma" pitchFamily="34" charset="0"/>
                <a:ea typeface="Tahoma" pitchFamily="34" charset="0"/>
                <a:cs typeface="Tahoma" pitchFamily="34" charset="0"/>
              </a:rPr>
              <a:t>occupa della redazione e dell’aggiornamento degli organigrammi, della descrizione delle posizioni di lavoro e talora della comunicazione verso i dipendenti e dell’animazione </a:t>
            </a:r>
            <a:r>
              <a:rPr lang="it-IT" sz="2400" dirty="0" smtClean="0">
                <a:latin typeface="Tahoma" pitchFamily="34" charset="0"/>
                <a:ea typeface="Tahoma" pitchFamily="34" charset="0"/>
                <a:cs typeface="Tahoma" pitchFamily="34" charset="0"/>
              </a:rPr>
              <a:t>interna. </a:t>
            </a:r>
          </a:p>
        </p:txBody>
      </p:sp>
      <p:sp>
        <p:nvSpPr>
          <p:cNvPr id="4" name="Segnaposto numero diapositiva 1"/>
          <p:cNvSpPr>
            <a:spLocks noGrp="1"/>
          </p:cNvSpPr>
          <p:nvPr>
            <p:ph type="sldNum" sz="quarter" idx="4294967295"/>
          </p:nvPr>
        </p:nvSpPr>
        <p:spPr>
          <a:xfrm>
            <a:off x="8686800" y="5612730"/>
            <a:ext cx="457200" cy="336550"/>
          </a:xfrm>
          <a:prstGeom prst="rect">
            <a:avLst/>
          </a:prstGeom>
        </p:spPr>
        <p:txBody>
          <a:bodyPr/>
          <a:lstStyle/>
          <a:p>
            <a:pPr>
              <a:defRPr/>
            </a:pPr>
            <a:fld id="{A06C0E19-DCD2-467C-8CAF-5606BCDA502D}" type="slidenum">
              <a:rPr lang="it-IT"/>
              <a:pPr>
                <a:defRPr/>
              </a:pPr>
              <a:t>28</a:t>
            </a:fld>
            <a:endParaRPr lang="it-IT"/>
          </a:p>
        </p:txBody>
      </p:sp>
    </p:spTree>
    <p:extLst>
      <p:ext uri="{BB962C8B-B14F-4D97-AF65-F5344CB8AC3E}">
        <p14:creationId xmlns:mc="http://schemas.openxmlformats.org/markup-compatibility/2006" xmlns:mv="urn:schemas-microsoft-com:mac:vml" xmlns:p14="http://schemas.microsoft.com/office/powerpoint/2010/main" xmlns="" xmlns:p="http://schemas.openxmlformats.org/presentationml/2006/main" xmlns:r="http://schemas.openxmlformats.org/officeDocument/2006/relationships" xmlns:a="http://schemas.openxmlformats.org/drawingml/2006/main" val="1412585412"/>
      </p:ext>
    </p:extLst>
  </p:cSld>
  <p:clrMapOvr>
    <a:masterClrMapping/>
  </p:clrMapOvr>
  <mc:AlternateContent>
    <mc:Choice xmlns:mv="urn:schemas-microsoft-com:mac:vml" xmlns:mc="http://schemas.openxmlformats.org/markup-compatibility/2006" xmlns:p14="http://schemas.microsoft.com/office/powerpoint/2010/main" xmlns="" xmlns:p="http://schemas.openxmlformats.org/presentationml/2006/main" xmlns:r="http://schemas.openxmlformats.org/officeDocument/2006/relationships" xmlns:a="http://schemas.openxmlformats.org/drawingml/2006/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80930" name="Rectangle 2"/>
          <p:cNvSpPr>
            <a:spLocks noGrp="1" noChangeArrowheads="1"/>
          </p:cNvSpPr>
          <p:nvPr>
            <p:ph type="title"/>
          </p:nvPr>
        </p:nvSpPr>
        <p:spPr>
          <a:xfrm>
            <a:off x="285720" y="0"/>
            <a:ext cx="8229600" cy="715962"/>
          </a:xfrm>
        </p:spPr>
        <p:txBody>
          <a:bodyPr/>
          <a:lstStyle/>
          <a:p>
            <a:pPr eaLnBrk="1" hangingPunct="1">
              <a:defRPr/>
            </a:pPr>
            <a:r>
              <a:rPr lang="it-IT" sz="3600" dirty="0" smtClean="0">
                <a:latin typeface="Tahoma" pitchFamily="34" charset="0"/>
                <a:ea typeface="Tahoma" pitchFamily="34" charset="0"/>
                <a:cs typeface="Tahoma" pitchFamily="34" charset="0"/>
              </a:rPr>
              <a:t>Pianificazione</a:t>
            </a:r>
          </a:p>
        </p:txBody>
      </p:sp>
      <p:sp>
        <p:nvSpPr>
          <p:cNvPr id="380931" name="Rectangle 3"/>
          <p:cNvSpPr>
            <a:spLocks noGrp="1" noChangeArrowheads="1"/>
          </p:cNvSpPr>
          <p:nvPr>
            <p:ph type="body" idx="1"/>
          </p:nvPr>
        </p:nvSpPr>
        <p:spPr>
          <a:xfrm>
            <a:off x="214282" y="838200"/>
            <a:ext cx="8718703" cy="5734072"/>
          </a:xfrm>
        </p:spPr>
        <p:txBody>
          <a:bodyPr>
            <a:noAutofit/>
          </a:bodyPr>
          <a:lstStyle/>
          <a:p>
            <a:pPr marL="533400" indent="-533400" algn="just">
              <a:lnSpc>
                <a:spcPct val="90000"/>
              </a:lnSpc>
              <a:defRPr/>
            </a:pPr>
            <a:r>
              <a:rPr lang="it-IT" dirty="0" smtClean="0">
                <a:latin typeface="Tahoma" pitchFamily="34" charset="0"/>
                <a:ea typeface="Tahoma" pitchFamily="34" charset="0"/>
                <a:cs typeface="Tahoma" pitchFamily="34" charset="0"/>
              </a:rPr>
              <a:t>E’ indirizzata alla definizione degli </a:t>
            </a:r>
            <a:r>
              <a:rPr lang="it-IT" b="1" dirty="0" smtClean="0">
                <a:latin typeface="Tahoma" pitchFamily="34" charset="0"/>
                <a:ea typeface="Tahoma" pitchFamily="34" charset="0"/>
                <a:cs typeface="Tahoma" pitchFamily="34" charset="0"/>
              </a:rPr>
              <a:t>obiettivi aziendali;</a:t>
            </a:r>
          </a:p>
          <a:p>
            <a:pPr marL="533400" indent="-533400" algn="just">
              <a:lnSpc>
                <a:spcPct val="90000"/>
              </a:lnSpc>
              <a:defRPr/>
            </a:pPr>
            <a:endParaRPr lang="it-IT" sz="800" b="1" dirty="0" smtClean="0">
              <a:latin typeface="Tahoma" pitchFamily="34" charset="0"/>
              <a:ea typeface="Tahoma" pitchFamily="34" charset="0"/>
              <a:cs typeface="Tahoma" pitchFamily="34" charset="0"/>
            </a:endParaRPr>
          </a:p>
          <a:p>
            <a:pPr marL="533400" indent="-533400" algn="just" eaLnBrk="1" hangingPunct="1">
              <a:lnSpc>
                <a:spcPct val="90000"/>
              </a:lnSpc>
              <a:defRPr/>
            </a:pPr>
            <a:r>
              <a:rPr lang="it-IT" dirty="0" smtClean="0">
                <a:latin typeface="Tahoma" pitchFamily="34" charset="0"/>
                <a:ea typeface="Tahoma" pitchFamily="34" charset="0"/>
                <a:cs typeface="Tahoma" pitchFamily="34" charset="0"/>
              </a:rPr>
              <a:t>Definizione dei </a:t>
            </a:r>
            <a:r>
              <a:rPr lang="it-IT" b="1" dirty="0" smtClean="0">
                <a:latin typeface="Tahoma" pitchFamily="34" charset="0"/>
                <a:ea typeface="Tahoma" pitchFamily="34" charset="0"/>
                <a:cs typeface="Tahoma" pitchFamily="34" charset="0"/>
              </a:rPr>
              <a:t>percorsi </a:t>
            </a:r>
            <a:r>
              <a:rPr lang="it-IT" dirty="0" smtClean="0">
                <a:latin typeface="Tahoma" pitchFamily="34" charset="0"/>
                <a:ea typeface="Tahoma" pitchFamily="34" charset="0"/>
                <a:cs typeface="Tahoma" pitchFamily="34" charset="0"/>
              </a:rPr>
              <a:t>e delle</a:t>
            </a:r>
            <a:r>
              <a:rPr lang="it-IT" b="1" dirty="0" smtClean="0">
                <a:latin typeface="Tahoma" pitchFamily="34" charset="0"/>
                <a:ea typeface="Tahoma" pitchFamily="34" charset="0"/>
                <a:cs typeface="Tahoma" pitchFamily="34" charset="0"/>
              </a:rPr>
              <a:t> modalità</a:t>
            </a:r>
            <a:r>
              <a:rPr lang="it-IT" dirty="0" smtClean="0">
                <a:latin typeface="Tahoma" pitchFamily="34" charset="0"/>
                <a:ea typeface="Tahoma" pitchFamily="34" charset="0"/>
                <a:cs typeface="Tahoma" pitchFamily="34" charset="0"/>
              </a:rPr>
              <a:t> di sviluppo per il loro raggiungimento. </a:t>
            </a:r>
          </a:p>
          <a:p>
            <a:pPr marL="1295400" lvl="2" indent="-381000" algn="just" eaLnBrk="1" hangingPunct="1">
              <a:lnSpc>
                <a:spcPct val="90000"/>
              </a:lnSpc>
              <a:buClr>
                <a:schemeClr val="folHlink"/>
              </a:buClr>
              <a:buFontTx/>
              <a:buChar char="-"/>
              <a:defRPr/>
            </a:pPr>
            <a:r>
              <a:rPr lang="it-IT" sz="2400" dirty="0" smtClean="0">
                <a:latin typeface="Tahoma" pitchFamily="34" charset="0"/>
                <a:ea typeface="Tahoma" pitchFamily="34" charset="0"/>
                <a:cs typeface="Tahoma" pitchFamily="34" charset="0"/>
              </a:rPr>
              <a:t>L’impresa analizza prima il mercato;</a:t>
            </a:r>
          </a:p>
          <a:p>
            <a:pPr marL="1295400" lvl="2" indent="-381000" algn="just" eaLnBrk="1" hangingPunct="1">
              <a:lnSpc>
                <a:spcPct val="90000"/>
              </a:lnSpc>
              <a:buClr>
                <a:schemeClr val="folHlink"/>
              </a:buClr>
              <a:buFontTx/>
              <a:buChar char="-"/>
              <a:defRPr/>
            </a:pPr>
            <a:r>
              <a:rPr lang="it-IT" sz="2400" dirty="0" smtClean="0">
                <a:latin typeface="Tahoma" pitchFamily="34" charset="0"/>
                <a:ea typeface="Tahoma" pitchFamily="34" charset="0"/>
                <a:cs typeface="Tahoma" pitchFamily="34" charset="0"/>
              </a:rPr>
              <a:t>Successivamente predispone dei piani di intervento, da attuarsi nel tempo, per il raggiungimento degli obiettivi definiti: i) Nel breve (piano trimestrale); ii) Nel medio (piano annuale); iii) Nel lungo termine (piani pluriennali).</a:t>
            </a:r>
          </a:p>
          <a:p>
            <a:pPr marL="1295400" lvl="2" indent="-381000" algn="just" eaLnBrk="1" hangingPunct="1">
              <a:lnSpc>
                <a:spcPct val="90000"/>
              </a:lnSpc>
              <a:buClr>
                <a:schemeClr val="folHlink"/>
              </a:buClr>
              <a:buFontTx/>
              <a:buChar char="-"/>
              <a:defRPr/>
            </a:pPr>
            <a:endParaRPr lang="it-IT" sz="800" dirty="0" smtClean="0">
              <a:latin typeface="Tahoma" pitchFamily="34" charset="0"/>
              <a:ea typeface="Tahoma" pitchFamily="34" charset="0"/>
              <a:cs typeface="Tahoma" pitchFamily="34" charset="0"/>
            </a:endParaRPr>
          </a:p>
          <a:p>
            <a:pPr marL="533400" indent="-533400" algn="just" eaLnBrk="1" hangingPunct="1">
              <a:lnSpc>
                <a:spcPct val="90000"/>
              </a:lnSpc>
              <a:defRPr/>
            </a:pPr>
            <a:r>
              <a:rPr lang="it-IT" dirty="0" smtClean="0">
                <a:latin typeface="Tahoma" pitchFamily="34" charset="0"/>
                <a:ea typeface="Tahoma" pitchFamily="34" charset="0"/>
                <a:cs typeface="Tahoma" pitchFamily="34" charset="0"/>
              </a:rPr>
              <a:t>Gli obiettivi di medio e lungo termine vengono tradotti in breve periodo attraverso il </a:t>
            </a:r>
            <a:r>
              <a:rPr lang="it-IT" b="1" dirty="0" smtClean="0">
                <a:latin typeface="Tahoma" pitchFamily="34" charset="0"/>
                <a:ea typeface="Tahoma" pitchFamily="34" charset="0"/>
                <a:cs typeface="Tahoma" pitchFamily="34" charset="0"/>
              </a:rPr>
              <a:t>budget</a:t>
            </a:r>
          </a:p>
          <a:p>
            <a:pPr marL="533400" indent="-533400" algn="just" eaLnBrk="1" hangingPunct="1">
              <a:lnSpc>
                <a:spcPct val="90000"/>
              </a:lnSpc>
              <a:defRPr/>
            </a:pPr>
            <a:endParaRPr lang="it-IT" sz="800" b="1" dirty="0" smtClean="0">
              <a:latin typeface="Tahoma" pitchFamily="34" charset="0"/>
              <a:ea typeface="Tahoma" pitchFamily="34" charset="0"/>
              <a:cs typeface="Tahoma" pitchFamily="34" charset="0"/>
            </a:endParaRPr>
          </a:p>
          <a:p>
            <a:pPr marL="533400" indent="-533400" algn="just" eaLnBrk="1" hangingPunct="1">
              <a:lnSpc>
                <a:spcPct val="90000"/>
              </a:lnSpc>
              <a:defRPr/>
            </a:pPr>
            <a:r>
              <a:rPr lang="it-IT" dirty="0" smtClean="0">
                <a:latin typeface="Tahoma" pitchFamily="34" charset="0"/>
                <a:ea typeface="Tahoma" pitchFamily="34" charset="0"/>
                <a:cs typeface="Tahoma" pitchFamily="34" charset="0"/>
              </a:rPr>
              <a:t>Verificare gli obiettivi nei tempi intermedi per il continuo evolversi del contesto e degli scenari in cui l’impresa opera.           </a:t>
            </a:r>
          </a:p>
        </p:txBody>
      </p:sp>
      <p:sp>
        <p:nvSpPr>
          <p:cNvPr id="4" name="Segnaposto numero diapositiva 1"/>
          <p:cNvSpPr>
            <a:spLocks noGrp="1"/>
          </p:cNvSpPr>
          <p:nvPr>
            <p:ph type="sldNum" sz="quarter" idx="4294967295"/>
          </p:nvPr>
        </p:nvSpPr>
        <p:spPr>
          <a:xfrm>
            <a:off x="8686800" y="5612730"/>
            <a:ext cx="457200" cy="336550"/>
          </a:xfrm>
          <a:prstGeom prst="rect">
            <a:avLst/>
          </a:prstGeom>
        </p:spPr>
        <p:txBody>
          <a:bodyPr/>
          <a:lstStyle/>
          <a:p>
            <a:pPr>
              <a:defRPr/>
            </a:pPr>
            <a:fld id="{A06C0E19-DCD2-467C-8CAF-5606BCDA502D}" type="slidenum">
              <a:rPr lang="it-IT"/>
              <a:pPr>
                <a:defRPr/>
              </a:pPr>
              <a:t>29</a:t>
            </a:fld>
            <a:endParaRPr lang="it-IT"/>
          </a:p>
        </p:txBody>
      </p:sp>
    </p:spTree>
    <p:extLst>
      <p:ext uri="{BB962C8B-B14F-4D97-AF65-F5344CB8AC3E}">
        <p14:creationId xmlns:mc="http://schemas.openxmlformats.org/markup-compatibility/2006" xmlns:mv="urn:schemas-microsoft-com:mac:vml" xmlns:p14="http://schemas.microsoft.com/office/powerpoint/2010/main" xmlns="" xmlns:p="http://schemas.openxmlformats.org/presentationml/2006/main" xmlns:r="http://schemas.openxmlformats.org/officeDocument/2006/relationships" xmlns:a="http://schemas.openxmlformats.org/drawingml/2006/main" val="34293640"/>
      </p:ext>
    </p:extLst>
  </p:cSld>
  <p:clrMapOvr>
    <a:masterClrMapping/>
  </p:clrMapOvr>
  <mc:AlternateContent>
    <mc:Choice xmlns:mv="urn:schemas-microsoft-com:mac:vml" xmlns:mc="http://schemas.openxmlformats.org/markup-compatibility/2006" xmlns:p14="http://schemas.microsoft.com/office/powerpoint/2010/main" xmlns="" xmlns:p="http://schemas.openxmlformats.org/presentationml/2006/main" xmlns:r="http://schemas.openxmlformats.org/officeDocument/2006/relationships" xmlns:a="http://schemas.openxmlformats.org/drawingml/2006/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77858" name="Rectangle 2"/>
          <p:cNvSpPr>
            <a:spLocks noGrp="1" noChangeArrowheads="1"/>
          </p:cNvSpPr>
          <p:nvPr>
            <p:ph type="title"/>
          </p:nvPr>
        </p:nvSpPr>
        <p:spPr>
          <a:xfrm>
            <a:off x="457200" y="0"/>
            <a:ext cx="8229600" cy="857232"/>
          </a:xfrm>
        </p:spPr>
        <p:txBody>
          <a:bodyPr/>
          <a:lstStyle/>
          <a:p>
            <a:pPr eaLnBrk="1" hangingPunct="1">
              <a:defRPr/>
            </a:pPr>
            <a:r>
              <a:rPr lang="it-IT" sz="3600" dirty="0" smtClean="0">
                <a:latin typeface="Arial" charset="0"/>
              </a:rPr>
              <a:t>Produzione</a:t>
            </a:r>
          </a:p>
        </p:txBody>
      </p:sp>
      <p:sp>
        <p:nvSpPr>
          <p:cNvPr id="377859" name="Rectangle 3"/>
          <p:cNvSpPr>
            <a:spLocks noGrp="1" noChangeArrowheads="1"/>
          </p:cNvSpPr>
          <p:nvPr>
            <p:ph type="body" idx="1"/>
          </p:nvPr>
        </p:nvSpPr>
        <p:spPr>
          <a:xfrm>
            <a:off x="285720" y="1071546"/>
            <a:ext cx="8411424" cy="5500726"/>
          </a:xfrm>
        </p:spPr>
        <p:txBody>
          <a:bodyPr>
            <a:normAutofit lnSpcReduction="10000"/>
          </a:bodyPr>
          <a:lstStyle/>
          <a:p>
            <a:pPr marL="268288" indent="-268288" algn="just" eaLnBrk="1" hangingPunct="1">
              <a:lnSpc>
                <a:spcPct val="90000"/>
              </a:lnSpc>
              <a:defRPr/>
            </a:pPr>
            <a:r>
              <a:rPr lang="it-IT" dirty="0" smtClean="0">
                <a:latin typeface="Tahoma" pitchFamily="34" charset="0"/>
                <a:ea typeface="Tahoma" pitchFamily="34" charset="0"/>
                <a:cs typeface="Tahoma" pitchFamily="34" charset="0"/>
              </a:rPr>
              <a:t>Con questa funzione si procede alla trasformazione materialmente di tutti i fattori produttivi combinati nel </a:t>
            </a:r>
            <a:r>
              <a:rPr lang="it-IT" b="1" dirty="0" smtClean="0">
                <a:latin typeface="Tahoma" pitchFamily="34" charset="0"/>
                <a:ea typeface="Tahoma" pitchFamily="34" charset="0"/>
                <a:cs typeface="Tahoma" pitchFamily="34" charset="0"/>
              </a:rPr>
              <a:t>processo produttivo</a:t>
            </a:r>
            <a:r>
              <a:rPr lang="it-IT" dirty="0" smtClean="0">
                <a:latin typeface="Tahoma" pitchFamily="34" charset="0"/>
                <a:ea typeface="Tahoma" pitchFamily="34" charset="0"/>
                <a:cs typeface="Tahoma" pitchFamily="34" charset="0"/>
              </a:rPr>
              <a:t>: materie prime, beni strumentali e risorse umane. </a:t>
            </a:r>
          </a:p>
          <a:p>
            <a:pPr marL="533400" indent="-533400" algn="just" eaLnBrk="1" hangingPunct="1">
              <a:lnSpc>
                <a:spcPct val="90000"/>
              </a:lnSpc>
              <a:defRPr/>
            </a:pPr>
            <a:endParaRPr lang="it-IT" sz="100" dirty="0" smtClean="0">
              <a:latin typeface="Tahoma" pitchFamily="34" charset="0"/>
              <a:ea typeface="Tahoma" pitchFamily="34" charset="0"/>
              <a:cs typeface="Tahoma" pitchFamily="34" charset="0"/>
            </a:endParaRPr>
          </a:p>
          <a:p>
            <a:pPr marL="268288" indent="-268288" algn="just" eaLnBrk="1" hangingPunct="1">
              <a:lnSpc>
                <a:spcPct val="90000"/>
              </a:lnSpc>
              <a:defRPr/>
            </a:pPr>
            <a:r>
              <a:rPr lang="it-IT" dirty="0" smtClean="0">
                <a:latin typeface="Tahoma" pitchFamily="34" charset="0"/>
                <a:ea typeface="Tahoma" pitchFamily="34" charset="0"/>
                <a:cs typeface="Tahoma" pitchFamily="34" charset="0"/>
              </a:rPr>
              <a:t>Si predispone la programmazione della produzione, concordemente con le richieste commerciali, al fine di fissare i tempi di produzione, individuare i fabbisogni minimi di acquisto ed evitare scorte ed corretto impiego non corretto delle macchine.</a:t>
            </a:r>
          </a:p>
          <a:p>
            <a:pPr marL="268288" indent="-268288" algn="just" eaLnBrk="1" hangingPunct="1">
              <a:lnSpc>
                <a:spcPct val="90000"/>
              </a:lnSpc>
              <a:defRPr/>
            </a:pPr>
            <a:endParaRPr lang="it-IT" sz="400" dirty="0" smtClean="0">
              <a:latin typeface="Tahoma" pitchFamily="34" charset="0"/>
              <a:ea typeface="Tahoma" pitchFamily="34" charset="0"/>
              <a:cs typeface="Tahoma" pitchFamily="34" charset="0"/>
            </a:endParaRPr>
          </a:p>
          <a:p>
            <a:pPr marL="268288" indent="-268288" algn="just">
              <a:defRPr/>
            </a:pPr>
            <a:r>
              <a:rPr lang="it-IT" dirty="0" smtClean="0">
                <a:latin typeface="Tahoma" pitchFamily="34" charset="0"/>
                <a:ea typeface="Tahoma" pitchFamily="34" charset="0"/>
                <a:cs typeface="Tahoma" pitchFamily="34" charset="0"/>
              </a:rPr>
              <a:t>Al variare del processo produttivo varia:</a:t>
            </a:r>
          </a:p>
          <a:p>
            <a:pPr marL="536575" lvl="1" indent="-268288" algn="just">
              <a:defRPr/>
            </a:pPr>
            <a:r>
              <a:rPr lang="it-IT" sz="2400" dirty="0" smtClean="0">
                <a:latin typeface="Tahoma" pitchFamily="34" charset="0"/>
                <a:ea typeface="Tahoma" pitchFamily="34" charset="0"/>
                <a:cs typeface="Tahoma" pitchFamily="34" charset="0"/>
              </a:rPr>
              <a:t>la progettazione dell’</a:t>
            </a:r>
            <a:r>
              <a:rPr lang="it-IT" sz="2400" i="1" dirty="0" smtClean="0">
                <a:latin typeface="Tahoma" pitchFamily="34" charset="0"/>
                <a:ea typeface="Tahoma" pitchFamily="34" charset="0"/>
                <a:cs typeface="Tahoma" pitchFamily="34" charset="0"/>
              </a:rPr>
              <a:t>impianto industriale </a:t>
            </a:r>
            <a:r>
              <a:rPr lang="it-IT" sz="2400" dirty="0" smtClean="0">
                <a:latin typeface="Tahoma" pitchFamily="34" charset="0"/>
                <a:ea typeface="Tahoma" pitchFamily="34" charset="0"/>
                <a:cs typeface="Tahoma" pitchFamily="34" charset="0"/>
              </a:rPr>
              <a:t>(localizzazione impianto, tipologia di lavorazioni, organizzazione del lavoro, durata tecnologica dell’impianto, specializzazione del lavoro, ecc.) </a:t>
            </a:r>
          </a:p>
          <a:p>
            <a:pPr marL="536575" lvl="1" indent="-268288" algn="just">
              <a:defRPr/>
            </a:pPr>
            <a:r>
              <a:rPr lang="it-IT" sz="2400" dirty="0" smtClean="0">
                <a:latin typeface="Tahoma" pitchFamily="34" charset="0"/>
                <a:ea typeface="Tahoma" pitchFamily="34" charset="0"/>
                <a:cs typeface="Tahoma" pitchFamily="34" charset="0"/>
              </a:rPr>
              <a:t>i relativi </a:t>
            </a:r>
            <a:r>
              <a:rPr lang="it-IT" sz="2400" i="1" dirty="0" smtClean="0">
                <a:latin typeface="Tahoma" pitchFamily="34" charset="0"/>
                <a:ea typeface="Tahoma" pitchFamily="34" charset="0"/>
                <a:cs typeface="Tahoma" pitchFamily="34" charset="0"/>
              </a:rPr>
              <a:t>layout degli impianti</a:t>
            </a:r>
            <a:r>
              <a:rPr lang="it-IT" sz="2400" dirty="0" smtClean="0">
                <a:latin typeface="Tahoma" pitchFamily="34" charset="0"/>
                <a:ea typeface="Tahoma" pitchFamily="34" charset="0"/>
                <a:cs typeface="Tahoma" pitchFamily="34" charset="0"/>
              </a:rPr>
              <a:t> che possono essere:</a:t>
            </a:r>
          </a:p>
          <a:p>
            <a:pPr marL="268288" indent="-268288" algn="just" eaLnBrk="1" hangingPunct="1">
              <a:lnSpc>
                <a:spcPct val="90000"/>
              </a:lnSpc>
              <a:defRPr/>
            </a:pPr>
            <a:endParaRPr lang="it-IT" dirty="0" smtClean="0">
              <a:latin typeface="Tahoma" pitchFamily="34" charset="0"/>
              <a:ea typeface="Tahoma" pitchFamily="34" charset="0"/>
              <a:cs typeface="Tahoma" pitchFamily="34" charset="0"/>
            </a:endParaRPr>
          </a:p>
        </p:txBody>
      </p:sp>
      <p:sp>
        <p:nvSpPr>
          <p:cNvPr id="4" name="Segnaposto numero diapositiva 1"/>
          <p:cNvSpPr>
            <a:spLocks noGrp="1"/>
          </p:cNvSpPr>
          <p:nvPr>
            <p:ph type="sldNum" sz="quarter" idx="4294967295"/>
          </p:nvPr>
        </p:nvSpPr>
        <p:spPr>
          <a:xfrm>
            <a:off x="8686800" y="5612730"/>
            <a:ext cx="457200" cy="336550"/>
          </a:xfrm>
          <a:prstGeom prst="rect">
            <a:avLst/>
          </a:prstGeom>
        </p:spPr>
        <p:txBody>
          <a:bodyPr/>
          <a:lstStyle/>
          <a:p>
            <a:pPr>
              <a:defRPr/>
            </a:pPr>
            <a:fld id="{A06C0E19-DCD2-467C-8CAF-5606BCDA502D}" type="slidenum">
              <a:rPr lang="it-IT"/>
              <a:pPr>
                <a:defRPr/>
              </a:pPr>
              <a:t>30</a:t>
            </a:fld>
            <a:endParaRPr lang="it-IT"/>
          </a:p>
        </p:txBody>
      </p:sp>
    </p:spTree>
    <p:extLst>
      <p:ext uri="{BB962C8B-B14F-4D97-AF65-F5344CB8AC3E}">
        <p14:creationId xmlns:mc="http://schemas.openxmlformats.org/markup-compatibility/2006" xmlns:mv="urn:schemas-microsoft-com:mac:vml" xmlns:p14="http://schemas.microsoft.com/office/powerpoint/2010/main" xmlns="" xmlns:p="http://schemas.openxmlformats.org/presentationml/2006/main" xmlns:r="http://schemas.openxmlformats.org/officeDocument/2006/relationships" xmlns:a="http://schemas.openxmlformats.org/drawingml/2006/main" val="2652908151"/>
      </p:ext>
    </p:extLst>
  </p:cSld>
  <p:clrMapOvr>
    <a:masterClrMapping/>
  </p:clrMapOvr>
  <mc:AlternateContent>
    <mc:Choice xmlns:mv="urn:schemas-microsoft-com:mac:vml" xmlns:mc="http://schemas.openxmlformats.org/markup-compatibility/2006" xmlns:p14="http://schemas.microsoft.com/office/powerpoint/2010/main" xmlns="" xmlns:p="http://schemas.openxmlformats.org/presentationml/2006/main" xmlns:r="http://schemas.openxmlformats.org/officeDocument/2006/relationships" xmlns:a="http://schemas.openxmlformats.org/drawingml/2006/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457200" y="0"/>
            <a:ext cx="8229600" cy="1219200"/>
          </a:xfrm>
        </p:spPr>
        <p:txBody>
          <a:bodyPr/>
          <a:lstStyle/>
          <a:p>
            <a:pPr eaLnBrk="1" hangingPunct="1">
              <a:defRPr/>
            </a:pPr>
            <a:r>
              <a:rPr lang="it-IT" sz="3600" dirty="0" smtClean="0">
                <a:latin typeface="Arial" charset="0"/>
              </a:rPr>
              <a:t>Produzione / Qualità / Logistica</a:t>
            </a:r>
          </a:p>
        </p:txBody>
      </p:sp>
      <p:sp>
        <p:nvSpPr>
          <p:cNvPr id="379907" name="Rectangle 3"/>
          <p:cNvSpPr>
            <a:spLocks noGrp="1" noChangeArrowheads="1"/>
          </p:cNvSpPr>
          <p:nvPr>
            <p:ph type="body" idx="1"/>
          </p:nvPr>
        </p:nvSpPr>
        <p:spPr>
          <a:xfrm>
            <a:off x="457200" y="1347936"/>
            <a:ext cx="8229600" cy="5105400"/>
          </a:xfrm>
        </p:spPr>
        <p:txBody>
          <a:bodyPr/>
          <a:lstStyle/>
          <a:p>
            <a:pPr marL="533400" indent="-533400" algn="just" eaLnBrk="1" hangingPunct="1">
              <a:defRPr/>
            </a:pPr>
            <a:r>
              <a:rPr lang="it-IT" sz="2600" dirty="0" smtClean="0">
                <a:latin typeface="Arial" charset="0"/>
                <a:cs typeface="Times New Roman" pitchFamily="18" charset="0"/>
              </a:rPr>
              <a:t>Esistono altre funzioni di supporto e ausiliarie a quella di produzione, quali: </a:t>
            </a:r>
          </a:p>
          <a:p>
            <a:pPr marL="533400" indent="-533400" algn="just" eaLnBrk="1" hangingPunct="1">
              <a:buFont typeface="Wingdings" pitchFamily="2" charset="2"/>
              <a:buNone/>
              <a:defRPr/>
            </a:pPr>
            <a:r>
              <a:rPr lang="it-IT" sz="2600" dirty="0" smtClean="0">
                <a:latin typeface="Arial" charset="0"/>
                <a:cs typeface="Times New Roman" pitchFamily="18" charset="0"/>
              </a:rPr>
              <a:t>	</a:t>
            </a:r>
            <a:r>
              <a:rPr lang="it-IT" sz="2600" dirty="0" smtClean="0">
                <a:latin typeface="Times New Roman" pitchFamily="18" charset="0"/>
                <a:cs typeface="Times New Roman" pitchFamily="18" charset="0"/>
              </a:rPr>
              <a:t>- </a:t>
            </a:r>
            <a:r>
              <a:rPr lang="it-IT" sz="2200" b="1" dirty="0" smtClean="0">
                <a:latin typeface="Arial" charset="0"/>
                <a:cs typeface="Arial" charset="0"/>
              </a:rPr>
              <a:t>servizio di qualità</a:t>
            </a:r>
            <a:r>
              <a:rPr lang="it-IT" sz="2200" dirty="0" smtClean="0">
                <a:latin typeface="Arial" charset="0"/>
                <a:cs typeface="Arial" charset="0"/>
              </a:rPr>
              <a:t> (per assicurare la qualità, affidabilità e utilizzabilità del prodotto);</a:t>
            </a:r>
            <a:endParaRPr lang="it-IT" sz="2200" dirty="0" smtClean="0">
              <a:latin typeface="Arial" charset="0"/>
              <a:cs typeface="Times New Roman" pitchFamily="18" charset="0"/>
            </a:endParaRPr>
          </a:p>
          <a:p>
            <a:pPr marL="533400" indent="-533400" algn="just" eaLnBrk="1" hangingPunct="1">
              <a:buFont typeface="Wingdings" pitchFamily="2" charset="2"/>
              <a:buNone/>
              <a:defRPr/>
            </a:pPr>
            <a:r>
              <a:rPr lang="it-IT" sz="2200" dirty="0" smtClean="0">
                <a:latin typeface="Times New Roman" pitchFamily="18" charset="0"/>
                <a:cs typeface="Times New Roman" pitchFamily="18" charset="0"/>
              </a:rPr>
              <a:t>   	- </a:t>
            </a:r>
            <a:r>
              <a:rPr lang="it-IT" sz="2200" b="1" dirty="0" smtClean="0">
                <a:latin typeface="Arial" charset="0"/>
                <a:cs typeface="Arial" charset="0"/>
              </a:rPr>
              <a:t>trasporti interni</a:t>
            </a:r>
            <a:r>
              <a:rPr lang="it-IT" sz="2200" dirty="0" smtClean="0">
                <a:latin typeface="Arial" charset="0"/>
                <a:cs typeface="Arial" charset="0"/>
              </a:rPr>
              <a:t> (movimentazione del prodotto o materie prime in fase di lavorazione);</a:t>
            </a:r>
            <a:endParaRPr lang="it-IT" sz="2200" dirty="0" smtClean="0">
              <a:latin typeface="Arial" charset="0"/>
              <a:cs typeface="Times New Roman" pitchFamily="18" charset="0"/>
            </a:endParaRPr>
          </a:p>
          <a:p>
            <a:pPr marL="533400" indent="-533400" algn="just" eaLnBrk="1" hangingPunct="1">
              <a:buFont typeface="Wingdings" pitchFamily="2" charset="2"/>
              <a:buNone/>
              <a:defRPr/>
            </a:pPr>
            <a:r>
              <a:rPr lang="it-IT" sz="2200" dirty="0" smtClean="0">
                <a:latin typeface="Times New Roman" pitchFamily="18" charset="0"/>
                <a:cs typeface="Times New Roman" pitchFamily="18" charset="0"/>
              </a:rPr>
              <a:t>   	- </a:t>
            </a:r>
            <a:r>
              <a:rPr lang="it-IT" sz="2200" b="1" dirty="0" smtClean="0">
                <a:latin typeface="Arial" charset="0"/>
                <a:cs typeface="Arial" charset="0"/>
              </a:rPr>
              <a:t>manutenzione dei mezzi e macchinari </a:t>
            </a:r>
            <a:r>
              <a:rPr lang="it-IT" sz="2200" dirty="0" smtClean="0">
                <a:latin typeface="Arial" charset="0"/>
                <a:cs typeface="Arial" charset="0"/>
              </a:rPr>
              <a:t>(attività</a:t>
            </a:r>
            <a:r>
              <a:rPr lang="it-IT" sz="2200" b="1" dirty="0" smtClean="0">
                <a:latin typeface="Arial" charset="0"/>
                <a:cs typeface="Arial" charset="0"/>
              </a:rPr>
              <a:t> </a:t>
            </a:r>
            <a:r>
              <a:rPr lang="it-IT" sz="2200" dirty="0" smtClean="0">
                <a:latin typeface="Arial" charset="0"/>
                <a:cs typeface="Arial" charset="0"/>
              </a:rPr>
              <a:t>necessaria</a:t>
            </a:r>
            <a:r>
              <a:rPr lang="it-IT" sz="2200" b="1" dirty="0" smtClean="0">
                <a:latin typeface="Arial" charset="0"/>
                <a:cs typeface="Arial" charset="0"/>
              </a:rPr>
              <a:t> </a:t>
            </a:r>
            <a:r>
              <a:rPr lang="it-IT" sz="2200" dirty="0" smtClean="0">
                <a:latin typeface="Arial" charset="0"/>
                <a:cs typeface="Arial" charset="0"/>
              </a:rPr>
              <a:t>per mantenere in perfetta efficienza i mezzi e i macchinari direttamente utilizzati per le attività di trasformazione delle materie prime).</a:t>
            </a:r>
            <a:endParaRPr lang="it-IT" sz="2200" dirty="0" smtClean="0">
              <a:latin typeface="Arial" charset="0"/>
            </a:endParaRPr>
          </a:p>
        </p:txBody>
      </p:sp>
      <p:sp>
        <p:nvSpPr>
          <p:cNvPr id="4" name="Segnaposto numero diapositiva 1"/>
          <p:cNvSpPr>
            <a:spLocks noGrp="1"/>
          </p:cNvSpPr>
          <p:nvPr>
            <p:ph type="sldNum" sz="quarter" idx="4294967295"/>
          </p:nvPr>
        </p:nvSpPr>
        <p:spPr>
          <a:xfrm>
            <a:off x="8686800" y="5612730"/>
            <a:ext cx="457200" cy="336550"/>
          </a:xfrm>
          <a:prstGeom prst="rect">
            <a:avLst/>
          </a:prstGeom>
        </p:spPr>
        <p:txBody>
          <a:bodyPr/>
          <a:lstStyle/>
          <a:p>
            <a:pPr>
              <a:defRPr/>
            </a:pPr>
            <a:fld id="{A06C0E19-DCD2-467C-8CAF-5606BCDA502D}" type="slidenum">
              <a:rPr lang="it-IT"/>
              <a:pPr>
                <a:defRPr/>
              </a:pPr>
              <a:t>31</a:t>
            </a:fld>
            <a:endParaRPr lang="it-IT"/>
          </a:p>
        </p:txBody>
      </p:sp>
    </p:spTree>
    <p:extLst>
      <p:ext uri="{BB962C8B-B14F-4D97-AF65-F5344CB8AC3E}">
        <p14:creationId xmlns:mc="http://schemas.openxmlformats.org/markup-compatibility/2006" xmlns:mv="urn:schemas-microsoft-com:mac:vml" xmlns:p14="http://schemas.microsoft.com/office/powerpoint/2010/main" xmlns="" xmlns:p="http://schemas.openxmlformats.org/presentationml/2006/main" xmlns:r="http://schemas.openxmlformats.org/officeDocument/2006/relationships" xmlns:a="http://schemas.openxmlformats.org/drawingml/2006/main" val="2314690769"/>
      </p:ext>
    </p:extLst>
  </p:cSld>
  <p:clrMapOvr>
    <a:masterClrMapping/>
  </p:clrMapOvr>
  <mc:AlternateContent>
    <mc:Choice xmlns:mv="urn:schemas-microsoft-com:mac:vml" xmlns:mc="http://schemas.openxmlformats.org/markup-compatibility/2006" xmlns:p14="http://schemas.microsoft.com/office/powerpoint/2010/main" xmlns="" xmlns:p="http://schemas.openxmlformats.org/presentationml/2006/main" xmlns:r="http://schemas.openxmlformats.org/officeDocument/2006/relationships" xmlns:a="http://schemas.openxmlformats.org/drawingml/2006/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82978" name="Rectangle 2"/>
          <p:cNvSpPr>
            <a:spLocks noGrp="1" noChangeArrowheads="1"/>
          </p:cNvSpPr>
          <p:nvPr>
            <p:ph type="title"/>
          </p:nvPr>
        </p:nvSpPr>
        <p:spPr>
          <a:xfrm>
            <a:off x="457200" y="0"/>
            <a:ext cx="8229600" cy="762000"/>
          </a:xfrm>
        </p:spPr>
        <p:txBody>
          <a:bodyPr/>
          <a:lstStyle/>
          <a:p>
            <a:pPr eaLnBrk="1" hangingPunct="1">
              <a:defRPr/>
            </a:pPr>
            <a:r>
              <a:rPr lang="it-IT" sz="3600" dirty="0" smtClean="0">
                <a:latin typeface="Arial" charset="0"/>
              </a:rPr>
              <a:t>R&amp;S</a:t>
            </a:r>
          </a:p>
        </p:txBody>
      </p:sp>
      <p:sp>
        <p:nvSpPr>
          <p:cNvPr id="382979" name="Rectangle 3"/>
          <p:cNvSpPr>
            <a:spLocks noGrp="1" noChangeArrowheads="1"/>
          </p:cNvSpPr>
          <p:nvPr>
            <p:ph type="body" idx="1"/>
          </p:nvPr>
        </p:nvSpPr>
        <p:spPr>
          <a:xfrm>
            <a:off x="457200" y="1047328"/>
            <a:ext cx="8229600" cy="5334000"/>
          </a:xfrm>
        </p:spPr>
        <p:txBody>
          <a:bodyPr>
            <a:normAutofit/>
          </a:bodyPr>
          <a:lstStyle/>
          <a:p>
            <a:pPr algn="just" eaLnBrk="1" hangingPunct="1">
              <a:lnSpc>
                <a:spcPct val="90000"/>
              </a:lnSpc>
              <a:defRPr/>
            </a:pPr>
            <a:r>
              <a:rPr lang="it-IT" sz="2200" dirty="0" smtClean="0">
                <a:latin typeface="Tahoma" pitchFamily="34" charset="0"/>
                <a:ea typeface="Tahoma" pitchFamily="34" charset="0"/>
                <a:cs typeface="Tahoma" pitchFamily="34" charset="0"/>
              </a:rPr>
              <a:t>E’ una funzione rivolta alla realizzazione di </a:t>
            </a:r>
            <a:r>
              <a:rPr lang="it-IT" sz="2200" b="1" dirty="0" smtClean="0">
                <a:latin typeface="Tahoma" pitchFamily="34" charset="0"/>
                <a:ea typeface="Tahoma" pitchFamily="34" charset="0"/>
                <a:cs typeface="Tahoma" pitchFamily="34" charset="0"/>
              </a:rPr>
              <a:t>innovazione di prodotto o di processo</a:t>
            </a:r>
            <a:r>
              <a:rPr lang="it-IT" sz="2200" dirty="0" smtClean="0">
                <a:latin typeface="Tahoma" pitchFamily="34" charset="0"/>
                <a:ea typeface="Tahoma" pitchFamily="34" charset="0"/>
                <a:cs typeface="Tahoma" pitchFamily="34" charset="0"/>
              </a:rPr>
              <a:t> e dipende dalla dimensione dell’impresa (le piccole e medie imprese non hanno le risorse finanziarie per determinate strutture operative), dal comparto di attività (determinati settori aerospaziali, telecomunicazioni, ecc, richiedono tali strutture), scelte strategiche, costi e rischi del progetto di innovazione. </a:t>
            </a:r>
          </a:p>
          <a:p>
            <a:pPr algn="just" eaLnBrk="1" hangingPunct="1">
              <a:lnSpc>
                <a:spcPct val="90000"/>
              </a:lnSpc>
              <a:defRPr/>
            </a:pPr>
            <a:r>
              <a:rPr lang="it-IT" sz="2200" dirty="0" smtClean="0">
                <a:latin typeface="Tahoma" pitchFamily="34" charset="0"/>
                <a:ea typeface="Tahoma" pitchFamily="34" charset="0"/>
                <a:cs typeface="Tahoma" pitchFamily="34" charset="0"/>
              </a:rPr>
              <a:t>Oggi si parla più frequentemente di </a:t>
            </a:r>
            <a:r>
              <a:rPr lang="it-IT" sz="2200" b="1" dirty="0" smtClean="0">
                <a:latin typeface="Tahoma" pitchFamily="34" charset="0"/>
                <a:ea typeface="Tahoma" pitchFamily="34" charset="0"/>
                <a:cs typeface="Tahoma" pitchFamily="34" charset="0"/>
              </a:rPr>
              <a:t>sviluppo-prodotto</a:t>
            </a:r>
            <a:r>
              <a:rPr lang="it-IT" sz="2200" dirty="0" smtClean="0">
                <a:latin typeface="Tahoma" pitchFamily="34" charset="0"/>
                <a:ea typeface="Tahoma" pitchFamily="34" charset="0"/>
                <a:cs typeface="Tahoma" pitchFamily="34" charset="0"/>
              </a:rPr>
              <a:t> che sta sostituendo il termine di progettazione </a:t>
            </a:r>
            <a:r>
              <a:rPr lang="it-IT" sz="2200" dirty="0" err="1" smtClean="0">
                <a:latin typeface="Tahoma" pitchFamily="34" charset="0"/>
                <a:ea typeface="Tahoma" pitchFamily="34" charset="0"/>
                <a:cs typeface="Tahoma" pitchFamily="34" charset="0"/>
              </a:rPr>
              <a:t>poichè</a:t>
            </a:r>
            <a:r>
              <a:rPr lang="it-IT" sz="2200" dirty="0" smtClean="0">
                <a:latin typeface="Tahoma" pitchFamily="34" charset="0"/>
                <a:ea typeface="Tahoma" pitchFamily="34" charset="0"/>
                <a:cs typeface="Tahoma" pitchFamily="34" charset="0"/>
              </a:rPr>
              <a:t> quest’ultima si riduce ad uno sviluppo, aggiornamento, integrazione di parti nuove a partire da progetti preesistenti confrontati con la concorrenza, con un aumento sensibile di </a:t>
            </a:r>
            <a:r>
              <a:rPr lang="it-IT" sz="2200" b="1" dirty="0" err="1" smtClean="0">
                <a:latin typeface="Tahoma" pitchFamily="34" charset="0"/>
                <a:ea typeface="Tahoma" pitchFamily="34" charset="0"/>
                <a:cs typeface="Tahoma" pitchFamily="34" charset="0"/>
              </a:rPr>
              <a:t>carry-over</a:t>
            </a:r>
            <a:r>
              <a:rPr lang="it-IT" sz="2200" dirty="0" smtClean="0">
                <a:latin typeface="Tahoma" pitchFamily="34" charset="0"/>
                <a:ea typeface="Tahoma" pitchFamily="34" charset="0"/>
                <a:cs typeface="Tahoma" pitchFamily="34" charset="0"/>
              </a:rPr>
              <a:t> (percentuale di parti progettate in passato riportate nel nuovo). Ciò anche per la ragione che forti cambiamenti rendono rischiosi l’investimenti.</a:t>
            </a:r>
          </a:p>
          <a:p>
            <a:pPr eaLnBrk="1" hangingPunct="1">
              <a:lnSpc>
                <a:spcPct val="90000"/>
              </a:lnSpc>
              <a:defRPr/>
            </a:pPr>
            <a:endParaRPr lang="it-IT" sz="2200" dirty="0" smtClean="0">
              <a:latin typeface="Tahoma" pitchFamily="34" charset="0"/>
              <a:ea typeface="Tahoma" pitchFamily="34" charset="0"/>
              <a:cs typeface="Tahoma" pitchFamily="34" charset="0"/>
            </a:endParaRPr>
          </a:p>
        </p:txBody>
      </p:sp>
      <p:sp>
        <p:nvSpPr>
          <p:cNvPr id="4" name="Segnaposto numero diapositiva 1"/>
          <p:cNvSpPr>
            <a:spLocks noGrp="1"/>
          </p:cNvSpPr>
          <p:nvPr>
            <p:ph type="sldNum" sz="quarter" idx="4294967295"/>
          </p:nvPr>
        </p:nvSpPr>
        <p:spPr>
          <a:xfrm>
            <a:off x="8686800" y="5612730"/>
            <a:ext cx="457200" cy="336550"/>
          </a:xfrm>
          <a:prstGeom prst="rect">
            <a:avLst/>
          </a:prstGeom>
        </p:spPr>
        <p:txBody>
          <a:bodyPr/>
          <a:lstStyle/>
          <a:p>
            <a:pPr>
              <a:defRPr/>
            </a:pPr>
            <a:fld id="{A06C0E19-DCD2-467C-8CAF-5606BCDA502D}" type="slidenum">
              <a:rPr lang="it-IT"/>
              <a:pPr>
                <a:defRPr/>
              </a:pPr>
              <a:t>32</a:t>
            </a:fld>
            <a:endParaRPr lang="it-IT"/>
          </a:p>
        </p:txBody>
      </p:sp>
    </p:spTree>
    <p:extLst>
      <p:ext uri="{BB962C8B-B14F-4D97-AF65-F5344CB8AC3E}">
        <p14:creationId xmlns:mc="http://schemas.openxmlformats.org/markup-compatibility/2006" xmlns:mv="urn:schemas-microsoft-com:mac:vml" xmlns:p14="http://schemas.microsoft.com/office/powerpoint/2010/main" xmlns="" xmlns:p="http://schemas.openxmlformats.org/presentationml/2006/main" xmlns:r="http://schemas.openxmlformats.org/officeDocument/2006/relationships" xmlns:a="http://schemas.openxmlformats.org/drawingml/2006/main" val="14823170"/>
      </p:ext>
    </p:extLst>
  </p:cSld>
  <p:clrMapOvr>
    <a:masterClrMapping/>
  </p:clrMapOvr>
  <mc:AlternateContent>
    <mc:Choice xmlns:mv="urn:schemas-microsoft-com:mac:vml" xmlns:mc="http://schemas.openxmlformats.org/markup-compatibility/2006" xmlns:p14="http://schemas.microsoft.com/office/powerpoint/2010/main" xmlns="" xmlns:p="http://schemas.openxmlformats.org/presentationml/2006/main" xmlns:r="http://schemas.openxmlformats.org/officeDocument/2006/relationships" xmlns:a="http://schemas.openxmlformats.org/drawingml/2006/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0">
  <p:cSld>
    <p:spTree>
      <p:nvGrpSpPr>
        <p:cNvPr id="1" name=""/>
        <p:cNvGrpSpPr/>
        <p:nvPr/>
      </p:nvGrpSpPr>
      <p:grpSpPr>
        <a:xfrm>
          <a:off x="0" y="0"/>
          <a:ext cx="0" cy="0"/>
          <a:chOff x="0" y="0"/>
          <a:chExt cx="0" cy="0"/>
        </a:xfrm>
      </p:grpSpPr>
      <p:sp>
        <p:nvSpPr>
          <p:cNvPr id="4098" name="Rectangle 3"/>
          <p:cNvSpPr>
            <a:spLocks noGrp="1" noChangeArrowheads="1"/>
          </p:cNvSpPr>
          <p:nvPr>
            <p:ph sz="quarter" idx="1"/>
          </p:nvPr>
        </p:nvSpPr>
        <p:spPr bwMode="auto">
          <a:xfrm>
            <a:off x="214282" y="1357298"/>
            <a:ext cx="8461406" cy="4824412"/>
          </a:xfrm>
          <a:ln>
            <a:miter lim="800000"/>
            <a:headEnd/>
            <a:tailEnd/>
          </a:ln>
        </p:spPr>
        <p:txBody>
          <a:bodyPr wrap="square" numCol="1" anchor="t" anchorCtr="0" compatLnSpc="1">
            <a:prstTxWarp prst="textNoShape">
              <a:avLst/>
            </a:prstTxWarp>
          </a:bodyPr>
          <a:lstStyle/>
          <a:p>
            <a:pPr marL="0" indent="0">
              <a:lnSpc>
                <a:spcPct val="90000"/>
              </a:lnSpc>
              <a:spcBef>
                <a:spcPts val="600"/>
              </a:spcBef>
              <a:buFont typeface="Arial" charset="0"/>
              <a:buNone/>
            </a:pPr>
            <a:endParaRPr sz="600">
              <a:latin typeface="Tahoma" pitchFamily="34" charset="0"/>
              <a:ea typeface="Tahoma" pitchFamily="34" charset="0"/>
              <a:cs typeface="Tahoma" pitchFamily="34" charset="0"/>
            </a:endParaRPr>
          </a:p>
          <a:p>
            <a:pPr marL="0" indent="0">
              <a:lnSpc>
                <a:spcPct val="90000"/>
              </a:lnSpc>
              <a:spcBef>
                <a:spcPts val="600"/>
              </a:spcBef>
              <a:buFont typeface="Arial" charset="0"/>
              <a:buNone/>
            </a:pPr>
            <a:r>
              <a:rPr i="1">
                <a:latin typeface="Tahoma" pitchFamily="34" charset="0"/>
                <a:ea typeface="Tahoma" pitchFamily="34" charset="0"/>
                <a:cs typeface="Tahoma" pitchFamily="34" charset="0"/>
              </a:rPr>
              <a:t>Tipologie di innovazione: </a:t>
            </a:r>
          </a:p>
          <a:p>
            <a:pPr marL="0" indent="0">
              <a:lnSpc>
                <a:spcPct val="90000"/>
              </a:lnSpc>
              <a:spcBef>
                <a:spcPts val="600"/>
              </a:spcBef>
            </a:pPr>
            <a:r>
              <a:rPr>
                <a:latin typeface="Tahoma" pitchFamily="34" charset="0"/>
                <a:ea typeface="Tahoma" pitchFamily="34" charset="0"/>
                <a:cs typeface="Tahoma" pitchFamily="34" charset="0"/>
              </a:rPr>
              <a:t> prodotto VS di processo</a:t>
            </a:r>
          </a:p>
          <a:p>
            <a:pPr marL="0" indent="0">
              <a:lnSpc>
                <a:spcPct val="90000"/>
              </a:lnSpc>
              <a:spcBef>
                <a:spcPts val="600"/>
              </a:spcBef>
            </a:pPr>
            <a:r>
              <a:rPr>
                <a:latin typeface="Tahoma" pitchFamily="34" charset="0"/>
                <a:ea typeface="Tahoma" pitchFamily="34" charset="0"/>
                <a:cs typeface="Tahoma" pitchFamily="34" charset="0"/>
              </a:rPr>
              <a:t> radicale VS incrementale</a:t>
            </a:r>
          </a:p>
          <a:p>
            <a:pPr marL="0" indent="0">
              <a:lnSpc>
                <a:spcPct val="90000"/>
              </a:lnSpc>
              <a:spcBef>
                <a:spcPts val="600"/>
              </a:spcBef>
            </a:pPr>
            <a:endParaRPr sz="1000">
              <a:latin typeface="Tahoma" pitchFamily="34" charset="0"/>
              <a:ea typeface="Tahoma" pitchFamily="34" charset="0"/>
              <a:cs typeface="Tahoma" pitchFamily="34" charset="0"/>
            </a:endParaRPr>
          </a:p>
          <a:p>
            <a:pPr marL="0" indent="0" eaLnBrk="1" hangingPunct="1">
              <a:lnSpc>
                <a:spcPct val="80000"/>
              </a:lnSpc>
              <a:buFont typeface="Arial" charset="0"/>
              <a:buNone/>
            </a:pPr>
            <a:r>
              <a:rPr>
                <a:latin typeface="Tahoma" pitchFamily="34" charset="0"/>
                <a:ea typeface="Tahoma" pitchFamily="34" charset="0"/>
                <a:cs typeface="Tahoma" pitchFamily="34" charset="0"/>
              </a:rPr>
              <a:t>Come si organizza l’attività di R&amp;S?</a:t>
            </a:r>
          </a:p>
          <a:p>
            <a:pPr marL="0" indent="0" eaLnBrk="1" hangingPunct="1">
              <a:lnSpc>
                <a:spcPct val="80000"/>
              </a:lnSpc>
            </a:pPr>
            <a:r>
              <a:rPr>
                <a:latin typeface="Tahoma" pitchFamily="34" charset="0"/>
                <a:ea typeface="Tahoma" pitchFamily="34" charset="0"/>
                <a:cs typeface="Tahoma" pitchFamily="34" charset="0"/>
              </a:rPr>
              <a:t>Formazione interna e/o la selezione del personale</a:t>
            </a:r>
          </a:p>
          <a:p>
            <a:pPr marL="0" indent="0" eaLnBrk="1" hangingPunct="1">
              <a:lnSpc>
                <a:spcPct val="80000"/>
              </a:lnSpc>
            </a:pPr>
            <a:r>
              <a:rPr>
                <a:latin typeface="Tahoma" pitchFamily="34" charset="0"/>
                <a:ea typeface="Tahoma" pitchFamily="34" charset="0"/>
                <a:cs typeface="Tahoma" pitchFamily="34" charset="0"/>
              </a:rPr>
              <a:t> Collaborazioni con soggetti esterni (esperti, enti di ricerca, università, clienti, fornitori etc.)</a:t>
            </a:r>
          </a:p>
          <a:p>
            <a:pPr marL="0" indent="0" eaLnBrk="1" hangingPunct="1">
              <a:lnSpc>
                <a:spcPct val="80000"/>
              </a:lnSpc>
              <a:buFontTx/>
              <a:buNone/>
            </a:pPr>
            <a:endParaRPr>
              <a:latin typeface="Tahoma" pitchFamily="34" charset="0"/>
              <a:ea typeface="Tahoma" pitchFamily="34" charset="0"/>
              <a:cs typeface="Tahoma" pitchFamily="34" charset="0"/>
            </a:endParaRPr>
          </a:p>
          <a:p>
            <a:pPr marL="0" indent="0" eaLnBrk="1" hangingPunct="1">
              <a:lnSpc>
                <a:spcPct val="80000"/>
              </a:lnSpc>
              <a:buFontTx/>
              <a:buNone/>
            </a:pPr>
            <a:r>
              <a:rPr>
                <a:latin typeface="Tahoma" pitchFamily="34" charset="0"/>
                <a:ea typeface="Tahoma" pitchFamily="34" charset="0"/>
                <a:cs typeface="Tahoma" pitchFamily="34" charset="0"/>
              </a:rPr>
              <a:t>Attività molto rischiosa (tempi lunghi, risultati incerti) e scarsa misurabilità dei risultati	</a:t>
            </a:r>
          </a:p>
          <a:p>
            <a:pPr marL="0" indent="0">
              <a:lnSpc>
                <a:spcPct val="90000"/>
              </a:lnSpc>
              <a:spcBef>
                <a:spcPts val="600"/>
              </a:spcBef>
              <a:buFont typeface="Arial" charset="0"/>
              <a:buNone/>
            </a:pPr>
            <a:endParaRPr>
              <a:latin typeface="Tahoma" pitchFamily="34" charset="0"/>
              <a:ea typeface="Tahoma" pitchFamily="34" charset="0"/>
              <a:cs typeface="Tahoma" pitchFamily="34" charset="0"/>
            </a:endParaRPr>
          </a:p>
        </p:txBody>
      </p:sp>
      <p:sp>
        <p:nvSpPr>
          <p:cNvPr id="5" name="Rectangle 2"/>
          <p:cNvSpPr txBox="1">
            <a:spLocks noChangeArrowheads="1"/>
          </p:cNvSpPr>
          <p:nvPr/>
        </p:nvSpPr>
        <p:spPr>
          <a:xfrm>
            <a:off x="285720" y="285728"/>
            <a:ext cx="8229600" cy="762000"/>
          </a:xfrm>
          <a:prstGeom prst="rect">
            <a:avLst/>
          </a:prstGeom>
        </p:spPr>
        <p:txBody>
          <a:bodyPr vert="horz" anchor="b">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it-IT" sz="3600" b="0" i="0" u="none" strike="noStrike" kern="1200" cap="small" spc="0" normalizeH="0" baseline="0" noProof="0" dirty="0" smtClean="0">
                <a:ln>
                  <a:noFill/>
                </a:ln>
                <a:solidFill>
                  <a:schemeClr val="tx2"/>
                </a:solidFill>
                <a:effectLst/>
                <a:uLnTx/>
                <a:uFillTx/>
                <a:latin typeface="Arial" charset="0"/>
                <a:ea typeface="+mj-ea"/>
                <a:cs typeface="+mj-cs"/>
              </a:rPr>
              <a:t>R&amp;S</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0">
  <p:cSld>
    <p:spTree>
      <p:nvGrpSpPr>
        <p:cNvPr id="1" name=""/>
        <p:cNvGrpSpPr/>
        <p:nvPr/>
      </p:nvGrpSpPr>
      <p:grpSpPr>
        <a:xfrm>
          <a:off x="0" y="0"/>
          <a:ext cx="0" cy="0"/>
          <a:chOff x="0" y="0"/>
          <a:chExt cx="0" cy="0"/>
        </a:xfrm>
      </p:grpSpPr>
      <p:sp>
        <p:nvSpPr>
          <p:cNvPr id="11266" name="Rectangle 3"/>
          <p:cNvSpPr>
            <a:spLocks noGrp="1" noChangeArrowheads="1"/>
          </p:cNvSpPr>
          <p:nvPr>
            <p:ph sz="quarter" idx="1"/>
          </p:nvPr>
        </p:nvSpPr>
        <p:spPr bwMode="auto">
          <a:xfrm>
            <a:off x="457200" y="1700213"/>
            <a:ext cx="8218488" cy="4824412"/>
          </a:xfrm>
          <a:noFill/>
          <a:ln>
            <a:miter lim="800000"/>
            <a:headEnd/>
            <a:tailEnd/>
          </a:ln>
        </p:spPr>
        <p:txBody>
          <a:bodyPr wrap="square" numCol="1" anchor="t" anchorCtr="0" compatLnSpc="1">
            <a:prstTxWarp prst="textNoShape">
              <a:avLst/>
            </a:prstTxWarp>
            <a:normAutofit/>
          </a:bodyPr>
          <a:lstStyle/>
          <a:p>
            <a:pPr marL="0" indent="0">
              <a:spcBef>
                <a:spcPts val="600"/>
              </a:spcBef>
              <a:buFont typeface="Arial" charset="0"/>
              <a:buNone/>
            </a:pPr>
            <a:endParaRPr b="1" u="sng"/>
          </a:p>
          <a:p>
            <a:pPr marL="0" indent="0" eaLnBrk="1" hangingPunct="1">
              <a:lnSpc>
                <a:spcPct val="90000"/>
              </a:lnSpc>
              <a:buFont typeface="Arial" charset="0"/>
              <a:buNone/>
            </a:pPr>
            <a:r>
              <a:rPr i="1"/>
              <a:t>Ricerca di base: </a:t>
            </a:r>
            <a:r>
              <a:t>Ricerca esplorativa, finalizzata allo sviluppo della conoscenza. Praticata dalle grandi imprese, da enti di ricerca, da centri specialistici. Importante le collaborazioni tra gli attori. Molto rischiosa. </a:t>
            </a:r>
          </a:p>
          <a:p>
            <a:pPr marL="0" indent="0" eaLnBrk="1" hangingPunct="1">
              <a:lnSpc>
                <a:spcPct val="90000"/>
              </a:lnSpc>
              <a:buFont typeface="Arial" charset="0"/>
              <a:buNone/>
            </a:pPr>
            <a:endParaRPr sz="1400"/>
          </a:p>
          <a:p>
            <a:pPr marL="0" indent="0" eaLnBrk="1" hangingPunct="1">
              <a:buFont typeface="Arial" charset="0"/>
              <a:buNone/>
            </a:pPr>
            <a:r>
              <a:rPr i="1"/>
              <a:t>Ricerca applicata</a:t>
            </a:r>
            <a:r>
              <a:t>: Finalizzata all’applicazione di nuovi prodotti o processi. Deriva dalla ricerca di base. </a:t>
            </a:r>
          </a:p>
          <a:p>
            <a:pPr marL="0" indent="0" eaLnBrk="1" hangingPunct="1">
              <a:buFont typeface="Arial" charset="0"/>
              <a:buNone/>
            </a:pPr>
            <a:endParaRPr sz="1400"/>
          </a:p>
          <a:p>
            <a:pPr marL="0" indent="0" eaLnBrk="1" hangingPunct="1">
              <a:buFont typeface="Arial" charset="0"/>
              <a:buNone/>
            </a:pPr>
            <a:r>
              <a:rPr i="1"/>
              <a:t>Sviluppo: </a:t>
            </a:r>
            <a:r>
              <a:t>Applicazione di una tecnologia fino alla messa sul mercato del relativo prodotto. Progettazione, test, prototipazione, industrializzazione, collaudo, controllo.</a:t>
            </a:r>
          </a:p>
        </p:txBody>
      </p:sp>
      <p:sp>
        <p:nvSpPr>
          <p:cNvPr id="5" name="Rectangle 2"/>
          <p:cNvSpPr>
            <a:spLocks noGrp="1" noChangeArrowheads="1"/>
          </p:cNvSpPr>
          <p:nvPr>
            <p:ph type="title"/>
          </p:nvPr>
        </p:nvSpPr>
        <p:spPr>
          <a:xfrm>
            <a:off x="457200" y="500042"/>
            <a:ext cx="8229600" cy="762000"/>
          </a:xfrm>
        </p:spPr>
        <p:txBody>
          <a:bodyPr/>
          <a:lstStyle/>
          <a:p>
            <a:pPr eaLnBrk="1" hangingPunct="1">
              <a:defRPr/>
            </a:pPr>
            <a:r>
              <a:rPr lang="it-IT" sz="3600" dirty="0" smtClean="0">
                <a:latin typeface="Arial" charset="0"/>
              </a:rPr>
              <a:t>R&amp;S</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69666" name="Rectangle 2"/>
          <p:cNvSpPr>
            <a:spLocks noGrp="1" noChangeArrowheads="1"/>
          </p:cNvSpPr>
          <p:nvPr>
            <p:ph type="title"/>
          </p:nvPr>
        </p:nvSpPr>
        <p:spPr>
          <a:xfrm>
            <a:off x="457200" y="0"/>
            <a:ext cx="8229600" cy="762000"/>
          </a:xfrm>
        </p:spPr>
        <p:txBody>
          <a:bodyPr/>
          <a:lstStyle/>
          <a:p>
            <a:pPr eaLnBrk="1" hangingPunct="1">
              <a:defRPr/>
            </a:pPr>
            <a:r>
              <a:rPr lang="it-IT" sz="3600" dirty="0" smtClean="0">
                <a:latin typeface="Tahoma" pitchFamily="34" charset="0"/>
                <a:ea typeface="Tahoma" pitchFamily="34" charset="0"/>
                <a:cs typeface="Tahoma" pitchFamily="34" charset="0"/>
              </a:rPr>
              <a:t>Amministrazione e controllo</a:t>
            </a:r>
          </a:p>
        </p:txBody>
      </p:sp>
      <p:sp>
        <p:nvSpPr>
          <p:cNvPr id="369667" name="Rectangle 3"/>
          <p:cNvSpPr>
            <a:spLocks noGrp="1" noChangeArrowheads="1"/>
          </p:cNvSpPr>
          <p:nvPr>
            <p:ph type="body" idx="1"/>
          </p:nvPr>
        </p:nvSpPr>
        <p:spPr>
          <a:xfrm>
            <a:off x="457200" y="1551384"/>
            <a:ext cx="8229600" cy="3101752"/>
          </a:xfrm>
        </p:spPr>
        <p:txBody>
          <a:bodyPr>
            <a:normAutofit lnSpcReduction="10000"/>
          </a:bodyPr>
          <a:lstStyle/>
          <a:p>
            <a:pPr algn="just" eaLnBrk="1" hangingPunct="1">
              <a:lnSpc>
                <a:spcPct val="90000"/>
              </a:lnSpc>
              <a:defRPr/>
            </a:pPr>
            <a:r>
              <a:rPr lang="it-IT" sz="2400" dirty="0">
                <a:latin typeface="Tahoma" pitchFamily="34" charset="0"/>
                <a:ea typeface="Tahoma" pitchFamily="34" charset="0"/>
                <a:cs typeface="Tahoma" pitchFamily="34" charset="0"/>
              </a:rPr>
              <a:t>È la funzione che rileva i costi sostenuti dall’azienda, identificati per singolo prodotto e per singolo centro di responsabilità interno (centro di costo/profitto), per esempio unità organizzative, funzioni, uffici e reparti</a:t>
            </a:r>
            <a:r>
              <a:rPr lang="it-IT" sz="2400" dirty="0" smtClean="0">
                <a:latin typeface="Tahoma" pitchFamily="34" charset="0"/>
                <a:ea typeface="Tahoma" pitchFamily="34" charset="0"/>
                <a:cs typeface="Tahoma" pitchFamily="34" charset="0"/>
              </a:rPr>
              <a:t>.</a:t>
            </a:r>
          </a:p>
          <a:p>
            <a:pPr algn="just" eaLnBrk="1" hangingPunct="1">
              <a:lnSpc>
                <a:spcPct val="90000"/>
              </a:lnSpc>
              <a:defRPr/>
            </a:pPr>
            <a:endParaRPr lang="it-IT" sz="2400" dirty="0" smtClean="0">
              <a:latin typeface="Tahoma" pitchFamily="34" charset="0"/>
              <a:ea typeface="Tahoma" pitchFamily="34" charset="0"/>
              <a:cs typeface="Tahoma" pitchFamily="34" charset="0"/>
            </a:endParaRPr>
          </a:p>
          <a:p>
            <a:pPr algn="just" eaLnBrk="1" hangingPunct="1">
              <a:lnSpc>
                <a:spcPct val="90000"/>
              </a:lnSpc>
              <a:defRPr/>
            </a:pPr>
            <a:r>
              <a:rPr lang="it-IT" sz="2400" dirty="0">
                <a:latin typeface="Tahoma" pitchFamily="34" charset="0"/>
                <a:ea typeface="Tahoma" pitchFamily="34" charset="0"/>
                <a:cs typeface="Tahoma" pitchFamily="34" charset="0"/>
              </a:rPr>
              <a:t>il sistema di controllo di gestione si occupa della redazione delle previsioni di spesa e degli investimenti redigendo un documento, sulla base delle notizie fornite da tutti gli enti aziendali, denominato budget. </a:t>
            </a:r>
            <a:endParaRPr lang="it-IT" sz="2400" dirty="0" smtClean="0">
              <a:latin typeface="Tahoma" pitchFamily="34" charset="0"/>
              <a:ea typeface="Tahoma" pitchFamily="34" charset="0"/>
              <a:cs typeface="Tahoma" pitchFamily="34" charset="0"/>
            </a:endParaRPr>
          </a:p>
        </p:txBody>
      </p:sp>
      <p:sp>
        <p:nvSpPr>
          <p:cNvPr id="4" name="Segnaposto numero diapositiva 1"/>
          <p:cNvSpPr>
            <a:spLocks noGrp="1"/>
          </p:cNvSpPr>
          <p:nvPr>
            <p:ph type="sldNum" sz="quarter" idx="4294967295"/>
          </p:nvPr>
        </p:nvSpPr>
        <p:spPr>
          <a:xfrm>
            <a:off x="8686800" y="5612730"/>
            <a:ext cx="457200" cy="336550"/>
          </a:xfrm>
          <a:prstGeom prst="rect">
            <a:avLst/>
          </a:prstGeom>
        </p:spPr>
        <p:txBody>
          <a:bodyPr/>
          <a:lstStyle/>
          <a:p>
            <a:pPr>
              <a:defRPr/>
            </a:pPr>
            <a:fld id="{A06C0E19-DCD2-467C-8CAF-5606BCDA502D}" type="slidenum">
              <a:rPr lang="it-IT"/>
              <a:pPr>
                <a:defRPr/>
              </a:pPr>
              <a:t>35</a:t>
            </a:fld>
            <a:endParaRPr lang="it-IT"/>
          </a:p>
        </p:txBody>
      </p:sp>
    </p:spTree>
    <p:extLst>
      <p:ext uri="{BB962C8B-B14F-4D97-AF65-F5344CB8AC3E}">
        <p14:creationId xmlns:mc="http://schemas.openxmlformats.org/markup-compatibility/2006" xmlns:mv="urn:schemas-microsoft-com:mac:vml" xmlns:p14="http://schemas.microsoft.com/office/powerpoint/2010/main" xmlns="" xmlns:p="http://schemas.openxmlformats.org/presentationml/2006/main" xmlns:r="http://schemas.openxmlformats.org/officeDocument/2006/relationships" xmlns:a="http://schemas.openxmlformats.org/drawingml/2006/main" val="1534753396"/>
      </p:ext>
    </p:extLst>
  </p:cSld>
  <p:clrMapOvr>
    <a:masterClrMapping/>
  </p:clrMapOvr>
  <mc:AlternateContent>
    <mc:Choice xmlns:mv="urn:schemas-microsoft-com:mac:vml" xmlns:mc="http://schemas.openxmlformats.org/markup-compatibility/2006" xmlns:p14="http://schemas.microsoft.com/office/powerpoint/2010/main" xmlns="" xmlns:p="http://schemas.openxmlformats.org/presentationml/2006/main" xmlns:r="http://schemas.openxmlformats.org/officeDocument/2006/relationships" xmlns:a="http://schemas.openxmlformats.org/drawingml/2006/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73762" name="Rectangle 2"/>
          <p:cNvSpPr>
            <a:spLocks noGrp="1" noChangeArrowheads="1"/>
          </p:cNvSpPr>
          <p:nvPr>
            <p:ph type="title"/>
          </p:nvPr>
        </p:nvSpPr>
        <p:spPr>
          <a:xfrm>
            <a:off x="457200" y="274638"/>
            <a:ext cx="8229600" cy="715962"/>
          </a:xfrm>
        </p:spPr>
        <p:txBody>
          <a:bodyPr/>
          <a:lstStyle/>
          <a:p>
            <a:pPr eaLnBrk="1" hangingPunct="1">
              <a:defRPr/>
            </a:pPr>
            <a:r>
              <a:rPr lang="it-IT" sz="3600" smtClean="0">
                <a:latin typeface="Arial" charset="0"/>
              </a:rPr>
              <a:t>Programmazione / 1</a:t>
            </a:r>
          </a:p>
        </p:txBody>
      </p:sp>
      <p:sp>
        <p:nvSpPr>
          <p:cNvPr id="373763" name="Rectangle 3"/>
          <p:cNvSpPr>
            <a:spLocks noGrp="1" noChangeArrowheads="1"/>
          </p:cNvSpPr>
          <p:nvPr>
            <p:ph type="body" idx="1"/>
          </p:nvPr>
        </p:nvSpPr>
        <p:spPr>
          <a:xfrm>
            <a:off x="457200" y="1143000"/>
            <a:ext cx="8229600" cy="4953000"/>
          </a:xfrm>
        </p:spPr>
        <p:txBody>
          <a:bodyPr>
            <a:normAutofit/>
          </a:bodyPr>
          <a:lstStyle/>
          <a:p>
            <a:pPr marL="533400" indent="-533400" algn="just" eaLnBrk="1" hangingPunct="1">
              <a:lnSpc>
                <a:spcPct val="90000"/>
              </a:lnSpc>
              <a:defRPr/>
            </a:pPr>
            <a:r>
              <a:rPr lang="it-IT" sz="2600" dirty="0" smtClean="0">
                <a:latin typeface="Arial" charset="0"/>
                <a:cs typeface="Arial" charset="0"/>
              </a:rPr>
              <a:t>Definiti gli </a:t>
            </a:r>
            <a:r>
              <a:rPr lang="it-IT" sz="2600" b="1" dirty="0" smtClean="0">
                <a:latin typeface="Arial" charset="0"/>
                <a:cs typeface="Arial" charset="0"/>
              </a:rPr>
              <a:t>obiettivi</a:t>
            </a:r>
            <a:r>
              <a:rPr lang="it-IT" sz="2600" dirty="0" smtClean="0">
                <a:latin typeface="Arial" charset="0"/>
                <a:cs typeface="Arial" charset="0"/>
              </a:rPr>
              <a:t> </a:t>
            </a:r>
            <a:r>
              <a:rPr lang="it-IT" sz="2600" b="1" dirty="0" smtClean="0">
                <a:latin typeface="Arial" charset="0"/>
                <a:cs typeface="Arial" charset="0"/>
              </a:rPr>
              <a:t>aziendali</a:t>
            </a:r>
            <a:r>
              <a:rPr lang="it-IT" sz="2600" dirty="0" smtClean="0">
                <a:latin typeface="Arial" charset="0"/>
                <a:cs typeface="Arial" charset="0"/>
              </a:rPr>
              <a:t> si predispone il </a:t>
            </a:r>
            <a:r>
              <a:rPr lang="it-IT" sz="2600" b="1" dirty="0" smtClean="0">
                <a:latin typeface="Arial" charset="0"/>
                <a:cs typeface="Arial" charset="0"/>
              </a:rPr>
              <a:t>budget</a:t>
            </a:r>
            <a:r>
              <a:rPr lang="it-IT" sz="2600" dirty="0" smtClean="0">
                <a:latin typeface="Arial" charset="0"/>
                <a:cs typeface="Arial" charset="0"/>
              </a:rPr>
              <a:t>  che è lo strumento amministrativo attuativo per il conseguimento degli stessi.</a:t>
            </a:r>
          </a:p>
          <a:p>
            <a:pPr marL="533400" indent="-533400" algn="just" eaLnBrk="1" hangingPunct="1">
              <a:lnSpc>
                <a:spcPct val="90000"/>
              </a:lnSpc>
              <a:defRPr/>
            </a:pPr>
            <a:r>
              <a:rPr lang="it-IT" sz="2600" dirty="0" smtClean="0">
                <a:latin typeface="Arial" charset="0"/>
                <a:cs typeface="Arial" charset="0"/>
              </a:rPr>
              <a:t>Tipi di obiettivi:</a:t>
            </a:r>
          </a:p>
          <a:p>
            <a:pPr marL="914400" lvl="1" indent="-457200" algn="just" eaLnBrk="1" hangingPunct="1">
              <a:lnSpc>
                <a:spcPct val="90000"/>
              </a:lnSpc>
              <a:defRPr/>
            </a:pPr>
            <a:r>
              <a:rPr lang="it-IT" sz="2200" dirty="0" smtClean="0">
                <a:latin typeface="Arial" charset="0"/>
                <a:cs typeface="Arial" charset="0"/>
              </a:rPr>
              <a:t>Top down, obiettivi posti dal vertice ed imposti alle diverse aree produttive;</a:t>
            </a:r>
          </a:p>
          <a:p>
            <a:pPr marL="914400" lvl="1" indent="-457200" algn="just" eaLnBrk="1" hangingPunct="1">
              <a:lnSpc>
                <a:spcPct val="90000"/>
              </a:lnSpc>
              <a:defRPr/>
            </a:pPr>
            <a:r>
              <a:rPr lang="it-IT" sz="2200" dirty="0" smtClean="0">
                <a:latin typeface="Arial" charset="0"/>
                <a:cs typeface="Arial" charset="0"/>
              </a:rPr>
              <a:t>Bottom up, i responsabili delle aree si pongono gli obiettivi ed il vertice ne prende atto;</a:t>
            </a:r>
          </a:p>
          <a:p>
            <a:pPr marL="914400" lvl="1" indent="-457200" algn="just" eaLnBrk="1" hangingPunct="1">
              <a:lnSpc>
                <a:spcPct val="90000"/>
              </a:lnSpc>
              <a:defRPr/>
            </a:pPr>
            <a:r>
              <a:rPr lang="it-IT" sz="2200" dirty="0" smtClean="0">
                <a:latin typeface="Arial" charset="0"/>
                <a:cs typeface="Arial" charset="0"/>
              </a:rPr>
              <a:t>Sistema misto, utilizza entrambi i precedenti</a:t>
            </a:r>
            <a:r>
              <a:rPr lang="it-IT" sz="2600" dirty="0" smtClean="0">
                <a:latin typeface="Arial" charset="0"/>
                <a:cs typeface="Arial" charset="0"/>
              </a:rPr>
              <a:t>   </a:t>
            </a:r>
          </a:p>
          <a:p>
            <a:pPr marL="533400" indent="-533400" algn="just" eaLnBrk="1" hangingPunct="1">
              <a:lnSpc>
                <a:spcPct val="90000"/>
              </a:lnSpc>
              <a:buFont typeface="Wingdings" pitchFamily="2" charset="2"/>
              <a:buNone/>
              <a:defRPr/>
            </a:pPr>
            <a:r>
              <a:rPr lang="it-IT" sz="2200" dirty="0" smtClean="0">
                <a:latin typeface="Arial" charset="0"/>
                <a:cs typeface="Times New Roman" pitchFamily="18" charset="0"/>
              </a:rPr>
              <a:t>		</a:t>
            </a:r>
            <a:endParaRPr lang="it-IT" sz="2800" dirty="0" smtClean="0">
              <a:latin typeface="Arial" charset="0"/>
            </a:endParaRPr>
          </a:p>
        </p:txBody>
      </p:sp>
      <p:sp>
        <p:nvSpPr>
          <p:cNvPr id="4" name="Segnaposto numero diapositiva 1"/>
          <p:cNvSpPr>
            <a:spLocks noGrp="1"/>
          </p:cNvSpPr>
          <p:nvPr>
            <p:ph type="sldNum" sz="quarter" idx="4294967295"/>
          </p:nvPr>
        </p:nvSpPr>
        <p:spPr>
          <a:xfrm>
            <a:off x="8686800" y="5612730"/>
            <a:ext cx="457200" cy="336550"/>
          </a:xfrm>
          <a:prstGeom prst="rect">
            <a:avLst/>
          </a:prstGeom>
        </p:spPr>
        <p:txBody>
          <a:bodyPr/>
          <a:lstStyle/>
          <a:p>
            <a:pPr>
              <a:defRPr/>
            </a:pPr>
            <a:fld id="{A06C0E19-DCD2-467C-8CAF-5606BCDA502D}" type="slidenum">
              <a:rPr lang="it-IT"/>
              <a:pPr>
                <a:defRPr/>
              </a:pPr>
              <a:t>36</a:t>
            </a:fld>
            <a:endParaRPr lang="it-IT"/>
          </a:p>
        </p:txBody>
      </p:sp>
    </p:spTree>
    <p:extLst>
      <p:ext uri="{BB962C8B-B14F-4D97-AF65-F5344CB8AC3E}">
        <p14:creationId xmlns:mc="http://schemas.openxmlformats.org/markup-compatibility/2006" xmlns:mv="urn:schemas-microsoft-com:mac:vml" xmlns:p14="http://schemas.microsoft.com/office/powerpoint/2010/main" xmlns="" xmlns:p="http://schemas.openxmlformats.org/presentationml/2006/main" xmlns:r="http://schemas.openxmlformats.org/officeDocument/2006/relationships" xmlns:a="http://schemas.openxmlformats.org/drawingml/2006/main" val="1346503382"/>
      </p:ext>
    </p:extLst>
  </p:cSld>
  <p:clrMapOvr>
    <a:masterClrMapping/>
  </p:clrMapOvr>
  <mc:AlternateContent>
    <mc:Choice xmlns:mv="urn:schemas-microsoft-com:mac:vml" xmlns:mc="http://schemas.openxmlformats.org/markup-compatibility/2006" xmlns:p14="http://schemas.microsoft.com/office/powerpoint/2010/main" xmlns="" xmlns:p="http://schemas.openxmlformats.org/presentationml/2006/main" xmlns:r="http://schemas.openxmlformats.org/officeDocument/2006/relationships" xmlns:a="http://schemas.openxmlformats.org/drawingml/2006/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75810" name="Rectangle 2"/>
          <p:cNvSpPr>
            <a:spLocks noGrp="1" noChangeArrowheads="1"/>
          </p:cNvSpPr>
          <p:nvPr>
            <p:ph type="title"/>
          </p:nvPr>
        </p:nvSpPr>
        <p:spPr>
          <a:xfrm>
            <a:off x="457200" y="0"/>
            <a:ext cx="8229600" cy="1219200"/>
          </a:xfrm>
        </p:spPr>
        <p:txBody>
          <a:bodyPr/>
          <a:lstStyle/>
          <a:p>
            <a:pPr eaLnBrk="1" hangingPunct="1">
              <a:defRPr/>
            </a:pPr>
            <a:r>
              <a:rPr lang="it-IT" sz="3600" smtClean="0">
                <a:latin typeface="Tahoma" pitchFamily="34" charset="0"/>
                <a:ea typeface="Tahoma" pitchFamily="34" charset="0"/>
                <a:cs typeface="Tahoma" pitchFamily="34" charset="0"/>
              </a:rPr>
              <a:t>Controllo di gestione</a:t>
            </a:r>
          </a:p>
        </p:txBody>
      </p:sp>
      <p:sp>
        <p:nvSpPr>
          <p:cNvPr id="375811" name="Rectangle 3"/>
          <p:cNvSpPr>
            <a:spLocks noGrp="1" noChangeArrowheads="1"/>
          </p:cNvSpPr>
          <p:nvPr>
            <p:ph type="body" idx="1"/>
          </p:nvPr>
        </p:nvSpPr>
        <p:spPr>
          <a:xfrm>
            <a:off x="457200" y="1447800"/>
            <a:ext cx="8229600" cy="4648200"/>
          </a:xfrm>
        </p:spPr>
        <p:txBody>
          <a:bodyPr/>
          <a:lstStyle/>
          <a:p>
            <a:pPr marL="533400" indent="-533400" algn="just" eaLnBrk="1" hangingPunct="1">
              <a:defRPr/>
            </a:pPr>
            <a:endParaRPr lang="it-IT" sz="2600" smtClean="0">
              <a:latin typeface="Tahoma" pitchFamily="34" charset="0"/>
              <a:ea typeface="Tahoma" pitchFamily="34" charset="0"/>
              <a:cs typeface="Tahoma" pitchFamily="34" charset="0"/>
            </a:endParaRPr>
          </a:p>
          <a:p>
            <a:pPr marL="533400" indent="-533400" algn="just" eaLnBrk="1" hangingPunct="1">
              <a:defRPr/>
            </a:pPr>
            <a:r>
              <a:rPr lang="it-IT" sz="2600" smtClean="0">
                <a:latin typeface="Tahoma" pitchFamily="34" charset="0"/>
                <a:ea typeface="Tahoma" pitchFamily="34" charset="0"/>
                <a:cs typeface="Tahoma" pitchFamily="34" charset="0"/>
              </a:rPr>
              <a:t>Analizza le previsioni formulate in sede di budget con i risultati conseguiti, in fase esecutiva, per identificare eventuali scostamenti dai dati di budget ed intraprendere opportune e mirate azioni correttive.</a:t>
            </a:r>
          </a:p>
          <a:p>
            <a:pPr marL="533400" indent="-533400" algn="just" eaLnBrk="1" hangingPunct="1">
              <a:defRPr/>
            </a:pPr>
            <a:endParaRPr lang="it-IT" sz="2600" smtClean="0">
              <a:latin typeface="Tahoma" pitchFamily="34" charset="0"/>
              <a:ea typeface="Tahoma" pitchFamily="34" charset="0"/>
              <a:cs typeface="Tahoma" pitchFamily="34" charset="0"/>
            </a:endParaRPr>
          </a:p>
          <a:p>
            <a:pPr marL="533400" indent="-533400" algn="just" eaLnBrk="1" hangingPunct="1">
              <a:defRPr/>
            </a:pPr>
            <a:r>
              <a:rPr lang="it-IT" sz="2600" smtClean="0">
                <a:latin typeface="Tahoma" pitchFamily="34" charset="0"/>
                <a:ea typeface="Tahoma" pitchFamily="34" charset="0"/>
                <a:cs typeface="Tahoma" pitchFamily="34" charset="0"/>
              </a:rPr>
              <a:t>Bisogna tener conto di azioni o mutamenti di mercati non previsti</a:t>
            </a:r>
          </a:p>
          <a:p>
            <a:pPr marL="533400" indent="-533400" eaLnBrk="1" hangingPunct="1">
              <a:defRPr/>
            </a:pPr>
            <a:endParaRPr lang="it-IT" sz="2600" smtClean="0">
              <a:latin typeface="Tahoma" pitchFamily="34" charset="0"/>
              <a:ea typeface="Tahoma" pitchFamily="34" charset="0"/>
              <a:cs typeface="Tahoma" pitchFamily="34" charset="0"/>
            </a:endParaRPr>
          </a:p>
        </p:txBody>
      </p:sp>
      <p:sp>
        <p:nvSpPr>
          <p:cNvPr id="4" name="Segnaposto numero diapositiva 1"/>
          <p:cNvSpPr>
            <a:spLocks noGrp="1"/>
          </p:cNvSpPr>
          <p:nvPr>
            <p:ph type="sldNum" sz="quarter" idx="4294967295"/>
          </p:nvPr>
        </p:nvSpPr>
        <p:spPr>
          <a:xfrm>
            <a:off x="8686800" y="5612730"/>
            <a:ext cx="457200" cy="336550"/>
          </a:xfrm>
          <a:prstGeom prst="rect">
            <a:avLst/>
          </a:prstGeom>
        </p:spPr>
        <p:txBody>
          <a:bodyPr/>
          <a:lstStyle/>
          <a:p>
            <a:pPr>
              <a:defRPr/>
            </a:pPr>
            <a:fld id="{A06C0E19-DCD2-467C-8CAF-5606BCDA502D}" type="slidenum">
              <a:rPr lang="it-IT"/>
              <a:pPr>
                <a:defRPr/>
              </a:pPr>
              <a:t>37</a:t>
            </a:fld>
            <a:endParaRPr lang="it-IT"/>
          </a:p>
        </p:txBody>
      </p:sp>
    </p:spTree>
    <p:extLst>
      <p:ext uri="{BB962C8B-B14F-4D97-AF65-F5344CB8AC3E}">
        <p14:creationId xmlns:mc="http://schemas.openxmlformats.org/markup-compatibility/2006" xmlns:mv="urn:schemas-microsoft-com:mac:vml" xmlns:p14="http://schemas.microsoft.com/office/powerpoint/2010/main" xmlns="" xmlns:p="http://schemas.openxmlformats.org/presentationml/2006/main" xmlns:r="http://schemas.openxmlformats.org/officeDocument/2006/relationships" xmlns:a="http://schemas.openxmlformats.org/drawingml/2006/main" val="953400617"/>
      </p:ext>
    </p:extLst>
  </p:cSld>
  <p:clrMapOvr>
    <a:masterClrMapping/>
  </p:clrMapOvr>
  <mc:AlternateContent>
    <mc:Choice xmlns:mv="urn:schemas-microsoft-com:mac:vml" xmlns:mc="http://schemas.openxmlformats.org/markup-compatibility/2006" xmlns:p14="http://schemas.microsoft.com/office/powerpoint/2010/main" xmlns="" xmlns:p="http://schemas.openxmlformats.org/presentationml/2006/main" xmlns:r="http://schemas.openxmlformats.org/officeDocument/2006/relationships" xmlns:a="http://schemas.openxmlformats.org/drawingml/2006/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04130" name="Rectangle 2"/>
          <p:cNvSpPr>
            <a:spLocks noGrp="1" noChangeArrowheads="1"/>
          </p:cNvSpPr>
          <p:nvPr>
            <p:ph type="title"/>
          </p:nvPr>
        </p:nvSpPr>
        <p:spPr>
          <a:xfrm>
            <a:off x="457200" y="0"/>
            <a:ext cx="8229600" cy="990600"/>
          </a:xfrm>
        </p:spPr>
        <p:txBody>
          <a:bodyPr/>
          <a:lstStyle/>
          <a:p>
            <a:pPr eaLnBrk="1" hangingPunct="1">
              <a:defRPr/>
            </a:pPr>
            <a:r>
              <a:rPr lang="it-IT" sz="3600" dirty="0" smtClean="0">
                <a:latin typeface="Tahoma" pitchFamily="34" charset="0"/>
                <a:ea typeface="Tahoma" pitchFamily="34" charset="0"/>
                <a:cs typeface="Tahoma" pitchFamily="34" charset="0"/>
              </a:rPr>
              <a:t>Il marketing</a:t>
            </a:r>
          </a:p>
        </p:txBody>
      </p:sp>
      <p:sp>
        <p:nvSpPr>
          <p:cNvPr id="304131" name="Rectangle 3"/>
          <p:cNvSpPr>
            <a:spLocks noGrp="1" noChangeArrowheads="1"/>
          </p:cNvSpPr>
          <p:nvPr>
            <p:ph type="body" idx="1"/>
          </p:nvPr>
        </p:nvSpPr>
        <p:spPr>
          <a:xfrm>
            <a:off x="211016" y="997024"/>
            <a:ext cx="8721969" cy="6248400"/>
          </a:xfrm>
        </p:spPr>
        <p:txBody>
          <a:bodyPr/>
          <a:lstStyle/>
          <a:p>
            <a:pPr marL="609600" indent="-609600" algn="just" eaLnBrk="1" hangingPunct="1">
              <a:lnSpc>
                <a:spcPct val="90000"/>
              </a:lnSpc>
              <a:defRPr/>
            </a:pPr>
            <a:r>
              <a:rPr lang="it-IT" sz="2600" dirty="0" smtClean="0">
                <a:latin typeface="Tahoma" pitchFamily="34" charset="0"/>
                <a:ea typeface="Tahoma" pitchFamily="34" charset="0"/>
                <a:cs typeface="Tahoma" pitchFamily="34" charset="0"/>
              </a:rPr>
              <a:t>Funzione di gestione del rapporto con il mercato di sbocco dell’impresa (collocare prodotto realizzato sul mercato, formulare politiche di vendita, ecc).</a:t>
            </a:r>
          </a:p>
          <a:p>
            <a:pPr marL="609600" indent="-609600" algn="just" eaLnBrk="1" hangingPunct="1">
              <a:lnSpc>
                <a:spcPct val="90000"/>
              </a:lnSpc>
              <a:defRPr/>
            </a:pPr>
            <a:r>
              <a:rPr lang="it-IT" sz="2600" dirty="0" smtClean="0">
                <a:latin typeface="Tahoma" pitchFamily="34" charset="0"/>
                <a:ea typeface="Tahoma" pitchFamily="34" charset="0"/>
                <a:cs typeface="Tahoma" pitchFamily="34" charset="0"/>
              </a:rPr>
              <a:t>Marketing:</a:t>
            </a:r>
          </a:p>
          <a:p>
            <a:pPr marL="989013" lvl="1" indent="-531813" algn="just" eaLnBrk="1" hangingPunct="1">
              <a:lnSpc>
                <a:spcPct val="90000"/>
              </a:lnSpc>
              <a:defRPr/>
            </a:pPr>
            <a:r>
              <a:rPr lang="it-IT" sz="2200" dirty="0" smtClean="0">
                <a:latin typeface="Tahoma" pitchFamily="34" charset="0"/>
                <a:ea typeface="Tahoma" pitchFamily="34" charset="0"/>
                <a:cs typeface="Tahoma" pitchFamily="34" charset="0"/>
              </a:rPr>
              <a:t>Strategico: definizione delle politiche di marketing per realizzare gli obiettivi di vendita;</a:t>
            </a:r>
          </a:p>
          <a:p>
            <a:pPr marL="989013" lvl="1" indent="-531813" algn="just" eaLnBrk="1" hangingPunct="1">
              <a:lnSpc>
                <a:spcPct val="90000"/>
              </a:lnSpc>
              <a:defRPr/>
            </a:pPr>
            <a:r>
              <a:rPr lang="it-IT" sz="2200" dirty="0" smtClean="0">
                <a:latin typeface="Tahoma" pitchFamily="34" charset="0"/>
                <a:ea typeface="Tahoma" pitchFamily="34" charset="0"/>
                <a:cs typeface="Tahoma" pitchFamily="34" charset="0"/>
              </a:rPr>
              <a:t>Operativo: attività commerciale rappresentata dalla promozione, vendita, distribuzione dei prodotti.</a:t>
            </a:r>
          </a:p>
          <a:p>
            <a:pPr marL="609600" indent="-609600" algn="just" eaLnBrk="1" hangingPunct="1">
              <a:lnSpc>
                <a:spcPct val="90000"/>
              </a:lnSpc>
              <a:defRPr/>
            </a:pPr>
            <a:r>
              <a:rPr lang="it-IT" sz="2600" dirty="0" smtClean="0">
                <a:latin typeface="Tahoma" pitchFamily="34" charset="0"/>
                <a:ea typeface="Tahoma" pitchFamily="34" charset="0"/>
                <a:cs typeface="Tahoma" pitchFamily="34" charset="0"/>
              </a:rPr>
              <a:t>Le leve del marketing:</a:t>
            </a:r>
          </a:p>
          <a:p>
            <a:pPr marL="989013" lvl="1" indent="-531813" algn="just" eaLnBrk="1" hangingPunct="1">
              <a:lnSpc>
                <a:spcPct val="90000"/>
              </a:lnSpc>
              <a:buFontTx/>
              <a:buAutoNum type="arabicPeriod"/>
              <a:defRPr/>
            </a:pPr>
            <a:r>
              <a:rPr lang="it-IT" sz="2200" dirty="0" smtClean="0">
                <a:latin typeface="Tahoma" pitchFamily="34" charset="0"/>
                <a:ea typeface="Tahoma" pitchFamily="34" charset="0"/>
                <a:cs typeface="Tahoma" pitchFamily="34" charset="0"/>
              </a:rPr>
              <a:t>Prodotto/servizio (</a:t>
            </a:r>
            <a:r>
              <a:rPr lang="it-IT" sz="2200" dirty="0" err="1" smtClean="0">
                <a:latin typeface="Tahoma" pitchFamily="34" charset="0"/>
                <a:ea typeface="Tahoma" pitchFamily="34" charset="0"/>
                <a:cs typeface="Tahoma" pitchFamily="34" charset="0"/>
              </a:rPr>
              <a:t>servizio</a:t>
            </a:r>
            <a:r>
              <a:rPr lang="it-IT" sz="2200" dirty="0" smtClean="0">
                <a:latin typeface="Tahoma" pitchFamily="34" charset="0"/>
                <a:ea typeface="Tahoma" pitchFamily="34" charset="0"/>
                <a:cs typeface="Tahoma" pitchFamily="34" charset="0"/>
              </a:rPr>
              <a:t> </a:t>
            </a:r>
            <a:r>
              <a:rPr lang="it-IT" sz="2200" dirty="0" err="1" smtClean="0">
                <a:latin typeface="Tahoma" pitchFamily="34" charset="0"/>
                <a:ea typeface="Tahoma" pitchFamily="34" charset="0"/>
                <a:cs typeface="Tahoma" pitchFamily="34" charset="0"/>
              </a:rPr>
              <a:t>pre-</a:t>
            </a:r>
            <a:r>
              <a:rPr lang="it-IT" sz="2200" dirty="0" smtClean="0">
                <a:latin typeface="Tahoma" pitchFamily="34" charset="0"/>
                <a:ea typeface="Tahoma" pitchFamily="34" charset="0"/>
                <a:cs typeface="Tahoma" pitchFamily="34" charset="0"/>
              </a:rPr>
              <a:t> e post vendita, garanzia del prodotto, marca confezione);</a:t>
            </a:r>
          </a:p>
          <a:p>
            <a:pPr marL="989013" lvl="1" indent="-531813" algn="just" eaLnBrk="1" hangingPunct="1">
              <a:lnSpc>
                <a:spcPct val="90000"/>
              </a:lnSpc>
              <a:buFontTx/>
              <a:buAutoNum type="arabicPeriod"/>
              <a:defRPr/>
            </a:pPr>
            <a:r>
              <a:rPr lang="it-IT" sz="2200" dirty="0" smtClean="0">
                <a:latin typeface="Tahoma" pitchFamily="34" charset="0"/>
                <a:ea typeface="Tahoma" pitchFamily="34" charset="0"/>
                <a:cs typeface="Tahoma" pitchFamily="34" charset="0"/>
              </a:rPr>
              <a:t>Prezzo (sconti, dilatazioni);</a:t>
            </a:r>
          </a:p>
          <a:p>
            <a:pPr marL="989013" lvl="1" indent="-531813" algn="just" eaLnBrk="1" hangingPunct="1">
              <a:lnSpc>
                <a:spcPct val="90000"/>
              </a:lnSpc>
              <a:buFontTx/>
              <a:buAutoNum type="arabicPeriod"/>
              <a:defRPr/>
            </a:pPr>
            <a:r>
              <a:rPr lang="it-IT" sz="2200" dirty="0" smtClean="0">
                <a:latin typeface="Tahoma" pitchFamily="34" charset="0"/>
                <a:ea typeface="Tahoma" pitchFamily="34" charset="0"/>
                <a:cs typeface="Tahoma" pitchFamily="34" charset="0"/>
              </a:rPr>
              <a:t>Distribuzione (vendita diretta, grossista, dettaglio);</a:t>
            </a:r>
          </a:p>
          <a:p>
            <a:pPr marL="989013" lvl="1" indent="-531813" algn="just" eaLnBrk="1" hangingPunct="1">
              <a:lnSpc>
                <a:spcPct val="90000"/>
              </a:lnSpc>
              <a:buFontTx/>
              <a:buAutoNum type="arabicPeriod"/>
              <a:defRPr/>
            </a:pPr>
            <a:r>
              <a:rPr lang="it-IT" sz="2200" dirty="0" smtClean="0">
                <a:latin typeface="Tahoma" pitchFamily="34" charset="0"/>
                <a:ea typeface="Tahoma" pitchFamily="34" charset="0"/>
                <a:cs typeface="Tahoma" pitchFamily="34" charset="0"/>
              </a:rPr>
              <a:t>Comunicazione (pubblicità, promozione punto vendita) .</a:t>
            </a:r>
          </a:p>
        </p:txBody>
      </p:sp>
      <p:sp>
        <p:nvSpPr>
          <p:cNvPr id="4" name="Segnaposto numero diapositiva 1"/>
          <p:cNvSpPr>
            <a:spLocks noGrp="1"/>
          </p:cNvSpPr>
          <p:nvPr>
            <p:ph type="sldNum" sz="quarter" idx="4294967295"/>
          </p:nvPr>
        </p:nvSpPr>
        <p:spPr>
          <a:xfrm>
            <a:off x="8686800" y="5612730"/>
            <a:ext cx="457200" cy="336550"/>
          </a:xfrm>
          <a:prstGeom prst="rect">
            <a:avLst/>
          </a:prstGeom>
        </p:spPr>
        <p:txBody>
          <a:bodyPr/>
          <a:lstStyle/>
          <a:p>
            <a:pPr>
              <a:defRPr/>
            </a:pPr>
            <a:fld id="{A06C0E19-DCD2-467C-8CAF-5606BCDA502D}" type="slidenum">
              <a:rPr lang="it-IT"/>
              <a:pPr>
                <a:defRPr/>
              </a:pPr>
              <a:t>38</a:t>
            </a:fld>
            <a:endParaRPr lang="it-IT"/>
          </a:p>
        </p:txBody>
      </p:sp>
    </p:spTree>
    <p:extLst>
      <p:ext uri="{BB962C8B-B14F-4D97-AF65-F5344CB8AC3E}">
        <p14:creationId xmlns:mc="http://schemas.openxmlformats.org/markup-compatibility/2006" xmlns:mv="urn:schemas-microsoft-com:mac:vml" xmlns:p14="http://schemas.microsoft.com/office/powerpoint/2010/main" xmlns="" xmlns:p="http://schemas.openxmlformats.org/presentationml/2006/main" xmlns:r="http://schemas.openxmlformats.org/officeDocument/2006/relationships" xmlns:a="http://schemas.openxmlformats.org/drawingml/2006/main" val="389325084"/>
      </p:ext>
    </p:extLst>
  </p:cSld>
  <p:clrMapOvr>
    <a:masterClrMapping/>
  </p:clrMapOvr>
  <mc:AlternateContent>
    <mc:Choice xmlns:mv="urn:schemas-microsoft-com:mac:vml" xmlns:mc="http://schemas.openxmlformats.org/markup-compatibility/2006" xmlns:p14="http://schemas.microsoft.com/office/powerpoint/2010/main" xmlns="" xmlns:p="http://schemas.openxmlformats.org/presentationml/2006/main" xmlns:r="http://schemas.openxmlformats.org/officeDocument/2006/relationships" xmlns:a="http://schemas.openxmlformats.org/drawingml/2006/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2" name="Rectangle 3"/>
          <p:cNvSpPr>
            <a:spLocks noGrp="1" noChangeArrowheads="1"/>
          </p:cNvSpPr>
          <p:nvPr>
            <p:ph sz="quarter" idx="1"/>
          </p:nvPr>
        </p:nvSpPr>
        <p:spPr bwMode="auto">
          <a:xfrm>
            <a:off x="285750" y="1700213"/>
            <a:ext cx="8389938" cy="2728912"/>
          </a:xfrm>
          <a:noFill/>
          <a:ln>
            <a:miter lim="800000"/>
            <a:headEnd/>
            <a:tailEnd/>
          </a:ln>
        </p:spPr>
        <p:txBody>
          <a:bodyPr wrap="square" numCol="1" anchor="t" anchorCtr="0" compatLnSpc="1">
            <a:prstTxWarp prst="textNoShape">
              <a:avLst/>
            </a:prstTxWarp>
          </a:bodyPr>
          <a:lstStyle/>
          <a:p>
            <a:pPr marL="0" indent="0">
              <a:spcBef>
                <a:spcPts val="600"/>
              </a:spcBef>
              <a:buFont typeface="Arial" charset="0"/>
              <a:buNone/>
            </a:pPr>
            <a:r>
              <a:t>Le imprese devono scegliere strutture organizzative coerenti con gli obiettivi che vogliono perseguire e la strategia definita.</a:t>
            </a:r>
          </a:p>
          <a:p>
            <a:pPr marL="0" indent="0">
              <a:spcBef>
                <a:spcPts val="600"/>
              </a:spcBef>
              <a:buFont typeface="Arial" charset="0"/>
              <a:buNone/>
            </a:pPr>
            <a:endParaRPr sz="300"/>
          </a:p>
          <a:p>
            <a:pPr marL="0" indent="0">
              <a:spcBef>
                <a:spcPts val="600"/>
              </a:spcBef>
              <a:buFont typeface="Arial" charset="0"/>
              <a:buNone/>
            </a:pPr>
            <a:r>
              <a:rPr b="1"/>
              <a:t>Struttura orizzontale            </a:t>
            </a:r>
            <a:r>
              <a:rPr b="1" i="1"/>
              <a:t>VS</a:t>
            </a:r>
            <a:r>
              <a:rPr b="1"/>
              <a:t>              Struttura verticale</a:t>
            </a:r>
          </a:p>
          <a:p>
            <a:pPr marL="0" indent="0">
              <a:spcBef>
                <a:spcPts val="600"/>
              </a:spcBef>
              <a:buFont typeface="Arial" charset="0"/>
              <a:buNone/>
            </a:pPr>
            <a:endParaRPr b="1"/>
          </a:p>
          <a:p>
            <a:pPr marL="0" indent="0">
              <a:spcBef>
                <a:spcPts val="600"/>
              </a:spcBef>
              <a:buFont typeface="Arial" charset="0"/>
              <a:buNone/>
            </a:pPr>
            <a:endParaRPr b="1"/>
          </a:p>
          <a:p>
            <a:pPr marL="0" indent="0">
              <a:spcBef>
                <a:spcPts val="600"/>
              </a:spcBef>
              <a:buFont typeface="Arial" charset="0"/>
              <a:buNone/>
            </a:pPr>
            <a:endParaRPr b="1"/>
          </a:p>
        </p:txBody>
      </p:sp>
      <p:sp>
        <p:nvSpPr>
          <p:cNvPr id="5123" name="Titolo 1"/>
          <p:cNvSpPr>
            <a:spLocks noGrp="1"/>
          </p:cNvSpPr>
          <p:nvPr>
            <p:ph type="title"/>
          </p:nvPr>
        </p:nvSpPr>
        <p:spPr>
          <a:xfrm>
            <a:off x="457200" y="274638"/>
            <a:ext cx="8258204" cy="868346"/>
          </a:xfrm>
        </p:spPr>
        <p:txBody>
          <a:bodyPr>
            <a:noAutofit/>
          </a:bodyPr>
          <a:lstStyle/>
          <a:p>
            <a:r>
              <a:rPr lang="it-IT" sz="3600" dirty="0" smtClean="0"/>
              <a:t>Scelta della struttura organizzativa</a:t>
            </a:r>
          </a:p>
        </p:txBody>
      </p:sp>
      <p:sp>
        <p:nvSpPr>
          <p:cNvPr id="5124" name="CasellaDiTesto 5"/>
          <p:cNvSpPr txBox="1">
            <a:spLocks noChangeArrowheads="1"/>
          </p:cNvSpPr>
          <p:nvPr/>
        </p:nvSpPr>
        <p:spPr bwMode="auto">
          <a:xfrm>
            <a:off x="214313" y="3643313"/>
            <a:ext cx="4000500" cy="2678112"/>
          </a:xfrm>
          <a:prstGeom prst="rect">
            <a:avLst/>
          </a:prstGeom>
          <a:noFill/>
          <a:ln w="9525">
            <a:noFill/>
            <a:miter lim="800000"/>
            <a:headEnd/>
            <a:tailEnd/>
          </a:ln>
        </p:spPr>
        <p:txBody>
          <a:bodyPr>
            <a:spAutoFit/>
          </a:bodyPr>
          <a:lstStyle/>
          <a:p>
            <a:r>
              <a:rPr lang="it-IT" sz="2400">
                <a:latin typeface="Helvetica" pitchFamily="34" charset="0"/>
              </a:rPr>
              <a:t>Flessibilità e adattamento Apprendimento, creatività, condivisione delle informazioni  </a:t>
            </a:r>
          </a:p>
          <a:p>
            <a:r>
              <a:rPr lang="it-IT" sz="2400">
                <a:latin typeface="Helvetica" pitchFamily="34" charset="0"/>
              </a:rPr>
              <a:t>Ideale in contesti caratterizzati da una forte instabilità ambientale</a:t>
            </a:r>
          </a:p>
        </p:txBody>
      </p:sp>
      <p:sp>
        <p:nvSpPr>
          <p:cNvPr id="5125" name="CasellaDiTesto 6"/>
          <p:cNvSpPr txBox="1">
            <a:spLocks noChangeArrowheads="1"/>
          </p:cNvSpPr>
          <p:nvPr/>
        </p:nvSpPr>
        <p:spPr bwMode="auto">
          <a:xfrm>
            <a:off x="4572000" y="3608388"/>
            <a:ext cx="4143375" cy="2678112"/>
          </a:xfrm>
          <a:prstGeom prst="rect">
            <a:avLst/>
          </a:prstGeom>
          <a:noFill/>
          <a:ln w="9525">
            <a:noFill/>
            <a:miter lim="800000"/>
            <a:headEnd/>
            <a:tailEnd/>
          </a:ln>
        </p:spPr>
        <p:txBody>
          <a:bodyPr>
            <a:spAutoFit/>
          </a:bodyPr>
          <a:lstStyle/>
          <a:p>
            <a:pPr algn="r"/>
            <a:r>
              <a:rPr lang="it-IT" sz="2400">
                <a:latin typeface="Helvetica" pitchFamily="34" charset="0"/>
              </a:rPr>
              <a:t>Specializzazione e efficienza</a:t>
            </a:r>
          </a:p>
          <a:p>
            <a:pPr algn="r"/>
            <a:r>
              <a:rPr lang="it-IT" sz="2400">
                <a:latin typeface="Helvetica" pitchFamily="34" charset="0"/>
              </a:rPr>
              <a:t>Controllo attraverso collegamenti verticali</a:t>
            </a:r>
          </a:p>
          <a:p>
            <a:pPr algn="r"/>
            <a:r>
              <a:rPr lang="it-IT" sz="2400">
                <a:latin typeface="Helvetica" pitchFamily="34" charset="0"/>
              </a:rPr>
              <a:t>Utilizzo delle risorse specialistiche</a:t>
            </a:r>
          </a:p>
          <a:p>
            <a:pPr algn="r"/>
            <a:r>
              <a:rPr lang="it-IT" sz="2400">
                <a:latin typeface="Helvetica" pitchFamily="34" charset="0"/>
              </a:rPr>
              <a:t>Ideale in contesti con stabilità ambientale</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 name="Segnaposto numero diapositiva 1"/>
          <p:cNvSpPr>
            <a:spLocks noGrp="1"/>
          </p:cNvSpPr>
          <p:nvPr>
            <p:ph type="sldNum" sz="quarter" idx="10"/>
          </p:nvPr>
        </p:nvSpPr>
        <p:spPr>
          <a:xfrm>
            <a:off x="8686800" y="5612730"/>
            <a:ext cx="457200" cy="336550"/>
          </a:xfrm>
        </p:spPr>
        <p:txBody>
          <a:bodyPr/>
          <a:lstStyle/>
          <a:p>
            <a:pPr>
              <a:defRPr/>
            </a:pPr>
            <a:fld id="{A06C0E19-DCD2-467C-8CAF-5606BCDA502D}" type="slidenum">
              <a:rPr lang="it-IT"/>
              <a:pPr>
                <a:defRPr/>
              </a:pPr>
              <a:t>40</a:t>
            </a:fld>
            <a:endParaRPr lang="it-IT"/>
          </a:p>
        </p:txBody>
      </p:sp>
      <p:sp>
        <p:nvSpPr>
          <p:cNvPr id="3" name="Rectangle 2"/>
          <p:cNvSpPr txBox="1">
            <a:spLocks noChangeArrowheads="1"/>
          </p:cNvSpPr>
          <p:nvPr/>
        </p:nvSpPr>
        <p:spPr>
          <a:xfrm>
            <a:off x="285720" y="404664"/>
            <a:ext cx="8678248" cy="666882"/>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lgn="l"/>
            <a:r>
              <a:rPr lang="it-IT" sz="3600" cap="small" dirty="0" smtClean="0">
                <a:latin typeface="Tahoma" pitchFamily="34" charset="0"/>
                <a:ea typeface="Tahoma" pitchFamily="34" charset="0"/>
                <a:cs typeface="Tahoma" pitchFamily="34" charset="0"/>
              </a:rPr>
              <a:t>Paradigmi Organizzativi</a:t>
            </a:r>
          </a:p>
        </p:txBody>
      </p:sp>
      <p:pic>
        <p:nvPicPr>
          <p:cNvPr id="19458" name="Picture 2"/>
          <p:cNvPicPr>
            <a:picLocks noChangeAspect="1" noChangeArrowheads="1"/>
          </p:cNvPicPr>
          <p:nvPr/>
        </p:nvPicPr>
        <p:blipFill>
          <a:blip r:embed="rId2" cstate="print">
            <a:extLst>
              <a:ext uri="{28A0092B-C50C-407E-A947-70E740481C1C}">
                <a14:useLocalDpi xmlns:mc="http://schemas.openxmlformats.org/markup-compatibility/2006" xmlns:mv="urn:schemas-microsoft-com:mac:vml" xmlns="" xmlns:a14="http://schemas.microsoft.com/office/drawing/2010/main" xmlns:p="http://schemas.openxmlformats.org/presentationml/2006/main" xmlns:r="http://schemas.openxmlformats.org/officeDocument/2006/relationships" xmlns:a="http://schemas.openxmlformats.org/drawingml/2006/main" val="0"/>
              </a:ext>
            </a:extLst>
          </a:blip>
          <a:srcRect/>
          <a:stretch>
            <a:fillRect/>
          </a:stretch>
        </p:blipFill>
        <p:spPr bwMode="auto">
          <a:xfrm>
            <a:off x="1187624" y="1988840"/>
            <a:ext cx="6766037" cy="2288902"/>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xmlns:p="http://schemas.openxmlformats.org/presentationml/2006/main" xmlns:r="http://schemas.openxmlformats.org/officeDocument/2006/relationships" xmlns:a="http://schemas.openxmlformats.org/drawingml/2006/main">
                <a:solidFill>
                  <a:srgbClr val="FFFFFF"/>
                </a:solidFill>
              </a14:hiddenFill>
            </a:ext>
            <a:ext uri="{91240B29-F687-4F45-9708-019B960494DF}">
              <a14:hiddenLine xmlns:mc="http://schemas.openxmlformats.org/markup-compatibility/2006" xmlns:mv="urn:schemas-microsoft-com:mac:vml" xmlns="" xmlns:a14="http://schemas.microsoft.com/office/drawing/2010/main" xmlns:p="http://schemas.openxmlformats.org/presentationml/2006/main" xmlns:r="http://schemas.openxmlformats.org/officeDocument/2006/relationships" xmlns:a="http://schemas.openxmlformats.org/drawingml/2006/main" w="9525">
                <a:solidFill>
                  <a:srgbClr val="000000"/>
                </a:solidFill>
                <a:miter lim="800000"/>
                <a:headEnd/>
                <a:tailEnd/>
              </a14:hiddenLine>
            </a:ext>
          </a:extLst>
        </p:spPr>
      </p:pic>
      <p:sp>
        <p:nvSpPr>
          <p:cNvPr id="2" name="Rettangolo 1"/>
          <p:cNvSpPr/>
          <p:nvPr/>
        </p:nvSpPr>
        <p:spPr>
          <a:xfrm>
            <a:off x="2987824" y="5085184"/>
            <a:ext cx="2728632" cy="307777"/>
          </a:xfrm>
          <a:prstGeom prst="rect">
            <a:avLst/>
          </a:prstGeom>
        </p:spPr>
        <p:txBody>
          <a:bodyPr wrap="none">
            <a:spAutoFit/>
          </a:bodyPr>
          <a:lstStyle/>
          <a:p>
            <a:r>
              <a:rPr lang="it-IT" dirty="0"/>
              <a:t>Legame tra ambiente e strutture</a:t>
            </a:r>
          </a:p>
        </p:txBody>
      </p:sp>
    </p:spTree>
    <p:extLst>
      <p:ext uri="{BB962C8B-B14F-4D97-AF65-F5344CB8AC3E}">
        <p14:creationId xmlns:mc="http://schemas.openxmlformats.org/markup-compatibility/2006" xmlns:mv="urn:schemas-microsoft-com:mac:vml" xmlns="" xmlns:p14="http://schemas.microsoft.com/office/powerpoint/2010/main" xmlns:p="http://schemas.openxmlformats.org/presentationml/2006/main" xmlns:r="http://schemas.openxmlformats.org/officeDocument/2006/relationships" xmlns:a="http://schemas.openxmlformats.org/drawingml/2006/main" val="159104462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 name="Segnaposto numero diapositiva 1"/>
          <p:cNvSpPr>
            <a:spLocks noGrp="1"/>
          </p:cNvSpPr>
          <p:nvPr>
            <p:ph type="sldNum" sz="quarter" idx="10"/>
          </p:nvPr>
        </p:nvSpPr>
        <p:spPr>
          <a:xfrm>
            <a:off x="8686800" y="5612730"/>
            <a:ext cx="457200" cy="336550"/>
          </a:xfrm>
        </p:spPr>
        <p:txBody>
          <a:bodyPr/>
          <a:lstStyle/>
          <a:p>
            <a:pPr>
              <a:defRPr/>
            </a:pPr>
            <a:fld id="{A06C0E19-DCD2-467C-8CAF-5606BCDA502D}" type="slidenum">
              <a:rPr lang="it-IT"/>
              <a:pPr>
                <a:defRPr/>
              </a:pPr>
              <a:t>41</a:t>
            </a:fld>
            <a:endParaRPr lang="it-IT"/>
          </a:p>
        </p:txBody>
      </p:sp>
      <p:graphicFrame>
        <p:nvGraphicFramePr>
          <p:cNvPr id="2" name="Tabella 1"/>
          <p:cNvGraphicFramePr>
            <a:graphicFrameLocks noGrp="1"/>
          </p:cNvGraphicFramePr>
          <p:nvPr>
            <p:extLst>
              <p:ext uri="{D42A27DB-BD31-4B8C-83A1-F6EECF244321}">
                <p14:modId xmlns:mc="http://schemas.openxmlformats.org/markup-compatibility/2006" xmlns:mv="urn:schemas-microsoft-com:mac:vml" xmlns="" xmlns:p14="http://schemas.microsoft.com/office/powerpoint/2010/main" xmlns:p="http://schemas.openxmlformats.org/presentationml/2006/main" xmlns:r="http://schemas.openxmlformats.org/officeDocument/2006/relationships" xmlns:a="http://schemas.openxmlformats.org/drawingml/2006/main" val="4047724063"/>
              </p:ext>
            </p:extLst>
          </p:nvPr>
        </p:nvGraphicFramePr>
        <p:xfrm>
          <a:off x="323528" y="1268757"/>
          <a:ext cx="8280921" cy="5326943"/>
        </p:xfrm>
        <a:graphic>
          <a:graphicData uri="http://schemas.openxmlformats.org/drawingml/2006/table">
            <a:tbl>
              <a:tblPr>
                <a:tableStyleId>{5C22544A-7EE6-4342-B048-85BDC9FD1C3A}</a:tableStyleId>
              </a:tblPr>
              <a:tblGrid>
                <a:gridCol w="3087916">
                  <a:extLst>
                    <a:ext uri="{9D8B030D-6E8A-4147-A177-3AD203B41FA5}">
                      <a16:colId xmlns:mc="http://schemas.openxmlformats.org/markup-compatibility/2006" xmlns:mv="urn:schemas-microsoft-com:mac:vml" xmlns="" xmlns:a16="http://schemas.microsoft.com/office/drawing/2014/main" xmlns:p="http://schemas.openxmlformats.org/presentationml/2006/main" xmlns:r="http://schemas.openxmlformats.org/officeDocument/2006/relationships" xmlns:a="http://schemas.openxmlformats.org/drawingml/2006/main" val="20000"/>
                    </a:ext>
                  </a:extLst>
                </a:gridCol>
                <a:gridCol w="2607638">
                  <a:extLst>
                    <a:ext uri="{9D8B030D-6E8A-4147-A177-3AD203B41FA5}">
                      <a16:colId xmlns:mc="http://schemas.openxmlformats.org/markup-compatibility/2006" xmlns:mv="urn:schemas-microsoft-com:mac:vml" xmlns="" xmlns:a16="http://schemas.microsoft.com/office/drawing/2014/main" xmlns:p="http://schemas.openxmlformats.org/presentationml/2006/main" xmlns:r="http://schemas.openxmlformats.org/officeDocument/2006/relationships" xmlns:a="http://schemas.openxmlformats.org/drawingml/2006/main" val="20001"/>
                    </a:ext>
                  </a:extLst>
                </a:gridCol>
                <a:gridCol w="2585367">
                  <a:extLst>
                    <a:ext uri="{9D8B030D-6E8A-4147-A177-3AD203B41FA5}">
                      <a16:colId xmlns:mc="http://schemas.openxmlformats.org/markup-compatibility/2006" xmlns:mv="urn:schemas-microsoft-com:mac:vml" xmlns="" xmlns:a16="http://schemas.microsoft.com/office/drawing/2014/main" xmlns:p="http://schemas.openxmlformats.org/presentationml/2006/main" xmlns:r="http://schemas.openxmlformats.org/officeDocument/2006/relationships" xmlns:a="http://schemas.openxmlformats.org/drawingml/2006/main" val="20002"/>
                    </a:ext>
                  </a:extLst>
                </a:gridCol>
              </a:tblGrid>
              <a:tr h="319536">
                <a:tc>
                  <a:txBody>
                    <a:bodyPr/>
                    <a:lstStyle/>
                    <a:p>
                      <a:pPr algn="ctr">
                        <a:spcBef>
                          <a:spcPts val="200"/>
                        </a:spcBef>
                        <a:spcAft>
                          <a:spcPts val="200"/>
                        </a:spcAft>
                      </a:pPr>
                      <a:r>
                        <a:rPr lang="it-IT" sz="1600" b="1" dirty="0">
                          <a:solidFill>
                            <a:srgbClr val="002060"/>
                          </a:solidFill>
                          <a:effectLst/>
                        </a:rPr>
                        <a:t>Variabili organizzative</a:t>
                      </a:r>
                      <a:endParaRPr lang="it-IT" sz="1400" b="1" dirty="0">
                        <a:solidFill>
                          <a:srgbClr val="002060"/>
                        </a:solidFill>
                        <a:effectLst/>
                        <a:latin typeface="Times New Roman"/>
                        <a:ea typeface="Times New Roman"/>
                      </a:endParaRPr>
                    </a:p>
                  </a:txBody>
                  <a:tcPr marL="44450" marR="4445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200"/>
                        </a:spcBef>
                        <a:spcAft>
                          <a:spcPts val="200"/>
                        </a:spcAft>
                      </a:pPr>
                      <a:r>
                        <a:rPr lang="it-IT" sz="1600" b="1" dirty="0">
                          <a:solidFill>
                            <a:srgbClr val="002060"/>
                          </a:solidFill>
                          <a:effectLst/>
                        </a:rPr>
                        <a:t>Struttura meccanicistica</a:t>
                      </a:r>
                      <a:endParaRPr lang="it-IT" sz="1400" b="1" dirty="0">
                        <a:solidFill>
                          <a:srgbClr val="002060"/>
                        </a:solidFill>
                        <a:effectLst/>
                        <a:latin typeface="Times New Roman"/>
                        <a:ea typeface="Times New Roman"/>
                      </a:endParaRPr>
                    </a:p>
                  </a:txBody>
                  <a:tcPr marL="44450" marR="4445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200"/>
                        </a:spcBef>
                        <a:spcAft>
                          <a:spcPts val="200"/>
                        </a:spcAft>
                      </a:pPr>
                      <a:r>
                        <a:rPr lang="it-IT" sz="1600" b="1" dirty="0">
                          <a:solidFill>
                            <a:srgbClr val="002060"/>
                          </a:solidFill>
                          <a:effectLst/>
                        </a:rPr>
                        <a:t>Struttura organicistica</a:t>
                      </a:r>
                      <a:endParaRPr lang="it-IT" sz="1400" b="1" dirty="0">
                        <a:solidFill>
                          <a:srgbClr val="002060"/>
                        </a:solidFill>
                        <a:effectLst/>
                        <a:latin typeface="Times New Roman"/>
                        <a:ea typeface="Times New Roman"/>
                      </a:endParaRPr>
                    </a:p>
                  </a:txBody>
                  <a:tcPr marL="44450" marR="4445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mc="http://schemas.openxmlformats.org/markup-compatibility/2006" xmlns:mv="urn:schemas-microsoft-com:mac:vml" xmlns="" xmlns:a16="http://schemas.microsoft.com/office/drawing/2014/main" xmlns:p="http://schemas.openxmlformats.org/presentationml/2006/main" xmlns:r="http://schemas.openxmlformats.org/officeDocument/2006/relationships" xmlns:a="http://schemas.openxmlformats.org/drawingml/2006/main" val="10000"/>
                  </a:ext>
                </a:extLst>
              </a:tr>
              <a:tr h="319536">
                <a:tc>
                  <a:txBody>
                    <a:bodyPr/>
                    <a:lstStyle/>
                    <a:p>
                      <a:pPr algn="ctr">
                        <a:spcBef>
                          <a:spcPts val="100"/>
                        </a:spcBef>
                        <a:spcAft>
                          <a:spcPts val="200"/>
                        </a:spcAft>
                      </a:pPr>
                      <a:r>
                        <a:rPr lang="it-IT" sz="1200" dirty="0">
                          <a:solidFill>
                            <a:srgbClr val="002060"/>
                          </a:solidFill>
                          <a:effectLst/>
                        </a:rPr>
                        <a:t>Numero di livelli di autorità</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a:solidFill>
                            <a:srgbClr val="002060"/>
                          </a:solidFill>
                          <a:effectLst/>
                        </a:rPr>
                        <a:t>Molti</a:t>
                      </a:r>
                      <a:endParaRPr lang="it-IT" sz="110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a:solidFill>
                            <a:srgbClr val="002060"/>
                          </a:solidFill>
                          <a:effectLst/>
                        </a:rPr>
                        <a:t>Pochi</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mc="http://schemas.openxmlformats.org/markup-compatibility/2006" xmlns:mv="urn:schemas-microsoft-com:mac:vml" xmlns="" xmlns:a16="http://schemas.microsoft.com/office/drawing/2014/main" xmlns:p="http://schemas.openxmlformats.org/presentationml/2006/main" xmlns:r="http://schemas.openxmlformats.org/officeDocument/2006/relationships" xmlns:a="http://schemas.openxmlformats.org/drawingml/2006/main" val="10001"/>
                  </a:ext>
                </a:extLst>
              </a:tr>
              <a:tr h="319536">
                <a:tc>
                  <a:txBody>
                    <a:bodyPr/>
                    <a:lstStyle/>
                    <a:p>
                      <a:pPr algn="ctr">
                        <a:spcBef>
                          <a:spcPts val="100"/>
                        </a:spcBef>
                        <a:spcAft>
                          <a:spcPts val="200"/>
                        </a:spcAft>
                      </a:pPr>
                      <a:r>
                        <a:rPr lang="it-IT" sz="1200" dirty="0">
                          <a:solidFill>
                            <a:srgbClr val="002060"/>
                          </a:solidFill>
                          <a:effectLst/>
                        </a:rPr>
                        <a:t>Ampiezza del controllo</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a:solidFill>
                            <a:srgbClr val="002060"/>
                          </a:solidFill>
                          <a:effectLst/>
                        </a:rPr>
                        <a:t>Ristretta</a:t>
                      </a:r>
                      <a:endParaRPr lang="it-IT" sz="110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a:solidFill>
                            <a:srgbClr val="002060"/>
                          </a:solidFill>
                          <a:effectLst/>
                        </a:rPr>
                        <a:t>Ampia</a:t>
                      </a:r>
                      <a:endParaRPr lang="it-IT" sz="110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mc="http://schemas.openxmlformats.org/markup-compatibility/2006" xmlns:mv="urn:schemas-microsoft-com:mac:vml" xmlns="" xmlns:a16="http://schemas.microsoft.com/office/drawing/2014/main" xmlns:p="http://schemas.openxmlformats.org/presentationml/2006/main" xmlns:r="http://schemas.openxmlformats.org/officeDocument/2006/relationships" xmlns:a="http://schemas.openxmlformats.org/drawingml/2006/main" val="10002"/>
                  </a:ext>
                </a:extLst>
              </a:tr>
              <a:tr h="319536">
                <a:tc>
                  <a:txBody>
                    <a:bodyPr/>
                    <a:lstStyle/>
                    <a:p>
                      <a:pPr algn="ctr">
                        <a:spcBef>
                          <a:spcPts val="100"/>
                        </a:spcBef>
                        <a:spcAft>
                          <a:spcPts val="200"/>
                        </a:spcAft>
                      </a:pPr>
                      <a:r>
                        <a:rPr lang="it-IT" sz="1200" dirty="0">
                          <a:solidFill>
                            <a:srgbClr val="002060"/>
                          </a:solidFill>
                          <a:effectLst/>
                        </a:rPr>
                        <a:t>Centralizzazione delle decisioni</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a:solidFill>
                            <a:srgbClr val="002060"/>
                          </a:solidFill>
                          <a:effectLst/>
                        </a:rPr>
                        <a:t>Elevata (vertice)</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a:solidFill>
                            <a:srgbClr val="002060"/>
                          </a:solidFill>
                          <a:effectLst/>
                        </a:rPr>
                        <a:t>Bassa</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mc="http://schemas.openxmlformats.org/markup-compatibility/2006" xmlns:mv="urn:schemas-microsoft-com:mac:vml" xmlns="" xmlns:a16="http://schemas.microsoft.com/office/drawing/2014/main" xmlns:p="http://schemas.openxmlformats.org/presentationml/2006/main" xmlns:r="http://schemas.openxmlformats.org/officeDocument/2006/relationships" xmlns:a="http://schemas.openxmlformats.org/drawingml/2006/main" val="10003"/>
                  </a:ext>
                </a:extLst>
              </a:tr>
              <a:tr h="639071">
                <a:tc>
                  <a:txBody>
                    <a:bodyPr/>
                    <a:lstStyle/>
                    <a:p>
                      <a:pPr algn="ctr">
                        <a:spcBef>
                          <a:spcPts val="100"/>
                        </a:spcBef>
                        <a:spcAft>
                          <a:spcPts val="200"/>
                        </a:spcAft>
                      </a:pPr>
                      <a:r>
                        <a:rPr lang="it-IT" sz="1200" dirty="0">
                          <a:solidFill>
                            <a:srgbClr val="002060"/>
                          </a:solidFill>
                          <a:effectLst/>
                        </a:rPr>
                        <a:t>Compiti individuali</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a:solidFill>
                            <a:srgbClr val="002060"/>
                          </a:solidFill>
                          <a:effectLst/>
                        </a:rPr>
                        <a:t>Specializzati e definiti</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a:solidFill>
                            <a:srgbClr val="002060"/>
                          </a:solidFill>
                          <a:effectLst/>
                        </a:rPr>
                        <a:t>Ruoli, obiettivi e responsabilità</a:t>
                      </a:r>
                      <a:endParaRPr lang="it-IT" sz="110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mc="http://schemas.openxmlformats.org/markup-compatibility/2006" xmlns:mv="urn:schemas-microsoft-com:mac:vml" xmlns="" xmlns:a16="http://schemas.microsoft.com/office/drawing/2014/main" xmlns:p="http://schemas.openxmlformats.org/presentationml/2006/main" xmlns:r="http://schemas.openxmlformats.org/officeDocument/2006/relationships" xmlns:a="http://schemas.openxmlformats.org/drawingml/2006/main" val="10004"/>
                  </a:ext>
                </a:extLst>
              </a:tr>
              <a:tr h="639071">
                <a:tc>
                  <a:txBody>
                    <a:bodyPr/>
                    <a:lstStyle/>
                    <a:p>
                      <a:pPr algn="ctr">
                        <a:spcBef>
                          <a:spcPts val="100"/>
                        </a:spcBef>
                        <a:spcAft>
                          <a:spcPts val="200"/>
                        </a:spcAft>
                      </a:pPr>
                      <a:r>
                        <a:rPr lang="it-IT" sz="1200">
                          <a:solidFill>
                            <a:srgbClr val="002060"/>
                          </a:solidFill>
                          <a:effectLst/>
                        </a:rPr>
                        <a:t>Processo di comunicazione</a:t>
                      </a:r>
                      <a:endParaRPr lang="it-IT" sz="110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a:solidFill>
                            <a:srgbClr val="002060"/>
                          </a:solidFill>
                          <a:effectLst/>
                        </a:rPr>
                        <a:t>In senso verticale </a:t>
                      </a:r>
                      <a:br>
                        <a:rPr lang="it-IT" sz="1200" dirty="0">
                          <a:solidFill>
                            <a:srgbClr val="002060"/>
                          </a:solidFill>
                          <a:effectLst/>
                        </a:rPr>
                      </a:br>
                      <a:r>
                        <a:rPr lang="it-IT" sz="1200" dirty="0">
                          <a:solidFill>
                            <a:srgbClr val="002060"/>
                          </a:solidFill>
                          <a:effectLst/>
                        </a:rPr>
                        <a:t>(superiore -&gt; subordinato)</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a:solidFill>
                            <a:srgbClr val="002060"/>
                          </a:solidFill>
                          <a:effectLst/>
                        </a:rPr>
                        <a:t>Orizzontale e verticale</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mc="http://schemas.openxmlformats.org/markup-compatibility/2006" xmlns:mv="urn:schemas-microsoft-com:mac:vml" xmlns="" xmlns:a16="http://schemas.microsoft.com/office/drawing/2014/main" xmlns:p="http://schemas.openxmlformats.org/presentationml/2006/main" xmlns:r="http://schemas.openxmlformats.org/officeDocument/2006/relationships" xmlns:a="http://schemas.openxmlformats.org/drawingml/2006/main" val="10005"/>
                  </a:ext>
                </a:extLst>
              </a:tr>
              <a:tr h="958609">
                <a:tc>
                  <a:txBody>
                    <a:bodyPr/>
                    <a:lstStyle/>
                    <a:p>
                      <a:pPr algn="ctr">
                        <a:spcBef>
                          <a:spcPts val="100"/>
                        </a:spcBef>
                        <a:spcAft>
                          <a:spcPts val="200"/>
                        </a:spcAft>
                      </a:pPr>
                      <a:r>
                        <a:rPr lang="it-IT" sz="1200">
                          <a:solidFill>
                            <a:srgbClr val="002060"/>
                          </a:solidFill>
                          <a:effectLst/>
                        </a:rPr>
                        <a:t>Possibilità di interazione fra membri di diverse unità organizzative</a:t>
                      </a:r>
                      <a:endParaRPr lang="it-IT" sz="110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a:solidFill>
                            <a:srgbClr val="002060"/>
                          </a:solidFill>
                          <a:effectLst/>
                        </a:rPr>
                        <a:t>Bassa</a:t>
                      </a:r>
                      <a:endParaRPr lang="it-IT" sz="110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a:solidFill>
                            <a:srgbClr val="002060"/>
                          </a:solidFill>
                          <a:effectLst/>
                        </a:rPr>
                        <a:t>Alta</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mc="http://schemas.openxmlformats.org/markup-compatibility/2006" xmlns:mv="urn:schemas-microsoft-com:mac:vml" xmlns="" xmlns:a16="http://schemas.microsoft.com/office/drawing/2014/main" xmlns:p="http://schemas.openxmlformats.org/presentationml/2006/main" xmlns:r="http://schemas.openxmlformats.org/officeDocument/2006/relationships" xmlns:a="http://schemas.openxmlformats.org/drawingml/2006/main" val="10006"/>
                  </a:ext>
                </a:extLst>
              </a:tr>
              <a:tr h="319536">
                <a:tc>
                  <a:txBody>
                    <a:bodyPr/>
                    <a:lstStyle/>
                    <a:p>
                      <a:pPr algn="ctr">
                        <a:spcBef>
                          <a:spcPts val="100"/>
                        </a:spcBef>
                        <a:spcAft>
                          <a:spcPts val="200"/>
                        </a:spcAft>
                      </a:pPr>
                      <a:r>
                        <a:rPr lang="it-IT" sz="1200">
                          <a:solidFill>
                            <a:srgbClr val="002060"/>
                          </a:solidFill>
                          <a:effectLst/>
                        </a:rPr>
                        <a:t>Autorità</a:t>
                      </a:r>
                      <a:endParaRPr lang="it-IT" sz="110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a:solidFill>
                            <a:srgbClr val="002060"/>
                          </a:solidFill>
                          <a:effectLst/>
                        </a:rPr>
                        <a:t>Basata sulla posizione</a:t>
                      </a:r>
                      <a:endParaRPr lang="it-IT" sz="110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a:solidFill>
                            <a:srgbClr val="002060"/>
                          </a:solidFill>
                          <a:effectLst/>
                        </a:rPr>
                        <a:t>Basata sulle competenze</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mc="http://schemas.openxmlformats.org/markup-compatibility/2006" xmlns:mv="urn:schemas-microsoft-com:mac:vml" xmlns="" xmlns:a16="http://schemas.microsoft.com/office/drawing/2014/main" xmlns:p="http://schemas.openxmlformats.org/presentationml/2006/main" xmlns:r="http://schemas.openxmlformats.org/officeDocument/2006/relationships" xmlns:a="http://schemas.openxmlformats.org/drawingml/2006/main" val="10007"/>
                  </a:ext>
                </a:extLst>
              </a:tr>
              <a:tr h="319536">
                <a:tc>
                  <a:txBody>
                    <a:bodyPr/>
                    <a:lstStyle/>
                    <a:p>
                      <a:pPr algn="ctr">
                        <a:spcBef>
                          <a:spcPts val="100"/>
                        </a:spcBef>
                        <a:spcAft>
                          <a:spcPts val="200"/>
                        </a:spcAft>
                      </a:pPr>
                      <a:r>
                        <a:rPr lang="it-IT" sz="1200" dirty="0">
                          <a:solidFill>
                            <a:srgbClr val="002060"/>
                          </a:solidFill>
                          <a:effectLst/>
                        </a:rPr>
                        <a:t>Quantità di regole formali</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a:solidFill>
                            <a:srgbClr val="002060"/>
                          </a:solidFill>
                          <a:effectLst/>
                        </a:rPr>
                        <a:t>Alta</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a:solidFill>
                            <a:srgbClr val="002060"/>
                          </a:solidFill>
                          <a:effectLst/>
                        </a:rPr>
                        <a:t>Bassa</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mc="http://schemas.openxmlformats.org/markup-compatibility/2006" xmlns:mv="urn:schemas-microsoft-com:mac:vml" xmlns="" xmlns:a16="http://schemas.microsoft.com/office/drawing/2014/main" xmlns:p="http://schemas.openxmlformats.org/presentationml/2006/main" xmlns:r="http://schemas.openxmlformats.org/officeDocument/2006/relationships" xmlns:a="http://schemas.openxmlformats.org/drawingml/2006/main" val="10008"/>
                  </a:ext>
                </a:extLst>
              </a:tr>
              <a:tr h="319536">
                <a:tc>
                  <a:txBody>
                    <a:bodyPr/>
                    <a:lstStyle/>
                    <a:p>
                      <a:pPr algn="ctr">
                        <a:spcBef>
                          <a:spcPts val="100"/>
                        </a:spcBef>
                        <a:spcAft>
                          <a:spcPts val="200"/>
                        </a:spcAft>
                      </a:pPr>
                      <a:r>
                        <a:rPr lang="it-IT" sz="1200" dirty="0" smtClean="0">
                          <a:solidFill>
                            <a:srgbClr val="002060"/>
                          </a:solidFill>
                          <a:effectLst/>
                        </a:rPr>
                        <a:t>Qualità </a:t>
                      </a:r>
                      <a:r>
                        <a:rPr lang="it-IT" sz="1200" dirty="0">
                          <a:solidFill>
                            <a:srgbClr val="002060"/>
                          </a:solidFill>
                          <a:effectLst/>
                        </a:rPr>
                        <a:t>di regole formali</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smtClean="0">
                          <a:solidFill>
                            <a:srgbClr val="002060"/>
                          </a:solidFill>
                          <a:effectLst/>
                        </a:rPr>
                        <a:t>Procedure dettagliate</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smtClean="0">
                          <a:solidFill>
                            <a:srgbClr val="002060"/>
                          </a:solidFill>
                          <a:effectLst/>
                        </a:rPr>
                        <a:t>Carte dei valori</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mc="http://schemas.openxmlformats.org/markup-compatibility/2006" xmlns:mv="urn:schemas-microsoft-com:mac:vml" xmlns="" xmlns:a16="http://schemas.microsoft.com/office/drawing/2014/main" xmlns:p="http://schemas.openxmlformats.org/presentationml/2006/main" xmlns:r="http://schemas.openxmlformats.org/officeDocument/2006/relationships" xmlns:a="http://schemas.openxmlformats.org/drawingml/2006/main" val="10009"/>
                  </a:ext>
                </a:extLst>
              </a:tr>
              <a:tr h="319536">
                <a:tc>
                  <a:txBody>
                    <a:bodyPr/>
                    <a:lstStyle/>
                    <a:p>
                      <a:pPr algn="ctr">
                        <a:spcBef>
                          <a:spcPts val="100"/>
                        </a:spcBef>
                        <a:spcAft>
                          <a:spcPts val="200"/>
                        </a:spcAft>
                      </a:pPr>
                      <a:r>
                        <a:rPr lang="it-IT" sz="1200" dirty="0">
                          <a:solidFill>
                            <a:srgbClr val="002060"/>
                          </a:solidFill>
                          <a:effectLst/>
                        </a:rPr>
                        <a:t>Gamma retributiva</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a:solidFill>
                            <a:srgbClr val="002060"/>
                          </a:solidFill>
                          <a:effectLst/>
                        </a:rPr>
                        <a:t>Bassa</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a:solidFill>
                            <a:srgbClr val="002060"/>
                          </a:solidFill>
                          <a:effectLst/>
                        </a:rPr>
                        <a:t>Ampia</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mc="http://schemas.openxmlformats.org/markup-compatibility/2006" xmlns:mv="urn:schemas-microsoft-com:mac:vml" xmlns="" xmlns:a16="http://schemas.microsoft.com/office/drawing/2014/main" xmlns:p="http://schemas.openxmlformats.org/presentationml/2006/main" xmlns:r="http://schemas.openxmlformats.org/officeDocument/2006/relationships" xmlns:a="http://schemas.openxmlformats.org/drawingml/2006/main" val="10010"/>
                  </a:ext>
                </a:extLst>
              </a:tr>
              <a:tr h="319536">
                <a:tc>
                  <a:txBody>
                    <a:bodyPr/>
                    <a:lstStyle/>
                    <a:p>
                      <a:pPr algn="ctr">
                        <a:spcBef>
                          <a:spcPts val="100"/>
                        </a:spcBef>
                        <a:spcAft>
                          <a:spcPts val="200"/>
                        </a:spcAft>
                      </a:pPr>
                      <a:r>
                        <a:rPr lang="it-IT" sz="1200" dirty="0" smtClean="0">
                          <a:solidFill>
                            <a:srgbClr val="002060"/>
                          </a:solidFill>
                          <a:effectLst/>
                        </a:rPr>
                        <a:t>Valutazione del personale</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smtClean="0">
                          <a:solidFill>
                            <a:srgbClr val="002060"/>
                          </a:solidFill>
                          <a:effectLst/>
                        </a:rPr>
                        <a:t>Processo di ottenimento dei risultati</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 indent="-45720" algn="ctr">
                        <a:spcBef>
                          <a:spcPts val="100"/>
                        </a:spcBef>
                        <a:spcAft>
                          <a:spcPts val="200"/>
                        </a:spcAft>
                      </a:pPr>
                      <a:r>
                        <a:rPr lang="it-IT" sz="1200" dirty="0" smtClean="0">
                          <a:solidFill>
                            <a:srgbClr val="002060"/>
                          </a:solidFill>
                          <a:effectLst/>
                        </a:rPr>
                        <a:t>Risultati ottenuti, </a:t>
                      </a:r>
                      <a:r>
                        <a:rPr lang="it-IT" sz="1200" dirty="0" err="1" smtClean="0">
                          <a:solidFill>
                            <a:srgbClr val="002060"/>
                          </a:solidFill>
                          <a:effectLst/>
                        </a:rPr>
                        <a:t>problem</a:t>
                      </a:r>
                      <a:r>
                        <a:rPr lang="it-IT" sz="1200" dirty="0" smtClean="0">
                          <a:solidFill>
                            <a:srgbClr val="002060"/>
                          </a:solidFill>
                          <a:effectLst/>
                        </a:rPr>
                        <a:t> </a:t>
                      </a:r>
                      <a:r>
                        <a:rPr lang="it-IT" sz="1200" dirty="0" err="1" smtClean="0">
                          <a:solidFill>
                            <a:srgbClr val="002060"/>
                          </a:solidFill>
                          <a:effectLst/>
                        </a:rPr>
                        <a:t>solving</a:t>
                      </a:r>
                      <a:endParaRPr lang="it-IT" sz="1100" dirty="0">
                        <a:solidFill>
                          <a:srgbClr val="002060"/>
                        </a:solidFill>
                        <a:effectLst/>
                        <a:latin typeface="Times New Roman"/>
                        <a:ea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mc="http://schemas.openxmlformats.org/markup-compatibility/2006" xmlns:mv="urn:schemas-microsoft-com:mac:vml" xmlns="" xmlns:a16="http://schemas.microsoft.com/office/drawing/2014/main" xmlns:p="http://schemas.openxmlformats.org/presentationml/2006/main" xmlns:r="http://schemas.openxmlformats.org/officeDocument/2006/relationships" xmlns:a="http://schemas.openxmlformats.org/drawingml/2006/main" val="10011"/>
                  </a:ext>
                </a:extLst>
              </a:tr>
            </a:tbl>
          </a:graphicData>
        </a:graphic>
      </p:graphicFrame>
      <p:sp>
        <p:nvSpPr>
          <p:cNvPr id="3" name="Rectangle 1"/>
          <p:cNvSpPr>
            <a:spLocks noChangeArrowheads="1"/>
          </p:cNvSpPr>
          <p:nvPr/>
        </p:nvSpPr>
        <p:spPr bwMode="auto">
          <a:xfrm>
            <a:off x="285720" y="214290"/>
            <a:ext cx="8631142" cy="646331"/>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xmlns:p="http://schemas.openxmlformats.org/presentationml/2006/main" xmlns:r="http://schemas.openxmlformats.org/officeDocument/2006/relationships" xmlns:a="http://schemas.openxmlformats.org/drawingml/2006/main">
                <a:solidFill>
                  <a:schemeClr val="accent1"/>
                </a:solidFill>
              </a14:hiddenFill>
            </a:ext>
            <a:ext uri="{91240B29-F687-4F45-9708-019B960494DF}">
              <a14:hiddenLine xmlns:mc="http://schemas.openxmlformats.org/markup-compatibility/2006" xmlns:mv="urn:schemas-microsoft-com:mac:vml" xmlns="" xmlns:a14="http://schemas.microsoft.com/office/drawing/2010/main" xmlns:p="http://schemas.openxmlformats.org/presentationml/2006/main" xmlns:r="http://schemas.openxmlformats.org/officeDocument/2006/relationships" xmlns:a="http://schemas.openxmlformats.org/drawingml/2006/main" w="9525">
                <a:solidFill>
                  <a:schemeClr val="tx1"/>
                </a:solidFill>
                <a:miter lim="800000"/>
                <a:headEnd/>
                <a:tailEnd/>
              </a14:hiddenLine>
            </a:ext>
            <a:ext uri="{AF507438-7753-43E0-B8FC-AC1667EBCBE1}">
              <a14:hiddenEffects xmlns:mc="http://schemas.openxmlformats.org/markup-compatibility/2006" xmlns:mv="urn:schemas-microsoft-com:mac:vml" xmlns="" xmlns:a14="http://schemas.microsoft.com/office/drawing/2010/main" xmlns:p="http://schemas.openxmlformats.org/presentationml/2006/main" xmlns:r="http://schemas.openxmlformats.org/officeDocument/2006/relationships" xmlns:a="http://schemas.openxmlformats.org/drawingml/2006/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indent="0" eaLnBrk="0" fontAlgn="base" hangingPunct="0">
              <a:lnSpc>
                <a:spcPct val="100000"/>
              </a:lnSpc>
              <a:spcBef>
                <a:spcPct val="0"/>
              </a:spcBef>
              <a:spcAft>
                <a:spcPct val="0"/>
              </a:spcAft>
              <a:buClrTx/>
              <a:buSzTx/>
              <a:buFontTx/>
              <a:buNone/>
              <a:tabLst/>
            </a:pPr>
            <a:r>
              <a:rPr lang="it-IT" sz="3600" cap="small" dirty="0">
                <a:solidFill>
                  <a:schemeClr val="tx2"/>
                </a:solidFill>
                <a:latin typeface="Tahoma" pitchFamily="34" charset="0"/>
                <a:ea typeface="Tahoma" pitchFamily="34" charset="0"/>
                <a:cs typeface="Tahoma" pitchFamily="34" charset="0"/>
              </a:rPr>
              <a:t>Variabili organizzative e </a:t>
            </a:r>
            <a:r>
              <a:rPr lang="it-IT" sz="3600" cap="small" dirty="0" smtClean="0">
                <a:solidFill>
                  <a:schemeClr val="tx2"/>
                </a:solidFill>
                <a:latin typeface="Tahoma" pitchFamily="34" charset="0"/>
                <a:ea typeface="Tahoma" pitchFamily="34" charset="0"/>
                <a:cs typeface="Tahoma" pitchFamily="34" charset="0"/>
              </a:rPr>
              <a:t>strutture</a:t>
            </a:r>
            <a:endParaRPr lang="it-IT" sz="3600" cap="small" dirty="0">
              <a:solidFill>
                <a:schemeClr val="tx2"/>
              </a:solidFill>
              <a:latin typeface="Tahoma" pitchFamily="34" charset="0"/>
              <a:ea typeface="Tahoma" pitchFamily="34" charset="0"/>
              <a:cs typeface="Tahoma" pitchFamily="34" charset="0"/>
            </a:endParaRPr>
          </a:p>
        </p:txBody>
      </p:sp>
    </p:spTree>
    <p:extLst>
      <p:ext uri="{BB962C8B-B14F-4D97-AF65-F5344CB8AC3E}">
        <p14:creationId xmlns:mc="http://schemas.openxmlformats.org/markup-compatibility/2006" xmlns:mv="urn:schemas-microsoft-com:mac:vml" xmlns="" xmlns:p14="http://schemas.microsoft.com/office/powerpoint/2010/main" xmlns:p="http://schemas.openxmlformats.org/presentationml/2006/main" xmlns:r="http://schemas.openxmlformats.org/officeDocument/2006/relationships" xmlns:a="http://schemas.openxmlformats.org/drawingml/2006/main" val="159104462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 name="Segnaposto numero diapositiva 1"/>
          <p:cNvSpPr>
            <a:spLocks noGrp="1"/>
          </p:cNvSpPr>
          <p:nvPr>
            <p:ph type="sldNum" sz="quarter" idx="10"/>
          </p:nvPr>
        </p:nvSpPr>
        <p:spPr>
          <a:xfrm>
            <a:off x="8686800" y="5612730"/>
            <a:ext cx="457200" cy="336550"/>
          </a:xfrm>
        </p:spPr>
        <p:txBody>
          <a:bodyPr/>
          <a:lstStyle/>
          <a:p>
            <a:pPr>
              <a:defRPr/>
            </a:pPr>
            <a:fld id="{A06C0E19-DCD2-467C-8CAF-5606BCDA502D}" type="slidenum">
              <a:rPr lang="it-IT"/>
              <a:pPr>
                <a:defRPr/>
              </a:pPr>
              <a:t>42</a:t>
            </a:fld>
            <a:endParaRPr lang="it-IT"/>
          </a:p>
        </p:txBody>
      </p:sp>
      <p:sp>
        <p:nvSpPr>
          <p:cNvPr id="3" name="Rectangle 2"/>
          <p:cNvSpPr txBox="1">
            <a:spLocks noChangeArrowheads="1"/>
          </p:cNvSpPr>
          <p:nvPr/>
        </p:nvSpPr>
        <p:spPr>
          <a:xfrm>
            <a:off x="214282" y="214290"/>
            <a:ext cx="8429684" cy="9906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lgn="l"/>
            <a:r>
              <a:rPr lang="it-IT" sz="3600" cap="small" dirty="0" smtClean="0">
                <a:latin typeface="Tahoma" pitchFamily="34" charset="0"/>
                <a:ea typeface="Tahoma" pitchFamily="34" charset="0"/>
                <a:cs typeface="Tahoma" pitchFamily="34" charset="0"/>
              </a:rPr>
              <a:t>Evoluzione della </a:t>
            </a:r>
            <a:r>
              <a:rPr lang="it-IT" sz="3600" cap="small" dirty="0">
                <a:latin typeface="Tahoma" pitchFamily="34" charset="0"/>
                <a:ea typeface="Tahoma" pitchFamily="34" charset="0"/>
                <a:cs typeface="Tahoma" pitchFamily="34" charset="0"/>
              </a:rPr>
              <a:t>struttura organizzativa nella vita di un’impresa</a:t>
            </a:r>
            <a:endParaRPr lang="it-IT" sz="3600" cap="small" dirty="0" smtClean="0">
              <a:latin typeface="Tahoma" pitchFamily="34" charset="0"/>
              <a:ea typeface="Tahoma" pitchFamily="34" charset="0"/>
              <a:cs typeface="Tahoma" pitchFamily="34" charset="0"/>
            </a:endParaRPr>
          </a:p>
        </p:txBody>
      </p:sp>
      <p:sp>
        <p:nvSpPr>
          <p:cNvPr id="6" name="Callout con frecce a sinistra/destra 5"/>
          <p:cNvSpPr/>
          <p:nvPr/>
        </p:nvSpPr>
        <p:spPr bwMode="auto">
          <a:xfrm>
            <a:off x="3419872" y="2420888"/>
            <a:ext cx="2160240" cy="2238694"/>
          </a:xfrm>
          <a:prstGeom prst="leftRightArrowCallout">
            <a:avLst/>
          </a:prstGeom>
          <a:solidFill>
            <a:schemeClr val="accent5">
              <a:lumMod val="90000"/>
            </a:schemeClr>
          </a:solidFill>
          <a:ln>
            <a:headEnd type="none" w="med" len="med"/>
            <a:tailEnd type="none" w="med" len="med"/>
          </a:ln>
          <a:effectLst>
            <a:outerShdw blurRad="50800" dist="38100" dir="2700000" algn="tl" rotWithShape="0">
              <a:prstClr val="black">
                <a:alpha val="40000"/>
              </a:prstClr>
            </a:outerShdw>
          </a:effectLst>
          <a:extLst/>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algn="ctr"/>
            <a:r>
              <a:rPr lang="it-IT" sz="2000" dirty="0">
                <a:solidFill>
                  <a:schemeClr val="tx1"/>
                </a:solidFill>
              </a:rPr>
              <a:t>Le ragioni del </a:t>
            </a:r>
            <a:r>
              <a:rPr lang="it-IT" sz="2000" dirty="0" smtClean="0">
                <a:solidFill>
                  <a:schemeClr val="tx1"/>
                </a:solidFill>
              </a:rPr>
              <a:t>cambiamento</a:t>
            </a:r>
            <a:endParaRPr lang="it-IT" sz="2000" dirty="0">
              <a:solidFill>
                <a:schemeClr val="tx1"/>
              </a:solidFill>
            </a:endParaRPr>
          </a:p>
        </p:txBody>
      </p:sp>
      <p:sp>
        <p:nvSpPr>
          <p:cNvPr id="7" name="Arrotonda angolo diagonale rettangolo 6"/>
          <p:cNvSpPr/>
          <p:nvPr/>
        </p:nvSpPr>
        <p:spPr bwMode="auto">
          <a:xfrm>
            <a:off x="107504" y="2132856"/>
            <a:ext cx="3240360" cy="2808312"/>
          </a:xfrm>
          <a:prstGeom prst="round2DiagRect">
            <a:avLst/>
          </a:prstGeom>
          <a:solidFill>
            <a:srgbClr val="EAE69A"/>
          </a:solidFill>
          <a:ln w="9525" cap="flat" cmpd="sng" algn="ctr">
            <a:solidFill>
              <a:srgbClr val="000000"/>
            </a:solidFill>
            <a:prstDash val="solid"/>
            <a:round/>
            <a:headEnd type="none" w="med" len="med"/>
            <a:tailEnd type="none" w="med" len="med"/>
          </a:ln>
          <a:effectLst>
            <a:outerShdw blurRad="50800" dist="38100" dir="2700000" algn="tl" rotWithShape="0">
              <a:prstClr val="black">
                <a:alpha val="40000"/>
              </a:prstClr>
            </a:outerShdw>
          </a:effectLst>
          <a:extLst/>
        </p:spPr>
        <p:style>
          <a:lnRef idx="0">
            <a:scrgbClr r="0" g="0" b="0"/>
          </a:lnRef>
          <a:fillRef idx="1002">
            <a:schemeClr val="lt1"/>
          </a:fillRef>
          <a:effectRef idx="0">
            <a:scrgbClr r="0" g="0" b="0"/>
          </a:effectRef>
          <a:fontRef idx="major"/>
        </p:style>
        <p:txBody>
          <a:bodyPr vert="horz" wrap="square" lIns="91440" tIns="45720" rIns="91440" bIns="45720" numCol="1" rtlCol="0" anchor="ctr" anchorCtr="0" compatLnSpc="1">
            <a:prstTxWarp prst="textNoShape">
              <a:avLst/>
            </a:prstTxWarp>
          </a:bodyPr>
          <a:lstStyle/>
          <a:p>
            <a:pPr lvl="0" algn="ctr">
              <a:tabLst>
                <a:tab pos="685800" algn="l"/>
              </a:tabLst>
            </a:pPr>
            <a:r>
              <a:rPr lang="it-IT" sz="2000" b="1" i="1" dirty="0">
                <a:solidFill>
                  <a:schemeClr val="tx1"/>
                </a:solidFill>
                <a:latin typeface="+mn-lt"/>
                <a:ea typeface="+mn-ea"/>
                <a:cs typeface="+mn-cs"/>
              </a:rPr>
              <a:t>Razionalizzazione interna</a:t>
            </a:r>
            <a:r>
              <a:rPr lang="it-IT" sz="2000" dirty="0">
                <a:solidFill>
                  <a:schemeClr val="tx1"/>
                </a:solidFill>
                <a:latin typeface="+mn-lt"/>
                <a:ea typeface="+mn-ea"/>
                <a:cs typeface="+mn-cs"/>
              </a:rPr>
              <a:t>, guidata soprattutto dalla necessità di accrescere l’efficienza</a:t>
            </a:r>
          </a:p>
        </p:txBody>
      </p:sp>
      <p:sp>
        <p:nvSpPr>
          <p:cNvPr id="8" name="Arrotonda angolo diagonale rettangolo 7"/>
          <p:cNvSpPr/>
          <p:nvPr/>
        </p:nvSpPr>
        <p:spPr bwMode="auto">
          <a:xfrm>
            <a:off x="5652120" y="2132856"/>
            <a:ext cx="3384376" cy="2808312"/>
          </a:xfrm>
          <a:prstGeom prst="round2DiagRect">
            <a:avLst/>
          </a:prstGeom>
          <a:solidFill>
            <a:srgbClr val="BFFF9F"/>
          </a:solidFill>
          <a:ln w="9525" cap="flat" cmpd="sng" algn="ctr">
            <a:solidFill>
              <a:srgbClr val="000000"/>
            </a:solidFill>
            <a:prstDash val="solid"/>
            <a:round/>
            <a:headEnd type="none" w="med" len="med"/>
            <a:tailEnd type="none" w="med" len="med"/>
          </a:ln>
          <a:effectLst>
            <a:outerShdw blurRad="50800" dist="38100" dir="2700000" algn="tl" rotWithShape="0">
              <a:prstClr val="black">
                <a:alpha val="40000"/>
              </a:prstClr>
            </a:outerShdw>
          </a:effectLst>
          <a:extLst/>
        </p:spPr>
        <p:style>
          <a:lnRef idx="0">
            <a:scrgbClr r="0" g="0" b="0"/>
          </a:lnRef>
          <a:fillRef idx="1002">
            <a:schemeClr val="lt1"/>
          </a:fillRef>
          <a:effectRef idx="0">
            <a:scrgbClr r="0" g="0" b="0"/>
          </a:effectRef>
          <a:fontRef idx="major"/>
        </p:style>
        <p:txBody>
          <a:bodyPr vert="horz" wrap="square" lIns="91440" tIns="45720" rIns="91440" bIns="45720" numCol="1" rtlCol="0" anchor="ctr" anchorCtr="0" compatLnSpc="1">
            <a:prstTxWarp prst="textNoShape">
              <a:avLst/>
            </a:prstTxWarp>
          </a:bodyPr>
          <a:lstStyle/>
          <a:p>
            <a:pPr algn="ctr">
              <a:tabLst>
                <a:tab pos="685800" algn="l"/>
              </a:tabLst>
            </a:pPr>
            <a:r>
              <a:rPr lang="it-IT" sz="2000" b="1" i="1" dirty="0" smtClean="0">
                <a:solidFill>
                  <a:schemeClr val="tx1"/>
                </a:solidFill>
                <a:latin typeface="+mn-lt"/>
                <a:ea typeface="+mn-ea"/>
                <a:cs typeface="+mn-cs"/>
              </a:rPr>
              <a:t>Adattamento all’ambiente </a:t>
            </a:r>
            <a:r>
              <a:rPr lang="it-IT" sz="2000" b="1" i="1" dirty="0">
                <a:solidFill>
                  <a:schemeClr val="tx1"/>
                </a:solidFill>
                <a:latin typeface="+mn-lt"/>
                <a:ea typeface="+mn-ea"/>
                <a:cs typeface="+mn-cs"/>
              </a:rPr>
              <a:t>competitivo, </a:t>
            </a:r>
            <a:r>
              <a:rPr lang="it-IT" sz="2000" dirty="0">
                <a:solidFill>
                  <a:schemeClr val="tx1"/>
                </a:solidFill>
                <a:latin typeface="+mn-lt"/>
                <a:ea typeface="+mn-ea"/>
                <a:cs typeface="+mn-cs"/>
              </a:rPr>
              <a:t>guidata </a:t>
            </a:r>
            <a:r>
              <a:rPr lang="it-IT" sz="2000" dirty="0" smtClean="0">
                <a:solidFill>
                  <a:schemeClr val="tx1"/>
                </a:solidFill>
                <a:latin typeface="+mn-lt"/>
                <a:ea typeface="+mn-ea"/>
                <a:cs typeface="+mn-cs"/>
              </a:rPr>
              <a:t>dalla </a:t>
            </a:r>
            <a:r>
              <a:rPr lang="it-IT" sz="2000" dirty="0">
                <a:solidFill>
                  <a:schemeClr val="tx1"/>
                </a:solidFill>
                <a:latin typeface="+mn-lt"/>
                <a:ea typeface="+mn-ea"/>
                <a:cs typeface="+mn-cs"/>
              </a:rPr>
              <a:t>necessità dell’impresa di rispondere in modo più rapido o efficace ai bisogni del mercato e alle sfide della concorrenza</a:t>
            </a:r>
          </a:p>
        </p:txBody>
      </p:sp>
    </p:spTree>
    <p:extLst>
      <p:ext uri="{BB962C8B-B14F-4D97-AF65-F5344CB8AC3E}">
        <p14:creationId xmlns:mc="http://schemas.openxmlformats.org/markup-compatibility/2006" xmlns:mv="urn:schemas-microsoft-com:mac:vml" xmlns="" xmlns:p14="http://schemas.microsoft.com/office/powerpoint/2010/main" xmlns:p="http://schemas.openxmlformats.org/presentationml/2006/main" xmlns:r="http://schemas.openxmlformats.org/officeDocument/2006/relationships" xmlns:a="http://schemas.openxmlformats.org/drawingml/2006/main" val="159104462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 name="Segnaposto numero diapositiva 1"/>
          <p:cNvSpPr>
            <a:spLocks noGrp="1"/>
          </p:cNvSpPr>
          <p:nvPr>
            <p:ph type="sldNum" sz="quarter" idx="10"/>
          </p:nvPr>
        </p:nvSpPr>
        <p:spPr>
          <a:xfrm>
            <a:off x="8686800" y="5612730"/>
            <a:ext cx="457200" cy="336550"/>
          </a:xfrm>
        </p:spPr>
        <p:txBody>
          <a:bodyPr/>
          <a:lstStyle/>
          <a:p>
            <a:pPr>
              <a:defRPr/>
            </a:pPr>
            <a:fld id="{A06C0E19-DCD2-467C-8CAF-5606BCDA502D}" type="slidenum">
              <a:rPr lang="it-IT"/>
              <a:pPr>
                <a:defRPr/>
              </a:pPr>
              <a:t>43</a:t>
            </a:fld>
            <a:endParaRPr lang="it-IT"/>
          </a:p>
        </p:txBody>
      </p:sp>
      <p:sp>
        <p:nvSpPr>
          <p:cNvPr id="3" name="Rectangle 2"/>
          <p:cNvSpPr txBox="1">
            <a:spLocks noChangeArrowheads="1"/>
          </p:cNvSpPr>
          <p:nvPr/>
        </p:nvSpPr>
        <p:spPr>
          <a:xfrm>
            <a:off x="214282" y="285728"/>
            <a:ext cx="8501122" cy="1071570"/>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lgn="l"/>
            <a:r>
              <a:rPr lang="it-IT" sz="3600" cap="small" dirty="0" smtClean="0">
                <a:latin typeface="Tahoma" pitchFamily="34" charset="0"/>
                <a:ea typeface="Tahoma" pitchFamily="34" charset="0"/>
                <a:cs typeface="Tahoma" pitchFamily="34" charset="0"/>
              </a:rPr>
              <a:t>Evoluzione della </a:t>
            </a:r>
            <a:r>
              <a:rPr lang="it-IT" sz="3600" cap="small" dirty="0">
                <a:latin typeface="Tahoma" pitchFamily="34" charset="0"/>
                <a:ea typeface="Tahoma" pitchFamily="34" charset="0"/>
                <a:cs typeface="Tahoma" pitchFamily="34" charset="0"/>
              </a:rPr>
              <a:t>struttura organizzativa nella vita di un’impresa</a:t>
            </a:r>
            <a:endParaRPr lang="it-IT" sz="3600" cap="small" dirty="0" smtClean="0">
              <a:latin typeface="Tahoma" pitchFamily="34" charset="0"/>
              <a:ea typeface="Tahoma" pitchFamily="34" charset="0"/>
              <a:cs typeface="Tahoma" pitchFamily="34" charset="0"/>
            </a:endParaRPr>
          </a:p>
        </p:txBody>
      </p:sp>
      <p:graphicFrame>
        <p:nvGraphicFramePr>
          <p:cNvPr id="4" name="Diagramma 3"/>
          <p:cNvGraphicFramePr/>
          <p:nvPr>
            <p:extLst>
              <p:ext uri="{D42A27DB-BD31-4B8C-83A1-F6EECF244321}">
                <p14:modId xmlns:mc="http://schemas.openxmlformats.org/markup-compatibility/2006" xmlns:mv="urn:schemas-microsoft-com:mac:vml" xmlns="" xmlns:p14="http://schemas.microsoft.com/office/powerpoint/2010/main" xmlns:p="http://schemas.openxmlformats.org/presentationml/2006/main" xmlns:r="http://schemas.openxmlformats.org/officeDocument/2006/relationships" xmlns:a="http://schemas.openxmlformats.org/drawingml/2006/main" val="3321980622"/>
              </p:ext>
            </p:extLst>
          </p:nvPr>
        </p:nvGraphicFramePr>
        <p:xfrm>
          <a:off x="467544" y="4869160"/>
          <a:ext cx="7920880" cy="1440160"/>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mc="http://schemas.openxmlformats.org/markup-compatibility/2006" xmlns:mv="urn:schemas-microsoft-com:mac:vml" xmlns="" xmlns:a14="http://schemas.microsoft.com/office/drawing/2010/main" xmlns:p="http://schemas.openxmlformats.org/presentationml/2006/main" xmlns:r="http://schemas.openxmlformats.org/officeDocument/2006/relationships" xmlns:a="http://schemas.openxmlformats.org/drawingml/2006/main">
                <a:solidFill>
                  <a:schemeClr val="accent1"/>
                </a:solidFill>
              </a14:hiddenFill>
            </a:ext>
            <a:ext uri="{91240B29-F687-4F45-9708-019B960494DF}">
              <a14:hiddenLine xmlns:mc="http://schemas.openxmlformats.org/markup-compatibility/2006" xmlns:mv="urn:schemas-microsoft-com:mac:vml" xmlns="" xmlns:a14="http://schemas.microsoft.com/office/drawing/2010/main" xmlns:p="http://schemas.openxmlformats.org/presentationml/2006/main" xmlns:r="http://schemas.openxmlformats.org/officeDocument/2006/relationships" xmlns:a="http://schemas.openxmlformats.org/drawingml/2006/main" w="9525">
                <a:solidFill>
                  <a:schemeClr val="tx1"/>
                </a:solidFill>
                <a:miter lim="800000"/>
                <a:headEnd/>
                <a:tailEnd/>
              </a14:hiddenLine>
            </a:ext>
            <a:ext uri="{AF507438-7753-43E0-B8FC-AC1667EBCBE1}">
              <a14:hiddenEffects xmlns:mc="http://schemas.openxmlformats.org/markup-compatibility/2006" xmlns:mv="urn:schemas-microsoft-com:mac:vml" xmlns="" xmlns:a14="http://schemas.microsoft.com/office/drawing/2010/main" xmlns:p="http://schemas.openxmlformats.org/presentationml/2006/main" xmlns:r="http://schemas.openxmlformats.org/officeDocument/2006/relationships" xmlns:a="http://schemas.openxmlformats.org/drawingml/2006/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it-IT"/>
          </a:p>
        </p:txBody>
      </p:sp>
      <p:graphicFrame>
        <p:nvGraphicFramePr>
          <p:cNvPr id="9" name="Oggetto 8"/>
          <p:cNvGraphicFramePr>
            <a:graphicFrameLocks/>
          </p:cNvGraphicFramePr>
          <p:nvPr>
            <p:extLst>
              <p:ext uri="{D42A27DB-BD31-4B8C-83A1-F6EECF244321}">
                <p14:modId xmlns:mc="http://schemas.openxmlformats.org/markup-compatibility/2006" xmlns:mv="urn:schemas-microsoft-com:mac:vml" xmlns="" xmlns:p14="http://schemas.microsoft.com/office/powerpoint/2010/main" xmlns:p="http://schemas.openxmlformats.org/presentationml/2006/main" xmlns:r="http://schemas.openxmlformats.org/officeDocument/2006/relationships" xmlns:a="http://schemas.openxmlformats.org/drawingml/2006/main" val="1729296455"/>
              </p:ext>
            </p:extLst>
          </p:nvPr>
        </p:nvGraphicFramePr>
        <p:xfrm>
          <a:off x="1043608" y="1772816"/>
          <a:ext cx="7200800" cy="2160240"/>
        </p:xfrm>
        <a:graphic>
          <a:graphicData uri="http://schemas.openxmlformats.org/presentationml/2006/ole">
            <p:oleObj spid="_x0000_s1026" name="Picture" r:id="rId8" imgW="5279136" imgH="1621536" progId="Word.Picture.8">
              <p:embed/>
            </p:oleObj>
          </a:graphicData>
        </a:graphic>
      </p:graphicFrame>
      <p:sp>
        <p:nvSpPr>
          <p:cNvPr id="10" name="Rettangolo 9"/>
          <p:cNvSpPr/>
          <p:nvPr/>
        </p:nvSpPr>
        <p:spPr>
          <a:xfrm>
            <a:off x="3011315" y="4005064"/>
            <a:ext cx="3121367" cy="307777"/>
          </a:xfrm>
          <a:prstGeom prst="rect">
            <a:avLst/>
          </a:prstGeom>
        </p:spPr>
        <p:txBody>
          <a:bodyPr wrap="none">
            <a:spAutoFit/>
          </a:bodyPr>
          <a:lstStyle/>
          <a:p>
            <a:r>
              <a:rPr lang="it-IT" dirty="0"/>
              <a:t>Configurazioni stabili ed eventi critici </a:t>
            </a:r>
          </a:p>
        </p:txBody>
      </p:sp>
    </p:spTree>
    <p:extLst>
      <p:ext uri="{BB962C8B-B14F-4D97-AF65-F5344CB8AC3E}">
        <p14:creationId xmlns:mc="http://schemas.openxmlformats.org/markup-compatibility/2006" xmlns:mv="urn:schemas-microsoft-com:mac:vml" xmlns="" xmlns:p14="http://schemas.microsoft.com/office/powerpoint/2010/main" xmlns:p="http://schemas.openxmlformats.org/presentationml/2006/main" xmlns:r="http://schemas.openxmlformats.org/officeDocument/2006/relationships" xmlns:a="http://schemas.openxmlformats.org/drawingml/2006/main" val="253884365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Loggia">
  <a:themeElements>
    <a:clrScheme name="Loggia">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Loggi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Loggi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9544</TotalTime>
  <Words>3174</Words>
  <Application>Microsoft Macintosh PowerPoint</Application>
  <PresentationFormat>Presentazione su schermo (4:3)</PresentationFormat>
  <Paragraphs>414</Paragraphs>
  <Slides>43</Slides>
  <Notes>25</Notes>
  <HiddenSlides>2</HiddenSlides>
  <MMClips>0</MMClips>
  <ScaleCrop>false</ScaleCrop>
  <HeadingPairs>
    <vt:vector size="6" baseType="variant">
      <vt:variant>
        <vt:lpstr>Modello struttura</vt:lpstr>
      </vt:variant>
      <vt:variant>
        <vt:i4>1</vt:i4>
      </vt:variant>
      <vt:variant>
        <vt:lpstr>Server OLE incorporati</vt:lpstr>
      </vt:variant>
      <vt:variant>
        <vt:i4>1</vt:i4>
      </vt:variant>
      <vt:variant>
        <vt:lpstr>Titoli diapositive</vt:lpstr>
      </vt:variant>
      <vt:variant>
        <vt:i4>43</vt:i4>
      </vt:variant>
    </vt:vector>
  </HeadingPairs>
  <TitlesOfParts>
    <vt:vector size="45" baseType="lpstr">
      <vt:lpstr>Loggia</vt:lpstr>
      <vt:lpstr>Picture</vt:lpstr>
      <vt:lpstr>Insegnamento di Economia ed Organizzazione Aziendale I       LE STRUTTURE ORGANIZZATIVE  </vt:lpstr>
      <vt:lpstr>L’organizzazione aziendale</vt:lpstr>
      <vt:lpstr>L’organizzazione aziendale</vt:lpstr>
      <vt:lpstr>L’organizzazione aziendale</vt:lpstr>
      <vt:lpstr>L’organizzazione aziendale</vt:lpstr>
      <vt:lpstr>L’organizzazione aziendale</vt:lpstr>
      <vt:lpstr>Definizione</vt:lpstr>
      <vt:lpstr>Definizione</vt:lpstr>
      <vt:lpstr>Classificazione delle aree funzionali secondo l’approccio sistemico</vt:lpstr>
      <vt:lpstr>Classificazione delle aree funzionali secondo l’approccio sistemico</vt:lpstr>
      <vt:lpstr>L’organizzazione aziendale</vt:lpstr>
      <vt:lpstr>La struttura funzionale</vt:lpstr>
      <vt:lpstr>La struttura funzionale</vt:lpstr>
      <vt:lpstr>La struttura funzionale</vt:lpstr>
      <vt:lpstr>La struttura divisionale</vt:lpstr>
      <vt:lpstr>La struttura divisionale</vt:lpstr>
      <vt:lpstr>La struttura divisionale</vt:lpstr>
      <vt:lpstr>La struttura a matrice</vt:lpstr>
      <vt:lpstr>La struttura a matrice</vt:lpstr>
      <vt:lpstr>La struttura a matrice</vt:lpstr>
      <vt:lpstr>La struttura orizzontale</vt:lpstr>
      <vt:lpstr>La struttura orizzontale</vt:lpstr>
      <vt:lpstr>La struttura orizzontale</vt:lpstr>
      <vt:lpstr>Diapositiva 24</vt:lpstr>
      <vt:lpstr>Funzioni aziendali</vt:lpstr>
      <vt:lpstr>Approvvigionamenti</vt:lpstr>
      <vt:lpstr>La finanza</vt:lpstr>
      <vt:lpstr>HRM e organizzazione</vt:lpstr>
      <vt:lpstr>Pianificazione</vt:lpstr>
      <vt:lpstr>Produzione</vt:lpstr>
      <vt:lpstr>Produzione / Qualità / Logistica</vt:lpstr>
      <vt:lpstr>R&amp;S</vt:lpstr>
      <vt:lpstr>Diapositiva 33</vt:lpstr>
      <vt:lpstr>R&amp;S</vt:lpstr>
      <vt:lpstr>Amministrazione e controllo</vt:lpstr>
      <vt:lpstr>Programmazione / 1</vt:lpstr>
      <vt:lpstr>Controllo di gestione</vt:lpstr>
      <vt:lpstr>Il marketing</vt:lpstr>
      <vt:lpstr>Scelta della struttura organizzativa</vt:lpstr>
      <vt:lpstr>Diapositiva 40</vt:lpstr>
      <vt:lpstr>Diapositiva 41</vt:lpstr>
      <vt:lpstr>Diapositiva 42</vt:lpstr>
      <vt:lpstr>Diapositiva 43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Analisi Interna dell’Impresa </dc:title>
  <dc:creator>Ivana</dc:creator>
  <cp:lastModifiedBy>Ivana Quinto</cp:lastModifiedBy>
  <cp:revision>52</cp:revision>
  <dcterms:created xsi:type="dcterms:W3CDTF">2020-03-09T17:26:54Z</dcterms:created>
  <dcterms:modified xsi:type="dcterms:W3CDTF">2020-03-09T17:27:46Z</dcterms:modified>
</cp:coreProperties>
</file>