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0F5F0C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0365C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0365C0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87CED4">
              <a:alpha val="2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254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solidFill>
            <a:srgbClr val="0365C0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5DC123">
              <a:alpha val="19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2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3632E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3632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105381"/>
              <a:satOff val="14341"/>
              <a:lumOff val="10801"/>
            </a:scheme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105381"/>
              <a:satOff val="14341"/>
              <a:lumOff val="10801"/>
            </a:schemeClr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45761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77C83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77C83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olo Testo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Titolo Testo</a:t>
            </a:r>
          </a:p>
        </p:txBody>
      </p:sp>
      <p:sp>
        <p:nvSpPr>
          <p:cNvPr id="12" name="Corpo livello uno…"/>
          <p:cNvSpPr txBox="1"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pPr/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13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Oriz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magine"/>
          <p:cNvSpPr/>
          <p:nvPr>
            <p:ph type="pic" idx="13"/>
          </p:nvPr>
        </p:nvSpPr>
        <p:spPr>
          <a:xfrm>
            <a:off x="1600200" y="330200"/>
            <a:ext cx="9779001" cy="651933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olo Testo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/>
            <a:r>
              <a:t>Titolo Testo</a:t>
            </a:r>
          </a:p>
        </p:txBody>
      </p:sp>
      <p:sp>
        <p:nvSpPr>
          <p:cNvPr id="22" name="Corpo livello uno…"/>
          <p:cNvSpPr txBox="1"/>
          <p:nvPr>
            <p:ph type="body" sz="quarter" idx="1"/>
          </p:nvPr>
        </p:nvSpPr>
        <p:spPr>
          <a:xfrm>
            <a:off x="1270000" y="8191500"/>
            <a:ext cx="10464800" cy="12192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pPr/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23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olo - Centr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olo Testo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Titolo Testo</a:t>
            </a:r>
          </a:p>
        </p:txBody>
      </p:sp>
      <p:sp>
        <p:nvSpPr>
          <p:cNvPr id="31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magine"/>
          <p:cNvSpPr/>
          <p:nvPr>
            <p:ph type="pic" sz="half" idx="13"/>
          </p:nvPr>
        </p:nvSpPr>
        <p:spPr>
          <a:xfrm>
            <a:off x="6642100" y="762000"/>
            <a:ext cx="5494867" cy="82423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olo Testo"/>
          <p:cNvSpPr txBox="1"/>
          <p:nvPr>
            <p:ph type="title"/>
          </p:nvPr>
        </p:nvSpPr>
        <p:spPr>
          <a:xfrm>
            <a:off x="952500" y="762000"/>
            <a:ext cx="5334000" cy="40005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Titolo Testo</a:t>
            </a:r>
          </a:p>
        </p:txBody>
      </p:sp>
      <p:sp>
        <p:nvSpPr>
          <p:cNvPr id="40" name="Corpo livello uno…"/>
          <p:cNvSpPr txBox="1"/>
          <p:nvPr>
            <p:ph type="body" sz="quarter" idx="1"/>
          </p:nvPr>
        </p:nvSpPr>
        <p:spPr>
          <a:xfrm>
            <a:off x="952500" y="5003800"/>
            <a:ext cx="5334000" cy="4000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pPr/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41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olo - In al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olo Testo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Titolo Testo</a:t>
            </a:r>
          </a:p>
        </p:txBody>
      </p:sp>
      <p:sp>
        <p:nvSpPr>
          <p:cNvPr id="49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olo e punti ele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olo Testo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Titolo Testo</a:t>
            </a:r>
          </a:p>
        </p:txBody>
      </p:sp>
      <p:sp>
        <p:nvSpPr>
          <p:cNvPr id="57" name="Corpo livello uno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58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olo, punti elenco 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magine"/>
          <p:cNvSpPr/>
          <p:nvPr>
            <p:ph type="pic" sz="half" idx="13"/>
          </p:nvPr>
        </p:nvSpPr>
        <p:spPr>
          <a:xfrm>
            <a:off x="6718300" y="1054100"/>
            <a:ext cx="5334000" cy="8001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olo Testo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Titolo Testo</a:t>
            </a:r>
          </a:p>
        </p:txBody>
      </p:sp>
      <p:sp>
        <p:nvSpPr>
          <p:cNvPr id="67" name="Corpo livello uno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81000" indent="-381000">
              <a:spcBef>
                <a:spcPts val="3800"/>
              </a:spcBef>
              <a:defRPr sz="2800"/>
            </a:lvl1pPr>
            <a:lvl2pPr marL="762000" indent="-381000">
              <a:spcBef>
                <a:spcPts val="3800"/>
              </a:spcBef>
              <a:defRPr sz="2800"/>
            </a:lvl2pPr>
            <a:lvl3pPr marL="1143000" indent="-381000">
              <a:spcBef>
                <a:spcPts val="3800"/>
              </a:spcBef>
              <a:defRPr sz="2800"/>
            </a:lvl3pPr>
            <a:lvl4pPr marL="1524000" indent="-381000">
              <a:spcBef>
                <a:spcPts val="3800"/>
              </a:spcBef>
              <a:defRPr sz="2800"/>
            </a:lvl4pPr>
            <a:lvl5pPr marL="1905000" indent="-381000">
              <a:spcBef>
                <a:spcPts val="3800"/>
              </a:spcBef>
              <a:defRPr sz="2800"/>
            </a:lvl5pPr>
          </a:lstStyle>
          <a:p>
            <a:pPr/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68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unti ele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Corpo livello uno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76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3 per pag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magine"/>
          <p:cNvSpPr/>
          <p:nvPr>
            <p:ph type="pic" sz="quarter" idx="13"/>
          </p:nvPr>
        </p:nvSpPr>
        <p:spPr>
          <a:xfrm>
            <a:off x="6464300" y="5067300"/>
            <a:ext cx="5943600" cy="3962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magine"/>
          <p:cNvSpPr/>
          <p:nvPr>
            <p:ph type="pic" sz="quarter" idx="14"/>
          </p:nvPr>
        </p:nvSpPr>
        <p:spPr>
          <a:xfrm>
            <a:off x="6464300" y="762000"/>
            <a:ext cx="584835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magine"/>
          <p:cNvSpPr/>
          <p:nvPr>
            <p:ph type="pic" sz="half" idx="15"/>
          </p:nvPr>
        </p:nvSpPr>
        <p:spPr>
          <a:xfrm>
            <a:off x="723900" y="723900"/>
            <a:ext cx="5638801" cy="8458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Giovanni Mela"/>
          <p:cNvSpPr/>
          <p:nvPr>
            <p:ph type="body" sz="quarter" idx="13"/>
          </p:nvPr>
        </p:nvSpPr>
        <p:spPr>
          <a:xfrm>
            <a:off x="1270000" y="6362700"/>
            <a:ext cx="10464800" cy="5334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b="1" sz="2800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/>
            <a:r>
              <a:t>–Giovanni Mela</a:t>
            </a:r>
          </a:p>
        </p:txBody>
      </p:sp>
      <p:sp>
        <p:nvSpPr>
          <p:cNvPr id="94" name="“Inserisci qui una citazione”."/>
          <p:cNvSpPr/>
          <p:nvPr>
            <p:ph type="body" sz="quarter" idx="14"/>
          </p:nvPr>
        </p:nvSpPr>
        <p:spPr>
          <a:xfrm>
            <a:off x="1270000" y="4254500"/>
            <a:ext cx="10464800" cy="7112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2400"/>
              </a:spcBef>
              <a:buSzTx/>
              <a:buNone/>
              <a:defRPr sz="4000"/>
            </a:lvl1pPr>
          </a:lstStyle>
          <a:p>
            <a:pPr/>
            <a:r>
              <a:t>“Inserisci qui una citazione”.</a:t>
            </a:r>
          </a:p>
        </p:txBody>
      </p:sp>
      <p:sp>
        <p:nvSpPr>
          <p:cNvPr id="95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magine"/>
          <p:cNvSpPr/>
          <p:nvPr>
            <p:ph type="pic" idx="13"/>
          </p:nvPr>
        </p:nvSpPr>
        <p:spPr>
          <a:xfrm>
            <a:off x="-812800" y="0"/>
            <a:ext cx="146304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ero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Testo"/>
          <p:cNvSpPr txBox="1"/>
          <p:nvPr>
            <p:ph type="title"/>
          </p:nvPr>
        </p:nvSpPr>
        <p:spPr>
          <a:xfrm>
            <a:off x="952500" y="406400"/>
            <a:ext cx="11099800" cy="21209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Titolo Testo</a:t>
            </a:r>
          </a:p>
        </p:txBody>
      </p:sp>
      <p:sp>
        <p:nvSpPr>
          <p:cNvPr id="3" name="Corpo livello uno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4" name="Numero diapositiva"/>
          <p:cNvSpPr txBox="1"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pPr/>
            <a:fld id="{86CB4B4D-7CA3-9044-876B-883B54F8677D}" type="slidenum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4572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1pPr>
      <a:lvl2pPr marL="9144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2pPr>
      <a:lvl3pPr marL="13716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3pPr>
      <a:lvl4pPr marL="18288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4pPr>
      <a:lvl5pPr marL="22860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5pPr>
      <a:lvl6pPr marL="27432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6pPr>
      <a:lvl7pPr marL="32004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7pPr>
      <a:lvl8pPr marL="36576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8pPr>
      <a:lvl9pPr marL="4114800" marR="0" indent="-4572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pn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pn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pn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pn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pn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pn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png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png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png"/><Relationship Id="rId3" Type="http://schemas.openxmlformats.org/officeDocument/2006/relationships/image" Target="../media/image18.png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png"/><Relationship Id="rId3" Type="http://schemas.openxmlformats.org/officeDocument/2006/relationships/image" Target="../media/image20.png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1.png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2.png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png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.png"/><Relationship Id="rId3" Type="http://schemas.openxmlformats.org/officeDocument/2006/relationships/image" Target="../media/image25.png"/><Relationship Id="rId4" Type="http://schemas.openxmlformats.org/officeDocument/2006/relationships/image" Target="../media/image26.png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.png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8.png"/><Relationship Id="rId3" Type="http://schemas.openxmlformats.org/officeDocument/2006/relationships/image" Target="../media/image29.png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0.png"/></Relationships>
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.png"/><Relationship Id="rId3" Type="http://schemas.openxmlformats.org/officeDocument/2006/relationships/image" Target="../media/image32.png"/></Relationships>
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3.png"/><Relationship Id="rId3" Type="http://schemas.openxmlformats.org/officeDocument/2006/relationships/image" Target="../media/image34.png"/></Relationships>
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5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DISPLASIA DEL GOMITO DEL CAN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484886">
              <a:defRPr sz="6640"/>
            </a:lvl1pPr>
          </a:lstStyle>
          <a:p>
            <a:pPr/>
            <a:r>
              <a:t>DISPLASIA DEL GOMITO DEL CANE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MANCATA UNIONE DEL PROCESSO ANCONEO…"/>
          <p:cNvSpPr txBox="1"/>
          <p:nvPr>
            <p:ph type="title"/>
          </p:nvPr>
        </p:nvSpPr>
        <p:spPr>
          <a:xfrm>
            <a:off x="952500" y="406400"/>
            <a:ext cx="11099800" cy="1017341"/>
          </a:xfrm>
          <a:prstGeom prst="rect">
            <a:avLst/>
          </a:prstGeom>
        </p:spPr>
        <p:txBody>
          <a:bodyPr/>
          <a:lstStyle/>
          <a:p>
            <a:pPr defTabSz="403097">
              <a:defRPr sz="3036"/>
            </a:pPr>
            <a:r>
              <a:t>MANCATA UNIONE DEL PROCESSO ANCONEO</a:t>
            </a:r>
          </a:p>
          <a:p>
            <a:pPr defTabSz="403097">
              <a:defRPr sz="3036"/>
            </a:pPr>
            <a:r>
              <a:t>(UAP)</a:t>
            </a:r>
          </a:p>
        </p:txBody>
      </p:sp>
      <p:sp>
        <p:nvSpPr>
          <p:cNvPr id="122" name="Definizione…"/>
          <p:cNvSpPr txBox="1"/>
          <p:nvPr/>
        </p:nvSpPr>
        <p:spPr>
          <a:xfrm>
            <a:off x="194168" y="2005470"/>
            <a:ext cx="8297335" cy="6858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2300"/>
            </a:pPr>
            <a:r>
              <a:t>Definizione</a:t>
            </a:r>
          </a:p>
          <a:p>
            <a:pPr algn="l">
              <a:defRPr sz="2300"/>
            </a:pPr>
            <a:r>
              <a:t>Si osserva nei cani di grossa taglia.</a:t>
            </a:r>
          </a:p>
          <a:p>
            <a:pPr algn="l">
              <a:defRPr sz="2300"/>
            </a:pPr>
            <a:r>
              <a:t>Uni- o bilaterale.</a:t>
            </a:r>
          </a:p>
          <a:p>
            <a:pPr algn="l">
              <a:defRPr sz="2300"/>
            </a:pPr>
          </a:p>
          <a:p>
            <a:pPr algn="l">
              <a:defRPr sz="2300"/>
            </a:pPr>
            <a:r>
              <a:t>Eziopatogenesi</a:t>
            </a:r>
          </a:p>
          <a:p>
            <a:pPr algn="l">
              <a:defRPr sz="2300"/>
            </a:pPr>
            <a:r>
              <a:t>Mancata fusione del centro di ossificazione del processo anconeo con l‘ olecrano entro il 5° mese di età.</a:t>
            </a:r>
          </a:p>
          <a:p>
            <a:pPr algn="l">
              <a:defRPr sz="2300"/>
            </a:pPr>
            <a:r>
              <a:t>Ipotesi </a:t>
            </a:r>
          </a:p>
          <a:p>
            <a:pPr algn="l">
              <a:defRPr sz="2300"/>
            </a:pPr>
            <a:r>
              <a:t> fattori genetici, ormonali, microtraumi nel rapido accrescimento, osteocondrosi, asincrona crescita di radio ed ulna</a:t>
            </a:r>
          </a:p>
          <a:p>
            <a:pPr algn="l">
              <a:defRPr sz="2300"/>
            </a:pPr>
            <a:r>
              <a:t>possibile evoluzione </a:t>
            </a:r>
          </a:p>
          <a:p>
            <a:pPr algn="l">
              <a:defRPr sz="2300"/>
            </a:pPr>
            <a:r>
              <a:t>osteoartrosi.</a:t>
            </a:r>
          </a:p>
          <a:p>
            <a:pPr algn="l">
              <a:defRPr sz="2300"/>
            </a:pPr>
          </a:p>
          <a:p>
            <a:pPr algn="l">
              <a:defRPr sz="2300"/>
            </a:pPr>
            <a:r>
              <a:t> Sintomatologia </a:t>
            </a:r>
          </a:p>
          <a:p>
            <a:pPr algn="l">
              <a:defRPr sz="2300"/>
            </a:pPr>
            <a:r>
              <a:t> a partire dai 7-8 mesi di età</a:t>
            </a:r>
          </a:p>
          <a:p>
            <a:pPr algn="l">
              <a:defRPr sz="2300"/>
            </a:pPr>
            <a:r>
              <a:t> zoppia;</a:t>
            </a:r>
          </a:p>
          <a:p>
            <a:pPr algn="l">
              <a:defRPr sz="2300"/>
            </a:pPr>
            <a:r>
              <a:t> leggera abduzione del gomito e porzione distale dell'arto;</a:t>
            </a:r>
          </a:p>
          <a:p>
            <a:pPr algn="l">
              <a:defRPr sz="2300"/>
            </a:pPr>
            <a:r>
              <a:t> algia nei movimenti passivi e rumori di crepitio.</a:t>
            </a:r>
          </a:p>
        </p:txBody>
      </p:sp>
      <p:pic>
        <p:nvPicPr>
          <p:cNvPr id="123" name="image.png" descr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344746" y="4468142"/>
            <a:ext cx="4592321" cy="451104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MANCATA UNIONE DEL PROCESSO ANCONEO"/>
          <p:cNvSpPr txBox="1"/>
          <p:nvPr>
            <p:ph type="title"/>
          </p:nvPr>
        </p:nvSpPr>
        <p:spPr>
          <a:xfrm>
            <a:off x="952500" y="406400"/>
            <a:ext cx="11099800" cy="954547"/>
          </a:xfrm>
          <a:prstGeom prst="rect">
            <a:avLst/>
          </a:prstGeom>
        </p:spPr>
        <p:txBody>
          <a:bodyPr/>
          <a:lstStyle>
            <a:lvl1pPr defTabSz="519937">
              <a:defRPr sz="3916"/>
            </a:lvl1pPr>
          </a:lstStyle>
          <a:p>
            <a:pPr/>
            <a:r>
              <a:t>MANCATA UNIONE DEL PROCESSO ANCONEO</a:t>
            </a:r>
          </a:p>
        </p:txBody>
      </p:sp>
      <p:sp>
        <p:nvSpPr>
          <p:cNvPr id="126" name="Diagnosi…"/>
          <p:cNvSpPr txBox="1"/>
          <p:nvPr/>
        </p:nvSpPr>
        <p:spPr>
          <a:xfrm>
            <a:off x="49670" y="3272366"/>
            <a:ext cx="6452730" cy="439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2200"/>
            </a:pPr>
            <a:r>
              <a:t>Diagnosi</a:t>
            </a:r>
          </a:p>
          <a:p>
            <a:pPr algn="l">
              <a:defRPr sz="2200"/>
            </a:pPr>
            <a:r>
              <a:t>Clinica e radiologica (L-L, in completa flessione).</a:t>
            </a:r>
          </a:p>
          <a:p>
            <a:pPr algn="l">
              <a:defRPr sz="2200"/>
            </a:pPr>
          </a:p>
          <a:p>
            <a:pPr algn="l">
              <a:defRPr sz="2200"/>
            </a:pPr>
            <a:r>
              <a:t>Prognosi</a:t>
            </a:r>
          </a:p>
          <a:p>
            <a:pPr algn="l">
              <a:defRPr sz="2200"/>
            </a:pPr>
            <a:r>
              <a:t>Favorevole.</a:t>
            </a:r>
          </a:p>
          <a:p>
            <a:pPr algn="l">
              <a:defRPr sz="2200"/>
            </a:pPr>
          </a:p>
          <a:p>
            <a:pPr algn="l">
              <a:defRPr sz="2200"/>
            </a:pPr>
            <a:r>
              <a:t>Terapia</a:t>
            </a:r>
          </a:p>
          <a:p>
            <a:pPr lvl="1" marL="228600" indent="0" algn="l">
              <a:buClr>
                <a:srgbClr val="FFFF00"/>
              </a:buClr>
              <a:buSzPct val="100000"/>
              <a:buFont typeface="Arial"/>
              <a:buChar char="–"/>
              <a:defRPr sz="2200"/>
            </a:pPr>
            <a:r>
              <a:t> Tecnica chirurgica</a:t>
            </a:r>
          </a:p>
          <a:p>
            <a:pPr lvl="1" marL="228600" indent="0" algn="l">
              <a:buClr>
                <a:srgbClr val="FFFF00"/>
              </a:buClr>
              <a:buSzPct val="100000"/>
              <a:buFont typeface="Arial"/>
              <a:buChar char="–"/>
              <a:defRPr sz="2200"/>
            </a:pPr>
            <a:r>
              <a:t> osteotomia dinamica dell’ulna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asportazione del processo (risultati migliori se intervento precoce)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Fissazione con viti (tecnica complessa, non utilizzabile su larga scala).</a:t>
            </a:r>
          </a:p>
        </p:txBody>
      </p:sp>
      <p:pic>
        <p:nvPicPr>
          <p:cNvPr id="127" name="image.png" descr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890737" y="2111022"/>
            <a:ext cx="5660250" cy="671689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FRAMMENTAZIONE DEL PROCESSO CORONOIDEO…"/>
          <p:cNvSpPr txBox="1"/>
          <p:nvPr>
            <p:ph type="title"/>
          </p:nvPr>
        </p:nvSpPr>
        <p:spPr>
          <a:xfrm>
            <a:off x="952500" y="406400"/>
            <a:ext cx="11099800" cy="1413369"/>
          </a:xfrm>
          <a:prstGeom prst="rect">
            <a:avLst/>
          </a:prstGeom>
        </p:spPr>
        <p:txBody>
          <a:bodyPr/>
          <a:lstStyle/>
          <a:p>
            <a:pPr defTabSz="479044">
              <a:defRPr sz="3607"/>
            </a:pPr>
            <a:r>
              <a:t>FRAMMENTAZIONE DEL PROCESSO CORONOIDEO</a:t>
            </a:r>
          </a:p>
          <a:p>
            <a:pPr defTabSz="479044">
              <a:defRPr sz="3607"/>
            </a:pPr>
            <a:r>
              <a:t>(FCP)</a:t>
            </a:r>
          </a:p>
        </p:txBody>
      </p:sp>
      <p:sp>
        <p:nvSpPr>
          <p:cNvPr id="130" name="Definizione…"/>
          <p:cNvSpPr txBox="1"/>
          <p:nvPr/>
        </p:nvSpPr>
        <p:spPr>
          <a:xfrm>
            <a:off x="248355" y="2700866"/>
            <a:ext cx="5019041" cy="6045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2200"/>
            </a:pPr>
            <a:r>
              <a:t>Definizione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Si osserva nei cani di grossa taglia.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Si associa all'OCD nel 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 37- 100% dei casi</a:t>
            </a:r>
          </a:p>
          <a:p>
            <a:pPr algn="l">
              <a:defRPr sz="2200"/>
            </a:pPr>
          </a:p>
          <a:p>
            <a:pPr algn="l">
              <a:defRPr sz="2200"/>
            </a:pPr>
            <a:r>
              <a:t>Eziopatogenesi</a:t>
            </a:r>
          </a:p>
          <a:p>
            <a:pPr algn="l">
              <a:defRPr sz="2200"/>
            </a:pPr>
            <a:r>
              <a:t>E' la conseguenza di un'alterazione dell'ossificazione encondrale (osteocondrosi).</a:t>
            </a:r>
          </a:p>
          <a:p>
            <a:pPr algn="l">
              <a:defRPr sz="2200"/>
            </a:pPr>
          </a:p>
          <a:p>
            <a:pPr algn="l">
              <a:defRPr sz="2200"/>
            </a:pPr>
            <a:r>
              <a:t> Sintomatologia 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a partire dai 5-8 mesi di età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zoppia;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algia alla palpazione, movimenti passivi di flesso-estensione gomito, rotazione laterale piede;</a:t>
            </a:r>
          </a:p>
          <a:p>
            <a:pPr algn="l">
              <a:defRPr sz="2200"/>
            </a:pPr>
            <a:r>
              <a:t> crepitio.</a:t>
            </a:r>
          </a:p>
          <a:p>
            <a:pPr algn="l">
              <a:defRPr sz="2200"/>
            </a:pPr>
            <a:r>
              <a:t>- ectasia sinoviale</a:t>
            </a:r>
          </a:p>
        </p:txBody>
      </p:sp>
      <p:pic>
        <p:nvPicPr>
          <p:cNvPr id="131" name="Immagine16.png" descr="Immagine16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761653" y="1907822"/>
            <a:ext cx="8243148" cy="763129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FRAMMENTAZIONE DEL PROCESSO CORONOIDEO"/>
          <p:cNvSpPr txBox="1"/>
          <p:nvPr>
            <p:ph type="title"/>
          </p:nvPr>
        </p:nvSpPr>
        <p:spPr>
          <a:xfrm>
            <a:off x="952500" y="406400"/>
            <a:ext cx="11099800" cy="1112238"/>
          </a:xfrm>
          <a:prstGeom prst="rect">
            <a:avLst/>
          </a:prstGeom>
        </p:spPr>
        <p:txBody>
          <a:bodyPr/>
          <a:lstStyle>
            <a:lvl1pPr defTabSz="479044">
              <a:defRPr sz="3607"/>
            </a:lvl1pPr>
          </a:lstStyle>
          <a:p>
            <a:pPr/>
            <a:r>
              <a:t>FRAMMENTAZIONE DEL PROCESSO CORONOIDEO</a:t>
            </a:r>
          </a:p>
        </p:txBody>
      </p:sp>
      <p:sp>
        <p:nvSpPr>
          <p:cNvPr id="134" name="Diagnosi…"/>
          <p:cNvSpPr txBox="1"/>
          <p:nvPr/>
        </p:nvSpPr>
        <p:spPr>
          <a:xfrm>
            <a:off x="173566" y="3022599"/>
            <a:ext cx="4364921" cy="543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2300"/>
            </a:pPr>
            <a:r>
              <a:t>Diagnosi</a:t>
            </a:r>
          </a:p>
          <a:p>
            <a:pPr algn="l">
              <a:defRPr sz="2300"/>
            </a:pPr>
            <a:r>
              <a:t>Clinica radiologica (proiez. cranio-caudale, medio-laterale in flessione, craniocaudale-lateromediale a 25°: processo frammentato, osteofiti, TC), artroscopica</a:t>
            </a:r>
          </a:p>
          <a:p>
            <a:pPr algn="l">
              <a:defRPr sz="2300"/>
            </a:pPr>
          </a:p>
          <a:p>
            <a:pPr algn="l">
              <a:defRPr sz="2300"/>
            </a:pPr>
            <a:r>
              <a:t>Terapia</a:t>
            </a:r>
          </a:p>
          <a:p>
            <a:pPr algn="l">
              <a:defRPr sz="2300"/>
            </a:pPr>
            <a:r>
              <a:t>Via di accesso: mediale al gomito;</a:t>
            </a:r>
          </a:p>
          <a:p>
            <a:pPr algn="l">
              <a:defRPr sz="2300"/>
            </a:pPr>
            <a:r>
              <a:t>Tecnica chirurgica: asportazione del processo coronoideo, lavaggio articolare ricostruzione per strati.</a:t>
            </a:r>
          </a:p>
        </p:txBody>
      </p:sp>
      <p:pic>
        <p:nvPicPr>
          <p:cNvPr id="135" name="image.pdf" descr="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700693" y="3486008"/>
            <a:ext cx="8089619" cy="537577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OSTEOCONDROSI DISSECANTE DELLA RIMA TROCLEARE MEDIALE DELL’OMERO…"/>
          <p:cNvSpPr txBox="1"/>
          <p:nvPr>
            <p:ph type="title"/>
          </p:nvPr>
        </p:nvSpPr>
        <p:spPr>
          <a:xfrm>
            <a:off x="952500" y="406400"/>
            <a:ext cx="11099800" cy="1733409"/>
          </a:xfrm>
          <a:prstGeom prst="rect">
            <a:avLst/>
          </a:prstGeom>
        </p:spPr>
        <p:txBody>
          <a:bodyPr/>
          <a:lstStyle/>
          <a:p>
            <a:pPr defTabSz="473201">
              <a:defRPr sz="3564"/>
            </a:pPr>
            <a:r>
              <a:t>OSTEOCONDROSI DISSECANTE DELLA RIMA TROCLEARE MEDIALE DELL’OMERO</a:t>
            </a:r>
          </a:p>
          <a:p>
            <a:pPr defTabSz="473201">
              <a:defRPr sz="3564"/>
            </a:pPr>
            <a:r>
              <a:t>(OCD)</a:t>
            </a:r>
          </a:p>
        </p:txBody>
      </p:sp>
      <p:sp>
        <p:nvSpPr>
          <p:cNvPr id="138" name="Definizione…"/>
          <p:cNvSpPr txBox="1"/>
          <p:nvPr/>
        </p:nvSpPr>
        <p:spPr>
          <a:xfrm>
            <a:off x="302542" y="2852984"/>
            <a:ext cx="6863645" cy="5054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2200"/>
            </a:pPr>
            <a:r>
              <a:t>Definizione</a:t>
            </a:r>
          </a:p>
          <a:p>
            <a:pPr algn="l">
              <a:defRPr sz="2200"/>
            </a:pPr>
            <a:r>
              <a:t>Si osserva nei cani di grossa taglia.</a:t>
            </a:r>
          </a:p>
          <a:p>
            <a:pPr algn="l">
              <a:defRPr sz="2200"/>
            </a:pPr>
          </a:p>
          <a:p>
            <a:pPr algn="l">
              <a:defRPr sz="2200"/>
            </a:pPr>
            <a:r>
              <a:t>Eziopatogenesi</a:t>
            </a:r>
          </a:p>
          <a:p>
            <a:pPr algn="l">
              <a:defRPr sz="2200"/>
            </a:pPr>
            <a:r>
              <a:t>E' la conseguenza di un'alterazione dell'ossificazione encondrale (osteocondrosi).</a:t>
            </a:r>
          </a:p>
          <a:p>
            <a:pPr algn="l">
              <a:defRPr sz="2200"/>
            </a:pPr>
          </a:p>
          <a:p>
            <a:pPr algn="l">
              <a:defRPr sz="2200"/>
            </a:pPr>
            <a:r>
              <a:t>Sintomatologia 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a partire dai 5-8 mesi di età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zoppia;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algia alla palpazione profonda in corrispondenza leg. collaterale mediale;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algia alla flessione del carpo a 90° con rotazione laterale piede (stiramento leg. coll. med.);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crepitio.</a:t>
            </a:r>
          </a:p>
        </p:txBody>
      </p:sp>
      <p:pic>
        <p:nvPicPr>
          <p:cNvPr id="139" name="image.png" descr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682455" y="1995875"/>
            <a:ext cx="4906915" cy="748905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OSTEOCONDRITE DISSECANTE DELLA RIMA TROCLEARE MEDIALE DELL'OMERO"/>
          <p:cNvSpPr txBox="1"/>
          <p:nvPr>
            <p:ph type="title"/>
          </p:nvPr>
        </p:nvSpPr>
        <p:spPr>
          <a:xfrm>
            <a:off x="952500" y="406400"/>
            <a:ext cx="11099800" cy="1481667"/>
          </a:xfrm>
          <a:prstGeom prst="rect">
            <a:avLst/>
          </a:prstGeom>
        </p:spPr>
        <p:txBody>
          <a:bodyPr/>
          <a:lstStyle>
            <a:lvl1pPr defTabSz="578358">
              <a:defRPr sz="4356"/>
            </a:lvl1pPr>
          </a:lstStyle>
          <a:p>
            <a:pPr/>
            <a:r>
              <a:t>OSTEOCONDRITE DISSECANTE DELLA RIMA TROCLEARE MEDIALE DELL'OMERO</a:t>
            </a:r>
          </a:p>
        </p:txBody>
      </p:sp>
      <p:sp>
        <p:nvSpPr>
          <p:cNvPr id="142" name="Diagnosi…"/>
          <p:cNvSpPr txBox="1"/>
          <p:nvPr/>
        </p:nvSpPr>
        <p:spPr>
          <a:xfrm>
            <a:off x="356728" y="3804920"/>
            <a:ext cx="12291344" cy="3403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2200"/>
            </a:pPr>
            <a:r>
              <a:t>Diagnosi</a:t>
            </a:r>
          </a:p>
          <a:p>
            <a:pPr algn="l">
              <a:defRPr sz="2200"/>
            </a:pPr>
            <a:r>
              <a:t>Clinica, radiologica (proiezione cranio-caudale: difetto porzione mediale troclea, sclerosi condilo mediale, erosione superficie epicondiloidea mediale), artroscopica.</a:t>
            </a:r>
          </a:p>
          <a:p>
            <a:pPr algn="l">
              <a:defRPr sz="2200"/>
            </a:pPr>
          </a:p>
          <a:p>
            <a:pPr algn="l">
              <a:defRPr sz="2200"/>
            </a:pPr>
            <a:r>
              <a:t> Prognosi</a:t>
            </a:r>
          </a:p>
          <a:p>
            <a:pPr algn="l">
              <a:defRPr sz="2200"/>
            </a:pPr>
            <a:r>
              <a:t> Favorevole se intervento precoce;</a:t>
            </a:r>
          </a:p>
          <a:p>
            <a:pPr algn="l">
              <a:defRPr sz="2200"/>
            </a:pPr>
          </a:p>
          <a:p>
            <a:pPr algn="l">
              <a:defRPr sz="2200"/>
            </a:pPr>
            <a:r>
              <a:t> Terapia</a:t>
            </a:r>
          </a:p>
          <a:p>
            <a:pPr algn="l">
              <a:defRPr sz="2200"/>
            </a:pPr>
            <a:r>
              <a:t>Via di accesso: mediale al gomito (osteotomia epicondilo mediale).</a:t>
            </a:r>
          </a:p>
          <a:p>
            <a:pPr algn="l">
              <a:defRPr sz="2200"/>
            </a:pPr>
            <a:r>
              <a:t>Tecnica chirurgica: rimozione lembo cartilagineo, curettaggio, lavaggio articolare.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BURSITE OLECRANICA TRAUMATICA"/>
          <p:cNvSpPr txBox="1"/>
          <p:nvPr>
            <p:ph type="title"/>
          </p:nvPr>
        </p:nvSpPr>
        <p:spPr>
          <a:xfrm>
            <a:off x="952500" y="406400"/>
            <a:ext cx="11099800" cy="1187521"/>
          </a:xfrm>
          <a:prstGeom prst="rect">
            <a:avLst/>
          </a:prstGeom>
        </p:spPr>
        <p:txBody>
          <a:bodyPr/>
          <a:lstStyle>
            <a:lvl1pPr defTabSz="519937">
              <a:defRPr sz="4984"/>
            </a:lvl1pPr>
          </a:lstStyle>
          <a:p>
            <a:pPr/>
            <a:r>
              <a:t>BURSITE OLECRANICA TRAUMATICA</a:t>
            </a:r>
          </a:p>
        </p:txBody>
      </p:sp>
      <p:sp>
        <p:nvSpPr>
          <p:cNvPr id="145" name="Definizione…"/>
          <p:cNvSpPr txBox="1"/>
          <p:nvPr/>
        </p:nvSpPr>
        <p:spPr>
          <a:xfrm>
            <a:off x="108373" y="2222500"/>
            <a:ext cx="7527431" cy="7035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2200"/>
            </a:pPr>
            <a:r>
              <a:t>Definizione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Flogosi della sinoviale sottocutanea olecranica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sinonimi: lupia, igroma olecranico.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Cavallo e cane (in cui è impropria)</a:t>
            </a:r>
          </a:p>
          <a:p>
            <a:pPr algn="l">
              <a:defRPr sz="2200"/>
            </a:pPr>
          </a:p>
          <a:p>
            <a:pPr algn="l">
              <a:defRPr sz="2200"/>
            </a:pPr>
            <a:r>
              <a:t>Eziopatogenesi</a:t>
            </a:r>
          </a:p>
          <a:p>
            <a:pPr algn="l">
              <a:defRPr sz="2200"/>
            </a:pPr>
            <a:r>
              <a:t>Traumi unici (autocontusione cavallo) o microtraumi ripetuti </a:t>
            </a:r>
          </a:p>
          <a:p>
            <a:pPr algn="l">
              <a:defRPr sz="2200"/>
            </a:pPr>
            <a:r>
              <a:t>appoggio sul pavimento </a:t>
            </a:r>
          </a:p>
          <a:p>
            <a:pPr algn="l">
              <a:defRPr sz="2200"/>
            </a:pPr>
            <a:r>
              <a:t>nei soggetti pesanti (cane). Sui talloni o sui rami del ferro nel cavallo in decubito.</a:t>
            </a:r>
          </a:p>
          <a:p>
            <a:pPr algn="l">
              <a:defRPr sz="2200"/>
            </a:pPr>
            <a:r>
              <a:t>Sintomatologia</a:t>
            </a:r>
          </a:p>
          <a:p>
            <a:pPr algn="l">
              <a:defRPr sz="2200"/>
            </a:pPr>
            <a:r>
              <a:t>Tumefazione rotondeggiante</a:t>
            </a:r>
          </a:p>
          <a:p>
            <a:pPr algn="l">
              <a:defRPr sz="2200"/>
            </a:pPr>
          </a:p>
          <a:p>
            <a:pPr algn="l">
              <a:defRPr sz="2200"/>
            </a:pPr>
            <a:r>
              <a:t>Diagnosi</a:t>
            </a:r>
          </a:p>
          <a:p>
            <a:pPr algn="l">
              <a:defRPr sz="2200"/>
            </a:pPr>
            <a:r>
              <a:t>Clinica.</a:t>
            </a:r>
          </a:p>
          <a:p>
            <a:pPr algn="l">
              <a:defRPr sz="2200"/>
            </a:pPr>
          </a:p>
          <a:p>
            <a:pPr algn="l">
              <a:defRPr sz="2200"/>
            </a:pPr>
            <a:r>
              <a:t>Terapia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Svuotamento dell'essudato ed introduzione nella cavità di cortisonici ed antibiotici (forme recenti).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Chirurgica: asportazione dell’igroma.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attenzione ai rischi</a:t>
            </a:r>
          </a:p>
        </p:txBody>
      </p:sp>
      <p:pic>
        <p:nvPicPr>
          <p:cNvPr id="146" name="image.png" descr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629031" y="2316479"/>
            <a:ext cx="5256107" cy="735584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BURSITE OLECRANICA SETTICA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5000"/>
            </a:lvl1pPr>
          </a:lstStyle>
          <a:p>
            <a:pPr/>
            <a:r>
              <a:t>BURSITE OLECRANICA SETTICA</a:t>
            </a:r>
          </a:p>
        </p:txBody>
      </p:sp>
      <p:sp>
        <p:nvSpPr>
          <p:cNvPr id="149" name="Definizione…"/>
          <p:cNvSpPr txBox="1"/>
          <p:nvPr/>
        </p:nvSpPr>
        <p:spPr>
          <a:xfrm>
            <a:off x="302542" y="2578946"/>
            <a:ext cx="12085885" cy="543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2300"/>
            </a:pPr>
            <a:r>
              <a:t>Definizione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300"/>
            </a:pPr>
            <a:r>
              <a:t>Affezione eccezionale quasi esclusiva del bovino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300"/>
            </a:pPr>
            <a:r>
              <a:t>iatrogena nel cane e nel cavallo.</a:t>
            </a:r>
          </a:p>
          <a:p>
            <a:pPr algn="l">
              <a:defRPr sz="2300"/>
            </a:pPr>
          </a:p>
          <a:p>
            <a:pPr algn="l">
              <a:defRPr sz="2300"/>
            </a:pPr>
            <a:r>
              <a:t>Eziopatogenesi</a:t>
            </a:r>
          </a:p>
          <a:p>
            <a:pPr algn="l">
              <a:defRPr sz="2300"/>
            </a:pPr>
            <a:r>
              <a:t>Infettiva: in corso di brucellosi nel cavallo.</a:t>
            </a:r>
          </a:p>
          <a:p>
            <a:pPr algn="l">
              <a:defRPr sz="2300"/>
            </a:pPr>
          </a:p>
          <a:p>
            <a:pPr algn="l">
              <a:defRPr sz="2300"/>
            </a:pPr>
            <a:r>
              <a:t>Sintomatologia</a:t>
            </a:r>
          </a:p>
          <a:p>
            <a:pPr algn="l">
              <a:defRPr sz="2300"/>
            </a:pPr>
            <a:r>
              <a:t>Generale: febbre ed anoressia;</a:t>
            </a:r>
          </a:p>
          <a:p>
            <a:pPr algn="l">
              <a:defRPr sz="2300"/>
            </a:pPr>
            <a:r>
              <a:t>Locale: tumefazione calda e dolente della parte.</a:t>
            </a:r>
          </a:p>
          <a:p>
            <a:pPr algn="l">
              <a:defRPr sz="2300"/>
            </a:pPr>
          </a:p>
          <a:p>
            <a:pPr algn="l">
              <a:defRPr sz="2300"/>
            </a:pPr>
            <a:r>
              <a:t>Terapia</a:t>
            </a:r>
          </a:p>
          <a:p>
            <a:pPr algn="l">
              <a:defRPr sz="2300"/>
            </a:pPr>
            <a:r>
              <a:t>Generale: antibiotici ed antinfiammatori.</a:t>
            </a:r>
          </a:p>
          <a:p>
            <a:pPr algn="l">
              <a:defRPr sz="2300"/>
            </a:pPr>
          </a:p>
          <a:p>
            <a:pPr algn="l">
              <a:defRPr sz="2300"/>
            </a:pPr>
            <a:r>
              <a:t>Locale: svuotamento della borsa  ed introduzione di antibiotici.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LUSSAZIONE DELGOMITO"/>
          <p:cNvSpPr txBox="1"/>
          <p:nvPr>
            <p:ph type="title"/>
          </p:nvPr>
        </p:nvSpPr>
        <p:spPr>
          <a:xfrm>
            <a:off x="952500" y="406400"/>
            <a:ext cx="11099800" cy="1239238"/>
          </a:xfrm>
          <a:prstGeom prst="rect">
            <a:avLst/>
          </a:prstGeom>
        </p:spPr>
        <p:txBody>
          <a:bodyPr/>
          <a:lstStyle>
            <a:lvl1pPr>
              <a:defRPr sz="5000"/>
            </a:lvl1pPr>
          </a:lstStyle>
          <a:p>
            <a:pPr/>
            <a:r>
              <a:t>LUSSAZIONE DELGOMITO</a:t>
            </a:r>
          </a:p>
        </p:txBody>
      </p:sp>
      <p:sp>
        <p:nvSpPr>
          <p:cNvPr id="152" name="Definizione…"/>
          <p:cNvSpPr txBox="1"/>
          <p:nvPr/>
        </p:nvSpPr>
        <p:spPr>
          <a:xfrm>
            <a:off x="128693" y="1847144"/>
            <a:ext cx="8295077" cy="7188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2600"/>
            </a:pPr>
            <a:r>
              <a:t>Definizione </a:t>
            </a:r>
          </a:p>
          <a:p>
            <a:pPr algn="l">
              <a:defRPr sz="2600"/>
            </a:pPr>
            <a:r>
              <a:t>Frequente nel cane, rara nel gatto, eccezionale nei grossi animali.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600"/>
            </a:pPr>
            <a:r>
              <a:t> Nella quasi totalità dei casi sono laterali.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600"/>
            </a:pPr>
            <a:r>
              <a:t> Le lussazioni mediali sono accompagnate da gravi lesioni legamentose o fratture del condilo.</a:t>
            </a:r>
          </a:p>
          <a:p>
            <a:pPr algn="l">
              <a:defRPr sz="2600"/>
            </a:pPr>
          </a:p>
          <a:p>
            <a:pPr algn="l">
              <a:defRPr sz="2600"/>
            </a:pPr>
            <a:r>
              <a:t>Eziopatogenesi</a:t>
            </a:r>
          </a:p>
          <a:p>
            <a:pPr algn="l">
              <a:defRPr sz="2600"/>
            </a:pPr>
            <a:r>
              <a:t>Traumatica.</a:t>
            </a:r>
          </a:p>
          <a:p>
            <a:pPr algn="l">
              <a:defRPr sz="2600"/>
            </a:pPr>
          </a:p>
          <a:p>
            <a:pPr algn="l">
              <a:defRPr sz="2600"/>
            </a:pPr>
            <a:r>
              <a:t>Sintomatologia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600"/>
            </a:pPr>
            <a:r>
              <a:t> Arto flesso al gomito, avambraccio</a:t>
            </a:r>
          </a:p>
          <a:p>
            <a:pPr algn="l">
              <a:defRPr sz="2600"/>
            </a:pPr>
            <a:r>
              <a:t> e piede ruotati verso l'esterno;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600"/>
            </a:pPr>
            <a:r>
              <a:t> appoggio assente nelle forme </a:t>
            </a:r>
          </a:p>
          <a:p>
            <a:pPr algn="l">
              <a:defRPr sz="2600"/>
            </a:pPr>
            <a:r>
              <a:t>acute, può essere presente nelle inveterate;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600"/>
            </a:pPr>
            <a:r>
              <a:t> algia nei movimenti passivi;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600"/>
            </a:pPr>
            <a:r>
              <a:t> nelle forme croniche movimenti</a:t>
            </a:r>
          </a:p>
          <a:p>
            <a:pPr algn="l">
              <a:defRPr sz="2600"/>
            </a:pPr>
            <a:r>
              <a:t> limitati con rumori di sfregamento.</a:t>
            </a:r>
          </a:p>
        </p:txBody>
      </p:sp>
      <p:pic>
        <p:nvPicPr>
          <p:cNvPr id="153" name="Immagine15.png" descr="Immagine15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093742" y="2506133"/>
            <a:ext cx="6949441" cy="677333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USSAZIONE DEL GOMITO"/>
          <p:cNvSpPr txBox="1"/>
          <p:nvPr>
            <p:ph type="title"/>
          </p:nvPr>
        </p:nvSpPr>
        <p:spPr>
          <a:xfrm>
            <a:off x="952500" y="406400"/>
            <a:ext cx="11099800" cy="1324046"/>
          </a:xfrm>
          <a:prstGeom prst="rect">
            <a:avLst/>
          </a:prstGeom>
        </p:spPr>
        <p:txBody>
          <a:bodyPr/>
          <a:lstStyle>
            <a:lvl1pPr>
              <a:defRPr sz="5000"/>
            </a:lvl1pPr>
          </a:lstStyle>
          <a:p>
            <a:pPr/>
            <a:r>
              <a:t>LUSSAZIONE DEL GOMITO</a:t>
            </a:r>
          </a:p>
        </p:txBody>
      </p:sp>
      <p:sp>
        <p:nvSpPr>
          <p:cNvPr id="156" name="Diagnosi…"/>
          <p:cNvSpPr txBox="1"/>
          <p:nvPr/>
        </p:nvSpPr>
        <p:spPr>
          <a:xfrm>
            <a:off x="237066" y="1546013"/>
            <a:ext cx="8295077" cy="2082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2200"/>
            </a:pPr>
            <a:r>
              <a:t>Diagnosi</a:t>
            </a:r>
          </a:p>
          <a:p>
            <a:pPr algn="l">
              <a:defRPr sz="2200"/>
            </a:pPr>
            <a:r>
              <a:t>Clinica e radiologica.</a:t>
            </a:r>
          </a:p>
          <a:p>
            <a:pPr algn="l">
              <a:defRPr sz="2200"/>
            </a:pPr>
          </a:p>
          <a:p>
            <a:pPr algn="l">
              <a:defRPr sz="2200"/>
            </a:pPr>
            <a:r>
              <a:t>Prognosi</a:t>
            </a:r>
          </a:p>
          <a:p>
            <a:pPr algn="l">
              <a:defRPr sz="2200"/>
            </a:pPr>
            <a:r>
              <a:t>Favorevole nelle forme recenti.</a:t>
            </a:r>
          </a:p>
          <a:p>
            <a:pPr algn="l">
              <a:defRPr sz="2200"/>
            </a:pPr>
            <a:r>
              <a:t>Riservata nelle forme croniche</a:t>
            </a:r>
          </a:p>
        </p:txBody>
      </p:sp>
      <p:pic>
        <p:nvPicPr>
          <p:cNvPr id="157" name="Immagine1.png" descr="Immagine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12230" y="1717039"/>
            <a:ext cx="12882882" cy="804672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LUSSAZIONE DEL GOMITO"/>
          <p:cNvSpPr txBox="1"/>
          <p:nvPr>
            <p:ph type="title"/>
          </p:nvPr>
        </p:nvSpPr>
        <p:spPr>
          <a:xfrm>
            <a:off x="952500" y="406400"/>
            <a:ext cx="11099800" cy="843986"/>
          </a:xfrm>
          <a:prstGeom prst="rect">
            <a:avLst/>
          </a:prstGeom>
        </p:spPr>
        <p:txBody>
          <a:bodyPr/>
          <a:lstStyle>
            <a:lvl1pPr defTabSz="566674">
              <a:defRPr sz="4850"/>
            </a:lvl1pPr>
          </a:lstStyle>
          <a:p>
            <a:pPr/>
            <a:r>
              <a:t>LUSSAZIONE DEL GOMITO</a:t>
            </a:r>
          </a:p>
        </p:txBody>
      </p:sp>
      <p:sp>
        <p:nvSpPr>
          <p:cNvPr id="160" name="Terapia chirurgica"/>
          <p:cNvSpPr txBox="1"/>
          <p:nvPr/>
        </p:nvSpPr>
        <p:spPr>
          <a:xfrm>
            <a:off x="309315" y="1611912"/>
            <a:ext cx="8295077" cy="469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400"/>
            </a:lvl1pPr>
          </a:lstStyle>
          <a:p>
            <a:pPr/>
            <a:r>
              <a:t>Terapia chirurgica</a:t>
            </a:r>
          </a:p>
        </p:txBody>
      </p:sp>
      <p:pic>
        <p:nvPicPr>
          <p:cNvPr id="161" name="Immagine17.png" descr="Immagine17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" y="1702364"/>
            <a:ext cx="13004801" cy="789545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ARALISI DEL NERVO RADIALE"/>
          <p:cNvSpPr txBox="1"/>
          <p:nvPr>
            <p:ph type="title"/>
          </p:nvPr>
        </p:nvSpPr>
        <p:spPr>
          <a:xfrm>
            <a:off x="952500" y="406400"/>
            <a:ext cx="11099800" cy="1255748"/>
          </a:xfrm>
          <a:prstGeom prst="rect">
            <a:avLst/>
          </a:prstGeom>
        </p:spPr>
        <p:txBody>
          <a:bodyPr/>
          <a:lstStyle>
            <a:lvl1pPr>
              <a:defRPr sz="5000"/>
            </a:lvl1pPr>
          </a:lstStyle>
          <a:p>
            <a:pPr/>
            <a:r>
              <a:t>PARALISI DEL NERVO RADIALE</a:t>
            </a:r>
          </a:p>
        </p:txBody>
      </p:sp>
      <p:sp>
        <p:nvSpPr>
          <p:cNvPr id="164" name="Definizione…"/>
          <p:cNvSpPr txBox="1"/>
          <p:nvPr/>
        </p:nvSpPr>
        <p:spPr>
          <a:xfrm>
            <a:off x="501226" y="2904630"/>
            <a:ext cx="8295077" cy="5384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2200"/>
            </a:pPr>
            <a:r>
              <a:t>Definizione</a:t>
            </a:r>
          </a:p>
          <a:p>
            <a:pPr algn="l">
              <a:defRPr sz="2200"/>
            </a:pPr>
            <a:r>
              <a:t>Si riscontra in tutte le specie.</a:t>
            </a:r>
          </a:p>
          <a:p>
            <a:pPr algn="l">
              <a:defRPr sz="2200"/>
            </a:pPr>
          </a:p>
          <a:p>
            <a:pPr algn="l">
              <a:defRPr sz="2200"/>
            </a:pPr>
            <a:r>
              <a:t>Eziopatogenesi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Traumi a livello della sede in cui il nervo diviene superficiale portandosi sulla faccia laterale del braccio.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Cadute, investimenti, contenimento prolungato sul letto operatorio, calli deformi, fratture omerali.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</a:p>
          <a:p>
            <a:pPr algn="l">
              <a:defRPr sz="2200"/>
            </a:pPr>
            <a:r>
              <a:t> Sintomatologia</a:t>
            </a:r>
          </a:p>
          <a:p>
            <a:pPr algn="l">
              <a:defRPr sz="2200"/>
            </a:pPr>
            <a:r>
              <a:t>Forme incomplete: (interessamento tratto destinato al M tricipite brachiale o ramo craniale che innerva gli estensori del metacarpo): </a:t>
            </a:r>
          </a:p>
          <a:p>
            <a:pPr algn="l">
              <a:buClr>
                <a:srgbClr val="FFFFFF"/>
              </a:buClr>
              <a:buSzPct val="100000"/>
              <a:buFont typeface="Comic Sans MS"/>
              <a:buChar char="–"/>
              <a:defRPr sz="2200"/>
            </a:pPr>
            <a:r>
              <a:t> arto portato in avanti col carpo flesso;</a:t>
            </a:r>
          </a:p>
          <a:p>
            <a:pPr algn="l">
              <a:buClr>
                <a:srgbClr val="FFFFFF"/>
              </a:buClr>
              <a:buSzPct val="100000"/>
              <a:buFont typeface="Comic Sans MS"/>
              <a:buChar char="–"/>
              <a:defRPr sz="2200"/>
            </a:pPr>
            <a:r>
              <a:t>Trascinamento sul suolo del metacarpo e delle falangi con formazione di piaghe. </a:t>
            </a:r>
          </a:p>
        </p:txBody>
      </p:sp>
      <p:pic>
        <p:nvPicPr>
          <p:cNvPr id="165" name="Immagine18.png" descr="Immagine18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654062" y="1189848"/>
            <a:ext cx="3890152" cy="856375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ARALISI DEL NERVO RADIALE"/>
          <p:cNvSpPr txBox="1"/>
          <p:nvPr>
            <p:ph type="title"/>
          </p:nvPr>
        </p:nvSpPr>
        <p:spPr>
          <a:xfrm>
            <a:off x="952500" y="406400"/>
            <a:ext cx="11099800" cy="1075338"/>
          </a:xfrm>
          <a:prstGeom prst="rect">
            <a:avLst/>
          </a:prstGeom>
        </p:spPr>
        <p:txBody>
          <a:bodyPr/>
          <a:lstStyle>
            <a:lvl1pPr>
              <a:defRPr sz="5000"/>
            </a:lvl1pPr>
          </a:lstStyle>
          <a:p>
            <a:pPr/>
            <a:r>
              <a:t>PARALISI DEL NERVO RADIALE</a:t>
            </a:r>
          </a:p>
        </p:txBody>
      </p:sp>
      <p:sp>
        <p:nvSpPr>
          <p:cNvPr id="168" name="Sintomatologia…"/>
          <p:cNvSpPr txBox="1"/>
          <p:nvPr/>
        </p:nvSpPr>
        <p:spPr>
          <a:xfrm>
            <a:off x="433493" y="1523999"/>
            <a:ext cx="10394810" cy="670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2200"/>
            </a:pPr>
            <a:r>
              <a:t>Sintomatologia</a:t>
            </a:r>
          </a:p>
          <a:p>
            <a:pPr algn="l">
              <a:defRPr sz="2200"/>
            </a:pPr>
            <a:r>
              <a:t>Forme complete: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apertura articolazione scapolo-omerale;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abbassamento punta gomito;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notevole flessione carpo;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appoggio in punta o faccia digitale dorsale (grossi animali);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appoggio faccia anteriore metacarpo e falangi (piccoli animali);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grave disturbo funzionale;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sensibilità cutanea diminuita o scomparsa.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</a:p>
          <a:p>
            <a:pPr algn="l">
              <a:defRPr sz="2200"/>
            </a:pPr>
            <a:r>
              <a:t> Diagnosi</a:t>
            </a:r>
          </a:p>
          <a:p>
            <a:pPr algn="l">
              <a:defRPr sz="2200"/>
            </a:pPr>
            <a:r>
              <a:t> Clinica.</a:t>
            </a:r>
          </a:p>
          <a:p>
            <a:pPr algn="l">
              <a:defRPr sz="2200"/>
            </a:pPr>
          </a:p>
          <a:p>
            <a:pPr algn="l">
              <a:defRPr sz="2200"/>
            </a:pPr>
            <a:r>
              <a:t> Prognosi</a:t>
            </a:r>
          </a:p>
          <a:p>
            <a:pPr algn="l">
              <a:defRPr sz="2200"/>
            </a:pPr>
            <a:r>
              <a:t> Riservata.</a:t>
            </a:r>
          </a:p>
          <a:p>
            <a:pPr algn="l">
              <a:defRPr sz="2200"/>
            </a:pPr>
          </a:p>
          <a:p>
            <a:pPr algn="l">
              <a:defRPr sz="2200"/>
            </a:pPr>
            <a:r>
              <a:t> Terapia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Vit. B1, iperemizzanti; 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amputazione dell'arto (piccoli animali)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artrodesi del carpo (piccoli animali).</a:t>
            </a:r>
          </a:p>
        </p:txBody>
      </p:sp>
      <p:pic>
        <p:nvPicPr>
          <p:cNvPr id="169" name="image.png" descr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296942" y="4978400"/>
            <a:ext cx="6531752" cy="462393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ARALISI DEL NERVO RADIALE"/>
          <p:cNvSpPr txBox="1"/>
          <p:nvPr>
            <p:ph type="title"/>
          </p:nvPr>
        </p:nvSpPr>
        <p:spPr>
          <a:xfrm>
            <a:off x="952500" y="406400"/>
            <a:ext cx="11099800" cy="743515"/>
          </a:xfrm>
          <a:prstGeom prst="rect">
            <a:avLst/>
          </a:prstGeom>
        </p:spPr>
        <p:txBody>
          <a:bodyPr/>
          <a:lstStyle>
            <a:lvl1pPr defTabSz="490727">
              <a:defRPr sz="4200"/>
            </a:lvl1pPr>
          </a:lstStyle>
          <a:p>
            <a:pPr/>
            <a:r>
              <a:t>PARALISI DEL NERVO RADIALE</a:t>
            </a:r>
          </a:p>
        </p:txBody>
      </p:sp>
      <p:pic>
        <p:nvPicPr>
          <p:cNvPr id="172" name="image.png" descr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66044" y="1370470"/>
            <a:ext cx="11982028" cy="801285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FRATTURE RADIO-ULNARI"/>
          <p:cNvSpPr txBox="1"/>
          <p:nvPr>
            <p:ph type="title"/>
          </p:nvPr>
        </p:nvSpPr>
        <p:spPr>
          <a:xfrm>
            <a:off x="952500" y="406400"/>
            <a:ext cx="11099800" cy="1116189"/>
          </a:xfrm>
          <a:prstGeom prst="rect">
            <a:avLst/>
          </a:prstGeom>
        </p:spPr>
        <p:txBody>
          <a:bodyPr/>
          <a:lstStyle>
            <a:lvl1pPr>
              <a:defRPr sz="5000"/>
            </a:lvl1pPr>
          </a:lstStyle>
          <a:p>
            <a:pPr/>
            <a:r>
              <a:t>FRATTURE RADIO-ULNARI</a:t>
            </a:r>
          </a:p>
        </p:txBody>
      </p:sp>
      <p:sp>
        <p:nvSpPr>
          <p:cNvPr id="175" name="Definizione…"/>
          <p:cNvSpPr txBox="1"/>
          <p:nvPr/>
        </p:nvSpPr>
        <p:spPr>
          <a:xfrm>
            <a:off x="139982" y="2391268"/>
            <a:ext cx="12187485" cy="6375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2200"/>
            </a:pPr>
            <a:r>
              <a:t>Definizione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Fratture non rare nei grossi animali, molto frequenti nei piccoli.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In base alla sede anatomica vengono classificate in</a:t>
            </a:r>
          </a:p>
          <a:p>
            <a:pPr algn="l">
              <a:defRPr sz="2200"/>
            </a:pPr>
          </a:p>
          <a:p>
            <a:pPr algn="l">
              <a:defRPr sz="2200"/>
            </a:pPr>
            <a:r>
              <a:t> Fratture semplici del radio: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distacco epifisario prossimale;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frattura metafisaria prossimale;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frattura diafisaria;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frattura metafisaria distale.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</a:p>
          <a:p>
            <a:pPr algn="l">
              <a:defRPr sz="2200"/>
            </a:pPr>
            <a:r>
              <a:t> Fratture semplici dell'ulna: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distacco epifisario olecranico;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frattura dell'olecrano;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frattura diafisaria.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</a:p>
          <a:p>
            <a:pPr algn="l">
              <a:defRPr sz="2200"/>
            </a:pPr>
            <a:r>
              <a:t> Fratture complesse: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frattura ulnare e lussazione del radio (frattura del Monteggia);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frattura radio-ulnare;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distacco epifisario distale radio-ulnare;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FRATTURE RADIO-ULNARI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5000"/>
            </a:lvl1pPr>
          </a:lstStyle>
          <a:p>
            <a:pPr/>
            <a:r>
              <a:t>FRATTURE RADIO-ULNARI</a:t>
            </a:r>
          </a:p>
        </p:txBody>
      </p:sp>
      <p:sp>
        <p:nvSpPr>
          <p:cNvPr id="178" name="Eziopatogenesi…"/>
          <p:cNvSpPr txBox="1"/>
          <p:nvPr/>
        </p:nvSpPr>
        <p:spPr>
          <a:xfrm>
            <a:off x="180621" y="2882900"/>
            <a:ext cx="13004803" cy="5715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2200"/>
            </a:pPr>
            <a:r>
              <a:t>Eziopatogenesi</a:t>
            </a:r>
          </a:p>
          <a:p>
            <a:pPr algn="l">
              <a:defRPr sz="2200"/>
            </a:pPr>
            <a:r>
              <a:t>Traumatica.</a:t>
            </a:r>
          </a:p>
          <a:p>
            <a:pPr algn="l">
              <a:defRPr sz="2200"/>
            </a:pPr>
          </a:p>
          <a:p>
            <a:pPr algn="l">
              <a:defRPr sz="2200"/>
            </a:pPr>
            <a:r>
              <a:t>Sintomatologia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Semiflessione delle falangi (grossi animali), mancato appoggio (piccoli animali);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zoppia;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tumefazione della parte;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algia ai movimenti passivi;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movimenti abnormi;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rumori di scroscio.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</a:p>
          <a:p>
            <a:pPr algn="l">
              <a:defRPr sz="2200"/>
            </a:pPr>
            <a:r>
              <a:t>Diagnosi</a:t>
            </a:r>
          </a:p>
          <a:p>
            <a:pPr algn="l">
              <a:defRPr sz="2200"/>
            </a:pPr>
            <a:r>
              <a:t>Clinica e radiologica.</a:t>
            </a:r>
          </a:p>
          <a:p>
            <a:pPr algn="l">
              <a:defRPr sz="2200"/>
            </a:pPr>
          </a:p>
          <a:p>
            <a:pPr algn="l">
              <a:defRPr sz="2200"/>
            </a:pPr>
            <a:r>
              <a:t>Prognosi</a:t>
            </a:r>
          </a:p>
          <a:p>
            <a:pPr algn="l">
              <a:defRPr sz="2200"/>
            </a:pPr>
            <a:r>
              <a:t>Grossi animali: riservata o infausta, può essere favorevole nei soggetti giovani. Piccoli animali: favorevole.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FRATTURE RADIO-ULNARI"/>
          <p:cNvSpPr txBox="1"/>
          <p:nvPr>
            <p:ph type="title"/>
          </p:nvPr>
        </p:nvSpPr>
        <p:spPr>
          <a:xfrm>
            <a:off x="952500" y="406400"/>
            <a:ext cx="11099800" cy="778934"/>
          </a:xfrm>
          <a:prstGeom prst="rect">
            <a:avLst/>
          </a:prstGeom>
        </p:spPr>
        <p:txBody>
          <a:bodyPr/>
          <a:lstStyle>
            <a:lvl1pPr defTabSz="519937">
              <a:defRPr sz="4450"/>
            </a:lvl1pPr>
          </a:lstStyle>
          <a:p>
            <a:pPr/>
            <a:r>
              <a:t>FRATTURE RADIO-ULNARI</a:t>
            </a:r>
          </a:p>
        </p:txBody>
      </p:sp>
      <p:sp>
        <p:nvSpPr>
          <p:cNvPr id="181" name="Terapia"/>
          <p:cNvSpPr txBox="1"/>
          <p:nvPr/>
        </p:nvSpPr>
        <p:spPr>
          <a:xfrm>
            <a:off x="356728" y="1943805"/>
            <a:ext cx="10446740" cy="469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400"/>
            </a:lvl1pPr>
          </a:lstStyle>
          <a:p>
            <a:pPr/>
            <a:r>
              <a:t>Terapia</a:t>
            </a:r>
          </a:p>
        </p:txBody>
      </p:sp>
      <p:pic>
        <p:nvPicPr>
          <p:cNvPr id="182" name="Immagine19.png" descr="Immagine19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55128" y="2111022"/>
            <a:ext cx="13007060" cy="738067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FRATTURE RADIO-ULNARI"/>
          <p:cNvSpPr txBox="1"/>
          <p:nvPr>
            <p:ph type="title"/>
          </p:nvPr>
        </p:nvSpPr>
        <p:spPr>
          <a:xfrm>
            <a:off x="952500" y="406400"/>
            <a:ext cx="11099800" cy="1343661"/>
          </a:xfrm>
          <a:prstGeom prst="rect">
            <a:avLst/>
          </a:prstGeom>
        </p:spPr>
        <p:txBody>
          <a:bodyPr/>
          <a:lstStyle>
            <a:lvl1pPr>
              <a:defRPr sz="5000"/>
            </a:lvl1pPr>
          </a:lstStyle>
          <a:p>
            <a:pPr/>
            <a:r>
              <a:t>FRATTURE RADIO-ULNARI</a:t>
            </a:r>
          </a:p>
        </p:txBody>
      </p:sp>
      <p:sp>
        <p:nvSpPr>
          <p:cNvPr id="185" name="Terapia"/>
          <p:cNvSpPr txBox="1"/>
          <p:nvPr/>
        </p:nvSpPr>
        <p:spPr>
          <a:xfrm>
            <a:off x="465102" y="1925743"/>
            <a:ext cx="10446739" cy="469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400"/>
            </a:lvl1pPr>
          </a:lstStyle>
          <a:p>
            <a:pPr/>
            <a:r>
              <a:t>Terapia</a:t>
            </a:r>
          </a:p>
        </p:txBody>
      </p:sp>
      <p:pic>
        <p:nvPicPr>
          <p:cNvPr id="186" name="Immagine20.png" descr="Immagine20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" y="1880728"/>
            <a:ext cx="13004801" cy="787287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FRATTURE RADIO-ULNARI"/>
          <p:cNvSpPr txBox="1"/>
          <p:nvPr>
            <p:ph type="title"/>
          </p:nvPr>
        </p:nvSpPr>
        <p:spPr>
          <a:xfrm>
            <a:off x="952500" y="406400"/>
            <a:ext cx="11099800" cy="734202"/>
          </a:xfrm>
          <a:prstGeom prst="rect">
            <a:avLst/>
          </a:prstGeom>
        </p:spPr>
        <p:txBody>
          <a:bodyPr/>
          <a:lstStyle>
            <a:lvl1pPr defTabSz="490727">
              <a:defRPr sz="4200"/>
            </a:lvl1pPr>
          </a:lstStyle>
          <a:p>
            <a:pPr/>
            <a:r>
              <a:t>FRATTURE RADIO-ULNARI</a:t>
            </a:r>
          </a:p>
        </p:txBody>
      </p:sp>
      <p:sp>
        <p:nvSpPr>
          <p:cNvPr id="189" name="Terapia…"/>
          <p:cNvSpPr txBox="1"/>
          <p:nvPr/>
        </p:nvSpPr>
        <p:spPr>
          <a:xfrm>
            <a:off x="573475" y="3508163"/>
            <a:ext cx="4637971" cy="12065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>
              <a:defRPr sz="2400"/>
            </a:lvl1pPr>
            <a:lvl2pPr algn="l">
              <a:defRPr sz="2400"/>
            </a:lvl2pPr>
          </a:lstStyle>
          <a:p>
            <a:pPr/>
            <a:r>
              <a:t>Terapia</a:t>
            </a:r>
          </a:p>
          <a:p>
            <a:pPr lvl="1"/>
            <a:r>
              <a:t>accesso alla diafisi</a:t>
            </a:r>
          </a:p>
        </p:txBody>
      </p:sp>
      <p:pic>
        <p:nvPicPr>
          <p:cNvPr id="190" name="Immagine21.png" descr="Immagine2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761653" y="1957493"/>
            <a:ext cx="4429761" cy="793834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FRATTURE RADIO-ULNARI"/>
          <p:cNvSpPr txBox="1"/>
          <p:nvPr>
            <p:ph type="title"/>
          </p:nvPr>
        </p:nvSpPr>
        <p:spPr>
          <a:xfrm>
            <a:off x="952500" y="406400"/>
            <a:ext cx="11099800" cy="1344366"/>
          </a:xfrm>
          <a:prstGeom prst="rect">
            <a:avLst/>
          </a:prstGeom>
        </p:spPr>
        <p:txBody>
          <a:bodyPr/>
          <a:lstStyle>
            <a:lvl1pPr>
              <a:defRPr sz="5000"/>
            </a:lvl1pPr>
          </a:lstStyle>
          <a:p>
            <a:pPr/>
            <a:r>
              <a:t>FRATTURE RADIO-ULNARI</a:t>
            </a:r>
          </a:p>
        </p:txBody>
      </p:sp>
      <p:sp>
        <p:nvSpPr>
          <p:cNvPr id="193" name="Terapia"/>
          <p:cNvSpPr txBox="1"/>
          <p:nvPr/>
        </p:nvSpPr>
        <p:spPr>
          <a:xfrm>
            <a:off x="338666" y="1853494"/>
            <a:ext cx="10446739" cy="469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400"/>
            </a:lvl1pPr>
          </a:lstStyle>
          <a:p>
            <a:pPr/>
            <a:r>
              <a:t>Terapia</a:t>
            </a:r>
          </a:p>
        </p:txBody>
      </p:sp>
      <p:pic>
        <p:nvPicPr>
          <p:cNvPr id="194" name="Immagine22.png" descr="Immagine22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3528" y="2266808"/>
            <a:ext cx="12801601" cy="742357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FRATTURE RADIO-ULNARI"/>
          <p:cNvSpPr txBox="1"/>
          <p:nvPr>
            <p:ph type="title"/>
          </p:nvPr>
        </p:nvSpPr>
        <p:spPr>
          <a:xfrm>
            <a:off x="952500" y="406400"/>
            <a:ext cx="11099800" cy="916940"/>
          </a:xfrm>
          <a:prstGeom prst="rect">
            <a:avLst/>
          </a:prstGeom>
        </p:spPr>
        <p:txBody>
          <a:bodyPr/>
          <a:lstStyle>
            <a:lvl1pPr>
              <a:defRPr sz="5000"/>
            </a:lvl1pPr>
          </a:lstStyle>
          <a:p>
            <a:pPr/>
            <a:r>
              <a:t>FRATTURE RADIO-ULNARI</a:t>
            </a:r>
          </a:p>
        </p:txBody>
      </p:sp>
      <p:sp>
        <p:nvSpPr>
          <p:cNvPr id="197" name="Terapia"/>
          <p:cNvSpPr txBox="1"/>
          <p:nvPr/>
        </p:nvSpPr>
        <p:spPr>
          <a:xfrm>
            <a:off x="356728" y="1636747"/>
            <a:ext cx="10446740" cy="469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2400"/>
            </a:lvl1pPr>
          </a:lstStyle>
          <a:p>
            <a:pPr/>
            <a:r>
              <a:t>Terapia</a:t>
            </a:r>
          </a:p>
        </p:txBody>
      </p:sp>
      <p:pic>
        <p:nvPicPr>
          <p:cNvPr id="198" name="image.png" descr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25973" y="2214879"/>
            <a:ext cx="5174827" cy="7373904"/>
          </a:xfrm>
          <a:prstGeom prst="rect">
            <a:avLst/>
          </a:prstGeom>
          <a:ln w="12700">
            <a:miter lim="400000"/>
          </a:ln>
        </p:spPr>
      </p:pic>
      <p:pic>
        <p:nvPicPr>
          <p:cNvPr id="199" name="image.png" descr="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220373" y="2214879"/>
            <a:ext cx="5125157" cy="73739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image.png" descr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116515" y="2214879"/>
            <a:ext cx="4964854" cy="7373904"/>
          </a:xfrm>
          <a:prstGeom prst="rect">
            <a:avLst/>
          </a:prstGeom>
          <a:ln w="12700">
            <a:miter lim="400000"/>
          </a:ln>
        </p:spPr>
      </p:pic>
      <p:pic>
        <p:nvPicPr>
          <p:cNvPr id="202" name="image.png" descr="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176302" y="2201333"/>
            <a:ext cx="5163539" cy="738745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DISTURBI DI CRESCITA DELL'AVAMBRACCIO"/>
          <p:cNvSpPr txBox="1"/>
          <p:nvPr>
            <p:ph type="title"/>
          </p:nvPr>
        </p:nvSpPr>
        <p:spPr>
          <a:xfrm>
            <a:off x="952500" y="406400"/>
            <a:ext cx="11099800" cy="1332583"/>
          </a:xfrm>
          <a:prstGeom prst="rect">
            <a:avLst/>
          </a:prstGeom>
        </p:spPr>
        <p:txBody>
          <a:bodyPr/>
          <a:lstStyle>
            <a:lvl1pPr defTabSz="549148">
              <a:defRPr sz="4136"/>
            </a:lvl1pPr>
          </a:lstStyle>
          <a:p>
            <a:pPr/>
            <a:r>
              <a:t>DISTURBI DI CRESCITA DELL'AVAMBRACCIO</a:t>
            </a:r>
          </a:p>
        </p:txBody>
      </p:sp>
      <p:sp>
        <p:nvSpPr>
          <p:cNvPr id="205" name="Definizione…"/>
          <p:cNvSpPr txBox="1"/>
          <p:nvPr/>
        </p:nvSpPr>
        <p:spPr>
          <a:xfrm>
            <a:off x="212230" y="2882900"/>
            <a:ext cx="12187486" cy="5715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2200"/>
            </a:pPr>
            <a:r>
              <a:t>Definizione</a:t>
            </a:r>
          </a:p>
          <a:p>
            <a:pPr algn="l">
              <a:defRPr sz="2200"/>
            </a:pPr>
            <a:r>
              <a:t>Esclusivi del cane giovane.</a:t>
            </a:r>
          </a:p>
          <a:p>
            <a:pPr algn="l">
              <a:defRPr sz="2200"/>
            </a:pPr>
          </a:p>
          <a:p>
            <a:pPr algn="l">
              <a:defRPr sz="2200"/>
            </a:pPr>
            <a:r>
              <a:t>Eziopatogenesi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Cause distrofiche </a:t>
            </a:r>
          </a:p>
          <a:p>
            <a:pPr algn="l">
              <a:buClr>
                <a:srgbClr val="FFFF00"/>
              </a:buClr>
              <a:buSzPct val="100000"/>
              <a:buFont typeface="Arial"/>
              <a:buChar char="–"/>
              <a:defRPr sz="2200"/>
            </a:pPr>
            <a:r>
              <a:t> nutrizionali ormonali o metaboliche 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eccesso di proteine e/o minerali, alterato rapporto Ca /P, ipo o ipervitaminosi D, ipo o iper vitaminosi A, ipovitaminosi C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genetiche 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acondroplasia, condrodisplasia, esostosi cartilaginea, lesioni cistiche dell'osso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traumatiche 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a carico delle fisi, con chiusura prematura, o delle diafisi con sinostosi radio-ulnare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settiche 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artriti, osteomieliti settiche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lesioni osteocondrosiche 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distacco processo anconeo, distacco processo coronoideo, ritenzione e ipertrofia cartilagine encondrale metafisi distale ulna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DISTURBI DI CRESCITA DELL'AVAMBRACCIO"/>
          <p:cNvSpPr txBox="1"/>
          <p:nvPr>
            <p:ph type="title"/>
          </p:nvPr>
        </p:nvSpPr>
        <p:spPr>
          <a:xfrm>
            <a:off x="952500" y="406400"/>
            <a:ext cx="11099800" cy="1172493"/>
          </a:xfrm>
          <a:prstGeom prst="rect">
            <a:avLst/>
          </a:prstGeom>
        </p:spPr>
        <p:txBody>
          <a:bodyPr/>
          <a:lstStyle>
            <a:lvl1pPr defTabSz="549148">
              <a:defRPr sz="4136"/>
            </a:lvl1pPr>
          </a:lstStyle>
          <a:p>
            <a:pPr/>
            <a:r>
              <a:t>DISTURBI DI CRESCITA DELL'AVAMBRACCIO</a:t>
            </a:r>
          </a:p>
        </p:txBody>
      </p:sp>
      <p:sp>
        <p:nvSpPr>
          <p:cNvPr id="208" name="disturbi funzionali dei dischi epifisari…"/>
          <p:cNvSpPr txBox="1"/>
          <p:nvPr/>
        </p:nvSpPr>
        <p:spPr>
          <a:xfrm>
            <a:off x="573475" y="4393635"/>
            <a:ext cx="6965246" cy="3048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2400"/>
            </a:pPr>
            <a:r>
              <a:t> disturbi funzionali dei dischi epifisari </a:t>
            </a:r>
          </a:p>
          <a:p>
            <a:pPr algn="l">
              <a:buClr>
                <a:srgbClr val="FFFF00"/>
              </a:buClr>
              <a:buSzPct val="100000"/>
              <a:buFont typeface="Arial"/>
              <a:buChar char="–"/>
              <a:defRPr sz="2400"/>
            </a:pPr>
            <a:r>
              <a:t> ulnare distale</a:t>
            </a:r>
          </a:p>
          <a:p>
            <a:pPr algn="l">
              <a:buClr>
                <a:srgbClr val="FFFF00"/>
              </a:buClr>
              <a:buSzPct val="100000"/>
              <a:buFont typeface="Arial"/>
              <a:buChar char="–"/>
              <a:defRPr sz="2400"/>
            </a:pPr>
            <a:r>
              <a:t> radiale distale </a:t>
            </a:r>
          </a:p>
          <a:p>
            <a:pPr algn="l">
              <a:buClr>
                <a:srgbClr val="FFFF00"/>
              </a:buClr>
              <a:buSzPct val="100000"/>
              <a:buFont typeface="Arial"/>
              <a:buChar char="–"/>
              <a:defRPr sz="2400"/>
            </a:pPr>
            <a:r>
              <a:t> radiale prossimale</a:t>
            </a:r>
          </a:p>
          <a:p>
            <a:pPr algn="l">
              <a:buClr>
                <a:srgbClr val="FFFF00"/>
              </a:buClr>
              <a:buSzPct val="100000"/>
              <a:buFont typeface="Arial"/>
              <a:buChar char="–"/>
              <a:defRPr sz="2400"/>
            </a:pPr>
            <a:r>
              <a:t> rallentamento dello sviluppo o  chiusura precoce</a:t>
            </a:r>
          </a:p>
          <a:p>
            <a:pPr algn="l">
              <a:buClr>
                <a:srgbClr val="FFFF00"/>
              </a:buClr>
              <a:buSzPct val="100000"/>
              <a:buFont typeface="Arial"/>
              <a:buChar char="–"/>
              <a:defRPr sz="2400"/>
            </a:pPr>
            <a:r>
              <a:t> patologie degenerative alle articolazioni del gomito e del carpo.</a:t>
            </a:r>
          </a:p>
        </p:txBody>
      </p:sp>
      <p:pic>
        <p:nvPicPr>
          <p:cNvPr id="209" name="image.png" descr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527431" y="1496906"/>
            <a:ext cx="5289974" cy="809187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DISTURBI DI CRESCITA DELL'AVAMBRACCIO disco  distale dell’ulna"/>
          <p:cNvSpPr txBox="1"/>
          <p:nvPr>
            <p:ph type="title"/>
          </p:nvPr>
        </p:nvSpPr>
        <p:spPr>
          <a:xfrm>
            <a:off x="952500" y="406400"/>
            <a:ext cx="11099800" cy="1236134"/>
          </a:xfrm>
          <a:prstGeom prst="rect">
            <a:avLst/>
          </a:prstGeom>
        </p:spPr>
        <p:txBody>
          <a:bodyPr/>
          <a:lstStyle>
            <a:lvl1pPr defTabSz="490727">
              <a:defRPr sz="3696"/>
            </a:lvl1pPr>
          </a:lstStyle>
          <a:p>
            <a:pPr/>
            <a:r>
              <a:t>DISTURBI DI CRESCITA DELL'AVAMBRACCIO disco  distale dell’ulna</a:t>
            </a:r>
          </a:p>
        </p:txBody>
      </p:sp>
      <p:sp>
        <p:nvSpPr>
          <p:cNvPr id="212" name="Chiusura precoce del disco epifisario distale ulnare…"/>
          <p:cNvSpPr txBox="1"/>
          <p:nvPr/>
        </p:nvSpPr>
        <p:spPr>
          <a:xfrm>
            <a:off x="320604" y="4038599"/>
            <a:ext cx="8807592" cy="3403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2200"/>
            </a:pPr>
            <a:r>
              <a:t>Chiusura precoce del disco epifisario distale ulnare</a:t>
            </a:r>
          </a:p>
          <a:p>
            <a:pPr algn="l">
              <a:defRPr sz="2200"/>
            </a:pPr>
            <a:r>
              <a:t>Particolarmente frequente</a:t>
            </a:r>
          </a:p>
          <a:p>
            <a:pPr algn="l">
              <a:defRPr sz="2200"/>
            </a:pPr>
            <a:r>
              <a:t>a causa </a:t>
            </a:r>
          </a:p>
          <a:p>
            <a:pPr algn="l">
              <a:buClr>
                <a:srgbClr val="FFFF00"/>
              </a:buClr>
              <a:buSzPct val="100000"/>
              <a:buFont typeface="Arial"/>
              <a:buChar char="–"/>
              <a:defRPr sz="2200"/>
            </a:pPr>
            <a:r>
              <a:t> della posizione topografica </a:t>
            </a:r>
          </a:p>
          <a:p>
            <a:pPr algn="l">
              <a:defRPr sz="2200"/>
            </a:pPr>
            <a:r>
              <a:t>(sul lato esterno dell'arto e molto sporgente)</a:t>
            </a:r>
          </a:p>
          <a:p>
            <a:pPr algn="l">
              <a:buClr>
                <a:srgbClr val="FFFF00"/>
              </a:buClr>
              <a:buSzPct val="100000"/>
              <a:buFont typeface="Arial"/>
              <a:buChar char="–"/>
              <a:defRPr sz="2200"/>
            </a:pPr>
            <a:r>
              <a:t> del ritmo di accrescimento </a:t>
            </a:r>
          </a:p>
          <a:p>
            <a:pPr algn="l">
              <a:defRPr sz="2200"/>
            </a:pPr>
            <a:r>
              <a:t>(elevato per eguagliare quello dei dischi prossimali e distali del radio) </a:t>
            </a:r>
          </a:p>
          <a:p>
            <a:pPr algn="l">
              <a:buClr>
                <a:srgbClr val="FFFF00"/>
              </a:buClr>
              <a:buSzPct val="100000"/>
              <a:buFont typeface="Arial"/>
              <a:buChar char="–"/>
              <a:defRPr sz="2200"/>
            </a:pPr>
            <a:r>
              <a:t> della forma </a:t>
            </a:r>
          </a:p>
          <a:p>
            <a:pPr algn="l">
              <a:defRPr sz="2200"/>
            </a:pPr>
            <a:r>
              <a:t>rende molto vulnerabile la cartilagine di coniugazione distale dell'ulna. </a:t>
            </a:r>
          </a:p>
        </p:txBody>
      </p:sp>
      <p:pic>
        <p:nvPicPr>
          <p:cNvPr id="213" name="image.png" descr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378808" y="1593991"/>
            <a:ext cx="3269264" cy="799479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DISTURBI DI CRESCITA DELL'AVAMBRACCIO disco distale dell’ulna"/>
          <p:cNvSpPr txBox="1"/>
          <p:nvPr>
            <p:ph type="title"/>
          </p:nvPr>
        </p:nvSpPr>
        <p:spPr>
          <a:xfrm>
            <a:off x="952500" y="406400"/>
            <a:ext cx="11099800" cy="1233664"/>
          </a:xfrm>
          <a:prstGeom prst="rect">
            <a:avLst/>
          </a:prstGeom>
        </p:spPr>
        <p:txBody>
          <a:bodyPr/>
          <a:lstStyle>
            <a:lvl1pPr defTabSz="490727">
              <a:defRPr sz="3696"/>
            </a:lvl1pPr>
          </a:lstStyle>
          <a:p>
            <a:pPr/>
            <a:r>
              <a:t>DISTURBI DI CRESCITA DELL'AVAMBRACCIO disco distale dell’ulna</a:t>
            </a:r>
          </a:p>
        </p:txBody>
      </p:sp>
      <p:sp>
        <p:nvSpPr>
          <p:cNvPr id="216" name="Il radio s'incurva…"/>
          <p:cNvSpPr txBox="1"/>
          <p:nvPr/>
        </p:nvSpPr>
        <p:spPr>
          <a:xfrm>
            <a:off x="284479" y="1892581"/>
            <a:ext cx="6554331" cy="6858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2300"/>
            </a:pPr>
            <a:r>
              <a:t>Il radio s'incurva 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300"/>
            </a:pPr>
            <a:r>
              <a:t> prima anteriormente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300"/>
            </a:pPr>
            <a:r>
              <a:t> poi medialmente (forza la mano a deviare in direzione laterale) 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300"/>
            </a:pPr>
            <a:r>
              <a:t> infine esternamente con rotazione esterna anche della mano.</a:t>
            </a:r>
          </a:p>
          <a:p>
            <a:pPr algn="l">
              <a:defRPr sz="2300"/>
            </a:pPr>
          </a:p>
          <a:p>
            <a:pPr algn="l">
              <a:defRPr sz="2300"/>
            </a:pPr>
            <a:r>
              <a:t>Si verifica, pertanto: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300"/>
            </a:pPr>
            <a:r>
              <a:t> incurvamento anteromediale del radio (procurvato);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300"/>
            </a:pPr>
            <a:r>
              <a:t> sublussazione caudo-laterale del carpo;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300"/>
            </a:pPr>
            <a:r>
              <a:t> valgismo del carpo e rotazione esterna della mano;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300"/>
            </a:pPr>
            <a:r>
              <a:t> sublussazione del gomito;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300"/>
            </a:pPr>
          </a:p>
          <a:p>
            <a:pPr algn="l">
              <a:defRPr sz="2300"/>
            </a:pPr>
            <a:r>
              <a:t>Sintomatologia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300"/>
            </a:pPr>
            <a:r>
              <a:t> Deformità dell'arto;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300"/>
            </a:pPr>
            <a:r>
              <a:t> difficoltà nella deambulazione;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300"/>
            </a:pPr>
            <a:r>
              <a:t> zoppia.</a:t>
            </a:r>
          </a:p>
        </p:txBody>
      </p:sp>
      <p:pic>
        <p:nvPicPr>
          <p:cNvPr id="217" name="Immagine23.png" descr="Immagine23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093742" y="1600764"/>
            <a:ext cx="6701086" cy="819121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DISTURBI DI CRESCITA DELL'AVAMBRACCIO…"/>
          <p:cNvSpPr txBox="1"/>
          <p:nvPr>
            <p:ph type="title"/>
          </p:nvPr>
        </p:nvSpPr>
        <p:spPr>
          <a:xfrm>
            <a:off x="952500" y="406400"/>
            <a:ext cx="11099800" cy="1158452"/>
          </a:xfrm>
          <a:prstGeom prst="rect">
            <a:avLst/>
          </a:prstGeom>
        </p:spPr>
        <p:txBody>
          <a:bodyPr/>
          <a:lstStyle/>
          <a:p>
            <a:pPr defTabSz="455675">
              <a:defRPr sz="3432"/>
            </a:pPr>
            <a:r>
              <a:t>DISTURBI DI CRESCITA DELL'AVAMBRACCIO </a:t>
            </a:r>
          </a:p>
          <a:p>
            <a:pPr defTabSz="455675">
              <a:defRPr sz="3432"/>
            </a:pPr>
            <a:r>
              <a:t>disco distale dell’ulna  </a:t>
            </a:r>
          </a:p>
        </p:txBody>
      </p:sp>
      <p:sp>
        <p:nvSpPr>
          <p:cNvPr id="220" name="Diagnosi…"/>
          <p:cNvSpPr txBox="1"/>
          <p:nvPr/>
        </p:nvSpPr>
        <p:spPr>
          <a:xfrm>
            <a:off x="49670" y="1676259"/>
            <a:ext cx="6802686" cy="42291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2100"/>
            </a:pPr>
            <a:r>
              <a:t>Diagnosi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100"/>
            </a:pPr>
            <a:r>
              <a:t> Clinica (deformità dell'arto).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100"/>
            </a:pPr>
            <a:r>
              <a:t> Radiologica</a:t>
            </a:r>
          </a:p>
          <a:p>
            <a:pPr algn="l">
              <a:buClr>
                <a:srgbClr val="FFFF00"/>
              </a:buClr>
              <a:buSzPct val="100000"/>
              <a:buFont typeface="Arial"/>
              <a:buChar char="–"/>
              <a:defRPr sz="2100"/>
            </a:pPr>
            <a:r>
              <a:t> al momento del trauma: restringimento all'apice del cono del disco epifisario</a:t>
            </a:r>
          </a:p>
          <a:p>
            <a:pPr algn="l">
              <a:buClr>
                <a:srgbClr val="FFFF00"/>
              </a:buClr>
              <a:buSzPct val="100000"/>
              <a:buFont typeface="Arial"/>
              <a:buChar char="–"/>
              <a:defRPr sz="2100"/>
            </a:pPr>
            <a:r>
              <a:t>  Dopo 2-3 settimane: 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100"/>
            </a:pPr>
            <a:r>
              <a:t> chiusura del disco, 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100"/>
            </a:pPr>
            <a:r>
              <a:t> accorciamento dell'ulna, 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100"/>
            </a:pPr>
            <a:r>
              <a:t> incurvamento antero- mediale del radio, 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100"/>
            </a:pPr>
            <a:r>
              <a:t> aumento distanza diafisi radiale ed ulnare, 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100"/>
            </a:pPr>
            <a:r>
              <a:t> sublussazione caudo-laterale del carpo, sublussazione del gomito, 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100"/>
            </a:pPr>
            <a:r>
              <a:t> distacco processo anconeo (occasionale), </a:t>
            </a:r>
          </a:p>
        </p:txBody>
      </p:sp>
      <p:pic>
        <p:nvPicPr>
          <p:cNvPr id="221" name="image.png" descr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225475" y="1600764"/>
            <a:ext cx="2625797" cy="7988019"/>
          </a:xfrm>
          <a:prstGeom prst="rect">
            <a:avLst/>
          </a:prstGeom>
          <a:ln w="12700">
            <a:miter lim="400000"/>
          </a:ln>
        </p:spPr>
      </p:pic>
      <p:pic>
        <p:nvPicPr>
          <p:cNvPr id="222" name="image.png" descr="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093937" y="1600764"/>
            <a:ext cx="2889957" cy="7911254"/>
          </a:xfrm>
          <a:prstGeom prst="rect">
            <a:avLst/>
          </a:prstGeom>
          <a:ln w="12700">
            <a:miter lim="400000"/>
          </a:ln>
        </p:spPr>
      </p:pic>
      <p:pic>
        <p:nvPicPr>
          <p:cNvPr id="223" name="image.png" descr="image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074702" y="6348870"/>
            <a:ext cx="2689014" cy="334151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DISTURBI DI CRESCITA DELL'AVAMBRACCIO - disco distale dell’ulna -"/>
          <p:cNvSpPr txBox="1"/>
          <p:nvPr>
            <p:ph type="title"/>
          </p:nvPr>
        </p:nvSpPr>
        <p:spPr>
          <a:xfrm>
            <a:off x="952500" y="171591"/>
            <a:ext cx="11099800" cy="1318543"/>
          </a:xfrm>
          <a:prstGeom prst="rect">
            <a:avLst/>
          </a:prstGeom>
        </p:spPr>
        <p:txBody>
          <a:bodyPr/>
          <a:lstStyle>
            <a:lvl1pPr defTabSz="537463">
              <a:defRPr sz="4048"/>
            </a:lvl1pPr>
          </a:lstStyle>
          <a:p>
            <a:pPr/>
            <a:r>
              <a:t>DISTURBI DI CRESCITA DELL'AVAMBRACCIO - disco distale dell’ulna -</a:t>
            </a:r>
          </a:p>
        </p:txBody>
      </p:sp>
      <p:sp>
        <p:nvSpPr>
          <p:cNvPr id="226" name="Prognosi…"/>
          <p:cNvSpPr txBox="1"/>
          <p:nvPr/>
        </p:nvSpPr>
        <p:spPr>
          <a:xfrm>
            <a:off x="121919" y="2679700"/>
            <a:ext cx="7170704" cy="439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2200"/>
            </a:pPr>
            <a:r>
              <a:t>Prognosi</a:t>
            </a:r>
          </a:p>
          <a:p>
            <a:pPr algn="l">
              <a:defRPr sz="2200"/>
            </a:pPr>
            <a:r>
              <a:t>in relazione alla gravità</a:t>
            </a:r>
          </a:p>
          <a:p>
            <a:pPr algn="l">
              <a:defRPr sz="2200"/>
            </a:pPr>
          </a:p>
          <a:p>
            <a:pPr algn="l">
              <a:defRPr sz="2200"/>
            </a:pPr>
            <a:r>
              <a:t>Terapia</a:t>
            </a:r>
          </a:p>
          <a:p>
            <a:pPr algn="l">
              <a:defRPr sz="2200"/>
            </a:pPr>
            <a:r>
              <a:t>Chirurgica: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Forme molto iniziali: scontinuazione dell'ulna ed epifisiodesi del radio.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Forme avanzate (curvatura accentuata del radio): ostectomia del radio con asportazione di un cuneo d'osso con base corrispondente al punto di maggiore convessità, scontinuazione dell'ulna e fissazione dei monconi scontinuati del radio mediante fissatori esterni o placche con viti; apparato di Ilizarov.</a:t>
            </a:r>
          </a:p>
        </p:txBody>
      </p:sp>
      <p:pic>
        <p:nvPicPr>
          <p:cNvPr id="227" name="image.png" descr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337777" y="1600764"/>
            <a:ext cx="5411894" cy="808961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DISTURBI DI CRESCITA DELL'AVAMBRACCIO - disco distale dell’ ulna -"/>
          <p:cNvSpPr txBox="1"/>
          <p:nvPr>
            <p:ph type="title"/>
          </p:nvPr>
        </p:nvSpPr>
        <p:spPr>
          <a:xfrm>
            <a:off x="952500" y="406400"/>
            <a:ext cx="11099800" cy="1702012"/>
          </a:xfrm>
          <a:prstGeom prst="rect">
            <a:avLst/>
          </a:prstGeom>
        </p:spPr>
        <p:txBody>
          <a:bodyPr/>
          <a:lstStyle>
            <a:lvl1pPr defTabSz="549148">
              <a:defRPr sz="4136"/>
            </a:lvl1pPr>
          </a:lstStyle>
          <a:p>
            <a:pPr/>
            <a:r>
              <a:t>DISTURBI DI CRESCITA DELL'AVAMBRACCIO - disco distale dell’ ulna -</a:t>
            </a:r>
          </a:p>
        </p:txBody>
      </p:sp>
      <p:sp>
        <p:nvSpPr>
          <p:cNvPr id="230" name="Prognosi…"/>
          <p:cNvSpPr txBox="1"/>
          <p:nvPr/>
        </p:nvSpPr>
        <p:spPr>
          <a:xfrm>
            <a:off x="103857" y="2514600"/>
            <a:ext cx="7170703" cy="4724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2300"/>
            </a:pPr>
            <a:r>
              <a:t>Prognosi</a:t>
            </a:r>
          </a:p>
          <a:p>
            <a:pPr algn="l">
              <a:defRPr sz="2300"/>
            </a:pPr>
            <a:r>
              <a:t>in relazione alla gravità</a:t>
            </a:r>
          </a:p>
          <a:p>
            <a:pPr algn="l">
              <a:defRPr sz="2300"/>
            </a:pPr>
          </a:p>
          <a:p>
            <a:pPr algn="l">
              <a:defRPr sz="2300"/>
            </a:pPr>
            <a:r>
              <a:t>Terapia</a:t>
            </a:r>
          </a:p>
          <a:p>
            <a:pPr algn="l">
              <a:defRPr sz="2300"/>
            </a:pPr>
            <a:r>
              <a:t>Chirurgica: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300"/>
            </a:pPr>
            <a:r>
              <a:t> Forme molto iniziali: scontinuazione dell'ulna ed epifisiodesi del radio.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300"/>
            </a:pPr>
            <a:r>
              <a:t> Forme avanzate (curvatura accentuata del radio): ostectomia del radio con asportazione di un cuneo d'osso con base corrispondente al punto di maggiore convessità, scontinuazione dell'ulna e fissazione dei monconi scontinuati del radio mediante fissatori esterni o placche con viti; apparato di Ilizarov.</a:t>
            </a:r>
          </a:p>
        </p:txBody>
      </p:sp>
      <p:pic>
        <p:nvPicPr>
          <p:cNvPr id="231" name="image.png" descr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071750" y="1803964"/>
            <a:ext cx="3833708" cy="7784819"/>
          </a:xfrm>
          <a:prstGeom prst="rect">
            <a:avLst/>
          </a:prstGeom>
          <a:ln w="12700">
            <a:miter lim="400000"/>
          </a:ln>
        </p:spPr>
      </p:pic>
      <p:pic>
        <p:nvPicPr>
          <p:cNvPr id="232" name="Immagine25.png" descr="Immagine25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400800" y="1801706"/>
            <a:ext cx="2763521" cy="795189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DISTURBI DI CRESCITA DELL'AVAMBRACCIO - disco prossimale del radio-"/>
          <p:cNvSpPr txBox="1"/>
          <p:nvPr>
            <p:ph type="title"/>
          </p:nvPr>
        </p:nvSpPr>
        <p:spPr>
          <a:xfrm>
            <a:off x="952500" y="406400"/>
            <a:ext cx="11099800" cy="1952273"/>
          </a:xfrm>
          <a:prstGeom prst="rect">
            <a:avLst/>
          </a:prstGeom>
        </p:spPr>
        <p:txBody>
          <a:bodyPr/>
          <a:lstStyle>
            <a:lvl1pPr defTabSz="549148">
              <a:defRPr sz="4136"/>
            </a:lvl1pPr>
          </a:lstStyle>
          <a:p>
            <a:pPr/>
            <a:r>
              <a:t>DISTURBI DI CRESCITA DELL'AVAMBRACCIO - disco prossimale del radio-</a:t>
            </a:r>
          </a:p>
        </p:txBody>
      </p:sp>
      <p:sp>
        <p:nvSpPr>
          <p:cNvPr id="235" name="Poco frequente. Conseguente a traumi.…"/>
          <p:cNvSpPr txBox="1"/>
          <p:nvPr/>
        </p:nvSpPr>
        <p:spPr>
          <a:xfrm>
            <a:off x="115146" y="2669821"/>
            <a:ext cx="4508783" cy="5384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2200"/>
            </a:pPr>
            <a:r>
              <a:t>Poco frequente. Conseguente a traumi.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ampliamento dello spazio articolare  omero-radiale e omero-ulnare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grave deformazione delle componenti articolari ed artrite secondaria.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più raramente 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accorciamento dell'arto di modesta entità 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(il disco contribuisce allo sviluppo in lunghezza del radio solo per il 30%; compensazione da parte del disco distale che si chiude più tardivamente).</a:t>
            </a:r>
          </a:p>
        </p:txBody>
      </p:sp>
      <p:pic>
        <p:nvPicPr>
          <p:cNvPr id="236" name="image.png" descr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967111" y="2725137"/>
            <a:ext cx="7886419" cy="616147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DISTURBI DI CRESCITA DELL'AVAMBRACCIO  - disco distale del radio-"/>
          <p:cNvSpPr txBox="1"/>
          <p:nvPr>
            <p:ph type="title"/>
          </p:nvPr>
        </p:nvSpPr>
        <p:spPr>
          <a:xfrm>
            <a:off x="952500" y="406400"/>
            <a:ext cx="11099800" cy="1752248"/>
          </a:xfrm>
          <a:prstGeom prst="rect">
            <a:avLst/>
          </a:prstGeom>
        </p:spPr>
        <p:txBody>
          <a:bodyPr/>
          <a:lstStyle>
            <a:lvl1pPr defTabSz="549148">
              <a:defRPr sz="4136"/>
            </a:lvl1pPr>
          </a:lstStyle>
          <a:p>
            <a:pPr/>
            <a:r>
              <a:t>DISTURBI DI CRESCITA DELL'AVAMBRACCIO  - disco distale del radio-</a:t>
            </a:r>
          </a:p>
        </p:txBody>
      </p:sp>
      <p:sp>
        <p:nvSpPr>
          <p:cNvPr id="239" name="Chiusura precoce del disco epifisario distale del radio…"/>
          <p:cNvSpPr txBox="1"/>
          <p:nvPr/>
        </p:nvSpPr>
        <p:spPr>
          <a:xfrm>
            <a:off x="151270" y="2552700"/>
            <a:ext cx="8193478" cy="6375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2200"/>
            </a:pPr>
            <a:r>
              <a:t>Chiusura precoce del disco epifisario distale del radio</a:t>
            </a:r>
          </a:p>
          <a:p>
            <a:pPr algn="l">
              <a:defRPr sz="2200"/>
            </a:pPr>
            <a:r>
              <a:t>Più frequente della chiusura precoce del disco prossimale. Conseguente a traumi</a:t>
            </a:r>
          </a:p>
          <a:p>
            <a:pPr algn="l">
              <a:defRPr sz="2200"/>
            </a:pPr>
          </a:p>
          <a:p>
            <a:pPr algn="l">
              <a:buClr>
                <a:srgbClr val="FFFF00"/>
              </a:buClr>
              <a:buSzPct val="100000"/>
              <a:buFont typeface="Arial"/>
              <a:buChar char="–"/>
              <a:defRPr sz="2200"/>
            </a:pPr>
            <a:r>
              <a:t> Salter tipo V: trauma alla porzione laterale della fisi, con conseguente ritardo di accrescimento asimmetrico.</a:t>
            </a:r>
          </a:p>
          <a:p>
            <a:pPr algn="l">
              <a:defRPr sz="2200"/>
            </a:pPr>
            <a:r>
              <a:t>Si verifica, pertanto: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accorciamento del radio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sublussazione distale della testa del radio 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sublussazione prossimale dell'ulna, 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valgismo carpico,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sublussazione craniale del carpo,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rotazione esterna della mano.</a:t>
            </a:r>
          </a:p>
          <a:p>
            <a:pPr algn="l">
              <a:buClr>
                <a:srgbClr val="FFFF00"/>
              </a:buClr>
              <a:buSzPct val="100000"/>
              <a:buFont typeface="Arial"/>
              <a:buChar char="–"/>
              <a:defRPr sz="2200"/>
            </a:pPr>
            <a:r>
              <a:t> Salter tipo V: trauma all'intera fisi, con conseguente ritardo di accrescimento simmetrico (meno frequente). </a:t>
            </a:r>
          </a:p>
          <a:p>
            <a:pPr algn="l">
              <a:buClr>
                <a:srgbClr val="FFFF00"/>
              </a:buClr>
              <a:buSzPct val="100000"/>
              <a:buFont typeface="Arial"/>
              <a:buChar char="–"/>
              <a:defRPr sz="2200"/>
            </a:pPr>
            <a:r>
              <a:t> Possono verificarsi (occasionalmente):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incurvamento posteriore di radio e ulna (recurvato);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varismo carpale;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rotazione interna della mano.</a:t>
            </a:r>
          </a:p>
        </p:txBody>
      </p:sp>
      <p:pic>
        <p:nvPicPr>
          <p:cNvPr id="240" name="image.png" descr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638649" y="2214879"/>
            <a:ext cx="2316481" cy="7373904"/>
          </a:xfrm>
          <a:prstGeom prst="rect">
            <a:avLst/>
          </a:prstGeom>
          <a:ln w="12700">
            <a:miter lim="400000"/>
          </a:ln>
        </p:spPr>
      </p:pic>
      <p:pic>
        <p:nvPicPr>
          <p:cNvPr id="241" name="image.png" descr="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344746" y="2214879"/>
            <a:ext cx="2151663" cy="74755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DISTURBI DI CRESCITA DELL'AVAMBRACCIO -  disco distale del radio -"/>
          <p:cNvSpPr txBox="1"/>
          <p:nvPr>
            <p:ph type="title"/>
          </p:nvPr>
        </p:nvSpPr>
        <p:spPr>
          <a:xfrm>
            <a:off x="952500" y="406400"/>
            <a:ext cx="11099800" cy="1702788"/>
          </a:xfrm>
          <a:prstGeom prst="rect">
            <a:avLst/>
          </a:prstGeom>
        </p:spPr>
        <p:txBody>
          <a:bodyPr/>
          <a:lstStyle>
            <a:lvl1pPr defTabSz="549148">
              <a:defRPr sz="4136"/>
            </a:lvl1pPr>
          </a:lstStyle>
          <a:p>
            <a:pPr/>
            <a:r>
              <a:t>DISTURBI DI CRESCITA DELL'AVAMBRACCIO -  disco distale del radio -</a:t>
            </a:r>
          </a:p>
        </p:txBody>
      </p:sp>
      <p:sp>
        <p:nvSpPr>
          <p:cNvPr id="244" name="Sintomatologia…"/>
          <p:cNvSpPr txBox="1"/>
          <p:nvPr/>
        </p:nvSpPr>
        <p:spPr>
          <a:xfrm>
            <a:off x="115146" y="2954584"/>
            <a:ext cx="7069103" cy="5054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2200"/>
            </a:pPr>
            <a:r>
              <a:t>Sintomatologia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Deformità dell'arto;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zoppia;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algia ai movimenti passivi del gomito;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algia ai movimenti passivi del carpo.</a:t>
            </a:r>
          </a:p>
          <a:p>
            <a:pPr algn="l">
              <a:buClr>
                <a:srgbClr val="FF3300"/>
              </a:buClr>
              <a:buSzPct val="100000"/>
              <a:buFont typeface="Arial"/>
              <a:buChar char="–"/>
              <a:defRPr sz="2200"/>
            </a:pPr>
          </a:p>
          <a:p>
            <a:pPr algn="l">
              <a:defRPr sz="2200"/>
            </a:pPr>
            <a:r>
              <a:t>Diagnosi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Clinica (deformità dell'arto).</a:t>
            </a:r>
          </a:p>
          <a:p>
            <a:pPr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Radiologica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dislocazione prossimale processo anconeo e incisura semilunare;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dislocazione faccetta articolare del radio dal processo coronoideo;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rimodellamento e sclerosi incisura trocleare; </a:t>
            </a:r>
          </a:p>
          <a:p>
            <a:pPr lvl="1" marL="228600" indent="0" algn="l">
              <a:buClr>
                <a:srgbClr val="FFFFFF"/>
              </a:buClr>
              <a:buSzPct val="100000"/>
              <a:buFont typeface="Arial"/>
              <a:buChar char="–"/>
              <a:defRPr sz="2200"/>
            </a:pPr>
            <a:r>
              <a:t> distacco processo coronoideo.</a:t>
            </a:r>
          </a:p>
        </p:txBody>
      </p:sp>
      <p:pic>
        <p:nvPicPr>
          <p:cNvPr id="245" name="image.png" descr="image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033564" y="2214879"/>
            <a:ext cx="2824481" cy="7439379"/>
          </a:xfrm>
          <a:prstGeom prst="rect">
            <a:avLst/>
          </a:prstGeom>
          <a:ln w="12700">
            <a:miter lim="400000"/>
          </a:ln>
        </p:spPr>
      </p:pic>
      <p:pic>
        <p:nvPicPr>
          <p:cNvPr id="246" name="image.png" descr="image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800426" y="2214879"/>
            <a:ext cx="3183468" cy="739874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DISTURBI DI CRESCITA DELL'AVAMBRACCIO - disco distale del radio -"/>
          <p:cNvSpPr txBox="1"/>
          <p:nvPr>
            <p:ph type="title"/>
          </p:nvPr>
        </p:nvSpPr>
        <p:spPr>
          <a:xfrm>
            <a:off x="952500" y="406400"/>
            <a:ext cx="11099800" cy="1611913"/>
          </a:xfrm>
          <a:prstGeom prst="rect">
            <a:avLst/>
          </a:prstGeom>
        </p:spPr>
        <p:txBody>
          <a:bodyPr/>
          <a:lstStyle>
            <a:lvl1pPr defTabSz="549148">
              <a:defRPr sz="4136"/>
            </a:lvl1pPr>
          </a:lstStyle>
          <a:p>
            <a:pPr/>
            <a:r>
              <a:t>DISTURBI DI CRESCITA DELL'AVAMBRACCIO - disco distale del radio -</a:t>
            </a:r>
          </a:p>
        </p:txBody>
      </p:sp>
      <p:sp>
        <p:nvSpPr>
          <p:cNvPr id="249" name="Prognosi…"/>
          <p:cNvSpPr txBox="1"/>
          <p:nvPr/>
        </p:nvSpPr>
        <p:spPr>
          <a:xfrm>
            <a:off x="212230" y="3028667"/>
            <a:ext cx="6452730" cy="3416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 sz="2400"/>
            </a:pPr>
            <a:r>
              <a:t>Prognosi</a:t>
            </a:r>
          </a:p>
          <a:p>
            <a:pPr algn="l">
              <a:defRPr sz="2400"/>
            </a:pPr>
            <a:r>
              <a:t>Favorevole nella maggior parte dei casi.</a:t>
            </a:r>
          </a:p>
          <a:p>
            <a:pPr algn="l">
              <a:defRPr sz="2400"/>
            </a:pPr>
          </a:p>
          <a:p>
            <a:pPr algn="l">
              <a:defRPr sz="2400"/>
            </a:pPr>
            <a:r>
              <a:t>Terapia</a:t>
            </a:r>
          </a:p>
          <a:p>
            <a:pPr algn="l">
              <a:defRPr sz="2400"/>
            </a:pPr>
            <a:r>
              <a:t>Chirurgica:</a:t>
            </a:r>
          </a:p>
          <a:p>
            <a:pPr algn="l">
              <a:defRPr sz="2400"/>
            </a:pPr>
            <a:r>
              <a:t>Ostectomia dell'ulna subito al di sotto del processo coronoideo, accorciamento del segmento scheletrico e fissazione con placca dei monconi; apparato di Ilizarov.</a:t>
            </a:r>
          </a:p>
        </p:txBody>
      </p:sp>
      <p:pic>
        <p:nvPicPr>
          <p:cNvPr id="250" name="image.pdf" descr="image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398737" y="1907822"/>
            <a:ext cx="5350934" cy="757710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Gradient">
  <a:themeElements>
    <a:clrScheme name="Gradient">
      <a:dk1>
        <a:srgbClr val="FF0000"/>
      </a:dk1>
      <a:lt1>
        <a:srgbClr val="FFFFFF"/>
      </a:lt1>
      <a:dk2>
        <a:srgbClr val="53585F"/>
      </a:dk2>
      <a:lt2>
        <a:srgbClr val="DCDEE0"/>
      </a:lt2>
      <a:accent1>
        <a:srgbClr val="0065C1"/>
      </a:accent1>
      <a:accent2>
        <a:srgbClr val="189B1A"/>
      </a:accent2>
      <a:accent3>
        <a:srgbClr val="008C91"/>
      </a:accent3>
      <a:accent4>
        <a:srgbClr val="5747C1"/>
      </a:accent4>
      <a:accent5>
        <a:srgbClr val="971817"/>
      </a:accent5>
      <a:accent6>
        <a:srgbClr val="BC8027"/>
      </a:accent6>
      <a:hlink>
        <a:srgbClr val="0000FF"/>
      </a:hlink>
      <a:folHlink>
        <a:srgbClr val="FF00FF"/>
      </a:folHlink>
    </a:clrScheme>
    <a:fontScheme name="Gradient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Gradien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76200" dist="0" dir="18900000">
              <a:srgbClr val="000000">
                <a:alpha val="80000"/>
              </a:srgbClr>
            </a:outerShdw>
          </a:effectLst>
        </a:effectStyle>
        <a:effectStyle>
          <a:effectLst>
            <a:outerShdw sx="100000" sy="100000" kx="0" ky="0" algn="b" rotWithShape="0" blurRad="76200" dist="0" dir="18900000">
              <a:srgbClr val="000000">
                <a:alpha val="80000"/>
              </a:srgbClr>
            </a:outerShdw>
          </a:effectLst>
        </a:effectStyle>
        <a:effectStyle>
          <a:effectLst>
            <a:outerShdw sx="100000" sy="100000" kx="0" ky="0" algn="b" rotWithShape="0" blurRad="76200" dist="0" dir="18900000">
              <a:srgbClr val="000000">
                <a:alpha val="8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chemeClr val="accent1"/>
            </a:gs>
            <a:gs pos="100000">
              <a:schemeClr val="accent1">
                <a:hueOff val="321132"/>
                <a:satOff val="-12043"/>
                <a:lumOff val="-7113"/>
              </a:schemeClr>
            </a:gs>
          </a:gsLst>
          <a:lin ang="5400000" scaled="0"/>
        </a:gradFill>
        <a:ln w="12700" cap="flat">
          <a:noFill/>
          <a:miter lim="400000"/>
        </a:ln>
        <a:effectLst>
          <a:outerShdw sx="100000" sy="100000" kx="0" ky="0" algn="b" rotWithShape="0" blurRad="76200" dist="0" dir="18900000">
            <a:srgbClr val="000000">
              <a:alpha val="8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>
              <a:outerShdw sx="100000" sy="100000" kx="0" ky="0" algn="b" rotWithShape="0" blurRad="25400" dist="23998" dir="2700000">
                <a:srgbClr val="000000">
                  <a:alpha val="31034"/>
                </a:srgbClr>
              </a:outerShdw>
            </a:effectLst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8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Gradient">
  <a:themeElements>
    <a:clrScheme name="Gradient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065C1"/>
      </a:accent1>
      <a:accent2>
        <a:srgbClr val="189B1A"/>
      </a:accent2>
      <a:accent3>
        <a:srgbClr val="008C91"/>
      </a:accent3>
      <a:accent4>
        <a:srgbClr val="5747C1"/>
      </a:accent4>
      <a:accent5>
        <a:srgbClr val="971817"/>
      </a:accent5>
      <a:accent6>
        <a:srgbClr val="BC8027"/>
      </a:accent6>
      <a:hlink>
        <a:srgbClr val="0000FF"/>
      </a:hlink>
      <a:folHlink>
        <a:srgbClr val="FF00FF"/>
      </a:folHlink>
    </a:clrScheme>
    <a:fontScheme name="Gradient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Gradien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76200" dist="0" dir="18900000">
              <a:srgbClr val="000000">
                <a:alpha val="80000"/>
              </a:srgbClr>
            </a:outerShdw>
          </a:effectLst>
        </a:effectStyle>
        <a:effectStyle>
          <a:effectLst>
            <a:outerShdw sx="100000" sy="100000" kx="0" ky="0" algn="b" rotWithShape="0" blurRad="76200" dist="0" dir="18900000">
              <a:srgbClr val="000000">
                <a:alpha val="80000"/>
              </a:srgbClr>
            </a:outerShdw>
          </a:effectLst>
        </a:effectStyle>
        <a:effectStyle>
          <a:effectLst>
            <a:outerShdw sx="100000" sy="100000" kx="0" ky="0" algn="b" rotWithShape="0" blurRad="76200" dist="0" dir="18900000">
              <a:srgbClr val="000000">
                <a:alpha val="8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chemeClr val="accent1"/>
            </a:gs>
            <a:gs pos="100000">
              <a:schemeClr val="accent1">
                <a:hueOff val="321132"/>
                <a:satOff val="-12043"/>
                <a:lumOff val="-7113"/>
              </a:schemeClr>
            </a:gs>
          </a:gsLst>
          <a:lin ang="5400000" scaled="0"/>
        </a:gradFill>
        <a:ln w="12700" cap="flat">
          <a:noFill/>
          <a:miter lim="400000"/>
        </a:ln>
        <a:effectLst>
          <a:outerShdw sx="100000" sy="100000" kx="0" ky="0" algn="b" rotWithShape="0" blurRad="76200" dist="0" dir="18900000">
            <a:srgbClr val="000000">
              <a:alpha val="8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>
              <a:outerShdw sx="100000" sy="100000" kx="0" ky="0" algn="b" rotWithShape="0" blurRad="25400" dist="23998" dir="2700000">
                <a:srgbClr val="000000">
                  <a:alpha val="31034"/>
                </a:srgbClr>
              </a:outerShdw>
            </a:effectLst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8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