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64" r:id="rId4"/>
  </p:sldMasterIdLst>
  <p:notesMasterIdLst>
    <p:notesMasterId r:id="rId25"/>
  </p:notesMasterIdLst>
  <p:sldIdLst>
    <p:sldId id="256" r:id="rId5"/>
    <p:sldId id="350" r:id="rId6"/>
    <p:sldId id="381" r:id="rId7"/>
    <p:sldId id="367" r:id="rId8"/>
    <p:sldId id="380" r:id="rId9"/>
    <p:sldId id="368" r:id="rId10"/>
    <p:sldId id="382" r:id="rId11"/>
    <p:sldId id="373" r:id="rId12"/>
    <p:sldId id="384" r:id="rId13"/>
    <p:sldId id="383" r:id="rId14"/>
    <p:sldId id="378" r:id="rId15"/>
    <p:sldId id="385" r:id="rId16"/>
    <p:sldId id="371" r:id="rId17"/>
    <p:sldId id="375" r:id="rId18"/>
    <p:sldId id="379" r:id="rId19"/>
    <p:sldId id="372" r:id="rId20"/>
    <p:sldId id="369" r:id="rId21"/>
    <p:sldId id="376" r:id="rId22"/>
    <p:sldId id="370" r:id="rId23"/>
    <p:sldId id="374" r:id="rId2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FF00"/>
    <a:srgbClr val="993300"/>
    <a:srgbClr val="0066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8A9D16-3A4F-4E96-983B-0303A07FEAF3}" v="38" dt="2020-03-19T09:26:04.6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38" autoAdjust="0"/>
    <p:restoredTop sz="94660" autoAdjust="0"/>
  </p:normalViewPr>
  <p:slideViewPr>
    <p:cSldViewPr>
      <p:cViewPr varScale="1">
        <p:scale>
          <a:sx n="82" d="100"/>
          <a:sy n="82" d="100"/>
        </p:scale>
        <p:origin x="14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9FB1E6BD-691F-46D7-BDF4-F9837A3D06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F18D178-C159-4268-85BD-F00FF7CF838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36516A2-9E24-4D8F-8752-B29C35B75652}" type="datetimeFigureOut">
              <a:rPr lang="it-IT"/>
              <a:pPr>
                <a:defRPr/>
              </a:pPr>
              <a:t>20/03/2020</a:t>
            </a:fld>
            <a:endParaRPr lang="it-IT"/>
          </a:p>
        </p:txBody>
      </p:sp>
      <p:sp>
        <p:nvSpPr>
          <p:cNvPr id="4" name="Segnaposto immagine diapositiva 3">
            <a:extLst>
              <a:ext uri="{FF2B5EF4-FFF2-40B4-BE49-F238E27FC236}">
                <a16:creationId xmlns:a16="http://schemas.microsoft.com/office/drawing/2014/main" id="{31141D32-1FE2-4EB3-9A86-DB84033E858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>
            <a:extLst>
              <a:ext uri="{FF2B5EF4-FFF2-40B4-BE49-F238E27FC236}">
                <a16:creationId xmlns:a16="http://schemas.microsoft.com/office/drawing/2014/main" id="{15AB0A11-892F-416C-84A6-8F6646972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9540A5E-C7E9-4726-BBBF-0940C2A709F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8DD1D95-F7AD-441F-8692-895AD95DD0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CC7D0BB-5733-4201-8DE7-E09774E7E42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D4589-8911-42B2-A475-D6EE4B3CA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825F9-7DAF-40F6-926B-C238A66CD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250A7E-D6DC-4EC8-8AD5-7A74E397A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14D07-09C1-4F1D-AD28-FA72F880E84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204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D2E93-A254-41EB-AD7A-A50AD3C4F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68B708-6C2F-4CF7-9E7C-D01EFE206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6E03D-0CB3-4689-86A3-141B8339E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7EF49-C62E-4C4F-82F8-C89A2283EBF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0148523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67CA0E-F288-447F-9A6B-91E49DA90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ACE67-A39A-44C6-8EC8-B718DB835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3A765-7890-4132-9ACF-46D8CAE33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E21DD-586B-4644-B0DD-01EA825E283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7927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F23DE03-7B2D-4F9E-9EB3-74B5ECF54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D308CC-18B0-4756-AE7F-AA6B62510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AE48FE6-C9C4-4D96-B0D8-43BE80CB7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A0D8D-F224-4120-9412-A0E46675FB2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65144828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F83F0AD-6144-44C8-9D60-B84575F44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461665F-C6A2-4675-916E-9359180DE0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44B60D-149D-4F71-808A-CA75EFCF7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C6FA3-0A2F-40DF-A9B9-846A99994CB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71753403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52749C7-EB4D-4F42-9D18-2ADB18707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246FD25-8F68-4AC4-980E-6CC66D256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F5632F8-3B42-4CAC-8995-ACFB3CF33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54FAD-F20B-4280-BD12-196EB8E5AC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69440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08CF78C-B802-4B0E-949F-17A767AF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DCF13CF-A6ED-4B20-AC12-B26B72A92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06307AC-AE00-4908-A7D3-0F942773B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FBF95-7E16-4E0F-83CC-E2B5C63EF5A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66707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DD21D0A-603E-42E1-AEA9-B8B57DCB7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D00DAF1-7866-4E1D-878E-4A41FAEBC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704736E-37C8-466B-A4F2-3366F6AFB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4B71A-78A9-4849-B509-EB0615EF81C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3181003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it-IT" noProof="0"/>
              <a:t>Fare clic sull'icona per inserire un'immagine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3C30904-ADCB-44C9-837C-EF8E81443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3500CD8-0835-4833-BE3C-9F24F3E34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752681-3C1E-4D34-92A6-D32BE50A1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14941-120A-4266-BD8D-738BB441773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94828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778D64-2D37-489F-924A-19F7A54BD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02C06F-FD92-4269-9D82-9D5E8A4EC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23B293-4A67-4E9A-8AD3-C13EBB2F2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BD41D-00FD-4013-B5F4-F070F0E23A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01793223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BE8D1-2D46-4E9D-BFBA-0A88627C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57201-FFAE-4808-B272-D82CCC9CE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F047D0-A454-4A82-844E-0588B0D29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23CB8-467F-4FEC-8BA1-8F2772D775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45178224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757B08F-EB2B-4185-AF9A-8D1F514519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33413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  <a:endParaRPr lang="en-US" altLang="it-IT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920194F-F8BF-4D24-84BC-B6C98882B8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33413" y="1828800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  <a:endParaRPr lang="en-US" alt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5067EE-C570-4AD6-904F-7D757929CC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825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7E369-8192-416C-9D65-A9BF46B41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825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667A2-35B4-4A6D-AFFA-747AD7EFB0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62713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611B8E3-106E-4FBD-B777-D54F6BDFC14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5" r:id="rId1"/>
    <p:sldLayoutId id="2147484266" r:id="rId2"/>
    <p:sldLayoutId id="2147484267" r:id="rId3"/>
    <p:sldLayoutId id="2147484268" r:id="rId4"/>
    <p:sldLayoutId id="2147484269" r:id="rId5"/>
    <p:sldLayoutId id="2147484270" r:id="rId6"/>
    <p:sldLayoutId id="2147484271" r:id="rId7"/>
    <p:sldLayoutId id="2147484272" r:id="rId8"/>
    <p:sldLayoutId id="2147484273" r:id="rId9"/>
    <p:sldLayoutId id="2147484274" r:id="rId10"/>
    <p:sldLayoutId id="2147484275" r:id="rId11"/>
  </p:sldLayoutIdLst>
  <p:hf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esok.org/npg/nioshdbs/calc.htm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10BFE3AC-657D-4C78-8C50-9E450E4F3E1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1412875"/>
            <a:ext cx="7772400" cy="2979738"/>
          </a:xfrm>
        </p:spPr>
        <p:txBody>
          <a:bodyPr/>
          <a:lstStyle/>
          <a:p>
            <a:pPr eaLnBrk="1" hangingPunct="1"/>
            <a:r>
              <a:rPr lang="it-IT" altLang="it-IT" sz="2400"/>
              <a:t>Corso di </a:t>
            </a:r>
            <a:br>
              <a:rPr lang="it-IT" altLang="it-IT" sz="2400"/>
            </a:br>
            <a:r>
              <a:rPr lang="it-IT" altLang="it-IT" sz="2400"/>
              <a:t>Monitoraggio di inquinanti nell’ambiente</a:t>
            </a:r>
            <a:br>
              <a:rPr lang="it-IT" altLang="it-IT" sz="2400"/>
            </a:br>
            <a:br>
              <a:rPr lang="it-IT" altLang="it-IT" sz="2400"/>
            </a:br>
            <a:br>
              <a:rPr lang="it-IT" altLang="it-IT" sz="2400"/>
            </a:br>
            <a:r>
              <a:rPr lang="it-IT" altLang="it-IT" sz="4400" b="1">
                <a:solidFill>
                  <a:srgbClr val="FF0000"/>
                </a:solidFill>
              </a:rPr>
              <a:t>Concentrazione</a:t>
            </a:r>
            <a:br>
              <a:rPr lang="it-IT" altLang="it-IT" sz="2400"/>
            </a:br>
            <a:br>
              <a:rPr lang="it-IT" altLang="it-IT" sz="2400"/>
            </a:br>
            <a:r>
              <a:rPr lang="it-IT" altLang="it-IT" sz="2400"/>
              <a:t>Fabio Murena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2">
            <a:extLst>
              <a:ext uri="{FF2B5EF4-FFF2-40B4-BE49-F238E27FC236}">
                <a16:creationId xmlns:a16="http://schemas.microsoft.com/office/drawing/2014/main" id="{99A5E4FC-2398-4BA7-8D8B-E923B44A947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41338" y="26988"/>
            <a:ext cx="7772400" cy="792162"/>
          </a:xfrm>
        </p:spPr>
        <p:txBody>
          <a:bodyPr rtlCol="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altLang="it-IT" sz="4400" b="1" kern="0" dirty="0">
                <a:solidFill>
                  <a:srgbClr val="FF0000"/>
                </a:solidFill>
              </a:rPr>
              <a:t>Concentrazione</a:t>
            </a:r>
          </a:p>
        </p:txBody>
      </p:sp>
      <p:sp>
        <p:nvSpPr>
          <p:cNvPr id="4099" name="Text Box 3">
            <a:extLst>
              <a:ext uri="{FF2B5EF4-FFF2-40B4-BE49-F238E27FC236}">
                <a16:creationId xmlns:a16="http://schemas.microsoft.com/office/drawing/2014/main" id="{058AA111-B0D5-4C67-8523-3C68DA95D3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222375"/>
            <a:ext cx="84804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it-IT" altLang="it-IT" sz="2400" i="1">
                <a:solidFill>
                  <a:schemeClr val="tx2"/>
                </a:solidFill>
                <a:latin typeface="Arial" panose="020B0604020202020204" pitchFamily="34" charset="0"/>
              </a:rPr>
              <a:t>E’ la misura della quantità specifica di una specie chimica (i) in una fase (t)</a:t>
            </a:r>
            <a:endParaRPr lang="it-IT" altLang="it-IT" sz="2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4100" name="Rectangle 36">
            <a:extLst>
              <a:ext uri="{FF2B5EF4-FFF2-40B4-BE49-F238E27FC236}">
                <a16:creationId xmlns:a16="http://schemas.microsoft.com/office/drawing/2014/main" id="{E2D6D21E-80A0-498F-98CB-A8E409908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0" y="2020888"/>
            <a:ext cx="42275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u="sng">
                <a:solidFill>
                  <a:schemeClr val="tx2"/>
                </a:solidFill>
                <a:latin typeface="Arial" panose="020B0604020202020204" pitchFamily="34" charset="0"/>
              </a:rPr>
              <a:t>Concentrazione di massa di i</a:t>
            </a:r>
          </a:p>
        </p:txBody>
      </p:sp>
      <p:sp>
        <p:nvSpPr>
          <p:cNvPr id="4101" name="Rectangle 36">
            <a:extLst>
              <a:ext uri="{FF2B5EF4-FFF2-40B4-BE49-F238E27FC236}">
                <a16:creationId xmlns:a16="http://schemas.microsoft.com/office/drawing/2014/main" id="{C008BCC9-1FB5-4FD0-890C-0CC09C726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4650" y="3125788"/>
            <a:ext cx="47498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udm 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g/m</a:t>
            </a:r>
            <a:r>
              <a:rPr lang="it-IT" altLang="it-IT" sz="2400" baseline="300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; mg/m</a:t>
            </a:r>
            <a:r>
              <a:rPr lang="it-IT" altLang="it-IT" sz="2400" baseline="300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; </a:t>
            </a:r>
            <a:r>
              <a:rPr lang="it-IT" altLang="it-IT" sz="2400">
                <a:solidFill>
                  <a:schemeClr val="tx2"/>
                </a:solidFill>
                <a:latin typeface="Symbol" panose="05050102010706020507" pitchFamily="18" charset="2"/>
              </a:rPr>
              <a:t>m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g/m</a:t>
            </a:r>
            <a:r>
              <a:rPr lang="it-IT" altLang="it-IT" sz="2400" baseline="30000">
                <a:solidFill>
                  <a:schemeClr val="tx2"/>
                </a:solidFill>
                <a:latin typeface="Arial" panose="020B0604020202020204" pitchFamily="34" charset="0"/>
              </a:rPr>
              <a:t>3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; g/L</a:t>
            </a:r>
            <a:endParaRPr lang="it-IT" altLang="it-IT" sz="2400" baseline="30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" name="Rectangle 36">
            <a:extLst>
              <a:ext uri="{FF2B5EF4-FFF2-40B4-BE49-F238E27FC236}">
                <a16:creationId xmlns:a16="http://schemas.microsoft.com/office/drawing/2014/main" id="{AEA9CBE2-A719-4513-83CA-8F0067207C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075" y="3933825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u="sng">
                <a:solidFill>
                  <a:schemeClr val="tx2"/>
                </a:solidFill>
                <a:latin typeface="Arial" panose="020B0604020202020204" pitchFamily="34" charset="0"/>
              </a:rPr>
              <a:t>Concentrazione molare</a:t>
            </a:r>
          </a:p>
        </p:txBody>
      </p:sp>
      <p:sp>
        <p:nvSpPr>
          <p:cNvPr id="4103" name="Rectangle 36">
            <a:extLst>
              <a:ext uri="{FF2B5EF4-FFF2-40B4-BE49-F238E27FC236}">
                <a16:creationId xmlns:a16="http://schemas.microsoft.com/office/drawing/2014/main" id="{BC554B6A-3BA2-4A26-AD39-DD7C4CAF7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2350" y="5311775"/>
            <a:ext cx="3311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udm 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gmoli/L = M</a:t>
            </a:r>
            <a:endParaRPr lang="it-IT" altLang="it-IT" sz="2400" baseline="-25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4104" name="CasellaDiTesto 3">
            <a:extLst>
              <a:ext uri="{FF2B5EF4-FFF2-40B4-BE49-F238E27FC236}">
                <a16:creationId xmlns:a16="http://schemas.microsoft.com/office/drawing/2014/main" id="{C44030B3-9B10-4067-930B-0B59DAF0A2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5363" y="2160588"/>
            <a:ext cx="35083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800"/>
              <a:t>Massa di i nel volume V della fase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7805642-CBF1-4B9A-8A39-78400ACABF8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23528" y="2920240"/>
            <a:ext cx="2088232" cy="753796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4E07E431-72C0-4A1C-A79C-661A5FA55C9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23528" y="4935446"/>
            <a:ext cx="2088232" cy="75379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4107" name="CasellaDiTesto 20">
            <a:extLst>
              <a:ext uri="{FF2B5EF4-FFF2-40B4-BE49-F238E27FC236}">
                <a16:creationId xmlns:a16="http://schemas.microsoft.com/office/drawing/2014/main" id="{1199771F-1E4A-44DF-B6F5-D416432A8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1400" y="4521200"/>
            <a:ext cx="35083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800"/>
              <a:t>Moli di i nel volume V della fase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2">
            <a:extLst>
              <a:ext uri="{FF2B5EF4-FFF2-40B4-BE49-F238E27FC236}">
                <a16:creationId xmlns:a16="http://schemas.microsoft.com/office/drawing/2014/main" id="{2257DCE2-E237-427B-954B-04B7E3F6AAF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41338" y="26988"/>
            <a:ext cx="7772400" cy="792162"/>
          </a:xfrm>
        </p:spPr>
        <p:txBody>
          <a:bodyPr rtlCol="0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altLang="it-IT" sz="4400" b="1" kern="0" dirty="0">
                <a:solidFill>
                  <a:srgbClr val="FF0000"/>
                </a:solidFill>
              </a:rPr>
              <a:t>Concentrazione: domanda</a:t>
            </a:r>
          </a:p>
        </p:txBody>
      </p:sp>
      <p:sp>
        <p:nvSpPr>
          <p:cNvPr id="5123" name="Text Box 3">
            <a:extLst>
              <a:ext uri="{FF2B5EF4-FFF2-40B4-BE49-F238E27FC236}">
                <a16:creationId xmlns:a16="http://schemas.microsoft.com/office/drawing/2014/main" id="{3A96F101-B809-49B2-9F4A-79C31DFA9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" y="960438"/>
            <a:ext cx="8480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 dirty="0">
                <a:solidFill>
                  <a:schemeClr val="tx2"/>
                </a:solidFill>
                <a:latin typeface="Arial" panose="020B0604020202020204" pitchFamily="34" charset="0"/>
              </a:rPr>
              <a:t>Se in una stanza di 20 mq e altezza 2 m ci sono 5 g di CO quale è la concentrazione di CO?</a:t>
            </a:r>
          </a:p>
          <a:p>
            <a:pPr eaLnBrk="1" hangingPunct="1"/>
            <a:r>
              <a:rPr lang="it-IT" altLang="it-IT" sz="2400" i="1" dirty="0">
                <a:solidFill>
                  <a:schemeClr val="tx2"/>
                </a:solidFill>
                <a:latin typeface="Arial" panose="020B0604020202020204" pitchFamily="34" charset="0"/>
              </a:rPr>
              <a:t>Quanti g di CO ci sono per L?</a:t>
            </a:r>
            <a:endParaRPr lang="it-IT" altLang="it-IT" sz="24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5124" name="CasellaDiTesto 1">
            <a:extLst>
              <a:ext uri="{FF2B5EF4-FFF2-40B4-BE49-F238E27FC236}">
                <a16:creationId xmlns:a16="http://schemas.microsoft.com/office/drawing/2014/main" id="{D780ACD1-2B49-47C5-8A70-15DEF97B9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2436813"/>
            <a:ext cx="28575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800">
                <a:latin typeface="Cambria Math" panose="02040503050406030204" pitchFamily="18" charset="0"/>
                <a:ea typeface="Cambria Math" panose="02040503050406030204" pitchFamily="18" charset="0"/>
                <a:cs typeface="Cambria Math" panose="02040503050406030204" pitchFamily="18" charset="0"/>
              </a:rPr>
              <a:t>V</a:t>
            </a:r>
            <a:r>
              <a:rPr lang="it-IT" altLang="it-IT" sz="2800" baseline="-25000">
                <a:latin typeface="Cambria Math" panose="02040503050406030204" pitchFamily="18" charset="0"/>
                <a:ea typeface="Cambria Math" panose="02040503050406030204" pitchFamily="18" charset="0"/>
                <a:cs typeface="Cambria Math" panose="02040503050406030204" pitchFamily="18" charset="0"/>
              </a:rPr>
              <a:t>t</a:t>
            </a:r>
            <a:r>
              <a:rPr lang="it-IT" altLang="it-IT" sz="2800">
                <a:latin typeface="Cambria Math" panose="02040503050406030204" pitchFamily="18" charset="0"/>
                <a:ea typeface="Cambria Math" panose="02040503050406030204" pitchFamily="18" charset="0"/>
                <a:cs typeface="Cambria Math" panose="02040503050406030204" pitchFamily="18" charset="0"/>
              </a:rPr>
              <a:t>=20 x 2 = 40 m</a:t>
            </a:r>
            <a:r>
              <a:rPr lang="it-IT" altLang="it-IT" sz="2800" baseline="30000">
                <a:latin typeface="Cambria Math" panose="02040503050406030204" pitchFamily="18" charset="0"/>
                <a:ea typeface="Cambria Math" panose="02040503050406030204" pitchFamily="18" charset="0"/>
                <a:cs typeface="Cambria Math" panose="02040503050406030204" pitchFamily="18" charset="0"/>
              </a:rPr>
              <a:t>3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7CDC41E6-8EE8-40FB-9F2E-5AF9A18292E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323322" y="3213556"/>
            <a:ext cx="1497461" cy="4308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5126" name="CasellaDiTesto 4">
            <a:extLst>
              <a:ext uri="{FF2B5EF4-FFF2-40B4-BE49-F238E27FC236}">
                <a16:creationId xmlns:a16="http://schemas.microsoft.com/office/drawing/2014/main" id="{09518C89-9D56-4C26-90F7-A7A1E0A92F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2436813"/>
            <a:ext cx="33131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Volume totale della fase </a:t>
            </a:r>
          </a:p>
        </p:txBody>
      </p:sp>
      <p:sp>
        <p:nvSpPr>
          <p:cNvPr id="5127" name="CasellaDiTesto 19">
            <a:extLst>
              <a:ext uri="{FF2B5EF4-FFF2-40B4-BE49-F238E27FC236}">
                <a16:creationId xmlns:a16="http://schemas.microsoft.com/office/drawing/2014/main" id="{012B8E6C-B706-4C0E-BE46-AFD4D5169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25" y="3244850"/>
            <a:ext cx="3313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Massa della specie i = CO 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23C34D1C-6E83-4EC3-8C57-AAB351BB83F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55576" y="3952397"/>
            <a:ext cx="7832657" cy="671081"/>
          </a:xfrm>
          <a:prstGeom prst="rect">
            <a:avLst/>
          </a:prstGeom>
          <a:blipFill>
            <a:blip r:embed="rId3"/>
            <a:stretch>
              <a:fillRect t="-909" b="-11818"/>
            </a:stretch>
          </a:blipFill>
        </p:spPr>
        <p:txBody>
          <a:bodyPr/>
          <a:lstStyle/>
          <a:p>
            <a:pPr>
              <a:defRPr/>
            </a:pPr>
            <a:r>
              <a:rPr lang="it-IT" dirty="0">
                <a:noFill/>
              </a:rPr>
              <a:t> 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111596EC-F8B3-4DCE-B42B-741C75E3478B}"/>
              </a:ext>
            </a:extLst>
          </p:cNvPr>
          <p:cNvSpPr txBox="1"/>
          <p:nvPr/>
        </p:nvSpPr>
        <p:spPr>
          <a:xfrm>
            <a:off x="2056016" y="5085184"/>
            <a:ext cx="523177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E’ la concentrazione media nella stanza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1">
            <a:extLst>
              <a:ext uri="{FF2B5EF4-FFF2-40B4-BE49-F238E27FC236}">
                <a16:creationId xmlns:a16="http://schemas.microsoft.com/office/drawing/2014/main" id="{CF7029E8-7940-4EE7-A3F2-B5F1A3DF2379}"/>
              </a:ext>
            </a:extLst>
          </p:cNvPr>
          <p:cNvSpPr/>
          <p:nvPr/>
        </p:nvSpPr>
        <p:spPr>
          <a:xfrm>
            <a:off x="179388" y="2924175"/>
            <a:ext cx="8353425" cy="7937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>
              <a:solidFill>
                <a:schemeClr val="tx1"/>
              </a:solidFill>
            </a:endParaRPr>
          </a:p>
        </p:txBody>
      </p:sp>
      <p:sp>
        <p:nvSpPr>
          <p:cNvPr id="6147" name="Rectangle 36">
            <a:extLst>
              <a:ext uri="{FF2B5EF4-FFF2-40B4-BE49-F238E27FC236}">
                <a16:creationId xmlns:a16="http://schemas.microsoft.com/office/drawing/2014/main" id="{4779BC55-495E-453E-B40D-FBC7028F25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057275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Concentrazione di massa</a:t>
            </a:r>
          </a:p>
        </p:txBody>
      </p:sp>
      <p:sp>
        <p:nvSpPr>
          <p:cNvPr id="6148" name="Rectangle 36">
            <a:extLst>
              <a:ext uri="{FF2B5EF4-FFF2-40B4-BE49-F238E27FC236}">
                <a16:creationId xmlns:a16="http://schemas.microsoft.com/office/drawing/2014/main" id="{3A3AEE4B-64D5-427D-A80A-7F47CB8DA2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9388" y="1057275"/>
            <a:ext cx="1584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 C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= m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/V</a:t>
            </a:r>
            <a:r>
              <a:rPr lang="it-IT" altLang="it-IT" sz="2400" baseline="-25000">
                <a:latin typeface="Arial" panose="020B0604020202020204" pitchFamily="34" charset="0"/>
              </a:rPr>
              <a:t>t</a:t>
            </a:r>
          </a:p>
        </p:txBody>
      </p:sp>
      <p:sp>
        <p:nvSpPr>
          <p:cNvPr id="6149" name="Rectangle 36">
            <a:extLst>
              <a:ext uri="{FF2B5EF4-FFF2-40B4-BE49-F238E27FC236}">
                <a16:creationId xmlns:a16="http://schemas.microsoft.com/office/drawing/2014/main" id="{239AA28E-6AC5-45E3-B49C-68667498C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6550" y="1057275"/>
            <a:ext cx="14017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 </a:t>
            </a:r>
            <a:r>
              <a:rPr lang="it-IT" altLang="it-IT" sz="2400">
                <a:latin typeface="Symbol" panose="05050102010706020507" pitchFamily="18" charset="2"/>
              </a:rPr>
              <a:t>S</a:t>
            </a:r>
            <a:r>
              <a:rPr lang="it-IT" altLang="it-IT" sz="2400">
                <a:latin typeface="Arial" panose="020B0604020202020204" pitchFamily="34" charset="0"/>
              </a:rPr>
              <a:t>C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= </a:t>
            </a:r>
            <a:r>
              <a:rPr lang="it-IT" altLang="it-IT" sz="2400">
                <a:latin typeface="Symbol" panose="05050102010706020507" pitchFamily="18" charset="2"/>
              </a:rPr>
              <a:t>r</a:t>
            </a:r>
            <a:endParaRPr lang="it-IT" altLang="it-IT" sz="2400" baseline="-25000">
              <a:latin typeface="Arial" panose="020B0604020202020204" pitchFamily="34" charset="0"/>
            </a:endParaRPr>
          </a:p>
        </p:txBody>
      </p:sp>
      <p:sp>
        <p:nvSpPr>
          <p:cNvPr id="6150" name="Rectangle 36">
            <a:extLst>
              <a:ext uri="{FF2B5EF4-FFF2-40B4-BE49-F238E27FC236}">
                <a16:creationId xmlns:a16="http://schemas.microsoft.com/office/drawing/2014/main" id="{14C73957-33DB-4287-8045-D4FEB5D157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1057275"/>
            <a:ext cx="25558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Densità di massa della fase</a:t>
            </a:r>
          </a:p>
        </p:txBody>
      </p:sp>
      <p:sp>
        <p:nvSpPr>
          <p:cNvPr id="6151" name="Rectangle 36">
            <a:extLst>
              <a:ext uri="{FF2B5EF4-FFF2-40B4-BE49-F238E27FC236}">
                <a16:creationId xmlns:a16="http://schemas.microsoft.com/office/drawing/2014/main" id="{0E4012D5-8EBA-4E8B-9166-E6C6102B6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63" y="1908175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Concentrazione molare</a:t>
            </a:r>
          </a:p>
        </p:txBody>
      </p:sp>
      <p:sp>
        <p:nvSpPr>
          <p:cNvPr id="6152" name="Rectangle 36">
            <a:extLst>
              <a:ext uri="{FF2B5EF4-FFF2-40B4-BE49-F238E27FC236}">
                <a16:creationId xmlns:a16="http://schemas.microsoft.com/office/drawing/2014/main" id="{17AD50CB-8018-4D83-936B-EC9BB836EE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3213" y="1887538"/>
            <a:ext cx="16192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 c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= n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/V</a:t>
            </a:r>
            <a:r>
              <a:rPr lang="it-IT" altLang="it-IT" sz="2400" baseline="-25000">
                <a:latin typeface="Arial" panose="020B0604020202020204" pitchFamily="34" charset="0"/>
              </a:rPr>
              <a:t>t</a:t>
            </a:r>
          </a:p>
        </p:txBody>
      </p:sp>
      <p:sp>
        <p:nvSpPr>
          <p:cNvPr id="6153" name="Rectangle 36">
            <a:extLst>
              <a:ext uri="{FF2B5EF4-FFF2-40B4-BE49-F238E27FC236}">
                <a16:creationId xmlns:a16="http://schemas.microsoft.com/office/drawing/2014/main" id="{88C06653-F580-49D4-A154-215C2EE7B7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717925"/>
            <a:ext cx="64087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>
                <a:latin typeface="Arial" panose="020B0604020202020204" pitchFamily="34" charset="0"/>
              </a:rPr>
              <a:t>1 gmole di i = massa di i in g pari al PM</a:t>
            </a:r>
            <a:r>
              <a:rPr lang="it-IT" altLang="it-IT" baseline="-25000">
                <a:latin typeface="Arial" panose="020B0604020202020204" pitchFamily="34" charset="0"/>
              </a:rPr>
              <a:t>i</a:t>
            </a:r>
          </a:p>
        </p:txBody>
      </p:sp>
      <p:sp>
        <p:nvSpPr>
          <p:cNvPr id="6154" name="Rectangle 36">
            <a:extLst>
              <a:ext uri="{FF2B5EF4-FFF2-40B4-BE49-F238E27FC236}">
                <a16:creationId xmlns:a16="http://schemas.microsoft.com/office/drawing/2014/main" id="{3AD666BD-7B54-4B4E-93BE-D6C6EB33B8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4294188"/>
            <a:ext cx="64087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>
                <a:latin typeface="Arial" panose="020B0604020202020204" pitchFamily="34" charset="0"/>
              </a:rPr>
              <a:t>1 gmole di i = un N (Numero di Avogadro) di molecole di i</a:t>
            </a:r>
            <a:endParaRPr lang="it-IT" altLang="it-IT" baseline="-25000">
              <a:latin typeface="Arial" panose="020B0604020202020204" pitchFamily="34" charset="0"/>
            </a:endParaRPr>
          </a:p>
        </p:txBody>
      </p:sp>
      <p:sp>
        <p:nvSpPr>
          <p:cNvPr id="6155" name="Rectangle 36">
            <a:extLst>
              <a:ext uri="{FF2B5EF4-FFF2-40B4-BE49-F238E27FC236}">
                <a16:creationId xmlns:a16="http://schemas.microsoft.com/office/drawing/2014/main" id="{FD610D7C-FAEF-4C29-9720-73B42B67E3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4870450"/>
            <a:ext cx="29527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>
                <a:latin typeface="Arial" panose="020B0604020202020204" pitchFamily="34" charset="0"/>
              </a:rPr>
              <a:t>N = 6.023 x 10</a:t>
            </a:r>
            <a:r>
              <a:rPr lang="it-IT" altLang="it-IT" baseline="30000">
                <a:latin typeface="Arial" panose="020B0604020202020204" pitchFamily="34" charset="0"/>
              </a:rPr>
              <a:t>23</a:t>
            </a:r>
            <a:r>
              <a:rPr lang="it-IT" altLang="it-IT">
                <a:latin typeface="Arial" panose="020B0604020202020204" pitchFamily="34" charset="0"/>
              </a:rPr>
              <a:t> = g/u.m.a.</a:t>
            </a:r>
            <a:endParaRPr lang="it-IT" altLang="it-IT" baseline="-25000">
              <a:latin typeface="Arial" panose="020B0604020202020204" pitchFamily="34" charset="0"/>
            </a:endParaRPr>
          </a:p>
        </p:txBody>
      </p:sp>
      <p:sp>
        <p:nvSpPr>
          <p:cNvPr id="6156" name="Rectangle 36">
            <a:extLst>
              <a:ext uri="{FF2B5EF4-FFF2-40B4-BE49-F238E27FC236}">
                <a16:creationId xmlns:a16="http://schemas.microsoft.com/office/drawing/2014/main" id="{96F299B2-9D76-4916-99BB-A07F80E51A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3713" y="1844675"/>
            <a:ext cx="10144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Symbol" panose="05050102010706020507" pitchFamily="18" charset="2"/>
              </a:rPr>
              <a:t>S</a:t>
            </a:r>
            <a:r>
              <a:rPr lang="it-IT" altLang="it-IT" sz="2400">
                <a:latin typeface="Arial" panose="020B0604020202020204" pitchFamily="34" charset="0"/>
              </a:rPr>
              <a:t>c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= c</a:t>
            </a:r>
            <a:endParaRPr lang="it-IT" altLang="it-IT" sz="2400" baseline="-25000"/>
          </a:p>
        </p:txBody>
      </p:sp>
      <p:sp>
        <p:nvSpPr>
          <p:cNvPr id="6157" name="Rectangle 36">
            <a:extLst>
              <a:ext uri="{FF2B5EF4-FFF2-40B4-BE49-F238E27FC236}">
                <a16:creationId xmlns:a16="http://schemas.microsoft.com/office/drawing/2014/main" id="{AFB10BFA-C302-42B7-A643-F2EBA7338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6638" y="2924175"/>
            <a:ext cx="20875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 c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= C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/PM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</a:p>
        </p:txBody>
      </p:sp>
      <p:sp>
        <p:nvSpPr>
          <p:cNvPr id="8207" name="Rectangle 2">
            <a:extLst>
              <a:ext uri="{FF2B5EF4-FFF2-40B4-BE49-F238E27FC236}">
                <a16:creationId xmlns:a16="http://schemas.microsoft.com/office/drawing/2014/main" id="{25E76936-4034-49D0-AF23-2BC214297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350" y="174625"/>
            <a:ext cx="7772400" cy="792163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altLang="it-IT" sz="4400" b="1" dirty="0">
                <a:solidFill>
                  <a:srgbClr val="FF0000"/>
                </a:solidFill>
                <a:latin typeface="+mj-lt"/>
              </a:rPr>
              <a:t>Concentrazione</a:t>
            </a:r>
          </a:p>
        </p:txBody>
      </p:sp>
      <p:sp>
        <p:nvSpPr>
          <p:cNvPr id="6159" name="Rectangle 36">
            <a:extLst>
              <a:ext uri="{FF2B5EF4-FFF2-40B4-BE49-F238E27FC236}">
                <a16:creationId xmlns:a16="http://schemas.microsoft.com/office/drawing/2014/main" id="{E2F9C761-FCDA-48C2-8212-83AA12472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363" y="2924175"/>
            <a:ext cx="54356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Relazione tra C di massa e c molare</a:t>
            </a:r>
          </a:p>
        </p:txBody>
      </p:sp>
      <p:sp>
        <p:nvSpPr>
          <p:cNvPr id="6160" name="Rectangle 36">
            <a:extLst>
              <a:ext uri="{FF2B5EF4-FFF2-40B4-BE49-F238E27FC236}">
                <a16:creationId xmlns:a16="http://schemas.microsoft.com/office/drawing/2014/main" id="{2EA4E430-FA4B-4674-94B0-4599F0539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1857375"/>
            <a:ext cx="25558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Densità molare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>
            <a:extLst>
              <a:ext uri="{FF2B5EF4-FFF2-40B4-BE49-F238E27FC236}">
                <a16:creationId xmlns:a16="http://schemas.microsoft.com/office/drawing/2014/main" id="{ED1C52FE-0DFB-48F0-88AF-B5E068D59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260350"/>
            <a:ext cx="77724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400" b="1" kern="0" dirty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Composizione</a:t>
            </a:r>
          </a:p>
        </p:txBody>
      </p:sp>
      <p:sp>
        <p:nvSpPr>
          <p:cNvPr id="7171" name="Rectangle 36">
            <a:extLst>
              <a:ext uri="{FF2B5EF4-FFF2-40B4-BE49-F238E27FC236}">
                <a16:creationId xmlns:a16="http://schemas.microsoft.com/office/drawing/2014/main" id="{0D5A8824-F5C7-49D3-A615-C54056463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2419350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Frazione di massa</a:t>
            </a:r>
          </a:p>
        </p:txBody>
      </p:sp>
      <p:sp>
        <p:nvSpPr>
          <p:cNvPr id="7172" name="Rectangle 36">
            <a:extLst>
              <a:ext uri="{FF2B5EF4-FFF2-40B4-BE49-F238E27FC236}">
                <a16:creationId xmlns:a16="http://schemas.microsoft.com/office/drawing/2014/main" id="{DBAD2F18-F531-4F29-829F-BE6A8DB230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419350"/>
            <a:ext cx="4446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 </a:t>
            </a:r>
            <a:r>
              <a:rPr lang="it-IT" altLang="it-IT" sz="2400"/>
              <a:t>w</a:t>
            </a:r>
            <a:r>
              <a:rPr lang="it-IT" altLang="it-IT" sz="2400" baseline="-25000"/>
              <a:t>i</a:t>
            </a:r>
            <a:r>
              <a:rPr lang="it-IT" altLang="it-IT" sz="2400">
                <a:latin typeface="Arial" panose="020B0604020202020204" pitchFamily="34" charset="0"/>
              </a:rPr>
              <a:t>= m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/m</a:t>
            </a:r>
            <a:r>
              <a:rPr lang="it-IT" altLang="it-IT" sz="2400" baseline="-25000">
                <a:latin typeface="Arial" panose="020B0604020202020204" pitchFamily="34" charset="0"/>
              </a:rPr>
              <a:t>t  </a:t>
            </a:r>
            <a:r>
              <a:rPr lang="it-IT" altLang="it-IT" sz="2400">
                <a:latin typeface="Arial" panose="020B0604020202020204" pitchFamily="34" charset="0"/>
              </a:rPr>
              <a:t>[=] g/g</a:t>
            </a:r>
            <a:endParaRPr lang="it-IT" altLang="it-IT" sz="2400" baseline="-25000">
              <a:latin typeface="Arial" panose="020B0604020202020204" pitchFamily="34" charset="0"/>
            </a:endParaRPr>
          </a:p>
        </p:txBody>
      </p:sp>
      <p:sp>
        <p:nvSpPr>
          <p:cNvPr id="7173" name="Rectangle 36">
            <a:extLst>
              <a:ext uri="{FF2B5EF4-FFF2-40B4-BE49-F238E27FC236}">
                <a16:creationId xmlns:a16="http://schemas.microsoft.com/office/drawing/2014/main" id="{09D8CFAA-5FD5-47AB-8E14-3AC51E838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3068638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Frazione di volume</a:t>
            </a:r>
          </a:p>
        </p:txBody>
      </p:sp>
      <p:sp>
        <p:nvSpPr>
          <p:cNvPr id="7174" name="Rectangle 36">
            <a:extLst>
              <a:ext uri="{FF2B5EF4-FFF2-40B4-BE49-F238E27FC236}">
                <a16:creationId xmlns:a16="http://schemas.microsoft.com/office/drawing/2014/main" id="{1A8A57DB-7297-4127-AEB2-C4037AF43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057525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    = V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/V</a:t>
            </a:r>
            <a:r>
              <a:rPr lang="it-IT" altLang="it-IT" sz="2400" baseline="-25000">
                <a:latin typeface="Arial" panose="020B0604020202020204" pitchFamily="34" charset="0"/>
              </a:rPr>
              <a:t>t </a:t>
            </a:r>
            <a:r>
              <a:rPr lang="it-IT" altLang="it-IT" sz="2400">
                <a:latin typeface="Arial" panose="020B0604020202020204" pitchFamily="34" charset="0"/>
              </a:rPr>
              <a:t>[=] L/L</a:t>
            </a:r>
            <a:endParaRPr lang="it-IT" altLang="it-IT" sz="2400" baseline="-25000">
              <a:latin typeface="Arial" panose="020B0604020202020204" pitchFamily="34" charset="0"/>
            </a:endParaRPr>
          </a:p>
        </p:txBody>
      </p:sp>
      <p:sp>
        <p:nvSpPr>
          <p:cNvPr id="7175" name="Rectangle 36">
            <a:extLst>
              <a:ext uri="{FF2B5EF4-FFF2-40B4-BE49-F238E27FC236}">
                <a16:creationId xmlns:a16="http://schemas.microsoft.com/office/drawing/2014/main" id="{4F80B1B3-CA27-498E-B558-C8F500314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63" y="3716338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Frazione molare</a:t>
            </a:r>
          </a:p>
        </p:txBody>
      </p:sp>
      <p:sp>
        <p:nvSpPr>
          <p:cNvPr id="7176" name="Rectangle 36">
            <a:extLst>
              <a:ext uri="{FF2B5EF4-FFF2-40B4-BE49-F238E27FC236}">
                <a16:creationId xmlns:a16="http://schemas.microsoft.com/office/drawing/2014/main" id="{C92B8254-0824-4283-8240-71E3D48375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3705225"/>
            <a:ext cx="381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latin typeface="Arial" panose="020B0604020202020204" pitchFamily="34" charset="0"/>
              </a:rPr>
              <a:t> x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, y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= n</a:t>
            </a:r>
            <a:r>
              <a:rPr lang="it-IT" altLang="it-IT" sz="2400" baseline="-25000">
                <a:latin typeface="Arial" panose="020B0604020202020204" pitchFamily="34" charset="0"/>
              </a:rPr>
              <a:t>i</a:t>
            </a:r>
            <a:r>
              <a:rPr lang="it-IT" altLang="it-IT" sz="2400">
                <a:latin typeface="Arial" panose="020B0604020202020204" pitchFamily="34" charset="0"/>
              </a:rPr>
              <a:t>/n</a:t>
            </a:r>
            <a:r>
              <a:rPr lang="it-IT" altLang="it-IT" sz="2400" baseline="-25000">
                <a:latin typeface="Arial" panose="020B0604020202020204" pitchFamily="34" charset="0"/>
              </a:rPr>
              <a:t>t </a:t>
            </a:r>
            <a:r>
              <a:rPr lang="it-IT" altLang="it-IT" sz="2400">
                <a:latin typeface="Arial" panose="020B0604020202020204" pitchFamily="34" charset="0"/>
              </a:rPr>
              <a:t>[=] gmoli/gmoli</a:t>
            </a:r>
            <a:endParaRPr lang="it-IT" altLang="it-IT" sz="2400" baseline="-25000">
              <a:latin typeface="Arial" panose="020B0604020202020204" pitchFamily="34" charset="0"/>
            </a:endParaRP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9C50C904-8CE8-42AF-A9B4-8112ECECB2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4540250"/>
            <a:ext cx="77724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600" i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N.B. La composizione è adimensionale</a:t>
            </a:r>
            <a:endParaRPr lang="it-IT" sz="3600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178" name="CasellaDiTesto 3">
            <a:extLst>
              <a:ext uri="{FF2B5EF4-FFF2-40B4-BE49-F238E27FC236}">
                <a16:creationId xmlns:a16="http://schemas.microsoft.com/office/drawing/2014/main" id="{D6B3239E-20DE-4BD3-9920-6874E6C07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1412875"/>
            <a:ext cx="79184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400"/>
              <a:t>Un’altra grandezza che ci da informazioni su una miscela è la composizione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>
            <a:extLst>
              <a:ext uri="{FF2B5EF4-FFF2-40B4-BE49-F238E27FC236}">
                <a16:creationId xmlns:a16="http://schemas.microsoft.com/office/drawing/2014/main" id="{DAC44AD6-6313-4E46-A47C-BA082AF54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altLang="it-IT" sz="4400" b="1" dirty="0">
                <a:solidFill>
                  <a:srgbClr val="FF0000"/>
                </a:solidFill>
              </a:rPr>
              <a:t>Composizione: </a:t>
            </a:r>
            <a:r>
              <a:rPr lang="it-IT" sz="4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ppm, </a:t>
            </a:r>
            <a:r>
              <a:rPr lang="it-IT" sz="44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ppb</a:t>
            </a:r>
            <a:r>
              <a:rPr lang="it-IT" sz="4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, ppt</a:t>
            </a:r>
          </a:p>
        </p:txBody>
      </p:sp>
      <p:sp>
        <p:nvSpPr>
          <p:cNvPr id="8195" name="Rectangle 36">
            <a:extLst>
              <a:ext uri="{FF2B5EF4-FFF2-40B4-BE49-F238E27FC236}">
                <a16:creationId xmlns:a16="http://schemas.microsoft.com/office/drawing/2014/main" id="{315CEDD5-2996-4ECC-BFAA-4A09C9C16D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1325" y="3684588"/>
            <a:ext cx="48244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1 ppb = 10</a:t>
            </a:r>
            <a:r>
              <a:rPr lang="it-IT" altLang="it-IT" sz="2400" baseline="30000">
                <a:solidFill>
                  <a:schemeClr val="tx2"/>
                </a:solidFill>
                <a:latin typeface="Arial" panose="020B0604020202020204" pitchFamily="34" charset="0"/>
              </a:rPr>
              <a:t>-3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ppm </a:t>
            </a:r>
          </a:p>
        </p:txBody>
      </p:sp>
      <p:sp>
        <p:nvSpPr>
          <p:cNvPr id="8196" name="Rettangolo 1">
            <a:extLst>
              <a:ext uri="{FF2B5EF4-FFF2-40B4-BE49-F238E27FC236}">
                <a16:creationId xmlns:a16="http://schemas.microsoft.com/office/drawing/2014/main" id="{BF127D95-D9F6-438C-B5F3-790C75932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388" y="4424363"/>
            <a:ext cx="2663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1 ppt = 10</a:t>
            </a:r>
            <a:r>
              <a:rPr lang="it-IT" altLang="it-IT" sz="2400" baseline="30000">
                <a:solidFill>
                  <a:schemeClr val="tx2"/>
                </a:solidFill>
                <a:latin typeface="Arial" panose="020B0604020202020204" pitchFamily="34" charset="0"/>
              </a:rPr>
              <a:t>-6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ppm</a:t>
            </a:r>
            <a:endParaRPr lang="it-IT" altLang="it-IT" sz="2400">
              <a:latin typeface="Symbol" panose="05050102010706020507" pitchFamily="18" charset="2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530C7529-E7B1-49BC-9F29-9F1396179450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974207" y="2083342"/>
            <a:ext cx="3124252" cy="69730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 dirty="0">
                <a:noFill/>
              </a:rPr>
              <a:t> 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4C653C9E-C89B-437C-8616-346E4AECB68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987824" y="2822942"/>
            <a:ext cx="3036024" cy="75379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8199" name="CasellaDiTesto 2">
            <a:extLst>
              <a:ext uri="{FF2B5EF4-FFF2-40B4-BE49-F238E27FC236}">
                <a16:creationId xmlns:a16="http://schemas.microsoft.com/office/drawing/2014/main" id="{A5C42819-8AFD-479C-9985-82560AE2E4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1004888"/>
            <a:ext cx="8569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000"/>
              <a:t>Per esprimere la composizione di miscele in cui sono presenti inquinanti conviene utilizzare invece delle frazioni di massa o volume le ppm, ppb o ppt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0237A2D7-3D92-445B-BDE3-9C5DE6B12A8B}"/>
              </a:ext>
            </a:extLst>
          </p:cNvPr>
          <p:cNvSpPr txBox="1"/>
          <p:nvPr/>
        </p:nvSpPr>
        <p:spPr>
          <a:xfrm>
            <a:off x="250825" y="2673350"/>
            <a:ext cx="2555875" cy="3683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it-IT" dirty="0"/>
              <a:t>ppm = parti per milione </a:t>
            </a:r>
          </a:p>
        </p:txBody>
      </p:sp>
      <p:sp>
        <p:nvSpPr>
          <p:cNvPr id="8201" name="CasellaDiTesto 4">
            <a:extLst>
              <a:ext uri="{FF2B5EF4-FFF2-40B4-BE49-F238E27FC236}">
                <a16:creationId xmlns:a16="http://schemas.microsoft.com/office/drawing/2014/main" id="{31293F47-A9E9-4505-AC7B-6D0E3BB199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3688" y="2170113"/>
            <a:ext cx="19796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ppm massiche</a:t>
            </a:r>
          </a:p>
        </p:txBody>
      </p:sp>
      <p:sp>
        <p:nvSpPr>
          <p:cNvPr id="8202" name="CasellaDiTesto 22">
            <a:extLst>
              <a:ext uri="{FF2B5EF4-FFF2-40B4-BE49-F238E27FC236}">
                <a16:creationId xmlns:a16="http://schemas.microsoft.com/office/drawing/2014/main" id="{5A4F6C33-02E7-436F-B9D9-93EC8EA7A5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0675" y="2944813"/>
            <a:ext cx="1979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ppm volumetriche</a:t>
            </a: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390C4BFE-C7FA-4685-A915-3FD0DD86A50C}"/>
              </a:ext>
            </a:extLst>
          </p:cNvPr>
          <p:cNvSpPr txBox="1"/>
          <p:nvPr/>
        </p:nvSpPr>
        <p:spPr>
          <a:xfrm>
            <a:off x="244475" y="3830638"/>
            <a:ext cx="2555875" cy="369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it-IT" dirty="0" err="1"/>
              <a:t>ppb</a:t>
            </a:r>
            <a:r>
              <a:rPr lang="it-IT" dirty="0"/>
              <a:t> = parti per miliardo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055C2272-435E-4F37-86B1-DA0A87B84A46}"/>
              </a:ext>
            </a:extLst>
          </p:cNvPr>
          <p:cNvSpPr txBox="1"/>
          <p:nvPr/>
        </p:nvSpPr>
        <p:spPr>
          <a:xfrm>
            <a:off x="244475" y="4540250"/>
            <a:ext cx="255587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anchor="t">
            <a:spAutoFit/>
          </a:bodyPr>
          <a:lstStyle/>
          <a:p>
            <a:pPr>
              <a:defRPr/>
            </a:pPr>
            <a:r>
              <a:rPr lang="it-IT" dirty="0">
                <a:latin typeface="Calibri"/>
                <a:cs typeface="Calibri"/>
              </a:rPr>
              <a:t>ppt = parti per trilione </a:t>
            </a:r>
            <a:endParaRPr lang="it-IT" dirty="0">
              <a:cs typeface="Calibri"/>
            </a:endParaRPr>
          </a:p>
        </p:txBody>
      </p:sp>
      <p:sp>
        <p:nvSpPr>
          <p:cNvPr id="8205" name="CasellaDiTesto 5">
            <a:extLst>
              <a:ext uri="{FF2B5EF4-FFF2-40B4-BE49-F238E27FC236}">
                <a16:creationId xmlns:a16="http://schemas.microsoft.com/office/drawing/2014/main" id="{E997FB24-ADFD-4C09-8E23-84EBAE883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" y="4976813"/>
            <a:ext cx="9036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X ppm di «i» significa che in un milione di parti della fase ho X parti della specie «i». </a:t>
            </a:r>
          </a:p>
          <a:p>
            <a:r>
              <a:rPr lang="it-IT" altLang="it-IT"/>
              <a:t>Ad esempio in un milione di g di acqua ci sono X grammi di «i»</a:t>
            </a:r>
          </a:p>
        </p:txBody>
      </p:sp>
      <p:sp>
        <p:nvSpPr>
          <p:cNvPr id="8206" name="CasellaDiTesto 2">
            <a:extLst>
              <a:ext uri="{FF2B5EF4-FFF2-40B4-BE49-F238E27FC236}">
                <a16:creationId xmlns:a16="http://schemas.microsoft.com/office/drawing/2014/main" id="{E4254913-31C3-4E23-B0A1-CEE8B3801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5737225"/>
            <a:ext cx="6869112" cy="8302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400"/>
              <a:t>Per la composizione in ARIA si usano ppm</a:t>
            </a:r>
            <a:r>
              <a:rPr lang="it-IT" altLang="it-IT" sz="2400" baseline="-25000"/>
              <a:t>v</a:t>
            </a:r>
            <a:r>
              <a:rPr lang="it-IT" altLang="it-IT" sz="2400"/>
              <a:t> </a:t>
            </a:r>
          </a:p>
          <a:p>
            <a:r>
              <a:rPr lang="it-IT" altLang="it-IT" sz="2400"/>
              <a:t>			per il SUOLO o ACQUA ppm</a:t>
            </a:r>
            <a:r>
              <a:rPr lang="it-IT" altLang="it-IT" sz="2400" baseline="-25000"/>
              <a:t>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>
            <a:extLst>
              <a:ext uri="{FF2B5EF4-FFF2-40B4-BE49-F238E27FC236}">
                <a16:creationId xmlns:a16="http://schemas.microsoft.com/office/drawing/2014/main" id="{790120AC-0E57-4DCA-97A3-EF1C49803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30163"/>
            <a:ext cx="9144000" cy="115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altLang="it-IT" sz="4400" b="1" dirty="0">
                <a:solidFill>
                  <a:srgbClr val="FF0000"/>
                </a:solidFill>
              </a:rPr>
              <a:t>Esempio </a:t>
            </a:r>
            <a:r>
              <a:rPr lang="it-IT" sz="4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ppm, </a:t>
            </a:r>
            <a:r>
              <a:rPr lang="it-IT" sz="44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ppb</a:t>
            </a:r>
            <a:r>
              <a:rPr lang="it-IT" sz="44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, ppt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0F794B68-3B7A-446A-9812-5ED3CF857E5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0936" y="2479966"/>
            <a:ext cx="3557320" cy="67153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9220" name="CasellaDiTesto 2">
            <a:extLst>
              <a:ext uri="{FF2B5EF4-FFF2-40B4-BE49-F238E27FC236}">
                <a16:creationId xmlns:a16="http://schemas.microsoft.com/office/drawing/2014/main" id="{25A27ADE-534C-4FCB-88E7-BAA84CDA9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00" y="987425"/>
            <a:ext cx="8567738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000"/>
              <a:t>In un kg di terreno ci sono 2∙ 10</a:t>
            </a:r>
            <a:r>
              <a:rPr lang="it-IT" altLang="it-IT" sz="2000" baseline="30000"/>
              <a:t>-2</a:t>
            </a:r>
            <a:r>
              <a:rPr lang="it-IT" altLang="it-IT" sz="2000"/>
              <a:t> g di As e 10</a:t>
            </a:r>
            <a:r>
              <a:rPr lang="it-IT" altLang="it-IT" sz="2000" baseline="30000"/>
              <a:t>-5</a:t>
            </a:r>
            <a:r>
              <a:rPr lang="it-IT" altLang="it-IT" sz="2000"/>
              <a:t> g di diossina.</a:t>
            </a:r>
          </a:p>
          <a:p>
            <a:r>
              <a:rPr lang="it-IT" altLang="it-IT" sz="2000"/>
              <a:t>Esprimere la  composizione in frazione di massa, ppm, ppb e  ppt</a:t>
            </a:r>
          </a:p>
          <a:p>
            <a:r>
              <a:rPr lang="it-IT" altLang="it-IT" sz="2000"/>
              <a:t>e indicare l’unità di misura più conveniente 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0FDA493B-B6E7-4276-9689-1EC7D00BB23F}"/>
              </a:ext>
            </a:extLst>
          </p:cNvPr>
          <p:cNvSpPr txBox="1"/>
          <p:nvPr/>
        </p:nvSpPr>
        <p:spPr>
          <a:xfrm>
            <a:off x="3657600" y="2630488"/>
            <a:ext cx="159385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it-IT" dirty="0" err="1"/>
              <a:t>Fraz</a:t>
            </a:r>
            <a:r>
              <a:rPr lang="it-IT" dirty="0"/>
              <a:t>. di massa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3B72498E-02F1-4D46-B573-FD7A912C146D}"/>
              </a:ext>
            </a:extLst>
          </p:cNvPr>
          <p:cNvSpPr txBox="1"/>
          <p:nvPr/>
        </p:nvSpPr>
        <p:spPr>
          <a:xfrm>
            <a:off x="3657600" y="3548063"/>
            <a:ext cx="1593850" cy="3683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it-IT" dirty="0"/>
              <a:t>ppm massiche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8F8F575B-D22A-49A7-83A2-57BC494D9F4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0936" y="3441417"/>
            <a:ext cx="2738570" cy="58105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2D6B4A17-0090-4E7C-9A4F-9C13C291101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00936" y="4156604"/>
            <a:ext cx="3095526" cy="581057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0BD4968D-7F7A-44C5-9D48-8944C7442308}"/>
              </a:ext>
            </a:extLst>
          </p:cNvPr>
          <p:cNvSpPr txBox="1"/>
          <p:nvPr/>
        </p:nvSpPr>
        <p:spPr>
          <a:xfrm>
            <a:off x="3657600" y="4262438"/>
            <a:ext cx="1576388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it-IT" dirty="0" err="1"/>
              <a:t>ppb</a:t>
            </a:r>
            <a:r>
              <a:rPr lang="it-IT" dirty="0"/>
              <a:t> massiche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5C8E85D4-709D-466F-B50E-99440317E19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51160" y="2477754"/>
            <a:ext cx="3203377" cy="67595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F2DE8648-7FB7-4C17-ABDA-F5A80ADC26A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51160" y="3441417"/>
            <a:ext cx="3285323" cy="581057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6C67354B-722A-4B0D-A331-4AE84D7FCA6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51160" y="4156604"/>
            <a:ext cx="2937920" cy="581057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370A4FD8-85B0-4894-B3F6-ADC4A7B6241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18988" y="5010249"/>
            <a:ext cx="3314433" cy="581057"/>
          </a:xfrm>
          <a:prstGeom prst="rect">
            <a:avLst/>
          </a:pr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D535C5BF-BBC1-4DDA-9271-3C97D9F63805}"/>
              </a:ext>
            </a:extLst>
          </p:cNvPr>
          <p:cNvSpPr txBox="1"/>
          <p:nvPr/>
        </p:nvSpPr>
        <p:spPr>
          <a:xfrm>
            <a:off x="3676650" y="5116513"/>
            <a:ext cx="1574800" cy="3683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it-IT" dirty="0"/>
              <a:t>ppt massiche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F4330C1E-FE4A-446E-9197-3E8E04A7A13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9212" y="5010249"/>
            <a:ext cx="3134961" cy="581057"/>
          </a:xfrm>
          <a:prstGeom prst="rect">
            <a:avLst/>
          </a:pr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it-IT">
                <a:noFill/>
              </a:rPr>
              <a:t> </a:t>
            </a:r>
          </a:p>
        </p:txBody>
      </p:sp>
      <p:sp>
        <p:nvSpPr>
          <p:cNvPr id="7" name="Rettangolo con angoli arrotondati 6">
            <a:extLst>
              <a:ext uri="{FF2B5EF4-FFF2-40B4-BE49-F238E27FC236}">
                <a16:creationId xmlns:a16="http://schemas.microsoft.com/office/drawing/2014/main" id="{D91A0C05-B6C9-4B8C-BB34-05FDD6D57F60}"/>
              </a:ext>
            </a:extLst>
          </p:cNvPr>
          <p:cNvSpPr/>
          <p:nvPr/>
        </p:nvSpPr>
        <p:spPr>
          <a:xfrm>
            <a:off x="0" y="3395663"/>
            <a:ext cx="2916238" cy="671512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9" name="Rettangolo con angoli arrotondati 28">
            <a:extLst>
              <a:ext uri="{FF2B5EF4-FFF2-40B4-BE49-F238E27FC236}">
                <a16:creationId xmlns:a16="http://schemas.microsoft.com/office/drawing/2014/main" id="{84836879-867E-4B3E-BA23-0E0A652FEE34}"/>
              </a:ext>
            </a:extLst>
          </p:cNvPr>
          <p:cNvSpPr/>
          <p:nvPr/>
        </p:nvSpPr>
        <p:spPr>
          <a:xfrm>
            <a:off x="5251450" y="4111625"/>
            <a:ext cx="3303588" cy="671513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E3B4847C-D09F-4C08-BA0E-B81E1D34A224}"/>
              </a:ext>
            </a:extLst>
          </p:cNvPr>
          <p:cNvSpPr txBox="1"/>
          <p:nvPr/>
        </p:nvSpPr>
        <p:spPr>
          <a:xfrm>
            <a:off x="36588" y="5013488"/>
            <a:ext cx="1115164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it-IT" sz="2400" i="1" dirty="0" err="1">
                <a:latin typeface="Calibri"/>
                <a:cs typeface="Calibri"/>
              </a:rPr>
              <a:t>ppt</a:t>
            </a:r>
            <a:r>
              <a:rPr lang="it-IT" sz="2400" i="1" baseline="-25000" dirty="0" err="1">
                <a:latin typeface="Calibri"/>
                <a:cs typeface="Calibri"/>
              </a:rPr>
              <a:t>mAs</a:t>
            </a:r>
            <a:endParaRPr lang="it-IT" sz="2400" i="1" baseline="-25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>
            <a:extLst>
              <a:ext uri="{FF2B5EF4-FFF2-40B4-BE49-F238E27FC236}">
                <a16:creationId xmlns:a16="http://schemas.microsoft.com/office/drawing/2014/main" id="{65DAACB0-F0DB-4F5D-A188-78FE10A092C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572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it-IT" altLang="it-IT" sz="4000" b="1" dirty="0">
                <a:solidFill>
                  <a:srgbClr val="FF0000"/>
                </a:solidFill>
              </a:rPr>
              <a:t>Aria: concentrazione e legge di stato dei gas ideali</a:t>
            </a: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DC2E27CF-1E01-447E-AF82-7916499D6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749300"/>
            <a:ext cx="849788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kern="0" dirty="0">
                <a:latin typeface="+mn-lt"/>
                <a:ea typeface="+mj-ea"/>
                <a:cs typeface="+mj-cs"/>
              </a:rPr>
              <a:t>Nelle condizioni ambientali (T e P) l’aria è gas ideale e quindi vale la legge di stato dei gas ideali</a:t>
            </a:r>
          </a:p>
        </p:txBody>
      </p:sp>
      <p:sp>
        <p:nvSpPr>
          <p:cNvPr id="10244" name="CasellaDiTesto 1">
            <a:extLst>
              <a:ext uri="{FF2B5EF4-FFF2-40B4-BE49-F238E27FC236}">
                <a16:creationId xmlns:a16="http://schemas.microsoft.com/office/drawing/2014/main" id="{B3F19D23-2C49-4A74-A74C-B0360A120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1979613"/>
            <a:ext cx="25923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4000"/>
              <a:t>PV = nRT</a:t>
            </a:r>
          </a:p>
        </p:txBody>
      </p:sp>
      <p:sp>
        <p:nvSpPr>
          <p:cNvPr id="10245" name="CasellaDiTesto 2">
            <a:extLst>
              <a:ext uri="{FF2B5EF4-FFF2-40B4-BE49-F238E27FC236}">
                <a16:creationId xmlns:a16="http://schemas.microsoft.com/office/drawing/2014/main" id="{35A3FD4B-2D71-4EEC-AA94-EB927B616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1595438"/>
            <a:ext cx="31686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 =  pressione</a:t>
            </a:r>
          </a:p>
          <a:p>
            <a:r>
              <a:rPr lang="it-IT" altLang="it-IT"/>
              <a:t>V= volume</a:t>
            </a:r>
          </a:p>
          <a:p>
            <a:r>
              <a:rPr lang="it-IT" altLang="it-IT"/>
              <a:t>n= numero moli</a:t>
            </a:r>
          </a:p>
          <a:p>
            <a:r>
              <a:rPr lang="it-IT" altLang="it-IT"/>
              <a:t>R= costante dei gas</a:t>
            </a:r>
          </a:p>
          <a:p>
            <a:r>
              <a:rPr lang="it-IT" altLang="it-IT"/>
              <a:t>T = temperatura</a:t>
            </a:r>
          </a:p>
        </p:txBody>
      </p:sp>
      <p:sp>
        <p:nvSpPr>
          <p:cNvPr id="10246" name="CasellaDiTesto 3">
            <a:extLst>
              <a:ext uri="{FF2B5EF4-FFF2-40B4-BE49-F238E27FC236}">
                <a16:creationId xmlns:a16="http://schemas.microsoft.com/office/drawing/2014/main" id="{AEF05356-153F-4DB6-9700-E7239EE64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5863" y="3122613"/>
            <a:ext cx="73453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Dalla legge di stato dei gas si può anche ricavare la concentrazione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0B5B782-7FF5-4BC1-A0BD-000DFFCCA8D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763688" y="3633781"/>
            <a:ext cx="2356351" cy="92198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0248" name="CasellaDiTesto 5">
            <a:extLst>
              <a:ext uri="{FF2B5EF4-FFF2-40B4-BE49-F238E27FC236}">
                <a16:creationId xmlns:a16="http://schemas.microsoft.com/office/drawing/2014/main" id="{21C9028E-27DD-4BB2-BD84-FEDE5E0758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1338" y="3898900"/>
            <a:ext cx="23764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Concentrazione molare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D6598039-DFD3-4D03-A22F-36946FE58AF0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9953" y="4578667"/>
            <a:ext cx="3962047" cy="92198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0250" name="CasellaDiTesto 16">
            <a:extLst>
              <a:ext uri="{FF2B5EF4-FFF2-40B4-BE49-F238E27FC236}">
                <a16:creationId xmlns:a16="http://schemas.microsoft.com/office/drawing/2014/main" id="{704450BB-67C5-4A29-B09C-921508096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6588" y="4818063"/>
            <a:ext cx="33131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Concentrazione massica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F7F6FEC5-9DA3-40DD-B698-CF1311D25AA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802530" y="3577499"/>
            <a:ext cx="1590307" cy="93179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131E81AF-6A90-4DEC-8ADD-32544FA38B3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07327" y="4583327"/>
            <a:ext cx="1013611" cy="84023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0253" name="CasellaDiTesto 6">
            <a:extLst>
              <a:ext uri="{FF2B5EF4-FFF2-40B4-BE49-F238E27FC236}">
                <a16:creationId xmlns:a16="http://schemas.microsoft.com/office/drawing/2014/main" id="{A2A8C489-176D-4078-B4E6-0F5C202E15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8300" y="5649913"/>
            <a:ext cx="5867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PM è la massa molare (g/mole).</a:t>
            </a:r>
          </a:p>
          <a:p>
            <a:r>
              <a:rPr lang="it-IT" altLang="it-IT"/>
              <a:t>Se è una miscela il PM medio se è un puro il PM della specie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>
            <a:extLst>
              <a:ext uri="{FF2B5EF4-FFF2-40B4-BE49-F238E27FC236}">
                <a16:creationId xmlns:a16="http://schemas.microsoft.com/office/drawing/2014/main" id="{56F37C15-0AA7-471A-920B-BF1E1F7503C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715963"/>
            <a:ext cx="9144000" cy="6572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it-IT" altLang="it-IT" sz="4000" b="1" dirty="0">
                <a:solidFill>
                  <a:srgbClr val="FF0000"/>
                </a:solidFill>
                <a:latin typeface="+mn-lt"/>
              </a:rPr>
              <a:t>Legge di stato dei gas ideali esempio:</a:t>
            </a:r>
            <a:br>
              <a:rPr lang="it-IT" altLang="it-IT" sz="4000" b="1" dirty="0">
                <a:solidFill>
                  <a:srgbClr val="FF0000"/>
                </a:solidFill>
                <a:latin typeface="+mn-lt"/>
              </a:rPr>
            </a:br>
            <a:r>
              <a:rPr lang="it-IT" altLang="it-IT" sz="4000" b="1" dirty="0">
                <a:solidFill>
                  <a:srgbClr val="FF0000"/>
                </a:solidFill>
                <a:latin typeface="+mn-lt"/>
              </a:rPr>
              <a:t>calcolo della densità dell’aria</a:t>
            </a:r>
          </a:p>
        </p:txBody>
      </p:sp>
      <p:sp>
        <p:nvSpPr>
          <p:cNvPr id="11267" name="CasellaDiTesto 1">
            <a:extLst>
              <a:ext uri="{FF2B5EF4-FFF2-40B4-BE49-F238E27FC236}">
                <a16:creationId xmlns:a16="http://schemas.microsoft.com/office/drawing/2014/main" id="{4C7AB782-7061-40B8-9E8C-66CEDEB28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773238"/>
            <a:ext cx="3241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400"/>
              <a:t>Dati: T= 20 °C, P = 1 atm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9763714D-4C7B-4F07-8F1B-6094C7E7F89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3968" y="1445315"/>
            <a:ext cx="3600401" cy="92198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0F2D81D-B55C-45A2-A246-C625CD8706C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582196" y="2634109"/>
            <a:ext cx="6310895" cy="73808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5CD5C939-2547-414F-A7CF-7B85C200C38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20" y="3406068"/>
            <a:ext cx="8064896" cy="97142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78BB4816-A81F-4728-93B7-419C84315CC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4659408"/>
            <a:ext cx="8064896" cy="889667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1272" name="CasellaDiTesto 4">
            <a:extLst>
              <a:ext uri="{FF2B5EF4-FFF2-40B4-BE49-F238E27FC236}">
                <a16:creationId xmlns:a16="http://schemas.microsoft.com/office/drawing/2014/main" id="{6B183FB8-D41A-4F7C-9093-2F1CA5453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4756150"/>
            <a:ext cx="1728787" cy="3698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b="1"/>
              <a:t>T in gradi Kelvin</a:t>
            </a:r>
          </a:p>
        </p:txBody>
      </p:sp>
      <p:cxnSp>
        <p:nvCxnSpPr>
          <p:cNvPr id="7" name="Connettore 2 6">
            <a:extLst>
              <a:ext uri="{FF2B5EF4-FFF2-40B4-BE49-F238E27FC236}">
                <a16:creationId xmlns:a16="http://schemas.microsoft.com/office/drawing/2014/main" id="{0C47DC7F-D169-44C9-B551-E91AF8DA5ABE}"/>
              </a:ext>
            </a:extLst>
          </p:cNvPr>
          <p:cNvCxnSpPr>
            <a:cxnSpLocks/>
          </p:cNvCxnSpPr>
          <p:nvPr/>
        </p:nvCxnSpPr>
        <p:spPr>
          <a:xfrm flipH="1" flipV="1">
            <a:off x="6588125" y="4376738"/>
            <a:ext cx="576263" cy="379412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tangolo con angoli arrotondati 8">
            <a:extLst>
              <a:ext uri="{FF2B5EF4-FFF2-40B4-BE49-F238E27FC236}">
                <a16:creationId xmlns:a16="http://schemas.microsoft.com/office/drawing/2014/main" id="{73DD4EF4-5728-46E4-8683-38935C7383EC}"/>
              </a:ext>
            </a:extLst>
          </p:cNvPr>
          <p:cNvSpPr/>
          <p:nvPr/>
        </p:nvSpPr>
        <p:spPr>
          <a:xfrm>
            <a:off x="5651500" y="4005263"/>
            <a:ext cx="1728788" cy="406400"/>
          </a:xfrm>
          <a:prstGeom prst="roundRect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06153D11-7E13-4847-8EDC-C9C8668D794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122238"/>
            <a:ext cx="9144000" cy="657225"/>
          </a:xfrm>
        </p:spPr>
        <p:txBody>
          <a:bodyPr/>
          <a:lstStyle/>
          <a:p>
            <a:pPr eaLnBrk="1" hangingPunct="1"/>
            <a:r>
              <a:rPr lang="it-IT" altLang="it-IT" sz="4000" b="1">
                <a:solidFill>
                  <a:srgbClr val="FF0000"/>
                </a:solidFill>
              </a:rPr>
              <a:t>Utilizzo della legge di stato dei gas ideali</a:t>
            </a:r>
          </a:p>
        </p:txBody>
      </p:sp>
      <p:sp>
        <p:nvSpPr>
          <p:cNvPr id="12291" name="Rectangle 36">
            <a:extLst>
              <a:ext uri="{FF2B5EF4-FFF2-40B4-BE49-F238E27FC236}">
                <a16:creationId xmlns:a16="http://schemas.microsoft.com/office/drawing/2014/main" id="{ADFFA7A4-4824-41CE-8107-81734B0052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8" y="1374775"/>
            <a:ext cx="18748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P</a:t>
            </a:r>
            <a:r>
              <a:rPr lang="it-IT" altLang="it-IT" sz="2400" baseline="-25000">
                <a:solidFill>
                  <a:schemeClr val="tx2"/>
                </a:solidFill>
                <a:latin typeface="Arial" panose="020B0604020202020204" pitchFamily="34" charset="0"/>
              </a:rPr>
              <a:t>t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V</a:t>
            </a:r>
            <a:r>
              <a:rPr lang="it-IT" altLang="it-IT" sz="2400" baseline="-25000">
                <a:solidFill>
                  <a:schemeClr val="tx2"/>
                </a:solidFill>
                <a:latin typeface="Arial" panose="020B0604020202020204" pitchFamily="34" charset="0"/>
              </a:rPr>
              <a:t>t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= n</a:t>
            </a:r>
            <a:r>
              <a:rPr lang="it-IT" altLang="it-IT" sz="2400" baseline="-25000">
                <a:solidFill>
                  <a:schemeClr val="tx2"/>
                </a:solidFill>
                <a:latin typeface="Arial" panose="020B0604020202020204" pitchFamily="34" charset="0"/>
              </a:rPr>
              <a:t>t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RT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id="{98277DB7-96C3-4536-A79A-CF27091E8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400425"/>
            <a:ext cx="77724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it-IT" altLang="it-IT" sz="2400" dirty="0">
                <a:latin typeface="Arial" panose="020B0604020202020204" pitchFamily="34" charset="0"/>
              </a:rPr>
              <a:t>La legge di stato dei gas ideali si può usare per:</a:t>
            </a:r>
          </a:p>
          <a:p>
            <a:pPr algn="ctr" eaLnBrk="1" hangingPunct="1"/>
            <a:r>
              <a:rPr lang="it-IT" altLang="it-IT" sz="2400" dirty="0">
                <a:latin typeface="Arial" panose="020B0604020202020204" pitchFamily="34" charset="0"/>
              </a:rPr>
              <a:t> </a:t>
            </a:r>
          </a:p>
          <a:p>
            <a:pPr eaLnBrk="1" hangingPunct="1">
              <a:buFontTx/>
              <a:buChar char="•"/>
            </a:pPr>
            <a:r>
              <a:rPr lang="it-IT" altLang="it-IT" sz="2400" dirty="0">
                <a:latin typeface="Arial" panose="020B0604020202020204" pitchFamily="34" charset="0"/>
              </a:rPr>
              <a:t> conversioni (ad esempio da </a:t>
            </a:r>
            <a:r>
              <a:rPr lang="it-IT" altLang="it-IT" sz="2400" dirty="0" err="1">
                <a:latin typeface="Arial" panose="020B0604020202020204" pitchFamily="34" charset="0"/>
              </a:rPr>
              <a:t>ppm</a:t>
            </a:r>
            <a:r>
              <a:rPr lang="it-IT" altLang="it-IT" sz="2400" baseline="-25000" dirty="0" err="1">
                <a:latin typeface="Arial" panose="020B0604020202020204" pitchFamily="34" charset="0"/>
              </a:rPr>
              <a:t>v</a:t>
            </a:r>
            <a:r>
              <a:rPr lang="it-IT" altLang="it-IT" sz="2400" dirty="0">
                <a:latin typeface="Arial" panose="020B0604020202020204" pitchFamily="34" charset="0"/>
              </a:rPr>
              <a:t> a mg/litro)</a:t>
            </a:r>
          </a:p>
          <a:p>
            <a:pPr eaLnBrk="1" hangingPunct="1">
              <a:buFontTx/>
              <a:buChar char="•"/>
            </a:pPr>
            <a:r>
              <a:rPr lang="it-IT" altLang="it-IT" sz="2400" dirty="0">
                <a:latin typeface="Arial" panose="020B0604020202020204" pitchFamily="34" charset="0"/>
              </a:rPr>
              <a:t> espressione della concentrazione in condizioni di   	riferimento  (normali o standard)</a:t>
            </a:r>
          </a:p>
        </p:txBody>
      </p:sp>
      <p:sp>
        <p:nvSpPr>
          <p:cNvPr id="12293" name="Rectangle 36">
            <a:extLst>
              <a:ext uri="{FF2B5EF4-FFF2-40B4-BE49-F238E27FC236}">
                <a16:creationId xmlns:a16="http://schemas.microsoft.com/office/drawing/2014/main" id="{682E7E64-4BF7-4874-958F-AD07A192B3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8" y="1846263"/>
            <a:ext cx="1727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P</a:t>
            </a:r>
            <a:r>
              <a:rPr lang="it-IT" altLang="it-IT" sz="2400" baseline="-25000">
                <a:solidFill>
                  <a:schemeClr val="tx2"/>
                </a:solidFill>
                <a:latin typeface="Arial" panose="020B0604020202020204" pitchFamily="34" charset="0"/>
              </a:rPr>
              <a:t>i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V = n</a:t>
            </a:r>
            <a:r>
              <a:rPr lang="it-IT" altLang="it-IT" sz="2400" baseline="-25000">
                <a:solidFill>
                  <a:schemeClr val="tx2"/>
                </a:solidFill>
                <a:latin typeface="Arial" panose="020B0604020202020204" pitchFamily="34" charset="0"/>
              </a:rPr>
              <a:t>i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RT</a:t>
            </a:r>
          </a:p>
        </p:txBody>
      </p:sp>
      <p:sp>
        <p:nvSpPr>
          <p:cNvPr id="12294" name="Rectangle 36">
            <a:extLst>
              <a:ext uri="{FF2B5EF4-FFF2-40B4-BE49-F238E27FC236}">
                <a16:creationId xmlns:a16="http://schemas.microsoft.com/office/drawing/2014/main" id="{EF1260C3-A265-40E8-9851-5E9D56313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8" y="2387600"/>
            <a:ext cx="17272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PV</a:t>
            </a:r>
            <a:r>
              <a:rPr lang="it-IT" altLang="it-IT" sz="2400" baseline="-25000">
                <a:solidFill>
                  <a:schemeClr val="tx2"/>
                </a:solidFill>
                <a:latin typeface="Arial" panose="020B0604020202020204" pitchFamily="34" charset="0"/>
              </a:rPr>
              <a:t>i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= n</a:t>
            </a:r>
            <a:r>
              <a:rPr lang="it-IT" altLang="it-IT" sz="2400" baseline="-25000">
                <a:solidFill>
                  <a:schemeClr val="tx2"/>
                </a:solidFill>
                <a:latin typeface="Arial" panose="020B0604020202020204" pitchFamily="34" charset="0"/>
              </a:rPr>
              <a:t>i</a:t>
            </a:r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RT</a:t>
            </a:r>
          </a:p>
        </p:txBody>
      </p:sp>
      <p:sp>
        <p:nvSpPr>
          <p:cNvPr id="12295" name="CasellaDiTesto 1">
            <a:extLst>
              <a:ext uri="{FF2B5EF4-FFF2-40B4-BE49-F238E27FC236}">
                <a16:creationId xmlns:a16="http://schemas.microsoft.com/office/drawing/2014/main" id="{AAE895B1-1936-4B01-8406-25C7B50C6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5" y="1546225"/>
            <a:ext cx="25209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Per la miscela di aria</a:t>
            </a:r>
          </a:p>
        </p:txBody>
      </p:sp>
      <p:sp>
        <p:nvSpPr>
          <p:cNvPr id="12296" name="CasellaDiTesto 13">
            <a:extLst>
              <a:ext uri="{FF2B5EF4-FFF2-40B4-BE49-F238E27FC236}">
                <a16:creationId xmlns:a16="http://schemas.microsoft.com/office/drawing/2014/main" id="{B384B43C-3221-486E-9A8E-23B7A9E18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5" y="1984375"/>
            <a:ext cx="4248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Per il calcolo della pressione parziale di «i» </a:t>
            </a:r>
          </a:p>
        </p:txBody>
      </p:sp>
      <p:sp>
        <p:nvSpPr>
          <p:cNvPr id="12297" name="CasellaDiTesto 14">
            <a:extLst>
              <a:ext uri="{FF2B5EF4-FFF2-40B4-BE49-F238E27FC236}">
                <a16:creationId xmlns:a16="http://schemas.microsoft.com/office/drawing/2014/main" id="{117C3ED9-D98C-45C8-B431-15353F042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8238" y="2522538"/>
            <a:ext cx="4933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Per il calcolo del volume occupato da «i» a P e T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Segnaposto contenuto 5">
            <a:extLst>
              <a:ext uri="{FF2B5EF4-FFF2-40B4-BE49-F238E27FC236}">
                <a16:creationId xmlns:a16="http://schemas.microsoft.com/office/drawing/2014/main" id="{AB5A9B8D-9161-4149-A5AF-868DD4113BE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4213" y="836613"/>
          <a:ext cx="7704136" cy="53292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8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38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30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Valore della costante dei gas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Unità di misura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8,314472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J K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0,08205784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L atm K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8,20574587 × 10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−5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 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atm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8,314472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cm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MPa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8,314472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L kPa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8,314472 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Pa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8314,472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Pa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kmol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62,3637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L mmHg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62,3637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L Torr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1100">
                          <a:effectLst/>
                        </a:rPr>
                        <a:t> </a:t>
                      </a:r>
                      <a:endParaRPr lang="it-IT" sz="11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83,14472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L mbar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1,987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cal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6,132440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lbf ft K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g 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10,7316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ft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psi °R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lb-mol</a:t>
                      </a:r>
                      <a:r>
                        <a:rPr lang="it-IT" sz="1600" b="1" baseline="3000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8,617 × 10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−5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 err="1">
                          <a:solidFill>
                            <a:schemeClr val="tx1"/>
                          </a:solidFill>
                          <a:effectLst/>
                        </a:rPr>
                        <a:t>eV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K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atom</a:t>
                      </a:r>
                      <a:r>
                        <a:rPr lang="it-IT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33077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chemeClr val="tx1"/>
                          </a:solidFill>
                          <a:effectLst/>
                        </a:rPr>
                        <a:t>0,7302 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ft</a:t>
                      </a:r>
                      <a:r>
                        <a:rPr lang="en-GB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</a:rPr>
                        <a:t>atm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°R</a:t>
                      </a:r>
                      <a:r>
                        <a:rPr lang="en-GB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</a:rPr>
                        <a:t> lb-mol</a:t>
                      </a:r>
                      <a:r>
                        <a:rPr lang="en-GB" sz="1600" b="1" baseline="30000" dirty="0">
                          <a:solidFill>
                            <a:schemeClr val="tx1"/>
                          </a:solidFill>
                          <a:effectLst/>
                        </a:rPr>
                        <a:t>−1</a:t>
                      </a:r>
                      <a:endParaRPr lang="it-IT" sz="1600" b="1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9524" marR="9524" marT="9526" marB="9526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3395" name="Segnaposto numero diapositiva 4">
            <a:extLst>
              <a:ext uri="{FF2B5EF4-FFF2-40B4-BE49-F238E27FC236}">
                <a16:creationId xmlns:a16="http://schemas.microsoft.com/office/drawing/2014/main" id="{10A01074-82AF-4D59-8ACF-9E03D7A155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62E3E2E-E211-403C-8CDC-A18F90E60323}" type="slidenum">
              <a:rPr lang="it-IT" altLang="it-IT" smtClean="0">
                <a:latin typeface="Arial" panose="020B0604020202020204" pitchFamily="34" charset="0"/>
              </a:rPr>
              <a:pPr/>
              <a:t>11</a:t>
            </a:fld>
            <a:endParaRPr lang="it-IT" altLang="it-IT">
              <a:latin typeface="Arial" panose="020B0604020202020204" pitchFamily="34" charset="0"/>
            </a:endParaRPr>
          </a:p>
        </p:txBody>
      </p:sp>
      <p:sp>
        <p:nvSpPr>
          <p:cNvPr id="13396" name="CasellaDiTesto 6">
            <a:extLst>
              <a:ext uri="{FF2B5EF4-FFF2-40B4-BE49-F238E27FC236}">
                <a16:creationId xmlns:a16="http://schemas.microsoft.com/office/drawing/2014/main" id="{0722E493-54C9-419B-AB33-06CFC3296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17500"/>
            <a:ext cx="383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b="1"/>
              <a:t>VALORI DELLA COSTANTE DEI GAS</a:t>
            </a:r>
          </a:p>
        </p:txBody>
      </p:sp>
      <p:sp>
        <p:nvSpPr>
          <p:cNvPr id="2" name="Rettangolo arrotondato 1">
            <a:extLst>
              <a:ext uri="{FF2B5EF4-FFF2-40B4-BE49-F238E27FC236}">
                <a16:creationId xmlns:a16="http://schemas.microsoft.com/office/drawing/2014/main" id="{58798FD5-012D-417B-AC8B-74EDAE154F2D}"/>
              </a:ext>
            </a:extLst>
          </p:cNvPr>
          <p:cNvSpPr/>
          <p:nvPr/>
        </p:nvSpPr>
        <p:spPr>
          <a:xfrm>
            <a:off x="2578100" y="1854200"/>
            <a:ext cx="3578225" cy="3603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7" name="Rettangolo arrotondato 1">
            <a:extLst>
              <a:ext uri="{FF2B5EF4-FFF2-40B4-BE49-F238E27FC236}">
                <a16:creationId xmlns:a16="http://schemas.microsoft.com/office/drawing/2014/main" id="{452494A7-E175-4BD9-9CBA-F7EA0E4E6816}"/>
              </a:ext>
            </a:extLst>
          </p:cNvPr>
          <p:cNvSpPr/>
          <p:nvPr/>
        </p:nvSpPr>
        <p:spPr>
          <a:xfrm>
            <a:off x="3059113" y="1506538"/>
            <a:ext cx="2832100" cy="3603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B3992948-8D43-490D-B4E5-B5CCF7B83A3F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53975" y="222250"/>
            <a:ext cx="9036050" cy="792163"/>
          </a:xfrm>
        </p:spPr>
        <p:txBody>
          <a:bodyPr/>
          <a:lstStyle/>
          <a:p>
            <a:pPr eaLnBrk="1" hangingPunct="1"/>
            <a:r>
              <a:rPr lang="it-IT" altLang="it-IT" sz="4400" b="1">
                <a:solidFill>
                  <a:srgbClr val="FF0000"/>
                </a:solidFill>
              </a:rPr>
              <a:t>Conversioni per gas da ppm</a:t>
            </a:r>
            <a:r>
              <a:rPr lang="it-IT" altLang="it-IT" sz="4400" b="1" baseline="-25000">
                <a:solidFill>
                  <a:srgbClr val="FF0000"/>
                </a:solidFill>
              </a:rPr>
              <a:t>v</a:t>
            </a:r>
            <a:r>
              <a:rPr lang="it-IT" altLang="it-IT" sz="4400" b="1">
                <a:solidFill>
                  <a:srgbClr val="FF0000"/>
                </a:solidFill>
              </a:rPr>
              <a:t> a mg/m</a:t>
            </a:r>
            <a:r>
              <a:rPr lang="it-IT" altLang="it-IT" sz="4400" b="1" baseline="300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19A6A353-E6D6-4F40-998B-1035E5CCE0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1428750"/>
            <a:ext cx="2376488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solidFill>
                  <a:schemeClr val="tx2"/>
                </a:solidFill>
                <a:latin typeface="Arial" panose="020B0604020202020204" pitchFamily="34" charset="0"/>
              </a:rPr>
              <a:t>Y 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x 10</a:t>
            </a:r>
            <a:r>
              <a:rPr lang="it-IT" altLang="it-IT" sz="2400" i="1" baseline="30000">
                <a:solidFill>
                  <a:srgbClr val="FF0000"/>
                </a:solidFill>
                <a:latin typeface="Arial" panose="020B0604020202020204" pitchFamily="34" charset="0"/>
              </a:rPr>
              <a:t>-6</a:t>
            </a:r>
            <a:r>
              <a:rPr lang="it-IT" altLang="it-IT" sz="2400" i="1">
                <a:latin typeface="Arial" panose="020B0604020202020204" pitchFamily="34" charset="0"/>
              </a:rPr>
              <a:t> = [L</a:t>
            </a:r>
            <a:r>
              <a:rPr lang="it-IT" altLang="it-IT" sz="2400" i="1" baseline="-25000">
                <a:latin typeface="Arial" panose="020B0604020202020204" pitchFamily="34" charset="0"/>
              </a:rPr>
              <a:t>i</a:t>
            </a:r>
            <a:r>
              <a:rPr lang="it-IT" altLang="it-IT" sz="2400" i="1">
                <a:latin typeface="Arial" panose="020B0604020202020204" pitchFamily="34" charset="0"/>
              </a:rPr>
              <a:t>/L</a:t>
            </a:r>
            <a:r>
              <a:rPr lang="it-IT" altLang="it-IT" sz="2400" i="1" baseline="-25000">
                <a:latin typeface="Arial" panose="020B0604020202020204" pitchFamily="34" charset="0"/>
              </a:rPr>
              <a:t>t</a:t>
            </a:r>
            <a:r>
              <a:rPr lang="it-IT" altLang="it-IT" sz="2400" i="1">
                <a:latin typeface="Arial" panose="020B0604020202020204" pitchFamily="34" charset="0"/>
              </a:rPr>
              <a:t>]</a:t>
            </a:r>
          </a:p>
        </p:txBody>
      </p:sp>
      <p:sp>
        <p:nvSpPr>
          <p:cNvPr id="14340" name="Rectangle 2">
            <a:extLst>
              <a:ext uri="{FF2B5EF4-FFF2-40B4-BE49-F238E27FC236}">
                <a16:creationId xmlns:a16="http://schemas.microsoft.com/office/drawing/2014/main" id="{0A208D86-C90C-443E-9375-0B12F3458D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4688" y="3027363"/>
            <a:ext cx="3313112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 dirty="0">
                <a:latin typeface="Arial" panose="020B0604020202020204" pitchFamily="34" charset="0"/>
              </a:rPr>
              <a:t>[L</a:t>
            </a:r>
            <a:r>
              <a:rPr lang="it-IT" altLang="it-IT" sz="2400" i="1" baseline="-25000" dirty="0">
                <a:latin typeface="Arial" panose="020B0604020202020204" pitchFamily="34" charset="0"/>
              </a:rPr>
              <a:t>i</a:t>
            </a:r>
            <a:r>
              <a:rPr lang="it-IT" altLang="it-IT" sz="2400" i="1" dirty="0">
                <a:latin typeface="Arial" panose="020B0604020202020204" pitchFamily="34" charset="0"/>
              </a:rPr>
              <a:t>/L</a:t>
            </a:r>
            <a:r>
              <a:rPr lang="it-IT" altLang="it-IT" sz="2400" i="1" baseline="-25000" dirty="0">
                <a:latin typeface="Arial" panose="020B0604020202020204" pitchFamily="34" charset="0"/>
              </a:rPr>
              <a:t>t</a:t>
            </a:r>
            <a:r>
              <a:rPr lang="it-IT" altLang="it-IT" sz="2400" i="1" dirty="0">
                <a:latin typeface="Arial" panose="020B0604020202020204" pitchFamily="34" charset="0"/>
              </a:rPr>
              <a:t>]</a:t>
            </a:r>
            <a:r>
              <a:rPr lang="it-IT" altLang="it-IT" sz="2400" i="1" dirty="0">
                <a:solidFill>
                  <a:srgbClr val="FF0000"/>
                </a:solidFill>
                <a:latin typeface="Arial" panose="020B0604020202020204" pitchFamily="34" charset="0"/>
              </a:rPr>
              <a:t>x P/RT</a:t>
            </a:r>
            <a:r>
              <a:rPr lang="it-IT" altLang="it-IT" sz="2400" i="1" dirty="0">
                <a:latin typeface="Arial" panose="020B0604020202020204" pitchFamily="34" charset="0"/>
              </a:rPr>
              <a:t>=[moli i/L</a:t>
            </a:r>
            <a:r>
              <a:rPr lang="it-IT" altLang="it-IT" sz="2400" i="1" baseline="-25000" dirty="0">
                <a:latin typeface="Arial" panose="020B0604020202020204" pitchFamily="34" charset="0"/>
              </a:rPr>
              <a:t>t</a:t>
            </a:r>
            <a:r>
              <a:rPr lang="it-IT" altLang="it-IT" sz="2400" i="1" dirty="0">
                <a:latin typeface="Arial" panose="020B0604020202020204" pitchFamily="34" charset="0"/>
              </a:rPr>
              <a:t>]</a:t>
            </a:r>
          </a:p>
        </p:txBody>
      </p:sp>
      <p:sp>
        <p:nvSpPr>
          <p:cNvPr id="14341" name="Rectangle 2">
            <a:extLst>
              <a:ext uri="{FF2B5EF4-FFF2-40B4-BE49-F238E27FC236}">
                <a16:creationId xmlns:a16="http://schemas.microsoft.com/office/drawing/2014/main" id="{4333C66A-5591-4A93-91C2-A4741712A8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833813"/>
            <a:ext cx="305911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[moli</a:t>
            </a:r>
            <a:r>
              <a:rPr lang="it-IT" altLang="it-IT" sz="2400" i="1" baseline="-25000">
                <a:latin typeface="Arial" panose="020B0604020202020204" pitchFamily="34" charset="0"/>
              </a:rPr>
              <a:t>i</a:t>
            </a:r>
            <a:r>
              <a:rPr lang="it-IT" altLang="it-IT" sz="2400" i="1">
                <a:latin typeface="Arial" panose="020B0604020202020204" pitchFamily="34" charset="0"/>
              </a:rPr>
              <a:t>/L</a:t>
            </a:r>
            <a:r>
              <a:rPr lang="it-IT" altLang="it-IT" sz="2400" i="1" baseline="-25000">
                <a:latin typeface="Arial" panose="020B0604020202020204" pitchFamily="34" charset="0"/>
              </a:rPr>
              <a:t>t</a:t>
            </a:r>
            <a:r>
              <a:rPr lang="it-IT" altLang="it-IT" sz="2400" i="1">
                <a:latin typeface="Arial" panose="020B0604020202020204" pitchFamily="34" charset="0"/>
              </a:rPr>
              <a:t>] 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x PM</a:t>
            </a:r>
            <a:r>
              <a:rPr lang="it-IT" altLang="it-IT" sz="2400" i="1" baseline="-25000">
                <a:solidFill>
                  <a:srgbClr val="FF0000"/>
                </a:solidFill>
                <a:latin typeface="Arial" panose="020B0604020202020204" pitchFamily="34" charset="0"/>
              </a:rPr>
              <a:t>i</a:t>
            </a:r>
            <a:r>
              <a:rPr lang="it-IT" altLang="it-IT" sz="2400" i="1">
                <a:latin typeface="Arial" panose="020B0604020202020204" pitchFamily="34" charset="0"/>
              </a:rPr>
              <a:t> =[g</a:t>
            </a:r>
            <a:r>
              <a:rPr lang="it-IT" altLang="it-IT" sz="2400" i="1" baseline="-25000">
                <a:latin typeface="Arial" panose="020B0604020202020204" pitchFamily="34" charset="0"/>
              </a:rPr>
              <a:t>i</a:t>
            </a:r>
            <a:r>
              <a:rPr lang="it-IT" altLang="it-IT" sz="2400" i="1">
                <a:latin typeface="Arial" panose="020B0604020202020204" pitchFamily="34" charset="0"/>
              </a:rPr>
              <a:t>/L</a:t>
            </a:r>
            <a:r>
              <a:rPr lang="it-IT" altLang="it-IT" sz="2400" i="1" baseline="-25000">
                <a:latin typeface="Arial" panose="020B0604020202020204" pitchFamily="34" charset="0"/>
              </a:rPr>
              <a:t>t</a:t>
            </a:r>
            <a:r>
              <a:rPr lang="it-IT" altLang="it-IT" sz="2400" i="1">
                <a:latin typeface="Arial" panose="020B0604020202020204" pitchFamily="34" charset="0"/>
              </a:rPr>
              <a:t>]</a:t>
            </a:r>
          </a:p>
        </p:txBody>
      </p:sp>
      <p:sp>
        <p:nvSpPr>
          <p:cNvPr id="14342" name="CasellaDiTesto 5">
            <a:extLst>
              <a:ext uri="{FF2B5EF4-FFF2-40B4-BE49-F238E27FC236}">
                <a16:creationId xmlns:a16="http://schemas.microsoft.com/office/drawing/2014/main" id="{174F7E0D-19D4-4A57-899F-AAA447DD58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2638" y="946150"/>
            <a:ext cx="5184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400"/>
              <a:t>La specie «i» è presente in aria a Y ppm</a:t>
            </a:r>
            <a:r>
              <a:rPr lang="it-IT" altLang="it-IT" sz="2400" baseline="-25000"/>
              <a:t>v</a:t>
            </a:r>
          </a:p>
        </p:txBody>
      </p:sp>
      <p:sp>
        <p:nvSpPr>
          <p:cNvPr id="14343" name="CasellaDiTesto 6">
            <a:extLst>
              <a:ext uri="{FF2B5EF4-FFF2-40B4-BE49-F238E27FC236}">
                <a16:creationId xmlns:a16="http://schemas.microsoft.com/office/drawing/2014/main" id="{D0FEF201-5DBD-469A-A252-FC93053F857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06400" y="1682750"/>
            <a:ext cx="2808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Passiamo a frazione molare</a:t>
            </a:r>
          </a:p>
        </p:txBody>
      </p:sp>
      <p:sp>
        <p:nvSpPr>
          <p:cNvPr id="14344" name="CasellaDiTesto 23">
            <a:extLst>
              <a:ext uri="{FF2B5EF4-FFF2-40B4-BE49-F238E27FC236}">
                <a16:creationId xmlns:a16="http://schemas.microsoft.com/office/drawing/2014/main" id="{B429B412-155B-49EE-B4EB-EF9D35B3CAC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0500" y="2416175"/>
            <a:ext cx="280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Trasformiamo i litri di «i» in moli di «i»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8298392-6188-4A3A-BCF8-0C9F29C8D1B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69299" y="2199881"/>
            <a:ext cx="1431289" cy="689035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asellaDiTesto 25">
                <a:extLst>
                  <a:ext uri="{FF2B5EF4-FFF2-40B4-BE49-F238E27FC236}">
                    <a16:creationId xmlns:a16="http://schemas.microsoft.com/office/drawing/2014/main" id="{AF66FE1E-E9B8-49B5-8793-B976B68C66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893" y="2379572"/>
                <a:ext cx="1570751" cy="369332"/>
              </a:xfrm>
              <a:prstGeom prst="rect">
                <a:avLst/>
              </a:prstGeom>
              <a:blipFill>
                <a:blip r:embed="rId3"/>
                <a:stretch>
                  <a:fillRect l="-4280" r="-3891" b="-14754"/>
                </a:stretch>
              </a:blipFill>
            </p:spPr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it-IT" i="1" smtClean="0">
                        <a:noFill/>
                        <a:latin typeface="Cambria Math" panose="02040503050406030204" pitchFamily="18" charset="0"/>
                      </a:rPr>
                      <m:t>𝐴</m:t>
                    </m:r>
                    <m:r>
                      <a:rPr lang="it-IT" i="1" smtClean="0">
                        <a:noFill/>
                        <a:latin typeface="Cambria Math" panose="02040503050406030204" pitchFamily="18" charset="0"/>
                      </a:rPr>
                      <m:t>=</m:t>
                    </m:r>
                    <m:r>
                      <a:rPr lang="el-GR" i="1" smtClean="0">
                        <a:noFill/>
                        <a:latin typeface="Cambria Math" panose="02040503050406030204" pitchFamily="18" charset="0"/>
                      </a:rPr>
                      <m:t>𝜋</m:t>
                    </m:r>
                    <m:sSup>
                      <m:sSupPr>
                        <m:ctrlPr>
                          <a:rPr lang="it-IT" i="1" smtClean="0">
                            <a:noFill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t-IT" i="1" smtClean="0">
                            <a:noFill/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it-IT" i="1" smtClean="0">
                            <a:noFill/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it-IT" dirty="0">
                    <a:noFill/>
                  </a:rPr>
                  <a:t> </a:t>
                </a:r>
              </a:p>
            </p:txBody>
          </p:sp>
        </mc:Choice>
        <mc:Fallback xmlns="">
          <p:sp>
            <p:nvSpPr>
              <p:cNvPr id="26" name="CasellaDiTesto 25">
                <a:extLst>
                  <a:ext uri="{FF2B5EF4-FFF2-40B4-BE49-F238E27FC236}">
                    <a16:creationId xmlns:a16="http://schemas.microsoft.com/office/drawing/2014/main" id="{AF66FE1E-E9B8-49B5-8793-B976B68C66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0893" y="2379572"/>
                <a:ext cx="1570751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347" name="CasellaDiTesto 26">
            <a:extLst>
              <a:ext uri="{FF2B5EF4-FFF2-40B4-BE49-F238E27FC236}">
                <a16:creationId xmlns:a16="http://schemas.microsoft.com/office/drawing/2014/main" id="{740784DB-537B-471D-9D59-91A4B393ADF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3675" y="3286125"/>
            <a:ext cx="2854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Otteniamo la c molare di «i»</a:t>
            </a:r>
          </a:p>
        </p:txBody>
      </p:sp>
      <p:sp>
        <p:nvSpPr>
          <p:cNvPr id="14348" name="CasellaDiTesto 27">
            <a:extLst>
              <a:ext uri="{FF2B5EF4-FFF2-40B4-BE49-F238E27FC236}">
                <a16:creationId xmlns:a16="http://schemas.microsoft.com/office/drawing/2014/main" id="{9F5F3D41-44EA-4430-8216-22A5FB8FC99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07950" y="3968750"/>
            <a:ext cx="33131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Si moltiplica per la massa molare di «i» e si  ottiene la C di massa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F1992A55-4247-44B3-A5CD-A52CCB56E12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97250" y="2285096"/>
            <a:ext cx="2356222" cy="51860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4350" name="CasellaDiTesto 30">
            <a:extLst>
              <a:ext uri="{FF2B5EF4-FFF2-40B4-BE49-F238E27FC236}">
                <a16:creationId xmlns:a16="http://schemas.microsoft.com/office/drawing/2014/main" id="{F75FC968-693E-4F36-8435-C007CC5BE05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3675" y="4838700"/>
            <a:ext cx="2433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Convertiamo in mg/m</a:t>
            </a:r>
            <a:r>
              <a:rPr lang="it-IT" altLang="it-IT" baseline="30000"/>
              <a:t>3</a:t>
            </a:r>
          </a:p>
        </p:txBody>
      </p:sp>
      <p:sp>
        <p:nvSpPr>
          <p:cNvPr id="14351" name="Rectangle 2">
            <a:extLst>
              <a:ext uri="{FF2B5EF4-FFF2-40B4-BE49-F238E27FC236}">
                <a16:creationId xmlns:a16="http://schemas.microsoft.com/office/drawing/2014/main" id="{68A045EC-8786-4BEC-A7EF-CE7ABF284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1363" y="4573588"/>
            <a:ext cx="3059112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[g</a:t>
            </a:r>
            <a:r>
              <a:rPr lang="it-IT" altLang="it-IT" sz="2400" i="1" baseline="-25000">
                <a:latin typeface="Arial" panose="020B0604020202020204" pitchFamily="34" charset="0"/>
              </a:rPr>
              <a:t>i</a:t>
            </a:r>
            <a:r>
              <a:rPr lang="it-IT" altLang="it-IT" sz="2400" i="1">
                <a:latin typeface="Arial" panose="020B0604020202020204" pitchFamily="34" charset="0"/>
              </a:rPr>
              <a:t>/L</a:t>
            </a:r>
            <a:r>
              <a:rPr lang="it-IT" altLang="it-IT" sz="2400" i="1" baseline="-25000">
                <a:latin typeface="Arial" panose="020B0604020202020204" pitchFamily="34" charset="0"/>
              </a:rPr>
              <a:t>t</a:t>
            </a:r>
            <a:r>
              <a:rPr lang="it-IT" altLang="it-IT" sz="2400" i="1">
                <a:latin typeface="Arial" panose="020B0604020202020204" pitchFamily="34" charset="0"/>
              </a:rPr>
              <a:t>]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 x 10</a:t>
            </a:r>
            <a:r>
              <a:rPr lang="it-IT" altLang="it-IT" sz="2400" i="1" baseline="30000">
                <a:solidFill>
                  <a:srgbClr val="FF0000"/>
                </a:solidFill>
                <a:latin typeface="Arial" panose="020B0604020202020204" pitchFamily="34" charset="0"/>
              </a:rPr>
              <a:t>6</a:t>
            </a:r>
            <a:r>
              <a:rPr lang="it-IT" altLang="it-IT" sz="2400" i="1">
                <a:latin typeface="Arial" panose="020B0604020202020204" pitchFamily="34" charset="0"/>
              </a:rPr>
              <a:t> </a:t>
            </a:r>
            <a:r>
              <a:rPr lang="it-IT" altLang="it-IT" sz="2400" i="1">
                <a:latin typeface="Arial" panose="020B0604020202020204" pitchFamily="34" charset="0"/>
                <a:sym typeface="Wingdings" panose="05000000000000000000" pitchFamily="2" charset="2"/>
              </a:rPr>
              <a:t>=[mg/m</a:t>
            </a:r>
            <a:r>
              <a:rPr lang="it-IT" altLang="it-IT" sz="2400" i="1" baseline="30000">
                <a:latin typeface="Arial" panose="020B0604020202020204" pitchFamily="34" charset="0"/>
                <a:sym typeface="Wingdings" panose="05000000000000000000" pitchFamily="2" charset="2"/>
              </a:rPr>
              <a:t>3</a:t>
            </a:r>
            <a:r>
              <a:rPr lang="it-IT" altLang="it-IT" sz="2400" i="1">
                <a:latin typeface="Arial" panose="020B0604020202020204" pitchFamily="34" charset="0"/>
                <a:sym typeface="Wingdings" panose="05000000000000000000" pitchFamily="2" charset="2"/>
              </a:rPr>
              <a:t>]</a:t>
            </a:r>
            <a:r>
              <a:rPr lang="it-IT" altLang="it-IT" sz="2400" i="1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3C67F0D8-0F6D-4FB6-93E1-600EBC74F5C2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34562" y="5439369"/>
            <a:ext cx="4434163" cy="691471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8AA759EE-DA64-4C32-84F1-1FC52516E458}"/>
              </a:ext>
            </a:extLst>
          </p:cNvPr>
          <p:cNvCxnSpPr>
            <a:endCxn id="34" idx="0"/>
          </p:cNvCxnSpPr>
          <p:nvPr/>
        </p:nvCxnSpPr>
        <p:spPr>
          <a:xfrm flipV="1">
            <a:off x="4360863" y="5438775"/>
            <a:ext cx="390525" cy="6921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ttore diritto 36">
            <a:extLst>
              <a:ext uri="{FF2B5EF4-FFF2-40B4-BE49-F238E27FC236}">
                <a16:creationId xmlns:a16="http://schemas.microsoft.com/office/drawing/2014/main" id="{079516AA-FF61-412C-A39F-9A493E806C7F}"/>
              </a:ext>
            </a:extLst>
          </p:cNvPr>
          <p:cNvCxnSpPr/>
          <p:nvPr/>
        </p:nvCxnSpPr>
        <p:spPr>
          <a:xfrm flipV="1">
            <a:off x="6513513" y="5462588"/>
            <a:ext cx="390525" cy="6921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55" name="CasellaDiTesto 37">
            <a:extLst>
              <a:ext uri="{FF2B5EF4-FFF2-40B4-BE49-F238E27FC236}">
                <a16:creationId xmlns:a16="http://schemas.microsoft.com/office/drawing/2014/main" id="{CFBCCEC0-7418-4DBD-A681-C5A96BC126B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133475" y="5676900"/>
            <a:ext cx="919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Quindi</a:t>
            </a:r>
            <a:endParaRPr lang="it-IT" altLang="it-IT" baseline="30000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795CC55C-B25A-440B-BA30-09C2A6119F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304" y="5208589"/>
            <a:ext cx="1766310" cy="388954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666F167-0F18-429E-A541-1E2CC108517C}"/>
              </a:ext>
            </a:extLst>
          </p:cNvPr>
          <p:cNvSpPr txBox="1"/>
          <p:nvPr/>
        </p:nvSpPr>
        <p:spPr>
          <a:xfrm>
            <a:off x="7237413" y="5644855"/>
            <a:ext cx="1428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P= atm</a:t>
            </a:r>
          </a:p>
          <a:p>
            <a:r>
              <a:rPr lang="it-IT" dirty="0"/>
              <a:t>PM = g/</a:t>
            </a:r>
            <a:r>
              <a:rPr lang="it-IT" dirty="0" err="1"/>
              <a:t>mol</a:t>
            </a:r>
            <a:endParaRPr lang="it-IT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519B22FF-C1C1-4A11-AC1C-6D5017286664}"/>
              </a:ext>
            </a:extLst>
          </p:cNvPr>
          <p:cNvSpPr/>
          <p:nvPr/>
        </p:nvSpPr>
        <p:spPr>
          <a:xfrm>
            <a:off x="7118569" y="5085184"/>
            <a:ext cx="2025431" cy="151216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7D1C009C-A070-46BF-AC62-8A935111A004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04788"/>
            <a:ext cx="9036050" cy="792162"/>
          </a:xfrm>
        </p:spPr>
        <p:txBody>
          <a:bodyPr/>
          <a:lstStyle/>
          <a:p>
            <a:pPr eaLnBrk="1" hangingPunct="1"/>
            <a:r>
              <a:rPr lang="it-IT" altLang="it-IT" sz="4400" b="1">
                <a:solidFill>
                  <a:srgbClr val="FF0000"/>
                </a:solidFill>
              </a:rPr>
              <a:t>Conversioni per gas da ppm</a:t>
            </a:r>
            <a:r>
              <a:rPr lang="it-IT" altLang="it-IT" sz="4400" b="1" baseline="-25000">
                <a:solidFill>
                  <a:srgbClr val="FF0000"/>
                </a:solidFill>
              </a:rPr>
              <a:t>v</a:t>
            </a:r>
            <a:r>
              <a:rPr lang="it-IT" altLang="it-IT" sz="4400" b="1">
                <a:solidFill>
                  <a:srgbClr val="FF0000"/>
                </a:solidFill>
              </a:rPr>
              <a:t> a mg/m</a:t>
            </a:r>
            <a:r>
              <a:rPr lang="it-IT" altLang="it-IT" sz="4400" b="1" baseline="300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755941A-B4AD-4FB0-B2BC-67E7E7F0C93D}"/>
              </a:ext>
            </a:extLst>
          </p:cNvPr>
          <p:cNvSpPr txBox="1"/>
          <p:nvPr/>
        </p:nvSpPr>
        <p:spPr>
          <a:xfrm>
            <a:off x="828675" y="3184525"/>
            <a:ext cx="70040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b="1" dirty="0">
                <a:latin typeface="+mn-lt"/>
              </a:rPr>
              <a:t>Attenzione in questi calcoli T è in gradi Kelvin!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8133AFC-C267-4832-A430-C48157C01952}"/>
              </a:ext>
            </a:extLst>
          </p:cNvPr>
          <p:cNvSpPr txBox="1"/>
          <p:nvPr/>
        </p:nvSpPr>
        <p:spPr>
          <a:xfrm>
            <a:off x="1858963" y="2482850"/>
            <a:ext cx="16637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dirty="0">
                <a:latin typeface="+mj-lt"/>
              </a:rPr>
              <a:t>   </a:t>
            </a:r>
            <a:r>
              <a:rPr lang="it-IT" sz="2800" dirty="0" err="1">
                <a:latin typeface="+mj-lt"/>
              </a:rPr>
              <a:t>ppm</a:t>
            </a:r>
            <a:r>
              <a:rPr lang="it-IT" sz="2800" baseline="-25000" dirty="0" err="1">
                <a:latin typeface="+mj-lt"/>
              </a:rPr>
              <a:t>v</a:t>
            </a:r>
            <a:r>
              <a:rPr lang="it-IT" sz="2800" dirty="0">
                <a:latin typeface="+mj-lt"/>
              </a:rPr>
              <a:t>  x  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6A650886-E90B-47CC-9CE2-DE728EE4945A}"/>
              </a:ext>
            </a:extLst>
          </p:cNvPr>
          <p:cNvSpPr txBox="1"/>
          <p:nvPr/>
        </p:nvSpPr>
        <p:spPr>
          <a:xfrm>
            <a:off x="5513388" y="2433638"/>
            <a:ext cx="1855787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>
                <a:latin typeface="+mj-lt"/>
              </a:rPr>
              <a:t> </a:t>
            </a:r>
            <a:r>
              <a:rPr lang="it-IT" sz="2800" dirty="0">
                <a:latin typeface="+mj-lt"/>
              </a:rPr>
              <a:t>= mg/m</a:t>
            </a:r>
            <a:r>
              <a:rPr lang="it-IT" sz="2800" baseline="30000" dirty="0">
                <a:latin typeface="+mj-lt"/>
              </a:rPr>
              <a:t>3</a:t>
            </a:r>
            <a:r>
              <a:rPr lang="it-IT" sz="2800" dirty="0">
                <a:latin typeface="+mj-lt"/>
              </a:rPr>
              <a:t>  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9E37478-DB50-4CB9-B609-633F3C1D61F1}"/>
              </a:ext>
            </a:extLst>
          </p:cNvPr>
          <p:cNvSpPr txBox="1"/>
          <p:nvPr/>
        </p:nvSpPr>
        <p:spPr>
          <a:xfrm>
            <a:off x="3689350" y="1262063"/>
            <a:ext cx="161448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3200" b="1" dirty="0">
                <a:latin typeface="+mj-lt"/>
              </a:rPr>
              <a:t>P= 1 atm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5249418C-88F8-4A6D-8469-10ADE092650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28810" y="2395478"/>
            <a:ext cx="1395446" cy="691471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5368" name="CasellaDiTesto 6">
            <a:extLst>
              <a:ext uri="{FF2B5EF4-FFF2-40B4-BE49-F238E27FC236}">
                <a16:creationId xmlns:a16="http://schemas.microsoft.com/office/drawing/2014/main" id="{FA78C735-7214-4FF9-8021-81EC72539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4288" y="4095750"/>
            <a:ext cx="1222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400"/>
              <a:t>T=20°C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B144AA7-1A69-4DE2-B010-31C65A4493F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72762" y="3998443"/>
            <a:ext cx="2660665" cy="69147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5370" name="CasellaDiTesto 26">
            <a:extLst>
              <a:ext uri="{FF2B5EF4-FFF2-40B4-BE49-F238E27FC236}">
                <a16:creationId xmlns:a16="http://schemas.microsoft.com/office/drawing/2014/main" id="{9AB1A021-CB0A-40D2-8DD2-629DE99AF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4288" y="4794250"/>
            <a:ext cx="12223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2400"/>
              <a:t>T= 0°C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43620659-C3B4-4579-BE87-AB9CC3C93E5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72762" y="4698003"/>
            <a:ext cx="2660664" cy="69147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5372" name="CasellaDiTesto 8">
            <a:extLst>
              <a:ext uri="{FF2B5EF4-FFF2-40B4-BE49-F238E27FC236}">
                <a16:creationId xmlns:a16="http://schemas.microsoft.com/office/drawing/2014/main" id="{6202CA29-EAF8-485C-9005-625BC2F4BB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5732463"/>
            <a:ext cx="7848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 sz="4000"/>
              <a:t>N.B. Le ppm non dipendono da T!</a:t>
            </a: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D89D97C7-B624-4028-90F1-11EE7EAAAD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0734" y="2221269"/>
            <a:ext cx="1766310" cy="388954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B3BA3654-711B-473C-B1A1-5A7F476490C7}"/>
              </a:ext>
            </a:extLst>
          </p:cNvPr>
          <p:cNvSpPr txBox="1"/>
          <p:nvPr/>
        </p:nvSpPr>
        <p:spPr>
          <a:xfrm>
            <a:off x="7249843" y="2657535"/>
            <a:ext cx="1428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PM = g/</a:t>
            </a:r>
            <a:r>
              <a:rPr lang="it-IT" dirty="0" err="1"/>
              <a:t>mol</a:t>
            </a:r>
            <a:endParaRPr lang="it-IT" dirty="0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7D258558-93F5-4631-B8A1-B0CFBD9F8FA0}"/>
              </a:ext>
            </a:extLst>
          </p:cNvPr>
          <p:cNvSpPr/>
          <p:nvPr/>
        </p:nvSpPr>
        <p:spPr>
          <a:xfrm>
            <a:off x="7118569" y="2099354"/>
            <a:ext cx="2025431" cy="10450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F2762B0B-30C9-4AD9-9D28-D46173961A4E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762000" y="196850"/>
            <a:ext cx="7772400" cy="792163"/>
          </a:xfrm>
        </p:spPr>
        <p:txBody>
          <a:bodyPr/>
          <a:lstStyle/>
          <a:p>
            <a:pPr eaLnBrk="1" hangingPunct="1"/>
            <a:r>
              <a:rPr lang="it-IT" altLang="it-IT" sz="4400" b="1">
                <a:solidFill>
                  <a:srgbClr val="FF0000"/>
                </a:solidFill>
              </a:rPr>
              <a:t>Conversioni per gas a 20°C 1 atm</a:t>
            </a: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2736B836-DF55-4CE3-943B-62286F7F8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938213"/>
            <a:ext cx="75485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da ppm</a:t>
            </a:r>
            <a:r>
              <a:rPr lang="it-IT" altLang="it-IT" sz="2400" i="1" baseline="-25000">
                <a:latin typeface="Arial" panose="020B0604020202020204" pitchFamily="34" charset="0"/>
              </a:rPr>
              <a:t>v</a:t>
            </a:r>
            <a:r>
              <a:rPr lang="it-IT" altLang="it-IT" sz="2400" i="1">
                <a:latin typeface="Arial" panose="020B0604020202020204" pitchFamily="34" charset="0"/>
              </a:rPr>
              <a:t> a mg/m</a:t>
            </a:r>
            <a:r>
              <a:rPr lang="it-IT" altLang="it-IT" sz="2400" i="1" baseline="30000">
                <a:latin typeface="Arial" panose="020B0604020202020204" pitchFamily="34" charset="0"/>
              </a:rPr>
              <a:t>3</a:t>
            </a:r>
            <a:r>
              <a:rPr lang="it-IT" altLang="it-IT" sz="2400" i="1">
                <a:latin typeface="Arial" panose="020B0604020202020204" pitchFamily="34" charset="0"/>
              </a:rPr>
              <a:t> oppure da ppb</a:t>
            </a:r>
            <a:r>
              <a:rPr lang="it-IT" altLang="it-IT" sz="2400" i="1" baseline="-25000">
                <a:latin typeface="Arial" panose="020B0604020202020204" pitchFamily="34" charset="0"/>
              </a:rPr>
              <a:t>v</a:t>
            </a:r>
            <a:r>
              <a:rPr lang="it-IT" altLang="it-IT" sz="2400" i="1">
                <a:latin typeface="Arial" panose="020B0604020202020204" pitchFamily="34" charset="0"/>
              </a:rPr>
              <a:t> a </a:t>
            </a:r>
            <a:r>
              <a:rPr lang="it-IT" altLang="it-IT" sz="2400" i="1">
                <a:latin typeface="Symbol" panose="05050102010706020507" pitchFamily="18" charset="2"/>
              </a:rPr>
              <a:t>m</a:t>
            </a:r>
            <a:r>
              <a:rPr lang="it-IT" altLang="it-IT" sz="2400" i="1">
                <a:latin typeface="Arial" panose="020B0604020202020204" pitchFamily="34" charset="0"/>
              </a:rPr>
              <a:t>g/m</a:t>
            </a:r>
            <a:r>
              <a:rPr lang="it-IT" altLang="it-IT" sz="2400" i="1" baseline="30000">
                <a:latin typeface="Arial" panose="020B0604020202020204" pitchFamily="34" charset="0"/>
              </a:rPr>
              <a:t>3</a:t>
            </a:r>
            <a:r>
              <a:rPr lang="it-IT" altLang="it-IT" sz="2400" i="1">
                <a:latin typeface="Arial" panose="020B0604020202020204" pitchFamily="34" charset="0"/>
              </a:rPr>
              <a:t> </a:t>
            </a:r>
            <a:endParaRPr lang="it-IT" altLang="it-IT" sz="2400">
              <a:latin typeface="Arial" panose="020B0604020202020204" pitchFamily="34" charset="0"/>
            </a:endParaRP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160042E4-6768-42DA-938E-FE6CA44428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0600" y="1549400"/>
            <a:ext cx="12239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solidFill>
                  <a:schemeClr val="tx2"/>
                </a:solidFill>
                <a:latin typeface="Arial" panose="020B0604020202020204" pitchFamily="34" charset="0"/>
              </a:rPr>
              <a:t>ppm</a:t>
            </a:r>
            <a:r>
              <a:rPr lang="it-IT" altLang="it-IT" sz="2400" i="1" baseline="-25000">
                <a:solidFill>
                  <a:schemeClr val="tx2"/>
                </a:solidFill>
                <a:latin typeface="Arial" panose="020B0604020202020204" pitchFamily="34" charset="0"/>
              </a:rPr>
              <a:t>v</a:t>
            </a:r>
            <a:r>
              <a:rPr lang="it-IT" altLang="it-IT" sz="2400" i="1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it-IT" altLang="it-IT" sz="2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6389" name="Rectangle 23">
            <a:extLst>
              <a:ext uri="{FF2B5EF4-FFF2-40B4-BE49-F238E27FC236}">
                <a16:creationId xmlns:a16="http://schemas.microsoft.com/office/drawing/2014/main" id="{DFAAC3E9-D0C3-4FE9-A01F-8AF96398D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1714500"/>
            <a:ext cx="19526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x PMi /</a:t>
            </a:r>
            <a:r>
              <a:rPr lang="it-IT" altLang="it-IT">
                <a:latin typeface="Symbol" panose="05050102010706020507" pitchFamily="18" charset="2"/>
              </a:rPr>
              <a:t> 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24.07</a:t>
            </a:r>
          </a:p>
        </p:txBody>
      </p:sp>
      <p:sp>
        <p:nvSpPr>
          <p:cNvPr id="16390" name="Rectangle 2">
            <a:extLst>
              <a:ext uri="{FF2B5EF4-FFF2-40B4-BE49-F238E27FC236}">
                <a16:creationId xmlns:a16="http://schemas.microsoft.com/office/drawing/2014/main" id="{8F86F971-1326-4A54-8BB6-33D0B58B87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713" y="1549400"/>
            <a:ext cx="1735137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=</a:t>
            </a:r>
            <a:r>
              <a:rPr lang="it-IT" altLang="it-IT" sz="2400">
                <a:latin typeface="Arial" panose="020B0604020202020204" pitchFamily="34" charset="0"/>
              </a:rPr>
              <a:t>   mg/m</a:t>
            </a:r>
            <a:r>
              <a:rPr lang="it-IT" altLang="it-IT" sz="2400" baseline="30000">
                <a:latin typeface="Arial" panose="020B0604020202020204" pitchFamily="34" charset="0"/>
              </a:rPr>
              <a:t>3</a:t>
            </a:r>
          </a:p>
        </p:txBody>
      </p:sp>
      <p:graphicFrame>
        <p:nvGraphicFramePr>
          <p:cNvPr id="2" name="Tabella 1">
            <a:extLst>
              <a:ext uri="{FF2B5EF4-FFF2-40B4-BE49-F238E27FC236}">
                <a16:creationId xmlns:a16="http://schemas.microsoft.com/office/drawing/2014/main" id="{6F91EEAA-C1F8-43C6-BF34-16128AE02114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2646363"/>
          <a:ext cx="8229600" cy="29448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413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PM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Fattore di conversione</a:t>
                      </a:r>
                      <a:endParaRPr lang="it-IT" sz="110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6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CO</a:t>
                      </a:r>
                      <a:endParaRPr lang="it-IT" sz="110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28,04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1.16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6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r>
                        <a:rPr lang="en-GB" sz="2400" baseline="-250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it-IT" sz="110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46,01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1.91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6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2400" baseline="-250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it-IT" sz="110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48,00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1.99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6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SO</a:t>
                      </a:r>
                      <a:r>
                        <a:rPr lang="en-GB" sz="2400" baseline="-250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it-IT" sz="110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64,07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2.66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6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chemeClr val="tx1"/>
                          </a:solidFill>
                          <a:effectLst/>
                        </a:rPr>
                        <a:t>Benzene</a:t>
                      </a:r>
                      <a:endParaRPr lang="it-IT" sz="110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78,11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effectLst/>
                        </a:rPr>
                        <a:t>3.25</a:t>
                      </a:r>
                      <a:endParaRPr lang="it-IT" sz="1100" dirty="0">
                        <a:solidFill>
                          <a:schemeClr val="tx1"/>
                        </a:solidFill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421" name="Rectangle 2">
            <a:extLst>
              <a:ext uri="{FF2B5EF4-FFF2-40B4-BE49-F238E27FC236}">
                <a16:creationId xmlns:a16="http://schemas.microsoft.com/office/drawing/2014/main" id="{64399794-5147-416B-95E7-D8810CAAF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0600" y="2011363"/>
            <a:ext cx="12239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solidFill>
                  <a:schemeClr val="tx2"/>
                </a:solidFill>
                <a:latin typeface="Arial" panose="020B0604020202020204" pitchFamily="34" charset="0"/>
              </a:rPr>
              <a:t>ppb</a:t>
            </a:r>
            <a:r>
              <a:rPr lang="it-IT" altLang="it-IT" sz="2400" i="1" baseline="-25000">
                <a:solidFill>
                  <a:schemeClr val="tx2"/>
                </a:solidFill>
                <a:latin typeface="Arial" panose="020B0604020202020204" pitchFamily="34" charset="0"/>
              </a:rPr>
              <a:t>v</a:t>
            </a:r>
            <a:r>
              <a:rPr lang="it-IT" altLang="it-IT" sz="2400" i="1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it-IT" altLang="it-IT" sz="2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6422" name="Rectangle 23">
            <a:extLst>
              <a:ext uri="{FF2B5EF4-FFF2-40B4-BE49-F238E27FC236}">
                <a16:creationId xmlns:a16="http://schemas.microsoft.com/office/drawing/2014/main" id="{1C23F840-D893-4A9A-A8F2-8A7DD6F8B7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2176463"/>
            <a:ext cx="195262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x PMi /</a:t>
            </a:r>
            <a:r>
              <a:rPr lang="it-IT" altLang="it-IT">
                <a:latin typeface="Symbol" panose="05050102010706020507" pitchFamily="18" charset="2"/>
              </a:rPr>
              <a:t> 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24.07</a:t>
            </a:r>
          </a:p>
        </p:txBody>
      </p:sp>
      <p:sp>
        <p:nvSpPr>
          <p:cNvPr id="16423" name="Rectangle 2">
            <a:extLst>
              <a:ext uri="{FF2B5EF4-FFF2-40B4-BE49-F238E27FC236}">
                <a16:creationId xmlns:a16="http://schemas.microsoft.com/office/drawing/2014/main" id="{6281382A-12B5-4FE9-B6D8-275363CFDE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713" y="2011363"/>
            <a:ext cx="173513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=</a:t>
            </a:r>
            <a:r>
              <a:rPr lang="it-IT" altLang="it-IT" sz="2400">
                <a:latin typeface="Arial" panose="020B0604020202020204" pitchFamily="34" charset="0"/>
              </a:rPr>
              <a:t>   </a:t>
            </a:r>
            <a:r>
              <a:rPr lang="it-IT" altLang="it-IT" sz="2400">
                <a:latin typeface="Symbol" panose="05050102010706020507" pitchFamily="18" charset="2"/>
              </a:rPr>
              <a:t>m</a:t>
            </a:r>
            <a:r>
              <a:rPr lang="it-IT" altLang="it-IT" sz="2400">
                <a:latin typeface="Arial" panose="020B0604020202020204" pitchFamily="34" charset="0"/>
              </a:rPr>
              <a:t>g/m</a:t>
            </a:r>
            <a:r>
              <a:rPr lang="it-IT" altLang="it-IT" sz="2400" baseline="3000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A13B76B-2441-4036-AC81-C0CF3C4BAE66}"/>
              </a:ext>
            </a:extLst>
          </p:cNvPr>
          <p:cNvSpPr txBox="1"/>
          <p:nvPr/>
        </p:nvSpPr>
        <p:spPr>
          <a:xfrm>
            <a:off x="177800" y="5837238"/>
            <a:ext cx="87884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dirty="0"/>
              <a:t>Per i gas con PM </a:t>
            </a:r>
            <a:r>
              <a:rPr lang="it-IT" dirty="0">
                <a:latin typeface="Trebuchet MS" panose="020B0603020202020204" pitchFamily="34" charset="0"/>
              </a:rPr>
              <a:t>≈ </a:t>
            </a:r>
            <a:r>
              <a:rPr lang="it-IT" dirty="0">
                <a:latin typeface="+mn-lt"/>
              </a:rPr>
              <a:t>24 g/</a:t>
            </a:r>
            <a:r>
              <a:rPr lang="it-IT" dirty="0" err="1">
                <a:latin typeface="+mn-lt"/>
              </a:rPr>
              <a:t>mol</a:t>
            </a:r>
            <a:r>
              <a:rPr lang="it-IT" dirty="0">
                <a:latin typeface="+mn-lt"/>
              </a:rPr>
              <a:t>  il fattore di conversione ppm </a:t>
            </a:r>
            <a:r>
              <a:rPr lang="it-IT" dirty="0">
                <a:latin typeface="+mn-lt"/>
                <a:sym typeface="Wingdings" panose="05000000000000000000" pitchFamily="2" charset="2"/>
              </a:rPr>
              <a:t> mg/m</a:t>
            </a:r>
            <a:r>
              <a:rPr lang="it-IT" baseline="30000" dirty="0">
                <a:latin typeface="+mn-lt"/>
                <a:sym typeface="Wingdings" panose="05000000000000000000" pitchFamily="2" charset="2"/>
              </a:rPr>
              <a:t>3</a:t>
            </a:r>
            <a:r>
              <a:rPr lang="it-IT" dirty="0">
                <a:latin typeface="+mn-lt"/>
                <a:sym typeface="Wingdings" panose="05000000000000000000" pitchFamily="2" charset="2"/>
              </a:rPr>
              <a:t> o </a:t>
            </a:r>
            <a:r>
              <a:rPr lang="it-IT" dirty="0" err="1">
                <a:latin typeface="+mn-lt"/>
                <a:sym typeface="Wingdings" panose="05000000000000000000" pitchFamily="2" charset="2"/>
              </a:rPr>
              <a:t>ppb</a:t>
            </a:r>
            <a:r>
              <a:rPr lang="it-IT" dirty="0">
                <a:latin typeface="+mn-lt"/>
                <a:sym typeface="Wingdings" panose="05000000000000000000" pitchFamily="2" charset="2"/>
              </a:rPr>
              <a:t>  </a:t>
            </a:r>
            <a:r>
              <a:rPr lang="it-IT" dirty="0">
                <a:latin typeface="Symbol" panose="05050102010706020507" pitchFamily="18" charset="2"/>
                <a:sym typeface="Wingdings" panose="05000000000000000000" pitchFamily="2" charset="2"/>
              </a:rPr>
              <a:t>m</a:t>
            </a:r>
            <a:r>
              <a:rPr lang="it-IT" dirty="0">
                <a:latin typeface="Trebuchet MS" panose="020B0603020202020204" pitchFamily="34" charset="0"/>
                <a:sym typeface="Wingdings" panose="05000000000000000000" pitchFamily="2" charset="2"/>
              </a:rPr>
              <a:t>g/m</a:t>
            </a:r>
            <a:r>
              <a:rPr lang="it-IT" baseline="30000" dirty="0">
                <a:latin typeface="Trebuchet MS" panose="020B0603020202020204" pitchFamily="34" charset="0"/>
                <a:sym typeface="Wingdings" panose="05000000000000000000" pitchFamily="2" charset="2"/>
              </a:rPr>
              <a:t>3</a:t>
            </a:r>
            <a:r>
              <a:rPr lang="it-IT" dirty="0">
                <a:latin typeface="Trebuchet MS" panose="020B0603020202020204" pitchFamily="34" charset="0"/>
                <a:sym typeface="Wingdings" panose="05000000000000000000" pitchFamily="2" charset="2"/>
              </a:rPr>
              <a:t> </a:t>
            </a:r>
            <a:r>
              <a:rPr lang="it-IT" dirty="0">
                <a:latin typeface="+mn-lt"/>
                <a:sym typeface="Wingdings" panose="05000000000000000000" pitchFamily="2" charset="2"/>
              </a:rPr>
              <a:t>è ≈1</a:t>
            </a:r>
          </a:p>
          <a:p>
            <a:pPr>
              <a:defRPr/>
            </a:pPr>
            <a:r>
              <a:rPr lang="it-IT" dirty="0">
                <a:sym typeface="Wingdings" panose="05000000000000000000" pitchFamily="2" charset="2"/>
              </a:rPr>
              <a:t>Al crescere di PM cresce proporzionalmente a PM/24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piè di pagina 1">
            <a:extLst>
              <a:ext uri="{FF2B5EF4-FFF2-40B4-BE49-F238E27FC236}">
                <a16:creationId xmlns:a16="http://schemas.microsoft.com/office/drawing/2014/main" id="{CB7BF8CB-81CD-498E-B6F9-A73BE8A15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/>
              <a:t>totale 10</a:t>
            </a:r>
          </a:p>
        </p:txBody>
      </p:sp>
      <p:sp>
        <p:nvSpPr>
          <p:cNvPr id="17411" name="Segnaposto numero diapositiva 2">
            <a:extLst>
              <a:ext uri="{FF2B5EF4-FFF2-40B4-BE49-F238E27FC236}">
                <a16:creationId xmlns:a16="http://schemas.microsoft.com/office/drawing/2014/main" id="{B82BBEFE-E8B2-4C3A-9335-DAEAD95FAC6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41222DD-C3AB-4182-8298-0C6B73D0D2D4}" type="slidenum">
              <a:rPr lang="it-IT" altLang="it-IT" smtClean="0">
                <a:solidFill>
                  <a:srgbClr val="898989"/>
                </a:solidFill>
              </a:rPr>
              <a:pPr/>
              <a:t>15</a:t>
            </a:fld>
            <a:endParaRPr lang="it-IT" altLang="it-IT">
              <a:solidFill>
                <a:srgbClr val="898989"/>
              </a:solidFill>
            </a:endParaRPr>
          </a:p>
        </p:txBody>
      </p:sp>
      <p:pic>
        <p:nvPicPr>
          <p:cNvPr id="17412" name="Immagine 3">
            <a:extLst>
              <a:ext uri="{FF2B5EF4-FFF2-40B4-BE49-F238E27FC236}">
                <a16:creationId xmlns:a16="http://schemas.microsoft.com/office/drawing/2014/main" id="{DE717D4A-120E-4C04-AF48-2852838B5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4988"/>
            <a:ext cx="91440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Rettangolo 4">
            <a:extLst>
              <a:ext uri="{FF2B5EF4-FFF2-40B4-BE49-F238E27FC236}">
                <a16:creationId xmlns:a16="http://schemas.microsoft.com/office/drawing/2014/main" id="{75ED7DDE-E742-4FD6-9531-4B5D49BDA9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196975"/>
            <a:ext cx="4613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>
                <a:hlinkClick r:id="rId3"/>
              </a:rPr>
              <a:t>http://www.aresok.org/npg/nioshdbs/calc.htm</a:t>
            </a:r>
            <a:endParaRPr lang="it-IT" altLang="it-IT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98CFE66-2072-420E-9483-EC62CB055014}"/>
              </a:ext>
            </a:extLst>
          </p:cNvPr>
          <p:cNvSpPr txBox="1"/>
          <p:nvPr/>
        </p:nvSpPr>
        <p:spPr>
          <a:xfrm>
            <a:off x="1655763" y="136525"/>
            <a:ext cx="64135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sz="4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Siti internet per conversioni</a:t>
            </a:r>
          </a:p>
        </p:txBody>
      </p:sp>
      <p:cxnSp>
        <p:nvCxnSpPr>
          <p:cNvPr id="5" name="Connettore 2 4">
            <a:extLst>
              <a:ext uri="{FF2B5EF4-FFF2-40B4-BE49-F238E27FC236}">
                <a16:creationId xmlns:a16="http://schemas.microsoft.com/office/drawing/2014/main" id="{8E629944-FB58-42F8-8BCD-5422EF750EB1}"/>
              </a:ext>
            </a:extLst>
          </p:cNvPr>
          <p:cNvCxnSpPr>
            <a:cxnSpLocks/>
          </p:cNvCxnSpPr>
          <p:nvPr/>
        </p:nvCxnSpPr>
        <p:spPr>
          <a:xfrm flipH="1" flipV="1">
            <a:off x="6300788" y="2781300"/>
            <a:ext cx="1295400" cy="22320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6" name="CasellaDiTesto 6">
            <a:extLst>
              <a:ext uri="{FF2B5EF4-FFF2-40B4-BE49-F238E27FC236}">
                <a16:creationId xmlns:a16="http://schemas.microsoft.com/office/drawing/2014/main" id="{139D77CD-8DFA-46B4-8312-E6F6F2342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5108575"/>
            <a:ext cx="1944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it-IT" altLang="it-IT"/>
              <a:t>T= 25°C  P= 1 atm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arrotondato 2">
            <a:extLst>
              <a:ext uri="{FF2B5EF4-FFF2-40B4-BE49-F238E27FC236}">
                <a16:creationId xmlns:a16="http://schemas.microsoft.com/office/drawing/2014/main" id="{04E868C1-0AB7-42DB-ABA4-1BD141AA468F}"/>
              </a:ext>
            </a:extLst>
          </p:cNvPr>
          <p:cNvSpPr/>
          <p:nvPr/>
        </p:nvSpPr>
        <p:spPr>
          <a:xfrm>
            <a:off x="1693863" y="3860800"/>
            <a:ext cx="5365750" cy="115093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E9807127-D043-4A94-855E-84385643A9E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68313" y="250825"/>
            <a:ext cx="7772400" cy="792163"/>
          </a:xfrm>
        </p:spPr>
        <p:txBody>
          <a:bodyPr/>
          <a:lstStyle/>
          <a:p>
            <a:pPr eaLnBrk="1" hangingPunct="1"/>
            <a:r>
              <a:rPr lang="it-IT" altLang="it-IT" sz="4400" b="1">
                <a:solidFill>
                  <a:srgbClr val="FF0000"/>
                </a:solidFill>
              </a:rPr>
              <a:t>Condizioni ambientali</a:t>
            </a:r>
          </a:p>
        </p:txBody>
      </p:sp>
      <p:sp>
        <p:nvSpPr>
          <p:cNvPr id="18436" name="Rectangle 36">
            <a:extLst>
              <a:ext uri="{FF2B5EF4-FFF2-40B4-BE49-F238E27FC236}">
                <a16:creationId xmlns:a16="http://schemas.microsoft.com/office/drawing/2014/main" id="{60A212C3-975E-4D66-8B86-C749FEEEC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3263" y="3800475"/>
            <a:ext cx="18002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T = T amb</a:t>
            </a:r>
          </a:p>
        </p:txBody>
      </p:sp>
      <p:sp>
        <p:nvSpPr>
          <p:cNvPr id="18437" name="Rectangle 36">
            <a:extLst>
              <a:ext uri="{FF2B5EF4-FFF2-40B4-BE49-F238E27FC236}">
                <a16:creationId xmlns:a16="http://schemas.microsoft.com/office/drawing/2014/main" id="{5D2C0303-84B8-4B77-9653-86CE95DECB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6288" y="4376738"/>
            <a:ext cx="2160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P = P amb</a:t>
            </a:r>
          </a:p>
        </p:txBody>
      </p:sp>
      <p:sp>
        <p:nvSpPr>
          <p:cNvPr id="18438" name="Rectangle 36">
            <a:extLst>
              <a:ext uri="{FF2B5EF4-FFF2-40B4-BE49-F238E27FC236}">
                <a16:creationId xmlns:a16="http://schemas.microsoft.com/office/drawing/2014/main" id="{E9998B52-45F8-492B-9D6E-343D540872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1550" y="4376738"/>
            <a:ext cx="1657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P ~ 1 atm</a:t>
            </a:r>
            <a:endParaRPr lang="it-IT" altLang="it-IT" sz="2400" baseline="-25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8439" name="Rectangle 36">
            <a:extLst>
              <a:ext uri="{FF2B5EF4-FFF2-40B4-BE49-F238E27FC236}">
                <a16:creationId xmlns:a16="http://schemas.microsoft.com/office/drawing/2014/main" id="{ABB632E2-C667-458D-9855-72A6C8379A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213" y="3800475"/>
            <a:ext cx="24479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>
                <a:solidFill>
                  <a:schemeClr val="tx2"/>
                </a:solidFill>
                <a:latin typeface="Arial" panose="020B0604020202020204" pitchFamily="34" charset="0"/>
              </a:rPr>
              <a:t> -20 &lt; T &lt; 40 °C</a:t>
            </a:r>
            <a:endParaRPr lang="it-IT" altLang="it-IT" sz="2400" baseline="-250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653D54D0-EA88-4519-BA5B-6345B49AF412}"/>
              </a:ext>
            </a:extLst>
          </p:cNvPr>
          <p:cNvSpPr txBox="1"/>
          <p:nvPr/>
        </p:nvSpPr>
        <p:spPr>
          <a:xfrm>
            <a:off x="422275" y="1268413"/>
            <a:ext cx="7700963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latin typeface="+mj-lt"/>
              </a:rPr>
              <a:t>Le condizioni ambientali, almeno quelle di nostro interesse, sono caratterizzate da una scarsa variabilità di Temperatura e Pressione.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latin typeface="+mj-lt"/>
              </a:rPr>
              <a:t>Ciò comporta alcune semplificazioni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797163FB-F8E0-4FD4-A975-1AD8B8364AB2}"/>
              </a:ext>
            </a:extLst>
          </p:cNvPr>
          <p:cNvSpPr txBox="1"/>
          <p:nvPr/>
        </p:nvSpPr>
        <p:spPr>
          <a:xfrm>
            <a:off x="2525713" y="3197225"/>
            <a:ext cx="370363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Tipiche condizioni ambientali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53D2463C-803C-4E8C-B3B2-CD4CFE06823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1466850"/>
          </a:xfrm>
        </p:spPr>
        <p:txBody>
          <a:bodyPr/>
          <a:lstStyle/>
          <a:p>
            <a:pPr eaLnBrk="1" hangingPunct="1"/>
            <a:r>
              <a:rPr lang="it-IT" altLang="it-IT" sz="4400" b="1">
                <a:solidFill>
                  <a:srgbClr val="FF0000"/>
                </a:solidFill>
              </a:rPr>
              <a:t>Effetto delle condizioni ambientali sulla concentrazione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EC63FF3B-BAA2-4DEB-9703-420C1D68B8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1665288"/>
            <a:ext cx="77724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kern="0" dirty="0">
                <a:solidFill>
                  <a:schemeClr val="tx2"/>
                </a:solidFill>
                <a:latin typeface="+mn-lt"/>
                <a:ea typeface="+mj-ea"/>
                <a:cs typeface="+mj-cs"/>
              </a:rPr>
              <a:t>Le misure della concentrazione in fase liquida e solida non sono influenzate da T e P</a:t>
            </a:r>
          </a:p>
        </p:txBody>
      </p:sp>
      <p:sp>
        <p:nvSpPr>
          <p:cNvPr id="22" name="Rectangle 2">
            <a:extLst>
              <a:ext uri="{FF2B5EF4-FFF2-40B4-BE49-F238E27FC236}">
                <a16:creationId xmlns:a16="http://schemas.microsoft.com/office/drawing/2014/main" id="{FD41A4C7-861B-4625-873F-929583DB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708275"/>
            <a:ext cx="7772400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Il volume di un gas è invece funzione di T e P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t-IT" sz="2400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kern="0" dirty="0">
                <a:latin typeface="+mj-lt"/>
                <a:ea typeface="+mj-ea"/>
                <a:cs typeface="+mj-cs"/>
              </a:rPr>
              <a:t>Per questo motivo quando si esprime la concentrazione di una specie in una miscela gassosa (aria) si devono sempre specificare le condizioni a cui è riferita la misura (T,P) oppure riportarla a </a:t>
            </a:r>
            <a:r>
              <a:rPr lang="it-IT" sz="2400" b="1" kern="0" dirty="0">
                <a:latin typeface="+mj-lt"/>
                <a:ea typeface="+mj-ea"/>
                <a:cs typeface="+mj-cs"/>
              </a:rPr>
              <a:t>condizioni standard </a:t>
            </a:r>
            <a:r>
              <a:rPr lang="it-IT" sz="2400" kern="0" dirty="0">
                <a:latin typeface="+mj-lt"/>
                <a:ea typeface="+mj-ea"/>
                <a:cs typeface="+mj-cs"/>
              </a:rPr>
              <a:t>o </a:t>
            </a:r>
            <a:r>
              <a:rPr lang="it-IT" sz="2400" b="1" kern="0" dirty="0">
                <a:latin typeface="+mj-lt"/>
                <a:ea typeface="+mj-ea"/>
                <a:cs typeface="+mj-cs"/>
              </a:rPr>
              <a:t>normali</a:t>
            </a:r>
            <a:r>
              <a:rPr lang="it-IT" sz="2400" kern="0" dirty="0">
                <a:latin typeface="+mj-lt"/>
                <a:ea typeface="+mj-ea"/>
                <a:cs typeface="+mj-cs"/>
              </a:rPr>
              <a:t> definite dalla normativa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38444DC-B0AD-4F82-954B-08043FDFE0F0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854075" y="112713"/>
            <a:ext cx="7772400" cy="792162"/>
          </a:xfrm>
        </p:spPr>
        <p:txBody>
          <a:bodyPr/>
          <a:lstStyle/>
          <a:p>
            <a:pPr eaLnBrk="1" hangingPunct="1"/>
            <a:r>
              <a:rPr lang="it-IT" altLang="it-IT" sz="4400" b="1" dirty="0">
                <a:solidFill>
                  <a:srgbClr val="FF0000"/>
                </a:solidFill>
              </a:rPr>
              <a:t>Conversioni per gas ad altra T e P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560935DC-CB8A-444A-8FF1-CCC666BC7741}"/>
              </a:ext>
            </a:extLst>
          </p:cNvPr>
          <p:cNvSpPr txBox="1"/>
          <p:nvPr/>
        </p:nvSpPr>
        <p:spPr>
          <a:xfrm>
            <a:off x="1933575" y="4891088"/>
            <a:ext cx="5795963" cy="4619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>
                <a:latin typeface="+mj-lt"/>
              </a:rPr>
              <a:t>Attenzione in questi calcoli T è in gradi Kelvin!</a:t>
            </a:r>
          </a:p>
        </p:txBody>
      </p:sp>
      <p:sp>
        <p:nvSpPr>
          <p:cNvPr id="20484" name="Rectangle 2">
            <a:extLst>
              <a:ext uri="{FF2B5EF4-FFF2-40B4-BE49-F238E27FC236}">
                <a16:creationId xmlns:a16="http://schemas.microsoft.com/office/drawing/2014/main" id="{3EC29272-C685-4573-90F9-E6B4C372E3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3" y="1174750"/>
            <a:ext cx="34512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da C</a:t>
            </a:r>
            <a:r>
              <a:rPr lang="it-IT" altLang="it-IT" sz="2400" i="1" baseline="-25000">
                <a:latin typeface="Arial" panose="020B0604020202020204" pitchFamily="34" charset="0"/>
              </a:rPr>
              <a:t>T1,P1</a:t>
            </a:r>
            <a:r>
              <a:rPr lang="it-IT" altLang="it-IT" sz="2400" i="1">
                <a:latin typeface="Arial" panose="020B0604020202020204" pitchFamily="34" charset="0"/>
              </a:rPr>
              <a:t> a C</a:t>
            </a:r>
            <a:r>
              <a:rPr lang="it-IT" altLang="it-IT" sz="2400" i="1" baseline="-25000">
                <a:latin typeface="Arial" panose="020B0604020202020204" pitchFamily="34" charset="0"/>
              </a:rPr>
              <a:t>T2,P2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E0BD698-DAA5-489F-8487-63A0ED023BF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85928" y="1188320"/>
            <a:ext cx="3698769" cy="751872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90A1AF76-0C9D-4F02-85A5-A151DD224E2E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46894" y="1967119"/>
            <a:ext cx="3712811" cy="75187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C5D36CB2-F2F5-48E3-84B2-4114EB32C9DF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56719" y="2939085"/>
            <a:ext cx="2027222" cy="78457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F4658AC2-25F0-4592-AD03-8E21D667E6FE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79912" y="3943753"/>
            <a:ext cx="2897332" cy="75187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  <p:sp>
        <p:nvSpPr>
          <p:cNvPr id="20489" name="Rectangle 2">
            <a:extLst>
              <a:ext uri="{FF2B5EF4-FFF2-40B4-BE49-F238E27FC236}">
                <a16:creationId xmlns:a16="http://schemas.microsoft.com/office/drawing/2014/main" id="{E3DF7BC2-F508-4EE6-87EA-F44695EFBF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175" y="5353050"/>
            <a:ext cx="562451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Se P</a:t>
            </a:r>
            <a:r>
              <a:rPr lang="it-IT" altLang="it-IT" sz="2400" i="1" baseline="-2500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=P</a:t>
            </a:r>
            <a:r>
              <a:rPr lang="it-IT" altLang="it-IT" sz="2400" i="1" baseline="-250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  e T </a:t>
            </a:r>
            <a:r>
              <a:rPr lang="it-IT" altLang="it-IT" sz="2400" i="1" baseline="-2500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&gt;T</a:t>
            </a:r>
            <a:r>
              <a:rPr lang="it-IT" altLang="it-IT" sz="2400" i="1" baseline="-250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        C</a:t>
            </a:r>
            <a:r>
              <a:rPr lang="it-IT" altLang="it-IT" sz="2400" i="1" baseline="-2500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it-IT" altLang="it-IT" sz="2400" i="1">
                <a:solidFill>
                  <a:srgbClr val="FF0000"/>
                </a:solidFill>
                <a:latin typeface="Arial" panose="020B0604020202020204" pitchFamily="34" charset="0"/>
              </a:rPr>
              <a:t>&gt;C</a:t>
            </a:r>
            <a:r>
              <a:rPr lang="it-IT" altLang="it-IT" sz="2400" i="1" baseline="-2500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2D4D6D9-03FC-4D7F-8537-37D1790843C7}"/>
              </a:ext>
            </a:extLst>
          </p:cNvPr>
          <p:cNvSpPr txBox="1"/>
          <p:nvPr/>
        </p:nvSpPr>
        <p:spPr>
          <a:xfrm>
            <a:off x="195264" y="6093296"/>
            <a:ext cx="8769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Quanto scritto vale per un gas puro ma allo stesso risultato si arriva per un componente «i» in miscela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A8F7185-00D4-4F35-91A6-FB1ADC8B0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1385888"/>
            <a:ext cx="8569325" cy="143986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527175" indent="-15271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992313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24003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808288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3216275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734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1306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5878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0450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 dirty="0">
                <a:solidFill>
                  <a:schemeClr val="bg1"/>
                </a:solidFill>
                <a:latin typeface="Arial" panose="020B0604020202020204" pitchFamily="34" charset="0"/>
              </a:rPr>
              <a:t>Esercizio:  Trovare il fattore di conversione da mg/L a </a:t>
            </a:r>
            <a:r>
              <a:rPr lang="it-IT" altLang="it-IT" sz="2400" i="1" dirty="0" err="1">
                <a:solidFill>
                  <a:schemeClr val="bg1"/>
                </a:solidFill>
                <a:latin typeface="Arial" panose="020B0604020202020204" pitchFamily="34" charset="0"/>
              </a:rPr>
              <a:t>ppm</a:t>
            </a:r>
            <a:r>
              <a:rPr lang="it-IT" altLang="it-IT" sz="2400" i="1" baseline="-25000" dirty="0" err="1">
                <a:solidFill>
                  <a:schemeClr val="bg1"/>
                </a:solidFill>
                <a:latin typeface="Arial" panose="020B0604020202020204" pitchFamily="34" charset="0"/>
              </a:rPr>
              <a:t>v</a:t>
            </a:r>
            <a:r>
              <a:rPr lang="it-IT" altLang="it-IT" sz="2400" i="1" dirty="0">
                <a:solidFill>
                  <a:schemeClr val="bg1"/>
                </a:solidFill>
                <a:latin typeface="Arial" panose="020B0604020202020204" pitchFamily="34" charset="0"/>
              </a:rPr>
              <a:t> per un gas con PM 80 a T=25°C e P = 1 atm                                					(Risultato: 306)  </a:t>
            </a:r>
            <a:endParaRPr lang="it-IT" altLang="it-IT" sz="2400" baseline="-25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8436" name="Rectangle 2">
            <a:extLst>
              <a:ext uri="{FF2B5EF4-FFF2-40B4-BE49-F238E27FC236}">
                <a16:creationId xmlns:a16="http://schemas.microsoft.com/office/drawing/2014/main" id="{81CF3027-1807-4994-8CB9-81DA8FBBB9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33375"/>
            <a:ext cx="7772400" cy="792163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it-IT" altLang="it-IT" sz="4400" b="1" dirty="0">
                <a:solidFill>
                  <a:srgbClr val="FF0000"/>
                </a:solidFill>
                <a:latin typeface="+mj-lt"/>
              </a:rPr>
              <a:t>Esempi di calcolo</a:t>
            </a:r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FEC9C997-5F27-4FD3-A223-E985AA627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900" y="3068638"/>
            <a:ext cx="8785225" cy="1296987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527175" indent="-15271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992313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24003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808288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3216275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734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1306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5878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0450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 dirty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it-IT" altLang="it-IT" sz="2400" i="1" dirty="0">
                <a:solidFill>
                  <a:schemeClr val="bg1"/>
                </a:solidFill>
                <a:latin typeface="Arial" panose="020B0604020202020204" pitchFamily="34" charset="0"/>
              </a:rPr>
              <a:t>Esercizio: Esprimere la concentrazione di CO di 5 mg/m</a:t>
            </a:r>
            <a:r>
              <a:rPr lang="it-IT" altLang="it-IT" sz="2400" i="1" baseline="30000" dirty="0">
                <a:solidFill>
                  <a:schemeClr val="bg1"/>
                </a:solidFill>
                <a:latin typeface="Arial" panose="020B0604020202020204" pitchFamily="34" charset="0"/>
              </a:rPr>
              <a:t>3</a:t>
            </a:r>
            <a:r>
              <a:rPr lang="it-IT" altLang="it-IT" sz="2400" i="1" dirty="0">
                <a:solidFill>
                  <a:schemeClr val="bg1"/>
                </a:solidFill>
                <a:latin typeface="Arial" panose="020B0604020202020204" pitchFamily="34" charset="0"/>
              </a:rPr>
              <a:t> a T=0°C e P=1.05 atm in  condizioni normali T=20°C</a:t>
            </a:r>
          </a:p>
          <a:p>
            <a:pPr eaLnBrk="1" hangingPunct="1"/>
            <a:r>
              <a:rPr lang="it-IT" altLang="it-IT" sz="2400" i="1" dirty="0">
                <a:solidFill>
                  <a:schemeClr val="bg1"/>
                </a:solidFill>
                <a:latin typeface="Arial" panose="020B0604020202020204" pitchFamily="34" charset="0"/>
              </a:rPr>
              <a:t>	 e P= 1 atm)		(Risultato: 4.44 mg/m3)</a:t>
            </a:r>
            <a:endParaRPr lang="it-IT" altLang="it-IT" sz="2400" baseline="-25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509" name="Rectangle 17">
            <a:extLst>
              <a:ext uri="{FF2B5EF4-FFF2-40B4-BE49-F238E27FC236}">
                <a16:creationId xmlns:a16="http://schemas.microsoft.com/office/drawing/2014/main" id="{1C0C563F-F19F-4CBC-BED5-D2925396B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00" y="4724400"/>
            <a:ext cx="8713788" cy="12017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343025" indent="-134302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522413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7018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881188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60575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77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49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21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93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 dirty="0">
                <a:latin typeface="Arial" panose="020B0604020202020204" pitchFamily="34" charset="0"/>
              </a:rPr>
              <a:t>Esercizio: Esprimere la concentrazione di benzene in acqua di 10 </a:t>
            </a:r>
            <a:r>
              <a:rPr lang="it-IT" altLang="it-IT" sz="2400" i="1" dirty="0" err="1">
                <a:latin typeface="Arial" panose="020B0604020202020204" pitchFamily="34" charset="0"/>
              </a:rPr>
              <a:t>ppm</a:t>
            </a:r>
            <a:r>
              <a:rPr lang="it-IT" altLang="it-IT" sz="2400" i="1" baseline="-25000" dirty="0" err="1">
                <a:latin typeface="Arial" panose="020B0604020202020204" pitchFamily="34" charset="0"/>
              </a:rPr>
              <a:t>m</a:t>
            </a:r>
            <a:r>
              <a:rPr lang="it-IT" altLang="it-IT" sz="2400" i="1" dirty="0">
                <a:latin typeface="Arial" panose="020B0604020202020204" pitchFamily="34" charset="0"/>
              </a:rPr>
              <a:t> in mg/L e in </a:t>
            </a:r>
            <a:r>
              <a:rPr lang="it-IT" altLang="it-IT" sz="2400" i="1" dirty="0" err="1">
                <a:latin typeface="Arial" panose="020B0604020202020204" pitchFamily="34" charset="0"/>
              </a:rPr>
              <a:t>gmoli</a:t>
            </a:r>
            <a:r>
              <a:rPr lang="it-IT" altLang="it-IT" sz="2400" i="1" dirty="0">
                <a:latin typeface="Arial" panose="020B0604020202020204" pitchFamily="34" charset="0"/>
              </a:rPr>
              <a:t>/L</a:t>
            </a:r>
          </a:p>
          <a:p>
            <a:pPr eaLnBrk="1" hangingPunct="1"/>
            <a:r>
              <a:rPr lang="it-IT" altLang="it-IT" sz="2400" i="1" dirty="0">
                <a:latin typeface="Arial" panose="020B0604020202020204" pitchFamily="34" charset="0"/>
              </a:rPr>
              <a:t>		 	(Risultato: 10 mg/L ; 1.03 x10</a:t>
            </a:r>
            <a:r>
              <a:rPr lang="it-IT" altLang="it-IT" sz="2400" i="1" baseline="30000" dirty="0">
                <a:latin typeface="Arial" panose="020B0604020202020204" pitchFamily="34" charset="0"/>
              </a:rPr>
              <a:t>-4</a:t>
            </a:r>
            <a:r>
              <a:rPr lang="it-IT" altLang="it-IT" sz="2400" i="1" dirty="0">
                <a:latin typeface="Arial" panose="020B0604020202020204" pitchFamily="34" charset="0"/>
              </a:rPr>
              <a:t> </a:t>
            </a:r>
            <a:r>
              <a:rPr lang="it-IT" altLang="it-IT" sz="2400" i="1" dirty="0" err="1">
                <a:latin typeface="Arial" panose="020B0604020202020204" pitchFamily="34" charset="0"/>
              </a:rPr>
              <a:t>gmoli</a:t>
            </a:r>
            <a:r>
              <a:rPr lang="it-IT" altLang="it-IT" sz="2400" i="1" dirty="0">
                <a:latin typeface="Arial" panose="020B0604020202020204" pitchFamily="34" charset="0"/>
              </a:rPr>
              <a:t>/L)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229F51C8-925A-4E31-9B7E-1F692A5CA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1700213"/>
            <a:ext cx="85693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527175" indent="-15271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992313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24003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808288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3216275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734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1306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5878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0450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Esercizio:  Qual è l’errore che si commette trascurando la variazione di temperatura da 0° C a 25°C nel calcolo della concentrazione di un gas?                         </a:t>
            </a:r>
            <a:r>
              <a:rPr lang="it-IT" altLang="it-IT" sz="2400" i="1">
                <a:solidFill>
                  <a:srgbClr val="0066FF"/>
                </a:solidFill>
                <a:latin typeface="Arial" panose="020B0604020202020204" pitchFamily="34" charset="0"/>
              </a:rPr>
              <a:t>				</a:t>
            </a:r>
            <a:endParaRPr lang="it-IT" altLang="it-IT" sz="2400" baseline="-2500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32383E43-F250-4412-9A21-33F2A3FC62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33375"/>
            <a:ext cx="77724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it-IT" altLang="it-IT" sz="4400" b="1">
                <a:solidFill>
                  <a:srgbClr val="FF0000"/>
                </a:solidFill>
                <a:latin typeface="Arial" panose="020B0604020202020204" pitchFamily="34" charset="0"/>
              </a:rPr>
              <a:t>Esercitazione</a:t>
            </a:r>
          </a:p>
        </p:txBody>
      </p:sp>
      <p:sp>
        <p:nvSpPr>
          <p:cNvPr id="22532" name="Rectangle 2">
            <a:extLst>
              <a:ext uri="{FF2B5EF4-FFF2-40B4-BE49-F238E27FC236}">
                <a16:creationId xmlns:a16="http://schemas.microsoft.com/office/drawing/2014/main" id="{79BC2A93-A061-4BE2-BECB-B55973EAF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3284538"/>
            <a:ext cx="85693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1527175" indent="-1527175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992313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24003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808288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3216275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6734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41306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5878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04507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it-IT" altLang="it-IT" sz="2400" i="1">
                <a:latin typeface="Arial" panose="020B0604020202020204" pitchFamily="34" charset="0"/>
              </a:rPr>
              <a:t>Esercizio:  La concentrazione di SO</a:t>
            </a:r>
            <a:r>
              <a:rPr lang="it-IT" altLang="it-IT" sz="2400" i="1" baseline="-25000">
                <a:latin typeface="Arial" panose="020B0604020202020204" pitchFamily="34" charset="0"/>
              </a:rPr>
              <a:t>2</a:t>
            </a:r>
            <a:r>
              <a:rPr lang="it-IT" altLang="it-IT" sz="2400" i="1">
                <a:latin typeface="Arial" panose="020B0604020202020204" pitchFamily="34" charset="0"/>
              </a:rPr>
              <a:t> misurata all’uscita del camino a T=150 °C espressa a T=20 °C di quanto aumenta? 	</a:t>
            </a:r>
            <a:r>
              <a:rPr lang="it-IT" altLang="it-IT" sz="2400" i="1">
                <a:solidFill>
                  <a:srgbClr val="0066FF"/>
                </a:solidFill>
                <a:latin typeface="Arial" panose="020B0604020202020204" pitchFamily="34" charset="0"/>
              </a:rPr>
              <a:t>			</a:t>
            </a:r>
            <a:endParaRPr lang="it-IT" altLang="it-IT" sz="2400" baseline="-2500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A9E67CE2B5348B69838C7A3B35EF9" ma:contentTypeVersion="10" ma:contentTypeDescription="Create a new document." ma:contentTypeScope="" ma:versionID="3729e6d466d8c3de08b4c32b2b7c9599">
  <xsd:schema xmlns:xsd="http://www.w3.org/2001/XMLSchema" xmlns:xs="http://www.w3.org/2001/XMLSchema" xmlns:p="http://schemas.microsoft.com/office/2006/metadata/properties" xmlns:ns3="1aa753f1-b48c-4db2-82ae-da497b2e75bb" targetNamespace="http://schemas.microsoft.com/office/2006/metadata/properties" ma:root="true" ma:fieldsID="e40c9ff6b76d6eca642c4fe3bb727d84" ns3:_="">
    <xsd:import namespace="1aa753f1-b48c-4db2-82ae-da497b2e75b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753f1-b48c-4db2-82ae-da497b2e75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559209-393C-49EF-9E92-9A35305D6B2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3C45B17-B667-4DC2-B0A2-01773890FE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0DC08B-C445-4427-BA73-38388E0095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753f1-b48c-4db2-82ae-da497b2e75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3303</TotalTime>
  <Words>1580</Words>
  <Application>Microsoft Office PowerPoint</Application>
  <PresentationFormat>Presentazione su schermo (4:3)</PresentationFormat>
  <Paragraphs>249</Paragraphs>
  <Slides>20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9" baseType="lpstr">
      <vt:lpstr>Arial</vt:lpstr>
      <vt:lpstr>Calibri</vt:lpstr>
      <vt:lpstr>Calibri Light</vt:lpstr>
      <vt:lpstr>Cambria</vt:lpstr>
      <vt:lpstr>Cambria Math</vt:lpstr>
      <vt:lpstr>Symbol</vt:lpstr>
      <vt:lpstr>Trebuchet MS</vt:lpstr>
      <vt:lpstr>Wingdings 2</vt:lpstr>
      <vt:lpstr>HDOfficeLightV0</vt:lpstr>
      <vt:lpstr>Corso di  Monitoraggio di inquinanti nell’ambiente   Concentrazione  Fabio Murena</vt:lpstr>
      <vt:lpstr>Concentrazione</vt:lpstr>
      <vt:lpstr>Concentrazione: domanda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Aria: concentrazione e legge di stato dei gas ideali</vt:lpstr>
      <vt:lpstr>Legge di stato dei gas ideali esempio: calcolo della densità dell’aria</vt:lpstr>
      <vt:lpstr>Utilizzo della legge di stato dei gas ideali</vt:lpstr>
      <vt:lpstr>Presentazione standard di PowerPoint</vt:lpstr>
      <vt:lpstr>Conversioni per gas da ppmv a mg/m3</vt:lpstr>
      <vt:lpstr>Conversioni per gas da ppmv a mg/m3</vt:lpstr>
      <vt:lpstr>Conversioni per gas a 20°C 1 atm</vt:lpstr>
      <vt:lpstr>Presentazione standard di PowerPoint</vt:lpstr>
      <vt:lpstr>Condizioni ambientali</vt:lpstr>
      <vt:lpstr>Effetto delle condizioni ambientali sulla concentrazione</vt:lpstr>
      <vt:lpstr>Conversioni per gas ad altra T e P</vt:lpstr>
      <vt:lpstr>Presentazione standard di PowerPoint</vt:lpstr>
      <vt:lpstr>Presentazione standard di PowerPoint</vt:lpstr>
    </vt:vector>
  </TitlesOfParts>
  <Company>Università di Napoli "Federico II"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Monitoraggio e controllo degli effluenti gassosi  Fabio Murena</dc:title>
  <dc:creator>Fabio Murena</dc:creator>
  <cp:lastModifiedBy>FABIO MURENA</cp:lastModifiedBy>
  <cp:revision>221</cp:revision>
  <dcterms:created xsi:type="dcterms:W3CDTF">2008-10-02T15:06:19Z</dcterms:created>
  <dcterms:modified xsi:type="dcterms:W3CDTF">2020-03-20T08:53:29Z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0x0101000FDA9E67CE2B5348B69838C7A3B35EF9</vt:lpwstr>
  </property>
</Properties>
</file>