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84" r:id="rId3"/>
    <p:sldId id="257" r:id="rId4"/>
    <p:sldId id="258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5" r:id="rId15"/>
    <p:sldId id="296" r:id="rId16"/>
    <p:sldId id="297" r:id="rId17"/>
    <p:sldId id="298" r:id="rId18"/>
    <p:sldId id="299" r:id="rId19"/>
    <p:sldId id="300" r:id="rId20"/>
    <p:sldId id="294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2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23246EC4-6AF1-4DB4-A501-2D4664ADEBA1}">
          <p14:sldIdLst>
            <p14:sldId id="256"/>
            <p14:sldId id="284"/>
            <p14:sldId id="257"/>
            <p14:sldId id="258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</p14:sldIdLst>
        </p14:section>
        <p14:section name="Sezione senza titolo" id="{1E2394E9-FD9F-4FEE-B59B-3156A765D121}">
          <p14:sldIdLst>
            <p14:sldId id="295"/>
            <p14:sldId id="296"/>
            <p14:sldId id="297"/>
            <p14:sldId id="298"/>
            <p14:sldId id="299"/>
            <p14:sldId id="300"/>
            <p14:sldId id="294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4E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49" autoAdjust="0"/>
  </p:normalViewPr>
  <p:slideViewPr>
    <p:cSldViewPr snapToGrid="0" snapToObjects="1">
      <p:cViewPr varScale="1">
        <p:scale>
          <a:sx n="68" d="100"/>
          <a:sy n="68" d="100"/>
        </p:scale>
        <p:origin x="136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A99059-58F7-4858-9B9E-66B08D7C8F70}" type="datetimeFigureOut">
              <a:rPr lang="it-IT" smtClean="0"/>
              <a:t>22/03/2020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5FD9E-4911-44D1-92DF-724F8B39D0F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205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B5D66-4A4C-4373-B038-8D438BF9CA86}" type="datetime1">
              <a:rPr lang="en-US" smtClean="0"/>
              <a:t>3/22/2020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22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F09C8-CAE6-455E-9ACC-7F7C5BA491A6}" type="datetime1">
              <a:rPr lang="en-US" smtClean="0"/>
              <a:t>3/22/2020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577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2372-2D3D-47A8-B316-3B2D2E601E6F}" type="datetime1">
              <a:rPr lang="en-US" smtClean="0"/>
              <a:t>3/22/2020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241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F098-A8C0-4469-AD5D-10F9DFBAED85}" type="datetime1">
              <a:rPr lang="en-US" smtClean="0"/>
              <a:t>3/22/2020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207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9451-A9BC-4378-A26E-71B28671E335}" type="datetime1">
              <a:rPr lang="en-US" smtClean="0"/>
              <a:t>3/22/2020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04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67-0729-44B7-8412-D9E63DBA04E9}" type="datetime1">
              <a:rPr lang="en-US" smtClean="0"/>
              <a:t>3/22/2020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403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7B63-8F94-4C93-9AA0-4DD558130177}" type="datetime1">
              <a:rPr lang="en-US" smtClean="0"/>
              <a:t>3/22/2020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081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1190-6358-4968-B826-CB558A5BCDDC}" type="datetime1">
              <a:rPr lang="en-US" smtClean="0"/>
              <a:t>3/22/2020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375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B4756-B466-4AE5-AEBD-E2F958119CB2}" type="datetime1">
              <a:rPr lang="en-US" smtClean="0"/>
              <a:t>3/22/2020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21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89A1-70CB-440E-9C5E-40435127EA51}" type="datetime1">
              <a:rPr lang="en-US" smtClean="0"/>
              <a:t>3/22/2020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375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49C0C-5DF4-46C1-9C74-C1418E6B6A3B}" type="datetime1">
              <a:rPr lang="en-US" smtClean="0"/>
              <a:t>3/22/2020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450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2FDCE-6696-427B-82AF-52DE3D5D83D8}" type="datetime1">
              <a:rPr lang="en-US" smtClean="0"/>
              <a:t>3/22/2020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4B3F6-5091-D845-9AC3-A49AEDFA7021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260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emf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6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3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7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9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0.w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04705" y="2035452"/>
            <a:ext cx="9004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dirty="0"/>
              <a:t>Corso Gestione e Manutenzione delle Strutture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5753391"/>
            <a:ext cx="9144000" cy="11164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</a:t>
            </a:fld>
            <a:endParaRPr lang="en-GB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D6E0F460-5AC4-4DB6-BA43-F2263C7107BB}"/>
              </a:ext>
            </a:extLst>
          </p:cNvPr>
          <p:cNvSpPr/>
          <p:nvPr/>
        </p:nvSpPr>
        <p:spPr>
          <a:xfrm>
            <a:off x="450166" y="3409392"/>
            <a:ext cx="823663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dirty="0"/>
              <a:t>Prof. Ing. Fatemeh </a:t>
            </a:r>
            <a:r>
              <a:rPr lang="it-IT" sz="2400" dirty="0" err="1"/>
              <a:t>Jalayer</a:t>
            </a:r>
            <a:endParaRPr lang="it-IT" sz="2400" dirty="0"/>
          </a:p>
          <a:p>
            <a:pPr algn="ctr"/>
            <a:r>
              <a:rPr lang="it-IT" sz="2000" dirty="0"/>
              <a:t>Cultore: Ing. Andrea Miano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89F7C0C2-673E-468D-9822-50E08443E936}"/>
              </a:ext>
            </a:extLst>
          </p:cNvPr>
          <p:cNvSpPr/>
          <p:nvPr/>
        </p:nvSpPr>
        <p:spPr>
          <a:xfrm>
            <a:off x="1309455" y="2680332"/>
            <a:ext cx="679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dirty="0"/>
              <a:t>(II </a:t>
            </a:r>
            <a:r>
              <a:rPr lang="it-IT" sz="2400" dirty="0" err="1"/>
              <a:t>Semestere</a:t>
            </a:r>
            <a:r>
              <a:rPr lang="it-IT" sz="2400" dirty="0"/>
              <a:t>, 2019/2020, Sede San Giovanni, Lunedi 8:30-10:30, </a:t>
            </a:r>
            <a:r>
              <a:rPr lang="it-IT" sz="2400" dirty="0" err="1"/>
              <a:t>Venerdi</a:t>
            </a:r>
            <a:r>
              <a:rPr lang="it-IT" sz="2400" dirty="0"/>
              <a:t> 14:30-16:30)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43B2E162-863F-4EBF-813F-B5F224FA95B7}"/>
              </a:ext>
            </a:extLst>
          </p:cNvPr>
          <p:cNvSpPr/>
          <p:nvPr/>
        </p:nvSpPr>
        <p:spPr>
          <a:xfrm>
            <a:off x="2282483" y="45411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dirty="0"/>
              <a:t>Ufficio: Dipartimento delle Strutture per L’Ingegneria e L’Architettura (DIST)</a:t>
            </a:r>
            <a:r>
              <a:rPr lang="en-US" dirty="0"/>
              <a:t>, </a:t>
            </a:r>
            <a:r>
              <a:rPr lang="en-US" dirty="0" err="1"/>
              <a:t>Edificio</a:t>
            </a:r>
            <a:r>
              <a:rPr lang="en-US" dirty="0"/>
              <a:t> 7, Secondo Piano</a:t>
            </a:r>
          </a:p>
          <a:p>
            <a:pPr algn="ctr"/>
            <a:r>
              <a:rPr lang="en-US" dirty="0"/>
              <a:t>University of Naples Federico II (UNINA)</a:t>
            </a:r>
          </a:p>
        </p:txBody>
      </p:sp>
      <p:pic>
        <p:nvPicPr>
          <p:cNvPr id="9" name="Immagine 8" descr="sigillo4">
            <a:extLst>
              <a:ext uri="{FF2B5EF4-FFF2-40B4-BE49-F238E27FC236}">
                <a16:creationId xmlns:a16="http://schemas.microsoft.com/office/drawing/2014/main" id="{FFCD943E-A308-4C57-9E8F-6D8E00080756}"/>
              </a:ext>
            </a:extLst>
          </p:cNvPr>
          <p:cNvPicPr preferRelativeResize="0"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130" y="5808708"/>
            <a:ext cx="100584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757FB02D-C57F-4FB1-B302-5965F9F00CD7}"/>
              </a:ext>
            </a:extLst>
          </p:cNvPr>
          <p:cNvSpPr/>
          <p:nvPr/>
        </p:nvSpPr>
        <p:spPr>
          <a:xfrm>
            <a:off x="-3517" y="-17876"/>
            <a:ext cx="9144000" cy="20414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83023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1582267" y="2677420"/>
            <a:ext cx="6112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dirty="0"/>
              <a:t>Lezione 2: Sicurezza Strutturale 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5753391"/>
            <a:ext cx="9144000" cy="11164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</a:t>
            </a:fld>
            <a:endParaRPr lang="en-GB"/>
          </a:p>
        </p:txBody>
      </p:sp>
      <p:pic>
        <p:nvPicPr>
          <p:cNvPr id="9" name="Immagine 8" descr="sigillo4">
            <a:extLst>
              <a:ext uri="{FF2B5EF4-FFF2-40B4-BE49-F238E27FC236}">
                <a16:creationId xmlns:a16="http://schemas.microsoft.com/office/drawing/2014/main" id="{FFCD943E-A308-4C57-9E8F-6D8E00080756}"/>
              </a:ext>
            </a:extLst>
          </p:cNvPr>
          <p:cNvPicPr preferRelativeResize="0"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130" y="5808708"/>
            <a:ext cx="100584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757FB02D-C57F-4FB1-B302-5965F9F00CD7}"/>
              </a:ext>
            </a:extLst>
          </p:cNvPr>
          <p:cNvSpPr/>
          <p:nvPr/>
        </p:nvSpPr>
        <p:spPr>
          <a:xfrm>
            <a:off x="-3517" y="-17876"/>
            <a:ext cx="9144000" cy="20414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35045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3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0" y="213949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/>
              <a:t>Struttura Sicura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688378" y="1056360"/>
            <a:ext cx="82408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0850" indent="-450850">
              <a:buFont typeface="Arial" panose="020B0604020202020204" pitchFamily="34" charset="0"/>
              <a:buChar char="•"/>
            </a:pPr>
            <a:r>
              <a:rPr lang="it-IT" sz="2400" dirty="0"/>
              <a:t>Progetto strutturale: guarantire che durante intera vita della</a:t>
            </a:r>
          </a:p>
          <a:p>
            <a:r>
              <a:rPr lang="it-IT" sz="2400" dirty="0"/>
              <a:t>	struttura: sollecitazione &lt;= resistenza  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D21B9118-21EE-4110-B9C6-ABE8422D5E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BDB5D871-8A68-44FB-856C-128D24039366}"/>
              </a:ext>
            </a:extLst>
          </p:cNvPr>
          <p:cNvSpPr/>
          <p:nvPr/>
        </p:nvSpPr>
        <p:spPr>
          <a:xfrm>
            <a:off x="688378" y="2072734"/>
            <a:ext cx="79258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2400" dirty="0"/>
              <a:t>Se qualcosa va storto sono responsabili: il progettista, il direttore dei lavori, costruttore, collaudatore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70B08337-4D35-4163-9484-18FA1903C4B9}"/>
              </a:ext>
            </a:extLst>
          </p:cNvPr>
          <p:cNvSpPr/>
          <p:nvPr/>
        </p:nvSpPr>
        <p:spPr>
          <a:xfrm>
            <a:off x="667318" y="3033138"/>
            <a:ext cx="76430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2400" dirty="0"/>
              <a:t>Hammurabi 4000 anni fa assoggettò il costruttore alla legge del taglione.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0372BC18-B3EA-426F-B260-36D28185E49C}"/>
              </a:ext>
            </a:extLst>
          </p:cNvPr>
          <p:cNvSpPr/>
          <p:nvPr/>
        </p:nvSpPr>
        <p:spPr>
          <a:xfrm>
            <a:off x="667318" y="4061822"/>
            <a:ext cx="76430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2400" dirty="0"/>
              <a:t>Napoleone Bonaparte introdusse il concetto della responsabilità decennale limitando le responsabilità del  costruttore permettendo un tecnico progettista di prendere responsabilità entro un decennio dalla messa in servizio dell’opera.</a:t>
            </a:r>
          </a:p>
        </p:txBody>
      </p:sp>
    </p:spTree>
    <p:extLst>
      <p:ext uri="{BB962C8B-B14F-4D97-AF65-F5344CB8AC3E}">
        <p14:creationId xmlns:p14="http://schemas.microsoft.com/office/powerpoint/2010/main" val="2664364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4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25083" y="125655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Norme Tecniche per le Costruzioni</a:t>
            </a:r>
          </a:p>
          <a:p>
            <a:r>
              <a:rPr lang="it-IT" dirty="0"/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194367" y="1079446"/>
            <a:ext cx="88746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Italie legge 5 Nov. 1971 per le strutture in CA, precompresse e </a:t>
            </a:r>
          </a:p>
          <a:p>
            <a:pPr defTabSz="365125"/>
            <a:r>
              <a:rPr lang="it-IT" sz="2400" dirty="0"/>
              <a:t>	metalliche da la responsabilità  al progettista, direttore dei lavori e </a:t>
            </a:r>
          </a:p>
          <a:p>
            <a:pPr defTabSz="365125"/>
            <a:r>
              <a:rPr lang="it-IT" sz="2400" dirty="0"/>
              <a:t>	costruttore in maniera crescente.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9ABE2B1D-5EF2-4D07-949B-E96B22D1DBED}"/>
              </a:ext>
            </a:extLst>
          </p:cNvPr>
          <p:cNvSpPr/>
          <p:nvPr/>
        </p:nvSpPr>
        <p:spPr>
          <a:xfrm>
            <a:off x="194367" y="2442837"/>
            <a:ext cx="9123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Per quanto riguarda i dettagli progettuali, le legge rimanda ai </a:t>
            </a:r>
          </a:p>
          <a:p>
            <a:pPr defTabSz="365125"/>
            <a:r>
              <a:rPr lang="it-IT" sz="2400" dirty="0"/>
              <a:t>	documenti tecnici ossia i decreti ministeriali ed i circolari esplicativi </a:t>
            </a:r>
          </a:p>
          <a:p>
            <a:pPr defTabSz="365125"/>
            <a:r>
              <a:rPr lang="it-IT" sz="2400" dirty="0"/>
              <a:t>	(i commentari).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50D77644-A85A-4E1A-AC83-BF12E47EF243}"/>
              </a:ext>
            </a:extLst>
          </p:cNvPr>
          <p:cNvSpPr/>
          <p:nvPr/>
        </p:nvSpPr>
        <p:spPr>
          <a:xfrm>
            <a:off x="194367" y="3837203"/>
            <a:ext cx="92286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Il ministero per i lavori pubblici sentito il consiglio superiore dei lavori </a:t>
            </a:r>
          </a:p>
          <a:p>
            <a:pPr defTabSz="365125"/>
            <a:r>
              <a:rPr lang="it-IT" sz="2400" dirty="0"/>
              <a:t>	Pubblici e il consiglio nazionale delle ricerche (CNR), emanerà entro </a:t>
            </a:r>
          </a:p>
          <a:p>
            <a:pPr defTabSz="365125"/>
            <a:r>
              <a:rPr lang="it-IT" sz="2400" dirty="0"/>
              <a:t>	6 mesi dalla pubblicazione delle presente legge e successivamente</a:t>
            </a:r>
          </a:p>
          <a:p>
            <a:pPr defTabSz="365125"/>
            <a:r>
              <a:rPr lang="it-IT" sz="2400" dirty="0"/>
              <a:t>	ogni biennio le norme tecniche alle qui devono uniformarsi le </a:t>
            </a:r>
          </a:p>
          <a:p>
            <a:pPr defTabSz="365125"/>
            <a:r>
              <a:rPr lang="it-IT" sz="2400" dirty="0"/>
              <a:t>	costruzioni.  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1884884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5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25083" y="125655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Norme Tecniche per le Costruzioni</a:t>
            </a:r>
          </a:p>
          <a:p>
            <a:r>
              <a:rPr lang="it-IT" dirty="0"/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194367" y="1079446"/>
            <a:ext cx="86402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Nel libro di Ballio e Bernuzzi si parla di DM1996. Invece adesso ci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sono le Norme Tecniche 2018. 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9ABE2B1D-5EF2-4D07-949B-E96B22D1DBED}"/>
              </a:ext>
            </a:extLst>
          </p:cNvPr>
          <p:cNvSpPr/>
          <p:nvPr/>
        </p:nvSpPr>
        <p:spPr>
          <a:xfrm>
            <a:off x="194367" y="2124440"/>
            <a:ext cx="65956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DM 9 gennaio 1996 </a:t>
            </a:r>
            <a:r>
              <a:rPr lang="it-IT" sz="2400" dirty="0">
                <a:sym typeface="Wingdings" panose="05000000000000000000" pitchFamily="2" charset="2"/>
              </a:rPr>
              <a:t> circolare 15 Ottobre 1996</a:t>
            </a:r>
            <a:endParaRPr lang="it-IT" sz="2400" dirty="0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50D77644-A85A-4E1A-AC83-BF12E47EF243}"/>
              </a:ext>
            </a:extLst>
          </p:cNvPr>
          <p:cNvSpPr/>
          <p:nvPr/>
        </p:nvSpPr>
        <p:spPr>
          <a:xfrm>
            <a:off x="194367" y="3308409"/>
            <a:ext cx="82182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In alternativa, è possibile fare il dimensionamento strutturale </a:t>
            </a:r>
          </a:p>
          <a:p>
            <a:pPr>
              <a:tabLst>
                <a:tab pos="363538" algn="l"/>
              </a:tabLst>
            </a:pPr>
            <a:r>
              <a:rPr lang="it-IT" sz="2400" dirty="0"/>
              <a:t>	facendo riferimento alle normative tecniche europee</a:t>
            </a:r>
          </a:p>
          <a:p>
            <a:pPr>
              <a:tabLst>
                <a:tab pos="363538" algn="l"/>
              </a:tabLst>
            </a:pPr>
            <a:r>
              <a:rPr lang="it-IT" sz="2400" dirty="0"/>
              <a:t> </a:t>
            </a:r>
            <a:r>
              <a:rPr lang="it-IT" sz="2400" dirty="0">
                <a:sym typeface="Wingdings" panose="05000000000000000000" pitchFamily="2" charset="2"/>
              </a:rPr>
              <a:t> Gli Euro Codici</a:t>
            </a:r>
            <a:r>
              <a:rPr lang="it-IT" sz="2400" dirty="0"/>
              <a:t>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F7DD10B0-5747-4917-8C3F-539F563ADD9B}"/>
              </a:ext>
            </a:extLst>
          </p:cNvPr>
          <p:cNvSpPr/>
          <p:nvPr/>
        </p:nvSpPr>
        <p:spPr>
          <a:xfrm>
            <a:off x="194367" y="2683682"/>
            <a:ext cx="6352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DM 16 gennaio 1996 </a:t>
            </a:r>
            <a:r>
              <a:rPr lang="it-IT" sz="2400" dirty="0">
                <a:sym typeface="Wingdings" panose="05000000000000000000" pitchFamily="2" charset="2"/>
              </a:rPr>
              <a:t> circolare 4 Luglio 1996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091960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6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25083" y="125655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Gli </a:t>
            </a:r>
            <a:r>
              <a:rPr lang="it-IT" dirty="0" err="1"/>
              <a:t>Eurocodici</a:t>
            </a:r>
            <a:endParaRPr lang="it-IT" dirty="0"/>
          </a:p>
          <a:p>
            <a:r>
              <a:rPr lang="it-IT" dirty="0"/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194367" y="1079446"/>
            <a:ext cx="83649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1:</a:t>
            </a:r>
            <a:r>
              <a:rPr lang="it-IT" sz="2400" dirty="0"/>
              <a:t> Base della progettazione ed azioni sulle strutture</a:t>
            </a:r>
          </a:p>
          <a:p>
            <a:pPr defTabSz="363538">
              <a:tabLst>
                <a:tab pos="363538" algn="l"/>
              </a:tabLst>
            </a:pPr>
            <a:r>
              <a:rPr lang="it-IT" sz="2400" dirty="0"/>
              <a:t>	 (indipendente dal materiale per costruzione)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5F751B8-1B5D-447B-ADFB-114D23A5651B}"/>
              </a:ext>
            </a:extLst>
          </p:cNvPr>
          <p:cNvSpPr txBox="1"/>
          <p:nvPr/>
        </p:nvSpPr>
        <p:spPr>
          <a:xfrm>
            <a:off x="225083" y="2205537"/>
            <a:ext cx="77870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2:</a:t>
            </a:r>
            <a:r>
              <a:rPr lang="it-IT" sz="2400" dirty="0"/>
              <a:t> Progettazione delle strutture in calcestruzzo</a:t>
            </a:r>
          </a:p>
          <a:p>
            <a:pPr defTabSz="363538"/>
            <a:r>
              <a:rPr lang="it-IT" sz="2400" dirty="0"/>
              <a:t>	 armato (CA) 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DDC59EDE-E727-4F5A-8B63-D05568843CEA}"/>
              </a:ext>
            </a:extLst>
          </p:cNvPr>
          <p:cNvSpPr txBox="1"/>
          <p:nvPr/>
        </p:nvSpPr>
        <p:spPr>
          <a:xfrm>
            <a:off x="225083" y="3151438"/>
            <a:ext cx="7128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3:</a:t>
            </a:r>
            <a:r>
              <a:rPr lang="it-IT" sz="2400" dirty="0"/>
              <a:t> Progettazione delle strutture in acciaio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B075E074-FD01-4D5F-ADF4-69D7737D1DDE}"/>
              </a:ext>
            </a:extLst>
          </p:cNvPr>
          <p:cNvSpPr txBox="1"/>
          <p:nvPr/>
        </p:nvSpPr>
        <p:spPr>
          <a:xfrm>
            <a:off x="225083" y="3719054"/>
            <a:ext cx="8201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4:</a:t>
            </a:r>
            <a:r>
              <a:rPr lang="it-IT" sz="2400" dirty="0"/>
              <a:t> Progettazione delle strutture composto acciaio </a:t>
            </a:r>
          </a:p>
          <a:p>
            <a:pPr defTabSz="355600"/>
            <a:r>
              <a:rPr lang="it-IT" sz="2400" dirty="0"/>
              <a:t>	calcestruzzo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F8C0B4FB-83D6-4125-8A92-6D9812443C7E}"/>
              </a:ext>
            </a:extLst>
          </p:cNvPr>
          <p:cNvSpPr txBox="1"/>
          <p:nvPr/>
        </p:nvSpPr>
        <p:spPr>
          <a:xfrm>
            <a:off x="194367" y="4712823"/>
            <a:ext cx="3063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5:</a:t>
            </a:r>
            <a:r>
              <a:rPr lang="it-IT" sz="2400" dirty="0"/>
              <a:t> Legno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4409E936-0395-41F0-B8E8-34B86813B19B}"/>
              </a:ext>
            </a:extLst>
          </p:cNvPr>
          <p:cNvSpPr txBox="1"/>
          <p:nvPr/>
        </p:nvSpPr>
        <p:spPr>
          <a:xfrm>
            <a:off x="194367" y="5418938"/>
            <a:ext cx="3659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7:</a:t>
            </a:r>
            <a:r>
              <a:rPr lang="it-IT" sz="2400" dirty="0"/>
              <a:t> geotecnica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4D8DDCD2-5416-4826-BDEF-E61F0BCC3962}"/>
              </a:ext>
            </a:extLst>
          </p:cNvPr>
          <p:cNvSpPr txBox="1"/>
          <p:nvPr/>
        </p:nvSpPr>
        <p:spPr>
          <a:xfrm>
            <a:off x="4533366" y="4753662"/>
            <a:ext cx="3477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6:</a:t>
            </a:r>
            <a:r>
              <a:rPr lang="it-IT" sz="2400" dirty="0"/>
              <a:t> muratura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9860377B-ABF6-4187-8293-6A4300D29880}"/>
              </a:ext>
            </a:extLst>
          </p:cNvPr>
          <p:cNvSpPr txBox="1"/>
          <p:nvPr/>
        </p:nvSpPr>
        <p:spPr>
          <a:xfrm>
            <a:off x="4533366" y="5406067"/>
            <a:ext cx="3212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err="1"/>
              <a:t>Eurocodice</a:t>
            </a:r>
            <a:r>
              <a:rPr lang="it-IT" sz="2400" b="1" dirty="0"/>
              <a:t> 8:</a:t>
            </a:r>
            <a:r>
              <a:rPr lang="it-IT" sz="2400" dirty="0"/>
              <a:t> sismica</a:t>
            </a:r>
          </a:p>
        </p:txBody>
      </p:sp>
    </p:spTree>
    <p:extLst>
      <p:ext uri="{BB962C8B-B14F-4D97-AF65-F5344CB8AC3E}">
        <p14:creationId xmlns:p14="http://schemas.microsoft.com/office/powerpoint/2010/main" val="2091471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7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25083" y="125655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Cenno ai variabili aleatori</a:t>
            </a:r>
          </a:p>
          <a:p>
            <a:r>
              <a:rPr lang="it-IT" dirty="0"/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194367" y="1079446"/>
            <a:ext cx="72473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Le grandezze delle sollecitazioni hanno un carattere </a:t>
            </a:r>
          </a:p>
          <a:p>
            <a:pPr defTabSz="355600"/>
            <a:r>
              <a:rPr lang="it-IT" sz="2400" dirty="0"/>
              <a:t>	aleatorio.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5F751B8-1B5D-447B-ADFB-114D23A5651B}"/>
              </a:ext>
            </a:extLst>
          </p:cNvPr>
          <p:cNvSpPr txBox="1"/>
          <p:nvPr/>
        </p:nvSpPr>
        <p:spPr>
          <a:xfrm>
            <a:off x="175175" y="2014597"/>
            <a:ext cx="85116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La resistenza dei materiali: la non perfetta geometria impedisce </a:t>
            </a:r>
          </a:p>
          <a:p>
            <a:pPr>
              <a:tabLst>
                <a:tab pos="355600" algn="l"/>
              </a:tabLst>
            </a:pPr>
            <a:r>
              <a:rPr lang="it-IT" sz="2400" dirty="0"/>
              <a:t>	di associare un unico valore alle caratteristiche della resistenza.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DC1B1009-DB2C-408E-B706-5F4E5559348D}"/>
              </a:ext>
            </a:extLst>
          </p:cNvPr>
          <p:cNvSpPr txBox="1"/>
          <p:nvPr/>
        </p:nvSpPr>
        <p:spPr>
          <a:xfrm>
            <a:off x="175174" y="3013501"/>
            <a:ext cx="6642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Esempio: Peso specifico valore caratteristico 95%</a:t>
            </a: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57644423-3F12-4B22-825A-6D7F93AFF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379" y="3558472"/>
            <a:ext cx="9144000" cy="2677599"/>
          </a:xfrm>
          <a:prstGeom prst="rect">
            <a:avLst/>
          </a:prstGeom>
        </p:spPr>
      </p:pic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738E967E-367F-4F0F-A381-CF327F10C279}"/>
              </a:ext>
            </a:extLst>
          </p:cNvPr>
          <p:cNvCxnSpPr/>
          <p:nvPr/>
        </p:nvCxnSpPr>
        <p:spPr>
          <a:xfrm>
            <a:off x="2934269" y="5540991"/>
            <a:ext cx="0" cy="368490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Connettore diritto 23">
            <a:extLst>
              <a:ext uri="{FF2B5EF4-FFF2-40B4-BE49-F238E27FC236}">
                <a16:creationId xmlns:a16="http://schemas.microsoft.com/office/drawing/2014/main" id="{6D101EA1-5BF2-410B-81CD-F5C0654BFC3A}"/>
              </a:ext>
            </a:extLst>
          </p:cNvPr>
          <p:cNvCxnSpPr/>
          <p:nvPr/>
        </p:nvCxnSpPr>
        <p:spPr>
          <a:xfrm>
            <a:off x="5543266" y="5520520"/>
            <a:ext cx="0" cy="368490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5" name="Connettore 2 24">
            <a:extLst>
              <a:ext uri="{FF2B5EF4-FFF2-40B4-BE49-F238E27FC236}">
                <a16:creationId xmlns:a16="http://schemas.microsoft.com/office/drawing/2014/main" id="{D871CBE9-3C0A-4B21-9593-96186FAEC0A7}"/>
              </a:ext>
            </a:extLst>
          </p:cNvPr>
          <p:cNvCxnSpPr/>
          <p:nvPr/>
        </p:nvCxnSpPr>
        <p:spPr>
          <a:xfrm>
            <a:off x="968991" y="4583030"/>
            <a:ext cx="1583140" cy="98946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4F85BB18-C260-4090-8889-CF5EE04C2CC1}"/>
              </a:ext>
            </a:extLst>
          </p:cNvPr>
          <p:cNvSpPr txBox="1"/>
          <p:nvPr/>
        </p:nvSpPr>
        <p:spPr>
          <a:xfrm>
            <a:off x="433615" y="4136298"/>
            <a:ext cx="1654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95% probabilità</a:t>
            </a:r>
          </a:p>
        </p:txBody>
      </p:sp>
      <p:cxnSp>
        <p:nvCxnSpPr>
          <p:cNvPr id="28" name="Connettore 2 27">
            <a:extLst>
              <a:ext uri="{FF2B5EF4-FFF2-40B4-BE49-F238E27FC236}">
                <a16:creationId xmlns:a16="http://schemas.microsoft.com/office/drawing/2014/main" id="{A1422851-B4D8-4D0D-9F96-245E1712A07E}"/>
              </a:ext>
            </a:extLst>
          </p:cNvPr>
          <p:cNvCxnSpPr/>
          <p:nvPr/>
        </p:nvCxnSpPr>
        <p:spPr>
          <a:xfrm>
            <a:off x="968991" y="4583030"/>
            <a:ext cx="4094328" cy="95796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1A1D3D3A-15DB-446C-8133-E57CDD1D3D91}"/>
              </a:ext>
            </a:extLst>
          </p:cNvPr>
          <p:cNvSpPr txBox="1"/>
          <p:nvPr/>
        </p:nvSpPr>
        <p:spPr>
          <a:xfrm>
            <a:off x="2584276" y="5176685"/>
            <a:ext cx="1560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latin typeface="Symbol" panose="05050102010706020507" pitchFamily="18" charset="2"/>
              </a:rPr>
              <a:t>r</a:t>
            </a:r>
            <a:r>
              <a:rPr lang="it-IT" dirty="0"/>
              <a:t>=2400 kg/m3</a:t>
            </a:r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DD21BF0F-7829-4892-986C-3AC4AC471795}"/>
              </a:ext>
            </a:extLst>
          </p:cNvPr>
          <p:cNvSpPr txBox="1"/>
          <p:nvPr/>
        </p:nvSpPr>
        <p:spPr>
          <a:xfrm>
            <a:off x="5543266" y="5123210"/>
            <a:ext cx="1560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latin typeface="Symbol" panose="05050102010706020507" pitchFamily="18" charset="2"/>
              </a:rPr>
              <a:t>r</a:t>
            </a:r>
            <a:r>
              <a:rPr lang="it-IT" dirty="0"/>
              <a:t>=7800 kg/m3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9AA277EC-9F5C-4C88-BAB2-6EF8B06D76F3}"/>
              </a:ext>
            </a:extLst>
          </p:cNvPr>
          <p:cNvSpPr txBox="1"/>
          <p:nvPr/>
        </p:nvSpPr>
        <p:spPr>
          <a:xfrm>
            <a:off x="5589538" y="4260343"/>
            <a:ext cx="963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ACCIAIO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C8877903-542F-49B1-8088-E449E0AA9000}"/>
              </a:ext>
            </a:extLst>
          </p:cNvPr>
          <p:cNvSpPr txBox="1"/>
          <p:nvPr/>
        </p:nvSpPr>
        <p:spPr>
          <a:xfrm>
            <a:off x="2534324" y="41524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CA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930FDF36-56E8-45A0-BBD6-E61A05DEC6EF}"/>
              </a:ext>
            </a:extLst>
          </p:cNvPr>
          <p:cNvSpPr txBox="1"/>
          <p:nvPr/>
        </p:nvSpPr>
        <p:spPr>
          <a:xfrm>
            <a:off x="6361546" y="6081085"/>
            <a:ext cx="2516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peso per unità di volume</a:t>
            </a:r>
          </a:p>
        </p:txBody>
      </p:sp>
    </p:spTree>
    <p:extLst>
      <p:ext uri="{BB962C8B-B14F-4D97-AF65-F5344CB8AC3E}">
        <p14:creationId xmlns:p14="http://schemas.microsoft.com/office/powerpoint/2010/main" val="2101589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E5D4911A-92B6-4CA2-917B-27494DF1B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5" y="3486042"/>
            <a:ext cx="9144000" cy="2677599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8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25083" y="125655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Cenno ai variabili aleatori</a:t>
            </a:r>
          </a:p>
          <a:p>
            <a:r>
              <a:rPr lang="it-IT" dirty="0"/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225083" y="918528"/>
            <a:ext cx="8872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Per le resistenza normalmente i valori di probabilità sono più bassi.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5F751B8-1B5D-447B-ADFB-114D23A5651B}"/>
              </a:ext>
            </a:extLst>
          </p:cNvPr>
          <p:cNvSpPr txBox="1"/>
          <p:nvPr/>
        </p:nvSpPr>
        <p:spPr>
          <a:xfrm>
            <a:off x="250296" y="1481484"/>
            <a:ext cx="8859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Per semplificare la progettazione alcuni valori vengono considerati </a:t>
            </a:r>
          </a:p>
          <a:p>
            <a:r>
              <a:rPr lang="it-IT" sz="2400" dirty="0"/>
              <a:t>	in maniera deterministica. 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DC1B1009-DB2C-408E-B706-5F4E5559348D}"/>
              </a:ext>
            </a:extLst>
          </p:cNvPr>
          <p:cNvSpPr txBox="1"/>
          <p:nvPr/>
        </p:nvSpPr>
        <p:spPr>
          <a:xfrm>
            <a:off x="267083" y="2482740"/>
            <a:ext cx="88769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Esempio: Valore di progetto della resistenza C.A. per lo stato limite </a:t>
            </a:r>
          </a:p>
          <a:p>
            <a:pPr defTabSz="355600"/>
            <a:r>
              <a:rPr lang="it-IT" sz="2400" dirty="0"/>
              <a:t>	ultimo e lo stato limite di servizio</a:t>
            </a:r>
          </a:p>
        </p:txBody>
      </p: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738E967E-367F-4F0F-A381-CF327F10C279}"/>
              </a:ext>
            </a:extLst>
          </p:cNvPr>
          <p:cNvCxnSpPr>
            <a:cxnSpLocks/>
          </p:cNvCxnSpPr>
          <p:nvPr/>
        </p:nvCxnSpPr>
        <p:spPr>
          <a:xfrm>
            <a:off x="3518145" y="5045617"/>
            <a:ext cx="0" cy="779361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Connettore diritto 23">
            <a:extLst>
              <a:ext uri="{FF2B5EF4-FFF2-40B4-BE49-F238E27FC236}">
                <a16:creationId xmlns:a16="http://schemas.microsoft.com/office/drawing/2014/main" id="{6D101EA1-5BF2-410B-81CD-F5C0654BFC3A}"/>
              </a:ext>
            </a:extLst>
          </p:cNvPr>
          <p:cNvCxnSpPr/>
          <p:nvPr/>
        </p:nvCxnSpPr>
        <p:spPr>
          <a:xfrm>
            <a:off x="3255291" y="5456488"/>
            <a:ext cx="0" cy="368490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5" name="Connettore 2 24">
            <a:extLst>
              <a:ext uri="{FF2B5EF4-FFF2-40B4-BE49-F238E27FC236}">
                <a16:creationId xmlns:a16="http://schemas.microsoft.com/office/drawing/2014/main" id="{D871CBE9-3C0A-4B21-9593-96186FAEC0A7}"/>
              </a:ext>
            </a:extLst>
          </p:cNvPr>
          <p:cNvCxnSpPr>
            <a:cxnSpLocks/>
          </p:cNvCxnSpPr>
          <p:nvPr/>
        </p:nvCxnSpPr>
        <p:spPr>
          <a:xfrm>
            <a:off x="968991" y="4583030"/>
            <a:ext cx="2255730" cy="87345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4F85BB18-C260-4090-8889-CF5EE04C2CC1}"/>
              </a:ext>
            </a:extLst>
          </p:cNvPr>
          <p:cNvSpPr txBox="1"/>
          <p:nvPr/>
        </p:nvSpPr>
        <p:spPr>
          <a:xfrm>
            <a:off x="1378134" y="3835683"/>
            <a:ext cx="1537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5% probabilità</a:t>
            </a:r>
          </a:p>
        </p:txBody>
      </p:sp>
      <p:cxnSp>
        <p:nvCxnSpPr>
          <p:cNvPr id="28" name="Connettore 2 27">
            <a:extLst>
              <a:ext uri="{FF2B5EF4-FFF2-40B4-BE49-F238E27FC236}">
                <a16:creationId xmlns:a16="http://schemas.microsoft.com/office/drawing/2014/main" id="{A1422851-B4D8-4D0D-9F96-245E1712A07E}"/>
              </a:ext>
            </a:extLst>
          </p:cNvPr>
          <p:cNvCxnSpPr>
            <a:cxnSpLocks/>
          </p:cNvCxnSpPr>
          <p:nvPr/>
        </p:nvCxnSpPr>
        <p:spPr>
          <a:xfrm>
            <a:off x="2183642" y="4408227"/>
            <a:ext cx="1312730" cy="59332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9AA277EC-9F5C-4C88-BAB2-6EF8B06D76F3}"/>
              </a:ext>
            </a:extLst>
          </p:cNvPr>
          <p:cNvSpPr txBox="1"/>
          <p:nvPr/>
        </p:nvSpPr>
        <p:spPr>
          <a:xfrm>
            <a:off x="5589538" y="4260343"/>
            <a:ext cx="559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C.A.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930FDF36-56E8-45A0-BBD6-E61A05DEC6EF}"/>
              </a:ext>
            </a:extLst>
          </p:cNvPr>
          <p:cNvSpPr txBox="1"/>
          <p:nvPr/>
        </p:nvSpPr>
        <p:spPr>
          <a:xfrm>
            <a:off x="6361546" y="6081085"/>
            <a:ext cx="2516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peso per unità di volume</a:t>
            </a: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C03AC302-6C0C-49B3-A400-10F946395366}"/>
              </a:ext>
            </a:extLst>
          </p:cNvPr>
          <p:cNvSpPr txBox="1"/>
          <p:nvPr/>
        </p:nvSpPr>
        <p:spPr>
          <a:xfrm>
            <a:off x="250296" y="4234955"/>
            <a:ext cx="1712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0.5% probabilità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A66E03A9-C21B-444F-97DA-D6FCA79A4EDB}"/>
              </a:ext>
            </a:extLst>
          </p:cNvPr>
          <p:cNvSpPr txBox="1"/>
          <p:nvPr/>
        </p:nvSpPr>
        <p:spPr>
          <a:xfrm>
            <a:off x="3548716" y="5195987"/>
            <a:ext cx="1579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fck</a:t>
            </a:r>
            <a:r>
              <a:rPr lang="it-IT" dirty="0"/>
              <a:t>=17 N/mm2</a:t>
            </a:r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15F113C9-95B2-47DB-B33C-97A49D1466BF}"/>
              </a:ext>
            </a:extLst>
          </p:cNvPr>
          <p:cNvSpPr txBox="1"/>
          <p:nvPr/>
        </p:nvSpPr>
        <p:spPr>
          <a:xfrm>
            <a:off x="1544843" y="5373802"/>
            <a:ext cx="1596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fcd</a:t>
            </a:r>
            <a:r>
              <a:rPr lang="it-IT" dirty="0"/>
              <a:t>=15 N/mm2</a:t>
            </a:r>
          </a:p>
        </p:txBody>
      </p:sp>
    </p:spTree>
    <p:extLst>
      <p:ext uri="{BB962C8B-B14F-4D97-AF65-F5344CB8AC3E}">
        <p14:creationId xmlns:p14="http://schemas.microsoft.com/office/powerpoint/2010/main" val="3498902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9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  <a:p>
            <a:r>
              <a:rPr lang="it-IT" dirty="0"/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7E35D-F267-4B02-96F3-077FD23CCBFA}"/>
              </a:ext>
            </a:extLst>
          </p:cNvPr>
          <p:cNvSpPr txBox="1"/>
          <p:nvPr/>
        </p:nvSpPr>
        <p:spPr>
          <a:xfrm>
            <a:off x="225083" y="918528"/>
            <a:ext cx="83744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A causa delle incertezze che intervengono nella progettazione, </a:t>
            </a:r>
          </a:p>
          <a:p>
            <a:pPr defTabSz="355600"/>
            <a:r>
              <a:rPr lang="it-IT" sz="2400" dirty="0"/>
              <a:t>	la struttura è caratterizzata da un definito livello di rischio.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5F751B8-1B5D-447B-ADFB-114D23A5651B}"/>
              </a:ext>
            </a:extLst>
          </p:cNvPr>
          <p:cNvSpPr txBox="1"/>
          <p:nvPr/>
        </p:nvSpPr>
        <p:spPr>
          <a:xfrm>
            <a:off x="225083" y="1835708"/>
            <a:ext cx="90849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Sicurezza al 100% non esiste  </a:t>
            </a:r>
            <a:r>
              <a:rPr lang="it-IT" sz="2400" dirty="0">
                <a:sym typeface="Wingdings" panose="05000000000000000000" pitchFamily="2" charset="2"/>
              </a:rPr>
              <a:t>  si può avere un grado di affidabilità </a:t>
            </a:r>
          </a:p>
          <a:p>
            <a:pPr defTabSz="439738"/>
            <a:r>
              <a:rPr lang="it-IT" sz="2400" dirty="0">
                <a:sym typeface="Wingdings" panose="05000000000000000000" pitchFamily="2" charset="2"/>
              </a:rPr>
              <a:t>										ragionevole</a:t>
            </a:r>
            <a:r>
              <a:rPr lang="it-IT" sz="2400" dirty="0"/>
              <a:t> 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930FDF36-56E8-45A0-BBD6-E61A05DEC6EF}"/>
              </a:ext>
            </a:extLst>
          </p:cNvPr>
          <p:cNvSpPr txBox="1"/>
          <p:nvPr/>
        </p:nvSpPr>
        <p:spPr>
          <a:xfrm>
            <a:off x="6361546" y="6081085"/>
            <a:ext cx="2516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peso per unità di volume</a:t>
            </a:r>
          </a:p>
        </p:txBody>
      </p:sp>
      <p:cxnSp>
        <p:nvCxnSpPr>
          <p:cNvPr id="10" name="Connettore 2 9">
            <a:extLst>
              <a:ext uri="{FF2B5EF4-FFF2-40B4-BE49-F238E27FC236}">
                <a16:creationId xmlns:a16="http://schemas.microsoft.com/office/drawing/2014/main" id="{3B572128-299D-4321-8C20-0603683393A9}"/>
              </a:ext>
            </a:extLst>
          </p:cNvPr>
          <p:cNvCxnSpPr/>
          <p:nvPr/>
        </p:nvCxnSpPr>
        <p:spPr>
          <a:xfrm>
            <a:off x="1637731" y="5718412"/>
            <a:ext cx="566382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id="{4362C71F-3541-486A-B482-18F9400AC599}"/>
              </a:ext>
            </a:extLst>
          </p:cNvPr>
          <p:cNvCxnSpPr/>
          <p:nvPr/>
        </p:nvCxnSpPr>
        <p:spPr>
          <a:xfrm flipV="1">
            <a:off x="2210937" y="3259107"/>
            <a:ext cx="0" cy="281110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ED5BF732-9B11-49CC-B123-E653430E36C6}"/>
              </a:ext>
            </a:extLst>
          </p:cNvPr>
          <p:cNvSpPr txBox="1"/>
          <p:nvPr/>
        </p:nvSpPr>
        <p:spPr>
          <a:xfrm>
            <a:off x="1478156" y="3411401"/>
            <a:ext cx="619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costi</a:t>
            </a: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CF0C814A-019F-43C3-97B2-B1BBE83CAF7D}"/>
              </a:ext>
            </a:extLst>
          </p:cNvPr>
          <p:cNvSpPr txBox="1"/>
          <p:nvPr/>
        </p:nvSpPr>
        <p:spPr>
          <a:xfrm>
            <a:off x="7324648" y="5706315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pr</a:t>
            </a:r>
            <a:endParaRPr lang="it-IT" dirty="0"/>
          </a:p>
        </p:txBody>
      </p:sp>
      <p:sp>
        <p:nvSpPr>
          <p:cNvPr id="23" name="Figura a mano libera: forma 22">
            <a:extLst>
              <a:ext uri="{FF2B5EF4-FFF2-40B4-BE49-F238E27FC236}">
                <a16:creationId xmlns:a16="http://schemas.microsoft.com/office/drawing/2014/main" id="{441AE4AD-04F7-4DC7-BFEB-899C854F03E9}"/>
              </a:ext>
            </a:extLst>
          </p:cNvPr>
          <p:cNvSpPr/>
          <p:nvPr/>
        </p:nvSpPr>
        <p:spPr>
          <a:xfrm>
            <a:off x="2158376" y="3259107"/>
            <a:ext cx="2402006" cy="2483893"/>
          </a:xfrm>
          <a:custGeom>
            <a:avLst/>
            <a:gdLst>
              <a:gd name="connsiteX0" fmla="*/ 0 w 2402006"/>
              <a:gd name="connsiteY0" fmla="*/ 2483893 h 2483893"/>
              <a:gd name="connsiteX1" fmla="*/ 1310185 w 2402006"/>
              <a:gd name="connsiteY1" fmla="*/ 1146412 h 2483893"/>
              <a:gd name="connsiteX2" fmla="*/ 2402006 w 2402006"/>
              <a:gd name="connsiteY2" fmla="*/ 0 h 248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02006" h="2483893">
                <a:moveTo>
                  <a:pt x="0" y="2483893"/>
                </a:moveTo>
                <a:lnTo>
                  <a:pt x="1310185" y="1146412"/>
                </a:lnTo>
                <a:cubicBezTo>
                  <a:pt x="1710519" y="732430"/>
                  <a:pt x="2056262" y="366215"/>
                  <a:pt x="2402006" y="0"/>
                </a:cubicBezTo>
              </a:path>
            </a:pathLst>
          </a:custGeom>
          <a:ln w="25400">
            <a:solidFill>
              <a:srgbClr val="FFC000"/>
            </a:solidFill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Figura a mano libera: forma 33">
            <a:extLst>
              <a:ext uri="{FF2B5EF4-FFF2-40B4-BE49-F238E27FC236}">
                <a16:creationId xmlns:a16="http://schemas.microsoft.com/office/drawing/2014/main" id="{2DA5E078-CD5A-4D81-B654-E48C9ACA0CFF}"/>
              </a:ext>
            </a:extLst>
          </p:cNvPr>
          <p:cNvSpPr/>
          <p:nvPr/>
        </p:nvSpPr>
        <p:spPr>
          <a:xfrm>
            <a:off x="2347415" y="3316406"/>
            <a:ext cx="3725839" cy="2347415"/>
          </a:xfrm>
          <a:custGeom>
            <a:avLst/>
            <a:gdLst>
              <a:gd name="connsiteX0" fmla="*/ 0 w 3725839"/>
              <a:gd name="connsiteY0" fmla="*/ 0 h 2347415"/>
              <a:gd name="connsiteX1" fmla="*/ 218364 w 3725839"/>
              <a:gd name="connsiteY1" fmla="*/ 1132764 h 2347415"/>
              <a:gd name="connsiteX2" fmla="*/ 777922 w 3725839"/>
              <a:gd name="connsiteY2" fmla="*/ 1937982 h 2347415"/>
              <a:gd name="connsiteX3" fmla="*/ 2019869 w 3725839"/>
              <a:gd name="connsiteY3" fmla="*/ 2279176 h 2347415"/>
              <a:gd name="connsiteX4" fmla="*/ 3725839 w 3725839"/>
              <a:gd name="connsiteY4" fmla="*/ 2347415 h 2347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25839" h="2347415">
                <a:moveTo>
                  <a:pt x="0" y="0"/>
                </a:moveTo>
                <a:cubicBezTo>
                  <a:pt x="44355" y="404883"/>
                  <a:pt x="88710" y="809767"/>
                  <a:pt x="218364" y="1132764"/>
                </a:cubicBezTo>
                <a:cubicBezTo>
                  <a:pt x="348018" y="1455761"/>
                  <a:pt x="477671" y="1746913"/>
                  <a:pt x="777922" y="1937982"/>
                </a:cubicBezTo>
                <a:cubicBezTo>
                  <a:pt x="1078173" y="2129051"/>
                  <a:pt x="1528550" y="2210937"/>
                  <a:pt x="2019869" y="2279176"/>
                </a:cubicBezTo>
                <a:cubicBezTo>
                  <a:pt x="2511188" y="2347415"/>
                  <a:pt x="3118513" y="2347415"/>
                  <a:pt x="3725839" y="2347415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Figura a mano libera: forma 36">
            <a:extLst>
              <a:ext uri="{FF2B5EF4-FFF2-40B4-BE49-F238E27FC236}">
                <a16:creationId xmlns:a16="http://schemas.microsoft.com/office/drawing/2014/main" id="{382216B0-D070-4749-88E3-C0BE015CCC1F}"/>
              </a:ext>
            </a:extLst>
          </p:cNvPr>
          <p:cNvSpPr/>
          <p:nvPr/>
        </p:nvSpPr>
        <p:spPr>
          <a:xfrm>
            <a:off x="2442949" y="3307042"/>
            <a:ext cx="1865537" cy="1253585"/>
          </a:xfrm>
          <a:custGeom>
            <a:avLst/>
            <a:gdLst>
              <a:gd name="connsiteX0" fmla="*/ 0 w 1883391"/>
              <a:gd name="connsiteY0" fmla="*/ 68239 h 1293567"/>
              <a:gd name="connsiteX1" fmla="*/ 204717 w 1883391"/>
              <a:gd name="connsiteY1" fmla="*/ 1023582 h 1293567"/>
              <a:gd name="connsiteX2" fmla="*/ 655093 w 1883391"/>
              <a:gd name="connsiteY2" fmla="*/ 1282889 h 1293567"/>
              <a:gd name="connsiteX3" fmla="*/ 1201003 w 1883391"/>
              <a:gd name="connsiteY3" fmla="*/ 750627 h 1293567"/>
              <a:gd name="connsiteX4" fmla="*/ 1883391 w 1883391"/>
              <a:gd name="connsiteY4" fmla="*/ 0 h 1293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3391" h="1293567">
                <a:moveTo>
                  <a:pt x="0" y="68239"/>
                </a:moveTo>
                <a:cubicBezTo>
                  <a:pt x="47767" y="444689"/>
                  <a:pt x="95535" y="821140"/>
                  <a:pt x="204717" y="1023582"/>
                </a:cubicBezTo>
                <a:cubicBezTo>
                  <a:pt x="313899" y="1226024"/>
                  <a:pt x="489045" y="1328381"/>
                  <a:pt x="655093" y="1282889"/>
                </a:cubicBezTo>
                <a:cubicBezTo>
                  <a:pt x="821141" y="1237397"/>
                  <a:pt x="996287" y="964442"/>
                  <a:pt x="1201003" y="750627"/>
                </a:cubicBezTo>
                <a:cubicBezTo>
                  <a:pt x="1405719" y="536812"/>
                  <a:pt x="1644555" y="268406"/>
                  <a:pt x="1883391" y="0"/>
                </a:cubicBezTo>
              </a:path>
            </a:pathLst>
          </a:custGeom>
          <a:noFill/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C000"/>
              </a:solidFill>
            </a:endParaRPr>
          </a:p>
        </p:txBody>
      </p:sp>
      <p:sp>
        <p:nvSpPr>
          <p:cNvPr id="39" name="Figura a mano libera: forma 38">
            <a:extLst>
              <a:ext uri="{FF2B5EF4-FFF2-40B4-BE49-F238E27FC236}">
                <a16:creationId xmlns:a16="http://schemas.microsoft.com/office/drawing/2014/main" id="{30FB8511-D61C-4378-95F5-B9B5DEA0FD36}"/>
              </a:ext>
            </a:extLst>
          </p:cNvPr>
          <p:cNvSpPr/>
          <p:nvPr/>
        </p:nvSpPr>
        <p:spPr>
          <a:xfrm>
            <a:off x="2838734" y="4544704"/>
            <a:ext cx="3166281" cy="933103"/>
          </a:xfrm>
          <a:custGeom>
            <a:avLst/>
            <a:gdLst>
              <a:gd name="connsiteX0" fmla="*/ 0 w 3166281"/>
              <a:gd name="connsiteY0" fmla="*/ 191068 h 893347"/>
              <a:gd name="connsiteX1" fmla="*/ 491320 w 3166281"/>
              <a:gd name="connsiteY1" fmla="*/ 655092 h 893347"/>
              <a:gd name="connsiteX2" fmla="*/ 1310185 w 3166281"/>
              <a:gd name="connsiteY2" fmla="*/ 887104 h 893347"/>
              <a:gd name="connsiteX3" fmla="*/ 2183642 w 3166281"/>
              <a:gd name="connsiteY3" fmla="*/ 750627 h 893347"/>
              <a:gd name="connsiteX4" fmla="*/ 3166281 w 3166281"/>
              <a:gd name="connsiteY4" fmla="*/ 0 h 893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6281" h="893347">
                <a:moveTo>
                  <a:pt x="0" y="191068"/>
                </a:moveTo>
                <a:cubicBezTo>
                  <a:pt x="136478" y="365077"/>
                  <a:pt x="272956" y="539086"/>
                  <a:pt x="491320" y="655092"/>
                </a:cubicBezTo>
                <a:cubicBezTo>
                  <a:pt x="709684" y="771098"/>
                  <a:pt x="1028131" y="871182"/>
                  <a:pt x="1310185" y="887104"/>
                </a:cubicBezTo>
                <a:cubicBezTo>
                  <a:pt x="1592239" y="903027"/>
                  <a:pt x="1874293" y="898478"/>
                  <a:pt x="2183642" y="750627"/>
                </a:cubicBezTo>
                <a:cubicBezTo>
                  <a:pt x="2492991" y="602776"/>
                  <a:pt x="3038902" y="125104"/>
                  <a:pt x="3166281" y="0"/>
                </a:cubicBezTo>
              </a:path>
            </a:pathLst>
          </a:custGeom>
          <a:ln w="2540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Figura a mano libera: forma 39">
            <a:extLst>
              <a:ext uri="{FF2B5EF4-FFF2-40B4-BE49-F238E27FC236}">
                <a16:creationId xmlns:a16="http://schemas.microsoft.com/office/drawing/2014/main" id="{41FE245F-800C-46BF-BA64-005933BC6E8A}"/>
              </a:ext>
            </a:extLst>
          </p:cNvPr>
          <p:cNvSpPr/>
          <p:nvPr/>
        </p:nvSpPr>
        <p:spPr>
          <a:xfrm>
            <a:off x="2197290" y="4517409"/>
            <a:ext cx="4053385" cy="1173707"/>
          </a:xfrm>
          <a:custGeom>
            <a:avLst/>
            <a:gdLst>
              <a:gd name="connsiteX0" fmla="*/ 0 w 4053385"/>
              <a:gd name="connsiteY0" fmla="*/ 1173707 h 1173707"/>
              <a:gd name="connsiteX1" fmla="*/ 1665026 w 4053385"/>
              <a:gd name="connsiteY1" fmla="*/ 1078173 h 1173707"/>
              <a:gd name="connsiteX2" fmla="*/ 2743200 w 4053385"/>
              <a:gd name="connsiteY2" fmla="*/ 941695 h 1173707"/>
              <a:gd name="connsiteX3" fmla="*/ 3330053 w 4053385"/>
              <a:gd name="connsiteY3" fmla="*/ 614149 h 1173707"/>
              <a:gd name="connsiteX4" fmla="*/ 4053385 w 4053385"/>
              <a:gd name="connsiteY4" fmla="*/ 0 h 1173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53385" h="1173707">
                <a:moveTo>
                  <a:pt x="0" y="1173707"/>
                </a:moveTo>
                <a:cubicBezTo>
                  <a:pt x="603913" y="1145274"/>
                  <a:pt x="1207826" y="1116842"/>
                  <a:pt x="1665026" y="1078173"/>
                </a:cubicBezTo>
                <a:cubicBezTo>
                  <a:pt x="2122226" y="1039504"/>
                  <a:pt x="2465696" y="1019032"/>
                  <a:pt x="2743200" y="941695"/>
                </a:cubicBezTo>
                <a:cubicBezTo>
                  <a:pt x="3020704" y="864358"/>
                  <a:pt x="3111689" y="771098"/>
                  <a:pt x="3330053" y="614149"/>
                </a:cubicBezTo>
                <a:cubicBezTo>
                  <a:pt x="3548417" y="457200"/>
                  <a:pt x="3800901" y="228600"/>
                  <a:pt x="4053385" y="0"/>
                </a:cubicBezTo>
              </a:path>
            </a:pathLst>
          </a:custGeom>
          <a:ln w="25400">
            <a:solidFill>
              <a:srgbClr val="FC4E18"/>
            </a:solidFill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cxnSp>
        <p:nvCxnSpPr>
          <p:cNvPr id="42" name="Connettore 2 41">
            <a:extLst>
              <a:ext uri="{FF2B5EF4-FFF2-40B4-BE49-F238E27FC236}">
                <a16:creationId xmlns:a16="http://schemas.microsoft.com/office/drawing/2014/main" id="{04652640-6389-4326-99B6-891BAEE0B50C}"/>
              </a:ext>
            </a:extLst>
          </p:cNvPr>
          <p:cNvCxnSpPr/>
          <p:nvPr/>
        </p:nvCxnSpPr>
        <p:spPr>
          <a:xfrm flipH="1">
            <a:off x="5307702" y="5172688"/>
            <a:ext cx="889379" cy="45037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CasellaDiTesto 42">
            <a:extLst>
              <a:ext uri="{FF2B5EF4-FFF2-40B4-BE49-F238E27FC236}">
                <a16:creationId xmlns:a16="http://schemas.microsoft.com/office/drawing/2014/main" id="{C5CA8894-E591-4C46-9670-BD8C55D0C9A5}"/>
              </a:ext>
            </a:extLst>
          </p:cNvPr>
          <p:cNvSpPr txBox="1"/>
          <p:nvPr/>
        </p:nvSpPr>
        <p:spPr>
          <a:xfrm>
            <a:off x="6297764" y="5126163"/>
            <a:ext cx="2358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costo di costruzione (a)</a:t>
            </a:r>
          </a:p>
        </p:txBody>
      </p:sp>
      <p:sp>
        <p:nvSpPr>
          <p:cNvPr id="47" name="CasellaDiTesto 46">
            <a:extLst>
              <a:ext uri="{FF2B5EF4-FFF2-40B4-BE49-F238E27FC236}">
                <a16:creationId xmlns:a16="http://schemas.microsoft.com/office/drawing/2014/main" id="{5067A5CE-1943-4F7B-A6B2-CB99A74C1161}"/>
              </a:ext>
            </a:extLst>
          </p:cNvPr>
          <p:cNvSpPr txBox="1"/>
          <p:nvPr/>
        </p:nvSpPr>
        <p:spPr>
          <a:xfrm>
            <a:off x="6172758" y="4469474"/>
            <a:ext cx="2013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costo danni lievi (b)</a:t>
            </a:r>
          </a:p>
        </p:txBody>
      </p:sp>
      <p:sp>
        <p:nvSpPr>
          <p:cNvPr id="48" name="CasellaDiTesto 47">
            <a:extLst>
              <a:ext uri="{FF2B5EF4-FFF2-40B4-BE49-F238E27FC236}">
                <a16:creationId xmlns:a16="http://schemas.microsoft.com/office/drawing/2014/main" id="{053C0636-81BC-428A-B529-9B4C49C1971A}"/>
              </a:ext>
            </a:extLst>
          </p:cNvPr>
          <p:cNvSpPr txBox="1"/>
          <p:nvPr/>
        </p:nvSpPr>
        <p:spPr>
          <a:xfrm>
            <a:off x="3778488" y="3993425"/>
            <a:ext cx="2219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costo danni  severi (c)</a:t>
            </a:r>
          </a:p>
        </p:txBody>
      </p:sp>
      <p:cxnSp>
        <p:nvCxnSpPr>
          <p:cNvPr id="50" name="Connettore 2 49">
            <a:extLst>
              <a:ext uri="{FF2B5EF4-FFF2-40B4-BE49-F238E27FC236}">
                <a16:creationId xmlns:a16="http://schemas.microsoft.com/office/drawing/2014/main" id="{168AA587-1CD0-489F-BFED-5567E7226613}"/>
              </a:ext>
            </a:extLst>
          </p:cNvPr>
          <p:cNvCxnSpPr>
            <a:endCxn id="39" idx="3"/>
          </p:cNvCxnSpPr>
          <p:nvPr/>
        </p:nvCxnSpPr>
        <p:spPr>
          <a:xfrm flipH="1">
            <a:off x="5022376" y="3833821"/>
            <a:ext cx="1089792" cy="149491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CasellaDiTesto 50">
            <a:extLst>
              <a:ext uri="{FF2B5EF4-FFF2-40B4-BE49-F238E27FC236}">
                <a16:creationId xmlns:a16="http://schemas.microsoft.com/office/drawing/2014/main" id="{297BE5AC-65AE-4D3E-8778-C446DC1249AC}"/>
              </a:ext>
            </a:extLst>
          </p:cNvPr>
          <p:cNvSpPr txBox="1"/>
          <p:nvPr/>
        </p:nvSpPr>
        <p:spPr>
          <a:xfrm>
            <a:off x="6129737" y="3493659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(</a:t>
            </a:r>
            <a:r>
              <a:rPr lang="it-IT" dirty="0" err="1"/>
              <a:t>a+b</a:t>
            </a:r>
            <a:r>
              <a:rPr lang="it-IT" dirty="0"/>
              <a:t>)</a:t>
            </a:r>
          </a:p>
        </p:txBody>
      </p:sp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9C6F8E71-EF25-4286-AE10-13C60C13EE9A}"/>
              </a:ext>
            </a:extLst>
          </p:cNvPr>
          <p:cNvSpPr txBox="1"/>
          <p:nvPr/>
        </p:nvSpPr>
        <p:spPr>
          <a:xfrm>
            <a:off x="2559550" y="3603961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(</a:t>
            </a:r>
            <a:r>
              <a:rPr lang="it-IT" dirty="0" err="1"/>
              <a:t>a+c</a:t>
            </a:r>
            <a:r>
              <a:rPr lang="it-IT" dirty="0"/>
              <a:t>)</a:t>
            </a:r>
          </a:p>
        </p:txBody>
      </p:sp>
      <p:cxnSp>
        <p:nvCxnSpPr>
          <p:cNvPr id="54" name="Connettore 2 53">
            <a:extLst>
              <a:ext uri="{FF2B5EF4-FFF2-40B4-BE49-F238E27FC236}">
                <a16:creationId xmlns:a16="http://schemas.microsoft.com/office/drawing/2014/main" id="{217EE3BD-8B83-4D43-B574-5FC030320B00}"/>
              </a:ext>
            </a:extLst>
          </p:cNvPr>
          <p:cNvCxnSpPr>
            <a:stCxn id="52" idx="2"/>
          </p:cNvCxnSpPr>
          <p:nvPr/>
        </p:nvCxnSpPr>
        <p:spPr>
          <a:xfrm>
            <a:off x="2884319" y="3973293"/>
            <a:ext cx="324768" cy="49618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Connettore diritto 55">
            <a:extLst>
              <a:ext uri="{FF2B5EF4-FFF2-40B4-BE49-F238E27FC236}">
                <a16:creationId xmlns:a16="http://schemas.microsoft.com/office/drawing/2014/main" id="{5C38CD00-99E9-475F-945B-892137BCCA3F}"/>
              </a:ext>
            </a:extLst>
          </p:cNvPr>
          <p:cNvCxnSpPr/>
          <p:nvPr/>
        </p:nvCxnSpPr>
        <p:spPr>
          <a:xfrm>
            <a:off x="2979855" y="4581278"/>
            <a:ext cx="0" cy="1109838"/>
          </a:xfrm>
          <a:prstGeom prst="line">
            <a:avLst/>
          </a:prstGeom>
          <a:ln w="1270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Connettore diritto 56">
            <a:extLst>
              <a:ext uri="{FF2B5EF4-FFF2-40B4-BE49-F238E27FC236}">
                <a16:creationId xmlns:a16="http://schemas.microsoft.com/office/drawing/2014/main" id="{3398465F-5222-47B8-A490-77E26847920C}"/>
              </a:ext>
            </a:extLst>
          </p:cNvPr>
          <p:cNvCxnSpPr>
            <a:cxnSpLocks/>
          </p:cNvCxnSpPr>
          <p:nvPr/>
        </p:nvCxnSpPr>
        <p:spPr>
          <a:xfrm flipH="1">
            <a:off x="4260718" y="5199643"/>
            <a:ext cx="1" cy="517415"/>
          </a:xfrm>
          <a:prstGeom prst="line">
            <a:avLst/>
          </a:prstGeom>
          <a:ln w="1270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7" name="CasellaDiTesto 66">
            <a:extLst>
              <a:ext uri="{FF2B5EF4-FFF2-40B4-BE49-F238E27FC236}">
                <a16:creationId xmlns:a16="http://schemas.microsoft.com/office/drawing/2014/main" id="{0CF35D2D-CF70-4490-B25C-E7914AF1B3B8}"/>
              </a:ext>
            </a:extLst>
          </p:cNvPr>
          <p:cNvSpPr txBox="1"/>
          <p:nvPr/>
        </p:nvSpPr>
        <p:spPr>
          <a:xfrm>
            <a:off x="2054659" y="5693176"/>
            <a:ext cx="1643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Pr danni severi)</a:t>
            </a:r>
          </a:p>
        </p:txBody>
      </p:sp>
      <p:sp>
        <p:nvSpPr>
          <p:cNvPr id="68" name="CasellaDiTesto 67">
            <a:extLst>
              <a:ext uri="{FF2B5EF4-FFF2-40B4-BE49-F238E27FC236}">
                <a16:creationId xmlns:a16="http://schemas.microsoft.com/office/drawing/2014/main" id="{18A7293E-E0C6-4FFC-9DEC-BE3BEC86F00B}"/>
              </a:ext>
            </a:extLst>
          </p:cNvPr>
          <p:cNvSpPr txBox="1"/>
          <p:nvPr/>
        </p:nvSpPr>
        <p:spPr>
          <a:xfrm>
            <a:off x="3750396" y="5718412"/>
            <a:ext cx="1465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Pr danni lievi)</a:t>
            </a:r>
          </a:p>
        </p:txBody>
      </p:sp>
    </p:spTree>
    <p:extLst>
      <p:ext uri="{BB962C8B-B14F-4D97-AF65-F5344CB8AC3E}">
        <p14:creationId xmlns:p14="http://schemas.microsoft.com/office/powerpoint/2010/main" val="376570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10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  <a:p>
            <a:r>
              <a:rPr lang="it-IT" dirty="0"/>
              <a:t>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2E129E10-B105-4AE9-A018-637B4503E1A5}"/>
              </a:ext>
            </a:extLst>
          </p:cNvPr>
          <p:cNvSpPr txBox="1"/>
          <p:nvPr/>
        </p:nvSpPr>
        <p:spPr>
          <a:xfrm>
            <a:off x="105548" y="914139"/>
            <a:ext cx="6702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Variabilità aleatoria:  R resistenza, S sollecitazione</a:t>
            </a: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5DC4F32E-BAC1-4B0E-BDCF-1071F8152EB7}"/>
              </a:ext>
            </a:extLst>
          </p:cNvPr>
          <p:cNvSpPr txBox="1"/>
          <p:nvPr/>
        </p:nvSpPr>
        <p:spPr>
          <a:xfrm>
            <a:off x="134936" y="1419343"/>
            <a:ext cx="451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Il margine di affidabilità   Z= R-S</a:t>
            </a:r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FD8B0EE6-8CFD-444D-ABE3-296CF9A573C9}"/>
              </a:ext>
            </a:extLst>
          </p:cNvPr>
          <p:cNvSpPr txBox="1"/>
          <p:nvPr/>
        </p:nvSpPr>
        <p:spPr>
          <a:xfrm>
            <a:off x="134935" y="1899434"/>
            <a:ext cx="4090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Il fattore di sicurezza   Z= R/S</a:t>
            </a:r>
          </a:p>
        </p:txBody>
      </p:sp>
      <p:graphicFrame>
        <p:nvGraphicFramePr>
          <p:cNvPr id="38" name="Oggetto 37">
            <a:extLst>
              <a:ext uri="{FF2B5EF4-FFF2-40B4-BE49-F238E27FC236}">
                <a16:creationId xmlns:a16="http://schemas.microsoft.com/office/drawing/2014/main" id="{AE716E34-4D6C-45D7-B74C-1730FAE12A7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2543122"/>
              </p:ext>
            </p:extLst>
          </p:nvPr>
        </p:nvGraphicFramePr>
        <p:xfrm>
          <a:off x="183468" y="3112175"/>
          <a:ext cx="62801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5" name="Equation" r:id="rId3" imgW="3759120" imgH="228600" progId="Equation.DSMT4">
                  <p:embed/>
                </p:oleObj>
              </mc:Choice>
              <mc:Fallback>
                <p:oleObj name="Equation" r:id="rId3" imgW="3759120" imgH="228600" progId="Equation.DSMT4">
                  <p:embed/>
                  <p:pic>
                    <p:nvPicPr>
                      <p:cNvPr id="62" name="Oggetto 61">
                        <a:extLst>
                          <a:ext uri="{FF2B5EF4-FFF2-40B4-BE49-F238E27FC236}">
                            <a16:creationId xmlns:a16="http://schemas.microsoft.com/office/drawing/2014/main" id="{40A5BA73-27EA-4F13-BB2E-15B22C1446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3468" y="3112175"/>
                        <a:ext cx="628015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B4093BCC-0BA8-49D6-817A-061B93998166}"/>
              </a:ext>
            </a:extLst>
          </p:cNvPr>
          <p:cNvSpPr txBox="1"/>
          <p:nvPr/>
        </p:nvSpPr>
        <p:spPr>
          <a:xfrm>
            <a:off x="134935" y="2524161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II livello</a:t>
            </a:r>
          </a:p>
          <a:p>
            <a:r>
              <a:rPr lang="it-IT" dirty="0"/>
              <a:t>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E631EBD7-7D0F-4BAE-86FC-A0F49A3BF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46330" y="3461674"/>
            <a:ext cx="9144000" cy="2731151"/>
          </a:xfrm>
          <a:prstGeom prst="rect">
            <a:avLst/>
          </a:prstGeom>
        </p:spPr>
      </p:pic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09B9D6D5-FA18-406E-ACB3-2856F385976B}"/>
              </a:ext>
            </a:extLst>
          </p:cNvPr>
          <p:cNvCxnSpPr/>
          <p:nvPr/>
        </p:nvCxnSpPr>
        <p:spPr>
          <a:xfrm>
            <a:off x="4380932" y="4049687"/>
            <a:ext cx="0" cy="183994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>
            <a:extLst>
              <a:ext uri="{FF2B5EF4-FFF2-40B4-BE49-F238E27FC236}">
                <a16:creationId xmlns:a16="http://schemas.microsoft.com/office/drawing/2014/main" id="{46003682-6D5C-4297-839C-5B6064FEC3DC}"/>
              </a:ext>
            </a:extLst>
          </p:cNvPr>
          <p:cNvCxnSpPr/>
          <p:nvPr/>
        </p:nvCxnSpPr>
        <p:spPr>
          <a:xfrm>
            <a:off x="2511188" y="4394579"/>
            <a:ext cx="1568239" cy="122829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AC158531-A44E-4472-8970-37BEC8477865}"/>
              </a:ext>
            </a:extLst>
          </p:cNvPr>
          <p:cNvSpPr txBox="1"/>
          <p:nvPr/>
        </p:nvSpPr>
        <p:spPr>
          <a:xfrm>
            <a:off x="1861647" y="3947248"/>
            <a:ext cx="619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F</a:t>
            </a:r>
            <a:r>
              <a:rPr lang="it-IT" baseline="-25000" dirty="0"/>
              <a:t>Z</a:t>
            </a:r>
            <a:r>
              <a:rPr lang="it-IT" dirty="0"/>
              <a:t>(0)</a:t>
            </a:r>
          </a:p>
        </p:txBody>
      </p:sp>
      <p:cxnSp>
        <p:nvCxnSpPr>
          <p:cNvPr id="17" name="Connettore 2 16">
            <a:extLst>
              <a:ext uri="{FF2B5EF4-FFF2-40B4-BE49-F238E27FC236}">
                <a16:creationId xmlns:a16="http://schemas.microsoft.com/office/drawing/2014/main" id="{4EE4C8D7-6C4E-416B-A387-D5A5ED7A9A6F}"/>
              </a:ext>
            </a:extLst>
          </p:cNvPr>
          <p:cNvCxnSpPr/>
          <p:nvPr/>
        </p:nvCxnSpPr>
        <p:spPr>
          <a:xfrm flipH="1">
            <a:off x="4981433" y="3302675"/>
            <a:ext cx="2456597" cy="20336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>
            <a:extLst>
              <a:ext uri="{FF2B5EF4-FFF2-40B4-BE49-F238E27FC236}">
                <a16:creationId xmlns:a16="http://schemas.microsoft.com/office/drawing/2014/main" id="{E5D3BA09-2362-4B27-A82C-023A10CB202D}"/>
              </a:ext>
            </a:extLst>
          </p:cNvPr>
          <p:cNvSpPr txBox="1"/>
          <p:nvPr/>
        </p:nvSpPr>
        <p:spPr>
          <a:xfrm>
            <a:off x="7269526" y="2791263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P(R&gt;S)</a:t>
            </a: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01CC4A16-FA4D-4D52-AA11-C749CE926128}"/>
              </a:ext>
            </a:extLst>
          </p:cNvPr>
          <p:cNvSpPr txBox="1"/>
          <p:nvPr/>
        </p:nvSpPr>
        <p:spPr>
          <a:xfrm>
            <a:off x="7599704" y="5889636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3212313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11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  <a:p>
            <a:r>
              <a:rPr lang="it-IT" dirty="0"/>
              <a:t>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graphicFrame>
        <p:nvGraphicFramePr>
          <p:cNvPr id="19" name="Oggetto 18">
            <a:extLst>
              <a:ext uri="{FF2B5EF4-FFF2-40B4-BE49-F238E27FC236}">
                <a16:creationId xmlns:a16="http://schemas.microsoft.com/office/drawing/2014/main" id="{42A4B093-3A05-4023-8E08-FF4E419542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648700"/>
              </p:ext>
            </p:extLst>
          </p:nvPr>
        </p:nvGraphicFramePr>
        <p:xfrm>
          <a:off x="1941512" y="1037634"/>
          <a:ext cx="5260975" cy="186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5" name="Equation" r:id="rId3" imgW="3149280" imgH="1117440" progId="Equation.DSMT4">
                  <p:embed/>
                </p:oleObj>
              </mc:Choice>
              <mc:Fallback>
                <p:oleObj name="Equation" r:id="rId3" imgW="3149280" imgH="1117440" progId="Equation.DSMT4">
                  <p:embed/>
                  <p:pic>
                    <p:nvPicPr>
                      <p:cNvPr id="38" name="Oggetto 37">
                        <a:extLst>
                          <a:ext uri="{FF2B5EF4-FFF2-40B4-BE49-F238E27FC236}">
                            <a16:creationId xmlns:a16="http://schemas.microsoft.com/office/drawing/2014/main" id="{AE716E34-4D6C-45D7-B74C-1730FAE12A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41512" y="1037634"/>
                        <a:ext cx="5260975" cy="1862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magine 6">
            <a:extLst>
              <a:ext uri="{FF2B5EF4-FFF2-40B4-BE49-F238E27FC236}">
                <a16:creationId xmlns:a16="http://schemas.microsoft.com/office/drawing/2014/main" id="{1436811A-334E-4BBC-B434-7F714A43F1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7892" y="3062439"/>
            <a:ext cx="9144000" cy="2757927"/>
          </a:xfrm>
          <a:prstGeom prst="rect">
            <a:avLst/>
          </a:prstGeom>
        </p:spPr>
      </p:pic>
      <p:cxnSp>
        <p:nvCxnSpPr>
          <p:cNvPr id="18" name="Connettore diritto 17">
            <a:extLst>
              <a:ext uri="{FF2B5EF4-FFF2-40B4-BE49-F238E27FC236}">
                <a16:creationId xmlns:a16="http://schemas.microsoft.com/office/drawing/2014/main" id="{1CF184A5-5030-4AD1-9759-922E2B19BDAE}"/>
              </a:ext>
            </a:extLst>
          </p:cNvPr>
          <p:cNvCxnSpPr/>
          <p:nvPr/>
        </p:nvCxnSpPr>
        <p:spPr>
          <a:xfrm>
            <a:off x="3821374" y="3971497"/>
            <a:ext cx="0" cy="148583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diritto 29">
            <a:extLst>
              <a:ext uri="{FF2B5EF4-FFF2-40B4-BE49-F238E27FC236}">
                <a16:creationId xmlns:a16="http://schemas.microsoft.com/office/drawing/2014/main" id="{83596CCB-18D5-46CD-A8B5-BF2004C01E0A}"/>
              </a:ext>
            </a:extLst>
          </p:cNvPr>
          <p:cNvCxnSpPr/>
          <p:nvPr/>
        </p:nvCxnSpPr>
        <p:spPr>
          <a:xfrm>
            <a:off x="5243016" y="3971497"/>
            <a:ext cx="0" cy="148583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id="{651FA052-4E68-410C-AB35-90FF9D9394C4}"/>
              </a:ext>
            </a:extLst>
          </p:cNvPr>
          <p:cNvCxnSpPr/>
          <p:nvPr/>
        </p:nvCxnSpPr>
        <p:spPr>
          <a:xfrm flipH="1">
            <a:off x="5568287" y="4244454"/>
            <a:ext cx="1119116" cy="80521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960AF314-8212-4C0C-98E8-ED7F15997EEF}"/>
              </a:ext>
            </a:extLst>
          </p:cNvPr>
          <p:cNvSpPr txBox="1"/>
          <p:nvPr/>
        </p:nvSpPr>
        <p:spPr>
          <a:xfrm>
            <a:off x="7036416" y="5613701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U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6235A468-CFC9-465C-9F54-A01EFF0B9844}"/>
              </a:ext>
            </a:extLst>
          </p:cNvPr>
          <p:cNvSpPr txBox="1"/>
          <p:nvPr/>
        </p:nvSpPr>
        <p:spPr>
          <a:xfrm>
            <a:off x="6567820" y="3750201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F</a:t>
            </a:r>
            <a:r>
              <a:rPr lang="it-IT" baseline="-25000" dirty="0"/>
              <a:t>U</a:t>
            </a:r>
            <a:r>
              <a:rPr lang="it-IT" dirty="0"/>
              <a:t>(</a:t>
            </a:r>
            <a:r>
              <a:rPr lang="it-IT" dirty="0">
                <a:latin typeface="Symbol" panose="05050102010706020507" pitchFamily="18" charset="2"/>
              </a:rPr>
              <a:t>b</a:t>
            </a:r>
            <a:r>
              <a:rPr lang="it-IT" dirty="0"/>
              <a:t>)</a:t>
            </a:r>
          </a:p>
        </p:txBody>
      </p:sp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6434295F-A8B9-4652-BE36-812560097A37}"/>
              </a:ext>
            </a:extLst>
          </p:cNvPr>
          <p:cNvSpPr txBox="1"/>
          <p:nvPr/>
        </p:nvSpPr>
        <p:spPr>
          <a:xfrm>
            <a:off x="2212139" y="4006893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F</a:t>
            </a:r>
            <a:r>
              <a:rPr lang="it-IT" baseline="-25000" dirty="0"/>
              <a:t>U</a:t>
            </a:r>
            <a:r>
              <a:rPr lang="it-IT" dirty="0"/>
              <a:t>(-</a:t>
            </a:r>
            <a:r>
              <a:rPr lang="it-IT" dirty="0">
                <a:latin typeface="Symbol" panose="05050102010706020507" pitchFamily="18" charset="2"/>
              </a:rPr>
              <a:t>b</a:t>
            </a:r>
            <a:r>
              <a:rPr lang="it-IT" dirty="0"/>
              <a:t>)</a:t>
            </a:r>
          </a:p>
        </p:txBody>
      </p:sp>
      <p:cxnSp>
        <p:nvCxnSpPr>
          <p:cNvPr id="25" name="Connettore 2 24">
            <a:extLst>
              <a:ext uri="{FF2B5EF4-FFF2-40B4-BE49-F238E27FC236}">
                <a16:creationId xmlns:a16="http://schemas.microsoft.com/office/drawing/2014/main" id="{590B0186-D6A9-4C46-9F5B-2C64938AC9C7}"/>
              </a:ext>
            </a:extLst>
          </p:cNvPr>
          <p:cNvCxnSpPr/>
          <p:nvPr/>
        </p:nvCxnSpPr>
        <p:spPr>
          <a:xfrm>
            <a:off x="2804899" y="4441402"/>
            <a:ext cx="728084" cy="60827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Rettangolo 39">
            <a:extLst>
              <a:ext uri="{FF2B5EF4-FFF2-40B4-BE49-F238E27FC236}">
                <a16:creationId xmlns:a16="http://schemas.microsoft.com/office/drawing/2014/main" id="{7E90786F-2D42-4060-AD94-EFB2D09C8939}"/>
              </a:ext>
            </a:extLst>
          </p:cNvPr>
          <p:cNvSpPr/>
          <p:nvPr/>
        </p:nvSpPr>
        <p:spPr>
          <a:xfrm>
            <a:off x="3360216" y="2348594"/>
            <a:ext cx="22080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indice di sicurezza</a:t>
            </a:r>
          </a:p>
        </p:txBody>
      </p:sp>
    </p:spTree>
    <p:extLst>
      <p:ext uri="{BB962C8B-B14F-4D97-AF65-F5344CB8AC3E}">
        <p14:creationId xmlns:p14="http://schemas.microsoft.com/office/powerpoint/2010/main" val="4290223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12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  <a:p>
            <a:r>
              <a:rPr lang="it-IT" dirty="0"/>
              <a:t> 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A1B577-FBB8-4583-A19D-3EEC0F66F80D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graphicFrame>
        <p:nvGraphicFramePr>
          <p:cNvPr id="19" name="Oggetto 18">
            <a:extLst>
              <a:ext uri="{FF2B5EF4-FFF2-40B4-BE49-F238E27FC236}">
                <a16:creationId xmlns:a16="http://schemas.microsoft.com/office/drawing/2014/main" id="{42A4B093-3A05-4023-8E08-FF4E419542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1408579"/>
              </p:ext>
            </p:extLst>
          </p:nvPr>
        </p:nvGraphicFramePr>
        <p:xfrm>
          <a:off x="327048" y="2462505"/>
          <a:ext cx="2566987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4" name="Equation" r:id="rId3" imgW="1536480" imgH="431640" progId="Equation.DSMT4">
                  <p:embed/>
                </p:oleObj>
              </mc:Choice>
              <mc:Fallback>
                <p:oleObj name="Equation" r:id="rId3" imgW="1536480" imgH="431640" progId="Equation.DSMT4">
                  <p:embed/>
                  <p:pic>
                    <p:nvPicPr>
                      <p:cNvPr id="19" name="Oggetto 18">
                        <a:extLst>
                          <a:ext uri="{FF2B5EF4-FFF2-40B4-BE49-F238E27FC236}">
                            <a16:creationId xmlns:a16="http://schemas.microsoft.com/office/drawing/2014/main" id="{42A4B093-3A05-4023-8E08-FF4E419542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7048" y="2462505"/>
                        <a:ext cx="2566987" cy="719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Rettangolo 39">
            <a:extLst>
              <a:ext uri="{FF2B5EF4-FFF2-40B4-BE49-F238E27FC236}">
                <a16:creationId xmlns:a16="http://schemas.microsoft.com/office/drawing/2014/main" id="{7E90786F-2D42-4060-AD94-EFB2D09C8939}"/>
              </a:ext>
            </a:extLst>
          </p:cNvPr>
          <p:cNvSpPr/>
          <p:nvPr/>
        </p:nvSpPr>
        <p:spPr>
          <a:xfrm>
            <a:off x="3565723" y="2431389"/>
            <a:ext cx="4240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valori di </a:t>
            </a:r>
            <a:r>
              <a:rPr lang="it-IT" sz="2000" i="1" dirty="0">
                <a:latin typeface="Symbol" panose="05050102010706020507" pitchFamily="18" charset="2"/>
              </a:rPr>
              <a:t>b</a:t>
            </a:r>
            <a:r>
              <a:rPr lang="it-IT" sz="2000" dirty="0"/>
              <a:t> accettabili per diverse tipologie strutturali vengono stabiliti 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 livello: Metodo semi-probabilistico agli stati limite</a:t>
            </a:r>
          </a:p>
          <a:p>
            <a:r>
              <a:rPr lang="it-IT" b="0" i="1" dirty="0"/>
              <a:t>(metodi di valori estremi)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F3DB2D63-ABB3-4FCB-A57C-35E420051299}"/>
              </a:ext>
            </a:extLst>
          </p:cNvPr>
          <p:cNvSpPr txBox="1"/>
          <p:nvPr/>
        </p:nvSpPr>
        <p:spPr>
          <a:xfrm>
            <a:off x="181777" y="3558101"/>
            <a:ext cx="82053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R resistenza e  S sollecitazione sono considerati indipendenti: </a:t>
            </a:r>
          </a:p>
          <a:p>
            <a:pPr defTabSz="355600"/>
            <a:r>
              <a:rPr lang="it-IT" sz="2400" dirty="0"/>
              <a:t>	R viene ridotta (</a:t>
            </a:r>
            <a:r>
              <a:rPr lang="it-IT" sz="2400" dirty="0">
                <a:latin typeface="Symbol" panose="05050102010706020507" pitchFamily="18" charset="2"/>
              </a:rPr>
              <a:t>j </a:t>
            </a:r>
            <a:r>
              <a:rPr lang="it-IT" sz="2400" dirty="0"/>
              <a:t>&lt; 0) e S viene aumentata (</a:t>
            </a:r>
            <a:r>
              <a:rPr lang="it-IT" sz="2400" dirty="0">
                <a:latin typeface="Symbol" panose="05050102010706020507" pitchFamily="18" charset="2"/>
              </a:rPr>
              <a:t>y</a:t>
            </a:r>
            <a:r>
              <a:rPr lang="it-IT" sz="2400" dirty="0"/>
              <a:t>&gt;0)</a:t>
            </a:r>
          </a:p>
        </p:txBody>
      </p:sp>
    </p:spTree>
    <p:extLst>
      <p:ext uri="{BB962C8B-B14F-4D97-AF65-F5344CB8AC3E}">
        <p14:creationId xmlns:p14="http://schemas.microsoft.com/office/powerpoint/2010/main" val="2437273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13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 livello: Metodo semi-probabilistico agli stati limite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71C5262D-226C-4696-9A13-2428BF48A1D5}"/>
              </a:ext>
            </a:extLst>
          </p:cNvPr>
          <p:cNvSpPr txBox="1"/>
          <p:nvPr/>
        </p:nvSpPr>
        <p:spPr>
          <a:xfrm>
            <a:off x="181777" y="1879776"/>
            <a:ext cx="55201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m</a:t>
            </a:r>
            <a:r>
              <a:rPr lang="it-IT" sz="2400" dirty="0"/>
              <a:t> coefficienti minorativi per i materiali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6FBEAAF8-D037-4A4C-94FC-776973A251F6}"/>
              </a:ext>
            </a:extLst>
          </p:cNvPr>
          <p:cNvSpPr txBox="1"/>
          <p:nvPr/>
        </p:nvSpPr>
        <p:spPr>
          <a:xfrm>
            <a:off x="181777" y="2453881"/>
            <a:ext cx="5401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f</a:t>
            </a:r>
            <a:r>
              <a:rPr lang="it-IT" sz="2400" dirty="0"/>
              <a:t> coefficienti maggiorativi per i carichi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4F547CD6-F3BC-4F64-A811-A20A84BD6894}"/>
              </a:ext>
            </a:extLst>
          </p:cNvPr>
          <p:cNvSpPr txBox="1"/>
          <p:nvPr/>
        </p:nvSpPr>
        <p:spPr>
          <a:xfrm>
            <a:off x="181777" y="3027986"/>
            <a:ext cx="85084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Si definisce stati limite uno stato raggiunto il quale, la struttura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(o uno dei suoi elementi portanti) non può più assolvere la sua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Funzione primaria.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60D2E1D-EF5A-497C-A0FA-C3B7A5FAF8F7}"/>
              </a:ext>
            </a:extLst>
          </p:cNvPr>
          <p:cNvSpPr txBox="1"/>
          <p:nvPr/>
        </p:nvSpPr>
        <p:spPr>
          <a:xfrm>
            <a:off x="181777" y="4166137"/>
            <a:ext cx="88033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b="1" dirty="0">
                <a:latin typeface="+mn-lt"/>
              </a:rPr>
              <a:t>Stati limite ultimi: </a:t>
            </a:r>
            <a:r>
              <a:rPr lang="it-IT" dirty="0">
                <a:latin typeface="+mn-lt"/>
              </a:rPr>
              <a:t>corrispondenti al raggiungimento della capacità </a:t>
            </a:r>
          </a:p>
          <a:p>
            <a:pPr marL="0" indent="0">
              <a:buNone/>
              <a:tabLst>
                <a:tab pos="365125" algn="l"/>
              </a:tabLst>
            </a:pPr>
            <a:r>
              <a:rPr lang="it-IT" dirty="0">
                <a:latin typeface="+mn-lt"/>
              </a:rPr>
              <a:t>	portante o a valori limite di spostamento e deformazioni. 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F2A00DEC-96D3-493D-9A25-3386A944004E}"/>
              </a:ext>
            </a:extLst>
          </p:cNvPr>
          <p:cNvSpPr txBox="1"/>
          <p:nvPr/>
        </p:nvSpPr>
        <p:spPr>
          <a:xfrm>
            <a:off x="170314" y="5033160"/>
            <a:ext cx="82121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b="1" dirty="0">
                <a:latin typeface="+mn-lt"/>
              </a:rPr>
              <a:t>Stati limite di esercizio: </a:t>
            </a:r>
            <a:r>
              <a:rPr lang="it-IT" dirty="0">
                <a:latin typeface="+mn-lt"/>
              </a:rPr>
              <a:t>definiti in termini del funzionamento </a:t>
            </a:r>
          </a:p>
          <a:p>
            <a:pPr marL="0" indent="0">
              <a:buNone/>
              <a:tabLst>
                <a:tab pos="365125" algn="l"/>
              </a:tabLst>
            </a:pPr>
            <a:r>
              <a:rPr lang="it-IT" dirty="0">
                <a:latin typeface="+mn-lt"/>
              </a:rPr>
              <a:t>	ordinario della struttura </a:t>
            </a:r>
          </a:p>
        </p:txBody>
      </p:sp>
    </p:spTree>
    <p:extLst>
      <p:ext uri="{BB962C8B-B14F-4D97-AF65-F5344CB8AC3E}">
        <p14:creationId xmlns:p14="http://schemas.microsoft.com/office/powerpoint/2010/main" val="23665656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14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 livello: Metodo semi-probabilistico agli stati limite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71C5262D-226C-4696-9A13-2428BF48A1D5}"/>
              </a:ext>
            </a:extLst>
          </p:cNvPr>
          <p:cNvSpPr txBox="1"/>
          <p:nvPr/>
        </p:nvSpPr>
        <p:spPr>
          <a:xfrm>
            <a:off x="106514" y="4402600"/>
            <a:ext cx="89309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m</a:t>
            </a:r>
            <a:r>
              <a:rPr lang="it-IT" sz="2400" dirty="0"/>
              <a:t> coefficienti minorativi per incertezze dei materiali; </a:t>
            </a: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f</a:t>
            </a:r>
            <a:r>
              <a:rPr lang="it-IT" sz="2400" dirty="0"/>
              <a:t> coefficienti </a:t>
            </a:r>
          </a:p>
          <a:p>
            <a:pPr defTabSz="365125"/>
            <a:r>
              <a:rPr lang="it-IT" sz="2400" dirty="0"/>
              <a:t>	maggiorativi per incertezze delle azioni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6FBEAAF8-D037-4A4C-94FC-776973A251F6}"/>
              </a:ext>
            </a:extLst>
          </p:cNvPr>
          <p:cNvSpPr txBox="1"/>
          <p:nvPr/>
        </p:nvSpPr>
        <p:spPr>
          <a:xfrm>
            <a:off x="106514" y="5278196"/>
            <a:ext cx="1884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Si</a:t>
            </a:r>
            <a:r>
              <a:rPr lang="it-IT" sz="2400" dirty="0">
                <a:latin typeface="Symbol" panose="05050102010706020507" pitchFamily="18" charset="2"/>
              </a:rPr>
              <a:t> </a:t>
            </a:r>
            <a:r>
              <a:rPr lang="it-IT" sz="2400" dirty="0"/>
              <a:t>verifica</a:t>
            </a:r>
            <a:r>
              <a:rPr lang="it-IT" sz="2400" dirty="0">
                <a:latin typeface="Symbol" panose="05050102010706020507" pitchFamily="18" charset="2"/>
              </a:rPr>
              <a:t>:</a:t>
            </a:r>
            <a:endParaRPr lang="it-IT" sz="2400" dirty="0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2AD1DFB-D6DA-4F13-8C77-9C328E477E85}"/>
              </a:ext>
            </a:extLst>
          </p:cNvPr>
          <p:cNvSpPr txBox="1"/>
          <p:nvPr/>
        </p:nvSpPr>
        <p:spPr>
          <a:xfrm>
            <a:off x="194719" y="1791289"/>
            <a:ext cx="71795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pPr marL="0" indent="0">
              <a:buNone/>
            </a:pPr>
            <a:r>
              <a:rPr lang="it-IT" dirty="0">
                <a:latin typeface="+mn-lt"/>
              </a:rPr>
              <a:t>Le principali fasi di verifica della sicurezza con il metodo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semi-probabilistico: 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56ACB65-C7B3-467F-8B52-D7648AB87CEF}"/>
              </a:ext>
            </a:extLst>
          </p:cNvPr>
          <p:cNvSpPr txBox="1"/>
          <p:nvPr/>
        </p:nvSpPr>
        <p:spPr>
          <a:xfrm>
            <a:off x="152400" y="2568105"/>
            <a:ext cx="87136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Si assumono il valori caratteristici della resistenza e sollecitazione </a:t>
            </a:r>
          </a:p>
          <a:p>
            <a:pPr marL="0" indent="0">
              <a:buNone/>
              <a:tabLst>
                <a:tab pos="365125" algn="l"/>
              </a:tabLst>
            </a:pPr>
            <a:r>
              <a:rPr lang="it-IT" dirty="0">
                <a:latin typeface="+mn-lt"/>
              </a:rPr>
              <a:t>	</a:t>
            </a:r>
            <a:r>
              <a:rPr lang="it-IT" dirty="0" err="1">
                <a:latin typeface="+mn-lt"/>
              </a:rPr>
              <a:t>R</a:t>
            </a:r>
            <a:r>
              <a:rPr lang="it-IT" baseline="-25000" dirty="0" err="1">
                <a:latin typeface="+mn-lt"/>
              </a:rPr>
              <a:t>k</a:t>
            </a:r>
            <a:r>
              <a:rPr lang="it-IT" dirty="0">
                <a:latin typeface="+mn-lt"/>
              </a:rPr>
              <a:t> e </a:t>
            </a:r>
            <a:r>
              <a:rPr lang="it-IT" dirty="0" err="1">
                <a:latin typeface="+mn-lt"/>
              </a:rPr>
              <a:t>S</a:t>
            </a:r>
            <a:r>
              <a:rPr lang="it-IT" baseline="-25000" dirty="0" err="1">
                <a:latin typeface="+mn-lt"/>
              </a:rPr>
              <a:t>k</a:t>
            </a:r>
            <a:r>
              <a:rPr lang="it-IT" dirty="0">
                <a:latin typeface="+mn-lt"/>
              </a:rPr>
              <a:t> secondo le indicazioni fornite nelle norme.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F8F97C7-6CC5-4576-994B-C42CAE6D9441}"/>
              </a:ext>
            </a:extLst>
          </p:cNvPr>
          <p:cNvSpPr txBox="1"/>
          <p:nvPr/>
        </p:nvSpPr>
        <p:spPr>
          <a:xfrm>
            <a:off x="152400" y="3542264"/>
            <a:ext cx="8537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Si utilizzano i coefficienti di sicurezza per trasformare assumono </a:t>
            </a:r>
          </a:p>
          <a:p>
            <a:pPr marL="0" indent="0">
              <a:buNone/>
              <a:tabLst>
                <a:tab pos="365125" algn="l"/>
              </a:tabLst>
            </a:pPr>
            <a:r>
              <a:rPr lang="it-IT" dirty="0">
                <a:latin typeface="+mn-lt"/>
              </a:rPr>
              <a:t>	il valori caratteristici  </a:t>
            </a:r>
            <a:r>
              <a:rPr lang="it-IT" dirty="0" err="1">
                <a:latin typeface="+mn-lt"/>
              </a:rPr>
              <a:t>R</a:t>
            </a:r>
            <a:r>
              <a:rPr lang="it-IT" baseline="-25000" dirty="0" err="1">
                <a:latin typeface="+mn-lt"/>
              </a:rPr>
              <a:t>k</a:t>
            </a:r>
            <a:r>
              <a:rPr lang="it-IT" dirty="0">
                <a:latin typeface="+mn-lt"/>
              </a:rPr>
              <a:t> e </a:t>
            </a:r>
            <a:r>
              <a:rPr lang="it-IT" dirty="0" err="1">
                <a:latin typeface="+mn-lt"/>
              </a:rPr>
              <a:t>S</a:t>
            </a:r>
            <a:r>
              <a:rPr lang="it-IT" baseline="-25000" dirty="0" err="1">
                <a:latin typeface="+mn-lt"/>
              </a:rPr>
              <a:t>k</a:t>
            </a:r>
            <a:r>
              <a:rPr lang="it-IT" dirty="0">
                <a:latin typeface="+mn-lt"/>
              </a:rPr>
              <a:t> nei valori di progetto </a:t>
            </a:r>
            <a:r>
              <a:rPr lang="it-IT" dirty="0" err="1">
                <a:latin typeface="+mn-lt"/>
              </a:rPr>
              <a:t>R</a:t>
            </a:r>
            <a:r>
              <a:rPr lang="it-IT" baseline="-25000" dirty="0" err="1">
                <a:latin typeface="+mn-lt"/>
              </a:rPr>
              <a:t>d</a:t>
            </a:r>
            <a:r>
              <a:rPr lang="it-IT" dirty="0">
                <a:latin typeface="+mn-lt"/>
              </a:rPr>
              <a:t> e </a:t>
            </a:r>
            <a:r>
              <a:rPr lang="it-IT" dirty="0" err="1">
                <a:latin typeface="+mn-lt"/>
              </a:rPr>
              <a:t>S</a:t>
            </a:r>
            <a:r>
              <a:rPr lang="it-IT" baseline="-25000" dirty="0" err="1">
                <a:latin typeface="+mn-lt"/>
              </a:rPr>
              <a:t>d</a:t>
            </a:r>
            <a:r>
              <a:rPr lang="it-IT" dirty="0">
                <a:latin typeface="+mn-lt"/>
              </a:rPr>
              <a:t> .</a:t>
            </a:r>
          </a:p>
        </p:txBody>
      </p:sp>
      <p:graphicFrame>
        <p:nvGraphicFramePr>
          <p:cNvPr id="16" name="Oggetto 15">
            <a:extLst>
              <a:ext uri="{FF2B5EF4-FFF2-40B4-BE49-F238E27FC236}">
                <a16:creationId xmlns:a16="http://schemas.microsoft.com/office/drawing/2014/main" id="{881A35B1-2B56-411B-8C49-AF7A1FFABA3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3014820"/>
              </p:ext>
            </p:extLst>
          </p:nvPr>
        </p:nvGraphicFramePr>
        <p:xfrm>
          <a:off x="2508250" y="5268913"/>
          <a:ext cx="4002088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8" name="Equation" r:id="rId3" imgW="1511280" imgH="241200" progId="Equation.DSMT4">
                  <p:embed/>
                </p:oleObj>
              </mc:Choice>
              <mc:Fallback>
                <p:oleObj name="Equation" r:id="rId3" imgW="1511280" imgH="241200" progId="Equation.DSMT4">
                  <p:embed/>
                  <p:pic>
                    <p:nvPicPr>
                      <p:cNvPr id="19" name="Oggetto 18">
                        <a:extLst>
                          <a:ext uri="{FF2B5EF4-FFF2-40B4-BE49-F238E27FC236}">
                            <a16:creationId xmlns:a16="http://schemas.microsoft.com/office/drawing/2014/main" id="{42A4B093-3A05-4023-8E08-FF4E419542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8250" y="5268913"/>
                        <a:ext cx="4002088" cy="636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9455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15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 livello: Metodo semi-probabilistico agli stati limite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71C5262D-226C-4696-9A13-2428BF48A1D5}"/>
              </a:ext>
            </a:extLst>
          </p:cNvPr>
          <p:cNvSpPr txBox="1"/>
          <p:nvPr/>
        </p:nvSpPr>
        <p:spPr>
          <a:xfrm>
            <a:off x="106514" y="4402623"/>
            <a:ext cx="8980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/>
            </a:lvl1pPr>
          </a:lstStyle>
          <a:p>
            <a:r>
              <a:rPr lang="it-IT" dirty="0"/>
              <a:t>Il valore di progetto delle azioni </a:t>
            </a:r>
            <a:r>
              <a:rPr lang="it-IT" dirty="0" err="1"/>
              <a:t>F</a:t>
            </a:r>
            <a:r>
              <a:rPr lang="it-IT" baseline="-25000" dirty="0" err="1"/>
              <a:t>d</a:t>
            </a:r>
            <a:r>
              <a:rPr lang="it-IT" dirty="0"/>
              <a:t> si ottiene come combinazione </a:t>
            </a:r>
          </a:p>
          <a:p>
            <a:pPr marL="0" indent="0" defTabSz="365125">
              <a:buNone/>
            </a:pPr>
            <a:r>
              <a:rPr lang="it-IT" dirty="0"/>
              <a:t>     delle azioni considerate agenti, ciascuna con il suo valore 	caratteristico moltiplicate per il coefficiente amplificativo </a:t>
            </a:r>
            <a:r>
              <a:rPr lang="it-IT" dirty="0" err="1">
                <a:latin typeface="Symbol" panose="05050102010706020507" pitchFamily="18" charset="2"/>
              </a:rPr>
              <a:t>g</a:t>
            </a:r>
            <a:r>
              <a:rPr lang="it-IT" baseline="-25000" dirty="0" err="1"/>
              <a:t>f</a:t>
            </a:r>
            <a:r>
              <a:rPr lang="it-IT" dirty="0"/>
              <a:t> e di 	opportuni fattore di combinazione </a:t>
            </a:r>
            <a:r>
              <a:rPr lang="it-IT" dirty="0">
                <a:latin typeface="Symbol" panose="05050102010706020507" pitchFamily="18" charset="2"/>
              </a:rPr>
              <a:t>Y</a:t>
            </a:r>
            <a:r>
              <a:rPr lang="it-IT" dirty="0"/>
              <a:t>.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2AD1DFB-D6DA-4F13-8C77-9C328E477E85}"/>
              </a:ext>
            </a:extLst>
          </p:cNvPr>
          <p:cNvSpPr txBox="1"/>
          <p:nvPr/>
        </p:nvSpPr>
        <p:spPr>
          <a:xfrm>
            <a:off x="194719" y="1675575"/>
            <a:ext cx="85845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pPr marL="0" indent="0">
              <a:buNone/>
            </a:pPr>
            <a:r>
              <a:rPr lang="it-IT" dirty="0">
                <a:latin typeface="+mn-lt"/>
              </a:rPr>
              <a:t>Le aleatorietà legate alle caratteristiche meccaniche dei materiali. </a:t>
            </a:r>
          </a:p>
          <a:p>
            <a:pPr marL="0" indent="0">
              <a:buNone/>
            </a:pPr>
            <a:r>
              <a:rPr lang="it-IT" dirty="0">
                <a:latin typeface="+mn-lt"/>
              </a:rPr>
              <a:t>Tutte le altre cause di incertezza si scontano utilizzando coefficienti </a:t>
            </a:r>
          </a:p>
          <a:p>
            <a:pPr marL="0" indent="0">
              <a:buNone/>
            </a:pPr>
            <a:r>
              <a:rPr lang="it-IT" dirty="0">
                <a:latin typeface="+mn-lt"/>
              </a:rPr>
              <a:t>Aggiuntivi </a:t>
            </a:r>
            <a:r>
              <a:rPr lang="it-IT" dirty="0" err="1"/>
              <a:t>g</a:t>
            </a:r>
            <a:r>
              <a:rPr lang="it-IT" dirty="0" err="1">
                <a:sym typeface="Symbol" panose="05050102010706020507" pitchFamily="18" charset="2"/>
              </a:rPr>
              <a:t></a:t>
            </a:r>
            <a:r>
              <a:rPr lang="it-IT" baseline="-25000" dirty="0" err="1">
                <a:latin typeface="+mn-lt"/>
              </a:rPr>
              <a:t>m</a:t>
            </a:r>
            <a:r>
              <a:rPr lang="it-IT" dirty="0"/>
              <a:t> </a:t>
            </a:r>
            <a:r>
              <a:rPr lang="it-IT" dirty="0">
                <a:latin typeface="+mn-lt"/>
              </a:rPr>
              <a:t>e</a:t>
            </a:r>
            <a:r>
              <a:rPr lang="it-IT" dirty="0"/>
              <a:t> g</a:t>
            </a:r>
            <a:r>
              <a:rPr lang="it-IT" dirty="0">
                <a:sym typeface="Symbol" panose="05050102010706020507" pitchFamily="18" charset="2"/>
              </a:rPr>
              <a:t></a:t>
            </a:r>
            <a:r>
              <a:rPr lang="it-IT" baseline="-25000" dirty="0">
                <a:latin typeface="+mn-lt"/>
              </a:rPr>
              <a:t>m</a:t>
            </a:r>
            <a:r>
              <a:rPr lang="it-IT" dirty="0"/>
              <a:t> </a:t>
            </a:r>
            <a:r>
              <a:rPr lang="it-IT" dirty="0">
                <a:latin typeface="+mn-lt"/>
              </a:rPr>
              <a:t>. 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56ACB65-C7B3-467F-8B52-D7648AB87CEF}"/>
              </a:ext>
            </a:extLst>
          </p:cNvPr>
          <p:cNvSpPr txBox="1"/>
          <p:nvPr/>
        </p:nvSpPr>
        <p:spPr>
          <a:xfrm>
            <a:off x="106514" y="2900511"/>
            <a:ext cx="89453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Per lo stato limite ultimo, i valori di sono maggiore di unità; mentre,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Per lo stato limite di esercizio sono pari all’unità.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F8F97C7-6CC5-4576-994B-C42CAE6D9441}"/>
              </a:ext>
            </a:extLst>
          </p:cNvPr>
          <p:cNvSpPr txBox="1"/>
          <p:nvPr/>
        </p:nvSpPr>
        <p:spPr>
          <a:xfrm>
            <a:off x="106514" y="3618058"/>
            <a:ext cx="8980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Quindi per lo stato limite ultimo i valori del progetto corrispondono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al </a:t>
            </a:r>
            <a:r>
              <a:rPr lang="it-IT" dirty="0" err="1">
                <a:latin typeface="+mn-lt"/>
              </a:rPr>
              <a:t>frattile</a:t>
            </a:r>
            <a:r>
              <a:rPr lang="it-IT" dirty="0">
                <a:latin typeface="+mn-lt"/>
              </a:rPr>
              <a:t> 0.5% mentre il valore caratteristico corrisponde al 5%. </a:t>
            </a:r>
          </a:p>
        </p:txBody>
      </p:sp>
    </p:spTree>
    <p:extLst>
      <p:ext uri="{BB962C8B-B14F-4D97-AF65-F5344CB8AC3E}">
        <p14:creationId xmlns:p14="http://schemas.microsoft.com/office/powerpoint/2010/main" val="2294261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16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 livello: Metodo semi-probabilistico agli stati limite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2AD1DFB-D6DA-4F13-8C77-9C328E477E85}"/>
              </a:ext>
            </a:extLst>
          </p:cNvPr>
          <p:cNvSpPr txBox="1"/>
          <p:nvPr/>
        </p:nvSpPr>
        <p:spPr>
          <a:xfrm>
            <a:off x="194719" y="1675575"/>
            <a:ext cx="6541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pPr marL="0" indent="0">
              <a:buNone/>
            </a:pPr>
            <a:r>
              <a:rPr lang="it-IT" dirty="0">
                <a:latin typeface="+mn-lt"/>
              </a:rPr>
              <a:t>I termini </a:t>
            </a:r>
            <a:r>
              <a:rPr lang="it-IT" dirty="0" err="1"/>
              <a:t>g</a:t>
            </a:r>
            <a:r>
              <a:rPr lang="it-IT" baseline="-25000" dirty="0" err="1">
                <a:latin typeface="+mn-lt"/>
              </a:rPr>
              <a:t>f</a:t>
            </a:r>
            <a:r>
              <a:rPr lang="it-IT" baseline="-25000" dirty="0"/>
              <a:t> </a:t>
            </a:r>
            <a:r>
              <a:rPr lang="it-IT" dirty="0">
                <a:latin typeface="+mn-lt"/>
              </a:rPr>
              <a:t>sono fatti di combinazione di tre fattori: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56ACB65-C7B3-467F-8B52-D7648AB87CEF}"/>
              </a:ext>
            </a:extLst>
          </p:cNvPr>
          <p:cNvSpPr txBox="1"/>
          <p:nvPr/>
        </p:nvSpPr>
        <p:spPr>
          <a:xfrm>
            <a:off x="123987" y="2345551"/>
            <a:ext cx="88129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/>
              <a:t>g</a:t>
            </a:r>
            <a:r>
              <a:rPr lang="it-IT" baseline="-25000" dirty="0">
                <a:latin typeface="+mn-lt"/>
              </a:rPr>
              <a:t>f1</a:t>
            </a:r>
            <a:r>
              <a:rPr lang="it-IT" baseline="-25000" dirty="0"/>
              <a:t> </a:t>
            </a:r>
            <a:r>
              <a:rPr lang="it-IT" dirty="0">
                <a:latin typeface="+mn-lt"/>
              </a:rPr>
              <a:t>tiene conto del fatto che durante la vita utile della struttura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ci possono essere delle azioni eccezionali di valori superiori alle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statistiche medie.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EF48B25-FC2B-4B8C-8CB1-4B7F3C1E5110}"/>
              </a:ext>
            </a:extLst>
          </p:cNvPr>
          <p:cNvSpPr txBox="1"/>
          <p:nvPr/>
        </p:nvSpPr>
        <p:spPr>
          <a:xfrm>
            <a:off x="123987" y="3715154"/>
            <a:ext cx="89148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/>
              <a:t>g</a:t>
            </a:r>
            <a:r>
              <a:rPr lang="it-IT" baseline="-25000" dirty="0">
                <a:latin typeface="+mn-lt"/>
              </a:rPr>
              <a:t>f2 </a:t>
            </a:r>
            <a:r>
              <a:rPr lang="it-IT" dirty="0">
                <a:latin typeface="+mn-lt"/>
              </a:rPr>
              <a:t>tiene conto della contemporaneità delle azioni (ridotta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probabilità che tutte le azioni si presentino contemporaneamente).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7D0B7025-5341-4A0C-8E85-E1C1CE2B9B28}"/>
              </a:ext>
            </a:extLst>
          </p:cNvPr>
          <p:cNvSpPr txBox="1"/>
          <p:nvPr/>
        </p:nvSpPr>
        <p:spPr>
          <a:xfrm>
            <a:off x="123987" y="4766926"/>
            <a:ext cx="88724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/>
              <a:t>g</a:t>
            </a:r>
            <a:r>
              <a:rPr lang="it-IT" baseline="-25000" dirty="0">
                <a:latin typeface="+mn-lt"/>
              </a:rPr>
              <a:t>f3 </a:t>
            </a:r>
            <a:r>
              <a:rPr lang="it-IT" dirty="0">
                <a:latin typeface="+mn-lt"/>
              </a:rPr>
              <a:t>tiene conto delle incertezze legate al passaggio dai carichi (le </a:t>
            </a:r>
          </a:p>
          <a:p>
            <a:pPr marL="0" indent="0" defTabSz="365125">
              <a:buNone/>
            </a:pPr>
            <a:r>
              <a:rPr lang="it-IT" dirty="0">
                <a:latin typeface="+mn-lt"/>
              </a:rPr>
              <a:t>	cause)all’analisi strutturale (gli effetti, sollecitazioni ai componenti).</a:t>
            </a:r>
          </a:p>
        </p:txBody>
      </p:sp>
    </p:spTree>
    <p:extLst>
      <p:ext uri="{BB962C8B-B14F-4D97-AF65-F5344CB8AC3E}">
        <p14:creationId xmlns:p14="http://schemas.microsoft.com/office/powerpoint/2010/main" val="2565876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17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I livello: Metodo semi-probabilistico agli stati limite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2AD1DFB-D6DA-4F13-8C77-9C328E477E85}"/>
              </a:ext>
            </a:extLst>
          </p:cNvPr>
          <p:cNvSpPr txBox="1"/>
          <p:nvPr/>
        </p:nvSpPr>
        <p:spPr>
          <a:xfrm>
            <a:off x="194719" y="1675575"/>
            <a:ext cx="88114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pPr marL="0" indent="0">
              <a:buNone/>
            </a:pPr>
            <a:r>
              <a:rPr lang="it-IT" dirty="0">
                <a:latin typeface="+mn-lt"/>
              </a:rPr>
              <a:t>Nelle costruzioni ad uso civile ed industriale, vengono implicitamente</a:t>
            </a:r>
          </a:p>
          <a:p>
            <a:pPr marL="0" indent="0">
              <a:buNone/>
            </a:pPr>
            <a:r>
              <a:rPr lang="it-IT" dirty="0">
                <a:latin typeface="+mn-lt"/>
              </a:rPr>
              <a:t>considerati i valori di base per l’affidabilità (probabilità di rovina):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56ACB65-C7B3-467F-8B52-D7648AB87CEF}"/>
              </a:ext>
            </a:extLst>
          </p:cNvPr>
          <p:cNvSpPr txBox="1"/>
          <p:nvPr/>
        </p:nvSpPr>
        <p:spPr>
          <a:xfrm>
            <a:off x="194719" y="2649784"/>
            <a:ext cx="66263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Danni allo stato limite di servizio: 10</a:t>
            </a:r>
            <a:r>
              <a:rPr lang="it-IT" baseline="30000" dirty="0">
                <a:latin typeface="+mn-lt"/>
              </a:rPr>
              <a:t>-3</a:t>
            </a:r>
            <a:r>
              <a:rPr lang="it-IT" dirty="0">
                <a:latin typeface="+mn-lt"/>
              </a:rPr>
              <a:t>&lt; </a:t>
            </a:r>
            <a:r>
              <a:rPr lang="it-IT" dirty="0" err="1">
                <a:latin typeface="+mn-lt"/>
              </a:rPr>
              <a:t>p</a:t>
            </a:r>
            <a:r>
              <a:rPr lang="it-IT" baseline="-25000" dirty="0" err="1">
                <a:latin typeface="+mn-lt"/>
              </a:rPr>
              <a:t>r</a:t>
            </a:r>
            <a:r>
              <a:rPr lang="it-IT" dirty="0">
                <a:latin typeface="+mn-lt"/>
              </a:rPr>
              <a:t> &lt; 10</a:t>
            </a:r>
            <a:r>
              <a:rPr lang="it-IT" baseline="30000" dirty="0">
                <a:latin typeface="+mn-lt"/>
              </a:rPr>
              <a:t>-2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EF48B25-FC2B-4B8C-8CB1-4B7F3C1E5110}"/>
              </a:ext>
            </a:extLst>
          </p:cNvPr>
          <p:cNvSpPr txBox="1"/>
          <p:nvPr/>
        </p:nvSpPr>
        <p:spPr>
          <a:xfrm>
            <a:off x="194718" y="4001801"/>
            <a:ext cx="8811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/>
            </a:lvl1pPr>
          </a:lstStyle>
          <a:p>
            <a:r>
              <a:rPr lang="it-IT" dirty="0"/>
              <a:t>Questi intervalli corrispondono ai valori mimino della figure nello slide, che rappresentano i valori ottimali che raggiungono un compresso in termini di affidabilità strutturale e criteri economici.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BAC92A4-640C-4C29-91C3-69566818334B}"/>
              </a:ext>
            </a:extLst>
          </p:cNvPr>
          <p:cNvSpPr txBox="1"/>
          <p:nvPr/>
        </p:nvSpPr>
        <p:spPr>
          <a:xfrm>
            <a:off x="194719" y="3314656"/>
            <a:ext cx="59870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Danni allo stato limite ultimo: 10</a:t>
            </a:r>
            <a:r>
              <a:rPr lang="it-IT" baseline="30000" dirty="0">
                <a:latin typeface="+mn-lt"/>
              </a:rPr>
              <a:t>-7</a:t>
            </a:r>
            <a:r>
              <a:rPr lang="it-IT" dirty="0">
                <a:latin typeface="+mn-lt"/>
              </a:rPr>
              <a:t>&lt; </a:t>
            </a:r>
            <a:r>
              <a:rPr lang="it-IT" dirty="0" err="1">
                <a:latin typeface="+mn-lt"/>
              </a:rPr>
              <a:t>p</a:t>
            </a:r>
            <a:r>
              <a:rPr lang="it-IT" baseline="-25000" dirty="0" err="1">
                <a:latin typeface="+mn-lt"/>
              </a:rPr>
              <a:t>r</a:t>
            </a:r>
            <a:r>
              <a:rPr lang="it-IT" dirty="0">
                <a:latin typeface="+mn-lt"/>
              </a:rPr>
              <a:t> &lt; 10</a:t>
            </a:r>
            <a:r>
              <a:rPr lang="it-IT" baseline="30000" dirty="0">
                <a:latin typeface="+mn-lt"/>
              </a:rPr>
              <a:t>-5</a:t>
            </a:r>
          </a:p>
        </p:txBody>
      </p:sp>
    </p:spTree>
    <p:extLst>
      <p:ext uri="{BB962C8B-B14F-4D97-AF65-F5344CB8AC3E}">
        <p14:creationId xmlns:p14="http://schemas.microsoft.com/office/powerpoint/2010/main" val="2180091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18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livello 0: il metodo delle tensioni ammissibili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2AD1DFB-D6DA-4F13-8C77-9C328E477E85}"/>
              </a:ext>
            </a:extLst>
          </p:cNvPr>
          <p:cNvSpPr txBox="1"/>
          <p:nvPr/>
        </p:nvSpPr>
        <p:spPr>
          <a:xfrm>
            <a:off x="194719" y="1644071"/>
            <a:ext cx="90193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pPr marL="0" indent="0">
              <a:buNone/>
            </a:pPr>
            <a:r>
              <a:rPr lang="it-IT" dirty="0">
                <a:latin typeface="+mn-lt"/>
              </a:rPr>
              <a:t>Questi metodi non considerano gli aspetti probabilistici. Questo </a:t>
            </a:r>
          </a:p>
          <a:p>
            <a:pPr marL="0" indent="0">
              <a:buNone/>
            </a:pPr>
            <a:r>
              <a:rPr lang="it-IT" dirty="0">
                <a:latin typeface="+mn-lt"/>
              </a:rPr>
              <a:t>metodo consiste nella verifica di un diseguaglianza. In più dettaglio, si </a:t>
            </a:r>
          </a:p>
          <a:p>
            <a:pPr marL="0" indent="0">
              <a:buNone/>
            </a:pPr>
            <a:r>
              <a:rPr lang="it-IT" dirty="0">
                <a:latin typeface="+mn-lt"/>
              </a:rPr>
              <a:t>confrontano il valore di tensione nella fibra più sollecitata delle sezioni </a:t>
            </a:r>
          </a:p>
          <a:p>
            <a:pPr marL="0" indent="0">
              <a:buNone/>
            </a:pPr>
            <a:r>
              <a:rPr lang="it-IT" dirty="0">
                <a:latin typeface="+mn-lt"/>
              </a:rPr>
              <a:t>critiche con il valore della tensione ammissibile del materiale. 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56ACB65-C7B3-467F-8B52-D7648AB87CEF}"/>
              </a:ext>
            </a:extLst>
          </p:cNvPr>
          <p:cNvSpPr txBox="1"/>
          <p:nvPr/>
        </p:nvSpPr>
        <p:spPr>
          <a:xfrm>
            <a:off x="194719" y="3257436"/>
            <a:ext cx="6033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pPr marL="0" indent="0">
              <a:buNone/>
            </a:pPr>
            <a:r>
              <a:rPr lang="it-IT" dirty="0">
                <a:latin typeface="+mn-lt"/>
              </a:rPr>
              <a:t>Alcune critiche nei confronti di questo metodo: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EF48B25-FC2B-4B8C-8CB1-4B7F3C1E5110}"/>
              </a:ext>
            </a:extLst>
          </p:cNvPr>
          <p:cNvSpPr txBox="1"/>
          <p:nvPr/>
        </p:nvSpPr>
        <p:spPr>
          <a:xfrm>
            <a:off x="74696" y="4422514"/>
            <a:ext cx="8811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/>
            </a:lvl1pPr>
          </a:lstStyle>
          <a:p>
            <a:r>
              <a:rPr lang="it-IT" dirty="0"/>
              <a:t>I coefficienti di sicurezza sono ampi (ad esempio 1.5 per acciaio) e questo può dare la (falsa) sensazione di essere molto prudenti.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BAC92A4-640C-4C29-91C3-69566818334B}"/>
              </a:ext>
            </a:extLst>
          </p:cNvPr>
          <p:cNvSpPr txBox="1"/>
          <p:nvPr/>
        </p:nvSpPr>
        <p:spPr>
          <a:xfrm>
            <a:off x="128813" y="3839178"/>
            <a:ext cx="8757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>
                <a:latin typeface="Symbol" panose="05050102010706020507" pitchFamily="18" charset="2"/>
              </a:defRPr>
            </a:lvl1pPr>
          </a:lstStyle>
          <a:p>
            <a:r>
              <a:rPr lang="it-IT" dirty="0">
                <a:latin typeface="+mn-lt"/>
              </a:rPr>
              <a:t>Il metodo è prescrittivo: non si possono calcolare  le probabilità </a:t>
            </a:r>
            <a:r>
              <a:rPr lang="it-IT" dirty="0" err="1">
                <a:latin typeface="+mn-lt"/>
              </a:rPr>
              <a:t>p</a:t>
            </a:r>
            <a:r>
              <a:rPr lang="it-IT" baseline="-25000" dirty="0" err="1">
                <a:latin typeface="+mn-lt"/>
              </a:rPr>
              <a:t>r</a:t>
            </a:r>
            <a:endParaRPr lang="it-IT" baseline="-25000" dirty="0">
              <a:latin typeface="+mn-lt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F5E80BFB-E72E-4FD8-B387-E9A1CEE3B4A7}"/>
              </a:ext>
            </a:extLst>
          </p:cNvPr>
          <p:cNvSpPr txBox="1"/>
          <p:nvPr/>
        </p:nvSpPr>
        <p:spPr>
          <a:xfrm>
            <a:off x="74695" y="5266665"/>
            <a:ext cx="8811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/>
            </a:lvl1pPr>
          </a:lstStyle>
          <a:p>
            <a:r>
              <a:rPr lang="it-IT" dirty="0"/>
              <a:t>La verifica dello stato tensionale locale è basata sulle ipotesi eccessivamente semplificate. </a:t>
            </a:r>
          </a:p>
        </p:txBody>
      </p:sp>
    </p:spTree>
    <p:extLst>
      <p:ext uri="{BB962C8B-B14F-4D97-AF65-F5344CB8AC3E}">
        <p14:creationId xmlns:p14="http://schemas.microsoft.com/office/powerpoint/2010/main" val="2575182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13017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19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34DFD22D-34F6-4181-9D00-AD42F9A6A4BB}"/>
              </a:ext>
            </a:extLst>
          </p:cNvPr>
          <p:cNvSpPr txBox="1"/>
          <p:nvPr/>
        </p:nvSpPr>
        <p:spPr>
          <a:xfrm>
            <a:off x="181777" y="885717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di sicurezza di livello 0: il metodo delle tensioni ammissibili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EF48B25-FC2B-4B8C-8CB1-4B7F3C1E5110}"/>
              </a:ext>
            </a:extLst>
          </p:cNvPr>
          <p:cNvSpPr txBox="1"/>
          <p:nvPr/>
        </p:nvSpPr>
        <p:spPr>
          <a:xfrm>
            <a:off x="74695" y="2701511"/>
            <a:ext cx="8811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/>
            </a:lvl1pPr>
          </a:lstStyle>
          <a:p>
            <a:r>
              <a:rPr lang="it-IT" dirty="0"/>
              <a:t>Non è possibile effettuare le verifiche nei confronti delle diverse eventualità che non dipendono direttamente dallo stato tensionale (corrosione, fuoco)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BAC92A4-640C-4C29-91C3-69566818334B}"/>
              </a:ext>
            </a:extLst>
          </p:cNvPr>
          <p:cNvSpPr txBox="1"/>
          <p:nvPr/>
        </p:nvSpPr>
        <p:spPr>
          <a:xfrm>
            <a:off x="74695" y="1744569"/>
            <a:ext cx="116334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anose="020B0604020202020204" pitchFamily="34" charset="0"/>
              <a:buChar char="•"/>
              <a:defRPr sz="2400"/>
            </a:lvl1pPr>
          </a:lstStyle>
          <a:p>
            <a:r>
              <a:rPr lang="it-IT" dirty="0"/>
              <a:t>Gli effetti provocati dalle forze non sono differenziabili da quelli </a:t>
            </a:r>
          </a:p>
          <a:p>
            <a:pPr marL="0" indent="0" defTabSz="365125">
              <a:buNone/>
            </a:pPr>
            <a:r>
              <a:rPr lang="it-IT" dirty="0"/>
              <a:t>	prodotti dalle distorsioni.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E113DB4F-1603-489B-917B-72FED7E40E85}"/>
              </a:ext>
            </a:extLst>
          </p:cNvPr>
          <p:cNvCxnSpPr/>
          <p:nvPr/>
        </p:nvCxnSpPr>
        <p:spPr>
          <a:xfrm>
            <a:off x="886264" y="4311137"/>
            <a:ext cx="175846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vale 6">
            <a:extLst>
              <a:ext uri="{FF2B5EF4-FFF2-40B4-BE49-F238E27FC236}">
                <a16:creationId xmlns:a16="http://schemas.microsoft.com/office/drawing/2014/main" id="{459598C1-DD89-4D7D-897C-2E23E8AA7FC1}"/>
              </a:ext>
            </a:extLst>
          </p:cNvPr>
          <p:cNvSpPr/>
          <p:nvPr/>
        </p:nvSpPr>
        <p:spPr>
          <a:xfrm>
            <a:off x="2546252" y="4220947"/>
            <a:ext cx="98474" cy="12074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Ovale 17">
            <a:extLst>
              <a:ext uri="{FF2B5EF4-FFF2-40B4-BE49-F238E27FC236}">
                <a16:creationId xmlns:a16="http://schemas.microsoft.com/office/drawing/2014/main" id="{0CC714F9-FC92-4F2F-873E-553C50D5EC05}"/>
              </a:ext>
            </a:extLst>
          </p:cNvPr>
          <p:cNvSpPr/>
          <p:nvPr/>
        </p:nvSpPr>
        <p:spPr>
          <a:xfrm>
            <a:off x="837027" y="4239742"/>
            <a:ext cx="98474" cy="12074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7277FFC3-176D-4350-A483-863D8D1DA301}"/>
              </a:ext>
            </a:extLst>
          </p:cNvPr>
          <p:cNvCxnSpPr>
            <a:cxnSpLocks/>
          </p:cNvCxnSpPr>
          <p:nvPr/>
        </p:nvCxnSpPr>
        <p:spPr>
          <a:xfrm>
            <a:off x="892944" y="4300602"/>
            <a:ext cx="14421" cy="15175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>
            <a:extLst>
              <a:ext uri="{FF2B5EF4-FFF2-40B4-BE49-F238E27FC236}">
                <a16:creationId xmlns:a16="http://schemas.microsoft.com/office/drawing/2014/main" id="{DDA87678-9307-4EAE-A780-32B0ABD901AE}"/>
              </a:ext>
            </a:extLst>
          </p:cNvPr>
          <p:cNvCxnSpPr/>
          <p:nvPr/>
        </p:nvCxnSpPr>
        <p:spPr>
          <a:xfrm>
            <a:off x="661182" y="5818127"/>
            <a:ext cx="66118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Ovale 21">
            <a:extLst>
              <a:ext uri="{FF2B5EF4-FFF2-40B4-BE49-F238E27FC236}">
                <a16:creationId xmlns:a16="http://schemas.microsoft.com/office/drawing/2014/main" id="{69387A9B-81BB-4019-BE76-F50DBF0960DC}"/>
              </a:ext>
            </a:extLst>
          </p:cNvPr>
          <p:cNvSpPr/>
          <p:nvPr/>
        </p:nvSpPr>
        <p:spPr>
          <a:xfrm>
            <a:off x="858128" y="5736605"/>
            <a:ext cx="98474" cy="12074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3" name="Connettore 2 22">
            <a:extLst>
              <a:ext uri="{FF2B5EF4-FFF2-40B4-BE49-F238E27FC236}">
                <a16:creationId xmlns:a16="http://schemas.microsoft.com/office/drawing/2014/main" id="{74156EF3-BEEB-4654-9D5F-19FED866FF32}"/>
              </a:ext>
            </a:extLst>
          </p:cNvPr>
          <p:cNvCxnSpPr/>
          <p:nvPr/>
        </p:nvCxnSpPr>
        <p:spPr>
          <a:xfrm>
            <a:off x="1765495" y="3901840"/>
            <a:ext cx="0" cy="4398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2C0BD4F2-1C5C-4403-9F55-21B931DCA749}"/>
              </a:ext>
            </a:extLst>
          </p:cNvPr>
          <p:cNvSpPr txBox="1"/>
          <p:nvPr/>
        </p:nvSpPr>
        <p:spPr>
          <a:xfrm>
            <a:off x="1865410" y="3911249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F</a:t>
            </a:r>
          </a:p>
        </p:txBody>
      </p: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83D26316-FBEC-4A9E-B647-90BDE9C2F360}"/>
              </a:ext>
            </a:extLst>
          </p:cNvPr>
          <p:cNvCxnSpPr>
            <a:cxnSpLocks/>
          </p:cNvCxnSpPr>
          <p:nvPr/>
        </p:nvCxnSpPr>
        <p:spPr>
          <a:xfrm>
            <a:off x="3238052" y="5669167"/>
            <a:ext cx="2051400" cy="2114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>
            <a:extLst>
              <a:ext uri="{FF2B5EF4-FFF2-40B4-BE49-F238E27FC236}">
                <a16:creationId xmlns:a16="http://schemas.microsoft.com/office/drawing/2014/main" id="{DF5BCEA4-B536-4D02-988F-EE0B4D93ADCB}"/>
              </a:ext>
            </a:extLst>
          </p:cNvPr>
          <p:cNvCxnSpPr/>
          <p:nvPr/>
        </p:nvCxnSpPr>
        <p:spPr>
          <a:xfrm flipV="1">
            <a:off x="3362178" y="4239742"/>
            <a:ext cx="0" cy="16176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Figura a mano libera: forma 29">
            <a:extLst>
              <a:ext uri="{FF2B5EF4-FFF2-40B4-BE49-F238E27FC236}">
                <a16:creationId xmlns:a16="http://schemas.microsoft.com/office/drawing/2014/main" id="{8FEB7B6D-92B5-4855-B69E-91C3806832B1}"/>
              </a:ext>
            </a:extLst>
          </p:cNvPr>
          <p:cNvSpPr/>
          <p:nvPr/>
        </p:nvSpPr>
        <p:spPr>
          <a:xfrm>
            <a:off x="3348111" y="4564063"/>
            <a:ext cx="1688123" cy="1091149"/>
          </a:xfrm>
          <a:custGeom>
            <a:avLst/>
            <a:gdLst>
              <a:gd name="connsiteX0" fmla="*/ 0 w 1688123"/>
              <a:gd name="connsiteY0" fmla="*/ 1091149 h 1091149"/>
              <a:gd name="connsiteX1" fmla="*/ 211015 w 1688123"/>
              <a:gd name="connsiteY1" fmla="*/ 345562 h 1091149"/>
              <a:gd name="connsiteX2" fmla="*/ 548640 w 1688123"/>
              <a:gd name="connsiteY2" fmla="*/ 78275 h 1091149"/>
              <a:gd name="connsiteX3" fmla="*/ 1294227 w 1688123"/>
              <a:gd name="connsiteY3" fmla="*/ 7937 h 1091149"/>
              <a:gd name="connsiteX4" fmla="*/ 1688123 w 1688123"/>
              <a:gd name="connsiteY4" fmla="*/ 7937 h 109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8123" h="1091149">
                <a:moveTo>
                  <a:pt x="0" y="1091149"/>
                </a:moveTo>
                <a:cubicBezTo>
                  <a:pt x="59787" y="802761"/>
                  <a:pt x="119575" y="514374"/>
                  <a:pt x="211015" y="345562"/>
                </a:cubicBezTo>
                <a:cubicBezTo>
                  <a:pt x="302455" y="176750"/>
                  <a:pt x="368105" y="134546"/>
                  <a:pt x="548640" y="78275"/>
                </a:cubicBezTo>
                <a:cubicBezTo>
                  <a:pt x="729175" y="22004"/>
                  <a:pt x="1104313" y="19660"/>
                  <a:pt x="1294227" y="7937"/>
                </a:cubicBezTo>
                <a:cubicBezTo>
                  <a:pt x="1484141" y="-3786"/>
                  <a:pt x="1584960" y="-1442"/>
                  <a:pt x="1688123" y="7937"/>
                </a:cubicBezTo>
              </a:path>
            </a:pathLst>
          </a:cu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2" name="Connettore diritto 31">
            <a:extLst>
              <a:ext uri="{FF2B5EF4-FFF2-40B4-BE49-F238E27FC236}">
                <a16:creationId xmlns:a16="http://schemas.microsoft.com/office/drawing/2014/main" id="{EEF48209-72CA-46C7-8496-EF9F1FFCF5F9}"/>
              </a:ext>
            </a:extLst>
          </p:cNvPr>
          <p:cNvCxnSpPr/>
          <p:nvPr/>
        </p:nvCxnSpPr>
        <p:spPr>
          <a:xfrm>
            <a:off x="3362178" y="4501662"/>
            <a:ext cx="1674056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0D575E13-A43C-4EBF-B589-85998A7D9E52}"/>
              </a:ext>
            </a:extLst>
          </p:cNvPr>
          <p:cNvSpPr txBox="1"/>
          <p:nvPr/>
        </p:nvSpPr>
        <p:spPr>
          <a:xfrm>
            <a:off x="2846628" y="4316996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M</a:t>
            </a:r>
            <a:r>
              <a:rPr lang="it-IT" baseline="-25000" dirty="0" err="1"/>
              <a:t>pl</a:t>
            </a:r>
            <a:endParaRPr lang="it-IT" baseline="-25000" dirty="0"/>
          </a:p>
        </p:txBody>
      </p:sp>
      <p:cxnSp>
        <p:nvCxnSpPr>
          <p:cNvPr id="36" name="Connettore diritto 35">
            <a:extLst>
              <a:ext uri="{FF2B5EF4-FFF2-40B4-BE49-F238E27FC236}">
                <a16:creationId xmlns:a16="http://schemas.microsoft.com/office/drawing/2014/main" id="{54A87BFB-663D-4D5E-BFBE-DEB11D1D849C}"/>
              </a:ext>
            </a:extLst>
          </p:cNvPr>
          <p:cNvCxnSpPr>
            <a:cxnSpLocks/>
            <a:stCxn id="30" idx="1"/>
          </p:cNvCxnSpPr>
          <p:nvPr/>
        </p:nvCxnSpPr>
        <p:spPr>
          <a:xfrm flipH="1">
            <a:off x="3362178" y="4909625"/>
            <a:ext cx="196948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8" name="CasellaDiTesto 37">
            <a:extLst>
              <a:ext uri="{FF2B5EF4-FFF2-40B4-BE49-F238E27FC236}">
                <a16:creationId xmlns:a16="http://schemas.microsoft.com/office/drawing/2014/main" id="{E68E9B67-D8A4-4807-9613-FA748F529AD6}"/>
              </a:ext>
            </a:extLst>
          </p:cNvPr>
          <p:cNvSpPr txBox="1"/>
          <p:nvPr/>
        </p:nvSpPr>
        <p:spPr>
          <a:xfrm>
            <a:off x="2846628" y="4679215"/>
            <a:ext cx="458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M</a:t>
            </a:r>
            <a:r>
              <a:rPr lang="it-IT" baseline="-25000" dirty="0"/>
              <a:t>e</a:t>
            </a:r>
          </a:p>
        </p:txBody>
      </p:sp>
      <p:cxnSp>
        <p:nvCxnSpPr>
          <p:cNvPr id="40" name="Connettore 2 39">
            <a:extLst>
              <a:ext uri="{FF2B5EF4-FFF2-40B4-BE49-F238E27FC236}">
                <a16:creationId xmlns:a16="http://schemas.microsoft.com/office/drawing/2014/main" id="{77B40A50-5A33-4AB8-961D-822F095A252D}"/>
              </a:ext>
            </a:extLst>
          </p:cNvPr>
          <p:cNvCxnSpPr>
            <a:cxnSpLocks/>
          </p:cNvCxnSpPr>
          <p:nvPr/>
        </p:nvCxnSpPr>
        <p:spPr>
          <a:xfrm>
            <a:off x="6065991" y="5739157"/>
            <a:ext cx="2051400" cy="2114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2 40">
            <a:extLst>
              <a:ext uri="{FF2B5EF4-FFF2-40B4-BE49-F238E27FC236}">
                <a16:creationId xmlns:a16="http://schemas.microsoft.com/office/drawing/2014/main" id="{0FA22610-EA1B-4C10-9307-59A742502A61}"/>
              </a:ext>
            </a:extLst>
          </p:cNvPr>
          <p:cNvCxnSpPr/>
          <p:nvPr/>
        </p:nvCxnSpPr>
        <p:spPr>
          <a:xfrm flipV="1">
            <a:off x="6190117" y="4309732"/>
            <a:ext cx="0" cy="16176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diritto 42">
            <a:extLst>
              <a:ext uri="{FF2B5EF4-FFF2-40B4-BE49-F238E27FC236}">
                <a16:creationId xmlns:a16="http://schemas.microsoft.com/office/drawing/2014/main" id="{5B2F5D72-951B-472C-8D79-847753DFF9CA}"/>
              </a:ext>
            </a:extLst>
          </p:cNvPr>
          <p:cNvCxnSpPr/>
          <p:nvPr/>
        </p:nvCxnSpPr>
        <p:spPr>
          <a:xfrm>
            <a:off x="6190117" y="4656060"/>
            <a:ext cx="1674056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DDECC57E-355C-41B1-9CEA-5228BF5F9AE8}"/>
              </a:ext>
            </a:extLst>
          </p:cNvPr>
          <p:cNvSpPr txBox="1"/>
          <p:nvPr/>
        </p:nvSpPr>
        <p:spPr>
          <a:xfrm>
            <a:off x="5876059" y="4043551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N</a:t>
            </a: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29A28B66-0BAF-4D3B-9C1F-6E4309F22A06}"/>
              </a:ext>
            </a:extLst>
          </p:cNvPr>
          <p:cNvSpPr txBox="1"/>
          <p:nvPr/>
        </p:nvSpPr>
        <p:spPr>
          <a:xfrm>
            <a:off x="5745226" y="4440326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N</a:t>
            </a:r>
            <a:r>
              <a:rPr lang="it-IT" baseline="-25000" dirty="0" err="1"/>
              <a:t>k</a:t>
            </a:r>
            <a:endParaRPr lang="it-IT" baseline="-25000" dirty="0"/>
          </a:p>
        </p:txBody>
      </p:sp>
      <p:sp>
        <p:nvSpPr>
          <p:cNvPr id="48" name="Figura a mano libera: forma 47">
            <a:extLst>
              <a:ext uri="{FF2B5EF4-FFF2-40B4-BE49-F238E27FC236}">
                <a16:creationId xmlns:a16="http://schemas.microsoft.com/office/drawing/2014/main" id="{F0F3A103-818E-48B6-B12C-AF14BB129407}"/>
              </a:ext>
            </a:extLst>
          </p:cNvPr>
          <p:cNvSpPr/>
          <p:nvPr/>
        </p:nvSpPr>
        <p:spPr>
          <a:xfrm>
            <a:off x="6189785" y="4674582"/>
            <a:ext cx="1195753" cy="1065036"/>
          </a:xfrm>
          <a:custGeom>
            <a:avLst/>
            <a:gdLst>
              <a:gd name="connsiteX0" fmla="*/ 0 w 1195753"/>
              <a:gd name="connsiteY0" fmla="*/ 1065036 h 1065036"/>
              <a:gd name="connsiteX1" fmla="*/ 168812 w 1195753"/>
              <a:gd name="connsiteY1" fmla="*/ 361652 h 1065036"/>
              <a:gd name="connsiteX2" fmla="*/ 407963 w 1195753"/>
              <a:gd name="connsiteY2" fmla="*/ 24027 h 1065036"/>
              <a:gd name="connsiteX3" fmla="*/ 703384 w 1195753"/>
              <a:gd name="connsiteY3" fmla="*/ 94366 h 1065036"/>
              <a:gd name="connsiteX4" fmla="*/ 1195753 w 1195753"/>
              <a:gd name="connsiteY4" fmla="*/ 628938 h 1065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5753" h="1065036">
                <a:moveTo>
                  <a:pt x="0" y="1065036"/>
                </a:moveTo>
                <a:cubicBezTo>
                  <a:pt x="50409" y="800094"/>
                  <a:pt x="100818" y="535153"/>
                  <a:pt x="168812" y="361652"/>
                </a:cubicBezTo>
                <a:cubicBezTo>
                  <a:pt x="236806" y="188150"/>
                  <a:pt x="318868" y="68575"/>
                  <a:pt x="407963" y="24027"/>
                </a:cubicBezTo>
                <a:cubicBezTo>
                  <a:pt x="497058" y="-20521"/>
                  <a:pt x="572086" y="-6452"/>
                  <a:pt x="703384" y="94366"/>
                </a:cubicBezTo>
                <a:cubicBezTo>
                  <a:pt x="834682" y="195184"/>
                  <a:pt x="1015217" y="412061"/>
                  <a:pt x="1195753" y="628938"/>
                </a:cubicBezTo>
              </a:path>
            </a:pathLst>
          </a:cu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E2DC1410-D019-48CD-9569-EC2420608A18}"/>
              </a:ext>
            </a:extLst>
          </p:cNvPr>
          <p:cNvSpPr txBox="1"/>
          <p:nvPr/>
        </p:nvSpPr>
        <p:spPr>
          <a:xfrm>
            <a:off x="7891772" y="577846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latin typeface="Symbol" panose="05050102010706020507" pitchFamily="18" charset="2"/>
              </a:rPr>
              <a:t>u</a:t>
            </a:r>
          </a:p>
        </p:txBody>
      </p:sp>
      <p:sp>
        <p:nvSpPr>
          <p:cNvPr id="50" name="CasellaDiTesto 49">
            <a:extLst>
              <a:ext uri="{FF2B5EF4-FFF2-40B4-BE49-F238E27FC236}">
                <a16:creationId xmlns:a16="http://schemas.microsoft.com/office/drawing/2014/main" id="{927F770E-2277-4627-80C0-4B404DAD5B05}"/>
              </a:ext>
            </a:extLst>
          </p:cNvPr>
          <p:cNvSpPr txBox="1"/>
          <p:nvPr/>
        </p:nvSpPr>
        <p:spPr>
          <a:xfrm>
            <a:off x="5125435" y="5660702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d</a:t>
            </a:r>
            <a:r>
              <a:rPr lang="it-IT" dirty="0" err="1">
                <a:latin typeface="Symbol" panose="05050102010706020507" pitchFamily="18" charset="2"/>
              </a:rPr>
              <a:t>q</a:t>
            </a:r>
            <a:r>
              <a:rPr lang="it-IT" dirty="0">
                <a:latin typeface="Symbol" panose="05050102010706020507" pitchFamily="18" charset="2"/>
              </a:rPr>
              <a:t>/</a:t>
            </a:r>
            <a:r>
              <a:rPr lang="it-IT" dirty="0"/>
              <a:t>dx</a:t>
            </a:r>
          </a:p>
        </p:txBody>
      </p:sp>
      <p:sp>
        <p:nvSpPr>
          <p:cNvPr id="51" name="Figura a mano libera: forma 50">
            <a:extLst>
              <a:ext uri="{FF2B5EF4-FFF2-40B4-BE49-F238E27FC236}">
                <a16:creationId xmlns:a16="http://schemas.microsoft.com/office/drawing/2014/main" id="{84BC358A-CD5A-420A-97E9-BED2CB220816}"/>
              </a:ext>
            </a:extLst>
          </p:cNvPr>
          <p:cNvSpPr/>
          <p:nvPr/>
        </p:nvSpPr>
        <p:spPr>
          <a:xfrm>
            <a:off x="681412" y="4276578"/>
            <a:ext cx="254993" cy="1553514"/>
          </a:xfrm>
          <a:custGeom>
            <a:avLst/>
            <a:gdLst>
              <a:gd name="connsiteX0" fmla="*/ 204853 w 254993"/>
              <a:gd name="connsiteY0" fmla="*/ 1533379 h 1553514"/>
              <a:gd name="connsiteX1" fmla="*/ 247056 w 254993"/>
              <a:gd name="connsiteY1" fmla="*/ 1491176 h 1553514"/>
              <a:gd name="connsiteX2" fmla="*/ 64176 w 254993"/>
              <a:gd name="connsiteY2" fmla="*/ 1012874 h 1553514"/>
              <a:gd name="connsiteX3" fmla="*/ 7905 w 254993"/>
              <a:gd name="connsiteY3" fmla="*/ 590844 h 1553514"/>
              <a:gd name="connsiteX4" fmla="*/ 218920 w 254993"/>
              <a:gd name="connsiteY4" fmla="*/ 0 h 1553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993" h="1553514">
                <a:moveTo>
                  <a:pt x="204853" y="1533379"/>
                </a:moveTo>
                <a:cubicBezTo>
                  <a:pt x="237677" y="1555653"/>
                  <a:pt x="270502" y="1577927"/>
                  <a:pt x="247056" y="1491176"/>
                </a:cubicBezTo>
                <a:cubicBezTo>
                  <a:pt x="223610" y="1404425"/>
                  <a:pt x="104034" y="1162929"/>
                  <a:pt x="64176" y="1012874"/>
                </a:cubicBezTo>
                <a:cubicBezTo>
                  <a:pt x="24317" y="862819"/>
                  <a:pt x="-17886" y="759656"/>
                  <a:pt x="7905" y="590844"/>
                </a:cubicBezTo>
                <a:cubicBezTo>
                  <a:pt x="33696" y="422032"/>
                  <a:pt x="126308" y="211016"/>
                  <a:pt x="218920" y="0"/>
                </a:cubicBezTo>
              </a:path>
            </a:pathLst>
          </a:custGeom>
          <a:noFill/>
          <a:ln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53" name="Connettore 2 52">
            <a:extLst>
              <a:ext uri="{FF2B5EF4-FFF2-40B4-BE49-F238E27FC236}">
                <a16:creationId xmlns:a16="http://schemas.microsoft.com/office/drawing/2014/main" id="{670AE506-EF66-4BAF-8F47-E47E448ADB84}"/>
              </a:ext>
            </a:extLst>
          </p:cNvPr>
          <p:cNvCxnSpPr>
            <a:endCxn id="51" idx="3"/>
          </p:cNvCxnSpPr>
          <p:nvPr/>
        </p:nvCxnSpPr>
        <p:spPr>
          <a:xfrm>
            <a:off x="365760" y="4863881"/>
            <a:ext cx="323557" cy="354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Connettore 2 54">
            <a:extLst>
              <a:ext uri="{FF2B5EF4-FFF2-40B4-BE49-F238E27FC236}">
                <a16:creationId xmlns:a16="http://schemas.microsoft.com/office/drawing/2014/main" id="{C2178E88-DE5C-402A-9DE8-DBBC2EAE6B3F}"/>
              </a:ext>
            </a:extLst>
          </p:cNvPr>
          <p:cNvCxnSpPr/>
          <p:nvPr/>
        </p:nvCxnSpPr>
        <p:spPr>
          <a:xfrm flipH="1">
            <a:off x="886264" y="4881489"/>
            <a:ext cx="29542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CasellaDiTesto 55">
            <a:extLst>
              <a:ext uri="{FF2B5EF4-FFF2-40B4-BE49-F238E27FC236}">
                <a16:creationId xmlns:a16="http://schemas.microsoft.com/office/drawing/2014/main" id="{6FE783C7-E712-4CBC-9AC8-E24B4B1C9F28}"/>
              </a:ext>
            </a:extLst>
          </p:cNvPr>
          <p:cNvSpPr txBox="1"/>
          <p:nvPr/>
        </p:nvSpPr>
        <p:spPr>
          <a:xfrm>
            <a:off x="900154" y="4469145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latin typeface="Symbol" panose="05050102010706020507" pitchFamily="18" charset="2"/>
              </a:rPr>
              <a:t>u</a:t>
            </a:r>
          </a:p>
        </p:txBody>
      </p:sp>
      <p:sp>
        <p:nvSpPr>
          <p:cNvPr id="57" name="Rettangolo 56">
            <a:extLst>
              <a:ext uri="{FF2B5EF4-FFF2-40B4-BE49-F238E27FC236}">
                <a16:creationId xmlns:a16="http://schemas.microsoft.com/office/drawing/2014/main" id="{3FB8C744-F431-4E60-B97B-BEB36DFCD44E}"/>
              </a:ext>
            </a:extLst>
          </p:cNvPr>
          <p:cNvSpPr/>
          <p:nvPr/>
        </p:nvSpPr>
        <p:spPr>
          <a:xfrm>
            <a:off x="1865410" y="4809658"/>
            <a:ext cx="670713" cy="583101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59" name="Connettore diritto 58">
            <a:extLst>
              <a:ext uri="{FF2B5EF4-FFF2-40B4-BE49-F238E27FC236}">
                <a16:creationId xmlns:a16="http://schemas.microsoft.com/office/drawing/2014/main" id="{2FD3D587-D3FD-49DC-A77B-736FB793B41D}"/>
              </a:ext>
            </a:extLst>
          </p:cNvPr>
          <p:cNvCxnSpPr>
            <a:cxnSpLocks/>
          </p:cNvCxnSpPr>
          <p:nvPr/>
        </p:nvCxnSpPr>
        <p:spPr>
          <a:xfrm flipH="1">
            <a:off x="1727996" y="4500395"/>
            <a:ext cx="470018" cy="8923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ttore diritto 60">
            <a:extLst>
              <a:ext uri="{FF2B5EF4-FFF2-40B4-BE49-F238E27FC236}">
                <a16:creationId xmlns:a16="http://schemas.microsoft.com/office/drawing/2014/main" id="{E719A058-0388-4A8D-86C6-8A981E72EA72}"/>
              </a:ext>
            </a:extLst>
          </p:cNvPr>
          <p:cNvCxnSpPr>
            <a:cxnSpLocks/>
          </p:cNvCxnSpPr>
          <p:nvPr/>
        </p:nvCxnSpPr>
        <p:spPr>
          <a:xfrm>
            <a:off x="2195566" y="4501662"/>
            <a:ext cx="505431" cy="9003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Connettore 2 68">
            <a:extLst>
              <a:ext uri="{FF2B5EF4-FFF2-40B4-BE49-F238E27FC236}">
                <a16:creationId xmlns:a16="http://schemas.microsoft.com/office/drawing/2014/main" id="{DBF3BF61-245B-4726-869A-285E03453D53}"/>
              </a:ext>
            </a:extLst>
          </p:cNvPr>
          <p:cNvCxnSpPr>
            <a:cxnSpLocks/>
          </p:cNvCxnSpPr>
          <p:nvPr/>
        </p:nvCxnSpPr>
        <p:spPr>
          <a:xfrm>
            <a:off x="1865410" y="5655212"/>
            <a:ext cx="730079" cy="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CasellaDiTesto 72">
            <a:extLst>
              <a:ext uri="{FF2B5EF4-FFF2-40B4-BE49-F238E27FC236}">
                <a16:creationId xmlns:a16="http://schemas.microsoft.com/office/drawing/2014/main" id="{57C96233-DE8C-48A1-BFCB-57F6CA3F00A9}"/>
              </a:ext>
            </a:extLst>
          </p:cNvPr>
          <p:cNvSpPr txBox="1"/>
          <p:nvPr/>
        </p:nvSpPr>
        <p:spPr>
          <a:xfrm>
            <a:off x="2001051" y="5700755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dx</a:t>
            </a:r>
          </a:p>
        </p:txBody>
      </p:sp>
      <p:cxnSp>
        <p:nvCxnSpPr>
          <p:cNvPr id="75" name="Connettore curvo 74">
            <a:extLst>
              <a:ext uri="{FF2B5EF4-FFF2-40B4-BE49-F238E27FC236}">
                <a16:creationId xmlns:a16="http://schemas.microsoft.com/office/drawing/2014/main" id="{C4513261-8842-4E70-8F6C-FA49F1DEEB20}"/>
              </a:ext>
            </a:extLst>
          </p:cNvPr>
          <p:cNvCxnSpPr>
            <a:cxnSpLocks/>
            <a:endCxn id="84" idx="1"/>
          </p:cNvCxnSpPr>
          <p:nvPr/>
        </p:nvCxnSpPr>
        <p:spPr>
          <a:xfrm rot="10800000">
            <a:off x="2192237" y="4853440"/>
            <a:ext cx="2933202" cy="1109701"/>
          </a:xfrm>
          <a:prstGeom prst="curvedConnector3">
            <a:avLst>
              <a:gd name="adj1" fmla="val 50000"/>
            </a:avLst>
          </a:prstGeom>
          <a:ln w="63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Connettore diritto 77">
            <a:extLst>
              <a:ext uri="{FF2B5EF4-FFF2-40B4-BE49-F238E27FC236}">
                <a16:creationId xmlns:a16="http://schemas.microsoft.com/office/drawing/2014/main" id="{3B5C2F75-A178-4F1A-A5AA-264129CABAA6}"/>
              </a:ext>
            </a:extLst>
          </p:cNvPr>
          <p:cNvCxnSpPr>
            <a:cxnSpLocks/>
            <a:endCxn id="57" idx="2"/>
          </p:cNvCxnSpPr>
          <p:nvPr/>
        </p:nvCxnSpPr>
        <p:spPr>
          <a:xfrm flipH="1">
            <a:off x="2200767" y="4501662"/>
            <a:ext cx="3224" cy="891097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4" name="Figura a mano libera: forma 83">
            <a:extLst>
              <a:ext uri="{FF2B5EF4-FFF2-40B4-BE49-F238E27FC236}">
                <a16:creationId xmlns:a16="http://schemas.microsoft.com/office/drawing/2014/main" id="{2BD18FBF-9523-4C1E-9F8E-4E49D0ED49AC}"/>
              </a:ext>
            </a:extLst>
          </p:cNvPr>
          <p:cNvSpPr/>
          <p:nvPr/>
        </p:nvSpPr>
        <p:spPr>
          <a:xfrm>
            <a:off x="2072671" y="4749575"/>
            <a:ext cx="265125" cy="103936"/>
          </a:xfrm>
          <a:custGeom>
            <a:avLst/>
            <a:gdLst>
              <a:gd name="connsiteX0" fmla="*/ 0 w 717452"/>
              <a:gd name="connsiteY0" fmla="*/ 28135 h 225240"/>
              <a:gd name="connsiteX1" fmla="*/ 323557 w 717452"/>
              <a:gd name="connsiteY1" fmla="*/ 225083 h 225240"/>
              <a:gd name="connsiteX2" fmla="*/ 717452 w 717452"/>
              <a:gd name="connsiteY2" fmla="*/ 0 h 225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452" h="225240">
                <a:moveTo>
                  <a:pt x="0" y="28135"/>
                </a:moveTo>
                <a:cubicBezTo>
                  <a:pt x="101991" y="128953"/>
                  <a:pt x="203982" y="229772"/>
                  <a:pt x="323557" y="225083"/>
                </a:cubicBezTo>
                <a:cubicBezTo>
                  <a:pt x="443132" y="220394"/>
                  <a:pt x="635391" y="39858"/>
                  <a:pt x="717452" y="0"/>
                </a:cubicBezTo>
              </a:path>
            </a:pathLst>
          </a:cu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7" name="Figura a mano libera: forma 86">
            <a:extLst>
              <a:ext uri="{FF2B5EF4-FFF2-40B4-BE49-F238E27FC236}">
                <a16:creationId xmlns:a16="http://schemas.microsoft.com/office/drawing/2014/main" id="{EBFEDFCB-6F1B-4D74-924B-75DB6D64558E}"/>
              </a:ext>
            </a:extLst>
          </p:cNvPr>
          <p:cNvSpPr/>
          <p:nvPr/>
        </p:nvSpPr>
        <p:spPr>
          <a:xfrm rot="5400000">
            <a:off x="1236173" y="4986968"/>
            <a:ext cx="612243" cy="245338"/>
          </a:xfrm>
          <a:custGeom>
            <a:avLst/>
            <a:gdLst>
              <a:gd name="connsiteX0" fmla="*/ 0 w 717452"/>
              <a:gd name="connsiteY0" fmla="*/ 28135 h 225240"/>
              <a:gd name="connsiteX1" fmla="*/ 323557 w 717452"/>
              <a:gd name="connsiteY1" fmla="*/ 225083 h 225240"/>
              <a:gd name="connsiteX2" fmla="*/ 717452 w 717452"/>
              <a:gd name="connsiteY2" fmla="*/ 0 h 225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452" h="225240">
                <a:moveTo>
                  <a:pt x="0" y="28135"/>
                </a:moveTo>
                <a:cubicBezTo>
                  <a:pt x="101991" y="128953"/>
                  <a:pt x="203982" y="229772"/>
                  <a:pt x="323557" y="225083"/>
                </a:cubicBezTo>
                <a:cubicBezTo>
                  <a:pt x="443132" y="220394"/>
                  <a:pt x="635391" y="39858"/>
                  <a:pt x="717452" y="0"/>
                </a:cubicBezTo>
              </a:path>
            </a:pathLst>
          </a:custGeom>
          <a:noFill/>
          <a:ln>
            <a:head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8" name="Figura a mano libera: forma 87">
            <a:extLst>
              <a:ext uri="{FF2B5EF4-FFF2-40B4-BE49-F238E27FC236}">
                <a16:creationId xmlns:a16="http://schemas.microsoft.com/office/drawing/2014/main" id="{3C848612-CBA9-4397-BBF2-D589EEAF2ED1}"/>
              </a:ext>
            </a:extLst>
          </p:cNvPr>
          <p:cNvSpPr/>
          <p:nvPr/>
        </p:nvSpPr>
        <p:spPr>
          <a:xfrm rot="16200000">
            <a:off x="2569867" y="4899914"/>
            <a:ext cx="576378" cy="327809"/>
          </a:xfrm>
          <a:custGeom>
            <a:avLst/>
            <a:gdLst>
              <a:gd name="connsiteX0" fmla="*/ 0 w 717452"/>
              <a:gd name="connsiteY0" fmla="*/ 28135 h 225240"/>
              <a:gd name="connsiteX1" fmla="*/ 323557 w 717452"/>
              <a:gd name="connsiteY1" fmla="*/ 225083 h 225240"/>
              <a:gd name="connsiteX2" fmla="*/ 717452 w 717452"/>
              <a:gd name="connsiteY2" fmla="*/ 0 h 225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7452" h="225240">
                <a:moveTo>
                  <a:pt x="0" y="28135"/>
                </a:moveTo>
                <a:cubicBezTo>
                  <a:pt x="101991" y="128953"/>
                  <a:pt x="203982" y="229772"/>
                  <a:pt x="323557" y="225083"/>
                </a:cubicBezTo>
                <a:cubicBezTo>
                  <a:pt x="443132" y="220394"/>
                  <a:pt x="635391" y="39858"/>
                  <a:pt x="717452" y="0"/>
                </a:cubicBezTo>
              </a:path>
            </a:pathLst>
          </a:custGeom>
          <a:noFill/>
          <a:ln>
            <a:headEnd type="none"/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7706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20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Sicurezza strutturale e gli approcci progettuali</a:t>
            </a:r>
          </a:p>
          <a:p>
            <a:r>
              <a:rPr lang="it-IT" dirty="0"/>
              <a:t> 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71C5262D-226C-4696-9A13-2428BF48A1D5}"/>
              </a:ext>
            </a:extLst>
          </p:cNvPr>
          <p:cNvSpPr txBox="1"/>
          <p:nvPr/>
        </p:nvSpPr>
        <p:spPr>
          <a:xfrm>
            <a:off x="267082" y="1390003"/>
            <a:ext cx="91398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/>
              <a:t>I Metodi di calcolo utilizzabili per la progettazione di strutture in acciaio </a:t>
            </a:r>
          </a:p>
          <a:p>
            <a:r>
              <a:rPr lang="it-IT" sz="2400" dirty="0"/>
              <a:t>Sono: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4F547CD6-F3BC-4F64-A811-A20A84BD6894}"/>
              </a:ext>
            </a:extLst>
          </p:cNvPr>
          <p:cNvSpPr txBox="1"/>
          <p:nvPr/>
        </p:nvSpPr>
        <p:spPr>
          <a:xfrm>
            <a:off x="267082" y="900231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Metodi progettuali nelle vigenti normative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20A7F98E-79D2-4D63-8C07-E791AD8DE8D9}"/>
              </a:ext>
            </a:extLst>
          </p:cNvPr>
          <p:cNvSpPr txBox="1"/>
          <p:nvPr/>
        </p:nvSpPr>
        <p:spPr>
          <a:xfrm>
            <a:off x="1225688" y="2276308"/>
            <a:ext cx="7750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Metodo delle tensioni ammissibili (non prevista nella EC3)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BDBFDDFD-4F2F-4BAE-9E6E-4DA836D1ADD8}"/>
              </a:ext>
            </a:extLst>
          </p:cNvPr>
          <p:cNvSpPr txBox="1"/>
          <p:nvPr/>
        </p:nvSpPr>
        <p:spPr>
          <a:xfrm>
            <a:off x="1225688" y="2945998"/>
            <a:ext cx="6054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Il metodo semiprobabilistico agli stati limite</a:t>
            </a:r>
          </a:p>
        </p:txBody>
      </p:sp>
    </p:spTree>
    <p:extLst>
      <p:ext uri="{BB962C8B-B14F-4D97-AF65-F5344CB8AC3E}">
        <p14:creationId xmlns:p14="http://schemas.microsoft.com/office/powerpoint/2010/main" val="2905849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21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delle tensioni ammissibili</a:t>
            </a:r>
          </a:p>
          <a:p>
            <a:r>
              <a:rPr lang="it-IT" dirty="0"/>
              <a:t> 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71C5262D-226C-4696-9A13-2428BF48A1D5}"/>
              </a:ext>
            </a:extLst>
          </p:cNvPr>
          <p:cNvSpPr txBox="1"/>
          <p:nvPr/>
        </p:nvSpPr>
        <p:spPr>
          <a:xfrm>
            <a:off x="267082" y="967899"/>
            <a:ext cx="88480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/>
              <a:t>In tutte le sezioni di tutti gli elementi che creano la struttura, </a:t>
            </a:r>
            <a:r>
              <a:rPr lang="it-IT" sz="2400" dirty="0" err="1"/>
              <a:t>biosgna</a:t>
            </a:r>
            <a:r>
              <a:rPr lang="it-IT" sz="2400" dirty="0"/>
              <a:t> </a:t>
            </a:r>
          </a:p>
          <a:p>
            <a:r>
              <a:rPr lang="it-IT" sz="2400" dirty="0"/>
              <a:t>verificare che sia soddisfatto:</a:t>
            </a:r>
          </a:p>
        </p:txBody>
      </p:sp>
      <p:graphicFrame>
        <p:nvGraphicFramePr>
          <p:cNvPr id="12" name="Oggetto 11">
            <a:extLst>
              <a:ext uri="{FF2B5EF4-FFF2-40B4-BE49-F238E27FC236}">
                <a16:creationId xmlns:a16="http://schemas.microsoft.com/office/drawing/2014/main" id="{1C1C7B2D-DB62-44AD-BFCE-714A8B452B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1152666"/>
              </p:ext>
            </p:extLst>
          </p:nvPr>
        </p:nvGraphicFramePr>
        <p:xfrm>
          <a:off x="3529462" y="1961958"/>
          <a:ext cx="1411288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0" name="Equation" r:id="rId3" imgW="533160" imgH="228600" progId="Equation.DSMT4">
                  <p:embed/>
                </p:oleObj>
              </mc:Choice>
              <mc:Fallback>
                <p:oleObj name="Equation" r:id="rId3" imgW="533160" imgH="228600" progId="Equation.DSMT4">
                  <p:embed/>
                  <p:pic>
                    <p:nvPicPr>
                      <p:cNvPr id="12" name="Oggetto 11">
                        <a:extLst>
                          <a:ext uri="{FF2B5EF4-FFF2-40B4-BE49-F238E27FC236}">
                            <a16:creationId xmlns:a16="http://schemas.microsoft.com/office/drawing/2014/main" id="{A120DA11-C4E8-4EC6-AE76-3185A5E6AD4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29462" y="1961958"/>
                        <a:ext cx="1411288" cy="603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2AFC06C4-C511-45C1-9A4E-7A5C0D15536B}"/>
              </a:ext>
            </a:extLst>
          </p:cNvPr>
          <p:cNvSpPr txBox="1"/>
          <p:nvPr/>
        </p:nvSpPr>
        <p:spPr>
          <a:xfrm>
            <a:off x="393690" y="2660183"/>
            <a:ext cx="570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err="1"/>
              <a:t>f</a:t>
            </a:r>
            <a:r>
              <a:rPr lang="it-IT" sz="2400" baseline="-25000" dirty="0" err="1"/>
              <a:t>adm</a:t>
            </a:r>
            <a:r>
              <a:rPr lang="it-IT" sz="2400" dirty="0"/>
              <a:t> è il valore della tensione ammissibile.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DCEDE91-77E8-4BA2-A530-E50388E095C1}"/>
              </a:ext>
            </a:extLst>
          </p:cNvPr>
          <p:cNvSpPr txBox="1"/>
          <p:nvPr/>
        </p:nvSpPr>
        <p:spPr>
          <a:xfrm>
            <a:off x="393690" y="3136592"/>
            <a:ext cx="8240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Il DM 96 non fa specifico riferimento al metodo delle tensioni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6A22694-333E-49B5-B15B-FC941E5DB2F0}"/>
              </a:ext>
            </a:extLst>
          </p:cNvPr>
          <p:cNvSpPr txBox="1"/>
          <p:nvPr/>
        </p:nvSpPr>
        <p:spPr>
          <a:xfrm>
            <a:off x="393689" y="3598257"/>
            <a:ext cx="77703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Invece fa riferimento al precedente DM 92 e il </a:t>
            </a:r>
            <a:r>
              <a:rPr lang="it-IT" sz="2400" dirty="0" err="1"/>
              <a:t>cricolare</a:t>
            </a:r>
            <a:r>
              <a:rPr lang="it-IT" sz="2400" dirty="0"/>
              <a:t> 93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CDCF5259-BA17-4D1B-895D-653CBB26E877}"/>
              </a:ext>
            </a:extLst>
          </p:cNvPr>
          <p:cNvSpPr txBox="1"/>
          <p:nvPr/>
        </p:nvSpPr>
        <p:spPr>
          <a:xfrm>
            <a:off x="267082" y="4290754"/>
            <a:ext cx="7624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combinazioni di carico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ECB6070D-B978-4069-8691-B0819FA2F829}"/>
              </a:ext>
            </a:extLst>
          </p:cNvPr>
          <p:cNvSpPr txBox="1"/>
          <p:nvPr/>
        </p:nvSpPr>
        <p:spPr>
          <a:xfrm>
            <a:off x="446787" y="4955497"/>
            <a:ext cx="8281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Combinazione di carico I: che cumula in modo più sfavorevole </a:t>
            </a:r>
          </a:p>
          <a:p>
            <a:pPr defTabSz="365125"/>
            <a:r>
              <a:rPr lang="it-IT" sz="2400" dirty="0"/>
              <a:t>	le azioni permanenti ed accidentali (compresi eventuali effetti</a:t>
            </a:r>
          </a:p>
          <a:p>
            <a:pPr defTabSz="365125"/>
            <a:r>
              <a:rPr lang="it-IT" sz="2400" dirty="0"/>
              <a:t>	dinamici) ad eccezione del vento e degli coattivi sfavorevoli </a:t>
            </a:r>
          </a:p>
        </p:txBody>
      </p:sp>
    </p:spTree>
    <p:extLst>
      <p:ext uri="{BB962C8B-B14F-4D97-AF65-F5344CB8AC3E}">
        <p14:creationId xmlns:p14="http://schemas.microsoft.com/office/powerpoint/2010/main" val="30847290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22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delle tensioni ammissibili</a:t>
            </a:r>
          </a:p>
          <a:p>
            <a:r>
              <a:rPr lang="it-IT" dirty="0"/>
              <a:t> 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ECB6070D-B978-4069-8691-B0819FA2F829}"/>
              </a:ext>
            </a:extLst>
          </p:cNvPr>
          <p:cNvSpPr txBox="1"/>
          <p:nvPr/>
        </p:nvSpPr>
        <p:spPr>
          <a:xfrm>
            <a:off x="124083" y="3672797"/>
            <a:ext cx="89152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La tensione ammissibile a tensione e compressione </a:t>
            </a:r>
            <a:r>
              <a:rPr lang="it-IT" sz="2400" dirty="0" err="1">
                <a:latin typeface="Symbol" panose="05050102010706020507" pitchFamily="18" charset="2"/>
              </a:rPr>
              <a:t>s</a:t>
            </a:r>
            <a:r>
              <a:rPr lang="it-IT" sz="2400" baseline="-25000" dirty="0" err="1"/>
              <a:t>adm</a:t>
            </a:r>
            <a:r>
              <a:rPr lang="it-IT" sz="2400" dirty="0"/>
              <a:t>  e la </a:t>
            </a:r>
          </a:p>
          <a:p>
            <a:pPr defTabSz="365125"/>
            <a:r>
              <a:rPr lang="it-IT" sz="2400" dirty="0"/>
              <a:t>	tensione tangenziale ammissibile </a:t>
            </a:r>
            <a:r>
              <a:rPr lang="it-IT" sz="2400" dirty="0" err="1">
                <a:latin typeface="Symbol" panose="05050102010706020507" pitchFamily="18" charset="2"/>
              </a:rPr>
              <a:t>t</a:t>
            </a:r>
            <a:r>
              <a:rPr lang="it-IT" sz="2400" baseline="-25000" dirty="0" err="1"/>
              <a:t>adm</a:t>
            </a:r>
            <a:r>
              <a:rPr lang="it-IT" sz="2400" dirty="0"/>
              <a:t> si riferiscono alla condizione </a:t>
            </a:r>
          </a:p>
          <a:p>
            <a:pPr defTabSz="365125"/>
            <a:r>
              <a:rPr lang="it-IT" sz="2400" dirty="0"/>
              <a:t>	di carico I.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516CE71E-E8AC-488B-AD59-CA2DC944581D}"/>
              </a:ext>
            </a:extLst>
          </p:cNvPr>
          <p:cNvSpPr txBox="1"/>
          <p:nvPr/>
        </p:nvSpPr>
        <p:spPr>
          <a:xfrm>
            <a:off x="159015" y="786130"/>
            <a:ext cx="88958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(temperature, cedimento vincoli). Si devono includere nella </a:t>
            </a:r>
          </a:p>
          <a:p>
            <a:pPr defTabSz="365125"/>
            <a:r>
              <a:rPr lang="it-IT" sz="2400" dirty="0"/>
              <a:t>	condizione di carico I, gli effetti statici e dinamici del vento qualora </a:t>
            </a:r>
          </a:p>
          <a:p>
            <a:pPr defTabSz="365125"/>
            <a:r>
              <a:rPr lang="it-IT" sz="2400" dirty="0"/>
              <a:t>	le tensioni da essi provocati siano maggiore di quelle causate da </a:t>
            </a:r>
          </a:p>
          <a:p>
            <a:pPr defTabSz="365125"/>
            <a:r>
              <a:rPr lang="it-IT" sz="2400" dirty="0"/>
              <a:t>	carichi permanenti ed eccezionali. 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AF698D62-631F-4C54-B06B-435C9B5F7CAD}"/>
              </a:ext>
            </a:extLst>
          </p:cNvPr>
          <p:cNvSpPr txBox="1"/>
          <p:nvPr/>
        </p:nvSpPr>
        <p:spPr>
          <a:xfrm>
            <a:off x="159015" y="2349648"/>
            <a:ext cx="91428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Condizione di carico II: che cumula nel modo più sfavorevole i carichi </a:t>
            </a:r>
          </a:p>
          <a:p>
            <a:pPr defTabSz="365125"/>
            <a:r>
              <a:rPr lang="it-IT" sz="2400" dirty="0"/>
              <a:t>	permanenti ed accidentali (vento incluso)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23138C82-B10C-4E71-8383-F3535EF3FF96}"/>
              </a:ext>
            </a:extLst>
          </p:cNvPr>
          <p:cNvSpPr txBox="1"/>
          <p:nvPr/>
        </p:nvSpPr>
        <p:spPr>
          <a:xfrm>
            <a:off x="139587" y="3232954"/>
            <a:ext cx="80205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Sono obbligatorie le verifiche per ambedue le combinazioni.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5E942DBC-1C87-4864-B418-EF24BD4717EA}"/>
              </a:ext>
            </a:extLst>
          </p:cNvPr>
          <p:cNvSpPr txBox="1"/>
          <p:nvPr/>
        </p:nvSpPr>
        <p:spPr>
          <a:xfrm>
            <a:off x="104656" y="4859712"/>
            <a:ext cx="92794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Le tensioni ammissibili per la condizione di carico II sono da assumere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Pari a 1.125</a:t>
            </a:r>
            <a:r>
              <a:rPr lang="it-IT" sz="2400" dirty="0">
                <a:latin typeface="Symbol" panose="05050102010706020507" pitchFamily="18" charset="2"/>
              </a:rPr>
              <a:t>s</a:t>
            </a:r>
            <a:r>
              <a:rPr lang="it-IT" sz="2400" baseline="-25000" dirty="0"/>
              <a:t>adm</a:t>
            </a:r>
            <a:r>
              <a:rPr lang="it-IT" sz="2400" dirty="0"/>
              <a:t>  e 1.125</a:t>
            </a:r>
            <a:r>
              <a:rPr lang="it-IT" sz="2400" dirty="0">
                <a:latin typeface="Symbol" panose="05050102010706020507" pitchFamily="18" charset="2"/>
              </a:rPr>
              <a:t>t</a:t>
            </a:r>
            <a:r>
              <a:rPr lang="it-IT" sz="2400" baseline="-25000" dirty="0"/>
              <a:t>adm</a:t>
            </a:r>
            <a:r>
              <a:rPr lang="it-IT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45357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23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delle tensioni ammissibili</a:t>
            </a:r>
          </a:p>
          <a:p>
            <a:r>
              <a:rPr lang="it-IT" dirty="0"/>
              <a:t> 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104656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Tabella presa dal libro di testo Ballio e Bernuzzi 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23138C82-B10C-4E71-8383-F3535EF3FF96}"/>
              </a:ext>
            </a:extLst>
          </p:cNvPr>
          <p:cNvSpPr txBox="1"/>
          <p:nvPr/>
        </p:nvSpPr>
        <p:spPr>
          <a:xfrm>
            <a:off x="-49327" y="3168782"/>
            <a:ext cx="91684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Sono obbligatorie le verifiche per I valori delle tensioni ammissibili</a:t>
            </a:r>
          </a:p>
          <a:p>
            <a:pPr defTabSz="365125"/>
            <a:r>
              <a:rPr lang="it-IT" sz="2400" dirty="0"/>
              <a:t>	in termini di tensioni normali e tangenziali sono riportati nella tabella</a:t>
            </a:r>
          </a:p>
          <a:p>
            <a:pPr defTabSz="365125"/>
            <a:r>
              <a:rPr lang="it-IT" sz="2400" dirty="0"/>
              <a:t>	(t spessore in mm).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5E942DBC-1C87-4864-B418-EF24BD4717EA}"/>
              </a:ext>
            </a:extLst>
          </p:cNvPr>
          <p:cNvSpPr txBox="1"/>
          <p:nvPr/>
        </p:nvSpPr>
        <p:spPr>
          <a:xfrm>
            <a:off x="-49327" y="4478600"/>
            <a:ext cx="6732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La </a:t>
            </a:r>
            <a:r>
              <a:rPr lang="it-IT" sz="2400" dirty="0" err="1">
                <a:latin typeface="Symbol" panose="05050102010706020507" pitchFamily="18" charset="2"/>
              </a:rPr>
              <a:t>t</a:t>
            </a:r>
            <a:r>
              <a:rPr lang="it-IT" sz="2400" baseline="-25000" dirty="0" err="1"/>
              <a:t>adm</a:t>
            </a:r>
            <a:r>
              <a:rPr lang="it-IT" sz="2400" dirty="0"/>
              <a:t> è legata alla </a:t>
            </a:r>
            <a:r>
              <a:rPr lang="it-IT" sz="2400" dirty="0" err="1">
                <a:latin typeface="Symbol" panose="05050102010706020507" pitchFamily="18" charset="2"/>
              </a:rPr>
              <a:t>s</a:t>
            </a:r>
            <a:r>
              <a:rPr lang="it-IT" sz="2400" baseline="-25000" dirty="0" err="1"/>
              <a:t>adm</a:t>
            </a:r>
            <a:r>
              <a:rPr lang="it-IT" sz="2400" dirty="0"/>
              <a:t> dalla seguente relazione:</a:t>
            </a:r>
          </a:p>
        </p:txBody>
      </p:sp>
      <p:pic>
        <p:nvPicPr>
          <p:cNvPr id="6" name="Immagine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E6680986-4BB6-49BB-9B54-60EEF2C2F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56" y="1199532"/>
            <a:ext cx="7849687" cy="1808803"/>
          </a:xfrm>
          <a:prstGeom prst="rect">
            <a:avLst/>
          </a:prstGeom>
        </p:spPr>
      </p:pic>
      <p:graphicFrame>
        <p:nvGraphicFramePr>
          <p:cNvPr id="14" name="Oggetto 13">
            <a:extLst>
              <a:ext uri="{FF2B5EF4-FFF2-40B4-BE49-F238E27FC236}">
                <a16:creationId xmlns:a16="http://schemas.microsoft.com/office/drawing/2014/main" id="{00AC20B3-83E7-469B-9ACD-343FB815BB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1171185"/>
              </p:ext>
            </p:extLst>
          </p:nvPr>
        </p:nvGraphicFramePr>
        <p:xfrm>
          <a:off x="3644900" y="5068888"/>
          <a:ext cx="1541463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0" name="Equation" r:id="rId4" imgW="723600" imgH="419040" progId="Equation.DSMT4">
                  <p:embed/>
                </p:oleObj>
              </mc:Choice>
              <mc:Fallback>
                <p:oleObj name="Equation" r:id="rId4" imgW="723600" imgH="419040" progId="Equation.DSMT4">
                  <p:embed/>
                  <p:pic>
                    <p:nvPicPr>
                      <p:cNvPr id="12" name="Oggetto 11">
                        <a:extLst>
                          <a:ext uri="{FF2B5EF4-FFF2-40B4-BE49-F238E27FC236}">
                            <a16:creationId xmlns:a16="http://schemas.microsoft.com/office/drawing/2014/main" id="{1C1C7B2D-DB62-44AD-BFCE-714A8B452B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44900" y="5068888"/>
                        <a:ext cx="1541463" cy="890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4899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24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delle tensioni ammissibili</a:t>
            </a:r>
          </a:p>
          <a:p>
            <a:r>
              <a:rPr lang="it-IT" dirty="0"/>
              <a:t> 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23138C82-B10C-4E71-8383-F3535EF3FF96}"/>
              </a:ext>
            </a:extLst>
          </p:cNvPr>
          <p:cNvSpPr txBox="1"/>
          <p:nvPr/>
        </p:nvSpPr>
        <p:spPr>
          <a:xfrm>
            <a:off x="-24472" y="972179"/>
            <a:ext cx="7582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Nel caso delle tensioni </a:t>
            </a:r>
            <a:r>
              <a:rPr lang="it-IT" sz="2400" dirty="0" err="1"/>
              <a:t>pluriassiali</a:t>
            </a:r>
            <a:r>
              <a:rPr lang="it-IT" sz="2400" dirty="0"/>
              <a:t> deve essere verificato: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5E942DBC-1C87-4864-B418-EF24BD4717EA}"/>
              </a:ext>
            </a:extLst>
          </p:cNvPr>
          <p:cNvSpPr txBox="1"/>
          <p:nvPr/>
        </p:nvSpPr>
        <p:spPr>
          <a:xfrm>
            <a:off x="0" y="2581857"/>
            <a:ext cx="9376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In cui </a:t>
            </a:r>
            <a:r>
              <a:rPr lang="it-IT" sz="2400" dirty="0" err="1">
                <a:latin typeface="Symbol" panose="05050102010706020507" pitchFamily="18" charset="2"/>
              </a:rPr>
              <a:t>s</a:t>
            </a:r>
            <a:r>
              <a:rPr lang="it-IT" sz="2400" baseline="-25000" dirty="0" err="1"/>
              <a:t>x</a:t>
            </a:r>
            <a:r>
              <a:rPr lang="it-IT" sz="2400" dirty="0"/>
              <a:t> e </a:t>
            </a:r>
            <a:r>
              <a:rPr lang="it-IT" sz="2400" dirty="0" err="1">
                <a:latin typeface="Symbol" panose="05050102010706020507" pitchFamily="18" charset="2"/>
              </a:rPr>
              <a:t>s</a:t>
            </a:r>
            <a:r>
              <a:rPr lang="it-IT" sz="2400" baseline="-25000" dirty="0" err="1"/>
              <a:t>y</a:t>
            </a:r>
            <a:r>
              <a:rPr lang="it-IT" sz="2400" dirty="0"/>
              <a:t> rappresentano le tensioni normali e </a:t>
            </a:r>
            <a:r>
              <a:rPr lang="it-IT" sz="2400" dirty="0" err="1">
                <a:latin typeface="Symbol" panose="05050102010706020507" pitchFamily="18" charset="2"/>
              </a:rPr>
              <a:t>t</a:t>
            </a:r>
            <a:r>
              <a:rPr lang="it-IT" sz="2400" baseline="-25000" dirty="0" err="1"/>
              <a:t>xy</a:t>
            </a:r>
            <a:r>
              <a:rPr lang="it-IT" sz="2400" dirty="0"/>
              <a:t> quelle tangenziali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nel riferimento generico.</a:t>
            </a:r>
          </a:p>
        </p:txBody>
      </p:sp>
      <p:graphicFrame>
        <p:nvGraphicFramePr>
          <p:cNvPr id="14" name="Oggetto 13">
            <a:extLst>
              <a:ext uri="{FF2B5EF4-FFF2-40B4-BE49-F238E27FC236}">
                <a16:creationId xmlns:a16="http://schemas.microsoft.com/office/drawing/2014/main" id="{00AC20B3-83E7-469B-9ACD-343FB815BB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384064"/>
              </p:ext>
            </p:extLst>
          </p:nvPr>
        </p:nvGraphicFramePr>
        <p:xfrm>
          <a:off x="1685925" y="1706508"/>
          <a:ext cx="4867275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10" name="Equation" r:id="rId3" imgW="2286000" imgH="304560" progId="Equation.DSMT4">
                  <p:embed/>
                </p:oleObj>
              </mc:Choice>
              <mc:Fallback>
                <p:oleObj name="Equation" r:id="rId3" imgW="2286000" imgH="304560" progId="Equation.DSMT4">
                  <p:embed/>
                  <p:pic>
                    <p:nvPicPr>
                      <p:cNvPr id="14" name="Oggetto 13">
                        <a:extLst>
                          <a:ext uri="{FF2B5EF4-FFF2-40B4-BE49-F238E27FC236}">
                            <a16:creationId xmlns:a16="http://schemas.microsoft.com/office/drawing/2014/main" id="{00AC20B3-83E7-469B-9ACD-343FB815BB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85925" y="1706508"/>
                        <a:ext cx="4867275" cy="64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B4A38A6-B038-4651-98CA-EFF90C1800F7}"/>
              </a:ext>
            </a:extLst>
          </p:cNvPr>
          <p:cNvSpPr txBox="1"/>
          <p:nvPr/>
        </p:nvSpPr>
        <p:spPr>
          <a:xfrm>
            <a:off x="0" y="3575916"/>
            <a:ext cx="93862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Se le sollecitazioni sono agenti nel piano principale bisogna controllare </a:t>
            </a:r>
          </a:p>
          <a:p>
            <a:pPr>
              <a:tabLst>
                <a:tab pos="363538" algn="l"/>
              </a:tabLst>
            </a:pPr>
            <a:r>
              <a:rPr lang="it-IT" sz="2400" dirty="0"/>
              <a:t>	che:</a:t>
            </a:r>
          </a:p>
        </p:txBody>
      </p:sp>
      <p:graphicFrame>
        <p:nvGraphicFramePr>
          <p:cNvPr id="12" name="Oggetto 11">
            <a:extLst>
              <a:ext uri="{FF2B5EF4-FFF2-40B4-BE49-F238E27FC236}">
                <a16:creationId xmlns:a16="http://schemas.microsoft.com/office/drawing/2014/main" id="{527F5543-0D95-46AD-BA3D-930F982D21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4973522"/>
              </p:ext>
            </p:extLst>
          </p:nvPr>
        </p:nvGraphicFramePr>
        <p:xfrm>
          <a:off x="2366963" y="4183254"/>
          <a:ext cx="402907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11" name="Equation" r:id="rId5" imgW="1892160" imgH="291960" progId="Equation.DSMT4">
                  <p:embed/>
                </p:oleObj>
              </mc:Choice>
              <mc:Fallback>
                <p:oleObj name="Equation" r:id="rId5" imgW="1892160" imgH="291960" progId="Equation.DSMT4">
                  <p:embed/>
                  <p:pic>
                    <p:nvPicPr>
                      <p:cNvPr id="14" name="Oggetto 13">
                        <a:extLst>
                          <a:ext uri="{FF2B5EF4-FFF2-40B4-BE49-F238E27FC236}">
                            <a16:creationId xmlns:a16="http://schemas.microsoft.com/office/drawing/2014/main" id="{00AC20B3-83E7-469B-9ACD-343FB815BB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66963" y="4183254"/>
                        <a:ext cx="4029075" cy="622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9E8673B-FB7D-44E5-90E5-00827BD374E4}"/>
              </a:ext>
            </a:extLst>
          </p:cNvPr>
          <p:cNvSpPr txBox="1"/>
          <p:nvPr/>
        </p:nvSpPr>
        <p:spPr>
          <a:xfrm>
            <a:off x="-7690" y="5012396"/>
            <a:ext cx="4841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>
                <a:latin typeface="Symbol" panose="05050102010706020507" pitchFamily="18" charset="2"/>
              </a:rPr>
              <a:t>s</a:t>
            </a:r>
            <a:r>
              <a:rPr lang="it-IT" sz="2400" baseline="-25000" dirty="0"/>
              <a:t>1</a:t>
            </a:r>
            <a:r>
              <a:rPr lang="it-IT" sz="2400" dirty="0"/>
              <a:t> e </a:t>
            </a:r>
            <a:r>
              <a:rPr lang="it-IT" sz="2400" dirty="0">
                <a:latin typeface="Symbol" panose="05050102010706020507" pitchFamily="18" charset="2"/>
              </a:rPr>
              <a:t>s</a:t>
            </a:r>
            <a:r>
              <a:rPr lang="it-IT" sz="2400" baseline="-25000" dirty="0"/>
              <a:t>2</a:t>
            </a:r>
            <a:r>
              <a:rPr lang="it-IT" sz="2400" dirty="0"/>
              <a:t> sono le tensioni principali.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FFB42A0F-9FFD-41B7-8AFD-3EF977AE15EC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22624949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25135" y="5962454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25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delle tensioni ammissibili</a:t>
            </a:r>
          </a:p>
          <a:p>
            <a:r>
              <a:rPr lang="it-IT" dirty="0"/>
              <a:t> 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104656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Tabella presa dal libro di testo Ballio e Bernuzzi 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23138C82-B10C-4E71-8383-F3535EF3FF96}"/>
              </a:ext>
            </a:extLst>
          </p:cNvPr>
          <p:cNvSpPr txBox="1"/>
          <p:nvPr/>
        </p:nvSpPr>
        <p:spPr>
          <a:xfrm>
            <a:off x="-24472" y="972179"/>
            <a:ext cx="91936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I valori delle tensioni ammissibili per i bulloni nel caso di stato </a:t>
            </a:r>
          </a:p>
          <a:p>
            <a:pPr defTabSz="363538"/>
            <a:r>
              <a:rPr lang="it-IT" sz="2400" dirty="0"/>
              <a:t>	tensionale di sola trazione o di solo taglio sono riportati nella tabella: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9E8673B-FB7D-44E5-90E5-00827BD374E4}"/>
              </a:ext>
            </a:extLst>
          </p:cNvPr>
          <p:cNvSpPr txBox="1"/>
          <p:nvPr/>
        </p:nvSpPr>
        <p:spPr>
          <a:xfrm>
            <a:off x="0" y="4339895"/>
            <a:ext cx="5389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err="1">
                <a:latin typeface="Symbol" panose="05050102010706020507" pitchFamily="18" charset="2"/>
              </a:rPr>
              <a:t>s</a:t>
            </a:r>
            <a:r>
              <a:rPr lang="it-IT" sz="2400" baseline="-25000" dirty="0" err="1"/>
              <a:t>b,adm</a:t>
            </a:r>
            <a:r>
              <a:rPr lang="it-IT" sz="2400" dirty="0"/>
              <a:t> e </a:t>
            </a:r>
            <a:r>
              <a:rPr lang="it-IT" sz="2400" dirty="0" err="1">
                <a:latin typeface="Symbol" panose="05050102010706020507" pitchFamily="18" charset="2"/>
              </a:rPr>
              <a:t>t</a:t>
            </a:r>
            <a:r>
              <a:rPr lang="it-IT" sz="2400" baseline="-25000" dirty="0" err="1"/>
              <a:t>b,adm</a:t>
            </a:r>
            <a:r>
              <a:rPr lang="it-IT" sz="2400" dirty="0"/>
              <a:t> sono i valori ammissibili.</a:t>
            </a:r>
          </a:p>
        </p:txBody>
      </p:sp>
      <p:pic>
        <p:nvPicPr>
          <p:cNvPr id="6" name="Immagine 5" descr="Immagine che contiene testo, ricevuta&#10;&#10;Descrizione generata automaticamente">
            <a:extLst>
              <a:ext uri="{FF2B5EF4-FFF2-40B4-BE49-F238E27FC236}">
                <a16:creationId xmlns:a16="http://schemas.microsoft.com/office/drawing/2014/main" id="{9760318E-4AE9-4963-9108-21F72FA96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529" y="1845604"/>
            <a:ext cx="5838762" cy="2666691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4DDEBEDF-9DE0-4BCF-B83F-72013728C808}"/>
              </a:ext>
            </a:extLst>
          </p:cNvPr>
          <p:cNvSpPr txBox="1"/>
          <p:nvPr/>
        </p:nvSpPr>
        <p:spPr>
          <a:xfrm>
            <a:off x="0" y="4933614"/>
            <a:ext cx="85855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Nel caso di combinazione di taglio e trazione sul bullone, si deve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verificare che:</a:t>
            </a:r>
          </a:p>
        </p:txBody>
      </p:sp>
      <p:graphicFrame>
        <p:nvGraphicFramePr>
          <p:cNvPr id="17" name="Oggetto 16">
            <a:extLst>
              <a:ext uri="{FF2B5EF4-FFF2-40B4-BE49-F238E27FC236}">
                <a16:creationId xmlns:a16="http://schemas.microsoft.com/office/drawing/2014/main" id="{0DCCFF7A-2C76-4D68-9A7D-0832A2B876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2461947"/>
              </p:ext>
            </p:extLst>
          </p:nvPr>
        </p:nvGraphicFramePr>
        <p:xfrm>
          <a:off x="3009900" y="5326063"/>
          <a:ext cx="3148013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0" name="Equation" r:id="rId4" imgW="1574640" imgH="291960" progId="Equation.DSMT4">
                  <p:embed/>
                </p:oleObj>
              </mc:Choice>
              <mc:Fallback>
                <p:oleObj name="Equation" r:id="rId4" imgW="1574640" imgH="291960" progId="Equation.DSMT4">
                  <p:embed/>
                  <p:pic>
                    <p:nvPicPr>
                      <p:cNvPr id="12" name="Oggetto 11">
                        <a:extLst>
                          <a:ext uri="{FF2B5EF4-FFF2-40B4-BE49-F238E27FC236}">
                            <a16:creationId xmlns:a16="http://schemas.microsoft.com/office/drawing/2014/main" id="{527F5543-0D95-46AD-BA3D-930F982D219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09900" y="5326063"/>
                        <a:ext cx="3148013" cy="58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70371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26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23138C82-B10C-4E71-8383-F3535EF3FF96}"/>
              </a:ext>
            </a:extLst>
          </p:cNvPr>
          <p:cNvSpPr txBox="1"/>
          <p:nvPr/>
        </p:nvSpPr>
        <p:spPr>
          <a:xfrm>
            <a:off x="-86359" y="758510"/>
            <a:ext cx="93167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La progettazione di strutture di acciaio nei riguardi degli stati limite </a:t>
            </a:r>
          </a:p>
          <a:p>
            <a:pPr defTabSz="365125"/>
            <a:r>
              <a:rPr lang="it-IT" sz="2400" dirty="0"/>
              <a:t>	deve essere effettuata con riferimento allo stato limite di servizio (SLS)</a:t>
            </a:r>
          </a:p>
          <a:p>
            <a:pPr defTabSz="365125"/>
            <a:r>
              <a:rPr lang="it-IT" sz="2400" dirty="0"/>
              <a:t>	sia agli stati limite ultimi (SLU).</a:t>
            </a:r>
          </a:p>
          <a:p>
            <a:r>
              <a:rPr lang="it-IT" sz="2400" dirty="0"/>
              <a:t>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9655C42E-E893-4231-88FD-81D1712C9392}"/>
              </a:ext>
            </a:extLst>
          </p:cNvPr>
          <p:cNvSpPr txBox="1"/>
          <p:nvPr/>
        </p:nvSpPr>
        <p:spPr>
          <a:xfrm>
            <a:off x="-86359" y="1890865"/>
            <a:ext cx="943232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/>
              <a:t>Esempi di SLS: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deformazioni in grado di compromettere la facciata della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struttura oppure causare danni agli elementi non-strutturali oppure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danni a rifiniture.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Vibrazioni che possono creare disaggio alle persone, danni all’edificio o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ai suoi contenuti.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63EC98DE-6A6A-4328-AE95-F31A0EA13C54}"/>
              </a:ext>
            </a:extLst>
          </p:cNvPr>
          <p:cNvSpPr txBox="1"/>
          <p:nvPr/>
        </p:nvSpPr>
        <p:spPr>
          <a:xfrm>
            <a:off x="-86359" y="4203096"/>
            <a:ext cx="93003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/>
              <a:t>Esempi di SLU: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Superamento dell’stato limite elastico dell’elemento strutturale.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Collasso per eccessiva deformazione della struttura o di una sua parte.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Collasso per la perdita di stabilità, oppure formazione meccanismo.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45EB84FD-EF21-415C-A2C6-9A451385AE6B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19081697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27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63EC98DE-6A6A-4328-AE95-F31A0EA13C54}"/>
              </a:ext>
            </a:extLst>
          </p:cNvPr>
          <p:cNvSpPr txBox="1"/>
          <p:nvPr/>
        </p:nvSpPr>
        <p:spPr>
          <a:xfrm>
            <a:off x="0" y="895146"/>
            <a:ext cx="88953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/>
              <a:t>Esempi di SLU: </a:t>
            </a:r>
            <a:endParaRPr lang="it-IT" sz="2400" dirty="0"/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Collasso per la perdita di stabilità, oppure formazione meccanismo.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Perdita di equilibrio della struttura o di una sua parte.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Rottura fragile alle basse temperatura.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63CAD561-23BE-4921-A8AD-BEF2E8FC6FEB}"/>
              </a:ext>
            </a:extLst>
          </p:cNvPr>
          <p:cNvSpPr txBox="1"/>
          <p:nvPr/>
        </p:nvSpPr>
        <p:spPr>
          <a:xfrm>
            <a:off x="0" y="2572161"/>
            <a:ext cx="8727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Come anticipato prima, il metodo semi-probabilistico verifica che:</a:t>
            </a:r>
          </a:p>
        </p:txBody>
      </p:sp>
      <p:graphicFrame>
        <p:nvGraphicFramePr>
          <p:cNvPr id="13" name="Oggetto 12">
            <a:extLst>
              <a:ext uri="{FF2B5EF4-FFF2-40B4-BE49-F238E27FC236}">
                <a16:creationId xmlns:a16="http://schemas.microsoft.com/office/drawing/2014/main" id="{549CF79E-669D-48E9-A936-19C8ED8EE5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4641746"/>
              </p:ext>
            </p:extLst>
          </p:nvPr>
        </p:nvGraphicFramePr>
        <p:xfrm>
          <a:off x="3938588" y="3170238"/>
          <a:ext cx="1016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6" name="Equation" r:id="rId3" imgW="507960" imgH="228600" progId="Equation.DSMT4">
                  <p:embed/>
                </p:oleObj>
              </mc:Choice>
              <mc:Fallback>
                <p:oleObj name="Equation" r:id="rId3" imgW="507960" imgH="228600" progId="Equation.DSMT4">
                  <p:embed/>
                  <p:pic>
                    <p:nvPicPr>
                      <p:cNvPr id="17" name="Oggetto 16">
                        <a:extLst>
                          <a:ext uri="{FF2B5EF4-FFF2-40B4-BE49-F238E27FC236}">
                            <a16:creationId xmlns:a16="http://schemas.microsoft.com/office/drawing/2014/main" id="{0DCCFF7A-2C76-4D68-9A7D-0832A2B876B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38588" y="3170238"/>
                        <a:ext cx="10160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C253BE9-F97D-4908-A327-E649854C890E}"/>
              </a:ext>
            </a:extLst>
          </p:cNvPr>
          <p:cNvSpPr txBox="1"/>
          <p:nvPr/>
        </p:nvSpPr>
        <p:spPr>
          <a:xfrm>
            <a:off x="-1" y="3682746"/>
            <a:ext cx="83751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 err="1"/>
              <a:t>F</a:t>
            </a:r>
            <a:r>
              <a:rPr lang="it-IT" sz="2400" baseline="-25000" dirty="0" err="1"/>
              <a:t>d</a:t>
            </a:r>
            <a:r>
              <a:rPr lang="it-IT" sz="2400" dirty="0"/>
              <a:t> rappresenta l’azione di calcolo e </a:t>
            </a:r>
            <a:r>
              <a:rPr lang="it-IT" sz="2400" dirty="0" err="1"/>
              <a:t>R</a:t>
            </a:r>
            <a:r>
              <a:rPr lang="it-IT" sz="2400" baseline="-25000" dirty="0" err="1"/>
              <a:t>d</a:t>
            </a:r>
            <a:r>
              <a:rPr lang="it-IT" sz="2400" dirty="0"/>
              <a:t> rappresenta di progetto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dell’elemento strutturale in esame.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B9E1F42-9867-4521-99BC-8939B33767D0}"/>
              </a:ext>
            </a:extLst>
          </p:cNvPr>
          <p:cNvSpPr txBox="1"/>
          <p:nvPr/>
        </p:nvSpPr>
        <p:spPr>
          <a:xfrm>
            <a:off x="0" y="4500549"/>
            <a:ext cx="89067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Il raggiungimento dello stato limite può avvenire dall’intervento di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Vari fattori di carattere aleatorio derivante dalle incertezze relative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ai seguenti fattori: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9987FBF6-0C42-436B-92A3-61C4318F4B04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2244483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28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63CAD561-23BE-4921-A8AD-BEF2E8FC6FEB}"/>
              </a:ext>
            </a:extLst>
          </p:cNvPr>
          <p:cNvSpPr txBox="1"/>
          <p:nvPr/>
        </p:nvSpPr>
        <p:spPr>
          <a:xfrm>
            <a:off x="104656" y="2967826"/>
            <a:ext cx="41331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Geometria della costruzione.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B9E1F42-9867-4521-99BC-8939B33767D0}"/>
              </a:ext>
            </a:extLst>
          </p:cNvPr>
          <p:cNvSpPr txBox="1"/>
          <p:nvPr/>
        </p:nvSpPr>
        <p:spPr>
          <a:xfrm>
            <a:off x="104656" y="1311397"/>
            <a:ext cx="8541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Resistenze dei materiali diverse dai valori assunti dal progettista. 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5B532EE9-477D-4EA2-BA9F-8299D72C940A}"/>
              </a:ext>
            </a:extLst>
          </p:cNvPr>
          <p:cNvSpPr txBox="1"/>
          <p:nvPr/>
        </p:nvSpPr>
        <p:spPr>
          <a:xfrm>
            <a:off x="104656" y="1863540"/>
            <a:ext cx="88570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Ai parametri che influisco sullo raggiungimento dello stato limite. 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E2294B52-36C6-48D3-9941-0F261C36C7E4}"/>
              </a:ext>
            </a:extLst>
          </p:cNvPr>
          <p:cNvSpPr txBox="1"/>
          <p:nvPr/>
        </p:nvSpPr>
        <p:spPr>
          <a:xfrm>
            <a:off x="104656" y="2415683"/>
            <a:ext cx="3178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Intensità delle azioni.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B88273B8-EFA7-4CB6-90FE-1A52AF557E8D}"/>
              </a:ext>
            </a:extLst>
          </p:cNvPr>
          <p:cNvSpPr txBox="1"/>
          <p:nvPr/>
        </p:nvSpPr>
        <p:spPr>
          <a:xfrm>
            <a:off x="82829" y="3519969"/>
            <a:ext cx="9366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dirty="0"/>
              <a:t>Qualsiasi divergenza tra i valori assunti dal progettista e quelli effettivi. </a:t>
            </a:r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DC98C112-E8A8-481F-B597-B4860F6FC272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15912834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29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B9E1F42-9867-4521-99BC-8939B33767D0}"/>
              </a:ext>
            </a:extLst>
          </p:cNvPr>
          <p:cNvSpPr txBox="1"/>
          <p:nvPr/>
        </p:nvSpPr>
        <p:spPr>
          <a:xfrm>
            <a:off x="82829" y="1521778"/>
            <a:ext cx="85023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Le combinazione dei carichi possono essere espressi in maniera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generica come: 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9E084E2-E23E-48E4-844B-5C57F6409D94}"/>
              </a:ext>
            </a:extLst>
          </p:cNvPr>
          <p:cNvSpPr txBox="1"/>
          <p:nvPr/>
        </p:nvSpPr>
        <p:spPr>
          <a:xfrm>
            <a:off x="104656" y="910819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combinazioni dei carichi</a:t>
            </a:r>
          </a:p>
          <a:p>
            <a:r>
              <a:rPr lang="it-IT" dirty="0"/>
              <a:t> </a:t>
            </a:r>
          </a:p>
        </p:txBody>
      </p:sp>
      <p:graphicFrame>
        <p:nvGraphicFramePr>
          <p:cNvPr id="14" name="Oggetto 13">
            <a:extLst>
              <a:ext uri="{FF2B5EF4-FFF2-40B4-BE49-F238E27FC236}">
                <a16:creationId xmlns:a16="http://schemas.microsoft.com/office/drawing/2014/main" id="{6C336F5A-35D4-40A4-AB12-45F277C676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7295363"/>
              </p:ext>
            </p:extLst>
          </p:nvPr>
        </p:nvGraphicFramePr>
        <p:xfrm>
          <a:off x="1755925" y="2479251"/>
          <a:ext cx="51562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6" name="Equation" r:id="rId3" imgW="2577960" imgH="431640" progId="Equation.DSMT4">
                  <p:embed/>
                </p:oleObj>
              </mc:Choice>
              <mc:Fallback>
                <p:oleObj name="Equation" r:id="rId3" imgW="2577960" imgH="431640" progId="Equation.DSMT4">
                  <p:embed/>
                  <p:pic>
                    <p:nvPicPr>
                      <p:cNvPr id="13" name="Oggetto 12">
                        <a:extLst>
                          <a:ext uri="{FF2B5EF4-FFF2-40B4-BE49-F238E27FC236}">
                            <a16:creationId xmlns:a16="http://schemas.microsoft.com/office/drawing/2014/main" id="{549CF79E-669D-48E9-A936-19C8ED8EE5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55925" y="2479251"/>
                        <a:ext cx="515620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D08D2513-9549-45B2-8FAC-EA1A8E4A3D36}"/>
              </a:ext>
            </a:extLst>
          </p:cNvPr>
          <p:cNvSpPr txBox="1"/>
          <p:nvPr/>
        </p:nvSpPr>
        <p:spPr>
          <a:xfrm>
            <a:off x="85582" y="3380494"/>
            <a:ext cx="32233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G: carichi permanenti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8811372F-50C1-405D-AFF3-2636C302E5F3}"/>
              </a:ext>
            </a:extLst>
          </p:cNvPr>
          <p:cNvSpPr txBox="1"/>
          <p:nvPr/>
        </p:nvSpPr>
        <p:spPr>
          <a:xfrm>
            <a:off x="104656" y="3881705"/>
            <a:ext cx="5496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P: eventuale azione di precompressione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BA5028F7-1EDC-424E-B0D8-75A8F1F7EECA}"/>
              </a:ext>
            </a:extLst>
          </p:cNvPr>
          <p:cNvSpPr txBox="1"/>
          <p:nvPr/>
        </p:nvSpPr>
        <p:spPr>
          <a:xfrm>
            <a:off x="118724" y="4411836"/>
            <a:ext cx="9098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Q: carichi variabili: Q1, carico variabile base (bisogna assumere volta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in volta ogni Q come carico di base Q1 ed il resto come Qi)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9DD20368-1568-4EA3-A0D0-B4E1F2CC91AE}"/>
              </a:ext>
            </a:extLst>
          </p:cNvPr>
          <p:cNvSpPr txBox="1"/>
          <p:nvPr/>
        </p:nvSpPr>
        <p:spPr>
          <a:xfrm>
            <a:off x="104656" y="5365861"/>
            <a:ext cx="4743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>
                <a:latin typeface="Symbol" panose="05050102010706020507" pitchFamily="18" charset="2"/>
              </a:rPr>
              <a:t>g</a:t>
            </a:r>
            <a:r>
              <a:rPr lang="it-IT" sz="2400" baseline="-25000" dirty="0"/>
              <a:t>g</a:t>
            </a:r>
            <a:r>
              <a:rPr lang="it-IT" sz="2400" dirty="0"/>
              <a:t>=1.3,  </a:t>
            </a: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p</a:t>
            </a:r>
            <a:r>
              <a:rPr lang="it-IT" sz="2400" dirty="0"/>
              <a:t>=0.90,  </a:t>
            </a: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q</a:t>
            </a:r>
            <a:r>
              <a:rPr lang="it-IT" sz="2400" dirty="0"/>
              <a:t>=1.50   (DM96)</a:t>
            </a:r>
          </a:p>
        </p:txBody>
      </p:sp>
      <p:sp>
        <p:nvSpPr>
          <p:cNvPr id="24" name="Rettangolo 23">
            <a:extLst>
              <a:ext uri="{FF2B5EF4-FFF2-40B4-BE49-F238E27FC236}">
                <a16:creationId xmlns:a16="http://schemas.microsoft.com/office/drawing/2014/main" id="{280C9FF3-18D1-434E-B913-EFADE69C7187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17472350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30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B9E1F42-9867-4521-99BC-8939B33767D0}"/>
              </a:ext>
            </a:extLst>
          </p:cNvPr>
          <p:cNvSpPr txBox="1"/>
          <p:nvPr/>
        </p:nvSpPr>
        <p:spPr>
          <a:xfrm>
            <a:off x="82829" y="1521778"/>
            <a:ext cx="76367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Per le azioni </a:t>
            </a:r>
            <a:r>
              <a:rPr lang="it-IT" sz="2400"/>
              <a:t>eccezionali (urti</a:t>
            </a:r>
            <a:r>
              <a:rPr lang="it-IT" sz="2400" dirty="0"/>
              <a:t>, uragani, esplosioni) si può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considerare anche il seguente combinazione: 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9E084E2-E23E-48E4-844B-5C57F6409D94}"/>
              </a:ext>
            </a:extLst>
          </p:cNvPr>
          <p:cNvSpPr txBox="1"/>
          <p:nvPr/>
        </p:nvSpPr>
        <p:spPr>
          <a:xfrm>
            <a:off x="104656" y="910819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combinazioni dei carichi</a:t>
            </a:r>
          </a:p>
          <a:p>
            <a:r>
              <a:rPr lang="it-IT" dirty="0"/>
              <a:t> </a:t>
            </a:r>
          </a:p>
        </p:txBody>
      </p:sp>
      <p:graphicFrame>
        <p:nvGraphicFramePr>
          <p:cNvPr id="14" name="Oggetto 13">
            <a:extLst>
              <a:ext uri="{FF2B5EF4-FFF2-40B4-BE49-F238E27FC236}">
                <a16:creationId xmlns:a16="http://schemas.microsoft.com/office/drawing/2014/main" id="{6C336F5A-35D4-40A4-AB12-45F277C676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5156096"/>
              </p:ext>
            </p:extLst>
          </p:nvPr>
        </p:nvGraphicFramePr>
        <p:xfrm>
          <a:off x="2987675" y="2682875"/>
          <a:ext cx="2692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3" imgW="1346040" imgH="228600" progId="Equation.DSMT4">
                  <p:embed/>
                </p:oleObj>
              </mc:Choice>
              <mc:Fallback>
                <p:oleObj name="Equation" r:id="rId3" imgW="1346040" imgH="228600" progId="Equation.DSMT4">
                  <p:embed/>
                  <p:pic>
                    <p:nvPicPr>
                      <p:cNvPr id="14" name="Oggetto 13">
                        <a:extLst>
                          <a:ext uri="{FF2B5EF4-FFF2-40B4-BE49-F238E27FC236}">
                            <a16:creationId xmlns:a16="http://schemas.microsoft.com/office/drawing/2014/main" id="{6C336F5A-35D4-40A4-AB12-45F277C676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87675" y="2682875"/>
                        <a:ext cx="26924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BA5028F7-1EDC-424E-B0D8-75A8F1F7EECA}"/>
              </a:ext>
            </a:extLst>
          </p:cNvPr>
          <p:cNvSpPr txBox="1"/>
          <p:nvPr/>
        </p:nvSpPr>
        <p:spPr>
          <a:xfrm>
            <a:off x="298843" y="3297718"/>
            <a:ext cx="89020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 err="1"/>
              <a:t>Q</a:t>
            </a:r>
            <a:r>
              <a:rPr lang="it-IT" sz="2400" baseline="-25000" dirty="0" err="1"/>
              <a:t>dk</a:t>
            </a:r>
            <a:r>
              <a:rPr lang="it-IT" sz="2400" dirty="0"/>
              <a:t>: Frazione di carico variabile caratteristico avente una durata di </a:t>
            </a:r>
          </a:p>
          <a:p>
            <a:pPr>
              <a:tabLst>
                <a:tab pos="365125" algn="l"/>
              </a:tabLst>
            </a:pPr>
            <a:r>
              <a:rPr lang="it-IT" sz="2400" dirty="0"/>
              <a:t>	applicazione superiore a 30 gg all’anno.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9DD20368-1568-4EA3-A0D0-B4E1F2CC91AE}"/>
              </a:ext>
            </a:extLst>
          </p:cNvPr>
          <p:cNvSpPr txBox="1"/>
          <p:nvPr/>
        </p:nvSpPr>
        <p:spPr>
          <a:xfrm>
            <a:off x="298843" y="4862702"/>
            <a:ext cx="17861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>
                <a:latin typeface="Symbol" panose="05050102010706020507" pitchFamily="18" charset="2"/>
              </a:rPr>
              <a:t>1&lt; </a:t>
            </a:r>
            <a:r>
              <a:rPr lang="it-IT" sz="2400" dirty="0" err="1">
                <a:latin typeface="Symbol" panose="05050102010706020507" pitchFamily="18" charset="2"/>
              </a:rPr>
              <a:t>g</a:t>
            </a:r>
            <a:r>
              <a:rPr lang="it-IT" sz="2400" baseline="-25000" dirty="0" err="1"/>
              <a:t>ex</a:t>
            </a:r>
            <a:r>
              <a:rPr lang="it-IT" sz="2400" dirty="0"/>
              <a:t>&lt;1.5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8E5E3F29-9A95-492F-9CAF-A628B06890A6}"/>
              </a:ext>
            </a:extLst>
          </p:cNvPr>
          <p:cNvSpPr txBox="1"/>
          <p:nvPr/>
        </p:nvSpPr>
        <p:spPr>
          <a:xfrm>
            <a:off x="298843" y="4239895"/>
            <a:ext cx="7892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 err="1"/>
              <a:t>Q</a:t>
            </a:r>
            <a:r>
              <a:rPr lang="it-IT" sz="2400" baseline="-25000" dirty="0" err="1"/>
              <a:t>ex</a:t>
            </a:r>
            <a:r>
              <a:rPr lang="it-IT" sz="2400" dirty="0"/>
              <a:t>: Il valore nominale dell’azione eccezionale considerata.</a:t>
            </a:r>
          </a:p>
        </p:txBody>
      </p:sp>
      <p:sp>
        <p:nvSpPr>
          <p:cNvPr id="17" name="Rettangolo 16">
            <a:extLst>
              <a:ext uri="{FF2B5EF4-FFF2-40B4-BE49-F238E27FC236}">
                <a16:creationId xmlns:a16="http://schemas.microsoft.com/office/drawing/2014/main" id="{EE913BCA-0941-4E14-9572-24D3C391982C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10791371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31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B9E1F42-9867-4521-99BC-8939B33767D0}"/>
              </a:ext>
            </a:extLst>
          </p:cNvPr>
          <p:cNvSpPr txBox="1"/>
          <p:nvPr/>
        </p:nvSpPr>
        <p:spPr>
          <a:xfrm>
            <a:off x="82829" y="1521778"/>
            <a:ext cx="3030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Combinazione rara: 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9E084E2-E23E-48E4-844B-5C57F6409D94}"/>
              </a:ext>
            </a:extLst>
          </p:cNvPr>
          <p:cNvSpPr txBox="1"/>
          <p:nvPr/>
        </p:nvSpPr>
        <p:spPr>
          <a:xfrm>
            <a:off x="61836" y="820466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combinazioni dei carichi per lo stato limite di servizio</a:t>
            </a:r>
          </a:p>
          <a:p>
            <a:r>
              <a:rPr lang="it-IT" dirty="0"/>
              <a:t> </a:t>
            </a:r>
          </a:p>
        </p:txBody>
      </p:sp>
      <p:graphicFrame>
        <p:nvGraphicFramePr>
          <p:cNvPr id="14" name="Oggetto 13">
            <a:extLst>
              <a:ext uri="{FF2B5EF4-FFF2-40B4-BE49-F238E27FC236}">
                <a16:creationId xmlns:a16="http://schemas.microsoft.com/office/drawing/2014/main" id="{6C336F5A-35D4-40A4-AB12-45F277C676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7554893"/>
              </p:ext>
            </p:extLst>
          </p:nvPr>
        </p:nvGraphicFramePr>
        <p:xfrm>
          <a:off x="2416175" y="1852613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7" name="Equation" r:id="rId3" imgW="1828800" imgH="431640" progId="Equation.DSMT4">
                  <p:embed/>
                </p:oleObj>
              </mc:Choice>
              <mc:Fallback>
                <p:oleObj name="Equation" r:id="rId3" imgW="1828800" imgH="431640" progId="Equation.DSMT4">
                  <p:embed/>
                  <p:pic>
                    <p:nvPicPr>
                      <p:cNvPr id="14" name="Oggetto 13">
                        <a:extLst>
                          <a:ext uri="{FF2B5EF4-FFF2-40B4-BE49-F238E27FC236}">
                            <a16:creationId xmlns:a16="http://schemas.microsoft.com/office/drawing/2014/main" id="{6C336F5A-35D4-40A4-AB12-45F277C676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175" y="1852613"/>
                        <a:ext cx="365760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EB0B5E98-CB5E-4733-90A4-66EBA3DF3996}"/>
              </a:ext>
            </a:extLst>
          </p:cNvPr>
          <p:cNvSpPr txBox="1"/>
          <p:nvPr/>
        </p:nvSpPr>
        <p:spPr>
          <a:xfrm>
            <a:off x="108778" y="2628314"/>
            <a:ext cx="3774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Combinazione frequente: </a:t>
            </a:r>
          </a:p>
        </p:txBody>
      </p:sp>
      <p:graphicFrame>
        <p:nvGraphicFramePr>
          <p:cNvPr id="18" name="Oggetto 17">
            <a:extLst>
              <a:ext uri="{FF2B5EF4-FFF2-40B4-BE49-F238E27FC236}">
                <a16:creationId xmlns:a16="http://schemas.microsoft.com/office/drawing/2014/main" id="{279A6D0F-11E2-4D2B-A766-51152A5EC2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5708512"/>
              </p:ext>
            </p:extLst>
          </p:nvPr>
        </p:nvGraphicFramePr>
        <p:xfrm>
          <a:off x="2248337" y="3133725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8" name="Equation" r:id="rId5" imgW="2031840" imgH="431640" progId="Equation.DSMT4">
                  <p:embed/>
                </p:oleObj>
              </mc:Choice>
              <mc:Fallback>
                <p:oleObj name="Equation" r:id="rId5" imgW="2031840" imgH="431640" progId="Equation.DSMT4">
                  <p:embed/>
                  <p:pic>
                    <p:nvPicPr>
                      <p:cNvPr id="14" name="Oggetto 13">
                        <a:extLst>
                          <a:ext uri="{FF2B5EF4-FFF2-40B4-BE49-F238E27FC236}">
                            <a16:creationId xmlns:a16="http://schemas.microsoft.com/office/drawing/2014/main" id="{6C336F5A-35D4-40A4-AB12-45F277C676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48337" y="3133725"/>
                        <a:ext cx="406400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EBB23BA4-31D5-43CC-B8CB-DD4A4ACD648F}"/>
              </a:ext>
            </a:extLst>
          </p:cNvPr>
          <p:cNvSpPr txBox="1"/>
          <p:nvPr/>
        </p:nvSpPr>
        <p:spPr>
          <a:xfrm>
            <a:off x="130597" y="3929554"/>
            <a:ext cx="4807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365125" algn="l"/>
              </a:tabLst>
            </a:pPr>
            <a:r>
              <a:rPr lang="it-IT" sz="2400" dirty="0"/>
              <a:t>Combinazione quasi permanente: </a:t>
            </a:r>
          </a:p>
        </p:txBody>
      </p:sp>
      <p:graphicFrame>
        <p:nvGraphicFramePr>
          <p:cNvPr id="20" name="Oggetto 19">
            <a:extLst>
              <a:ext uri="{FF2B5EF4-FFF2-40B4-BE49-F238E27FC236}">
                <a16:creationId xmlns:a16="http://schemas.microsoft.com/office/drawing/2014/main" id="{ACA1EC5E-EED6-4183-BFBC-24768851CD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3657113"/>
              </p:ext>
            </p:extLst>
          </p:nvPr>
        </p:nvGraphicFramePr>
        <p:xfrm>
          <a:off x="2781300" y="4551363"/>
          <a:ext cx="29972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9" name="Equation" r:id="rId7" imgW="1498320" imgH="431640" progId="Equation.DSMT4">
                  <p:embed/>
                </p:oleObj>
              </mc:Choice>
              <mc:Fallback>
                <p:oleObj name="Equation" r:id="rId7" imgW="1498320" imgH="431640" progId="Equation.DSMT4">
                  <p:embed/>
                  <p:pic>
                    <p:nvPicPr>
                      <p:cNvPr id="18" name="Oggetto 17">
                        <a:extLst>
                          <a:ext uri="{FF2B5EF4-FFF2-40B4-BE49-F238E27FC236}">
                            <a16:creationId xmlns:a16="http://schemas.microsoft.com/office/drawing/2014/main" id="{279A6D0F-11E2-4D2B-A766-51152A5EC2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81300" y="4551363"/>
                        <a:ext cx="299720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ttangolo 23">
            <a:extLst>
              <a:ext uri="{FF2B5EF4-FFF2-40B4-BE49-F238E27FC236}">
                <a16:creationId xmlns:a16="http://schemas.microsoft.com/office/drawing/2014/main" id="{2ABB53ED-0806-46D1-A765-90BA697EB058}"/>
              </a:ext>
            </a:extLst>
          </p:cNvPr>
          <p:cNvSpPr/>
          <p:nvPr/>
        </p:nvSpPr>
        <p:spPr>
          <a:xfrm>
            <a:off x="0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Corso Gestione e Manutenzione delle Strutture</a:t>
            </a:r>
          </a:p>
        </p:txBody>
      </p:sp>
    </p:spTree>
    <p:extLst>
      <p:ext uri="{BB962C8B-B14F-4D97-AF65-F5344CB8AC3E}">
        <p14:creationId xmlns:p14="http://schemas.microsoft.com/office/powerpoint/2010/main" val="36073646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321919A-32A1-4110-BB88-51716815C228}"/>
              </a:ext>
            </a:extLst>
          </p:cNvPr>
          <p:cNvSpPr/>
          <p:nvPr/>
        </p:nvSpPr>
        <p:spPr>
          <a:xfrm>
            <a:off x="0" y="0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6603FD32-8567-46E7-B9DE-7976036E78BE}"/>
              </a:ext>
            </a:extLst>
          </p:cNvPr>
          <p:cNvSpPr/>
          <p:nvPr/>
        </p:nvSpPr>
        <p:spPr>
          <a:xfrm>
            <a:off x="0" y="6070209"/>
            <a:ext cx="9144000" cy="7877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2BA0119-4F14-42AB-AF22-3A1624338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4B3F6-5091-D845-9AC3-A49AEDFA7021}" type="slidenum">
              <a:rPr lang="en-GB" smtClean="0"/>
              <a:t>32</a:t>
            </a:fld>
            <a:endParaRPr lang="en-GB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5B0247D-808B-4417-9F5C-7A405D955E1B}"/>
              </a:ext>
            </a:extLst>
          </p:cNvPr>
          <p:cNvSpPr txBox="1"/>
          <p:nvPr/>
        </p:nvSpPr>
        <p:spPr>
          <a:xfrm>
            <a:off x="267083" y="138634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Il metodo semi-probabilistico agli stati limite</a:t>
            </a:r>
          </a:p>
          <a:p>
            <a:r>
              <a:rPr lang="it-IT" dirty="0"/>
              <a:t> </a:t>
            </a: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4ADBBFE6-E7CB-4726-A827-047C4F07BFA8}"/>
              </a:ext>
            </a:extLst>
          </p:cNvPr>
          <p:cNvSpPr/>
          <p:nvPr/>
        </p:nvSpPr>
        <p:spPr>
          <a:xfrm>
            <a:off x="104656" y="6233271"/>
            <a:ext cx="6197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Tabella presa dal libro di testo Ballio e Bernuzzi 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9E084E2-E23E-48E4-844B-5C57F6409D94}"/>
              </a:ext>
            </a:extLst>
          </p:cNvPr>
          <p:cNvSpPr txBox="1"/>
          <p:nvPr/>
        </p:nvSpPr>
        <p:spPr>
          <a:xfrm>
            <a:off x="61836" y="820466"/>
            <a:ext cx="7624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/>
            </a:lvl1pPr>
          </a:lstStyle>
          <a:p>
            <a:r>
              <a:rPr lang="it-IT" dirty="0"/>
              <a:t>Le combinazioni dei carichi per lo stato limite di servizio</a:t>
            </a:r>
          </a:p>
          <a:p>
            <a:r>
              <a:rPr lang="it-IT" dirty="0"/>
              <a:t> </a:t>
            </a:r>
          </a:p>
        </p:txBody>
      </p:sp>
      <p:pic>
        <p:nvPicPr>
          <p:cNvPr id="6" name="Immagine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96BB1111-49C8-4EB6-980C-D32ACC30F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6" y="1651463"/>
            <a:ext cx="9144000" cy="261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848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3046</TotalTime>
  <Words>2548</Words>
  <Application>Microsoft Office PowerPoint</Application>
  <PresentationFormat>Presentazione su schermo (4:3)</PresentationFormat>
  <Paragraphs>369</Paragraphs>
  <Slides>32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32</vt:i4>
      </vt:variant>
    </vt:vector>
  </HeadingPairs>
  <TitlesOfParts>
    <vt:vector size="37" baseType="lpstr">
      <vt:lpstr>Arial</vt:lpstr>
      <vt:lpstr>Calibri</vt:lpstr>
      <vt:lpstr>Symbol</vt:lpstr>
      <vt:lpstr>Office Theme</vt:lpstr>
      <vt:lpstr>Equation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Shane Murphy</dc:creator>
  <cp:lastModifiedBy>FATEMEH</cp:lastModifiedBy>
  <cp:revision>302</cp:revision>
  <dcterms:created xsi:type="dcterms:W3CDTF">2020-03-11T11:55:02Z</dcterms:created>
  <dcterms:modified xsi:type="dcterms:W3CDTF">2020-03-22T21:39:16Z</dcterms:modified>
</cp:coreProperties>
</file>