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59"/>
  </p:notesMasterIdLst>
  <p:sldIdLst>
    <p:sldId id="256" r:id="rId2"/>
    <p:sldId id="260" r:id="rId3"/>
    <p:sldId id="261" r:id="rId4"/>
    <p:sldId id="259" r:id="rId5"/>
    <p:sldId id="257" r:id="rId6"/>
    <p:sldId id="262" r:id="rId7"/>
    <p:sldId id="263" r:id="rId8"/>
    <p:sldId id="264" r:id="rId9"/>
    <p:sldId id="312" r:id="rId10"/>
    <p:sldId id="265" r:id="rId11"/>
    <p:sldId id="266" r:id="rId12"/>
    <p:sldId id="267" r:id="rId13"/>
    <p:sldId id="268" r:id="rId14"/>
    <p:sldId id="269" r:id="rId15"/>
    <p:sldId id="270" r:id="rId16"/>
    <p:sldId id="271" r:id="rId17"/>
    <p:sldId id="272" r:id="rId18"/>
    <p:sldId id="273" r:id="rId19"/>
    <p:sldId id="274" r:id="rId20"/>
    <p:sldId id="276" r:id="rId21"/>
    <p:sldId id="278"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2" r:id="rId36"/>
    <p:sldId id="291" r:id="rId37"/>
    <p:sldId id="293" r:id="rId38"/>
    <p:sldId id="294" r:id="rId39"/>
    <p:sldId id="295" r:id="rId40"/>
    <p:sldId id="296" r:id="rId41"/>
    <p:sldId id="298" r:id="rId42"/>
    <p:sldId id="297" r:id="rId43"/>
    <p:sldId id="300" r:id="rId44"/>
    <p:sldId id="299" r:id="rId45"/>
    <p:sldId id="301" r:id="rId46"/>
    <p:sldId id="313" r:id="rId47"/>
    <p:sldId id="302" r:id="rId48"/>
    <p:sldId id="303" r:id="rId49"/>
    <p:sldId id="304" r:id="rId50"/>
    <p:sldId id="305" r:id="rId51"/>
    <p:sldId id="306" r:id="rId52"/>
    <p:sldId id="308" r:id="rId53"/>
    <p:sldId id="307" r:id="rId54"/>
    <p:sldId id="309" r:id="rId55"/>
    <p:sldId id="310" r:id="rId56"/>
    <p:sldId id="311" r:id="rId57"/>
    <p:sldId id="314" r:id="rId5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0B6A33-768F-49DC-82EA-0796DF128D78}" type="datetimeFigureOut">
              <a:rPr lang="it-IT" smtClean="0"/>
              <a:pPr/>
              <a:t>20/03/2020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5FB244-F77D-409A-8A48-BA917252572C}" type="slidenum">
              <a:rPr lang="it-IT" smtClean="0"/>
              <a:pPr/>
              <a:t>‹N›</a:t>
            </a:fld>
            <a:endParaRPr lang="it-IT"/>
          </a:p>
        </p:txBody>
      </p:sp>
    </p:spTree>
    <p:extLst>
      <p:ext uri="{BB962C8B-B14F-4D97-AF65-F5344CB8AC3E}">
        <p14:creationId xmlns:p14="http://schemas.microsoft.com/office/powerpoint/2010/main" val="958126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kern="1200" dirty="0" smtClean="0">
                <a:solidFill>
                  <a:schemeClr val="tx1"/>
                </a:solidFill>
                <a:latin typeface="Times New Roman" pitchFamily="18" charset="0"/>
                <a:ea typeface="+mn-ea"/>
                <a:cs typeface="Times New Roman" pitchFamily="18" charset="0"/>
              </a:rPr>
              <a:t>Quanto detto non esclude la crescente importanza di un’attività volta ad enfatizzare maggiormente un rapporto di collaborazione tra Fisco e contribuenti nel corretto assolvimento dei tributi. Esempi in tal senso possono essere ravvisati nel regime di adempimento collaborativo riservato ai grandi contribuenti, ovvero dotati di particolare capacità organizzativa, o in quegli accordi preventivi delle imprese con attività internazionale (art. 31- </a:t>
            </a:r>
            <a:r>
              <a:rPr lang="it-IT" sz="1200" i="1" kern="1200" dirty="0" err="1" smtClean="0">
                <a:solidFill>
                  <a:schemeClr val="tx1"/>
                </a:solidFill>
                <a:latin typeface="Times New Roman" pitchFamily="18" charset="0"/>
                <a:ea typeface="+mn-ea"/>
                <a:cs typeface="Times New Roman" pitchFamily="18" charset="0"/>
              </a:rPr>
              <a:t>ter</a:t>
            </a:r>
            <a:r>
              <a:rPr lang="it-IT" sz="1200" i="1" kern="1200" dirty="0" smtClean="0">
                <a:solidFill>
                  <a:schemeClr val="tx1"/>
                </a:solidFill>
                <a:latin typeface="Times New Roman" pitchFamily="18" charset="0"/>
                <a:ea typeface="+mn-ea"/>
                <a:cs typeface="Times New Roman" pitchFamily="18" charset="0"/>
              </a:rPr>
              <a:t> </a:t>
            </a:r>
            <a:r>
              <a:rPr lang="it-IT" sz="1200" kern="1200" dirty="0" smtClean="0">
                <a:solidFill>
                  <a:schemeClr val="tx1"/>
                </a:solidFill>
                <a:latin typeface="Times New Roman" pitchFamily="18" charset="0"/>
                <a:ea typeface="+mn-ea"/>
                <a:cs typeface="Times New Roman" pitchFamily="18" charset="0"/>
              </a:rPr>
              <a:t>dpr 600/1973).</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2</a:t>
            </a:fld>
            <a:endParaRPr lang="it-IT"/>
          </a:p>
        </p:txBody>
      </p:sp>
    </p:spTree>
    <p:extLst>
      <p:ext uri="{BB962C8B-B14F-4D97-AF65-F5344CB8AC3E}">
        <p14:creationId xmlns:p14="http://schemas.microsoft.com/office/powerpoint/2010/main" val="1862259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5</a:t>
            </a:fld>
            <a:endParaRPr lang="it-IT"/>
          </a:p>
        </p:txBody>
      </p:sp>
    </p:spTree>
    <p:extLst>
      <p:ext uri="{BB962C8B-B14F-4D97-AF65-F5344CB8AC3E}">
        <p14:creationId xmlns:p14="http://schemas.microsoft.com/office/powerpoint/2010/main" val="3775162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La riforma tributaria degli anni settanta (Fisco di Massa- legge 285/1971), introducendo obblighi dichiarativi, di documentazione e di contabilizzazione, quindi di autotassazione (ovvero adempimento volontario dei contribuenti), determina un cambiamento  dello schema di attuazione dei tributi, con esso muta anche il ruolo dell’Amministrazione finanziaria. In tal modo l’atto di accertamento si presenta del tutto eventuale, attiene agli aspetti patologici del fenomeno impositivo, in quanto destinato a porre rimedio all’eventuale comportamento omissivo del contribuente o all’eventuale incompletezza o infedeltà della dichiarazione. Se il contribuente non dichiara integralmente il tributo o non versa, è compito dell’Amministrazione finanziaria, emettere un avviso di accertamento entro termini ben previsti a pena di decadenza per determinare il tributo ed irrogare sanzioni.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6</a:t>
            </a:fld>
            <a:endParaRPr lang="it-IT"/>
          </a:p>
        </p:txBody>
      </p:sp>
    </p:spTree>
    <p:extLst>
      <p:ext uri="{BB962C8B-B14F-4D97-AF65-F5344CB8AC3E}">
        <p14:creationId xmlns:p14="http://schemas.microsoft.com/office/powerpoint/2010/main" val="2521211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7</a:t>
            </a:fld>
            <a:endParaRPr lang="it-IT"/>
          </a:p>
        </p:txBody>
      </p:sp>
    </p:spTree>
    <p:extLst>
      <p:ext uri="{BB962C8B-B14F-4D97-AF65-F5344CB8AC3E}">
        <p14:creationId xmlns:p14="http://schemas.microsoft.com/office/powerpoint/2010/main" val="2352646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Ogni contribuente è iscritto all’Anagrafe Tributaria in cui sono raccolti «</a:t>
            </a:r>
            <a:r>
              <a:rPr lang="it-IT" sz="1200" i="1" kern="1200" dirty="0" smtClean="0">
                <a:solidFill>
                  <a:schemeClr val="tx1"/>
                </a:solidFill>
                <a:latin typeface="Times New Roman" pitchFamily="18" charset="0"/>
                <a:ea typeface="+mn-ea"/>
                <a:cs typeface="Times New Roman" pitchFamily="18" charset="0"/>
              </a:rPr>
              <a:t>su scala nazionale i dati e le notizie risultano dalle dichiarazioni e dalle denunce presentate agli uffici dell’Amministrazione finanziaria e dai relativi accertamenti, nonché i dati e le notizie che possono comunque assumere rilevanza ai fini tributari</a:t>
            </a:r>
            <a:r>
              <a:rPr lang="it-IT" sz="1200" kern="1200" dirty="0" smtClean="0">
                <a:solidFill>
                  <a:schemeClr val="tx1"/>
                </a:solidFill>
                <a:latin typeface="Times New Roman" pitchFamily="18" charset="0"/>
                <a:ea typeface="+mn-ea"/>
                <a:cs typeface="Times New Roman" pitchFamily="18" charset="0"/>
              </a:rPr>
              <a:t>». La raccolta dei dati avviene utilizzando il codice fiscale, la cui indicazione è obbligatoria in una vasta serie di atti (contratti soggetti a registrazione, dichiarazioni presentate al fisco, ricorsi, atti amministrativi).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13</a:t>
            </a:fld>
            <a:endParaRPr lang="it-IT"/>
          </a:p>
        </p:txBody>
      </p:sp>
    </p:spTree>
    <p:extLst>
      <p:ext uri="{BB962C8B-B14F-4D97-AF65-F5344CB8AC3E}">
        <p14:creationId xmlns:p14="http://schemas.microsoft.com/office/powerpoint/2010/main" val="3213416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Nonostante l’art.6 comma V, dello Statuto preveda la nullità dei provvedimenti (in questo caso le iscrizioni a ruolo) emessi senza il preventivo invito al contraddittorio del contribuente, la giurisprudenza di legittimità ritiene che tale obbligo sussista solo nel caso sia stato riscontrato un errore in dichiarazione (e non dunque un semplice mancato versamento) e vi siano incertezze su aspetti rilevanti della dichiarazione stessa. Ovvero, il mancato versamento viene qualificato come un mero adempimento del contribuente la cui contestazione a seguito del controllo automatizzato esula dall’ambito dell’esercizio del diritto di difesa e di contraddittorio nei confronti dell’atto.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19</a:t>
            </a:fld>
            <a:endParaRPr lang="it-IT"/>
          </a:p>
        </p:txBody>
      </p:sp>
    </p:spTree>
    <p:extLst>
      <p:ext uri="{BB962C8B-B14F-4D97-AF65-F5344CB8AC3E}">
        <p14:creationId xmlns:p14="http://schemas.microsoft.com/office/powerpoint/2010/main" val="3193011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it-IT" sz="1200" kern="1200" dirty="0" smtClean="0">
                <a:solidFill>
                  <a:schemeClr val="tx1"/>
                </a:solidFill>
                <a:latin typeface="Times New Roman" pitchFamily="18" charset="0"/>
                <a:ea typeface="+mn-ea"/>
                <a:cs typeface="Times New Roman" pitchFamily="18" charset="0"/>
              </a:rPr>
              <a:t>Si assicura il coordinamento dell’attività investigativa della Guardia di Finanza con quella condotta dagli Uffici finanziari attraverso accordi di programma che intervengono periodicamente, e anche procedendo ad indagini sistematiche tra i diversi organi. La Guardia di finanza è titolare della medesima funzione di indagine conferita agli uffici dell’Amministrazione finanziaria, ma solo quest’ultimi possono esercitare il potere di accertamento dei tributi o di irrogazione delle sanzioni, attraverso l’emissione di atti impositivi o sanzionatori. </a:t>
            </a:r>
          </a:p>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30</a:t>
            </a:fld>
            <a:endParaRPr lang="it-IT"/>
          </a:p>
        </p:txBody>
      </p:sp>
    </p:spTree>
    <p:extLst>
      <p:ext uri="{BB962C8B-B14F-4D97-AF65-F5344CB8AC3E}">
        <p14:creationId xmlns:p14="http://schemas.microsoft.com/office/powerpoint/2010/main" val="3992755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36</a:t>
            </a:fld>
            <a:endParaRPr lang="it-IT"/>
          </a:p>
        </p:txBody>
      </p:sp>
    </p:spTree>
    <p:extLst>
      <p:ext uri="{BB962C8B-B14F-4D97-AF65-F5344CB8AC3E}">
        <p14:creationId xmlns:p14="http://schemas.microsoft.com/office/powerpoint/2010/main" val="116262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dirty="0" smtClean="0">
                <a:latin typeface="Times New Roman" pitchFamily="18" charset="0"/>
                <a:cs typeface="Times New Roman" pitchFamily="18" charset="0"/>
              </a:rPr>
              <a:t>Gli istituti deflattivi di tipo automatico si intendono quelli caratterizzati</a:t>
            </a:r>
            <a:r>
              <a:rPr lang="it-IT" baseline="0" dirty="0" smtClean="0">
                <a:latin typeface="Times New Roman" pitchFamily="18" charset="0"/>
                <a:cs typeface="Times New Roman" pitchFamily="18" charset="0"/>
              </a:rPr>
              <a:t> da modalità che consentono al contribuente, che compie determinati adempimenti, la definizione automatica del procedimento tributario, ottenendo </a:t>
            </a:r>
            <a:r>
              <a:rPr lang="it-IT" i="1" baseline="0" dirty="0" smtClean="0">
                <a:latin typeface="Times New Roman" pitchFamily="18" charset="0"/>
                <a:cs typeface="Times New Roman" pitchFamily="18" charset="0"/>
              </a:rPr>
              <a:t>ex </a:t>
            </a:r>
            <a:r>
              <a:rPr lang="it-IT" i="1" baseline="0" dirty="0" err="1" smtClean="0">
                <a:latin typeface="Times New Roman" pitchFamily="18" charset="0"/>
                <a:cs typeface="Times New Roman" pitchFamily="18" charset="0"/>
              </a:rPr>
              <a:t>lege</a:t>
            </a:r>
            <a:r>
              <a:rPr lang="it-IT" i="1" baseline="0" dirty="0" smtClean="0">
                <a:latin typeface="Times New Roman" pitchFamily="18" charset="0"/>
                <a:cs typeface="Times New Roman" pitchFamily="18" charset="0"/>
              </a:rPr>
              <a:t> </a:t>
            </a:r>
            <a:r>
              <a:rPr lang="it-IT" baseline="0" dirty="0" smtClean="0">
                <a:latin typeface="Times New Roman" pitchFamily="18" charset="0"/>
                <a:cs typeface="Times New Roman" pitchFamily="18" charset="0"/>
              </a:rPr>
              <a:t>e senza alcuna partecipazione consensuale dell’Ufficio, un </a:t>
            </a:r>
            <a:r>
              <a:rPr lang="it-IT" baseline="0" dirty="0" err="1" smtClean="0">
                <a:latin typeface="Times New Roman" pitchFamily="18" charset="0"/>
                <a:cs typeface="Times New Roman" pitchFamily="18" charset="0"/>
              </a:rPr>
              <a:t>benedicio</a:t>
            </a:r>
            <a:r>
              <a:rPr lang="it-IT" baseline="0" dirty="0" smtClean="0">
                <a:latin typeface="Times New Roman" pitchFamily="18" charset="0"/>
                <a:cs typeface="Times New Roman" pitchFamily="18" charset="0"/>
              </a:rPr>
              <a:t> premiale in termini di riduzione delle sanzioni.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43</a:t>
            </a:fld>
            <a:endParaRPr lang="it-IT"/>
          </a:p>
        </p:txBody>
      </p:sp>
    </p:spTree>
    <p:extLst>
      <p:ext uri="{BB962C8B-B14F-4D97-AF65-F5344CB8AC3E}">
        <p14:creationId xmlns:p14="http://schemas.microsoft.com/office/powerpoint/2010/main" val="2902414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L’Amministrazione finanziaria, esaminato criticamente il contenuto, se ritiene di condividere le conclusioni dei verbalizzanti provvede ad emettere l’avviso di accertamento, così imputando </a:t>
            </a:r>
            <a:r>
              <a:rPr lang="it-IT" sz="1200" kern="1200" dirty="0" err="1" smtClean="0">
                <a:solidFill>
                  <a:schemeClr val="tx1"/>
                </a:solidFill>
                <a:latin typeface="Times New Roman" pitchFamily="18" charset="0"/>
                <a:ea typeface="+mn-ea"/>
                <a:cs typeface="Times New Roman" pitchFamily="18" charset="0"/>
              </a:rPr>
              <a:t>autoritativamente</a:t>
            </a:r>
            <a:r>
              <a:rPr lang="it-IT" sz="1200" kern="1200" dirty="0" smtClean="0">
                <a:solidFill>
                  <a:schemeClr val="tx1"/>
                </a:solidFill>
                <a:latin typeface="Times New Roman" pitchFamily="18" charset="0"/>
                <a:ea typeface="+mn-ea"/>
                <a:cs typeface="Times New Roman" pitchFamily="18" charset="0"/>
              </a:rPr>
              <a:t> al contribuente le violazioni poste in essere.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44</a:t>
            </a:fld>
            <a:endParaRPr lang="it-IT"/>
          </a:p>
        </p:txBody>
      </p:sp>
    </p:spTree>
    <p:extLst>
      <p:ext uri="{BB962C8B-B14F-4D97-AF65-F5344CB8AC3E}">
        <p14:creationId xmlns:p14="http://schemas.microsoft.com/office/powerpoint/2010/main" val="2948061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45</a:t>
            </a:fld>
            <a:endParaRPr lang="it-IT"/>
          </a:p>
        </p:txBody>
      </p:sp>
    </p:spTree>
    <p:extLst>
      <p:ext uri="{BB962C8B-B14F-4D97-AF65-F5344CB8AC3E}">
        <p14:creationId xmlns:p14="http://schemas.microsoft.com/office/powerpoint/2010/main" val="1747772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L’attuale disciplina delle indagini creditizie e finanziarie è il frutto di una evoluzione storica che ha gradualmente superato l’intangibilità del segreto bancario. Per il fisco il segreto bancario oggi non esiste, l’Amministrazione finanziaria e la Guardia di finanza possono svolgere indagini bancarie. In passato, benché non previsto espressamente da alcuna legge, è stato per lungo tempo considerato come discendente diretto della norma costituzionale relativa alla tutela del risparmio e dell’investimento. Fu già la legge di riforma degli anni settanta, la 825/1971, a prevedere una possibile deroga al segreto bancario in casi tassativi. Progressivamente è stato abolito (legge 413/1991). Come affermato dalla Corte Cost. (sente 51/1992) il dovere di riservatezza connesso con il segreto bancario non può essere di ostacolo all’accertamento degli illeciti tributari, e non sono applicabili in questo caso valori personali da tutelare, in quanto concerne interessi patrimoniali. </a:t>
            </a:r>
            <a:endParaRPr lang="it-IT" sz="1200" kern="1200" dirty="0">
              <a:solidFill>
                <a:schemeClr val="tx1"/>
              </a:solidFill>
              <a:latin typeface="Times New Roman" pitchFamily="18" charset="0"/>
              <a:ea typeface="+mn-ea"/>
              <a:cs typeface="Times New Roman" pitchFamily="18" charset="0"/>
            </a:endParaRPr>
          </a:p>
        </p:txBody>
      </p:sp>
      <p:sp>
        <p:nvSpPr>
          <p:cNvPr id="4" name="Segnaposto numero diapositiva 3"/>
          <p:cNvSpPr>
            <a:spLocks noGrp="1"/>
          </p:cNvSpPr>
          <p:nvPr>
            <p:ph type="sldNum" sz="quarter" idx="10"/>
          </p:nvPr>
        </p:nvSpPr>
        <p:spPr/>
        <p:txBody>
          <a:bodyPr/>
          <a:lstStyle/>
          <a:p>
            <a:fld id="{655FB244-F77D-409A-8A48-BA917252572C}" type="slidenum">
              <a:rPr lang="it-IT" smtClean="0"/>
              <a:pPr/>
              <a:t>49</a:t>
            </a:fld>
            <a:endParaRPr lang="it-IT"/>
          </a:p>
        </p:txBody>
      </p:sp>
    </p:spTree>
    <p:extLst>
      <p:ext uri="{BB962C8B-B14F-4D97-AF65-F5344CB8AC3E}">
        <p14:creationId xmlns:p14="http://schemas.microsoft.com/office/powerpoint/2010/main" val="2334117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655FB244-F77D-409A-8A48-BA917252572C}" type="slidenum">
              <a:rPr lang="it-IT" smtClean="0"/>
              <a:pPr/>
              <a:t>54</a:t>
            </a:fld>
            <a:endParaRPr lang="it-IT"/>
          </a:p>
        </p:txBody>
      </p:sp>
    </p:spTree>
    <p:extLst>
      <p:ext uri="{BB962C8B-B14F-4D97-AF65-F5344CB8AC3E}">
        <p14:creationId xmlns:p14="http://schemas.microsoft.com/office/powerpoint/2010/main" val="2147592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837A95A-A4AE-44C9-97C7-5F74279461AD}"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3FBDDE-0A1D-4CF4-A590-61ADAA53BD76}" type="datetimeFigureOut">
              <a:rPr lang="it-IT" smtClean="0"/>
              <a:pPr/>
              <a:t>20/03/2020</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37A95A-A4AE-44C9-97C7-5F74279461AD}"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8229600" cy="928670"/>
          </a:xfrm>
        </p:spPr>
        <p:txBody>
          <a:bodyPr>
            <a:normAutofit/>
          </a:bodyPr>
          <a:lstStyle/>
          <a:p>
            <a:pPr algn="l"/>
            <a:r>
              <a:rPr lang="it-IT" sz="2000" dirty="0" smtClean="0">
                <a:solidFill>
                  <a:schemeClr val="accent2">
                    <a:lumMod val="75000"/>
                  </a:schemeClr>
                </a:solidFill>
                <a:latin typeface="Harlow Solid Italic" pitchFamily="82" charset="0"/>
                <a:cs typeface="Times New Roman" pitchFamily="18" charset="0"/>
              </a:rPr>
              <a:t>Corso di Diritto Finanziario e </a:t>
            </a:r>
            <a:r>
              <a:rPr lang="it-IT" sz="2400" dirty="0" smtClean="0">
                <a:solidFill>
                  <a:schemeClr val="accent2">
                    <a:lumMod val="75000"/>
                  </a:schemeClr>
                </a:solidFill>
                <a:latin typeface="Harlow Solid Italic" pitchFamily="82" charset="0"/>
                <a:cs typeface="Times New Roman" pitchFamily="18" charset="0"/>
              </a:rPr>
              <a:t>Tributario-</a:t>
            </a:r>
            <a:r>
              <a:rPr lang="it-IT" sz="2000" dirty="0" smtClean="0">
                <a:solidFill>
                  <a:schemeClr val="accent2">
                    <a:lumMod val="75000"/>
                  </a:schemeClr>
                </a:solidFill>
                <a:latin typeface="Harlow Solid Italic" pitchFamily="82" charset="0"/>
                <a:cs typeface="Times New Roman" pitchFamily="18" charset="0"/>
              </a:rPr>
              <a:t> III Cattedra</a:t>
            </a:r>
            <a:endParaRPr lang="it-IT" sz="2000" dirty="0">
              <a:solidFill>
                <a:schemeClr val="accent2">
                  <a:lumMod val="75000"/>
                </a:schemeClr>
              </a:solidFill>
              <a:latin typeface="Harlow Solid Italic" pitchFamily="82" charset="0"/>
              <a:cs typeface="Times New Roman" pitchFamily="18" charset="0"/>
            </a:endParaRPr>
          </a:p>
        </p:txBody>
      </p:sp>
      <p:sp>
        <p:nvSpPr>
          <p:cNvPr id="3" name="Sottotitolo 2"/>
          <p:cNvSpPr>
            <a:spLocks noGrp="1"/>
          </p:cNvSpPr>
          <p:nvPr>
            <p:ph sz="half" idx="1"/>
          </p:nvPr>
        </p:nvSpPr>
        <p:spPr>
          <a:xfrm>
            <a:off x="571472" y="2214554"/>
            <a:ext cx="7786742" cy="2500330"/>
          </a:xfrm>
        </p:spPr>
        <p:txBody>
          <a:bodyPr>
            <a:normAutofit/>
          </a:bodyPr>
          <a:lstStyle/>
          <a:p>
            <a:pPr algn="ctr">
              <a:buNone/>
            </a:pPr>
            <a:r>
              <a:rPr lang="it-IT" sz="4000" b="1" dirty="0" smtClean="0">
                <a:latin typeface="Times New Roman" pitchFamily="18" charset="0"/>
                <a:cs typeface="Times New Roman" pitchFamily="18" charset="0"/>
              </a:rPr>
              <a:t>Attività amministrativa- tributaria  di controllo e di conoscenza</a:t>
            </a:r>
            <a:endParaRPr lang="it-IT" sz="4000" b="1" dirty="0">
              <a:solidFill>
                <a:schemeClr val="tx2"/>
              </a:solidFill>
              <a:latin typeface="Times New Roman" pitchFamily="18" charset="0"/>
              <a:cs typeface="Times New Roman" pitchFamily="18" charset="0"/>
            </a:endParaRPr>
          </a:p>
        </p:txBody>
      </p:sp>
      <p:sp>
        <p:nvSpPr>
          <p:cNvPr id="5" name="Segnaposto contenuto 4"/>
          <p:cNvSpPr>
            <a:spLocks noGrp="1"/>
          </p:cNvSpPr>
          <p:nvPr>
            <p:ph sz="half" idx="2"/>
          </p:nvPr>
        </p:nvSpPr>
        <p:spPr>
          <a:xfrm>
            <a:off x="785786" y="4429133"/>
            <a:ext cx="7429552" cy="1571636"/>
          </a:xfrm>
        </p:spPr>
        <p:txBody>
          <a:bodyPr>
            <a:normAutofit/>
          </a:bodyPr>
          <a:lstStyle/>
          <a:p>
            <a:pPr algn="ctr">
              <a:buNone/>
            </a:pPr>
            <a:r>
              <a:rPr lang="it-IT" sz="3200" b="1" i="1" dirty="0" smtClean="0">
                <a:latin typeface="Times New Roman" pitchFamily="18" charset="0"/>
                <a:cs typeface="Times New Roman" pitchFamily="18" charset="0"/>
              </a:rPr>
              <a:t>Istruttoria tributaria </a:t>
            </a:r>
          </a:p>
          <a:p>
            <a:pPr algn="ctr"/>
            <a:endParaRPr lang="it-IT" dirty="0"/>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b="1" dirty="0">
              <a:solidFill>
                <a:schemeClr val="tx2"/>
              </a:solidFill>
              <a:latin typeface="Times New Roman" pitchFamily="18" charset="0"/>
              <a:cs typeface="Times New Roman" pitchFamily="18" charset="0"/>
            </a:endParaRPr>
          </a:p>
        </p:txBody>
      </p:sp>
      <p:sp>
        <p:nvSpPr>
          <p:cNvPr id="3" name="Segnaposto contenuto 2"/>
          <p:cNvSpPr>
            <a:spLocks noGrp="1"/>
          </p:cNvSpPr>
          <p:nvPr>
            <p:ph idx="1"/>
          </p:nvPr>
        </p:nvSpPr>
        <p:spPr>
          <a:xfrm>
            <a:off x="714348" y="1928801"/>
            <a:ext cx="7500990" cy="3143273"/>
          </a:xfrm>
        </p:spPr>
        <p:txBody>
          <a:bodyPr/>
          <a:lstStyle/>
          <a:p>
            <a:pPr algn="just">
              <a:buNone/>
            </a:pPr>
            <a:r>
              <a:rPr lang="it-IT" dirty="0" smtClean="0">
                <a:latin typeface="Times New Roman" pitchFamily="18" charset="0"/>
                <a:cs typeface="Times New Roman" pitchFamily="18" charset="0"/>
              </a:rPr>
              <a:t>   </a:t>
            </a:r>
            <a:r>
              <a:rPr lang="it-IT" sz="2800" dirty="0" smtClean="0">
                <a:latin typeface="Times New Roman" pitchFamily="18" charset="0"/>
                <a:cs typeface="Times New Roman" pitchFamily="18" charset="0"/>
              </a:rPr>
              <a:t>Nel procedimento tributario l’Amministrazione finanziaria svolge,  prevalentemente, un’attività </a:t>
            </a:r>
            <a:r>
              <a:rPr lang="it-IT" sz="2800" dirty="0">
                <a:latin typeface="Times New Roman" pitchFamily="18" charset="0"/>
                <a:cs typeface="Times New Roman" pitchFamily="18" charset="0"/>
              </a:rPr>
              <a:t>di controllo </a:t>
            </a:r>
            <a:r>
              <a:rPr lang="it-IT" sz="2800" dirty="0" smtClean="0">
                <a:latin typeface="Times New Roman" pitchFamily="18" charset="0"/>
                <a:cs typeface="Times New Roman" pitchFamily="18" charset="0"/>
              </a:rPr>
              <a:t>e verifica dell’esatto </a:t>
            </a:r>
            <a:r>
              <a:rPr lang="it-IT" sz="2800" dirty="0">
                <a:latin typeface="Times New Roman" pitchFamily="18" charset="0"/>
                <a:cs typeface="Times New Roman" pitchFamily="18" charset="0"/>
              </a:rPr>
              <a:t>adempimento degli obblighi tributari da parte dei </a:t>
            </a:r>
            <a:r>
              <a:rPr lang="it-IT" sz="2800" dirty="0" smtClean="0">
                <a:latin typeface="Times New Roman" pitchFamily="18" charset="0"/>
                <a:cs typeface="Times New Roman" pitchFamily="18" charset="0"/>
              </a:rPr>
              <a:t>contribuenti, </a:t>
            </a:r>
            <a:r>
              <a:rPr lang="it-IT" sz="2800" dirty="0">
                <a:latin typeface="Times New Roman" pitchFamily="18" charset="0"/>
                <a:cs typeface="Times New Roman" pitchFamily="18" charset="0"/>
              </a:rPr>
              <a:t>con il </a:t>
            </a:r>
            <a:r>
              <a:rPr lang="it-IT" sz="2800" dirty="0" smtClean="0">
                <a:latin typeface="Times New Roman" pitchFamily="18" charset="0"/>
                <a:cs typeface="Times New Roman" pitchFamily="18" charset="0"/>
              </a:rPr>
              <a:t>conseguente esercizio </a:t>
            </a:r>
            <a:r>
              <a:rPr lang="it-IT" sz="2800" dirty="0">
                <a:latin typeface="Times New Roman" pitchFamily="18" charset="0"/>
                <a:cs typeface="Times New Roman" pitchFamily="18" charset="0"/>
              </a:rPr>
              <a:t>di poteri </a:t>
            </a:r>
            <a:r>
              <a:rPr lang="it-IT" sz="2800" dirty="0" smtClean="0">
                <a:latin typeface="Times New Roman" pitchFamily="18" charset="0"/>
                <a:cs typeface="Times New Roman" pitchFamily="18" charset="0"/>
              </a:rPr>
              <a:t>di </a:t>
            </a:r>
            <a:r>
              <a:rPr lang="it-IT" sz="2800" dirty="0">
                <a:latin typeface="Times New Roman" pitchFamily="18" charset="0"/>
                <a:cs typeface="Times New Roman" pitchFamily="18" charset="0"/>
              </a:rPr>
              <a:t>tipo </a:t>
            </a:r>
            <a:r>
              <a:rPr lang="it-IT" sz="2800" dirty="0">
                <a:solidFill>
                  <a:schemeClr val="tx2"/>
                </a:solidFill>
                <a:latin typeface="Times New Roman" pitchFamily="18" charset="0"/>
                <a:cs typeface="Times New Roman" pitchFamily="18" charset="0"/>
              </a:rPr>
              <a:t>istruttorio</a:t>
            </a:r>
            <a:r>
              <a:rPr lang="it-IT" sz="2800" dirty="0">
                <a:latin typeface="Times New Roman" pitchFamily="18" charset="0"/>
                <a:cs typeface="Times New Roman" pitchFamily="18" charset="0"/>
              </a:rPr>
              <a:t>, </a:t>
            </a:r>
            <a:r>
              <a:rPr lang="it-IT" sz="2800" dirty="0">
                <a:solidFill>
                  <a:schemeClr val="tx2"/>
                </a:solidFill>
                <a:latin typeface="Times New Roman" pitchFamily="18" charset="0"/>
                <a:cs typeface="Times New Roman" pitchFamily="18" charset="0"/>
              </a:rPr>
              <a:t>di accertamento</a:t>
            </a:r>
            <a:r>
              <a:rPr lang="it-IT" sz="2800" dirty="0">
                <a:latin typeface="Times New Roman" pitchFamily="18" charset="0"/>
                <a:cs typeface="Times New Roman" pitchFamily="18" charset="0"/>
              </a:rPr>
              <a:t>, </a:t>
            </a:r>
            <a:r>
              <a:rPr lang="it-IT" sz="2800" dirty="0" smtClean="0">
                <a:solidFill>
                  <a:schemeClr val="tx2"/>
                </a:solidFill>
                <a:latin typeface="Times New Roman" pitchFamily="18" charset="0"/>
                <a:cs typeface="Times New Roman" pitchFamily="18" charset="0"/>
              </a:rPr>
              <a:t>sanzionatorio</a:t>
            </a:r>
            <a:r>
              <a:rPr lang="it-IT" sz="2800" dirty="0" smtClean="0">
                <a:latin typeface="Times New Roman" pitchFamily="18" charset="0"/>
                <a:cs typeface="Times New Roman" pitchFamily="18" charset="0"/>
              </a:rPr>
              <a:t> </a:t>
            </a:r>
            <a:r>
              <a:rPr lang="it-IT" sz="2800" dirty="0">
                <a:latin typeface="Times New Roman" pitchFamily="18" charset="0"/>
                <a:cs typeface="Times New Roman" pitchFamily="18" charset="0"/>
              </a:rPr>
              <a:t>e </a:t>
            </a:r>
            <a:r>
              <a:rPr lang="it-IT" sz="2800" dirty="0">
                <a:solidFill>
                  <a:schemeClr val="tx2"/>
                </a:solidFill>
                <a:latin typeface="Times New Roman" pitchFamily="18" charset="0"/>
                <a:cs typeface="Times New Roman" pitchFamily="18" charset="0"/>
              </a:rPr>
              <a:t>di </a:t>
            </a:r>
            <a:r>
              <a:rPr lang="it-IT" sz="2800" dirty="0" smtClean="0">
                <a:solidFill>
                  <a:schemeClr val="tx2"/>
                </a:solidFill>
                <a:latin typeface="Times New Roman" pitchFamily="18" charset="0"/>
                <a:cs typeface="Times New Roman" pitchFamily="18" charset="0"/>
              </a:rPr>
              <a:t>riscossione. </a:t>
            </a:r>
            <a:endParaRPr lang="it-IT" sz="2800" dirty="0">
              <a:solidFill>
                <a:schemeClr val="tx2"/>
              </a:solidFill>
              <a:latin typeface="Times New Roman" pitchFamily="18" charset="0"/>
              <a:cs typeface="Times New Roman" pitchFamily="18" charset="0"/>
            </a:endParaRPr>
          </a:p>
          <a:p>
            <a:endParaRPr lang="it-IT" dirty="0"/>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solidFill>
                <a:schemeClr val="tx2"/>
              </a:solidFill>
            </a:endParaRPr>
          </a:p>
        </p:txBody>
      </p:sp>
      <p:sp>
        <p:nvSpPr>
          <p:cNvPr id="3" name="Segnaposto contenuto 2"/>
          <p:cNvSpPr>
            <a:spLocks noGrp="1"/>
          </p:cNvSpPr>
          <p:nvPr>
            <p:ph idx="1"/>
          </p:nvPr>
        </p:nvSpPr>
        <p:spPr>
          <a:xfrm>
            <a:off x="457200" y="1600200"/>
            <a:ext cx="8229600" cy="5257800"/>
          </a:xfrm>
        </p:spPr>
        <p:txBody>
          <a:bodyPr>
            <a:normAutofit fontScale="25000" lnSpcReduction="20000"/>
          </a:bodyPr>
          <a:lstStyle/>
          <a:p>
            <a:pPr lvl="0" algn="just"/>
            <a:r>
              <a:rPr lang="it-IT" sz="8000" dirty="0">
                <a:latin typeface="Times New Roman" pitchFamily="18" charset="0"/>
                <a:cs typeface="Times New Roman" pitchFamily="18" charset="0"/>
              </a:rPr>
              <a:t>Attività amministrativa di tipo istruttorio,  </a:t>
            </a:r>
            <a:r>
              <a:rPr lang="it-IT" sz="8000" dirty="0" smtClean="0">
                <a:latin typeface="Times New Roman" pitchFamily="18" charset="0"/>
                <a:cs typeface="Times New Roman" pitchFamily="18" charset="0"/>
              </a:rPr>
              <a:t>volta </a:t>
            </a:r>
            <a:r>
              <a:rPr lang="it-IT" sz="8000" dirty="0">
                <a:latin typeface="Times New Roman" pitchFamily="18" charset="0"/>
                <a:cs typeface="Times New Roman" pitchFamily="18" charset="0"/>
              </a:rPr>
              <a:t>a verificare e ricercare i dati e le notizie inerenti al corretto assolvimento degli obblighi fiscali da parte dei contribuenti</a:t>
            </a:r>
            <a:r>
              <a:rPr lang="it-IT" sz="8000" dirty="0" smtClean="0">
                <a:latin typeface="Times New Roman" pitchFamily="18" charset="0"/>
                <a:cs typeface="Times New Roman" pitchFamily="18" charset="0"/>
              </a:rPr>
              <a:t>;</a:t>
            </a:r>
          </a:p>
          <a:p>
            <a:pPr lvl="0" algn="just"/>
            <a:endParaRPr lang="it-IT" sz="8000" dirty="0">
              <a:latin typeface="Times New Roman" pitchFamily="18" charset="0"/>
              <a:cs typeface="Times New Roman" pitchFamily="18" charset="0"/>
            </a:endParaRPr>
          </a:p>
          <a:p>
            <a:pPr lvl="0" algn="just"/>
            <a:r>
              <a:rPr lang="it-IT" sz="8000" dirty="0">
                <a:latin typeface="Times New Roman" pitchFamily="18" charset="0"/>
                <a:cs typeface="Times New Roman" pitchFamily="18" charset="0"/>
              </a:rPr>
              <a:t>Attività amministrativa di accertamento delle maggiori pretese fiscali che </a:t>
            </a:r>
            <a:r>
              <a:rPr lang="it-IT" sz="8000" dirty="0" smtClean="0">
                <a:latin typeface="Times New Roman" pitchFamily="18" charset="0"/>
                <a:cs typeface="Times New Roman" pitchFamily="18" charset="0"/>
              </a:rPr>
              <a:t>l’Amministrazione finanziaria </a:t>
            </a:r>
            <a:r>
              <a:rPr lang="it-IT" sz="8000" dirty="0">
                <a:latin typeface="Times New Roman" pitchFamily="18" charset="0"/>
                <a:cs typeface="Times New Roman" pitchFamily="18" charset="0"/>
              </a:rPr>
              <a:t>ritiene dovute per legge, rispetto a quanto spontaneamente auto-liquidato e versato dal contribuente (cd. Attività amministrativa di imposizione</a:t>
            </a:r>
            <a:r>
              <a:rPr lang="it-IT" sz="8000" dirty="0" smtClean="0">
                <a:latin typeface="Times New Roman" pitchFamily="18" charset="0"/>
                <a:cs typeface="Times New Roman" pitchFamily="18" charset="0"/>
              </a:rPr>
              <a:t>);</a:t>
            </a:r>
          </a:p>
          <a:p>
            <a:pPr lvl="0" algn="just"/>
            <a:endParaRPr lang="it-IT" sz="8000" dirty="0">
              <a:latin typeface="Times New Roman" pitchFamily="18" charset="0"/>
              <a:cs typeface="Times New Roman" pitchFamily="18" charset="0"/>
            </a:endParaRPr>
          </a:p>
          <a:p>
            <a:pPr lvl="0" algn="just"/>
            <a:r>
              <a:rPr lang="it-IT" sz="8000" dirty="0">
                <a:latin typeface="Times New Roman" pitchFamily="18" charset="0"/>
                <a:cs typeface="Times New Roman" pitchFamily="18" charset="0"/>
              </a:rPr>
              <a:t>Attività amministrativa di irrogazione delle sanzioni tributarie, strettamente correlata alla fase di tipo </a:t>
            </a:r>
            <a:r>
              <a:rPr lang="it-IT" sz="8000" dirty="0" err="1">
                <a:latin typeface="Times New Roman" pitchFamily="18" charset="0"/>
                <a:cs typeface="Times New Roman" pitchFamily="18" charset="0"/>
              </a:rPr>
              <a:t>accertativo</a:t>
            </a:r>
            <a:r>
              <a:rPr lang="it-IT" sz="8000" dirty="0">
                <a:latin typeface="Times New Roman" pitchFamily="18" charset="0"/>
                <a:cs typeface="Times New Roman" pitchFamily="18" charset="0"/>
              </a:rPr>
              <a:t> (esula dall’attività di irrogazione delle sanzioni penali tributarie, anch’essa legata alla violazione di norme tributarie, ma in quanto implicanti contestazioni di illeciti penali, rimessa alla magistratura penale</a:t>
            </a:r>
            <a:r>
              <a:rPr lang="it-IT" sz="8000" dirty="0" smtClean="0">
                <a:latin typeface="Times New Roman" pitchFamily="18" charset="0"/>
                <a:cs typeface="Times New Roman" pitchFamily="18" charset="0"/>
              </a:rPr>
              <a:t>);</a:t>
            </a:r>
          </a:p>
          <a:p>
            <a:pPr lvl="0" algn="just"/>
            <a:endParaRPr lang="it-IT" sz="8000" dirty="0">
              <a:latin typeface="Times New Roman" pitchFamily="18" charset="0"/>
              <a:cs typeface="Times New Roman" pitchFamily="18" charset="0"/>
            </a:endParaRPr>
          </a:p>
          <a:p>
            <a:pPr lvl="0" algn="just"/>
            <a:r>
              <a:rPr lang="it-IT" sz="8000" dirty="0">
                <a:latin typeface="Times New Roman" pitchFamily="18" charset="0"/>
                <a:cs typeface="Times New Roman" pitchFamily="18" charset="0"/>
              </a:rPr>
              <a:t>Attività amministrativa di riscossione delle entrate tributarie, concerne l’acquisizione coattiva dei tributi, è la concreta realizzazione dell’interesse fiscale. </a:t>
            </a:r>
          </a:p>
          <a:p>
            <a:endParaRPr lang="it-IT" dirty="0"/>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solidFill>
                <a:schemeClr val="tx2"/>
              </a:solidFill>
            </a:endParaRPr>
          </a:p>
        </p:txBody>
      </p:sp>
      <p:sp>
        <p:nvSpPr>
          <p:cNvPr id="3" name="Segnaposto contenuto 2"/>
          <p:cNvSpPr>
            <a:spLocks noGrp="1"/>
          </p:cNvSpPr>
          <p:nvPr>
            <p:ph idx="1"/>
          </p:nvPr>
        </p:nvSpPr>
        <p:spPr>
          <a:xfrm>
            <a:off x="457200" y="2428868"/>
            <a:ext cx="8229600" cy="3697295"/>
          </a:xfrm>
        </p:spPr>
        <p:txBody>
          <a:bodyPr/>
          <a:lstStyle/>
          <a:p>
            <a:pPr algn="just">
              <a:buNone/>
            </a:pPr>
            <a:r>
              <a:rPr lang="it-IT" dirty="0" smtClean="0">
                <a:latin typeface="Times New Roman" pitchFamily="18" charset="0"/>
                <a:cs typeface="Times New Roman" pitchFamily="18" charset="0"/>
              </a:rPr>
              <a:t>   Nell’attività istruttoria </a:t>
            </a:r>
            <a:r>
              <a:rPr lang="it-IT" dirty="0">
                <a:latin typeface="Times New Roman" pitchFamily="18" charset="0"/>
                <a:cs typeface="Times New Roman" pitchFamily="18" charset="0"/>
              </a:rPr>
              <a:t>si ricomprendono tutte le attività d’individuazione e </a:t>
            </a:r>
            <a:r>
              <a:rPr lang="it-IT" dirty="0" smtClean="0">
                <a:latin typeface="Times New Roman" pitchFamily="18" charset="0"/>
                <a:cs typeface="Times New Roman" pitchFamily="18" charset="0"/>
              </a:rPr>
              <a:t>di acquisizione </a:t>
            </a:r>
            <a:r>
              <a:rPr lang="it-IT" dirty="0">
                <a:latin typeface="Times New Roman" pitchFamily="18" charset="0"/>
                <a:cs typeface="Times New Roman" pitchFamily="18" charset="0"/>
              </a:rPr>
              <a:t>di dati e notizie rilevanti ai fini dell’accertamento della violazione delle norme </a:t>
            </a:r>
            <a:r>
              <a:rPr lang="it-IT" dirty="0" smtClean="0">
                <a:latin typeface="Times New Roman" pitchFamily="18" charset="0"/>
                <a:cs typeface="Times New Roman" pitchFamily="18" charset="0"/>
              </a:rPr>
              <a:t>tributarie …</a:t>
            </a:r>
          </a:p>
          <a:p>
            <a:pPr algn="just"/>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infatti </a:t>
            </a:r>
            <a:endParaRPr lang="it-IT" dirty="0">
              <a:latin typeface="Times New Roman" pitchFamily="18" charset="0"/>
              <a:cs typeface="Times New Roman" pitchFamily="18" charset="0"/>
            </a:endParaRPr>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solidFill>
                <a:schemeClr val="tx2"/>
              </a:solidFill>
            </a:endParaRPr>
          </a:p>
        </p:txBody>
      </p:sp>
      <p:sp>
        <p:nvSpPr>
          <p:cNvPr id="3" name="Segnaposto contenuto 2"/>
          <p:cNvSpPr>
            <a:spLocks noGrp="1"/>
          </p:cNvSpPr>
          <p:nvPr>
            <p:ph idx="1"/>
          </p:nvPr>
        </p:nvSpPr>
        <p:spPr>
          <a:xfrm>
            <a:off x="457200" y="1357298"/>
            <a:ext cx="8229600" cy="5286412"/>
          </a:xfrm>
        </p:spPr>
        <p:txBody>
          <a:bodyPr>
            <a:normAutofit fontScale="40000" lnSpcReduction="20000"/>
          </a:bodyPr>
          <a:lstStyle/>
          <a:p>
            <a:pPr algn="just">
              <a:buNone/>
            </a:pPr>
            <a:r>
              <a:rPr lang="it-IT" sz="7000" dirty="0" smtClean="0">
                <a:latin typeface="Times New Roman" pitchFamily="18" charset="0"/>
                <a:cs typeface="Times New Roman" pitchFamily="18" charset="0"/>
              </a:rPr>
              <a:t>    La fase istruttoria del procedimento tributario è un momento di controllo e di conoscenza di elementi, fatti e informazioni che sono </a:t>
            </a:r>
            <a:r>
              <a:rPr lang="it-IT" sz="7000" u="sng" dirty="0" smtClean="0">
                <a:latin typeface="Times New Roman" pitchFamily="18" charset="0"/>
                <a:cs typeface="Times New Roman" pitchFamily="18" charset="0"/>
              </a:rPr>
              <a:t>fiscalmente rilevanti</a:t>
            </a:r>
            <a:r>
              <a:rPr lang="it-IT" sz="7000" dirty="0" smtClean="0">
                <a:latin typeface="Times New Roman" pitchFamily="18" charset="0"/>
                <a:cs typeface="Times New Roman" pitchFamily="18" charset="0"/>
              </a:rPr>
              <a:t> per la realizzazione della pretesa tributaria, momento che precede l’emanazione, </a:t>
            </a:r>
            <a:r>
              <a:rPr lang="it-IT" sz="7000" u="sng" dirty="0" smtClean="0">
                <a:latin typeface="Times New Roman" pitchFamily="18" charset="0"/>
                <a:cs typeface="Times New Roman" pitchFamily="18" charset="0"/>
              </a:rPr>
              <a:t>eventuale</a:t>
            </a:r>
            <a:r>
              <a:rPr lang="it-IT" sz="7000" dirty="0" smtClean="0">
                <a:latin typeface="Times New Roman" pitchFamily="18" charset="0"/>
                <a:cs typeface="Times New Roman" pitchFamily="18" charset="0"/>
              </a:rPr>
              <a:t>, del provvedimento amministrativo tributario, ovvero, dell’avviso di accertamento. </a:t>
            </a:r>
          </a:p>
          <a:p>
            <a:pPr algn="just">
              <a:buNone/>
            </a:pPr>
            <a:endParaRPr lang="it-IT" sz="7000" dirty="0" smtClean="0">
              <a:latin typeface="Times New Roman" pitchFamily="18" charset="0"/>
              <a:cs typeface="Times New Roman" pitchFamily="18" charset="0"/>
            </a:endParaRPr>
          </a:p>
          <a:p>
            <a:pPr lvl="0" algn="just">
              <a:buNone/>
            </a:pPr>
            <a:r>
              <a:rPr lang="it-IT" sz="7000" dirty="0" smtClean="0">
                <a:latin typeface="Times New Roman" pitchFamily="18" charset="0"/>
                <a:cs typeface="Times New Roman" pitchFamily="18" charset="0"/>
              </a:rPr>
              <a:t>    </a:t>
            </a:r>
            <a:r>
              <a:rPr lang="it-IT" sz="7000" dirty="0" smtClean="0">
                <a:solidFill>
                  <a:schemeClr val="accent4">
                    <a:lumMod val="50000"/>
                  </a:schemeClr>
                </a:solidFill>
                <a:latin typeface="Times New Roman" pitchFamily="18" charset="0"/>
                <a:cs typeface="Times New Roman" pitchFamily="18" charset="0"/>
              </a:rPr>
              <a:t>L’emissione </a:t>
            </a:r>
            <a:r>
              <a:rPr lang="it-IT" sz="7000" dirty="0">
                <a:solidFill>
                  <a:schemeClr val="accent4">
                    <a:lumMod val="50000"/>
                  </a:schemeClr>
                </a:solidFill>
                <a:latin typeface="Times New Roman" pitchFamily="18" charset="0"/>
                <a:cs typeface="Times New Roman" pitchFamily="18" charset="0"/>
              </a:rPr>
              <a:t>di un atto impositivo o di un atto di irrogazione delle sanzioni a carico di un soggetto presuppone la prova dell’inadempimento degli obblighi tributari.</a:t>
            </a:r>
          </a:p>
          <a:p>
            <a:pPr algn="just"/>
            <a:endParaRPr lang="it-IT" sz="2800" dirty="0" smtClean="0">
              <a:latin typeface="Times New Roman" pitchFamily="18" charset="0"/>
              <a:cs typeface="Times New Roman" pitchFamily="18" charset="0"/>
            </a:endParaRPr>
          </a:p>
          <a:p>
            <a:pPr algn="just"/>
            <a:endParaRPr lang="it-IT" dirty="0">
              <a:latin typeface="Times New Roman" pitchFamily="18" charset="0"/>
              <a:cs typeface="Times New Roman" pitchFamily="18" charset="0"/>
            </a:endParaRP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4" name="Segnaposto contenuto 3"/>
          <p:cNvSpPr>
            <a:spLocks noGrp="1"/>
          </p:cNvSpPr>
          <p:nvPr>
            <p:ph sz="half" idx="1"/>
          </p:nvPr>
        </p:nvSpPr>
        <p:spPr>
          <a:xfrm>
            <a:off x="357158" y="3286124"/>
            <a:ext cx="8572560" cy="2882889"/>
          </a:xfrm>
        </p:spPr>
        <p:txBody>
          <a:bodyPr>
            <a:normAutofit lnSpcReduction="10000"/>
          </a:bodyPr>
          <a:lstStyle/>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vigente </a:t>
            </a:r>
            <a:r>
              <a:rPr lang="it-IT" dirty="0" smtClean="0">
                <a:latin typeface="Times New Roman" pitchFamily="18" charset="0"/>
                <a:cs typeface="Times New Roman" pitchFamily="18" charset="0"/>
              </a:rPr>
              <a:t>sistema tributario </a:t>
            </a:r>
            <a:r>
              <a:rPr lang="it-IT" dirty="0">
                <a:latin typeface="Times New Roman" pitchFamily="18" charset="0"/>
                <a:cs typeface="Times New Roman" pitchFamily="18" charset="0"/>
              </a:rPr>
              <a:t>prevede una serie di obblighi per i </a:t>
            </a:r>
            <a:r>
              <a:rPr lang="it-IT" dirty="0" smtClean="0">
                <a:latin typeface="Times New Roman" pitchFamily="18" charset="0"/>
                <a:cs typeface="Times New Roman" pitchFamily="18" charset="0"/>
              </a:rPr>
              <a:t>contribuenti di: </a:t>
            </a:r>
          </a:p>
          <a:p>
            <a:pPr algn="just"/>
            <a:r>
              <a:rPr lang="it-IT" dirty="0" smtClean="0">
                <a:latin typeface="Times New Roman" pitchFamily="18" charset="0"/>
                <a:cs typeface="Times New Roman" pitchFamily="18" charset="0"/>
              </a:rPr>
              <a:t>contabilità</a:t>
            </a:r>
          </a:p>
          <a:p>
            <a:pPr algn="just"/>
            <a:r>
              <a:rPr lang="it-IT" dirty="0" smtClean="0">
                <a:latin typeface="Times New Roman" pitchFamily="18" charset="0"/>
                <a:cs typeface="Times New Roman" pitchFamily="18" charset="0"/>
              </a:rPr>
              <a:t>autoliquidazione (quantificazione del debito tributario) </a:t>
            </a:r>
            <a:endParaRPr lang="it-IT" dirty="0">
              <a:latin typeface="Times New Roman" pitchFamily="18" charset="0"/>
              <a:cs typeface="Times New Roman" pitchFamily="18" charset="0"/>
            </a:endParaRPr>
          </a:p>
          <a:p>
            <a:pPr algn="just"/>
            <a:r>
              <a:rPr lang="it-IT" dirty="0" smtClean="0">
                <a:latin typeface="Times New Roman" pitchFamily="18" charset="0"/>
                <a:cs typeface="Times New Roman" pitchFamily="18" charset="0"/>
              </a:rPr>
              <a:t>versamento (del </a:t>
            </a:r>
            <a:r>
              <a:rPr lang="it-IT" i="1" dirty="0" smtClean="0">
                <a:latin typeface="Times New Roman" pitchFamily="18" charset="0"/>
                <a:cs typeface="Times New Roman" pitchFamily="18" charset="0"/>
              </a:rPr>
              <a:t>quantum </a:t>
            </a:r>
            <a:r>
              <a:rPr lang="it-IT" dirty="0" smtClean="0">
                <a:latin typeface="Times New Roman" pitchFamily="18" charset="0"/>
                <a:cs typeface="Times New Roman" pitchFamily="18" charset="0"/>
              </a:rPr>
              <a:t>all’ente impositore)</a:t>
            </a:r>
          </a:p>
          <a:p>
            <a:pPr algn="just"/>
            <a:r>
              <a:rPr lang="it-IT" dirty="0" smtClean="0">
                <a:latin typeface="Times New Roman" pitchFamily="18" charset="0"/>
                <a:cs typeface="Times New Roman" pitchFamily="18" charset="0"/>
              </a:rPr>
              <a:t>dichiarazione (ricostruzione del presupposto). </a:t>
            </a:r>
            <a:endParaRPr lang="it-IT" dirty="0">
              <a:latin typeface="Times New Roman" pitchFamily="18" charset="0"/>
              <a:cs typeface="Times New Roman" pitchFamily="18" charset="0"/>
            </a:endParaRPr>
          </a:p>
          <a:p>
            <a:endParaRPr lang="it-IT" dirty="0"/>
          </a:p>
        </p:txBody>
      </p:sp>
      <p:sp>
        <p:nvSpPr>
          <p:cNvPr id="5" name="Segnaposto contenuto 4"/>
          <p:cNvSpPr>
            <a:spLocks noGrp="1"/>
          </p:cNvSpPr>
          <p:nvPr>
            <p:ph sz="half" idx="2"/>
          </p:nvPr>
        </p:nvSpPr>
        <p:spPr>
          <a:xfrm>
            <a:off x="214282" y="1571612"/>
            <a:ext cx="8543956" cy="1571635"/>
          </a:xfrm>
        </p:spPr>
        <p:txBody>
          <a:bodyPr>
            <a:normAutofit lnSpcReduction="10000"/>
          </a:bodyPr>
          <a:lstStyle/>
          <a:p>
            <a:pPr algn="just">
              <a:buNone/>
            </a:pPr>
            <a:r>
              <a:rPr lang="it-IT" dirty="0" smtClean="0">
                <a:latin typeface="Times New Roman" pitchFamily="18" charset="0"/>
                <a:cs typeface="Times New Roman" pitchFamily="18" charset="0"/>
              </a:rPr>
              <a:t>    Nell’attuale assetto fiscale di Massa, il </a:t>
            </a:r>
            <a:r>
              <a:rPr lang="it-IT" dirty="0">
                <a:latin typeface="Times New Roman" pitchFamily="18" charset="0"/>
                <a:cs typeface="Times New Roman" pitchFamily="18" charset="0"/>
              </a:rPr>
              <a:t>principale criterio </a:t>
            </a:r>
            <a:r>
              <a:rPr lang="it-IT" dirty="0" smtClean="0">
                <a:latin typeface="Times New Roman" pitchFamily="18" charset="0"/>
                <a:cs typeface="Times New Roman" pitchFamily="18" charset="0"/>
              </a:rPr>
              <a:t>di funzionamento </a:t>
            </a:r>
            <a:r>
              <a:rPr lang="it-IT" dirty="0">
                <a:latin typeface="Times New Roman" pitchFamily="18" charset="0"/>
                <a:cs typeface="Times New Roman" pitchFamily="18" charset="0"/>
              </a:rPr>
              <a:t>del sistema dei tributi </a:t>
            </a:r>
            <a:r>
              <a:rPr lang="it-IT" dirty="0" smtClean="0">
                <a:latin typeface="Times New Roman" pitchFamily="18" charset="0"/>
                <a:cs typeface="Times New Roman" pitchFamily="18" charset="0"/>
              </a:rPr>
              <a:t>è l’auto- </a:t>
            </a:r>
            <a:r>
              <a:rPr lang="it-IT" dirty="0">
                <a:latin typeface="Times New Roman" pitchFamily="18" charset="0"/>
                <a:cs typeface="Times New Roman" pitchFamily="18" charset="0"/>
              </a:rPr>
              <a:t>tassazione ad opera dei contribuenti.</a:t>
            </a:r>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0034" y="428604"/>
            <a:ext cx="8229600" cy="1143000"/>
          </a:xfrm>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3" name="Segnaposto contenuto 2"/>
          <p:cNvSpPr>
            <a:spLocks noGrp="1"/>
          </p:cNvSpPr>
          <p:nvPr>
            <p:ph sz="half" idx="1"/>
          </p:nvPr>
        </p:nvSpPr>
        <p:spPr>
          <a:xfrm>
            <a:off x="500034" y="1643050"/>
            <a:ext cx="8143932" cy="1428760"/>
          </a:xfrm>
        </p:spPr>
        <p:txBody>
          <a:bodyPr>
            <a:normAutofit lnSpcReduction="10000"/>
          </a:bodyPr>
          <a:lstStyle/>
          <a:p>
            <a:pPr algn="just">
              <a:buNone/>
            </a:pPr>
            <a:r>
              <a:rPr lang="it-IT"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dunque: </a:t>
            </a:r>
          </a:p>
          <a:p>
            <a:pPr algn="just">
              <a:buNone/>
            </a:pPr>
            <a:r>
              <a:rPr lang="it-IT" sz="3000" dirty="0" smtClean="0">
                <a:latin typeface="Times New Roman" pitchFamily="18" charset="0"/>
                <a:cs typeface="Times New Roman" pitchFamily="18" charset="0"/>
              </a:rPr>
              <a:t>    </a:t>
            </a:r>
            <a:r>
              <a:rPr lang="it-IT" sz="3000" u="sng" dirty="0" smtClean="0">
                <a:latin typeface="Times New Roman" pitchFamily="18" charset="0"/>
                <a:cs typeface="Times New Roman" pitchFamily="18" charset="0"/>
              </a:rPr>
              <a:t>l’attuazione </a:t>
            </a:r>
            <a:r>
              <a:rPr lang="it-IT" sz="3000" u="sng" dirty="0">
                <a:latin typeface="Times New Roman" pitchFamily="18" charset="0"/>
                <a:cs typeface="Times New Roman" pitchFamily="18" charset="0"/>
              </a:rPr>
              <a:t>del tributo è rimessa essenzialmente </a:t>
            </a:r>
            <a:r>
              <a:rPr lang="it-IT" sz="3000" u="sng" dirty="0" smtClean="0">
                <a:latin typeface="Times New Roman" pitchFamily="18" charset="0"/>
                <a:cs typeface="Times New Roman" pitchFamily="18" charset="0"/>
              </a:rPr>
              <a:t>al soggetto passivo (contribuente)</a:t>
            </a:r>
          </a:p>
          <a:p>
            <a:pPr algn="just">
              <a:buNone/>
            </a:pPr>
            <a:endParaRPr lang="it-IT" sz="3000" u="sng" dirty="0">
              <a:latin typeface="Times New Roman" pitchFamily="18" charset="0"/>
              <a:cs typeface="Times New Roman" pitchFamily="18" charset="0"/>
            </a:endParaRPr>
          </a:p>
        </p:txBody>
      </p:sp>
      <p:sp>
        <p:nvSpPr>
          <p:cNvPr id="4" name="Segnaposto contenuto 3"/>
          <p:cNvSpPr>
            <a:spLocks noGrp="1"/>
          </p:cNvSpPr>
          <p:nvPr>
            <p:ph sz="half" idx="2"/>
          </p:nvPr>
        </p:nvSpPr>
        <p:spPr>
          <a:xfrm>
            <a:off x="500034" y="3214686"/>
            <a:ext cx="8072494" cy="2071702"/>
          </a:xfrm>
        </p:spPr>
        <p:txBody>
          <a:bodyPr>
            <a:noAutofit/>
          </a:bodyPr>
          <a:lstStyle/>
          <a:p>
            <a:pPr algn="just">
              <a:buNone/>
            </a:pPr>
            <a:r>
              <a:rPr lang="it-IT"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mentre:</a:t>
            </a:r>
          </a:p>
          <a:p>
            <a:pPr algn="just">
              <a:buNone/>
            </a:pPr>
            <a:r>
              <a:rPr lang="it-IT" dirty="0" smtClean="0">
                <a:latin typeface="Times New Roman" pitchFamily="18" charset="0"/>
                <a:cs typeface="Times New Roman" pitchFamily="18" charset="0"/>
              </a:rPr>
              <a:t>    l’Amministrazione finanziaria assume un ruolo </a:t>
            </a:r>
            <a:r>
              <a:rPr lang="it-IT" u="sng" dirty="0" smtClean="0">
                <a:latin typeface="Times New Roman" pitchFamily="18" charset="0"/>
                <a:cs typeface="Times New Roman" pitchFamily="18" charset="0"/>
              </a:rPr>
              <a:t>esterno e secondario,</a:t>
            </a:r>
            <a:r>
              <a:rPr lang="it-IT" dirty="0" smtClean="0">
                <a:latin typeface="Times New Roman" pitchFamily="18" charset="0"/>
                <a:cs typeface="Times New Roman" pitchFamily="18" charset="0"/>
              </a:rPr>
              <a:t> rispetto alle condotte dei contribuenti, limitandosi al </a:t>
            </a:r>
            <a:r>
              <a:rPr lang="it-IT" u="sng" dirty="0" smtClean="0">
                <a:latin typeface="Times New Roman" pitchFamily="18" charset="0"/>
                <a:cs typeface="Times New Roman" pitchFamily="18" charset="0"/>
              </a:rPr>
              <a:t>controllo e alla vigilanza dei comportamenti assunti dagli stessi contribuenti</a:t>
            </a:r>
            <a:r>
              <a:rPr lang="it-IT" dirty="0" smtClean="0">
                <a:latin typeface="Times New Roman" pitchFamily="18" charset="0"/>
                <a:cs typeface="Times New Roman" pitchFamily="18" charset="0"/>
              </a:rPr>
              <a:t>.</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6" name="Segnaposto contenuto 5"/>
          <p:cNvSpPr>
            <a:spLocks noGrp="1"/>
          </p:cNvSpPr>
          <p:nvPr>
            <p:ph idx="1"/>
          </p:nvPr>
        </p:nvSpPr>
        <p:spPr>
          <a:xfrm>
            <a:off x="457200" y="1714487"/>
            <a:ext cx="8043890" cy="4214843"/>
          </a:xfrm>
        </p:spPr>
        <p:txBody>
          <a:bodyPr>
            <a:normAutofit lnSpcReduction="10000"/>
          </a:bodyPr>
          <a:lstStyle/>
          <a:p>
            <a:pPr algn="just">
              <a:buNone/>
            </a:pPr>
            <a:r>
              <a:rPr lang="it-IT" sz="3000" dirty="0" smtClean="0">
                <a:latin typeface="Times New Roman" pitchFamily="18" charset="0"/>
                <a:cs typeface="Times New Roman" pitchFamily="18" charset="0"/>
              </a:rPr>
              <a:t>   L’intervento dell’Amministrazione finanziaria  </a:t>
            </a:r>
            <a:r>
              <a:rPr lang="it-IT" sz="3000" dirty="0">
                <a:latin typeface="Times New Roman" pitchFamily="18" charset="0"/>
                <a:cs typeface="Times New Roman" pitchFamily="18" charset="0"/>
              </a:rPr>
              <a:t>nella determinazione </a:t>
            </a:r>
            <a:r>
              <a:rPr lang="it-IT" sz="3000" u="sng" dirty="0" err="1" smtClean="0">
                <a:latin typeface="Times New Roman" pitchFamily="18" charset="0"/>
                <a:cs typeface="Times New Roman" pitchFamily="18" charset="0"/>
              </a:rPr>
              <a:t>autoritativa</a:t>
            </a:r>
            <a:r>
              <a:rPr lang="it-IT" sz="3000" dirty="0" smtClean="0">
                <a:latin typeface="Times New Roman" pitchFamily="18" charset="0"/>
                <a:cs typeface="Times New Roman" pitchFamily="18" charset="0"/>
              </a:rPr>
              <a:t> della pretesa tributaria (</a:t>
            </a:r>
            <a:r>
              <a:rPr lang="it-IT" sz="3000" dirty="0" smtClean="0">
                <a:solidFill>
                  <a:schemeClr val="accent2"/>
                </a:solidFill>
                <a:latin typeface="Times New Roman" pitchFamily="18" charset="0"/>
                <a:cs typeface="Times New Roman" pitchFamily="18" charset="0"/>
              </a:rPr>
              <a:t>attività </a:t>
            </a:r>
            <a:r>
              <a:rPr lang="it-IT" sz="3000" dirty="0" err="1" smtClean="0">
                <a:solidFill>
                  <a:schemeClr val="accent2"/>
                </a:solidFill>
                <a:latin typeface="Times New Roman" pitchFamily="18" charset="0"/>
                <a:cs typeface="Times New Roman" pitchFamily="18" charset="0"/>
              </a:rPr>
              <a:t>accertativa</a:t>
            </a:r>
            <a:r>
              <a:rPr lang="it-IT" sz="3000" dirty="0" smtClean="0">
                <a:solidFill>
                  <a:schemeClr val="accent2"/>
                </a:solidFill>
                <a:latin typeface="Times New Roman" pitchFamily="18" charset="0"/>
                <a:cs typeface="Times New Roman" pitchFamily="18" charset="0"/>
              </a:rPr>
              <a:t> vera e propria</a:t>
            </a:r>
            <a:r>
              <a:rPr lang="it-IT" sz="3000" dirty="0" smtClean="0">
                <a:latin typeface="Times New Roman" pitchFamily="18" charset="0"/>
                <a:cs typeface="Times New Roman" pitchFamily="18" charset="0"/>
              </a:rPr>
              <a:t>), si </a:t>
            </a:r>
            <a:r>
              <a:rPr lang="it-IT" sz="3000" dirty="0">
                <a:latin typeface="Times New Roman" pitchFamily="18" charset="0"/>
                <a:cs typeface="Times New Roman" pitchFamily="18" charset="0"/>
              </a:rPr>
              <a:t>realizza soltanto qualora si riscontri una infedele dichiarazione tributaria oppure nei casi di omissione totale della dichiarazione</a:t>
            </a:r>
            <a:r>
              <a:rPr lang="it-IT" sz="3000" dirty="0" smtClean="0">
                <a:latin typeface="Times New Roman" pitchFamily="18" charset="0"/>
                <a:cs typeface="Times New Roman" pitchFamily="18" charset="0"/>
              </a:rPr>
              <a:t>, in questo caso, la  </a:t>
            </a:r>
            <a:r>
              <a:rPr lang="it-IT" sz="3000" dirty="0">
                <a:latin typeface="Times New Roman" pitchFamily="18" charset="0"/>
                <a:cs typeface="Times New Roman" pitchFamily="18" charset="0"/>
              </a:rPr>
              <a:t>rappresentazione formulata in sede di </a:t>
            </a:r>
            <a:r>
              <a:rPr lang="it-IT" sz="3000" dirty="0" smtClean="0">
                <a:latin typeface="Times New Roman" pitchFamily="18" charset="0"/>
                <a:cs typeface="Times New Roman" pitchFamily="18" charset="0"/>
              </a:rPr>
              <a:t>autotassazione </a:t>
            </a:r>
            <a:r>
              <a:rPr lang="it-IT" sz="3000" dirty="0">
                <a:latin typeface="Times New Roman" pitchFamily="18" charset="0"/>
                <a:cs typeface="Times New Roman" pitchFamily="18" charset="0"/>
              </a:rPr>
              <a:t>dal contribuente viene sostituita </a:t>
            </a:r>
            <a:r>
              <a:rPr lang="it-IT" sz="3000" dirty="0" smtClean="0">
                <a:latin typeface="Times New Roman" pitchFamily="18" charset="0"/>
                <a:cs typeface="Times New Roman" pitchFamily="18" charset="0"/>
              </a:rPr>
              <a:t>o, perlomeno, </a:t>
            </a:r>
            <a:r>
              <a:rPr lang="it-IT" sz="3000" dirty="0">
                <a:latin typeface="Times New Roman" pitchFamily="18" charset="0"/>
                <a:cs typeface="Times New Roman" pitchFamily="18" charset="0"/>
              </a:rPr>
              <a:t>integrata dal provvedimento amministrativo.</a:t>
            </a:r>
          </a:p>
          <a:p>
            <a:pPr>
              <a:buNone/>
            </a:pP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3" name="Segnaposto contenuto 2"/>
          <p:cNvSpPr>
            <a:spLocks noGrp="1"/>
          </p:cNvSpPr>
          <p:nvPr>
            <p:ph idx="1"/>
          </p:nvPr>
        </p:nvSpPr>
        <p:spPr>
          <a:xfrm>
            <a:off x="457200" y="1714488"/>
            <a:ext cx="8043890" cy="4411675"/>
          </a:xfrm>
        </p:spPr>
        <p:txBody>
          <a:bodyPr>
            <a:normAutofit fontScale="92500" lnSpcReduction="20000"/>
          </a:bodyPr>
          <a:lstStyle/>
          <a:p>
            <a:pPr algn="just">
              <a:buNone/>
            </a:pPr>
            <a:r>
              <a:rPr lang="it-IT" dirty="0" smtClean="0">
                <a:latin typeface="Times New Roman" pitchFamily="18" charset="0"/>
                <a:ea typeface="SimSun-ExtB" pitchFamily="49" charset="-122"/>
                <a:cs typeface="Times New Roman" pitchFamily="18" charset="0"/>
              </a:rPr>
              <a:t>   </a:t>
            </a:r>
            <a:r>
              <a:rPr lang="it-IT" sz="3000" dirty="0" smtClean="0">
                <a:latin typeface="Times New Roman" pitchFamily="18" charset="0"/>
                <a:ea typeface="SimSun-ExtB" pitchFamily="49" charset="-122"/>
                <a:cs typeface="Times New Roman" pitchFamily="18" charset="0"/>
              </a:rPr>
              <a:t>In caso di omessa e infedele dichiarazione l’Amministrazione finanziaria emetterà un atto impositivo, l’avviso di accertamento, sulla base dei rilievi, ovvero degli elementi e/o prove raccolte </a:t>
            </a:r>
            <a:r>
              <a:rPr lang="it-IT" sz="3000" b="1" dirty="0" smtClean="0">
                <a:latin typeface="Times New Roman" pitchFamily="18" charset="0"/>
                <a:ea typeface="SimSun-ExtB" pitchFamily="49" charset="-122"/>
                <a:cs typeface="Times New Roman" pitchFamily="18" charset="0"/>
              </a:rPr>
              <a:t>…</a:t>
            </a:r>
          </a:p>
          <a:p>
            <a:pPr algn="just">
              <a:buNone/>
            </a:pPr>
            <a:endParaRPr lang="it-IT" sz="3000" b="1" dirty="0" smtClean="0">
              <a:latin typeface="Times New Roman" pitchFamily="18" charset="0"/>
              <a:ea typeface="SimSun-ExtB" pitchFamily="49" charset="-122"/>
              <a:cs typeface="Times New Roman" pitchFamily="18" charset="0"/>
            </a:endParaRPr>
          </a:p>
          <a:p>
            <a:pPr algn="just">
              <a:buNone/>
            </a:pPr>
            <a:r>
              <a:rPr lang="it-IT" sz="3000" dirty="0" smtClean="0">
                <a:latin typeface="Times New Roman" pitchFamily="18" charset="0"/>
                <a:ea typeface="SimSun-ExtB" pitchFamily="49" charset="-122"/>
                <a:cs typeface="Times New Roman" pitchFamily="18" charset="0"/>
              </a:rPr>
              <a:t>   </a:t>
            </a:r>
            <a:r>
              <a:rPr lang="it-IT" sz="3000" b="1" dirty="0" smtClean="0">
                <a:latin typeface="Times New Roman" pitchFamily="18" charset="0"/>
                <a:ea typeface="SimSun-ExtB" pitchFamily="49" charset="-122"/>
                <a:cs typeface="Times New Roman" pitchFamily="18" charset="0"/>
              </a:rPr>
              <a:t> … </a:t>
            </a:r>
            <a:r>
              <a:rPr lang="it-IT" sz="3000" dirty="0" smtClean="0">
                <a:latin typeface="Times New Roman" pitchFamily="18" charset="0"/>
                <a:ea typeface="SimSun-ExtB" pitchFamily="49" charset="-122"/>
                <a:cs typeface="Times New Roman" pitchFamily="18" charset="0"/>
              </a:rPr>
              <a:t>necessita, pertanto, di elementi fiscalmente rilevanti atti a fondare la sua pretesa tributaria</a:t>
            </a:r>
          </a:p>
          <a:p>
            <a:pPr algn="just">
              <a:buNone/>
            </a:pPr>
            <a:endParaRPr lang="it-IT" sz="3000" dirty="0" smtClean="0">
              <a:latin typeface="Times New Roman" pitchFamily="18" charset="0"/>
              <a:ea typeface="SimSun-ExtB" pitchFamily="49" charset="-122"/>
              <a:cs typeface="Times New Roman" pitchFamily="18" charset="0"/>
            </a:endParaRPr>
          </a:p>
          <a:p>
            <a:pPr algn="just">
              <a:buNone/>
            </a:pPr>
            <a:r>
              <a:rPr lang="it-IT" sz="3000" dirty="0" smtClean="0">
                <a:latin typeface="Times New Roman" pitchFamily="18" charset="0"/>
                <a:ea typeface="SimSun-ExtB" pitchFamily="49" charset="-122"/>
                <a:cs typeface="Times New Roman" pitchFamily="18" charset="0"/>
              </a:rPr>
              <a:t>   </a:t>
            </a:r>
            <a:r>
              <a:rPr lang="it-IT" sz="3000" b="1" dirty="0" smtClean="0">
                <a:latin typeface="Times New Roman" pitchFamily="18" charset="0"/>
                <a:ea typeface="SimSun-ExtB" pitchFamily="49" charset="-122"/>
                <a:cs typeface="Times New Roman" pitchFamily="18" charset="0"/>
              </a:rPr>
              <a:t>…</a:t>
            </a:r>
            <a:r>
              <a:rPr lang="it-IT" sz="3000" dirty="0" smtClean="0">
                <a:latin typeface="Times New Roman" pitchFamily="18" charset="0"/>
                <a:ea typeface="SimSun-ExtB" pitchFamily="49" charset="-122"/>
                <a:cs typeface="Times New Roman" pitchFamily="18" charset="0"/>
              </a:rPr>
              <a:t> da qui, </a:t>
            </a:r>
            <a:r>
              <a:rPr lang="it-IT" sz="3000" dirty="0" smtClean="0">
                <a:solidFill>
                  <a:schemeClr val="tx2"/>
                </a:solidFill>
                <a:latin typeface="Times New Roman" pitchFamily="18" charset="0"/>
                <a:ea typeface="SimSun-ExtB" pitchFamily="49" charset="-122"/>
                <a:cs typeface="Times New Roman" pitchFamily="18" charset="0"/>
              </a:rPr>
              <a:t>lo svolgimento dell’attività di controllo, indagine e di conoscenza dell’Amministrazione finanziaria</a:t>
            </a:r>
            <a:r>
              <a:rPr lang="it-IT" dirty="0" smtClean="0">
                <a:solidFill>
                  <a:schemeClr val="tx2"/>
                </a:solidFill>
                <a:latin typeface="Times New Roman" pitchFamily="18" charset="0"/>
                <a:ea typeface="SimSun-ExtB" pitchFamily="49" charset="-122"/>
                <a:cs typeface="Times New Roman" pitchFamily="18" charset="0"/>
              </a:rPr>
              <a:t>. </a:t>
            </a:r>
            <a:endParaRPr lang="it-IT" dirty="0">
              <a:solidFill>
                <a:schemeClr val="tx2"/>
              </a:solidFill>
              <a:latin typeface="Times New Roman" pitchFamily="18" charset="0"/>
              <a:ea typeface="SimSun-ExtB" pitchFamily="49" charset="-122"/>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3" name="Segnaposto contenuto 2"/>
          <p:cNvSpPr>
            <a:spLocks noGrp="1"/>
          </p:cNvSpPr>
          <p:nvPr>
            <p:ph idx="1"/>
          </p:nvPr>
        </p:nvSpPr>
        <p:spPr/>
        <p:txBody>
          <a:bodyPr>
            <a:normAutofit/>
          </a:bodyPr>
          <a:lstStyle/>
          <a:p>
            <a:pPr algn="just">
              <a:buNone/>
            </a:pPr>
            <a:r>
              <a:rPr lang="it-IT" dirty="0" smtClean="0"/>
              <a:t>   </a:t>
            </a:r>
            <a:r>
              <a:rPr lang="it-IT" sz="2800" dirty="0" smtClean="0">
                <a:latin typeface="Times New Roman" pitchFamily="18" charset="0"/>
                <a:cs typeface="Times New Roman" pitchFamily="18" charset="0"/>
              </a:rPr>
              <a:t>L’Amministrazione finanziaria è, infatti, legittimata </a:t>
            </a:r>
            <a:r>
              <a:rPr lang="it-IT" sz="2800" dirty="0">
                <a:latin typeface="Times New Roman" pitchFamily="18" charset="0"/>
                <a:cs typeface="Times New Roman" pitchFamily="18" charset="0"/>
              </a:rPr>
              <a:t>all’esercizio di poteri </a:t>
            </a:r>
            <a:r>
              <a:rPr lang="it-IT" sz="2800" dirty="0" err="1" smtClean="0">
                <a:latin typeface="Times New Roman" pitchFamily="18" charset="0"/>
                <a:cs typeface="Times New Roman" pitchFamily="18" charset="0"/>
              </a:rPr>
              <a:t>autoritativi</a:t>
            </a:r>
            <a:r>
              <a:rPr lang="it-IT" sz="2800" dirty="0" smtClean="0">
                <a:latin typeface="Times New Roman" pitchFamily="18" charset="0"/>
                <a:cs typeface="Times New Roman" pitchFamily="18" charset="0"/>
              </a:rPr>
              <a:t>, </a:t>
            </a:r>
            <a:r>
              <a:rPr lang="it-IT" sz="2800" dirty="0">
                <a:latin typeface="Times New Roman" pitchFamily="18" charset="0"/>
                <a:cs typeface="Times New Roman" pitchFamily="18" charset="0"/>
              </a:rPr>
              <a:t>finalizzati alla ricostruzione del reddito effettivo e della reale capacità contributiva</a:t>
            </a:r>
            <a:r>
              <a:rPr lang="it-IT" sz="2800" dirty="0" smtClean="0">
                <a:latin typeface="Times New Roman" pitchFamily="18" charset="0"/>
                <a:cs typeface="Times New Roman" pitchFamily="18" charset="0"/>
              </a:rPr>
              <a:t>.</a:t>
            </a:r>
          </a:p>
          <a:p>
            <a:pPr algn="just">
              <a:buNone/>
            </a:pPr>
            <a:endParaRPr lang="it-IT" sz="2800" dirty="0" smtClean="0">
              <a:latin typeface="Times New Roman" pitchFamily="18" charset="0"/>
              <a:cs typeface="Times New Roman" pitchFamily="18" charset="0"/>
            </a:endParaRPr>
          </a:p>
          <a:p>
            <a:pPr algn="just">
              <a:buNone/>
            </a:pPr>
            <a:r>
              <a:rPr lang="it-IT" sz="2800" dirty="0">
                <a:latin typeface="Times New Roman" pitchFamily="18" charset="0"/>
                <a:cs typeface="Times New Roman" pitchFamily="18" charset="0"/>
              </a:rPr>
              <a:t> </a:t>
            </a:r>
            <a:r>
              <a:rPr lang="it-IT" sz="2800" dirty="0" smtClean="0">
                <a:latin typeface="Times New Roman" pitchFamily="18" charset="0"/>
                <a:cs typeface="Times New Roman" pitchFamily="18" charset="0"/>
              </a:rPr>
              <a:t>   Tale </a:t>
            </a:r>
            <a:r>
              <a:rPr lang="it-IT" sz="2800" dirty="0">
                <a:latin typeface="Times New Roman" pitchFamily="18" charset="0"/>
                <a:cs typeface="Times New Roman" pitchFamily="18" charset="0"/>
              </a:rPr>
              <a:t>attività si svolge </a:t>
            </a:r>
            <a:r>
              <a:rPr lang="it-IT" sz="2800" dirty="0">
                <a:solidFill>
                  <a:srgbClr val="002060"/>
                </a:solidFill>
                <a:latin typeface="Times New Roman" pitchFamily="18" charset="0"/>
                <a:cs typeface="Times New Roman" pitchFamily="18" charset="0"/>
              </a:rPr>
              <a:t>nell’interesse fiscale </a:t>
            </a:r>
            <a:r>
              <a:rPr lang="it-IT" sz="2800" dirty="0">
                <a:latin typeface="Times New Roman" pitchFamily="18" charset="0"/>
                <a:cs typeface="Times New Roman" pitchFamily="18" charset="0"/>
              </a:rPr>
              <a:t>(valore immanente nel nostro ordinamento) di riscossione delle imposte e percezione delle somme necessarie al perseguimento delle finalità pubbliche.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3" name="Segnaposto contenuto 2"/>
          <p:cNvSpPr>
            <a:spLocks noGrp="1"/>
          </p:cNvSpPr>
          <p:nvPr>
            <p:ph idx="1"/>
          </p:nvPr>
        </p:nvSpPr>
        <p:spPr>
          <a:xfrm>
            <a:off x="457200" y="1500174"/>
            <a:ext cx="8229600" cy="5214974"/>
          </a:xfrm>
        </p:spPr>
        <p:txBody>
          <a:bodyPr>
            <a:normAutofit/>
          </a:bodyPr>
          <a:lstStyle/>
          <a:p>
            <a:pPr algn="just">
              <a:buNone/>
            </a:pPr>
            <a:r>
              <a:rPr lang="it-IT" sz="2800" dirty="0" smtClean="0">
                <a:latin typeface="Times New Roman" pitchFamily="18" charset="0"/>
                <a:cs typeface="Times New Roman" pitchFamily="18" charset="0"/>
              </a:rPr>
              <a:t>    La </a:t>
            </a:r>
            <a:r>
              <a:rPr lang="it-IT" sz="2800" dirty="0">
                <a:latin typeface="Times New Roman" pitchFamily="18" charset="0"/>
                <a:cs typeface="Times New Roman" pitchFamily="18" charset="0"/>
              </a:rPr>
              <a:t>fase istruttoria si sdoppia in </a:t>
            </a:r>
            <a:r>
              <a:rPr lang="it-IT" sz="2800" dirty="0" smtClean="0">
                <a:latin typeface="Times New Roman" pitchFamily="18" charset="0"/>
                <a:cs typeface="Times New Roman" pitchFamily="18" charset="0"/>
              </a:rPr>
              <a:t>un:</a:t>
            </a:r>
          </a:p>
          <a:p>
            <a:pPr algn="just">
              <a:buNone/>
            </a:pPr>
            <a:r>
              <a:rPr lang="it-IT" sz="2800" dirty="0" smtClean="0">
                <a:latin typeface="Times New Roman" pitchFamily="18" charset="0"/>
                <a:cs typeface="Times New Roman" pitchFamily="18" charset="0"/>
              </a:rPr>
              <a:t>-  </a:t>
            </a:r>
            <a:r>
              <a:rPr lang="it-IT" sz="2800" i="1" dirty="0">
                <a:solidFill>
                  <a:srgbClr val="0070C0"/>
                </a:solidFill>
                <a:latin typeface="Times New Roman" pitchFamily="18" charset="0"/>
                <a:cs typeface="Times New Roman" pitchFamily="18" charset="0"/>
              </a:rPr>
              <a:t>controllo meramente documentale o formale</a:t>
            </a:r>
            <a:r>
              <a:rPr lang="it-IT" sz="2800" dirty="0">
                <a:solidFill>
                  <a:srgbClr val="0070C0"/>
                </a:solidFill>
                <a:latin typeface="Times New Roman" pitchFamily="18" charset="0"/>
                <a:cs typeface="Times New Roman" pitchFamily="18" charset="0"/>
              </a:rPr>
              <a:t> </a:t>
            </a:r>
            <a:r>
              <a:rPr lang="it-IT" sz="2800" dirty="0">
                <a:latin typeface="Times New Roman" pitchFamily="18" charset="0"/>
                <a:cs typeface="Times New Roman" pitchFamily="18" charset="0"/>
              </a:rPr>
              <a:t>delle dichiarazioni presentate dai contribuenti, o dai sostituti, da svolgere con procedure automatizzate, ovvero un riscontro cartolare delle dichiarazioni finalizzato alla verifica della correttezza degli adempimenti in sede di dichiarazione a carico dei contribuenti; </a:t>
            </a:r>
            <a:endParaRPr lang="it-IT" sz="2800" dirty="0" smtClean="0">
              <a:latin typeface="Times New Roman" pitchFamily="18" charset="0"/>
              <a:cs typeface="Times New Roman" pitchFamily="18" charset="0"/>
            </a:endParaRPr>
          </a:p>
          <a:p>
            <a:pPr algn="just">
              <a:buNone/>
            </a:pPr>
            <a:r>
              <a:rPr lang="it-IT" sz="2800" dirty="0">
                <a:latin typeface="Times New Roman" pitchFamily="18" charset="0"/>
                <a:cs typeface="Times New Roman" pitchFamily="18" charset="0"/>
              </a:rPr>
              <a:t> </a:t>
            </a:r>
            <a:r>
              <a:rPr lang="it-IT" sz="2800" dirty="0" smtClean="0">
                <a:latin typeface="Times New Roman" pitchFamily="18" charset="0"/>
                <a:cs typeface="Times New Roman" pitchFamily="18" charset="0"/>
              </a:rPr>
              <a:t>  - </a:t>
            </a:r>
            <a:r>
              <a:rPr lang="it-IT" sz="2800" i="1" dirty="0" smtClean="0">
                <a:solidFill>
                  <a:srgbClr val="0070C0"/>
                </a:solidFill>
                <a:latin typeface="Times New Roman" pitchFamily="18" charset="0"/>
                <a:cs typeface="Times New Roman" pitchFamily="18" charset="0"/>
              </a:rPr>
              <a:t>controllo </a:t>
            </a:r>
            <a:r>
              <a:rPr lang="it-IT" sz="2800" i="1" dirty="0">
                <a:solidFill>
                  <a:srgbClr val="0070C0"/>
                </a:solidFill>
                <a:latin typeface="Times New Roman" pitchFamily="18" charset="0"/>
                <a:cs typeface="Times New Roman" pitchFamily="18" charset="0"/>
              </a:rPr>
              <a:t>sostanziale</a:t>
            </a:r>
            <a:r>
              <a:rPr lang="it-IT" sz="2800" dirty="0">
                <a:solidFill>
                  <a:srgbClr val="0070C0"/>
                </a:solidFill>
                <a:latin typeface="Times New Roman" pitchFamily="18" charset="0"/>
                <a:cs typeface="Times New Roman" pitchFamily="18" charset="0"/>
              </a:rPr>
              <a:t> </a:t>
            </a:r>
            <a:r>
              <a:rPr lang="it-IT" sz="2800" dirty="0">
                <a:latin typeface="Times New Roman" pitchFamily="18" charset="0"/>
                <a:cs typeface="Times New Roman" pitchFamily="18" charset="0"/>
              </a:rPr>
              <a:t>compiuto mediante ampi e penetranti poteri investigativi conferiti dalla legge. </a:t>
            </a:r>
          </a:p>
          <a:p>
            <a:pPr>
              <a:buNone/>
            </a:pPr>
            <a:endParaRPr lang="it-IT" dirty="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chemeClr val="tx2"/>
                </a:solidFill>
                <a:latin typeface="Times New Roman" pitchFamily="18" charset="0"/>
                <a:cs typeface="Times New Roman" pitchFamily="18" charset="0"/>
              </a:rPr>
              <a:t>Istruttoria tributaria</a:t>
            </a:r>
            <a:endParaRPr lang="it-IT" sz="3200" dirty="0"/>
          </a:p>
        </p:txBody>
      </p:sp>
      <p:sp>
        <p:nvSpPr>
          <p:cNvPr id="4" name="Segnaposto testo 3"/>
          <p:cNvSpPr>
            <a:spLocks noGrp="1"/>
          </p:cNvSpPr>
          <p:nvPr>
            <p:ph type="body" idx="1"/>
          </p:nvPr>
        </p:nvSpPr>
        <p:spPr>
          <a:xfrm>
            <a:off x="2285984" y="1285859"/>
            <a:ext cx="4786346" cy="571505"/>
          </a:xfrm>
        </p:spPr>
        <p:txBody>
          <a:bodyPr>
            <a:normAutofit/>
          </a:bodyPr>
          <a:lstStyle/>
          <a:p>
            <a:r>
              <a:rPr lang="it-IT" b="0" u="sng" dirty="0">
                <a:latin typeface="Times New Roman" pitchFamily="18" charset="0"/>
                <a:cs typeface="Times New Roman" pitchFamily="18" charset="0"/>
              </a:rPr>
              <a:t>Si </a:t>
            </a:r>
            <a:r>
              <a:rPr lang="it-IT" b="0" u="sng" dirty="0" smtClean="0">
                <a:latin typeface="Times New Roman" pitchFamily="18" charset="0"/>
                <a:cs typeface="Times New Roman" pitchFamily="18" charset="0"/>
              </a:rPr>
              <a:t>delineano tre </a:t>
            </a:r>
            <a:r>
              <a:rPr lang="it-IT" b="0" u="sng" dirty="0">
                <a:latin typeface="Times New Roman" pitchFamily="18" charset="0"/>
                <a:cs typeface="Times New Roman" pitchFamily="18" charset="0"/>
              </a:rPr>
              <a:t>livelli di controllo: </a:t>
            </a:r>
          </a:p>
        </p:txBody>
      </p:sp>
      <p:sp>
        <p:nvSpPr>
          <p:cNvPr id="5" name="Segnaposto contenuto 4"/>
          <p:cNvSpPr>
            <a:spLocks noGrp="1"/>
          </p:cNvSpPr>
          <p:nvPr>
            <p:ph sz="half" idx="2"/>
          </p:nvPr>
        </p:nvSpPr>
        <p:spPr>
          <a:xfrm>
            <a:off x="428596" y="2928935"/>
            <a:ext cx="8215370" cy="857255"/>
          </a:xfrm>
        </p:spPr>
        <p:txBody>
          <a:bodyPr>
            <a:normAutofit/>
          </a:bodyPr>
          <a:lstStyle/>
          <a:p>
            <a:pPr marL="457200" indent="-457200" algn="just"/>
            <a:r>
              <a:rPr lang="it-IT" sz="2000" dirty="0" smtClean="0">
                <a:latin typeface="Times New Roman" pitchFamily="18" charset="0"/>
                <a:cs typeface="Times New Roman" pitchFamily="18" charset="0"/>
              </a:rPr>
              <a:t>controllo formale sulla base di criteri selettivi (art. 36 </a:t>
            </a:r>
            <a:r>
              <a:rPr lang="it-IT" sz="2000" i="1" dirty="0" err="1" smtClean="0">
                <a:latin typeface="Times New Roman" pitchFamily="18" charset="0"/>
                <a:cs typeface="Times New Roman" pitchFamily="18" charset="0"/>
              </a:rPr>
              <a:t>ter</a:t>
            </a:r>
            <a:r>
              <a:rPr lang="it-IT" sz="2000" dirty="0" smtClean="0">
                <a:latin typeface="Times New Roman" pitchFamily="18" charset="0"/>
                <a:cs typeface="Times New Roman" pitchFamily="18" charset="0"/>
              </a:rPr>
              <a:t> </a:t>
            </a:r>
            <a:r>
              <a:rPr lang="it-IT" sz="2000" dirty="0" err="1" smtClean="0">
                <a:latin typeface="Times New Roman" pitchFamily="18" charset="0"/>
                <a:cs typeface="Times New Roman" pitchFamily="18" charset="0"/>
              </a:rPr>
              <a:t>Dpr</a:t>
            </a:r>
            <a:r>
              <a:rPr lang="it-IT" sz="2000" dirty="0" smtClean="0">
                <a:latin typeface="Times New Roman" pitchFamily="18" charset="0"/>
                <a:cs typeface="Times New Roman" pitchFamily="18" charset="0"/>
              </a:rPr>
              <a:t> n. 600/1973); </a:t>
            </a:r>
            <a:endParaRPr lang="it-IT" sz="2000" dirty="0">
              <a:latin typeface="Times New Roman" pitchFamily="18" charset="0"/>
              <a:cs typeface="Times New Roman" pitchFamily="18" charset="0"/>
            </a:endParaRPr>
          </a:p>
        </p:txBody>
      </p:sp>
      <p:sp>
        <p:nvSpPr>
          <p:cNvPr id="6" name="Segnaposto testo 5"/>
          <p:cNvSpPr>
            <a:spLocks noGrp="1"/>
          </p:cNvSpPr>
          <p:nvPr>
            <p:ph type="body" sz="quarter" idx="3"/>
          </p:nvPr>
        </p:nvSpPr>
        <p:spPr>
          <a:xfrm>
            <a:off x="428596" y="2071678"/>
            <a:ext cx="8215370" cy="782638"/>
          </a:xfrm>
        </p:spPr>
        <p:txBody>
          <a:bodyPr>
            <a:noAutofit/>
          </a:bodyPr>
          <a:lstStyle/>
          <a:p>
            <a:pPr marL="457200" indent="-457200" algn="just">
              <a:buFont typeface="Arial" pitchFamily="34" charset="0"/>
              <a:buChar char="•"/>
            </a:pPr>
            <a:r>
              <a:rPr lang="it-IT" sz="2000" b="0" dirty="0" smtClean="0">
                <a:latin typeface="Times New Roman" pitchFamily="18" charset="0"/>
                <a:cs typeface="Times New Roman" pitchFamily="18" charset="0"/>
              </a:rPr>
              <a:t>controllo </a:t>
            </a:r>
            <a:r>
              <a:rPr lang="it-IT" sz="2000" b="0" dirty="0">
                <a:latin typeface="Times New Roman" pitchFamily="18" charset="0"/>
                <a:cs typeface="Times New Roman" pitchFamily="18" charset="0"/>
              </a:rPr>
              <a:t>generalizzato, con procedure automatizzate (art. 36 </a:t>
            </a:r>
            <a:r>
              <a:rPr lang="it-IT" sz="2000" b="0" i="1" dirty="0">
                <a:latin typeface="Times New Roman" pitchFamily="18" charset="0"/>
                <a:cs typeface="Times New Roman" pitchFamily="18" charset="0"/>
              </a:rPr>
              <a:t>bis</a:t>
            </a:r>
            <a:r>
              <a:rPr lang="it-IT" sz="2000" b="0" dirty="0">
                <a:latin typeface="Times New Roman" pitchFamily="18" charset="0"/>
                <a:cs typeface="Times New Roman" pitchFamily="18" charset="0"/>
              </a:rPr>
              <a:t> </a:t>
            </a:r>
            <a:r>
              <a:rPr lang="it-IT" sz="2000" b="0" dirty="0" smtClean="0">
                <a:latin typeface="Times New Roman" pitchFamily="18" charset="0"/>
                <a:cs typeface="Times New Roman" pitchFamily="18" charset="0"/>
              </a:rPr>
              <a:t>  </a:t>
            </a:r>
            <a:r>
              <a:rPr lang="it-IT" sz="2000" b="0" dirty="0" err="1" smtClean="0">
                <a:latin typeface="Times New Roman" pitchFamily="18" charset="0"/>
                <a:cs typeface="Times New Roman" pitchFamily="18" charset="0"/>
              </a:rPr>
              <a:t>Dpr</a:t>
            </a:r>
            <a:r>
              <a:rPr lang="it-IT" sz="2000" b="0" dirty="0" smtClean="0">
                <a:latin typeface="Times New Roman" pitchFamily="18" charset="0"/>
                <a:cs typeface="Times New Roman" pitchFamily="18" charset="0"/>
              </a:rPr>
              <a:t> n. 600/1973</a:t>
            </a:r>
            <a:r>
              <a:rPr lang="it-IT" sz="2000" b="0" dirty="0">
                <a:latin typeface="Times New Roman" pitchFamily="18" charset="0"/>
                <a:cs typeface="Times New Roman" pitchFamily="18" charset="0"/>
              </a:rPr>
              <a:t>);</a:t>
            </a:r>
          </a:p>
        </p:txBody>
      </p:sp>
      <p:sp>
        <p:nvSpPr>
          <p:cNvPr id="7" name="Segnaposto contenuto 6"/>
          <p:cNvSpPr>
            <a:spLocks noGrp="1"/>
          </p:cNvSpPr>
          <p:nvPr>
            <p:ph sz="quarter" idx="4"/>
          </p:nvPr>
        </p:nvSpPr>
        <p:spPr>
          <a:xfrm>
            <a:off x="500034" y="3857628"/>
            <a:ext cx="8286807" cy="2357454"/>
          </a:xfrm>
        </p:spPr>
        <p:txBody>
          <a:bodyPr>
            <a:normAutofit/>
          </a:bodyPr>
          <a:lstStyle/>
          <a:p>
            <a:pPr algn="just"/>
            <a:r>
              <a:rPr lang="it-IT" sz="2000" dirty="0" smtClean="0">
                <a:latin typeface="Times New Roman" pitchFamily="18" charset="0"/>
                <a:cs typeface="Times New Roman" pitchFamily="18" charset="0"/>
              </a:rPr>
              <a:t>attività </a:t>
            </a:r>
            <a:r>
              <a:rPr lang="it-IT" sz="2000" dirty="0">
                <a:latin typeface="Times New Roman" pitchFamily="18" charset="0"/>
                <a:cs typeface="Times New Roman" pitchFamily="18" charset="0"/>
              </a:rPr>
              <a:t>di controllo sostanziale effettuata, sulla base di criteri selettivi, utilizzando tutti gli strumenti di indagine e di acquisizione di informazioni messi a disposizione dell’ordinamento (art. 37 </a:t>
            </a:r>
            <a:r>
              <a:rPr lang="it-IT" sz="2000" dirty="0" err="1">
                <a:latin typeface="Times New Roman" pitchFamily="18" charset="0"/>
                <a:cs typeface="Times New Roman" pitchFamily="18" charset="0"/>
              </a:rPr>
              <a:t>Dpr</a:t>
            </a:r>
            <a:r>
              <a:rPr lang="it-IT" sz="2000" dirty="0">
                <a:latin typeface="Times New Roman" pitchFamily="18" charset="0"/>
                <a:cs typeface="Times New Roman" pitchFamily="18" charset="0"/>
              </a:rPr>
              <a:t> </a:t>
            </a:r>
            <a:r>
              <a:rPr lang="it-IT" sz="2000" dirty="0" smtClean="0">
                <a:latin typeface="Times New Roman" pitchFamily="18" charset="0"/>
                <a:cs typeface="Times New Roman" pitchFamily="18" charset="0"/>
              </a:rPr>
              <a:t>n. 600/1973</a:t>
            </a:r>
            <a:r>
              <a:rPr lang="it-IT" sz="2000" dirty="0">
                <a:latin typeface="Times New Roman" pitchFamily="18" charset="0"/>
                <a:cs typeface="Times New Roman" pitchFamily="18" charset="0"/>
              </a:rPr>
              <a:t>). </a:t>
            </a:r>
            <a:endParaRPr lang="it-IT" sz="2000" dirty="0" smtClean="0">
              <a:latin typeface="Times New Roman" pitchFamily="18" charset="0"/>
              <a:cs typeface="Times New Roman" pitchFamily="18" charset="0"/>
            </a:endParaRPr>
          </a:p>
          <a:p>
            <a:pPr algn="just">
              <a:buNone/>
            </a:pPr>
            <a:r>
              <a:rPr lang="it-IT" sz="2000" dirty="0">
                <a:latin typeface="Times New Roman" pitchFamily="18" charset="0"/>
                <a:cs typeface="Times New Roman" pitchFamily="18" charset="0"/>
              </a:rPr>
              <a:t> </a:t>
            </a:r>
            <a:r>
              <a:rPr lang="it-IT" sz="2000" dirty="0" smtClean="0">
                <a:latin typeface="Times New Roman" pitchFamily="18" charset="0"/>
                <a:cs typeface="Times New Roman" pitchFamily="18" charset="0"/>
              </a:rPr>
              <a:t>    In quest’ultimo caso </a:t>
            </a:r>
            <a:r>
              <a:rPr lang="it-IT" sz="2000" dirty="0">
                <a:latin typeface="Times New Roman" pitchFamily="18" charset="0"/>
                <a:cs typeface="Times New Roman" pitchFamily="18" charset="0"/>
              </a:rPr>
              <a:t>l’esercizio dei poteri istruttori rispende ad una finalità prettamente conoscitiva attraverso la quale l’Amministrazione si pone l’obiettivo di acquisire consapevolezza dei fatti economici giuridicamente rilevanti per l’applicazione dei tributi.  </a:t>
            </a:r>
          </a:p>
          <a:p>
            <a:pPr>
              <a:buNone/>
            </a:pPr>
            <a:endParaRPr lang="it-IT" dirty="0"/>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500042"/>
            <a:ext cx="8229600" cy="1857388"/>
          </a:xfrm>
        </p:spPr>
        <p:txBody>
          <a:bodyPr>
            <a:normAutofit fontScale="90000"/>
          </a:bodyPr>
          <a:lstStyle/>
          <a:p>
            <a:r>
              <a:rPr lang="it-IT" sz="4000" b="1" i="1" dirty="0">
                <a:solidFill>
                  <a:schemeClr val="tx2"/>
                </a:solidFill>
                <a:latin typeface="Times New Roman" pitchFamily="18" charset="0"/>
                <a:cs typeface="Times New Roman" pitchFamily="18" charset="0"/>
              </a:rPr>
              <a:t>Le procedure di liquidazione e di controllo formale delle dichiarazioni tributarie</a:t>
            </a:r>
            <a:r>
              <a:rPr lang="it-IT" dirty="0"/>
              <a:t/>
            </a:r>
            <a:br>
              <a:rPr lang="it-IT" dirty="0"/>
            </a:br>
            <a:endParaRPr lang="it-IT" dirty="0"/>
          </a:p>
        </p:txBody>
      </p:sp>
      <p:sp>
        <p:nvSpPr>
          <p:cNvPr id="7" name="Segnaposto contenuto 6"/>
          <p:cNvSpPr>
            <a:spLocks noGrp="1"/>
          </p:cNvSpPr>
          <p:nvPr>
            <p:ph idx="1"/>
          </p:nvPr>
        </p:nvSpPr>
        <p:spPr>
          <a:xfrm>
            <a:off x="457200" y="2285993"/>
            <a:ext cx="8043890" cy="3214710"/>
          </a:xfrm>
        </p:spPr>
        <p:txBody>
          <a:bodyPr>
            <a:normAutofit/>
          </a:bodyPr>
          <a:lstStyle/>
          <a:p>
            <a:pPr algn="just">
              <a:buNone/>
            </a:pPr>
            <a:r>
              <a:rPr lang="it-IT" dirty="0" smtClean="0"/>
              <a:t>    </a:t>
            </a:r>
            <a:r>
              <a:rPr lang="it-IT" dirty="0" smtClean="0">
                <a:latin typeface="Times New Roman" pitchFamily="18" charset="0"/>
                <a:cs typeface="Times New Roman" pitchFamily="18" charset="0"/>
              </a:rPr>
              <a:t>Su </a:t>
            </a:r>
            <a:r>
              <a:rPr lang="it-IT" dirty="0">
                <a:latin typeface="Times New Roman" pitchFamily="18" charset="0"/>
                <a:cs typeface="Times New Roman" pitchFamily="18" charset="0"/>
              </a:rPr>
              <a:t>tutte le dichiarazioni si effettuano una serie di controlli </a:t>
            </a:r>
            <a:r>
              <a:rPr lang="it-IT" dirty="0" smtClean="0">
                <a:latin typeface="Times New Roman" pitchFamily="18" charset="0"/>
                <a:cs typeface="Times New Roman" pitchFamily="18" charset="0"/>
              </a:rPr>
              <a:t>automatici, </a:t>
            </a:r>
            <a:r>
              <a:rPr lang="it-IT" dirty="0">
                <a:latin typeface="Times New Roman" pitchFamily="18" charset="0"/>
                <a:cs typeface="Times New Roman" pitchFamily="18" charset="0"/>
              </a:rPr>
              <a:t>sulla base dei dati dichiarati </a:t>
            </a:r>
            <a:r>
              <a:rPr lang="it-IT" dirty="0" smtClean="0">
                <a:latin typeface="Times New Roman" pitchFamily="18" charset="0"/>
                <a:cs typeface="Times New Roman" pitchFamily="18" charset="0"/>
              </a:rPr>
              <a:t>dai contribuenti e </a:t>
            </a:r>
            <a:r>
              <a:rPr lang="it-IT" dirty="0">
                <a:latin typeface="Times New Roman" pitchFamily="18" charset="0"/>
                <a:cs typeface="Times New Roman" pitchFamily="18" charset="0"/>
              </a:rPr>
              <a:t>di quelli in possesso dell’Anagrafe </a:t>
            </a:r>
            <a:r>
              <a:rPr lang="it-IT" dirty="0" smtClean="0">
                <a:latin typeface="Times New Roman" pitchFamily="18" charset="0"/>
                <a:cs typeface="Times New Roman" pitchFamily="18" charset="0"/>
              </a:rPr>
              <a:t>Tributaria (</a:t>
            </a:r>
            <a:r>
              <a:rPr lang="it-IT" i="1" dirty="0" smtClean="0">
                <a:latin typeface="Times New Roman" pitchFamily="18" charset="0"/>
                <a:cs typeface="Times New Roman" pitchFamily="18" charset="0"/>
              </a:rPr>
              <a:t>date </a:t>
            </a:r>
            <a:r>
              <a:rPr lang="it-IT" i="1" dirty="0">
                <a:latin typeface="Times New Roman" pitchFamily="18" charset="0"/>
                <a:cs typeface="Times New Roman" pitchFamily="18" charset="0"/>
              </a:rPr>
              <a:t>base</a:t>
            </a:r>
            <a:r>
              <a:rPr lang="it-IT" dirty="0">
                <a:latin typeface="Times New Roman" pitchFamily="18" charset="0"/>
                <a:cs typeface="Times New Roman" pitchFamily="18" charset="0"/>
              </a:rPr>
              <a:t> che contiene tutte le informazioni finanziarie dei contribuenti</a:t>
            </a:r>
            <a:r>
              <a:rPr lang="it-IT" dirty="0" smtClean="0">
                <a:latin typeface="Times New Roman" pitchFamily="18" charset="0"/>
                <a:cs typeface="Times New Roman" pitchFamily="18" charset="0"/>
              </a:rPr>
              <a:t>).</a:t>
            </a:r>
          </a:p>
          <a:p>
            <a:pPr algn="just">
              <a:buNone/>
            </a:pPr>
            <a:endParaRPr lang="it-IT" dirty="0">
              <a:latin typeface="Times New Roman" pitchFamily="18" charset="0"/>
              <a:cs typeface="Times New Roman" pitchFamily="18" charset="0"/>
            </a:endParaRPr>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14290"/>
            <a:ext cx="8229600" cy="1143000"/>
          </a:xfrm>
        </p:spPr>
        <p:txBody>
          <a:bodyPr>
            <a:noAutofit/>
          </a:bodyPr>
          <a:lstStyle/>
          <a:p>
            <a:r>
              <a:rPr lang="it-IT" sz="3200" b="1" i="1" dirty="0" smtClean="0">
                <a:solidFill>
                  <a:schemeClr val="tx2"/>
                </a:solidFill>
                <a:latin typeface="Times New Roman" pitchFamily="18" charset="0"/>
                <a:cs typeface="Times New Roman" pitchFamily="18" charset="0"/>
              </a:rPr>
              <a:t>Le procedure di liquidazione e di controllo formale delle dichiarazioni tributarie</a:t>
            </a:r>
            <a:endParaRPr lang="it-IT" sz="3200" dirty="0"/>
          </a:p>
        </p:txBody>
      </p:sp>
      <p:sp>
        <p:nvSpPr>
          <p:cNvPr id="3" name="Segnaposto contenuto 2"/>
          <p:cNvSpPr>
            <a:spLocks noGrp="1"/>
          </p:cNvSpPr>
          <p:nvPr>
            <p:ph idx="1"/>
          </p:nvPr>
        </p:nvSpPr>
        <p:spPr>
          <a:xfrm>
            <a:off x="357158" y="1500174"/>
            <a:ext cx="8286808" cy="5357826"/>
          </a:xfrm>
        </p:spPr>
        <p:txBody>
          <a:bodyPr>
            <a:normAutofit fontScale="77500" lnSpcReduction="20000"/>
          </a:bodyPr>
          <a:lstStyle/>
          <a:p>
            <a:pPr algn="just">
              <a:buNone/>
            </a:pPr>
            <a:r>
              <a:rPr lang="it-IT" dirty="0" smtClean="0">
                <a:latin typeface="Times New Roman" pitchFamily="18" charset="0"/>
                <a:cs typeface="Times New Roman" pitchFamily="18" charset="0"/>
              </a:rPr>
              <a:t>     </a:t>
            </a:r>
            <a:r>
              <a:rPr lang="it-IT" sz="2900" dirty="0" smtClean="0">
                <a:latin typeface="Times New Roman" pitchFamily="18" charset="0"/>
                <a:cs typeface="Times New Roman" pitchFamily="18" charset="0"/>
              </a:rPr>
              <a:t>È stabilita </a:t>
            </a:r>
            <a:r>
              <a:rPr lang="it-IT" sz="2900" dirty="0">
                <a:latin typeface="Times New Roman" pitchFamily="18" charset="0"/>
                <a:cs typeface="Times New Roman" pitchFamily="18" charset="0"/>
              </a:rPr>
              <a:t>una duplice fase di esame e di verifica della dichiarazione finalizzata alla valutazione della correttezza nella determinazione dell’imponibile e </a:t>
            </a:r>
            <a:r>
              <a:rPr lang="it-IT" sz="2900" dirty="0" smtClean="0">
                <a:latin typeface="Times New Roman" pitchFamily="18" charset="0"/>
                <a:cs typeface="Times New Roman" pitchFamily="18" charset="0"/>
              </a:rPr>
              <a:t>dell’imposta, che </a:t>
            </a:r>
            <a:r>
              <a:rPr lang="it-IT" sz="2900" dirty="0">
                <a:latin typeface="Times New Roman" pitchFamily="18" charset="0"/>
                <a:cs typeface="Times New Roman" pitchFamily="18" charset="0"/>
              </a:rPr>
              <a:t>si sostanzia</a:t>
            </a:r>
            <a:r>
              <a:rPr lang="it-IT" sz="2900" dirty="0" smtClean="0">
                <a:latin typeface="Times New Roman" pitchFamily="18" charset="0"/>
                <a:cs typeface="Times New Roman" pitchFamily="18" charset="0"/>
              </a:rPr>
              <a:t>:</a:t>
            </a:r>
          </a:p>
          <a:p>
            <a:pPr algn="just">
              <a:buNone/>
            </a:pPr>
            <a:endParaRPr lang="it-IT" sz="2900" dirty="0">
              <a:latin typeface="Times New Roman" pitchFamily="18" charset="0"/>
              <a:cs typeface="Times New Roman" pitchFamily="18" charset="0"/>
            </a:endParaRPr>
          </a:p>
          <a:p>
            <a:pPr algn="just"/>
            <a:r>
              <a:rPr lang="it-IT" sz="2900" dirty="0" smtClean="0">
                <a:latin typeface="Times New Roman" pitchFamily="18" charset="0"/>
                <a:cs typeface="Times New Roman" pitchFamily="18" charset="0"/>
              </a:rPr>
              <a:t>nella </a:t>
            </a:r>
            <a:r>
              <a:rPr lang="it-IT" sz="2900" dirty="0">
                <a:solidFill>
                  <a:schemeClr val="tx2"/>
                </a:solidFill>
                <a:latin typeface="Times New Roman" pitchFamily="18" charset="0"/>
                <a:cs typeface="Times New Roman" pitchFamily="18" charset="0"/>
              </a:rPr>
              <a:t>liquidazione</a:t>
            </a:r>
            <a:r>
              <a:rPr lang="it-IT" sz="2900" dirty="0">
                <a:latin typeface="Times New Roman" pitchFamily="18" charset="0"/>
                <a:cs typeface="Times New Roman" pitchFamily="18" charset="0"/>
              </a:rPr>
              <a:t> della dichiarazione;</a:t>
            </a:r>
          </a:p>
          <a:p>
            <a:pPr algn="just"/>
            <a:r>
              <a:rPr lang="it-IT" sz="2900" dirty="0" smtClean="0">
                <a:latin typeface="Times New Roman" pitchFamily="18" charset="0"/>
                <a:cs typeface="Times New Roman" pitchFamily="18" charset="0"/>
              </a:rPr>
              <a:t>nel </a:t>
            </a:r>
            <a:r>
              <a:rPr lang="it-IT" sz="2900" dirty="0">
                <a:solidFill>
                  <a:schemeClr val="tx2"/>
                </a:solidFill>
                <a:latin typeface="Times New Roman" pitchFamily="18" charset="0"/>
                <a:cs typeface="Times New Roman" pitchFamily="18" charset="0"/>
              </a:rPr>
              <a:t>controllo formale </a:t>
            </a:r>
            <a:r>
              <a:rPr lang="it-IT" sz="2900" dirty="0">
                <a:latin typeface="Times New Roman" pitchFamily="18" charset="0"/>
                <a:cs typeface="Times New Roman" pitchFamily="18" charset="0"/>
              </a:rPr>
              <a:t>della dichiarazione. </a:t>
            </a:r>
            <a:endParaRPr lang="it-IT" sz="2900" dirty="0" smtClean="0">
              <a:latin typeface="Times New Roman" pitchFamily="18" charset="0"/>
              <a:cs typeface="Times New Roman" pitchFamily="18" charset="0"/>
            </a:endParaRPr>
          </a:p>
          <a:p>
            <a:pPr algn="just">
              <a:buNone/>
            </a:pPr>
            <a:endParaRPr lang="it-IT" sz="2900" dirty="0">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    I </a:t>
            </a:r>
            <a:r>
              <a:rPr lang="it-IT" sz="2900" dirty="0">
                <a:latin typeface="Times New Roman" pitchFamily="18" charset="0"/>
                <a:cs typeface="Times New Roman" pitchFamily="18" charset="0"/>
              </a:rPr>
              <a:t>poteri di controllo delle dichiarazioni sono esercitati con modalità principalmente formali e automatizzate e sono rivolti al mero riscontro della documentazione indicata dal contribuente</a:t>
            </a:r>
            <a:r>
              <a:rPr lang="it-IT" sz="2900" dirty="0" smtClean="0">
                <a:latin typeface="Times New Roman" pitchFamily="18" charset="0"/>
                <a:cs typeface="Times New Roman" pitchFamily="18" charset="0"/>
              </a:rPr>
              <a:t>.</a:t>
            </a:r>
          </a:p>
          <a:p>
            <a:pPr algn="just">
              <a:buNone/>
            </a:pPr>
            <a:endParaRPr lang="it-IT" sz="2900" dirty="0">
              <a:latin typeface="Times New Roman" pitchFamily="18" charset="0"/>
              <a:cs typeface="Times New Roman" pitchFamily="18" charset="0"/>
            </a:endParaRPr>
          </a:p>
          <a:p>
            <a:pPr algn="just">
              <a:buNone/>
            </a:pPr>
            <a:r>
              <a:rPr lang="it-IT" sz="2900" dirty="0">
                <a:latin typeface="Times New Roman" pitchFamily="18" charset="0"/>
                <a:cs typeface="Times New Roman" pitchFamily="18" charset="0"/>
              </a:rPr>
              <a:t> </a:t>
            </a:r>
            <a:r>
              <a:rPr lang="it-IT" sz="2900" dirty="0" smtClean="0">
                <a:latin typeface="Times New Roman" pitchFamily="18" charset="0"/>
                <a:cs typeface="Times New Roman" pitchFamily="18" charset="0"/>
              </a:rPr>
              <a:t>    L’Amministrazione </a:t>
            </a:r>
            <a:r>
              <a:rPr lang="it-IT" sz="2900" dirty="0">
                <a:latin typeface="Times New Roman" pitchFamily="18" charset="0"/>
                <a:cs typeface="Times New Roman" pitchFamily="18" charset="0"/>
              </a:rPr>
              <a:t>finanziaria, effettuando la liquidazione e il controllo formale, può porre in </a:t>
            </a:r>
            <a:r>
              <a:rPr lang="it-IT" sz="2900" dirty="0">
                <a:solidFill>
                  <a:srgbClr val="FF0000"/>
                </a:solidFill>
                <a:latin typeface="Times New Roman" pitchFamily="18" charset="0"/>
                <a:cs typeface="Times New Roman" pitchFamily="18" charset="0"/>
              </a:rPr>
              <a:t>riscossione, mediante iscrizione a ruolo</a:t>
            </a:r>
            <a:r>
              <a:rPr lang="it-IT" sz="2900" dirty="0">
                <a:latin typeface="Times New Roman" pitchFamily="18" charset="0"/>
                <a:cs typeface="Times New Roman" pitchFamily="18" charset="0"/>
              </a:rPr>
              <a:t>, le somme non versate, ma dovute in base alla stessa dichiarazione. </a:t>
            </a:r>
          </a:p>
          <a:p>
            <a:pPr>
              <a:buNone/>
            </a:pPr>
            <a:endParaRPr lang="it-IT" sz="2900" dirty="0"/>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1214422"/>
          </a:xfrm>
        </p:spPr>
        <p:txBody>
          <a:bodyPr>
            <a:normAutofit/>
          </a:bodyPr>
          <a:lstStyle/>
          <a:p>
            <a:r>
              <a:rPr lang="it-IT" sz="3200" b="1" i="1" dirty="0">
                <a:solidFill>
                  <a:schemeClr val="tx2"/>
                </a:solidFill>
                <a:latin typeface="Times New Roman" pitchFamily="18" charset="0"/>
                <a:cs typeface="Times New Roman" pitchFamily="18" charset="0"/>
              </a:rPr>
              <a:t>LIQUIDAZIONE (o controllo automatico)</a:t>
            </a:r>
            <a:endParaRPr lang="it-IT" sz="3200" i="1" dirty="0">
              <a:solidFill>
                <a:schemeClr val="tx2"/>
              </a:solidFill>
              <a:latin typeface="Times New Roman" pitchFamily="18" charset="0"/>
              <a:cs typeface="Times New Roman" pitchFamily="18" charset="0"/>
            </a:endParaRPr>
          </a:p>
        </p:txBody>
      </p:sp>
      <p:sp>
        <p:nvSpPr>
          <p:cNvPr id="3" name="Segnaposto contenuto 2"/>
          <p:cNvSpPr>
            <a:spLocks noGrp="1"/>
          </p:cNvSpPr>
          <p:nvPr>
            <p:ph idx="1"/>
          </p:nvPr>
        </p:nvSpPr>
        <p:spPr>
          <a:xfrm>
            <a:off x="457200" y="1142984"/>
            <a:ext cx="8229600" cy="5715016"/>
          </a:xfrm>
        </p:spPr>
        <p:txBody>
          <a:bodyPr>
            <a:normAutofit fontScale="70000" lnSpcReduction="20000"/>
          </a:bodyPr>
          <a:lstStyle/>
          <a:p>
            <a:pPr algn="just"/>
            <a:r>
              <a:rPr lang="it-IT" dirty="0">
                <a:latin typeface="Times New Roman" pitchFamily="18" charset="0"/>
                <a:cs typeface="Times New Roman" pitchFamily="18" charset="0"/>
              </a:rPr>
              <a:t>La liquidazione è il primo controllo delle dichiarazioni disciplinata dall’art. 36 </a:t>
            </a:r>
            <a:r>
              <a:rPr lang="it-IT" i="1" dirty="0">
                <a:latin typeface="Times New Roman" pitchFamily="18" charset="0"/>
                <a:cs typeface="Times New Roman" pitchFamily="18" charset="0"/>
              </a:rPr>
              <a:t>bis</a:t>
            </a:r>
            <a:r>
              <a:rPr lang="it-IT" dirty="0">
                <a:latin typeface="Times New Roman" pitchFamily="18" charset="0"/>
                <a:cs typeface="Times New Roman" pitchFamily="18" charset="0"/>
              </a:rPr>
              <a:t> del </a:t>
            </a:r>
            <a:r>
              <a:rPr lang="it-IT" dirty="0" err="1">
                <a:latin typeface="Times New Roman" pitchFamily="18" charset="0"/>
                <a:cs typeface="Times New Roman" pitchFamily="18" charset="0"/>
              </a:rPr>
              <a:t>Dpr</a:t>
            </a: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n. 600/1973</a:t>
            </a:r>
            <a:r>
              <a:rPr lang="it-IT" dirty="0">
                <a:latin typeface="Times New Roman" pitchFamily="18" charset="0"/>
                <a:cs typeface="Times New Roman" pitchFamily="18" charset="0"/>
              </a:rPr>
              <a:t>, per le imposte dirette e art. 54 </a:t>
            </a:r>
            <a:r>
              <a:rPr lang="it-IT" i="1" dirty="0">
                <a:latin typeface="Times New Roman" pitchFamily="18" charset="0"/>
                <a:cs typeface="Times New Roman" pitchFamily="18" charset="0"/>
              </a:rPr>
              <a:t>bis </a:t>
            </a:r>
            <a:r>
              <a:rPr lang="it-IT" dirty="0" smtClean="0">
                <a:latin typeface="Times New Roman" pitchFamily="18" charset="0"/>
                <a:cs typeface="Times New Roman" pitchFamily="18" charset="0"/>
              </a:rPr>
              <a:t>n. </a:t>
            </a:r>
            <a:r>
              <a:rPr lang="it-IT" dirty="0" err="1" smtClean="0">
                <a:latin typeface="Times New Roman" pitchFamily="18" charset="0"/>
                <a:cs typeface="Times New Roman" pitchFamily="18" charset="0"/>
              </a:rPr>
              <a:t>Dpr</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633/1972 per l’Iva.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r>
              <a:rPr lang="it-IT" dirty="0">
                <a:latin typeface="Times New Roman" pitchFamily="18" charset="0"/>
                <a:cs typeface="Times New Roman" pitchFamily="18" charset="0"/>
              </a:rPr>
              <a:t>Il termine tecnico “liquidazione” indica un’operazione di calcolo (dell’imposta), consiste proprio nella verifica dei dati numerici e nella rettifica degli errori di calcolo.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r>
              <a:rPr lang="it-IT" dirty="0">
                <a:latin typeface="Times New Roman" pitchFamily="18" charset="0"/>
                <a:cs typeface="Times New Roman" pitchFamily="18" charset="0"/>
              </a:rPr>
              <a:t>È un controllo automatico e </a:t>
            </a:r>
            <a:r>
              <a:rPr lang="it-IT" dirty="0" smtClean="0">
                <a:latin typeface="Times New Roman" pitchFamily="18" charset="0"/>
                <a:cs typeface="Times New Roman" pitchFamily="18" charset="0"/>
              </a:rPr>
              <a:t>generalizzato, </a:t>
            </a:r>
            <a:r>
              <a:rPr lang="it-IT" dirty="0">
                <a:latin typeface="Times New Roman" pitchFamily="18" charset="0"/>
                <a:cs typeface="Times New Roman" pitchFamily="18" charset="0"/>
              </a:rPr>
              <a:t>eseguito sulle dichiarazioni presentate </a:t>
            </a:r>
            <a:r>
              <a:rPr lang="it-IT" dirty="0" smtClean="0">
                <a:latin typeface="Times New Roman" pitchFamily="18" charset="0"/>
                <a:cs typeface="Times New Roman" pitchFamily="18" charset="0"/>
              </a:rPr>
              <a:t>dai contribuenti</a:t>
            </a:r>
            <a:r>
              <a:rPr lang="it-IT" dirty="0">
                <a:latin typeface="Times New Roman" pitchFamily="18" charset="0"/>
                <a:cs typeface="Times New Roman" pitchFamily="18" charset="0"/>
              </a:rPr>
              <a:t>, mediante procedure </a:t>
            </a:r>
            <a:r>
              <a:rPr lang="it-IT" dirty="0" smtClean="0">
                <a:latin typeface="Times New Roman" pitchFamily="18" charset="0"/>
                <a:cs typeface="Times New Roman" pitchFamily="18" charset="0"/>
              </a:rPr>
              <a:t>informatizzate. </a:t>
            </a:r>
            <a:r>
              <a:rPr lang="it-IT" dirty="0">
                <a:latin typeface="Times New Roman" pitchFamily="18" charset="0"/>
                <a:cs typeface="Times New Roman" pitchFamily="18" charset="0"/>
              </a:rPr>
              <a:t>R</a:t>
            </a:r>
            <a:r>
              <a:rPr lang="it-IT" dirty="0" smtClean="0">
                <a:latin typeface="Times New Roman" pitchFamily="18" charset="0"/>
                <a:cs typeface="Times New Roman" pitchFamily="18" charset="0"/>
              </a:rPr>
              <a:t>iguarda </a:t>
            </a:r>
            <a:r>
              <a:rPr lang="it-IT" dirty="0">
                <a:latin typeface="Times New Roman" pitchFamily="18" charset="0"/>
                <a:cs typeface="Times New Roman" pitchFamily="18" charset="0"/>
              </a:rPr>
              <a:t>tutti i contribuenti </a:t>
            </a:r>
            <a:r>
              <a:rPr lang="it-IT" dirty="0" smtClean="0">
                <a:latin typeface="Times New Roman" pitchFamily="18" charset="0"/>
                <a:cs typeface="Times New Roman" pitchFamily="18" charset="0"/>
              </a:rPr>
              <a:t>e i </a:t>
            </a:r>
            <a:r>
              <a:rPr lang="it-IT" dirty="0">
                <a:latin typeface="Times New Roman" pitchFamily="18" charset="0"/>
                <a:cs typeface="Times New Roman" pitchFamily="18" charset="0"/>
              </a:rPr>
              <a:t>sostituti d’imposta che presentano la dichiarazione delle imposte dirette e dell’Iva, </a:t>
            </a:r>
            <a:r>
              <a:rPr lang="it-IT" dirty="0" smtClean="0">
                <a:latin typeface="Times New Roman" pitchFamily="18" charset="0"/>
                <a:cs typeface="Times New Roman" pitchFamily="18" charset="0"/>
              </a:rPr>
              <a:t>e </a:t>
            </a:r>
            <a:r>
              <a:rPr lang="it-IT" dirty="0">
                <a:latin typeface="Times New Roman" pitchFamily="18" charset="0"/>
                <a:cs typeface="Times New Roman" pitchFamily="18" charset="0"/>
              </a:rPr>
              <a:t>avviene entro l’inizio del periodo di presentazione delle dichiarazioni relative all’anno d’imposta successivo.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r>
              <a:rPr lang="it-IT" dirty="0">
                <a:latin typeface="Times New Roman" pitchFamily="18" charset="0"/>
                <a:cs typeface="Times New Roman" pitchFamily="18" charset="0"/>
              </a:rPr>
              <a:t>La liquidazione del tributo è un’operazione puramente matematica, in quanto contiene una qualificazione giuridica dell’atto con conseguente individuazione delle aliquote dell’imposta. </a:t>
            </a:r>
          </a:p>
          <a:p>
            <a:endParaRPr lang="it-IT" dirty="0"/>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3" name="Segnaposto contenuto 2"/>
          <p:cNvSpPr>
            <a:spLocks noGrp="1"/>
          </p:cNvSpPr>
          <p:nvPr>
            <p:ph idx="1"/>
          </p:nvPr>
        </p:nvSpPr>
        <p:spPr/>
        <p:txBody>
          <a:bodyPr>
            <a:normAutofit fontScale="77500" lnSpcReduction="20000"/>
          </a:bodyPr>
          <a:lstStyle/>
          <a:p>
            <a:pPr algn="just">
              <a:buNone/>
            </a:pPr>
            <a:r>
              <a:rPr lang="it-IT" sz="3300" dirty="0">
                <a:latin typeface="Times New Roman" pitchFamily="18" charset="0"/>
                <a:cs typeface="Times New Roman" pitchFamily="18" charset="0"/>
              </a:rPr>
              <a:t>L’Amministrazione finanziaria può:</a:t>
            </a:r>
          </a:p>
          <a:p>
            <a:pPr lvl="0" algn="just">
              <a:buFontTx/>
              <a:buChar char="-"/>
            </a:pPr>
            <a:r>
              <a:rPr lang="it-IT" sz="3300" dirty="0" smtClean="0">
                <a:latin typeface="Times New Roman" pitchFamily="18" charset="0"/>
                <a:cs typeface="Times New Roman" pitchFamily="18" charset="0"/>
              </a:rPr>
              <a:t>correggere </a:t>
            </a:r>
            <a:r>
              <a:rPr lang="it-IT" sz="3300" dirty="0">
                <a:latin typeface="Times New Roman" pitchFamily="18" charset="0"/>
                <a:cs typeface="Times New Roman" pitchFamily="18" charset="0"/>
              </a:rPr>
              <a:t>gli errori materiali e di calcolo commessi dai contribuenti nella determinazione degli imponibili e delle imposte, e nell’eccedenze a credito risultanti da precedenti dichiarazioni; </a:t>
            </a:r>
            <a:endParaRPr lang="it-IT" sz="3300" dirty="0" smtClean="0">
              <a:latin typeface="Times New Roman" pitchFamily="18" charset="0"/>
              <a:cs typeface="Times New Roman" pitchFamily="18" charset="0"/>
            </a:endParaRPr>
          </a:p>
          <a:p>
            <a:pPr lvl="0" algn="just">
              <a:buNone/>
            </a:pPr>
            <a:endParaRPr lang="it-IT" sz="3300" dirty="0" smtClean="0">
              <a:latin typeface="Times New Roman" pitchFamily="18" charset="0"/>
              <a:cs typeface="Times New Roman" pitchFamily="18" charset="0"/>
            </a:endParaRPr>
          </a:p>
          <a:p>
            <a:pPr lvl="0" algn="just">
              <a:buFontTx/>
              <a:buChar char="-"/>
            </a:pPr>
            <a:r>
              <a:rPr lang="it-IT" sz="3300" dirty="0" smtClean="0">
                <a:latin typeface="Times New Roman" pitchFamily="18" charset="0"/>
                <a:cs typeface="Times New Roman" pitchFamily="18" charset="0"/>
              </a:rPr>
              <a:t>ridurre </a:t>
            </a:r>
            <a:r>
              <a:rPr lang="it-IT" sz="3300" dirty="0">
                <a:latin typeface="Times New Roman" pitchFamily="18" charset="0"/>
                <a:cs typeface="Times New Roman" pitchFamily="18" charset="0"/>
              </a:rPr>
              <a:t>o escludere le detrazioni d’imposta, le deduzioni del reddito e i crediti d’imposta indicati in misura superiore a quella prevista dalla legge, non spettanti; </a:t>
            </a:r>
            <a:endParaRPr lang="it-IT" sz="3300" dirty="0" smtClean="0">
              <a:latin typeface="Times New Roman" pitchFamily="18" charset="0"/>
              <a:cs typeface="Times New Roman" pitchFamily="18" charset="0"/>
            </a:endParaRPr>
          </a:p>
          <a:p>
            <a:pPr lvl="0" algn="just">
              <a:buNone/>
            </a:pPr>
            <a:endParaRPr lang="it-IT" sz="3300" dirty="0" smtClean="0">
              <a:latin typeface="Times New Roman" pitchFamily="18" charset="0"/>
              <a:cs typeface="Times New Roman" pitchFamily="18" charset="0"/>
            </a:endParaRPr>
          </a:p>
          <a:p>
            <a:pPr lvl="0" algn="just">
              <a:buFontTx/>
              <a:buChar char="-"/>
            </a:pPr>
            <a:r>
              <a:rPr lang="it-IT" sz="3300" dirty="0" smtClean="0">
                <a:latin typeface="Times New Roman" pitchFamily="18" charset="0"/>
                <a:cs typeface="Times New Roman" pitchFamily="18" charset="0"/>
              </a:rPr>
              <a:t>controllare l’effettività, tempestività </a:t>
            </a:r>
            <a:r>
              <a:rPr lang="it-IT" sz="3300" dirty="0">
                <a:latin typeface="Times New Roman" pitchFamily="18" charset="0"/>
                <a:cs typeface="Times New Roman" pitchFamily="18" charset="0"/>
              </a:rPr>
              <a:t>e corrispondenza dei versamenti </a:t>
            </a:r>
            <a:r>
              <a:rPr lang="it-IT" sz="3300" dirty="0" smtClean="0">
                <a:latin typeface="Times New Roman" pitchFamily="18" charset="0"/>
                <a:cs typeface="Times New Roman" pitchFamily="18" charset="0"/>
              </a:rPr>
              <a:t>rispetto a </a:t>
            </a:r>
            <a:r>
              <a:rPr lang="it-IT" sz="3300" dirty="0">
                <a:latin typeface="Times New Roman" pitchFamily="18" charset="0"/>
                <a:cs typeface="Times New Roman" pitchFamily="18" charset="0"/>
              </a:rPr>
              <a:t>quanto dichiarato</a:t>
            </a:r>
            <a:r>
              <a:rPr lang="it-IT" dirty="0"/>
              <a:t>.</a:t>
            </a:r>
          </a:p>
          <a:p>
            <a:pPr algn="just">
              <a:buNone/>
            </a:pPr>
            <a:endParaRPr lang="it-IT" dirty="0"/>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3" name="Segnaposto contenuto 2"/>
          <p:cNvSpPr>
            <a:spLocks noGrp="1"/>
          </p:cNvSpPr>
          <p:nvPr>
            <p:ph idx="1"/>
          </p:nvPr>
        </p:nvSpPr>
        <p:spPr>
          <a:xfrm>
            <a:off x="357158" y="1928802"/>
            <a:ext cx="8072494" cy="4357718"/>
          </a:xfrm>
        </p:spPr>
        <p:txBody>
          <a:bodyPr>
            <a:normAutofit fontScale="77500" lnSpcReduction="20000"/>
          </a:bodyPr>
          <a:lstStyle/>
          <a:p>
            <a:pPr algn="just">
              <a:buNone/>
            </a:pPr>
            <a:r>
              <a:rPr lang="it-IT" dirty="0" smtClean="0">
                <a:latin typeface="Times New Roman" pitchFamily="18" charset="0"/>
                <a:cs typeface="Times New Roman" pitchFamily="18" charset="0"/>
              </a:rPr>
              <a:t>    </a:t>
            </a:r>
            <a:r>
              <a:rPr lang="it-IT" sz="3100" dirty="0" smtClean="0">
                <a:latin typeface="Times New Roman" pitchFamily="18" charset="0"/>
                <a:cs typeface="Times New Roman" pitchFamily="18" charset="0"/>
              </a:rPr>
              <a:t>Si </a:t>
            </a:r>
            <a:r>
              <a:rPr lang="it-IT" sz="3100" dirty="0">
                <a:latin typeface="Times New Roman" pitchFamily="18" charset="0"/>
                <a:cs typeface="Times New Roman" pitchFamily="18" charset="0"/>
              </a:rPr>
              <a:t>tratta </a:t>
            </a:r>
            <a:r>
              <a:rPr lang="it-IT" sz="3100" dirty="0" smtClean="0">
                <a:latin typeface="Times New Roman" pitchFamily="18" charset="0"/>
                <a:cs typeface="Times New Roman" pitchFamily="18" charset="0"/>
              </a:rPr>
              <a:t>di </a:t>
            </a:r>
            <a:r>
              <a:rPr lang="it-IT" sz="3100" dirty="0">
                <a:latin typeface="Times New Roman" pitchFamily="18" charset="0"/>
                <a:cs typeface="Times New Roman" pitchFamily="18" charset="0"/>
              </a:rPr>
              <a:t>verifiche di tipo </a:t>
            </a:r>
            <a:r>
              <a:rPr lang="it-IT" sz="3100" dirty="0" smtClean="0">
                <a:latin typeface="Times New Roman" pitchFamily="18" charset="0"/>
                <a:cs typeface="Times New Roman" pitchFamily="18" charset="0"/>
              </a:rPr>
              <a:t>“cartolare</a:t>
            </a:r>
            <a:r>
              <a:rPr lang="it-IT" sz="3100" dirty="0">
                <a:latin typeface="Times New Roman" pitchFamily="18" charset="0"/>
                <a:cs typeface="Times New Roman" pitchFamily="18" charset="0"/>
              </a:rPr>
              <a:t>”, in quanto vengono compiute sui dati risultanti dal medesimo documento in cui è incorporata la dichiarazione e che </a:t>
            </a:r>
            <a:r>
              <a:rPr lang="it-IT" sz="3100" dirty="0" smtClean="0">
                <a:latin typeface="Times New Roman" pitchFamily="18" charset="0"/>
                <a:cs typeface="Times New Roman" pitchFamily="18" charset="0"/>
              </a:rPr>
              <a:t>possono evidenziare </a:t>
            </a:r>
            <a:r>
              <a:rPr lang="it-IT" sz="3100" dirty="0">
                <a:latin typeface="Times New Roman" pitchFamily="18" charset="0"/>
                <a:cs typeface="Times New Roman" pitchFamily="18" charset="0"/>
              </a:rPr>
              <a:t>errori o inesattezze desumibili dalla dichiarazione medesima ovvero riscontrabili dai dati già in possesso </a:t>
            </a:r>
            <a:r>
              <a:rPr lang="it-IT" sz="3100" dirty="0" smtClean="0">
                <a:latin typeface="Times New Roman" pitchFamily="18" charset="0"/>
                <a:cs typeface="Times New Roman" pitchFamily="18" charset="0"/>
              </a:rPr>
              <a:t>dell’Ufficio (attraverso l’Anagrafe </a:t>
            </a:r>
            <a:r>
              <a:rPr lang="it-IT" sz="3100" dirty="0">
                <a:latin typeface="Times New Roman" pitchFamily="18" charset="0"/>
                <a:cs typeface="Times New Roman" pitchFamily="18" charset="0"/>
              </a:rPr>
              <a:t>tributaria) e suscettibile di produrre un calcolo sbagliato dell’imponibile o dell’imposta complessivamente dovuta. </a:t>
            </a:r>
            <a:endParaRPr lang="it-IT" sz="3100"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a:t>
            </a:r>
          </a:p>
          <a:p>
            <a:pPr algn="just">
              <a:buNone/>
            </a:pPr>
            <a:r>
              <a:rPr lang="it-IT" sz="2800" dirty="0" smtClean="0">
                <a:latin typeface="Times New Roman" pitchFamily="18" charset="0"/>
                <a:cs typeface="Times New Roman" pitchFamily="18" charset="0"/>
              </a:rPr>
              <a:t>    La liquidazione è un </a:t>
            </a:r>
            <a:r>
              <a:rPr lang="it-IT" sz="2800" dirty="0">
                <a:latin typeface="Times New Roman" pitchFamily="18" charset="0"/>
                <a:cs typeface="Times New Roman" pitchFamily="18" charset="0"/>
              </a:rPr>
              <a:t>controllo molto esteso, per ciò che concerne la platea dei destinatari, ma dal contenuto circoscritto e delimitato. </a:t>
            </a:r>
          </a:p>
          <a:p>
            <a:pPr>
              <a:buNone/>
            </a:pPr>
            <a:endParaRPr lang="it-IT" dirty="0">
              <a:latin typeface="Times New Roman" pitchFamily="18" charset="0"/>
              <a:cs typeface="Times New Roman" pitchFamily="18" charset="0"/>
            </a:endParaRPr>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4" name="Segnaposto contenuto 3"/>
          <p:cNvSpPr>
            <a:spLocks noGrp="1"/>
          </p:cNvSpPr>
          <p:nvPr>
            <p:ph sz="half" idx="1"/>
          </p:nvPr>
        </p:nvSpPr>
        <p:spPr>
          <a:xfrm>
            <a:off x="428596" y="1285860"/>
            <a:ext cx="8072494" cy="714380"/>
          </a:xfrm>
        </p:spPr>
        <p:txBody>
          <a:bodyPr>
            <a:normAutofit fontScale="92500" lnSpcReduction="20000"/>
          </a:bodyPr>
          <a:lstStyle/>
          <a:p>
            <a:pPr algn="ctr">
              <a:buNone/>
            </a:pPr>
            <a:r>
              <a:rPr lang="it-IT" b="1" u="sng" dirty="0" smtClean="0">
                <a:solidFill>
                  <a:srgbClr val="7030A0"/>
                </a:solidFill>
              </a:rPr>
              <a:t>GLI ESITI</a:t>
            </a:r>
            <a:r>
              <a:rPr lang="it-IT" b="1" dirty="0" smtClean="0">
                <a:solidFill>
                  <a:srgbClr val="7030A0"/>
                </a:solidFill>
              </a:rPr>
              <a:t> </a:t>
            </a:r>
            <a:endParaRPr lang="it-IT" dirty="0">
              <a:solidFill>
                <a:srgbClr val="7030A0"/>
              </a:solidFill>
            </a:endParaRPr>
          </a:p>
          <a:p>
            <a:pPr>
              <a:buNone/>
            </a:pPr>
            <a:endParaRPr lang="it-IT" dirty="0"/>
          </a:p>
        </p:txBody>
      </p:sp>
      <p:sp>
        <p:nvSpPr>
          <p:cNvPr id="5" name="Segnaposto contenuto 4"/>
          <p:cNvSpPr>
            <a:spLocks noGrp="1"/>
          </p:cNvSpPr>
          <p:nvPr>
            <p:ph sz="half" idx="2"/>
          </p:nvPr>
        </p:nvSpPr>
        <p:spPr>
          <a:xfrm>
            <a:off x="428596" y="2000240"/>
            <a:ext cx="8072494" cy="4500594"/>
          </a:xfrm>
        </p:spPr>
        <p:txBody>
          <a:bodyPr>
            <a:normAutofit fontScale="92500" lnSpcReduction="20000"/>
          </a:bodyPr>
          <a:lstStyle/>
          <a:p>
            <a:pPr algn="just">
              <a:buNone/>
            </a:pPr>
            <a:r>
              <a:rPr lang="it-IT" dirty="0" smtClean="0">
                <a:latin typeface="Times New Roman" pitchFamily="18" charset="0"/>
                <a:cs typeface="Times New Roman" pitchFamily="18" charset="0"/>
              </a:rPr>
              <a:t>    I </a:t>
            </a:r>
            <a:r>
              <a:rPr lang="it-IT" dirty="0">
                <a:latin typeface="Times New Roman" pitchFamily="18" charset="0"/>
                <a:cs typeface="Times New Roman" pitchFamily="18" charset="0"/>
              </a:rPr>
              <a:t>risultati della </a:t>
            </a:r>
            <a:r>
              <a:rPr lang="it-IT" dirty="0" smtClean="0">
                <a:latin typeface="Times New Roman" pitchFamily="18" charset="0"/>
                <a:cs typeface="Times New Roman" pitchFamily="18" charset="0"/>
              </a:rPr>
              <a:t>liquidazione, </a:t>
            </a:r>
            <a:r>
              <a:rPr lang="it-IT" dirty="0">
                <a:latin typeface="Times New Roman" pitchFamily="18" charset="0"/>
                <a:cs typeface="Times New Roman" pitchFamily="18" charset="0"/>
              </a:rPr>
              <a:t>se divergenti da quanto dichiarato dal contribuente, o dal sostituto d’imposta, vengono ad essi comunicati, invitandoli con </a:t>
            </a:r>
            <a:r>
              <a:rPr lang="it-IT" i="1" u="sng" dirty="0">
                <a:solidFill>
                  <a:schemeClr val="accent2"/>
                </a:solidFill>
                <a:latin typeface="Times New Roman" pitchFamily="18" charset="0"/>
                <a:cs typeface="Times New Roman" pitchFamily="18" charset="0"/>
              </a:rPr>
              <a:t>avviso bonario</a:t>
            </a:r>
            <a:r>
              <a:rPr lang="it-IT" dirty="0">
                <a:solidFill>
                  <a:schemeClr val="accent2"/>
                </a:solidFill>
                <a:latin typeface="Times New Roman" pitchFamily="18" charset="0"/>
                <a:cs typeface="Times New Roman" pitchFamily="18" charset="0"/>
              </a:rPr>
              <a:t> </a:t>
            </a:r>
            <a:r>
              <a:rPr lang="it-IT" dirty="0">
                <a:latin typeface="Times New Roman" pitchFamily="18" charset="0"/>
                <a:cs typeface="Times New Roman" pitchFamily="18" charset="0"/>
              </a:rPr>
              <a:t>a versare la maggiore somma così liquidata/calcolata. </a:t>
            </a:r>
            <a:endParaRPr lang="it-IT"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Adempiendo a tale richiesta di regolarizzazione o </a:t>
            </a:r>
            <a:r>
              <a:rPr lang="it-IT" dirty="0">
                <a:latin typeface="Times New Roman" pitchFamily="18" charset="0"/>
                <a:cs typeface="Times New Roman" pitchFamily="18" charset="0"/>
              </a:rPr>
              <a:t>fornendo </a:t>
            </a:r>
            <a:r>
              <a:rPr lang="it-IT" dirty="0" smtClean="0">
                <a:latin typeface="Times New Roman" pitchFamily="18" charset="0"/>
                <a:cs typeface="Times New Roman" pitchFamily="18" charset="0"/>
              </a:rPr>
              <a:t>all’Amministrazione finanziaria, </a:t>
            </a:r>
            <a:r>
              <a:rPr lang="it-IT" dirty="0">
                <a:latin typeface="Times New Roman" pitchFamily="18" charset="0"/>
                <a:cs typeface="Times New Roman" pitchFamily="18" charset="0"/>
              </a:rPr>
              <a:t>entro </a:t>
            </a:r>
            <a:r>
              <a:rPr lang="it-IT" dirty="0" smtClean="0">
                <a:latin typeface="Times New Roman" pitchFamily="18" charset="0"/>
                <a:cs typeface="Times New Roman" pitchFamily="18" charset="0"/>
              </a:rPr>
              <a:t>30 gg., </a:t>
            </a:r>
            <a:r>
              <a:rPr lang="it-IT" dirty="0">
                <a:latin typeface="Times New Roman" pitchFamily="18" charset="0"/>
                <a:cs typeface="Times New Roman" pitchFamily="18" charset="0"/>
              </a:rPr>
              <a:t>chiarimenti o elementi necessari è possibile ritirare o ridurre la pretesa </a:t>
            </a:r>
            <a:r>
              <a:rPr lang="it-IT" dirty="0" smtClean="0">
                <a:latin typeface="Times New Roman" pitchFamily="18" charset="0"/>
                <a:cs typeface="Times New Roman" pitchFamily="18" charset="0"/>
              </a:rPr>
              <a:t>ed evitare </a:t>
            </a:r>
            <a:r>
              <a:rPr lang="it-IT" dirty="0">
                <a:latin typeface="Times New Roman" pitchFamily="18" charset="0"/>
                <a:cs typeface="Times New Roman" pitchFamily="18" charset="0"/>
              </a:rPr>
              <a:t>l’iscrizione a ruolo delle somme dovute (</a:t>
            </a:r>
            <a:r>
              <a:rPr lang="it-IT" i="1" dirty="0">
                <a:latin typeface="Times New Roman" pitchFamily="18" charset="0"/>
                <a:cs typeface="Times New Roman" pitchFamily="18" charset="0"/>
              </a:rPr>
              <a:t>ex</a:t>
            </a:r>
            <a:r>
              <a:rPr lang="it-IT" dirty="0">
                <a:latin typeface="Times New Roman" pitchFamily="18" charset="0"/>
                <a:cs typeface="Times New Roman" pitchFamily="18" charset="0"/>
              </a:rPr>
              <a:t> art. 36 </a:t>
            </a:r>
            <a:r>
              <a:rPr lang="it-IT" i="1" dirty="0">
                <a:latin typeface="Times New Roman" pitchFamily="18" charset="0"/>
                <a:cs typeface="Times New Roman" pitchFamily="18" charset="0"/>
              </a:rPr>
              <a:t>bis</a:t>
            </a:r>
            <a:r>
              <a:rPr lang="it-IT" dirty="0">
                <a:latin typeface="Times New Roman" pitchFamily="18" charset="0"/>
                <a:cs typeface="Times New Roman" pitchFamily="18" charset="0"/>
              </a:rPr>
              <a:t> </a:t>
            </a:r>
            <a:r>
              <a:rPr lang="it-IT" dirty="0" err="1">
                <a:latin typeface="Times New Roman" pitchFamily="18" charset="0"/>
                <a:cs typeface="Times New Roman" pitchFamily="18" charset="0"/>
              </a:rPr>
              <a:t>Dpr</a:t>
            </a: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n. 600/1973</a:t>
            </a:r>
            <a:r>
              <a:rPr lang="it-IT" dirty="0">
                <a:latin typeface="Times New Roman" pitchFamily="18" charset="0"/>
                <a:cs typeface="Times New Roman" pitchFamily="18" charset="0"/>
              </a:rPr>
              <a:t>, III comma). </a:t>
            </a:r>
          </a:p>
          <a:p>
            <a:pPr>
              <a:buNone/>
            </a:pPr>
            <a:endParaRPr lang="it-IT" dirty="0"/>
          </a:p>
        </p:txBody>
      </p:sp>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3" name="Segnaposto contenuto 2"/>
          <p:cNvSpPr>
            <a:spLocks noGrp="1"/>
          </p:cNvSpPr>
          <p:nvPr>
            <p:ph sz="half" idx="1"/>
          </p:nvPr>
        </p:nvSpPr>
        <p:spPr>
          <a:xfrm>
            <a:off x="457200" y="1214422"/>
            <a:ext cx="8043890" cy="5000660"/>
          </a:xfrm>
        </p:spPr>
        <p:txBody>
          <a:bodyPr>
            <a:normAutofit/>
          </a:bodyPr>
          <a:lstStyle/>
          <a:p>
            <a:pPr algn="just">
              <a:buNone/>
            </a:pPr>
            <a:r>
              <a:rPr lang="it-IT"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Con </a:t>
            </a:r>
            <a:r>
              <a:rPr lang="it-IT" sz="2400" dirty="0" smtClean="0">
                <a:solidFill>
                  <a:schemeClr val="tx2"/>
                </a:solidFill>
                <a:latin typeface="Times New Roman" pitchFamily="18" charset="0"/>
                <a:cs typeface="Times New Roman" pitchFamily="18" charset="0"/>
              </a:rPr>
              <a:t>l’Avviso bonario </a:t>
            </a:r>
            <a:r>
              <a:rPr lang="it-IT" sz="2400" dirty="0" smtClean="0">
                <a:latin typeface="Times New Roman" pitchFamily="18" charset="0"/>
                <a:cs typeface="Times New Roman" pitchFamily="18" charset="0"/>
              </a:rPr>
              <a:t>…</a:t>
            </a: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si </a:t>
            </a:r>
            <a:r>
              <a:rPr lang="it-IT" sz="2400" dirty="0">
                <a:latin typeface="Times New Roman" pitchFamily="18" charset="0"/>
                <a:cs typeface="Times New Roman" pitchFamily="18" charset="0"/>
              </a:rPr>
              <a:t>attua la previsione dell’art. 6, </a:t>
            </a:r>
            <a:r>
              <a:rPr lang="it-IT" sz="2400" dirty="0" smtClean="0">
                <a:latin typeface="Times New Roman" pitchFamily="18" charset="0"/>
                <a:cs typeface="Times New Roman" pitchFamily="18" charset="0"/>
              </a:rPr>
              <a:t>comma V, </a:t>
            </a:r>
            <a:r>
              <a:rPr lang="it-IT" sz="2400" dirty="0">
                <a:latin typeface="Times New Roman" pitchFamily="18" charset="0"/>
                <a:cs typeface="Times New Roman" pitchFamily="18" charset="0"/>
              </a:rPr>
              <a:t>dello Statuto dei </a:t>
            </a:r>
            <a:r>
              <a:rPr lang="it-IT" sz="2400" dirty="0" smtClean="0">
                <a:latin typeface="Times New Roman" pitchFamily="18" charset="0"/>
                <a:cs typeface="Times New Roman" pitchFamily="18" charset="0"/>
              </a:rPr>
              <a:t>diritti dei contribuenti</a:t>
            </a:r>
            <a:r>
              <a:rPr lang="it-IT" sz="2400" dirty="0">
                <a:latin typeface="Times New Roman" pitchFamily="18" charset="0"/>
                <a:cs typeface="Times New Roman" pitchFamily="18" charset="0"/>
              </a:rPr>
              <a:t>, che impone all’Amministrazione finanziaria, a pena di nullità dell’iscrizione a ruolo dei tributi in base agli esiti della liquidazione di una dichiarazione, qualora sussistano «</a:t>
            </a:r>
            <a:r>
              <a:rPr lang="it-IT" sz="2400" i="1" dirty="0">
                <a:latin typeface="Times New Roman" pitchFamily="18" charset="0"/>
                <a:cs typeface="Times New Roman" pitchFamily="18" charset="0"/>
              </a:rPr>
              <a:t>incertezze su aspetti rilevanti</a:t>
            </a:r>
            <a:r>
              <a:rPr lang="it-IT" sz="2400" dirty="0">
                <a:latin typeface="Times New Roman" pitchFamily="18" charset="0"/>
                <a:cs typeface="Times New Roman" pitchFamily="18" charset="0"/>
              </a:rPr>
              <a:t>» di quest’ultima, di invitare il contribuente a fornire i chiarimenti necessari o a produrre i documenti mancanti entro un termine congruo, comunque non inferiore a trenta giorni</a:t>
            </a:r>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3" name="Segnaposto contenuto 2"/>
          <p:cNvSpPr>
            <a:spLocks noGrp="1"/>
          </p:cNvSpPr>
          <p:nvPr>
            <p:ph idx="1"/>
          </p:nvPr>
        </p:nvSpPr>
        <p:spPr>
          <a:xfrm>
            <a:off x="457200" y="1714488"/>
            <a:ext cx="7972452" cy="3857652"/>
          </a:xfrm>
        </p:spPr>
        <p:txBody>
          <a:bodyPr>
            <a:normAutofit fontScale="85000" lnSpcReduction="10000"/>
          </a:bodyPr>
          <a:lstStyle/>
          <a:p>
            <a:pPr algn="just">
              <a:buNone/>
            </a:pPr>
            <a:r>
              <a:rPr lang="it-IT" dirty="0" smtClean="0">
                <a:latin typeface="Times New Roman" pitchFamily="18" charset="0"/>
                <a:cs typeface="Times New Roman" pitchFamily="18" charset="0"/>
              </a:rPr>
              <a:t>    </a:t>
            </a:r>
            <a:r>
              <a:rPr lang="it-IT" sz="3500" dirty="0" smtClean="0">
                <a:solidFill>
                  <a:schemeClr val="accent5">
                    <a:lumMod val="50000"/>
                  </a:schemeClr>
                </a:solidFill>
                <a:latin typeface="Times New Roman" pitchFamily="18" charset="0"/>
                <a:cs typeface="Times New Roman" pitchFamily="18" charset="0"/>
              </a:rPr>
              <a:t>L’</a:t>
            </a:r>
            <a:r>
              <a:rPr lang="it-IT" sz="3500" b="1" dirty="0" smtClean="0">
                <a:solidFill>
                  <a:schemeClr val="accent5">
                    <a:lumMod val="50000"/>
                  </a:schemeClr>
                </a:solidFill>
                <a:latin typeface="Times New Roman" pitchFamily="18" charset="0"/>
                <a:cs typeface="Times New Roman" pitchFamily="18" charset="0"/>
              </a:rPr>
              <a:t>Avviso </a:t>
            </a:r>
            <a:r>
              <a:rPr lang="it-IT" sz="3500" b="1" dirty="0">
                <a:solidFill>
                  <a:schemeClr val="accent5">
                    <a:lumMod val="50000"/>
                  </a:schemeClr>
                </a:solidFill>
                <a:latin typeface="Times New Roman" pitchFamily="18" charset="0"/>
                <a:cs typeface="Times New Roman" pitchFamily="18" charset="0"/>
              </a:rPr>
              <a:t>bonario </a:t>
            </a:r>
            <a:r>
              <a:rPr lang="it-IT" sz="3000" dirty="0">
                <a:latin typeface="Times New Roman" pitchFamily="18" charset="0"/>
                <a:cs typeface="Times New Roman" pitchFamily="18" charset="0"/>
              </a:rPr>
              <a:t>è un atto </a:t>
            </a:r>
            <a:r>
              <a:rPr lang="it-IT" sz="3000" dirty="0" err="1">
                <a:latin typeface="Times New Roman" pitchFamily="18" charset="0"/>
                <a:cs typeface="Times New Roman" pitchFamily="18" charset="0"/>
              </a:rPr>
              <a:t>prodromico</a:t>
            </a:r>
            <a:r>
              <a:rPr lang="it-IT" sz="3000" dirty="0">
                <a:latin typeface="Times New Roman" pitchFamily="18" charset="0"/>
                <a:cs typeface="Times New Roman" pitchFamily="18" charset="0"/>
              </a:rPr>
              <a:t> del procedimento, come le comunicazioni di </a:t>
            </a:r>
            <a:r>
              <a:rPr lang="it-IT" sz="3000" dirty="0" smtClean="0">
                <a:latin typeface="Times New Roman" pitchFamily="18" charset="0"/>
                <a:cs typeface="Times New Roman" pitchFamily="18" charset="0"/>
              </a:rPr>
              <a:t>irregolarità. </a:t>
            </a:r>
          </a:p>
          <a:p>
            <a:pPr algn="just">
              <a:buNone/>
            </a:pPr>
            <a:endParaRPr lang="it-IT" sz="2600" dirty="0" smtClean="0">
              <a:latin typeface="Times New Roman" pitchFamily="18" charset="0"/>
              <a:cs typeface="Times New Roman" pitchFamily="18" charset="0"/>
            </a:endParaRPr>
          </a:p>
          <a:p>
            <a:pPr algn="just">
              <a:buNone/>
            </a:pPr>
            <a:r>
              <a:rPr lang="it-IT" sz="3000" dirty="0">
                <a:latin typeface="Times New Roman" pitchFamily="18" charset="0"/>
                <a:cs typeface="Times New Roman" pitchFamily="18" charset="0"/>
              </a:rPr>
              <a:t> </a:t>
            </a:r>
            <a:r>
              <a:rPr lang="it-IT" sz="3000" dirty="0" smtClean="0">
                <a:latin typeface="Times New Roman" pitchFamily="18" charset="0"/>
                <a:cs typeface="Times New Roman" pitchFamily="18" charset="0"/>
              </a:rPr>
              <a:t>   Corrisponde </a:t>
            </a:r>
            <a:r>
              <a:rPr lang="it-IT" sz="3000" dirty="0">
                <a:latin typeface="Times New Roman" pitchFamily="18" charset="0"/>
                <a:cs typeface="Times New Roman" pitchFamily="18" charset="0"/>
              </a:rPr>
              <a:t>ad un atto </a:t>
            </a:r>
            <a:r>
              <a:rPr lang="it-IT" sz="3000" dirty="0" smtClean="0">
                <a:latin typeface="Times New Roman" pitchFamily="18" charset="0"/>
                <a:cs typeface="Times New Roman" pitchFamily="18" charset="0"/>
              </a:rPr>
              <a:t>dell’Amministrazione finanziaria o dell’Agente </a:t>
            </a:r>
            <a:r>
              <a:rPr lang="it-IT" sz="3000" dirty="0">
                <a:latin typeface="Times New Roman" pitchFamily="18" charset="0"/>
                <a:cs typeface="Times New Roman" pitchFamily="18" charset="0"/>
              </a:rPr>
              <a:t>della riscossione notificato al contribuente prima di procedere all’iscrizione a ruolo con la duplice finalità di informare il contribuente dell’iscrizione a ruolo di somme a suo carico e di evitare l’avvio della fase di riscossione coattiva a mezzo ruolo. </a:t>
            </a:r>
          </a:p>
          <a:p>
            <a:pPr>
              <a:buNone/>
            </a:pPr>
            <a:endParaRPr lang="it-IT" dirty="0"/>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3" name="Segnaposto contenuto 2"/>
          <p:cNvSpPr>
            <a:spLocks noGrp="1"/>
          </p:cNvSpPr>
          <p:nvPr>
            <p:ph idx="1"/>
          </p:nvPr>
        </p:nvSpPr>
        <p:spPr>
          <a:xfrm>
            <a:off x="285720" y="1571612"/>
            <a:ext cx="8286808" cy="4714908"/>
          </a:xfrm>
        </p:spPr>
        <p:txBody>
          <a:bodyPr>
            <a:normAutofit/>
          </a:bodyPr>
          <a:lstStyle/>
          <a:p>
            <a:pPr algn="just">
              <a:buNone/>
            </a:pPr>
            <a:r>
              <a:rPr lang="it-IT" sz="2600" dirty="0" smtClean="0">
                <a:latin typeface="Times New Roman" pitchFamily="18" charset="0"/>
                <a:cs typeface="Times New Roman" pitchFamily="18" charset="0"/>
              </a:rPr>
              <a:t>    </a:t>
            </a:r>
            <a:r>
              <a:rPr lang="it-IT" sz="2200" dirty="0" smtClean="0">
                <a:latin typeface="Times New Roman" pitchFamily="18" charset="0"/>
                <a:cs typeface="Times New Roman" pitchFamily="18" charset="0"/>
              </a:rPr>
              <a:t>La disciplina </a:t>
            </a:r>
            <a:r>
              <a:rPr lang="it-IT" sz="2200" dirty="0">
                <a:latin typeface="Times New Roman" pitchFamily="18" charset="0"/>
                <a:cs typeface="Times New Roman" pitchFamily="18" charset="0"/>
              </a:rPr>
              <a:t>degli </a:t>
            </a:r>
            <a:r>
              <a:rPr lang="it-IT" sz="2200" i="1" dirty="0">
                <a:latin typeface="Times New Roman" pitchFamily="18" charset="0"/>
                <a:cs typeface="Times New Roman" pitchFamily="18" charset="0"/>
              </a:rPr>
              <a:t>Avvisi bonari</a:t>
            </a:r>
            <a:r>
              <a:rPr lang="it-IT" sz="2200" dirty="0">
                <a:latin typeface="Times New Roman" pitchFamily="18" charset="0"/>
                <a:cs typeface="Times New Roman" pitchFamily="18" charset="0"/>
              </a:rPr>
              <a:t> si fonda sull’art. 6, comma 5, dello </a:t>
            </a:r>
            <a:r>
              <a:rPr lang="it-IT" sz="2200" dirty="0" smtClean="0">
                <a:latin typeface="Times New Roman" pitchFamily="18" charset="0"/>
                <a:cs typeface="Times New Roman" pitchFamily="18" charset="0"/>
              </a:rPr>
              <a:t>Statuto:</a:t>
            </a:r>
          </a:p>
          <a:p>
            <a:pPr algn="just">
              <a:buNone/>
            </a:pPr>
            <a:r>
              <a:rPr lang="it-IT" sz="2200" dirty="0">
                <a:latin typeface="Times New Roman" pitchFamily="18" charset="0"/>
                <a:cs typeface="Times New Roman" pitchFamily="18" charset="0"/>
              </a:rPr>
              <a:t> </a:t>
            </a:r>
            <a:r>
              <a:rPr lang="it-IT" sz="2200" dirty="0" smtClean="0">
                <a:latin typeface="Times New Roman" pitchFamily="18" charset="0"/>
                <a:cs typeface="Times New Roman" pitchFamily="18" charset="0"/>
              </a:rPr>
              <a:t>  «</a:t>
            </a:r>
            <a:r>
              <a:rPr lang="it-IT" sz="2200" i="1" dirty="0" smtClean="0">
                <a:latin typeface="Times New Roman" pitchFamily="18" charset="0"/>
                <a:cs typeface="Times New Roman" pitchFamily="18" charset="0"/>
              </a:rPr>
              <a:t>Prima </a:t>
            </a:r>
            <a:r>
              <a:rPr lang="it-IT" sz="2200" i="1" dirty="0">
                <a:latin typeface="Times New Roman" pitchFamily="18" charset="0"/>
                <a:cs typeface="Times New Roman" pitchFamily="18" charset="0"/>
              </a:rPr>
              <a:t>di procedere alle iscrizioni a ruolo derivanti dalla liquidazione di tributi risultanti dalla dichiarazione, qualora sussistano incertezze su aspetti rilevanti della dichiarazione, l’amministrazione finanziaria deve invitare il contribuente, a mezzo del servizio postale o con mezzi telematici, a fornire i chiarimenti necessari o a produrre i documenti mancanti entro un termine congruo comunque non inferiore a trenta giorni dalla ricezione della richiesta</a:t>
            </a:r>
            <a:r>
              <a:rPr lang="it-IT" sz="2200" dirty="0">
                <a:latin typeface="Times New Roman" pitchFamily="18" charset="0"/>
                <a:cs typeface="Times New Roman" pitchFamily="18" charset="0"/>
              </a:rPr>
              <a:t>», </a:t>
            </a:r>
            <a:endParaRPr lang="it-IT" sz="2200" dirty="0" smtClean="0">
              <a:latin typeface="Times New Roman" pitchFamily="18" charset="0"/>
              <a:cs typeface="Times New Roman" pitchFamily="18" charset="0"/>
            </a:endParaRPr>
          </a:p>
          <a:p>
            <a:pPr algn="just">
              <a:buNone/>
            </a:pPr>
            <a:r>
              <a:rPr lang="it-IT" sz="2200" dirty="0">
                <a:latin typeface="Times New Roman" pitchFamily="18" charset="0"/>
                <a:cs typeface="Times New Roman" pitchFamily="18" charset="0"/>
              </a:rPr>
              <a:t> </a:t>
            </a:r>
            <a:r>
              <a:rPr lang="it-IT" sz="2200" dirty="0" smtClean="0">
                <a:latin typeface="Times New Roman" pitchFamily="18" charset="0"/>
                <a:cs typeface="Times New Roman" pitchFamily="18" charset="0"/>
              </a:rPr>
              <a:t>   inoltre </a:t>
            </a:r>
            <a:r>
              <a:rPr lang="it-IT" sz="2200" dirty="0">
                <a:latin typeface="Times New Roman" pitchFamily="18" charset="0"/>
                <a:cs typeface="Times New Roman" pitchFamily="18" charset="0"/>
              </a:rPr>
              <a:t>l’ultimo periodo di detta disposizione prevede espressamente </a:t>
            </a:r>
            <a:r>
              <a:rPr lang="it-IT" sz="2200" dirty="0" smtClean="0">
                <a:latin typeface="Times New Roman" pitchFamily="18" charset="0"/>
                <a:cs typeface="Times New Roman" pitchFamily="18" charset="0"/>
              </a:rPr>
              <a:t>che </a:t>
            </a:r>
            <a:r>
              <a:rPr lang="it-IT" sz="2200" u="sng" dirty="0">
                <a:solidFill>
                  <a:srgbClr val="FF0000"/>
                </a:solidFill>
                <a:latin typeface="Times New Roman" pitchFamily="18" charset="0"/>
                <a:cs typeface="Times New Roman" pitchFamily="18" charset="0"/>
              </a:rPr>
              <a:t>«</a:t>
            </a:r>
            <a:r>
              <a:rPr lang="it-IT" sz="2200" i="1" u="sng" dirty="0">
                <a:solidFill>
                  <a:srgbClr val="FF0000"/>
                </a:solidFill>
                <a:latin typeface="Times New Roman" pitchFamily="18" charset="0"/>
                <a:cs typeface="Times New Roman" pitchFamily="18" charset="0"/>
              </a:rPr>
              <a:t>Sono nulli i provvedimenti emessi in violazione delle disposizioni di cui al presente comma</a:t>
            </a:r>
            <a:r>
              <a:rPr lang="it-IT" sz="2200" u="sng" dirty="0">
                <a:solidFill>
                  <a:srgbClr val="FF0000"/>
                </a:solidFill>
                <a:latin typeface="Times New Roman" pitchFamily="18" charset="0"/>
                <a:cs typeface="Times New Roman" pitchFamily="18" charset="0"/>
              </a:rPr>
              <a:t>».</a:t>
            </a:r>
          </a:p>
          <a:p>
            <a:pPr>
              <a:buNone/>
            </a:pPr>
            <a:endParaRPr lang="it-IT" sz="2200" dirty="0"/>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LIQUIDAZIONE (o controllo automatico)</a:t>
            </a:r>
            <a:endParaRPr lang="it-IT" sz="3200" dirty="0"/>
          </a:p>
        </p:txBody>
      </p:sp>
      <p:sp>
        <p:nvSpPr>
          <p:cNvPr id="5" name="Segnaposto contenuto 4"/>
          <p:cNvSpPr>
            <a:spLocks noGrp="1"/>
          </p:cNvSpPr>
          <p:nvPr>
            <p:ph sz="half" idx="1"/>
          </p:nvPr>
        </p:nvSpPr>
        <p:spPr>
          <a:xfrm>
            <a:off x="357158" y="2428868"/>
            <a:ext cx="8472518" cy="3286148"/>
          </a:xfrm>
        </p:spPr>
        <p:txBody>
          <a:bodyPr>
            <a:noAutofit/>
          </a:bodyPr>
          <a:lstStyle/>
          <a:p>
            <a:pPr algn="just"/>
            <a:r>
              <a:rPr lang="it-IT" sz="2000" dirty="0" smtClean="0">
                <a:latin typeface="Times New Roman" pitchFamily="18" charset="0"/>
                <a:cs typeface="Times New Roman" pitchFamily="18" charset="0"/>
              </a:rPr>
              <a:t>Qualora </a:t>
            </a:r>
            <a:r>
              <a:rPr lang="it-IT" sz="2000" dirty="0">
                <a:latin typeface="Times New Roman" pitchFamily="18" charset="0"/>
                <a:cs typeface="Times New Roman" pitchFamily="18" charset="0"/>
              </a:rPr>
              <a:t>l’importo auto liquidato e versato dal contribuente è una somma inferiore al dovuto in base alla stessa dichiarazione si procede direttamente alla riscossione delle somme non versate; qualora invece la somma versata risulti superiore a quella dovuta (in seguito ad errore materiale o di calcolo) si procede al rimborso d’ufficio (</a:t>
            </a:r>
            <a:r>
              <a:rPr lang="it-IT" sz="2000" i="1" dirty="0">
                <a:latin typeface="Times New Roman" pitchFamily="18" charset="0"/>
                <a:cs typeface="Times New Roman" pitchFamily="18" charset="0"/>
              </a:rPr>
              <a:t>ex </a:t>
            </a:r>
            <a:r>
              <a:rPr lang="it-IT" sz="2000" dirty="0">
                <a:latin typeface="Times New Roman" pitchFamily="18" charset="0"/>
                <a:cs typeface="Times New Roman" pitchFamily="18" charset="0"/>
              </a:rPr>
              <a:t>art. 41 </a:t>
            </a:r>
            <a:r>
              <a:rPr lang="it-IT" sz="2000" dirty="0" smtClean="0">
                <a:latin typeface="Times New Roman" pitchFamily="18" charset="0"/>
                <a:cs typeface="Times New Roman" pitchFamily="18" charset="0"/>
              </a:rPr>
              <a:t>n. </a:t>
            </a:r>
            <a:r>
              <a:rPr lang="it-IT" sz="2000" dirty="0" err="1" smtClean="0">
                <a:latin typeface="Times New Roman" pitchFamily="18" charset="0"/>
                <a:cs typeface="Times New Roman" pitchFamily="18" charset="0"/>
              </a:rPr>
              <a:t>Dpr</a:t>
            </a:r>
            <a:r>
              <a:rPr lang="it-IT" sz="2000" dirty="0" smtClean="0">
                <a:latin typeface="Times New Roman" pitchFamily="18" charset="0"/>
                <a:cs typeface="Times New Roman" pitchFamily="18" charset="0"/>
              </a:rPr>
              <a:t> 602/1973). </a:t>
            </a:r>
          </a:p>
          <a:p>
            <a:pPr algn="just">
              <a:buNone/>
            </a:pPr>
            <a:endParaRPr lang="it-IT" sz="2000" dirty="0" smtClean="0">
              <a:latin typeface="Times New Roman" pitchFamily="18" charset="0"/>
              <a:cs typeface="Times New Roman" pitchFamily="18" charset="0"/>
            </a:endParaRPr>
          </a:p>
          <a:p>
            <a:pPr algn="just"/>
            <a:r>
              <a:rPr lang="it-IT" sz="2000" dirty="0">
                <a:latin typeface="Times New Roman" pitchFamily="18" charset="0"/>
                <a:cs typeface="Times New Roman" pitchFamily="18" charset="0"/>
              </a:rPr>
              <a:t>Se le maggiori imposte, le sanzioni e gli interessi non sono pagati spontaneamente devono essere richiesti al contribuente attraverso le cartelle pagamento che vanno notificate al contribuente entro il 31 dicembre del terzo anno successivo a quello di presentazione della dichiarazione.</a:t>
            </a:r>
          </a:p>
          <a:p>
            <a:pPr algn="just">
              <a:buNone/>
            </a:pPr>
            <a:endParaRPr lang="it-IT" sz="2400" dirty="0">
              <a:latin typeface="Times New Roman" pitchFamily="18" charset="0"/>
              <a:cs typeface="Times New Roman" pitchFamily="18" charset="0"/>
            </a:endParaRPr>
          </a:p>
        </p:txBody>
      </p:sp>
      <p:sp>
        <p:nvSpPr>
          <p:cNvPr id="6" name="Segnaposto contenuto 5"/>
          <p:cNvSpPr>
            <a:spLocks noGrp="1"/>
          </p:cNvSpPr>
          <p:nvPr>
            <p:ph sz="half" idx="2"/>
          </p:nvPr>
        </p:nvSpPr>
        <p:spPr>
          <a:xfrm>
            <a:off x="357158" y="1357298"/>
            <a:ext cx="8329642" cy="928694"/>
          </a:xfrm>
        </p:spPr>
        <p:txBody>
          <a:bodyPr>
            <a:noAutofit/>
          </a:bodyPr>
          <a:lstStyle/>
          <a:p>
            <a:pPr algn="just">
              <a:buNone/>
            </a:pPr>
            <a:r>
              <a:rPr lang="it-IT" sz="2400" dirty="0" smtClean="0">
                <a:latin typeface="Times New Roman" pitchFamily="18" charset="0"/>
                <a:cs typeface="Times New Roman" pitchFamily="18" charset="0"/>
              </a:rPr>
              <a:t>    </a:t>
            </a:r>
            <a:r>
              <a:rPr lang="it-IT" sz="2400" u="sng" dirty="0" smtClean="0">
                <a:solidFill>
                  <a:schemeClr val="accent5">
                    <a:lumMod val="75000"/>
                  </a:schemeClr>
                </a:solidFill>
                <a:latin typeface="Times New Roman" pitchFamily="18" charset="0"/>
                <a:cs typeface="Times New Roman" pitchFamily="18" charset="0"/>
              </a:rPr>
              <a:t>La </a:t>
            </a:r>
            <a:r>
              <a:rPr lang="it-IT" sz="2400" u="sng" dirty="0">
                <a:solidFill>
                  <a:schemeClr val="accent5">
                    <a:lumMod val="75000"/>
                  </a:schemeClr>
                </a:solidFill>
                <a:latin typeface="Times New Roman" pitchFamily="18" charset="0"/>
                <a:cs typeface="Times New Roman" pitchFamily="18" charset="0"/>
              </a:rPr>
              <a:t>dichiarazione è titolo per la riscossione </a:t>
            </a:r>
            <a:r>
              <a:rPr lang="it-IT" sz="2400" u="sng" dirty="0" smtClean="0">
                <a:solidFill>
                  <a:schemeClr val="accent5">
                    <a:lumMod val="75000"/>
                  </a:schemeClr>
                </a:solidFill>
                <a:latin typeface="Times New Roman" pitchFamily="18" charset="0"/>
                <a:cs typeface="Times New Roman" pitchFamily="18" charset="0"/>
              </a:rPr>
              <a:t>dell’imposta liquidata </a:t>
            </a:r>
            <a:r>
              <a:rPr lang="it-IT" sz="2400" u="sng" dirty="0">
                <a:solidFill>
                  <a:schemeClr val="accent5">
                    <a:lumMod val="75000"/>
                  </a:schemeClr>
                </a:solidFill>
                <a:latin typeface="Times New Roman" pitchFamily="18" charset="0"/>
                <a:cs typeface="Times New Roman" pitchFamily="18" charset="0"/>
              </a:rPr>
              <a:t>in base a quanto dichiarato.</a:t>
            </a: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b="1" i="1" dirty="0">
              <a:solidFill>
                <a:schemeClr val="tx2"/>
              </a:solidFill>
              <a:latin typeface="Times New Roman" pitchFamily="18" charset="0"/>
              <a:cs typeface="Times New Roman" pitchFamily="18" charset="0"/>
            </a:endParaRPr>
          </a:p>
        </p:txBody>
      </p:sp>
      <p:sp>
        <p:nvSpPr>
          <p:cNvPr id="6" name="Segnaposto contenuto 5"/>
          <p:cNvSpPr>
            <a:spLocks noGrp="1"/>
          </p:cNvSpPr>
          <p:nvPr>
            <p:ph idx="1"/>
          </p:nvPr>
        </p:nvSpPr>
        <p:spPr>
          <a:xfrm>
            <a:off x="357158" y="1428736"/>
            <a:ext cx="8215370" cy="5000660"/>
          </a:xfrm>
        </p:spPr>
        <p:txBody>
          <a:bodyPr>
            <a:normAutofit fontScale="92500" lnSpcReduction="10000"/>
          </a:bodyPr>
          <a:lstStyle/>
          <a:p>
            <a:pPr algn="just">
              <a:buNone/>
            </a:pPr>
            <a:r>
              <a:rPr lang="it-IT" sz="2800"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Alla </a:t>
            </a:r>
            <a:r>
              <a:rPr lang="it-IT" sz="2400" dirty="0">
                <a:latin typeface="Times New Roman" pitchFamily="18" charset="0"/>
                <a:cs typeface="Times New Roman" pitchFamily="18" charset="0"/>
              </a:rPr>
              <a:t>liquidazione </a:t>
            </a:r>
            <a:r>
              <a:rPr lang="it-IT" sz="2400" u="sng" dirty="0">
                <a:latin typeface="Times New Roman" pitchFamily="18" charset="0"/>
                <a:cs typeface="Times New Roman" pitchFamily="18" charset="0"/>
              </a:rPr>
              <a:t>può</a:t>
            </a:r>
            <a:r>
              <a:rPr lang="it-IT" sz="2400" dirty="0">
                <a:latin typeface="Times New Roman" pitchFamily="18" charset="0"/>
                <a:cs typeface="Times New Roman" pitchFamily="18" charset="0"/>
              </a:rPr>
              <a:t> seguire il controllo formale delle dichiarazioni, di cui all’art. 36 </a:t>
            </a:r>
            <a:r>
              <a:rPr lang="it-IT" sz="2400" i="1" dirty="0" err="1">
                <a:latin typeface="Times New Roman" pitchFamily="18" charset="0"/>
                <a:cs typeface="Times New Roman" pitchFamily="18" charset="0"/>
              </a:rPr>
              <a:t>ter</a:t>
            </a:r>
            <a:r>
              <a:rPr lang="it-IT" sz="2400" dirty="0">
                <a:latin typeface="Times New Roman" pitchFamily="18" charset="0"/>
                <a:cs typeface="Times New Roman" pitchFamily="18" charset="0"/>
              </a:rPr>
              <a:t> </a:t>
            </a:r>
            <a:r>
              <a:rPr lang="it-IT" sz="2400" dirty="0" err="1">
                <a:latin typeface="Times New Roman" pitchFamily="18" charset="0"/>
                <a:cs typeface="Times New Roman" pitchFamily="18" charset="0"/>
              </a:rPr>
              <a:t>Dpr</a:t>
            </a:r>
            <a:r>
              <a:rPr lang="it-IT" sz="2400" dirty="0">
                <a:latin typeface="Times New Roman" pitchFamily="18" charset="0"/>
                <a:cs typeface="Times New Roman" pitchFamily="18" charset="0"/>
              </a:rPr>
              <a:t> n. 600/1973, strumento mediante il quale l’Ufficio procede alla valutazione delle dichiarazioni entro il 31 dicembre del secondo anno successivo a quello di presentazione della dichiarazione. </a:t>
            </a:r>
            <a:endParaRPr lang="it-IT" sz="2400" dirty="0" smtClean="0">
              <a:latin typeface="Times New Roman" pitchFamily="18" charset="0"/>
              <a:cs typeface="Times New Roman" pitchFamily="18" charset="0"/>
            </a:endParaRPr>
          </a:p>
          <a:p>
            <a:pPr algn="just">
              <a:buNone/>
            </a:pPr>
            <a:endParaRPr lang="it-IT" sz="2400" dirty="0" smtClean="0">
              <a:latin typeface="Times New Roman" pitchFamily="18" charset="0"/>
              <a:cs typeface="Times New Roman" pitchFamily="18" charset="0"/>
            </a:endParaRPr>
          </a:p>
          <a:p>
            <a:pPr algn="just">
              <a:buNone/>
            </a:pPr>
            <a:r>
              <a:rPr lang="it-IT" sz="2400" dirty="0">
                <a:latin typeface="Times New Roman" pitchFamily="18" charset="0"/>
                <a:cs typeface="Times New Roman" pitchFamily="18" charset="0"/>
              </a:rPr>
              <a:t> </a:t>
            </a:r>
            <a:r>
              <a:rPr lang="it-IT" sz="2400" dirty="0" smtClean="0">
                <a:latin typeface="Times New Roman" pitchFamily="18" charset="0"/>
                <a:cs typeface="Times New Roman" pitchFamily="18" charset="0"/>
              </a:rPr>
              <a:t>    A </a:t>
            </a:r>
            <a:r>
              <a:rPr lang="it-IT" sz="2400" dirty="0">
                <a:latin typeface="Times New Roman" pitchFamily="18" charset="0"/>
                <a:cs typeface="Times New Roman" pitchFamily="18" charset="0"/>
              </a:rPr>
              <a:t>differenza della </a:t>
            </a:r>
            <a:r>
              <a:rPr lang="it-IT" sz="2400" dirty="0" smtClean="0">
                <a:latin typeface="Times New Roman" pitchFamily="18" charset="0"/>
                <a:cs typeface="Times New Roman" pitchFamily="18" charset="0"/>
              </a:rPr>
              <a:t>liquidazione, </a:t>
            </a:r>
            <a:r>
              <a:rPr lang="it-IT" sz="2400" dirty="0">
                <a:latin typeface="Times New Roman" pitchFamily="18" charset="0"/>
                <a:cs typeface="Times New Roman" pitchFamily="18" charset="0"/>
              </a:rPr>
              <a:t>i controlli formali hanno carattere selettivo e più approfondito, </a:t>
            </a:r>
            <a:r>
              <a:rPr lang="it-IT" sz="2400" dirty="0" smtClean="0">
                <a:latin typeface="Times New Roman" pitchFamily="18" charset="0"/>
                <a:cs typeface="Times New Roman" pitchFamily="18" charset="0"/>
              </a:rPr>
              <a:t>rappresentano </a:t>
            </a:r>
            <a:r>
              <a:rPr lang="it-IT" sz="2400" dirty="0">
                <a:latin typeface="Times New Roman" pitchFamily="18" charset="0"/>
                <a:cs typeface="Times New Roman" pitchFamily="18" charset="0"/>
              </a:rPr>
              <a:t>un’attività amministrativa di riscontro del contenuto della dichiarazione più complessa. </a:t>
            </a:r>
            <a:endParaRPr lang="it-IT" sz="2400" dirty="0" smtClean="0">
              <a:latin typeface="Times New Roman" pitchFamily="18" charset="0"/>
              <a:cs typeface="Times New Roman" pitchFamily="18" charset="0"/>
            </a:endParaRPr>
          </a:p>
          <a:p>
            <a:pPr algn="just">
              <a:buNone/>
            </a:pPr>
            <a:endParaRPr lang="it-IT" sz="2400" dirty="0" smtClean="0">
              <a:latin typeface="Times New Roman" pitchFamily="18" charset="0"/>
              <a:cs typeface="Times New Roman" pitchFamily="18" charset="0"/>
            </a:endParaRPr>
          </a:p>
          <a:p>
            <a:pPr algn="just">
              <a:buNone/>
            </a:pPr>
            <a:r>
              <a:rPr lang="it-IT" sz="2400" dirty="0">
                <a:latin typeface="Times New Roman" pitchFamily="18" charset="0"/>
                <a:cs typeface="Times New Roman" pitchFamily="18" charset="0"/>
              </a:rPr>
              <a:t> </a:t>
            </a:r>
            <a:r>
              <a:rPr lang="it-IT" sz="2400" dirty="0" smtClean="0">
                <a:latin typeface="Times New Roman" pitchFamily="18" charset="0"/>
                <a:cs typeface="Times New Roman" pitchFamily="18" charset="0"/>
              </a:rPr>
              <a:t>   Il controllo formale è previsto solo </a:t>
            </a:r>
            <a:r>
              <a:rPr lang="it-IT" sz="2400" dirty="0">
                <a:latin typeface="Times New Roman" pitchFamily="18" charset="0"/>
                <a:cs typeface="Times New Roman" pitchFamily="18" charset="0"/>
              </a:rPr>
              <a:t>per le imposte </a:t>
            </a:r>
            <a:r>
              <a:rPr lang="it-IT" sz="2400" dirty="0" smtClean="0">
                <a:latin typeface="Times New Roman" pitchFamily="18" charset="0"/>
                <a:cs typeface="Times New Roman" pitchFamily="18" charset="0"/>
              </a:rPr>
              <a:t>dirette, e può essere espletato solo sulla base dei Criteri Selettivi e non, dunque, per qualsiasi dichiarazione.</a:t>
            </a:r>
          </a:p>
          <a:p>
            <a:pPr algn="just">
              <a:buNone/>
            </a:pPr>
            <a:endParaRPr lang="it-IT" sz="2800" dirty="0">
              <a:latin typeface="Times New Roman" pitchFamily="18" charset="0"/>
              <a:cs typeface="Times New Roman" pitchFamily="18" charset="0"/>
            </a:endParaRPr>
          </a:p>
          <a:p>
            <a:pPr>
              <a:buNone/>
            </a:pPr>
            <a:endParaRPr lang="it-IT" dirty="0"/>
          </a:p>
        </p:txBody>
      </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dirty="0"/>
          </a:p>
        </p:txBody>
      </p:sp>
      <p:sp>
        <p:nvSpPr>
          <p:cNvPr id="3" name="Segnaposto contenuto 2"/>
          <p:cNvSpPr>
            <a:spLocks noGrp="1"/>
          </p:cNvSpPr>
          <p:nvPr>
            <p:ph idx="1"/>
          </p:nvPr>
        </p:nvSpPr>
        <p:spPr>
          <a:xfrm>
            <a:off x="457200" y="1357298"/>
            <a:ext cx="8043890" cy="5000660"/>
          </a:xfrm>
        </p:spPr>
        <p:txBody>
          <a:bodyPr>
            <a:normAutofit fontScale="92500" lnSpcReduction="20000"/>
          </a:bodyPr>
          <a:lstStyle/>
          <a:p>
            <a:pPr algn="just">
              <a:buNone/>
            </a:pPr>
            <a:r>
              <a:rPr lang="it-IT" sz="2400" dirty="0" smtClean="0">
                <a:latin typeface="Times New Roman" pitchFamily="18" charset="0"/>
                <a:cs typeface="Times New Roman" pitchFamily="18" charset="0"/>
              </a:rPr>
              <a:t>     È </a:t>
            </a:r>
            <a:r>
              <a:rPr lang="it-IT" sz="2400" dirty="0">
                <a:latin typeface="Times New Roman" pitchFamily="18" charset="0"/>
                <a:cs typeface="Times New Roman" pitchFamily="18" charset="0"/>
              </a:rPr>
              <a:t>più ampio del controllo </a:t>
            </a:r>
            <a:r>
              <a:rPr lang="it-IT" sz="2400" dirty="0" smtClean="0">
                <a:latin typeface="Times New Roman" pitchFamily="18" charset="0"/>
                <a:cs typeface="Times New Roman" pitchFamily="18" charset="0"/>
              </a:rPr>
              <a:t>automatico- </a:t>
            </a:r>
            <a:r>
              <a:rPr lang="it-IT" sz="2400" dirty="0" err="1" smtClean="0">
                <a:latin typeface="Times New Roman" pitchFamily="18" charset="0"/>
                <a:cs typeface="Times New Roman" pitchFamily="18" charset="0"/>
              </a:rPr>
              <a:t>liquidatorio</a:t>
            </a:r>
            <a:r>
              <a:rPr lang="it-IT" sz="2400" dirty="0" smtClean="0">
                <a:latin typeface="Times New Roman" pitchFamily="18" charset="0"/>
                <a:cs typeface="Times New Roman" pitchFamily="18" charset="0"/>
              </a:rPr>
              <a:t>, </a:t>
            </a:r>
            <a:r>
              <a:rPr lang="it-IT" sz="2400" dirty="0">
                <a:latin typeface="Times New Roman" pitchFamily="18" charset="0"/>
                <a:cs typeface="Times New Roman" pitchFamily="18" charset="0"/>
              </a:rPr>
              <a:t>infatti l’attività di controllo formale coinvolge anche dati esterni, documenti allegati o da allegare – anche successivamente alle richieste </a:t>
            </a:r>
            <a:r>
              <a:rPr lang="it-IT" sz="2400" dirty="0" smtClean="0">
                <a:latin typeface="Times New Roman" pitchFamily="18" charset="0"/>
                <a:cs typeface="Times New Roman" pitchFamily="18" charset="0"/>
              </a:rPr>
              <a:t>dell’Ufficio- </a:t>
            </a:r>
            <a:r>
              <a:rPr lang="it-IT" sz="2400" dirty="0">
                <a:latin typeface="Times New Roman" pitchFamily="18" charset="0"/>
                <a:cs typeface="Times New Roman" pitchFamily="18" charset="0"/>
              </a:rPr>
              <a:t>a corredo delle informazioni riportate nella dichiarazione. </a:t>
            </a:r>
            <a:endParaRPr lang="it-IT" sz="2400" dirty="0" smtClean="0">
              <a:latin typeface="Times New Roman" pitchFamily="18" charset="0"/>
              <a:cs typeface="Times New Roman" pitchFamily="18" charset="0"/>
            </a:endParaRPr>
          </a:p>
          <a:p>
            <a:pPr algn="just">
              <a:buNone/>
            </a:pPr>
            <a:endParaRPr lang="it-IT" sz="2400" dirty="0" smtClean="0">
              <a:latin typeface="Times New Roman" pitchFamily="18" charset="0"/>
              <a:cs typeface="Times New Roman" pitchFamily="18" charset="0"/>
            </a:endParaRPr>
          </a:p>
          <a:p>
            <a:pPr algn="just">
              <a:buNone/>
            </a:pPr>
            <a:r>
              <a:rPr lang="it-IT" sz="2400" dirty="0">
                <a:latin typeface="Times New Roman" pitchFamily="18" charset="0"/>
                <a:cs typeface="Times New Roman" pitchFamily="18" charset="0"/>
              </a:rPr>
              <a:t> </a:t>
            </a:r>
            <a:r>
              <a:rPr lang="it-IT" sz="2400" dirty="0" smtClean="0">
                <a:latin typeface="Times New Roman" pitchFamily="18" charset="0"/>
                <a:cs typeface="Times New Roman" pitchFamily="18" charset="0"/>
              </a:rPr>
              <a:t>    Non </a:t>
            </a:r>
            <a:r>
              <a:rPr lang="it-IT" sz="2400" dirty="0">
                <a:latin typeface="Times New Roman" pitchFamily="18" charset="0"/>
                <a:cs typeface="Times New Roman" pitchFamily="18" charset="0"/>
              </a:rPr>
              <a:t>è </a:t>
            </a:r>
            <a:r>
              <a:rPr lang="it-IT" sz="2400" dirty="0" smtClean="0">
                <a:latin typeface="Times New Roman" pitchFamily="18" charset="0"/>
                <a:cs typeface="Times New Roman" pitchFamily="18" charset="0"/>
              </a:rPr>
              <a:t>una procedura automatizzata </a:t>
            </a:r>
            <a:r>
              <a:rPr lang="it-IT" sz="2400" dirty="0">
                <a:latin typeface="Times New Roman" pitchFamily="18" charset="0"/>
                <a:cs typeface="Times New Roman" pitchFamily="18" charset="0"/>
              </a:rPr>
              <a:t>e riguarda solo alcuni </a:t>
            </a:r>
            <a:r>
              <a:rPr lang="it-IT" sz="2400" dirty="0" smtClean="0">
                <a:latin typeface="Times New Roman" pitchFamily="18" charset="0"/>
                <a:cs typeface="Times New Roman" pitchFamily="18" charset="0"/>
              </a:rPr>
              <a:t>contribuenti. </a:t>
            </a:r>
            <a:r>
              <a:rPr lang="it-IT" sz="2400" dirty="0">
                <a:latin typeface="Times New Roman" pitchFamily="18" charset="0"/>
                <a:cs typeface="Times New Roman" pitchFamily="18" charset="0"/>
              </a:rPr>
              <a:t>N</a:t>
            </a:r>
            <a:r>
              <a:rPr lang="it-IT" sz="2400" dirty="0" smtClean="0">
                <a:latin typeface="Times New Roman" pitchFamily="18" charset="0"/>
                <a:cs typeface="Times New Roman" pitchFamily="18" charset="0"/>
              </a:rPr>
              <a:t>on </a:t>
            </a:r>
            <a:r>
              <a:rPr lang="it-IT" sz="2400" dirty="0">
                <a:latin typeface="Times New Roman" pitchFamily="18" charset="0"/>
                <a:cs typeface="Times New Roman" pitchFamily="18" charset="0"/>
              </a:rPr>
              <a:t>tutte le dichiarazioni sono sottoposte a detto controllo, </a:t>
            </a:r>
            <a:r>
              <a:rPr lang="it-IT" sz="2400" dirty="0" smtClean="0">
                <a:latin typeface="Times New Roman" pitchFamily="18" charset="0"/>
                <a:cs typeface="Times New Roman" pitchFamily="18" charset="0"/>
              </a:rPr>
              <a:t>i soggetti da controllare sono, infatti, </a:t>
            </a:r>
            <a:r>
              <a:rPr lang="it-IT" sz="2400" dirty="0">
                <a:latin typeface="Times New Roman" pitchFamily="18" charset="0"/>
                <a:cs typeface="Times New Roman" pitchFamily="18" charset="0"/>
              </a:rPr>
              <a:t>individuati secondo criteri selettivi fissati con atto di indirizzo generale emanato </a:t>
            </a:r>
            <a:r>
              <a:rPr lang="it-IT" sz="2400" dirty="0" smtClean="0">
                <a:latin typeface="Times New Roman" pitchFamily="18" charset="0"/>
                <a:cs typeface="Times New Roman" pitchFamily="18" charset="0"/>
              </a:rPr>
              <a:t>dal </a:t>
            </a:r>
            <a:r>
              <a:rPr lang="it-IT" sz="2400" dirty="0">
                <a:latin typeface="Times New Roman" pitchFamily="18" charset="0"/>
                <a:cs typeface="Times New Roman" pitchFamily="18" charset="0"/>
              </a:rPr>
              <a:t>Ministero dell’economia, che tengono conto di specifiche analisi di rischio di evasione e delle capacità operative degli uffici. </a:t>
            </a:r>
            <a:endParaRPr lang="it-IT" sz="2400" dirty="0" smtClean="0">
              <a:latin typeface="Times New Roman" pitchFamily="18" charset="0"/>
              <a:cs typeface="Times New Roman" pitchFamily="18" charset="0"/>
            </a:endParaRP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Detto </a:t>
            </a:r>
            <a:r>
              <a:rPr lang="it-IT" sz="2400" dirty="0">
                <a:latin typeface="Times New Roman" pitchFamily="18" charset="0"/>
                <a:cs typeface="Times New Roman" pitchFamily="18" charset="0"/>
              </a:rPr>
              <a:t>controllo si sofferma solo su alcune “voci” della dichiarazione che devono essere </a:t>
            </a:r>
            <a:r>
              <a:rPr lang="it-IT" sz="2400" dirty="0" err="1">
                <a:latin typeface="Times New Roman" pitchFamily="18" charset="0"/>
                <a:cs typeface="Times New Roman" pitchFamily="18" charset="0"/>
              </a:rPr>
              <a:t>documentalmente</a:t>
            </a:r>
            <a:r>
              <a:rPr lang="it-IT" sz="2400" dirty="0">
                <a:latin typeface="Times New Roman" pitchFamily="18" charset="0"/>
                <a:cs typeface="Times New Roman" pitchFamily="18" charset="0"/>
              </a:rPr>
              <a:t> giustificate. </a:t>
            </a:r>
            <a:endParaRPr lang="it-IT" sz="2400" dirty="0" smtClean="0">
              <a:latin typeface="Times New Roman" pitchFamily="18" charset="0"/>
              <a:cs typeface="Times New Roman" pitchFamily="18" charset="0"/>
            </a:endParaRPr>
          </a:p>
          <a:p>
            <a:pPr algn="just">
              <a:buNone/>
            </a:pPr>
            <a:endParaRPr lang="it-IT" sz="2400" dirty="0">
              <a:latin typeface="Times New Roman" pitchFamily="18" charset="0"/>
              <a:cs typeface="Times New Roman" pitchFamily="18" charset="0"/>
            </a:endParaRPr>
          </a:p>
          <a:p>
            <a:pPr algn="just">
              <a:buNone/>
            </a:pPr>
            <a:endParaRPr lang="it-IT" sz="2400" dirty="0">
              <a:latin typeface="Times New Roman" pitchFamily="18" charset="0"/>
              <a:cs typeface="Times New Roman" pitchFamily="18" charset="0"/>
            </a:endParaRPr>
          </a:p>
          <a:p>
            <a:pPr>
              <a:buNone/>
            </a:pPr>
            <a:endParaRPr lang="it-IT" dirty="0"/>
          </a:p>
        </p:txBody>
      </p:sp>
    </p:spTree>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dirty="0"/>
          </a:p>
        </p:txBody>
      </p:sp>
      <p:sp>
        <p:nvSpPr>
          <p:cNvPr id="4" name="Segnaposto contenuto 3"/>
          <p:cNvSpPr>
            <a:spLocks noGrp="1"/>
          </p:cNvSpPr>
          <p:nvPr>
            <p:ph sz="half" idx="1"/>
          </p:nvPr>
        </p:nvSpPr>
        <p:spPr>
          <a:xfrm>
            <a:off x="642910" y="1214422"/>
            <a:ext cx="8001056" cy="785818"/>
          </a:xfrm>
        </p:spPr>
        <p:txBody>
          <a:bodyPr>
            <a:normAutofit/>
          </a:bodyPr>
          <a:lstStyle/>
          <a:p>
            <a:pPr algn="just">
              <a:buNone/>
            </a:pPr>
            <a:r>
              <a:rPr lang="it-IT" sz="2000" dirty="0" smtClean="0">
                <a:latin typeface="Times New Roman" pitchFamily="18" charset="0"/>
                <a:cs typeface="Times New Roman" pitchFamily="18" charset="0"/>
              </a:rPr>
              <a:t>    </a:t>
            </a:r>
            <a:r>
              <a:rPr lang="it-IT" sz="2000" u="sng" dirty="0" smtClean="0">
                <a:latin typeface="Times New Roman" pitchFamily="18" charset="0"/>
                <a:cs typeface="Times New Roman" pitchFamily="18" charset="0"/>
              </a:rPr>
              <a:t>La sua finalità </a:t>
            </a:r>
            <a:r>
              <a:rPr lang="it-IT" sz="2000" u="sng" dirty="0">
                <a:latin typeface="Times New Roman" pitchFamily="18" charset="0"/>
                <a:cs typeface="Times New Roman" pitchFamily="18" charset="0"/>
              </a:rPr>
              <a:t>è quella di controllare alcuni elementi della dichiarazione, quali deduzioni, detrazioni, </a:t>
            </a:r>
            <a:r>
              <a:rPr lang="it-IT" sz="2000" u="sng" dirty="0" smtClean="0">
                <a:latin typeface="Times New Roman" pitchFamily="18" charset="0"/>
                <a:cs typeface="Times New Roman" pitchFamily="18" charset="0"/>
              </a:rPr>
              <a:t>crediti d’imposta</a:t>
            </a:r>
            <a:r>
              <a:rPr lang="it-IT" sz="2000" u="sng" dirty="0">
                <a:latin typeface="Times New Roman" pitchFamily="18" charset="0"/>
                <a:cs typeface="Times New Roman" pitchFamily="18" charset="0"/>
              </a:rPr>
              <a:t>. </a:t>
            </a:r>
          </a:p>
        </p:txBody>
      </p:sp>
      <p:sp>
        <p:nvSpPr>
          <p:cNvPr id="5" name="Segnaposto contenuto 4"/>
          <p:cNvSpPr>
            <a:spLocks noGrp="1"/>
          </p:cNvSpPr>
          <p:nvPr>
            <p:ph sz="half" idx="2"/>
          </p:nvPr>
        </p:nvSpPr>
        <p:spPr>
          <a:xfrm>
            <a:off x="500034" y="2143116"/>
            <a:ext cx="8258204" cy="4143404"/>
          </a:xfrm>
        </p:spPr>
        <p:txBody>
          <a:bodyPr>
            <a:noAutofit/>
          </a:bodyPr>
          <a:lstStyle/>
          <a:p>
            <a:pPr>
              <a:buNone/>
            </a:pPr>
            <a:r>
              <a:rPr lang="it-IT" sz="1800" dirty="0">
                <a:latin typeface="Times New Roman" pitchFamily="18" charset="0"/>
                <a:cs typeface="Times New Roman" pitchFamily="18" charset="0"/>
              </a:rPr>
              <a:t>In specie, gli uffici possono</a:t>
            </a:r>
            <a:r>
              <a:rPr lang="it-IT" sz="1800" dirty="0" smtClean="0">
                <a:latin typeface="Times New Roman" pitchFamily="18" charset="0"/>
                <a:cs typeface="Times New Roman" pitchFamily="18" charset="0"/>
              </a:rPr>
              <a:t>:</a:t>
            </a:r>
          </a:p>
          <a:p>
            <a:pPr>
              <a:buNone/>
            </a:pPr>
            <a:endParaRPr lang="it-IT" sz="1800" dirty="0">
              <a:latin typeface="Times New Roman" pitchFamily="18" charset="0"/>
              <a:cs typeface="Times New Roman" pitchFamily="18" charset="0"/>
            </a:endParaRPr>
          </a:p>
          <a:p>
            <a:pPr lvl="0"/>
            <a:r>
              <a:rPr lang="it-IT" sz="1800" dirty="0">
                <a:latin typeface="Times New Roman" pitchFamily="18" charset="0"/>
                <a:cs typeface="Times New Roman" pitchFamily="18" charset="0"/>
              </a:rPr>
              <a:t>escludere, in tutto o in parte, la rilevanza fiscale delle ritenute d’acconto che non trovano riscontro o trovano un riscontro solo parziale nelle dichiarazioni dei sostituti d’imposta, nelle comunicazioni all’anagrafe tributaria</a:t>
            </a:r>
            <a:r>
              <a:rPr lang="it-IT" sz="1800" dirty="0" smtClean="0">
                <a:latin typeface="Times New Roman" pitchFamily="18" charset="0"/>
                <a:cs typeface="Times New Roman" pitchFamily="18" charset="0"/>
              </a:rPr>
              <a:t>;</a:t>
            </a:r>
          </a:p>
          <a:p>
            <a:pPr lvl="0"/>
            <a:endParaRPr lang="it-IT" sz="1800" dirty="0">
              <a:latin typeface="Times New Roman" pitchFamily="18" charset="0"/>
              <a:cs typeface="Times New Roman" pitchFamily="18" charset="0"/>
            </a:endParaRPr>
          </a:p>
          <a:p>
            <a:pPr lvl="0"/>
            <a:r>
              <a:rPr lang="it-IT" sz="1800" dirty="0">
                <a:latin typeface="Times New Roman" pitchFamily="18" charset="0"/>
                <a:cs typeface="Times New Roman" pitchFamily="18" charset="0"/>
              </a:rPr>
              <a:t>escludere o ridurre le detrazioni d’imposta e le deduzioni del reddito non spettanti sulla base della documentazione richiesta ai contribuenti o degli elenchi trasmessi all’anagrafe tributaria</a:t>
            </a:r>
            <a:r>
              <a:rPr lang="it-IT" sz="1800" dirty="0" smtClean="0">
                <a:latin typeface="Times New Roman" pitchFamily="18" charset="0"/>
                <a:cs typeface="Times New Roman" pitchFamily="18" charset="0"/>
              </a:rPr>
              <a:t>;</a:t>
            </a:r>
          </a:p>
          <a:p>
            <a:pPr lvl="0"/>
            <a:endParaRPr lang="it-IT" sz="1800" dirty="0">
              <a:latin typeface="Times New Roman" pitchFamily="18" charset="0"/>
              <a:cs typeface="Times New Roman" pitchFamily="18" charset="0"/>
            </a:endParaRPr>
          </a:p>
          <a:p>
            <a:pPr lvl="0"/>
            <a:r>
              <a:rPr lang="it-IT" sz="1800" dirty="0">
                <a:latin typeface="Times New Roman" pitchFamily="18" charset="0"/>
                <a:cs typeface="Times New Roman" pitchFamily="18" charset="0"/>
              </a:rPr>
              <a:t>liquidare i maggiori importi da versare sulla base della dichiarazione e della documentazione richiesta al contribuente</a:t>
            </a:r>
            <a:r>
              <a:rPr lang="it-IT" sz="1800" dirty="0" smtClean="0">
                <a:latin typeface="Times New Roman" pitchFamily="18" charset="0"/>
                <a:cs typeface="Times New Roman" pitchFamily="18" charset="0"/>
              </a:rPr>
              <a:t>;</a:t>
            </a:r>
          </a:p>
          <a:p>
            <a:pPr lvl="0">
              <a:buNone/>
            </a:pPr>
            <a:endParaRPr lang="it-IT" sz="1800" dirty="0">
              <a:latin typeface="Times New Roman" pitchFamily="18" charset="0"/>
              <a:cs typeface="Times New Roman" pitchFamily="18" charset="0"/>
            </a:endParaRPr>
          </a:p>
          <a:p>
            <a:pPr lvl="0"/>
            <a:r>
              <a:rPr lang="it-IT" sz="1800" dirty="0">
                <a:latin typeface="Times New Roman" pitchFamily="18" charset="0"/>
                <a:cs typeface="Times New Roman" pitchFamily="18" charset="0"/>
              </a:rPr>
              <a:t>correggere gli errori materiali e di calcolo presenti nella dichiarazioni. </a:t>
            </a:r>
          </a:p>
          <a:p>
            <a:pPr>
              <a:buNone/>
            </a:pPr>
            <a:endParaRPr lang="it-IT" sz="1800" dirty="0">
              <a:latin typeface="Times New Roman" pitchFamily="18" charset="0"/>
              <a:cs typeface="Times New Roman" pitchFamily="18" charset="0"/>
            </a:endParaRPr>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dirty="0"/>
          </a:p>
        </p:txBody>
      </p:sp>
      <p:sp>
        <p:nvSpPr>
          <p:cNvPr id="6" name="Segnaposto contenuto 5"/>
          <p:cNvSpPr>
            <a:spLocks noGrp="1"/>
          </p:cNvSpPr>
          <p:nvPr>
            <p:ph idx="1"/>
          </p:nvPr>
        </p:nvSpPr>
        <p:spPr>
          <a:xfrm>
            <a:off x="457200" y="1500174"/>
            <a:ext cx="8186766" cy="4857784"/>
          </a:xfrm>
        </p:spPr>
        <p:txBody>
          <a:bodyPr>
            <a:normAutofit fontScale="77500" lnSpcReduction="20000"/>
          </a:bodyPr>
          <a:lstStyle/>
          <a:p>
            <a:pPr algn="just">
              <a:buNone/>
            </a:pPr>
            <a:r>
              <a:rPr lang="it-IT" sz="2600" dirty="0" smtClean="0">
                <a:latin typeface="Times New Roman" pitchFamily="18" charset="0"/>
                <a:cs typeface="Times New Roman" pitchFamily="18" charset="0"/>
              </a:rPr>
              <a:t>     In </a:t>
            </a:r>
            <a:r>
              <a:rPr lang="it-IT" sz="2600" dirty="0">
                <a:latin typeface="Times New Roman" pitchFamily="18" charset="0"/>
                <a:cs typeface="Times New Roman" pitchFamily="18" charset="0"/>
              </a:rPr>
              <a:t>questo caso la collaborazione del contribuente non è posticipata alla comunicazione dell’esito delle verifiche, bensì è anticipata, in quanto non ha una funzione correttiva (dell’errato esito), ma risposte ad una logica di concorso sostanziale ed attuativo alla pretesa impositiva</a:t>
            </a:r>
            <a:r>
              <a:rPr lang="it-IT" sz="2600" dirty="0" smtClean="0">
                <a:latin typeface="Times New Roman" pitchFamily="18" charset="0"/>
                <a:cs typeface="Times New Roman" pitchFamily="18" charset="0"/>
              </a:rPr>
              <a:t>.</a:t>
            </a:r>
          </a:p>
          <a:p>
            <a:pPr algn="just">
              <a:buNone/>
            </a:pPr>
            <a:endParaRPr lang="it-IT" sz="2600" dirty="0" smtClean="0">
              <a:latin typeface="Times New Roman" pitchFamily="18" charset="0"/>
              <a:cs typeface="Times New Roman" pitchFamily="18" charset="0"/>
            </a:endParaRPr>
          </a:p>
          <a:p>
            <a:pPr algn="just">
              <a:buNone/>
            </a:pPr>
            <a:r>
              <a:rPr lang="it-IT" sz="2600" dirty="0">
                <a:latin typeface="Times New Roman" pitchFamily="18" charset="0"/>
                <a:cs typeface="Times New Roman" pitchFamily="18" charset="0"/>
              </a:rPr>
              <a:t> </a:t>
            </a:r>
            <a:r>
              <a:rPr lang="it-IT" sz="2600" dirty="0" smtClean="0">
                <a:latin typeface="Times New Roman" pitchFamily="18" charset="0"/>
                <a:cs typeface="Times New Roman" pitchFamily="18" charset="0"/>
              </a:rPr>
              <a:t>     </a:t>
            </a:r>
            <a:r>
              <a:rPr lang="it-IT" sz="2600" dirty="0">
                <a:latin typeface="Times New Roman" pitchFamily="18" charset="0"/>
                <a:cs typeface="Times New Roman" pitchFamily="18" charset="0"/>
              </a:rPr>
              <a:t>Il contribuente o il sostituto d’imposta, infatti, è invitato a fornire chiarimenti in ordine ai dati esposti in dichiarazione nonché a trasmettere certificazioni e documenti non allegati alla dichiarazione o comunque recati dati difformi da quelli indicati da terzi. </a:t>
            </a:r>
            <a:endParaRPr lang="it-IT" sz="2600" dirty="0" smtClean="0">
              <a:latin typeface="Times New Roman" pitchFamily="18" charset="0"/>
              <a:cs typeface="Times New Roman" pitchFamily="18" charset="0"/>
            </a:endParaRPr>
          </a:p>
          <a:p>
            <a:pPr algn="just">
              <a:buNone/>
            </a:pPr>
            <a:endParaRPr lang="it-IT" sz="2600" dirty="0" smtClean="0">
              <a:latin typeface="Times New Roman" pitchFamily="18" charset="0"/>
              <a:cs typeface="Times New Roman" pitchFamily="18" charset="0"/>
            </a:endParaRPr>
          </a:p>
          <a:p>
            <a:pPr algn="just">
              <a:buNone/>
            </a:pPr>
            <a:r>
              <a:rPr lang="it-IT" sz="2600" dirty="0" smtClean="0">
                <a:latin typeface="Times New Roman" pitchFamily="18" charset="0"/>
                <a:cs typeface="Times New Roman" pitchFamily="18" charset="0"/>
              </a:rPr>
              <a:t>     Si </a:t>
            </a:r>
            <a:r>
              <a:rPr lang="it-IT" sz="2600" dirty="0">
                <a:latin typeface="Times New Roman" pitchFamily="18" charset="0"/>
                <a:cs typeface="Times New Roman" pitchFamily="18" charset="0"/>
              </a:rPr>
              <a:t>prevede al suo interno una sorta di </a:t>
            </a:r>
            <a:r>
              <a:rPr lang="it-IT" sz="2600" i="1" dirty="0">
                <a:latin typeface="Times New Roman" pitchFamily="18" charset="0"/>
                <a:cs typeface="Times New Roman" pitchFamily="18" charset="0"/>
              </a:rPr>
              <a:t>contraddittorio</a:t>
            </a:r>
            <a:r>
              <a:rPr lang="it-IT" sz="2600" dirty="0">
                <a:latin typeface="Times New Roman" pitchFamily="18" charset="0"/>
                <a:cs typeface="Times New Roman" pitchFamily="18" charset="0"/>
              </a:rPr>
              <a:t>, pretendendo che per gli stessi vengano forniti dal dichiarante chiarimenti e idonei documenti giustificativi, dunque il contribuente è parte attivo del procedimento, in quanto può essere invitato a presentare chiarimenti anche cartolari, eseguire o trasmettere ricevute di versamenti o altri documenti, relativi alle voci della dichiarazione oggetto di controllo. </a:t>
            </a:r>
          </a:p>
          <a:p>
            <a:pPr algn="just">
              <a:buNone/>
            </a:pPr>
            <a:endParaRPr lang="it-IT" sz="2600" dirty="0">
              <a:latin typeface="Times New Roman" pitchFamily="18" charset="0"/>
              <a:cs typeface="Times New Roman" pitchFamily="18" charset="0"/>
            </a:endParaRPr>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dirty="0"/>
          </a:p>
        </p:txBody>
      </p:sp>
      <p:sp>
        <p:nvSpPr>
          <p:cNvPr id="3" name="Segnaposto contenuto 2"/>
          <p:cNvSpPr>
            <a:spLocks noGrp="1"/>
          </p:cNvSpPr>
          <p:nvPr>
            <p:ph idx="1"/>
          </p:nvPr>
        </p:nvSpPr>
        <p:spPr>
          <a:xfrm>
            <a:off x="457200" y="1600200"/>
            <a:ext cx="8229600" cy="4972072"/>
          </a:xfrm>
        </p:spPr>
        <p:txBody>
          <a:bodyPr>
            <a:noAutofit/>
          </a:bodyPr>
          <a:lstStyle/>
          <a:p>
            <a:pPr algn="just">
              <a:buNone/>
            </a:pPr>
            <a:r>
              <a:rPr lang="it-IT" sz="2000" dirty="0" smtClean="0">
                <a:latin typeface="Times New Roman" pitchFamily="18" charset="0"/>
                <a:cs typeface="Times New Roman" pitchFamily="18" charset="0"/>
              </a:rPr>
              <a:t>     L’esito </a:t>
            </a:r>
            <a:r>
              <a:rPr lang="it-IT" sz="2000" dirty="0">
                <a:latin typeface="Times New Roman" pitchFamily="18" charset="0"/>
                <a:cs typeface="Times New Roman" pitchFamily="18" charset="0"/>
              </a:rPr>
              <a:t>del </a:t>
            </a:r>
            <a:r>
              <a:rPr lang="it-IT" sz="2000" dirty="0" smtClean="0">
                <a:latin typeface="Times New Roman" pitchFamily="18" charset="0"/>
                <a:cs typeface="Times New Roman" pitchFamily="18" charset="0"/>
              </a:rPr>
              <a:t>controllo dipende </a:t>
            </a:r>
            <a:r>
              <a:rPr lang="it-IT" sz="2000" dirty="0">
                <a:latin typeface="Times New Roman" pitchFamily="18" charset="0"/>
                <a:cs typeface="Times New Roman" pitchFamily="18" charset="0"/>
              </a:rPr>
              <a:t>molto da come il contribuente sia riuscito a giustificare i dati formalmente </a:t>
            </a:r>
            <a:r>
              <a:rPr lang="it-IT" sz="2000" dirty="0" smtClean="0">
                <a:latin typeface="Times New Roman" pitchFamily="18" charset="0"/>
                <a:cs typeface="Times New Roman" pitchFamily="18" charset="0"/>
              </a:rPr>
              <a:t>dichiarati. </a:t>
            </a:r>
            <a:endParaRPr lang="it-IT" sz="2000" dirty="0">
              <a:latin typeface="Times New Roman" pitchFamily="18" charset="0"/>
              <a:cs typeface="Times New Roman" pitchFamily="18" charset="0"/>
            </a:endParaRPr>
          </a:p>
          <a:p>
            <a:pPr algn="just"/>
            <a:endParaRPr lang="it-IT" sz="2000" dirty="0" smtClean="0">
              <a:latin typeface="Times New Roman" pitchFamily="18" charset="0"/>
              <a:cs typeface="Times New Roman" pitchFamily="18" charset="0"/>
            </a:endParaRPr>
          </a:p>
          <a:p>
            <a:pPr algn="just">
              <a:buNone/>
            </a:pPr>
            <a:r>
              <a:rPr lang="it-IT" sz="2000" dirty="0">
                <a:latin typeface="Times New Roman" pitchFamily="18" charset="0"/>
                <a:cs typeface="Times New Roman" pitchFamily="18" charset="0"/>
              </a:rPr>
              <a:t> </a:t>
            </a:r>
            <a:r>
              <a:rPr lang="it-IT" sz="2000" dirty="0" smtClean="0">
                <a:latin typeface="Times New Roman" pitchFamily="18" charset="0"/>
                <a:cs typeface="Times New Roman" pitchFamily="18" charset="0"/>
              </a:rPr>
              <a:t>    Come </a:t>
            </a:r>
            <a:r>
              <a:rPr lang="it-IT" sz="2000" dirty="0">
                <a:latin typeface="Times New Roman" pitchFamily="18" charset="0"/>
                <a:cs typeface="Times New Roman" pitchFamily="18" charset="0"/>
              </a:rPr>
              <a:t>per il controllo automatico, anche il risultato del controllo formale, se diverso dal dichiarato, deve essere comunicato obbligatoriamente al contribuente, </a:t>
            </a:r>
            <a:r>
              <a:rPr lang="it-IT" sz="2000" dirty="0" smtClean="0">
                <a:latin typeface="Times New Roman" pitchFamily="18" charset="0"/>
                <a:cs typeface="Times New Roman" pitchFamily="18" charset="0"/>
              </a:rPr>
              <a:t>con atto motivato che indichi le ragioni che hanno dato luogo alla rettifica degli imponibili, delle imposte e degli altri dati dichiarati, al fine di consentirgli di indicare all’ufficio dati ed elementi non considerati e valutati erroneamente. </a:t>
            </a:r>
          </a:p>
          <a:p>
            <a:pPr algn="just">
              <a:buNone/>
            </a:pPr>
            <a:endParaRPr lang="it-IT" sz="2000" dirty="0" smtClean="0">
              <a:latin typeface="Times New Roman" pitchFamily="18" charset="0"/>
              <a:cs typeface="Times New Roman" pitchFamily="18" charset="0"/>
            </a:endParaRPr>
          </a:p>
          <a:p>
            <a:pPr algn="just">
              <a:buNone/>
            </a:pPr>
            <a:r>
              <a:rPr lang="it-IT" sz="2000" dirty="0" smtClean="0">
                <a:latin typeface="Times New Roman" pitchFamily="18" charset="0"/>
                <a:cs typeface="Times New Roman" pitchFamily="18" charset="0"/>
              </a:rPr>
              <a:t>     In questo modo si invita il contribuente a </a:t>
            </a:r>
            <a:r>
              <a:rPr lang="it-IT" sz="2000" dirty="0">
                <a:latin typeface="Times New Roman" pitchFamily="18" charset="0"/>
                <a:cs typeface="Times New Roman" pitchFamily="18" charset="0"/>
              </a:rPr>
              <a:t>versare le maggiore somme per evitare l’iscrizione a ruolo e la sanzione. Se il contribuente versa è evitata l’iscrizione a ruolo e la sanzione è ridotta di un terzo, se non versa la somma e le sanzioni saranno iscritte a ruolo. </a:t>
            </a:r>
          </a:p>
          <a:p>
            <a:pPr algn="just">
              <a:buNone/>
            </a:pPr>
            <a:endParaRPr lang="it-IT" sz="2000" dirty="0">
              <a:latin typeface="Times New Roman" pitchFamily="18" charset="0"/>
              <a:cs typeface="Times New Roman" pitchFamily="18" charset="0"/>
            </a:endParaRPr>
          </a:p>
        </p:txBody>
      </p:sp>
    </p:spTree>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formale</a:t>
            </a:r>
            <a:endParaRPr lang="it-IT" sz="3200" dirty="0"/>
          </a:p>
        </p:txBody>
      </p:sp>
      <p:sp>
        <p:nvSpPr>
          <p:cNvPr id="3" name="Segnaposto contenuto 2"/>
          <p:cNvSpPr>
            <a:spLocks noGrp="1"/>
          </p:cNvSpPr>
          <p:nvPr>
            <p:ph idx="1"/>
          </p:nvPr>
        </p:nvSpPr>
        <p:spPr>
          <a:xfrm>
            <a:off x="457200" y="1785927"/>
            <a:ext cx="8043890" cy="3857651"/>
          </a:xfrm>
        </p:spPr>
        <p:txBody>
          <a:bodyPr>
            <a:normAutofit/>
          </a:bodyPr>
          <a:lstStyle/>
          <a:p>
            <a:pPr algn="just">
              <a:buNone/>
            </a:pPr>
            <a:r>
              <a:rPr lang="it-IT" dirty="0" smtClean="0">
                <a:latin typeface="Times New Roman" pitchFamily="18" charset="0"/>
                <a:cs typeface="Times New Roman" pitchFamily="18" charset="0"/>
              </a:rPr>
              <a:t>    Anche </a:t>
            </a:r>
            <a:r>
              <a:rPr lang="it-IT" dirty="0">
                <a:latin typeface="Times New Roman" pitchFamily="18" charset="0"/>
                <a:cs typeface="Times New Roman" pitchFamily="18" charset="0"/>
              </a:rPr>
              <a:t>in questa fase, qualora non siano spontaneamente </a:t>
            </a:r>
            <a:r>
              <a:rPr lang="it-IT" dirty="0" smtClean="0">
                <a:latin typeface="Times New Roman" pitchFamily="18" charset="0"/>
                <a:cs typeface="Times New Roman" pitchFamily="18" charset="0"/>
              </a:rPr>
              <a:t>pagate, le </a:t>
            </a:r>
            <a:r>
              <a:rPr lang="it-IT" dirty="0">
                <a:latin typeface="Times New Roman" pitchFamily="18" charset="0"/>
                <a:cs typeface="Times New Roman" pitchFamily="18" charset="0"/>
              </a:rPr>
              <a:t>maggiori </a:t>
            </a:r>
            <a:r>
              <a:rPr lang="it-IT" dirty="0" smtClean="0">
                <a:latin typeface="Times New Roman" pitchFamily="18" charset="0"/>
                <a:cs typeface="Times New Roman" pitchFamily="18" charset="0"/>
              </a:rPr>
              <a:t>imposte, sanzioni </a:t>
            </a:r>
            <a:r>
              <a:rPr lang="it-IT" dirty="0">
                <a:latin typeface="Times New Roman" pitchFamily="18" charset="0"/>
                <a:cs typeface="Times New Roman" pitchFamily="18" charset="0"/>
              </a:rPr>
              <a:t>e gli interessi devono essere richiesti al contribuente attraverso la cartella di </a:t>
            </a:r>
            <a:r>
              <a:rPr lang="it-IT" dirty="0" smtClean="0">
                <a:latin typeface="Times New Roman" pitchFamily="18" charset="0"/>
                <a:cs typeface="Times New Roman" pitchFamily="18" charset="0"/>
              </a:rPr>
              <a:t>pagamento, </a:t>
            </a:r>
            <a:r>
              <a:rPr lang="it-IT" dirty="0">
                <a:latin typeface="Times New Roman" pitchFamily="18" charset="0"/>
                <a:cs typeface="Times New Roman" pitchFamily="18" charset="0"/>
              </a:rPr>
              <a:t>che va notificata entro il 31 dicembre del terzo anno successivo a quello di presentazione della dichiarazione.</a:t>
            </a:r>
          </a:p>
          <a:p>
            <a:pPr algn="just">
              <a:buNone/>
            </a:pPr>
            <a:endParaRPr lang="it-IT" dirty="0">
              <a:latin typeface="Times New Roman" pitchFamily="18" charset="0"/>
              <a:cs typeface="Times New Roman" pitchFamily="18" charset="0"/>
            </a:endParaRPr>
          </a:p>
        </p:txBody>
      </p:sp>
    </p:spTree>
  </p:cSld>
  <p:clrMapOvr>
    <a:masterClrMapping/>
  </p:clrMapOvr>
  <p:transition>
    <p:wipe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296974"/>
          </a:xfrm>
        </p:spPr>
        <p:txBody>
          <a:bodyPr>
            <a:normAutofit fontScale="90000"/>
          </a:bodyPr>
          <a:lstStyle/>
          <a:p>
            <a:r>
              <a:rPr lang="it-IT" sz="3600" b="1" i="1" dirty="0">
                <a:solidFill>
                  <a:schemeClr val="tx2"/>
                </a:solidFill>
                <a:latin typeface="Times New Roman" pitchFamily="18" charset="0"/>
                <a:cs typeface="Times New Roman" pitchFamily="18" charset="0"/>
              </a:rPr>
              <a:t>CONTROLLO SOSTANZIALE (o di merito)</a:t>
            </a:r>
            <a:r>
              <a:rPr lang="it-IT" dirty="0">
                <a:latin typeface="Times New Roman" pitchFamily="18" charset="0"/>
                <a:cs typeface="Times New Roman" pitchFamily="18" charset="0"/>
              </a:rPr>
              <a:t/>
            </a:r>
            <a:br>
              <a:rPr lang="it-IT" dirty="0">
                <a:latin typeface="Times New Roman" pitchFamily="18" charset="0"/>
                <a:cs typeface="Times New Roman" pitchFamily="18" charset="0"/>
              </a:rPr>
            </a:br>
            <a:endParaRPr lang="it-IT"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214422"/>
            <a:ext cx="7972452" cy="5072098"/>
          </a:xfrm>
        </p:spPr>
        <p:txBody>
          <a:bodyPr>
            <a:noAutofit/>
          </a:bodyPr>
          <a:lstStyle/>
          <a:p>
            <a:pPr algn="just">
              <a:buNone/>
            </a:pPr>
            <a:r>
              <a:rPr lang="it-IT" sz="2400" dirty="0" smtClean="0">
                <a:latin typeface="Times New Roman" pitchFamily="18" charset="0"/>
                <a:cs typeface="Times New Roman" pitchFamily="18" charset="0"/>
              </a:rPr>
              <a:t>    </a:t>
            </a:r>
            <a:r>
              <a:rPr lang="it-IT" sz="2200" dirty="0" smtClean="0">
                <a:latin typeface="Times New Roman" pitchFamily="18" charset="0"/>
                <a:cs typeface="Times New Roman" pitchFamily="18" charset="0"/>
              </a:rPr>
              <a:t>Il controllo sostanziale, </a:t>
            </a:r>
            <a:r>
              <a:rPr lang="it-IT" sz="2200" dirty="0">
                <a:latin typeface="Times New Roman" pitchFamily="18" charset="0"/>
                <a:cs typeface="Times New Roman" pitchFamily="18" charset="0"/>
              </a:rPr>
              <a:t>disciplinato dagli artt. 37 e ss. </a:t>
            </a:r>
            <a:r>
              <a:rPr lang="it-IT" sz="2200" dirty="0" err="1">
                <a:latin typeface="Times New Roman" pitchFamily="18" charset="0"/>
                <a:cs typeface="Times New Roman" pitchFamily="18" charset="0"/>
              </a:rPr>
              <a:t>Dpr</a:t>
            </a:r>
            <a:r>
              <a:rPr lang="it-IT" sz="2200" dirty="0">
                <a:latin typeface="Times New Roman" pitchFamily="18" charset="0"/>
                <a:cs typeface="Times New Roman" pitchFamily="18" charset="0"/>
              </a:rPr>
              <a:t> </a:t>
            </a:r>
            <a:r>
              <a:rPr lang="it-IT" sz="2200" dirty="0" smtClean="0">
                <a:latin typeface="Times New Roman" pitchFamily="18" charset="0"/>
                <a:cs typeface="Times New Roman" pitchFamily="18" charset="0"/>
              </a:rPr>
              <a:t>n. 600/1973</a:t>
            </a:r>
            <a:r>
              <a:rPr lang="it-IT" sz="2200" dirty="0">
                <a:latin typeface="Times New Roman" pitchFamily="18" charset="0"/>
                <a:cs typeface="Times New Roman" pitchFamily="18" charset="0"/>
              </a:rPr>
              <a:t>, non comporta la liquidazione di una diversa imposta ma è volto alla </a:t>
            </a:r>
            <a:r>
              <a:rPr lang="it-IT" sz="2200" u="sng" dirty="0">
                <a:solidFill>
                  <a:schemeClr val="tx2"/>
                </a:solidFill>
                <a:latin typeface="Times New Roman" pitchFamily="18" charset="0"/>
                <a:cs typeface="Times New Roman" pitchFamily="18" charset="0"/>
              </a:rPr>
              <a:t>rettifica del reddito complessivamente </a:t>
            </a:r>
            <a:r>
              <a:rPr lang="it-IT" sz="2200" u="sng" dirty="0" smtClean="0">
                <a:solidFill>
                  <a:schemeClr val="tx2"/>
                </a:solidFill>
                <a:latin typeface="Times New Roman" pitchFamily="18" charset="0"/>
                <a:cs typeface="Times New Roman" pitchFamily="18" charset="0"/>
              </a:rPr>
              <a:t>considerato.</a:t>
            </a:r>
          </a:p>
          <a:p>
            <a:pPr algn="just">
              <a:buNone/>
            </a:pPr>
            <a:endParaRPr lang="it-IT" sz="2200" dirty="0" smtClean="0">
              <a:latin typeface="Times New Roman" pitchFamily="18" charset="0"/>
              <a:cs typeface="Times New Roman" pitchFamily="18" charset="0"/>
            </a:endParaRPr>
          </a:p>
          <a:p>
            <a:pPr algn="just">
              <a:buNone/>
            </a:pPr>
            <a:r>
              <a:rPr lang="it-IT" sz="2200" dirty="0" smtClean="0">
                <a:latin typeface="Times New Roman" pitchFamily="18" charset="0"/>
                <a:cs typeface="Times New Roman" pitchFamily="18" charset="0"/>
              </a:rPr>
              <a:t>    La </a:t>
            </a:r>
            <a:r>
              <a:rPr lang="it-IT" sz="2200" dirty="0">
                <a:latin typeface="Times New Roman" pitchFamily="18" charset="0"/>
                <a:cs typeface="Times New Roman" pitchFamily="18" charset="0"/>
              </a:rPr>
              <a:t>scelta dei soggetti sottoposti a questa tipologia di controlli più accurati deve attenersi ai criteri selettivi stabiliti nei decreti di programma emanati annualmente</a:t>
            </a:r>
            <a:r>
              <a:rPr lang="it-IT" sz="2200" dirty="0" smtClean="0">
                <a:latin typeface="Times New Roman" pitchFamily="18" charset="0"/>
                <a:cs typeface="Times New Roman" pitchFamily="18" charset="0"/>
              </a:rPr>
              <a:t>.</a:t>
            </a:r>
          </a:p>
          <a:p>
            <a:pPr algn="just">
              <a:buNone/>
            </a:pPr>
            <a:endParaRPr lang="it-IT" sz="2200" dirty="0" smtClean="0">
              <a:latin typeface="Times New Roman" pitchFamily="18" charset="0"/>
              <a:cs typeface="Times New Roman" pitchFamily="18" charset="0"/>
            </a:endParaRPr>
          </a:p>
          <a:p>
            <a:pPr algn="just">
              <a:buNone/>
            </a:pPr>
            <a:r>
              <a:rPr lang="it-IT" sz="2200" dirty="0">
                <a:latin typeface="Times New Roman" pitchFamily="18" charset="0"/>
                <a:cs typeface="Times New Roman" pitchFamily="18" charset="0"/>
              </a:rPr>
              <a:t> </a:t>
            </a:r>
            <a:r>
              <a:rPr lang="it-IT" sz="2200" dirty="0" smtClean="0">
                <a:latin typeface="Times New Roman" pitchFamily="18" charset="0"/>
                <a:cs typeface="Times New Roman" pitchFamily="18" charset="0"/>
              </a:rPr>
              <a:t>   Il </a:t>
            </a:r>
            <a:r>
              <a:rPr lang="it-IT" sz="2200" dirty="0">
                <a:latin typeface="Times New Roman" pitchFamily="18" charset="0"/>
                <a:cs typeface="Times New Roman" pitchFamily="18" charset="0"/>
              </a:rPr>
              <a:t>legislatore ha </a:t>
            </a:r>
            <a:r>
              <a:rPr lang="it-IT" sz="2200" dirty="0" smtClean="0">
                <a:latin typeface="Times New Roman" pitchFamily="18" charset="0"/>
                <a:cs typeface="Times New Roman" pitchFamily="18" charset="0"/>
              </a:rPr>
              <a:t>individuato </a:t>
            </a:r>
            <a:r>
              <a:rPr lang="it-IT" sz="2200" dirty="0">
                <a:latin typeface="Times New Roman" pitchFamily="18" charset="0"/>
                <a:cs typeface="Times New Roman" pitchFamily="18" charset="0"/>
              </a:rPr>
              <a:t>strumenti di programmazione e di pianificazione dell’attività investigativa, mediante il ricorso a parametri di pericolosità fiscale </a:t>
            </a:r>
            <a:r>
              <a:rPr lang="it-IT" sz="2200" dirty="0" smtClean="0">
                <a:latin typeface="Times New Roman" pitchFamily="18" charset="0"/>
                <a:cs typeface="Times New Roman" pitchFamily="18" charset="0"/>
              </a:rPr>
              <a:t>(es. oscillazioni </a:t>
            </a:r>
            <a:r>
              <a:rPr lang="it-IT" sz="2200" dirty="0">
                <a:latin typeface="Times New Roman" pitchFamily="18" charset="0"/>
                <a:cs typeface="Times New Roman" pitchFamily="18" charset="0"/>
              </a:rPr>
              <a:t>dei redditi conseguiti, consumi superiori alle entrate, incongruenze nei dati contenuti nelle dichiarazioni dei redditi). </a:t>
            </a:r>
          </a:p>
          <a:p>
            <a:pPr algn="just">
              <a:buNone/>
            </a:pPr>
            <a:endParaRPr lang="it-IT" sz="2400"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357166"/>
            <a:ext cx="8229600" cy="1060472"/>
          </a:xfrm>
        </p:spPr>
        <p:txBody>
          <a:bodyPr>
            <a:normAutofit fontScale="90000"/>
          </a:bodyPr>
          <a:lstStyle/>
          <a:p>
            <a:r>
              <a:rPr lang="it-IT" sz="3600" b="1" i="1" dirty="0" smtClean="0">
                <a:solidFill>
                  <a:schemeClr val="tx2"/>
                </a:solidFill>
                <a:latin typeface="Times New Roman" pitchFamily="18" charset="0"/>
                <a:cs typeface="Times New Roman" pitchFamily="18" charset="0"/>
              </a:rPr>
              <a:t>CONTROLLO SOSTANZIALE (o di merito)</a:t>
            </a:r>
            <a:r>
              <a:rPr lang="it-IT" dirty="0" smtClean="0">
                <a:latin typeface="Times New Roman" pitchFamily="18" charset="0"/>
                <a:cs typeface="Times New Roman" pitchFamily="18" charset="0"/>
              </a:rPr>
              <a:t/>
            </a:r>
            <a:br>
              <a:rPr lang="it-IT" dirty="0" smtClean="0">
                <a:latin typeface="Times New Roman" pitchFamily="18" charset="0"/>
                <a:cs typeface="Times New Roman" pitchFamily="18" charset="0"/>
              </a:rPr>
            </a:br>
            <a:endParaRPr lang="it-IT" dirty="0"/>
          </a:p>
        </p:txBody>
      </p:sp>
      <p:sp>
        <p:nvSpPr>
          <p:cNvPr id="3" name="Segnaposto contenuto 2"/>
          <p:cNvSpPr>
            <a:spLocks noGrp="1"/>
          </p:cNvSpPr>
          <p:nvPr>
            <p:ph idx="1"/>
          </p:nvPr>
        </p:nvSpPr>
        <p:spPr>
          <a:xfrm>
            <a:off x="457200" y="1928802"/>
            <a:ext cx="7901014" cy="3429024"/>
          </a:xfrm>
        </p:spPr>
        <p:txBody>
          <a:bodyPr/>
          <a:lstStyle/>
          <a:p>
            <a:pPr algn="just">
              <a:buNone/>
            </a:pPr>
            <a:r>
              <a:rPr lang="it-IT" dirty="0" smtClean="0">
                <a:latin typeface="Times New Roman" pitchFamily="18" charset="0"/>
                <a:cs typeface="Times New Roman" pitchFamily="18" charset="0"/>
              </a:rPr>
              <a:t>   </a:t>
            </a:r>
            <a:r>
              <a:rPr lang="it-IT" sz="2800" dirty="0" smtClean="0">
                <a:latin typeface="Times New Roman" pitchFamily="18" charset="0"/>
                <a:cs typeface="Times New Roman" pitchFamily="18" charset="0"/>
              </a:rPr>
              <a:t>Il </a:t>
            </a:r>
            <a:r>
              <a:rPr lang="it-IT" sz="2800" dirty="0">
                <a:latin typeface="Times New Roman" pitchFamily="18" charset="0"/>
                <a:cs typeface="Times New Roman" pitchFamily="18" charset="0"/>
              </a:rPr>
              <a:t>controllo sostanziale delle posizioni fiscali dei contribuenti è svolto dagli </a:t>
            </a:r>
            <a:r>
              <a:rPr lang="it-IT" sz="2800" dirty="0" smtClean="0">
                <a:latin typeface="Times New Roman" pitchFamily="18" charset="0"/>
                <a:cs typeface="Times New Roman" pitchFamily="18" charset="0"/>
              </a:rPr>
              <a:t>Uffici </a:t>
            </a:r>
            <a:r>
              <a:rPr lang="it-IT" sz="2800" dirty="0">
                <a:latin typeface="Times New Roman" pitchFamily="18" charset="0"/>
                <a:cs typeface="Times New Roman" pitchFamily="18" charset="0"/>
              </a:rPr>
              <a:t>delle Agenzia </a:t>
            </a:r>
            <a:r>
              <a:rPr lang="it-IT" sz="2800" dirty="0" smtClean="0">
                <a:latin typeface="Times New Roman" pitchFamily="18" charset="0"/>
                <a:cs typeface="Times New Roman" pitchFamily="18" charset="0"/>
              </a:rPr>
              <a:t>delle Entrate </a:t>
            </a:r>
            <a:r>
              <a:rPr lang="it-IT" sz="2800" dirty="0">
                <a:latin typeface="Times New Roman" pitchFamily="18" charset="0"/>
                <a:cs typeface="Times New Roman" pitchFamily="18" charset="0"/>
              </a:rPr>
              <a:t>e dalla Guardia di </a:t>
            </a:r>
            <a:r>
              <a:rPr lang="it-IT" sz="2800" dirty="0" smtClean="0">
                <a:latin typeface="Times New Roman" pitchFamily="18" charset="0"/>
                <a:cs typeface="Times New Roman" pitchFamily="18" charset="0"/>
              </a:rPr>
              <a:t>finanza, organo </a:t>
            </a:r>
            <a:r>
              <a:rPr lang="it-IT" sz="2800" dirty="0">
                <a:latin typeface="Times New Roman" pitchFamily="18" charset="0"/>
                <a:cs typeface="Times New Roman" pitchFamily="18" charset="0"/>
              </a:rPr>
              <a:t>di polizia tributaria che dispone degli stessi poteri di indagine degli uffici </a:t>
            </a:r>
            <a:r>
              <a:rPr lang="it-IT" sz="2800" dirty="0" smtClean="0">
                <a:latin typeface="Times New Roman" pitchFamily="18" charset="0"/>
                <a:cs typeface="Times New Roman" pitchFamily="18" charset="0"/>
              </a:rPr>
              <a:t>finanziari </a:t>
            </a:r>
            <a:r>
              <a:rPr lang="it-IT" sz="2800" dirty="0">
                <a:latin typeface="Times New Roman" pitchFamily="18" charset="0"/>
                <a:cs typeface="Times New Roman" pitchFamily="18" charset="0"/>
              </a:rPr>
              <a:t>e </a:t>
            </a:r>
            <a:r>
              <a:rPr lang="it-IT" sz="2800" dirty="0" smtClean="0">
                <a:latin typeface="Times New Roman" pitchFamily="18" charset="0"/>
                <a:cs typeface="Times New Roman" pitchFamily="18" charset="0"/>
              </a:rPr>
              <a:t>assolve, </a:t>
            </a:r>
            <a:r>
              <a:rPr lang="it-IT" sz="2800" dirty="0">
                <a:latin typeface="Times New Roman" pitchFamily="18" charset="0"/>
                <a:cs typeface="Times New Roman" pitchFamily="18" charset="0"/>
              </a:rPr>
              <a:t>di propria iniziativa o su richiesta degli </a:t>
            </a:r>
            <a:r>
              <a:rPr lang="it-IT" sz="2800" dirty="0" smtClean="0">
                <a:latin typeface="Times New Roman" pitchFamily="18" charset="0"/>
                <a:cs typeface="Times New Roman" pitchFamily="18" charset="0"/>
              </a:rPr>
              <a:t>uffici, </a:t>
            </a:r>
            <a:r>
              <a:rPr lang="it-IT" sz="2800" dirty="0">
                <a:latin typeface="Times New Roman" pitchFamily="18" charset="0"/>
                <a:cs typeface="Times New Roman" pitchFamily="18" charset="0"/>
              </a:rPr>
              <a:t>la funzione di </a:t>
            </a:r>
            <a:r>
              <a:rPr lang="it-IT" sz="2800" dirty="0" smtClean="0">
                <a:latin typeface="Times New Roman" pitchFamily="18" charset="0"/>
                <a:cs typeface="Times New Roman" pitchFamily="18" charset="0"/>
              </a:rPr>
              <a:t>controllo e verifica fiscale.</a:t>
            </a:r>
          </a:p>
          <a:p>
            <a:pPr algn="just">
              <a:buNone/>
            </a:pPr>
            <a:endParaRPr lang="it-IT"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500034" y="1285860"/>
            <a:ext cx="8001056" cy="5429288"/>
          </a:xfrm>
        </p:spPr>
        <p:txBody>
          <a:bodyPr>
            <a:noAutofit/>
          </a:bodyPr>
          <a:lstStyle/>
          <a:p>
            <a:pPr algn="just">
              <a:buNone/>
            </a:pPr>
            <a:r>
              <a:rPr lang="it-IT" sz="1800" dirty="0" smtClean="0">
                <a:latin typeface="Times New Roman" pitchFamily="18" charset="0"/>
                <a:cs typeface="Times New Roman" pitchFamily="18" charset="0"/>
              </a:rPr>
              <a:t>      La </a:t>
            </a:r>
            <a:r>
              <a:rPr lang="it-IT" sz="1800" dirty="0">
                <a:latin typeface="Times New Roman" pitchFamily="18" charset="0"/>
                <a:cs typeface="Times New Roman" pitchFamily="18" charset="0"/>
              </a:rPr>
              <a:t>Guardia di Finanza è organo di polizia giudiziale, che opera alle dipendenze e sotto la direzione dell’Autorità giudiziaria nelle forme e nei modi previsti dal </a:t>
            </a:r>
            <a:r>
              <a:rPr lang="it-IT" sz="1800" dirty="0" err="1">
                <a:latin typeface="Times New Roman" pitchFamily="18" charset="0"/>
                <a:cs typeface="Times New Roman" pitchFamily="18" charset="0"/>
              </a:rPr>
              <a:t>c.p.p.</a:t>
            </a:r>
            <a:r>
              <a:rPr lang="it-IT" sz="1800" dirty="0">
                <a:latin typeface="Times New Roman" pitchFamily="18" charset="0"/>
                <a:cs typeface="Times New Roman" pitchFamily="18" charset="0"/>
              </a:rPr>
              <a:t>, per cui se nel corso di una verifica </a:t>
            </a:r>
            <a:r>
              <a:rPr lang="it-IT" sz="1800" dirty="0" smtClean="0">
                <a:latin typeface="Times New Roman" pitchFamily="18" charset="0"/>
                <a:cs typeface="Times New Roman" pitchFamily="18" charset="0"/>
              </a:rPr>
              <a:t>fiscale emergono </a:t>
            </a:r>
            <a:r>
              <a:rPr lang="it-IT" sz="1800" dirty="0">
                <a:latin typeface="Times New Roman" pitchFamily="18" charset="0"/>
                <a:cs typeface="Times New Roman" pitchFamily="18" charset="0"/>
              </a:rPr>
              <a:t>notizie di </a:t>
            </a:r>
            <a:r>
              <a:rPr lang="it-IT" sz="1800" dirty="0" smtClean="0">
                <a:latin typeface="Times New Roman" pitchFamily="18" charset="0"/>
                <a:cs typeface="Times New Roman" pitchFamily="18" charset="0"/>
              </a:rPr>
              <a:t>reato</a:t>
            </a:r>
            <a:r>
              <a:rPr lang="it-IT" sz="1800" dirty="0">
                <a:latin typeface="Times New Roman" pitchFamily="18" charset="0"/>
                <a:cs typeface="Times New Roman" pitchFamily="18" charset="0"/>
              </a:rPr>
              <a:t> deve darne notizia alla Procura della Repubblica</a:t>
            </a:r>
            <a:r>
              <a:rPr lang="it-IT" sz="1800" dirty="0" smtClean="0">
                <a:latin typeface="Times New Roman" pitchFamily="18" charset="0"/>
                <a:cs typeface="Times New Roman" pitchFamily="18" charset="0"/>
              </a:rPr>
              <a:t>.</a:t>
            </a:r>
          </a:p>
          <a:p>
            <a:pPr algn="just">
              <a:buNone/>
            </a:pPr>
            <a:endParaRPr lang="it-IT" sz="1800" dirty="0" smtClean="0">
              <a:latin typeface="Times New Roman" pitchFamily="18" charset="0"/>
              <a:cs typeface="Times New Roman" pitchFamily="18" charset="0"/>
            </a:endParaRPr>
          </a:p>
          <a:p>
            <a:pPr algn="just">
              <a:buNone/>
            </a:pP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     Se </a:t>
            </a:r>
            <a:r>
              <a:rPr lang="it-IT" sz="1800" dirty="0">
                <a:latin typeface="Times New Roman" pitchFamily="18" charset="0"/>
                <a:cs typeface="Times New Roman" pitchFamily="18" charset="0"/>
              </a:rPr>
              <a:t>nel corso di una indagine di tipo amministrativo emergono fatti penalmente rilevanti, ogni successiva fase del procedimento, finalizzata ad assicurare </a:t>
            </a:r>
            <a:r>
              <a:rPr lang="it-IT" sz="1800" i="1" dirty="0">
                <a:latin typeface="Times New Roman" pitchFamily="18" charset="0"/>
                <a:cs typeface="Times New Roman" pitchFamily="18" charset="0"/>
              </a:rPr>
              <a:t>le fonti di prova e raccogliere quant’altro possa servire per l’applicazione della legge penale</a:t>
            </a: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(art. 220 </a:t>
            </a:r>
            <a:r>
              <a:rPr lang="it-IT" sz="1800" dirty="0" err="1">
                <a:latin typeface="Times New Roman" pitchFamily="18" charset="0"/>
                <a:cs typeface="Times New Roman" pitchFamily="18" charset="0"/>
              </a:rPr>
              <a:t>disp</a:t>
            </a:r>
            <a:r>
              <a:rPr lang="it-IT" sz="1800" dirty="0">
                <a:latin typeface="Times New Roman" pitchFamily="18" charset="0"/>
                <a:cs typeface="Times New Roman" pitchFamily="18" charset="0"/>
              </a:rPr>
              <a:t>. Att. </a:t>
            </a:r>
            <a:r>
              <a:rPr lang="it-IT" sz="1800" dirty="0" err="1">
                <a:latin typeface="Times New Roman" pitchFamily="18" charset="0"/>
                <a:cs typeface="Times New Roman" pitchFamily="18" charset="0"/>
              </a:rPr>
              <a:t>c.p.p.</a:t>
            </a:r>
            <a:r>
              <a:rPr lang="it-IT" sz="1800" dirty="0">
                <a:latin typeface="Times New Roman" pitchFamily="18" charset="0"/>
                <a:cs typeface="Times New Roman" pitchFamily="18" charset="0"/>
              </a:rPr>
              <a:t>) dovrà svolgersi applicando il codice di procedura penale. </a:t>
            </a:r>
            <a:endParaRPr lang="it-IT" sz="1800" dirty="0" smtClean="0">
              <a:latin typeface="Times New Roman" pitchFamily="18" charset="0"/>
              <a:cs typeface="Times New Roman" pitchFamily="18" charset="0"/>
            </a:endParaRPr>
          </a:p>
          <a:p>
            <a:pPr algn="just">
              <a:buNone/>
            </a:pPr>
            <a:endParaRPr lang="it-IT" sz="1800" dirty="0">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È </a:t>
            </a:r>
            <a:r>
              <a:rPr lang="it-IT" sz="1800" dirty="0">
                <a:latin typeface="Times New Roman" pitchFamily="18" charset="0"/>
                <a:cs typeface="Times New Roman" pitchFamily="18" charset="0"/>
              </a:rPr>
              <a:t>prevista l’utilizzabilità e trasmissibilità </a:t>
            </a:r>
            <a:r>
              <a:rPr lang="it-IT" sz="1800" dirty="0" smtClean="0">
                <a:latin typeface="Times New Roman" pitchFamily="18" charset="0"/>
                <a:cs typeface="Times New Roman" pitchFamily="18" charset="0"/>
              </a:rPr>
              <a:t>all’Amministrazione finanziaria </a:t>
            </a:r>
            <a:r>
              <a:rPr lang="it-IT" sz="1800" dirty="0">
                <a:latin typeface="Times New Roman" pitchFamily="18" charset="0"/>
                <a:cs typeface="Times New Roman" pitchFamily="18" charset="0"/>
              </a:rPr>
              <a:t>del materiale probatorio acquisito dalla polizia anche in deroga al segreto investigativo. La Guardia di finanza, infatti, operando come polizia giudiziaria, può trasmettere agli uffici fiscali documenti, dati e notizie reperite in sede di indagini preliminari, previa autorizzazione dell’Autorità giudiziaria, </a:t>
            </a:r>
            <a:r>
              <a:rPr lang="it-IT" sz="1800" i="1" dirty="0">
                <a:latin typeface="Times New Roman" pitchFamily="18" charset="0"/>
                <a:cs typeface="Times New Roman" pitchFamily="18" charset="0"/>
              </a:rPr>
              <a:t>ex</a:t>
            </a:r>
            <a:r>
              <a:rPr lang="it-IT" sz="1800" dirty="0">
                <a:latin typeface="Times New Roman" pitchFamily="18" charset="0"/>
                <a:cs typeface="Times New Roman" pitchFamily="18" charset="0"/>
              </a:rPr>
              <a:t> art. 33 del </a:t>
            </a:r>
            <a:r>
              <a:rPr lang="it-IT" sz="1800" dirty="0" err="1">
                <a:latin typeface="Times New Roman" pitchFamily="18" charset="0"/>
                <a:cs typeface="Times New Roman" pitchFamily="18" charset="0"/>
              </a:rPr>
              <a:t>Dpr</a:t>
            </a: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n. 600/1973 </a:t>
            </a:r>
            <a:r>
              <a:rPr lang="it-IT" sz="1800" dirty="0">
                <a:latin typeface="Times New Roman" pitchFamily="18" charset="0"/>
                <a:cs typeface="Times New Roman" pitchFamily="18" charset="0"/>
              </a:rPr>
              <a:t>e art. 63 </a:t>
            </a:r>
            <a:r>
              <a:rPr lang="it-IT" sz="1800" dirty="0" err="1">
                <a:latin typeface="Times New Roman" pitchFamily="18" charset="0"/>
                <a:cs typeface="Times New Roman" pitchFamily="18" charset="0"/>
              </a:rPr>
              <a:t>Dpr</a:t>
            </a: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n.633/1972</a:t>
            </a:r>
            <a:r>
              <a:rPr lang="it-IT" sz="1800" dirty="0">
                <a:latin typeface="Times New Roman" pitchFamily="18" charset="0"/>
                <a:cs typeface="Times New Roman" pitchFamily="18" charset="0"/>
              </a:rPr>
              <a:t>, che può essere concessa anche in deroga al segreto investigativo sancito dall’art. 329 </a:t>
            </a:r>
            <a:r>
              <a:rPr lang="it-IT" sz="1800" dirty="0" err="1">
                <a:latin typeface="Times New Roman" pitchFamily="18" charset="0"/>
                <a:cs typeface="Times New Roman" pitchFamily="18" charset="0"/>
              </a:rPr>
              <a:t>c.p.p</a:t>
            </a:r>
            <a:r>
              <a:rPr lang="it-IT" sz="1800" dirty="0">
                <a:latin typeface="Times New Roman" pitchFamily="18" charset="0"/>
                <a:cs typeface="Times New Roman" pitchFamily="18" charset="0"/>
              </a:rPr>
              <a:t>.. </a:t>
            </a:r>
          </a:p>
          <a:p>
            <a:pPr algn="just">
              <a:buNone/>
            </a:pPr>
            <a:endParaRPr lang="it-IT" sz="1800" dirty="0">
              <a:latin typeface="Times New Roman" pitchFamily="18" charset="0"/>
              <a:cs typeface="Times New Roman" pitchFamily="18" charset="0"/>
            </a:endParaRPr>
          </a:p>
          <a:p>
            <a:pPr algn="just">
              <a:buNone/>
            </a:pPr>
            <a:endParaRPr lang="it-IT" sz="1800" dirty="0" smtClean="0">
              <a:latin typeface="Times New Roman" pitchFamily="18" charset="0"/>
              <a:cs typeface="Times New Roman" pitchFamily="18" charset="0"/>
            </a:endParaRPr>
          </a:p>
          <a:p>
            <a:pPr algn="just">
              <a:buNone/>
            </a:pPr>
            <a:endParaRPr lang="it-IT" sz="1800"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357158" y="1643050"/>
            <a:ext cx="8329642" cy="4929222"/>
          </a:xfrm>
        </p:spPr>
        <p:txBody>
          <a:bodyPr>
            <a:normAutofit fontScale="62500" lnSpcReduction="20000"/>
          </a:bodyPr>
          <a:lstStyle/>
          <a:p>
            <a:pPr algn="just">
              <a:buNone/>
            </a:pPr>
            <a:r>
              <a:rPr lang="it-IT" dirty="0" smtClean="0"/>
              <a:t>     </a:t>
            </a:r>
            <a:r>
              <a:rPr lang="it-IT" dirty="0" smtClean="0">
                <a:latin typeface="Times New Roman" pitchFamily="18" charset="0"/>
                <a:cs typeface="Times New Roman" pitchFamily="18" charset="0"/>
              </a:rPr>
              <a:t>L’attività di </a:t>
            </a:r>
            <a:r>
              <a:rPr lang="it-IT" dirty="0">
                <a:latin typeface="Times New Roman" pitchFamily="18" charset="0"/>
                <a:cs typeface="Times New Roman" pitchFamily="18" charset="0"/>
              </a:rPr>
              <a:t>questo tipo si esercita attraverso una pluralità di </a:t>
            </a:r>
            <a:r>
              <a:rPr lang="it-IT" u="sng" dirty="0" smtClean="0">
                <a:solidFill>
                  <a:schemeClr val="accent1">
                    <a:lumMod val="75000"/>
                  </a:schemeClr>
                </a:solidFill>
                <a:latin typeface="Times New Roman" pitchFamily="18" charset="0"/>
                <a:cs typeface="Times New Roman" pitchFamily="18" charset="0"/>
              </a:rPr>
              <a:t>poteri d’indagine (o poteri istruttori)</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dai diversi contenuti. L’Amministrazione finanziaria può</a:t>
            </a:r>
            <a:r>
              <a:rPr lang="it-IT" dirty="0" smtClean="0">
                <a:latin typeface="Times New Roman" pitchFamily="18" charset="0"/>
                <a:cs typeface="Times New Roman" pitchFamily="18" charset="0"/>
              </a:rPr>
              <a:t>:</a:t>
            </a:r>
          </a:p>
          <a:p>
            <a:pPr algn="just">
              <a:buNone/>
            </a:pPr>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procedere ad accessi, ispezioni e verificazioni</a:t>
            </a:r>
            <a:r>
              <a:rPr lang="it-IT" dirty="0" smtClean="0">
                <a:latin typeface="Times New Roman" pitchFamily="18" charset="0"/>
                <a:cs typeface="Times New Roman" pitchFamily="18" charset="0"/>
              </a:rPr>
              <a:t>;</a:t>
            </a:r>
          </a:p>
          <a:p>
            <a:pPr lvl="0" algn="just"/>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invitare i contribuenti a comparire per fornire dati e notizie o per esibire o trasmettere atti e documenti</a:t>
            </a:r>
            <a:r>
              <a:rPr lang="it-IT" dirty="0" smtClean="0">
                <a:latin typeface="Times New Roman" pitchFamily="18" charset="0"/>
                <a:cs typeface="Times New Roman" pitchFamily="18" charset="0"/>
              </a:rPr>
              <a:t>;</a:t>
            </a:r>
          </a:p>
          <a:p>
            <a:pPr lvl="0" algn="just"/>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inviare questionari per l’acquisizione di informazioni</a:t>
            </a:r>
            <a:r>
              <a:rPr lang="it-IT" dirty="0" smtClean="0">
                <a:latin typeface="Times New Roman" pitchFamily="18" charset="0"/>
                <a:cs typeface="Times New Roman" pitchFamily="18" charset="0"/>
              </a:rPr>
              <a:t>;</a:t>
            </a:r>
          </a:p>
          <a:p>
            <a:pPr lvl="0" algn="just"/>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richiedere a soggetti terzi, anche altre amministrazioni, dati e notizie relativi a contribuenti</a:t>
            </a:r>
            <a:r>
              <a:rPr lang="it-IT" dirty="0" smtClean="0">
                <a:latin typeface="Times New Roman" pitchFamily="18" charset="0"/>
                <a:cs typeface="Times New Roman" pitchFamily="18" charset="0"/>
              </a:rPr>
              <a:t>;</a:t>
            </a:r>
          </a:p>
          <a:p>
            <a:pPr lvl="0" algn="just"/>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avviare, previa autorizzazione, indagini finanziarie nei confronti di soggetti preventivamente individuati, attraverso specifiche richieste da inoltrare agli intermediari finanziari.</a:t>
            </a:r>
          </a:p>
          <a:p>
            <a:pPr>
              <a:buNone/>
            </a:pPr>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457200" y="1357298"/>
            <a:ext cx="8043890" cy="4929222"/>
          </a:xfrm>
        </p:spPr>
        <p:txBody>
          <a:bodyPr>
            <a:noAutofit/>
          </a:bodyPr>
          <a:lstStyle/>
          <a:p>
            <a:pPr algn="just">
              <a:buNone/>
            </a:pPr>
            <a:r>
              <a:rPr lang="it-IT" sz="2400" dirty="0" smtClean="0">
                <a:latin typeface="Times New Roman" pitchFamily="18" charset="0"/>
                <a:cs typeface="Times New Roman" pitchFamily="18" charset="0"/>
              </a:rPr>
              <a:t>    </a:t>
            </a:r>
            <a:r>
              <a:rPr lang="it-IT" sz="2400" i="1" dirty="0" smtClean="0">
                <a:solidFill>
                  <a:schemeClr val="tx2"/>
                </a:solidFill>
                <a:latin typeface="Times New Roman" pitchFamily="18" charset="0"/>
                <a:cs typeface="Times New Roman" pitchFamily="18" charset="0"/>
              </a:rPr>
              <a:t>I</a:t>
            </a:r>
            <a:r>
              <a:rPr lang="it-IT" sz="2400" dirty="0" smtClean="0">
                <a:solidFill>
                  <a:schemeClr val="tx2"/>
                </a:solidFill>
                <a:latin typeface="Times New Roman" pitchFamily="18" charset="0"/>
                <a:cs typeface="Times New Roman" pitchFamily="18" charset="0"/>
              </a:rPr>
              <a:t> </a:t>
            </a:r>
            <a:r>
              <a:rPr lang="it-IT" sz="2400" b="1" i="1" dirty="0">
                <a:solidFill>
                  <a:schemeClr val="accent1">
                    <a:lumMod val="75000"/>
                  </a:schemeClr>
                </a:solidFill>
                <a:latin typeface="Times New Roman" pitchFamily="18" charset="0"/>
                <a:cs typeface="Times New Roman" pitchFamily="18" charset="0"/>
              </a:rPr>
              <a:t>poteri istruttori</a:t>
            </a:r>
            <a:r>
              <a:rPr lang="it-IT" sz="2400" dirty="0">
                <a:solidFill>
                  <a:schemeClr val="accent1">
                    <a:lumMod val="75000"/>
                  </a:schemeClr>
                </a:solidFill>
                <a:latin typeface="Times New Roman" pitchFamily="18" charset="0"/>
                <a:cs typeface="Times New Roman" pitchFamily="18" charset="0"/>
              </a:rPr>
              <a:t> </a:t>
            </a:r>
            <a:r>
              <a:rPr lang="it-IT" sz="2400" dirty="0">
                <a:latin typeface="Times New Roman" pitchFamily="18" charset="0"/>
                <a:cs typeface="Times New Roman" pitchFamily="18" charset="0"/>
              </a:rPr>
              <a:t>sono poteri investigativi non generalizzati ma </a:t>
            </a:r>
            <a:r>
              <a:rPr lang="it-IT" sz="2400" dirty="0">
                <a:solidFill>
                  <a:srgbClr val="FF0000"/>
                </a:solidFill>
                <a:latin typeface="Times New Roman" pitchFamily="18" charset="0"/>
                <a:cs typeface="Times New Roman" pitchFamily="18" charset="0"/>
              </a:rPr>
              <a:t>tassativi</a:t>
            </a:r>
            <a:r>
              <a:rPr lang="it-IT" sz="2400" dirty="0">
                <a:latin typeface="Times New Roman" pitchFamily="18" charset="0"/>
                <a:cs typeface="Times New Roman" pitchFamily="18" charset="0"/>
              </a:rPr>
              <a:t>, individuati ed esercitabili solo a fronte del verificarsi dei presupposti legislativamente previsti (nel caso in cui il potere ispettivo sia utilizzato in carenza dei presupposti previsti dalla legge la verifica è illegittima) e nel rispetto delle libertà fondamentali. </a:t>
            </a:r>
            <a:endParaRPr lang="it-IT" sz="2400" dirty="0" smtClean="0">
              <a:latin typeface="Times New Roman" pitchFamily="18" charset="0"/>
              <a:cs typeface="Times New Roman" pitchFamily="18" charset="0"/>
            </a:endParaRPr>
          </a:p>
          <a:p>
            <a:pPr algn="just">
              <a:buNone/>
            </a:pPr>
            <a:endParaRPr lang="it-IT" sz="2400" dirty="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Tali </a:t>
            </a:r>
            <a:r>
              <a:rPr lang="it-IT" sz="2400" dirty="0">
                <a:latin typeface="Times New Roman" pitchFamily="18" charset="0"/>
                <a:cs typeface="Times New Roman" pitchFamily="18" charset="0"/>
              </a:rPr>
              <a:t>poteri </a:t>
            </a:r>
            <a:r>
              <a:rPr lang="it-IT" sz="2400" dirty="0" smtClean="0">
                <a:latin typeface="Times New Roman" pitchFamily="18" charset="0"/>
                <a:cs typeface="Times New Roman" pitchFamily="18" charset="0"/>
              </a:rPr>
              <a:t>si </a:t>
            </a:r>
            <a:r>
              <a:rPr lang="it-IT" sz="2400" dirty="0">
                <a:latin typeface="Times New Roman" pitchFamily="18" charset="0"/>
                <a:cs typeface="Times New Roman" pitchFamily="18" charset="0"/>
              </a:rPr>
              <a:t>esprimono attraverso un serie di atti o attività in grado di incidere nella sfera dei contribuenti in quanto possono imporre al soggetto passivo un</a:t>
            </a:r>
            <a:r>
              <a:rPr lang="it-IT" sz="2400" dirty="0">
                <a:solidFill>
                  <a:srgbClr val="FF0000"/>
                </a:solidFill>
                <a:latin typeface="Times New Roman" pitchFamily="18" charset="0"/>
                <a:cs typeface="Times New Roman" pitchFamily="18" charset="0"/>
              </a:rPr>
              <a:t> </a:t>
            </a:r>
            <a:r>
              <a:rPr lang="it-IT" sz="2400" i="1" dirty="0" err="1">
                <a:solidFill>
                  <a:srgbClr val="FF0000"/>
                </a:solidFill>
                <a:latin typeface="Times New Roman" pitchFamily="18" charset="0"/>
                <a:cs typeface="Times New Roman" pitchFamily="18" charset="0"/>
              </a:rPr>
              <a:t>facere</a:t>
            </a:r>
            <a:r>
              <a:rPr lang="it-IT" sz="2400" dirty="0">
                <a:solidFill>
                  <a:srgbClr val="FF0000"/>
                </a:solidFill>
                <a:latin typeface="Times New Roman" pitchFamily="18" charset="0"/>
                <a:cs typeface="Times New Roman" pitchFamily="18" charset="0"/>
              </a:rPr>
              <a:t> </a:t>
            </a:r>
            <a:r>
              <a:rPr lang="it-IT" sz="2400" dirty="0">
                <a:latin typeface="Times New Roman" pitchFamily="18" charset="0"/>
                <a:cs typeface="Times New Roman" pitchFamily="18" charset="0"/>
              </a:rPr>
              <a:t>(es. comparire per fornire informazioni e chiarimenti), un </a:t>
            </a:r>
            <a:r>
              <a:rPr lang="it-IT" sz="2400" i="1" dirty="0">
                <a:solidFill>
                  <a:srgbClr val="FF0000"/>
                </a:solidFill>
                <a:latin typeface="Times New Roman" pitchFamily="18" charset="0"/>
                <a:cs typeface="Times New Roman" pitchFamily="18" charset="0"/>
              </a:rPr>
              <a:t>dare</a:t>
            </a:r>
            <a:r>
              <a:rPr lang="it-IT" sz="2400" dirty="0">
                <a:latin typeface="Times New Roman" pitchFamily="18" charset="0"/>
                <a:cs typeface="Times New Roman" pitchFamily="18" charset="0"/>
              </a:rPr>
              <a:t> (es. trasmettere documenti), o un </a:t>
            </a:r>
            <a:r>
              <a:rPr lang="it-IT" sz="2400" i="1" dirty="0" err="1">
                <a:solidFill>
                  <a:srgbClr val="FF0000"/>
                </a:solidFill>
                <a:latin typeface="Times New Roman" pitchFamily="18" charset="0"/>
                <a:cs typeface="Times New Roman" pitchFamily="18" charset="0"/>
              </a:rPr>
              <a:t>pati</a:t>
            </a:r>
            <a:r>
              <a:rPr lang="it-IT" sz="2400" dirty="0">
                <a:latin typeface="Times New Roman" pitchFamily="18" charset="0"/>
                <a:cs typeface="Times New Roman" pitchFamily="18" charset="0"/>
              </a:rPr>
              <a:t> (es. accesso ispettivo domiciliare) qualora provochi una coercitiva limitazione della sfera di libertà del soggetto passivo. </a:t>
            </a:r>
          </a:p>
          <a:p>
            <a:endParaRPr lang="it-IT"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4" name="Segnaposto contenuto 3"/>
          <p:cNvSpPr>
            <a:spLocks noGrp="1"/>
          </p:cNvSpPr>
          <p:nvPr>
            <p:ph sz="half" idx="1"/>
          </p:nvPr>
        </p:nvSpPr>
        <p:spPr>
          <a:xfrm>
            <a:off x="428596" y="1142984"/>
            <a:ext cx="8110566" cy="642942"/>
          </a:xfrm>
        </p:spPr>
        <p:txBody>
          <a:bodyPr>
            <a:normAutofit fontScale="70000" lnSpcReduction="20000"/>
          </a:bodyPr>
          <a:lstStyle/>
          <a:p>
            <a:pPr algn="ctr">
              <a:buNone/>
            </a:pPr>
            <a:r>
              <a:rPr lang="it-IT" sz="2400" dirty="0" smtClean="0">
                <a:solidFill>
                  <a:schemeClr val="tx2"/>
                </a:solidFill>
                <a:latin typeface="Times New Roman" pitchFamily="18" charset="0"/>
                <a:cs typeface="Times New Roman" pitchFamily="18" charset="0"/>
              </a:rPr>
              <a:t>POTERI ISTRUTTORI: CARATTERISTICHE</a:t>
            </a:r>
            <a:endParaRPr lang="it-IT" sz="2400" dirty="0">
              <a:solidFill>
                <a:schemeClr val="tx2"/>
              </a:solidFill>
              <a:latin typeface="Times New Roman" pitchFamily="18" charset="0"/>
              <a:cs typeface="Times New Roman" pitchFamily="18" charset="0"/>
            </a:endParaRPr>
          </a:p>
        </p:txBody>
      </p:sp>
      <p:sp>
        <p:nvSpPr>
          <p:cNvPr id="5" name="Segnaposto contenuto 4"/>
          <p:cNvSpPr>
            <a:spLocks noGrp="1"/>
          </p:cNvSpPr>
          <p:nvPr>
            <p:ph sz="half" idx="2"/>
          </p:nvPr>
        </p:nvSpPr>
        <p:spPr>
          <a:xfrm>
            <a:off x="428596" y="1857364"/>
            <a:ext cx="8258204" cy="4268799"/>
          </a:xfrm>
        </p:spPr>
        <p:txBody>
          <a:bodyPr>
            <a:normAutofit fontScale="70000" lnSpcReduction="20000"/>
          </a:bodyPr>
          <a:lstStyle/>
          <a:p>
            <a:pPr algn="just"/>
            <a:r>
              <a:rPr lang="it-IT" b="1" u="sng" dirty="0">
                <a:latin typeface="Times New Roman" pitchFamily="18" charset="0"/>
                <a:cs typeface="Times New Roman" pitchFamily="18" charset="0"/>
              </a:rPr>
              <a:t>I poteri istruttori </a:t>
            </a:r>
            <a:r>
              <a:rPr lang="it-IT" u="sng" dirty="0">
                <a:latin typeface="Times New Roman" pitchFamily="18" charset="0"/>
                <a:cs typeface="Times New Roman" pitchFamily="18" charset="0"/>
              </a:rPr>
              <a:t>sono dei veri e propri poteri </a:t>
            </a:r>
            <a:r>
              <a:rPr lang="it-IT" u="sng" dirty="0" err="1">
                <a:latin typeface="Times New Roman" pitchFamily="18" charset="0"/>
                <a:cs typeface="Times New Roman" pitchFamily="18" charset="0"/>
              </a:rPr>
              <a:t>autoritativi</a:t>
            </a:r>
            <a:r>
              <a:rPr lang="it-IT" u="sng" dirty="0">
                <a:latin typeface="Times New Roman" pitchFamily="18" charset="0"/>
                <a:cs typeface="Times New Roman" pitchFamily="18" charset="0"/>
              </a:rPr>
              <a:t> potenzialmente in grado d’incidere diritti e libertà costituzionalmente </a:t>
            </a:r>
            <a:r>
              <a:rPr lang="it-IT" u="sng" dirty="0" smtClean="0">
                <a:latin typeface="Times New Roman" pitchFamily="18" charset="0"/>
                <a:cs typeface="Times New Roman" pitchFamily="18" charset="0"/>
              </a:rPr>
              <a:t>garantiti. </a:t>
            </a:r>
            <a:r>
              <a:rPr lang="it-IT" u="sng" dirty="0">
                <a:latin typeface="Times New Roman" pitchFamily="18" charset="0"/>
                <a:cs typeface="Times New Roman" pitchFamily="18" charset="0"/>
              </a:rPr>
              <a:t>Le fonti dei poteri istruttori, in mancanza di una normativa generale, sono contenute in singole legge d’imposta. </a:t>
            </a:r>
            <a:endParaRPr lang="it-IT" u="sng" dirty="0" smtClean="0">
              <a:latin typeface="Times New Roman" pitchFamily="18" charset="0"/>
              <a:cs typeface="Times New Roman" pitchFamily="18" charset="0"/>
            </a:endParaRPr>
          </a:p>
          <a:p>
            <a:pPr algn="just"/>
            <a:endParaRPr lang="it-IT" u="sng" dirty="0">
              <a:latin typeface="Times New Roman" pitchFamily="18" charset="0"/>
              <a:cs typeface="Times New Roman" pitchFamily="18" charset="0"/>
            </a:endParaRPr>
          </a:p>
          <a:p>
            <a:pPr algn="just"/>
            <a:r>
              <a:rPr lang="it-IT" u="sng" dirty="0">
                <a:latin typeface="Times New Roman" pitchFamily="18" charset="0"/>
                <a:cs typeface="Times New Roman" pitchFamily="18" charset="0"/>
              </a:rPr>
              <a:t>Tre tipologie di poteri</a:t>
            </a:r>
            <a:r>
              <a:rPr lang="it-IT" u="sng" dirty="0" smtClean="0">
                <a:latin typeface="Times New Roman" pitchFamily="18" charset="0"/>
                <a:cs typeface="Times New Roman" pitchFamily="18" charset="0"/>
              </a:rPr>
              <a:t>:</a:t>
            </a:r>
          </a:p>
          <a:p>
            <a:pPr algn="just"/>
            <a:endParaRPr lang="it-IT" u="sng" dirty="0">
              <a:latin typeface="Times New Roman" pitchFamily="18" charset="0"/>
              <a:cs typeface="Times New Roman" pitchFamily="18" charset="0"/>
            </a:endParaRPr>
          </a:p>
          <a:p>
            <a:pPr lvl="0" algn="just">
              <a:buNone/>
            </a:pPr>
            <a:r>
              <a:rPr lang="it-IT" u="sng" dirty="0" smtClean="0">
                <a:latin typeface="Times New Roman" pitchFamily="18" charset="0"/>
                <a:cs typeface="Times New Roman" pitchFamily="18" charset="0"/>
              </a:rPr>
              <a:t>- poteri </a:t>
            </a:r>
            <a:r>
              <a:rPr lang="it-IT" u="sng" dirty="0">
                <a:latin typeface="Times New Roman" pitchFamily="18" charset="0"/>
                <a:cs typeface="Times New Roman" pitchFamily="18" charset="0"/>
              </a:rPr>
              <a:t>istruttori esterni, nel luogo in cui si svolge l’attività del contribuente;</a:t>
            </a:r>
          </a:p>
          <a:p>
            <a:pPr lvl="0" algn="just">
              <a:buNone/>
            </a:pPr>
            <a:r>
              <a:rPr lang="it-IT" u="sng" dirty="0" smtClean="0">
                <a:latin typeface="Times New Roman" pitchFamily="18" charset="0"/>
                <a:cs typeface="Times New Roman" pitchFamily="18" charset="0"/>
              </a:rPr>
              <a:t>- poteri </a:t>
            </a:r>
            <a:r>
              <a:rPr lang="it-IT" u="sng" dirty="0">
                <a:latin typeface="Times New Roman" pitchFamily="18" charset="0"/>
                <a:cs typeface="Times New Roman" pitchFamily="18" charset="0"/>
              </a:rPr>
              <a:t>istruttori per iscritto “a </a:t>
            </a:r>
            <a:r>
              <a:rPr lang="it-IT" u="sng" dirty="0" smtClean="0">
                <a:latin typeface="Times New Roman" pitchFamily="18" charset="0"/>
                <a:cs typeface="Times New Roman" pitchFamily="18" charset="0"/>
              </a:rPr>
              <a:t>distanza”, </a:t>
            </a:r>
            <a:r>
              <a:rPr lang="it-IT" dirty="0" smtClean="0">
                <a:latin typeface="Times New Roman" pitchFamily="18" charset="0"/>
                <a:cs typeface="Times New Roman" pitchFamily="18" charset="0"/>
              </a:rPr>
              <a:t>nei </a:t>
            </a:r>
            <a:r>
              <a:rPr lang="it-IT" dirty="0">
                <a:latin typeface="Times New Roman" pitchFamily="18" charset="0"/>
                <a:cs typeface="Times New Roman" pitchFamily="18" charset="0"/>
              </a:rPr>
              <a:t>confronti del soggetto controllato; </a:t>
            </a:r>
          </a:p>
          <a:p>
            <a:pPr lvl="0" algn="just">
              <a:buNone/>
            </a:pPr>
            <a:r>
              <a:rPr lang="it-IT" dirty="0" smtClean="0">
                <a:latin typeface="Times New Roman" pitchFamily="18" charset="0"/>
                <a:cs typeface="Times New Roman" pitchFamily="18" charset="0"/>
              </a:rPr>
              <a:t>- </a:t>
            </a:r>
            <a:r>
              <a:rPr lang="it-IT" u="sng" dirty="0" smtClean="0">
                <a:latin typeface="Times New Roman" pitchFamily="18" charset="0"/>
                <a:cs typeface="Times New Roman" pitchFamily="18" charset="0"/>
              </a:rPr>
              <a:t>poteri </a:t>
            </a:r>
            <a:r>
              <a:rPr lang="it-IT" u="sng" dirty="0">
                <a:latin typeface="Times New Roman" pitchFamily="18" charset="0"/>
                <a:cs typeface="Times New Roman" pitchFamily="18" charset="0"/>
              </a:rPr>
              <a:t>istruttori nei confronti </a:t>
            </a:r>
            <a:r>
              <a:rPr lang="it-IT" u="sng" dirty="0" smtClean="0">
                <a:latin typeface="Times New Roman" pitchFamily="18" charset="0"/>
                <a:cs typeface="Times New Roman" pitchFamily="18" charset="0"/>
              </a:rPr>
              <a:t>di </a:t>
            </a:r>
            <a:r>
              <a:rPr lang="it-IT" u="sng" dirty="0">
                <a:latin typeface="Times New Roman" pitchFamily="18" charset="0"/>
                <a:cs typeface="Times New Roman" pitchFamily="18" charset="0"/>
              </a:rPr>
              <a:t>terzi. </a:t>
            </a:r>
          </a:p>
          <a:p>
            <a:pPr algn="just"/>
            <a:endParaRPr lang="it-IT" dirty="0" smtClean="0">
              <a:latin typeface="Times New Roman" pitchFamily="18" charset="0"/>
              <a:cs typeface="Times New Roman" pitchFamily="18" charset="0"/>
            </a:endParaRPr>
          </a:p>
          <a:p>
            <a:pPr algn="just"/>
            <a:r>
              <a:rPr lang="it-IT" dirty="0">
                <a:latin typeface="Times New Roman" pitchFamily="18" charset="0"/>
                <a:cs typeface="Times New Roman" pitchFamily="18" charset="0"/>
              </a:rPr>
              <a:t>L’esercizio dei poteri istruttori, rivolto ad acquisire conoscenze attinenti la sfera individuale di </a:t>
            </a:r>
            <a:r>
              <a:rPr lang="it-IT" dirty="0" smtClean="0">
                <a:latin typeface="Times New Roman" pitchFamily="18" charset="0"/>
                <a:cs typeface="Times New Roman" pitchFamily="18" charset="0"/>
              </a:rPr>
              <a:t>azione, porta </a:t>
            </a:r>
            <a:r>
              <a:rPr lang="it-IT" dirty="0">
                <a:latin typeface="Times New Roman" pitchFamily="18" charset="0"/>
                <a:cs typeface="Times New Roman" pitchFamily="18" charset="0"/>
              </a:rPr>
              <a:t>ad una invadenza dell’area costituzionale del contribuente (o di altri soggetti coinvolti nell’attuazione dei tributi).</a:t>
            </a:r>
          </a:p>
          <a:p>
            <a:pPr algn="just"/>
            <a:endParaRPr lang="it-IT"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6" name="Segnaposto contenuto 5"/>
          <p:cNvSpPr>
            <a:spLocks noGrp="1"/>
          </p:cNvSpPr>
          <p:nvPr>
            <p:ph idx="1"/>
          </p:nvPr>
        </p:nvSpPr>
        <p:spPr>
          <a:xfrm>
            <a:off x="457200" y="1600200"/>
            <a:ext cx="7972452" cy="4525963"/>
          </a:xfrm>
        </p:spPr>
        <p:txBody>
          <a:bodyPr>
            <a:normAutofit fontScale="85000" lnSpcReduction="20000"/>
          </a:bodyPr>
          <a:lstStyle/>
          <a:p>
            <a:pPr algn="just">
              <a:buNone/>
            </a:pPr>
            <a:r>
              <a:rPr lang="it-IT" dirty="0" smtClean="0"/>
              <a:t>     </a:t>
            </a:r>
            <a:r>
              <a:rPr lang="it-IT" sz="3100" dirty="0" smtClean="0">
                <a:latin typeface="Times New Roman" pitchFamily="18" charset="0"/>
                <a:cs typeface="Times New Roman" pitchFamily="18" charset="0"/>
              </a:rPr>
              <a:t>La funzione </a:t>
            </a:r>
            <a:r>
              <a:rPr lang="it-IT" sz="3100" dirty="0">
                <a:latin typeface="Times New Roman" pitchFamily="18" charset="0"/>
                <a:cs typeface="Times New Roman" pitchFamily="18" charset="0"/>
              </a:rPr>
              <a:t>di controllo e di </a:t>
            </a:r>
            <a:r>
              <a:rPr lang="it-IT" sz="3100" dirty="0" smtClean="0">
                <a:latin typeface="Times New Roman" pitchFamily="18" charset="0"/>
                <a:cs typeface="Times New Roman" pitchFamily="18" charset="0"/>
              </a:rPr>
              <a:t>conoscenza, propria della fase istruttoria, risponde ad un </a:t>
            </a:r>
            <a:r>
              <a:rPr lang="it-IT" sz="3100" dirty="0">
                <a:latin typeface="Times New Roman" pitchFamily="18" charset="0"/>
                <a:cs typeface="Times New Roman" pitchFamily="18" charset="0"/>
              </a:rPr>
              <a:t>interesse pubblico, che può giustificare le limitazioni al diritto alla riservatezza e alle libertà individuali dei cittadini. </a:t>
            </a:r>
            <a:endParaRPr lang="it-IT" sz="3100" dirty="0" smtClean="0">
              <a:latin typeface="Times New Roman" pitchFamily="18" charset="0"/>
              <a:cs typeface="Times New Roman" pitchFamily="18" charset="0"/>
            </a:endParaRPr>
          </a:p>
          <a:p>
            <a:pPr algn="just">
              <a:buNone/>
            </a:pPr>
            <a:endParaRPr lang="it-IT" sz="3100" dirty="0" smtClean="0">
              <a:latin typeface="Times New Roman" pitchFamily="18" charset="0"/>
              <a:cs typeface="Times New Roman" pitchFamily="18" charset="0"/>
            </a:endParaRPr>
          </a:p>
          <a:p>
            <a:pPr algn="just">
              <a:buNone/>
            </a:pPr>
            <a:r>
              <a:rPr lang="it-IT" sz="3100" dirty="0">
                <a:latin typeface="Times New Roman" pitchFamily="18" charset="0"/>
                <a:cs typeface="Times New Roman" pitchFamily="18" charset="0"/>
              </a:rPr>
              <a:t> </a:t>
            </a:r>
            <a:r>
              <a:rPr lang="it-IT" sz="3100" dirty="0" smtClean="0">
                <a:latin typeface="Times New Roman" pitchFamily="18" charset="0"/>
                <a:cs typeface="Times New Roman" pitchFamily="18" charset="0"/>
              </a:rPr>
              <a:t>   Tutte </a:t>
            </a:r>
            <a:r>
              <a:rPr lang="it-IT" sz="3100" dirty="0">
                <a:latin typeface="Times New Roman" pitchFamily="18" charset="0"/>
                <a:cs typeface="Times New Roman" pitchFamily="18" charset="0"/>
              </a:rPr>
              <a:t>le volte in cui l’interesse </a:t>
            </a:r>
            <a:r>
              <a:rPr lang="it-IT" sz="3100" dirty="0" smtClean="0">
                <a:latin typeface="Times New Roman" pitchFamily="18" charset="0"/>
                <a:cs typeface="Times New Roman" pitchFamily="18" charset="0"/>
              </a:rPr>
              <a:t>ad </a:t>
            </a:r>
            <a:r>
              <a:rPr lang="it-IT" sz="3100" dirty="0">
                <a:latin typeface="Times New Roman" pitchFamily="18" charset="0"/>
                <a:cs typeface="Times New Roman" pitchFamily="18" charset="0"/>
              </a:rPr>
              <a:t>acquisire conoscenze fiscalmente rilevanti entri in conflitto con un interesse individuale considerato </a:t>
            </a:r>
            <a:r>
              <a:rPr lang="it-IT" sz="3100" dirty="0" smtClean="0">
                <a:latin typeface="Times New Roman" pitchFamily="18" charset="0"/>
                <a:cs typeface="Times New Roman" pitchFamily="18" charset="0"/>
              </a:rPr>
              <a:t>in modo specifico (anche a livello costituzionale</a:t>
            </a:r>
            <a:r>
              <a:rPr lang="it-IT" sz="3100" dirty="0">
                <a:latin typeface="Times New Roman" pitchFamily="18" charset="0"/>
                <a:cs typeface="Times New Roman" pitchFamily="18" charset="0"/>
              </a:rPr>
              <a:t>) deve operare il principio di legalità, nel senso che l’Autorità fiscale per svolgere i controlli e procurarsi informazioni può interferire su tali interessi solo se e nei limiti in cui l’ordinamento lo consente. </a:t>
            </a:r>
          </a:p>
          <a:p>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p:txBody>
          <a:bodyPr>
            <a:normAutofit fontScale="70000" lnSpcReduction="20000"/>
          </a:bodyPr>
          <a:lstStyle/>
          <a:p>
            <a:pPr algn="just"/>
            <a:r>
              <a:rPr lang="it-IT" dirty="0">
                <a:latin typeface="Times New Roman" pitchFamily="18" charset="0"/>
                <a:cs typeface="Times New Roman" pitchFamily="18" charset="0"/>
              </a:rPr>
              <a:t>L’esercizio dei poteri istruttori è riconducibile </a:t>
            </a:r>
            <a:r>
              <a:rPr lang="it-IT" dirty="0" smtClean="0">
                <a:latin typeface="Times New Roman" pitchFamily="18" charset="0"/>
                <a:cs typeface="Times New Roman" pitchFamily="18" charset="0"/>
              </a:rPr>
              <a:t>all’</a:t>
            </a:r>
            <a:r>
              <a:rPr lang="it-IT" u="sng" dirty="0" smtClean="0">
                <a:solidFill>
                  <a:schemeClr val="accent1">
                    <a:lumMod val="75000"/>
                  </a:schemeClr>
                </a:solidFill>
                <a:latin typeface="Times New Roman" pitchFamily="18" charset="0"/>
                <a:cs typeface="Times New Roman" pitchFamily="18" charset="0"/>
              </a:rPr>
              <a:t>interesse fiscale </a:t>
            </a:r>
            <a:r>
              <a:rPr lang="it-IT" dirty="0">
                <a:latin typeface="Times New Roman" pitchFamily="18" charset="0"/>
                <a:cs typeface="Times New Roman" pitchFamily="18" charset="0"/>
              </a:rPr>
              <a:t>dello Stato comunità, quale interesse primario della collettività ad incassare in modo concreto ed efficace le risorse tributarie essenziali per l’assolvimento delle funzioni statali. </a:t>
            </a:r>
            <a:r>
              <a:rPr lang="it-IT" u="sng" dirty="0">
                <a:solidFill>
                  <a:schemeClr val="accent1">
                    <a:lumMod val="75000"/>
                  </a:schemeClr>
                </a:solidFill>
                <a:latin typeface="Times New Roman" pitchFamily="18" charset="0"/>
                <a:cs typeface="Times New Roman" pitchFamily="18" charset="0"/>
              </a:rPr>
              <a:t>La dimensione funzionale dei poteri istruttori può infatti ricondursi alla finalità di ripristino della regolarità dell’ordinamento giuridico violata da condotte scorrette dei contribuenti. </a:t>
            </a:r>
            <a:endParaRPr lang="it-IT" u="sng" dirty="0" smtClean="0">
              <a:solidFill>
                <a:schemeClr val="accent1">
                  <a:lumMod val="75000"/>
                </a:schemeClr>
              </a:solidFill>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r>
              <a:rPr lang="it-IT" dirty="0">
                <a:latin typeface="Times New Roman" pitchFamily="18" charset="0"/>
                <a:cs typeface="Times New Roman" pitchFamily="18" charset="0"/>
              </a:rPr>
              <a:t>Tali poteri, determinando in ogni loro espressione una limitazione più o meno incisa della libertà dei contribuenti, devono essere previsti dalla legge. Tutti i poteri istruttori che comprimono i diritti inviolabili dell’individuo (libertà personale, inviolabilità del domicilio, segretezza della corrispondenza) sono soggetti ad una riserva di legge di tipo assoluto, in ossequio alla disposizioni degli artt. 13, 14 e 15 della Cost. </a:t>
            </a:r>
          </a:p>
          <a:p>
            <a:endParaRPr lang="it-IT" dirty="0"/>
          </a:p>
          <a:p>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4" name="Segnaposto contenuto 3"/>
          <p:cNvSpPr>
            <a:spLocks noGrp="1"/>
          </p:cNvSpPr>
          <p:nvPr>
            <p:ph sz="half" idx="1"/>
          </p:nvPr>
        </p:nvSpPr>
        <p:spPr>
          <a:xfrm>
            <a:off x="457200" y="1214422"/>
            <a:ext cx="7686700" cy="785819"/>
          </a:xfrm>
        </p:spPr>
        <p:txBody>
          <a:bodyPr>
            <a:normAutofit fontScale="85000" lnSpcReduction="10000"/>
          </a:bodyPr>
          <a:lstStyle/>
          <a:p>
            <a:pPr algn="ctr">
              <a:buNone/>
            </a:pPr>
            <a:r>
              <a:rPr lang="it-IT" sz="2400" dirty="0" smtClean="0">
                <a:solidFill>
                  <a:schemeClr val="tx2"/>
                </a:solidFill>
                <a:latin typeface="Times New Roman" pitchFamily="18" charset="0"/>
                <a:cs typeface="Times New Roman" pitchFamily="18" charset="0"/>
              </a:rPr>
              <a:t>POTERI ISTRUTTORI</a:t>
            </a:r>
            <a:endParaRPr lang="it-IT" sz="2400" dirty="0"/>
          </a:p>
        </p:txBody>
      </p:sp>
      <p:sp>
        <p:nvSpPr>
          <p:cNvPr id="5" name="Segnaposto contenuto 4"/>
          <p:cNvSpPr>
            <a:spLocks noGrp="1"/>
          </p:cNvSpPr>
          <p:nvPr>
            <p:ph sz="half" idx="2"/>
          </p:nvPr>
        </p:nvSpPr>
        <p:spPr>
          <a:xfrm>
            <a:off x="428596" y="1785926"/>
            <a:ext cx="8143932" cy="4572032"/>
          </a:xfrm>
        </p:spPr>
        <p:txBody>
          <a:bodyPr>
            <a:normAutofit fontScale="85000" lnSpcReduction="10000"/>
          </a:bodyPr>
          <a:lstStyle/>
          <a:p>
            <a:pPr algn="just">
              <a:buNone/>
            </a:pPr>
            <a:r>
              <a:rPr lang="it-IT" b="1" i="1" dirty="0">
                <a:latin typeface="Times New Roman" pitchFamily="18" charset="0"/>
                <a:cs typeface="Times New Roman" pitchFamily="18" charset="0"/>
              </a:rPr>
              <a:t>Inviti a comparire, richieste e </a:t>
            </a:r>
            <a:r>
              <a:rPr lang="it-IT" b="1" i="1" dirty="0" smtClean="0">
                <a:latin typeface="Times New Roman" pitchFamily="18" charset="0"/>
                <a:cs typeface="Times New Roman" pitchFamily="18" charset="0"/>
              </a:rPr>
              <a:t>questionari</a:t>
            </a:r>
          </a:p>
          <a:p>
            <a:pPr algn="just">
              <a:buNone/>
            </a:pPr>
            <a:endParaRPr lang="it-IT" dirty="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Gli organi preposti all’attività investigativa possono invitare i contribuenti, indicandone il </a:t>
            </a:r>
            <a:r>
              <a:rPr lang="it-IT" dirty="0" smtClean="0">
                <a:latin typeface="Times New Roman" pitchFamily="18" charset="0"/>
                <a:cs typeface="Times New Roman" pitchFamily="18" charset="0"/>
              </a:rPr>
              <a:t>motivo: </a:t>
            </a:r>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a comparire di persona per fornire dati e notizie rilevanti ai fini dell’accertamento nei loro confronti, anche relativamente nei confronti di terzi; </a:t>
            </a:r>
          </a:p>
          <a:p>
            <a:pPr lvl="0" algn="just"/>
            <a:r>
              <a:rPr lang="it-IT" dirty="0">
                <a:latin typeface="Times New Roman" pitchFamily="18" charset="0"/>
                <a:cs typeface="Times New Roman" pitchFamily="18" charset="0"/>
              </a:rPr>
              <a:t>ad esibire o trasmettere atti o documenti (ai soggetti tenuti alla contabilità può essere richiesta l’esibizione dei bilanci o delle scritture contabili).</a:t>
            </a:r>
          </a:p>
          <a:p>
            <a:pPr lvl="0" algn="just"/>
            <a:r>
              <a:rPr lang="it-IT" dirty="0" smtClean="0">
                <a:latin typeface="Times New Roman" pitchFamily="18" charset="0"/>
                <a:cs typeface="Times New Roman" pitchFamily="18" charset="0"/>
              </a:rPr>
              <a:t>Possono inviare </a:t>
            </a:r>
            <a:r>
              <a:rPr lang="it-IT" dirty="0">
                <a:latin typeface="Times New Roman" pitchFamily="18" charset="0"/>
                <a:cs typeface="Times New Roman" pitchFamily="18" charset="0"/>
              </a:rPr>
              <a:t>ai contribuenti questionari relativi a dati e notizie rilevanti ai fini dell’accertamento nei loro confronti.</a:t>
            </a:r>
          </a:p>
          <a:p>
            <a:pPr>
              <a:buNone/>
            </a:pPr>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428596" y="1142984"/>
            <a:ext cx="7858180" cy="714380"/>
          </a:xfrm>
        </p:spPr>
        <p:txBody>
          <a:bodyPr>
            <a:normAutofit fontScale="70000" lnSpcReduction="20000"/>
          </a:bodyPr>
          <a:lstStyle/>
          <a:p>
            <a:pPr algn="ctr">
              <a:buNone/>
            </a:pPr>
            <a:r>
              <a:rPr lang="it-IT" sz="3100" dirty="0" smtClean="0">
                <a:solidFill>
                  <a:schemeClr val="tx2"/>
                </a:solidFill>
                <a:latin typeface="Times New Roman" pitchFamily="18" charset="0"/>
                <a:cs typeface="Times New Roman" pitchFamily="18" charset="0"/>
              </a:rPr>
              <a:t>POTERI ISTRUTTORI</a:t>
            </a:r>
            <a:endParaRPr lang="it-IT" sz="3100" dirty="0" smtClean="0">
              <a:latin typeface="Times New Roman" pitchFamily="18" charset="0"/>
              <a:cs typeface="Times New Roman" pitchFamily="18" charset="0"/>
            </a:endParaRPr>
          </a:p>
          <a:p>
            <a:pPr>
              <a:buNone/>
            </a:pPr>
            <a:endParaRPr lang="it-IT" dirty="0"/>
          </a:p>
        </p:txBody>
      </p:sp>
      <p:sp>
        <p:nvSpPr>
          <p:cNvPr id="4" name="Segnaposto contenuto 3"/>
          <p:cNvSpPr>
            <a:spLocks noGrp="1"/>
          </p:cNvSpPr>
          <p:nvPr>
            <p:ph sz="half" idx="2"/>
          </p:nvPr>
        </p:nvSpPr>
        <p:spPr>
          <a:xfrm>
            <a:off x="500034" y="1714488"/>
            <a:ext cx="8001056" cy="4786346"/>
          </a:xfrm>
        </p:spPr>
        <p:txBody>
          <a:bodyPr>
            <a:normAutofit fontScale="70000" lnSpcReduction="20000"/>
          </a:bodyPr>
          <a:lstStyle/>
          <a:p>
            <a:pPr algn="just">
              <a:buNone/>
            </a:pPr>
            <a:r>
              <a:rPr lang="it-IT" dirty="0" smtClean="0"/>
              <a:t>      </a:t>
            </a:r>
            <a:r>
              <a:rPr lang="it-IT" dirty="0" smtClean="0">
                <a:latin typeface="Times New Roman" pitchFamily="18" charset="0"/>
                <a:cs typeface="Times New Roman" pitchFamily="18" charset="0"/>
              </a:rPr>
              <a:t>L’Amministrazione finanziaria può </a:t>
            </a:r>
            <a:r>
              <a:rPr lang="it-IT" dirty="0">
                <a:latin typeface="Times New Roman" pitchFamily="18" charset="0"/>
                <a:cs typeface="Times New Roman" pitchFamily="18" charset="0"/>
              </a:rPr>
              <a:t>acquisire informazioni già possedute da </a:t>
            </a:r>
            <a:r>
              <a:rPr lang="it-IT" dirty="0" smtClean="0">
                <a:latin typeface="Times New Roman" pitchFamily="18" charset="0"/>
                <a:cs typeface="Times New Roman" pitchFamily="18" charset="0"/>
              </a:rPr>
              <a:t>altre pubbliche </a:t>
            </a:r>
            <a:r>
              <a:rPr lang="it-IT" dirty="0">
                <a:latin typeface="Times New Roman" pitchFamily="18" charset="0"/>
                <a:cs typeface="Times New Roman" pitchFamily="18" charset="0"/>
              </a:rPr>
              <a:t>amministrazioni che riguardino il contribuente. Fare richieste a terzi (pubblici e privati):</a:t>
            </a:r>
          </a:p>
          <a:p>
            <a:pPr lvl="0" algn="just"/>
            <a:r>
              <a:rPr lang="it-IT" dirty="0">
                <a:latin typeface="Times New Roman" pitchFamily="18" charset="0"/>
                <a:cs typeface="Times New Roman" pitchFamily="18" charset="0"/>
              </a:rPr>
              <a:t>dati e notizie relativi alcuni soggetti agli organi e alle amministrazioni dello Stato, agli enti pubblici non economici, alle società di assicurazione; agli enti che effettuano pagamenti e riscossioni per conto terzi o che svolgono attività d’intermediazione finanziaria;</a:t>
            </a:r>
          </a:p>
          <a:p>
            <a:pPr lvl="0" algn="just"/>
            <a:r>
              <a:rPr lang="it-IT" dirty="0">
                <a:latin typeface="Times New Roman" pitchFamily="18" charset="0"/>
                <a:cs typeface="Times New Roman" pitchFamily="18" charset="0"/>
              </a:rPr>
              <a:t>copia di atti depositati a notai, ai procuratori del registro, ai conservatori dei registri immobiliari.</a:t>
            </a:r>
          </a:p>
          <a:p>
            <a:pPr algn="just">
              <a:buNone/>
            </a:pPr>
            <a:r>
              <a:rPr lang="it-IT" dirty="0" smtClean="0">
                <a:latin typeface="Times New Roman" pitchFamily="18" charset="0"/>
                <a:cs typeface="Times New Roman" pitchFamily="18" charset="0"/>
              </a:rPr>
              <a:t>      Ad </a:t>
            </a:r>
            <a:r>
              <a:rPr lang="it-IT" dirty="0">
                <a:latin typeface="Times New Roman" pitchFamily="18" charset="0"/>
                <a:cs typeface="Times New Roman" pitchFamily="18" charset="0"/>
              </a:rPr>
              <a:t>ogni altro soggetto è possibile chiedere atti e documenti fiscalmente rilevanti concernenti specifici rapporti intrattenuti con il contribuente (art. 32 </a:t>
            </a:r>
            <a:r>
              <a:rPr lang="it-IT" dirty="0" err="1">
                <a:latin typeface="Times New Roman" pitchFamily="18" charset="0"/>
                <a:cs typeface="Times New Roman" pitchFamily="18" charset="0"/>
              </a:rPr>
              <a:t>Dpr</a:t>
            </a: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n.600/1973</a:t>
            </a:r>
            <a:r>
              <a:rPr lang="it-IT" dirty="0">
                <a:latin typeface="Times New Roman" pitchFamily="18" charset="0"/>
                <a:cs typeface="Times New Roman" pitchFamily="18" charset="0"/>
              </a:rPr>
              <a:t>). </a:t>
            </a: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Le </a:t>
            </a:r>
            <a:r>
              <a:rPr lang="it-IT" dirty="0">
                <a:latin typeface="Times New Roman" pitchFamily="18" charset="0"/>
                <a:cs typeface="Times New Roman" pitchFamily="18" charset="0"/>
              </a:rPr>
              <a:t>convenzioni internazionali contro le doppie imposizioni hanno da sempre previsto la collaborazione amministrativa- tributaria tra le Autorità fiscali dei diversi Paesi contraenti, si al fine di applicare le disposizioni della convenzione, sia per l’applicazione delle imposte di ciascuno Stato.  </a:t>
            </a:r>
          </a:p>
          <a:p>
            <a:pPr algn="just">
              <a:buNone/>
            </a:pPr>
            <a:endParaRPr lang="it-IT" dirty="0">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428596" y="1142985"/>
            <a:ext cx="7858180" cy="785818"/>
          </a:xfrm>
        </p:spPr>
        <p:txBody>
          <a:bodyPr>
            <a:normAutofit/>
          </a:bodyPr>
          <a:lstStyle/>
          <a:p>
            <a:pPr algn="ctr">
              <a:buNone/>
            </a:pPr>
            <a:r>
              <a:rPr lang="it-IT" sz="2200" dirty="0" smtClean="0">
                <a:solidFill>
                  <a:schemeClr val="tx2"/>
                </a:solidFill>
                <a:latin typeface="Times New Roman" pitchFamily="18" charset="0"/>
                <a:cs typeface="Times New Roman" pitchFamily="18" charset="0"/>
              </a:rPr>
              <a:t>POTERI ISTRUTTORI</a:t>
            </a:r>
            <a:endParaRPr lang="it-IT" sz="2200" dirty="0" smtClean="0">
              <a:latin typeface="Times New Roman" pitchFamily="18" charset="0"/>
              <a:cs typeface="Times New Roman" pitchFamily="18" charset="0"/>
            </a:endParaRPr>
          </a:p>
          <a:p>
            <a:endParaRPr lang="it-IT" dirty="0"/>
          </a:p>
        </p:txBody>
      </p:sp>
      <p:sp>
        <p:nvSpPr>
          <p:cNvPr id="4" name="Segnaposto contenuto 3"/>
          <p:cNvSpPr>
            <a:spLocks noGrp="1"/>
          </p:cNvSpPr>
          <p:nvPr>
            <p:ph sz="half" idx="2"/>
          </p:nvPr>
        </p:nvSpPr>
        <p:spPr>
          <a:xfrm>
            <a:off x="428596" y="1571612"/>
            <a:ext cx="8143932" cy="4554551"/>
          </a:xfrm>
        </p:spPr>
        <p:txBody>
          <a:bodyPr>
            <a:normAutofit/>
          </a:bodyPr>
          <a:lstStyle/>
          <a:p>
            <a:pPr algn="just">
              <a:buNone/>
            </a:pPr>
            <a:r>
              <a:rPr lang="it-IT" sz="2400" b="1" i="1" dirty="0" smtClean="0">
                <a:latin typeface="Times New Roman" pitchFamily="18" charset="0"/>
                <a:cs typeface="Times New Roman" pitchFamily="18" charset="0"/>
              </a:rPr>
              <a:t>    Accessi</a:t>
            </a:r>
            <a:r>
              <a:rPr lang="it-IT" sz="2400" b="1" i="1" dirty="0">
                <a:latin typeface="Times New Roman" pitchFamily="18" charset="0"/>
                <a:cs typeface="Times New Roman" pitchFamily="18" charset="0"/>
              </a:rPr>
              <a:t>, ispezioni e verifiche (attività istruttorie a carattere intrusivo</a:t>
            </a:r>
            <a:r>
              <a:rPr lang="it-IT" sz="2400" b="1" i="1" dirty="0" smtClean="0">
                <a:latin typeface="Times New Roman" pitchFamily="18" charset="0"/>
                <a:cs typeface="Times New Roman" pitchFamily="18" charset="0"/>
              </a:rPr>
              <a:t>)</a:t>
            </a:r>
          </a:p>
          <a:p>
            <a:pPr algn="just">
              <a:buNone/>
            </a:pPr>
            <a:endParaRPr lang="it-IT" sz="2400" dirty="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La </a:t>
            </a:r>
            <a:r>
              <a:rPr lang="it-IT" sz="2400" dirty="0">
                <a:latin typeface="Times New Roman" pitchFamily="18" charset="0"/>
                <a:cs typeface="Times New Roman" pitchFamily="18" charset="0"/>
              </a:rPr>
              <a:t>principale forma di controllo dei contribuenti è la verifica fiscale- fattispecie a formazione progressiva- che consiste in una serie di operazioni che hanno inizio con </a:t>
            </a:r>
            <a:r>
              <a:rPr lang="it-IT" sz="2400" dirty="0">
                <a:solidFill>
                  <a:schemeClr val="tx2"/>
                </a:solidFill>
                <a:latin typeface="Times New Roman" pitchFamily="18" charset="0"/>
                <a:cs typeface="Times New Roman" pitchFamily="18" charset="0"/>
              </a:rPr>
              <a:t>l’accesso</a:t>
            </a:r>
            <a:r>
              <a:rPr lang="it-IT" sz="2400" dirty="0">
                <a:latin typeface="Times New Roman" pitchFamily="18" charset="0"/>
                <a:cs typeface="Times New Roman" pitchFamily="18" charset="0"/>
              </a:rPr>
              <a:t> in un luogo, (domicilio o luogo dove si svolge l’attività commerciale, agricola e artistica e professionale del contribuente) seguito da </a:t>
            </a:r>
            <a:r>
              <a:rPr lang="it-IT" sz="2400" dirty="0">
                <a:solidFill>
                  <a:schemeClr val="tx2"/>
                </a:solidFill>
                <a:latin typeface="Times New Roman" pitchFamily="18" charset="0"/>
                <a:cs typeface="Times New Roman" pitchFamily="18" charset="0"/>
              </a:rPr>
              <a:t>ispezioni documentali</a:t>
            </a:r>
            <a:r>
              <a:rPr lang="it-IT" sz="2400" dirty="0">
                <a:latin typeface="Times New Roman" pitchFamily="18" charset="0"/>
                <a:cs typeface="Times New Roman" pitchFamily="18" charset="0"/>
              </a:rPr>
              <a:t> e da altri </a:t>
            </a:r>
            <a:r>
              <a:rPr lang="it-IT" sz="2400" dirty="0">
                <a:solidFill>
                  <a:schemeClr val="tx2"/>
                </a:solidFill>
                <a:latin typeface="Times New Roman" pitchFamily="18" charset="0"/>
                <a:cs typeface="Times New Roman" pitchFamily="18" charset="0"/>
              </a:rPr>
              <a:t>controlli (verificazioni) </a:t>
            </a:r>
            <a:r>
              <a:rPr lang="it-IT" sz="2400" dirty="0">
                <a:latin typeface="Times New Roman" pitchFamily="18" charset="0"/>
                <a:cs typeface="Times New Roman" pitchFamily="18" charset="0"/>
              </a:rPr>
              <a:t>e si concludono con la redazione del </a:t>
            </a:r>
            <a:r>
              <a:rPr lang="it-IT" sz="2400" dirty="0">
                <a:solidFill>
                  <a:schemeClr val="tx2"/>
                </a:solidFill>
                <a:latin typeface="Times New Roman" pitchFamily="18" charset="0"/>
                <a:cs typeface="Times New Roman" pitchFamily="18" charset="0"/>
              </a:rPr>
              <a:t>processo verbale di constatazione</a:t>
            </a:r>
            <a:r>
              <a:rPr lang="it-IT" sz="2400" dirty="0">
                <a:latin typeface="Times New Roman" pitchFamily="18" charset="0"/>
                <a:cs typeface="Times New Roman" pitchFamily="18" charset="0"/>
              </a:rPr>
              <a:t>.</a:t>
            </a:r>
          </a:p>
          <a:p>
            <a:pPr>
              <a:buNone/>
            </a:pPr>
            <a:endParaRPr lang="it-IT"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714348" y="1142984"/>
            <a:ext cx="7572428" cy="971544"/>
          </a:xfrm>
        </p:spPr>
        <p:txBody>
          <a:bodyPr>
            <a:normAutofit fontScale="92500" lnSpcReduction="10000"/>
          </a:bodyPr>
          <a:lstStyle/>
          <a:p>
            <a:pPr algn="ctr">
              <a:buNone/>
            </a:pPr>
            <a:r>
              <a:rPr lang="it-IT" sz="2200" dirty="0" smtClean="0">
                <a:solidFill>
                  <a:schemeClr val="tx2"/>
                </a:solidFill>
                <a:latin typeface="Times New Roman" pitchFamily="18" charset="0"/>
                <a:cs typeface="Times New Roman" pitchFamily="18" charset="0"/>
              </a:rPr>
              <a:t>POTERI ISTRUTTORI</a:t>
            </a:r>
            <a:endParaRPr lang="it-IT" sz="2200" dirty="0" smtClean="0">
              <a:latin typeface="Times New Roman" pitchFamily="18" charset="0"/>
              <a:cs typeface="Times New Roman" pitchFamily="18" charset="0"/>
            </a:endParaRPr>
          </a:p>
          <a:p>
            <a:endParaRPr lang="it-IT" dirty="0"/>
          </a:p>
        </p:txBody>
      </p:sp>
      <p:sp>
        <p:nvSpPr>
          <p:cNvPr id="4" name="Segnaposto contenuto 3"/>
          <p:cNvSpPr>
            <a:spLocks noGrp="1"/>
          </p:cNvSpPr>
          <p:nvPr>
            <p:ph sz="half" idx="2"/>
          </p:nvPr>
        </p:nvSpPr>
        <p:spPr>
          <a:xfrm>
            <a:off x="571472" y="1643050"/>
            <a:ext cx="7858180" cy="4857784"/>
          </a:xfrm>
        </p:spPr>
        <p:txBody>
          <a:bodyPr>
            <a:normAutofit fontScale="92500" lnSpcReduction="10000"/>
          </a:bodyPr>
          <a:lstStyle/>
          <a:p>
            <a:pPr algn="just"/>
            <a:r>
              <a:rPr lang="it-IT" i="1" dirty="0">
                <a:solidFill>
                  <a:schemeClr val="accent1">
                    <a:lumMod val="75000"/>
                  </a:schemeClr>
                </a:solidFill>
                <a:latin typeface="Times New Roman" pitchFamily="18" charset="0"/>
                <a:cs typeface="Times New Roman" pitchFamily="18" charset="0"/>
              </a:rPr>
              <a:t>Accesso</a:t>
            </a:r>
            <a:r>
              <a:rPr lang="it-IT" dirty="0">
                <a:solidFill>
                  <a:schemeClr val="accent1">
                    <a:lumMod val="75000"/>
                  </a:schemeClr>
                </a:solidFill>
                <a:latin typeface="Times New Roman" pitchFamily="18" charset="0"/>
                <a:cs typeface="Times New Roman" pitchFamily="18" charset="0"/>
              </a:rPr>
              <a:t>:</a:t>
            </a:r>
            <a:r>
              <a:rPr lang="it-IT" dirty="0">
                <a:latin typeface="Times New Roman" pitchFamily="18" charset="0"/>
                <a:cs typeface="Times New Roman" pitchFamily="18" charset="0"/>
              </a:rPr>
              <a:t> l’ingresso e la permanenza dei verificatori in un determinato luogo anche contro la volontà dell’avente diritto. Il potere di accesso è sempre funzionale alla verifica e al controllo di determinati dati. </a:t>
            </a:r>
          </a:p>
          <a:p>
            <a:pPr algn="just"/>
            <a:r>
              <a:rPr lang="it-IT" i="1" dirty="0">
                <a:solidFill>
                  <a:schemeClr val="accent1">
                    <a:lumMod val="75000"/>
                  </a:schemeClr>
                </a:solidFill>
                <a:latin typeface="Times New Roman" pitchFamily="18" charset="0"/>
                <a:cs typeface="Times New Roman" pitchFamily="18" charset="0"/>
              </a:rPr>
              <a:t>Ispezione</a:t>
            </a:r>
            <a:r>
              <a:rPr lang="it-IT" dirty="0">
                <a:latin typeface="Times New Roman" pitchFamily="18" charset="0"/>
                <a:cs typeface="Times New Roman" pitchFamily="18" charset="0"/>
              </a:rPr>
              <a:t>: l’esame documentale contabile di un soggetto che può estendersi a tutti i libri, registri, documenti che si trovano nel locale, compresi quelli la cui tenuta non è obbligatoria.</a:t>
            </a:r>
          </a:p>
          <a:p>
            <a:pPr algn="just"/>
            <a:r>
              <a:rPr lang="it-IT" i="1" dirty="0">
                <a:solidFill>
                  <a:schemeClr val="accent1">
                    <a:lumMod val="75000"/>
                  </a:schemeClr>
                </a:solidFill>
                <a:latin typeface="Times New Roman" pitchFamily="18" charset="0"/>
                <a:cs typeface="Times New Roman" pitchFamily="18" charset="0"/>
              </a:rPr>
              <a:t>Verifica contabile o Verificazioni</a:t>
            </a:r>
            <a:r>
              <a:rPr lang="it-IT" dirty="0">
                <a:latin typeface="Times New Roman" pitchFamily="18" charset="0"/>
                <a:cs typeface="Times New Roman" pitchFamily="18" charset="0"/>
              </a:rPr>
              <a:t>: controllo del personale, agli impianti, alla merce al fine di effettuare un riscontro sulla correttezza della contabilità</a:t>
            </a:r>
            <a:r>
              <a:rPr lang="it-IT" dirty="0" smtClean="0">
                <a:latin typeface="Times New Roman" pitchFamily="18" charset="0"/>
                <a:cs typeface="Times New Roman" pitchFamily="18" charset="0"/>
              </a:rPr>
              <a:t>.</a:t>
            </a:r>
          </a:p>
          <a:p>
            <a:pPr algn="just">
              <a:buNone/>
            </a:pPr>
            <a:endParaRPr lang="it-IT" dirty="0" smtClean="0">
              <a:latin typeface="Times New Roman" pitchFamily="18" charset="0"/>
              <a:cs typeface="Times New Roman" pitchFamily="18" charset="0"/>
            </a:endParaRPr>
          </a:p>
          <a:p>
            <a:pPr>
              <a:buNone/>
            </a:pPr>
            <a:endParaRPr lang="it-IT"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457200" y="1285861"/>
            <a:ext cx="7829576" cy="500066"/>
          </a:xfrm>
        </p:spPr>
        <p:txBody>
          <a:bodyPr>
            <a:normAutofit fontScale="92500"/>
          </a:bodyPr>
          <a:lstStyle/>
          <a:p>
            <a:pPr algn="ctr">
              <a:buNone/>
            </a:pPr>
            <a:r>
              <a:rPr lang="it-IT" sz="2400" dirty="0" smtClean="0">
                <a:solidFill>
                  <a:schemeClr val="tx2"/>
                </a:solidFill>
                <a:latin typeface="Times New Roman" pitchFamily="18" charset="0"/>
                <a:cs typeface="Times New Roman" pitchFamily="18" charset="0"/>
              </a:rPr>
              <a:t>POTERI ISTRUTTORI</a:t>
            </a:r>
            <a:endParaRPr lang="it-IT" sz="2400" dirty="0" smtClean="0">
              <a:latin typeface="Times New Roman" pitchFamily="18" charset="0"/>
              <a:cs typeface="Times New Roman" pitchFamily="18" charset="0"/>
            </a:endParaRPr>
          </a:p>
          <a:p>
            <a:pPr algn="ctr"/>
            <a:endParaRPr lang="it-IT" dirty="0"/>
          </a:p>
        </p:txBody>
      </p:sp>
      <p:sp>
        <p:nvSpPr>
          <p:cNvPr id="4" name="Segnaposto contenuto 3"/>
          <p:cNvSpPr>
            <a:spLocks noGrp="1"/>
          </p:cNvSpPr>
          <p:nvPr>
            <p:ph sz="half" idx="2"/>
          </p:nvPr>
        </p:nvSpPr>
        <p:spPr>
          <a:xfrm>
            <a:off x="500034" y="2071678"/>
            <a:ext cx="8072494" cy="3840171"/>
          </a:xfrm>
        </p:spPr>
        <p:txBody>
          <a:bodyPr>
            <a:normAutofit fontScale="92500"/>
          </a:bodyPr>
          <a:lstStyle/>
          <a:p>
            <a:pPr algn="just">
              <a:buNone/>
            </a:pPr>
            <a:r>
              <a:rPr lang="it-IT" dirty="0" smtClean="0">
                <a:latin typeface="Times New Roman" pitchFamily="18" charset="0"/>
                <a:cs typeface="Times New Roman" pitchFamily="18" charset="0"/>
              </a:rPr>
              <a:t>    Le attività </a:t>
            </a:r>
            <a:r>
              <a:rPr lang="it-IT" dirty="0">
                <a:latin typeface="Times New Roman" pitchFamily="18" charset="0"/>
                <a:cs typeface="Times New Roman" pitchFamily="18" charset="0"/>
              </a:rPr>
              <a:t>compiute durante la verifica, nonché le richieste fatte al contribuente e le risposte ricevute sono cronologicamente e analiticamente descritte nel </a:t>
            </a:r>
            <a:r>
              <a:rPr lang="it-IT" dirty="0">
                <a:solidFill>
                  <a:schemeClr val="tx2"/>
                </a:solidFill>
                <a:latin typeface="Times New Roman" pitchFamily="18" charset="0"/>
                <a:cs typeface="Times New Roman" pitchFamily="18" charset="0"/>
              </a:rPr>
              <a:t>processo verbale di verifica</a:t>
            </a:r>
            <a:r>
              <a:rPr lang="it-IT" dirty="0">
                <a:latin typeface="Times New Roman" pitchFamily="18" charset="0"/>
                <a:cs typeface="Times New Roman" pitchFamily="18" charset="0"/>
              </a:rPr>
              <a:t>, redatto giornalmente; al termine di tutte le operazioni viene redatto il </a:t>
            </a:r>
            <a:r>
              <a:rPr lang="it-IT" u="sng" dirty="0">
                <a:solidFill>
                  <a:schemeClr val="tx2"/>
                </a:solidFill>
                <a:latin typeface="Times New Roman" pitchFamily="18" charset="0"/>
                <a:cs typeface="Times New Roman" pitchFamily="18" charset="0"/>
              </a:rPr>
              <a:t>processo verbale di constatazione</a:t>
            </a:r>
            <a:r>
              <a:rPr lang="it-IT" dirty="0">
                <a:latin typeface="Times New Roman" pitchFamily="18" charset="0"/>
                <a:cs typeface="Times New Roman" pitchFamily="18" charset="0"/>
              </a:rPr>
              <a:t> nel quale vengono sintetizzati i risultati emersi durante l’attività istruttoria e le violazioni riscontrate. Entrambi i verbali devono essere sottoscritti dal contribuente il quale ha diritto di averne copia. </a:t>
            </a:r>
          </a:p>
          <a:p>
            <a:pPr>
              <a:buNone/>
            </a:pPr>
            <a:endParaRPr lang="it-IT"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928662" y="1071546"/>
            <a:ext cx="7429552" cy="714380"/>
          </a:xfrm>
        </p:spPr>
        <p:txBody>
          <a:bodyPr>
            <a:normAutofit lnSpcReduction="10000"/>
          </a:bodyPr>
          <a:lstStyle/>
          <a:p>
            <a:pPr algn="ctr">
              <a:buNone/>
            </a:pPr>
            <a:r>
              <a:rPr lang="it-IT" sz="4300" dirty="0" smtClean="0">
                <a:solidFill>
                  <a:schemeClr val="tx2"/>
                </a:solidFill>
                <a:latin typeface="Times New Roman" pitchFamily="18" charset="0"/>
                <a:cs typeface="Times New Roman" pitchFamily="18" charset="0"/>
              </a:rPr>
              <a:t>POTERI ISTRUTTORI</a:t>
            </a:r>
            <a:endParaRPr lang="it-IT" sz="4300" dirty="0" smtClean="0">
              <a:latin typeface="Times New Roman" pitchFamily="18" charset="0"/>
              <a:cs typeface="Times New Roman" pitchFamily="18" charset="0"/>
            </a:endParaRPr>
          </a:p>
          <a:p>
            <a:endParaRPr lang="it-IT" dirty="0"/>
          </a:p>
        </p:txBody>
      </p:sp>
      <p:sp>
        <p:nvSpPr>
          <p:cNvPr id="4" name="Segnaposto contenuto 3"/>
          <p:cNvSpPr>
            <a:spLocks noGrp="1"/>
          </p:cNvSpPr>
          <p:nvPr>
            <p:ph sz="half" idx="2"/>
          </p:nvPr>
        </p:nvSpPr>
        <p:spPr>
          <a:xfrm>
            <a:off x="285720" y="1643050"/>
            <a:ext cx="8358246" cy="4714908"/>
          </a:xfrm>
        </p:spPr>
        <p:txBody>
          <a:bodyPr>
            <a:noAutofit/>
          </a:bodyPr>
          <a:lstStyle/>
          <a:p>
            <a:pPr algn="just">
              <a:buNone/>
            </a:pPr>
            <a:r>
              <a:rPr lang="it-IT" sz="2000" dirty="0" smtClean="0">
                <a:latin typeface="Times New Roman" pitchFamily="18" charset="0"/>
                <a:cs typeface="Times New Roman" pitchFamily="18" charset="0"/>
              </a:rPr>
              <a:t>    </a:t>
            </a:r>
            <a:r>
              <a:rPr lang="it-IT" sz="2000" u="sng" dirty="0" smtClean="0">
                <a:solidFill>
                  <a:srgbClr val="C00000"/>
                </a:solidFill>
                <a:latin typeface="Times New Roman" pitchFamily="18" charset="0"/>
                <a:cs typeface="Times New Roman" pitchFamily="18" charset="0"/>
              </a:rPr>
              <a:t>L’accesso deve essere autorizzato. </a:t>
            </a:r>
          </a:p>
          <a:p>
            <a:pPr algn="just">
              <a:buNone/>
            </a:pPr>
            <a:r>
              <a:rPr lang="it-IT" sz="1600" dirty="0" smtClean="0">
                <a:latin typeface="Times New Roman" pitchFamily="18" charset="0"/>
                <a:cs typeface="Times New Roman" pitchFamily="18" charset="0"/>
              </a:rPr>
              <a:t>  </a:t>
            </a:r>
          </a:p>
          <a:p>
            <a:pPr algn="just"/>
            <a:r>
              <a:rPr lang="it-IT" sz="1600" dirty="0">
                <a:latin typeface="Times New Roman" pitchFamily="18" charset="0"/>
                <a:cs typeface="Times New Roman" pitchFamily="18" charset="0"/>
              </a:rPr>
              <a:t>Per accedere ai locali destinati all’esercizio di attività economiche (commerciali, agricole, artistiche e professionali) si richiede un’apposita autorizzazione del capo dell’Ufficio o del Comandante di zona con provvedimento che ne indichi lo scopo. L’autorizzazione deve essere esibita al soggetto sottoposto a verifica. </a:t>
            </a:r>
          </a:p>
          <a:p>
            <a:pPr algn="just"/>
            <a:r>
              <a:rPr lang="it-IT" sz="1600" dirty="0">
                <a:latin typeface="Times New Roman" pitchFamily="18" charset="0"/>
                <a:cs typeface="Times New Roman" pitchFamily="18" charset="0"/>
              </a:rPr>
              <a:t>Nel caso di accesso nei locali destinati all’esercizio di arti e professioni è richiesta la presenza del titolare dello studio (o di un suo delegato), e al fine di tutelare il segreto professionale è necessaria l’autorizzazione del Procuratore della Repubblica «</a:t>
            </a:r>
            <a:r>
              <a:rPr lang="it-IT" sz="1600" i="1" dirty="0">
                <a:latin typeface="Times New Roman" pitchFamily="18" charset="0"/>
                <a:cs typeface="Times New Roman" pitchFamily="18" charset="0"/>
              </a:rPr>
              <a:t>per l’esame di documenti e la richiesta di notizie relativamente ai quali è eccepito il segreto professionale</a:t>
            </a:r>
            <a:r>
              <a:rPr lang="it-IT" sz="1600" dirty="0">
                <a:latin typeface="Times New Roman" pitchFamily="18" charset="0"/>
                <a:cs typeface="Times New Roman" pitchFamily="18" charset="0"/>
              </a:rPr>
              <a:t>». </a:t>
            </a:r>
          </a:p>
          <a:p>
            <a:pPr algn="just"/>
            <a:r>
              <a:rPr lang="it-IT" sz="1600" dirty="0">
                <a:latin typeface="Times New Roman" pitchFamily="18" charset="0"/>
                <a:cs typeface="Times New Roman" pitchFamily="18" charset="0"/>
              </a:rPr>
              <a:t>L’accesso nell’abitazione richiede oltre all’autorizzazione del capo dell’ufficio dell’Agenzia delle entrate o del Comandante di zona della Guardia di finanza anche l’autorizzazione del Procuratore della Repubblica e può essere concessa con atto motivato solo in presenza di </a:t>
            </a:r>
            <a:r>
              <a:rPr lang="it-IT" sz="1600" i="1" dirty="0">
                <a:latin typeface="Times New Roman" pitchFamily="18" charset="0"/>
                <a:cs typeface="Times New Roman" pitchFamily="18" charset="0"/>
              </a:rPr>
              <a:t>gravi indizi di violazione delle norme fiscali</a:t>
            </a:r>
            <a:r>
              <a:rPr lang="it-IT" sz="1600" dirty="0">
                <a:latin typeface="Times New Roman" pitchFamily="18" charset="0"/>
                <a:cs typeface="Times New Roman" pitchFamily="18" charset="0"/>
              </a:rPr>
              <a:t> e allo scopo di reperire libri, registri, documenti e altre prove delle violazioni. È necessaria l’autorizzazione del Procuratore della Repubblica anche per procedere a perquisizioni personali, per l’apertura coattiva di plichi sigillati, borse, casseforti, mobili, ripostigli e simili. </a:t>
            </a:r>
          </a:p>
          <a:p>
            <a:pPr>
              <a:buNone/>
            </a:pPr>
            <a:endParaRPr lang="it-IT"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457200" y="1285860"/>
            <a:ext cx="8043890" cy="4840303"/>
          </a:xfrm>
        </p:spPr>
        <p:txBody>
          <a:bodyPr>
            <a:normAutofit fontScale="40000" lnSpcReduction="20000"/>
          </a:bodyPr>
          <a:lstStyle/>
          <a:p>
            <a:pPr algn="just">
              <a:buNone/>
            </a:pPr>
            <a:r>
              <a:rPr lang="it-IT" sz="4500" dirty="0" smtClean="0">
                <a:latin typeface="Times New Roman" pitchFamily="18" charset="0"/>
                <a:cs typeface="Times New Roman" pitchFamily="18" charset="0"/>
              </a:rPr>
              <a:t> </a:t>
            </a:r>
            <a:r>
              <a:rPr lang="it-IT" sz="4500" b="1" i="1" dirty="0" smtClean="0">
                <a:solidFill>
                  <a:schemeClr val="tx2"/>
                </a:solidFill>
                <a:latin typeface="Times New Roman" pitchFamily="18" charset="0"/>
                <a:cs typeface="Times New Roman" pitchFamily="18" charset="0"/>
              </a:rPr>
              <a:t>Processo verbale di constatazione</a:t>
            </a:r>
          </a:p>
          <a:p>
            <a:pPr algn="just">
              <a:buNone/>
            </a:pPr>
            <a:endParaRPr lang="it-IT" sz="4500" b="1" i="1" dirty="0" smtClean="0">
              <a:solidFill>
                <a:schemeClr val="tx2"/>
              </a:solidFill>
              <a:latin typeface="Times New Roman" pitchFamily="18" charset="0"/>
              <a:cs typeface="Times New Roman" pitchFamily="18" charset="0"/>
            </a:endParaRPr>
          </a:p>
          <a:p>
            <a:pPr algn="just">
              <a:buNone/>
            </a:pPr>
            <a:r>
              <a:rPr lang="it-IT" sz="4500" dirty="0" smtClean="0">
                <a:latin typeface="Times New Roman" pitchFamily="18" charset="0"/>
                <a:cs typeface="Times New Roman" pitchFamily="18" charset="0"/>
              </a:rPr>
              <a:t>       Al termine delle operazioni di verifica gli organi preposti a tale attività, l’Amministrazione finanziaria e la Polizia tributaria, redigono un documento di sintesi dei controlli, dei rilievi mossi nei confronti del contribuente nonché delle dichiarazioni di quest’ultimo. </a:t>
            </a:r>
          </a:p>
          <a:p>
            <a:pPr algn="just">
              <a:buNone/>
            </a:pPr>
            <a:endParaRPr lang="it-IT" sz="4500" dirty="0" smtClean="0">
              <a:latin typeface="Times New Roman" pitchFamily="18" charset="0"/>
              <a:cs typeface="Times New Roman" pitchFamily="18" charset="0"/>
            </a:endParaRPr>
          </a:p>
          <a:p>
            <a:pPr algn="just">
              <a:buNone/>
            </a:pPr>
            <a:r>
              <a:rPr lang="it-IT" sz="4500" dirty="0" smtClean="0">
                <a:latin typeface="Times New Roman" pitchFamily="18" charset="0"/>
                <a:cs typeface="Times New Roman" pitchFamily="18" charset="0"/>
              </a:rPr>
              <a:t>       Redigere il </a:t>
            </a:r>
            <a:r>
              <a:rPr lang="it-IT" sz="4500" dirty="0" err="1" smtClean="0">
                <a:latin typeface="Times New Roman" pitchFamily="18" charset="0"/>
                <a:cs typeface="Times New Roman" pitchFamily="18" charset="0"/>
              </a:rPr>
              <a:t>pvc</a:t>
            </a:r>
            <a:r>
              <a:rPr lang="it-IT" sz="4500" dirty="0" smtClean="0">
                <a:latin typeface="Times New Roman" pitchFamily="18" charset="0"/>
                <a:cs typeface="Times New Roman" pitchFamily="18" charset="0"/>
              </a:rPr>
              <a:t> e darne copia al contribuente è un obbligo dei verificatori affinché il contribuente possa presentare «</a:t>
            </a:r>
            <a:r>
              <a:rPr lang="it-IT" sz="4500" i="1" dirty="0" smtClean="0">
                <a:latin typeface="Times New Roman" pitchFamily="18" charset="0"/>
                <a:cs typeface="Times New Roman" pitchFamily="18" charset="0"/>
              </a:rPr>
              <a:t>osservazioni e richieste</a:t>
            </a:r>
            <a:r>
              <a:rPr lang="it-IT" sz="4500" dirty="0" smtClean="0">
                <a:latin typeface="Times New Roman" pitchFamily="18" charset="0"/>
                <a:cs typeface="Times New Roman" pitchFamily="18" charset="0"/>
              </a:rPr>
              <a:t>» e definire il rapporto d’imposta mediante </a:t>
            </a:r>
            <a:r>
              <a:rPr lang="it-IT" sz="4500" u="sng" dirty="0" smtClean="0">
                <a:solidFill>
                  <a:srgbClr val="C00000"/>
                </a:solidFill>
                <a:latin typeface="Times New Roman" pitchFamily="18" charset="0"/>
                <a:cs typeface="Times New Roman" pitchFamily="18" charset="0"/>
              </a:rPr>
              <a:t>ravvedimento operoso</a:t>
            </a:r>
            <a:r>
              <a:rPr lang="it-IT" sz="4500" dirty="0" smtClean="0">
                <a:solidFill>
                  <a:srgbClr val="C00000"/>
                </a:solidFill>
                <a:latin typeface="Times New Roman" pitchFamily="18" charset="0"/>
                <a:cs typeface="Times New Roman" pitchFamily="18" charset="0"/>
              </a:rPr>
              <a:t> </a:t>
            </a:r>
            <a:r>
              <a:rPr lang="it-IT" sz="4500" dirty="0" smtClean="0">
                <a:latin typeface="Times New Roman" pitchFamily="18" charset="0"/>
                <a:cs typeface="Times New Roman" pitchFamily="18" charset="0"/>
              </a:rPr>
              <a:t>del </a:t>
            </a:r>
            <a:r>
              <a:rPr lang="it-IT" sz="4500" dirty="0" err="1" smtClean="0">
                <a:latin typeface="Times New Roman" pitchFamily="18" charset="0"/>
                <a:cs typeface="Times New Roman" pitchFamily="18" charset="0"/>
              </a:rPr>
              <a:t>D.lgs</a:t>
            </a:r>
            <a:r>
              <a:rPr lang="it-IT" sz="4500" dirty="0" smtClean="0">
                <a:latin typeface="Times New Roman" pitchFamily="18" charset="0"/>
                <a:cs typeface="Times New Roman" pitchFamily="18" charset="0"/>
              </a:rPr>
              <a:t> n. 472/1997 (si può decidere quali contestazioni regolarizzare e quali no), istituto che consente di regolarizzare le violazioni ed omissioni tributarie. Il Ravvedimento operoso è un istituto di definizione del procedimento tributario di controllo, rientra tra gli istituti deflattivo del contenzioso di tipo «automatico». </a:t>
            </a:r>
          </a:p>
          <a:p>
            <a:pPr algn="just">
              <a:buNone/>
            </a:pPr>
            <a:endParaRPr lang="it-IT" sz="4500" dirty="0" smtClean="0">
              <a:latin typeface="Times New Roman" pitchFamily="18" charset="0"/>
              <a:cs typeface="Times New Roman" pitchFamily="18" charset="0"/>
            </a:endParaRPr>
          </a:p>
          <a:p>
            <a:pPr algn="just">
              <a:buNone/>
            </a:pPr>
            <a:r>
              <a:rPr lang="it-IT" sz="4500" dirty="0" smtClean="0">
                <a:latin typeface="Times New Roman" pitchFamily="18" charset="0"/>
                <a:cs typeface="Times New Roman" pitchFamily="18" charset="0"/>
              </a:rPr>
              <a:t>       Il contribuente può estinguere l’illecito e rimediare alla violazione commessa pagando le imposte, o la differenza, e contestualmente una sanzione ridotta.</a:t>
            </a:r>
          </a:p>
          <a:p>
            <a:pPr algn="just">
              <a:buNone/>
            </a:pPr>
            <a:endParaRPr lang="it-IT" sz="4500" dirty="0" smtClean="0">
              <a:latin typeface="Times New Roman" pitchFamily="18" charset="0"/>
              <a:cs typeface="Times New Roman" pitchFamily="18" charset="0"/>
            </a:endParaRPr>
          </a:p>
          <a:p>
            <a:pPr algn="just">
              <a:buNone/>
            </a:pPr>
            <a:r>
              <a:rPr lang="it-IT" sz="4500" dirty="0" smtClean="0">
                <a:latin typeface="Times New Roman" pitchFamily="18" charset="0"/>
                <a:cs typeface="Times New Roman" pitchFamily="18" charset="0"/>
              </a:rPr>
              <a:t>     </a:t>
            </a:r>
          </a:p>
          <a:p>
            <a:pPr algn="just">
              <a:buNone/>
            </a:pPr>
            <a:endParaRPr lang="it-IT" dirty="0" smtClean="0">
              <a:latin typeface="Times New Roman" pitchFamily="18" charset="0"/>
              <a:cs typeface="Times New Roman" pitchFamily="18" charset="0"/>
            </a:endParaRPr>
          </a:p>
          <a:p>
            <a:endParaRPr lang="it-IT"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5" name="Segnaposto contenuto 4"/>
          <p:cNvSpPr>
            <a:spLocks noGrp="1"/>
          </p:cNvSpPr>
          <p:nvPr>
            <p:ph idx="1"/>
          </p:nvPr>
        </p:nvSpPr>
        <p:spPr>
          <a:xfrm>
            <a:off x="214282" y="1285860"/>
            <a:ext cx="8715436" cy="5572140"/>
          </a:xfrm>
        </p:spPr>
        <p:txBody>
          <a:bodyPr>
            <a:noAutofit/>
          </a:bodyPr>
          <a:lstStyle/>
          <a:p>
            <a:pPr>
              <a:buNone/>
            </a:pPr>
            <a:r>
              <a:rPr lang="it-IT" sz="1800" b="1" i="1" dirty="0">
                <a:solidFill>
                  <a:schemeClr val="tx2"/>
                </a:solidFill>
                <a:latin typeface="Times New Roman" pitchFamily="18" charset="0"/>
                <a:cs typeface="Times New Roman" pitchFamily="18" charset="0"/>
              </a:rPr>
              <a:t>Processo verbale di </a:t>
            </a:r>
            <a:r>
              <a:rPr lang="it-IT" sz="1800" b="1" i="1" dirty="0" smtClean="0">
                <a:solidFill>
                  <a:schemeClr val="tx2"/>
                </a:solidFill>
                <a:latin typeface="Times New Roman" pitchFamily="18" charset="0"/>
                <a:cs typeface="Times New Roman" pitchFamily="18" charset="0"/>
              </a:rPr>
              <a:t>constatazione</a:t>
            </a:r>
          </a:p>
          <a:p>
            <a:pPr algn="just">
              <a:buNone/>
            </a:pPr>
            <a:r>
              <a:rPr lang="it-IT" sz="1800" dirty="0" smtClean="0">
                <a:latin typeface="Times New Roman" pitchFamily="18" charset="0"/>
                <a:cs typeface="Times New Roman" pitchFamily="18" charset="0"/>
              </a:rPr>
              <a:t>      Il </a:t>
            </a:r>
            <a:r>
              <a:rPr lang="it-IT" sz="1800" dirty="0" err="1">
                <a:latin typeface="Times New Roman" pitchFamily="18" charset="0"/>
                <a:cs typeface="Times New Roman" pitchFamily="18" charset="0"/>
              </a:rPr>
              <a:t>pvc</a:t>
            </a:r>
            <a:r>
              <a:rPr lang="it-IT" sz="1800" dirty="0">
                <a:latin typeface="Times New Roman" pitchFamily="18" charset="0"/>
                <a:cs typeface="Times New Roman" pitchFamily="18" charset="0"/>
              </a:rPr>
              <a:t> è un atto meramente istruttorio conclusivo dell’attività ispettiva, che </a:t>
            </a:r>
            <a:r>
              <a:rPr lang="it-IT" sz="1800" dirty="0" smtClean="0">
                <a:latin typeface="Times New Roman" pitchFamily="18" charset="0"/>
                <a:cs typeface="Times New Roman" pitchFamily="18" charset="0"/>
              </a:rPr>
              <a:t>voiene trasmesso </a:t>
            </a:r>
            <a:r>
              <a:rPr lang="it-IT" sz="1800" dirty="0">
                <a:latin typeface="Times New Roman" pitchFamily="18" charset="0"/>
                <a:cs typeface="Times New Roman" pitchFamily="18" charset="0"/>
              </a:rPr>
              <a:t>agli uffici </a:t>
            </a:r>
            <a:r>
              <a:rPr lang="it-IT" sz="1800" dirty="0" smtClean="0">
                <a:latin typeface="Times New Roman" pitchFamily="18" charset="0"/>
                <a:cs typeface="Times New Roman" pitchFamily="18" charset="0"/>
              </a:rPr>
              <a:t> </a:t>
            </a:r>
            <a:r>
              <a:rPr lang="it-IT" sz="1800" dirty="0">
                <a:latin typeface="Times New Roman" pitchFamily="18" charset="0"/>
                <a:cs typeface="Times New Roman" pitchFamily="18" charset="0"/>
              </a:rPr>
              <a:t>porta a conoscenza </a:t>
            </a:r>
            <a:r>
              <a:rPr lang="it-IT" sz="1800" dirty="0" smtClean="0">
                <a:latin typeface="Times New Roman" pitchFamily="18" charset="0"/>
                <a:cs typeface="Times New Roman" pitchFamily="18" charset="0"/>
              </a:rPr>
              <a:t>dell’Amministrazione finanziaria </a:t>
            </a:r>
            <a:r>
              <a:rPr lang="it-IT" sz="1800" dirty="0">
                <a:latin typeface="Times New Roman" pitchFamily="18" charset="0"/>
                <a:cs typeface="Times New Roman" pitchFamily="18" charset="0"/>
              </a:rPr>
              <a:t>le violazioni compiute dal contribuente e accertate nel corso dell’indagine. </a:t>
            </a:r>
            <a:endParaRPr lang="it-IT" sz="1800" dirty="0" smtClean="0">
              <a:latin typeface="Times New Roman" pitchFamily="18" charset="0"/>
              <a:cs typeface="Times New Roman" pitchFamily="18" charset="0"/>
            </a:endParaRPr>
          </a:p>
          <a:p>
            <a:pPr algn="just">
              <a:buNone/>
            </a:pPr>
            <a:endParaRPr lang="it-IT" sz="1800" dirty="0" smtClean="0">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È atto </a:t>
            </a:r>
            <a:r>
              <a:rPr lang="it-IT" sz="1800" dirty="0">
                <a:latin typeface="Times New Roman" pitchFamily="18" charset="0"/>
                <a:cs typeface="Times New Roman" pitchFamily="18" charset="0"/>
              </a:rPr>
              <a:t>pubblico, in quanto redatto da pubblici ufficiali. In quanto tale, ai sensi dell’art. 2700 c.c., ha un’efficacia probatoria privilegiata, fa piena prova fino a querela di falso della loro provenienza dal pubblico ufficiale che li ha formati e degli atti o fatti avvenuti in sua presenza o da lui compiuti. </a:t>
            </a:r>
            <a:endParaRPr lang="it-IT" sz="1800" dirty="0" smtClean="0">
              <a:latin typeface="Times New Roman" pitchFamily="18" charset="0"/>
              <a:cs typeface="Times New Roman" pitchFamily="18" charset="0"/>
            </a:endParaRPr>
          </a:p>
          <a:p>
            <a:pPr algn="just">
              <a:buNone/>
            </a:pPr>
            <a:endParaRPr lang="it-IT" sz="1800" dirty="0">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Il </a:t>
            </a:r>
            <a:r>
              <a:rPr lang="it-IT" sz="1800" dirty="0" err="1">
                <a:latin typeface="Times New Roman" pitchFamily="18" charset="0"/>
                <a:cs typeface="Times New Roman" pitchFamily="18" charset="0"/>
              </a:rPr>
              <a:t>pvc</a:t>
            </a:r>
            <a:r>
              <a:rPr lang="it-IT" sz="1800" dirty="0">
                <a:latin typeface="Times New Roman" pitchFamily="18" charset="0"/>
                <a:cs typeface="Times New Roman" pitchFamily="18" charset="0"/>
              </a:rPr>
              <a:t> è sprovvisto della forza </a:t>
            </a:r>
            <a:r>
              <a:rPr lang="it-IT" sz="1800" dirty="0" err="1">
                <a:latin typeface="Times New Roman" pitchFamily="18" charset="0"/>
                <a:cs typeface="Times New Roman" pitchFamily="18" charset="0"/>
              </a:rPr>
              <a:t>autoritativa</a:t>
            </a:r>
            <a:r>
              <a:rPr lang="it-IT" sz="1800" dirty="0">
                <a:latin typeface="Times New Roman" pitchFamily="18" charset="0"/>
                <a:cs typeface="Times New Roman" pitchFamily="18" charset="0"/>
              </a:rPr>
              <a:t> idonea ad incidere direttamente sulla sfera patrimoniale del contribuente e non rientra tra gli atti </a:t>
            </a:r>
            <a:r>
              <a:rPr lang="it-IT" sz="1800" dirty="0" smtClean="0">
                <a:latin typeface="Times New Roman" pitchFamily="18" charset="0"/>
                <a:cs typeface="Times New Roman" pitchFamily="18" charset="0"/>
              </a:rPr>
              <a:t>impositivi, come </a:t>
            </a:r>
            <a:r>
              <a:rPr lang="it-IT" sz="1800" dirty="0">
                <a:latin typeface="Times New Roman" pitchFamily="18" charset="0"/>
                <a:cs typeface="Times New Roman" pitchFamily="18" charset="0"/>
              </a:rPr>
              <a:t>tali autonomamente </a:t>
            </a:r>
            <a:r>
              <a:rPr lang="it-IT" sz="1800" dirty="0" smtClean="0">
                <a:latin typeface="Times New Roman" pitchFamily="18" charset="0"/>
                <a:cs typeface="Times New Roman" pitchFamily="18" charset="0"/>
              </a:rPr>
              <a:t>impugnabili, </a:t>
            </a:r>
            <a:r>
              <a:rPr lang="it-IT" sz="1800" i="1" dirty="0" smtClean="0">
                <a:latin typeface="Times New Roman" pitchFamily="18" charset="0"/>
                <a:cs typeface="Times New Roman" pitchFamily="18" charset="0"/>
              </a:rPr>
              <a:t>ex</a:t>
            </a:r>
            <a:r>
              <a:rPr lang="it-IT" sz="1800" dirty="0" smtClean="0">
                <a:latin typeface="Times New Roman" pitchFamily="18" charset="0"/>
                <a:cs typeface="Times New Roman" pitchFamily="18" charset="0"/>
              </a:rPr>
              <a:t> art. 19 del </a:t>
            </a:r>
            <a:r>
              <a:rPr lang="it-IT" sz="1800" dirty="0" err="1" smtClean="0">
                <a:latin typeface="Times New Roman" pitchFamily="18" charset="0"/>
                <a:cs typeface="Times New Roman" pitchFamily="18" charset="0"/>
              </a:rPr>
              <a:t>Dlgs</a:t>
            </a:r>
            <a:r>
              <a:rPr lang="it-IT" sz="1800" dirty="0" smtClean="0">
                <a:latin typeface="Times New Roman" pitchFamily="18" charset="0"/>
                <a:cs typeface="Times New Roman" pitchFamily="18" charset="0"/>
              </a:rPr>
              <a:t> n.546/1992.</a:t>
            </a:r>
            <a:endParaRPr lang="it-IT" sz="1800" dirty="0">
              <a:latin typeface="Times New Roman" pitchFamily="18" charset="0"/>
              <a:cs typeface="Times New Roman" pitchFamily="18" charset="0"/>
            </a:endParaRPr>
          </a:p>
          <a:p>
            <a:pPr algn="just">
              <a:buNone/>
            </a:pPr>
            <a:endParaRPr lang="it-IT" sz="1800" dirty="0" smtClean="0">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Il </a:t>
            </a:r>
            <a:r>
              <a:rPr lang="it-IT" sz="1800" dirty="0" err="1">
                <a:latin typeface="Times New Roman" pitchFamily="18" charset="0"/>
                <a:cs typeface="Times New Roman" pitchFamily="18" charset="0"/>
              </a:rPr>
              <a:t>pvc</a:t>
            </a:r>
            <a:r>
              <a:rPr lang="it-IT" sz="1800" dirty="0">
                <a:latin typeface="Times New Roman" pitchFamily="18" charset="0"/>
                <a:cs typeface="Times New Roman" pitchFamily="18" charset="0"/>
              </a:rPr>
              <a:t> ha una </a:t>
            </a:r>
            <a:r>
              <a:rPr lang="it-IT" sz="1800" u="sng" dirty="0">
                <a:latin typeface="Times New Roman" pitchFamily="18" charset="0"/>
                <a:cs typeface="Times New Roman" pitchFamily="18" charset="0"/>
              </a:rPr>
              <a:t>rilevanza procedimentale </a:t>
            </a:r>
            <a:r>
              <a:rPr lang="it-IT" sz="1800" dirty="0">
                <a:latin typeface="Times New Roman" pitchFamily="18" charset="0"/>
                <a:cs typeface="Times New Roman" pitchFamily="18" charset="0"/>
              </a:rPr>
              <a:t>in quanto condizione di procedibilità del competente ufficio per le rettifiche delle dichiarazioni, dell’accertamento e della liquidazione delle imposte, nonché per l’irrogazione delle sanzioni e il calcolo degli interessi eventualmente dovuti. </a:t>
            </a:r>
          </a:p>
          <a:p>
            <a:pPr algn="just">
              <a:buNone/>
            </a:pPr>
            <a:endParaRPr lang="it-IT" sz="1800" dirty="0" smtClean="0">
              <a:latin typeface="Times New Roman" pitchFamily="18" charset="0"/>
              <a:cs typeface="Times New Roman" pitchFamily="18" charset="0"/>
            </a:endParaRPr>
          </a:p>
          <a:p>
            <a:pPr algn="just">
              <a:buNone/>
            </a:pPr>
            <a:endParaRPr lang="it-IT" sz="1800" b="1" i="1" dirty="0" smtClean="0">
              <a:solidFill>
                <a:schemeClr val="tx2"/>
              </a:solidFill>
              <a:latin typeface="Times New Roman" pitchFamily="18" charset="0"/>
              <a:cs typeface="Times New Roman" pitchFamily="18" charset="0"/>
            </a:endParaRPr>
          </a:p>
          <a:p>
            <a:pPr>
              <a:buNone/>
            </a:pPr>
            <a:endParaRPr lang="it-IT" sz="2000" dirty="0">
              <a:latin typeface="Times New Roman" pitchFamily="18" charset="0"/>
              <a:cs typeface="Times New Roman" pitchFamily="18" charset="0"/>
            </a:endParaRPr>
          </a:p>
          <a:p>
            <a:pPr algn="just">
              <a:buNone/>
            </a:pPr>
            <a:r>
              <a:rPr lang="it-IT" sz="2000" dirty="0" smtClean="0">
                <a:latin typeface="Times New Roman" pitchFamily="18" charset="0"/>
                <a:cs typeface="Times New Roman" pitchFamily="18" charset="0"/>
              </a:rPr>
              <a:t>              </a:t>
            </a:r>
            <a:endParaRPr lang="it-IT" sz="2000"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428596" y="1357298"/>
            <a:ext cx="8229600" cy="4525963"/>
          </a:xfrm>
        </p:spPr>
        <p:txBody>
          <a:bodyPr>
            <a:normAutofit fontScale="62500" lnSpcReduction="20000"/>
          </a:bodyPr>
          <a:lstStyle/>
          <a:p>
            <a:pPr algn="just">
              <a:buNone/>
            </a:pPr>
            <a:r>
              <a:rPr lang="it-IT" dirty="0" smtClean="0">
                <a:latin typeface="Times New Roman" pitchFamily="18" charset="0"/>
                <a:cs typeface="Times New Roman" pitchFamily="18" charset="0"/>
              </a:rPr>
              <a:t> </a:t>
            </a:r>
            <a:r>
              <a:rPr lang="it-IT" b="1" i="1" dirty="0" smtClean="0">
                <a:solidFill>
                  <a:schemeClr val="tx2"/>
                </a:solidFill>
                <a:latin typeface="Times New Roman" pitchFamily="18" charset="0"/>
                <a:cs typeface="Times New Roman" pitchFamily="18" charset="0"/>
              </a:rPr>
              <a:t>Processo verbale di constatazione</a:t>
            </a:r>
          </a:p>
          <a:p>
            <a:pPr algn="just">
              <a:buNone/>
            </a:pPr>
            <a:endParaRPr lang="it-IT" b="1" i="1" dirty="0" smtClean="0">
              <a:solidFill>
                <a:schemeClr val="tx2"/>
              </a:solidFill>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Il </a:t>
            </a:r>
            <a:r>
              <a:rPr lang="it-IT" dirty="0" err="1">
                <a:solidFill>
                  <a:schemeClr val="tx2"/>
                </a:solidFill>
                <a:latin typeface="Times New Roman" pitchFamily="18" charset="0"/>
                <a:cs typeface="Times New Roman" pitchFamily="18" charset="0"/>
              </a:rPr>
              <a:t>Pvc</a:t>
            </a:r>
            <a:r>
              <a:rPr lang="it-IT" dirty="0">
                <a:latin typeface="Times New Roman" pitchFamily="18" charset="0"/>
                <a:cs typeface="Times New Roman" pitchFamily="18" charset="0"/>
              </a:rPr>
              <a:t> deve essere sottoscritto dal contribuente. La sottoscrizione è espressione di </a:t>
            </a:r>
            <a:r>
              <a:rPr lang="it-IT" dirty="0" smtClean="0">
                <a:latin typeface="Times New Roman" pitchFamily="18" charset="0"/>
                <a:cs typeface="Times New Roman" pitchFamily="18" charset="0"/>
              </a:rPr>
              <a:t>collaborazione, dunque, </a:t>
            </a:r>
            <a:r>
              <a:rPr lang="it-IT" dirty="0">
                <a:latin typeface="Times New Roman" pitchFamily="18" charset="0"/>
                <a:cs typeface="Times New Roman" pitchFamily="18" charset="0"/>
              </a:rPr>
              <a:t>indica la presa visione dell’atto, non ha invece portata confermativa dei rilievi in esso riportati, né efficacia sanante degli eventuali vizi in esso contenuti.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
            </a:r>
          </a:p>
          <a:p>
            <a:pPr algn="just">
              <a:buNone/>
            </a:pPr>
            <a:r>
              <a:rPr lang="it-IT" dirty="0" smtClean="0">
                <a:latin typeface="Times New Roman" pitchFamily="18" charset="0"/>
                <a:cs typeface="Times New Roman" pitchFamily="18" charset="0"/>
              </a:rPr>
              <a:t>     Le </a:t>
            </a:r>
            <a:r>
              <a:rPr lang="it-IT" dirty="0">
                <a:latin typeface="Times New Roman" pitchFamily="18" charset="0"/>
                <a:cs typeface="Times New Roman" pitchFamily="18" charset="0"/>
              </a:rPr>
              <a:t>dichiarazioni rese dal contribuente durante l’accesso e riportate nel </a:t>
            </a:r>
            <a:r>
              <a:rPr lang="it-IT" dirty="0" err="1">
                <a:latin typeface="Times New Roman" pitchFamily="18" charset="0"/>
                <a:cs typeface="Times New Roman" pitchFamily="18" charset="0"/>
              </a:rPr>
              <a:t>pvc</a:t>
            </a:r>
            <a:r>
              <a:rPr lang="it-IT" dirty="0">
                <a:latin typeface="Times New Roman" pitchFamily="18" charset="0"/>
                <a:cs typeface="Times New Roman" pitchFamily="18" charset="0"/>
              </a:rPr>
              <a:t> assumono valore di ammissione e non di confessione, non fornisce così la prova dei fatti su cui si verte.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Attraverso </a:t>
            </a:r>
            <a:r>
              <a:rPr lang="it-IT" dirty="0">
                <a:latin typeface="Times New Roman" pitchFamily="18" charset="0"/>
                <a:cs typeface="Times New Roman" pitchFamily="18" charset="0"/>
              </a:rPr>
              <a:t>la consegna del </a:t>
            </a:r>
            <a:r>
              <a:rPr lang="it-IT" dirty="0" err="1">
                <a:latin typeface="Times New Roman" pitchFamily="18" charset="0"/>
                <a:cs typeface="Times New Roman" pitchFamily="18" charset="0"/>
              </a:rPr>
              <a:t>pvc</a:t>
            </a:r>
            <a:r>
              <a:rPr lang="it-IT" dirty="0">
                <a:latin typeface="Times New Roman" pitchFamily="18" charset="0"/>
                <a:cs typeface="Times New Roman" pitchFamily="18" charset="0"/>
              </a:rPr>
              <a:t> si crea una paralisi temporanea del potere impositivo, che coincide con il realizzarsi del diritto del contribuente di partecipare a questa fase conclusiva delle verifiche e manifestare i propri rilievi chiedendo inoltre chiarimenti all’ufficio </a:t>
            </a:r>
            <a:r>
              <a:rPr lang="it-IT" dirty="0" smtClean="0">
                <a:latin typeface="Times New Roman" pitchFamily="18" charset="0"/>
                <a:cs typeface="Times New Roman" pitchFamily="18" charset="0"/>
              </a:rPr>
              <a:t>procedente, ai sensi dell’art. 12, comma VII, dello Statuto dei diritti del contribuente. </a:t>
            </a:r>
            <a:endParaRPr lang="it-IT"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sz="half" idx="1"/>
          </p:nvPr>
        </p:nvSpPr>
        <p:spPr>
          <a:xfrm>
            <a:off x="428596" y="1428737"/>
            <a:ext cx="8072494" cy="1071569"/>
          </a:xfrm>
        </p:spPr>
        <p:txBody>
          <a:bodyPr>
            <a:normAutofit fontScale="70000" lnSpcReduction="20000"/>
          </a:bodyPr>
          <a:lstStyle/>
          <a:p>
            <a:pPr algn="just">
              <a:buNone/>
            </a:pPr>
            <a:r>
              <a:rPr lang="it-IT" sz="2900" b="1" i="1" dirty="0" smtClean="0">
                <a:solidFill>
                  <a:schemeClr val="tx2"/>
                </a:solidFill>
                <a:latin typeface="Times New Roman" pitchFamily="18" charset="0"/>
                <a:cs typeface="Times New Roman" pitchFamily="18" charset="0"/>
              </a:rPr>
              <a:t>Processo verbale di constatazione</a:t>
            </a:r>
          </a:p>
          <a:p>
            <a:endParaRPr lang="it-IT" dirty="0"/>
          </a:p>
        </p:txBody>
      </p:sp>
      <p:sp>
        <p:nvSpPr>
          <p:cNvPr id="4" name="Segnaposto contenuto 3"/>
          <p:cNvSpPr>
            <a:spLocks noGrp="1"/>
          </p:cNvSpPr>
          <p:nvPr>
            <p:ph sz="half" idx="2"/>
          </p:nvPr>
        </p:nvSpPr>
        <p:spPr>
          <a:xfrm>
            <a:off x="428596" y="1928802"/>
            <a:ext cx="8186766" cy="4500594"/>
          </a:xfrm>
        </p:spPr>
        <p:txBody>
          <a:bodyPr>
            <a:normAutofit fontScale="70000" lnSpcReduction="20000"/>
          </a:bodyPr>
          <a:lstStyle/>
          <a:p>
            <a:pPr algn="just">
              <a:buNone/>
            </a:pPr>
            <a:r>
              <a:rPr lang="it-IT" dirty="0" smtClean="0">
                <a:latin typeface="Times New Roman" pitchFamily="18" charset="0"/>
                <a:cs typeface="Times New Roman" pitchFamily="18" charset="0"/>
              </a:rPr>
              <a:t>      Si riconosce in questa fase un fondamentale valore difensivo della posizione debitoria, in quanto la consegna del </a:t>
            </a:r>
            <a:r>
              <a:rPr lang="it-IT" dirty="0" err="1" smtClean="0">
                <a:latin typeface="Times New Roman" pitchFamily="18" charset="0"/>
                <a:cs typeface="Times New Roman" pitchFamily="18" charset="0"/>
              </a:rPr>
              <a:t>pvc</a:t>
            </a:r>
            <a:r>
              <a:rPr lang="it-IT" dirty="0" smtClean="0">
                <a:latin typeface="Times New Roman" pitchFamily="18" charset="0"/>
                <a:cs typeface="Times New Roman" pitchFamily="18" charset="0"/>
              </a:rPr>
              <a:t> consente al contribuente di avere, prima dell’emissione del provvedimento finale, una completa e agevole conoscenza degli atti amministrativi e porre in essere le attività necessarie alla sua tutela, ma soprattutto è atto imprescindibile per l’attivazione del </a:t>
            </a:r>
            <a:r>
              <a:rPr lang="it-IT" i="1" dirty="0" smtClean="0">
                <a:solidFill>
                  <a:schemeClr val="tx2"/>
                </a:solidFill>
                <a:latin typeface="Times New Roman" pitchFamily="18" charset="0"/>
                <a:cs typeface="Times New Roman" pitchFamily="18" charset="0"/>
              </a:rPr>
              <a:t>contraddittorio </a:t>
            </a:r>
            <a:r>
              <a:rPr lang="it-IT" i="1" dirty="0" err="1" smtClean="0">
                <a:solidFill>
                  <a:schemeClr val="tx2"/>
                </a:solidFill>
                <a:latin typeface="Times New Roman" pitchFamily="18" charset="0"/>
                <a:cs typeface="Times New Roman" pitchFamily="18" charset="0"/>
              </a:rPr>
              <a:t>endoprocedimentale</a:t>
            </a:r>
            <a:r>
              <a:rPr lang="it-IT" i="1" dirty="0" smtClean="0">
                <a:solidFill>
                  <a:schemeClr val="tx2"/>
                </a:solidFill>
                <a:latin typeface="Times New Roman" pitchFamily="18" charset="0"/>
                <a:cs typeface="Times New Roman" pitchFamily="18" charset="0"/>
              </a:rPr>
              <a:t>. </a:t>
            </a: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Una delle forme di tutela del contribuente sottoposto a verifiche fiscali, in applicazione del principio di collaborazione e buona fede tra Fisco e contribuente, è previsto dal settimo comma dell’art. 12 dello Statuto, laddove è sancito che il contribuente può entro sessanta giorni dal rilascio della copia del </a:t>
            </a:r>
            <a:r>
              <a:rPr lang="it-IT" dirty="0" err="1" smtClean="0">
                <a:latin typeface="Times New Roman" pitchFamily="18" charset="0"/>
                <a:cs typeface="Times New Roman" pitchFamily="18" charset="0"/>
              </a:rPr>
              <a:t>pvc</a:t>
            </a:r>
            <a:r>
              <a:rPr lang="it-IT" dirty="0" smtClean="0">
                <a:latin typeface="Times New Roman" pitchFamily="18" charset="0"/>
                <a:cs typeface="Times New Roman" pitchFamily="18" charset="0"/>
              </a:rPr>
              <a:t> comunicare osservazioni e richieste che devono essere esaminate dagli uffici impostori. </a:t>
            </a:r>
          </a:p>
          <a:p>
            <a:pPr algn="just">
              <a:buNone/>
            </a:pPr>
            <a:r>
              <a:rPr lang="it-IT" dirty="0" smtClean="0">
                <a:latin typeface="Times New Roman" pitchFamily="18" charset="0"/>
                <a:cs typeface="Times New Roman" pitchFamily="18" charset="0"/>
              </a:rPr>
              <a:t>      </a:t>
            </a:r>
          </a:p>
          <a:p>
            <a:pPr algn="just">
              <a:buNone/>
            </a:pPr>
            <a:r>
              <a:rPr lang="it-IT" dirty="0" smtClean="0">
                <a:latin typeface="Times New Roman" pitchFamily="18" charset="0"/>
                <a:cs typeface="Times New Roman" pitchFamily="18" charset="0"/>
              </a:rPr>
              <a:t>      Pertanto prima di questo termine l’avviso di accertamento non può essere emesso, salvo che non sia giustificato da particolari motivazioni di comprovata urgenza. </a:t>
            </a:r>
          </a:p>
          <a:p>
            <a:endParaRPr lang="it-IT"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CONTROLLO SOSTANZIALE (o di merito)</a:t>
            </a:r>
            <a:endParaRPr lang="it-IT" sz="3200" dirty="0"/>
          </a:p>
        </p:txBody>
      </p:sp>
      <p:sp>
        <p:nvSpPr>
          <p:cNvPr id="3" name="Segnaposto contenuto 2"/>
          <p:cNvSpPr>
            <a:spLocks noGrp="1"/>
          </p:cNvSpPr>
          <p:nvPr>
            <p:ph idx="1"/>
          </p:nvPr>
        </p:nvSpPr>
        <p:spPr>
          <a:xfrm>
            <a:off x="457200" y="1428736"/>
            <a:ext cx="8115328" cy="4857784"/>
          </a:xfrm>
        </p:spPr>
        <p:txBody>
          <a:bodyPr>
            <a:normAutofit fontScale="62500" lnSpcReduction="20000"/>
          </a:bodyPr>
          <a:lstStyle/>
          <a:p>
            <a:pPr>
              <a:buNone/>
            </a:pPr>
            <a:r>
              <a:rPr lang="it-IT" b="1" i="1" dirty="0" smtClean="0">
                <a:solidFill>
                  <a:schemeClr val="tx2"/>
                </a:solidFill>
                <a:latin typeface="Times New Roman" pitchFamily="18" charset="0"/>
                <a:cs typeface="Times New Roman" pitchFamily="18" charset="0"/>
              </a:rPr>
              <a:t>Processo verbale di constatazione</a:t>
            </a:r>
          </a:p>
          <a:p>
            <a:pPr>
              <a:buNone/>
            </a:pPr>
            <a:endParaRPr lang="it-IT" b="1" i="1" dirty="0" smtClean="0">
              <a:solidFill>
                <a:schemeClr val="tx2"/>
              </a:solidFill>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Si </a:t>
            </a:r>
            <a:r>
              <a:rPr lang="it-IT" dirty="0">
                <a:latin typeface="Times New Roman" pitchFamily="18" charset="0"/>
                <a:cs typeface="Times New Roman" pitchFamily="18" charset="0"/>
              </a:rPr>
              <a:t>riconosce in questa fase un fondamentale </a:t>
            </a:r>
            <a:r>
              <a:rPr lang="it-IT" u="sng" dirty="0">
                <a:latin typeface="Times New Roman" pitchFamily="18" charset="0"/>
                <a:cs typeface="Times New Roman" pitchFamily="18" charset="0"/>
              </a:rPr>
              <a:t>valore difensivo </a:t>
            </a:r>
            <a:r>
              <a:rPr lang="it-IT" dirty="0">
                <a:latin typeface="Times New Roman" pitchFamily="18" charset="0"/>
                <a:cs typeface="Times New Roman" pitchFamily="18" charset="0"/>
              </a:rPr>
              <a:t>della posizione debitoria, in quanto la consegna del </a:t>
            </a:r>
            <a:r>
              <a:rPr lang="it-IT" dirty="0" err="1">
                <a:latin typeface="Times New Roman" pitchFamily="18" charset="0"/>
                <a:cs typeface="Times New Roman" pitchFamily="18" charset="0"/>
              </a:rPr>
              <a:t>pvc</a:t>
            </a:r>
            <a:r>
              <a:rPr lang="it-IT" dirty="0">
                <a:latin typeface="Times New Roman" pitchFamily="18" charset="0"/>
                <a:cs typeface="Times New Roman" pitchFamily="18" charset="0"/>
              </a:rPr>
              <a:t> consente al contribuente di avere, prima dell’emissione del provvedimento finale, una completa e agevole conoscenza degli atti amministrativi e porre in essere le attività necessarie alla sua tutela, ma soprattutto è atto imprescindibile per l’attivazione del </a:t>
            </a:r>
            <a:r>
              <a:rPr lang="it-IT" u="sng" dirty="0">
                <a:solidFill>
                  <a:srgbClr val="C00000"/>
                </a:solidFill>
                <a:latin typeface="Times New Roman" pitchFamily="18" charset="0"/>
                <a:cs typeface="Times New Roman" pitchFamily="18" charset="0"/>
              </a:rPr>
              <a:t>contraddittorio </a:t>
            </a:r>
            <a:r>
              <a:rPr lang="it-IT" u="sng" dirty="0" err="1">
                <a:solidFill>
                  <a:srgbClr val="C00000"/>
                </a:solidFill>
                <a:latin typeface="Times New Roman" pitchFamily="18" charset="0"/>
                <a:cs typeface="Times New Roman" pitchFamily="18" charset="0"/>
              </a:rPr>
              <a:t>endoprocedimentale</a:t>
            </a:r>
            <a:r>
              <a:rPr lang="it-IT" dirty="0">
                <a:latin typeface="Times New Roman" pitchFamily="18" charset="0"/>
                <a:cs typeface="Times New Roman" pitchFamily="18" charset="0"/>
              </a:rPr>
              <a:t>.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Una </a:t>
            </a:r>
            <a:r>
              <a:rPr lang="it-IT" dirty="0">
                <a:latin typeface="Times New Roman" pitchFamily="18" charset="0"/>
                <a:cs typeface="Times New Roman" pitchFamily="18" charset="0"/>
              </a:rPr>
              <a:t>delle forme di tutela del contribuente sottoposto a verifiche fiscali, in applicazione del principio di collaborazione e buona fede tra Fisco e contribuente, è previsto dal settimo comma dell’art. 12 dello Statuto, laddove è sancito che il contribuente può entro sessanta giorni dal rilascio della copia del </a:t>
            </a:r>
            <a:r>
              <a:rPr lang="it-IT" dirty="0" err="1">
                <a:latin typeface="Times New Roman" pitchFamily="18" charset="0"/>
                <a:cs typeface="Times New Roman" pitchFamily="18" charset="0"/>
              </a:rPr>
              <a:t>pvc</a:t>
            </a:r>
            <a:r>
              <a:rPr lang="it-IT" dirty="0">
                <a:latin typeface="Times New Roman" pitchFamily="18" charset="0"/>
                <a:cs typeface="Times New Roman" pitchFamily="18" charset="0"/>
              </a:rPr>
              <a:t> comunicare osservazioni e richieste che devono essere esaminate dagli uffici impostori. Pertanto prima di questo termine l’avviso di accertamento non può essere emesso, pena la sua illegittimità, salvo che non sia giustificato da particolari motivazioni di comprovata urgenza.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b="1" i="1" dirty="0" smtClean="0">
                <a:latin typeface="Times New Roman" pitchFamily="18" charset="0"/>
                <a:cs typeface="Times New Roman" pitchFamily="18" charset="0"/>
              </a:rPr>
              <a:t/>
            </a:r>
            <a:br>
              <a:rPr lang="it-IT" sz="3600" b="1" i="1" dirty="0" smtClean="0">
                <a:latin typeface="Times New Roman" pitchFamily="18" charset="0"/>
                <a:cs typeface="Times New Roman" pitchFamily="18" charset="0"/>
              </a:rPr>
            </a:br>
            <a:r>
              <a:rPr lang="it-IT" sz="3600" b="1" i="1" dirty="0" smtClean="0">
                <a:solidFill>
                  <a:schemeClr val="tx2"/>
                </a:solidFill>
                <a:latin typeface="Times New Roman" pitchFamily="18" charset="0"/>
                <a:cs typeface="Times New Roman" pitchFamily="18" charset="0"/>
              </a:rPr>
              <a:t>Verifiche bancarie (indagini creditizie e finanziarie)</a:t>
            </a:r>
            <a:r>
              <a:rPr lang="it-IT" dirty="0" smtClean="0"/>
              <a:t/>
            </a:r>
            <a:br>
              <a:rPr lang="it-IT" dirty="0" smtClean="0"/>
            </a:br>
            <a:endParaRPr lang="it-IT" dirty="0"/>
          </a:p>
        </p:txBody>
      </p:sp>
      <p:sp>
        <p:nvSpPr>
          <p:cNvPr id="3" name="Segnaposto contenuto 2"/>
          <p:cNvSpPr>
            <a:spLocks noGrp="1"/>
          </p:cNvSpPr>
          <p:nvPr>
            <p:ph idx="1"/>
          </p:nvPr>
        </p:nvSpPr>
        <p:spPr>
          <a:xfrm>
            <a:off x="571472" y="1714488"/>
            <a:ext cx="7858180" cy="4429156"/>
          </a:xfrm>
        </p:spPr>
        <p:txBody>
          <a:bodyPr>
            <a:normAutofit fontScale="92500"/>
          </a:bodyPr>
          <a:lstStyle/>
          <a:p>
            <a:pPr algn="just">
              <a:buNone/>
            </a:pPr>
            <a:r>
              <a:rPr lang="it-IT" sz="2400" dirty="0" smtClean="0">
                <a:latin typeface="Times New Roman" pitchFamily="18" charset="0"/>
                <a:cs typeface="Times New Roman" pitchFamily="18" charset="0"/>
              </a:rPr>
              <a:t>     Nell’ambito dei poteri di indagine specifico rilievo assume la richiesta a banche ed enti finanziari in genere, di dati e notizie di tipo finanziario concernenti i propri clienti.</a:t>
            </a: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Attività di acquisizione di informazioni relative ai rapporti intrattenuti tra il contribuente e gli istituti di raccolta di risparmio o di investimento.</a:t>
            </a: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I soggetti verso i quali è possibile esercitare i poteri in esame sono tutti gli organismi che effettuano attività di risparmio e di investimento, non solo le banche ma anche le Poste italiane, gli intermediari finanziari, organismi di investimento collettivo.</a:t>
            </a:r>
          </a:p>
          <a:p>
            <a:pPr algn="just">
              <a:buNone/>
            </a:pPr>
            <a:endParaRPr lang="it-IT" sz="2800" dirty="0" smtClean="0">
              <a:latin typeface="Times New Roman" pitchFamily="18" charset="0"/>
              <a:cs typeface="Times New Roman" pitchFamily="18" charset="0"/>
            </a:endParaRPr>
          </a:p>
          <a:p>
            <a:pPr>
              <a:buNone/>
            </a:pPr>
            <a:endParaRPr lang="it-IT"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b="1" i="1" dirty="0" smtClean="0">
                <a:solidFill>
                  <a:schemeClr val="tx2"/>
                </a:solidFill>
                <a:latin typeface="Times New Roman" pitchFamily="18" charset="0"/>
                <a:cs typeface="Times New Roman" pitchFamily="18" charset="0"/>
              </a:rPr>
              <a:t/>
            </a:r>
            <a:br>
              <a:rPr lang="it-IT" sz="3600" b="1" i="1" dirty="0" smtClean="0">
                <a:solidFill>
                  <a:schemeClr val="tx2"/>
                </a:solidFill>
                <a:latin typeface="Times New Roman" pitchFamily="18" charset="0"/>
                <a:cs typeface="Times New Roman" pitchFamily="18" charset="0"/>
              </a:rPr>
            </a:br>
            <a:r>
              <a:rPr lang="it-IT" sz="3600" b="1" i="1" dirty="0" smtClean="0">
                <a:solidFill>
                  <a:schemeClr val="tx2"/>
                </a:solidFill>
                <a:latin typeface="Times New Roman" pitchFamily="18" charset="0"/>
                <a:cs typeface="Times New Roman" pitchFamily="18" charset="0"/>
              </a:rPr>
              <a:t>Verifiche bancarie (indagini creditizie e finanziarie)</a:t>
            </a:r>
            <a:r>
              <a:rPr lang="it-IT" dirty="0" smtClean="0"/>
              <a:t/>
            </a:r>
            <a:br>
              <a:rPr lang="it-IT" dirty="0" smtClean="0"/>
            </a:br>
            <a:endParaRPr lang="it-IT" dirty="0"/>
          </a:p>
        </p:txBody>
      </p:sp>
      <p:sp>
        <p:nvSpPr>
          <p:cNvPr id="3" name="Segnaposto contenuto 2"/>
          <p:cNvSpPr>
            <a:spLocks noGrp="1"/>
          </p:cNvSpPr>
          <p:nvPr>
            <p:ph idx="1"/>
          </p:nvPr>
        </p:nvSpPr>
        <p:spPr>
          <a:xfrm>
            <a:off x="428596" y="1571612"/>
            <a:ext cx="8072494" cy="4643470"/>
          </a:xfrm>
        </p:spPr>
        <p:txBody>
          <a:bodyPr>
            <a:normAutofit fontScale="92500" lnSpcReduction="20000"/>
          </a:bodyPr>
          <a:lstStyle/>
          <a:p>
            <a:pPr algn="just">
              <a:buNone/>
            </a:pPr>
            <a:r>
              <a:rPr lang="it-IT"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Il potere di richiedere è pressoché illimitato, potendo chiedere alla banca o all’amministrazione postale qualsiasi documento di natura bancaria relativo a qualunque rapporto e qualunque operazione: copia dei conti intrattenuti con il contribuente indagato con specificazione di tutti i rapporti connessi o inerenti a tali conti, comprese le garanzie prestate a terzi. </a:t>
            </a: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In linea generale le informazioni e i dati che possono essere acquisiti attengono a </a:t>
            </a:r>
            <a:r>
              <a:rPr lang="it-IT" sz="2400" i="1" dirty="0" smtClean="0">
                <a:latin typeface="Times New Roman" pitchFamily="18" charset="0"/>
                <a:cs typeface="Times New Roman" pitchFamily="18" charset="0"/>
              </a:rPr>
              <a:t>“qualsiasi rapporto intrattenuto od operazione effettuata, ivi compresi i servizi prestati, con i clienti ed alle garanzie prestate da terzi”. </a:t>
            </a:r>
          </a:p>
          <a:p>
            <a:pPr algn="just">
              <a:buNone/>
            </a:pPr>
            <a:r>
              <a:rPr lang="it-IT" sz="2400" i="1" dirty="0" smtClean="0">
                <a:latin typeface="Times New Roman" pitchFamily="18" charset="0"/>
                <a:cs typeface="Times New Roman" pitchFamily="18" charset="0"/>
              </a:rPr>
              <a:t> </a:t>
            </a:r>
          </a:p>
          <a:p>
            <a:pPr algn="just">
              <a:buNone/>
            </a:pPr>
            <a:r>
              <a:rPr lang="it-IT" sz="2400" i="1"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Dunque, tutti i rapporti attivi e passivi intercorrenti tra contribuenti e gli istituti di credito e di investimento</a:t>
            </a:r>
            <a:r>
              <a:rPr lang="it-IT" sz="2800" dirty="0" smtClean="0">
                <a:latin typeface="Times New Roman" pitchFamily="18" charset="0"/>
                <a:cs typeface="Times New Roman" pitchFamily="18" charset="0"/>
              </a:rPr>
              <a:t>. </a:t>
            </a:r>
          </a:p>
          <a:p>
            <a:pPr algn="just">
              <a:buNone/>
            </a:pP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3" name="Segnaposto contenuto 2"/>
          <p:cNvSpPr>
            <a:spLocks noGrp="1"/>
          </p:cNvSpPr>
          <p:nvPr>
            <p:ph idx="1"/>
          </p:nvPr>
        </p:nvSpPr>
        <p:spPr>
          <a:xfrm>
            <a:off x="457200" y="1714489"/>
            <a:ext cx="8043890" cy="4214841"/>
          </a:xfrm>
        </p:spPr>
        <p:txBody>
          <a:bodyPr>
            <a:normAutofit/>
          </a:bodyPr>
          <a:lstStyle/>
          <a:p>
            <a:pPr algn="just">
              <a:buNone/>
            </a:pPr>
            <a:r>
              <a:rPr lang="it-IT" sz="2600"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Per svolgere le indagini bancarie gli ispettori necessitano dell’</a:t>
            </a:r>
            <a:r>
              <a:rPr lang="it-IT" sz="2400" dirty="0" smtClean="0">
                <a:solidFill>
                  <a:srgbClr val="FF0000"/>
                </a:solidFill>
                <a:latin typeface="Times New Roman" pitchFamily="18" charset="0"/>
                <a:cs typeface="Times New Roman" pitchFamily="18" charset="0"/>
              </a:rPr>
              <a:t>autorizzazione</a:t>
            </a:r>
            <a:r>
              <a:rPr lang="it-IT" sz="2400" dirty="0" smtClean="0">
                <a:latin typeface="Times New Roman" pitchFamily="18" charset="0"/>
                <a:cs typeface="Times New Roman" pitchFamily="18" charset="0"/>
              </a:rPr>
              <a:t> della Direzione Regionale dell’Agenzia delle Entrate o del Comandante Regionale di zona.</a:t>
            </a:r>
          </a:p>
          <a:p>
            <a:pPr algn="just">
              <a:buNone/>
            </a:pPr>
            <a:endParaRPr lang="it-IT" sz="2400" dirty="0" smtClean="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Se la banca non risponde tempestivamente, gli uffici hanno la facoltà di disporre l’accesso dei propri impiegati presso la banca per rilevare direttamente le informazioni.</a:t>
            </a:r>
          </a:p>
          <a:p>
            <a:pPr algn="just">
              <a:buNone/>
            </a:pPr>
            <a:r>
              <a:rPr lang="it-IT" sz="2400" dirty="0" smtClean="0">
                <a:latin typeface="Times New Roman" pitchFamily="18" charset="0"/>
                <a:cs typeface="Times New Roman" pitchFamily="18" charset="0"/>
              </a:rPr>
              <a:t> </a:t>
            </a:r>
          </a:p>
          <a:p>
            <a:pPr algn="just">
              <a:buNone/>
            </a:pPr>
            <a:r>
              <a:rPr lang="it-IT" sz="2400" dirty="0" smtClean="0">
                <a:latin typeface="Times New Roman" pitchFamily="18" charset="0"/>
                <a:cs typeface="Times New Roman" pitchFamily="18" charset="0"/>
              </a:rPr>
              <a:t>    La banca ha l’onere di avvisare il contribuente, deve dare immediatamente notizia delle richieste ricevute</a:t>
            </a:r>
            <a:r>
              <a:rPr lang="it-IT" sz="2600" dirty="0" smtClean="0">
                <a:latin typeface="Times New Roman" pitchFamily="18" charset="0"/>
                <a:cs typeface="Times New Roman" pitchFamily="18" charset="0"/>
              </a:rPr>
              <a:t>. </a:t>
            </a:r>
          </a:p>
          <a:p>
            <a:pPr>
              <a:buNone/>
            </a:pPr>
            <a:endParaRPr lang="it-IT"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3" name="Segnaposto contenuto 2"/>
          <p:cNvSpPr>
            <a:spLocks noGrp="1"/>
          </p:cNvSpPr>
          <p:nvPr>
            <p:ph idx="1"/>
          </p:nvPr>
        </p:nvSpPr>
        <p:spPr>
          <a:xfrm>
            <a:off x="457200" y="1857365"/>
            <a:ext cx="8186766" cy="4143404"/>
          </a:xfrm>
        </p:spPr>
        <p:txBody>
          <a:bodyPr>
            <a:normAutofit fontScale="92500"/>
          </a:bodyPr>
          <a:lstStyle/>
          <a:p>
            <a:pPr algn="just">
              <a:buNone/>
            </a:pPr>
            <a:r>
              <a:rPr lang="it-IT" sz="2600" dirty="0" smtClean="0">
                <a:latin typeface="Times New Roman" pitchFamily="18" charset="0"/>
                <a:cs typeface="Times New Roman" pitchFamily="18" charset="0"/>
              </a:rPr>
              <a:t>    </a:t>
            </a:r>
            <a:r>
              <a:rPr lang="it-IT" sz="2600" dirty="0" smtClean="0">
                <a:solidFill>
                  <a:schemeClr val="accent1"/>
                </a:solidFill>
                <a:latin typeface="Times New Roman" pitchFamily="18" charset="0"/>
                <a:cs typeface="Times New Roman" pitchFamily="18" charset="0"/>
              </a:rPr>
              <a:t>L’acquisizione dei dati relativi ai rapporti ed alle operazioni bancarie consente all’ufficio di procedente di utilizzare tali risultanze nella </a:t>
            </a:r>
            <a:r>
              <a:rPr lang="it-IT" sz="2600" u="sng" dirty="0" smtClean="0">
                <a:solidFill>
                  <a:schemeClr val="accent1"/>
                </a:solidFill>
                <a:latin typeface="Times New Roman" pitchFamily="18" charset="0"/>
                <a:cs typeface="Times New Roman" pitchFamily="18" charset="0"/>
              </a:rPr>
              <a:t>ricostruzione del presupposto d’imposta.</a:t>
            </a:r>
          </a:p>
          <a:p>
            <a:pPr algn="just">
              <a:buNone/>
            </a:pPr>
            <a:endParaRPr lang="it-IT" sz="2600" dirty="0" smtClean="0">
              <a:latin typeface="Times New Roman" pitchFamily="18" charset="0"/>
              <a:cs typeface="Times New Roman" pitchFamily="18" charset="0"/>
            </a:endParaRPr>
          </a:p>
          <a:p>
            <a:pPr algn="just">
              <a:buNone/>
            </a:pPr>
            <a:r>
              <a:rPr lang="it-IT" sz="2600" dirty="0" smtClean="0">
                <a:latin typeface="Times New Roman" pitchFamily="18" charset="0"/>
                <a:cs typeface="Times New Roman" pitchFamily="18" charset="0"/>
              </a:rPr>
              <a:t>    L’ufficio, ai sensi dell’art. 32, primo comma, n.2), </a:t>
            </a:r>
            <a:r>
              <a:rPr lang="it-IT" sz="2600" dirty="0" err="1" smtClean="0">
                <a:latin typeface="Times New Roman" pitchFamily="18" charset="0"/>
                <a:cs typeface="Times New Roman" pitchFamily="18" charset="0"/>
              </a:rPr>
              <a:t>Dpr</a:t>
            </a:r>
            <a:r>
              <a:rPr lang="it-IT" sz="2600" dirty="0" smtClean="0">
                <a:latin typeface="Times New Roman" pitchFamily="18" charset="0"/>
                <a:cs typeface="Times New Roman" pitchFamily="18" charset="0"/>
              </a:rPr>
              <a:t> n. 600/1973, può fondare gli avvisi di accertamento sui dati bancari, ovvero sono posti a base delle rettifiche e degli accertamenti </a:t>
            </a:r>
            <a:r>
              <a:rPr lang="it-IT" sz="2600" i="1" u="sng" dirty="0" smtClean="0">
                <a:solidFill>
                  <a:schemeClr val="accent1"/>
                </a:solidFill>
                <a:latin typeface="Times New Roman" pitchFamily="18" charset="0"/>
                <a:cs typeface="Times New Roman" pitchFamily="18" charset="0"/>
              </a:rPr>
              <a:t>se il contribuente non dimostra che ne ha tenuto conto per la determinazione del reddito soggetto ad imposta o che non hanno rilevanza allo stesso fine(…). </a:t>
            </a:r>
            <a:endParaRPr lang="it-IT" sz="2600" u="sng" dirty="0" smtClean="0">
              <a:solidFill>
                <a:schemeClr val="accent1"/>
              </a:solidFill>
              <a:latin typeface="Times New Roman" pitchFamily="18" charset="0"/>
              <a:cs typeface="Times New Roman" pitchFamily="18" charset="0"/>
            </a:endParaRPr>
          </a:p>
          <a:p>
            <a:pPr>
              <a:buNone/>
            </a:pPr>
            <a:endParaRPr lang="it-IT"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3" name="Segnaposto contenuto 2"/>
          <p:cNvSpPr>
            <a:spLocks noGrp="1"/>
          </p:cNvSpPr>
          <p:nvPr>
            <p:ph idx="1"/>
          </p:nvPr>
        </p:nvSpPr>
        <p:spPr>
          <a:xfrm>
            <a:off x="457200" y="2143117"/>
            <a:ext cx="7972452" cy="2714644"/>
          </a:xfrm>
        </p:spPr>
        <p:txBody>
          <a:bodyPr>
            <a:normAutofit fontScale="92500"/>
          </a:bodyPr>
          <a:lstStyle/>
          <a:p>
            <a:pPr algn="just">
              <a:buNone/>
            </a:pPr>
            <a:r>
              <a:rPr lang="it-IT" dirty="0" smtClean="0">
                <a:latin typeface="Times New Roman" pitchFamily="18" charset="0"/>
                <a:cs typeface="Times New Roman" pitchFamily="18" charset="0"/>
              </a:rPr>
              <a:t>   Tale disposizione consente di attribuire la natura di ricavi sia alle somme rinvenute nei conti (e non giustificate in ordine alla provenienza), sia ai prelevamenti (effettuati dai conti) di cui non si comprenda la destinazione. </a:t>
            </a:r>
          </a:p>
          <a:p>
            <a:endParaRPr lang="it-IT"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i="1" dirty="0" smtClean="0">
                <a:solidFill>
                  <a:schemeClr val="tx2"/>
                </a:solidFill>
                <a:latin typeface="Times New Roman" pitchFamily="18" charset="0"/>
                <a:cs typeface="Times New Roman" pitchFamily="18" charset="0"/>
              </a:rPr>
              <a:t>Verifiche bancarie (indagini creditizie e finanziarie)</a:t>
            </a:r>
            <a:endParaRPr lang="it-IT" dirty="0"/>
          </a:p>
        </p:txBody>
      </p:sp>
      <p:sp>
        <p:nvSpPr>
          <p:cNvPr id="3" name="Segnaposto contenuto 2"/>
          <p:cNvSpPr>
            <a:spLocks noGrp="1"/>
          </p:cNvSpPr>
          <p:nvPr>
            <p:ph idx="1"/>
          </p:nvPr>
        </p:nvSpPr>
        <p:spPr>
          <a:xfrm>
            <a:off x="457200" y="1785926"/>
            <a:ext cx="7901014" cy="4286280"/>
          </a:xfrm>
        </p:spPr>
        <p:txBody>
          <a:bodyPr>
            <a:normAutofit fontScale="85000" lnSpcReduction="10000"/>
          </a:bodyPr>
          <a:lstStyle/>
          <a:p>
            <a:pPr algn="just">
              <a:buNone/>
            </a:pPr>
            <a:r>
              <a:rPr lang="it-IT" dirty="0" smtClean="0">
                <a:latin typeface="Times New Roman" pitchFamily="18" charset="0"/>
                <a:cs typeface="Times New Roman" pitchFamily="18" charset="0"/>
              </a:rPr>
              <a:t>    </a:t>
            </a:r>
            <a:r>
              <a:rPr lang="it-IT" sz="2800" dirty="0" smtClean="0">
                <a:latin typeface="Times New Roman" pitchFamily="18" charset="0"/>
                <a:cs typeface="Times New Roman" pitchFamily="18" charset="0"/>
              </a:rPr>
              <a:t>Questa ricostruzione è agevolata da una peculiare </a:t>
            </a:r>
            <a:r>
              <a:rPr lang="it-IT" sz="2800" u="sng" dirty="0" smtClean="0">
                <a:solidFill>
                  <a:srgbClr val="C00000"/>
                </a:solidFill>
                <a:latin typeface="Times New Roman" pitchFamily="18" charset="0"/>
                <a:cs typeface="Times New Roman" pitchFamily="18" charset="0"/>
              </a:rPr>
              <a:t>presunzione di ricavi e di prelevamenti</a:t>
            </a:r>
            <a:r>
              <a:rPr lang="it-IT" sz="2800" dirty="0" smtClean="0">
                <a:latin typeface="Times New Roman" pitchFamily="18" charset="0"/>
                <a:cs typeface="Times New Roman" pitchFamily="18" charset="0"/>
              </a:rPr>
              <a:t>, che consente in presenza di determinati presupposti di desumere in modo automatico l’esistenza di ricavi e compensi non dichiarati in capo all’imprenditore o al lavoratore autonomo. </a:t>
            </a:r>
          </a:p>
          <a:p>
            <a:pPr algn="just">
              <a:buNone/>
            </a:pPr>
            <a:endParaRPr lang="it-IT" sz="2800" dirty="0" smtClean="0">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La norma prevede infatti che tutti i versamenti e tutti i prelevamenti o gli importi riscossi annotati nell’ambito di detti rapporti bancari sono posti come ricavi o compensi se il contribuente </a:t>
            </a:r>
            <a:r>
              <a:rPr lang="it-IT" sz="2800" i="1" dirty="0" smtClean="0">
                <a:solidFill>
                  <a:schemeClr val="tx2"/>
                </a:solidFill>
                <a:latin typeface="Times New Roman" pitchFamily="18" charset="0"/>
                <a:cs typeface="Times New Roman" pitchFamily="18" charset="0"/>
              </a:rPr>
              <a:t>non ne indica il soggetto beneficiario</a:t>
            </a:r>
            <a:r>
              <a:rPr lang="it-IT" sz="2800" dirty="0" smtClean="0">
                <a:solidFill>
                  <a:schemeClr val="tx2"/>
                </a:solidFill>
                <a:latin typeface="Times New Roman" pitchFamily="18" charset="0"/>
                <a:cs typeface="Times New Roman" pitchFamily="18" charset="0"/>
              </a:rPr>
              <a:t> </a:t>
            </a:r>
            <a:r>
              <a:rPr lang="it-IT" sz="2800" dirty="0" smtClean="0">
                <a:latin typeface="Times New Roman" pitchFamily="18" charset="0"/>
                <a:cs typeface="Times New Roman" pitchFamily="18" charset="0"/>
              </a:rPr>
              <a:t>e sempreché non risultino dalle scritture contabili.  </a:t>
            </a:r>
          </a:p>
          <a:p>
            <a:endParaRPr lang="it-IT"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4" name="Segnaposto contenuto 3"/>
          <p:cNvSpPr>
            <a:spLocks noGrp="1"/>
          </p:cNvSpPr>
          <p:nvPr>
            <p:ph idx="1"/>
          </p:nvPr>
        </p:nvSpPr>
        <p:spPr>
          <a:xfrm>
            <a:off x="500034" y="2571744"/>
            <a:ext cx="7929618" cy="2286015"/>
          </a:xfrm>
        </p:spPr>
        <p:txBody>
          <a:bodyPr>
            <a:normAutofit/>
          </a:bodyPr>
          <a:lstStyle/>
          <a:p>
            <a:pPr algn="just">
              <a:buNone/>
            </a:pPr>
            <a:r>
              <a:rPr lang="it-IT" sz="3000" dirty="0" smtClean="0">
                <a:solidFill>
                  <a:schemeClr val="accent1"/>
                </a:solidFill>
                <a:latin typeface="Times New Roman" pitchFamily="18" charset="0"/>
                <a:cs typeface="Times New Roman" pitchFamily="18" charset="0"/>
              </a:rPr>
              <a:t>    </a:t>
            </a:r>
            <a:r>
              <a:rPr lang="it-IT" sz="3000" dirty="0" smtClean="0">
                <a:solidFill>
                  <a:schemeClr val="tx2"/>
                </a:solidFill>
                <a:latin typeface="Times New Roman" pitchFamily="18" charset="0"/>
                <a:cs typeface="Times New Roman" pitchFamily="18" charset="0"/>
              </a:rPr>
              <a:t>Al Fisco è consentito procedere per presunzioni, al contribuente è posto l’onere gravoso di dimostrare con prove documentali che non trattasi di ricavi  in “nero”. </a:t>
            </a:r>
          </a:p>
          <a:p>
            <a:endParaRPr lang="it-IT"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6" name="Segnaposto contenuto 5"/>
          <p:cNvSpPr>
            <a:spLocks noGrp="1"/>
          </p:cNvSpPr>
          <p:nvPr>
            <p:ph idx="1"/>
          </p:nvPr>
        </p:nvSpPr>
        <p:spPr>
          <a:xfrm>
            <a:off x="500034" y="1785926"/>
            <a:ext cx="7929618" cy="4357718"/>
          </a:xfrm>
        </p:spPr>
        <p:txBody>
          <a:bodyPr>
            <a:normAutofit/>
          </a:bodyPr>
          <a:lstStyle/>
          <a:p>
            <a:pPr algn="just">
              <a:buNone/>
            </a:pPr>
            <a:r>
              <a:rPr lang="it-IT" sz="2000" dirty="0" smtClean="0">
                <a:latin typeface="Times New Roman" pitchFamily="18" charset="0"/>
                <a:cs typeface="Times New Roman" pitchFamily="18" charset="0"/>
              </a:rPr>
              <a:t>    Per gli imprenditori, se i dati rilevati tramite indagine non trovano riscontro nella contabilità, gli incassi sono assunti come ricavi. Quindi qualsiasi entrata che emerga dal conto corrente e che non trova giustificazione nell’attività d’impresa </a:t>
            </a:r>
            <a:r>
              <a:rPr lang="it-IT" sz="2000" dirty="0" smtClean="0">
                <a:solidFill>
                  <a:schemeClr val="tx2"/>
                </a:solidFill>
                <a:latin typeface="Times New Roman" pitchFamily="18" charset="0"/>
                <a:cs typeface="Times New Roman" pitchFamily="18" charset="0"/>
              </a:rPr>
              <a:t>si presume</a:t>
            </a:r>
            <a:r>
              <a:rPr lang="it-IT" sz="2000" dirty="0" smtClean="0">
                <a:latin typeface="Times New Roman" pitchFamily="18" charset="0"/>
                <a:cs typeface="Times New Roman" pitchFamily="18" charset="0"/>
              </a:rPr>
              <a:t> che corrisponda ad un importo non dichiarato.</a:t>
            </a:r>
          </a:p>
          <a:p>
            <a:pPr algn="just">
              <a:buNone/>
            </a:pPr>
            <a:endParaRPr lang="it-IT" sz="2000" dirty="0" smtClean="0">
              <a:latin typeface="Times New Roman" pitchFamily="18" charset="0"/>
              <a:cs typeface="Times New Roman" pitchFamily="18" charset="0"/>
            </a:endParaRPr>
          </a:p>
          <a:p>
            <a:pPr algn="just">
              <a:buNone/>
            </a:pPr>
            <a:r>
              <a:rPr lang="it-IT" sz="2000" dirty="0" smtClean="0">
                <a:latin typeface="Times New Roman" pitchFamily="18" charset="0"/>
                <a:cs typeface="Times New Roman" pitchFamily="18" charset="0"/>
              </a:rPr>
              <a:t>     Relativamente ai prelevamenti opera una </a:t>
            </a:r>
            <a:r>
              <a:rPr lang="it-IT" sz="2000" u="sng" dirty="0" smtClean="0">
                <a:solidFill>
                  <a:schemeClr val="tx2"/>
                </a:solidFill>
                <a:latin typeface="Times New Roman" pitchFamily="18" charset="0"/>
                <a:cs typeface="Times New Roman" pitchFamily="18" charset="0"/>
              </a:rPr>
              <a:t>doppia presunzione.</a:t>
            </a:r>
            <a:r>
              <a:rPr lang="it-IT" sz="2000" dirty="0" smtClean="0">
                <a:solidFill>
                  <a:schemeClr val="tx2"/>
                </a:solidFill>
                <a:latin typeface="Times New Roman" pitchFamily="18" charset="0"/>
                <a:cs typeface="Times New Roman" pitchFamily="18" charset="0"/>
              </a:rPr>
              <a:t> </a:t>
            </a:r>
            <a:r>
              <a:rPr lang="it-IT" sz="2000" dirty="0" smtClean="0">
                <a:latin typeface="Times New Roman" pitchFamily="18" charset="0"/>
                <a:cs typeface="Times New Roman" pitchFamily="18" charset="0"/>
              </a:rPr>
              <a:t>Se vengono riscontrati prelevamenti non registrati si presume che essi abbiano generato ricavi o compensi non registrati: - per cui il prelevamento si ritiene utilizzato per un acquisto non contabilizzato, inerente all’attività d’impresa; - e che al costo non contabilizzato corrisponda un ricavo non contabilizzato. </a:t>
            </a:r>
          </a:p>
          <a:p>
            <a:endParaRPr lang="it-IT" dirty="0">
              <a:latin typeface="Times New Roman" pitchFamily="18" charset="0"/>
              <a:cs typeface="Times New Roman"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chemeClr val="tx2"/>
                </a:solidFill>
                <a:latin typeface="Times New Roman" pitchFamily="18" charset="0"/>
                <a:cs typeface="Times New Roman" pitchFamily="18" charset="0"/>
              </a:rPr>
              <a:t>Verifiche bancarie (indagini creditizie e finanziarie)</a:t>
            </a:r>
            <a:endParaRPr lang="it-IT" sz="3200" dirty="0"/>
          </a:p>
        </p:txBody>
      </p:sp>
      <p:sp>
        <p:nvSpPr>
          <p:cNvPr id="3" name="Segnaposto contenuto 2"/>
          <p:cNvSpPr>
            <a:spLocks noGrp="1"/>
          </p:cNvSpPr>
          <p:nvPr>
            <p:ph idx="1"/>
          </p:nvPr>
        </p:nvSpPr>
        <p:spPr>
          <a:xfrm>
            <a:off x="457200" y="2000240"/>
            <a:ext cx="8115328" cy="3429024"/>
          </a:xfrm>
        </p:spPr>
        <p:txBody>
          <a:bodyPr>
            <a:normAutofit/>
          </a:bodyPr>
          <a:lstStyle/>
          <a:p>
            <a:pPr algn="just">
              <a:buNone/>
            </a:pPr>
            <a:r>
              <a:rPr lang="it-IT" sz="2000" dirty="0" smtClean="0">
                <a:latin typeface="Times New Roman" pitchFamily="18" charset="0"/>
                <a:cs typeface="Times New Roman" pitchFamily="18" charset="0"/>
              </a:rPr>
              <a:t>     Opera, dunque, una </a:t>
            </a:r>
            <a:r>
              <a:rPr lang="it-IT" sz="2000" dirty="0" smtClean="0">
                <a:solidFill>
                  <a:schemeClr val="accent1"/>
                </a:solidFill>
                <a:latin typeface="Times New Roman" pitchFamily="18" charset="0"/>
                <a:cs typeface="Times New Roman" pitchFamily="18" charset="0"/>
              </a:rPr>
              <a:t>presunzione legale relativa </a:t>
            </a:r>
            <a:r>
              <a:rPr lang="it-IT" sz="2000" dirty="0" smtClean="0">
                <a:latin typeface="Times New Roman" pitchFamily="18" charset="0"/>
                <a:cs typeface="Times New Roman" pitchFamily="18" charset="0"/>
              </a:rPr>
              <a:t>di evasione, cioè suscettibile di prova contraria, in base alla quale tanto i prelevamenti quanto i versamenti effettuati sui conti bancari devono essere imputati ai ricavi, che il contribuente può superare giustificando le operazioni e i rilevi emersi in sede di verifica dimostrando di averne tenuto conto nella determinazione della base imponibile oppure che sono estranei alla formazione del reddito. </a:t>
            </a:r>
          </a:p>
          <a:p>
            <a:pPr algn="just">
              <a:buNone/>
            </a:pPr>
            <a:endParaRPr lang="it-IT" sz="2000" dirty="0" smtClean="0">
              <a:latin typeface="Times New Roman" pitchFamily="18" charset="0"/>
              <a:cs typeface="Times New Roman" pitchFamily="18" charset="0"/>
            </a:endParaRPr>
          </a:p>
          <a:p>
            <a:pPr algn="just">
              <a:buNone/>
            </a:pPr>
            <a:r>
              <a:rPr lang="it-IT" sz="2000" dirty="0" smtClean="0">
                <a:latin typeface="Times New Roman" pitchFamily="18" charset="0"/>
                <a:cs typeface="Times New Roman" pitchFamily="18" charset="0"/>
              </a:rPr>
              <a:t>     Il contribuente è chiamato a dimostrare nelle circostanze specifiche la natura delle somme o la loro destinazione</a:t>
            </a:r>
            <a:r>
              <a:rPr lang="it-IT" sz="2400" dirty="0" smtClean="0">
                <a:latin typeface="Times New Roman" pitchFamily="18" charset="0"/>
                <a:cs typeface="Times New Roman" pitchFamily="18" charset="0"/>
              </a:rPr>
              <a:t>. </a:t>
            </a:r>
            <a:endParaRPr lang="it-IT" sz="2400" dirty="0">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data:image/png;base64,iVBORw0KGgoAAAANSUhEUgAAAQcAAAErCAYAAADTxUbqAAAJFElEQVR4Xu3WsQ3AMAwEsXj/pbOAiuufqdWIMg55n48AAQKHwKNCgACBS0AcvAsCBE4BcfAwCBAQB2+AAIEu4M+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v8mQQBLAtG2wU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028" name="AutoShape 4" descr="data:image/png;base64,iVBORw0KGgoAAAANSUhEUgAAAQcAAAErCAYAAADTxUbqAAAJFElEQVR4Xu3WsQ3AMAwEsXj/pbOAiuufqdWIMg55n48AAQKHwKNCgACBS0AcvAsCBE4BcfAwCBAQB2+AAIEu4M+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uIQ7cySWBKQBymzm1ZAl1AHLqVSQJTAuIwdW7LEugC4tCtTBKYEhCHqXNblkAXEIduZZLAlIA4TJ3bsgS6gDh0K5MEpgTEYercliXQBcShW5kkMCUgDlPntiyBLiAO3cokgSkBcZg6t2UJdAFx6FYmCUwJiMPUuS1LoAv8mQQBLAtG2wU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029" name="Picture 5"/>
          <p:cNvPicPr>
            <a:picLocks noChangeAspect="1" noChangeArrowheads="1"/>
          </p:cNvPicPr>
          <p:nvPr/>
        </p:nvPicPr>
        <p:blipFill>
          <a:blip r:embed="rId2">
            <a:duotone>
              <a:schemeClr val="accent6">
                <a:shade val="45000"/>
                <a:satMod val="135000"/>
              </a:schemeClr>
              <a:prstClr val="white"/>
            </a:duotone>
          </a:blip>
          <a:srcRect/>
          <a:stretch>
            <a:fillRect/>
          </a:stretch>
        </p:blipFill>
        <p:spPr bwMode="auto">
          <a:xfrm>
            <a:off x="0" y="2857496"/>
            <a:ext cx="3571868" cy="4000504"/>
          </a:xfrm>
          <a:prstGeom prst="rect">
            <a:avLst/>
          </a:prstGeom>
          <a:noFill/>
          <a:ln w="9525">
            <a:noFill/>
            <a:miter lim="800000"/>
            <a:headEnd/>
            <a:tailEnd/>
          </a:ln>
          <a:effectLst/>
        </p:spPr>
      </p:pic>
      <p:sp>
        <p:nvSpPr>
          <p:cNvPr id="8" name="Titolo 7"/>
          <p:cNvSpPr>
            <a:spLocks noGrp="1"/>
          </p:cNvSpPr>
          <p:nvPr>
            <p:ph type="title"/>
          </p:nvPr>
        </p:nvSpPr>
        <p:spPr>
          <a:xfrm>
            <a:off x="2643174" y="1643050"/>
            <a:ext cx="5572164" cy="3143272"/>
          </a:xfrm>
        </p:spPr>
        <p:txBody>
          <a:bodyPr>
            <a:normAutofit/>
          </a:bodyPr>
          <a:lstStyle/>
          <a:p>
            <a:pPr lvl="0"/>
            <a:r>
              <a:rPr kumimoji="0" lang="it-IT" b="1" i="0" u="none" strike="noStrike" cap="none" normalizeH="0" baseline="0" dirty="0" smtClean="0">
                <a:ln>
                  <a:noFill/>
                </a:ln>
                <a:solidFill>
                  <a:schemeClr val="accent2">
                    <a:lumMod val="75000"/>
                  </a:schemeClr>
                </a:solidFill>
                <a:effectLst/>
                <a:latin typeface="Colonna MT" pitchFamily="82" charset="0"/>
                <a:ea typeface="Calibri" pitchFamily="34" charset="0"/>
                <a:cs typeface="Times New Roman" pitchFamily="18" charset="0"/>
              </a:rPr>
              <a:t>GRAZIE </a:t>
            </a:r>
            <a:br>
              <a:rPr kumimoji="0" lang="it-IT" b="1" i="0" u="none" strike="noStrike" cap="none" normalizeH="0" baseline="0" dirty="0" smtClean="0">
                <a:ln>
                  <a:noFill/>
                </a:ln>
                <a:solidFill>
                  <a:schemeClr val="accent2">
                    <a:lumMod val="75000"/>
                  </a:schemeClr>
                </a:solidFill>
                <a:effectLst/>
                <a:latin typeface="Colonna MT" pitchFamily="82" charset="0"/>
                <a:ea typeface="Calibri" pitchFamily="34" charset="0"/>
                <a:cs typeface="Times New Roman" pitchFamily="18" charset="0"/>
              </a:rPr>
            </a:br>
            <a:r>
              <a:rPr kumimoji="0" lang="it-IT" b="1" i="0" u="none" strike="noStrike" cap="none" normalizeH="0" baseline="0" dirty="0" smtClean="0">
                <a:ln>
                  <a:noFill/>
                </a:ln>
                <a:solidFill>
                  <a:schemeClr val="accent2">
                    <a:lumMod val="75000"/>
                  </a:schemeClr>
                </a:solidFill>
                <a:effectLst/>
                <a:latin typeface="Colonna MT" pitchFamily="82" charset="0"/>
                <a:ea typeface="Calibri" pitchFamily="34" charset="0"/>
                <a:cs typeface="Times New Roman" pitchFamily="18" charset="0"/>
              </a:rPr>
              <a:t>PER L’ATTENZIONE</a:t>
            </a:r>
            <a:r>
              <a:rPr kumimoji="0" lang="it-IT" b="0" i="0" u="none" strike="noStrike" cap="none" normalizeH="0" baseline="0" dirty="0" smtClean="0">
                <a:ln>
                  <a:noFill/>
                </a:ln>
                <a:solidFill>
                  <a:schemeClr val="tx1"/>
                </a:solidFill>
                <a:effectLst/>
                <a:latin typeface="Colonna MT" pitchFamily="82" charset="0"/>
                <a:cs typeface="Times New Roman" pitchFamily="18" charset="0"/>
              </a:rPr>
              <a:t/>
            </a:r>
            <a:br>
              <a:rPr kumimoji="0" lang="it-IT" b="0" i="0" u="none" strike="noStrike" cap="none" normalizeH="0" baseline="0" dirty="0" smtClean="0">
                <a:ln>
                  <a:noFill/>
                </a:ln>
                <a:solidFill>
                  <a:schemeClr val="tx1"/>
                </a:solidFill>
                <a:effectLst/>
                <a:latin typeface="Colonna MT" pitchFamily="82" charset="0"/>
                <a:cs typeface="Times New Roman" pitchFamily="18" charset="0"/>
              </a:rPr>
            </a:br>
            <a:endParaRPr lang="it-IT" dirty="0">
              <a:latin typeface="Colonna MT" pitchFamily="82" charset="0"/>
              <a:cs typeface="Times New Roman" pitchFamily="18" charset="0"/>
            </a:endParaRPr>
          </a:p>
        </p:txBody>
      </p:sp>
    </p:spTree>
  </p:cSld>
  <p:clrMapOvr>
    <a:masterClrMapping/>
  </p:clrMapOvr>
</p:sld>
</file>

<file path=ppt/theme/theme1.xml><?xml version="1.0" encoding="utf-8"?>
<a:theme xmlns:a="http://schemas.openxmlformats.org/drawingml/2006/main" name="Tema di Offic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708</TotalTime>
  <Words>6556</Words>
  <Application>Microsoft Office PowerPoint</Application>
  <PresentationFormat>Presentazione su schermo (4:3)</PresentationFormat>
  <Paragraphs>336</Paragraphs>
  <Slides>57</Slides>
  <Notes>13</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57</vt:i4>
      </vt:variant>
    </vt:vector>
  </HeadingPairs>
  <TitlesOfParts>
    <vt:vector size="64" baseType="lpstr">
      <vt:lpstr>SimSun-ExtB</vt:lpstr>
      <vt:lpstr>Arial</vt:lpstr>
      <vt:lpstr>Calibri</vt:lpstr>
      <vt:lpstr>Colonna MT</vt:lpstr>
      <vt:lpstr>Harlow Solid Italic</vt:lpstr>
      <vt:lpstr>Times New Roman</vt:lpstr>
      <vt:lpstr>Tema di Office</vt:lpstr>
      <vt:lpstr>Corso di Diritto Finanziario e Tributario- III Cattedra</vt:lpstr>
      <vt:lpstr>Istruttoria tributaria</vt:lpstr>
      <vt:lpstr>Istruttoria tributaria</vt:lpstr>
      <vt:lpstr>Istruttoria tributaria</vt:lpstr>
      <vt:lpstr>Istruttoria tributaria</vt:lpstr>
      <vt:lpstr>Istruttoria tributaria</vt:lpstr>
      <vt:lpstr>Istruttoria tributaria</vt:lpstr>
      <vt:lpstr>Istruttoria tributaria</vt:lpstr>
      <vt:lpstr>Istruttoria tributaria</vt:lpstr>
      <vt:lpstr>Istruttoria tributaria</vt:lpstr>
      <vt:lpstr>Istruttoria tributaria</vt:lpstr>
      <vt:lpstr>Istruttoria tributaria</vt:lpstr>
      <vt:lpstr>Le procedure di liquidazione e di controllo formale delle dichiarazioni tributarie </vt:lpstr>
      <vt:lpstr>Le procedure di liquidazione e di controllo formale delle dichiarazioni tributarie</vt:lpstr>
      <vt:lpstr>LIQUIDAZIONE (o controllo automatico)</vt:lpstr>
      <vt:lpstr>LIQUIDAZIONE (o controllo automatico)</vt:lpstr>
      <vt:lpstr>LIQUIDAZIONE (o controllo automatico)</vt:lpstr>
      <vt:lpstr>LIQUIDAZIONE (o controllo automatico</vt:lpstr>
      <vt:lpstr>LIQUIDAZIONE (o controllo automatico)</vt:lpstr>
      <vt:lpstr>LIQUIDAZIONE (o controllo automatico)</vt:lpstr>
      <vt:lpstr>LIQUIDAZIONE (o controllo automatico)</vt:lpstr>
      <vt:lpstr>LIQUIDAZIONE (o controllo automatico)</vt:lpstr>
      <vt:lpstr>Controllo formale</vt:lpstr>
      <vt:lpstr>Controllo formale</vt:lpstr>
      <vt:lpstr>Controllo formale</vt:lpstr>
      <vt:lpstr>Controllo formale</vt:lpstr>
      <vt:lpstr>Controllo formale</vt:lpstr>
      <vt:lpstr>Controllo formale</vt:lpstr>
      <vt:lpstr>CONTROLLO SOSTANZIALE (o di merito) </vt:lpstr>
      <vt:lpstr>CONTROLLO SOSTANZIALE (o di merito) </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CONTROLLO SOSTANZIALE (o di merito)</vt:lpstr>
      <vt:lpstr> Verifiche bancarie (indagini creditizie e finanziarie) </vt:lpstr>
      <vt:lpstr> Verifiche bancarie (indagini creditizie e finanziarie) </vt:lpstr>
      <vt:lpstr>Verifiche bancarie (indagini creditizie e finanziarie)</vt:lpstr>
      <vt:lpstr>Verifiche bancarie (indagini creditizie e finanziarie)</vt:lpstr>
      <vt:lpstr>Verifiche bancarie (indagini creditizie e finanziarie)</vt:lpstr>
      <vt:lpstr>Verifiche bancarie (indagini creditizie e finanziarie)</vt:lpstr>
      <vt:lpstr>Verifiche bancarie (indagini creditizie e finanziarie)</vt:lpstr>
      <vt:lpstr>Verifiche bancarie (indagini creditizie e finanziarie)</vt:lpstr>
      <vt:lpstr>Verifiche bancarie (indagini creditizie e finanziarie)</vt:lpstr>
      <vt:lpstr>GRAZIE  PER L’ATTENZIONE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Attività amministrativa di controllo e conoscenza dell’Amministrazione finanziaria</dc:title>
  <dc:creator>utente</dc:creator>
  <cp:lastModifiedBy>UTENTE</cp:lastModifiedBy>
  <cp:revision>102</cp:revision>
  <dcterms:created xsi:type="dcterms:W3CDTF">2020-03-17T07:19:24Z</dcterms:created>
  <dcterms:modified xsi:type="dcterms:W3CDTF">2020-03-20T18:16:08Z</dcterms:modified>
</cp:coreProperties>
</file>