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76" r:id="rId13"/>
    <p:sldId id="267" r:id="rId14"/>
    <p:sldId id="268" r:id="rId15"/>
    <p:sldId id="270" r:id="rId16"/>
    <p:sldId id="271" r:id="rId17"/>
    <p:sldId id="272" r:id="rId18"/>
    <p:sldId id="269" r:id="rId19"/>
    <p:sldId id="273" r:id="rId20"/>
    <p:sldId id="274" r:id="rId21"/>
    <p:sldId id="275"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3D2C1A-4474-4E7E-81EB-067AA2BE1F53}" type="datetimeFigureOut">
              <a:rPr lang="it-IT" smtClean="0"/>
              <a:pPr/>
              <a:t>01/04/2020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70F408-FB61-44A1-9879-55ACC80855C4}"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pPr algn="just"/>
            <a:r>
              <a:rPr lang="it-IT" sz="1200" kern="1200" dirty="0" smtClean="0">
                <a:solidFill>
                  <a:schemeClr val="tx1"/>
                </a:solidFill>
                <a:latin typeface="Times New Roman" pitchFamily="18" charset="0"/>
                <a:ea typeface="+mn-ea"/>
                <a:cs typeface="Times New Roman" pitchFamily="18" charset="0"/>
              </a:rPr>
              <a:t>Nella sentenza n. 370 del 2003 la Corte sottolineava che </a:t>
            </a:r>
            <a:r>
              <a:rPr lang="it-IT" sz="1200" i="1" kern="1200" dirty="0" smtClean="0">
                <a:solidFill>
                  <a:schemeClr val="tx1"/>
                </a:solidFill>
                <a:latin typeface="Times New Roman" pitchFamily="18" charset="0"/>
                <a:ea typeface="+mn-ea"/>
                <a:cs typeface="Times New Roman" pitchFamily="18" charset="0"/>
              </a:rPr>
              <a:t>«appare evidente che l’attuazione dell’art. 119 Cost. sia urgente al fine di concretizzare quanto previsto nel nuovo Titolo V della Costituzione, poiché altrimenti si verrebbe a contraddire il diverso riparto di competenze configurato dalle nuove disposizioni; inoltre, la permanenza o addirittura l’istituzione di forme di finanziamento delle Regioni e degli Enti locali contraddittorie con l’art.119 </a:t>
            </a:r>
            <a:r>
              <a:rPr lang="it-IT" sz="1200" i="1" kern="1200" dirty="0" err="1" smtClean="0">
                <a:solidFill>
                  <a:schemeClr val="tx1"/>
                </a:solidFill>
                <a:latin typeface="Times New Roman" pitchFamily="18" charset="0"/>
                <a:ea typeface="+mn-ea"/>
                <a:cs typeface="Times New Roman" pitchFamily="18" charset="0"/>
              </a:rPr>
              <a:t>Cost</a:t>
            </a:r>
            <a:r>
              <a:rPr lang="it-IT" sz="1200" i="1" kern="1200" dirty="0" smtClean="0">
                <a:solidFill>
                  <a:schemeClr val="tx1"/>
                </a:solidFill>
                <a:latin typeface="Times New Roman" pitchFamily="18" charset="0"/>
                <a:ea typeface="+mn-ea"/>
                <a:cs typeface="Times New Roman" pitchFamily="18" charset="0"/>
              </a:rPr>
              <a:t>. espone a rischi di cattiva funzionalità o addirittura di blocco di interi ambiti settoriali». </a:t>
            </a:r>
            <a:endParaRPr lang="it-IT"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fld id="{D870F408-FB61-44A1-9879-55ACC80855C4}" type="slidenum">
              <a:rPr lang="it-IT" smtClean="0"/>
              <a:pPr/>
              <a:t>17</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A33D2529-CB43-4A30-B362-6CACD7470A10}"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FFAA09-AD34-4DFE-8A7F-72A4D8D25359}" type="datetimeFigureOut">
              <a:rPr lang="it-IT" smtClean="0"/>
              <a:pPr/>
              <a:t>01/04/2020</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3D2529-CB43-4A30-B362-6CACD7470A10}"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0" y="0"/>
            <a:ext cx="4572000" cy="461665"/>
          </a:xfrm>
          <a:prstGeom prst="rect">
            <a:avLst/>
          </a:prstGeom>
        </p:spPr>
        <p:txBody>
          <a:bodyPr>
            <a:spAutoFit/>
          </a:bodyPr>
          <a:lstStyle/>
          <a:p>
            <a:r>
              <a:rPr lang="it-IT" sz="2400" dirty="0" smtClean="0">
                <a:solidFill>
                  <a:schemeClr val="accent5">
                    <a:lumMod val="75000"/>
                  </a:schemeClr>
                </a:solidFill>
                <a:latin typeface="Harlow Solid Italic" pitchFamily="82" charset="0"/>
                <a:cs typeface="Times New Roman" pitchFamily="18" charset="0"/>
              </a:rPr>
              <a:t>Diritto della Finanza Decentrata</a:t>
            </a:r>
            <a:endParaRPr lang="it-IT" sz="2400" dirty="0">
              <a:solidFill>
                <a:schemeClr val="accent5">
                  <a:lumMod val="75000"/>
                </a:schemeClr>
              </a:solidFill>
            </a:endParaRPr>
          </a:p>
        </p:txBody>
      </p:sp>
      <p:sp>
        <p:nvSpPr>
          <p:cNvPr id="8" name="Titolo 7"/>
          <p:cNvSpPr>
            <a:spLocks noGrp="1"/>
          </p:cNvSpPr>
          <p:nvPr>
            <p:ph type="title"/>
          </p:nvPr>
        </p:nvSpPr>
        <p:spPr>
          <a:xfrm>
            <a:off x="357158" y="2571744"/>
            <a:ext cx="8229600" cy="1571636"/>
          </a:xfrm>
        </p:spPr>
        <p:txBody>
          <a:bodyPr>
            <a:normAutofit/>
          </a:bodyPr>
          <a:lstStyle/>
          <a:p>
            <a:r>
              <a:rPr lang="it-IT" b="1" dirty="0" smtClean="0">
                <a:latin typeface="Times New Roman" pitchFamily="18" charset="0"/>
                <a:cs typeface="Times New Roman" pitchFamily="18" charset="0"/>
              </a:rPr>
              <a:t>Il </a:t>
            </a:r>
            <a:r>
              <a:rPr lang="it-IT" sz="4800" b="1" dirty="0" smtClean="0">
                <a:latin typeface="Times New Roman" pitchFamily="18" charset="0"/>
                <a:cs typeface="Times New Roman" pitchFamily="18" charset="0"/>
              </a:rPr>
              <a:t>Federalismo</a:t>
            </a:r>
            <a:r>
              <a:rPr lang="it-IT" b="1" dirty="0" smtClean="0">
                <a:latin typeface="Times New Roman" pitchFamily="18" charset="0"/>
                <a:cs typeface="Times New Roman" pitchFamily="18" charset="0"/>
              </a:rPr>
              <a:t> </a:t>
            </a:r>
            <a:r>
              <a:rPr lang="it-IT" sz="4800" b="1" dirty="0" smtClean="0">
                <a:latin typeface="Times New Roman" pitchFamily="18" charset="0"/>
                <a:cs typeface="Times New Roman" pitchFamily="18" charset="0"/>
              </a:rPr>
              <a:t>fiscale</a:t>
            </a:r>
            <a:r>
              <a:rPr lang="it-IT" b="1" dirty="0" smtClean="0">
                <a:latin typeface="Times New Roman" pitchFamily="18" charset="0"/>
                <a:cs typeface="Times New Roman" pitchFamily="18" charset="0"/>
              </a:rPr>
              <a:t/>
            </a:r>
            <a:br>
              <a:rPr lang="it-IT" b="1" dirty="0" smtClean="0">
                <a:latin typeface="Times New Roman" pitchFamily="18" charset="0"/>
                <a:cs typeface="Times New Roman" pitchFamily="18" charset="0"/>
              </a:rPr>
            </a:br>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b="1" dirty="0">
              <a:latin typeface="Times New Roman" pitchFamily="18" charset="0"/>
              <a:cs typeface="Times New Roman" pitchFamily="18" charset="0"/>
            </a:endParaRPr>
          </a:p>
        </p:txBody>
      </p:sp>
      <p:sp>
        <p:nvSpPr>
          <p:cNvPr id="3" name="Segnaposto contenuto 2"/>
          <p:cNvSpPr>
            <a:spLocks noGrp="1"/>
          </p:cNvSpPr>
          <p:nvPr>
            <p:ph idx="1"/>
          </p:nvPr>
        </p:nvSpPr>
        <p:spPr>
          <a:xfrm>
            <a:off x="357158" y="1571612"/>
            <a:ext cx="8215370" cy="4214842"/>
          </a:xfrm>
        </p:spPr>
        <p:txBody>
          <a:bodyPr>
            <a:normAutofit fontScale="77500" lnSpcReduction="20000"/>
          </a:bodyPr>
          <a:lstStyle/>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Federalismo fiscale consiste </a:t>
            </a:r>
            <a:r>
              <a:rPr lang="it-IT" dirty="0" smtClean="0">
                <a:latin typeface="Times New Roman" pitchFamily="18" charset="0"/>
                <a:cs typeface="Times New Roman" pitchFamily="18" charset="0"/>
              </a:rPr>
              <a:t>nel decentramento </a:t>
            </a:r>
            <a:r>
              <a:rPr lang="it-IT" dirty="0">
                <a:latin typeface="Times New Roman" pitchFamily="18" charset="0"/>
                <a:cs typeface="Times New Roman" pitchFamily="18" charset="0"/>
              </a:rPr>
              <a:t>del potere fiscale tra lo Stato e gli enti territoriali</a:t>
            </a:r>
            <a:r>
              <a:rPr lang="it-IT" dirty="0" smtClean="0">
                <a:latin typeface="Times New Roman" pitchFamily="18" charset="0"/>
                <a:cs typeface="Times New Roman" pitchFamily="18" charset="0"/>
              </a:rPr>
              <a:t>.</a:t>
            </a: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La </a:t>
            </a:r>
            <a:r>
              <a:rPr lang="it-IT" dirty="0">
                <a:latin typeface="Times New Roman" pitchFamily="18" charset="0"/>
                <a:cs typeface="Times New Roman" pitchFamily="18" charset="0"/>
              </a:rPr>
              <a:t>base costituzionale del federalismo fiscale è il pluralismo istituzionale sancito </a:t>
            </a:r>
            <a:r>
              <a:rPr lang="it-IT" dirty="0" smtClean="0">
                <a:latin typeface="Times New Roman" pitchFamily="18" charset="0"/>
                <a:cs typeface="Times New Roman" pitchFamily="18" charset="0"/>
              </a:rPr>
              <a:t>dall’art. 5 Cost. che </a:t>
            </a:r>
            <a:r>
              <a:rPr lang="it-IT" dirty="0">
                <a:latin typeface="Times New Roman" pitchFamily="18" charset="0"/>
                <a:cs typeface="Times New Roman" pitchFamily="18" charset="0"/>
              </a:rPr>
              <a:t>riconosce e promuove l’autonomia </a:t>
            </a:r>
            <a:r>
              <a:rPr lang="it-IT" dirty="0" smtClean="0">
                <a:latin typeface="Times New Roman" pitchFamily="18" charset="0"/>
                <a:cs typeface="Times New Roman" pitchFamily="18" charset="0"/>
              </a:rPr>
              <a:t>locale:</a:t>
            </a: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
            </a:r>
            <a:r>
              <a:rPr lang="it-IT" sz="2800" dirty="0" smtClean="0">
                <a:latin typeface="Times New Roman" pitchFamily="18" charset="0"/>
                <a:cs typeface="Times New Roman" pitchFamily="18" charset="0"/>
              </a:rPr>
              <a:t>«</a:t>
            </a:r>
            <a:r>
              <a:rPr lang="it-IT" sz="2800" i="1" dirty="0">
                <a:latin typeface="Times New Roman" pitchFamily="18" charset="0"/>
                <a:cs typeface="Times New Roman" pitchFamily="18" charset="0"/>
              </a:rPr>
              <a:t>La Repubblica, una e indivisibile, riconosce e promuove le autonomie locali; attua nei servizi che dipendono dallo Stato il più ampio decentramento amministrativo; adegua i principi ed i metodi della sua legislazione alle esigenze dell'autonomia e del decentramento</a:t>
            </a:r>
            <a:r>
              <a:rPr lang="it-IT" sz="2800" dirty="0" smtClean="0">
                <a:latin typeface="Times New Roman" pitchFamily="18" charset="0"/>
                <a:cs typeface="Times New Roman" pitchFamily="18" charset="0"/>
              </a:rPr>
              <a:t>». </a:t>
            </a:r>
            <a:endParaRPr lang="it-IT" sz="2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sz="half" idx="1"/>
          </p:nvPr>
        </p:nvSpPr>
        <p:spPr>
          <a:xfrm>
            <a:off x="214282" y="2500306"/>
            <a:ext cx="8358246" cy="3857652"/>
          </a:xfrm>
        </p:spPr>
        <p:txBody>
          <a:bodyPr>
            <a:normAutofit fontScale="92500" lnSpcReduction="20000"/>
          </a:bodyPr>
          <a:lstStyle/>
          <a:p>
            <a:pPr algn="just">
              <a:buNone/>
            </a:pPr>
            <a:r>
              <a:rPr lang="it-IT" sz="2600" dirty="0" smtClean="0">
                <a:latin typeface="Times New Roman" pitchFamily="18" charset="0"/>
                <a:cs typeface="Times New Roman" pitchFamily="18" charset="0"/>
              </a:rPr>
              <a:t>    L’autonomia </a:t>
            </a:r>
            <a:r>
              <a:rPr lang="it-IT" sz="2600" dirty="0">
                <a:latin typeface="Times New Roman" pitchFamily="18" charset="0"/>
                <a:cs typeface="Times New Roman" pitchFamily="18" charset="0"/>
              </a:rPr>
              <a:t>finanziaria e tributaria </a:t>
            </a:r>
            <a:r>
              <a:rPr lang="it-IT" sz="2600" dirty="0" smtClean="0">
                <a:latin typeface="Times New Roman" pitchFamily="18" charset="0"/>
                <a:cs typeface="Times New Roman" pitchFamily="18" charset="0"/>
              </a:rPr>
              <a:t>degli enti territoriali- Regioni</a:t>
            </a:r>
            <a:r>
              <a:rPr lang="it-IT" sz="2600" dirty="0">
                <a:latin typeface="Times New Roman" pitchFamily="18" charset="0"/>
                <a:cs typeface="Times New Roman" pitchFamily="18" charset="0"/>
              </a:rPr>
              <a:t>, Comuni, Province e Città </a:t>
            </a:r>
            <a:r>
              <a:rPr lang="it-IT" sz="2600" dirty="0" smtClean="0">
                <a:latin typeface="Times New Roman" pitchFamily="18" charset="0"/>
                <a:cs typeface="Times New Roman" pitchFamily="18" charset="0"/>
              </a:rPr>
              <a:t>metropolitane- </a:t>
            </a:r>
            <a:r>
              <a:rPr lang="it-IT" sz="2600" dirty="0">
                <a:latin typeface="Times New Roman" pitchFamily="18" charset="0"/>
                <a:cs typeface="Times New Roman" pitchFamily="18" charset="0"/>
              </a:rPr>
              <a:t>è riconosciuta </a:t>
            </a:r>
            <a:r>
              <a:rPr lang="it-IT" sz="2600" dirty="0" smtClean="0">
                <a:latin typeface="Times New Roman" pitchFamily="18" charset="0"/>
                <a:cs typeface="Times New Roman" pitchFamily="18" charset="0"/>
              </a:rPr>
              <a:t>nel nostro ordinamento con la </a:t>
            </a:r>
            <a:r>
              <a:rPr lang="it-IT" sz="2600" dirty="0">
                <a:latin typeface="Times New Roman" pitchFamily="18" charset="0"/>
                <a:cs typeface="Times New Roman" pitchFamily="18" charset="0"/>
              </a:rPr>
              <a:t>Riforma del Titolo V, Parte II, della </a:t>
            </a:r>
            <a:r>
              <a:rPr lang="it-IT" sz="2600" dirty="0" smtClean="0">
                <a:latin typeface="Times New Roman" pitchFamily="18" charset="0"/>
                <a:cs typeface="Times New Roman" pitchFamily="18" charset="0"/>
              </a:rPr>
              <a:t>Costituzione, realizzata dalla legge del 18 ottobre 2001, n. 3, che, introducendo il </a:t>
            </a:r>
            <a:r>
              <a:rPr lang="it-IT" sz="2600" dirty="0">
                <a:latin typeface="Times New Roman" pitchFamily="18" charset="0"/>
                <a:cs typeface="Times New Roman" pitchFamily="18" charset="0"/>
              </a:rPr>
              <a:t>federalismo </a:t>
            </a:r>
            <a:r>
              <a:rPr lang="it-IT" sz="2600" dirty="0" smtClean="0">
                <a:latin typeface="Times New Roman" pitchFamily="18" charset="0"/>
                <a:cs typeface="Times New Roman" pitchFamily="18" charset="0"/>
              </a:rPr>
              <a:t>fiscale, ha realizzato </a:t>
            </a:r>
            <a:r>
              <a:rPr lang="it-IT" sz="2600" dirty="0">
                <a:latin typeface="Times New Roman" pitchFamily="18" charset="0"/>
                <a:cs typeface="Times New Roman" pitchFamily="18" charset="0"/>
              </a:rPr>
              <a:t>il passaggio definitivo da un sistema di </a:t>
            </a:r>
            <a:r>
              <a:rPr lang="it-IT" sz="2600" b="1" u="sng" dirty="0">
                <a:solidFill>
                  <a:srgbClr val="002060"/>
                </a:solidFill>
                <a:latin typeface="Times New Roman" pitchFamily="18" charset="0"/>
                <a:cs typeface="Times New Roman" pitchFamily="18" charset="0"/>
              </a:rPr>
              <a:t>finanza derivata</a:t>
            </a:r>
            <a:r>
              <a:rPr lang="it-IT" sz="2600" dirty="0">
                <a:latin typeface="Times New Roman" pitchFamily="18" charset="0"/>
                <a:cs typeface="Times New Roman" pitchFamily="18" charset="0"/>
              </a:rPr>
              <a:t>, dominato da trasferimenti di risorse «dal centro alla periferia» e </a:t>
            </a:r>
            <a:r>
              <a:rPr lang="it-IT" sz="2600" dirty="0" smtClean="0">
                <a:latin typeface="Times New Roman" pitchFamily="18" charset="0"/>
                <a:cs typeface="Times New Roman" pitchFamily="18" charset="0"/>
              </a:rPr>
              <a:t>caratterizzato </a:t>
            </a:r>
            <a:r>
              <a:rPr lang="it-IT" sz="2600" dirty="0">
                <a:latin typeface="Times New Roman" pitchFamily="18" charset="0"/>
                <a:cs typeface="Times New Roman" pitchFamily="18" charset="0"/>
              </a:rPr>
              <a:t>dalla deresponsabilizzazione degli enti locali nella gestione della spesa, ad </a:t>
            </a:r>
            <a:r>
              <a:rPr lang="it-IT" sz="2600" dirty="0" smtClean="0">
                <a:latin typeface="Times New Roman" pitchFamily="18" charset="0"/>
                <a:cs typeface="Times New Roman" pitchFamily="18" charset="0"/>
              </a:rPr>
              <a:t>un sistema </a:t>
            </a:r>
            <a:r>
              <a:rPr lang="it-IT" sz="2600" dirty="0">
                <a:latin typeface="Times New Roman" pitchFamily="18" charset="0"/>
                <a:cs typeface="Times New Roman" pitchFamily="18" charset="0"/>
              </a:rPr>
              <a:t>di </a:t>
            </a:r>
            <a:r>
              <a:rPr lang="it-IT" sz="2600" b="1" u="sng" dirty="0">
                <a:solidFill>
                  <a:srgbClr val="002060"/>
                </a:solidFill>
                <a:latin typeface="Times New Roman" pitchFamily="18" charset="0"/>
                <a:cs typeface="Times New Roman" pitchFamily="18" charset="0"/>
              </a:rPr>
              <a:t>finanza decentrata</a:t>
            </a:r>
            <a:r>
              <a:rPr lang="it-IT" sz="2600" dirty="0">
                <a:latin typeface="Times New Roman" pitchFamily="18" charset="0"/>
                <a:cs typeface="Times New Roman" pitchFamily="18" charset="0"/>
              </a:rPr>
              <a:t>, che </a:t>
            </a:r>
            <a:r>
              <a:rPr lang="it-IT" sz="2600" dirty="0" smtClean="0">
                <a:latin typeface="Times New Roman" pitchFamily="18" charset="0"/>
                <a:cs typeface="Times New Roman" pitchFamily="18" charset="0"/>
              </a:rPr>
              <a:t>prevede, invece, un’allocazione </a:t>
            </a:r>
            <a:r>
              <a:rPr lang="it-IT" sz="2600" dirty="0">
                <a:latin typeface="Times New Roman" pitchFamily="18" charset="0"/>
                <a:cs typeface="Times New Roman" pitchFamily="18" charset="0"/>
              </a:rPr>
              <a:t>delle risorse nel territorio. </a:t>
            </a:r>
          </a:p>
          <a:p>
            <a:endParaRPr lang="it-IT" dirty="0"/>
          </a:p>
        </p:txBody>
      </p:sp>
      <p:sp>
        <p:nvSpPr>
          <p:cNvPr id="4" name="Segnaposto contenuto 3"/>
          <p:cNvSpPr>
            <a:spLocks noGrp="1"/>
          </p:cNvSpPr>
          <p:nvPr>
            <p:ph sz="half" idx="2"/>
          </p:nvPr>
        </p:nvSpPr>
        <p:spPr>
          <a:xfrm>
            <a:off x="0" y="1357299"/>
            <a:ext cx="8686800" cy="1071569"/>
          </a:xfrm>
        </p:spPr>
        <p:txBody>
          <a:bodyPr>
            <a:normAutofit fontScale="92500" lnSpcReduction="20000"/>
          </a:bodyPr>
          <a:lstStyle/>
          <a:p>
            <a:pPr algn="just">
              <a:buNone/>
            </a:pPr>
            <a:r>
              <a:rPr lang="it-IT" dirty="0" smtClean="0"/>
              <a:t>    </a:t>
            </a:r>
            <a:r>
              <a:rPr lang="it-IT" dirty="0" smtClean="0">
                <a:latin typeface="Times New Roman" pitchFamily="18" charset="0"/>
                <a:cs typeface="Times New Roman" pitchFamily="18" charset="0"/>
              </a:rPr>
              <a:t>L’obiettivo del </a:t>
            </a:r>
            <a:r>
              <a:rPr lang="it-IT" dirty="0" smtClean="0">
                <a:latin typeface="Times New Roman" pitchFamily="18" charset="0"/>
                <a:cs typeface="Times New Roman" pitchFamily="18" charset="0"/>
              </a:rPr>
              <a:t>federalismo fiscale </a:t>
            </a:r>
            <a:r>
              <a:rPr lang="it-IT" dirty="0" smtClean="0">
                <a:latin typeface="Times New Roman" pitchFamily="18" charset="0"/>
                <a:cs typeface="Times New Roman" pitchFamily="18" charset="0"/>
              </a:rPr>
              <a:t>era, innanzitutto,  l’</a:t>
            </a:r>
            <a:r>
              <a:rPr lang="it-IT" i="1" dirty="0" err="1" smtClean="0">
                <a:solidFill>
                  <a:srgbClr val="7030A0"/>
                </a:solidFill>
                <a:latin typeface="Times New Roman" pitchFamily="18" charset="0"/>
                <a:cs typeface="Times New Roman" pitchFamily="18" charset="0"/>
              </a:rPr>
              <a:t>accountability</a:t>
            </a:r>
            <a:r>
              <a:rPr lang="it-IT" i="1" dirty="0" smtClean="0">
                <a:latin typeface="Times New Roman" pitchFamily="18" charset="0"/>
                <a:cs typeface="Times New Roman" pitchFamily="18" charset="0"/>
              </a:rPr>
              <a:t> </a:t>
            </a:r>
            <a:r>
              <a:rPr lang="it-IT" dirty="0" smtClean="0">
                <a:latin typeface="Times New Roman" pitchFamily="18" charset="0"/>
                <a:cs typeface="Times New Roman" pitchFamily="18" charset="0"/>
              </a:rPr>
              <a:t>degli amministratori locali nei confronti dei propri cittadini. </a:t>
            </a:r>
          </a:p>
          <a:p>
            <a:pPr>
              <a:buNone/>
            </a:pP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14282" y="1285860"/>
            <a:ext cx="8501122" cy="5357850"/>
          </a:xfrm>
        </p:spPr>
        <p:txBody>
          <a:bodyPr>
            <a:noAutofit/>
          </a:bodyPr>
          <a:lstStyle/>
          <a:p>
            <a:pPr algn="just">
              <a:buNone/>
            </a:pPr>
            <a:r>
              <a:rPr lang="it-IT" sz="1800" i="1" dirty="0" smtClean="0">
                <a:latin typeface="Times New Roman" pitchFamily="18" charset="0"/>
                <a:cs typeface="Times New Roman" pitchFamily="18" charset="0"/>
              </a:rPr>
              <a:t>      Il </a:t>
            </a:r>
            <a:r>
              <a:rPr lang="it-IT" sz="1800" i="1" dirty="0">
                <a:latin typeface="Times New Roman" pitchFamily="18" charset="0"/>
                <a:cs typeface="Times New Roman" pitchFamily="18" charset="0"/>
              </a:rPr>
              <a:t>processo di decentramento ha avuto inizio nel trentennio antecedente detta riforma. </a:t>
            </a:r>
            <a:endParaRPr lang="it-IT" sz="1800" i="1" dirty="0" smtClean="0">
              <a:latin typeface="Times New Roman" pitchFamily="18" charset="0"/>
              <a:cs typeface="Times New Roman" pitchFamily="18" charset="0"/>
            </a:endParaRPr>
          </a:p>
          <a:p>
            <a:pPr algn="just">
              <a:buNone/>
            </a:pP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     Nell’assetto </a:t>
            </a:r>
            <a:r>
              <a:rPr lang="it-IT" sz="1800" dirty="0">
                <a:latin typeface="Times New Roman" pitchFamily="18" charset="0"/>
                <a:cs typeface="Times New Roman" pitchFamily="18" charset="0"/>
              </a:rPr>
              <a:t>istituzionale dei primi anni settanta dominava una preferenza per i trasferimenti da parte dello Stato, con forte deresponsabilizzazione degli enti locali nella gestione delle spese coperte da risorse erariali. Nella metà degli anni ottanta si ebbe un’inversione di tendenza, cominciarono a ridursi i trasferimenti. </a:t>
            </a:r>
            <a:r>
              <a:rPr lang="it-IT" sz="1800" dirty="0" smtClean="0">
                <a:latin typeface="Times New Roman" pitchFamily="18" charset="0"/>
                <a:cs typeface="Times New Roman" pitchFamily="18" charset="0"/>
              </a:rPr>
              <a:t>Solo a partire dalla seconda metà </a:t>
            </a:r>
            <a:r>
              <a:rPr lang="it-IT" sz="1800" dirty="0">
                <a:latin typeface="Times New Roman" pitchFamily="18" charset="0"/>
                <a:cs typeface="Times New Roman" pitchFamily="18" charset="0"/>
              </a:rPr>
              <a:t>degli anni novanta si è realizzato </a:t>
            </a:r>
            <a:r>
              <a:rPr lang="it-IT" sz="1800" dirty="0" smtClean="0">
                <a:latin typeface="Times New Roman" pitchFamily="18" charset="0"/>
                <a:cs typeface="Times New Roman" pitchFamily="18" charset="0"/>
              </a:rPr>
              <a:t>un vero e proprio </a:t>
            </a:r>
            <a:r>
              <a:rPr lang="it-IT" sz="1800" dirty="0">
                <a:latin typeface="Times New Roman" pitchFamily="18" charset="0"/>
                <a:cs typeface="Times New Roman" pitchFamily="18" charset="0"/>
              </a:rPr>
              <a:t>spostamento dell’incidenza del prelievo fiscale dallo Stato agli enti locali, tramite la soppressione </a:t>
            </a:r>
            <a:r>
              <a:rPr lang="it-IT" sz="1800" dirty="0" smtClean="0">
                <a:latin typeface="Times New Roman" pitchFamily="18" charset="0"/>
                <a:cs typeface="Times New Roman" pitchFamily="18" charset="0"/>
              </a:rPr>
              <a:t>e/o </a:t>
            </a:r>
            <a:r>
              <a:rPr lang="it-IT" sz="1800" dirty="0">
                <a:latin typeface="Times New Roman" pitchFamily="18" charset="0"/>
                <a:cs typeface="Times New Roman" pitchFamily="18" charset="0"/>
              </a:rPr>
              <a:t>la riduzione del peso di alcuni tributi erariali sostituiti da propri tributi locali, configurati come imposte autonome </a:t>
            </a:r>
            <a:r>
              <a:rPr lang="it-IT" sz="1800" dirty="0" smtClean="0">
                <a:latin typeface="Times New Roman" pitchFamily="18" charset="0"/>
                <a:cs typeface="Times New Roman" pitchFamily="18" charset="0"/>
              </a:rPr>
              <a:t>(Irap</a:t>
            </a: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Ici</a:t>
            </a:r>
            <a:r>
              <a:rPr lang="it-IT" sz="1800" dirty="0">
                <a:latin typeface="Times New Roman" pitchFamily="18" charset="0"/>
                <a:cs typeface="Times New Roman" pitchFamily="18" charset="0"/>
              </a:rPr>
              <a:t>) o come addizionali ad imposte erariali (addizionali </a:t>
            </a:r>
            <a:r>
              <a:rPr lang="it-IT" sz="1800" dirty="0" smtClean="0">
                <a:latin typeface="Times New Roman" pitchFamily="18" charset="0"/>
                <a:cs typeface="Times New Roman" pitchFamily="18" charset="0"/>
              </a:rPr>
              <a:t>Irpef, comunali </a:t>
            </a:r>
            <a:r>
              <a:rPr lang="it-IT" sz="1800" dirty="0">
                <a:latin typeface="Times New Roman" pitchFamily="18" charset="0"/>
                <a:cs typeface="Times New Roman" pitchFamily="18" charset="0"/>
              </a:rPr>
              <a:t>e </a:t>
            </a:r>
            <a:r>
              <a:rPr lang="it-IT" sz="1800" dirty="0" smtClean="0">
                <a:latin typeface="Times New Roman" pitchFamily="18" charset="0"/>
                <a:cs typeface="Times New Roman" pitchFamily="18" charset="0"/>
              </a:rPr>
              <a:t>regionali). </a:t>
            </a:r>
          </a:p>
          <a:p>
            <a:pPr algn="just">
              <a:buNone/>
            </a:pPr>
            <a:r>
              <a:rPr lang="it-IT"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     Contemporaneamente </a:t>
            </a:r>
            <a:r>
              <a:rPr lang="it-IT" sz="1800" dirty="0">
                <a:latin typeface="Times New Roman" pitchFamily="18" charset="0"/>
                <a:cs typeface="Times New Roman" pitchFamily="18" charset="0"/>
              </a:rPr>
              <a:t>fu ampliato il potere regolamentare di Comuni e </a:t>
            </a:r>
            <a:r>
              <a:rPr lang="it-IT" sz="1800" dirty="0" smtClean="0">
                <a:latin typeface="Times New Roman" pitchFamily="18" charset="0"/>
                <a:cs typeface="Times New Roman" pitchFamily="18" charset="0"/>
              </a:rPr>
              <a:t>Province, </a:t>
            </a:r>
            <a:r>
              <a:rPr lang="it-IT" sz="1800" dirty="0">
                <a:latin typeface="Times New Roman" pitchFamily="18" charset="0"/>
                <a:cs typeface="Times New Roman" pitchFamily="18" charset="0"/>
              </a:rPr>
              <a:t>riguardo alla disciplina delle loro entrate, ferma restando la determinazione con legge statale delle fattispecie imponibili, dei soggetti passivi e dell’aliquota massima. Il D. </a:t>
            </a:r>
            <a:r>
              <a:rPr lang="it-IT" sz="1800" dirty="0" err="1">
                <a:latin typeface="Times New Roman" pitchFamily="18" charset="0"/>
                <a:cs typeface="Times New Roman" pitchFamily="18" charset="0"/>
              </a:rPr>
              <a:t>lgs</a:t>
            </a:r>
            <a:r>
              <a:rPr lang="it-IT" sz="1800" dirty="0">
                <a:latin typeface="Times New Roman" pitchFamily="18" charset="0"/>
                <a:cs typeface="Times New Roman" pitchFamily="18" charset="0"/>
              </a:rPr>
              <a:t> 15 dicembre 1997, n. 446 attribuisce per la prima volta potestà regolamentare a Comuni e Province di </a:t>
            </a:r>
            <a:r>
              <a:rPr lang="it-IT" sz="1800" dirty="0" smtClean="0">
                <a:latin typeface="Times New Roman" pitchFamily="18" charset="0"/>
                <a:cs typeface="Times New Roman" pitchFamily="18" charset="0"/>
              </a:rPr>
              <a:t>«</a:t>
            </a:r>
            <a:r>
              <a:rPr lang="it-IT" sz="1800" i="1" dirty="0" smtClean="0">
                <a:latin typeface="Times New Roman" pitchFamily="18" charset="0"/>
                <a:cs typeface="Times New Roman" pitchFamily="18" charset="0"/>
              </a:rPr>
              <a:t>disciplinare </a:t>
            </a:r>
            <a:r>
              <a:rPr lang="it-IT" sz="1800" i="1" dirty="0">
                <a:latin typeface="Times New Roman" pitchFamily="18" charset="0"/>
                <a:cs typeface="Times New Roman" pitchFamily="18" charset="0"/>
              </a:rPr>
              <a:t>con regolamento le proprie entrate, anche tributarie, salvo per quanto attiene alla individuazione e definizione delle fattispecie imponibili, dei soggetti passivi e delle aliquota massima dei singoli tributi, nel rispetto delle esigenze di semplificazione degli adempimenti dei </a:t>
            </a:r>
            <a:r>
              <a:rPr lang="it-IT" sz="1800" i="1" dirty="0" smtClean="0">
                <a:latin typeface="Times New Roman" pitchFamily="18" charset="0"/>
                <a:cs typeface="Times New Roman" pitchFamily="18" charset="0"/>
              </a:rPr>
              <a:t>contribuenti</a:t>
            </a:r>
            <a:r>
              <a:rPr lang="it-IT" sz="1800" dirty="0" smtClean="0">
                <a:latin typeface="Times New Roman" pitchFamily="18" charset="0"/>
                <a:cs typeface="Times New Roman" pitchFamily="18" charset="0"/>
              </a:rPr>
              <a:t>». </a:t>
            </a:r>
            <a:endParaRPr lang="it-IT" sz="1800" dirty="0">
              <a:latin typeface="Times New Roman" pitchFamily="18" charset="0"/>
              <a:cs typeface="Times New Roman" pitchFamily="18" charset="0"/>
            </a:endParaRPr>
          </a:p>
          <a:p>
            <a:endParaRPr lang="it-IT"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357158" y="1571612"/>
            <a:ext cx="8215370" cy="4572032"/>
          </a:xfrm>
        </p:spPr>
        <p:txBody>
          <a:bodyPr>
            <a:normAutofit fontScale="62500" lnSpcReduction="20000"/>
          </a:bodyPr>
          <a:lstStyle/>
          <a:p>
            <a:pPr algn="just">
              <a:buNone/>
            </a:pPr>
            <a:r>
              <a:rPr lang="it-IT" dirty="0" smtClean="0">
                <a:latin typeface="Times New Roman" pitchFamily="18" charset="0"/>
                <a:cs typeface="Times New Roman" pitchFamily="18" charset="0"/>
              </a:rPr>
              <a:t>     Decisiva </a:t>
            </a:r>
            <a:r>
              <a:rPr lang="it-IT" dirty="0">
                <a:latin typeface="Times New Roman" pitchFamily="18" charset="0"/>
                <a:cs typeface="Times New Roman" pitchFamily="18" charset="0"/>
              </a:rPr>
              <a:t>è risultata la svolta verso il decentramento amministrativo, realizzato dalle leggi </a:t>
            </a:r>
            <a:r>
              <a:rPr lang="it-IT" dirty="0" err="1">
                <a:latin typeface="Times New Roman" pitchFamily="18" charset="0"/>
                <a:cs typeface="Times New Roman" pitchFamily="18" charset="0"/>
              </a:rPr>
              <a:t>Bassanini</a:t>
            </a: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L. </a:t>
            </a:r>
            <a:r>
              <a:rPr lang="it-IT" dirty="0" err="1" smtClean="0">
                <a:latin typeface="Times New Roman" pitchFamily="18" charset="0"/>
                <a:cs typeface="Times New Roman" pitchFamily="18" charset="0"/>
              </a:rPr>
              <a:t>nn</a:t>
            </a:r>
            <a:r>
              <a:rPr lang="it-IT" dirty="0">
                <a:latin typeface="Times New Roman" pitchFamily="18" charset="0"/>
                <a:cs typeface="Times New Roman" pitchFamily="18" charset="0"/>
              </a:rPr>
              <a:t>. 59 e 127 del 1997 e D. L. n. 112 del 1998), che hanno introdotto nell’ordinamento giuridico italiano il principio di sussidiarietà, quale criterio cardine di riorganizzazione territoriale dello Stato e di conferimento delle funzioni amministrative così favorendo il processo di federalizzazione; definito «</a:t>
            </a:r>
            <a:r>
              <a:rPr lang="it-IT" dirty="0">
                <a:solidFill>
                  <a:schemeClr val="tx2"/>
                </a:solidFill>
                <a:latin typeface="Times New Roman" pitchFamily="18" charset="0"/>
                <a:cs typeface="Times New Roman" pitchFamily="18" charset="0"/>
              </a:rPr>
              <a:t>federalismo amministrativo</a:t>
            </a:r>
            <a:r>
              <a:rPr lang="it-IT" dirty="0">
                <a:latin typeface="Times New Roman" pitchFamily="18" charset="0"/>
                <a:cs typeface="Times New Roman" pitchFamily="18" charset="0"/>
              </a:rPr>
              <a:t>» o federalismo «</a:t>
            </a:r>
            <a:r>
              <a:rPr lang="it-IT" dirty="0">
                <a:solidFill>
                  <a:schemeClr val="tx2"/>
                </a:solidFill>
                <a:latin typeface="Times New Roman" pitchFamily="18" charset="0"/>
                <a:cs typeface="Times New Roman" pitchFamily="18" charset="0"/>
              </a:rPr>
              <a:t>a Costituzione invariata</a:t>
            </a:r>
            <a:r>
              <a:rPr lang="it-IT" dirty="0">
                <a:latin typeface="Times New Roman" pitchFamily="18" charset="0"/>
                <a:cs typeface="Times New Roman" pitchFamily="18" charset="0"/>
              </a:rPr>
              <a:t>».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principio di sussidiarietà, principio fondamentale dell’Unione Europea con il Trattato di Maastricht, stabilisce, a livello comunitario, che gli Stati membri siano chiamati ad adottare tutte le misure per una corretta esecuzione degli obblighi europei, affidando alcune funzioni alle rispettive autonomie locale e disponendo che le decisioni siano prese il più possibile vicino ai cittadini. Da una parte condiziona dunque l’esercizio delle competenze locali e dall’altra legittima l’intervento del livello più lontano di governo in caso di inefficienza. </a:t>
            </a:r>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357158" y="1357298"/>
            <a:ext cx="8329642" cy="4929222"/>
          </a:xfrm>
        </p:spPr>
        <p:txBody>
          <a:bodyPr>
            <a:normAutofit fontScale="55000" lnSpcReduction="20000"/>
          </a:bodyPr>
          <a:lstStyle/>
          <a:p>
            <a:pPr algn="just">
              <a:buNone/>
            </a:pPr>
            <a:r>
              <a:rPr lang="it-IT" dirty="0" smtClean="0"/>
              <a:t>      </a:t>
            </a:r>
            <a:r>
              <a:rPr lang="it-IT" dirty="0" smtClean="0">
                <a:latin typeface="Times New Roman" pitchFamily="18" charset="0"/>
                <a:cs typeface="Times New Roman" pitchFamily="18" charset="0"/>
              </a:rPr>
              <a:t>L’intervento </a:t>
            </a:r>
            <a:r>
              <a:rPr lang="it-IT" dirty="0">
                <a:latin typeface="Times New Roman" pitchFamily="18" charset="0"/>
                <a:cs typeface="Times New Roman" pitchFamily="18" charset="0"/>
              </a:rPr>
              <a:t>più significativo nell’assetto istituzionale delle autonomie territoriali è stato di sicuro realizzato dal legislatore costituzionale nel 2001. </a:t>
            </a:r>
            <a:endParaRPr lang="it-IT"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L’art</a:t>
            </a:r>
            <a:r>
              <a:rPr lang="it-IT" dirty="0">
                <a:latin typeface="Times New Roman" pitchFamily="18" charset="0"/>
                <a:cs typeface="Times New Roman" pitchFamily="18" charset="0"/>
              </a:rPr>
              <a:t>. 119 cost., comma uno, riconosce a tutti gli enti territoriali autonomia finanziaria di spesa, nel senso di libera destinazione delle proprie entrate, e di entrata, ovvero di acquisizione di risorse mediante tributi o altri mezzi extra fiscali, laddove il testo previgente dell’art. 119 cost. riconosceva autonomia finanziaria alle sole Regioni. </a:t>
            </a:r>
            <a:endParaRPr lang="it-IT" dirty="0" smtClean="0">
              <a:latin typeface="Times New Roman" pitchFamily="18" charset="0"/>
              <a:cs typeface="Times New Roman" pitchFamily="18" charset="0"/>
            </a:endParaRPr>
          </a:p>
          <a:p>
            <a:pPr algn="just">
              <a:buNone/>
            </a:pP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L’art</a:t>
            </a:r>
            <a:r>
              <a:rPr lang="it-IT" dirty="0">
                <a:latin typeface="Times New Roman" pitchFamily="18" charset="0"/>
                <a:cs typeface="Times New Roman" pitchFamily="18" charset="0"/>
              </a:rPr>
              <a:t>. 119, comma </a:t>
            </a:r>
            <a:r>
              <a:rPr lang="it-IT" dirty="0" smtClean="0">
                <a:latin typeface="Times New Roman" pitchFamily="18" charset="0"/>
                <a:cs typeface="Times New Roman" pitchFamily="18" charset="0"/>
              </a:rPr>
              <a:t>due, </a:t>
            </a:r>
            <a:r>
              <a:rPr lang="it-IT" dirty="0">
                <a:latin typeface="Times New Roman" pitchFamily="18" charset="0"/>
                <a:cs typeface="Times New Roman" pitchFamily="18" charset="0"/>
              </a:rPr>
              <a:t>attribuisce </a:t>
            </a:r>
            <a:r>
              <a:rPr lang="it-IT" b="1" dirty="0">
                <a:solidFill>
                  <a:srgbClr val="002060"/>
                </a:solidFill>
                <a:latin typeface="Times New Roman" pitchFamily="18" charset="0"/>
                <a:cs typeface="Times New Roman" pitchFamily="18" charset="0"/>
              </a:rPr>
              <a:t>autonomia tributaria </a:t>
            </a:r>
            <a:r>
              <a:rPr lang="it-IT" dirty="0">
                <a:latin typeface="Times New Roman" pitchFamily="18" charset="0"/>
                <a:cs typeface="Times New Roman" pitchFamily="18" charset="0"/>
              </a:rPr>
              <a:t>ammettendo che gli stessi enti </a:t>
            </a:r>
            <a:r>
              <a:rPr lang="it-IT" i="1" u="sng" dirty="0">
                <a:solidFill>
                  <a:srgbClr val="002060"/>
                </a:solidFill>
                <a:latin typeface="Times New Roman" pitchFamily="18" charset="0"/>
                <a:cs typeface="Times New Roman" pitchFamily="18" charset="0"/>
              </a:rPr>
              <a:t>stabiliscano ed applichino </a:t>
            </a:r>
            <a:r>
              <a:rPr lang="it-IT" i="1" dirty="0">
                <a:latin typeface="Times New Roman" pitchFamily="18" charset="0"/>
                <a:cs typeface="Times New Roman" pitchFamily="18" charset="0"/>
              </a:rPr>
              <a:t>tributi propri in armonia con la costituzione e secondo i principi fondamentali di coordinamento della finanza pubblica e del sistema tributario</a:t>
            </a:r>
            <a:r>
              <a:rPr lang="it-IT" dirty="0">
                <a:latin typeface="Times New Roman" pitchFamily="18" charset="0"/>
                <a:cs typeface="Times New Roman" pitchFamily="18" charset="0"/>
              </a:rPr>
              <a:t>. Lo stesso articolo prima riconosceva autonomia finanziaria alle Regioni da esercitarsi </a:t>
            </a:r>
            <a:r>
              <a:rPr lang="it-IT" dirty="0" smtClean="0">
                <a:latin typeface="Times New Roman" pitchFamily="18" charset="0"/>
                <a:cs typeface="Times New Roman" pitchFamily="18" charset="0"/>
              </a:rPr>
              <a:t>«</a:t>
            </a:r>
            <a:r>
              <a:rPr lang="it-IT" i="1" dirty="0" smtClean="0">
                <a:latin typeface="Times New Roman" pitchFamily="18" charset="0"/>
                <a:cs typeface="Times New Roman" pitchFamily="18" charset="0"/>
              </a:rPr>
              <a:t>nelle </a:t>
            </a:r>
            <a:r>
              <a:rPr lang="it-IT" i="1" dirty="0">
                <a:latin typeface="Times New Roman" pitchFamily="18" charset="0"/>
                <a:cs typeface="Times New Roman" pitchFamily="18" charset="0"/>
              </a:rPr>
              <a:t>forme e nei limiti stabiliti dalle leggi </a:t>
            </a:r>
            <a:r>
              <a:rPr lang="it-IT" i="1" dirty="0" smtClean="0">
                <a:latin typeface="Times New Roman" pitchFamily="18" charset="0"/>
                <a:cs typeface="Times New Roman" pitchFamily="18" charset="0"/>
              </a:rPr>
              <a:t>nazionali</a:t>
            </a:r>
            <a:r>
              <a:rPr lang="it-IT" dirty="0" smtClean="0">
                <a:latin typeface="Times New Roman" pitchFamily="18" charset="0"/>
                <a:cs typeface="Times New Roman" pitchFamily="18" charset="0"/>
              </a:rPr>
              <a:t>». </a:t>
            </a:r>
          </a:p>
          <a:p>
            <a:pPr algn="just">
              <a:buNone/>
            </a:pPr>
            <a:endParaRPr lang="it-IT" dirty="0" smtClean="0"/>
          </a:p>
          <a:p>
            <a:pPr algn="just">
              <a:buNone/>
            </a:pPr>
            <a:r>
              <a:rPr lang="it-IT" dirty="0"/>
              <a:t> </a:t>
            </a:r>
            <a:r>
              <a:rPr lang="it-IT" dirty="0" smtClean="0"/>
              <a:t>     </a:t>
            </a:r>
            <a:r>
              <a:rPr lang="it-IT" b="1" dirty="0" smtClean="0">
                <a:solidFill>
                  <a:srgbClr val="002060"/>
                </a:solidFill>
                <a:latin typeface="Times New Roman" pitchFamily="18" charset="0"/>
                <a:cs typeface="Times New Roman" pitchFamily="18" charset="0"/>
              </a:rPr>
              <a:t>“</a:t>
            </a:r>
            <a:r>
              <a:rPr lang="it-IT" b="1" dirty="0">
                <a:solidFill>
                  <a:srgbClr val="002060"/>
                </a:solidFill>
                <a:latin typeface="Times New Roman" pitchFamily="18" charset="0"/>
                <a:cs typeface="Times New Roman" pitchFamily="18" charset="0"/>
              </a:rPr>
              <a:t>Stabiliscono” </a:t>
            </a:r>
            <a:r>
              <a:rPr lang="it-IT" dirty="0">
                <a:latin typeface="Times New Roman" pitchFamily="18" charset="0"/>
                <a:cs typeface="Times New Roman" pitchFamily="18" charset="0"/>
              </a:rPr>
              <a:t>va nella direzione del rafforzamento dell’autonomia tributaria degli enti territoriali assegnando loro la facoltà di incidere sugli elementi strutturali del tributo, </a:t>
            </a:r>
            <a:r>
              <a:rPr lang="it-IT" b="1" dirty="0" smtClean="0">
                <a:solidFill>
                  <a:srgbClr val="002060"/>
                </a:solidFill>
                <a:latin typeface="Times New Roman" pitchFamily="18" charset="0"/>
                <a:cs typeface="Times New Roman" pitchFamily="18" charset="0"/>
              </a:rPr>
              <a:t>“applicano</a:t>
            </a:r>
            <a:r>
              <a:rPr lang="it-IT" b="1" dirty="0">
                <a:solidFill>
                  <a:srgbClr val="002060"/>
                </a:solidFill>
                <a:latin typeface="Times New Roman" pitchFamily="18" charset="0"/>
                <a:cs typeface="Times New Roman" pitchFamily="18" charset="0"/>
              </a:rPr>
              <a:t>” </a:t>
            </a:r>
            <a:r>
              <a:rPr lang="it-IT" dirty="0">
                <a:latin typeface="Times New Roman" pitchFamily="18" charset="0"/>
                <a:cs typeface="Times New Roman" pitchFamily="18" charset="0"/>
              </a:rPr>
              <a:t>si riferisce, invece, ad un ruolo attivo dell’ente stesso nella gestione del tributo, ovvero nella fasi del procedimento tributario.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14282" y="1428736"/>
            <a:ext cx="8472518" cy="4697427"/>
          </a:xfrm>
        </p:spPr>
        <p:txBody>
          <a:bodyPr>
            <a:normAutofit fontScale="62500" lnSpcReduction="20000"/>
          </a:bodyPr>
          <a:lstStyle/>
          <a:p>
            <a:pPr algn="just">
              <a:buNone/>
            </a:pPr>
            <a:r>
              <a:rPr lang="it-IT" dirty="0" smtClean="0">
                <a:latin typeface="Times New Roman" pitchFamily="18" charset="0"/>
                <a:cs typeface="Times New Roman" pitchFamily="18" charset="0"/>
              </a:rPr>
              <a:t>     </a:t>
            </a:r>
            <a:r>
              <a:rPr lang="it-IT" u="sng" dirty="0" smtClean="0">
                <a:latin typeface="Times New Roman" pitchFamily="18" charset="0"/>
                <a:cs typeface="Times New Roman" pitchFamily="18" charset="0"/>
              </a:rPr>
              <a:t>L’art</a:t>
            </a:r>
            <a:r>
              <a:rPr lang="it-IT" u="sng" dirty="0">
                <a:latin typeface="Times New Roman" pitchFamily="18" charset="0"/>
                <a:cs typeface="Times New Roman" pitchFamily="18" charset="0"/>
              </a:rPr>
              <a:t>. 119 Cost., nel testo novellato, oltre a prevedere che le Regioni e gli enti locali hanno autonomia finanziaria di entrata e di spesa</a:t>
            </a:r>
            <a:r>
              <a:rPr lang="it-IT" dirty="0">
                <a:latin typeface="Times New Roman" pitchFamily="18" charset="0"/>
                <a:cs typeface="Times New Roman" pitchFamily="18" charset="0"/>
              </a:rPr>
              <a:t>, delinea un modello basato sul principio </a:t>
            </a:r>
            <a:r>
              <a:rPr lang="it-IT" dirty="0" smtClean="0">
                <a:latin typeface="Times New Roman" pitchFamily="18" charset="0"/>
                <a:cs typeface="Times New Roman" pitchFamily="18" charset="0"/>
              </a:rPr>
              <a:t>di finanziamento </a:t>
            </a:r>
            <a:r>
              <a:rPr lang="it-IT" dirty="0">
                <a:latin typeface="Times New Roman" pitchFamily="18" charset="0"/>
                <a:cs typeface="Times New Roman" pitchFamily="18" charset="0"/>
              </a:rPr>
              <a:t>integrale delle funzioni attribuite </a:t>
            </a:r>
            <a:r>
              <a:rPr lang="it-IT" dirty="0" smtClean="0">
                <a:latin typeface="Times New Roman" pitchFamily="18" charset="0"/>
                <a:cs typeface="Times New Roman" pitchFamily="18" charset="0"/>
              </a:rPr>
              <a:t>ai diversi </a:t>
            </a:r>
            <a:r>
              <a:rPr lang="it-IT" dirty="0">
                <a:latin typeface="Times New Roman" pitchFamily="18" charset="0"/>
                <a:cs typeface="Times New Roman" pitchFamily="18" charset="0"/>
              </a:rPr>
              <a:t>livelli di governo, con alcuni </a:t>
            </a:r>
            <a:r>
              <a:rPr lang="it-IT" dirty="0" smtClean="0">
                <a:latin typeface="Times New Roman" pitchFamily="18" charset="0"/>
                <a:cs typeface="Times New Roman" pitchFamily="18" charset="0"/>
              </a:rPr>
              <a:t>correttivi, però, </a:t>
            </a:r>
            <a:r>
              <a:rPr lang="it-IT" dirty="0">
                <a:latin typeface="Times New Roman" pitchFamily="18" charset="0"/>
                <a:cs typeface="Times New Roman" pitchFamily="18" charset="0"/>
              </a:rPr>
              <a:t>di interesse generale (si parla in tal caso di </a:t>
            </a:r>
            <a:r>
              <a:rPr lang="it-IT" u="sng" dirty="0">
                <a:solidFill>
                  <a:schemeClr val="tx2"/>
                </a:solidFill>
                <a:latin typeface="Times New Roman" pitchFamily="18" charset="0"/>
                <a:cs typeface="Times New Roman" pitchFamily="18" charset="0"/>
              </a:rPr>
              <a:t>perequazione</a:t>
            </a:r>
            <a:r>
              <a:rPr lang="it-IT" dirty="0">
                <a:latin typeface="Times New Roman" pitchFamily="18" charset="0"/>
                <a:cs typeface="Times New Roman" pitchFamily="18" charset="0"/>
              </a:rPr>
              <a:t>) e particolare (per quanto riguarda le risorse aggiuntive e gli interventi speciali in favore di singoli enti territoriali o di gruppi di enti territoriali</a:t>
            </a:r>
            <a:r>
              <a:rPr lang="it-IT" dirty="0" smtClean="0">
                <a:latin typeface="Times New Roman" pitchFamily="18" charset="0"/>
                <a:cs typeface="Times New Roman" pitchFamily="18" charset="0"/>
              </a:rPr>
              <a:t>).</a:t>
            </a:r>
          </a:p>
          <a:p>
            <a:pPr algn="just">
              <a:buNone/>
            </a:pP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L’intervento </a:t>
            </a:r>
            <a:r>
              <a:rPr lang="it-IT" dirty="0">
                <a:latin typeface="Times New Roman" pitchFamily="18" charset="0"/>
                <a:cs typeface="Times New Roman" pitchFamily="18" charset="0"/>
              </a:rPr>
              <a:t>statale </a:t>
            </a:r>
            <a:r>
              <a:rPr lang="it-IT" dirty="0" smtClean="0">
                <a:latin typeface="Times New Roman" pitchFamily="18" charset="0"/>
                <a:cs typeface="Times New Roman" pitchFamily="18" charset="0"/>
              </a:rPr>
              <a:t>perequativo opera </a:t>
            </a:r>
            <a:r>
              <a:rPr lang="it-IT" dirty="0">
                <a:latin typeface="Times New Roman" pitchFamily="18" charset="0"/>
                <a:cs typeface="Times New Roman" pitchFamily="18" charset="0"/>
              </a:rPr>
              <a:t>in funzione di </a:t>
            </a:r>
            <a:r>
              <a:rPr lang="it-IT" dirty="0" smtClean="0">
                <a:latin typeface="Times New Roman" pitchFamily="18" charset="0"/>
                <a:cs typeface="Times New Roman" pitchFamily="18" charset="0"/>
              </a:rPr>
              <a:t>riequilibrio (</a:t>
            </a:r>
            <a:r>
              <a:rPr lang="it-IT" dirty="0">
                <a:latin typeface="Times New Roman" pitchFamily="18" charset="0"/>
                <a:cs typeface="Times New Roman" pitchFamily="18" charset="0"/>
              </a:rPr>
              <a:t>nel senso di livellamento) delle capacità fiscali </a:t>
            </a:r>
            <a:r>
              <a:rPr lang="it-IT" i="1" dirty="0">
                <a:latin typeface="Times New Roman" pitchFamily="18" charset="0"/>
                <a:cs typeface="Times New Roman" pitchFamily="18" charset="0"/>
              </a:rPr>
              <a:t>ex </a:t>
            </a:r>
            <a:r>
              <a:rPr lang="it-IT" dirty="0">
                <a:latin typeface="Times New Roman" pitchFamily="18" charset="0"/>
                <a:cs typeface="Times New Roman" pitchFamily="18" charset="0"/>
              </a:rPr>
              <a:t>art. 119 cost., terzo comma, e in funzione di bisogno, ai sensi dell’art. 119, quinto comma, venendo in rilievo, in questo secondo caso, le risorse aggiuntive e gli interventi speciali che lo Stato deve destinare ed effettuare in favore di enti locali per promuovere lo sviluppo economico, la coesione e la solidarietà, per rimuovere gli squilibri economici e sociali, ovvero per provvedere a bisogni diversi dal normale esercizio delle loro funzioni (c’è un vincolo di destinazione).</a:t>
            </a:r>
          </a:p>
          <a:p>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55000" lnSpcReduction="20000"/>
          </a:bodyPr>
          <a:lstStyle/>
          <a:p>
            <a:pPr algn="just">
              <a:buNone/>
            </a:pPr>
            <a:r>
              <a:rPr lang="it-IT" b="1" dirty="0" smtClean="0">
                <a:latin typeface="Times New Roman" pitchFamily="18" charset="0"/>
                <a:cs typeface="Times New Roman" pitchFamily="18" charset="0"/>
              </a:rPr>
              <a:t>  </a:t>
            </a:r>
            <a:r>
              <a:rPr lang="it-IT" b="1" u="sng" dirty="0" smtClean="0">
                <a:latin typeface="Times New Roman" pitchFamily="18" charset="0"/>
                <a:cs typeface="Times New Roman" pitchFamily="18" charset="0"/>
              </a:rPr>
              <a:t>Il </a:t>
            </a:r>
            <a:r>
              <a:rPr lang="it-IT" b="1" u="sng" dirty="0">
                <a:latin typeface="Times New Roman" pitchFamily="18" charset="0"/>
                <a:cs typeface="Times New Roman" pitchFamily="18" charset="0"/>
              </a:rPr>
              <a:t>nuovo sistema ha previsto tre forme di finanziamento</a:t>
            </a:r>
            <a:r>
              <a:rPr lang="it-IT" b="1" u="sng" dirty="0" smtClean="0">
                <a:latin typeface="Times New Roman" pitchFamily="18" charset="0"/>
                <a:cs typeface="Times New Roman" pitchFamily="18" charset="0"/>
              </a:rPr>
              <a:t>:</a:t>
            </a:r>
          </a:p>
          <a:p>
            <a:pPr algn="just">
              <a:buNone/>
            </a:pPr>
            <a:r>
              <a:rPr lang="it-IT" u="sng" dirty="0" smtClean="0">
                <a:latin typeface="Times New Roman" pitchFamily="18" charset="0"/>
                <a:cs typeface="Times New Roman" pitchFamily="18" charset="0"/>
              </a:rPr>
              <a:t> </a:t>
            </a:r>
          </a:p>
          <a:p>
            <a:pPr algn="just">
              <a:buFontTx/>
              <a:buChar char="-"/>
            </a:pPr>
            <a:r>
              <a:rPr lang="it-IT" dirty="0" smtClean="0">
                <a:latin typeface="Times New Roman" pitchFamily="18" charset="0"/>
                <a:cs typeface="Times New Roman" pitchFamily="18" charset="0"/>
              </a:rPr>
              <a:t>i </a:t>
            </a:r>
            <a:r>
              <a:rPr lang="it-IT" dirty="0">
                <a:latin typeface="Times New Roman" pitchFamily="18" charset="0"/>
                <a:cs typeface="Times New Roman" pitchFamily="18" charset="0"/>
              </a:rPr>
              <a:t>tributi e le entrate </a:t>
            </a:r>
            <a:r>
              <a:rPr lang="it-IT" dirty="0" smtClean="0">
                <a:latin typeface="Times New Roman" pitchFamily="18" charset="0"/>
                <a:cs typeface="Times New Roman" pitchFamily="18" charset="0"/>
              </a:rPr>
              <a:t>proprie, </a:t>
            </a:r>
          </a:p>
          <a:p>
            <a:pPr algn="just">
              <a:buFontTx/>
              <a:buChar char="-"/>
            </a:pPr>
            <a:r>
              <a:rPr lang="it-IT" dirty="0" smtClean="0">
                <a:latin typeface="Times New Roman" pitchFamily="18" charset="0"/>
                <a:cs typeface="Times New Roman" pitchFamily="18" charset="0"/>
              </a:rPr>
              <a:t>le </a:t>
            </a:r>
            <a:r>
              <a:rPr lang="it-IT" dirty="0">
                <a:latin typeface="Times New Roman" pitchFamily="18" charset="0"/>
                <a:cs typeface="Times New Roman" pitchFamily="18" charset="0"/>
              </a:rPr>
              <a:t>compartecipazioni al gettito dei tributi erariali, riferibili al proprio </a:t>
            </a:r>
            <a:r>
              <a:rPr lang="it-IT" dirty="0" smtClean="0">
                <a:latin typeface="Times New Roman" pitchFamily="18" charset="0"/>
                <a:cs typeface="Times New Roman" pitchFamily="18" charset="0"/>
              </a:rPr>
              <a:t>territorio,</a:t>
            </a:r>
          </a:p>
          <a:p>
            <a:pPr algn="just">
              <a:buFontTx/>
              <a:buChar char="-"/>
            </a:pPr>
            <a:r>
              <a:rPr lang="it-IT" dirty="0" smtClean="0">
                <a:latin typeface="Times New Roman" pitchFamily="18" charset="0"/>
                <a:cs typeface="Times New Roman" pitchFamily="18" charset="0"/>
              </a:rPr>
              <a:t>i </a:t>
            </a:r>
            <a:r>
              <a:rPr lang="it-IT" dirty="0">
                <a:latin typeface="Times New Roman" pitchFamily="18" charset="0"/>
                <a:cs typeface="Times New Roman" pitchFamily="18" charset="0"/>
              </a:rPr>
              <a:t>trasferimenti statali del fondo perequativo</a:t>
            </a:r>
            <a:r>
              <a:rPr lang="it-IT" dirty="0" smtClean="0">
                <a:latin typeface="Times New Roman" pitchFamily="18" charset="0"/>
                <a:cs typeface="Times New Roman" pitchFamily="18" charset="0"/>
              </a:rPr>
              <a:t>.</a:t>
            </a:r>
          </a:p>
          <a:p>
            <a:pPr algn="just"/>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a:t>
            </a:r>
            <a:r>
              <a:rPr lang="it-IT" dirty="0">
                <a:latin typeface="Times New Roman" pitchFamily="18" charset="0"/>
                <a:cs typeface="Times New Roman" pitchFamily="18" charset="0"/>
              </a:rPr>
              <a:t>potestà legislativa in materia tributaria spetta, a norma dell’art. 117 Cost., allo Stato e alle Regioni. La potestà legislativa regionale assume due connotazioni: potestà legislativa concorrente che trova il limite nei principi fondamentali fissati da leggi dello Stato (art. 117 Cost., III comma </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e potestà legislativa residuale, in cui ricadono le materie che non sono riservate alla competenza esclusiva dello Stato (art. 117 Cost., IV comma). </a:t>
            </a:r>
            <a:endParaRPr lang="it-IT" dirty="0" smtClean="0">
              <a:latin typeface="Times New Roman" pitchFamily="18" charset="0"/>
              <a:cs typeface="Times New Roman" pitchFamily="18" charset="0"/>
            </a:endParaRPr>
          </a:p>
          <a:p>
            <a:pPr algn="just"/>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Allo </a:t>
            </a:r>
            <a:r>
              <a:rPr lang="it-IT" dirty="0">
                <a:latin typeface="Times New Roman" pitchFamily="18" charset="0"/>
                <a:cs typeface="Times New Roman" pitchFamily="18" charset="0"/>
              </a:rPr>
              <a:t>Stato è affidata la competenza esclusiva in materia di sistema tributario e contabile dello Stato e di perequazione delle risorse finanziarie, nonché la competenza concorrente in materia di coordinamento della finanza pubblica e del sistema tributario che (a norma del comma due dell’art. 119 Cost</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costituisce un principio di riferimento per la disciplina di tributi ed entrate proprie di Regioni ed enti locali. </a:t>
            </a:r>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457200" y="1285860"/>
            <a:ext cx="8229600" cy="5000660"/>
          </a:xfrm>
        </p:spPr>
        <p:txBody>
          <a:bodyPr>
            <a:normAutofit fontScale="62500" lnSpcReduction="20000"/>
          </a:bodyPr>
          <a:lstStyle/>
          <a:p>
            <a:pPr algn="just">
              <a:buNone/>
            </a:pPr>
            <a:r>
              <a:rPr lang="it-IT" b="1" dirty="0">
                <a:latin typeface="Times New Roman" pitchFamily="18" charset="0"/>
                <a:cs typeface="Times New Roman" pitchFamily="18" charset="0"/>
              </a:rPr>
              <a:t>Il federalismo fiscale delineato dalla legge delega n. 42 del </a:t>
            </a:r>
            <a:r>
              <a:rPr lang="it-IT" b="1" dirty="0" smtClean="0">
                <a:latin typeface="Times New Roman" pitchFamily="18" charset="0"/>
                <a:cs typeface="Times New Roman" pitchFamily="18" charset="0"/>
              </a:rPr>
              <a:t>2009</a:t>
            </a: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La delega </a:t>
            </a:r>
            <a:r>
              <a:rPr lang="it-IT" dirty="0">
                <a:latin typeface="Times New Roman" pitchFamily="18" charset="0"/>
                <a:cs typeface="Times New Roman" pitchFamily="18" charset="0"/>
              </a:rPr>
              <a:t>al Governo in materia di federalismo fiscale, in attuazione dell’art. 119 Cost., del 5 maggio 2009, n. 42</a:t>
            </a:r>
            <a:r>
              <a:rPr lang="it-IT" dirty="0" smtClean="0">
                <a:latin typeface="Times New Roman" pitchFamily="18" charset="0"/>
                <a:cs typeface="Times New Roman" pitchFamily="18" charset="0"/>
              </a:rPr>
              <a:t>, </a:t>
            </a:r>
            <a:r>
              <a:rPr lang="it-IT" dirty="0">
                <a:latin typeface="Times New Roman" pitchFamily="18" charset="0"/>
                <a:cs typeface="Times New Roman" pitchFamily="18" charset="0"/>
              </a:rPr>
              <a:t>i successivi </a:t>
            </a:r>
            <a:r>
              <a:rPr lang="it-IT" dirty="0" smtClean="0">
                <a:latin typeface="Times New Roman" pitchFamily="18" charset="0"/>
                <a:cs typeface="Times New Roman" pitchFamily="18" charset="0"/>
              </a:rPr>
              <a:t>e </a:t>
            </a:r>
            <a:r>
              <a:rPr lang="it-IT" dirty="0">
                <a:latin typeface="Times New Roman" pitchFamily="18" charset="0"/>
                <a:cs typeface="Times New Roman" pitchFamily="18" charset="0"/>
              </a:rPr>
              <a:t>ulteriori interventi </a:t>
            </a:r>
            <a:r>
              <a:rPr lang="it-IT" dirty="0" smtClean="0">
                <a:latin typeface="Times New Roman" pitchFamily="18" charset="0"/>
                <a:cs typeface="Times New Roman" pitchFamily="18" charset="0"/>
              </a:rPr>
              <a:t>legislativi, </a:t>
            </a:r>
            <a:r>
              <a:rPr lang="it-IT" dirty="0">
                <a:latin typeface="Times New Roman" pitchFamily="18" charset="0"/>
                <a:cs typeface="Times New Roman" pitchFamily="18" charset="0"/>
              </a:rPr>
              <a:t>volti a dare compiuta applicazione dei principi in essa contenuti, rappresentano l’asse portante del decentramento nel nostro Paese.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La legge n. 42/2009: </a:t>
            </a:r>
          </a:p>
          <a:p>
            <a:pPr algn="just">
              <a:buNone/>
            </a:pPr>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Definisce la tipologia di perequazione fiscale che lo Stato deve attuare (riequilibrare/ eliminare le discriminazioni e disarticolazioni</a:t>
            </a:r>
            <a:r>
              <a:rPr lang="it-IT" dirty="0" smtClean="0">
                <a:latin typeface="Times New Roman" pitchFamily="18" charset="0"/>
                <a:cs typeface="Times New Roman" pitchFamily="18" charset="0"/>
              </a:rPr>
              <a:t>);</a:t>
            </a:r>
          </a:p>
          <a:p>
            <a:pPr lvl="0" algn="just">
              <a:buNone/>
            </a:pPr>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Individua i principi generali del federalismo fiscale</a:t>
            </a:r>
            <a:r>
              <a:rPr lang="it-IT" dirty="0" smtClean="0">
                <a:latin typeface="Times New Roman" pitchFamily="18" charset="0"/>
                <a:cs typeface="Times New Roman" pitchFamily="18" charset="0"/>
              </a:rPr>
              <a:t>;</a:t>
            </a:r>
          </a:p>
          <a:p>
            <a:pPr lvl="0" algn="just"/>
            <a:endParaRPr lang="it-IT" dirty="0">
              <a:latin typeface="Times New Roman" pitchFamily="18" charset="0"/>
              <a:cs typeface="Times New Roman" pitchFamily="18" charset="0"/>
            </a:endParaRPr>
          </a:p>
          <a:p>
            <a:pPr lvl="0" algn="just"/>
            <a:r>
              <a:rPr lang="it-IT" dirty="0">
                <a:latin typeface="Times New Roman" pitchFamily="18" charset="0"/>
                <a:cs typeface="Times New Roman" pitchFamily="18" charset="0"/>
              </a:rPr>
              <a:t>Regola il riparto di competenze legislative tra Stato e Regioni in materia </a:t>
            </a:r>
            <a:r>
              <a:rPr lang="it-IT" dirty="0" smtClean="0">
                <a:latin typeface="Times New Roman" pitchFamily="18" charset="0"/>
                <a:cs typeface="Times New Roman" pitchFamily="18" charset="0"/>
              </a:rPr>
              <a:t>tributaria.</a:t>
            </a:r>
            <a:endParaRPr lang="it-IT" dirty="0">
              <a:latin typeface="Times New Roman" pitchFamily="18" charset="0"/>
              <a:cs typeface="Times New Roman" pitchFamily="18" charset="0"/>
            </a:endParaRPr>
          </a:p>
          <a:p>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457200" y="1571612"/>
            <a:ext cx="7829576" cy="4572032"/>
          </a:xfrm>
        </p:spPr>
        <p:txBody>
          <a:bodyPr>
            <a:normAutofit fontScale="62500" lnSpcReduction="20000"/>
          </a:bodyPr>
          <a:lstStyle/>
          <a:p>
            <a:pPr>
              <a:buNone/>
            </a:pPr>
            <a:r>
              <a:rPr lang="it-IT" b="1" dirty="0" smtClean="0">
                <a:latin typeface="Times New Roman" pitchFamily="18" charset="0"/>
                <a:cs typeface="Times New Roman" pitchFamily="18" charset="0"/>
              </a:rPr>
              <a:t>Il federalismo fiscale delineato dalla legge delega n. 42 del 2009</a:t>
            </a:r>
          </a:p>
          <a:p>
            <a:pPr>
              <a:buNone/>
            </a:pPr>
            <a:endParaRPr lang="it-IT" b="1" dirty="0" smtClean="0">
              <a:latin typeface="Times New Roman" pitchFamily="18" charset="0"/>
              <a:cs typeface="Times New Roman" pitchFamily="18" charset="0"/>
            </a:endParaRPr>
          </a:p>
          <a:p>
            <a:pPr lvl="0" algn="just">
              <a:buNone/>
            </a:pPr>
            <a:r>
              <a:rPr lang="it-IT" dirty="0" smtClean="0">
                <a:latin typeface="Times New Roman" pitchFamily="18" charset="0"/>
                <a:cs typeface="Times New Roman" pitchFamily="18" charset="0"/>
              </a:rPr>
              <a:t>     L’autonomia finanziaria deve accompagnarsi ad un </a:t>
            </a:r>
            <a:r>
              <a:rPr lang="it-IT" i="1" dirty="0" smtClean="0">
                <a:latin typeface="Times New Roman" pitchFamily="18" charset="0"/>
                <a:cs typeface="Times New Roman" pitchFamily="18" charset="0"/>
              </a:rPr>
              <a:t>intervento perequativo</a:t>
            </a:r>
            <a:r>
              <a:rPr lang="it-IT" dirty="0" smtClean="0">
                <a:latin typeface="Times New Roman" pitchFamily="18" charset="0"/>
                <a:cs typeface="Times New Roman" pitchFamily="18" charset="0"/>
              </a:rPr>
              <a:t> a sostegno degli enti con minore disponibilità finanziaria, attraverso la determinazione dei fabbisogni standard, secondo l’effettive necessità finanziarie dell’ente e della capacità fiscale, senza però riprodurre i meccanismi non virtuosi della precedente finanza derivata. </a:t>
            </a:r>
          </a:p>
          <a:p>
            <a:pPr lvl="0" algn="just">
              <a:buNone/>
            </a:pPr>
            <a:endParaRPr lang="it-IT" dirty="0" smtClean="0">
              <a:latin typeface="Times New Roman" pitchFamily="18" charset="0"/>
              <a:cs typeface="Times New Roman" pitchFamily="18" charset="0"/>
            </a:endParaRPr>
          </a:p>
          <a:p>
            <a:pPr lvl="0" algn="just">
              <a:buNone/>
            </a:pPr>
            <a:r>
              <a:rPr lang="it-IT" dirty="0" smtClean="0">
                <a:solidFill>
                  <a:schemeClr val="tx2"/>
                </a:solidFill>
                <a:latin typeface="Times New Roman" pitchFamily="18" charset="0"/>
                <a:cs typeface="Times New Roman" pitchFamily="18" charset="0"/>
              </a:rPr>
              <a:t>     </a:t>
            </a:r>
            <a:r>
              <a:rPr lang="it-IT" b="1" dirty="0" smtClean="0">
                <a:solidFill>
                  <a:schemeClr val="accent2">
                    <a:lumMod val="75000"/>
                  </a:schemeClr>
                </a:solidFill>
                <a:latin typeface="Times New Roman" pitchFamily="18" charset="0"/>
                <a:cs typeface="Times New Roman" pitchFamily="18" charset="0"/>
              </a:rPr>
              <a:t>Il </a:t>
            </a:r>
            <a:r>
              <a:rPr lang="it-IT" b="1" dirty="0">
                <a:solidFill>
                  <a:schemeClr val="accent2">
                    <a:lumMod val="75000"/>
                  </a:schemeClr>
                </a:solidFill>
                <a:latin typeface="Times New Roman" pitchFamily="18" charset="0"/>
                <a:cs typeface="Times New Roman" pitchFamily="18" charset="0"/>
              </a:rPr>
              <a:t>federalismo di tipo cooperativo e solidale </a:t>
            </a:r>
            <a:r>
              <a:rPr lang="it-IT" dirty="0">
                <a:solidFill>
                  <a:schemeClr val="accent2">
                    <a:lumMod val="75000"/>
                  </a:schemeClr>
                </a:solidFill>
                <a:latin typeface="Times New Roman" pitchFamily="18" charset="0"/>
                <a:cs typeface="Times New Roman" pitchFamily="18" charset="0"/>
              </a:rPr>
              <a:t>comporta l’unitarietà del sistema tributario, in cui l’intervento finanziario nazionale è diretto ad evitare la disuguaglianza nell’articolazione nazionale dei presupposti tassabili e non ad annullare le differenze di gettito che sono attribuibili alle inefficienze delle amministrazioni locali. </a:t>
            </a:r>
            <a:endParaRPr lang="it-IT" dirty="0" smtClean="0">
              <a:solidFill>
                <a:schemeClr val="accent2">
                  <a:lumMod val="75000"/>
                </a:schemeClr>
              </a:solidFill>
              <a:latin typeface="Times New Roman" pitchFamily="18" charset="0"/>
              <a:cs typeface="Times New Roman" pitchFamily="18" charset="0"/>
            </a:endParaRPr>
          </a:p>
          <a:p>
            <a:pPr lvl="0" algn="just">
              <a:buNone/>
            </a:pPr>
            <a:r>
              <a:rPr lang="it-IT" dirty="0">
                <a:solidFill>
                  <a:schemeClr val="tx2"/>
                </a:solidFill>
                <a:latin typeface="Times New Roman" pitchFamily="18" charset="0"/>
                <a:cs typeface="Times New Roman" pitchFamily="18" charset="0"/>
              </a:rPr>
              <a:t> </a:t>
            </a:r>
            <a:r>
              <a:rPr lang="it-IT" dirty="0" smtClean="0">
                <a:solidFill>
                  <a:schemeClr val="tx2"/>
                </a:solidFill>
                <a:latin typeface="Times New Roman" pitchFamily="18" charset="0"/>
                <a:cs typeface="Times New Roman" pitchFamily="18"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457200" y="1285860"/>
            <a:ext cx="8229600" cy="5000660"/>
          </a:xfrm>
        </p:spPr>
        <p:txBody>
          <a:bodyPr>
            <a:normAutofit fontScale="40000" lnSpcReduction="20000"/>
          </a:bodyPr>
          <a:lstStyle/>
          <a:p>
            <a:pPr algn="just">
              <a:buNone/>
            </a:pPr>
            <a:r>
              <a:rPr lang="it-IT" sz="4500" dirty="0" smtClean="0">
                <a:latin typeface="Times New Roman" pitchFamily="18" charset="0"/>
                <a:cs typeface="Times New Roman" pitchFamily="18" charset="0"/>
              </a:rPr>
              <a:t>  </a:t>
            </a:r>
            <a:r>
              <a:rPr lang="it-IT" sz="4500" b="1" dirty="0" smtClean="0">
                <a:latin typeface="Times New Roman" pitchFamily="18" charset="0"/>
                <a:cs typeface="Times New Roman" pitchFamily="18" charset="0"/>
              </a:rPr>
              <a:t>Il federalismo fiscale delineato dalla legge delega n. 42 del 2009</a:t>
            </a:r>
          </a:p>
          <a:p>
            <a:pPr algn="just">
              <a:buNone/>
            </a:pPr>
            <a:endParaRPr lang="it-IT" sz="4500" b="1" dirty="0" smtClean="0">
              <a:latin typeface="Times New Roman" pitchFamily="18" charset="0"/>
              <a:cs typeface="Times New Roman" pitchFamily="18" charset="0"/>
            </a:endParaRPr>
          </a:p>
          <a:p>
            <a:pPr lvl="0" algn="just">
              <a:buNone/>
            </a:pPr>
            <a:r>
              <a:rPr lang="it-IT" sz="4500" dirty="0" smtClean="0">
                <a:latin typeface="Times New Roman" pitchFamily="18" charset="0"/>
                <a:cs typeface="Times New Roman" pitchFamily="18" charset="0"/>
              </a:rPr>
              <a:t>      Il legislatore delegante ha previsto che il finanziamento delle funzioni fondamentali proprie delle autonomie locali, connesse ai livelli essenziali delle prestazioni (c.d. </a:t>
            </a:r>
            <a:r>
              <a:rPr lang="it-IT" sz="4500" dirty="0" smtClean="0">
                <a:solidFill>
                  <a:schemeClr val="tx2"/>
                </a:solidFill>
                <a:latin typeface="Times New Roman" pitchFamily="18" charset="0"/>
                <a:cs typeface="Times New Roman" pitchFamily="18" charset="0"/>
              </a:rPr>
              <a:t>LEP</a:t>
            </a:r>
            <a:r>
              <a:rPr lang="it-IT" sz="4500" dirty="0" smtClean="0">
                <a:latin typeface="Times New Roman" pitchFamily="18" charset="0"/>
                <a:cs typeface="Times New Roman" pitchFamily="18" charset="0"/>
              </a:rPr>
              <a:t>), siano calcolati secondo costo </a:t>
            </a:r>
            <a:r>
              <a:rPr lang="it-IT" sz="4500" i="1" dirty="0" smtClean="0">
                <a:latin typeface="Times New Roman" pitchFamily="18" charset="0"/>
                <a:cs typeface="Times New Roman" pitchFamily="18" charset="0"/>
              </a:rPr>
              <a:t>standard</a:t>
            </a:r>
            <a:r>
              <a:rPr lang="it-IT" sz="4500" dirty="0" smtClean="0">
                <a:latin typeface="Times New Roman" pitchFamily="18" charset="0"/>
                <a:cs typeface="Times New Roman" pitchFamily="18" charset="0"/>
              </a:rPr>
              <a:t> (misura oggettiva del servizio)in materia di diritti civile e sociali- nella sanità, nell’assistenza, nell’istruzione, ed anche nel trasporto pubblico con riferimento solo alla spesa in conto capitale e le ulteriori spese, successivamente individuate, ovvero, in ambiti in cui prevalgono le esigenze di equità, uguaglianza e giustizia sociale, venga garantita l’integrale copertura del fabbisogno, in maniera uniforme in tutto il territorio nazionale. In via residuale, si considera l’intervento perequativo delle diverse capacità fiscali, in corrispondenza del finanziamento delle spese «non essenziali». </a:t>
            </a:r>
          </a:p>
          <a:p>
            <a:pPr algn="just">
              <a:buNone/>
            </a:pPr>
            <a:r>
              <a:rPr lang="it-IT" sz="4500" dirty="0" smtClean="0">
                <a:latin typeface="Times New Roman" pitchFamily="18" charset="0"/>
                <a:cs typeface="Times New Roman" pitchFamily="18" charset="0"/>
              </a:rPr>
              <a:t>      L’intervento perequativo da parte delle Stato è giustificato dal principio di riequilibrio economico finanziario e quelli di uguaglianza e coesione economico sociale presenti nella nostra Costituzione. </a:t>
            </a:r>
          </a:p>
          <a:p>
            <a:pPr algn="just">
              <a:buNone/>
            </a:pPr>
            <a:r>
              <a:rPr lang="it-IT" sz="4500" dirty="0" smtClean="0">
                <a:latin typeface="Times New Roman" pitchFamily="18" charset="0"/>
                <a:cs typeface="Times New Roman" pitchFamily="18" charset="0"/>
              </a:rPr>
              <a:t>      Il finanziamento integrale delle prestazioni «essenziali» è valutato in base al costo </a:t>
            </a:r>
            <a:r>
              <a:rPr lang="it-IT" sz="4500" i="1" dirty="0" smtClean="0">
                <a:latin typeface="Times New Roman" pitchFamily="18" charset="0"/>
                <a:cs typeface="Times New Roman" pitchFamily="18" charset="0"/>
              </a:rPr>
              <a:t>standard</a:t>
            </a:r>
            <a:r>
              <a:rPr lang="it-IT" sz="4500" dirty="0" smtClean="0">
                <a:latin typeface="Times New Roman" pitchFamily="18" charset="0"/>
                <a:cs typeface="Times New Roman" pitchFamily="18" charset="0"/>
              </a:rPr>
              <a:t>, cioè i costi di produzione in condizione di efficienza e appropriatezza, non più secondo il vecchio criterio della spesa storica che comprendeva anche livelli di scarsa produttività e di inefficienze. Secondo il nuovo metodo del costo </a:t>
            </a:r>
            <a:r>
              <a:rPr lang="it-IT" sz="4500" i="1" dirty="0" smtClean="0">
                <a:latin typeface="Times New Roman" pitchFamily="18" charset="0"/>
                <a:cs typeface="Times New Roman" pitchFamily="18" charset="0"/>
              </a:rPr>
              <a:t>standard</a:t>
            </a:r>
            <a:r>
              <a:rPr lang="it-IT" sz="4500" dirty="0" smtClean="0">
                <a:latin typeface="Times New Roman" pitchFamily="18" charset="0"/>
                <a:cs typeface="Times New Roman" pitchFamily="18" charset="0"/>
              </a:rPr>
              <a:t>, la parte eccedente la misura che è stata rilevata ricadrebbe a carico della Regione.</a:t>
            </a:r>
          </a:p>
          <a:p>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372476" cy="5072098"/>
          </a:xfrm>
        </p:spPr>
        <p:txBody>
          <a:bodyPr>
            <a:normAutofit fontScale="25000" lnSpcReduction="20000"/>
          </a:bodyPr>
          <a:lstStyle/>
          <a:p>
            <a:pPr>
              <a:buNone/>
            </a:pPr>
            <a:r>
              <a:rPr lang="it-IT" sz="6400" b="1" dirty="0" smtClean="0">
                <a:latin typeface="Times New Roman" pitchFamily="18" charset="0"/>
                <a:cs typeface="Times New Roman" pitchFamily="18" charset="0"/>
              </a:rPr>
              <a:t>Il federalismo fiscale delineato dalla legge delega n. 42 del 2009 </a:t>
            </a:r>
          </a:p>
          <a:p>
            <a:pPr>
              <a:buNone/>
            </a:pPr>
            <a:endParaRPr lang="it-IT" sz="6400" b="1" dirty="0" smtClean="0">
              <a:latin typeface="Times New Roman" pitchFamily="18" charset="0"/>
              <a:cs typeface="Times New Roman" pitchFamily="18" charset="0"/>
            </a:endParaRPr>
          </a:p>
          <a:p>
            <a:pPr algn="just">
              <a:buNone/>
            </a:pPr>
            <a:r>
              <a:rPr lang="it-IT" sz="6400" dirty="0" smtClean="0">
                <a:latin typeface="Times New Roman" pitchFamily="18" charset="0"/>
                <a:cs typeface="Times New Roman" pitchFamily="18" charset="0"/>
              </a:rPr>
              <a:t>      La </a:t>
            </a:r>
            <a:r>
              <a:rPr lang="it-IT" sz="6400" dirty="0">
                <a:latin typeface="Times New Roman" pitchFamily="18" charset="0"/>
                <a:cs typeface="Times New Roman" pitchFamily="18" charset="0"/>
              </a:rPr>
              <a:t>legge di attuazione al federalismo fiscale ha dovuto affrontare le problematiche più importanti, attraverso la fissazione dei principi fondamentali di coordinamento del sistema tributario, in cui si intende preservare l’autonomia tributaria degli enti territoriali e ha, inoltre, avuto l’importantissimo compito di definire le regole di perequazione fiscale. Il tutto seguendo una logica di </a:t>
            </a:r>
            <a:r>
              <a:rPr lang="it-IT" sz="6400" u="sng" dirty="0">
                <a:solidFill>
                  <a:srgbClr val="C00000"/>
                </a:solidFill>
                <a:latin typeface="Times New Roman" pitchFamily="18" charset="0"/>
                <a:cs typeface="Times New Roman" pitchFamily="18" charset="0"/>
              </a:rPr>
              <a:t>federalismo cooperativo e solidale, che coniuga autonomia ed esigenza di unitarietà del sistema. </a:t>
            </a:r>
            <a:endParaRPr lang="it-IT" sz="6400" u="sng" dirty="0" smtClean="0">
              <a:solidFill>
                <a:srgbClr val="C00000"/>
              </a:solidFill>
              <a:latin typeface="Times New Roman" pitchFamily="18" charset="0"/>
              <a:cs typeface="Times New Roman" pitchFamily="18" charset="0"/>
            </a:endParaRPr>
          </a:p>
          <a:p>
            <a:pPr algn="just">
              <a:buNone/>
            </a:pPr>
            <a:endParaRPr lang="it-IT" sz="6400" dirty="0">
              <a:latin typeface="Times New Roman" pitchFamily="18" charset="0"/>
              <a:cs typeface="Times New Roman" pitchFamily="18" charset="0"/>
            </a:endParaRPr>
          </a:p>
          <a:p>
            <a:pPr algn="just">
              <a:buNone/>
            </a:pPr>
            <a:r>
              <a:rPr lang="it-IT" sz="6400" dirty="0" smtClean="0">
                <a:latin typeface="Times New Roman" pitchFamily="18" charset="0"/>
                <a:cs typeface="Times New Roman" pitchFamily="18" charset="0"/>
              </a:rPr>
              <a:t>       Il </a:t>
            </a:r>
            <a:r>
              <a:rPr lang="it-IT" sz="6400" dirty="0">
                <a:latin typeface="Times New Roman" pitchFamily="18" charset="0"/>
                <a:cs typeface="Times New Roman" pitchFamily="18" charset="0"/>
              </a:rPr>
              <a:t>legislatore delegante ha scelto un modello di federalismo non disgregante, da costruire nel contesto di </a:t>
            </a:r>
            <a:r>
              <a:rPr lang="it-IT" sz="6400" i="1" dirty="0">
                <a:latin typeface="Times New Roman" pitchFamily="18" charset="0"/>
                <a:cs typeface="Times New Roman" pitchFamily="18" charset="0"/>
              </a:rPr>
              <a:t>una Repubblica una ed indivisibile</a:t>
            </a:r>
            <a:r>
              <a:rPr lang="it-IT" sz="6400" dirty="0">
                <a:latin typeface="Times New Roman" pitchFamily="18" charset="0"/>
                <a:cs typeface="Times New Roman" pitchFamily="18" charset="0"/>
              </a:rPr>
              <a:t>, che rimette alla legge statale il potere di fissare i principi fondamentali di coordinamento ed assicura ai territori meno sviluppati il diritto ad avere, riguardo ai bisogni essenziali, la garanzia dei livelli minimi di prestazioni per l’istruzione, la sanità e l’assistenza. Tale modello di federalismo deve attuarsi attraverso un sistema in grado di compensare, mediante i trasferimenti, le diversità/ squilibri territoriali tra le dotazioni di risorse ed i bisogni dei cittadini. Il federalismo solidale e cooperativo tende al riequilibrio e garantendo che l’intervento statale sia diretto unicamente ad evitare le diseguaglianze nell’articolazione nazionale dei presupposti tassabili, senza annullare le differenze di gettito che dipendono invece dall’inefficienza delle singole amministrazioni. </a:t>
            </a:r>
          </a:p>
          <a:p>
            <a:pPr algn="just">
              <a:buNone/>
            </a:pPr>
            <a:r>
              <a:rPr lang="it-IT" sz="6400" dirty="0" smtClean="0">
                <a:latin typeface="Times New Roman" pitchFamily="18" charset="0"/>
                <a:cs typeface="Times New Roman" pitchFamily="18" charset="0"/>
              </a:rPr>
              <a:t>       </a:t>
            </a:r>
          </a:p>
          <a:p>
            <a:pPr algn="just">
              <a:buNone/>
            </a:pPr>
            <a:r>
              <a:rPr lang="it-IT" sz="6400" dirty="0">
                <a:latin typeface="Times New Roman" pitchFamily="18" charset="0"/>
                <a:cs typeface="Times New Roman" pitchFamily="18" charset="0"/>
              </a:rPr>
              <a:t> </a:t>
            </a:r>
            <a:r>
              <a:rPr lang="it-IT" sz="6400" dirty="0" smtClean="0">
                <a:latin typeface="Times New Roman" pitchFamily="18" charset="0"/>
                <a:cs typeface="Times New Roman" pitchFamily="18" charset="0"/>
              </a:rPr>
              <a:t>     Quindi </a:t>
            </a:r>
            <a:r>
              <a:rPr lang="it-IT" sz="6400" dirty="0">
                <a:latin typeface="Times New Roman" pitchFamily="18" charset="0"/>
                <a:cs typeface="Times New Roman" pitchFamily="18" charset="0"/>
              </a:rPr>
              <a:t>si esclude un modello di federalismo nord americano, o di tipo “duale” e anglosassone, in cui ogni livello di governo avrebbe il potere di istituire liberamente qualsiasi tipo di tributo su qualsiasi base imponile, previo un blando coordinamento teso solo al rispetto del principio di territorialità e di leale concorrenza tra enti.</a:t>
            </a:r>
          </a:p>
          <a:p>
            <a:pPr>
              <a:buNone/>
            </a:pPr>
            <a:r>
              <a:rPr lang="it-IT" sz="6400" dirty="0">
                <a:latin typeface="Times New Roman" pitchFamily="18" charset="0"/>
                <a:cs typeface="Times New Roman" pitchFamily="18" charset="0"/>
              </a:rPr>
              <a:t> </a:t>
            </a:r>
          </a:p>
          <a:p>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428736"/>
            <a:ext cx="8286808" cy="4786346"/>
          </a:xfrm>
        </p:spPr>
        <p:txBody>
          <a:bodyPr>
            <a:normAutofit fontScale="92500"/>
          </a:bodyPr>
          <a:lstStyle/>
          <a:p>
            <a:pPr algn="just">
              <a:buNone/>
            </a:pPr>
            <a:r>
              <a:rPr lang="it-IT" sz="2300" b="1" dirty="0" smtClean="0">
                <a:latin typeface="Times New Roman" pitchFamily="18" charset="0"/>
                <a:cs typeface="Times New Roman" pitchFamily="18" charset="0"/>
              </a:rPr>
              <a:t>Il federalismo fiscale delineato dalla legge delega n. 42 del 2009 </a:t>
            </a:r>
          </a:p>
          <a:p>
            <a:pPr algn="just">
              <a:buNone/>
            </a:pPr>
            <a:r>
              <a:rPr lang="it-IT" sz="2300" dirty="0" smtClean="0">
                <a:latin typeface="Times New Roman" pitchFamily="18" charset="0"/>
                <a:cs typeface="Times New Roman" pitchFamily="18" charset="0"/>
              </a:rPr>
              <a:t>    </a:t>
            </a:r>
          </a:p>
          <a:p>
            <a:pPr algn="just">
              <a:buNone/>
            </a:pPr>
            <a:r>
              <a:rPr lang="it-IT" sz="2300" dirty="0">
                <a:latin typeface="Times New Roman" pitchFamily="18" charset="0"/>
                <a:cs typeface="Times New Roman" pitchFamily="18" charset="0"/>
              </a:rPr>
              <a:t> </a:t>
            </a:r>
            <a:r>
              <a:rPr lang="it-IT" sz="2300" dirty="0" smtClean="0">
                <a:latin typeface="Times New Roman" pitchFamily="18" charset="0"/>
                <a:cs typeface="Times New Roman" pitchFamily="18" charset="0"/>
              </a:rPr>
              <a:t>   Viene </a:t>
            </a:r>
            <a:r>
              <a:rPr lang="it-IT" sz="2300" dirty="0">
                <a:latin typeface="Times New Roman" pitchFamily="18" charset="0"/>
                <a:cs typeface="Times New Roman" pitchFamily="18" charset="0"/>
              </a:rPr>
              <a:t>definita </a:t>
            </a:r>
            <a:r>
              <a:rPr lang="it-IT" sz="2300" dirty="0">
                <a:solidFill>
                  <a:srgbClr val="7030A0"/>
                </a:solidFill>
                <a:latin typeface="Times New Roman" pitchFamily="18" charset="0"/>
                <a:cs typeface="Times New Roman" pitchFamily="18" charset="0"/>
              </a:rPr>
              <a:t>“leggi di principi”. </a:t>
            </a:r>
            <a:r>
              <a:rPr lang="it-IT" sz="2300" dirty="0">
                <a:latin typeface="Times New Roman" pitchFamily="18" charset="0"/>
                <a:cs typeface="Times New Roman" pitchFamily="18" charset="0"/>
              </a:rPr>
              <a:t>L’art. 2 </a:t>
            </a:r>
            <a:r>
              <a:rPr lang="it-IT" sz="2300" dirty="0" smtClean="0">
                <a:latin typeface="Times New Roman" pitchFamily="18" charset="0"/>
                <a:cs typeface="Times New Roman" pitchFamily="18" charset="0"/>
              </a:rPr>
              <a:t>contiene, infatti, </a:t>
            </a:r>
            <a:r>
              <a:rPr lang="it-IT" sz="2300" dirty="0">
                <a:latin typeface="Times New Roman" pitchFamily="18" charset="0"/>
                <a:cs typeface="Times New Roman" pitchFamily="18" charset="0"/>
              </a:rPr>
              <a:t>un’ampia elencazione dei principi fondamentali di coordinamento del sistema tributario nel suo complesso e di quelli generali del federalismo fiscale.</a:t>
            </a:r>
          </a:p>
          <a:p>
            <a:pPr algn="just">
              <a:buNone/>
            </a:pPr>
            <a:r>
              <a:rPr lang="it-IT" sz="2300" dirty="0" smtClean="0">
                <a:latin typeface="Times New Roman" pitchFamily="18" charset="0"/>
                <a:cs typeface="Times New Roman" pitchFamily="18" charset="0"/>
              </a:rPr>
              <a:t>    </a:t>
            </a:r>
          </a:p>
          <a:p>
            <a:pPr algn="just">
              <a:buNone/>
            </a:pPr>
            <a:r>
              <a:rPr lang="it-IT" sz="2300" dirty="0">
                <a:latin typeface="Times New Roman" pitchFamily="18" charset="0"/>
                <a:cs typeface="Times New Roman" pitchFamily="18" charset="0"/>
              </a:rPr>
              <a:t> </a:t>
            </a:r>
            <a:r>
              <a:rPr lang="it-IT" sz="2300" dirty="0" smtClean="0">
                <a:latin typeface="Times New Roman" pitchFamily="18" charset="0"/>
                <a:cs typeface="Times New Roman" pitchFamily="18" charset="0"/>
              </a:rPr>
              <a:t>    I </a:t>
            </a:r>
            <a:r>
              <a:rPr lang="it-IT" sz="2300" dirty="0">
                <a:latin typeface="Times New Roman" pitchFamily="18" charset="0"/>
                <a:cs typeface="Times New Roman" pitchFamily="18" charset="0"/>
              </a:rPr>
              <a:t>principi fondamentali di coordinamento del sistema tributario sono fissati dallo Stato e sono espressivi dell’esigenza di unità dell’ordinamento. Attengono a regole fiscali stabili e preesistenti al federalismo fiscale che valgono come limiti e parametri dell’autonomia tributaria degli enti territoriali, e pertanto anche come criteri di riparto di competenza legislativa tra Stato e Regioni. </a:t>
            </a:r>
          </a:p>
          <a:p>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14282" y="1285860"/>
            <a:ext cx="8501122" cy="5000660"/>
          </a:xfrm>
        </p:spPr>
        <p:txBody>
          <a:bodyPr>
            <a:noAutofit/>
          </a:bodyPr>
          <a:lstStyle/>
          <a:p>
            <a:pPr algn="just">
              <a:buNone/>
            </a:pPr>
            <a:r>
              <a:rPr lang="it-IT" sz="1400" b="1" dirty="0" smtClean="0">
                <a:latin typeface="Times New Roman" pitchFamily="18" charset="0"/>
                <a:cs typeface="Times New Roman" pitchFamily="18" charset="0"/>
              </a:rPr>
              <a:t>Il federalismo fiscale delineato dalla legge delega n. 42 del 2009 </a:t>
            </a:r>
          </a:p>
          <a:p>
            <a:pPr algn="just">
              <a:buNone/>
            </a:pPr>
            <a:endParaRPr lang="it-IT" sz="1400" b="1" dirty="0" smtClean="0">
              <a:latin typeface="Times New Roman" pitchFamily="18" charset="0"/>
              <a:cs typeface="Times New Roman" pitchFamily="18" charset="0"/>
            </a:endParaRPr>
          </a:p>
          <a:p>
            <a:pPr algn="just">
              <a:buNone/>
            </a:pPr>
            <a:r>
              <a:rPr lang="it-IT" sz="1400" dirty="0" smtClean="0">
                <a:latin typeface="Times New Roman" pitchFamily="18" charset="0"/>
                <a:cs typeface="Times New Roman" pitchFamily="18" charset="0"/>
              </a:rPr>
              <a:t>        I </a:t>
            </a:r>
            <a:r>
              <a:rPr lang="it-IT" sz="1400" dirty="0">
                <a:latin typeface="Times New Roman" pitchFamily="18" charset="0"/>
                <a:cs typeface="Times New Roman" pitchFamily="18" charset="0"/>
              </a:rPr>
              <a:t>principi generali del federalismo fiscale sono, a volte, coniati dalla stessa legge delega, a volte, desunti dalla Carta costituzionale </a:t>
            </a:r>
            <a:r>
              <a:rPr lang="it-IT" sz="1400" dirty="0" smtClean="0">
                <a:latin typeface="Times New Roman" pitchFamily="18" charset="0"/>
                <a:cs typeface="Times New Roman" pitchFamily="18" charset="0"/>
              </a:rPr>
              <a:t>da </a:t>
            </a:r>
            <a:r>
              <a:rPr lang="it-IT" sz="1400" dirty="0">
                <a:latin typeface="Times New Roman" pitchFamily="18" charset="0"/>
                <a:cs typeface="Times New Roman" pitchFamily="18" charset="0"/>
              </a:rPr>
              <a:t>altre fonti </a:t>
            </a:r>
            <a:r>
              <a:rPr lang="it-IT" sz="1400" dirty="0" smtClean="0">
                <a:latin typeface="Times New Roman" pitchFamily="18" charset="0"/>
                <a:cs typeface="Times New Roman" pitchFamily="18" charset="0"/>
              </a:rPr>
              <a:t>normative, possono </a:t>
            </a:r>
            <a:r>
              <a:rPr lang="it-IT" sz="1400" dirty="0">
                <a:latin typeface="Times New Roman" pitchFamily="18" charset="0"/>
                <a:cs typeface="Times New Roman" pitchFamily="18" charset="0"/>
              </a:rPr>
              <a:t>essere compresi in questo ambito: </a:t>
            </a:r>
          </a:p>
          <a:p>
            <a:pPr lvl="0" algn="just"/>
            <a:r>
              <a:rPr lang="it-IT" sz="1400" dirty="0">
                <a:latin typeface="Times New Roman" pitchFamily="18" charset="0"/>
                <a:cs typeface="Times New Roman" pitchFamily="18" charset="0"/>
              </a:rPr>
              <a:t>il principio di sussidiarietà, il</a:t>
            </a:r>
            <a:r>
              <a:rPr lang="it-IT" sz="1400" i="1" dirty="0">
                <a:latin typeface="Times New Roman" pitchFamily="18" charset="0"/>
                <a:cs typeface="Times New Roman" pitchFamily="18" charset="0"/>
              </a:rPr>
              <a:t> </a:t>
            </a:r>
            <a:r>
              <a:rPr lang="it-IT" sz="1400" dirty="0">
                <a:latin typeface="Times New Roman" pitchFamily="18" charset="0"/>
                <a:cs typeface="Times New Roman" pitchFamily="18" charset="0"/>
              </a:rPr>
              <a:t>criterio di ripartizione delle funzioni politiche e amministrative fra enti rappresentativi di diversi livelli territoriali di gestione e tra enti e iniziativa privata, individuale ed associata, che predilige il livello istituzionale più decentrato, se giustificato e compatibile con l’esigenza di assicurare efficienza dell’azione dei pubblici poteri. Il principio è contenuto in alcune disposizione dell’art. </a:t>
            </a:r>
            <a:r>
              <a:rPr lang="it-IT" sz="1400" u="sng" dirty="0">
                <a:solidFill>
                  <a:srgbClr val="0070C0"/>
                </a:solidFill>
                <a:latin typeface="Times New Roman" pitchFamily="18" charset="0"/>
                <a:cs typeface="Times New Roman" pitchFamily="18" charset="0"/>
              </a:rPr>
              <a:t>118 Cost., al I </a:t>
            </a:r>
            <a:r>
              <a:rPr lang="it-IT" sz="1400" u="sng" dirty="0" err="1">
                <a:solidFill>
                  <a:srgbClr val="0070C0"/>
                </a:solidFill>
                <a:latin typeface="Times New Roman" pitchFamily="18" charset="0"/>
                <a:cs typeface="Times New Roman" pitchFamily="18" charset="0"/>
              </a:rPr>
              <a:t>co</a:t>
            </a:r>
            <a:r>
              <a:rPr lang="it-IT" sz="1400" u="sng" dirty="0">
                <a:solidFill>
                  <a:srgbClr val="0070C0"/>
                </a:solidFill>
                <a:latin typeface="Times New Roman" pitchFamily="18" charset="0"/>
                <a:cs typeface="Times New Roman" pitchFamily="18" charset="0"/>
              </a:rPr>
              <a:t>., </a:t>
            </a:r>
            <a:r>
              <a:rPr lang="it-IT" sz="1400" dirty="0">
                <a:latin typeface="Times New Roman" pitchFamily="18" charset="0"/>
                <a:cs typeface="Times New Roman" pitchFamily="18" charset="0"/>
              </a:rPr>
              <a:t>si legge che «</a:t>
            </a:r>
            <a:r>
              <a:rPr lang="it-IT" sz="1400" i="1" dirty="0">
                <a:latin typeface="Times New Roman" pitchFamily="18" charset="0"/>
                <a:cs typeface="Times New Roman" pitchFamily="18" charset="0"/>
              </a:rPr>
              <a:t>le funzioni amministrative sono attribuite ai Comuni salvo che, per assicurare l’esercizio unitario, siano conferite a Province, Città metropolitane, Regioni e Stato, sulla base dei principi di sussidiarietà, differenziazione ed adeguatezza</a:t>
            </a:r>
            <a:r>
              <a:rPr lang="it-IT" sz="1400" dirty="0">
                <a:latin typeface="Times New Roman" pitchFamily="18" charset="0"/>
                <a:cs typeface="Times New Roman" pitchFamily="18" charset="0"/>
              </a:rPr>
              <a:t>», introducendo, in tal maniera, una regola di distribuzione </a:t>
            </a:r>
            <a:r>
              <a:rPr lang="it-IT" sz="1400" i="1" dirty="0">
                <a:latin typeface="Times New Roman" pitchFamily="18" charset="0"/>
                <a:cs typeface="Times New Roman" pitchFamily="18" charset="0"/>
              </a:rPr>
              <a:t>verticale</a:t>
            </a:r>
            <a:r>
              <a:rPr lang="it-IT" sz="1400" dirty="0">
                <a:latin typeface="Times New Roman" pitchFamily="18" charset="0"/>
                <a:cs typeface="Times New Roman" pitchFamily="18" charset="0"/>
              </a:rPr>
              <a:t> di competenze tra gli enti pubblici territoriali, per cui il Comune, quale ente più vicino ai cittadini, è il destinatario di tutte le attribuzioni, fatta eccezione per quelle funzioni che richiedono un esercizio unitario a livello di governo superiore; al </a:t>
            </a:r>
            <a:r>
              <a:rPr lang="it-IT" sz="1400" u="sng" dirty="0">
                <a:solidFill>
                  <a:srgbClr val="0070C0"/>
                </a:solidFill>
                <a:latin typeface="Times New Roman" pitchFamily="18" charset="0"/>
                <a:cs typeface="Times New Roman" pitchFamily="18" charset="0"/>
              </a:rPr>
              <a:t>comma quattro</a:t>
            </a:r>
            <a:r>
              <a:rPr lang="it-IT" sz="1400" dirty="0">
                <a:latin typeface="Times New Roman" pitchFamily="18" charset="0"/>
                <a:cs typeface="Times New Roman" pitchFamily="18" charset="0"/>
              </a:rPr>
              <a:t>, inoltre, il medesimo articolo richiama un criterio di tipo </a:t>
            </a:r>
            <a:r>
              <a:rPr lang="it-IT" sz="1400" i="1" dirty="0">
                <a:latin typeface="Times New Roman" pitchFamily="18" charset="0"/>
                <a:cs typeface="Times New Roman" pitchFamily="18" charset="0"/>
              </a:rPr>
              <a:t>orizzontale</a:t>
            </a:r>
            <a:r>
              <a:rPr lang="it-IT" sz="1400" dirty="0">
                <a:latin typeface="Times New Roman" pitchFamily="18" charset="0"/>
                <a:cs typeface="Times New Roman" pitchFamily="18" charset="0"/>
              </a:rPr>
              <a:t>, laddove prevede che</a:t>
            </a:r>
            <a:r>
              <a:rPr lang="it-IT" sz="1400" i="1" dirty="0">
                <a:latin typeface="Times New Roman" pitchFamily="18" charset="0"/>
                <a:cs typeface="Times New Roman" pitchFamily="18" charset="0"/>
              </a:rPr>
              <a:t> </a:t>
            </a:r>
            <a:r>
              <a:rPr lang="it-IT" sz="1400" dirty="0">
                <a:latin typeface="Times New Roman" pitchFamily="18" charset="0"/>
                <a:cs typeface="Times New Roman" pitchFamily="18" charset="0"/>
              </a:rPr>
              <a:t>«</a:t>
            </a:r>
            <a:r>
              <a:rPr lang="it-IT" sz="1400" i="1" dirty="0">
                <a:latin typeface="Times New Roman" pitchFamily="18" charset="0"/>
                <a:cs typeface="Times New Roman" pitchFamily="18" charset="0"/>
              </a:rPr>
              <a:t>Stato, Regioni, Città metropolitane, Province e Comuni favoriscono l’autonoma iniziativa dei cittadini, singoli e associati, per lo svolgimento di attività di interesse generale, sulla base del principio di sussidiarietà</a:t>
            </a:r>
            <a:r>
              <a:rPr lang="it-IT" sz="1400" dirty="0">
                <a:latin typeface="Times New Roman" pitchFamily="18" charset="0"/>
                <a:cs typeface="Times New Roman" pitchFamily="18" charset="0"/>
              </a:rPr>
              <a:t>». </a:t>
            </a:r>
            <a:r>
              <a:rPr lang="it-IT" sz="1400" dirty="0">
                <a:solidFill>
                  <a:srgbClr val="C00000"/>
                </a:solidFill>
                <a:latin typeface="Times New Roman" pitchFamily="18" charset="0"/>
                <a:cs typeface="Times New Roman" pitchFamily="18" charset="0"/>
              </a:rPr>
              <a:t>La sussidiarietà costituisce un principio giuridico fondamentale nella riorganizzazione territoriale dello Stato, orientando il trasferimento delle funzioni amministrative.</a:t>
            </a:r>
          </a:p>
          <a:p>
            <a:pPr lvl="0" algn="just"/>
            <a:r>
              <a:rPr lang="it-IT" sz="1400" dirty="0">
                <a:latin typeface="Times New Roman" pitchFamily="18" charset="0"/>
                <a:cs typeface="Times New Roman" pitchFamily="18" charset="0"/>
              </a:rPr>
              <a:t>Il principio di territorialità regola l’attribuzione del gettito effettivamente percepito nel territorio, nel caso delle quote di compartecipazione al gettito dei tributi erariali, e costituisce limite impositivo quando vincola il legislatore nella scelta dei fatti economici e dei soggetti passivi. </a:t>
            </a:r>
          </a:p>
          <a:p>
            <a:endParaRPr lang="it-IT" sz="1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457200" y="1428736"/>
            <a:ext cx="8229600" cy="4697427"/>
          </a:xfrm>
        </p:spPr>
        <p:txBody>
          <a:bodyPr>
            <a:normAutofit fontScale="55000" lnSpcReduction="20000"/>
          </a:bodyPr>
          <a:lstStyle/>
          <a:p>
            <a:pPr>
              <a:buNone/>
            </a:pPr>
            <a:r>
              <a:rPr lang="it-IT" b="1" dirty="0" smtClean="0">
                <a:latin typeface="Times New Roman" pitchFamily="18" charset="0"/>
                <a:cs typeface="Times New Roman" pitchFamily="18" charset="0"/>
              </a:rPr>
              <a:t>Il federalismo fiscale delineato dalla legge delega n. 42 del 2009 </a:t>
            </a:r>
          </a:p>
          <a:p>
            <a:pPr>
              <a:buNone/>
            </a:pPr>
            <a:endParaRPr lang="it-IT" b="1" dirty="0" smtClean="0">
              <a:latin typeface="Times New Roman" pitchFamily="18" charset="0"/>
              <a:cs typeface="Times New Roman" pitchFamily="18" charset="0"/>
            </a:endParaRPr>
          </a:p>
          <a:p>
            <a:pPr lvl="0" algn="just"/>
            <a:r>
              <a:rPr lang="it-IT" dirty="0" smtClean="0">
                <a:latin typeface="Times New Roman" pitchFamily="18" charset="0"/>
                <a:cs typeface="Times New Roman" pitchFamily="18" charset="0"/>
              </a:rPr>
              <a:t>Il principio di correlazione tra l’oggetto della tassazione e l’oggetto della gestione amministrativa, contempla il principio del beneficio attraverso il quale il prelievo fiscale è collegato al vantaggio che deriva dalla spesa e a quello di continenza che indica invece la relazione tra il presupposto del tributo e le materie di competenza funzionale e normativa. </a:t>
            </a:r>
          </a:p>
          <a:p>
            <a:pPr lvl="0" algn="just"/>
            <a:r>
              <a:rPr lang="it-IT" dirty="0" smtClean="0">
                <a:latin typeface="Times New Roman" pitchFamily="18" charset="0"/>
                <a:cs typeface="Times New Roman" pitchFamily="18" charset="0"/>
              </a:rPr>
              <a:t>Il principio di semplificazione ed efficienza, in base al quale ogni amministrazione locale decida in termini di costi e benefici; il principio di responsabilità, affinché i cittadini siano in grado di controllare indirizzare e giudicare l’operato dei propri amministratori. </a:t>
            </a:r>
          </a:p>
          <a:p>
            <a:pPr lvl="0" algn="just"/>
            <a:r>
              <a:rPr lang="it-IT" dirty="0" smtClean="0">
                <a:latin typeface="Times New Roman" pitchFamily="18" charset="0"/>
                <a:cs typeface="Times New Roman" pitchFamily="18" charset="0"/>
              </a:rPr>
              <a:t>Si prevede poi il coinvolgimento dei diversi livelli di governo nell’attività di contrasto all’evasione e all’elusione fiscale prevedendo meccanismi di carattere premiale dei comportamenti virtuosi ed efficienti nell’esercizio della potestà tributaria e nella gestione finanziaria ed economica. In tal senso «</a:t>
            </a:r>
            <a:r>
              <a:rPr lang="it-IT" i="1" dirty="0" smtClean="0">
                <a:latin typeface="Times New Roman" pitchFamily="18" charset="0"/>
                <a:cs typeface="Times New Roman" pitchFamily="18" charset="0"/>
              </a:rPr>
              <a:t>previsione di strumenti e meccanismi di accertamento e di riscossione che assicurino modalità efficienti di accreditamento diretto e di riversamento del riscosso agli enti titolari del tributo</a:t>
            </a:r>
            <a:r>
              <a:rPr lang="it-IT" dirty="0" smtClean="0">
                <a:latin typeface="Times New Roman" pitchFamily="18" charset="0"/>
                <a:cs typeface="Times New Roman" pitchFamily="18" charset="0"/>
              </a:rPr>
              <a:t>». </a:t>
            </a:r>
          </a:p>
          <a:p>
            <a:pPr>
              <a:buNone/>
            </a:pPr>
            <a:endParaRPr lang="it-IT" b="1" dirty="0" smtClean="0">
              <a:latin typeface="Times New Roman" pitchFamily="18" charset="0"/>
              <a:cs typeface="Times New Roman" pitchFamily="18" charset="0"/>
            </a:endParaRPr>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285860"/>
            <a:ext cx="8401080" cy="5429288"/>
          </a:xfrm>
        </p:spPr>
        <p:txBody>
          <a:bodyPr>
            <a:noAutofit/>
          </a:bodyPr>
          <a:lstStyle/>
          <a:p>
            <a:pPr algn="just">
              <a:buNone/>
            </a:pPr>
            <a:r>
              <a:rPr lang="it-IT" sz="1800" b="1" dirty="0" smtClean="0">
                <a:latin typeface="Times New Roman" pitchFamily="18" charset="0"/>
                <a:cs typeface="Times New Roman" pitchFamily="18" charset="0"/>
              </a:rPr>
              <a:t>Il federalismo fiscale delineato dalla legge delega n. 42 del 2009 </a:t>
            </a:r>
          </a:p>
          <a:p>
            <a:pPr algn="just">
              <a:buNone/>
            </a:pPr>
            <a:endParaRPr lang="it-IT" sz="1400" b="1" dirty="0" smtClean="0">
              <a:latin typeface="Times New Roman" pitchFamily="18" charset="0"/>
              <a:cs typeface="Times New Roman" pitchFamily="18" charset="0"/>
            </a:endParaRPr>
          </a:p>
          <a:p>
            <a:pPr lvl="0" algn="just"/>
            <a:r>
              <a:rPr lang="it-IT" sz="1400" dirty="0">
                <a:latin typeface="Times New Roman" pitchFamily="18" charset="0"/>
                <a:cs typeface="Times New Roman" pitchFamily="18" charset="0"/>
              </a:rPr>
              <a:t>Tra i principi criteri direttivi, il perseguimento di politiche fiscali mirate allo sviluppo e alla valorizzazione di territori, anche attraverso esenzioni, deduzioni e agevolazioni </a:t>
            </a:r>
            <a:r>
              <a:rPr lang="it-IT" sz="1400" dirty="0" smtClean="0">
                <a:latin typeface="Times New Roman" pitchFamily="18" charset="0"/>
                <a:cs typeface="Times New Roman" pitchFamily="18" charset="0"/>
              </a:rPr>
              <a:t>«</a:t>
            </a:r>
            <a:r>
              <a:rPr lang="it-IT" sz="1400" i="1" dirty="0" smtClean="0">
                <a:latin typeface="Times New Roman" pitchFamily="18" charset="0"/>
                <a:cs typeface="Times New Roman" pitchFamily="18" charset="0"/>
              </a:rPr>
              <a:t>in </a:t>
            </a:r>
            <a:r>
              <a:rPr lang="it-IT" sz="1400" i="1" dirty="0">
                <a:latin typeface="Times New Roman" pitchFamily="18" charset="0"/>
                <a:cs typeface="Times New Roman" pitchFamily="18" charset="0"/>
              </a:rPr>
              <a:t>conformità con il diritto comunitario, di forme di fiscalità di sviluppo, con particolare riguardo alla creazione di nuove attività di impresa nelle aree </a:t>
            </a:r>
            <a:r>
              <a:rPr lang="it-IT" sz="1400" i="1" dirty="0" smtClean="0">
                <a:latin typeface="Times New Roman" pitchFamily="18" charset="0"/>
                <a:cs typeface="Times New Roman" pitchFamily="18" charset="0"/>
              </a:rPr>
              <a:t>sottoutilizzate</a:t>
            </a:r>
            <a:r>
              <a:rPr lang="it-IT" sz="1400" dirty="0" smtClean="0">
                <a:latin typeface="Times New Roman" pitchFamily="18" charset="0"/>
                <a:cs typeface="Times New Roman" pitchFamily="18" charset="0"/>
              </a:rPr>
              <a:t>». </a:t>
            </a:r>
            <a:r>
              <a:rPr lang="it-IT" sz="1400" dirty="0">
                <a:latin typeface="Times New Roman" pitchFamily="18" charset="0"/>
                <a:cs typeface="Times New Roman" pitchFamily="18" charset="0"/>
              </a:rPr>
              <a:t>La fiscalità di vantaggio o di sviluppo intende qualsiasi intervento che attribuisca agevolazioni fiscali a determinati territori. Le politiche fiscali locali dirette a concedere aiuti fiscali potrebbero però essere incompatibili con l’ordinamento comunitario. </a:t>
            </a:r>
          </a:p>
          <a:p>
            <a:pPr algn="just">
              <a:buNone/>
            </a:pPr>
            <a:r>
              <a:rPr lang="it-IT" sz="1400" dirty="0" smtClean="0">
                <a:latin typeface="Times New Roman" pitchFamily="18" charset="0"/>
                <a:cs typeface="Times New Roman" pitchFamily="18" charset="0"/>
              </a:rPr>
              <a:t>        </a:t>
            </a:r>
          </a:p>
          <a:p>
            <a:pPr algn="just">
              <a:buNone/>
            </a:pPr>
            <a:r>
              <a:rPr lang="it-IT" sz="1400" dirty="0">
                <a:latin typeface="Times New Roman" pitchFamily="18" charset="0"/>
                <a:cs typeface="Times New Roman" pitchFamily="18" charset="0"/>
              </a:rPr>
              <a:t> </a:t>
            </a:r>
            <a:r>
              <a:rPr lang="it-IT" sz="1400" dirty="0" smtClean="0">
                <a:latin typeface="Times New Roman" pitchFamily="18" charset="0"/>
                <a:cs typeface="Times New Roman" pitchFamily="18" charset="0"/>
              </a:rPr>
              <a:t>      Il </a:t>
            </a:r>
            <a:r>
              <a:rPr lang="it-IT" sz="1400" dirty="0">
                <a:latin typeface="Times New Roman" pitchFamily="18" charset="0"/>
                <a:cs typeface="Times New Roman" pitchFamily="18" charset="0"/>
              </a:rPr>
              <a:t>maggiore scontro tra diritto comunitario e federalismo fiscale si verifica nel momento in cui l’esercizio dell’autonomia locale incontra il limite del divieto di aiuti di stato, di cui agli articoli 107 e seguenti del Trattato sul funzionamento dell’Unione Europea. Sono infatti comprese nella definizione di </a:t>
            </a:r>
            <a:r>
              <a:rPr lang="it-IT" sz="1400" i="1" dirty="0">
                <a:latin typeface="Times New Roman" pitchFamily="18" charset="0"/>
                <a:cs typeface="Times New Roman" pitchFamily="18" charset="0"/>
              </a:rPr>
              <a:t>aiuto </a:t>
            </a:r>
            <a:r>
              <a:rPr lang="it-IT" sz="1400" dirty="0">
                <a:latin typeface="Times New Roman" pitchFamily="18" charset="0"/>
                <a:cs typeface="Times New Roman" pitchFamily="18" charset="0"/>
              </a:rPr>
              <a:t>anche le agevolazioni fiscali, ovvero tutte le misure che sono dirette a ridurre gli oneri tributari. La norma vieta qualsiasi vantaggio economico che viene attributo ad un’impresa mediante un intervento pubblico, che favorisca solo alcune imprese o produzioni, in base al criterio della cosiddetta selettività dell’aiuto. Adottando l’orientamento giurisprudenziale della Corte di Giustizia, il divieto non è operativo laddove vi sia un sufficiente livello di autonomia dell’area territoriale rispetto alla Stato, e che peraltro ne preclude ogni intervento diretto di tipo compensativo. Secondo, un successivo intervento della Corte di Giustizia, una misura di vantaggio emanata da una Regione è considerata lecita anche quando l’ente riceva direttamente finanziamenti da parte dello Stato centrale, ma sia dimostrato che il trasferimento delle relative risorse non presenti alcun legame con la misura. </a:t>
            </a:r>
          </a:p>
          <a:p>
            <a:endParaRPr lang="it-IT"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500594"/>
          </a:xfrm>
        </p:spPr>
        <p:txBody>
          <a:bodyPr>
            <a:normAutofit fontScale="70000" lnSpcReduction="20000"/>
          </a:bodyPr>
          <a:lstStyle/>
          <a:p>
            <a:pPr algn="just">
              <a:buNone/>
            </a:pPr>
            <a:r>
              <a:rPr lang="it-IT" sz="2600" b="1" dirty="0" smtClean="0">
                <a:latin typeface="Times New Roman" pitchFamily="18" charset="0"/>
                <a:cs typeface="Times New Roman" pitchFamily="18" charset="0"/>
              </a:rPr>
              <a:t>Il federalismo fiscale delineato dalla legge delega n. 42 del 2009 </a:t>
            </a:r>
          </a:p>
          <a:p>
            <a:pPr algn="just">
              <a:buNone/>
            </a:pPr>
            <a:endParaRPr lang="it-IT" sz="2600" b="1"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Secondo </a:t>
            </a:r>
            <a:r>
              <a:rPr lang="it-IT" dirty="0">
                <a:latin typeface="Times New Roman" pitchFamily="18" charset="0"/>
                <a:cs typeface="Times New Roman" pitchFamily="18" charset="0"/>
              </a:rPr>
              <a:t>il dettato costituzionale le Regioni, pur avendo al pari degli enti locali minori la titolarità e il potere di stabilire ed applicare tributi propri, godono, ai sensi dell’</a:t>
            </a:r>
            <a:r>
              <a:rPr lang="it-IT" b="1" u="sng" dirty="0">
                <a:solidFill>
                  <a:srgbClr val="002060"/>
                </a:solidFill>
                <a:latin typeface="Times New Roman" pitchFamily="18" charset="0"/>
                <a:cs typeface="Times New Roman" pitchFamily="18" charset="0"/>
              </a:rPr>
              <a:t>art. 117 Cost., </a:t>
            </a:r>
            <a:r>
              <a:rPr lang="it-IT" dirty="0">
                <a:latin typeface="Times New Roman" pitchFamily="18" charset="0"/>
                <a:cs typeface="Times New Roman" pitchFamily="18" charset="0"/>
              </a:rPr>
              <a:t>di potestà legislativa primaria non più subordinata alla legge dello Stato. </a:t>
            </a: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Prima </a:t>
            </a:r>
            <a:r>
              <a:rPr lang="it-IT" dirty="0">
                <a:latin typeface="Times New Roman" pitchFamily="18" charset="0"/>
                <a:cs typeface="Times New Roman" pitchFamily="18" charset="0"/>
              </a:rPr>
              <a:t>dell’approvazione definitiva del disegno di legge delega, in assenza di principi di coordinamento che avrebbero dovuto definire in modo compiuto i rapporti tra i due sistemi legislativi, la Corte Costituzionale, </a:t>
            </a:r>
            <a:r>
              <a:rPr lang="it-IT" b="1" dirty="0">
                <a:solidFill>
                  <a:schemeClr val="tx2"/>
                </a:solidFill>
                <a:latin typeface="Times New Roman" pitchFamily="18" charset="0"/>
                <a:cs typeface="Times New Roman" pitchFamily="18" charset="0"/>
              </a:rPr>
              <a:t>dato il ritardo nell’attuazione legislativa, ha svolto un ruolo di supplenza, </a:t>
            </a:r>
            <a:r>
              <a:rPr lang="it-IT" dirty="0">
                <a:latin typeface="Times New Roman" pitchFamily="18" charset="0"/>
                <a:cs typeface="Times New Roman" pitchFamily="18" charset="0"/>
              </a:rPr>
              <a:t>invocando in più occasioni la necessità dell’intervento del legislatore </a:t>
            </a:r>
            <a:r>
              <a:rPr lang="it-IT" dirty="0" smtClean="0">
                <a:latin typeface="Times New Roman" pitchFamily="18" charset="0"/>
                <a:cs typeface="Times New Roman" pitchFamily="18" charset="0"/>
              </a:rPr>
              <a:t>statale. </a:t>
            </a:r>
            <a:endParaRPr lang="it-IT"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214422"/>
            <a:ext cx="8401080" cy="5214974"/>
          </a:xfrm>
        </p:spPr>
        <p:txBody>
          <a:bodyPr>
            <a:normAutofit fontScale="47500" lnSpcReduction="20000"/>
          </a:bodyPr>
          <a:lstStyle/>
          <a:p>
            <a:pPr>
              <a:buNone/>
            </a:pPr>
            <a:r>
              <a:rPr lang="it-IT" b="1" dirty="0" smtClean="0">
                <a:latin typeface="Times New Roman" pitchFamily="18" charset="0"/>
                <a:cs typeface="Times New Roman" pitchFamily="18" charset="0"/>
              </a:rPr>
              <a:t>Il federalismo fiscale delineato dalla legge delega n. 42 del 2009 </a:t>
            </a:r>
          </a:p>
          <a:p>
            <a:pPr>
              <a:buNone/>
            </a:pPr>
            <a:endParaRPr lang="it-IT" b="1" dirty="0" smtClean="0">
              <a:latin typeface="Times New Roman" pitchFamily="18" charset="0"/>
              <a:cs typeface="Times New Roman" pitchFamily="18" charset="0"/>
            </a:endParaRPr>
          </a:p>
          <a:p>
            <a:pPr algn="just">
              <a:buNone/>
            </a:pPr>
            <a:r>
              <a:rPr lang="it-IT" dirty="0" smtClean="0"/>
              <a:t>        </a:t>
            </a:r>
            <a:r>
              <a:rPr lang="it-IT" dirty="0" smtClean="0">
                <a:latin typeface="Times New Roman" pitchFamily="18" charset="0"/>
                <a:cs typeface="Times New Roman" pitchFamily="18" charset="0"/>
              </a:rPr>
              <a:t>Nel </a:t>
            </a:r>
            <a:r>
              <a:rPr lang="it-IT" dirty="0">
                <a:latin typeface="Times New Roman" pitchFamily="18" charset="0"/>
                <a:cs typeface="Times New Roman" pitchFamily="18" charset="0"/>
              </a:rPr>
              <a:t>primo orientamento della Corte Costituzionale contenuto nella sentenza n. 282/2002 la Consulta affermava che i principi fondamentali per l’esercizio della potestà legislativa delle Regioni potevano dedursi dal sistema tributario statale limitando però detto potere laddove la materia non fosse stata già disciplinata dal legislatore statale. Nella sentenza n. 37 del 2004 la Corte ha ulteriormente ribadito quanto precedentemente affermato, precisando che la premessa necessaria per attuare quanto previsto dal testo costituzionale era </a:t>
            </a:r>
            <a:r>
              <a:rPr lang="it-IT" i="1" dirty="0">
                <a:latin typeface="Times New Roman" pitchFamily="18" charset="0"/>
                <a:cs typeface="Times New Roman" pitchFamily="18" charset="0"/>
              </a:rPr>
              <a:t>«l’intervento del legislatore statale, il quale, al fine di coordinare l’insieme della finanza pubblica, dovrà non solo fissare i principi cui i legislatori regionali dovranno attenersi, ma dovrà anche determinare le grandi linee dell’intero sistema tributario, e definire gli spazi e i limiti entro i quali potrà esplicarsi la potestà impositiva, rispettivamente, di Stato, Regioni ed enti locali».</a:t>
            </a:r>
            <a:r>
              <a:rPr lang="it-IT" dirty="0">
                <a:latin typeface="Times New Roman" pitchFamily="18" charset="0"/>
                <a:cs typeface="Times New Roman" pitchFamily="18" charset="0"/>
              </a:rPr>
              <a:t> Ancora una volta con la sentenza n. 102 del 2008 la Corte ha affermato che allo Stato, nell’esercizio della propria competenza legislativa, consistente nella determinazione dei «</a:t>
            </a:r>
            <a:r>
              <a:rPr lang="it-IT" i="1" dirty="0">
                <a:latin typeface="Times New Roman" pitchFamily="18" charset="0"/>
                <a:cs typeface="Times New Roman" pitchFamily="18" charset="0"/>
              </a:rPr>
              <a:t>principi fondamentali di coordinamento del sistema tributario</a:t>
            </a:r>
            <a:r>
              <a:rPr lang="it-IT" dirty="0">
                <a:latin typeface="Times New Roman" pitchFamily="18" charset="0"/>
                <a:cs typeface="Times New Roman" pitchFamily="18" charset="0"/>
              </a:rPr>
              <a:t>», deve essere riconosciuto il potere di fissare con propria legge </a:t>
            </a:r>
            <a:r>
              <a:rPr lang="it-IT" i="1" dirty="0">
                <a:latin typeface="Times New Roman" pitchFamily="18" charset="0"/>
                <a:cs typeface="Times New Roman" pitchFamily="18" charset="0"/>
              </a:rPr>
              <a:t>«non solo i principi cui i legislatori regionali dovranno attenersi, ma anche di determinare le grandi linee del sistema tributario, e definire gli spazi e i limiti entro i quali potrà esplicarsi la potestà impositiva, rispettivamente, di Stato, regioni ed enti locali».</a:t>
            </a:r>
            <a:r>
              <a:rPr lang="it-IT" dirty="0">
                <a:latin typeface="Times New Roman" pitchFamily="18" charset="0"/>
                <a:cs typeface="Times New Roman" pitchFamily="18" charset="0"/>
              </a:rPr>
              <a:t>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Si </a:t>
            </a:r>
            <a:r>
              <a:rPr lang="it-IT" dirty="0">
                <a:latin typeface="Times New Roman" pitchFamily="18" charset="0"/>
                <a:cs typeface="Times New Roman" pitchFamily="18" charset="0"/>
              </a:rPr>
              <a:t>era così prodotta una </a:t>
            </a:r>
            <a:r>
              <a:rPr lang="it-IT" b="1" dirty="0">
                <a:solidFill>
                  <a:schemeClr val="tx2"/>
                </a:solidFill>
                <a:latin typeface="Times New Roman" pitchFamily="18" charset="0"/>
                <a:cs typeface="Times New Roman" pitchFamily="18" charset="0"/>
              </a:rPr>
              <a:t>giurisprudenza costituzionale molto prudente </a:t>
            </a:r>
            <a:r>
              <a:rPr lang="it-IT" dirty="0">
                <a:latin typeface="Times New Roman" pitchFamily="18" charset="0"/>
                <a:cs typeface="Times New Roman" pitchFamily="18" charset="0"/>
              </a:rPr>
              <a:t>che, pur non negando l’esistenza di due distinti sistemi tributari primari, statale e regionale, aveva letto le norme del Titolo V in modo da privilegiare la competenza esclusiva dello Stato e riconoscere alle Regioni una potestà impositiva primaria ma solo residuale. </a:t>
            </a:r>
          </a:p>
          <a:p>
            <a:pPr algn="just">
              <a:buNone/>
            </a:pPr>
            <a:endParaRPr lang="it-IT" dirty="0">
              <a:latin typeface="Times New Roman" pitchFamily="18" charset="0"/>
              <a:cs typeface="Times New Roman" pitchFamily="18" charset="0"/>
            </a:endParaRPr>
          </a:p>
          <a:p>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457200" y="1285860"/>
            <a:ext cx="8229600" cy="5214974"/>
          </a:xfrm>
        </p:spPr>
        <p:txBody>
          <a:bodyPr>
            <a:normAutofit fontScale="47500" lnSpcReduction="20000"/>
          </a:bodyPr>
          <a:lstStyle/>
          <a:p>
            <a:pPr>
              <a:buNone/>
            </a:pPr>
            <a:r>
              <a:rPr lang="it-IT" b="1" dirty="0" smtClean="0">
                <a:latin typeface="Times New Roman" pitchFamily="18" charset="0"/>
                <a:cs typeface="Times New Roman" pitchFamily="18" charset="0"/>
              </a:rPr>
              <a:t>Il federalismo fiscale delineato dalla legge delega n. 42 del 2009 </a:t>
            </a:r>
          </a:p>
          <a:p>
            <a:pPr>
              <a:buNone/>
            </a:pPr>
            <a:r>
              <a:rPr lang="it-IT" dirty="0" smtClean="0"/>
              <a:t>     </a:t>
            </a:r>
          </a:p>
          <a:p>
            <a:pPr algn="just">
              <a:buNone/>
            </a:pPr>
            <a:r>
              <a:rPr lang="it-IT" dirty="0"/>
              <a:t> </a:t>
            </a:r>
            <a:r>
              <a:rPr lang="it-IT" dirty="0" smtClean="0"/>
              <a:t>       </a:t>
            </a:r>
            <a:r>
              <a:rPr lang="it-IT" dirty="0" smtClean="0">
                <a:latin typeface="Times New Roman" pitchFamily="18" charset="0"/>
                <a:cs typeface="Times New Roman" pitchFamily="18" charset="0"/>
              </a:rPr>
              <a:t>Il </a:t>
            </a:r>
            <a:r>
              <a:rPr lang="it-IT" dirty="0">
                <a:latin typeface="Times New Roman" pitchFamily="18" charset="0"/>
                <a:cs typeface="Times New Roman" pitchFamily="18" charset="0"/>
              </a:rPr>
              <a:t>legislatore delegante si conforma al parere espresso dalla giurisprudenza della Corte costituzionale, individuando nel </a:t>
            </a:r>
            <a:r>
              <a:rPr lang="it-IT" b="1" u="sng" dirty="0">
                <a:solidFill>
                  <a:schemeClr val="tx2"/>
                </a:solidFill>
                <a:latin typeface="Times New Roman" pitchFamily="18" charset="0"/>
                <a:cs typeface="Times New Roman" pitchFamily="18" charset="0"/>
              </a:rPr>
              <a:t>divieto di doppia imposizione</a:t>
            </a:r>
            <a:r>
              <a:rPr lang="it-IT" u="sng" dirty="0">
                <a:latin typeface="Times New Roman" pitchFamily="18" charset="0"/>
                <a:cs typeface="Times New Roman" pitchFamily="18" charset="0"/>
              </a:rPr>
              <a:t> </a:t>
            </a:r>
            <a:r>
              <a:rPr lang="it-IT" dirty="0">
                <a:latin typeface="Times New Roman" pitchFamily="18" charset="0"/>
                <a:cs typeface="Times New Roman" pitchFamily="18" charset="0"/>
              </a:rPr>
              <a:t>il principio fondamentale di coordinamento del sistema tributario, e circoscrivendo la potestà legislativa regionale nell’ambito dei </a:t>
            </a:r>
            <a:r>
              <a:rPr lang="it-IT" i="1" dirty="0">
                <a:latin typeface="Times New Roman" pitchFamily="18" charset="0"/>
                <a:cs typeface="Times New Roman" pitchFamily="18" charset="0"/>
              </a:rPr>
              <a:t>presupposti non assoggettati ad imposizione erariale </a:t>
            </a:r>
            <a:r>
              <a:rPr lang="it-IT" dirty="0">
                <a:latin typeface="Times New Roman" pitchFamily="18" charset="0"/>
                <a:cs typeface="Times New Roman" pitchFamily="18" charset="0"/>
              </a:rPr>
              <a:t>(</a:t>
            </a:r>
            <a:r>
              <a:rPr lang="it-IT" i="1" dirty="0">
                <a:latin typeface="Times New Roman" pitchFamily="18" charset="0"/>
                <a:cs typeface="Times New Roman" pitchFamily="18" charset="0"/>
              </a:rPr>
              <a:t>ex </a:t>
            </a:r>
            <a:r>
              <a:rPr lang="it-IT" dirty="0">
                <a:latin typeface="Times New Roman" pitchFamily="18" charset="0"/>
                <a:cs typeface="Times New Roman" pitchFamily="18" charset="0"/>
              </a:rPr>
              <a:t>art. 7</a:t>
            </a:r>
            <a:r>
              <a:rPr lang="it-IT" i="1" dirty="0">
                <a:latin typeface="Times New Roman" pitchFamily="18" charset="0"/>
                <a:cs typeface="Times New Roman" pitchFamily="18" charset="0"/>
              </a:rPr>
              <a:t>, </a:t>
            </a:r>
            <a:r>
              <a:rPr lang="it-IT" dirty="0">
                <a:latin typeface="Times New Roman" pitchFamily="18" charset="0"/>
                <a:cs typeface="Times New Roman" pitchFamily="18" charset="0"/>
              </a:rPr>
              <a:t>primo comma lett.</a:t>
            </a:r>
            <a:r>
              <a:rPr lang="it-IT" i="1" dirty="0">
                <a:latin typeface="Times New Roman" pitchFamily="18" charset="0"/>
                <a:cs typeface="Times New Roman" pitchFamily="18" charset="0"/>
              </a:rPr>
              <a:t> b) ).</a:t>
            </a:r>
            <a:r>
              <a:rPr lang="it-IT" dirty="0">
                <a:latin typeface="Times New Roman" pitchFamily="18" charset="0"/>
                <a:cs typeface="Times New Roman" pitchFamily="18" charset="0"/>
              </a:rPr>
              <a:t>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legislatore risolve il coordinamento del sistema tributario esclusivamente nel principio del divieto di doppia imposizione, negando ogni intervento impositivo autonomo delle Regioni sulle basi imponibili e sulle aliquote di tributi già erariali (ricalcando la prudente interpretazione della Corte costituzionale).  </a:t>
            </a:r>
          </a:p>
          <a:p>
            <a:pPr>
              <a:buNone/>
            </a:pPr>
            <a:endParaRPr lang="it-IT" dirty="0" smtClean="0"/>
          </a:p>
          <a:p>
            <a:pPr>
              <a:buNone/>
            </a:pPr>
            <a:r>
              <a:rPr lang="it-IT" dirty="0" smtClean="0">
                <a:latin typeface="Times New Roman" pitchFamily="18" charset="0"/>
                <a:cs typeface="Times New Roman" pitchFamily="18" charset="0"/>
              </a:rPr>
              <a:t>L’art</a:t>
            </a:r>
            <a:r>
              <a:rPr lang="it-IT" dirty="0">
                <a:latin typeface="Times New Roman" pitchFamily="18" charset="0"/>
                <a:cs typeface="Times New Roman" pitchFamily="18" charset="0"/>
              </a:rPr>
              <a:t>. 7 della legge delega stabilisce che per tributi regionali si intendono</a:t>
            </a:r>
            <a:r>
              <a:rPr lang="it-IT" dirty="0" smtClean="0">
                <a:latin typeface="Times New Roman" pitchFamily="18" charset="0"/>
                <a:cs typeface="Times New Roman" pitchFamily="18" charset="0"/>
              </a:rPr>
              <a:t>:</a:t>
            </a:r>
          </a:p>
          <a:p>
            <a:pPr>
              <a:buNone/>
            </a:pPr>
            <a:endParaRPr lang="it-IT" dirty="0">
              <a:latin typeface="Times New Roman" pitchFamily="18" charset="0"/>
              <a:cs typeface="Times New Roman" pitchFamily="18" charset="0"/>
            </a:endParaRPr>
          </a:p>
          <a:p>
            <a:pPr lvl="0"/>
            <a:r>
              <a:rPr lang="it-IT" dirty="0">
                <a:latin typeface="Times New Roman" pitchFamily="18" charset="0"/>
                <a:cs typeface="Times New Roman" pitchFamily="18" charset="0"/>
              </a:rPr>
              <a:t>i “ propri derivati”, cioè istituiti da legge statali, il cui gettito è attribuito ad esse, riguardo ai quali le leggi regionali possono modificare le aliquote e disporre esenzioni, detrazioni e deduzioni, nei limiti e secondo i criteri fissati dalla legge statale</a:t>
            </a:r>
            <a:r>
              <a:rPr lang="it-IT" dirty="0" smtClean="0">
                <a:latin typeface="Times New Roman" pitchFamily="18" charset="0"/>
                <a:cs typeface="Times New Roman" pitchFamily="18" charset="0"/>
              </a:rPr>
              <a:t>;</a:t>
            </a:r>
          </a:p>
          <a:p>
            <a:pPr lvl="0">
              <a:buNone/>
            </a:pPr>
            <a:endParaRPr lang="it-IT" dirty="0">
              <a:latin typeface="Times New Roman" pitchFamily="18" charset="0"/>
              <a:cs typeface="Times New Roman" pitchFamily="18" charset="0"/>
            </a:endParaRPr>
          </a:p>
          <a:p>
            <a:pPr lvl="0"/>
            <a:r>
              <a:rPr lang="it-IT" dirty="0">
                <a:latin typeface="Times New Roman" pitchFamily="18" charset="0"/>
                <a:cs typeface="Times New Roman" pitchFamily="18" charset="0"/>
              </a:rPr>
              <a:t>le addizionali (somma aggiuntiva dovuta all’ente locale) sulle basi imponibili dei tributi erariali, riguardo alle quali le leggi regionali possono introdurre variazioni percentuali delle aliquote e detrazioni, nei limiti fissati da legge statale</a:t>
            </a:r>
            <a:r>
              <a:rPr lang="it-IT" dirty="0" smtClean="0">
                <a:latin typeface="Times New Roman" pitchFamily="18" charset="0"/>
                <a:cs typeface="Times New Roman" pitchFamily="18" charset="0"/>
              </a:rPr>
              <a:t>;</a:t>
            </a:r>
          </a:p>
          <a:p>
            <a:pPr lvl="0">
              <a:buNone/>
            </a:pPr>
            <a:endParaRPr lang="it-IT" dirty="0">
              <a:latin typeface="Times New Roman" pitchFamily="18" charset="0"/>
              <a:cs typeface="Times New Roman" pitchFamily="18" charset="0"/>
            </a:endParaRPr>
          </a:p>
          <a:p>
            <a:pPr lvl="0"/>
            <a:r>
              <a:rPr lang="it-IT" dirty="0">
                <a:latin typeface="Times New Roman" pitchFamily="18" charset="0"/>
                <a:cs typeface="Times New Roman" pitchFamily="18" charset="0"/>
              </a:rPr>
              <a:t>i tributi propri, istituiti da legge regionali, su presupposti non assoggettati a tributi erariali.</a:t>
            </a:r>
          </a:p>
          <a:p>
            <a:pPr algn="just"/>
            <a:endParaRPr lang="it-IT"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55000" lnSpcReduction="20000"/>
          </a:bodyPr>
          <a:lstStyle/>
          <a:p>
            <a:pPr>
              <a:buNone/>
            </a:pPr>
            <a:r>
              <a:rPr lang="it-IT" b="1" dirty="0" smtClean="0">
                <a:latin typeface="Times New Roman" pitchFamily="18" charset="0"/>
                <a:cs typeface="Times New Roman" pitchFamily="18" charset="0"/>
              </a:rPr>
              <a:t>Il federalismo fiscale delineato dalla legge delega n. 42 del 2009 </a:t>
            </a:r>
          </a:p>
          <a:p>
            <a:pPr>
              <a:buNone/>
            </a:pPr>
            <a:endParaRPr lang="it-IT" b="1"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 </a:t>
            </a:r>
            <a:r>
              <a:rPr lang="it-IT" dirty="0">
                <a:latin typeface="Times New Roman" pitchFamily="18" charset="0"/>
                <a:cs typeface="Times New Roman" pitchFamily="18" charset="0"/>
              </a:rPr>
              <a:t>principi fondamentali di coordinamento del sistema tributario si applicano esclusivamente alle </a:t>
            </a:r>
            <a:r>
              <a:rPr lang="it-IT" u="sng" dirty="0">
                <a:latin typeface="Times New Roman" pitchFamily="18" charset="0"/>
                <a:cs typeface="Times New Roman" pitchFamily="18" charset="0"/>
              </a:rPr>
              <a:t>Regioni ordinarie</a:t>
            </a:r>
            <a:r>
              <a:rPr lang="it-IT" dirty="0">
                <a:latin typeface="Times New Roman" pitchFamily="18" charset="0"/>
                <a:cs typeface="Times New Roman" pitchFamily="18" charset="0"/>
              </a:rPr>
              <a:t>. Il divieto di duplicazione, ovvero di doppia imposizione, non si estende automaticamente alle </a:t>
            </a:r>
            <a:r>
              <a:rPr lang="it-IT" u="sng" dirty="0">
                <a:latin typeface="Times New Roman" pitchFamily="18" charset="0"/>
                <a:cs typeface="Times New Roman" pitchFamily="18" charset="0"/>
              </a:rPr>
              <a:t>Regioni a statuto speciale </a:t>
            </a:r>
            <a:r>
              <a:rPr lang="it-IT" dirty="0">
                <a:latin typeface="Times New Roman" pitchFamily="18" charset="0"/>
                <a:cs typeface="Times New Roman" pitchFamily="18" charset="0"/>
              </a:rPr>
              <a:t>essendo queste soggette solo al diverso regime risultante dai loro statuti. </a:t>
            </a:r>
          </a:p>
          <a:p>
            <a:pPr algn="just">
              <a:buNone/>
            </a:pP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sistema italiano è da sempre caratterizzato dalla </a:t>
            </a:r>
            <a:r>
              <a:rPr lang="it-IT" dirty="0" smtClean="0">
                <a:latin typeface="Times New Roman" pitchFamily="18" charset="0"/>
                <a:cs typeface="Times New Roman" pitchFamily="18" charset="0"/>
              </a:rPr>
              <a:t>specialità </a:t>
            </a:r>
            <a:r>
              <a:rPr lang="it-IT" dirty="0">
                <a:latin typeface="Times New Roman" pitchFamily="18" charset="0"/>
                <a:cs typeface="Times New Roman" pitchFamily="18" charset="0"/>
              </a:rPr>
              <a:t>statutaria di alcune Regioni, la legge delega ha confermato la singolarità di queste autonomie.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a:t>
            </a:r>
            <a:r>
              <a:rPr lang="it-IT" dirty="0">
                <a:latin typeface="Times New Roman" pitchFamily="18" charset="0"/>
                <a:cs typeface="Times New Roman" pitchFamily="18" charset="0"/>
              </a:rPr>
              <a:t>Corte Cost., nella sentenza 15 aprile 2008 n. 102, ha stabilito che non si estendono alle Regioni a statuto speciale le modificate norme in tema di autonomia tributaria del Titolo V, in quanto offrono autonomia legislativa inferiore ai rispettivi Statuti. È noto che dette Regioni esercitano potestà tributaria, possono infatti istituire tributi propri secondo i loro statuti e </a:t>
            </a:r>
            <a:r>
              <a:rPr lang="it-IT" u="sng" dirty="0">
                <a:latin typeface="Times New Roman" pitchFamily="18" charset="0"/>
                <a:cs typeface="Times New Roman" pitchFamily="18" charset="0"/>
              </a:rPr>
              <a:t>alla condizione più favorevole che siano in armonia con i principi del sistema tributario </a:t>
            </a:r>
            <a:r>
              <a:rPr lang="it-IT" dirty="0">
                <a:latin typeface="Times New Roman" pitchFamily="18" charset="0"/>
                <a:cs typeface="Times New Roman" pitchFamily="18" charset="0"/>
              </a:rPr>
              <a:t>senza che alle stesse siano applicabili anche i principi fondamentali di coordinamento fissati dallo Stato. </a:t>
            </a:r>
            <a:r>
              <a:rPr lang="it-IT" dirty="0">
                <a:solidFill>
                  <a:schemeClr val="tx2"/>
                </a:solidFill>
                <a:latin typeface="Times New Roman" pitchFamily="18" charset="0"/>
                <a:cs typeface="Times New Roman" pitchFamily="18" charset="0"/>
              </a:rPr>
              <a:t>Detti principi saranno applicabili solo se l’autonomia che gli stessi prevedono sia più ampia di quella garantita dallo statuto speciale. </a:t>
            </a:r>
          </a:p>
          <a:p>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70000" lnSpcReduction="20000"/>
          </a:bodyPr>
          <a:lstStyle/>
          <a:p>
            <a:pPr algn="just">
              <a:buNone/>
            </a:pPr>
            <a:r>
              <a:rPr lang="it-IT" sz="2900" b="1" dirty="0">
                <a:latin typeface="Times New Roman" pitchFamily="18" charset="0"/>
                <a:cs typeface="Times New Roman" pitchFamily="18" charset="0"/>
              </a:rPr>
              <a:t>Gli effetti sul federalismo fiscale del vincolo </a:t>
            </a:r>
            <a:r>
              <a:rPr lang="it-IT" sz="2900" b="1" dirty="0" smtClean="0">
                <a:latin typeface="Times New Roman" pitchFamily="18" charset="0"/>
                <a:cs typeface="Times New Roman" pitchFamily="18" charset="0"/>
              </a:rPr>
              <a:t>del </a:t>
            </a:r>
            <a:r>
              <a:rPr lang="it-IT" sz="2900" b="1" dirty="0">
                <a:latin typeface="Times New Roman" pitchFamily="18" charset="0"/>
                <a:cs typeface="Times New Roman" pitchFamily="18" charset="0"/>
              </a:rPr>
              <a:t>Pareggio di bilancio </a:t>
            </a:r>
            <a:endParaRPr lang="it-IT" sz="2900" b="1" dirty="0" smtClean="0">
              <a:latin typeface="Times New Roman" pitchFamily="18" charset="0"/>
              <a:cs typeface="Times New Roman" pitchFamily="18" charset="0"/>
            </a:endParaRPr>
          </a:p>
          <a:p>
            <a:pPr algn="just">
              <a:buNone/>
            </a:pPr>
            <a:endParaRPr lang="it-IT" b="1"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Il </a:t>
            </a:r>
            <a:r>
              <a:rPr lang="it-IT" dirty="0">
                <a:latin typeface="Times New Roman" pitchFamily="18" charset="0"/>
                <a:cs typeface="Times New Roman" pitchFamily="18" charset="0"/>
              </a:rPr>
              <a:t>contesto normativo in cui oggi si guarda il federalismo fiscale è quello tracciato dalla </a:t>
            </a:r>
            <a:r>
              <a:rPr lang="it-IT" b="1" dirty="0">
                <a:solidFill>
                  <a:schemeClr val="tx2"/>
                </a:solidFill>
                <a:latin typeface="Times New Roman" pitchFamily="18" charset="0"/>
                <a:cs typeface="Times New Roman" pitchFamily="18" charset="0"/>
              </a:rPr>
              <a:t>legge costituzionale n.1 del 2012 </a:t>
            </a:r>
            <a:r>
              <a:rPr lang="it-IT" dirty="0">
                <a:latin typeface="Times New Roman" pitchFamily="18" charset="0"/>
                <a:cs typeface="Times New Roman" pitchFamily="18" charset="0"/>
              </a:rPr>
              <a:t>che ha introdotto la regola del pareggio di bilancio nel nostro ordinamento, </a:t>
            </a:r>
            <a:r>
              <a:rPr lang="it-IT" dirty="0" smtClean="0">
                <a:latin typeface="Times New Roman" pitchFamily="18" charset="0"/>
                <a:cs typeface="Times New Roman" pitchFamily="18" charset="0"/>
              </a:rPr>
              <a:t>e </a:t>
            </a:r>
            <a:r>
              <a:rPr lang="it-IT" dirty="0">
                <a:latin typeface="Times New Roman" pitchFamily="18" charset="0"/>
                <a:cs typeface="Times New Roman" pitchFamily="18" charset="0"/>
              </a:rPr>
              <a:t>alla legge rinforzata n. 243 del 2012 di attuazione di questo principio, </a:t>
            </a:r>
            <a:r>
              <a:rPr lang="it-IT" dirty="0" smtClean="0">
                <a:latin typeface="Times New Roman" pitchFamily="18" charset="0"/>
                <a:cs typeface="Times New Roman" pitchFamily="18" charset="0"/>
              </a:rPr>
              <a:t>ponendosi, per alcuni, quale </a:t>
            </a:r>
            <a:r>
              <a:rPr lang="it-IT" dirty="0">
                <a:solidFill>
                  <a:srgbClr val="C00000"/>
                </a:solidFill>
                <a:latin typeface="Times New Roman" pitchFamily="18" charset="0"/>
                <a:cs typeface="Times New Roman" pitchFamily="18" charset="0"/>
              </a:rPr>
              <a:t>contro- riforma </a:t>
            </a:r>
            <a:r>
              <a:rPr lang="it-IT" dirty="0">
                <a:latin typeface="Times New Roman" pitchFamily="18" charset="0"/>
                <a:cs typeface="Times New Roman" pitchFamily="18" charset="0"/>
              </a:rPr>
              <a:t>di detta autonomia rispetto al testo costituzionale del 2001.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La </a:t>
            </a:r>
            <a:r>
              <a:rPr lang="it-IT" dirty="0">
                <a:latin typeface="Times New Roman" pitchFamily="18" charset="0"/>
                <a:cs typeface="Times New Roman" pitchFamily="18" charset="0"/>
              </a:rPr>
              <a:t>crisi economico- finanziaria, registrata a partire dal 2009, ha spinto l’Unione europea verso un’ampia revisione della propria </a:t>
            </a:r>
            <a:r>
              <a:rPr lang="it-IT" i="1" dirty="0" err="1">
                <a:latin typeface="Times New Roman" pitchFamily="18" charset="0"/>
                <a:cs typeface="Times New Roman" pitchFamily="18" charset="0"/>
              </a:rPr>
              <a:t>governance</a:t>
            </a:r>
            <a:r>
              <a:rPr lang="it-IT" i="1" dirty="0">
                <a:latin typeface="Times New Roman" pitchFamily="18" charset="0"/>
                <a:cs typeface="Times New Roman" pitchFamily="18" charset="0"/>
              </a:rPr>
              <a:t> </a:t>
            </a:r>
            <a:r>
              <a:rPr lang="it-IT" dirty="0">
                <a:latin typeface="Times New Roman" pitchFamily="18" charset="0"/>
                <a:cs typeface="Times New Roman" pitchFamily="18" charset="0"/>
              </a:rPr>
              <a:t>con l’obiettivo di rafforzare gli strumenti e le procedure per una rigorosa politica di bilancio, garantire la solidità finanziaria dell’area europea e rilanciare le proprie prospettive di sviluppo. </a:t>
            </a:r>
          </a:p>
          <a:p>
            <a:pPr algn="just">
              <a:buNone/>
            </a:pPr>
            <a:endParaRPr lang="it-IT" dirty="0">
              <a:latin typeface="Times New Roman" pitchFamily="18" charset="0"/>
              <a:cs typeface="Times New Roman" pitchFamily="18" charset="0"/>
            </a:endParaRPr>
          </a:p>
          <a:p>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70000" lnSpcReduction="20000"/>
          </a:bodyPr>
          <a:lstStyle/>
          <a:p>
            <a:pPr algn="just">
              <a:buNone/>
            </a:pPr>
            <a:r>
              <a:rPr lang="it-IT" sz="2900" b="1" dirty="0" smtClean="0">
                <a:latin typeface="Times New Roman" pitchFamily="18" charset="0"/>
                <a:cs typeface="Times New Roman" pitchFamily="18" charset="0"/>
              </a:rPr>
              <a:t>Gli effetti sul federalismo fiscale del vincolo del Pareggio di bilancio </a:t>
            </a:r>
          </a:p>
          <a:p>
            <a:pPr algn="just">
              <a:buNone/>
            </a:pPr>
            <a:endParaRPr lang="it-IT" b="1" dirty="0" smtClean="0">
              <a:latin typeface="Times New Roman" pitchFamily="18" charset="0"/>
              <a:cs typeface="Times New Roman" pitchFamily="18" charset="0"/>
            </a:endParaRPr>
          </a:p>
          <a:p>
            <a:pPr algn="just">
              <a:buNone/>
            </a:pPr>
            <a:r>
              <a:rPr lang="it-IT" dirty="0" smtClean="0"/>
              <a:t>     </a:t>
            </a:r>
            <a:r>
              <a:rPr lang="it-IT" dirty="0" smtClean="0">
                <a:latin typeface="Times New Roman" pitchFamily="18" charset="0"/>
                <a:cs typeface="Times New Roman" pitchFamily="18" charset="0"/>
              </a:rPr>
              <a:t>Momento </a:t>
            </a:r>
            <a:r>
              <a:rPr lang="it-IT" dirty="0">
                <a:latin typeface="Times New Roman" pitchFamily="18" charset="0"/>
                <a:cs typeface="Times New Roman" pitchFamily="18" charset="0"/>
              </a:rPr>
              <a:t>fondamentale in materia fiscale è stata la sottoscrizione il 2 Marzo 2012 da parte di 25 Stati (ad eccezione del Regno Unito e della Repubblica Ceca) del </a:t>
            </a:r>
            <a:r>
              <a:rPr lang="it-IT" i="1" dirty="0">
                <a:latin typeface="Times New Roman" pitchFamily="18" charset="0"/>
                <a:cs typeface="Times New Roman" pitchFamily="18" charset="0"/>
              </a:rPr>
              <a:t>Fiscal Compact</a:t>
            </a:r>
            <a:r>
              <a:rPr lang="it-IT" dirty="0">
                <a:latin typeface="Times New Roman" pitchFamily="18" charset="0"/>
                <a:cs typeface="Times New Roman" pitchFamily="18" charset="0"/>
              </a:rPr>
              <a:t> (o Patto di bilancio), ovvero il Trattato sulla stabilità, coordinamento e </a:t>
            </a:r>
            <a:r>
              <a:rPr lang="it-IT" i="1" dirty="0" err="1">
                <a:latin typeface="Times New Roman" pitchFamily="18" charset="0"/>
                <a:cs typeface="Times New Roman" pitchFamily="18" charset="0"/>
              </a:rPr>
              <a:t>governance</a:t>
            </a:r>
            <a:r>
              <a:rPr lang="it-IT" dirty="0">
                <a:latin typeface="Times New Roman" pitchFamily="18" charset="0"/>
                <a:cs typeface="Times New Roman" pitchFamily="18" charset="0"/>
              </a:rPr>
              <a:t> nell’Unione economica e monetaria, che ha innescato un processo di adeguamento da parte di alcuni soggetti firmatari. </a:t>
            </a:r>
            <a:endParaRPr lang="it-IT" dirty="0" smtClean="0">
              <a:latin typeface="Times New Roman" pitchFamily="18" charset="0"/>
              <a:cs typeface="Times New Roman" pitchFamily="18" charset="0"/>
            </a:endParaRP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a:t>
            </a:r>
          </a:p>
          <a:p>
            <a:pPr algn="just">
              <a:buNone/>
            </a:pPr>
            <a:r>
              <a:rPr lang="it-IT" dirty="0">
                <a:latin typeface="Times New Roman" pitchFamily="18" charset="0"/>
                <a:cs typeface="Times New Roman" pitchFamily="18" charset="0"/>
              </a:rPr>
              <a:t> </a:t>
            </a:r>
            <a:r>
              <a:rPr lang="it-IT" dirty="0" smtClean="0">
                <a:latin typeface="Times New Roman" pitchFamily="18" charset="0"/>
                <a:cs typeface="Times New Roman" pitchFamily="18" charset="0"/>
              </a:rPr>
              <a:t>    L’Italia </a:t>
            </a:r>
            <a:r>
              <a:rPr lang="it-IT" dirty="0">
                <a:latin typeface="Times New Roman" pitchFamily="18" charset="0"/>
                <a:cs typeface="Times New Roman" pitchFamily="18" charset="0"/>
              </a:rPr>
              <a:t>ha adeguato il diritto interno alla normativa europea con la legge costituzionale n. 1 del 2012 novellando gli articoli 81, 97, 117 e 119 della Costituzione </a:t>
            </a:r>
            <a:r>
              <a:rPr lang="it-IT" dirty="0" smtClean="0">
                <a:latin typeface="Times New Roman" pitchFamily="18" charset="0"/>
                <a:cs typeface="Times New Roman" pitchFamily="18" charset="0"/>
              </a:rPr>
              <a:t>e </a:t>
            </a:r>
            <a:r>
              <a:rPr lang="it-IT" dirty="0">
                <a:latin typeface="Times New Roman" pitchFamily="18" charset="0"/>
                <a:cs typeface="Times New Roman" pitchFamily="18" charset="0"/>
              </a:rPr>
              <a:t>introducendo </a:t>
            </a:r>
            <a:r>
              <a:rPr lang="it-IT" dirty="0" smtClean="0">
                <a:latin typeface="Times New Roman" pitchFamily="18" charset="0"/>
                <a:cs typeface="Times New Roman" pitchFamily="18" charset="0"/>
              </a:rPr>
              <a:t>nel proprio ordinamento </a:t>
            </a:r>
            <a:r>
              <a:rPr lang="it-IT" dirty="0">
                <a:latin typeface="Times New Roman" pitchFamily="18" charset="0"/>
                <a:cs typeface="Times New Roman" pitchFamily="18" charset="0"/>
              </a:rPr>
              <a:t>il principio di carattere generale, secondo il quale </a:t>
            </a:r>
            <a:r>
              <a:rPr lang="it-IT" u="sng" dirty="0">
                <a:latin typeface="Times New Roman" pitchFamily="18" charset="0"/>
                <a:cs typeface="Times New Roman" pitchFamily="18" charset="0"/>
              </a:rPr>
              <a:t>tutte le amministrazioni pubbliche devono assicurare l’equilibrio tra le entrate e le spese del bilancio e la sostenibilità del debito, nell’osservanza delle regole dell’Unione europea in materia economico- finanziaria.</a:t>
            </a:r>
            <a:r>
              <a:rPr lang="it-IT" dirty="0">
                <a:latin typeface="Times New Roman" pitchFamily="18" charset="0"/>
                <a:cs typeface="Times New Roman" pitchFamily="18" charset="0"/>
              </a:rPr>
              <a:t> </a:t>
            </a:r>
          </a:p>
          <a:p>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286808" cy="4929222"/>
          </a:xfrm>
        </p:spPr>
        <p:txBody>
          <a:bodyPr>
            <a:normAutofit fontScale="62500" lnSpcReduction="20000"/>
          </a:bodyPr>
          <a:lstStyle/>
          <a:p>
            <a:pPr algn="just">
              <a:buNone/>
            </a:pPr>
            <a:r>
              <a:rPr lang="it-IT" b="1" dirty="0" smtClean="0">
                <a:latin typeface="Times New Roman" pitchFamily="18" charset="0"/>
                <a:cs typeface="Times New Roman" pitchFamily="18" charset="0"/>
              </a:rPr>
              <a:t>Gli effetti sul federalismo fiscale del vincolo del Pareggio di bilancio </a:t>
            </a:r>
          </a:p>
          <a:p>
            <a:pPr algn="just">
              <a:buNone/>
            </a:pPr>
            <a:endParaRPr lang="it-IT" b="1"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Sebbene</a:t>
            </a:r>
            <a:r>
              <a:rPr lang="it-IT" dirty="0">
                <a:latin typeface="Times New Roman" pitchFamily="18" charset="0"/>
                <a:cs typeface="Times New Roman" pitchFamily="18" charset="0"/>
              </a:rPr>
              <a:t>, la legge costituzionale n.1 del 2012 rechi nel titolo “</a:t>
            </a:r>
            <a:r>
              <a:rPr lang="it-IT" i="1" dirty="0">
                <a:latin typeface="Times New Roman" pitchFamily="18" charset="0"/>
                <a:cs typeface="Times New Roman" pitchFamily="18" charset="0"/>
              </a:rPr>
              <a:t>Introduzione del principio del pareggio di bilancio nella Carta Costituzionale</a:t>
            </a:r>
            <a:r>
              <a:rPr lang="it-IT" dirty="0">
                <a:latin typeface="Times New Roman" pitchFamily="18" charset="0"/>
                <a:cs typeface="Times New Roman" pitchFamily="18" charset="0"/>
              </a:rPr>
              <a:t>”, nel testo della stessa scompare l’espressione “pareggio di bilancio”, sostituita invece dall’espressione “equilibrio di bilancio”.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Le </a:t>
            </a:r>
            <a:r>
              <a:rPr lang="it-IT" dirty="0">
                <a:latin typeface="Times New Roman" pitchFamily="18" charset="0"/>
                <a:cs typeface="Times New Roman" pitchFamily="18" charset="0"/>
              </a:rPr>
              <a:t>due espressioni non sono equivalenti, a prima vista la nozione di </a:t>
            </a:r>
            <a:r>
              <a:rPr lang="it-IT" i="1" dirty="0">
                <a:latin typeface="Times New Roman" pitchFamily="18" charset="0"/>
                <a:cs typeface="Times New Roman" pitchFamily="18" charset="0"/>
              </a:rPr>
              <a:t>equilibrio </a:t>
            </a:r>
            <a:r>
              <a:rPr lang="it-IT" dirty="0">
                <a:latin typeface="Times New Roman" pitchFamily="18" charset="0"/>
                <a:cs typeface="Times New Roman" pitchFamily="18" charset="0"/>
              </a:rPr>
              <a:t>sembrerebbe più morbida, ma in realtà il vincolo di equilibrio richiede un pareggio dinamico in grado di mantenersi nel tempo. Il legislatore, dunque, escludendo un vincolo di parità tra entrate ed uscite assoluto per ogni bilancio, adotta un criterio che ammette un disavanzo nell’ambito del saldo strutturale di medio periodo in pareggio. </a:t>
            </a:r>
            <a:endParaRPr lang="it-IT"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Nel </a:t>
            </a:r>
            <a:r>
              <a:rPr lang="it-IT" i="1" dirty="0">
                <a:solidFill>
                  <a:srgbClr val="002060"/>
                </a:solidFill>
                <a:latin typeface="Times New Roman" pitchFamily="18" charset="0"/>
                <a:cs typeface="Times New Roman" pitchFamily="18" charset="0"/>
              </a:rPr>
              <a:t>pareggio di bilancio</a:t>
            </a:r>
            <a:r>
              <a:rPr lang="it-IT" dirty="0">
                <a:solidFill>
                  <a:srgbClr val="002060"/>
                </a:solidFill>
                <a:latin typeface="Times New Roman" pitchFamily="18" charset="0"/>
                <a:cs typeface="Times New Roman" pitchFamily="18" charset="0"/>
              </a:rPr>
              <a:t> </a:t>
            </a:r>
            <a:r>
              <a:rPr lang="it-IT" dirty="0">
                <a:latin typeface="Times New Roman" pitchFamily="18" charset="0"/>
                <a:cs typeface="Times New Roman" pitchFamily="18" charset="0"/>
              </a:rPr>
              <a:t>c’è un vincolo rigido ma per versi semplicistico che non ammette l’indebitamento, mentre nel caso dell’equilibrio è possibile ricorrere all’indebitamento purché nel medio periodo le entrate corrispondano alle uscite, facendo fronte a esigenze di investimento o ad eventi eccezionali che richiedono di superare la rigidità del pareggio.  </a:t>
            </a:r>
          </a:p>
          <a:p>
            <a:endParaRPr lang="it-IT"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55000" lnSpcReduction="20000"/>
          </a:bodyPr>
          <a:lstStyle/>
          <a:p>
            <a:pPr>
              <a:buNone/>
            </a:pPr>
            <a:r>
              <a:rPr lang="it-IT" dirty="0" smtClean="0"/>
              <a:t> </a:t>
            </a:r>
            <a:r>
              <a:rPr lang="it-IT" b="1" dirty="0" smtClean="0">
                <a:latin typeface="Times New Roman" pitchFamily="18" charset="0"/>
                <a:cs typeface="Times New Roman" pitchFamily="18" charset="0"/>
              </a:rPr>
              <a:t>Gli effetti sul federalismo fiscale del vincolo del Pareggio di bilancio </a:t>
            </a:r>
          </a:p>
          <a:p>
            <a:pPr>
              <a:buNone/>
            </a:pPr>
            <a:endParaRPr lang="it-IT" b="1" dirty="0" smtClean="0">
              <a:latin typeface="Times New Roman" pitchFamily="18" charset="0"/>
              <a:cs typeface="Times New Roman" pitchFamily="18" charset="0"/>
            </a:endParaRPr>
          </a:p>
          <a:p>
            <a:pPr algn="just">
              <a:buNone/>
            </a:pPr>
            <a:r>
              <a:rPr lang="it-IT" sz="3600" dirty="0" smtClean="0">
                <a:latin typeface="Times New Roman" pitchFamily="18" charset="0"/>
                <a:cs typeface="Times New Roman" pitchFamily="18" charset="0"/>
              </a:rPr>
              <a:t>     Il </a:t>
            </a:r>
            <a:r>
              <a:rPr lang="it-IT" sz="3600" dirty="0">
                <a:latin typeface="Times New Roman" pitchFamily="18" charset="0"/>
                <a:cs typeface="Times New Roman" pitchFamily="18" charset="0"/>
              </a:rPr>
              <a:t>complesso delle norme UE era già operante nel nostro diritto interno, la riforma del 2012 ha avuto un effetto confermativo di tale operatività. I bilanci pubblici sono da sempre sottoposti a procedure di monitoraggio a livello statale ed europeo attraverso il Patto di Stabilità, che prevede un controllo delle politiche di bilancio.</a:t>
            </a:r>
          </a:p>
          <a:p>
            <a:pPr algn="just">
              <a:buNone/>
            </a:pPr>
            <a:r>
              <a:rPr lang="it-IT" sz="3600" dirty="0" smtClean="0">
                <a:latin typeface="Times New Roman" pitchFamily="18" charset="0"/>
                <a:cs typeface="Times New Roman" pitchFamily="18" charset="0"/>
              </a:rPr>
              <a:t>     Inizialmente </a:t>
            </a:r>
            <a:r>
              <a:rPr lang="it-IT" sz="3600" dirty="0">
                <a:latin typeface="Times New Roman" pitchFamily="18" charset="0"/>
                <a:cs typeface="Times New Roman" pitchFamily="18" charset="0"/>
              </a:rPr>
              <a:t>il sistema di controllo e di coordinamento europeo lasciava ampi margini di scelta agli Stati, ritenendo fisiologico un disavanzo pubblico che ammontasse al 3% della ricchezza prodotta, l’evoluzione ha visto un irrigidimento di tali vincoli. Il timore del contagio finanziario da parte di Stati con finanze non sane, e quindi il pericolo di mettere a repentaglio l’equilibrio finanziario dei </a:t>
            </a:r>
            <a:r>
              <a:rPr lang="it-IT" sz="3600" i="1" dirty="0" err="1">
                <a:latin typeface="Times New Roman" pitchFamily="18" charset="0"/>
                <a:cs typeface="Times New Roman" pitchFamily="18" charset="0"/>
              </a:rPr>
              <a:t>parteners</a:t>
            </a:r>
            <a:r>
              <a:rPr lang="it-IT" sz="3600" dirty="0">
                <a:latin typeface="Times New Roman" pitchFamily="18" charset="0"/>
                <a:cs typeface="Times New Roman" pitchFamily="18" charset="0"/>
              </a:rPr>
              <a:t> che condividono la stessa unità monetaria, ha poi imposto una rigorosa valutazione della propria spesa pubblica al fine di mantenere un equilibrio quasi perfetto tra entrate e spese, tollerando un scostamento minimo dello 0,5% del PIL, e prevedendo inoltre modalità di monitoraggio preventivo e successivo che arrivano fino alla commisurazione di sanzioni.  </a:t>
            </a:r>
          </a:p>
          <a:p>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142844" y="1142984"/>
            <a:ext cx="8643998" cy="5214974"/>
          </a:xfrm>
        </p:spPr>
        <p:txBody>
          <a:bodyPr>
            <a:noAutofit/>
          </a:bodyPr>
          <a:lstStyle/>
          <a:p>
            <a:pPr>
              <a:buNone/>
            </a:pPr>
            <a:r>
              <a:rPr lang="it-IT" sz="1600" b="1" dirty="0" smtClean="0">
                <a:latin typeface="Times New Roman" pitchFamily="18" charset="0"/>
                <a:cs typeface="Times New Roman" pitchFamily="18" charset="0"/>
              </a:rPr>
              <a:t>Gli effetti sul federalismo fiscale del vincolo del Pareggio di bilancio </a:t>
            </a:r>
          </a:p>
          <a:p>
            <a:pPr>
              <a:buNone/>
            </a:pPr>
            <a:endParaRPr lang="it-IT" sz="1600" b="1" dirty="0" smtClean="0">
              <a:latin typeface="Times New Roman" pitchFamily="18" charset="0"/>
              <a:cs typeface="Times New Roman" pitchFamily="18" charset="0"/>
            </a:endParaRPr>
          </a:p>
          <a:p>
            <a:pPr algn="just">
              <a:buNone/>
            </a:pPr>
            <a:r>
              <a:rPr lang="it-IT" sz="1600" dirty="0" smtClean="0">
                <a:latin typeface="Times New Roman" pitchFamily="18" charset="0"/>
                <a:cs typeface="Times New Roman" pitchFamily="18" charset="0"/>
              </a:rPr>
              <a:t>      Il </a:t>
            </a:r>
            <a:r>
              <a:rPr lang="it-IT" sz="1600" b="1" i="1" dirty="0">
                <a:solidFill>
                  <a:schemeClr val="tx2"/>
                </a:solidFill>
                <a:latin typeface="Times New Roman" pitchFamily="18" charset="0"/>
                <a:cs typeface="Times New Roman" pitchFamily="18" charset="0"/>
              </a:rPr>
              <a:t>pareggio di bilancio</a:t>
            </a:r>
            <a:r>
              <a:rPr lang="it-IT" sz="1600" b="1" dirty="0">
                <a:solidFill>
                  <a:schemeClr val="tx2"/>
                </a:solidFill>
                <a:latin typeface="Times New Roman" pitchFamily="18" charset="0"/>
                <a:cs typeface="Times New Roman" pitchFamily="18" charset="0"/>
              </a:rPr>
              <a:t> </a:t>
            </a:r>
            <a:r>
              <a:rPr lang="it-IT" sz="1600" dirty="0">
                <a:latin typeface="Times New Roman" pitchFamily="18" charset="0"/>
                <a:cs typeface="Times New Roman" pitchFamily="18" charset="0"/>
              </a:rPr>
              <a:t>introduce ora un vero e proprio divieto di disavanzo, con una minima possibilità di scostamento in presenza di situazioni congiunturali del tutto straordinarie. Il legislatore italiano ha dato seguito alle indicazioni europee, recependo nel proprio testo costituzionali le nuove regole sancite dal Trattato del 2012. </a:t>
            </a:r>
            <a:endParaRPr lang="it-IT" sz="1600" dirty="0" smtClean="0">
              <a:latin typeface="Times New Roman" pitchFamily="18" charset="0"/>
              <a:cs typeface="Times New Roman" pitchFamily="18" charset="0"/>
            </a:endParaRPr>
          </a:p>
          <a:p>
            <a:pPr algn="just">
              <a:buNone/>
            </a:pPr>
            <a:endParaRPr lang="it-IT" sz="1600" dirty="0">
              <a:latin typeface="Times New Roman" pitchFamily="18" charset="0"/>
              <a:cs typeface="Times New Roman" pitchFamily="18" charset="0"/>
            </a:endParaRPr>
          </a:p>
          <a:p>
            <a:pPr lvl="0" algn="just">
              <a:buNone/>
            </a:pPr>
            <a:r>
              <a:rPr lang="it-IT" sz="1600" dirty="0" smtClean="0">
                <a:latin typeface="Times New Roman" pitchFamily="18" charset="0"/>
                <a:cs typeface="Times New Roman" pitchFamily="18" charset="0"/>
              </a:rPr>
              <a:t>       </a:t>
            </a:r>
            <a:r>
              <a:rPr lang="it-IT" sz="1600" u="sng" dirty="0" smtClean="0">
                <a:solidFill>
                  <a:srgbClr val="0070C0"/>
                </a:solidFill>
                <a:latin typeface="Times New Roman" pitchFamily="18" charset="0"/>
                <a:cs typeface="Times New Roman" pitchFamily="18" charset="0"/>
              </a:rPr>
              <a:t>L’art</a:t>
            </a:r>
            <a:r>
              <a:rPr lang="it-IT" sz="1600" u="sng" dirty="0">
                <a:solidFill>
                  <a:srgbClr val="0070C0"/>
                </a:solidFill>
                <a:latin typeface="Times New Roman" pitchFamily="18" charset="0"/>
                <a:cs typeface="Times New Roman" pitchFamily="18" charset="0"/>
              </a:rPr>
              <a:t>. 81 Cost</a:t>
            </a:r>
            <a:r>
              <a:rPr lang="it-IT" sz="1600" dirty="0">
                <a:latin typeface="Times New Roman" pitchFamily="18" charset="0"/>
                <a:cs typeface="Times New Roman" pitchFamily="18" charset="0"/>
              </a:rPr>
              <a:t>. prevede che lo Stato assicuri l’equilibrio tra le entrate e le spese del proprio bilancio, tenendo conto delle fasi avverse e delle fasi favorevoli del ciclo economico, è stato oggetto di una modifica piuttosto radicale. Il ricorso all’indebitamento netto è consentito solo al fine di considerare gli effetti del ciclo economico e previa autorizzazione delle Camere, adottata a maggioranza assoluta dei rispettivi componenti, al verificarsi di eventi eccezionali. Il nuovo comma 6 dispone infatti che </a:t>
            </a:r>
            <a:r>
              <a:rPr lang="it-IT" sz="1600" dirty="0" smtClean="0">
                <a:latin typeface="Times New Roman" pitchFamily="18" charset="0"/>
                <a:cs typeface="Times New Roman" pitchFamily="18" charset="0"/>
              </a:rPr>
              <a:t>«</a:t>
            </a:r>
            <a:r>
              <a:rPr lang="it-IT" sz="1600" i="1" dirty="0" smtClean="0">
                <a:latin typeface="Times New Roman" pitchFamily="18" charset="0"/>
                <a:cs typeface="Times New Roman" pitchFamily="18" charset="0"/>
              </a:rPr>
              <a:t>Il </a:t>
            </a:r>
            <a:r>
              <a:rPr lang="it-IT" sz="1600" i="1" dirty="0">
                <a:latin typeface="Times New Roman" pitchFamily="18" charset="0"/>
                <a:cs typeface="Times New Roman" pitchFamily="18" charset="0"/>
              </a:rPr>
              <a:t>contenuto della legge di bilancio, le norme fondamentali e i criteri volti ad assicurare l'equilibrio tra le entrate e le spese dei bilanci e la sostenibilità del debito del complesso delle pubbliche amministrazioni sono stabiliti con legge approvata a maggioranza assoluta dei componenti di ciascuna Camera, nel rispetto dei principi definiti con legge </a:t>
            </a:r>
            <a:r>
              <a:rPr lang="it-IT" sz="1600" i="1" dirty="0" smtClean="0">
                <a:latin typeface="Times New Roman" pitchFamily="18" charset="0"/>
                <a:cs typeface="Times New Roman" pitchFamily="18" charset="0"/>
              </a:rPr>
              <a:t>costituzionale».</a:t>
            </a:r>
            <a:endParaRPr lang="it-IT" sz="1600" dirty="0">
              <a:latin typeface="Times New Roman" pitchFamily="18" charset="0"/>
              <a:cs typeface="Times New Roman" pitchFamily="18" charset="0"/>
            </a:endParaRPr>
          </a:p>
          <a:p>
            <a:pPr algn="just">
              <a:buNone/>
            </a:pPr>
            <a:r>
              <a:rPr lang="it-IT" sz="1600" dirty="0" smtClean="0">
                <a:latin typeface="Times New Roman" pitchFamily="18" charset="0"/>
                <a:cs typeface="Times New Roman" pitchFamily="18" charset="0"/>
              </a:rPr>
              <a:t>       Le </a:t>
            </a:r>
            <a:r>
              <a:rPr lang="it-IT" sz="1600" dirty="0">
                <a:latin typeface="Times New Roman" pitchFamily="18" charset="0"/>
                <a:cs typeface="Times New Roman" pitchFamily="18" charset="0"/>
              </a:rPr>
              <a:t>linee di azione attraverso le quali si intende operare sono così affidate ad una legge rinforzata, da approvare a maggioranza assoluta dei componenti di ciascuna Camera, legge 24 dicembre 2012, n. 243 recante </a:t>
            </a:r>
            <a:r>
              <a:rPr lang="it-IT" sz="1600" i="1" dirty="0">
                <a:latin typeface="Times New Roman" pitchFamily="18" charset="0"/>
                <a:cs typeface="Times New Roman" pitchFamily="18" charset="0"/>
              </a:rPr>
              <a:t>Disposizioni per l’attuazione del pareggio di bilancio ai sensi dell’art. 81, sesto comma, della Costituzione</a:t>
            </a:r>
            <a:r>
              <a:rPr lang="it-IT" sz="1600" dirty="0">
                <a:latin typeface="Times New Roman" pitchFamily="18" charset="0"/>
                <a:cs typeface="Times New Roman" pitchFamily="18" charset="0"/>
              </a:rPr>
              <a:t>, contiene la disciplina dettagliata delle norme volte ad assicurare il suddetto equilibrio e la sostenibilità del debito delle pubbliche amministrazioni. </a:t>
            </a:r>
          </a:p>
          <a:p>
            <a:pPr algn="just"/>
            <a:endParaRPr lang="it-IT" sz="1600"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600200"/>
            <a:ext cx="8401080" cy="4525963"/>
          </a:xfrm>
        </p:spPr>
        <p:txBody>
          <a:bodyPr>
            <a:normAutofit fontScale="55000" lnSpcReduction="20000"/>
          </a:bodyPr>
          <a:lstStyle/>
          <a:p>
            <a:pPr algn="just">
              <a:buNone/>
            </a:pPr>
            <a:r>
              <a:rPr lang="it-IT" b="1" dirty="0" smtClean="0">
                <a:latin typeface="Times New Roman" pitchFamily="18" charset="0"/>
                <a:cs typeface="Times New Roman" pitchFamily="18" charset="0"/>
              </a:rPr>
              <a:t>Gli effetti sul federalismo fiscale del vincolo del Pareggio di bilancio </a:t>
            </a:r>
          </a:p>
          <a:p>
            <a:pPr algn="just">
              <a:buNone/>
            </a:pPr>
            <a:endParaRPr lang="it-IT" b="1" dirty="0" smtClean="0">
              <a:latin typeface="Times New Roman" pitchFamily="18" charset="0"/>
              <a:cs typeface="Times New Roman" pitchFamily="18" charset="0"/>
            </a:endParaRPr>
          </a:p>
          <a:p>
            <a:pPr algn="just">
              <a:buNone/>
            </a:pPr>
            <a:r>
              <a:rPr lang="it-IT" dirty="0" smtClean="0">
                <a:latin typeface="Times New Roman" pitchFamily="18" charset="0"/>
                <a:cs typeface="Times New Roman" pitchFamily="18" charset="0"/>
              </a:rPr>
              <a:t>      - </a:t>
            </a:r>
            <a:r>
              <a:rPr lang="it-IT" dirty="0">
                <a:latin typeface="Times New Roman" pitchFamily="18" charset="0"/>
                <a:cs typeface="Times New Roman" pitchFamily="18" charset="0"/>
              </a:rPr>
              <a:t>Ai sensi del novellato art. </a:t>
            </a:r>
            <a:r>
              <a:rPr lang="it-IT" u="sng" dirty="0">
                <a:latin typeface="Times New Roman" pitchFamily="18" charset="0"/>
                <a:cs typeface="Times New Roman" pitchFamily="18" charset="0"/>
              </a:rPr>
              <a:t>117 Cost. </a:t>
            </a:r>
            <a:r>
              <a:rPr lang="it-IT" i="1" dirty="0">
                <a:latin typeface="Times New Roman" pitchFamily="18" charset="0"/>
                <a:cs typeface="Times New Roman" pitchFamily="18" charset="0"/>
              </a:rPr>
              <a:t>l’armonizzazione dei bilanci pubblici</a:t>
            </a:r>
            <a:r>
              <a:rPr lang="it-IT" dirty="0">
                <a:latin typeface="Times New Roman" pitchFamily="18" charset="0"/>
                <a:cs typeface="Times New Roman" pitchFamily="18" charset="0"/>
              </a:rPr>
              <a:t> è stata scorporata da quella del coordinamento della finanza pubblica e del sistema tributario, di cui al terzo comma dell’art. 117 Cost., attraendola nell’ambito della potestà legislativa esclusiva dello Stato. </a:t>
            </a:r>
            <a:endParaRPr lang="it-IT" dirty="0" smtClean="0">
              <a:latin typeface="Times New Roman" pitchFamily="18" charset="0"/>
              <a:cs typeface="Times New Roman" pitchFamily="18" charset="0"/>
            </a:endParaRPr>
          </a:p>
          <a:p>
            <a:pPr algn="just">
              <a:buNone/>
            </a:pPr>
            <a:endParaRPr lang="it-IT" dirty="0">
              <a:latin typeface="Times New Roman" pitchFamily="18" charset="0"/>
              <a:cs typeface="Times New Roman" pitchFamily="18" charset="0"/>
            </a:endParaRPr>
          </a:p>
          <a:p>
            <a:pPr lvl="0" algn="just">
              <a:buNone/>
            </a:pPr>
            <a:r>
              <a:rPr lang="it-IT" dirty="0" smtClean="0">
                <a:latin typeface="Times New Roman" pitchFamily="18" charset="0"/>
                <a:cs typeface="Times New Roman" pitchFamily="18" charset="0"/>
              </a:rPr>
              <a:t>      Rileva </a:t>
            </a:r>
            <a:r>
              <a:rPr lang="it-IT" dirty="0">
                <a:latin typeface="Times New Roman" pitchFamily="18" charset="0"/>
                <a:cs typeface="Times New Roman" pitchFamily="18" charset="0"/>
              </a:rPr>
              <a:t>l’estensione dell’obbligo del rispetto dell’equilibrio all’intero apparato pubblico con l’aggiunta del primo comma all’art. </a:t>
            </a:r>
            <a:r>
              <a:rPr lang="it-IT" u="sng" dirty="0">
                <a:latin typeface="Times New Roman" pitchFamily="18" charset="0"/>
                <a:cs typeface="Times New Roman" pitchFamily="18" charset="0"/>
              </a:rPr>
              <a:t>97 Cost</a:t>
            </a:r>
            <a:r>
              <a:rPr lang="it-IT" dirty="0">
                <a:latin typeface="Times New Roman" pitchFamily="18" charset="0"/>
                <a:cs typeface="Times New Roman" pitchFamily="18" charset="0"/>
              </a:rPr>
              <a:t>., per effetto del quale </a:t>
            </a:r>
            <a:r>
              <a:rPr lang="it-IT" dirty="0" smtClean="0">
                <a:latin typeface="Times New Roman" pitchFamily="18" charset="0"/>
                <a:cs typeface="Times New Roman" pitchFamily="18" charset="0"/>
              </a:rPr>
              <a:t>«</a:t>
            </a:r>
            <a:r>
              <a:rPr lang="it-IT" i="1" dirty="0" smtClean="0">
                <a:latin typeface="Times New Roman" pitchFamily="18" charset="0"/>
                <a:cs typeface="Times New Roman" pitchFamily="18" charset="0"/>
              </a:rPr>
              <a:t>Le </a:t>
            </a:r>
            <a:r>
              <a:rPr lang="it-IT" i="1" dirty="0">
                <a:latin typeface="Times New Roman" pitchFamily="18" charset="0"/>
                <a:cs typeface="Times New Roman" pitchFamily="18" charset="0"/>
              </a:rPr>
              <a:t>pubbliche amministrazioni, in coerenza con l'ordinamento dell'Unione europea, assicurano l'equilibrio dei bilanci e la sostenibilità del debito </a:t>
            </a:r>
            <a:r>
              <a:rPr lang="it-IT" i="1" dirty="0" smtClean="0">
                <a:latin typeface="Times New Roman" pitchFamily="18" charset="0"/>
                <a:cs typeface="Times New Roman" pitchFamily="18" charset="0"/>
              </a:rPr>
              <a:t>pubblico». </a:t>
            </a:r>
            <a:r>
              <a:rPr lang="it-IT" dirty="0">
                <a:latin typeface="Times New Roman" pitchFamily="18" charset="0"/>
                <a:cs typeface="Times New Roman" pitchFamily="18" charset="0"/>
              </a:rPr>
              <a:t>I principi di equilibrio di bilancio e sostenibilità del debito vengono dunque ribaditi espressamente nella norma cardine in materia di attività amministrativa, quali regole generali e vincolanti per la PA nel suo complesso, comprese le autonomie locali, attribuendo rilievo costituzionale, accanto ai principi di legalità, buon andamento e imparzialità, che governano i profili sostanziali e modali dell’azione amministrativa, anche le regole di prudente gestione finanziaria di matrice comunitaria. </a:t>
            </a:r>
          </a:p>
          <a:p>
            <a:pPr algn="just"/>
            <a:endParaRPr lang="it-IT"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dirty="0" smtClean="0">
                <a:latin typeface="Times New Roman" pitchFamily="18" charset="0"/>
                <a:cs typeface="Times New Roman" pitchFamily="18" charset="0"/>
              </a:rPr>
              <a:t>Il federalismo fiscale</a:t>
            </a:r>
            <a:endParaRPr lang="it-IT" sz="3200" dirty="0"/>
          </a:p>
        </p:txBody>
      </p:sp>
      <p:sp>
        <p:nvSpPr>
          <p:cNvPr id="3" name="Segnaposto contenuto 2"/>
          <p:cNvSpPr>
            <a:spLocks noGrp="1"/>
          </p:cNvSpPr>
          <p:nvPr>
            <p:ph idx="1"/>
          </p:nvPr>
        </p:nvSpPr>
        <p:spPr>
          <a:xfrm>
            <a:off x="285720" y="1357298"/>
            <a:ext cx="8401080" cy="4768865"/>
          </a:xfrm>
        </p:spPr>
        <p:txBody>
          <a:bodyPr>
            <a:normAutofit fontScale="47500" lnSpcReduction="20000"/>
          </a:bodyPr>
          <a:lstStyle/>
          <a:p>
            <a:pPr>
              <a:buNone/>
            </a:pPr>
            <a:r>
              <a:rPr lang="it-IT" b="1" dirty="0" smtClean="0">
                <a:latin typeface="Times New Roman" pitchFamily="18" charset="0"/>
                <a:cs typeface="Times New Roman" pitchFamily="18" charset="0"/>
              </a:rPr>
              <a:t>Gli effetti sul federalismo fiscale del vincolo del Pareggio di bilancio </a:t>
            </a:r>
          </a:p>
          <a:p>
            <a:pPr lvl="0">
              <a:buNone/>
            </a:pPr>
            <a:r>
              <a:rPr lang="it-IT" dirty="0" smtClean="0"/>
              <a:t>       </a:t>
            </a:r>
          </a:p>
          <a:p>
            <a:pPr lvl="0" algn="just">
              <a:buNone/>
            </a:pPr>
            <a:r>
              <a:rPr lang="it-IT" dirty="0"/>
              <a:t> </a:t>
            </a:r>
            <a:r>
              <a:rPr lang="it-IT" dirty="0" smtClean="0"/>
              <a:t>       </a:t>
            </a:r>
            <a:r>
              <a:rPr lang="it-IT" sz="3800" dirty="0" smtClean="0">
                <a:latin typeface="Times New Roman" pitchFamily="18" charset="0"/>
                <a:cs typeface="Times New Roman" pitchFamily="18" charset="0"/>
              </a:rPr>
              <a:t>La </a:t>
            </a:r>
            <a:r>
              <a:rPr lang="it-IT" sz="3800" dirty="0">
                <a:latin typeface="Times New Roman" pitchFamily="18" charset="0"/>
                <a:cs typeface="Times New Roman" pitchFamily="18" charset="0"/>
              </a:rPr>
              <a:t>maggiore incidenza della riforma del 2012 sull’autonomia degli enti territoriali è imputabile alla modifica che ha riguardato l’art. 119 </a:t>
            </a:r>
            <a:r>
              <a:rPr lang="it-IT" sz="3800" dirty="0" err="1">
                <a:latin typeface="Times New Roman" pitchFamily="18" charset="0"/>
                <a:cs typeface="Times New Roman" pitchFamily="18" charset="0"/>
              </a:rPr>
              <a:t>Cost</a:t>
            </a:r>
            <a:r>
              <a:rPr lang="it-IT" sz="3800" dirty="0">
                <a:latin typeface="Times New Roman" pitchFamily="18" charset="0"/>
                <a:cs typeface="Times New Roman" pitchFamily="18" charset="0"/>
              </a:rPr>
              <a:t>.. Il nuovo primo comma riconosce autonomia finanziaria di entrata e spesa agli enti territoriali vincolando la stessa al rispetto dell’equilibrio dei relativi bilanci precisando inoltre che gli stessi enti concorrono ad assicurare l’osservanza dei vincoli economici finanziari derivanti dall’Unione europea</a:t>
            </a:r>
            <a:r>
              <a:rPr lang="it-IT" sz="3800" dirty="0" smtClean="0">
                <a:latin typeface="Times New Roman" pitchFamily="18" charset="0"/>
                <a:cs typeface="Times New Roman" pitchFamily="18" charset="0"/>
              </a:rPr>
              <a:t>.</a:t>
            </a:r>
          </a:p>
          <a:p>
            <a:pPr lvl="0" algn="just">
              <a:buNone/>
            </a:pPr>
            <a:endParaRPr lang="it-IT" sz="3800" dirty="0">
              <a:latin typeface="Times New Roman" pitchFamily="18" charset="0"/>
              <a:cs typeface="Times New Roman" pitchFamily="18" charset="0"/>
            </a:endParaRPr>
          </a:p>
          <a:p>
            <a:pPr algn="just">
              <a:buNone/>
            </a:pPr>
            <a:r>
              <a:rPr lang="it-IT" sz="3800" dirty="0" smtClean="0">
                <a:latin typeface="Times New Roman" pitchFamily="18" charset="0"/>
                <a:cs typeface="Times New Roman" pitchFamily="18" charset="0"/>
              </a:rPr>
              <a:t>       Al </a:t>
            </a:r>
            <a:r>
              <a:rPr lang="it-IT" sz="3800" dirty="0">
                <a:latin typeface="Times New Roman" pitchFamily="18" charset="0"/>
                <a:cs typeface="Times New Roman" pitchFamily="18" charset="0"/>
              </a:rPr>
              <a:t>sesto comma si prevede il ricorso all’indebitamento solo per spese di investimento e purché vi sia una contestuale definizione di piani di ammortamento e sia rispettato per il complesso degli enti di ciascuna Regione l’equilibrio di </a:t>
            </a:r>
            <a:r>
              <a:rPr lang="it-IT" sz="3800" dirty="0" smtClean="0">
                <a:latin typeface="Times New Roman" pitchFamily="18" charset="0"/>
                <a:cs typeface="Times New Roman" pitchFamily="18" charset="0"/>
              </a:rPr>
              <a:t>bilancio «</a:t>
            </a:r>
            <a:r>
              <a:rPr lang="it-IT" sz="3800" i="1" dirty="0" smtClean="0">
                <a:latin typeface="Times New Roman" pitchFamily="18" charset="0"/>
                <a:cs typeface="Times New Roman" pitchFamily="18" charset="0"/>
              </a:rPr>
              <a:t>Possono </a:t>
            </a:r>
            <a:r>
              <a:rPr lang="it-IT" sz="3800" i="1" dirty="0">
                <a:latin typeface="Times New Roman" pitchFamily="18" charset="0"/>
                <a:cs typeface="Times New Roman" pitchFamily="18" charset="0"/>
              </a:rPr>
              <a:t>ricorrere all'indebitamento solo per finanziare spese di investimento, con la contestuale definizione di piani di ammortamento e a condizione che per il complesso degli enti di ciascuna Regione sia rispettato l'equilibrio di </a:t>
            </a:r>
            <a:r>
              <a:rPr lang="it-IT" sz="3800" i="1" dirty="0" smtClean="0">
                <a:latin typeface="Times New Roman" pitchFamily="18" charset="0"/>
                <a:cs typeface="Times New Roman" pitchFamily="18" charset="0"/>
              </a:rPr>
              <a:t>bilancio».</a:t>
            </a:r>
          </a:p>
          <a:p>
            <a:pPr algn="just">
              <a:buNone/>
            </a:pPr>
            <a:endParaRPr lang="it-IT" sz="3800" dirty="0">
              <a:latin typeface="Times New Roman" pitchFamily="18" charset="0"/>
              <a:cs typeface="Times New Roman" pitchFamily="18" charset="0"/>
            </a:endParaRPr>
          </a:p>
          <a:p>
            <a:pPr algn="just">
              <a:buNone/>
            </a:pPr>
            <a:r>
              <a:rPr lang="it-IT" sz="3800" dirty="0" smtClean="0">
                <a:latin typeface="Times New Roman" pitchFamily="18" charset="0"/>
                <a:cs typeface="Times New Roman" pitchFamily="18" charset="0"/>
              </a:rPr>
              <a:t>      </a:t>
            </a:r>
            <a:r>
              <a:rPr lang="it-IT" sz="3800" dirty="0" smtClean="0">
                <a:latin typeface="Times New Roman" pitchFamily="18" charset="0"/>
                <a:cs typeface="Times New Roman" pitchFamily="18" charset="0"/>
              </a:rPr>
              <a:t>La </a:t>
            </a:r>
            <a:r>
              <a:rPr lang="it-IT" sz="3800" dirty="0">
                <a:latin typeface="Times New Roman" pitchFamily="18" charset="0"/>
                <a:cs typeface="Times New Roman" pitchFamily="18" charset="0"/>
              </a:rPr>
              <a:t>revisione degli </a:t>
            </a:r>
            <a:r>
              <a:rPr lang="it-IT" sz="3800" u="sng" dirty="0">
                <a:solidFill>
                  <a:srgbClr val="0070C0"/>
                </a:solidFill>
                <a:latin typeface="Times New Roman" pitchFamily="18" charset="0"/>
                <a:cs typeface="Times New Roman" pitchFamily="18" charset="0"/>
              </a:rPr>
              <a:t>articoli 81 e 119 Cost</a:t>
            </a:r>
            <a:r>
              <a:rPr lang="it-IT" sz="3800" dirty="0">
                <a:latin typeface="Times New Roman" pitchFamily="18" charset="0"/>
                <a:cs typeface="Times New Roman" pitchFamily="18" charset="0"/>
              </a:rPr>
              <a:t>. riduce sensibilmente i pochi spazi di autonomia degli enti territoriali, affidando, inoltre, alla potestà esclusiva dello Stato la disciplina dettagliata dell’introduzione delle regole sulla spesa in coerenza con gli obiettivi di finanza pubblica. </a:t>
            </a:r>
          </a:p>
          <a:p>
            <a:endParaRPr lang="it-I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Santa Maria Delle Grazie Giorno Grazie Immagini - Santa Maria Delle Grazie Giorno Grazie Immagini"/>
          <p:cNvPicPr>
            <a:picLocks noChangeAspect="1" noChangeArrowheads="1"/>
          </p:cNvPicPr>
          <p:nvPr/>
        </p:nvPicPr>
        <p:blipFill>
          <a:blip r:embed="rId2"/>
          <a:srcRect/>
          <a:stretch>
            <a:fillRect/>
          </a:stretch>
        </p:blipFill>
        <p:spPr bwMode="auto">
          <a:xfrm>
            <a:off x="1714480" y="1000108"/>
            <a:ext cx="5715040" cy="4448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5206</Words>
  <Application>Microsoft Office PowerPoint</Application>
  <PresentationFormat>Presentazione su schermo (4:3)</PresentationFormat>
  <Paragraphs>178</Paragraphs>
  <Slides>28</Slides>
  <Notes>1</Notes>
  <HiddenSlides>0</HiddenSlides>
  <MMClips>0</MMClips>
  <ScaleCrop>false</ScaleCrop>
  <HeadingPairs>
    <vt:vector size="4" baseType="variant">
      <vt:variant>
        <vt:lpstr>Tema</vt:lpstr>
      </vt:variant>
      <vt:variant>
        <vt:i4>1</vt:i4>
      </vt:variant>
      <vt:variant>
        <vt:lpstr>Titoli diapositive</vt:lpstr>
      </vt:variant>
      <vt:variant>
        <vt:i4>28</vt:i4>
      </vt:variant>
    </vt:vector>
  </HeadingPairs>
  <TitlesOfParts>
    <vt:vector size="29" baseType="lpstr">
      <vt:lpstr>Tema di Office</vt:lpstr>
      <vt:lpstr>Il Federalismo fiscale </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Il federalismo fiscale</vt:lpstr>
      <vt:lpstr>Diapositiva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Federalismo fiscale </dc:title>
  <dc:creator>utente</dc:creator>
  <cp:lastModifiedBy>utente</cp:lastModifiedBy>
  <cp:revision>43</cp:revision>
  <dcterms:created xsi:type="dcterms:W3CDTF">2020-03-31T15:09:57Z</dcterms:created>
  <dcterms:modified xsi:type="dcterms:W3CDTF">2020-04-01T07:11:40Z</dcterms:modified>
</cp:coreProperties>
</file>